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  <p:sldMasterId id="2147483664" r:id="rId3"/>
  </p:sldMasterIdLst>
  <p:notesMasterIdLst>
    <p:notesMasterId r:id="rId5"/>
  </p:notesMasterIdLst>
  <p:handoutMasterIdLst>
    <p:handoutMasterId r:id="rId37"/>
  </p:handoutMasterIdLst>
  <p:sldIdLst>
    <p:sldId id="558" r:id="rId4"/>
    <p:sldId id="559" r:id="rId6"/>
    <p:sldId id="467" r:id="rId7"/>
    <p:sldId id="421" r:id="rId8"/>
    <p:sldId id="561" r:id="rId9"/>
    <p:sldId id="562" r:id="rId10"/>
    <p:sldId id="563" r:id="rId11"/>
    <p:sldId id="567" r:id="rId12"/>
    <p:sldId id="571" r:id="rId13"/>
    <p:sldId id="592" r:id="rId14"/>
    <p:sldId id="593" r:id="rId15"/>
    <p:sldId id="594" r:id="rId16"/>
    <p:sldId id="595" r:id="rId17"/>
    <p:sldId id="610" r:id="rId18"/>
    <p:sldId id="611" r:id="rId19"/>
    <p:sldId id="612" r:id="rId20"/>
    <p:sldId id="613" r:id="rId21"/>
    <p:sldId id="615" r:id="rId22"/>
    <p:sldId id="617" r:id="rId23"/>
    <p:sldId id="618" r:id="rId24"/>
    <p:sldId id="566" r:id="rId25"/>
    <p:sldId id="619" r:id="rId26"/>
    <p:sldId id="620" r:id="rId27"/>
    <p:sldId id="622" r:id="rId28"/>
    <p:sldId id="621" r:id="rId29"/>
    <p:sldId id="623" r:id="rId30"/>
    <p:sldId id="624" r:id="rId31"/>
    <p:sldId id="625" r:id="rId32"/>
    <p:sldId id="626" r:id="rId33"/>
    <p:sldId id="627" r:id="rId34"/>
    <p:sldId id="628" r:id="rId35"/>
    <p:sldId id="629" r:id="rId36"/>
  </p:sldIdLst>
  <p:sldSz cx="12192000" cy="6858000"/>
  <p:notesSz cx="6858000" cy="9144000"/>
  <p:embeddedFontLst>
    <p:embeddedFont>
      <p:font typeface="Calibri Light" panose="020F0302020204030204" pitchFamily="34" charset="0"/>
      <p:regular r:id="rId41"/>
      <p:italic r:id="rId42"/>
    </p:embeddedFont>
    <p:embeddedFont>
      <p:font typeface="微软雅黑" panose="020B0503020204020204" pitchFamily="34" charset="-122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楷体" panose="02010609060101010101" pitchFamily="49" charset="-122"/>
      <p:regular r:id="rId48"/>
    </p:embeddedFont>
    <p:embeddedFont>
      <p:font typeface="华文中宋" panose="02010600040101010101" charset="-122"/>
      <p:regular r:id="rId49"/>
    </p:embeddedFont>
    <p:embeddedFont>
      <p:font typeface="华文新魏" panose="02010800040101010101" charset="-122"/>
      <p:regular r:id="rId50"/>
    </p:embeddedFont>
    <p:embeddedFont>
      <p:font typeface="仿宋_GB2312" panose="02010609030101010101" charset="-122"/>
      <p:regular r:id="rId51"/>
    </p:embeddedFont>
    <p:embeddedFont>
      <p:font typeface="仿宋" panose="02010609060101010101" charset="-122"/>
      <p:regular r:id="rId52"/>
    </p:embeddedFont>
    <p:embeddedFont>
      <p:font typeface="黑体" panose="02010609060101010101" pitchFamily="49" charset="-122"/>
      <p:regular r:id="rId53"/>
    </p:embeddedFont>
  </p:embeddedFont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2619"/>
    <a:srgbClr val="D2F2FF"/>
    <a:srgbClr val="D0E9FD"/>
    <a:srgbClr val="556498"/>
    <a:srgbClr val="DD2E21"/>
    <a:srgbClr val="A0AEBD"/>
    <a:srgbClr val="B6D7DF"/>
    <a:srgbClr val="A9C7CF"/>
    <a:srgbClr val="A9C8CD"/>
    <a:srgbClr val="B7D9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45" autoAdjust="0"/>
    <p:restoredTop sz="79005" autoAdjust="0"/>
  </p:normalViewPr>
  <p:slideViewPr>
    <p:cSldViewPr snapToGrid="0">
      <p:cViewPr varScale="1">
        <p:scale>
          <a:sx n="92" d="100"/>
          <a:sy n="92" d="100"/>
        </p:scale>
        <p:origin x="1026" y="84"/>
      </p:cViewPr>
      <p:guideLst>
        <p:guide orient="horz" pos="2463"/>
        <p:guide pos="38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3" Type="http://schemas.openxmlformats.org/officeDocument/2006/relationships/font" Target="fonts/font13.fntdata"/><Relationship Id="rId52" Type="http://schemas.openxmlformats.org/officeDocument/2006/relationships/font" Target="fonts/font12.fntdata"/><Relationship Id="rId51" Type="http://schemas.openxmlformats.org/officeDocument/2006/relationships/font" Target="fonts/font11.fntdata"/><Relationship Id="rId50" Type="http://schemas.openxmlformats.org/officeDocument/2006/relationships/font" Target="fonts/font10.fntdata"/><Relationship Id="rId5" Type="http://schemas.openxmlformats.org/officeDocument/2006/relationships/notesMaster" Target="notesMasters/notesMaster1.xml"/><Relationship Id="rId49" Type="http://schemas.openxmlformats.org/officeDocument/2006/relationships/font" Target="fonts/font9.fntdata"/><Relationship Id="rId48" Type="http://schemas.openxmlformats.org/officeDocument/2006/relationships/font" Target="fonts/font8.fntdata"/><Relationship Id="rId47" Type="http://schemas.openxmlformats.org/officeDocument/2006/relationships/font" Target="fonts/font7.fntdata"/><Relationship Id="rId46" Type="http://schemas.openxmlformats.org/officeDocument/2006/relationships/font" Target="fonts/font6.fntdata"/><Relationship Id="rId45" Type="http://schemas.openxmlformats.org/officeDocument/2006/relationships/font" Target="fonts/font5.fntdata"/><Relationship Id="rId44" Type="http://schemas.openxmlformats.org/officeDocument/2006/relationships/font" Target="fonts/font4.fntdata"/><Relationship Id="rId43" Type="http://schemas.openxmlformats.org/officeDocument/2006/relationships/font" Target="fonts/font3.fntdata"/><Relationship Id="rId42" Type="http://schemas.openxmlformats.org/officeDocument/2006/relationships/font" Target="fonts/font2.fntdata"/><Relationship Id="rId41" Type="http://schemas.openxmlformats.org/officeDocument/2006/relationships/font" Target="fonts/font1.fntdata"/><Relationship Id="rId40" Type="http://schemas.openxmlformats.org/officeDocument/2006/relationships/tableStyles" Target="tableStyles.xml"/><Relationship Id="rId4" Type="http://schemas.openxmlformats.org/officeDocument/2006/relationships/slide" Target="slides/slide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C7A4E1F-8F93-4A7A-8585-4DCC724F44D9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37870D0-FC4C-4A42-9BE3-3FC192E4160F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AA816179-35F0-4AD9-93C1-BD1D9271F874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2473040-803F-4175-99E7-FC91DE16D28A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indent="457200" eaLnBrk="1" latinLnBrk="0" hangingPunct="1">
              <a:spcBef>
                <a:spcPts val="0"/>
              </a:spcBef>
            </a:pPr>
            <a:endParaRPr lang="zh-CN" altLang="en-US" smtClean="0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FBE35485-7EB2-47B5-80A3-37F0EDB881CE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  <p:sp>
        <p:nvSpPr>
          <p:cNvPr id="297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E53FCDA-83CD-4EF1-9290-07307A41D2B8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  <p:sp>
        <p:nvSpPr>
          <p:cNvPr id="297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E53FCDA-83CD-4EF1-9290-07307A41D2B8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  <p:sp>
        <p:nvSpPr>
          <p:cNvPr id="297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E53FCDA-83CD-4EF1-9290-07307A41D2B8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  <p:sp>
        <p:nvSpPr>
          <p:cNvPr id="297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E53FCDA-83CD-4EF1-9290-07307A41D2B8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>
              <a:sym typeface="+mn-ea"/>
            </a:endParaRPr>
          </a:p>
        </p:txBody>
      </p:sp>
      <p:sp>
        <p:nvSpPr>
          <p:cNvPr id="297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E53FCDA-83CD-4EF1-9290-07307A41D2B8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>
              <a:sym typeface="+mn-ea"/>
            </a:endParaRPr>
          </a:p>
        </p:txBody>
      </p:sp>
      <p:sp>
        <p:nvSpPr>
          <p:cNvPr id="297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E53FCDA-83CD-4EF1-9290-07307A41D2B8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>
              <a:sym typeface="+mn-ea"/>
            </a:endParaRPr>
          </a:p>
        </p:txBody>
      </p:sp>
      <p:sp>
        <p:nvSpPr>
          <p:cNvPr id="297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E53FCDA-83CD-4EF1-9290-07307A41D2B8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>
              <a:sym typeface="+mn-ea"/>
            </a:endParaRPr>
          </a:p>
        </p:txBody>
      </p:sp>
      <p:sp>
        <p:nvSpPr>
          <p:cNvPr id="297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E53FCDA-83CD-4EF1-9290-07307A41D2B8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indent="457200" latinLnBrk="0">
              <a:spcBef>
                <a:spcPts val="0"/>
              </a:spcBef>
            </a:pPr>
            <a:endParaRPr lang="zh-CN" altLang="en-US" smtClean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A44D65F-CF9E-4FA8-8566-E05752AA1010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indent="457200" latinLnBrk="0">
              <a:spcBef>
                <a:spcPts val="0"/>
              </a:spcBef>
            </a:pPr>
            <a:endParaRPr altLang="zh-CN" smtClean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A44D65F-CF9E-4FA8-8566-E05752AA1010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 sz="20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indent="457200" latinLnBrk="0">
              <a:spcBef>
                <a:spcPts val="0"/>
              </a:spcBef>
            </a:pPr>
            <a:endParaRPr altLang="zh-CN" smtClean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A44D65F-CF9E-4FA8-8566-E05752AA1010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indent="457200" latinLnBrk="0">
              <a:spcBef>
                <a:spcPts val="0"/>
              </a:spcBef>
            </a:pPr>
            <a:endParaRPr lang="zh-CN" altLang="en-US" smtClean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A44D65F-CF9E-4FA8-8566-E05752AA1010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zh-CN"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indent="457200" latinLnBrk="0">
              <a:spcBef>
                <a:spcPts val="0"/>
              </a:spcBef>
            </a:pPr>
            <a:endParaRPr lang="zh-CN" altLang="en-US" smtClean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A44D65F-CF9E-4FA8-8566-E05752AA1010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indent="457200" latinLnBrk="0">
              <a:spcBef>
                <a:spcPts val="0"/>
              </a:spcBef>
            </a:pPr>
            <a:endParaRPr lang="zh-CN" altLang="en-US" smtClean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A44D65F-CF9E-4FA8-8566-E05752AA1010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indent="457200" latinLnBrk="0">
              <a:spcBef>
                <a:spcPts val="0"/>
              </a:spcBef>
            </a:pPr>
            <a:endParaRPr lang="zh-CN" altLang="en-US" smtClean="0"/>
          </a:p>
          <a:p>
            <a:pPr indent="457200" latinLnBrk="0">
              <a:spcBef>
                <a:spcPts val="0"/>
              </a:spcBef>
            </a:pPr>
            <a:endParaRPr lang="zh-CN" altLang="en-US" smtClean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A44D65F-CF9E-4FA8-8566-E05752AA1010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zh-CN"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indent="457200" latinLnBrk="0">
              <a:spcBef>
                <a:spcPts val="0"/>
              </a:spcBef>
            </a:pPr>
            <a:endParaRPr lang="zh-CN" altLang="en-US" smtClean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A44D65F-CF9E-4FA8-8566-E05752AA1010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indent="457200" latinLnBrk="0">
              <a:spcBef>
                <a:spcPts val="0"/>
              </a:spcBef>
            </a:pPr>
            <a:endParaRPr lang="zh-CN" altLang="en-US" smtClean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A44D65F-CF9E-4FA8-8566-E05752AA1010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indent="457200" latinLnBrk="0">
              <a:spcBef>
                <a:spcPts val="0"/>
              </a:spcBef>
            </a:pPr>
            <a:endParaRPr lang="zh-CN" altLang="en-US" smtClean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A44D65F-CF9E-4FA8-8566-E05752AA1010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indent="457200" latinLnBrk="0">
              <a:spcBef>
                <a:spcPts val="0"/>
              </a:spcBef>
            </a:pPr>
            <a:endParaRPr lang="zh-CN" altLang="en-US" smtClean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A44D65F-CF9E-4FA8-8566-E05752AA1010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indent="457200" latinLnBrk="0">
              <a:spcBef>
                <a:spcPts val="0"/>
              </a:spcBef>
            </a:pPr>
            <a:endParaRPr lang="zh-CN" altLang="en-US" smtClean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A44D65F-CF9E-4FA8-8566-E05752AA1010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indent="457200" latinLnBrk="0">
              <a:spcBef>
                <a:spcPts val="0"/>
              </a:spcBef>
            </a:pPr>
            <a:endParaRPr lang="zh-CN" altLang="en-US" smtClean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A44D65F-CF9E-4FA8-8566-E05752AA1010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  <p:sp>
        <p:nvSpPr>
          <p:cNvPr id="952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CEEE28F-1404-411F-956B-BDCCD9B3BCA5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indent="457200" latinLnBrk="0">
              <a:spcBef>
                <a:spcPts val="0"/>
              </a:spcBef>
            </a:pPr>
            <a:endParaRPr lang="zh-CN" altLang="en-US" smtClean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A44D65F-CF9E-4FA8-8566-E05752AA1010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indent="457200" latinLnBrk="0">
              <a:spcBef>
                <a:spcPts val="0"/>
              </a:spcBef>
            </a:pPr>
            <a:endParaRPr altLang="zh-CN" smtClean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A44D65F-CF9E-4FA8-8566-E05752AA1010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indent="457200" latinLnBrk="0">
              <a:spcBef>
                <a:spcPts val="0"/>
              </a:spcBef>
            </a:pPr>
            <a:endParaRPr lang="zh-CN" altLang="en-US" smtClean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A44D65F-CF9E-4FA8-8566-E05752AA1010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indent="457200" latinLnBrk="0">
              <a:spcBef>
                <a:spcPts val="0"/>
              </a:spcBef>
            </a:pPr>
            <a:endParaRPr lang="zh-CN" altLang="en-US" smtClean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A44D65F-CF9E-4FA8-8566-E05752AA1010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  <p:sp>
        <p:nvSpPr>
          <p:cNvPr id="297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E53FCDA-83CD-4EF1-9290-07307A41D2B8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FFC15-6D92-4070-9850-35F39D018A95}" type="datetime1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94E8D-31A2-4E53-B22E-C845167009A3}" type="slidenum">
              <a:rPr lang="zh-CN" altLang="en-US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6497638"/>
            <a:ext cx="12192000" cy="360362"/>
          </a:xfrm>
          <a:prstGeom prst="rect">
            <a:avLst/>
          </a:prstGeom>
          <a:solidFill>
            <a:srgbClr val="004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38E86-8C96-40DB-91E0-3F1878005547}" type="datetime1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58456-239B-4CE3-9BD4-B6B39303486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20BC2-4E2A-4832-82CF-DB456319BA3A}" type="datetime1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8D302-D05F-4038-9359-0122B3F466D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6413500"/>
            <a:ext cx="12204700" cy="3492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3" name="矩形 2"/>
          <p:cNvSpPr/>
          <p:nvPr userDrawn="1"/>
        </p:nvSpPr>
        <p:spPr>
          <a:xfrm>
            <a:off x="0" y="1876425"/>
            <a:ext cx="812165" cy="1476375"/>
          </a:xfrm>
          <a:prstGeom prst="rect">
            <a:avLst/>
          </a:prstGeom>
          <a:solidFill>
            <a:srgbClr val="004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11329035" y="1884680"/>
            <a:ext cx="862965" cy="1476375"/>
          </a:xfrm>
          <a:prstGeom prst="rect">
            <a:avLst/>
          </a:prstGeom>
          <a:solidFill>
            <a:srgbClr val="004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梯形 4"/>
          <p:cNvSpPr/>
          <p:nvPr userDrawn="1"/>
        </p:nvSpPr>
        <p:spPr>
          <a:xfrm rot="5400000" flipH="1">
            <a:off x="10142008" y="2516982"/>
            <a:ext cx="2385484" cy="215900"/>
          </a:xfrm>
          <a:prstGeom prst="trapezoid">
            <a:avLst>
              <a:gd name="adj" fmla="val 69546"/>
            </a:avLst>
          </a:prstGeom>
          <a:solidFill>
            <a:srgbClr val="377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梯形 5"/>
          <p:cNvSpPr/>
          <p:nvPr userDrawn="1"/>
        </p:nvSpPr>
        <p:spPr>
          <a:xfrm rot="16200000">
            <a:off x="-335491" y="2509044"/>
            <a:ext cx="2385483" cy="215900"/>
          </a:xfrm>
          <a:prstGeom prst="trapezoid">
            <a:avLst>
              <a:gd name="adj" fmla="val 69546"/>
            </a:avLst>
          </a:prstGeom>
          <a:solidFill>
            <a:srgbClr val="377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6497638"/>
            <a:ext cx="12192000" cy="360362"/>
          </a:xfrm>
          <a:prstGeom prst="rect">
            <a:avLst/>
          </a:prstGeom>
          <a:solidFill>
            <a:srgbClr val="004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273051" y="138113"/>
            <a:ext cx="71967" cy="611187"/>
          </a:xfrm>
          <a:prstGeom prst="rect">
            <a:avLst/>
          </a:prstGeom>
          <a:solidFill>
            <a:srgbClr val="004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>
          <a:xfrm>
            <a:off x="9033933" y="6537325"/>
            <a:ext cx="2969684" cy="30797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zh-CN" altLang="en-US"/>
              <a:t>第</a:t>
            </a:r>
            <a:r>
              <a:rPr lang="zh-CN" altLang="en-US">
                <a:latin typeface="Arial" panose="020B0604020202020204" pitchFamily="34" charset="0"/>
              </a:rPr>
              <a:t> </a:t>
            </a:r>
            <a:fld id="{E3867454-1927-4BDF-8FB1-52262CF34372}" type="slidenum">
              <a:rPr lang="zh-CN" altLang="en-US">
                <a:latin typeface="Arial" panose="020B0604020202020204" pitchFamily="34" charset="0"/>
              </a:rPr>
            </a:fld>
            <a:r>
              <a:rPr lang="en-US" altLang="zh-CN">
                <a:latin typeface="Arial" panose="020B0604020202020204" pitchFamily="34" charset="0"/>
              </a:rPr>
              <a:t> </a:t>
            </a:r>
            <a:r>
              <a:rPr lang="zh-CN" altLang="en-US"/>
              <a:t>页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梯形 2"/>
          <p:cNvSpPr/>
          <p:nvPr userDrawn="1"/>
        </p:nvSpPr>
        <p:spPr>
          <a:xfrm rot="16200000" flipH="1">
            <a:off x="1972733" y="3259138"/>
            <a:ext cx="3484033" cy="1155700"/>
          </a:xfrm>
          <a:prstGeom prst="trapezoid">
            <a:avLst>
              <a:gd name="adj" fmla="val 39759"/>
            </a:avLst>
          </a:prstGeom>
          <a:solidFill>
            <a:srgbClr val="377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3"/>
          <p:cNvSpPr/>
          <p:nvPr userDrawn="1"/>
        </p:nvSpPr>
        <p:spPr>
          <a:xfrm>
            <a:off x="0" y="2990850"/>
            <a:ext cx="2944284" cy="1693863"/>
          </a:xfrm>
          <a:prstGeom prst="rect">
            <a:avLst/>
          </a:prstGeom>
          <a:solidFill>
            <a:srgbClr val="004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5" name="矩形 4"/>
          <p:cNvSpPr/>
          <p:nvPr userDrawn="1"/>
        </p:nvSpPr>
        <p:spPr>
          <a:xfrm>
            <a:off x="12084051" y="455613"/>
            <a:ext cx="107949" cy="719137"/>
          </a:xfrm>
          <a:prstGeom prst="rect">
            <a:avLst/>
          </a:prstGeom>
          <a:solidFill>
            <a:srgbClr val="004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6" name="矩形 5"/>
          <p:cNvSpPr/>
          <p:nvPr userDrawn="1"/>
        </p:nvSpPr>
        <p:spPr>
          <a:xfrm>
            <a:off x="12084051" y="1406525"/>
            <a:ext cx="107949" cy="719138"/>
          </a:xfrm>
          <a:prstGeom prst="rect">
            <a:avLst/>
          </a:prstGeom>
          <a:solidFill>
            <a:srgbClr val="004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7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BF8E9-23F6-4363-858E-A13F6F51F5AE}" type="datetime1">
              <a:rPr lang="zh-CN" altLang="en-US"/>
            </a:fld>
            <a:endParaRPr lang="zh-CN" altLang="en-US"/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36971-C13E-4F0C-AE99-2C87C730547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57464-E66C-415B-9DF7-758C6DFA025A}" type="datetime1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B2DD4-700E-4B4B-9DC1-DC0FB2D50C4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6497638"/>
            <a:ext cx="12192000" cy="360362"/>
          </a:xfrm>
          <a:prstGeom prst="rect">
            <a:avLst/>
          </a:prstGeom>
          <a:solidFill>
            <a:srgbClr val="004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>
          <a:xfrm>
            <a:off x="9033933" y="6537325"/>
            <a:ext cx="2969684" cy="30797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zh-CN" altLang="en-US"/>
              <a:t>第</a:t>
            </a:r>
            <a:r>
              <a:rPr lang="zh-CN" altLang="en-US">
                <a:latin typeface="Arial" panose="020B0604020202020204" pitchFamily="34" charset="0"/>
              </a:rPr>
              <a:t> </a:t>
            </a:r>
            <a:fld id="{E3867454-1927-4BDF-8FB1-52262CF34372}" type="slidenum">
              <a:rPr lang="zh-CN" altLang="en-US">
                <a:latin typeface="Arial" panose="020B0604020202020204" pitchFamily="34" charset="0"/>
              </a:rPr>
            </a:fld>
            <a:r>
              <a:rPr lang="en-US" altLang="zh-CN">
                <a:latin typeface="Arial" panose="020B0604020202020204" pitchFamily="34" charset="0"/>
              </a:rPr>
              <a:t> </a:t>
            </a:r>
            <a:r>
              <a:rPr lang="zh-CN" altLang="en-US"/>
              <a:t>页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梯形 2"/>
          <p:cNvSpPr/>
          <p:nvPr userDrawn="1"/>
        </p:nvSpPr>
        <p:spPr>
          <a:xfrm rot="16200000" flipH="1">
            <a:off x="2212340" y="2391410"/>
            <a:ext cx="2620010" cy="1155700"/>
          </a:xfrm>
          <a:prstGeom prst="trapezoid">
            <a:avLst>
              <a:gd name="adj" fmla="val 39759"/>
            </a:avLst>
          </a:prstGeom>
          <a:solidFill>
            <a:srgbClr val="377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0" y="2122170"/>
            <a:ext cx="2944284" cy="1693863"/>
          </a:xfrm>
          <a:prstGeom prst="rect">
            <a:avLst/>
          </a:prstGeom>
          <a:solidFill>
            <a:srgbClr val="004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7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BF8E9-23F6-4363-858E-A13F6F51F5AE}" type="datetime1">
              <a:rPr lang="zh-CN" altLang="en-US"/>
            </a:fld>
            <a:endParaRPr lang="zh-CN" altLang="en-US"/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36971-C13E-4F0C-AE99-2C87C730547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664F0-C021-4FA8-9726-41D0E5D6AC6A}" type="datetime1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F5431-9292-495B-B233-2F05EBBB39A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54FCA-06D9-45E2-9BEF-359962270ADD}" type="datetime1">
              <a:rPr lang="zh-CN" altLang="en-US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41BDE-663E-47B8-99F2-202547584E9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DB859-3CC3-49B2-9B69-008C584C386E}" type="datetime1">
              <a:rPr lang="zh-CN" altLang="en-US"/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4F5D2-1D70-4CBD-8576-03909F58FA5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3F7DE-8BFD-4D7A-B869-0A01E5581D67}" type="datetime1">
              <a:rPr lang="zh-CN" altLang="en-US"/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B71F0-E074-4CEA-B8DA-C6C78E907B2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43B1A-4EEE-4B13-9234-3A30821EC9DA}" type="datetime1">
              <a:rPr lang="zh-CN" altLang="en-US"/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41FD8-6F3E-4731-8CBC-00641461218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61619-43E9-43BF-ACC6-CC9250B02402}" type="datetime1">
              <a:rPr lang="zh-CN" altLang="en-US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53117-0442-42CD-81EE-22F9BEE60E3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038E4-AB54-4D2F-A9A3-693BADC256CB}" type="datetime1">
              <a:rPr lang="zh-CN" altLang="en-US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3BFC9-710F-4476-9F80-C6637C76CCE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en-US" altLang="zh-CN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altLang="zh-C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32F7E57-0E9C-4B3A-8DCB-EEA55B1D98BB}" type="datetime1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505F057-4AEA-4BED-AB54-BE0BFC4C9987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7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2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27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7.xml"/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image" Target="../media/image46.png"/><Relationship Id="rId7" Type="http://schemas.openxmlformats.org/officeDocument/2006/relationships/image" Target="../media/image45.png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0" Type="http://schemas.openxmlformats.org/officeDocument/2006/relationships/notesSlide" Target="../notesSlides/notesSlide16.xml"/><Relationship Id="rId1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7.xml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10.png"/><Relationship Id="rId1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7.xml"/><Relationship Id="rId4" Type="http://schemas.openxmlformats.org/officeDocument/2006/relationships/image" Target="../media/image55.png"/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27.xml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27.xml"/><Relationship Id="rId2" Type="http://schemas.openxmlformats.org/officeDocument/2006/relationships/image" Target="../media/image59.png"/><Relationship Id="rId1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7.xml"/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27.xml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27.xml"/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7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28.xml"/><Relationship Id="rId2" Type="http://schemas.openxmlformats.org/officeDocument/2006/relationships/image" Target="../media/image70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7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7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矩形 102"/>
          <p:cNvSpPr/>
          <p:nvPr/>
        </p:nvSpPr>
        <p:spPr>
          <a:xfrm>
            <a:off x="961390" y="1425575"/>
            <a:ext cx="10262235" cy="2384425"/>
          </a:xfrm>
          <a:prstGeom prst="rect">
            <a:avLst/>
          </a:prstGeom>
          <a:solidFill>
            <a:srgbClr val="004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太湖流域水环境综合治理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战略与创新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96" name="文本框 119"/>
          <p:cNvSpPr txBox="1">
            <a:spLocks noChangeArrowheads="1"/>
          </p:cNvSpPr>
          <p:nvPr/>
        </p:nvSpPr>
        <p:spPr bwMode="auto">
          <a:xfrm>
            <a:off x="7904163" y="6232525"/>
            <a:ext cx="2355850" cy="39878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BB962C8B-B14F-4D97-AF65-F5344CB8AC3E}" type="datetime1">
              <a:rPr lang="zh-CN" altLang="zh-CN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zh-CN" sz="200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Picture 5" descr="22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1" y="43181"/>
            <a:ext cx="1151467" cy="121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6"/>
          <p:cNvGrpSpPr/>
          <p:nvPr/>
        </p:nvGrpSpPr>
        <p:grpSpPr bwMode="auto">
          <a:xfrm>
            <a:off x="3049270" y="5228590"/>
            <a:ext cx="6095365" cy="393700"/>
            <a:chOff x="1291591" y="4850755"/>
            <a:chExt cx="6437470" cy="296466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1337594" y="5147221"/>
              <a:ext cx="6391467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矩形 4"/>
            <p:cNvSpPr/>
            <p:nvPr/>
          </p:nvSpPr>
          <p:spPr>
            <a:xfrm>
              <a:off x="7702350" y="4850755"/>
              <a:ext cx="26711" cy="296466"/>
            </a:xfrm>
            <a:prstGeom prst="rect">
              <a:avLst/>
            </a:prstGeom>
            <a:solidFill>
              <a:srgbClr val="025824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735"/>
            </a:p>
          </p:txBody>
        </p:sp>
        <p:sp>
          <p:nvSpPr>
            <p:cNvPr id="6" name="矩形 5"/>
            <p:cNvSpPr/>
            <p:nvPr/>
          </p:nvSpPr>
          <p:spPr>
            <a:xfrm>
              <a:off x="1291591" y="4850755"/>
              <a:ext cx="46003" cy="296466"/>
            </a:xfrm>
            <a:prstGeom prst="rect">
              <a:avLst/>
            </a:prstGeom>
            <a:solidFill>
              <a:srgbClr val="025824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735"/>
            </a:p>
          </p:txBody>
        </p:sp>
      </p:grpSp>
      <p:sp>
        <p:nvSpPr>
          <p:cNvPr id="7" name="矩形 6"/>
          <p:cNvSpPr/>
          <p:nvPr/>
        </p:nvSpPr>
        <p:spPr>
          <a:xfrm>
            <a:off x="1433195" y="4925060"/>
            <a:ext cx="9326245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0" dirty="0">
                <a:solidFill>
                  <a:srgbClr val="004F8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水利部太湖流域管理局    吴文庆</a:t>
            </a:r>
            <a:endParaRPr lang="zh-CN" altLang="en-US" sz="3000" dirty="0">
              <a:solidFill>
                <a:srgbClr val="004F8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灯片编号占位符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fld id="{790DB478-35E7-4BAF-A12E-E406090531B9}" type="slidenum">
              <a:rPr lang="zh-CN" altLang="en-US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</a:fld>
            <a:r>
              <a:rPr lang="en-US" altLang="zh-CN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endParaRPr lang="zh-CN" altLang="en-US" sz="14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838200" y="612140"/>
            <a:ext cx="10949940" cy="923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</a:t>
            </a:r>
            <a:r>
              <a:rPr lang="en-US" altLang="zh-CN" sz="280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全力推进重点水利工程建设，促进河湖连通和提高水资源调控能力</a:t>
            </a:r>
            <a:endParaRPr lang="en-US" altLang="zh-CN" sz="280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650875" y="1424305"/>
            <a:ext cx="10674350" cy="4970780"/>
            <a:chOff x="865" y="1645"/>
            <a:chExt cx="12271" cy="8667"/>
          </a:xfrm>
        </p:grpSpPr>
        <p:sp>
          <p:nvSpPr>
            <p:cNvPr id="7" name="矩形 6"/>
            <p:cNvSpPr/>
            <p:nvPr/>
          </p:nvSpPr>
          <p:spPr>
            <a:xfrm>
              <a:off x="2893" y="1645"/>
              <a:ext cx="8615" cy="7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r>
                <a:rPr lang="zh-CN" altLang="en-US" sz="2400" b="1" strike="noStrike" noProof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太湖流域综合治理重点水利工程项目进展</a:t>
              </a:r>
              <a:endParaRPr lang="zh-CN" altLang="en-US" sz="2400" b="1" strike="noStrike" noProof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7200" y="2395"/>
              <a:ext cx="0" cy="623"/>
            </a:xfrm>
            <a:prstGeom prst="line">
              <a:avLst/>
            </a:prstGeom>
            <a:ln w="15875" cmpd="sng">
              <a:solidFill>
                <a:schemeClr val="accent5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V="1">
              <a:off x="2640" y="3018"/>
              <a:ext cx="9550" cy="10"/>
            </a:xfrm>
            <a:prstGeom prst="line">
              <a:avLst/>
            </a:prstGeom>
            <a:ln w="15875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52" name="组合 125"/>
            <p:cNvGrpSpPr/>
            <p:nvPr/>
          </p:nvGrpSpPr>
          <p:grpSpPr>
            <a:xfrm>
              <a:off x="865" y="3018"/>
              <a:ext cx="5873" cy="7292"/>
              <a:chOff x="864" y="3018"/>
              <a:chExt cx="5874" cy="7292"/>
            </a:xfrm>
          </p:grpSpPr>
          <p:grpSp>
            <p:nvGrpSpPr>
              <p:cNvPr id="2053" name="组合 85"/>
              <p:cNvGrpSpPr/>
              <p:nvPr/>
            </p:nvGrpSpPr>
            <p:grpSpPr>
              <a:xfrm>
                <a:off x="864" y="3018"/>
                <a:ext cx="5874" cy="7293"/>
                <a:chOff x="864" y="3018"/>
                <a:chExt cx="5874" cy="7293"/>
              </a:xfrm>
            </p:grpSpPr>
            <p:cxnSp>
              <p:nvCxnSpPr>
                <p:cNvPr id="10" name="直接箭头连接符 9"/>
                <p:cNvCxnSpPr/>
                <p:nvPr/>
              </p:nvCxnSpPr>
              <p:spPr>
                <a:xfrm>
                  <a:off x="2664" y="3018"/>
                  <a:ext cx="0" cy="681"/>
                </a:xfrm>
                <a:prstGeom prst="straightConnector1">
                  <a:avLst/>
                </a:prstGeom>
                <a:ln w="15875">
                  <a:solidFill>
                    <a:schemeClr val="accent5">
                      <a:lumMod val="5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055" name="组合 84"/>
                <p:cNvGrpSpPr/>
                <p:nvPr/>
              </p:nvGrpSpPr>
              <p:grpSpPr>
                <a:xfrm>
                  <a:off x="864" y="3699"/>
                  <a:ext cx="5874" cy="6612"/>
                  <a:chOff x="864" y="3699"/>
                  <a:chExt cx="5874" cy="6612"/>
                </a:xfrm>
              </p:grpSpPr>
              <p:sp>
                <p:nvSpPr>
                  <p:cNvPr id="11" name="矩形 10"/>
                  <p:cNvSpPr/>
                  <p:nvPr/>
                </p:nvSpPr>
                <p:spPr>
                  <a:xfrm>
                    <a:off x="1829" y="3699"/>
                    <a:ext cx="1879" cy="888"/>
                  </a:xfrm>
                  <a:prstGeom prst="rect">
                    <a:avLst/>
                  </a:prstGeom>
                  <a:solidFill>
                    <a:srgbClr val="D7F1C4"/>
                  </a:solidFill>
                  <a:ln>
                    <a:solidFill>
                      <a:schemeClr val="accent5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 fontAlgn="base"/>
                    <a:r>
                      <a:rPr lang="zh-CN" altLang="en-US" sz="1600" strike="noStrike" noProof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rPr>
                      <a:t>已建或基本建成</a:t>
                    </a:r>
                    <a:endParaRPr lang="zh-CN" altLang="en-US" sz="1600" strike="noStrike" noProof="1">
                      <a:solidFill>
                        <a:schemeClr val="tx1"/>
                      </a:solidFill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  <a:p>
                    <a:pPr algn="ctr" fontAlgn="base"/>
                    <a:r>
                      <a:rPr lang="zh-CN" altLang="en-US" sz="1600" strike="noStrike" noProof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rPr>
                      <a:t>（</a:t>
                    </a:r>
                    <a:r>
                      <a:rPr lang="en-US" altLang="zh-CN" sz="1600" strike="noStrike" noProof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rPr>
                      <a:t>11</a:t>
                    </a:r>
                    <a:r>
                      <a:rPr lang="zh-CN" altLang="en-US" sz="1600" strike="noStrike" noProof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rPr>
                      <a:t>项）</a:t>
                    </a:r>
                    <a:endParaRPr lang="zh-CN" altLang="en-US" sz="1600" strike="noStrike" noProof="1">
                      <a:solidFill>
                        <a:schemeClr val="tx1"/>
                      </a:solidFill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  <p:cxnSp>
                <p:nvCxnSpPr>
                  <p:cNvPr id="12" name="直接连接符 11"/>
                  <p:cNvCxnSpPr/>
                  <p:nvPr/>
                </p:nvCxnSpPr>
                <p:spPr>
                  <a:xfrm>
                    <a:off x="2769" y="4570"/>
                    <a:ext cx="8" cy="716"/>
                  </a:xfrm>
                  <a:prstGeom prst="line">
                    <a:avLst/>
                  </a:prstGeom>
                  <a:ln w="15875" cmpd="sng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058" name="组合 83"/>
                  <p:cNvGrpSpPr/>
                  <p:nvPr/>
                </p:nvGrpSpPr>
                <p:grpSpPr>
                  <a:xfrm>
                    <a:off x="864" y="5269"/>
                    <a:ext cx="5874" cy="5042"/>
                    <a:chOff x="864" y="5269"/>
                    <a:chExt cx="5874" cy="5042"/>
                  </a:xfrm>
                </p:grpSpPr>
                <p:grpSp>
                  <p:nvGrpSpPr>
                    <p:cNvPr id="2059" name="组合 15"/>
                    <p:cNvGrpSpPr/>
                    <p:nvPr/>
                  </p:nvGrpSpPr>
                  <p:grpSpPr>
                    <a:xfrm>
                      <a:off x="864" y="5269"/>
                      <a:ext cx="460" cy="5043"/>
                      <a:chOff x="864" y="5252"/>
                      <a:chExt cx="460" cy="5043"/>
                    </a:xfrm>
                  </p:grpSpPr>
                  <p:cxnSp>
                    <p:nvCxnSpPr>
                      <p:cNvPr id="13" name="直接箭头连接符 12"/>
                      <p:cNvCxnSpPr/>
                      <p:nvPr/>
                    </p:nvCxnSpPr>
                    <p:spPr>
                      <a:xfrm>
                        <a:off x="1094" y="5252"/>
                        <a:ext cx="0" cy="681"/>
                      </a:xfrm>
                      <a:prstGeom prst="straightConnector1">
                        <a:avLst/>
                      </a:prstGeom>
                      <a:ln w="15875">
                        <a:solidFill>
                          <a:schemeClr val="accent5">
                            <a:lumMod val="50000"/>
                          </a:schemeClr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5" name="矩形 14"/>
                      <p:cNvSpPr/>
                      <p:nvPr/>
                    </p:nvSpPr>
                    <p:spPr>
                      <a:xfrm>
                        <a:off x="864" y="5933"/>
                        <a:ext cx="460" cy="4362"/>
                      </a:xfrm>
                      <a:prstGeom prst="rect">
                        <a:avLst/>
                      </a:prstGeom>
                      <a:solidFill>
                        <a:srgbClr val="D7F1C4"/>
                      </a:solidFill>
                      <a:ln>
                        <a:solidFill>
                          <a:schemeClr val="accent5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tIns="107950" rtlCol="0" anchor="t" anchorCtr="0"/>
                      <a:p>
                        <a:pPr algn="ctr" fontAlgn="base">
                          <a:lnSpc>
                            <a:spcPts val="1600"/>
                          </a:lnSpc>
                        </a:pPr>
                        <a:r>
                          <a:rPr lang="zh-CN" altLang="en-US" sz="1600" strike="noStrike" noProof="1">
                            <a:solidFill>
                              <a:schemeClr val="tx1"/>
                            </a:solidFill>
                            <a:latin typeface="宋体" panose="02010600030101010101" pitchFamily="2" charset="-122"/>
                            <a:ea typeface="宋体" panose="02010600030101010101" pitchFamily="2" charset="-122"/>
                          </a:rPr>
                          <a:t>望亭水利枢纽更新改造工程</a:t>
                        </a:r>
                        <a:endParaRPr lang="zh-CN" altLang="en-US" sz="1600" strike="noStrike" noProof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062" name="组合 49"/>
                    <p:cNvGrpSpPr/>
                    <p:nvPr/>
                  </p:nvGrpSpPr>
                  <p:grpSpPr>
                    <a:xfrm>
                      <a:off x="1403" y="5269"/>
                      <a:ext cx="460" cy="5043"/>
                      <a:chOff x="864" y="5252"/>
                      <a:chExt cx="460" cy="5043"/>
                    </a:xfrm>
                  </p:grpSpPr>
                  <p:cxnSp>
                    <p:nvCxnSpPr>
                      <p:cNvPr id="51" name="直接箭头连接符 50"/>
                      <p:cNvCxnSpPr/>
                      <p:nvPr/>
                    </p:nvCxnSpPr>
                    <p:spPr>
                      <a:xfrm>
                        <a:off x="1094" y="5252"/>
                        <a:ext cx="0" cy="681"/>
                      </a:xfrm>
                      <a:prstGeom prst="straightConnector1">
                        <a:avLst/>
                      </a:prstGeom>
                      <a:ln w="15875">
                        <a:solidFill>
                          <a:schemeClr val="accent5">
                            <a:lumMod val="50000"/>
                          </a:schemeClr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2" name="矩形 51"/>
                      <p:cNvSpPr/>
                      <p:nvPr/>
                    </p:nvSpPr>
                    <p:spPr>
                      <a:xfrm>
                        <a:off x="864" y="5933"/>
                        <a:ext cx="460" cy="4362"/>
                      </a:xfrm>
                      <a:prstGeom prst="rect">
                        <a:avLst/>
                      </a:prstGeom>
                      <a:solidFill>
                        <a:srgbClr val="D7F1C4"/>
                      </a:solidFill>
                      <a:ln>
                        <a:solidFill>
                          <a:schemeClr val="accent5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tIns="107950" rtlCol="0" anchor="t" anchorCtr="0"/>
                      <a:p>
                        <a:pPr algn="ctr" fontAlgn="base">
                          <a:lnSpc>
                            <a:spcPts val="1600"/>
                          </a:lnSpc>
                        </a:pPr>
                        <a:r>
                          <a:rPr lang="zh-CN" altLang="en-US" sz="1600" strike="noStrike" noProof="1">
                            <a:solidFill>
                              <a:schemeClr val="tx1"/>
                            </a:solidFill>
                            <a:latin typeface="宋体" panose="02010600030101010101" pitchFamily="2" charset="-122"/>
                            <a:ea typeface="宋体" panose="02010600030101010101" pitchFamily="2" charset="-122"/>
                          </a:rPr>
                          <a:t>常熟枢纽更新改造工程</a:t>
                        </a:r>
                        <a:endParaRPr lang="zh-CN" altLang="en-US" sz="1600" strike="noStrike" noProof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065" name="组合 52"/>
                    <p:cNvGrpSpPr/>
                    <p:nvPr/>
                  </p:nvGrpSpPr>
                  <p:grpSpPr>
                    <a:xfrm>
                      <a:off x="1932" y="5269"/>
                      <a:ext cx="460" cy="5043"/>
                      <a:chOff x="864" y="5252"/>
                      <a:chExt cx="460" cy="5043"/>
                    </a:xfrm>
                  </p:grpSpPr>
                  <p:cxnSp>
                    <p:nvCxnSpPr>
                      <p:cNvPr id="54" name="直接箭头连接符 53"/>
                      <p:cNvCxnSpPr/>
                      <p:nvPr/>
                    </p:nvCxnSpPr>
                    <p:spPr>
                      <a:xfrm>
                        <a:off x="1094" y="5252"/>
                        <a:ext cx="0" cy="681"/>
                      </a:xfrm>
                      <a:prstGeom prst="straightConnector1">
                        <a:avLst/>
                      </a:prstGeom>
                      <a:ln w="15875">
                        <a:solidFill>
                          <a:schemeClr val="accent5">
                            <a:lumMod val="50000"/>
                          </a:schemeClr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5" name="矩形 54"/>
                      <p:cNvSpPr/>
                      <p:nvPr/>
                    </p:nvSpPr>
                    <p:spPr>
                      <a:xfrm>
                        <a:off x="864" y="5933"/>
                        <a:ext cx="460" cy="4362"/>
                      </a:xfrm>
                      <a:prstGeom prst="rect">
                        <a:avLst/>
                      </a:prstGeom>
                      <a:solidFill>
                        <a:srgbClr val="D7F1C4"/>
                      </a:solidFill>
                      <a:ln>
                        <a:solidFill>
                          <a:schemeClr val="accent5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tIns="107950" rtlCol="0" anchor="t" anchorCtr="0"/>
                      <a:p>
                        <a:pPr algn="ctr" fontAlgn="base">
                          <a:lnSpc>
                            <a:spcPts val="1600"/>
                          </a:lnSpc>
                        </a:pPr>
                        <a:r>
                          <a:rPr lang="zh-CN" altLang="en-US" sz="1600" strike="noStrike" noProof="1">
                            <a:solidFill>
                              <a:schemeClr val="tx1"/>
                            </a:solidFill>
                            <a:latin typeface="宋体" panose="02010600030101010101" pitchFamily="2" charset="-122"/>
                            <a:ea typeface="宋体" panose="02010600030101010101" pitchFamily="2" charset="-122"/>
                          </a:rPr>
                          <a:t>走马塘拓浚延伸工程</a:t>
                        </a:r>
                        <a:endParaRPr lang="zh-CN" altLang="en-US" sz="1600" strike="noStrike" noProof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068" name="组合 55"/>
                    <p:cNvGrpSpPr/>
                    <p:nvPr/>
                  </p:nvGrpSpPr>
                  <p:grpSpPr>
                    <a:xfrm>
                      <a:off x="2471" y="5269"/>
                      <a:ext cx="460" cy="5043"/>
                      <a:chOff x="864" y="5252"/>
                      <a:chExt cx="460" cy="5043"/>
                    </a:xfrm>
                  </p:grpSpPr>
                  <p:cxnSp>
                    <p:nvCxnSpPr>
                      <p:cNvPr id="57" name="直接箭头连接符 56"/>
                      <p:cNvCxnSpPr/>
                      <p:nvPr/>
                    </p:nvCxnSpPr>
                    <p:spPr>
                      <a:xfrm>
                        <a:off x="1094" y="5252"/>
                        <a:ext cx="0" cy="681"/>
                      </a:xfrm>
                      <a:prstGeom prst="straightConnector1">
                        <a:avLst/>
                      </a:prstGeom>
                      <a:ln w="15875">
                        <a:solidFill>
                          <a:schemeClr val="accent5">
                            <a:lumMod val="50000"/>
                          </a:schemeClr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8" name="矩形 57"/>
                      <p:cNvSpPr/>
                      <p:nvPr/>
                    </p:nvSpPr>
                    <p:spPr>
                      <a:xfrm>
                        <a:off x="864" y="5933"/>
                        <a:ext cx="460" cy="4362"/>
                      </a:xfrm>
                      <a:prstGeom prst="rect">
                        <a:avLst/>
                      </a:prstGeom>
                      <a:solidFill>
                        <a:srgbClr val="D7F1C4"/>
                      </a:solidFill>
                      <a:ln>
                        <a:solidFill>
                          <a:schemeClr val="accent5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tIns="107950" rtlCol="0" anchor="t" anchorCtr="0"/>
                      <a:p>
                        <a:pPr algn="ctr" fontAlgn="base">
                          <a:lnSpc>
                            <a:spcPts val="1600"/>
                          </a:lnSpc>
                        </a:pPr>
                        <a:r>
                          <a:rPr lang="zh-CN" altLang="en-US" sz="1600" strike="noStrike" noProof="1">
                            <a:solidFill>
                              <a:schemeClr val="tx1"/>
                            </a:solidFill>
                            <a:latin typeface="宋体" panose="02010600030101010101" pitchFamily="2" charset="-122"/>
                            <a:ea typeface="宋体" panose="02010600030101010101" pitchFamily="2" charset="-122"/>
                          </a:rPr>
                          <a:t>东太湖综合整治工程</a:t>
                        </a:r>
                        <a:endParaRPr lang="zh-CN" altLang="en-US" sz="1600" strike="noStrike" noProof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071" name="组合 58"/>
                    <p:cNvGrpSpPr/>
                    <p:nvPr/>
                  </p:nvGrpSpPr>
                  <p:grpSpPr>
                    <a:xfrm>
                      <a:off x="2990" y="5269"/>
                      <a:ext cx="460" cy="5043"/>
                      <a:chOff x="864" y="5252"/>
                      <a:chExt cx="460" cy="5043"/>
                    </a:xfrm>
                  </p:grpSpPr>
                  <p:cxnSp>
                    <p:nvCxnSpPr>
                      <p:cNvPr id="60" name="直接箭头连接符 59"/>
                      <p:cNvCxnSpPr/>
                      <p:nvPr/>
                    </p:nvCxnSpPr>
                    <p:spPr>
                      <a:xfrm>
                        <a:off x="1094" y="5252"/>
                        <a:ext cx="0" cy="681"/>
                      </a:xfrm>
                      <a:prstGeom prst="straightConnector1">
                        <a:avLst/>
                      </a:prstGeom>
                      <a:ln w="15875">
                        <a:solidFill>
                          <a:schemeClr val="accent5">
                            <a:lumMod val="50000"/>
                          </a:schemeClr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1" name="矩形 60"/>
                      <p:cNvSpPr/>
                      <p:nvPr/>
                    </p:nvSpPr>
                    <p:spPr>
                      <a:xfrm>
                        <a:off x="864" y="5933"/>
                        <a:ext cx="460" cy="4362"/>
                      </a:xfrm>
                      <a:prstGeom prst="rect">
                        <a:avLst/>
                      </a:prstGeom>
                      <a:solidFill>
                        <a:srgbClr val="D7F1C4"/>
                      </a:solidFill>
                      <a:ln>
                        <a:solidFill>
                          <a:schemeClr val="accent5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tIns="107950" rtlCol="0" anchor="t" anchorCtr="0"/>
                      <a:p>
                        <a:pPr algn="ctr" fontAlgn="base">
                          <a:lnSpc>
                            <a:spcPts val="1600"/>
                          </a:lnSpc>
                        </a:pPr>
                        <a:r>
                          <a:rPr lang="zh-CN" altLang="en-US" sz="1600" strike="noStrike" noProof="1">
                            <a:solidFill>
                              <a:schemeClr val="tx1"/>
                            </a:solidFill>
                            <a:latin typeface="宋体" panose="02010600030101010101" pitchFamily="2" charset="-122"/>
                            <a:ea typeface="宋体" panose="02010600030101010101" pitchFamily="2" charset="-122"/>
                          </a:rPr>
                          <a:t>太湖污染底泥疏浚工程</a:t>
                        </a:r>
                        <a:endParaRPr lang="zh-CN" altLang="en-US" sz="1600" strike="noStrike" noProof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074" name="组合 61"/>
                    <p:cNvGrpSpPr/>
                    <p:nvPr/>
                  </p:nvGrpSpPr>
                  <p:grpSpPr>
                    <a:xfrm>
                      <a:off x="3529" y="5269"/>
                      <a:ext cx="460" cy="5043"/>
                      <a:chOff x="864" y="5252"/>
                      <a:chExt cx="460" cy="5043"/>
                    </a:xfrm>
                  </p:grpSpPr>
                  <p:cxnSp>
                    <p:nvCxnSpPr>
                      <p:cNvPr id="63" name="直接箭头连接符 62"/>
                      <p:cNvCxnSpPr/>
                      <p:nvPr/>
                    </p:nvCxnSpPr>
                    <p:spPr>
                      <a:xfrm>
                        <a:off x="1094" y="5252"/>
                        <a:ext cx="0" cy="681"/>
                      </a:xfrm>
                      <a:prstGeom prst="straightConnector1">
                        <a:avLst/>
                      </a:prstGeom>
                      <a:ln w="15875">
                        <a:solidFill>
                          <a:schemeClr val="accent5">
                            <a:lumMod val="50000"/>
                          </a:schemeClr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4" name="矩形 63"/>
                      <p:cNvSpPr/>
                      <p:nvPr/>
                    </p:nvSpPr>
                    <p:spPr>
                      <a:xfrm>
                        <a:off x="864" y="5933"/>
                        <a:ext cx="460" cy="4362"/>
                      </a:xfrm>
                      <a:prstGeom prst="rect">
                        <a:avLst/>
                      </a:prstGeom>
                      <a:solidFill>
                        <a:srgbClr val="D7F1C4"/>
                      </a:solidFill>
                      <a:ln>
                        <a:solidFill>
                          <a:schemeClr val="accent5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tIns="107950" rtlCol="0" anchor="t" anchorCtr="0"/>
                      <a:p>
                        <a:pPr algn="ctr" fontAlgn="base">
                          <a:lnSpc>
                            <a:spcPts val="1600"/>
                          </a:lnSpc>
                        </a:pPr>
                        <a:r>
                          <a:rPr lang="zh-CN" altLang="en-US" sz="1600" strike="noStrike" noProof="1">
                            <a:solidFill>
                              <a:schemeClr val="tx1"/>
                            </a:solidFill>
                            <a:latin typeface="宋体" panose="02010600030101010101" pitchFamily="2" charset="-122"/>
                            <a:ea typeface="宋体" panose="02010600030101010101" pitchFamily="2" charset="-122"/>
                          </a:rPr>
                          <a:t>淀山湖河网综合整治一期</a:t>
                        </a:r>
                        <a:endParaRPr lang="zh-CN" altLang="en-US" sz="1600" strike="noStrike" noProof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077" name="组合 64"/>
                    <p:cNvGrpSpPr/>
                    <p:nvPr/>
                  </p:nvGrpSpPr>
                  <p:grpSpPr>
                    <a:xfrm>
                      <a:off x="4058" y="5269"/>
                      <a:ext cx="460" cy="5043"/>
                      <a:chOff x="864" y="5252"/>
                      <a:chExt cx="460" cy="5043"/>
                    </a:xfrm>
                  </p:grpSpPr>
                  <p:cxnSp>
                    <p:nvCxnSpPr>
                      <p:cNvPr id="66" name="直接箭头连接符 65"/>
                      <p:cNvCxnSpPr/>
                      <p:nvPr/>
                    </p:nvCxnSpPr>
                    <p:spPr>
                      <a:xfrm>
                        <a:off x="1094" y="5252"/>
                        <a:ext cx="0" cy="681"/>
                      </a:xfrm>
                      <a:prstGeom prst="straightConnector1">
                        <a:avLst/>
                      </a:prstGeom>
                      <a:ln w="15875">
                        <a:solidFill>
                          <a:schemeClr val="accent5">
                            <a:lumMod val="50000"/>
                          </a:schemeClr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7" name="矩形 66"/>
                      <p:cNvSpPr/>
                      <p:nvPr/>
                    </p:nvSpPr>
                    <p:spPr>
                      <a:xfrm>
                        <a:off x="864" y="5933"/>
                        <a:ext cx="460" cy="4362"/>
                      </a:xfrm>
                      <a:prstGeom prst="rect">
                        <a:avLst/>
                      </a:prstGeom>
                      <a:solidFill>
                        <a:srgbClr val="D7F1C4"/>
                      </a:solidFill>
                      <a:ln>
                        <a:solidFill>
                          <a:schemeClr val="accent5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tIns="107950" rtlCol="0" anchor="t" anchorCtr="0"/>
                      <a:p>
                        <a:pPr algn="ctr" fontAlgn="base">
                          <a:lnSpc>
                            <a:spcPts val="1600"/>
                          </a:lnSpc>
                        </a:pPr>
                        <a:r>
                          <a:rPr lang="zh-CN" altLang="en-US" sz="1600" strike="noStrike" noProof="1">
                            <a:solidFill>
                              <a:schemeClr val="tx1"/>
                            </a:solidFill>
                            <a:latin typeface="宋体" panose="02010600030101010101" pitchFamily="2" charset="-122"/>
                            <a:ea typeface="宋体" panose="02010600030101010101" pitchFamily="2" charset="-122"/>
                          </a:rPr>
                          <a:t>太湖污染底泥疏浚试验工程</a:t>
                        </a:r>
                        <a:endParaRPr lang="zh-CN" altLang="en-US" sz="1600" strike="noStrike" noProof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080" name="组合 67"/>
                    <p:cNvGrpSpPr/>
                    <p:nvPr/>
                  </p:nvGrpSpPr>
                  <p:grpSpPr>
                    <a:xfrm>
                      <a:off x="4597" y="5269"/>
                      <a:ext cx="460" cy="5043"/>
                      <a:chOff x="864" y="5252"/>
                      <a:chExt cx="460" cy="5043"/>
                    </a:xfrm>
                  </p:grpSpPr>
                  <p:cxnSp>
                    <p:nvCxnSpPr>
                      <p:cNvPr id="69" name="直接箭头连接符 68"/>
                      <p:cNvCxnSpPr/>
                      <p:nvPr/>
                    </p:nvCxnSpPr>
                    <p:spPr>
                      <a:xfrm>
                        <a:off x="1094" y="5252"/>
                        <a:ext cx="0" cy="681"/>
                      </a:xfrm>
                      <a:prstGeom prst="straightConnector1">
                        <a:avLst/>
                      </a:prstGeom>
                      <a:ln w="15875">
                        <a:solidFill>
                          <a:schemeClr val="accent5">
                            <a:lumMod val="50000"/>
                          </a:schemeClr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70" name="矩形 69"/>
                      <p:cNvSpPr/>
                      <p:nvPr/>
                    </p:nvSpPr>
                    <p:spPr>
                      <a:xfrm>
                        <a:off x="864" y="5933"/>
                        <a:ext cx="460" cy="4362"/>
                      </a:xfrm>
                      <a:prstGeom prst="rect">
                        <a:avLst/>
                      </a:prstGeom>
                      <a:solidFill>
                        <a:srgbClr val="D7F1C4"/>
                      </a:solidFill>
                      <a:ln>
                        <a:solidFill>
                          <a:schemeClr val="accent5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tIns="107950" rtlCol="0" anchor="t" anchorCtr="0"/>
                      <a:p>
                        <a:pPr algn="ctr" fontAlgn="base">
                          <a:lnSpc>
                            <a:spcPts val="1600"/>
                          </a:lnSpc>
                        </a:pPr>
                        <a:r>
                          <a:rPr lang="zh-CN" altLang="en-US" sz="1600" strike="noStrike" noProof="1">
                            <a:solidFill>
                              <a:schemeClr val="tx1"/>
                            </a:solidFill>
                            <a:latin typeface="宋体" panose="02010600030101010101" pitchFamily="2" charset="-122"/>
                            <a:ea typeface="宋体" panose="02010600030101010101" pitchFamily="2" charset="-122"/>
                          </a:rPr>
                          <a:t>太浦闸除险加固工程</a:t>
                        </a:r>
                        <a:endParaRPr lang="zh-CN" altLang="en-US" sz="1600" strike="noStrike" noProof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083" name="组合 70"/>
                    <p:cNvGrpSpPr/>
                    <p:nvPr/>
                  </p:nvGrpSpPr>
                  <p:grpSpPr>
                    <a:xfrm>
                      <a:off x="5159" y="5269"/>
                      <a:ext cx="460" cy="5043"/>
                      <a:chOff x="864" y="5252"/>
                      <a:chExt cx="460" cy="5043"/>
                    </a:xfrm>
                  </p:grpSpPr>
                  <p:cxnSp>
                    <p:nvCxnSpPr>
                      <p:cNvPr id="72" name="直接箭头连接符 71"/>
                      <p:cNvCxnSpPr/>
                      <p:nvPr/>
                    </p:nvCxnSpPr>
                    <p:spPr>
                      <a:xfrm>
                        <a:off x="1094" y="5252"/>
                        <a:ext cx="0" cy="681"/>
                      </a:xfrm>
                      <a:prstGeom prst="straightConnector1">
                        <a:avLst/>
                      </a:prstGeom>
                      <a:ln w="15875">
                        <a:solidFill>
                          <a:schemeClr val="accent5">
                            <a:lumMod val="50000"/>
                          </a:schemeClr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73" name="矩形 72"/>
                      <p:cNvSpPr/>
                      <p:nvPr/>
                    </p:nvSpPr>
                    <p:spPr>
                      <a:xfrm>
                        <a:off x="864" y="5933"/>
                        <a:ext cx="460" cy="4362"/>
                      </a:xfrm>
                      <a:prstGeom prst="rect">
                        <a:avLst/>
                      </a:prstGeom>
                      <a:solidFill>
                        <a:srgbClr val="D7F1C4"/>
                      </a:solidFill>
                      <a:ln>
                        <a:solidFill>
                          <a:schemeClr val="accent5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tIns="107950" rtlCol="0" anchor="t" anchorCtr="0"/>
                      <a:p>
                        <a:pPr algn="ctr" fontAlgn="base">
                          <a:lnSpc>
                            <a:spcPts val="1600"/>
                          </a:lnSpc>
                        </a:pPr>
                        <a:r>
                          <a:rPr lang="zh-CN" altLang="en-US" sz="1600" strike="noStrike" noProof="1">
                            <a:solidFill>
                              <a:schemeClr val="tx1"/>
                            </a:solidFill>
                            <a:latin typeface="宋体" panose="02010600030101010101" pitchFamily="2" charset="-122"/>
                            <a:ea typeface="宋体" panose="02010600030101010101" pitchFamily="2" charset="-122"/>
                          </a:rPr>
                          <a:t>太嘉河工程</a:t>
                        </a:r>
                        <a:endParaRPr lang="zh-CN" altLang="en-US" sz="1600" strike="noStrike" noProof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086" name="组合 73"/>
                    <p:cNvGrpSpPr/>
                    <p:nvPr/>
                  </p:nvGrpSpPr>
                  <p:grpSpPr>
                    <a:xfrm>
                      <a:off x="5715" y="5269"/>
                      <a:ext cx="460" cy="5043"/>
                      <a:chOff x="864" y="5252"/>
                      <a:chExt cx="460" cy="5043"/>
                    </a:xfrm>
                  </p:grpSpPr>
                  <p:cxnSp>
                    <p:nvCxnSpPr>
                      <p:cNvPr id="75" name="直接箭头连接符 74"/>
                      <p:cNvCxnSpPr/>
                      <p:nvPr/>
                    </p:nvCxnSpPr>
                    <p:spPr>
                      <a:xfrm>
                        <a:off x="1094" y="5252"/>
                        <a:ext cx="0" cy="681"/>
                      </a:xfrm>
                      <a:prstGeom prst="straightConnector1">
                        <a:avLst/>
                      </a:prstGeom>
                      <a:ln w="15875">
                        <a:solidFill>
                          <a:schemeClr val="accent5">
                            <a:lumMod val="50000"/>
                          </a:schemeClr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76" name="矩形 75"/>
                      <p:cNvSpPr/>
                      <p:nvPr/>
                    </p:nvSpPr>
                    <p:spPr>
                      <a:xfrm>
                        <a:off x="864" y="5933"/>
                        <a:ext cx="460" cy="4362"/>
                      </a:xfrm>
                      <a:prstGeom prst="rect">
                        <a:avLst/>
                      </a:prstGeom>
                      <a:solidFill>
                        <a:srgbClr val="D7F1C4"/>
                      </a:solidFill>
                      <a:ln>
                        <a:solidFill>
                          <a:schemeClr val="accent5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tIns="107950" rtlCol="0" anchor="t" anchorCtr="0"/>
                      <a:p>
                        <a:pPr algn="ctr" fontAlgn="base">
                          <a:lnSpc>
                            <a:spcPts val="1600"/>
                          </a:lnSpc>
                        </a:pPr>
                        <a:r>
                          <a:rPr lang="zh-CN" altLang="en-US" sz="1600" strike="noStrike" noProof="1">
                            <a:solidFill>
                              <a:schemeClr val="tx1"/>
                            </a:solidFill>
                            <a:latin typeface="宋体" panose="02010600030101010101" pitchFamily="2" charset="-122"/>
                            <a:ea typeface="宋体" panose="02010600030101010101" pitchFamily="2" charset="-122"/>
                          </a:rPr>
                          <a:t>杭嘉湖地区环湖河道整治</a:t>
                        </a:r>
                        <a:endParaRPr lang="zh-CN" altLang="en-US" sz="1600" strike="noStrike" noProof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089" name="组合 76"/>
                    <p:cNvGrpSpPr/>
                    <p:nvPr/>
                  </p:nvGrpSpPr>
                  <p:grpSpPr>
                    <a:xfrm>
                      <a:off x="6278" y="5269"/>
                      <a:ext cx="460" cy="5043"/>
                      <a:chOff x="864" y="5252"/>
                      <a:chExt cx="460" cy="5043"/>
                    </a:xfrm>
                  </p:grpSpPr>
                  <p:cxnSp>
                    <p:nvCxnSpPr>
                      <p:cNvPr id="78" name="直接箭头连接符 77"/>
                      <p:cNvCxnSpPr/>
                      <p:nvPr/>
                    </p:nvCxnSpPr>
                    <p:spPr>
                      <a:xfrm>
                        <a:off x="1094" y="5252"/>
                        <a:ext cx="0" cy="681"/>
                      </a:xfrm>
                      <a:prstGeom prst="straightConnector1">
                        <a:avLst/>
                      </a:prstGeom>
                      <a:ln w="15875">
                        <a:solidFill>
                          <a:schemeClr val="accent5">
                            <a:lumMod val="50000"/>
                          </a:schemeClr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79" name="矩形 78"/>
                      <p:cNvSpPr/>
                      <p:nvPr/>
                    </p:nvSpPr>
                    <p:spPr>
                      <a:xfrm>
                        <a:off x="864" y="5933"/>
                        <a:ext cx="460" cy="4362"/>
                      </a:xfrm>
                      <a:prstGeom prst="rect">
                        <a:avLst/>
                      </a:prstGeom>
                      <a:solidFill>
                        <a:srgbClr val="D7F1C4"/>
                      </a:solidFill>
                      <a:ln>
                        <a:solidFill>
                          <a:schemeClr val="accent5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tIns="107950" rtlCol="0" anchor="t" anchorCtr="0"/>
                      <a:p>
                        <a:pPr algn="ctr" fontAlgn="base">
                          <a:lnSpc>
                            <a:spcPts val="1600"/>
                          </a:lnSpc>
                        </a:pPr>
                        <a:r>
                          <a:rPr lang="zh-CN" altLang="en-US" sz="1600" strike="noStrike" noProof="1">
                            <a:solidFill>
                              <a:schemeClr val="tx1"/>
                            </a:solidFill>
                            <a:latin typeface="宋体" panose="02010600030101010101" pitchFamily="2" charset="-122"/>
                            <a:ea typeface="宋体" panose="02010600030101010101" pitchFamily="2" charset="-122"/>
                          </a:rPr>
                          <a:t>新沟河延伸拓浚工程</a:t>
                        </a:r>
                        <a:endParaRPr lang="zh-CN" altLang="en-US" sz="1600" strike="noStrike" noProof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</p:grpSp>
            </p:grpSp>
          </p:grpSp>
          <p:cxnSp>
            <p:nvCxnSpPr>
              <p:cNvPr id="83" name="直接连接符 82"/>
              <p:cNvCxnSpPr/>
              <p:nvPr/>
            </p:nvCxnSpPr>
            <p:spPr>
              <a:xfrm>
                <a:off x="1089" y="5262"/>
                <a:ext cx="5431" cy="24"/>
              </a:xfrm>
              <a:prstGeom prst="line">
                <a:avLst/>
              </a:prstGeom>
              <a:ln w="158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93" name="组合 126"/>
            <p:cNvGrpSpPr/>
            <p:nvPr/>
          </p:nvGrpSpPr>
          <p:grpSpPr>
            <a:xfrm>
              <a:off x="7263" y="3018"/>
              <a:ext cx="3652" cy="7295"/>
              <a:chOff x="864" y="3018"/>
              <a:chExt cx="3654" cy="7294"/>
            </a:xfrm>
          </p:grpSpPr>
          <p:grpSp>
            <p:nvGrpSpPr>
              <p:cNvPr id="2094" name="组合 127"/>
              <p:cNvGrpSpPr/>
              <p:nvPr/>
            </p:nvGrpSpPr>
            <p:grpSpPr>
              <a:xfrm>
                <a:off x="864" y="3018"/>
                <a:ext cx="3654" cy="7294"/>
                <a:chOff x="864" y="3018"/>
                <a:chExt cx="3654" cy="7294"/>
              </a:xfrm>
            </p:grpSpPr>
            <p:cxnSp>
              <p:nvCxnSpPr>
                <p:cNvPr id="129" name="直接箭头连接符 128"/>
                <p:cNvCxnSpPr/>
                <p:nvPr/>
              </p:nvCxnSpPr>
              <p:spPr>
                <a:xfrm>
                  <a:off x="2714" y="3018"/>
                  <a:ext cx="0" cy="681"/>
                </a:xfrm>
                <a:prstGeom prst="straightConnector1">
                  <a:avLst/>
                </a:prstGeom>
                <a:ln w="15875">
                  <a:solidFill>
                    <a:schemeClr val="accent5">
                      <a:lumMod val="5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096" name="组合 129"/>
                <p:cNvGrpSpPr/>
                <p:nvPr/>
              </p:nvGrpSpPr>
              <p:grpSpPr>
                <a:xfrm>
                  <a:off x="864" y="3699"/>
                  <a:ext cx="3654" cy="6613"/>
                  <a:chOff x="864" y="3699"/>
                  <a:chExt cx="3654" cy="6613"/>
                </a:xfrm>
              </p:grpSpPr>
              <p:sp>
                <p:nvSpPr>
                  <p:cNvPr id="131" name="矩形 130"/>
                  <p:cNvSpPr/>
                  <p:nvPr/>
                </p:nvSpPr>
                <p:spPr>
                  <a:xfrm>
                    <a:off x="1778" y="3699"/>
                    <a:ext cx="1879" cy="888"/>
                  </a:xfrm>
                  <a:prstGeom prst="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accent5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 fontAlgn="base"/>
                    <a:r>
                      <a:rPr lang="zh-CN" altLang="en-US" sz="1600" strike="noStrike" noProof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rPr>
                      <a:t>正在建设</a:t>
                    </a:r>
                    <a:endParaRPr lang="zh-CN" altLang="en-US" sz="1600" strike="noStrike" noProof="1">
                      <a:solidFill>
                        <a:schemeClr val="tx1"/>
                      </a:solidFill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  <a:p>
                    <a:pPr algn="ctr" fontAlgn="base"/>
                    <a:r>
                      <a:rPr lang="zh-CN" altLang="en-US" sz="1600" strike="noStrike" noProof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rPr>
                      <a:t>（</a:t>
                    </a:r>
                    <a:r>
                      <a:rPr lang="en-US" altLang="zh-CN" sz="1600" strike="noStrike" noProof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rPr>
                      <a:t>7</a:t>
                    </a:r>
                    <a:r>
                      <a:rPr lang="zh-CN" altLang="en-US" sz="1600" strike="noStrike" noProof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rPr>
                      <a:t>项）</a:t>
                    </a:r>
                    <a:endParaRPr lang="zh-CN" altLang="en-US" sz="1600" strike="noStrike" noProof="1">
                      <a:solidFill>
                        <a:schemeClr val="tx1"/>
                      </a:solidFill>
                      <a:latin typeface="宋体" panose="02010600030101010101" pitchFamily="2" charset="-122"/>
                      <a:ea typeface="宋体" panose="02010600030101010101" pitchFamily="2" charset="-122"/>
                    </a:endParaRPr>
                  </a:p>
                </p:txBody>
              </p:sp>
              <p:grpSp>
                <p:nvGrpSpPr>
                  <p:cNvPr id="2098" name="组合 132"/>
                  <p:cNvGrpSpPr/>
                  <p:nvPr/>
                </p:nvGrpSpPr>
                <p:grpSpPr>
                  <a:xfrm>
                    <a:off x="864" y="5269"/>
                    <a:ext cx="3654" cy="5043"/>
                    <a:chOff x="864" y="5269"/>
                    <a:chExt cx="3654" cy="5043"/>
                  </a:xfrm>
                </p:grpSpPr>
                <p:grpSp>
                  <p:nvGrpSpPr>
                    <p:cNvPr id="2099" name="组合 133"/>
                    <p:cNvGrpSpPr/>
                    <p:nvPr/>
                  </p:nvGrpSpPr>
                  <p:grpSpPr>
                    <a:xfrm>
                      <a:off x="864" y="5269"/>
                      <a:ext cx="460" cy="5043"/>
                      <a:chOff x="864" y="5252"/>
                      <a:chExt cx="460" cy="5043"/>
                    </a:xfrm>
                  </p:grpSpPr>
                  <p:cxnSp>
                    <p:nvCxnSpPr>
                      <p:cNvPr id="135" name="直接箭头连接符 134"/>
                      <p:cNvCxnSpPr/>
                      <p:nvPr/>
                    </p:nvCxnSpPr>
                    <p:spPr>
                      <a:xfrm>
                        <a:off x="1094" y="5252"/>
                        <a:ext cx="0" cy="681"/>
                      </a:xfrm>
                      <a:prstGeom prst="straightConnector1">
                        <a:avLst/>
                      </a:prstGeom>
                      <a:ln w="15875">
                        <a:solidFill>
                          <a:schemeClr val="accent5">
                            <a:lumMod val="50000"/>
                          </a:schemeClr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6" name="矩形 135"/>
                      <p:cNvSpPr/>
                      <p:nvPr/>
                    </p:nvSpPr>
                    <p:spPr>
                      <a:xfrm>
                        <a:off x="864" y="5933"/>
                        <a:ext cx="460" cy="4362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ln>
                        <a:solidFill>
                          <a:schemeClr val="accent5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tIns="107950" rtlCol="0" anchor="t" anchorCtr="0"/>
                      <a:p>
                        <a:pPr algn="ctr" fontAlgn="base">
                          <a:lnSpc>
                            <a:spcPts val="1600"/>
                          </a:lnSpc>
                        </a:pPr>
                        <a:r>
                          <a:rPr lang="zh-CN" altLang="en-US" sz="1600" strike="noStrike" noProof="1">
                            <a:solidFill>
                              <a:schemeClr val="tx1"/>
                            </a:solidFill>
                            <a:latin typeface="宋体" panose="02010600030101010101" pitchFamily="2" charset="-122"/>
                            <a:ea typeface="宋体" panose="02010600030101010101" pitchFamily="2" charset="-122"/>
                          </a:rPr>
                          <a:t>新孟河延伸拓浚工程</a:t>
                        </a:r>
                        <a:endParaRPr lang="zh-CN" altLang="en-US" sz="1600" strike="noStrike" noProof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102" name="组合 136"/>
                    <p:cNvGrpSpPr/>
                    <p:nvPr/>
                  </p:nvGrpSpPr>
                  <p:grpSpPr>
                    <a:xfrm>
                      <a:off x="1403" y="5269"/>
                      <a:ext cx="460" cy="5043"/>
                      <a:chOff x="864" y="5252"/>
                      <a:chExt cx="460" cy="5043"/>
                    </a:xfrm>
                  </p:grpSpPr>
                  <p:cxnSp>
                    <p:nvCxnSpPr>
                      <p:cNvPr id="138" name="直接箭头连接符 137"/>
                      <p:cNvCxnSpPr/>
                      <p:nvPr/>
                    </p:nvCxnSpPr>
                    <p:spPr>
                      <a:xfrm>
                        <a:off x="1094" y="5252"/>
                        <a:ext cx="0" cy="681"/>
                      </a:xfrm>
                      <a:prstGeom prst="straightConnector1">
                        <a:avLst/>
                      </a:prstGeom>
                      <a:ln w="15875">
                        <a:solidFill>
                          <a:schemeClr val="accent5">
                            <a:lumMod val="50000"/>
                          </a:schemeClr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9" name="矩形 138"/>
                      <p:cNvSpPr/>
                      <p:nvPr/>
                    </p:nvSpPr>
                    <p:spPr>
                      <a:xfrm>
                        <a:off x="864" y="5933"/>
                        <a:ext cx="460" cy="4362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ln>
                        <a:solidFill>
                          <a:schemeClr val="accent5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tIns="107950" rtlCol="0" anchor="t" anchorCtr="0"/>
                      <a:p>
                        <a:pPr algn="ctr" fontAlgn="base">
                          <a:lnSpc>
                            <a:spcPts val="1600"/>
                          </a:lnSpc>
                        </a:pPr>
                        <a:r>
                          <a:rPr lang="zh-CN" altLang="en-US" sz="1600" strike="noStrike" noProof="1">
                            <a:solidFill>
                              <a:schemeClr val="tx1"/>
                            </a:solidFill>
                            <a:latin typeface="宋体" panose="02010600030101010101" pitchFamily="2" charset="-122"/>
                            <a:ea typeface="宋体" panose="02010600030101010101" pitchFamily="2" charset="-122"/>
                          </a:rPr>
                          <a:t>扩大杭嘉湖南排工程</a:t>
                        </a:r>
                        <a:endParaRPr lang="zh-CN" altLang="en-US" sz="1600" strike="noStrike" noProof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105" name="组合 139"/>
                    <p:cNvGrpSpPr/>
                    <p:nvPr/>
                  </p:nvGrpSpPr>
                  <p:grpSpPr>
                    <a:xfrm>
                      <a:off x="1932" y="5269"/>
                      <a:ext cx="460" cy="5043"/>
                      <a:chOff x="864" y="5252"/>
                      <a:chExt cx="460" cy="5043"/>
                    </a:xfrm>
                  </p:grpSpPr>
                  <p:cxnSp>
                    <p:nvCxnSpPr>
                      <p:cNvPr id="141" name="直接箭头连接符 140"/>
                      <p:cNvCxnSpPr/>
                      <p:nvPr/>
                    </p:nvCxnSpPr>
                    <p:spPr>
                      <a:xfrm>
                        <a:off x="1094" y="5252"/>
                        <a:ext cx="0" cy="681"/>
                      </a:xfrm>
                      <a:prstGeom prst="straightConnector1">
                        <a:avLst/>
                      </a:prstGeom>
                      <a:ln w="15875">
                        <a:solidFill>
                          <a:schemeClr val="accent5">
                            <a:lumMod val="50000"/>
                          </a:schemeClr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2" name="矩形 141"/>
                      <p:cNvSpPr/>
                      <p:nvPr/>
                    </p:nvSpPr>
                    <p:spPr>
                      <a:xfrm>
                        <a:off x="864" y="5933"/>
                        <a:ext cx="460" cy="4362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ln>
                        <a:solidFill>
                          <a:schemeClr val="accent5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tIns="107950" rtlCol="0" anchor="t" anchorCtr="0"/>
                      <a:p>
                        <a:pPr algn="ctr" fontAlgn="base">
                          <a:lnSpc>
                            <a:spcPts val="1600"/>
                          </a:lnSpc>
                        </a:pPr>
                        <a:r>
                          <a:rPr lang="zh-CN" altLang="en-US" sz="1600" strike="noStrike" noProof="1">
                            <a:solidFill>
                              <a:schemeClr val="tx1"/>
                            </a:solidFill>
                            <a:latin typeface="宋体" panose="02010600030101010101" pitchFamily="2" charset="-122"/>
                            <a:ea typeface="宋体" panose="02010600030101010101" pitchFamily="2" charset="-122"/>
                          </a:rPr>
                          <a:t>平湖塘延伸拓浚工程</a:t>
                        </a:r>
                        <a:endParaRPr lang="zh-CN" altLang="en-US" sz="1600" strike="noStrike" noProof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108" name="组合 142"/>
                    <p:cNvGrpSpPr/>
                    <p:nvPr/>
                  </p:nvGrpSpPr>
                  <p:grpSpPr>
                    <a:xfrm>
                      <a:off x="2471" y="5269"/>
                      <a:ext cx="460" cy="5043"/>
                      <a:chOff x="864" y="5252"/>
                      <a:chExt cx="460" cy="5043"/>
                    </a:xfrm>
                  </p:grpSpPr>
                  <p:cxnSp>
                    <p:nvCxnSpPr>
                      <p:cNvPr id="144" name="直接箭头连接符 143"/>
                      <p:cNvCxnSpPr/>
                      <p:nvPr/>
                    </p:nvCxnSpPr>
                    <p:spPr>
                      <a:xfrm>
                        <a:off x="1094" y="5252"/>
                        <a:ext cx="0" cy="681"/>
                      </a:xfrm>
                      <a:prstGeom prst="straightConnector1">
                        <a:avLst/>
                      </a:prstGeom>
                      <a:ln w="15875">
                        <a:solidFill>
                          <a:schemeClr val="accent5">
                            <a:lumMod val="50000"/>
                          </a:schemeClr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5" name="矩形 144"/>
                      <p:cNvSpPr/>
                      <p:nvPr/>
                    </p:nvSpPr>
                    <p:spPr>
                      <a:xfrm>
                        <a:off x="864" y="5933"/>
                        <a:ext cx="460" cy="4362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ln>
                        <a:solidFill>
                          <a:schemeClr val="accent5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tIns="107950" rtlCol="0" anchor="t" anchorCtr="0"/>
                      <a:p>
                        <a:pPr algn="ctr" fontAlgn="base">
                          <a:lnSpc>
                            <a:spcPts val="1600"/>
                          </a:lnSpc>
                        </a:pPr>
                        <a:r>
                          <a:rPr lang="zh-CN" altLang="en-US" sz="1600" strike="noStrike" noProof="1">
                            <a:solidFill>
                              <a:schemeClr val="tx1"/>
                            </a:solidFill>
                            <a:latin typeface="宋体" panose="02010600030101010101" pitchFamily="2" charset="-122"/>
                            <a:ea typeface="宋体" panose="02010600030101010101" pitchFamily="2" charset="-122"/>
                          </a:rPr>
                          <a:t>苕溪清水入湖河道工程</a:t>
                        </a:r>
                        <a:endParaRPr lang="zh-CN" altLang="en-US" sz="1600" strike="noStrike" noProof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111" name="组合 145"/>
                    <p:cNvGrpSpPr/>
                    <p:nvPr/>
                  </p:nvGrpSpPr>
                  <p:grpSpPr>
                    <a:xfrm>
                      <a:off x="2990" y="5269"/>
                      <a:ext cx="460" cy="5043"/>
                      <a:chOff x="864" y="5252"/>
                      <a:chExt cx="460" cy="5043"/>
                    </a:xfrm>
                  </p:grpSpPr>
                  <p:cxnSp>
                    <p:nvCxnSpPr>
                      <p:cNvPr id="147" name="直接箭头连接符 146"/>
                      <p:cNvCxnSpPr/>
                      <p:nvPr/>
                    </p:nvCxnSpPr>
                    <p:spPr>
                      <a:xfrm>
                        <a:off x="1094" y="5252"/>
                        <a:ext cx="0" cy="681"/>
                      </a:xfrm>
                      <a:prstGeom prst="straightConnector1">
                        <a:avLst/>
                      </a:prstGeom>
                      <a:ln w="15875">
                        <a:solidFill>
                          <a:schemeClr val="accent5">
                            <a:lumMod val="50000"/>
                          </a:schemeClr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8" name="矩形 147"/>
                      <p:cNvSpPr/>
                      <p:nvPr/>
                    </p:nvSpPr>
                    <p:spPr>
                      <a:xfrm>
                        <a:off x="864" y="5933"/>
                        <a:ext cx="460" cy="4362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ln>
                        <a:solidFill>
                          <a:schemeClr val="accent5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tIns="107950" rtlCol="0" anchor="t" anchorCtr="0"/>
                      <a:p>
                        <a:pPr algn="ctr" fontAlgn="base">
                          <a:lnSpc>
                            <a:spcPts val="1300"/>
                          </a:lnSpc>
                        </a:pPr>
                        <a:r>
                          <a:rPr lang="zh-CN" altLang="en-US" sz="1600" strike="noStrike" noProof="1">
                            <a:solidFill>
                              <a:schemeClr val="tx1"/>
                            </a:solidFill>
                            <a:latin typeface="宋体" panose="02010600030101010101" pitchFamily="2" charset="-122"/>
                            <a:ea typeface="宋体" panose="02010600030101010101" pitchFamily="2" charset="-122"/>
                          </a:rPr>
                          <a:t>水资源监控与保护预警系统</a:t>
                        </a:r>
                        <a:endParaRPr lang="zh-CN" altLang="en-US" sz="1600" strike="noStrike" noProof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114" name="组合 148"/>
                    <p:cNvGrpSpPr/>
                    <p:nvPr/>
                  </p:nvGrpSpPr>
                  <p:grpSpPr>
                    <a:xfrm>
                      <a:off x="3529" y="5269"/>
                      <a:ext cx="460" cy="5043"/>
                      <a:chOff x="864" y="5252"/>
                      <a:chExt cx="460" cy="5043"/>
                    </a:xfrm>
                  </p:grpSpPr>
                  <p:cxnSp>
                    <p:nvCxnSpPr>
                      <p:cNvPr id="150" name="直接箭头连接符 149"/>
                      <p:cNvCxnSpPr/>
                      <p:nvPr/>
                    </p:nvCxnSpPr>
                    <p:spPr>
                      <a:xfrm>
                        <a:off x="1094" y="5252"/>
                        <a:ext cx="0" cy="681"/>
                      </a:xfrm>
                      <a:prstGeom prst="straightConnector1">
                        <a:avLst/>
                      </a:prstGeom>
                      <a:ln w="15875">
                        <a:solidFill>
                          <a:schemeClr val="accent5">
                            <a:lumMod val="50000"/>
                          </a:schemeClr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51" name="矩形 150"/>
                      <p:cNvSpPr/>
                      <p:nvPr/>
                    </p:nvSpPr>
                    <p:spPr>
                      <a:xfrm>
                        <a:off x="864" y="5933"/>
                        <a:ext cx="460" cy="4362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ln>
                        <a:solidFill>
                          <a:schemeClr val="accent5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tIns="107950" rtlCol="0" anchor="t" anchorCtr="0"/>
                      <a:p>
                        <a:pPr algn="ctr" fontAlgn="base">
                          <a:lnSpc>
                            <a:spcPts val="1600"/>
                          </a:lnSpc>
                        </a:pPr>
                        <a:r>
                          <a:rPr lang="zh-CN" altLang="en-US" sz="1600" strike="noStrike" noProof="1">
                            <a:solidFill>
                              <a:schemeClr val="tx1"/>
                            </a:solidFill>
                            <a:latin typeface="宋体" panose="02010600030101010101" pitchFamily="2" charset="-122"/>
                            <a:ea typeface="宋体" panose="02010600030101010101" pitchFamily="2" charset="-122"/>
                          </a:rPr>
                          <a:t>望虞河西岸控制工程</a:t>
                        </a:r>
                        <a:endParaRPr lang="zh-CN" altLang="en-US" sz="1600" strike="noStrike" noProof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117" name="组合 151"/>
                    <p:cNvGrpSpPr/>
                    <p:nvPr/>
                  </p:nvGrpSpPr>
                  <p:grpSpPr>
                    <a:xfrm>
                      <a:off x="4058" y="5269"/>
                      <a:ext cx="460" cy="5043"/>
                      <a:chOff x="864" y="5252"/>
                      <a:chExt cx="460" cy="5043"/>
                    </a:xfrm>
                  </p:grpSpPr>
                  <p:cxnSp>
                    <p:nvCxnSpPr>
                      <p:cNvPr id="153" name="直接箭头连接符 152"/>
                      <p:cNvCxnSpPr/>
                      <p:nvPr/>
                    </p:nvCxnSpPr>
                    <p:spPr>
                      <a:xfrm>
                        <a:off x="1094" y="5252"/>
                        <a:ext cx="0" cy="681"/>
                      </a:xfrm>
                      <a:prstGeom prst="straightConnector1">
                        <a:avLst/>
                      </a:prstGeom>
                      <a:ln w="15875">
                        <a:solidFill>
                          <a:schemeClr val="accent5">
                            <a:lumMod val="50000"/>
                          </a:schemeClr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54" name="矩形 153"/>
                      <p:cNvSpPr/>
                      <p:nvPr/>
                    </p:nvSpPr>
                    <p:spPr>
                      <a:xfrm>
                        <a:off x="864" y="5933"/>
                        <a:ext cx="460" cy="4362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ln>
                        <a:solidFill>
                          <a:schemeClr val="accent5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tIns="107950" rtlCol="0" anchor="t" anchorCtr="0"/>
                      <a:p>
                        <a:pPr algn="ctr" fontAlgn="base">
                          <a:lnSpc>
                            <a:spcPts val="1600"/>
                          </a:lnSpc>
                        </a:pPr>
                        <a:r>
                          <a:rPr lang="zh-CN" altLang="en-US" sz="1600" strike="noStrike" noProof="1">
                            <a:solidFill>
                              <a:schemeClr val="tx1"/>
                            </a:solidFill>
                            <a:latin typeface="宋体" panose="02010600030101010101" pitchFamily="2" charset="-122"/>
                            <a:ea typeface="宋体" panose="02010600030101010101" pitchFamily="2" charset="-122"/>
                          </a:rPr>
                          <a:t>环湖大堤后续工程</a:t>
                        </a:r>
                        <a:endParaRPr lang="zh-CN" altLang="en-US" sz="1600" strike="noStrike" noProof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</p:grpSp>
            </p:grpSp>
          </p:grpSp>
          <p:cxnSp>
            <p:nvCxnSpPr>
              <p:cNvPr id="167" name="直接连接符 166"/>
              <p:cNvCxnSpPr/>
              <p:nvPr/>
            </p:nvCxnSpPr>
            <p:spPr>
              <a:xfrm>
                <a:off x="1089" y="5262"/>
                <a:ext cx="3177" cy="24"/>
              </a:xfrm>
              <a:prstGeom prst="line">
                <a:avLst/>
              </a:prstGeom>
              <a:ln w="158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8" name="直接连接符 167"/>
            <p:cNvCxnSpPr/>
            <p:nvPr/>
          </p:nvCxnSpPr>
          <p:spPr>
            <a:xfrm>
              <a:off x="9090" y="4588"/>
              <a:ext cx="8" cy="715"/>
            </a:xfrm>
            <a:prstGeom prst="line">
              <a:avLst/>
            </a:prstGeom>
            <a:ln w="15875" cmpd="sng">
              <a:solidFill>
                <a:schemeClr val="accent5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22" name="组合 174"/>
            <p:cNvGrpSpPr/>
            <p:nvPr/>
          </p:nvGrpSpPr>
          <p:grpSpPr>
            <a:xfrm>
              <a:off x="11495" y="5270"/>
              <a:ext cx="1580" cy="5043"/>
              <a:chOff x="11495" y="5269"/>
              <a:chExt cx="1579" cy="5043"/>
            </a:xfrm>
          </p:grpSpPr>
          <p:cxnSp>
            <p:nvCxnSpPr>
              <p:cNvPr id="169" name="直接箭头连接符 168"/>
              <p:cNvCxnSpPr/>
              <p:nvPr/>
            </p:nvCxnSpPr>
            <p:spPr>
              <a:xfrm>
                <a:off x="11725" y="5269"/>
                <a:ext cx="0" cy="681"/>
              </a:xfrm>
              <a:prstGeom prst="straightConnector1">
                <a:avLst/>
              </a:prstGeom>
              <a:ln w="15875">
                <a:solidFill>
                  <a:schemeClr val="accent5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矩形 169"/>
              <p:cNvSpPr/>
              <p:nvPr/>
            </p:nvSpPr>
            <p:spPr>
              <a:xfrm>
                <a:off x="11495" y="5950"/>
                <a:ext cx="460" cy="4362"/>
              </a:xfrm>
              <a:prstGeom prst="rect">
                <a:avLst/>
              </a:prstGeom>
              <a:solidFill>
                <a:srgbClr val="E5E892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7950" rtlCol="0" anchor="t" anchorCtr="0"/>
              <a:p>
                <a:pPr algn="ctr" fontAlgn="base">
                  <a:lnSpc>
                    <a:spcPts val="1600"/>
                  </a:lnSpc>
                </a:pPr>
                <a:r>
                  <a:rPr lang="zh-CN" altLang="en-US" sz="1600" strike="noStrike" noProof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太浦河后续工程</a:t>
                </a:r>
                <a:endParaRPr lang="zh-CN" altLang="en-US" sz="1600" strike="noStrike" noProof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cxnSp>
            <p:nvCxnSpPr>
              <p:cNvPr id="171" name="直接箭头连接符 170"/>
              <p:cNvCxnSpPr/>
              <p:nvPr/>
            </p:nvCxnSpPr>
            <p:spPr>
              <a:xfrm>
                <a:off x="12281" y="5269"/>
                <a:ext cx="0" cy="681"/>
              </a:xfrm>
              <a:prstGeom prst="straightConnector1">
                <a:avLst/>
              </a:prstGeom>
              <a:ln w="15875">
                <a:solidFill>
                  <a:schemeClr val="accent5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2" name="矩形 171"/>
              <p:cNvSpPr/>
              <p:nvPr/>
            </p:nvSpPr>
            <p:spPr>
              <a:xfrm>
                <a:off x="12051" y="5950"/>
                <a:ext cx="460" cy="4362"/>
              </a:xfrm>
              <a:prstGeom prst="rect">
                <a:avLst/>
              </a:prstGeom>
              <a:solidFill>
                <a:srgbClr val="E5E892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7950" rtlCol="0" anchor="t" anchorCtr="0"/>
              <a:p>
                <a:pPr algn="ctr" fontAlgn="base">
                  <a:lnSpc>
                    <a:spcPts val="1600"/>
                  </a:lnSpc>
                </a:pPr>
                <a:r>
                  <a:rPr lang="zh-CN" altLang="en-US" sz="1600" strike="noStrike" noProof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望虞河后续工程</a:t>
                </a:r>
                <a:endParaRPr lang="zh-CN" altLang="en-US" sz="1600" strike="noStrike" noProof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cxnSp>
            <p:nvCxnSpPr>
              <p:cNvPr id="173" name="直接箭头连接符 172"/>
              <p:cNvCxnSpPr/>
              <p:nvPr/>
            </p:nvCxnSpPr>
            <p:spPr>
              <a:xfrm>
                <a:off x="12844" y="5269"/>
                <a:ext cx="0" cy="681"/>
              </a:xfrm>
              <a:prstGeom prst="straightConnector1">
                <a:avLst/>
              </a:prstGeom>
              <a:ln w="15875">
                <a:solidFill>
                  <a:schemeClr val="accent5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" name="矩形 173"/>
              <p:cNvSpPr/>
              <p:nvPr/>
            </p:nvSpPr>
            <p:spPr>
              <a:xfrm>
                <a:off x="12614" y="5950"/>
                <a:ext cx="460" cy="4362"/>
              </a:xfrm>
              <a:prstGeom prst="rect">
                <a:avLst/>
              </a:prstGeom>
              <a:solidFill>
                <a:srgbClr val="E5E892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7950" rtlCol="0" anchor="t" anchorCtr="0"/>
              <a:p>
                <a:pPr algn="ctr" fontAlgn="base">
                  <a:lnSpc>
                    <a:spcPts val="1600"/>
                  </a:lnSpc>
                </a:pPr>
                <a:r>
                  <a:rPr lang="zh-CN" altLang="en-US" sz="1600" strike="noStrike" noProof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吴淞江工程</a:t>
                </a:r>
                <a:endParaRPr lang="zh-CN" altLang="en-US" sz="1600" strike="noStrike" noProof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cxnSp>
          <p:nvCxnSpPr>
            <p:cNvPr id="176" name="直接箭头连接符 175"/>
            <p:cNvCxnSpPr/>
            <p:nvPr/>
          </p:nvCxnSpPr>
          <p:spPr>
            <a:xfrm>
              <a:off x="12193" y="3043"/>
              <a:ext cx="0" cy="680"/>
            </a:xfrm>
            <a:prstGeom prst="straightConnector1">
              <a:avLst/>
            </a:prstGeom>
            <a:ln w="15875"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矩形 176"/>
            <p:cNvSpPr/>
            <p:nvPr/>
          </p:nvSpPr>
          <p:spPr>
            <a:xfrm>
              <a:off x="11258" y="3723"/>
              <a:ext cx="1878" cy="888"/>
            </a:xfrm>
            <a:prstGeom prst="rect">
              <a:avLst/>
            </a:prstGeom>
            <a:solidFill>
              <a:srgbClr val="E5E89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r>
                <a:rPr lang="zh-CN" altLang="en-US" sz="1600" strike="noStrike" noProof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推进前期工作</a:t>
              </a:r>
              <a:endParaRPr lang="zh-CN" altLang="en-US" sz="1600" strike="noStrike" noProof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ctr" fontAlgn="base"/>
              <a:r>
                <a:rPr lang="zh-CN" altLang="en-US" sz="1600" strike="noStrike" noProof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（</a:t>
              </a:r>
              <a:r>
                <a:rPr lang="en-US" altLang="zh-CN" sz="1600" strike="noStrike" noProof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r>
                <a:rPr lang="zh-CN" altLang="en-US" sz="1600" strike="noStrike" noProof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项）</a:t>
              </a:r>
              <a:endParaRPr lang="zh-CN" altLang="en-US" sz="1600" strike="noStrike" noProof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cxnSp>
          <p:nvCxnSpPr>
            <p:cNvPr id="178" name="直接连接符 177"/>
            <p:cNvCxnSpPr/>
            <p:nvPr/>
          </p:nvCxnSpPr>
          <p:spPr>
            <a:xfrm>
              <a:off x="11735" y="5285"/>
              <a:ext cx="1135" cy="0"/>
            </a:xfrm>
            <a:prstGeom prst="line">
              <a:avLst/>
            </a:prstGeom>
            <a:ln w="15875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接连接符 178"/>
            <p:cNvCxnSpPr/>
            <p:nvPr/>
          </p:nvCxnSpPr>
          <p:spPr>
            <a:xfrm>
              <a:off x="12265" y="4610"/>
              <a:ext cx="8" cy="718"/>
            </a:xfrm>
            <a:prstGeom prst="line">
              <a:avLst/>
            </a:prstGeom>
            <a:ln w="15875" cmpd="sng">
              <a:solidFill>
                <a:schemeClr val="accent5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矩形 1"/>
          <p:cNvSpPr/>
          <p:nvPr/>
        </p:nvSpPr>
        <p:spPr>
          <a:xfrm>
            <a:off x="-11430" y="-41910"/>
            <a:ext cx="1213485" cy="744855"/>
          </a:xfrm>
          <a:prstGeom prst="rect">
            <a:avLst/>
          </a:prstGeom>
          <a:solidFill>
            <a:srgbClr val="556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300" spc="-10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一</a:t>
            </a:r>
            <a:endParaRPr lang="zh-CN" altLang="en-US" sz="2800" b="1" kern="300" spc="-100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-11430" y="703580"/>
            <a:ext cx="737616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1202055" y="654050"/>
            <a:ext cx="11089005" cy="118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00" b="1" dirty="0">
              <a:solidFill>
                <a:srgbClr val="004F8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202055" y="53975"/>
            <a:ext cx="86106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defRPr/>
            </a:pPr>
            <a:r>
              <a:rPr lang="zh-CN" altLang="en-US" sz="3000" b="1" spc="-100">
                <a:solidFill>
                  <a:srgbClr val="004F8A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太湖流域水环境综合治理经验与成效</a:t>
            </a:r>
            <a:endParaRPr lang="zh-CN" altLang="en-US" sz="3000" b="1" spc="-100">
              <a:solidFill>
                <a:srgbClr val="004F8A"/>
              </a:solidFill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灯片编号占位符 1"/>
          <p:cNvSpPr>
            <a:spLocks noGrp="1"/>
          </p:cNvSpPr>
          <p:nvPr>
            <p:ph type="sldNum" sz="quarter" idx="10"/>
          </p:nvPr>
        </p:nvSpPr>
        <p:spPr bwMode="auto">
          <a:xfrm>
            <a:off x="8665633" y="6537325"/>
            <a:ext cx="2969684" cy="307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fld id="{790DB478-35E7-4BAF-A12E-E406090531B9}" type="slidenum">
              <a:rPr lang="zh-CN" altLang="en-US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</a:fld>
            <a:r>
              <a:rPr lang="en-US" altLang="zh-CN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endParaRPr lang="zh-CN" altLang="en-US" sz="14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1042670" y="599440"/>
            <a:ext cx="10949940" cy="923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4.</a:t>
            </a:r>
            <a:r>
              <a:rPr lang="en-US" altLang="zh-CN" sz="280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加大水生态修复和内源治理力度，促进河湖休养生息</a:t>
            </a:r>
            <a:endParaRPr lang="en-US" altLang="zh-CN" sz="280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11" name="矩形 19"/>
          <p:cNvSpPr>
            <a:spLocks noChangeArrowheads="1"/>
          </p:cNvSpPr>
          <p:nvPr/>
        </p:nvSpPr>
        <p:spPr bwMode="auto">
          <a:xfrm>
            <a:off x="435610" y="5189855"/>
            <a:ext cx="3780790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zh-CN" sz="2400">
                <a:solidFill>
                  <a:srgbClr val="004F8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底泥清淤</a:t>
            </a:r>
            <a:r>
              <a:rPr lang="en-US" altLang="zh-CN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3910</a:t>
            </a:r>
            <a:r>
              <a:rPr lang="zh-CN" altLang="zh-CN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万</a:t>
            </a:r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立方米</a:t>
            </a:r>
            <a:endParaRPr lang="zh-CN" altLang="zh-CN" sz="2400">
              <a:solidFill>
                <a:srgbClr val="004F8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zh-CN" altLang="zh-CN" sz="2400">
                <a:solidFill>
                  <a:srgbClr val="004F8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累计打捞蓝藻约</a:t>
            </a:r>
            <a:r>
              <a:rPr lang="zh-CN" altLang="zh-CN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1300吨</a:t>
            </a:r>
            <a:endParaRPr lang="zh-CN" altLang="zh-CN" sz="24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Picture 2" descr="试验工程疏浚总体布置图（可研）(3)(1)-Model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3280410" cy="3049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rcRect l="12430" r="13224" b="1696"/>
          <a:stretch>
            <a:fillRect/>
          </a:stretch>
        </p:blipFill>
        <p:spPr bwMode="auto">
          <a:xfrm>
            <a:off x="4648200" y="3205480"/>
            <a:ext cx="3280410" cy="3119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直接连接符 15"/>
          <p:cNvCxnSpPr/>
          <p:nvPr/>
        </p:nvCxnSpPr>
        <p:spPr>
          <a:xfrm>
            <a:off x="1042670" y="5240655"/>
            <a:ext cx="30099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435610" y="4775200"/>
            <a:ext cx="1213485" cy="478155"/>
          </a:xfrm>
          <a:prstGeom prst="rect">
            <a:avLst/>
          </a:prstGeom>
          <a:solidFill>
            <a:srgbClr val="556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kern="300" spc="-10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江苏省</a:t>
            </a:r>
            <a:endParaRPr lang="zh-CN" altLang="en-US" sz="2400" kern="300" spc="-100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矩形 19"/>
          <p:cNvSpPr>
            <a:spLocks noChangeArrowheads="1"/>
          </p:cNvSpPr>
          <p:nvPr/>
        </p:nvSpPr>
        <p:spPr bwMode="auto">
          <a:xfrm>
            <a:off x="4499610" y="2027555"/>
            <a:ext cx="3780790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zh-CN" sz="2400">
                <a:solidFill>
                  <a:srgbClr val="004F8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河道整治</a:t>
            </a:r>
            <a:r>
              <a:rPr lang="zh-CN" altLang="zh-CN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1.4万公里</a:t>
            </a:r>
            <a:endParaRPr lang="zh-CN" sz="2400">
              <a:solidFill>
                <a:srgbClr val="004F8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zh-CN" sz="2400">
                <a:solidFill>
                  <a:srgbClr val="004F8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河道保洁</a:t>
            </a:r>
            <a:r>
              <a:rPr lang="zh-CN" altLang="zh-CN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3.3万公里</a:t>
            </a:r>
            <a:endParaRPr lang="zh-CN" altLang="zh-CN" sz="24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5093970" y="2078355"/>
            <a:ext cx="30099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4486910" y="1612900"/>
            <a:ext cx="1213485" cy="478155"/>
          </a:xfrm>
          <a:prstGeom prst="rect">
            <a:avLst/>
          </a:prstGeom>
          <a:solidFill>
            <a:srgbClr val="556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kern="300" spc="-10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浙江省</a:t>
            </a:r>
            <a:endParaRPr lang="zh-CN" altLang="en-US" sz="2400" kern="300" spc="-100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3256" name="图片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378190" y="1524000"/>
            <a:ext cx="3257550" cy="2991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8464550" y="5189855"/>
            <a:ext cx="3171825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zh-CN" sz="2400">
                <a:solidFill>
                  <a:srgbClr val="004F8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生态修复</a:t>
            </a:r>
            <a:endParaRPr lang="zh-CN" sz="2400">
              <a:solidFill>
                <a:srgbClr val="004F8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zh-CN" altLang="en-US" sz="2400">
                <a:solidFill>
                  <a:srgbClr val="004F8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河网综合治理</a:t>
            </a:r>
            <a:endParaRPr lang="zh-CN" altLang="en-US" sz="2400">
              <a:solidFill>
                <a:srgbClr val="004F8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9071610" y="5240655"/>
            <a:ext cx="26644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8464550" y="4775200"/>
            <a:ext cx="1213485" cy="478155"/>
          </a:xfrm>
          <a:prstGeom prst="rect">
            <a:avLst/>
          </a:prstGeom>
          <a:solidFill>
            <a:srgbClr val="556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kern="300" spc="-10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上海市</a:t>
            </a:r>
            <a:endParaRPr lang="zh-CN" altLang="en-US" sz="2400" kern="300" spc="-100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11430" y="-41910"/>
            <a:ext cx="1213485" cy="744855"/>
          </a:xfrm>
          <a:prstGeom prst="rect">
            <a:avLst/>
          </a:prstGeom>
          <a:solidFill>
            <a:srgbClr val="556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300" spc="-10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一</a:t>
            </a:r>
            <a:endParaRPr lang="zh-CN" altLang="en-US" sz="2800" b="1" kern="300" spc="-100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-11430" y="703580"/>
            <a:ext cx="737616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202055" y="654050"/>
            <a:ext cx="11089005" cy="118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00" b="1" dirty="0">
              <a:solidFill>
                <a:srgbClr val="004F8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02055" y="53975"/>
            <a:ext cx="86106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defRPr/>
            </a:pPr>
            <a:r>
              <a:rPr lang="zh-CN" altLang="en-US" sz="3000" b="1" spc="-100">
                <a:solidFill>
                  <a:srgbClr val="004F8A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太湖流域水环境综合治理经验与成效</a:t>
            </a:r>
            <a:endParaRPr lang="zh-CN" altLang="en-US" sz="3000" b="1" spc="-100">
              <a:solidFill>
                <a:srgbClr val="004F8A"/>
              </a:solidFill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灯片编号占位符 1"/>
          <p:cNvSpPr>
            <a:spLocks noGrp="1"/>
          </p:cNvSpPr>
          <p:nvPr>
            <p:ph type="sldNum" sz="quarter" idx="10"/>
          </p:nvPr>
        </p:nvSpPr>
        <p:spPr bwMode="auto">
          <a:xfrm>
            <a:off x="8665633" y="6537325"/>
            <a:ext cx="2969684" cy="307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fld id="{790DB478-35E7-4BAF-A12E-E406090531B9}" type="slidenum">
              <a:rPr lang="zh-CN" altLang="en-US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</a:fld>
            <a:r>
              <a:rPr lang="en-US" altLang="zh-CN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endParaRPr lang="zh-CN" altLang="en-US" sz="14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835660" y="1218565"/>
            <a:ext cx="4821555" cy="4145915"/>
            <a:chOff x="1236" y="1579"/>
            <a:chExt cx="7014" cy="5530"/>
          </a:xfrm>
        </p:grpSpPr>
        <p:pic>
          <p:nvPicPr>
            <p:cNvPr id="7" name="Picture 2" descr="C:\Users\lkq\Desktop\第四次协调会\图片\蓝藻信息采集应用系统.jpg"/>
            <p:cNvPicPr>
              <a:picLocks noChangeAspect="1" noChangeArrowheads="1"/>
            </p:cNvPicPr>
            <p:nvPr/>
          </p:nvPicPr>
          <p:blipFill>
            <a:blip r:embed="rId1"/>
            <a:srcRect l="-274" t="16258"/>
            <a:stretch>
              <a:fillRect/>
            </a:stretch>
          </p:blipFill>
          <p:spPr bwMode="auto">
            <a:xfrm>
              <a:off x="4966" y="4545"/>
              <a:ext cx="3285" cy="25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组合 10"/>
            <p:cNvGrpSpPr/>
            <p:nvPr/>
          </p:nvGrpSpPr>
          <p:grpSpPr>
            <a:xfrm>
              <a:off x="1335" y="1579"/>
              <a:ext cx="6871" cy="5510"/>
              <a:chOff x="6458" y="3258"/>
              <a:chExt cx="7721" cy="6382"/>
            </a:xfrm>
          </p:grpSpPr>
          <p:pic>
            <p:nvPicPr>
              <p:cNvPr id="8" name="Picture 5" descr="C:\Users\lkq\Desktop\无标题1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6458" y="3258"/>
                <a:ext cx="3580" cy="2906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0" name="直接连接符 9"/>
              <p:cNvCxnSpPr/>
              <p:nvPr/>
            </p:nvCxnSpPr>
            <p:spPr>
              <a:xfrm>
                <a:off x="10307" y="3258"/>
                <a:ext cx="0" cy="6382"/>
              </a:xfrm>
              <a:prstGeom prst="line">
                <a:avLst/>
              </a:prstGeom>
              <a:ln w="127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6478" y="6472"/>
                <a:ext cx="7670" cy="0"/>
              </a:xfrm>
              <a:prstGeom prst="line">
                <a:avLst/>
              </a:prstGeom>
              <a:ln w="127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538" y="3258"/>
                <a:ext cx="3641" cy="2822"/>
              </a:xfrm>
              <a:prstGeom prst="round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/>
            <a:srcRect l="8981"/>
            <a:stretch>
              <a:fillRect/>
            </a:stretch>
          </p:blipFill>
          <p:spPr>
            <a:xfrm>
              <a:off x="1236" y="4545"/>
              <a:ext cx="3286" cy="2544"/>
            </a:xfrm>
            <a:prstGeom prst="roundRect">
              <a:avLst/>
            </a:prstGeom>
          </p:spPr>
        </p:pic>
      </p:grpSp>
      <p:sp>
        <p:nvSpPr>
          <p:cNvPr id="25" name="矩形 24"/>
          <p:cNvSpPr/>
          <p:nvPr/>
        </p:nvSpPr>
        <p:spPr>
          <a:xfrm>
            <a:off x="915512" y="5650230"/>
            <a:ext cx="4647893" cy="645160"/>
          </a:xfrm>
          <a:prstGeom prst="rect">
            <a:avLst/>
          </a:prstGeom>
          <a:noFill/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p>
            <a:pPr marL="0" indent="0" algn="ctr" latinLnBrk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sz="2400">
                <a:solidFill>
                  <a:srgbClr val="004F8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加强太湖蓝藻监测与预警预报</a:t>
            </a:r>
            <a:endParaRPr lang="zh-CN" sz="2400">
              <a:solidFill>
                <a:srgbClr val="004F8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172200" y="1181418"/>
            <a:ext cx="5462905" cy="645160"/>
          </a:xfrm>
          <a:prstGeom prst="rect">
            <a:avLst/>
          </a:prstGeom>
          <a:noFill/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ctr">
              <a:lnSpc>
                <a:spcPct val="150000"/>
              </a:lnSpc>
              <a:buClrTx/>
              <a:buSzTx/>
              <a:buFont typeface="Wingdings" panose="05000000000000000000" charset="0"/>
            </a:pPr>
            <a:r>
              <a:rPr lang="zh-CN" sz="2400">
                <a:solidFill>
                  <a:srgbClr val="004F8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建立省际地区水葫芦防控工作协作机制</a:t>
            </a:r>
            <a:endParaRPr lang="zh-CN" sz="2400">
              <a:solidFill>
                <a:srgbClr val="004F8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6171565" y="1965325"/>
            <a:ext cx="5307330" cy="82486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latin typeface="方正黑体_GBK" panose="03000509000000000000" charset="-122"/>
                <a:ea typeface="方正黑体_GBK" panose="03000509000000000000" charset="-122"/>
                <a:sym typeface="+mn-ea"/>
              </a:rPr>
              <a:t>“清剿水葫芦，美化水环境”</a:t>
            </a:r>
            <a:endParaRPr lang="zh-CN" altLang="en-US" sz="2400">
              <a:latin typeface="方正黑体_GBK" panose="03000509000000000000" charset="-122"/>
              <a:ea typeface="方正黑体_GBK" panose="03000509000000000000" charset="-122"/>
              <a:sym typeface="+mn-ea"/>
            </a:endParaRPr>
          </a:p>
          <a:p>
            <a:pPr algn="ctr"/>
            <a:r>
              <a:rPr lang="zh-CN" altLang="en-US" sz="2400">
                <a:latin typeface="方正黑体_GBK" panose="03000509000000000000" charset="-122"/>
                <a:ea typeface="方正黑体_GBK" panose="03000509000000000000" charset="-122"/>
                <a:sym typeface="+mn-ea"/>
              </a:rPr>
              <a:t>联合整治专项行动</a:t>
            </a:r>
            <a:endParaRPr lang="zh-CN" altLang="en-US" sz="2400">
              <a:latin typeface="方正黑体_GBK" panose="03000509000000000000" charset="-122"/>
              <a:ea typeface="方正黑体_GBK" panose="03000509000000000000" charset="-122"/>
              <a:sym typeface="+mn-ea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5"/>
          <a:srcRect l="765" b="15866"/>
          <a:stretch>
            <a:fillRect/>
          </a:stretch>
        </p:blipFill>
        <p:spPr>
          <a:xfrm>
            <a:off x="6172200" y="3045460"/>
            <a:ext cx="5260340" cy="315976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-11430" y="-41910"/>
            <a:ext cx="1213485" cy="744855"/>
          </a:xfrm>
          <a:prstGeom prst="rect">
            <a:avLst/>
          </a:prstGeom>
          <a:solidFill>
            <a:srgbClr val="556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300" spc="-10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一</a:t>
            </a:r>
            <a:endParaRPr lang="zh-CN" altLang="en-US" sz="2800" b="1" kern="300" spc="-100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-11430" y="703580"/>
            <a:ext cx="737616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1202055" y="654050"/>
            <a:ext cx="11089005" cy="118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00" b="1" dirty="0">
              <a:solidFill>
                <a:srgbClr val="004F8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202055" y="53975"/>
            <a:ext cx="86106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defRPr/>
            </a:pPr>
            <a:r>
              <a:rPr lang="zh-CN" altLang="en-US" sz="3000" b="1" spc="-100">
                <a:solidFill>
                  <a:srgbClr val="004F8A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太湖流域水环境综合治理经验与成效</a:t>
            </a:r>
            <a:endParaRPr lang="zh-CN" altLang="en-US" sz="3000" b="1" spc="-100">
              <a:solidFill>
                <a:srgbClr val="004F8A"/>
              </a:solidFill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灯片编号占位符 1"/>
          <p:cNvSpPr>
            <a:spLocks noGrp="1"/>
          </p:cNvSpPr>
          <p:nvPr>
            <p:ph type="sldNum" sz="quarter" idx="10"/>
          </p:nvPr>
        </p:nvSpPr>
        <p:spPr bwMode="auto">
          <a:xfrm>
            <a:off x="8665633" y="6537325"/>
            <a:ext cx="2969684" cy="307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fld id="{790DB478-35E7-4BAF-A12E-E406090531B9}" type="slidenum">
              <a:rPr lang="zh-CN" altLang="en-US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</a:fld>
            <a:r>
              <a:rPr lang="en-US" altLang="zh-CN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endParaRPr lang="zh-CN" altLang="en-US" sz="14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1041400" y="627380"/>
            <a:ext cx="10949940" cy="923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5.推动率先全面建立河长制湖长制，开创河湖治理新局面</a:t>
            </a:r>
            <a:endParaRPr lang="en-US" altLang="zh-CN" sz="280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307465" y="2326640"/>
            <a:ext cx="4015740" cy="3912870"/>
            <a:chOff x="1939" y="3280"/>
            <a:chExt cx="5884" cy="608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939" y="3280"/>
              <a:ext cx="2565" cy="332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79" y="4179"/>
              <a:ext cx="2564" cy="332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9" y="5138"/>
              <a:ext cx="2565" cy="332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5259" y="6042"/>
              <a:ext cx="2565" cy="332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1211" name="矩形 19"/>
          <p:cNvSpPr>
            <a:spLocks noChangeArrowheads="1"/>
          </p:cNvSpPr>
          <p:nvPr/>
        </p:nvSpPr>
        <p:spPr bwMode="auto">
          <a:xfrm>
            <a:off x="1307465" y="1640205"/>
            <a:ext cx="437769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zh-CN" altLang="zh-CN" sz="2400">
                <a:solidFill>
                  <a:srgbClr val="004F8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制定出台一系列指导性文件</a:t>
            </a:r>
            <a:endParaRPr lang="zh-CN" altLang="zh-CN" sz="2400">
              <a:solidFill>
                <a:srgbClr val="004F8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2030" y="1640205"/>
            <a:ext cx="5007610" cy="2937510"/>
          </a:xfrm>
          <a:prstGeom prst="rect">
            <a:avLst/>
          </a:prstGeom>
          <a:ln w="15875">
            <a:solidFill>
              <a:schemeClr val="accent5">
                <a:lumMod val="75000"/>
              </a:schemeClr>
            </a:solidFill>
          </a:ln>
        </p:spPr>
      </p:pic>
      <p:sp>
        <p:nvSpPr>
          <p:cNvPr id="31" name="矩形 30"/>
          <p:cNvSpPr/>
          <p:nvPr/>
        </p:nvSpPr>
        <p:spPr bwMode="auto">
          <a:xfrm>
            <a:off x="6082030" y="4688205"/>
            <a:ext cx="5008245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zh-CN" sz="2400">
                <a:solidFill>
                  <a:srgbClr val="004F8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建立了我国首个跨省湖泊湖长高层次议事协调平台——太湖湖长协商协作机制</a:t>
            </a:r>
            <a:endParaRPr lang="zh-CN" altLang="zh-CN" sz="2400">
              <a:solidFill>
                <a:srgbClr val="004F8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1430" y="-41910"/>
            <a:ext cx="1213485" cy="744855"/>
          </a:xfrm>
          <a:prstGeom prst="rect">
            <a:avLst/>
          </a:prstGeom>
          <a:solidFill>
            <a:srgbClr val="556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300" spc="-10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一</a:t>
            </a:r>
            <a:endParaRPr lang="zh-CN" altLang="en-US" sz="2800" b="1" kern="300" spc="-100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-11430" y="703580"/>
            <a:ext cx="737616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1202055" y="654050"/>
            <a:ext cx="11089005" cy="118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00" b="1" dirty="0">
              <a:solidFill>
                <a:srgbClr val="004F8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02055" y="53975"/>
            <a:ext cx="86106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defRPr/>
            </a:pPr>
            <a:r>
              <a:rPr lang="zh-CN" altLang="en-US" sz="3000" b="1" spc="-100">
                <a:solidFill>
                  <a:srgbClr val="004F8A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太湖流域水环境综合治理经验与成效</a:t>
            </a:r>
            <a:endParaRPr lang="zh-CN" altLang="en-US" sz="3000" b="1" spc="-100">
              <a:solidFill>
                <a:srgbClr val="004F8A"/>
              </a:solidFill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灯片编号占位符 1"/>
          <p:cNvSpPr>
            <a:spLocks noGrp="1"/>
          </p:cNvSpPr>
          <p:nvPr>
            <p:ph type="sldNum" sz="quarter" idx="10"/>
          </p:nvPr>
        </p:nvSpPr>
        <p:spPr bwMode="auto">
          <a:xfrm>
            <a:off x="8665633" y="6537325"/>
            <a:ext cx="2969684" cy="307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fld id="{790DB478-35E7-4BAF-A12E-E406090531B9}" type="slidenum">
              <a:rPr lang="zh-CN" altLang="en-US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</a:fld>
            <a:r>
              <a:rPr lang="en-US" altLang="zh-CN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endParaRPr lang="zh-CN" altLang="en-US" sz="14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1054100" y="599440"/>
            <a:ext cx="10949940" cy="923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6.</a:t>
            </a:r>
            <a:r>
              <a:rPr lang="en-US" altLang="zh-CN" sz="280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着力推进依法治水管水，流域水事秩序稳中向好</a:t>
            </a:r>
            <a:endParaRPr lang="en-US" altLang="zh-CN" sz="280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3014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9" b="16731"/>
          <a:stretch>
            <a:fillRect/>
          </a:stretch>
        </p:blipFill>
        <p:spPr bwMode="auto">
          <a:xfrm>
            <a:off x="1054100" y="1624330"/>
            <a:ext cx="5948680" cy="3516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270000" y="5175885"/>
            <a:ext cx="654304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Wingdings" panose="05000000000000000000" charset="0"/>
              <a:buChar char="ü"/>
            </a:pPr>
            <a:r>
              <a:rPr lang="en-US" altLang="zh-CN" sz="24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</a:t>
            </a:r>
            <a:r>
              <a:rPr lang="zh-CN" altLang="en-US" sz="24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太湖流域管理条例</a:t>
            </a:r>
            <a:r>
              <a:rPr lang="en-US" altLang="zh-CN" sz="24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</a:t>
            </a:r>
            <a:r>
              <a:rPr lang="zh-CN" altLang="en-US" sz="24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正式颁布实施</a:t>
            </a:r>
            <a:endParaRPr lang="zh-CN" altLang="en-US" sz="240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Wingdings" panose="05000000000000000000" charset="0"/>
              <a:buChar char="ü"/>
            </a:pPr>
            <a:r>
              <a:rPr lang="zh-CN" altLang="en-US" sz="24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流域水法规体系逐步健全</a:t>
            </a:r>
            <a:endParaRPr lang="zh-CN" altLang="en-US" sz="2400"/>
          </a:p>
        </p:txBody>
      </p:sp>
      <p:grpSp>
        <p:nvGrpSpPr>
          <p:cNvPr id="14" name="组合 13"/>
          <p:cNvGrpSpPr/>
          <p:nvPr/>
        </p:nvGrpSpPr>
        <p:grpSpPr>
          <a:xfrm>
            <a:off x="7714615" y="3729355"/>
            <a:ext cx="3589655" cy="2481580"/>
            <a:chOff x="9512" y="4000"/>
            <a:chExt cx="3417" cy="2629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880000">
              <a:off x="9512" y="4113"/>
              <a:ext cx="1738" cy="231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图片 11" descr="QQ截图201812090429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00" y="4000"/>
              <a:ext cx="1735" cy="24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780000">
              <a:off x="11291" y="4129"/>
              <a:ext cx="1639" cy="25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5330" y="1395730"/>
            <a:ext cx="2114550" cy="2676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-11430" y="-41910"/>
            <a:ext cx="1213485" cy="744855"/>
          </a:xfrm>
          <a:prstGeom prst="rect">
            <a:avLst/>
          </a:prstGeom>
          <a:solidFill>
            <a:srgbClr val="556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300" spc="-10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一</a:t>
            </a:r>
            <a:endParaRPr lang="zh-CN" altLang="en-US" sz="2800" b="1" kern="300" spc="-100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-11430" y="703580"/>
            <a:ext cx="737616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1202055" y="654050"/>
            <a:ext cx="11089005" cy="118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00" b="1" dirty="0">
              <a:solidFill>
                <a:srgbClr val="004F8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02055" y="53975"/>
            <a:ext cx="86106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defRPr/>
            </a:pPr>
            <a:r>
              <a:rPr lang="zh-CN" altLang="en-US" sz="3000" b="1" spc="-100">
                <a:solidFill>
                  <a:srgbClr val="004F8A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太湖流域水环境综合治理经验与成效</a:t>
            </a:r>
            <a:endParaRPr lang="zh-CN" altLang="en-US" sz="3000" b="1" spc="-100">
              <a:solidFill>
                <a:srgbClr val="004F8A"/>
              </a:solidFill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灯片编号占位符 1"/>
          <p:cNvSpPr>
            <a:spLocks noGrp="1"/>
          </p:cNvSpPr>
          <p:nvPr>
            <p:ph type="sldNum" sz="quarter" idx="10"/>
          </p:nvPr>
        </p:nvSpPr>
        <p:spPr bwMode="auto">
          <a:xfrm>
            <a:off x="8665633" y="6537325"/>
            <a:ext cx="2969684" cy="307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fld id="{790DB478-35E7-4BAF-A12E-E406090531B9}" type="slidenum">
              <a:rPr lang="zh-CN" altLang="en-US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</a:fld>
            <a:r>
              <a:rPr lang="en-US" altLang="zh-CN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endParaRPr lang="zh-CN" altLang="en-US" sz="14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990600" y="607060"/>
            <a:ext cx="10949940" cy="923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7.做好水资源监测和水质评价工作，加强信息共建共享</a:t>
            </a:r>
            <a:endParaRPr lang="en-US" altLang="zh-CN" sz="280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530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32555"/>
            <a:ext cx="3934460" cy="23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5" descr="4510371601423450756234.e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09700"/>
            <a:ext cx="3934460" cy="220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685648" y="3245093"/>
            <a:ext cx="3934612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b="1" dirty="0" smtClean="0">
                <a:solidFill>
                  <a:schemeClr val="accent1"/>
                </a:solidFill>
                <a:sym typeface="Calibri" panose="020F0502020204030204" pitchFamily="34" charset="0"/>
              </a:rPr>
              <a:t>工情站点布设分布图</a:t>
            </a:r>
            <a:endParaRPr lang="zh-CN" altLang="en-US" dirty="0">
              <a:solidFill>
                <a:schemeClr val="accent1"/>
              </a:solidFill>
              <a:latin typeface="黑体" panose="02010609060101010101" pitchFamily="49" charset="-122"/>
              <a:sym typeface="Calibri" panose="020F050202020403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5801" y="5880343"/>
            <a:ext cx="3934612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b="1" dirty="0" smtClean="0">
                <a:solidFill>
                  <a:schemeClr val="accent1"/>
                </a:solidFill>
                <a:sym typeface="Calibri" panose="020F0502020204030204" pitchFamily="34" charset="0"/>
              </a:rPr>
              <a:t>水量水质站布设分布图</a:t>
            </a:r>
            <a:endParaRPr lang="zh-CN" altLang="en-US" dirty="0">
              <a:solidFill>
                <a:schemeClr val="accent1"/>
              </a:solidFill>
              <a:latin typeface="黑体" panose="02010609060101010101" pitchFamily="49" charset="-122"/>
              <a:sym typeface="Calibri" panose="020F050202020403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838700" y="1409065"/>
            <a:ext cx="6718935" cy="119888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p>
            <a:pPr algn="ctr">
              <a:lnSpc>
                <a:spcPct val="150000"/>
              </a:lnSpc>
              <a:defRPr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380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个水功能区监测全覆盖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频次不断加密，方法不断升级，范围不断扩大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-1863" t="12345" b="21089"/>
          <a:stretch>
            <a:fillRect/>
          </a:stretch>
        </p:blipFill>
        <p:spPr>
          <a:xfrm>
            <a:off x="4723765" y="2700020"/>
            <a:ext cx="6833870" cy="293560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620260" y="5635625"/>
            <a:ext cx="7239635" cy="645160"/>
          </a:xfrm>
          <a:prstGeom prst="rect">
            <a:avLst/>
          </a:prstGeom>
          <a:noFill/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marL="0" lvl="0" indent="0" algn="l">
              <a:lnSpc>
                <a:spcPct val="15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sz="2400" kern="100" spc="-100" dirty="0" smtClean="0">
                <a:solidFill>
                  <a:schemeClr val="tx1"/>
                </a:solidFill>
                <a:uFillTx/>
                <a:latin typeface="方正黑体_GBK" panose="03000509000000000000" charset="-122"/>
                <a:ea typeface="方正黑体_GBK" panose="03000509000000000000" charset="-122"/>
                <a:sym typeface="+mn-ea"/>
              </a:rPr>
              <a:t>签署《太湖流域水生态环境综合治理信息共享备忘录》</a:t>
            </a:r>
            <a:endParaRPr lang="en-US" altLang="zh-CN" sz="2400" kern="100" spc="-100" dirty="0" smtClean="0">
              <a:solidFill>
                <a:schemeClr val="tx1"/>
              </a:solidFill>
              <a:uFillTx/>
              <a:latin typeface="方正黑体_GBK" panose="03000509000000000000" charset="-122"/>
              <a:ea typeface="方正黑体_GBK" panose="03000509000000000000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-11430" y="-41910"/>
            <a:ext cx="1213485" cy="744855"/>
          </a:xfrm>
          <a:prstGeom prst="rect">
            <a:avLst/>
          </a:prstGeom>
          <a:solidFill>
            <a:srgbClr val="556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300" spc="-10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一</a:t>
            </a:r>
            <a:endParaRPr lang="zh-CN" altLang="en-US" sz="2800" b="1" kern="300" spc="-100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-11430" y="703580"/>
            <a:ext cx="737616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1202055" y="654050"/>
            <a:ext cx="11089005" cy="118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00" b="1" dirty="0">
              <a:solidFill>
                <a:srgbClr val="004F8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02055" y="53975"/>
            <a:ext cx="86106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defRPr/>
            </a:pPr>
            <a:r>
              <a:rPr lang="zh-CN" altLang="en-US" sz="3000" b="1" spc="-100">
                <a:solidFill>
                  <a:srgbClr val="004F8A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太湖流域水环境综合治理经验与成效</a:t>
            </a:r>
            <a:endParaRPr lang="zh-CN" altLang="en-US" sz="3000" b="1" spc="-100">
              <a:solidFill>
                <a:srgbClr val="004F8A"/>
              </a:solidFill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灯片编号占位符 1"/>
          <p:cNvSpPr>
            <a:spLocks noGrp="1"/>
          </p:cNvSpPr>
          <p:nvPr>
            <p:ph type="sldNum" sz="quarter" idx="10"/>
          </p:nvPr>
        </p:nvSpPr>
        <p:spPr bwMode="auto">
          <a:xfrm>
            <a:off x="8665633" y="6537325"/>
            <a:ext cx="2969684" cy="307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fld id="{790DB478-35E7-4BAF-A12E-E406090531B9}" type="slidenum">
              <a:rPr lang="zh-CN" altLang="en-US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</a:fld>
            <a:r>
              <a:rPr lang="en-US" altLang="zh-CN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endParaRPr lang="zh-CN" altLang="en-US" sz="14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965200" y="607060"/>
            <a:ext cx="10949940" cy="923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8.积极探索创新，着力推动水治理体系和治理能力现代化</a:t>
            </a:r>
            <a:endParaRPr lang="en-US" altLang="zh-CN" sz="280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476875" y="1530350"/>
            <a:ext cx="5451475" cy="4646961"/>
            <a:chOff x="323" y="1877"/>
            <a:chExt cx="7118" cy="5605"/>
          </a:xfrm>
        </p:grpSpPr>
        <p:grpSp>
          <p:nvGrpSpPr>
            <p:cNvPr id="6" name="组合 5"/>
            <p:cNvGrpSpPr/>
            <p:nvPr/>
          </p:nvGrpSpPr>
          <p:grpSpPr>
            <a:xfrm>
              <a:off x="323" y="1877"/>
              <a:ext cx="7118" cy="5605"/>
              <a:chOff x="177800" y="1369309"/>
              <a:chExt cx="5105400" cy="4020518"/>
            </a:xfrm>
          </p:grpSpPr>
          <p:pic>
            <p:nvPicPr>
              <p:cNvPr id="10" name="图片 14364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66" r="3972"/>
              <a:stretch>
                <a:fillRect/>
              </a:stretch>
            </p:blipFill>
            <p:spPr bwMode="auto">
              <a:xfrm>
                <a:off x="2809875" y="3197225"/>
                <a:ext cx="2473325" cy="1617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" descr="C:\Users\xuhui\Desktop\图片\太湖流域水环境综合治理水利工作协调小组第三次会议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800" y="3197225"/>
                <a:ext cx="2492375" cy="1635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1" descr="G:\25 水环境综合治理\会议\2010太湖流域水环境综合治理水利工作协调小组第三次会议\材料准备2011\照片\DSC_9310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9875" y="1369309"/>
                <a:ext cx="2473325" cy="1655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图片 4" descr="2719photo-2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800" y="1369309"/>
                <a:ext cx="2492375" cy="1649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矩形 14365"/>
              <p:cNvSpPr>
                <a:spLocks noChangeArrowheads="1"/>
              </p:cNvSpPr>
              <p:nvPr/>
            </p:nvSpPr>
            <p:spPr bwMode="auto">
              <a:xfrm>
                <a:off x="1347553" y="4991514"/>
                <a:ext cx="2851654" cy="398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2000" dirty="0">
                    <a:latin typeface="方正黑体_GBK" panose="03000509000000000000" charset="-122"/>
                    <a:ea typeface="方正黑体_GBK" panose="03000509000000000000" charset="-122"/>
                  </a:rPr>
                  <a:t>水利工作协调小组会议</a:t>
                </a:r>
                <a:endParaRPr lang="zh-CN" altLang="en-US" sz="2000" dirty="0">
                  <a:latin typeface="方正黑体_GBK" panose="03000509000000000000" charset="-122"/>
                  <a:ea typeface="方正黑体_GBK" panose="03000509000000000000" charset="-122"/>
                </a:endParaRPr>
              </a:p>
            </p:txBody>
          </p:sp>
        </p:grpSp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51" r="17083" b="29834"/>
            <a:stretch>
              <a:fillRect/>
            </a:stretch>
          </p:blipFill>
          <p:spPr>
            <a:xfrm>
              <a:off x="1699" y="3109"/>
              <a:ext cx="4285" cy="2150"/>
            </a:xfrm>
            <a:prstGeom prst="ellipse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1202055" y="1530350"/>
            <a:ext cx="3676650" cy="3998595"/>
            <a:chOff x="970" y="3969"/>
            <a:chExt cx="5015" cy="577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0" y="3969"/>
              <a:ext cx="3275" cy="215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08" y="5616"/>
              <a:ext cx="3277" cy="216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0" y="7424"/>
              <a:ext cx="3521" cy="232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4" name="矩形 14365"/>
          <p:cNvSpPr>
            <a:spLocks noChangeArrowheads="1"/>
          </p:cNvSpPr>
          <p:nvPr/>
        </p:nvSpPr>
        <p:spPr bwMode="auto">
          <a:xfrm>
            <a:off x="1768475" y="5729605"/>
            <a:ext cx="216154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l">
              <a:lnSpc>
                <a:spcPct val="120000"/>
              </a:lnSpc>
              <a:buClrTx/>
              <a:buSzTx/>
              <a:buFontTx/>
              <a:buNone/>
            </a:pPr>
            <a:r>
              <a:rPr lang="zh-CN" altLang="en-US" sz="2000" dirty="0" smtClean="0">
                <a:latin typeface="方正黑体_GBK" panose="03000509000000000000" charset="-122"/>
                <a:ea typeface="方正黑体_GBK" panose="03000509000000000000" charset="-122"/>
                <a:sym typeface="+mn-ea"/>
              </a:rPr>
              <a:t>省部际联席会议</a:t>
            </a:r>
            <a:endParaRPr lang="zh-CN" altLang="en-US" sz="2000" dirty="0" smtClean="0">
              <a:latin typeface="方正黑体_GBK" panose="03000509000000000000" charset="-122"/>
              <a:ea typeface="方正黑体_GBK" panose="03000509000000000000" charset="-122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11430" y="-41910"/>
            <a:ext cx="1213485" cy="744855"/>
          </a:xfrm>
          <a:prstGeom prst="rect">
            <a:avLst/>
          </a:prstGeom>
          <a:solidFill>
            <a:srgbClr val="556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300" spc="-10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一</a:t>
            </a:r>
            <a:endParaRPr lang="zh-CN" altLang="en-US" sz="2800" b="1" kern="300" spc="-100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-11430" y="703580"/>
            <a:ext cx="737616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1202055" y="654050"/>
            <a:ext cx="11089005" cy="118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00" b="1" dirty="0">
              <a:solidFill>
                <a:srgbClr val="004F8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202055" y="53975"/>
            <a:ext cx="86106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defRPr/>
            </a:pPr>
            <a:r>
              <a:rPr lang="zh-CN" altLang="en-US" sz="3000" b="1" spc="-100">
                <a:solidFill>
                  <a:srgbClr val="004F8A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太湖流域水环境综合治理经验与成效</a:t>
            </a:r>
            <a:endParaRPr lang="zh-CN" altLang="en-US" sz="3000" b="1" spc="-100">
              <a:solidFill>
                <a:srgbClr val="004F8A"/>
              </a:solidFill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灯片编号占位符 1"/>
          <p:cNvSpPr>
            <a:spLocks noGrp="1"/>
          </p:cNvSpPr>
          <p:nvPr>
            <p:ph type="sldNum" sz="quarter" idx="10"/>
          </p:nvPr>
        </p:nvSpPr>
        <p:spPr bwMode="auto">
          <a:xfrm>
            <a:off x="8665633" y="6537325"/>
            <a:ext cx="2969684" cy="307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fld id="{790DB478-35E7-4BAF-A12E-E406090531B9}" type="slidenum">
              <a:rPr lang="zh-CN" altLang="en-US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</a:fld>
            <a:r>
              <a:rPr lang="en-US" altLang="zh-CN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endParaRPr lang="zh-CN" altLang="en-US" sz="14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5539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8" t="-697" b="16680"/>
          <a:stretch>
            <a:fillRect/>
          </a:stretch>
        </p:blipFill>
        <p:spPr bwMode="auto">
          <a:xfrm>
            <a:off x="4262120" y="4106545"/>
            <a:ext cx="2075815" cy="156591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542" name="组合 4"/>
          <p:cNvGrpSpPr/>
          <p:nvPr/>
        </p:nvGrpSpPr>
        <p:grpSpPr bwMode="auto">
          <a:xfrm>
            <a:off x="1497330" y="1557020"/>
            <a:ext cx="4130675" cy="3776345"/>
            <a:chOff x="2965163" y="1250351"/>
            <a:chExt cx="5666075" cy="5286974"/>
          </a:xfrm>
        </p:grpSpPr>
        <p:pic>
          <p:nvPicPr>
            <p:cNvPr id="65543" name="Picture 6" descr="ma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5163" y="1250351"/>
              <a:ext cx="5666075" cy="5286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矩形 3"/>
            <p:cNvSpPr/>
            <p:nvPr/>
          </p:nvSpPr>
          <p:spPr>
            <a:xfrm>
              <a:off x="4142975" y="2944698"/>
              <a:ext cx="895747" cy="360216"/>
            </a:xfrm>
            <a:prstGeom prst="rect">
              <a:avLst/>
            </a:prstGeom>
            <a:solidFill>
              <a:srgbClr val="FFFFFF">
                <a:alpha val="67059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1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常州</a:t>
              </a:r>
              <a:endPara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248364" y="2805568"/>
              <a:ext cx="930052" cy="400240"/>
            </a:xfrm>
            <a:prstGeom prst="rect">
              <a:avLst/>
            </a:prstGeom>
            <a:solidFill>
              <a:srgbClr val="FFFFFF">
                <a:alpha val="67059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无</a:t>
              </a:r>
              <a:r>
                <a:rPr lang="zh-CN" altLang="en-US" sz="1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锡</a:t>
              </a:r>
              <a:endPara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5682897" y="4560903"/>
              <a:ext cx="947205" cy="407863"/>
            </a:xfrm>
            <a:prstGeom prst="rect">
              <a:avLst/>
            </a:prstGeom>
            <a:solidFill>
              <a:srgbClr val="FFFFFF">
                <a:alpha val="67059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1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嘉兴</a:t>
              </a:r>
              <a:endPara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6531175" y="3907618"/>
              <a:ext cx="952040" cy="375164"/>
            </a:xfrm>
            <a:prstGeom prst="rect">
              <a:avLst/>
            </a:prstGeom>
            <a:solidFill>
              <a:srgbClr val="FFFFFF">
                <a:alpha val="67059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18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青浦</a:t>
              </a:r>
              <a:endParaRPr lang="zh-CN" altLang="en-US" sz="1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451721" y="4461796"/>
              <a:ext cx="912900" cy="358310"/>
            </a:xfrm>
            <a:prstGeom prst="rect">
              <a:avLst/>
            </a:prstGeom>
            <a:solidFill>
              <a:srgbClr val="FFFFFF">
                <a:alpha val="67059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1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湖州</a:t>
              </a:r>
              <a:endPara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5734355" y="3472634"/>
              <a:ext cx="895747" cy="360215"/>
            </a:xfrm>
            <a:prstGeom prst="rect">
              <a:avLst/>
            </a:prstGeom>
            <a:solidFill>
              <a:srgbClr val="FFFFFF">
                <a:alpha val="67059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1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苏州</a:t>
              </a:r>
              <a:endPara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矩形 9"/>
          <p:cNvSpPr>
            <a:spLocks noChangeArrowheads="1"/>
          </p:cNvSpPr>
          <p:nvPr/>
        </p:nvSpPr>
        <p:spPr bwMode="auto">
          <a:xfrm>
            <a:off x="1816418" y="1080453"/>
            <a:ext cx="8832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zh-CN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积极探索更加务实、更加有效的流域议事沟通和执行机制</a:t>
            </a:r>
            <a:endParaRPr lang="zh-CN" altLang="zh-CN" sz="24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350" name="矩形 6"/>
          <p:cNvSpPr>
            <a:spLocks noChangeArrowheads="1"/>
          </p:cNvSpPr>
          <p:nvPr/>
        </p:nvSpPr>
        <p:spPr bwMode="auto">
          <a:xfrm>
            <a:off x="1816735" y="5878830"/>
            <a:ext cx="4521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atinLnBrk="0">
              <a:lnSpc>
                <a:spcPct val="120000"/>
              </a:lnSpc>
              <a:spcBef>
                <a:spcPct val="0"/>
              </a:spcBef>
              <a:buFont typeface="Wingdings" panose="05000000000000000000" charset="0"/>
              <a:buChar char="p"/>
            </a:pPr>
            <a:r>
              <a:rPr lang="zh-CN" altLang="en-US" sz="2000">
                <a:solidFill>
                  <a:srgbClr val="004F8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环太湖城市水利工作联席会议机制</a:t>
            </a:r>
            <a:endParaRPr lang="zh-CN" altLang="en-US" sz="2000">
              <a:solidFill>
                <a:srgbClr val="004F8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630" y="1799590"/>
            <a:ext cx="3508375" cy="23069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3894455"/>
            <a:ext cx="2343785" cy="177800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文本框 25"/>
          <p:cNvSpPr txBox="1"/>
          <p:nvPr/>
        </p:nvSpPr>
        <p:spPr>
          <a:xfrm>
            <a:off x="6691630" y="5878830"/>
            <a:ext cx="42094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latinLnBrk="0">
              <a:lnSpc>
                <a:spcPct val="120000"/>
              </a:lnSpc>
              <a:buFont typeface="Wingdings" panose="05000000000000000000" charset="0"/>
              <a:buChar char="p"/>
            </a:pPr>
            <a:r>
              <a:rPr lang="zh-CN" altLang="en-US" sz="2000">
                <a:solidFill>
                  <a:srgbClr val="004F8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太浦河水资源保护省际协作机制</a:t>
            </a:r>
            <a:endParaRPr lang="zh-CN" altLang="en-US" sz="2000">
              <a:solidFill>
                <a:srgbClr val="004F8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-11430" y="-41910"/>
            <a:ext cx="1213485" cy="744855"/>
          </a:xfrm>
          <a:prstGeom prst="rect">
            <a:avLst/>
          </a:prstGeom>
          <a:solidFill>
            <a:srgbClr val="556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300" spc="-10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一</a:t>
            </a:r>
            <a:endParaRPr lang="zh-CN" altLang="en-US" sz="2800" b="1" kern="300" spc="-100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-11430" y="703580"/>
            <a:ext cx="737616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/>
          <p:cNvSpPr/>
          <p:nvPr/>
        </p:nvSpPr>
        <p:spPr>
          <a:xfrm>
            <a:off x="1202055" y="654050"/>
            <a:ext cx="11089005" cy="118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00" b="1" dirty="0">
              <a:solidFill>
                <a:srgbClr val="004F8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202055" y="53975"/>
            <a:ext cx="86106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defRPr/>
            </a:pPr>
            <a:r>
              <a:rPr lang="zh-CN" altLang="en-US" sz="3000" b="1" spc="-100">
                <a:solidFill>
                  <a:srgbClr val="004F8A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太湖流域水环境综合治理经验与成效</a:t>
            </a:r>
            <a:endParaRPr lang="zh-CN" altLang="en-US" sz="3000" b="1" spc="-100">
              <a:solidFill>
                <a:srgbClr val="004F8A"/>
              </a:solidFill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557530" indent="-2146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9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fld id="{EDE26425-1337-44AE-92DA-A3B7A29B7234}" type="slidenum">
              <a:rPr lang="zh-CN" altLang="en-US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</a:fld>
            <a:r>
              <a:rPr lang="en-US" altLang="zh-CN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9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endParaRPr lang="zh-CN" altLang="en-US" sz="9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-11430" y="-41910"/>
            <a:ext cx="1213485" cy="744855"/>
          </a:xfrm>
          <a:prstGeom prst="rect">
            <a:avLst/>
          </a:prstGeom>
          <a:solidFill>
            <a:srgbClr val="556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300" spc="-10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一</a:t>
            </a:r>
            <a:endParaRPr lang="zh-CN" altLang="en-US" sz="2800" b="1" kern="300" spc="-100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-11430" y="703580"/>
            <a:ext cx="737616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1202055" y="654050"/>
            <a:ext cx="11089005" cy="118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00" b="1" dirty="0">
              <a:solidFill>
                <a:srgbClr val="004F8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02055" y="876935"/>
            <a:ext cx="79317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（三）治理经验</a:t>
            </a:r>
            <a:endParaRPr lang="zh-CN" altLang="en-US" sz="28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02055" y="53975"/>
            <a:ext cx="86106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defRPr/>
            </a:pPr>
            <a:r>
              <a:rPr lang="zh-CN" altLang="en-US" sz="3000" b="1" spc="-100">
                <a:solidFill>
                  <a:srgbClr val="004F8A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太湖流域水环境综合治理经验与成效</a:t>
            </a:r>
            <a:endParaRPr lang="zh-CN" altLang="en-US" sz="3000" b="1" spc="-100">
              <a:solidFill>
                <a:srgbClr val="004F8A"/>
              </a:solidFill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562100" y="2117090"/>
            <a:ext cx="8054340" cy="2213610"/>
            <a:chOff x="343" y="2500"/>
            <a:chExt cx="12684" cy="3486"/>
          </a:xfrm>
        </p:grpSpPr>
        <p:grpSp>
          <p:nvGrpSpPr>
            <p:cNvPr id="6" name="组合 5"/>
            <p:cNvGrpSpPr/>
            <p:nvPr/>
          </p:nvGrpSpPr>
          <p:grpSpPr>
            <a:xfrm>
              <a:off x="343" y="3206"/>
              <a:ext cx="12684" cy="2780"/>
              <a:chOff x="317" y="8191"/>
              <a:chExt cx="12684" cy="2780"/>
            </a:xfrm>
          </p:grpSpPr>
          <p:sp>
            <p:nvSpPr>
              <p:cNvPr id="8" name="矩形 7"/>
              <p:cNvSpPr>
                <a:spLocks noChangeArrowheads="1"/>
              </p:cNvSpPr>
              <p:nvPr/>
            </p:nvSpPr>
            <p:spPr bwMode="auto">
              <a:xfrm>
                <a:off x="381" y="8210"/>
                <a:ext cx="12620" cy="27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5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zh-CN" sz="240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《太湖流域水环境综合治理总体方案》</a:t>
                </a:r>
                <a:endParaRPr lang="en-US" altLang="zh-CN" sz="24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pPr>
                  <a:lnSpc>
                    <a:spcPct val="15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zh-CN" sz="240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《太湖流域水环境综合治理总体方案（</a:t>
                </a:r>
                <a:r>
                  <a:rPr lang="en-US" altLang="zh-CN" sz="240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2013</a:t>
                </a:r>
                <a:r>
                  <a:rPr lang="zh-CN" altLang="zh-CN" sz="240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年修编）》</a:t>
                </a:r>
                <a:endParaRPr lang="zh-CN" altLang="zh-CN" sz="24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pPr>
                  <a:lnSpc>
                    <a:spcPct val="15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zh-CN" sz="240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成立太湖流域水环境综合治理省部际联席会议制度</a:t>
                </a:r>
                <a:endParaRPr lang="zh-CN" altLang="zh-CN" sz="24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10" name="直接连接符 9"/>
              <p:cNvCxnSpPr/>
              <p:nvPr/>
            </p:nvCxnSpPr>
            <p:spPr>
              <a:xfrm flipH="1">
                <a:off x="317" y="8191"/>
                <a:ext cx="7" cy="2602"/>
              </a:xfrm>
              <a:prstGeom prst="line">
                <a:avLst/>
              </a:prstGeom>
              <a:ln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文本框 13"/>
            <p:cNvSpPr txBox="1"/>
            <p:nvPr/>
          </p:nvSpPr>
          <p:spPr>
            <a:xfrm>
              <a:off x="634" y="2500"/>
              <a:ext cx="459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C00000"/>
                  </a:solidFill>
                  <a:latin typeface="方正黑体_GBK" panose="03000509000000000000" charset="-122"/>
                  <a:ea typeface="方正黑体_GBK" panose="03000509000000000000" charset="-122"/>
                </a:rPr>
                <a:t>国务院批复</a:t>
              </a:r>
              <a:endParaRPr lang="zh-CN" altLang="en-US" sz="2400">
                <a:solidFill>
                  <a:srgbClr val="C00000"/>
                </a:solidFill>
                <a:latin typeface="方正黑体_GBK" panose="03000509000000000000" charset="-122"/>
                <a:ea typeface="方正黑体_GBK" panose="03000509000000000000" charset="-122"/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408" y="3228"/>
              <a:ext cx="4270" cy="0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本框 10"/>
          <p:cNvSpPr txBox="1"/>
          <p:nvPr/>
        </p:nvSpPr>
        <p:spPr>
          <a:xfrm>
            <a:off x="1482090" y="4646295"/>
            <a:ext cx="5606415" cy="18637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latinLnBrk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成立专门领导机构和工作机构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 latinLnBrk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制订相关办法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 latinLnBrk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每年召开会议布置治太工作任务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 latinLnBrk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签订目标责任书，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有效落实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治理责任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46885" y="4258945"/>
            <a:ext cx="2919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C00000"/>
                </a:solidFill>
                <a:latin typeface="方正黑体_GBK" panose="03000509000000000000" charset="-122"/>
                <a:ea typeface="方正黑体_GBK" panose="03000509000000000000" charset="-122"/>
              </a:rPr>
              <a:t>两省一市</a:t>
            </a:r>
            <a:endParaRPr lang="zh-CN" altLang="en-US" sz="2400">
              <a:solidFill>
                <a:srgbClr val="C00000"/>
              </a:solidFill>
              <a:latin typeface="方正黑体_GBK" panose="03000509000000000000" charset="-122"/>
              <a:ea typeface="方正黑体_GBK" panose="03000509000000000000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505" y="4330700"/>
            <a:ext cx="4017645" cy="2098040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1482090" y="1483360"/>
            <a:ext cx="92278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charset="0"/>
              <a:buChar char="ü"/>
            </a:pPr>
            <a:r>
              <a:rPr lang="zh-CN" altLang="en-US" sz="280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各级领导重视是做好综合治理的根本前提</a:t>
            </a:r>
            <a:endParaRPr lang="zh-CN" altLang="en-US" sz="280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557530" indent="-2146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9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fld id="{EDE26425-1337-44AE-92DA-A3B7A29B7234}" type="slidenum">
              <a:rPr lang="zh-CN" altLang="en-US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</a:fld>
            <a:r>
              <a:rPr lang="en-US" altLang="zh-CN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9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endParaRPr lang="zh-CN" altLang="en-US" sz="9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02055" y="852170"/>
            <a:ext cx="84658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charset="0"/>
              <a:buChar char="ü"/>
            </a:pPr>
            <a:r>
              <a:rPr lang="zh-CN" altLang="en-US" sz="280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科学规划为综合治理绘制了基本蓝图</a:t>
            </a:r>
            <a:endParaRPr lang="zh-CN" altLang="en-US" sz="280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93215" y="1544955"/>
            <a:ext cx="5998210" cy="560070"/>
            <a:chOff x="2686" y="2007"/>
            <a:chExt cx="9446" cy="882"/>
          </a:xfrm>
        </p:grpSpPr>
        <p:sp>
          <p:nvSpPr>
            <p:cNvPr id="4" name="矩形 3"/>
            <p:cNvSpPr/>
            <p:nvPr/>
          </p:nvSpPr>
          <p:spPr>
            <a:xfrm>
              <a:off x="2727" y="2007"/>
              <a:ext cx="8990" cy="84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80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686" y="2067"/>
              <a:ext cx="944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方正黑体_GBK" panose="03000509000000000000" charset="-122"/>
                  <a:ea typeface="方正黑体_GBK" panose="03000509000000000000" charset="-122"/>
                </a:rPr>
                <a:t>“总量控制、浓度考核、综合治理”</a:t>
              </a:r>
              <a:endParaRPr lang="zh-CN" altLang="en-US" sz="2800">
                <a:solidFill>
                  <a:schemeClr val="bg1"/>
                </a:solidFill>
                <a:latin typeface="方正黑体_GBK" panose="03000509000000000000" charset="-122"/>
                <a:ea typeface="方正黑体_GBK" panose="03000509000000000000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123315" y="2510790"/>
            <a:ext cx="3684659" cy="3213735"/>
            <a:chOff x="1510" y="3503"/>
            <a:chExt cx="5472" cy="4665"/>
          </a:xfrm>
        </p:grpSpPr>
        <p:grpSp>
          <p:nvGrpSpPr>
            <p:cNvPr id="13" name="组合 12"/>
            <p:cNvGrpSpPr/>
            <p:nvPr/>
          </p:nvGrpSpPr>
          <p:grpSpPr>
            <a:xfrm>
              <a:off x="1935" y="3901"/>
              <a:ext cx="4076" cy="4018"/>
              <a:chOff x="7673" y="4268"/>
              <a:chExt cx="4076" cy="4018"/>
            </a:xfrm>
          </p:grpSpPr>
          <p:sp>
            <p:nvSpPr>
              <p:cNvPr id="14" name="椭圆 13"/>
              <p:cNvSpPr/>
              <p:nvPr/>
            </p:nvSpPr>
            <p:spPr>
              <a:xfrm>
                <a:off x="7673" y="4268"/>
                <a:ext cx="4076" cy="401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7946" y="4559"/>
                <a:ext cx="3555" cy="343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3268" y="3503"/>
              <a:ext cx="1805" cy="1026"/>
              <a:chOff x="3268" y="3503"/>
              <a:chExt cx="1805" cy="1026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3268" y="3503"/>
                <a:ext cx="1334" cy="1026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3431" y="3696"/>
                <a:ext cx="1642" cy="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000" b="1">
                    <a:solidFill>
                      <a:schemeClr val="bg1"/>
                    </a:solidFill>
                    <a:latin typeface="方正仿宋_GBK" panose="03000509000000000000" charset="-122"/>
                    <a:ea typeface="方正仿宋_GBK" panose="03000509000000000000" charset="-122"/>
                  </a:rPr>
                  <a:t>点源</a:t>
                </a:r>
                <a:endParaRPr lang="zh-CN" altLang="en-US" sz="2000" b="1">
                  <a:solidFill>
                    <a:schemeClr val="bg1"/>
                  </a:solidFill>
                  <a:latin typeface="方正仿宋_GBK" panose="03000509000000000000" charset="-122"/>
                  <a:ea typeface="方正仿宋_GBK" panose="03000509000000000000" charset="-122"/>
                </a:endParaRP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5144" y="5190"/>
              <a:ext cx="1838" cy="1026"/>
              <a:chOff x="3268" y="3503"/>
              <a:chExt cx="1838" cy="1026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3268" y="3503"/>
                <a:ext cx="1334" cy="1026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3464" y="3772"/>
                <a:ext cx="1642" cy="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000" b="1">
                    <a:solidFill>
                      <a:schemeClr val="bg1"/>
                    </a:solidFill>
                    <a:latin typeface="方正仿宋_GBK" panose="03000509000000000000" charset="-122"/>
                    <a:ea typeface="方正仿宋_GBK" panose="03000509000000000000" charset="-122"/>
                  </a:rPr>
                  <a:t>面源</a:t>
                </a:r>
                <a:endParaRPr lang="zh-CN" altLang="en-US" sz="2000" b="1">
                  <a:solidFill>
                    <a:schemeClr val="bg1"/>
                  </a:solidFill>
                  <a:latin typeface="方正仿宋_GBK" panose="03000509000000000000" charset="-122"/>
                  <a:ea typeface="方正仿宋_GBK" panose="03000509000000000000" charset="-122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3268" y="7142"/>
              <a:ext cx="1797" cy="1026"/>
              <a:chOff x="3268" y="3503"/>
              <a:chExt cx="1797" cy="1026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3268" y="3503"/>
                <a:ext cx="1334" cy="1026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3423" y="3704"/>
                <a:ext cx="1642" cy="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000" b="1">
                    <a:solidFill>
                      <a:schemeClr val="bg1"/>
                    </a:solidFill>
                    <a:latin typeface="方正仿宋_GBK" panose="03000509000000000000" charset="-122"/>
                    <a:ea typeface="方正仿宋_GBK" panose="03000509000000000000" charset="-122"/>
                  </a:rPr>
                  <a:t>内源</a:t>
                </a:r>
                <a:endParaRPr lang="zh-CN" altLang="en-US" sz="2000" b="1">
                  <a:solidFill>
                    <a:schemeClr val="bg1"/>
                  </a:solidFill>
                  <a:latin typeface="方正仿宋_GBK" panose="03000509000000000000" charset="-122"/>
                  <a:ea typeface="方正仿宋_GBK" panose="03000509000000000000" charset="-122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1510" y="5190"/>
              <a:ext cx="1750" cy="1026"/>
              <a:chOff x="3268" y="3503"/>
              <a:chExt cx="1750" cy="1026"/>
            </a:xfrm>
          </p:grpSpPr>
          <p:sp>
            <p:nvSpPr>
              <p:cNvPr id="27" name="椭圆 26"/>
              <p:cNvSpPr/>
              <p:nvPr/>
            </p:nvSpPr>
            <p:spPr>
              <a:xfrm>
                <a:off x="3268" y="3503"/>
                <a:ext cx="1334" cy="1026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3376" y="3780"/>
                <a:ext cx="1642" cy="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000" b="1">
                    <a:solidFill>
                      <a:schemeClr val="bg1"/>
                    </a:solidFill>
                    <a:latin typeface="方正仿宋_GBK" panose="03000509000000000000" charset="-122"/>
                    <a:ea typeface="方正仿宋_GBK" panose="03000509000000000000" charset="-122"/>
                  </a:rPr>
                  <a:t>监管</a:t>
                </a:r>
                <a:endParaRPr lang="zh-CN" altLang="en-US" sz="2000" b="1">
                  <a:solidFill>
                    <a:schemeClr val="bg1"/>
                  </a:solidFill>
                  <a:latin typeface="方正仿宋_GBK" panose="03000509000000000000" charset="-122"/>
                  <a:ea typeface="方正仿宋_GBK" panose="03000509000000000000" charset="-122"/>
                </a:endParaRPr>
              </a:p>
            </p:txBody>
          </p:sp>
        </p:grpSp>
        <p:sp>
          <p:nvSpPr>
            <p:cNvPr id="29" name="文本框 28"/>
            <p:cNvSpPr txBox="1"/>
            <p:nvPr/>
          </p:nvSpPr>
          <p:spPr>
            <a:xfrm>
              <a:off x="2781" y="5292"/>
              <a:ext cx="2404" cy="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chemeClr val="accent2">
                      <a:lumMod val="50000"/>
                    </a:schemeClr>
                  </a:solidFill>
                  <a:latin typeface="方正黑体_GBK" panose="03000509000000000000" charset="-122"/>
                  <a:ea typeface="方正黑体_GBK" panose="03000509000000000000" charset="-122"/>
                </a:rPr>
                <a:t>一体化</a:t>
              </a:r>
              <a:endParaRPr lang="zh-CN" altLang="en-US" sz="2400">
                <a:solidFill>
                  <a:schemeClr val="accent2">
                    <a:lumMod val="50000"/>
                  </a:schemeClr>
                </a:solidFill>
                <a:latin typeface="方正黑体_GBK" panose="03000509000000000000" charset="-122"/>
                <a:ea typeface="方正黑体_GBK" panose="03000509000000000000" charset="-122"/>
              </a:endParaRPr>
            </a:p>
            <a:p>
              <a:pPr algn="ctr"/>
              <a:r>
                <a:rPr lang="zh-CN" altLang="en-US" sz="2400">
                  <a:solidFill>
                    <a:schemeClr val="accent2">
                      <a:lumMod val="50000"/>
                    </a:schemeClr>
                  </a:solidFill>
                  <a:latin typeface="方正黑体_GBK" panose="03000509000000000000" charset="-122"/>
                  <a:ea typeface="方正黑体_GBK" panose="03000509000000000000" charset="-122"/>
                </a:rPr>
                <a:t>推进</a:t>
              </a:r>
              <a:endParaRPr lang="zh-CN" altLang="en-US" sz="2400">
                <a:solidFill>
                  <a:schemeClr val="accent2">
                    <a:lumMod val="50000"/>
                  </a:schemeClr>
                </a:solidFill>
                <a:latin typeface="方正黑体_GBK" panose="03000509000000000000" charset="-122"/>
                <a:ea typeface="方正黑体_GBK" panose="03000509000000000000" charset="-122"/>
              </a:endParaRPr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4919345" y="2473325"/>
            <a:ext cx="6287770" cy="34486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latinLnBrk="0">
              <a:lnSpc>
                <a:spcPct val="130000"/>
              </a:lnSpc>
              <a:buFont typeface="Wingdings" panose="05000000000000000000" charset="0"/>
              <a:buChar char="u"/>
            </a:pP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大力推进产业结构调整和升级，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转变经济发展方式，积极开展节水型城市建设，从源头上减排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285750" indent="-285750" latinLnBrk="0">
              <a:lnSpc>
                <a:spcPct val="130000"/>
              </a:lnSpc>
              <a:buFont typeface="Wingdings" panose="05000000000000000000" charset="0"/>
              <a:buChar char="u"/>
            </a:pP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新沟河延伸拓浚工程、太嘉河工程、苕溪清水入湖河道综合整治工程等11项重点水利工程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实施，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进一步增强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水资源调控能力，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提高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水环境承载能力</a:t>
            </a:r>
            <a:endParaRPr lang="zh-CN" altLang="en-US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-11430" y="-41910"/>
            <a:ext cx="1213485" cy="744855"/>
          </a:xfrm>
          <a:prstGeom prst="rect">
            <a:avLst/>
          </a:prstGeom>
          <a:solidFill>
            <a:srgbClr val="556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300" spc="-10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一</a:t>
            </a:r>
            <a:endParaRPr lang="zh-CN" altLang="en-US" sz="2800" b="1" kern="300" spc="-100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-11430" y="703580"/>
            <a:ext cx="737616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/>
          <p:cNvSpPr/>
          <p:nvPr/>
        </p:nvSpPr>
        <p:spPr>
          <a:xfrm>
            <a:off x="1202055" y="654050"/>
            <a:ext cx="11089005" cy="118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00" b="1" dirty="0">
              <a:solidFill>
                <a:srgbClr val="004F8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202055" y="53975"/>
            <a:ext cx="86106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defRPr/>
            </a:pPr>
            <a:r>
              <a:rPr lang="zh-CN" altLang="en-US" sz="3000" b="1" spc="-100">
                <a:solidFill>
                  <a:srgbClr val="004F8A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太湖流域水环境综合治理经验与成效</a:t>
            </a:r>
            <a:endParaRPr lang="zh-CN" altLang="en-US" sz="3000" b="1" spc="-100">
              <a:solidFill>
                <a:srgbClr val="004F8A"/>
              </a:solidFill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00" y="405130"/>
            <a:ext cx="3044190" cy="4086860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1670050" y="1870710"/>
            <a:ext cx="1206500" cy="115570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209550" y="400050"/>
            <a:ext cx="18408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长江三角洲地区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3715385" y="118745"/>
            <a:ext cx="8297545" cy="6322695"/>
            <a:chOff x="5568" y="488"/>
            <a:chExt cx="13250" cy="10096"/>
          </a:xfrm>
        </p:grpSpPr>
        <p:grpSp>
          <p:nvGrpSpPr>
            <p:cNvPr id="29" name="组合 28"/>
            <p:cNvGrpSpPr/>
            <p:nvPr/>
          </p:nvGrpSpPr>
          <p:grpSpPr>
            <a:xfrm rot="0">
              <a:off x="5568" y="488"/>
              <a:ext cx="13251" cy="10097"/>
              <a:chOff x="5568" y="488"/>
              <a:chExt cx="13251" cy="10097"/>
            </a:xfrm>
          </p:grpSpPr>
          <p:grpSp>
            <p:nvGrpSpPr>
              <p:cNvPr id="26" name="组合 25"/>
              <p:cNvGrpSpPr/>
              <p:nvPr/>
            </p:nvGrpSpPr>
            <p:grpSpPr>
              <a:xfrm>
                <a:off x="5568" y="488"/>
                <a:ext cx="13251" cy="10097"/>
                <a:chOff x="5568" y="488"/>
                <a:chExt cx="13251" cy="10097"/>
              </a:xfrm>
            </p:grpSpPr>
            <p:pic>
              <p:nvPicPr>
                <p:cNvPr id="10" name="图片 9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68" y="488"/>
                  <a:ext cx="13251" cy="10097"/>
                </a:xfrm>
                <a:prstGeom prst="rect">
                  <a:avLst/>
                </a:prstGeom>
              </p:spPr>
            </p:pic>
            <p:pic>
              <p:nvPicPr>
                <p:cNvPr id="5" name="图片 4"/>
                <p:cNvPicPr>
                  <a:picLocks noChangeAspect="1"/>
                </p:cNvPicPr>
                <p:nvPr/>
              </p:nvPicPr>
              <p:blipFill rotWithShape="1">
                <a:blip r:embed="rId3"/>
                <a:stretch>
                  <a:fillRect/>
                </a:stretch>
              </p:blipFill>
              <p:spPr>
                <a:xfrm>
                  <a:off x="14499" y="1610"/>
                  <a:ext cx="4061" cy="2594"/>
                </a:xfrm>
                <a:prstGeom prst="snip2DiagRect">
                  <a:avLst/>
                </a:prstGeom>
                <a:ln w="57150">
                  <a:solidFill>
                    <a:schemeClr val="bg1">
                      <a:alpha val="73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5" name="文本框 14"/>
                <p:cNvSpPr txBox="1"/>
                <p:nvPr/>
              </p:nvSpPr>
              <p:spPr>
                <a:xfrm>
                  <a:off x="13580" y="4396"/>
                  <a:ext cx="1539" cy="5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lvl="0" algn="l">
                    <a:buClrTx/>
                    <a:buSzTx/>
                    <a:buFontTx/>
                  </a:pPr>
                  <a:r>
                    <a:rPr lang="zh-CN" altLang="en-US" sz="1800" b="1">
                      <a:solidFill>
                        <a:srgbClr val="7030A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上海</a:t>
                  </a:r>
                  <a:r>
                    <a:rPr lang="zh-CN" altLang="en-US" sz="1800" b="1">
                      <a:solidFill>
                        <a:srgbClr val="7030A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市</a:t>
                  </a:r>
                  <a:endParaRPr lang="zh-CN" altLang="en-US" sz="1800" b="1">
                    <a:solidFill>
                      <a:srgbClr val="7030A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endParaRPr>
                </a:p>
              </p:txBody>
            </p:sp>
            <p:sp>
              <p:nvSpPr>
                <p:cNvPr id="16" name="文本框 15"/>
                <p:cNvSpPr txBox="1"/>
                <p:nvPr/>
              </p:nvSpPr>
              <p:spPr>
                <a:xfrm>
                  <a:off x="8380" y="3816"/>
                  <a:ext cx="1600" cy="5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lvl="0" algn="l">
                    <a:buClrTx/>
                    <a:buSzTx/>
                    <a:buFontTx/>
                  </a:pPr>
                  <a:r>
                    <a:rPr lang="zh-CN" altLang="en-US" sz="1800" b="1">
                      <a:solidFill>
                        <a:srgbClr val="7030A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江苏省</a:t>
                  </a:r>
                  <a:endParaRPr lang="zh-CN" altLang="en-US" sz="1800" b="1">
                    <a:solidFill>
                      <a:srgbClr val="7030A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endParaRPr>
                </a:p>
              </p:txBody>
            </p:sp>
            <p:sp>
              <p:nvSpPr>
                <p:cNvPr id="17" name="文本框 16"/>
                <p:cNvSpPr txBox="1"/>
                <p:nvPr/>
              </p:nvSpPr>
              <p:spPr>
                <a:xfrm>
                  <a:off x="9980" y="7744"/>
                  <a:ext cx="1600" cy="5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lvl="0" algn="l">
                    <a:buClrTx/>
                    <a:buSzTx/>
                    <a:buFontTx/>
                  </a:pPr>
                  <a:r>
                    <a:rPr lang="zh-CN" altLang="en-US" sz="1800" b="1">
                      <a:solidFill>
                        <a:srgbClr val="7030A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浙江省</a:t>
                  </a:r>
                  <a:endParaRPr lang="zh-CN" altLang="en-US" sz="1800" b="1">
                    <a:solidFill>
                      <a:srgbClr val="7030A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endParaRPr>
                </a:p>
              </p:txBody>
            </p:sp>
            <p:pic>
              <p:nvPicPr>
                <p:cNvPr id="18" name="图片 17"/>
                <p:cNvPicPr>
                  <a:picLocks noChangeAspect="1"/>
                </p:cNvPicPr>
                <p:nvPr/>
              </p:nvPicPr>
              <p:blipFill rotWithShape="1">
                <a:blip r:embed="rId4"/>
                <a:stretch>
                  <a:fillRect/>
                </a:stretch>
              </p:blipFill>
              <p:spPr>
                <a:xfrm>
                  <a:off x="6509" y="638"/>
                  <a:ext cx="4061" cy="2594"/>
                </a:xfrm>
                <a:prstGeom prst="snip2DiagRect">
                  <a:avLst/>
                </a:prstGeom>
                <a:ln w="57150">
                  <a:solidFill>
                    <a:schemeClr val="bg1">
                      <a:alpha val="73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9" name="文本框 18"/>
                <p:cNvSpPr txBox="1"/>
                <p:nvPr/>
              </p:nvSpPr>
              <p:spPr>
                <a:xfrm>
                  <a:off x="15169" y="750"/>
                  <a:ext cx="3340" cy="580"/>
                </a:xfrm>
                <a:prstGeom prst="rect">
                  <a:avLst/>
                </a:prstGeom>
                <a:solidFill>
                  <a:srgbClr val="D2F2FF"/>
                </a:solidFill>
              </p:spPr>
              <p:txBody>
                <a:bodyPr wrap="square" rtlCol="0">
                  <a:spAutoFit/>
                </a:bodyPr>
                <a:p>
                  <a:endParaRPr lang="zh-CN" altLang="en-US">
                    <a:ln>
                      <a:noFill/>
                    </a:ln>
                    <a:solidFill>
                      <a:srgbClr val="D0E9FD"/>
                    </a:solidFill>
                  </a:endParaRPr>
                </a:p>
              </p:txBody>
            </p:sp>
          </p:grpSp>
          <p:sp>
            <p:nvSpPr>
              <p:cNvPr id="28" name="文本框 27"/>
              <p:cNvSpPr txBox="1"/>
              <p:nvPr/>
            </p:nvSpPr>
            <p:spPr>
              <a:xfrm>
                <a:off x="15569" y="8350"/>
                <a:ext cx="3080" cy="2111"/>
              </a:xfrm>
              <a:prstGeom prst="rect">
                <a:avLst/>
              </a:prstGeom>
              <a:solidFill>
                <a:srgbClr val="D2F2FF"/>
              </a:solidFill>
            </p:spPr>
            <p:txBody>
              <a:bodyPr wrap="square" rtlCol="0">
                <a:spAutoFit/>
              </a:bodyPr>
              <a:p>
                <a:endParaRPr lang="zh-CN" altLang="en-US" sz="2000"/>
              </a:p>
              <a:p>
                <a:endParaRPr lang="zh-CN" altLang="en-US" sz="2000"/>
              </a:p>
              <a:p>
                <a:endParaRPr lang="zh-CN" altLang="en-US" sz="2000"/>
              </a:p>
              <a:p>
                <a:endParaRPr lang="zh-CN" altLang="en-US" sz="2000"/>
              </a:p>
            </p:txBody>
          </p:sp>
        </p:grpSp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11909" y="7744"/>
              <a:ext cx="4061" cy="2594"/>
            </a:xfrm>
            <a:prstGeom prst="snip2DiagRect">
              <a:avLst/>
            </a:prstGeom>
            <a:ln w="57150">
              <a:solidFill>
                <a:schemeClr val="bg1">
                  <a:alpha val="73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9" name="文本框 38"/>
          <p:cNvSpPr txBox="1"/>
          <p:nvPr/>
        </p:nvSpPr>
        <p:spPr>
          <a:xfrm>
            <a:off x="298450" y="4495800"/>
            <a:ext cx="302514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经济最具活力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开放程度最高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创新能力最强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2" name="直接箭头连接符 11"/>
          <p:cNvCxnSpPr>
            <a:stCxn id="11" idx="5"/>
          </p:cNvCxnSpPr>
          <p:nvPr/>
        </p:nvCxnSpPr>
        <p:spPr>
          <a:xfrm>
            <a:off x="2700020" y="2856865"/>
            <a:ext cx="2881630" cy="4743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灯片编号占位符 1"/>
          <p:cNvSpPr>
            <a:spLocks noGrp="1"/>
          </p:cNvSpPr>
          <p:nvPr/>
        </p:nvSpPr>
        <p:spPr bwMode="auto">
          <a:xfrm>
            <a:off x="9033933" y="6537325"/>
            <a:ext cx="2969684" cy="30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557530" indent="-2146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9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fld id="{EDE26425-1337-44AE-92DA-A3B7A29B7234}" type="slidenum">
              <a:rPr lang="zh-CN" altLang="en-US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</a:fld>
            <a:r>
              <a:rPr lang="en-US" altLang="zh-CN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9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endParaRPr lang="zh-CN" altLang="en-US" sz="9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576070" y="5789295"/>
            <a:ext cx="8966835" cy="46037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长三角一体化高质量发展水利保障工作座谈会</a:t>
            </a:r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86" name="灯片编号占位符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557530" indent="-2146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9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fld id="{EDE26425-1337-44AE-92DA-A3B7A29B7234}" type="slidenum">
              <a:rPr lang="zh-CN" altLang="en-US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</a:fld>
            <a:r>
              <a:rPr lang="en-US" altLang="zh-CN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9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endParaRPr lang="zh-CN" altLang="en-US" sz="9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02055" y="925830"/>
            <a:ext cx="93243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charset="0"/>
              <a:buChar char="ü"/>
            </a:pPr>
            <a:r>
              <a:rPr lang="zh-CN" altLang="en-US" sz="280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创新的协调机制和有效的监管为综合治理提供有效动力</a:t>
            </a:r>
            <a:endParaRPr lang="zh-CN" altLang="en-US" sz="280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charset="0"/>
              <a:buChar char="ü"/>
            </a:pPr>
            <a:endParaRPr lang="zh-CN" altLang="en-US" sz="280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1305560" y="1517015"/>
            <a:ext cx="9912985" cy="152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latinLnBrk="0">
              <a:lnSpc>
                <a:spcPct val="130000"/>
              </a:lnSpc>
              <a:buFont typeface="Wingdings" panose="05000000000000000000" charset="0"/>
              <a:buChar char="u"/>
            </a:pPr>
            <a:r>
              <a:rPr lang="zh-CN" altLang="en-US" sz="2400" spc="-1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首创跨地区、跨部门合力治水管水的新机制</a:t>
            </a:r>
            <a:endParaRPr lang="zh-CN" altLang="en-US" sz="2400" spc="-10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 latinLnBrk="0">
              <a:lnSpc>
                <a:spcPct val="130000"/>
              </a:lnSpc>
              <a:buFont typeface="Wingdings" panose="05000000000000000000" charset="0"/>
              <a:buChar char="u"/>
            </a:pPr>
            <a:r>
              <a:rPr lang="zh-CN" altLang="en-US" sz="2400" spc="-100"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加强行业间、系统内的工作协调支持力度</a:t>
            </a:r>
            <a:endParaRPr lang="zh-CN" altLang="en-US" sz="2400" spc="-10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 latinLnBrk="0">
              <a:lnSpc>
                <a:spcPct val="130000"/>
              </a:lnSpc>
              <a:buFont typeface="Wingdings" panose="05000000000000000000" charset="0"/>
              <a:buChar char="u"/>
            </a:pPr>
            <a:r>
              <a:rPr lang="zh-CN" altLang="en-US" sz="2400" spc="-1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探索“政府引导、地方为主、市场运作、社会参与”的多元化投融资机制</a:t>
            </a:r>
            <a:endParaRPr lang="zh-CN" altLang="en-US" sz="2400" spc="-10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-339" t="12299" b="18386"/>
          <a:stretch>
            <a:fillRect/>
          </a:stretch>
        </p:blipFill>
        <p:spPr>
          <a:xfrm>
            <a:off x="1531620" y="3323590"/>
            <a:ext cx="9011285" cy="24657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-11430" y="-41910"/>
            <a:ext cx="1213485" cy="744855"/>
          </a:xfrm>
          <a:prstGeom prst="rect">
            <a:avLst/>
          </a:prstGeom>
          <a:solidFill>
            <a:srgbClr val="556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300" spc="-10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一</a:t>
            </a:r>
            <a:endParaRPr lang="zh-CN" altLang="en-US" sz="2800" b="1" kern="300" spc="-100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-11430" y="703580"/>
            <a:ext cx="737616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1202055" y="654050"/>
            <a:ext cx="11089005" cy="118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00" b="1" dirty="0">
              <a:solidFill>
                <a:srgbClr val="004F8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02055" y="53975"/>
            <a:ext cx="86106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defRPr/>
            </a:pPr>
            <a:r>
              <a:rPr lang="zh-CN" altLang="en-US" sz="3000" b="1" spc="-100">
                <a:solidFill>
                  <a:srgbClr val="004F8A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太湖流域水环境综合治理经验与成效</a:t>
            </a:r>
            <a:endParaRPr lang="zh-CN" altLang="en-US" sz="3000" b="1" spc="-100">
              <a:solidFill>
                <a:srgbClr val="004F8A"/>
              </a:solidFill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1" t="-2167" r="9832" b="2167"/>
          <a:stretch>
            <a:fillRect/>
          </a:stretch>
        </p:blipFill>
        <p:spPr>
          <a:xfrm>
            <a:off x="3639819" y="3988292"/>
            <a:ext cx="2384938" cy="1886923"/>
          </a:xfrm>
          <a:prstGeom prst="rect">
            <a:avLst/>
          </a:prstGeom>
        </p:spPr>
      </p:pic>
      <p:sp>
        <p:nvSpPr>
          <p:cNvPr id="16386" name="灯片编号占位符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557530" indent="-2146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9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fld id="{EDE26425-1337-44AE-92DA-A3B7A29B7234}" type="slidenum">
              <a:rPr lang="zh-CN" altLang="en-US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</a:fld>
            <a:r>
              <a:rPr lang="en-US" altLang="zh-CN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9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endParaRPr lang="zh-CN" altLang="en-US" sz="9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46835" y="772160"/>
            <a:ext cx="8465820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latinLnBrk="0">
              <a:lnSpc>
                <a:spcPct val="130000"/>
              </a:lnSpc>
              <a:buFont typeface="Wingdings" panose="05000000000000000000" charset="0"/>
              <a:buChar char="ü"/>
            </a:pPr>
            <a:r>
              <a:rPr lang="zh-CN" altLang="en-US" sz="280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法制和科技为综合治理提供有力保障</a:t>
            </a:r>
            <a:endParaRPr lang="zh-CN" altLang="en-US" sz="280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13435" y="1855470"/>
            <a:ext cx="10565130" cy="1231265"/>
            <a:chOff x="-113" y="2146"/>
            <a:chExt cx="14959" cy="1939"/>
          </a:xfrm>
        </p:grpSpPr>
        <p:sp>
          <p:nvSpPr>
            <p:cNvPr id="6" name="矩形 5"/>
            <p:cNvSpPr/>
            <p:nvPr/>
          </p:nvSpPr>
          <p:spPr>
            <a:xfrm>
              <a:off x="-113" y="2166"/>
              <a:ext cx="5672" cy="1919"/>
            </a:xfrm>
            <a:prstGeom prst="rect">
              <a:avLst/>
            </a:prstGeom>
            <a:ln w="22225" cmpd="dbl">
              <a:solidFill>
                <a:schemeClr val="accent1">
                  <a:shade val="50000"/>
                </a:schemeClr>
              </a:solidFill>
              <a:prstDash val="sysDot"/>
            </a:ln>
          </p:spPr>
          <p:txBody>
            <a:bodyPr wrap="square" anchor="ctr" anchorCtr="1">
              <a:noAutofit/>
            </a:bodyPr>
            <a:p>
              <a:pPr algn="just">
                <a:lnSpc>
                  <a:spcPct val="150000"/>
                </a:lnSpc>
              </a:pPr>
              <a:r>
                <a:rPr lang="zh-CN" altLang="zh-CN" sz="2400" kern="1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《太湖流域管理条例》</a:t>
              </a:r>
              <a:endParaRPr lang="en-US" altLang="zh-CN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2400" kern="1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开创流域</a:t>
              </a:r>
              <a:r>
                <a:rPr lang="zh-CN" altLang="en-US" sz="2400" kern="1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性综合</a:t>
              </a:r>
              <a:r>
                <a:rPr lang="zh-CN" altLang="en-US" sz="2400" kern="1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立法先河</a:t>
              </a:r>
              <a:endParaRPr lang="zh-CN" altLang="zh-CN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8033" y="2195"/>
              <a:ext cx="6813" cy="1889"/>
            </a:xfrm>
            <a:prstGeom prst="rect">
              <a:avLst/>
            </a:prstGeom>
            <a:ln w="22225" cmpd="dbl">
              <a:solidFill>
                <a:schemeClr val="accent1">
                  <a:shade val="50000"/>
                </a:schemeClr>
              </a:solidFill>
              <a:prstDash val="sysDot"/>
            </a:ln>
          </p:spPr>
          <p:txBody>
            <a:bodyPr wrap="square" anchor="ctr" anchorCtr="1">
              <a:noAutofit/>
            </a:bodyPr>
            <a:p>
              <a:pPr lvl="0" algn="just">
                <a:lnSpc>
                  <a:spcPct val="150000"/>
                </a:lnSpc>
                <a:buClrTx/>
                <a:buSzTx/>
                <a:buFontTx/>
                <a:buNone/>
              </a:pPr>
              <a:r>
                <a:rPr lang="zh-CN" altLang="zh-CN" sz="2400" kern="1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相关行业部门、两省一市人民政府颁了一系列</a:t>
              </a:r>
              <a:r>
                <a:rPr lang="zh-CN" altLang="zh-CN" sz="2400" kern="1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法规文件</a:t>
              </a:r>
              <a:endParaRPr lang="zh-CN" altLang="zh-CN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03"/>
            <a:stretch>
              <a:fillRect/>
            </a:stretch>
          </p:blipFill>
          <p:spPr>
            <a:xfrm>
              <a:off x="5729" y="2146"/>
              <a:ext cx="2134" cy="1620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1463040" y="1407795"/>
            <a:ext cx="41090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</a:rPr>
              <a:t>太湖治理法制化、规范化</a:t>
            </a:r>
            <a:endParaRPr lang="zh-CN" altLang="en-US" sz="2400">
              <a:solidFill>
                <a:srgbClr val="C00000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72895" y="3158490"/>
            <a:ext cx="38893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</a:rPr>
              <a:t>实施太湖流域水资源监控与保护预警系统工程</a:t>
            </a:r>
            <a:endParaRPr lang="zh-CN" altLang="en-US" sz="2400">
              <a:solidFill>
                <a:srgbClr val="C00000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88" y="4239325"/>
            <a:ext cx="2465310" cy="196743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614795" y="5974080"/>
            <a:ext cx="45446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</a:rPr>
              <a:t>成立太湖流域水利科学研究院</a:t>
            </a:r>
            <a:endParaRPr lang="zh-CN" altLang="en-US" sz="2400">
              <a:solidFill>
                <a:srgbClr val="C00000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480" y="3474085"/>
            <a:ext cx="3742690" cy="240157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-11430" y="-41910"/>
            <a:ext cx="1213485" cy="744855"/>
          </a:xfrm>
          <a:prstGeom prst="rect">
            <a:avLst/>
          </a:prstGeom>
          <a:solidFill>
            <a:srgbClr val="556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300" spc="-10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一</a:t>
            </a:r>
            <a:endParaRPr lang="zh-CN" altLang="en-US" sz="2800" b="1" kern="300" spc="-100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-11430" y="703580"/>
            <a:ext cx="737616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1202055" y="654050"/>
            <a:ext cx="11089005" cy="118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00" b="1" dirty="0">
              <a:solidFill>
                <a:srgbClr val="004F8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202055" y="53975"/>
            <a:ext cx="86106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defRPr/>
            </a:pPr>
            <a:r>
              <a:rPr lang="zh-CN" altLang="en-US" sz="3000" b="1" spc="-100">
                <a:solidFill>
                  <a:srgbClr val="004F8A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太湖流域水环境综合治理经验与成效</a:t>
            </a:r>
            <a:endParaRPr lang="zh-CN" altLang="en-US" sz="3000" b="1" spc="-100">
              <a:solidFill>
                <a:srgbClr val="004F8A"/>
              </a:solidFill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26670"/>
            <a:ext cx="3559175" cy="69646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7" name="TextBox 86"/>
          <p:cNvSpPr txBox="1"/>
          <p:nvPr/>
        </p:nvSpPr>
        <p:spPr>
          <a:xfrm>
            <a:off x="194425" y="2219563"/>
            <a:ext cx="2805024" cy="1351280"/>
          </a:xfrm>
          <a:prstGeom prst="rect">
            <a:avLst/>
          </a:prstGeom>
          <a:noFill/>
        </p:spPr>
        <p:txBody>
          <a:bodyPr wrap="square" lIns="121816" tIns="60905" rIns="121816" bIns="60905">
            <a:spAutoFit/>
          </a:bodyPr>
          <a:lstStyle/>
          <a:p>
            <a:pPr algn="r">
              <a:defRPr/>
            </a:pPr>
            <a:r>
              <a:rPr lang="zh-CN" altLang="en-US" sz="48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 </a:t>
            </a:r>
            <a:endParaRPr lang="en-US" altLang="zh-CN" sz="4800" b="1" spc="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defRPr/>
            </a:pPr>
            <a:r>
              <a:rPr lang="en-US" altLang="zh-CN" sz="32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3200" b="1" spc="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5" descr="22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1" y="387351"/>
            <a:ext cx="1151467" cy="121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5085927" y="2672535"/>
            <a:ext cx="6673427" cy="1212850"/>
            <a:chOff x="6339097" y="1571479"/>
            <a:chExt cx="3744416" cy="511504"/>
          </a:xfrm>
        </p:grpSpPr>
        <p:sp>
          <p:nvSpPr>
            <p:cNvPr id="6" name="圆角矩形 5"/>
            <p:cNvSpPr/>
            <p:nvPr/>
          </p:nvSpPr>
          <p:spPr>
            <a:xfrm>
              <a:off x="6339097" y="1571479"/>
              <a:ext cx="3744416" cy="51150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28" tIns="81264" rIns="162528" bIns="81264" anchor="ctr"/>
            <a:lstStyle/>
            <a:p>
              <a:pPr algn="ctr">
                <a:defRPr/>
              </a:pPr>
              <a:endParaRPr lang="zh-CN" altLang="en-US" sz="4800" dirty="0">
                <a:latin typeface="+mj-lt"/>
                <a:ea typeface="Arial Unicode MS" panose="020B0604020202020204" charset="-122"/>
                <a:cs typeface="Arial Unicode MS" panose="020B0604020202020204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6474307" y="1614215"/>
              <a:ext cx="3608638" cy="417492"/>
            </a:xfrm>
            <a:prstGeom prst="rect">
              <a:avLst/>
            </a:prstGeom>
          </p:spPr>
          <p:txBody>
            <a:bodyPr wrap="square" lIns="162528" tIns="81264" rIns="162528" bIns="81264" anchor="ctr" anchorCtr="0">
              <a:spAutoFit/>
            </a:bodyPr>
            <a:lstStyle/>
            <a:p>
              <a:pPr>
                <a:defRPr/>
              </a:pPr>
              <a:r>
                <a:rPr lang="zh-CN" altLang="zh-CN" sz="32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二、当前面临的问题与挑战</a:t>
              </a:r>
              <a:endParaRPr lang="zh-CN" altLang="zh-CN" sz="3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下箭头 43"/>
          <p:cNvSpPr/>
          <p:nvPr/>
        </p:nvSpPr>
        <p:spPr>
          <a:xfrm rot="16200000">
            <a:off x="4048337" y="2879937"/>
            <a:ext cx="549487" cy="778087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86" tIns="60894" rIns="121786" bIns="60894" rtlCol="0" anchor="ctr"/>
          <a:lstStyle/>
          <a:p>
            <a:pPr algn="ctr"/>
            <a:endParaRPr lang="zh-CN" altLang="en-US" sz="100"/>
          </a:p>
        </p:txBody>
      </p:sp>
      <p:grpSp>
        <p:nvGrpSpPr>
          <p:cNvPr id="45" name="组合 44"/>
          <p:cNvGrpSpPr/>
          <p:nvPr/>
        </p:nvGrpSpPr>
        <p:grpSpPr>
          <a:xfrm>
            <a:off x="5085080" y="4522290"/>
            <a:ext cx="6677660" cy="1212850"/>
            <a:chOff x="6339097" y="1571479"/>
            <a:chExt cx="3744416" cy="774961"/>
          </a:xfrm>
        </p:grpSpPr>
        <p:sp>
          <p:nvSpPr>
            <p:cNvPr id="46" name="圆角矩形 45"/>
            <p:cNvSpPr/>
            <p:nvPr/>
          </p:nvSpPr>
          <p:spPr>
            <a:xfrm>
              <a:off x="6339097" y="1571479"/>
              <a:ext cx="3744416" cy="77496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28" tIns="81264" rIns="162528" bIns="81264" anchor="ctr"/>
            <a:p>
              <a:pPr algn="ctr">
                <a:defRPr/>
              </a:pPr>
              <a:endParaRPr lang="zh-CN" altLang="en-US" sz="4800" dirty="0">
                <a:latin typeface="+mj-lt"/>
                <a:ea typeface="Arial Unicode MS" panose="020B0604020202020204" charset="-122"/>
                <a:cs typeface="Arial Unicode MS" panose="020B0604020202020204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6474307" y="1614215"/>
              <a:ext cx="3608638" cy="731975"/>
            </a:xfrm>
            <a:prstGeom prst="rect">
              <a:avLst/>
            </a:prstGeom>
          </p:spPr>
          <p:txBody>
            <a:bodyPr wrap="square" lIns="162528" tIns="81264" rIns="162528" bIns="81264">
              <a:spAutoFit/>
            </a:bodyPr>
            <a:p>
              <a:pPr>
                <a:defRPr/>
              </a:pPr>
              <a:r>
                <a:rPr lang="zh-CN" altLang="zh-CN" sz="32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三、推进建立太湖流域水环境综合           </a:t>
              </a:r>
              <a:endParaRPr lang="zh-CN" altLang="zh-CN" sz="3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>
                <a:defRPr/>
              </a:pPr>
              <a:r>
                <a:rPr lang="zh-CN" altLang="zh-CN" sz="32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       治理与管理长效机制</a:t>
              </a:r>
              <a:endParaRPr lang="zh-CN" altLang="zh-CN" sz="3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5085927" y="739987"/>
            <a:ext cx="6677660" cy="1212850"/>
            <a:chOff x="6339097" y="1571479"/>
            <a:chExt cx="3744416" cy="774711"/>
          </a:xfrm>
        </p:grpSpPr>
        <p:sp>
          <p:nvSpPr>
            <p:cNvPr id="58" name="圆角矩形 57"/>
            <p:cNvSpPr/>
            <p:nvPr/>
          </p:nvSpPr>
          <p:spPr>
            <a:xfrm>
              <a:off x="6339097" y="1571479"/>
              <a:ext cx="3744416" cy="774555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28" tIns="81264" rIns="162528" bIns="81264" anchor="ctr"/>
            <a:lstStyle/>
            <a:p>
              <a:pPr algn="ctr">
                <a:defRPr/>
              </a:pPr>
              <a:endParaRPr lang="zh-CN" altLang="en-US" sz="4800" dirty="0">
                <a:latin typeface="+mj-lt"/>
                <a:ea typeface="Arial Unicode MS" panose="020B0604020202020204" charset="-122"/>
                <a:cs typeface="Arial Unicode MS" panose="020B0604020202020204" charset="-122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6474307" y="1614215"/>
              <a:ext cx="3608638" cy="731975"/>
            </a:xfrm>
            <a:prstGeom prst="rect">
              <a:avLst/>
            </a:prstGeom>
          </p:spPr>
          <p:txBody>
            <a:bodyPr wrap="square" lIns="162528" tIns="81264" rIns="162528" bIns="81264">
              <a:spAutoFit/>
            </a:bodyPr>
            <a:lstStyle/>
            <a:p>
              <a:pPr>
                <a:defRPr/>
              </a:pPr>
              <a:r>
                <a:rPr lang="zh-CN" altLang="zh-CN" sz="32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一、太湖流域水环境综合治理</a:t>
              </a:r>
              <a:endParaRPr lang="zh-CN" altLang="zh-CN" sz="3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>
                <a:defRPr/>
              </a:pPr>
              <a:r>
                <a:rPr lang="zh-CN" altLang="zh-CN" sz="32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       经验与成效</a:t>
              </a:r>
              <a:endParaRPr lang="zh-CN" altLang="zh-CN" sz="3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557530" indent="-2146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9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fld id="{EDE26425-1337-44AE-92DA-A3B7A29B7234}" type="slidenum">
              <a:rPr lang="zh-CN" altLang="en-US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</a:fld>
            <a:r>
              <a:rPr lang="en-US" altLang="zh-CN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9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endParaRPr lang="zh-CN" altLang="en-US" sz="9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-11430" y="-41910"/>
            <a:ext cx="1213485" cy="744855"/>
          </a:xfrm>
          <a:prstGeom prst="rect">
            <a:avLst/>
          </a:prstGeom>
          <a:solidFill>
            <a:srgbClr val="556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300" spc="-10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二</a:t>
            </a:r>
            <a:endParaRPr lang="zh-CN" altLang="en-US" sz="2800" b="1" kern="300" spc="-100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-11430" y="703580"/>
            <a:ext cx="737616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1202055" y="654050"/>
            <a:ext cx="11089005" cy="118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00" b="1" dirty="0">
              <a:solidFill>
                <a:srgbClr val="004F8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02055" y="876935"/>
            <a:ext cx="79317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（一）</a:t>
            </a:r>
            <a:r>
              <a:rPr lang="zh-CN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太湖治理面临长期性和艰巨性</a:t>
            </a:r>
            <a:endParaRPr lang="zh-CN" altLang="en-US" sz="28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02055" y="53975"/>
            <a:ext cx="86106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defRPr/>
            </a:pPr>
            <a:r>
              <a:rPr lang="zh-CN" altLang="en-US" sz="3000" b="1" spc="-100">
                <a:solidFill>
                  <a:srgbClr val="004F8A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当前面临的问题与挑战</a:t>
            </a:r>
            <a:endParaRPr lang="zh-CN" altLang="en-US" sz="3000" b="1" spc="-100">
              <a:solidFill>
                <a:srgbClr val="004F8A"/>
              </a:solidFill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02310" y="1560830"/>
            <a:ext cx="7825105" cy="2009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latinLnBrk="0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</a:rPr>
              <a:t>太湖流域污染物入河（湖）总量远远超过水体纳污能力</a:t>
            </a:r>
            <a:endParaRPr lang="zh-CN" altLang="en-US" sz="2400">
              <a:latin typeface="仿宋" panose="02010609060101010101" charset="-122"/>
              <a:ea typeface="仿宋" panose="02010609060101010101" charset="-122"/>
            </a:endParaRPr>
          </a:p>
          <a:p>
            <a:pPr marL="285750" indent="-285750" latinLnBrk="0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</a:rPr>
              <a:t>湖体藻型生境已经形成</a:t>
            </a:r>
            <a:endParaRPr lang="zh-CN" altLang="en-US" sz="2400">
              <a:latin typeface="仿宋" panose="02010609060101010101" charset="-122"/>
              <a:ea typeface="仿宋" panose="02010609060101010101" charset="-122"/>
            </a:endParaRPr>
          </a:p>
          <a:p>
            <a:pPr marL="285750" indent="-285750" latinLnBrk="0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</a:rPr>
              <a:t>气温、光照、风力等外部条件具备，部分湖区仍有蓝藻暴发的可能。</a:t>
            </a:r>
            <a:endParaRPr lang="zh-CN" altLang="en-US" sz="2400"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160" y="1661795"/>
            <a:ext cx="3003550" cy="180784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4261485" y="3857625"/>
            <a:ext cx="7464425" cy="24892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  <a:sym typeface="+mn-ea"/>
              </a:rPr>
              <a:t>重要水源地水质达标率仍不高</a:t>
            </a:r>
            <a:endParaRPr lang="zh-CN" altLang="en-US" sz="2400">
              <a:latin typeface="仿宋" panose="02010609060101010101" charset="-122"/>
              <a:ea typeface="仿宋" panose="02010609060101010101" charset="-122"/>
            </a:endParaRPr>
          </a:p>
          <a:p>
            <a:pPr marL="285750" indent="-285750" algn="l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  <a:sym typeface="+mn-ea"/>
              </a:rPr>
              <a:t>嘉兴市等河网地区饮用水水源地水质仍难以稳定达到Ⅲ类水标准</a:t>
            </a:r>
            <a:endParaRPr lang="zh-CN" altLang="en-US" sz="2400" smtClean="0">
              <a:sym typeface="+mn-ea"/>
            </a:endParaRPr>
          </a:p>
          <a:p>
            <a:pPr marL="285750" indent="-285750" algn="l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</a:rPr>
              <a:t>流域内因污染排放、航运泄漏等造成的水污染事件时有发生，对水源地安全带来风险隐患</a:t>
            </a:r>
            <a:endParaRPr lang="zh-CN" altLang="en-US" sz="2400"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36876" name="图片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" y="3975735"/>
            <a:ext cx="3002915" cy="180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7" name="矩形 25"/>
          <p:cNvSpPr>
            <a:spLocks noChangeArrowheads="1"/>
          </p:cNvSpPr>
          <p:nvPr/>
        </p:nvSpPr>
        <p:spPr bwMode="auto">
          <a:xfrm>
            <a:off x="900430" y="5889625"/>
            <a:ext cx="2844165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b="1" dirty="0">
                <a:solidFill>
                  <a:schemeClr val="tx1"/>
                </a:solidFill>
                <a:sym typeface="Calibri" panose="020F0502020204030204" pitchFamily="34" charset="0"/>
              </a:rPr>
              <a:t>金山朱泾船舶苯乙烯泄漏</a:t>
            </a:r>
            <a:endParaRPr lang="zh-CN" altLang="en-US" b="1" dirty="0">
              <a:solidFill>
                <a:schemeClr val="tx1"/>
              </a:solidFill>
              <a:sym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557530" indent="-2146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9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fld id="{EDE26425-1337-44AE-92DA-A3B7A29B7234}" type="slidenum">
              <a:rPr lang="zh-CN" altLang="en-US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</a:fld>
            <a:r>
              <a:rPr lang="en-US" altLang="zh-CN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9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endParaRPr lang="zh-CN" altLang="en-US" sz="9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-11430" y="-41910"/>
            <a:ext cx="1213485" cy="744855"/>
          </a:xfrm>
          <a:prstGeom prst="rect">
            <a:avLst/>
          </a:prstGeom>
          <a:solidFill>
            <a:srgbClr val="556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300" spc="-10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二</a:t>
            </a:r>
            <a:endParaRPr lang="zh-CN" altLang="en-US" sz="2800" b="1" kern="300" spc="-100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-11430" y="703580"/>
            <a:ext cx="737616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1202055" y="654050"/>
            <a:ext cx="11089005" cy="118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00" b="1" dirty="0">
              <a:solidFill>
                <a:srgbClr val="004F8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02055" y="876935"/>
            <a:ext cx="79317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（二）</a:t>
            </a:r>
            <a:r>
              <a:rPr lang="zh-CN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治水主要矛盾已经发生深刻变化</a:t>
            </a:r>
            <a:endParaRPr lang="zh-CN" altLang="en-US" sz="28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02055" y="53975"/>
            <a:ext cx="86106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defRPr/>
            </a:pPr>
            <a:r>
              <a:rPr lang="zh-CN" altLang="en-US" sz="3000" b="1" spc="-100">
                <a:solidFill>
                  <a:srgbClr val="004F8A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当前面临的问题与挑战</a:t>
            </a:r>
            <a:endParaRPr lang="zh-CN" altLang="en-US" sz="3000" b="1" spc="-100">
              <a:solidFill>
                <a:srgbClr val="004F8A"/>
              </a:solidFill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70" y="1602740"/>
            <a:ext cx="5158740" cy="32308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554" y="3656176"/>
            <a:ext cx="2650914" cy="2744591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25170" y="5229225"/>
            <a:ext cx="42849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spc="-100">
                <a:solidFill>
                  <a:srgbClr val="002060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长江经济带、长三角一体化发展国家战略</a:t>
            </a:r>
            <a:endParaRPr lang="zh-CN" altLang="en-US" sz="2400" spc="-100">
              <a:solidFill>
                <a:srgbClr val="002060"/>
              </a:solidFill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060565" y="1865630"/>
            <a:ext cx="483552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p"/>
            </a:pPr>
            <a:r>
              <a:rPr lang="zh-CN" altLang="en-US" sz="2400" spc="-100">
                <a:solidFill>
                  <a:srgbClr val="002060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新老水问题交织形势</a:t>
            </a:r>
            <a:r>
              <a:rPr lang="zh-CN" altLang="zh-CN" sz="24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更加严峻</a:t>
            </a:r>
            <a:endParaRPr lang="zh-CN" altLang="en-US" sz="2400" spc="-100">
              <a:solidFill>
                <a:srgbClr val="002060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p"/>
            </a:pPr>
            <a:r>
              <a:rPr lang="zh-CN" altLang="en-US" sz="2400" spc="-100">
                <a:solidFill>
                  <a:srgbClr val="002060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河湖空间管控压力</a:t>
            </a:r>
            <a:r>
              <a:rPr lang="zh-CN" altLang="zh-CN" sz="24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更加突出</a:t>
            </a:r>
            <a:endParaRPr lang="zh-CN" altLang="en-US" sz="2400" spc="-100">
              <a:solidFill>
                <a:srgbClr val="002060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p"/>
            </a:pPr>
            <a:r>
              <a:rPr lang="zh-CN" altLang="en-US" sz="2400" spc="-100">
                <a:solidFill>
                  <a:srgbClr val="002060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人民群众水利需要</a:t>
            </a:r>
            <a:r>
              <a:rPr lang="zh-CN" altLang="zh-CN" sz="24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更加多样</a:t>
            </a:r>
            <a:endParaRPr lang="zh-CN" altLang="zh-CN" sz="240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p"/>
            </a:pPr>
            <a:r>
              <a:rPr lang="zh-CN" altLang="en-US" sz="2400" spc="-100">
                <a:solidFill>
                  <a:srgbClr val="002060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全面强化行业监管要求</a:t>
            </a:r>
            <a:r>
              <a:rPr lang="zh-CN" altLang="zh-CN" sz="24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更加迫切</a:t>
            </a:r>
            <a:endParaRPr lang="zh-CN" altLang="zh-CN" sz="240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p"/>
            </a:pPr>
            <a:r>
              <a:rPr lang="zh-CN" altLang="en-US" sz="2400" spc="-100">
                <a:solidFill>
                  <a:srgbClr val="002060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协调不同利益主体对重点水利工程方案达成一致</a:t>
            </a:r>
            <a:r>
              <a:rPr lang="zh-CN" altLang="zh-CN" sz="24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更加困难</a:t>
            </a:r>
            <a:endParaRPr lang="zh-CN" altLang="zh-CN" sz="240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p"/>
            </a:pPr>
            <a:r>
              <a:rPr lang="zh-CN" altLang="en-US" sz="2400" spc="-100">
                <a:solidFill>
                  <a:srgbClr val="002060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水利改革创新的任务</a:t>
            </a:r>
            <a:r>
              <a:rPr lang="zh-CN" altLang="zh-CN" sz="24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更加繁重</a:t>
            </a:r>
            <a:endParaRPr lang="zh-CN" altLang="zh-CN" sz="240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557530" indent="-2146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9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fld id="{EDE26425-1337-44AE-92DA-A3B7A29B7234}" type="slidenum">
              <a:rPr lang="zh-CN" altLang="en-US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</a:fld>
            <a:r>
              <a:rPr lang="en-US" altLang="zh-CN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9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endParaRPr lang="zh-CN" altLang="en-US" sz="9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-11430" y="-41910"/>
            <a:ext cx="1213485" cy="744855"/>
          </a:xfrm>
          <a:prstGeom prst="rect">
            <a:avLst/>
          </a:prstGeom>
          <a:solidFill>
            <a:srgbClr val="556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300" spc="-10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二</a:t>
            </a:r>
            <a:endParaRPr lang="zh-CN" altLang="en-US" sz="2800" b="1" kern="300" spc="-100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-11430" y="703580"/>
            <a:ext cx="737616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1202055" y="654050"/>
            <a:ext cx="11089005" cy="118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00" b="1" dirty="0">
              <a:solidFill>
                <a:srgbClr val="004F8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02055" y="876935"/>
            <a:ext cx="79317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（二）</a:t>
            </a:r>
            <a:r>
              <a:rPr lang="zh-CN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治水主要矛盾已经发生深刻变化</a:t>
            </a:r>
            <a:endParaRPr lang="zh-CN" altLang="en-US" sz="28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02055" y="53975"/>
            <a:ext cx="86106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defRPr/>
            </a:pPr>
            <a:r>
              <a:rPr lang="zh-CN" altLang="en-US" sz="3000" b="1" spc="-100">
                <a:solidFill>
                  <a:srgbClr val="004F8A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当前面临的问题与挑战</a:t>
            </a:r>
            <a:endParaRPr lang="zh-CN" altLang="en-US" sz="3000" b="1" spc="-100">
              <a:solidFill>
                <a:srgbClr val="004F8A"/>
              </a:solidFill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266190" y="1523365"/>
            <a:ext cx="10158095" cy="2206625"/>
            <a:chOff x="463" y="2166"/>
            <a:chExt cx="14383" cy="1919"/>
          </a:xfrm>
        </p:grpSpPr>
        <p:sp>
          <p:nvSpPr>
            <p:cNvPr id="8" name="矩形 7"/>
            <p:cNvSpPr/>
            <p:nvPr/>
          </p:nvSpPr>
          <p:spPr>
            <a:xfrm>
              <a:off x="463" y="2166"/>
              <a:ext cx="2364" cy="1919"/>
            </a:xfrm>
            <a:prstGeom prst="rect">
              <a:avLst/>
            </a:prstGeom>
            <a:ln w="22225" cmpd="dbl">
              <a:solidFill>
                <a:schemeClr val="accent1">
                  <a:shade val="50000"/>
                </a:schemeClr>
              </a:solidFill>
              <a:prstDash val="sysDot"/>
            </a:ln>
          </p:spPr>
          <p:txBody>
            <a:bodyPr wrap="square" anchor="ctr" anchorCtr="1">
              <a:noAutofit/>
            </a:bodyPr>
            <a:p>
              <a:pPr algn="just">
                <a:lnSpc>
                  <a:spcPct val="150000"/>
                </a:lnSpc>
              </a:pPr>
              <a:r>
                <a:rPr lang="zh-CN" sz="2800" kern="1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改变自然</a:t>
              </a:r>
              <a:endParaRPr lang="zh-CN" sz="28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sz="2800" kern="1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征服自然</a:t>
              </a:r>
              <a:endParaRPr lang="zh-CN" sz="28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8033" y="2195"/>
              <a:ext cx="6813" cy="1889"/>
            </a:xfrm>
            <a:prstGeom prst="rect">
              <a:avLst/>
            </a:prstGeom>
            <a:ln w="22225" cmpd="dbl">
              <a:solidFill>
                <a:schemeClr val="accent1">
                  <a:shade val="50000"/>
                </a:schemeClr>
              </a:solidFill>
              <a:prstDash val="sysDot"/>
            </a:ln>
          </p:spPr>
          <p:txBody>
            <a:bodyPr wrap="square" anchor="ctr" anchorCtr="1">
              <a:noAutofit/>
            </a:bodyPr>
            <a:p>
              <a:pPr lvl="0" algn="just">
                <a:lnSpc>
                  <a:spcPct val="150000"/>
                </a:lnSpc>
                <a:buClrTx/>
                <a:buSzTx/>
                <a:buFontTx/>
              </a:pPr>
              <a:r>
                <a:rPr lang="zh-CN" sz="2800" kern="1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调整人的行为</a:t>
              </a:r>
              <a:endParaRPr lang="zh-CN" sz="28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endParaRPr>
            </a:p>
            <a:p>
              <a:pPr lvl="0" algn="just">
                <a:lnSpc>
                  <a:spcPct val="150000"/>
                </a:lnSpc>
                <a:buClrTx/>
                <a:buSzTx/>
                <a:buFontTx/>
              </a:pPr>
              <a:r>
                <a:rPr lang="zh-CN" sz="2800" kern="1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纠正人的错误行为</a:t>
              </a:r>
              <a:endParaRPr lang="zh-CN" sz="28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366601" name="组合 366600"/>
          <p:cNvGrpSpPr/>
          <p:nvPr/>
        </p:nvGrpSpPr>
        <p:grpSpPr>
          <a:xfrm>
            <a:off x="3360420" y="1730375"/>
            <a:ext cx="2872105" cy="1825625"/>
            <a:chOff x="1438" y="1007"/>
            <a:chExt cx="2280" cy="2928"/>
          </a:xfrm>
        </p:grpSpPr>
        <p:sp>
          <p:nvSpPr>
            <p:cNvPr id="366602" name="任意多边形 366601"/>
            <p:cNvSpPr/>
            <p:nvPr/>
          </p:nvSpPr>
          <p:spPr>
            <a:xfrm rot="5400000">
              <a:off x="1387" y="2239"/>
              <a:ext cx="1747" cy="1645"/>
            </a:xfrm>
            <a:custGeom>
              <a:avLst/>
              <a:gdLst/>
              <a:ahLst/>
              <a:cxnLst/>
              <a:pathLst>
                <a:path w="2750" h="1733">
                  <a:moveTo>
                    <a:pt x="892" y="0"/>
                  </a:moveTo>
                  <a:lnTo>
                    <a:pt x="923" y="56"/>
                  </a:lnTo>
                  <a:lnTo>
                    <a:pt x="956" y="112"/>
                  </a:lnTo>
                  <a:lnTo>
                    <a:pt x="992" y="169"/>
                  </a:lnTo>
                  <a:lnTo>
                    <a:pt x="1030" y="226"/>
                  </a:lnTo>
                  <a:lnTo>
                    <a:pt x="1070" y="284"/>
                  </a:lnTo>
                  <a:lnTo>
                    <a:pt x="1113" y="343"/>
                  </a:lnTo>
                  <a:lnTo>
                    <a:pt x="1158" y="401"/>
                  </a:lnTo>
                  <a:lnTo>
                    <a:pt x="1206" y="461"/>
                  </a:lnTo>
                  <a:lnTo>
                    <a:pt x="1255" y="520"/>
                  </a:lnTo>
                  <a:lnTo>
                    <a:pt x="1306" y="579"/>
                  </a:lnTo>
                  <a:lnTo>
                    <a:pt x="1359" y="638"/>
                  </a:lnTo>
                  <a:lnTo>
                    <a:pt x="1414" y="697"/>
                  </a:lnTo>
                  <a:lnTo>
                    <a:pt x="1471" y="756"/>
                  </a:lnTo>
                  <a:lnTo>
                    <a:pt x="1529" y="815"/>
                  </a:lnTo>
                  <a:lnTo>
                    <a:pt x="1588" y="873"/>
                  </a:lnTo>
                  <a:lnTo>
                    <a:pt x="1650" y="931"/>
                  </a:lnTo>
                  <a:lnTo>
                    <a:pt x="1712" y="988"/>
                  </a:lnTo>
                  <a:lnTo>
                    <a:pt x="1776" y="1045"/>
                  </a:lnTo>
                  <a:lnTo>
                    <a:pt x="1841" y="1101"/>
                  </a:lnTo>
                  <a:lnTo>
                    <a:pt x="1907" y="1157"/>
                  </a:lnTo>
                  <a:lnTo>
                    <a:pt x="1974" y="1211"/>
                  </a:lnTo>
                  <a:lnTo>
                    <a:pt x="2041" y="1265"/>
                  </a:lnTo>
                  <a:lnTo>
                    <a:pt x="2110" y="1317"/>
                  </a:lnTo>
                  <a:lnTo>
                    <a:pt x="2180" y="1369"/>
                  </a:lnTo>
                  <a:lnTo>
                    <a:pt x="2250" y="1419"/>
                  </a:lnTo>
                  <a:lnTo>
                    <a:pt x="2320" y="1469"/>
                  </a:lnTo>
                  <a:lnTo>
                    <a:pt x="2391" y="1516"/>
                  </a:lnTo>
                  <a:lnTo>
                    <a:pt x="2462" y="1563"/>
                  </a:lnTo>
                  <a:lnTo>
                    <a:pt x="2534" y="1608"/>
                  </a:lnTo>
                  <a:lnTo>
                    <a:pt x="2606" y="1651"/>
                  </a:lnTo>
                  <a:lnTo>
                    <a:pt x="2678" y="1693"/>
                  </a:lnTo>
                  <a:lnTo>
                    <a:pt x="2750" y="1733"/>
                  </a:lnTo>
                  <a:lnTo>
                    <a:pt x="838" y="1733"/>
                  </a:lnTo>
                  <a:lnTo>
                    <a:pt x="805" y="1687"/>
                  </a:lnTo>
                  <a:lnTo>
                    <a:pt x="771" y="1640"/>
                  </a:lnTo>
                  <a:lnTo>
                    <a:pt x="738" y="1592"/>
                  </a:lnTo>
                  <a:lnTo>
                    <a:pt x="705" y="1542"/>
                  </a:lnTo>
                  <a:lnTo>
                    <a:pt x="672" y="1492"/>
                  </a:lnTo>
                  <a:lnTo>
                    <a:pt x="640" y="1441"/>
                  </a:lnTo>
                  <a:lnTo>
                    <a:pt x="608" y="1389"/>
                  </a:lnTo>
                  <a:lnTo>
                    <a:pt x="576" y="1336"/>
                  </a:lnTo>
                  <a:lnTo>
                    <a:pt x="545" y="1282"/>
                  </a:lnTo>
                  <a:lnTo>
                    <a:pt x="514" y="1227"/>
                  </a:lnTo>
                  <a:lnTo>
                    <a:pt x="483" y="1172"/>
                  </a:lnTo>
                  <a:lnTo>
                    <a:pt x="453" y="1117"/>
                  </a:lnTo>
                  <a:lnTo>
                    <a:pt x="427" y="1057"/>
                  </a:lnTo>
                  <a:lnTo>
                    <a:pt x="421" y="1004"/>
                  </a:lnTo>
                  <a:lnTo>
                    <a:pt x="386" y="947"/>
                  </a:lnTo>
                  <a:lnTo>
                    <a:pt x="355" y="890"/>
                  </a:lnTo>
                  <a:lnTo>
                    <a:pt x="329" y="832"/>
                  </a:lnTo>
                  <a:lnTo>
                    <a:pt x="301" y="779"/>
                  </a:lnTo>
                  <a:lnTo>
                    <a:pt x="277" y="719"/>
                  </a:lnTo>
                  <a:lnTo>
                    <a:pt x="254" y="661"/>
                  </a:lnTo>
                  <a:lnTo>
                    <a:pt x="227" y="607"/>
                  </a:lnTo>
                  <a:lnTo>
                    <a:pt x="205" y="551"/>
                  </a:lnTo>
                  <a:lnTo>
                    <a:pt x="182" y="491"/>
                  </a:lnTo>
                  <a:lnTo>
                    <a:pt x="163" y="437"/>
                  </a:lnTo>
                  <a:lnTo>
                    <a:pt x="140" y="380"/>
                  </a:lnTo>
                  <a:lnTo>
                    <a:pt x="116" y="320"/>
                  </a:lnTo>
                  <a:lnTo>
                    <a:pt x="94" y="268"/>
                  </a:lnTo>
                  <a:lnTo>
                    <a:pt x="76" y="211"/>
                  </a:lnTo>
                  <a:lnTo>
                    <a:pt x="55" y="158"/>
                  </a:lnTo>
                  <a:lnTo>
                    <a:pt x="40" y="106"/>
                  </a:lnTo>
                  <a:lnTo>
                    <a:pt x="25" y="50"/>
                  </a:lnTo>
                  <a:lnTo>
                    <a:pt x="0" y="0"/>
                  </a:lnTo>
                  <a:lnTo>
                    <a:pt x="892" y="0"/>
                  </a:lnTo>
                  <a:close/>
                </a:path>
              </a:pathLst>
            </a:custGeom>
            <a:gradFill rotWithShape="0">
              <a:gsLst>
                <a:gs pos="0">
                  <a:srgbClr val="26CA74"/>
                </a:gs>
                <a:gs pos="100000">
                  <a:srgbClr val="26CA74">
                    <a:gamma/>
                    <a:tint val="0"/>
                    <a:invGamma/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66603" name="任意多边形 366602"/>
            <p:cNvSpPr/>
            <p:nvPr/>
          </p:nvSpPr>
          <p:spPr>
            <a:xfrm rot="5400000">
              <a:off x="2886" y="2153"/>
              <a:ext cx="1028" cy="635"/>
            </a:xfrm>
            <a:custGeom>
              <a:avLst/>
              <a:gdLst/>
              <a:ahLst/>
              <a:cxnLst/>
              <a:pathLst>
                <a:path w="6472" h="2485">
                  <a:moveTo>
                    <a:pt x="0" y="2485"/>
                  </a:moveTo>
                  <a:lnTo>
                    <a:pt x="6472" y="2485"/>
                  </a:lnTo>
                  <a:lnTo>
                    <a:pt x="3236" y="0"/>
                  </a:lnTo>
                  <a:lnTo>
                    <a:pt x="0" y="2485"/>
                  </a:lnTo>
                  <a:close/>
                </a:path>
              </a:pathLst>
            </a:custGeom>
            <a:gradFill rotWithShape="0">
              <a:gsLst>
                <a:gs pos="0">
                  <a:srgbClr val="006666"/>
                </a:gs>
                <a:gs pos="100000">
                  <a:srgbClr val="006666">
                    <a:gamma/>
                    <a:tint val="33725"/>
                    <a:invGamma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66604" name="任意多边形 366603"/>
            <p:cNvSpPr/>
            <p:nvPr/>
          </p:nvSpPr>
          <p:spPr>
            <a:xfrm rot="5400000">
              <a:off x="1387" y="1058"/>
              <a:ext cx="1747" cy="1645"/>
            </a:xfrm>
            <a:custGeom>
              <a:avLst/>
              <a:gdLst/>
              <a:ahLst/>
              <a:cxnLst/>
              <a:pathLst>
                <a:path w="11000" h="6931">
                  <a:moveTo>
                    <a:pt x="7432" y="0"/>
                  </a:moveTo>
                  <a:lnTo>
                    <a:pt x="7309" y="222"/>
                  </a:lnTo>
                  <a:lnTo>
                    <a:pt x="7177" y="447"/>
                  </a:lnTo>
                  <a:lnTo>
                    <a:pt x="7034" y="675"/>
                  </a:lnTo>
                  <a:lnTo>
                    <a:pt x="6882" y="905"/>
                  </a:lnTo>
                  <a:lnTo>
                    <a:pt x="6720" y="1137"/>
                  </a:lnTo>
                  <a:lnTo>
                    <a:pt x="6548" y="1370"/>
                  </a:lnTo>
                  <a:lnTo>
                    <a:pt x="6367" y="1605"/>
                  </a:lnTo>
                  <a:lnTo>
                    <a:pt x="6178" y="1842"/>
                  </a:lnTo>
                  <a:lnTo>
                    <a:pt x="5981" y="2078"/>
                  </a:lnTo>
                  <a:lnTo>
                    <a:pt x="5776" y="2315"/>
                  </a:lnTo>
                  <a:lnTo>
                    <a:pt x="5564" y="2551"/>
                  </a:lnTo>
                  <a:lnTo>
                    <a:pt x="5344" y="2788"/>
                  </a:lnTo>
                  <a:lnTo>
                    <a:pt x="5118" y="3023"/>
                  </a:lnTo>
                  <a:lnTo>
                    <a:pt x="4886" y="3258"/>
                  </a:lnTo>
                  <a:lnTo>
                    <a:pt x="4647" y="3491"/>
                  </a:lnTo>
                  <a:lnTo>
                    <a:pt x="4402" y="3722"/>
                  </a:lnTo>
                  <a:lnTo>
                    <a:pt x="4152" y="3953"/>
                  </a:lnTo>
                  <a:lnTo>
                    <a:pt x="3897" y="4180"/>
                  </a:lnTo>
                  <a:lnTo>
                    <a:pt x="3638" y="4405"/>
                  </a:lnTo>
                  <a:lnTo>
                    <a:pt x="3374" y="4626"/>
                  </a:lnTo>
                  <a:lnTo>
                    <a:pt x="3106" y="4844"/>
                  </a:lnTo>
                  <a:lnTo>
                    <a:pt x="2835" y="5058"/>
                  </a:lnTo>
                  <a:lnTo>
                    <a:pt x="2560" y="5269"/>
                  </a:lnTo>
                  <a:lnTo>
                    <a:pt x="2282" y="5475"/>
                  </a:lnTo>
                  <a:lnTo>
                    <a:pt x="2002" y="5677"/>
                  </a:lnTo>
                  <a:lnTo>
                    <a:pt x="1720" y="5874"/>
                  </a:lnTo>
                  <a:lnTo>
                    <a:pt x="1437" y="6065"/>
                  </a:lnTo>
                  <a:lnTo>
                    <a:pt x="1151" y="6251"/>
                  </a:lnTo>
                  <a:lnTo>
                    <a:pt x="864" y="6431"/>
                  </a:lnTo>
                  <a:lnTo>
                    <a:pt x="576" y="6604"/>
                  </a:lnTo>
                  <a:lnTo>
                    <a:pt x="288" y="6771"/>
                  </a:lnTo>
                  <a:lnTo>
                    <a:pt x="0" y="6931"/>
                  </a:lnTo>
                  <a:lnTo>
                    <a:pt x="7647" y="6931"/>
                  </a:lnTo>
                  <a:lnTo>
                    <a:pt x="7782" y="6748"/>
                  </a:lnTo>
                  <a:lnTo>
                    <a:pt x="7915" y="6560"/>
                  </a:lnTo>
                  <a:lnTo>
                    <a:pt x="8049" y="6366"/>
                  </a:lnTo>
                  <a:lnTo>
                    <a:pt x="8180" y="6169"/>
                  </a:lnTo>
                  <a:lnTo>
                    <a:pt x="8312" y="5968"/>
                  </a:lnTo>
                  <a:lnTo>
                    <a:pt x="8442" y="5762"/>
                  </a:lnTo>
                  <a:lnTo>
                    <a:pt x="8570" y="5554"/>
                  </a:lnTo>
                  <a:lnTo>
                    <a:pt x="8696" y="5342"/>
                  </a:lnTo>
                  <a:lnTo>
                    <a:pt x="8822" y="5127"/>
                  </a:lnTo>
                  <a:lnTo>
                    <a:pt x="8946" y="4909"/>
                  </a:lnTo>
                  <a:lnTo>
                    <a:pt x="9069" y="4689"/>
                  </a:lnTo>
                  <a:lnTo>
                    <a:pt x="9188" y="4468"/>
                  </a:lnTo>
                  <a:lnTo>
                    <a:pt x="9307" y="4243"/>
                  </a:lnTo>
                  <a:lnTo>
                    <a:pt x="9422" y="4019"/>
                  </a:lnTo>
                  <a:lnTo>
                    <a:pt x="9536" y="3792"/>
                  </a:lnTo>
                  <a:lnTo>
                    <a:pt x="9647" y="3563"/>
                  </a:lnTo>
                  <a:lnTo>
                    <a:pt x="9756" y="3335"/>
                  </a:lnTo>
                  <a:lnTo>
                    <a:pt x="9862" y="3106"/>
                  </a:lnTo>
                  <a:lnTo>
                    <a:pt x="9966" y="2876"/>
                  </a:lnTo>
                  <a:lnTo>
                    <a:pt x="10066" y="2647"/>
                  </a:lnTo>
                  <a:lnTo>
                    <a:pt x="10163" y="2418"/>
                  </a:lnTo>
                  <a:lnTo>
                    <a:pt x="10257" y="2190"/>
                  </a:lnTo>
                  <a:lnTo>
                    <a:pt x="10348" y="1963"/>
                  </a:lnTo>
                  <a:lnTo>
                    <a:pt x="10436" y="1735"/>
                  </a:lnTo>
                  <a:lnTo>
                    <a:pt x="10520" y="1511"/>
                  </a:lnTo>
                  <a:lnTo>
                    <a:pt x="10601" y="1287"/>
                  </a:lnTo>
                  <a:lnTo>
                    <a:pt x="10677" y="1066"/>
                  </a:lnTo>
                  <a:lnTo>
                    <a:pt x="10750" y="847"/>
                  </a:lnTo>
                  <a:lnTo>
                    <a:pt x="10818" y="631"/>
                  </a:lnTo>
                  <a:lnTo>
                    <a:pt x="10884" y="417"/>
                  </a:lnTo>
                  <a:lnTo>
                    <a:pt x="10944" y="207"/>
                  </a:lnTo>
                  <a:lnTo>
                    <a:pt x="11000" y="0"/>
                  </a:lnTo>
                  <a:lnTo>
                    <a:pt x="743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tint val="0"/>
                    <a:invGamma/>
                    <a:alpha val="10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66605" name="任意多边形 366604"/>
            <p:cNvSpPr/>
            <p:nvPr/>
          </p:nvSpPr>
          <p:spPr>
            <a:xfrm rot="5400000">
              <a:off x="2277" y="1947"/>
              <a:ext cx="566" cy="1048"/>
            </a:xfrm>
            <a:custGeom>
              <a:avLst/>
              <a:gdLst/>
              <a:ahLst/>
              <a:cxnLst/>
              <a:pathLst>
                <a:path w="3568" h="4416">
                  <a:moveTo>
                    <a:pt x="0" y="0"/>
                  </a:moveTo>
                  <a:lnTo>
                    <a:pt x="34" y="128"/>
                  </a:lnTo>
                  <a:lnTo>
                    <a:pt x="70" y="256"/>
                  </a:lnTo>
                  <a:lnTo>
                    <a:pt x="107" y="386"/>
                  </a:lnTo>
                  <a:lnTo>
                    <a:pt x="146" y="517"/>
                  </a:lnTo>
                  <a:lnTo>
                    <a:pt x="187" y="650"/>
                  </a:lnTo>
                  <a:lnTo>
                    <a:pt x="229" y="784"/>
                  </a:lnTo>
                  <a:lnTo>
                    <a:pt x="273" y="918"/>
                  </a:lnTo>
                  <a:lnTo>
                    <a:pt x="319" y="1053"/>
                  </a:lnTo>
                  <a:lnTo>
                    <a:pt x="365" y="1190"/>
                  </a:lnTo>
                  <a:lnTo>
                    <a:pt x="413" y="1328"/>
                  </a:lnTo>
                  <a:lnTo>
                    <a:pt x="463" y="1465"/>
                  </a:lnTo>
                  <a:lnTo>
                    <a:pt x="514" y="1603"/>
                  </a:lnTo>
                  <a:lnTo>
                    <a:pt x="566" y="1742"/>
                  </a:lnTo>
                  <a:lnTo>
                    <a:pt x="620" y="1882"/>
                  </a:lnTo>
                  <a:lnTo>
                    <a:pt x="676" y="2022"/>
                  </a:lnTo>
                  <a:lnTo>
                    <a:pt x="732" y="2163"/>
                  </a:lnTo>
                  <a:lnTo>
                    <a:pt x="790" y="2304"/>
                  </a:lnTo>
                  <a:lnTo>
                    <a:pt x="849" y="2445"/>
                  </a:lnTo>
                  <a:lnTo>
                    <a:pt x="908" y="2586"/>
                  </a:lnTo>
                  <a:lnTo>
                    <a:pt x="970" y="2728"/>
                  </a:lnTo>
                  <a:lnTo>
                    <a:pt x="1032" y="2870"/>
                  </a:lnTo>
                  <a:lnTo>
                    <a:pt x="1095" y="3011"/>
                  </a:lnTo>
                  <a:lnTo>
                    <a:pt x="1160" y="3153"/>
                  </a:lnTo>
                  <a:lnTo>
                    <a:pt x="1225" y="3295"/>
                  </a:lnTo>
                  <a:lnTo>
                    <a:pt x="1292" y="3437"/>
                  </a:lnTo>
                  <a:lnTo>
                    <a:pt x="1359" y="3577"/>
                  </a:lnTo>
                  <a:lnTo>
                    <a:pt x="1428" y="3718"/>
                  </a:lnTo>
                  <a:lnTo>
                    <a:pt x="1497" y="3858"/>
                  </a:lnTo>
                  <a:lnTo>
                    <a:pt x="1567" y="3999"/>
                  </a:lnTo>
                  <a:lnTo>
                    <a:pt x="1639" y="4138"/>
                  </a:lnTo>
                  <a:lnTo>
                    <a:pt x="1711" y="4277"/>
                  </a:lnTo>
                  <a:lnTo>
                    <a:pt x="1784" y="4416"/>
                  </a:lnTo>
                  <a:lnTo>
                    <a:pt x="1857" y="4277"/>
                  </a:lnTo>
                  <a:lnTo>
                    <a:pt x="1929" y="4138"/>
                  </a:lnTo>
                  <a:lnTo>
                    <a:pt x="2001" y="3999"/>
                  </a:lnTo>
                  <a:lnTo>
                    <a:pt x="2071" y="3858"/>
                  </a:lnTo>
                  <a:lnTo>
                    <a:pt x="2140" y="3718"/>
                  </a:lnTo>
                  <a:lnTo>
                    <a:pt x="2208" y="3577"/>
                  </a:lnTo>
                  <a:lnTo>
                    <a:pt x="2276" y="3437"/>
                  </a:lnTo>
                  <a:lnTo>
                    <a:pt x="2343" y="3295"/>
                  </a:lnTo>
                  <a:lnTo>
                    <a:pt x="2408" y="3153"/>
                  </a:lnTo>
                  <a:lnTo>
                    <a:pt x="2473" y="3011"/>
                  </a:lnTo>
                  <a:lnTo>
                    <a:pt x="2536" y="2870"/>
                  </a:lnTo>
                  <a:lnTo>
                    <a:pt x="2598" y="2728"/>
                  </a:lnTo>
                  <a:lnTo>
                    <a:pt x="2660" y="2586"/>
                  </a:lnTo>
                  <a:lnTo>
                    <a:pt x="2719" y="2445"/>
                  </a:lnTo>
                  <a:lnTo>
                    <a:pt x="2778" y="2304"/>
                  </a:lnTo>
                  <a:lnTo>
                    <a:pt x="2836" y="2163"/>
                  </a:lnTo>
                  <a:lnTo>
                    <a:pt x="2892" y="2022"/>
                  </a:lnTo>
                  <a:lnTo>
                    <a:pt x="2948" y="1882"/>
                  </a:lnTo>
                  <a:lnTo>
                    <a:pt x="3002" y="1742"/>
                  </a:lnTo>
                  <a:lnTo>
                    <a:pt x="3054" y="1603"/>
                  </a:lnTo>
                  <a:lnTo>
                    <a:pt x="3105" y="1465"/>
                  </a:lnTo>
                  <a:lnTo>
                    <a:pt x="3155" y="1328"/>
                  </a:lnTo>
                  <a:lnTo>
                    <a:pt x="3203" y="1190"/>
                  </a:lnTo>
                  <a:lnTo>
                    <a:pt x="3249" y="1053"/>
                  </a:lnTo>
                  <a:lnTo>
                    <a:pt x="3295" y="918"/>
                  </a:lnTo>
                  <a:lnTo>
                    <a:pt x="3339" y="784"/>
                  </a:lnTo>
                  <a:lnTo>
                    <a:pt x="3381" y="650"/>
                  </a:lnTo>
                  <a:lnTo>
                    <a:pt x="3422" y="517"/>
                  </a:lnTo>
                  <a:lnTo>
                    <a:pt x="3461" y="386"/>
                  </a:lnTo>
                  <a:lnTo>
                    <a:pt x="3498" y="256"/>
                  </a:lnTo>
                  <a:lnTo>
                    <a:pt x="3534" y="128"/>
                  </a:lnTo>
                  <a:lnTo>
                    <a:pt x="3568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336699">
                    <a:alpha val="100000"/>
                  </a:srgbClr>
                </a:gs>
                <a:gs pos="100000">
                  <a:srgbClr val="339966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2220" y="4037330"/>
            <a:ext cx="3382010" cy="227012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40" y="4029075"/>
            <a:ext cx="3381375" cy="22694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1028" name="Picture 4" descr="http://www.csyssh.com/uploadfiles/image/20130924/20130924134034_784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230" y="4029075"/>
            <a:ext cx="3382010" cy="22860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40" y="4029075"/>
            <a:ext cx="3381375" cy="226949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18" name="Picture 4" descr="http://www.csyssh.com/uploadfiles/image/20130924/20130924134034_784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230" y="4029075"/>
            <a:ext cx="3382010" cy="228600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26670"/>
            <a:ext cx="3559175" cy="69646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7" name="TextBox 86"/>
          <p:cNvSpPr txBox="1"/>
          <p:nvPr/>
        </p:nvSpPr>
        <p:spPr>
          <a:xfrm>
            <a:off x="194425" y="2219563"/>
            <a:ext cx="2805024" cy="1351280"/>
          </a:xfrm>
          <a:prstGeom prst="rect">
            <a:avLst/>
          </a:prstGeom>
          <a:noFill/>
        </p:spPr>
        <p:txBody>
          <a:bodyPr wrap="square" lIns="121816" tIns="60905" rIns="121816" bIns="60905">
            <a:spAutoFit/>
          </a:bodyPr>
          <a:lstStyle/>
          <a:p>
            <a:pPr algn="r">
              <a:defRPr/>
            </a:pPr>
            <a:r>
              <a:rPr lang="zh-CN" altLang="en-US" sz="48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 </a:t>
            </a:r>
            <a:endParaRPr lang="en-US" altLang="zh-CN" sz="4800" b="1" spc="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defRPr/>
            </a:pPr>
            <a:r>
              <a:rPr lang="en-US" altLang="zh-CN" sz="32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3200" b="1" spc="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5" descr="22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1" y="387351"/>
            <a:ext cx="1151467" cy="121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5085927" y="2672535"/>
            <a:ext cx="6673427" cy="1212850"/>
            <a:chOff x="6339097" y="1571479"/>
            <a:chExt cx="3744416" cy="511504"/>
          </a:xfrm>
        </p:grpSpPr>
        <p:sp>
          <p:nvSpPr>
            <p:cNvPr id="6" name="圆角矩形 5"/>
            <p:cNvSpPr/>
            <p:nvPr/>
          </p:nvSpPr>
          <p:spPr>
            <a:xfrm>
              <a:off x="6339097" y="1571479"/>
              <a:ext cx="3744416" cy="51150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28" tIns="81264" rIns="162528" bIns="81264" anchor="ctr"/>
            <a:lstStyle/>
            <a:p>
              <a:pPr algn="ctr">
                <a:defRPr/>
              </a:pPr>
              <a:endParaRPr lang="zh-CN" altLang="en-US" sz="4800" dirty="0">
                <a:latin typeface="+mj-lt"/>
                <a:ea typeface="Arial Unicode MS" panose="020B0604020202020204" charset="-122"/>
                <a:cs typeface="Arial Unicode MS" panose="020B0604020202020204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6474307" y="1614215"/>
              <a:ext cx="3608638" cy="417492"/>
            </a:xfrm>
            <a:prstGeom prst="rect">
              <a:avLst/>
            </a:prstGeom>
          </p:spPr>
          <p:txBody>
            <a:bodyPr wrap="square" lIns="162528" tIns="81264" rIns="162528" bIns="81264" anchor="ctr" anchorCtr="0">
              <a:spAutoFit/>
            </a:bodyPr>
            <a:lstStyle/>
            <a:p>
              <a:pPr>
                <a:defRPr/>
              </a:pPr>
              <a:r>
                <a:rPr lang="zh-CN" altLang="zh-CN" sz="32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二、当前面临的问题与挑战</a:t>
              </a:r>
              <a:endParaRPr lang="zh-CN" altLang="zh-CN" sz="3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下箭头 43"/>
          <p:cNvSpPr/>
          <p:nvPr/>
        </p:nvSpPr>
        <p:spPr>
          <a:xfrm rot="16200000">
            <a:off x="4097867" y="4795732"/>
            <a:ext cx="549487" cy="778087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86" tIns="60894" rIns="121786" bIns="60894" rtlCol="0" anchor="ctr"/>
          <a:lstStyle/>
          <a:p>
            <a:pPr algn="ctr"/>
            <a:endParaRPr lang="zh-CN" altLang="en-US" sz="100"/>
          </a:p>
        </p:txBody>
      </p:sp>
      <p:grpSp>
        <p:nvGrpSpPr>
          <p:cNvPr id="45" name="组合 44"/>
          <p:cNvGrpSpPr/>
          <p:nvPr/>
        </p:nvGrpSpPr>
        <p:grpSpPr>
          <a:xfrm>
            <a:off x="5085080" y="4522290"/>
            <a:ext cx="6677660" cy="1212850"/>
            <a:chOff x="6339097" y="1571479"/>
            <a:chExt cx="3744416" cy="774961"/>
          </a:xfrm>
        </p:grpSpPr>
        <p:sp>
          <p:nvSpPr>
            <p:cNvPr id="46" name="圆角矩形 45"/>
            <p:cNvSpPr/>
            <p:nvPr/>
          </p:nvSpPr>
          <p:spPr>
            <a:xfrm>
              <a:off x="6339097" y="1571479"/>
              <a:ext cx="3744416" cy="77496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28" tIns="81264" rIns="162528" bIns="81264" anchor="ctr"/>
            <a:p>
              <a:pPr algn="ctr">
                <a:defRPr/>
              </a:pPr>
              <a:endParaRPr lang="zh-CN" altLang="en-US" sz="4800" dirty="0">
                <a:latin typeface="+mj-lt"/>
                <a:ea typeface="Arial Unicode MS" panose="020B0604020202020204" charset="-122"/>
                <a:cs typeface="Arial Unicode MS" panose="020B0604020202020204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6474307" y="1614215"/>
              <a:ext cx="3608638" cy="731975"/>
            </a:xfrm>
            <a:prstGeom prst="rect">
              <a:avLst/>
            </a:prstGeom>
          </p:spPr>
          <p:txBody>
            <a:bodyPr wrap="square" lIns="162528" tIns="81264" rIns="162528" bIns="81264">
              <a:spAutoFit/>
            </a:bodyPr>
            <a:p>
              <a:pPr>
                <a:defRPr/>
              </a:pPr>
              <a:r>
                <a:rPr lang="zh-CN" altLang="zh-CN" sz="32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三、推进建立太湖流域水环境综合           </a:t>
              </a:r>
              <a:endParaRPr lang="zh-CN" altLang="zh-CN" sz="3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>
                <a:defRPr/>
              </a:pPr>
              <a:r>
                <a:rPr lang="zh-CN" altLang="zh-CN" sz="32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       治理与管理长效机制</a:t>
              </a:r>
              <a:endParaRPr lang="zh-CN" altLang="zh-CN" sz="3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5085927" y="739987"/>
            <a:ext cx="6677660" cy="1212850"/>
            <a:chOff x="6339097" y="1571479"/>
            <a:chExt cx="3744416" cy="774711"/>
          </a:xfrm>
        </p:grpSpPr>
        <p:sp>
          <p:nvSpPr>
            <p:cNvPr id="58" name="圆角矩形 57"/>
            <p:cNvSpPr/>
            <p:nvPr/>
          </p:nvSpPr>
          <p:spPr>
            <a:xfrm>
              <a:off x="6339097" y="1571479"/>
              <a:ext cx="3744416" cy="774555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28" tIns="81264" rIns="162528" bIns="81264" anchor="ctr"/>
            <a:lstStyle/>
            <a:p>
              <a:pPr algn="ctr">
                <a:defRPr/>
              </a:pPr>
              <a:endParaRPr lang="zh-CN" altLang="en-US" sz="4800" dirty="0">
                <a:latin typeface="+mj-lt"/>
                <a:ea typeface="Arial Unicode MS" panose="020B0604020202020204" charset="-122"/>
                <a:cs typeface="Arial Unicode MS" panose="020B0604020202020204" charset="-122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6474307" y="1614215"/>
              <a:ext cx="3608638" cy="731975"/>
            </a:xfrm>
            <a:prstGeom prst="rect">
              <a:avLst/>
            </a:prstGeom>
          </p:spPr>
          <p:txBody>
            <a:bodyPr wrap="square" lIns="162528" tIns="81264" rIns="162528" bIns="81264">
              <a:spAutoFit/>
            </a:bodyPr>
            <a:lstStyle/>
            <a:p>
              <a:pPr>
                <a:defRPr/>
              </a:pPr>
              <a:r>
                <a:rPr lang="zh-CN" altLang="zh-CN" sz="32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一、太湖流域水环境综合治理</a:t>
              </a:r>
              <a:endParaRPr lang="zh-CN" altLang="zh-CN" sz="3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>
                <a:defRPr/>
              </a:pPr>
              <a:r>
                <a:rPr lang="zh-CN" altLang="zh-CN" sz="32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       经验与成效</a:t>
              </a:r>
              <a:endParaRPr lang="zh-CN" altLang="zh-CN" sz="3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557530" indent="-2146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9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fld id="{EDE26425-1337-44AE-92DA-A3B7A29B7234}" type="slidenum">
              <a:rPr lang="zh-CN" altLang="en-US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</a:fld>
            <a:r>
              <a:rPr lang="en-US" altLang="zh-CN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9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endParaRPr lang="zh-CN" altLang="en-US" sz="9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-11430" y="-41910"/>
            <a:ext cx="1213485" cy="744855"/>
          </a:xfrm>
          <a:prstGeom prst="rect">
            <a:avLst/>
          </a:prstGeom>
          <a:solidFill>
            <a:srgbClr val="556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300" spc="-10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三</a:t>
            </a:r>
            <a:endParaRPr lang="zh-CN" altLang="en-US" sz="2800" b="1" kern="300" spc="-100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-11430" y="703580"/>
            <a:ext cx="737616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1202055" y="654050"/>
            <a:ext cx="11089005" cy="118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00" b="1" dirty="0">
              <a:solidFill>
                <a:srgbClr val="004F8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02055" y="53975"/>
            <a:ext cx="86106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defRPr/>
            </a:pPr>
            <a:r>
              <a:rPr lang="zh-CN" altLang="en-US" sz="3000" b="1" spc="-100">
                <a:solidFill>
                  <a:srgbClr val="004F8A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推进建立太湖流域水环境综合治理与管理长效机制</a:t>
            </a:r>
            <a:endParaRPr lang="zh-CN" altLang="en-US" sz="3000" b="1" spc="-100">
              <a:solidFill>
                <a:srgbClr val="004F8A"/>
              </a:solidFill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50570" y="897255"/>
            <a:ext cx="7553325" cy="568960"/>
            <a:chOff x="1182" y="2116"/>
            <a:chExt cx="11895" cy="896"/>
          </a:xfrm>
        </p:grpSpPr>
        <p:grpSp>
          <p:nvGrpSpPr>
            <p:cNvPr id="8" name="组合 7"/>
            <p:cNvGrpSpPr/>
            <p:nvPr/>
          </p:nvGrpSpPr>
          <p:grpSpPr>
            <a:xfrm>
              <a:off x="2587" y="2124"/>
              <a:ext cx="10491" cy="889"/>
              <a:chOff x="2587" y="2124"/>
              <a:chExt cx="10491" cy="889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2587" y="2124"/>
                <a:ext cx="9755" cy="889"/>
              </a:xfrm>
              <a:prstGeom prst="rect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2587" y="2181"/>
                <a:ext cx="10491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>
                  <a:buClrTx/>
                  <a:buSzTx/>
                  <a:buFontTx/>
                </a:pPr>
                <a:r>
                  <a:rPr lang="zh-CN" altLang="en-US" sz="28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华文中宋" panose="02010600040101010101" charset="-122"/>
                    <a:ea typeface="华文中宋" panose="02010600040101010101" charset="-122"/>
                    <a:sym typeface="+mn-ea"/>
                  </a:rPr>
                  <a:t>构建互联互通的水利基础设施网络</a:t>
                </a:r>
                <a:endParaRPr lang="zh-CN" altLang="en-US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中宋" panose="02010600040101010101" charset="-122"/>
                  <a:ea typeface="华文中宋" panose="02010600040101010101" charset="-122"/>
                </a:endParaRPr>
              </a:p>
            </p:txBody>
          </p:sp>
        </p:grpSp>
        <p:sp>
          <p:nvSpPr>
            <p:cNvPr id="13" name="剪去单角的矩形 12"/>
            <p:cNvSpPr/>
            <p:nvPr/>
          </p:nvSpPr>
          <p:spPr>
            <a:xfrm rot="16200000">
              <a:off x="1522" y="1965"/>
              <a:ext cx="897" cy="1198"/>
            </a:xfrm>
            <a:prstGeom prst="snip1Rect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182" y="2212"/>
              <a:ext cx="347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chemeClr val="bg1"/>
                  </a:solidFill>
                  <a:effectLst/>
                  <a:latin typeface="华文中宋" panose="02010600040101010101" charset="-122"/>
                  <a:ea typeface="华文中宋" panose="02010600040101010101" charset="-122"/>
                </a:rPr>
                <a:t>（一）</a:t>
              </a:r>
              <a:endParaRPr lang="zh-CN" altLang="en-US" sz="2400">
                <a:solidFill>
                  <a:schemeClr val="bg1"/>
                </a:solidFill>
                <a:effectLst/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521970" y="1578610"/>
            <a:ext cx="7240905" cy="52876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0" latinLnBrk="0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zh-CN" altLang="en-US" sz="2400">
                <a:solidFill>
                  <a:srgbClr val="002060"/>
                </a:solidFill>
                <a:latin typeface="方正楷体_GBK" panose="03000509000000000000" charset="-122"/>
                <a:ea typeface="方正楷体_GBK" panose="03000509000000000000" charset="-122"/>
                <a:sym typeface="+mn-ea"/>
              </a:rPr>
              <a:t>完善太湖流域综合治理格局</a:t>
            </a:r>
            <a:endParaRPr lang="zh-CN" altLang="en-US" sz="2400">
              <a:solidFill>
                <a:srgbClr val="002060"/>
              </a:solidFill>
              <a:latin typeface="方正楷体_GBK" panose="03000509000000000000" charset="-122"/>
              <a:ea typeface="方正楷体_GBK" panose="03000509000000000000" charset="-122"/>
              <a:sym typeface="+mn-ea"/>
            </a:endParaRPr>
          </a:p>
          <a:p>
            <a:pPr marL="1085850" lvl="1" indent="-342900" latinLnBrk="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  <a:sym typeface="+mn-ea"/>
              </a:rPr>
              <a:t>加快推进太浦河后续、望虞河拓浚、吴淞江等</a:t>
            </a:r>
            <a:r>
              <a:rPr lang="zh-CN" altLang="zh-CN" sz="24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流域性骨干工程</a:t>
            </a:r>
            <a:r>
              <a:rPr lang="zh-CN" altLang="en-US" sz="2400">
                <a:latin typeface="仿宋" panose="02010609060101010101" charset="-122"/>
                <a:ea typeface="仿宋" panose="02010609060101010101" charset="-122"/>
                <a:sym typeface="+mn-ea"/>
              </a:rPr>
              <a:t>建设</a:t>
            </a:r>
            <a:endParaRPr lang="zh-CN" altLang="en-US" sz="2400">
              <a:solidFill>
                <a:srgbClr val="002060"/>
              </a:solidFill>
              <a:latin typeface="方正楷体_GBK" panose="03000509000000000000" charset="-122"/>
              <a:ea typeface="方正楷体_GBK" panose="03000509000000000000" charset="-122"/>
            </a:endParaRPr>
          </a:p>
          <a:p>
            <a:pPr marL="628650" indent="-342900" latinLnBrk="0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zh-CN" altLang="en-US" sz="2400">
                <a:solidFill>
                  <a:srgbClr val="002060"/>
                </a:solidFill>
                <a:latin typeface="方正楷体_GBK" panose="03000509000000000000" charset="-122"/>
                <a:ea typeface="方正楷体_GBK" panose="03000509000000000000" charset="-122"/>
                <a:sym typeface="+mn-ea"/>
              </a:rPr>
              <a:t>强化区域水系综合治理</a:t>
            </a:r>
            <a:endParaRPr lang="zh-CN" altLang="en-US" sz="2400">
              <a:solidFill>
                <a:srgbClr val="002060"/>
              </a:solidFill>
              <a:latin typeface="方正楷体_GBK" panose="03000509000000000000" charset="-122"/>
              <a:ea typeface="方正楷体_GBK" panose="03000509000000000000" charset="-122"/>
              <a:sym typeface="+mn-ea"/>
            </a:endParaRPr>
          </a:p>
          <a:p>
            <a:pPr marL="1085850" lvl="1" indent="-342900" latinLnBrk="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  <a:sym typeface="+mn-ea"/>
              </a:rPr>
              <a:t>沟通区域内部骨干河网水系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pPr marL="1085850" lvl="1" indent="-342900" latinLnBrk="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  <a:sym typeface="+mn-ea"/>
              </a:rPr>
              <a:t>加强河湖源头水源涵养保护</a:t>
            </a:r>
            <a:endParaRPr lang="zh-CN" altLang="en-US" sz="2400">
              <a:solidFill>
                <a:srgbClr val="002060"/>
              </a:solidFill>
              <a:latin typeface="方正楷体_GBK" panose="03000509000000000000" charset="-122"/>
              <a:ea typeface="方正楷体_GBK" panose="03000509000000000000" charset="-122"/>
              <a:sym typeface="+mn-ea"/>
            </a:endParaRPr>
          </a:p>
          <a:p>
            <a:pPr marL="285750" indent="0" latinLnBrk="0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zh-CN" altLang="en-US" sz="2400">
                <a:solidFill>
                  <a:srgbClr val="002060"/>
                </a:solidFill>
                <a:latin typeface="方正楷体_GBK" panose="03000509000000000000" charset="-122"/>
                <a:ea typeface="方正楷体_GBK" panose="03000509000000000000" charset="-122"/>
                <a:sym typeface="+mn-ea"/>
              </a:rPr>
              <a:t>健全流域水资源配置网络</a:t>
            </a:r>
            <a:endParaRPr lang="zh-CN" altLang="en-US" sz="2400">
              <a:solidFill>
                <a:srgbClr val="002060"/>
              </a:solidFill>
              <a:latin typeface="方正楷体_GBK" panose="03000509000000000000" charset="-122"/>
              <a:ea typeface="方正楷体_GBK" panose="03000509000000000000" charset="-122"/>
              <a:sym typeface="+mn-ea"/>
            </a:endParaRPr>
          </a:p>
          <a:p>
            <a:pPr marL="1085850" lvl="1" indent="-342900" algn="l" latinLnBrk="0">
              <a:lnSpc>
                <a:spcPct val="13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  <a:sym typeface="+mn-ea"/>
              </a:rPr>
              <a:t>形成以太湖、望虞河、太浦河及新孟河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pPr marL="742950" lvl="1" indent="0" algn="l" latinLnBrk="0">
              <a:lnSpc>
                <a:spcPct val="13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  <a:sym typeface="+mn-ea"/>
              </a:rPr>
              <a:t>  为重点，流域、区域和城市三个层次相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pPr marL="742950" lvl="1" indent="0" algn="l" latinLnBrk="0">
              <a:lnSpc>
                <a:spcPct val="13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  <a:sym typeface="+mn-ea"/>
              </a:rPr>
              <a:t>  协调的配置格局</a:t>
            </a:r>
            <a:endParaRPr lang="zh-CN" altLang="en-US" sz="2400">
              <a:latin typeface="仿宋" panose="02010609060101010101" charset="-122"/>
              <a:ea typeface="仿宋" panose="02010609060101010101" charset="-122"/>
            </a:endParaRPr>
          </a:p>
          <a:p>
            <a:pPr marL="285750" indent="0" latinLnBrk="0">
              <a:lnSpc>
                <a:spcPct val="130000"/>
              </a:lnSpc>
              <a:buFont typeface="Wingdings" panose="05000000000000000000" charset="0"/>
              <a:buChar char="p"/>
            </a:pPr>
            <a:endParaRPr lang="zh-CN" altLang="en-US" sz="2000">
              <a:latin typeface="仿宋_GB2312" panose="02010609030101010101" charset="-122"/>
              <a:ea typeface="仿宋_GB2312" panose="02010609030101010101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3255" y="2820670"/>
            <a:ext cx="4759325" cy="33432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557530" indent="-2146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9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fld id="{EDE26425-1337-44AE-92DA-A3B7A29B7234}" type="slidenum">
              <a:rPr lang="zh-CN" altLang="en-US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</a:fld>
            <a:r>
              <a:rPr lang="en-US" altLang="zh-CN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9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endParaRPr lang="zh-CN" altLang="en-US" sz="9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-11430" y="-41910"/>
            <a:ext cx="1213485" cy="744855"/>
          </a:xfrm>
          <a:prstGeom prst="rect">
            <a:avLst/>
          </a:prstGeom>
          <a:solidFill>
            <a:srgbClr val="556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300" spc="-10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三</a:t>
            </a:r>
            <a:endParaRPr lang="zh-CN" altLang="en-US" sz="2800" b="1" kern="300" spc="-100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-11430" y="703580"/>
            <a:ext cx="737616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1202055" y="654050"/>
            <a:ext cx="11089005" cy="118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00" b="1" dirty="0">
              <a:solidFill>
                <a:srgbClr val="004F8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02055" y="53975"/>
            <a:ext cx="86106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defRPr/>
            </a:pPr>
            <a:r>
              <a:rPr lang="zh-CN" altLang="en-US" sz="3000" b="1" spc="-100">
                <a:solidFill>
                  <a:srgbClr val="004F8A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推进建立太湖流域水环境综合治理与管理长效机制</a:t>
            </a:r>
            <a:endParaRPr lang="zh-CN" altLang="en-US" sz="3000" b="1" spc="-100">
              <a:solidFill>
                <a:srgbClr val="004F8A"/>
              </a:solidFill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50570" y="897255"/>
            <a:ext cx="7553960" cy="569595"/>
            <a:chOff x="1182" y="2116"/>
            <a:chExt cx="11896" cy="897"/>
          </a:xfrm>
        </p:grpSpPr>
        <p:grpSp>
          <p:nvGrpSpPr>
            <p:cNvPr id="8" name="组合 7"/>
            <p:cNvGrpSpPr/>
            <p:nvPr/>
          </p:nvGrpSpPr>
          <p:grpSpPr>
            <a:xfrm>
              <a:off x="2587" y="2124"/>
              <a:ext cx="10491" cy="889"/>
              <a:chOff x="2587" y="2124"/>
              <a:chExt cx="10491" cy="889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2587" y="2124"/>
                <a:ext cx="9755" cy="889"/>
              </a:xfrm>
              <a:prstGeom prst="rect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2587" y="2181"/>
                <a:ext cx="10491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>
                  <a:buClrTx/>
                  <a:buSzTx/>
                  <a:buFontTx/>
                </a:pPr>
                <a:r>
                  <a:rPr lang="zh-CN" altLang="en-US" sz="28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华文中宋" panose="02010600040101010101" charset="-122"/>
                    <a:ea typeface="华文中宋" panose="02010600040101010101" charset="-122"/>
                    <a:sym typeface="+mn-ea"/>
                  </a:rPr>
                  <a:t>加强流域防洪和水资源综合调度</a:t>
                </a:r>
                <a:endParaRPr lang="zh-CN" altLang="en-US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中宋" panose="02010600040101010101" charset="-122"/>
                  <a:ea typeface="华文中宋" panose="02010600040101010101" charset="-122"/>
                </a:endParaRPr>
              </a:p>
            </p:txBody>
          </p:sp>
        </p:grpSp>
        <p:sp>
          <p:nvSpPr>
            <p:cNvPr id="13" name="剪去单角的矩形 12"/>
            <p:cNvSpPr/>
            <p:nvPr/>
          </p:nvSpPr>
          <p:spPr>
            <a:xfrm rot="16200000">
              <a:off x="1522" y="1965"/>
              <a:ext cx="897" cy="1198"/>
            </a:xfrm>
            <a:prstGeom prst="snip1Rect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182" y="2212"/>
              <a:ext cx="347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chemeClr val="bg1"/>
                  </a:solidFill>
                  <a:effectLst/>
                  <a:latin typeface="华文中宋" panose="02010600040101010101" charset="-122"/>
                  <a:ea typeface="华文中宋" panose="02010600040101010101" charset="-122"/>
                </a:rPr>
                <a:t>（二）</a:t>
              </a:r>
              <a:endParaRPr lang="zh-CN" altLang="en-US" sz="2400">
                <a:solidFill>
                  <a:schemeClr val="bg1"/>
                </a:solidFill>
                <a:effectLst/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521970" y="1578610"/>
            <a:ext cx="7419340" cy="44075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0" latinLnBrk="0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zh-CN" altLang="en-US" sz="2400">
                <a:solidFill>
                  <a:srgbClr val="002060"/>
                </a:solidFill>
                <a:latin typeface="方正楷体_GBK" panose="03000509000000000000" charset="-122"/>
                <a:ea typeface="方正楷体_GBK" panose="03000509000000000000" charset="-122"/>
                <a:sym typeface="+mn-ea"/>
              </a:rPr>
              <a:t>统筹防洪、供水、水生态综合调度</a:t>
            </a:r>
            <a:endParaRPr lang="zh-CN" altLang="en-US" sz="2400">
              <a:solidFill>
                <a:srgbClr val="002060"/>
              </a:solidFill>
              <a:latin typeface="方正楷体_GBK" panose="03000509000000000000" charset="-122"/>
              <a:ea typeface="方正楷体_GBK" panose="03000509000000000000" charset="-122"/>
              <a:sym typeface="+mn-ea"/>
            </a:endParaRPr>
          </a:p>
          <a:p>
            <a:pPr marL="1085850" lvl="1" indent="-342900" latinLnBrk="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  <a:sym typeface="+mn-ea"/>
              </a:rPr>
              <a:t>区域服从流域、局部服从整体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pPr marL="1085850" lvl="1" indent="-342900" latinLnBrk="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  <a:sym typeface="+mn-ea"/>
              </a:rPr>
              <a:t>上下游兼顾，水量水质统一，汛期非汛期并重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pPr marL="1085850" lvl="1" indent="-342900" latinLnBrk="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  <a:sym typeface="+mn-ea"/>
              </a:rPr>
              <a:t>流域区域工程</a:t>
            </a:r>
            <a:r>
              <a:rPr lang="zh-CN" altLang="en-US" sz="2400">
                <a:solidFill>
                  <a:srgbClr val="A72619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联合协同调度</a:t>
            </a:r>
            <a:endParaRPr lang="zh-CN" altLang="en-US" sz="2400">
              <a:solidFill>
                <a:srgbClr val="002060"/>
              </a:solidFill>
              <a:latin typeface="方正楷体_GBK" panose="03000509000000000000" charset="-122"/>
              <a:ea typeface="方正楷体_GBK" panose="03000509000000000000" charset="-122"/>
            </a:endParaRPr>
          </a:p>
          <a:p>
            <a:pPr marL="628650" indent="-342900" latinLnBrk="0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zh-CN" altLang="en-US" sz="2400">
                <a:solidFill>
                  <a:srgbClr val="002060"/>
                </a:solidFill>
                <a:latin typeface="方正楷体_GBK" panose="03000509000000000000" charset="-122"/>
                <a:ea typeface="方正楷体_GBK" panose="03000509000000000000" charset="-122"/>
                <a:sym typeface="+mn-ea"/>
              </a:rPr>
              <a:t>提高流域综合调度精细化水平</a:t>
            </a:r>
            <a:endParaRPr lang="zh-CN" altLang="en-US" sz="2400">
              <a:solidFill>
                <a:srgbClr val="002060"/>
              </a:solidFill>
              <a:latin typeface="方正楷体_GBK" panose="03000509000000000000" charset="-122"/>
              <a:ea typeface="方正楷体_GBK" panose="03000509000000000000" charset="-122"/>
              <a:sym typeface="+mn-ea"/>
            </a:endParaRPr>
          </a:p>
          <a:p>
            <a:pPr marL="1085850" lvl="1" indent="-342900" latinLnBrk="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  <a:sym typeface="+mn-ea"/>
              </a:rPr>
              <a:t>建立完善高效协同的</a:t>
            </a:r>
            <a:r>
              <a:rPr lang="zh-CN" altLang="en-US" sz="2400">
                <a:solidFill>
                  <a:srgbClr val="A72619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水资源调度协作机制</a:t>
            </a:r>
            <a:endParaRPr lang="zh-CN" altLang="en-US" sz="2400">
              <a:solidFill>
                <a:srgbClr val="A72619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pPr marL="1085850" lvl="1" indent="-342900" latinLnBrk="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  <a:sym typeface="+mn-ea"/>
              </a:rPr>
              <a:t>制定并全面落实太湖流域、新安江流域水量调度方案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pPr marL="1085850" lvl="1" indent="-342900" latinLnBrk="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  <a:sym typeface="+mn-ea"/>
              </a:rPr>
              <a:t>防汛和水源地水质保障</a:t>
            </a:r>
            <a:r>
              <a:rPr lang="zh-CN" altLang="en-US" sz="2400">
                <a:solidFill>
                  <a:srgbClr val="A72619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应急联合调度</a:t>
            </a:r>
            <a:endParaRPr lang="zh-CN" altLang="en-US" sz="2000">
              <a:latin typeface="仿宋_GB2312" panose="02010609030101010101" charset="-122"/>
              <a:ea typeface="仿宋_GB2312" panose="02010609030101010101" charset="-122"/>
            </a:endParaRPr>
          </a:p>
        </p:txBody>
      </p:sp>
      <p:pic>
        <p:nvPicPr>
          <p:cNvPr id="75785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2280" y="3776980"/>
            <a:ext cx="3811905" cy="2177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l="173" t="11085" r="18210" b="12497"/>
          <a:stretch>
            <a:fillRect/>
          </a:stretch>
        </p:blipFill>
        <p:spPr>
          <a:xfrm>
            <a:off x="8082280" y="1316990"/>
            <a:ext cx="3811905" cy="2164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557530" indent="-2146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9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fld id="{EDE26425-1337-44AE-92DA-A3B7A29B7234}" type="slidenum">
              <a:rPr lang="zh-CN" altLang="en-US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</a:fld>
            <a:r>
              <a:rPr lang="en-US" altLang="zh-CN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9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endParaRPr lang="zh-CN" altLang="en-US" sz="9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-11430" y="-41910"/>
            <a:ext cx="1213485" cy="744855"/>
          </a:xfrm>
          <a:prstGeom prst="rect">
            <a:avLst/>
          </a:prstGeom>
          <a:solidFill>
            <a:srgbClr val="556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300" spc="-10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三</a:t>
            </a:r>
            <a:endParaRPr lang="zh-CN" altLang="en-US" sz="2800" b="1" kern="300" spc="-100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-11430" y="703580"/>
            <a:ext cx="737616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1202055" y="654050"/>
            <a:ext cx="11089005" cy="118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00" b="1" dirty="0">
              <a:solidFill>
                <a:srgbClr val="004F8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02055" y="53975"/>
            <a:ext cx="86106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defRPr/>
            </a:pPr>
            <a:r>
              <a:rPr lang="zh-CN" altLang="en-US" sz="3000" b="1" spc="-100">
                <a:solidFill>
                  <a:srgbClr val="004F8A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推进建立太湖流域水环境综合治理与管理长效机制</a:t>
            </a:r>
            <a:endParaRPr lang="zh-CN" altLang="en-US" sz="3000" b="1" spc="-100">
              <a:solidFill>
                <a:srgbClr val="004F8A"/>
              </a:solidFill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50570" y="897255"/>
            <a:ext cx="7553960" cy="569595"/>
            <a:chOff x="1182" y="2116"/>
            <a:chExt cx="11896" cy="897"/>
          </a:xfrm>
        </p:grpSpPr>
        <p:grpSp>
          <p:nvGrpSpPr>
            <p:cNvPr id="8" name="组合 7"/>
            <p:cNvGrpSpPr/>
            <p:nvPr/>
          </p:nvGrpSpPr>
          <p:grpSpPr>
            <a:xfrm>
              <a:off x="2587" y="2124"/>
              <a:ext cx="10491" cy="889"/>
              <a:chOff x="2587" y="2124"/>
              <a:chExt cx="10491" cy="889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2587" y="2124"/>
                <a:ext cx="9755" cy="889"/>
              </a:xfrm>
              <a:prstGeom prst="rect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2587" y="2181"/>
                <a:ext cx="10491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>
                  <a:buClrTx/>
                  <a:buSzTx/>
                  <a:buFontTx/>
                </a:pPr>
                <a:r>
                  <a:rPr lang="zh-CN" altLang="en-US" sz="28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华文中宋" panose="02010600040101010101" charset="-122"/>
                    <a:ea typeface="华文中宋" panose="02010600040101010101" charset="-122"/>
                    <a:sym typeface="+mn-ea"/>
                  </a:rPr>
                  <a:t>协同加强水资源节约保护和管理 </a:t>
                </a:r>
                <a:endParaRPr lang="zh-CN" altLang="en-US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中宋" panose="02010600040101010101" charset="-122"/>
                  <a:ea typeface="华文中宋" panose="02010600040101010101" charset="-122"/>
                </a:endParaRPr>
              </a:p>
            </p:txBody>
          </p:sp>
        </p:grpSp>
        <p:sp>
          <p:nvSpPr>
            <p:cNvPr id="13" name="剪去单角的矩形 12"/>
            <p:cNvSpPr/>
            <p:nvPr/>
          </p:nvSpPr>
          <p:spPr>
            <a:xfrm rot="16200000">
              <a:off x="1522" y="1965"/>
              <a:ext cx="897" cy="1198"/>
            </a:xfrm>
            <a:prstGeom prst="snip1Rect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182" y="2212"/>
              <a:ext cx="347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chemeClr val="bg1"/>
                  </a:solidFill>
                  <a:effectLst/>
                  <a:latin typeface="华文中宋" panose="02010600040101010101" charset="-122"/>
                  <a:ea typeface="华文中宋" panose="02010600040101010101" charset="-122"/>
                </a:rPr>
                <a:t>（三）</a:t>
              </a:r>
              <a:endParaRPr lang="zh-CN" altLang="en-US" sz="2400">
                <a:solidFill>
                  <a:schemeClr val="bg1"/>
                </a:solidFill>
                <a:effectLst/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pic>
        <p:nvPicPr>
          <p:cNvPr id="77832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6713" y="3276600"/>
            <a:ext cx="2568575" cy="1562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33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30" y="1664335"/>
            <a:ext cx="2568575" cy="16122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文本框 16"/>
          <p:cNvSpPr txBox="1"/>
          <p:nvPr/>
        </p:nvSpPr>
        <p:spPr>
          <a:xfrm>
            <a:off x="3176270" y="1602105"/>
            <a:ext cx="8712835" cy="48875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0" latinLnBrk="0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zh-CN" altLang="en-US" sz="2400">
                <a:solidFill>
                  <a:srgbClr val="002060"/>
                </a:solidFill>
                <a:latin typeface="方正楷体_GBK" panose="03000509000000000000" charset="-122"/>
                <a:ea typeface="方正楷体_GBK" panose="03000509000000000000" charset="-122"/>
                <a:sym typeface="+mn-ea"/>
              </a:rPr>
              <a:t>高标准建设节水型社会</a:t>
            </a:r>
            <a:endParaRPr lang="zh-CN" altLang="en-US" sz="2400">
              <a:solidFill>
                <a:srgbClr val="002060"/>
              </a:solidFill>
              <a:latin typeface="方正楷体_GBK" panose="03000509000000000000" charset="-122"/>
              <a:ea typeface="方正楷体_GBK" panose="03000509000000000000" charset="-122"/>
              <a:sym typeface="+mn-ea"/>
            </a:endParaRPr>
          </a:p>
          <a:p>
            <a:pPr marL="1085850" lvl="1" indent="-342900" latinLnBrk="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  <a:sym typeface="+mn-ea"/>
              </a:rPr>
              <a:t>落实</a:t>
            </a:r>
            <a:r>
              <a:rPr lang="zh-CN" altLang="en-US" sz="2400">
                <a:solidFill>
                  <a:srgbClr val="A72619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国家节水行动方案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pPr marL="1085850" lvl="1" indent="-342900" latinLnBrk="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  <a:sym typeface="+mn-ea"/>
              </a:rPr>
              <a:t>开展水资源总量强度双控行动、水效领跑者引领行动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pPr marL="1085850" lvl="1" indent="-342900" latinLnBrk="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  <a:sym typeface="+mn-ea"/>
              </a:rPr>
              <a:t>全面推进农业、工业等领域节水</a:t>
            </a:r>
            <a:endParaRPr lang="zh-CN" altLang="en-US" sz="2400">
              <a:latin typeface="仿宋" panose="02010609060101010101" charset="-122"/>
              <a:ea typeface="仿宋" panose="02010609060101010101" charset="-122"/>
            </a:endParaRPr>
          </a:p>
          <a:p>
            <a:pPr marL="628650" indent="-342900" latinLnBrk="0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zh-CN" altLang="en-US" sz="2400">
                <a:solidFill>
                  <a:srgbClr val="002060"/>
                </a:solidFill>
                <a:latin typeface="方正楷体_GBK" panose="03000509000000000000" charset="-122"/>
                <a:ea typeface="方正楷体_GBK" panose="03000509000000000000" charset="-122"/>
                <a:sym typeface="+mn-ea"/>
              </a:rPr>
              <a:t>强化最严格水资源管理</a:t>
            </a:r>
            <a:endParaRPr lang="zh-CN" altLang="en-US" sz="2400">
              <a:solidFill>
                <a:srgbClr val="002060"/>
              </a:solidFill>
              <a:latin typeface="方正楷体_GBK" panose="03000509000000000000" charset="-122"/>
              <a:ea typeface="方正楷体_GBK" panose="03000509000000000000" charset="-122"/>
              <a:sym typeface="+mn-ea"/>
            </a:endParaRPr>
          </a:p>
          <a:p>
            <a:pPr marL="1085850" lvl="1" indent="-342900" latinLnBrk="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  <a:sym typeface="+mn-ea"/>
              </a:rPr>
              <a:t>严格执行建设项目水资源论证和取水许可制度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pPr marL="1085850" lvl="1" indent="-342900" latinLnBrk="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  <a:sym typeface="+mn-ea"/>
              </a:rPr>
              <a:t>强化流域取用水总量和重要断面生态水位（流量）控制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pPr marL="629920" lvl="1" indent="-342900" latinLnBrk="0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zh-CN" altLang="en-US" sz="2400">
                <a:solidFill>
                  <a:srgbClr val="002060"/>
                </a:solidFill>
                <a:latin typeface="方正楷体_GBK" panose="03000509000000000000" charset="-122"/>
                <a:ea typeface="方正楷体_GBK" panose="03000509000000000000" charset="-122"/>
                <a:sym typeface="+mn-ea"/>
              </a:rPr>
              <a:t>加强水资源保护和水生态修复</a:t>
            </a:r>
            <a:endParaRPr lang="zh-CN" altLang="en-US" sz="2400">
              <a:solidFill>
                <a:srgbClr val="002060"/>
              </a:solidFill>
              <a:latin typeface="方正楷体_GBK" panose="03000509000000000000" charset="-122"/>
              <a:ea typeface="方正楷体_GBK" panose="03000509000000000000" charset="-122"/>
              <a:sym typeface="+mn-ea"/>
            </a:endParaRPr>
          </a:p>
          <a:p>
            <a:pPr marL="1085850" lvl="1" indent="-342900" algn="l" latinLnBrk="0">
              <a:lnSpc>
                <a:spcPct val="13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  <a:sym typeface="+mn-ea"/>
              </a:rPr>
              <a:t>实施太湖上游水源涵养与保护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pPr marL="1085850" lvl="1" indent="-342900" algn="l" latinLnBrk="0">
              <a:lnSpc>
                <a:spcPct val="13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  <a:sym typeface="+mn-ea"/>
              </a:rPr>
              <a:t>开展湖泊内源整治，加强太湖蓝藻打捞及资源化利用</a:t>
            </a:r>
            <a:endParaRPr lang="zh-CN" altLang="en-US" sz="2400"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18" name="Picture 4" descr="http://www.xutour.com/picture/2007-8/20078312039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" y="4838700"/>
            <a:ext cx="2569210" cy="157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1"/>
          <p:cNvSpPr>
            <a:spLocks noGrp="1"/>
          </p:cNvSpPr>
          <p:nvPr>
            <p:ph type="sldNum" sz="quarter" idx="10"/>
          </p:nvPr>
        </p:nvSpPr>
        <p:spPr bwMode="auto">
          <a:xfrm>
            <a:off x="9262533" y="5685790"/>
            <a:ext cx="2969684" cy="307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557530" indent="-2146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2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12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fld id="{EDE26425-1337-44AE-92DA-A3B7A29B7234}" type="slidenum">
              <a:rPr lang="zh-CN" altLang="en-US" sz="12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</a:fld>
            <a:r>
              <a:rPr lang="en-US" altLang="zh-CN" sz="12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12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endParaRPr lang="zh-CN" altLang="en-US" sz="12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411" name="Picture 4" descr="1cec6a994b0cc60111d116070dcf5ae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38290" y="2096770"/>
            <a:ext cx="4448175" cy="22485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941070" y="2613025"/>
            <a:ext cx="45631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latinLnBrk="0">
              <a:lnSpc>
                <a:spcPct val="10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国务院部署开展太湖流域水环境综合治理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717" y="419735"/>
            <a:ext cx="3408680" cy="1980353"/>
          </a:xfrm>
          <a:prstGeom prst="ellipse">
            <a:avLst/>
          </a:prstGeom>
          <a:ln w="19050" cmpd="dbl">
            <a:solidFill>
              <a:schemeClr val="accent6">
                <a:lumMod val="75000"/>
              </a:schemeClr>
            </a:solidFill>
          </a:ln>
        </p:spPr>
      </p:pic>
      <p:sp>
        <p:nvSpPr>
          <p:cNvPr id="17" name="文本框 16"/>
          <p:cNvSpPr txBox="1"/>
          <p:nvPr/>
        </p:nvSpPr>
        <p:spPr>
          <a:xfrm>
            <a:off x="6410960" y="775335"/>
            <a:ext cx="52616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latinLnBrk="0"/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2007年，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太湖蓝藻大面积暴发，无锡市发生城市供水危机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0242" name="组合 22"/>
          <p:cNvGrpSpPr/>
          <p:nvPr/>
        </p:nvGrpSpPr>
        <p:grpSpPr>
          <a:xfrm>
            <a:off x="738505" y="3650615"/>
            <a:ext cx="4665345" cy="2995295"/>
            <a:chOff x="-13489" y="1497773"/>
            <a:chExt cx="4998158" cy="3325309"/>
          </a:xfrm>
        </p:grpSpPr>
        <p:grpSp>
          <p:nvGrpSpPr>
            <p:cNvPr id="10250" name="组合 8"/>
            <p:cNvGrpSpPr/>
            <p:nvPr/>
          </p:nvGrpSpPr>
          <p:grpSpPr>
            <a:xfrm>
              <a:off x="-13489" y="1497773"/>
              <a:ext cx="4998158" cy="3325309"/>
              <a:chOff x="114953" y="2028628"/>
              <a:chExt cx="4199563" cy="2793997"/>
            </a:xfrm>
          </p:grpSpPr>
          <p:pic>
            <p:nvPicPr>
              <p:cNvPr id="10252" name="图片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4953" y="2028628"/>
                <a:ext cx="4199563" cy="279399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2" name="矩形 11"/>
              <p:cNvSpPr/>
              <p:nvPr/>
            </p:nvSpPr>
            <p:spPr bwMode="auto">
              <a:xfrm>
                <a:off x="1253289" y="2162183"/>
                <a:ext cx="1854378" cy="43351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江苏</a:t>
                </a: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 bwMode="auto">
              <a:xfrm>
                <a:off x="260001" y="3842460"/>
                <a:ext cx="1855713" cy="43351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浙江</a:t>
                </a: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 bwMode="auto">
              <a:xfrm>
                <a:off x="2209042" y="3854760"/>
                <a:ext cx="1854378" cy="43351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上海</a:t>
                </a: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251" name="Picture 6" descr="map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9021" y="1924887"/>
              <a:ext cx="2377883" cy="238585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矩形 1"/>
          <p:cNvSpPr/>
          <p:nvPr/>
        </p:nvSpPr>
        <p:spPr bwMode="auto">
          <a:xfrm>
            <a:off x="6838950" y="4390390"/>
            <a:ext cx="4478655" cy="1871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重现太湖</a:t>
            </a:r>
            <a:r>
              <a:rPr lang="zh-CN" altLang="en-US" sz="28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碧波美景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支撑保障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长三角一体化发展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>
            <a:off x="5982335" y="996315"/>
            <a:ext cx="0" cy="478790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灯片编号占位符 1"/>
          <p:cNvSpPr>
            <a:spLocks noGrp="1"/>
          </p:cNvSpPr>
          <p:nvPr/>
        </p:nvSpPr>
        <p:spPr bwMode="auto">
          <a:xfrm>
            <a:off x="9033933" y="6537325"/>
            <a:ext cx="2969684" cy="30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557530" indent="-2146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9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fld id="{EDE26425-1337-44AE-92DA-A3B7A29B7234}" type="slidenum">
              <a:rPr lang="zh-CN" altLang="en-US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</a:fld>
            <a:r>
              <a:rPr lang="en-US" altLang="zh-CN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9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endParaRPr lang="zh-CN" altLang="en-US" sz="9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557530" indent="-2146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9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fld id="{EDE26425-1337-44AE-92DA-A3B7A29B7234}" type="slidenum">
              <a:rPr lang="zh-CN" altLang="en-US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</a:fld>
            <a:r>
              <a:rPr lang="en-US" altLang="zh-CN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9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endParaRPr lang="zh-CN" altLang="en-US" sz="9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-11430" y="-41910"/>
            <a:ext cx="1213485" cy="744855"/>
          </a:xfrm>
          <a:prstGeom prst="rect">
            <a:avLst/>
          </a:prstGeom>
          <a:solidFill>
            <a:srgbClr val="556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300" spc="-10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三</a:t>
            </a:r>
            <a:endParaRPr lang="zh-CN" altLang="en-US" sz="2800" b="1" kern="300" spc="-100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-11430" y="703580"/>
            <a:ext cx="737616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1202055" y="654050"/>
            <a:ext cx="11089005" cy="118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00" b="1" dirty="0">
              <a:solidFill>
                <a:srgbClr val="004F8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02055" y="53975"/>
            <a:ext cx="86106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defRPr/>
            </a:pPr>
            <a:r>
              <a:rPr lang="zh-CN" altLang="en-US" sz="3000" b="1" spc="-100">
                <a:solidFill>
                  <a:srgbClr val="004F8A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推进建立太湖流域水环境综合治理与管理长效机制</a:t>
            </a:r>
            <a:endParaRPr lang="zh-CN" altLang="en-US" sz="3000" b="1" spc="-100">
              <a:solidFill>
                <a:srgbClr val="004F8A"/>
              </a:solidFill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50570" y="897255"/>
            <a:ext cx="7553960" cy="569595"/>
            <a:chOff x="1182" y="2116"/>
            <a:chExt cx="11896" cy="897"/>
          </a:xfrm>
        </p:grpSpPr>
        <p:grpSp>
          <p:nvGrpSpPr>
            <p:cNvPr id="8" name="组合 7"/>
            <p:cNvGrpSpPr/>
            <p:nvPr/>
          </p:nvGrpSpPr>
          <p:grpSpPr>
            <a:xfrm>
              <a:off x="2587" y="2124"/>
              <a:ext cx="10491" cy="889"/>
              <a:chOff x="2587" y="2124"/>
              <a:chExt cx="10491" cy="889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2587" y="2124"/>
                <a:ext cx="9755" cy="889"/>
              </a:xfrm>
              <a:prstGeom prst="rect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2587" y="2181"/>
                <a:ext cx="10491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>
                  <a:buClrTx/>
                  <a:buSzTx/>
                  <a:buFontTx/>
                </a:pPr>
                <a:r>
                  <a:rPr lang="zh-CN" altLang="en-US" sz="28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华文中宋" panose="02010600040101010101" charset="-122"/>
                    <a:ea typeface="华文中宋" panose="02010600040101010101" charset="-122"/>
                    <a:sym typeface="+mn-ea"/>
                  </a:rPr>
                  <a:t>加强河湖水域岸线联合管控</a:t>
                </a:r>
                <a:endParaRPr lang="zh-CN" altLang="en-US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中宋" panose="02010600040101010101" charset="-122"/>
                  <a:ea typeface="华文中宋" panose="02010600040101010101" charset="-122"/>
                </a:endParaRPr>
              </a:p>
            </p:txBody>
          </p:sp>
        </p:grpSp>
        <p:sp>
          <p:nvSpPr>
            <p:cNvPr id="13" name="剪去单角的矩形 12"/>
            <p:cNvSpPr/>
            <p:nvPr/>
          </p:nvSpPr>
          <p:spPr>
            <a:xfrm rot="16200000">
              <a:off x="1522" y="1965"/>
              <a:ext cx="897" cy="1198"/>
            </a:xfrm>
            <a:prstGeom prst="snip1Rect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182" y="2212"/>
              <a:ext cx="347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chemeClr val="bg1"/>
                  </a:solidFill>
                  <a:effectLst/>
                  <a:latin typeface="华文中宋" panose="02010600040101010101" charset="-122"/>
                  <a:ea typeface="华文中宋" panose="02010600040101010101" charset="-122"/>
                </a:rPr>
                <a:t>（四）</a:t>
              </a:r>
              <a:endParaRPr lang="zh-CN" altLang="en-US" sz="2400">
                <a:solidFill>
                  <a:schemeClr val="bg1"/>
                </a:solidFill>
                <a:effectLst/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521970" y="1578610"/>
            <a:ext cx="8022590" cy="48875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0" latinLnBrk="0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zh-CN" altLang="en-US" sz="2400">
                <a:solidFill>
                  <a:srgbClr val="002060"/>
                </a:solidFill>
                <a:latin typeface="方正楷体_GBK" panose="03000509000000000000" charset="-122"/>
                <a:ea typeface="方正楷体_GBK" panose="03000509000000000000" charset="-122"/>
                <a:sym typeface="+mn-ea"/>
              </a:rPr>
              <a:t>深入推行河长制湖长制</a:t>
            </a:r>
            <a:endParaRPr lang="zh-CN" altLang="en-US" sz="2400">
              <a:solidFill>
                <a:srgbClr val="002060"/>
              </a:solidFill>
              <a:latin typeface="方正楷体_GBK" panose="03000509000000000000" charset="-122"/>
              <a:ea typeface="方正楷体_GBK" panose="03000509000000000000" charset="-122"/>
              <a:sym typeface="+mn-ea"/>
            </a:endParaRPr>
          </a:p>
          <a:p>
            <a:pPr marL="1085850" lvl="1" indent="-342900" latinLnBrk="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  <a:sym typeface="+mn-ea"/>
              </a:rPr>
              <a:t>持续推动河长制湖长制</a:t>
            </a:r>
            <a:r>
              <a:rPr lang="zh-CN" altLang="en-US" sz="240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从“有名”到“有实”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pPr marL="1085850" lvl="1" indent="-342900" latinLnBrk="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  <a:sym typeface="+mn-ea"/>
              </a:rPr>
              <a:t>进一步加强河湖执法联动和执法协同性</a:t>
            </a:r>
            <a:endParaRPr lang="zh-CN" altLang="en-US" sz="2400">
              <a:solidFill>
                <a:srgbClr val="002060"/>
              </a:solidFill>
              <a:latin typeface="方正楷体_GBK" panose="03000509000000000000" charset="-122"/>
              <a:ea typeface="方正楷体_GBK" panose="03000509000000000000" charset="-122"/>
            </a:endParaRPr>
          </a:p>
          <a:p>
            <a:pPr marL="628650" indent="-342900" latinLnBrk="0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zh-CN" altLang="en-US" sz="2400">
                <a:solidFill>
                  <a:srgbClr val="002060"/>
                </a:solidFill>
                <a:latin typeface="方正楷体_GBK" panose="03000509000000000000" charset="-122"/>
                <a:ea typeface="方正楷体_GBK" panose="03000509000000000000" charset="-122"/>
                <a:sym typeface="+mn-ea"/>
              </a:rPr>
              <a:t>持续加强河湖管控</a:t>
            </a:r>
            <a:endParaRPr lang="zh-CN" altLang="en-US" sz="2400">
              <a:solidFill>
                <a:srgbClr val="002060"/>
              </a:solidFill>
              <a:latin typeface="方正楷体_GBK" panose="03000509000000000000" charset="-122"/>
              <a:ea typeface="方正楷体_GBK" panose="03000509000000000000" charset="-122"/>
              <a:sym typeface="+mn-ea"/>
            </a:endParaRPr>
          </a:p>
          <a:p>
            <a:pPr marL="1085850" lvl="1" indent="-342900" latinLnBrk="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  <a:sym typeface="+mn-ea"/>
              </a:rPr>
              <a:t>深入开展河湖“清四乱”专项行动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pPr marL="1085850" lvl="1" indent="-342900" latinLnBrk="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  <a:sym typeface="+mn-ea"/>
              </a:rPr>
              <a:t>加快推进河湖管理范围划定，强化河湖水域岸线空间用途管制</a:t>
            </a:r>
            <a:endParaRPr lang="zh-CN" altLang="en-US" sz="2400">
              <a:solidFill>
                <a:srgbClr val="002060"/>
              </a:solidFill>
              <a:latin typeface="方正楷体_GBK" panose="03000509000000000000" charset="-122"/>
              <a:ea typeface="方正楷体_GBK" panose="03000509000000000000" charset="-122"/>
              <a:sym typeface="+mn-ea"/>
            </a:endParaRPr>
          </a:p>
          <a:p>
            <a:pPr marL="285750" indent="0" latinLnBrk="0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zh-CN" altLang="en-US" sz="2400">
                <a:solidFill>
                  <a:srgbClr val="002060"/>
                </a:solidFill>
                <a:latin typeface="方正楷体_GBK" panose="03000509000000000000" charset="-122"/>
                <a:ea typeface="方正楷体_GBK" panose="03000509000000000000" charset="-122"/>
                <a:sym typeface="+mn-ea"/>
              </a:rPr>
              <a:t>加强跨省河湖协同治理</a:t>
            </a:r>
            <a:endParaRPr lang="zh-CN" altLang="en-US" sz="2400">
              <a:solidFill>
                <a:srgbClr val="002060"/>
              </a:solidFill>
              <a:latin typeface="方正楷体_GBK" panose="03000509000000000000" charset="-122"/>
              <a:ea typeface="方正楷体_GBK" panose="03000509000000000000" charset="-122"/>
              <a:sym typeface="+mn-ea"/>
            </a:endParaRPr>
          </a:p>
          <a:p>
            <a:pPr marL="1085850" lvl="1" indent="-342900" latinLnBrk="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  <a:sym typeface="+mn-ea"/>
              </a:rPr>
              <a:t>协同加强跨界河湖的治理、管理与保护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sym typeface="+mn-ea"/>
            </a:endParaRPr>
          </a:p>
          <a:p>
            <a:pPr marL="1085850" lvl="1" indent="-342900" latinLnBrk="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  <a:sym typeface="+mn-ea"/>
              </a:rPr>
              <a:t>强化水源地跨界协同保护</a:t>
            </a:r>
            <a:endParaRPr lang="zh-CN" altLang="en-US" sz="2400"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-742" b="4992"/>
          <a:stretch>
            <a:fillRect/>
          </a:stretch>
        </p:blipFill>
        <p:spPr>
          <a:xfrm>
            <a:off x="8443595" y="1701165"/>
            <a:ext cx="3277235" cy="4410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557530" indent="-2146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9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fld id="{EDE26425-1337-44AE-92DA-A3B7A29B7234}" type="slidenum">
              <a:rPr lang="zh-CN" altLang="en-US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</a:fld>
            <a:r>
              <a:rPr lang="en-US" altLang="zh-CN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9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endParaRPr lang="zh-CN" altLang="en-US" sz="9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-11430" y="-41910"/>
            <a:ext cx="1213485" cy="744855"/>
          </a:xfrm>
          <a:prstGeom prst="rect">
            <a:avLst/>
          </a:prstGeom>
          <a:solidFill>
            <a:srgbClr val="556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300" spc="-10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三</a:t>
            </a:r>
            <a:endParaRPr lang="zh-CN" altLang="en-US" sz="2800" b="1" kern="300" spc="-100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-11430" y="703580"/>
            <a:ext cx="737616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1202055" y="654050"/>
            <a:ext cx="11089005" cy="118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00" b="1" dirty="0">
              <a:solidFill>
                <a:srgbClr val="004F8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02055" y="53975"/>
            <a:ext cx="86106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defRPr/>
            </a:pPr>
            <a:r>
              <a:rPr lang="zh-CN" altLang="en-US" sz="3000" b="1" spc="-100">
                <a:solidFill>
                  <a:srgbClr val="004F8A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推进建立太湖流域水环境综合治理与管理长效机制</a:t>
            </a:r>
            <a:endParaRPr lang="zh-CN" altLang="en-US" sz="3000" b="1" spc="-100">
              <a:solidFill>
                <a:srgbClr val="004F8A"/>
              </a:solidFill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50570" y="897255"/>
            <a:ext cx="7553960" cy="569595"/>
            <a:chOff x="1182" y="2116"/>
            <a:chExt cx="11896" cy="897"/>
          </a:xfrm>
        </p:grpSpPr>
        <p:grpSp>
          <p:nvGrpSpPr>
            <p:cNvPr id="8" name="组合 7"/>
            <p:cNvGrpSpPr/>
            <p:nvPr/>
          </p:nvGrpSpPr>
          <p:grpSpPr>
            <a:xfrm>
              <a:off x="2587" y="2124"/>
              <a:ext cx="10491" cy="889"/>
              <a:chOff x="2587" y="2124"/>
              <a:chExt cx="10491" cy="889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2587" y="2124"/>
                <a:ext cx="9755" cy="889"/>
              </a:xfrm>
              <a:prstGeom prst="rect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2587" y="2181"/>
                <a:ext cx="10491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>
                  <a:buClrTx/>
                  <a:buSzTx/>
                  <a:buFontTx/>
                </a:pPr>
                <a:r>
                  <a:rPr lang="zh-CN" altLang="en-US" sz="28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华文中宋" panose="02010600040101010101" charset="-122"/>
                    <a:ea typeface="华文中宋" panose="02010600040101010101" charset="-122"/>
                    <a:sym typeface="+mn-ea"/>
                  </a:rPr>
                  <a:t>创新一体化水利发展体制机制</a:t>
                </a:r>
                <a:endParaRPr lang="zh-CN" altLang="en-US"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中宋" panose="02010600040101010101" charset="-122"/>
                  <a:ea typeface="华文中宋" panose="02010600040101010101" charset="-122"/>
                </a:endParaRPr>
              </a:p>
            </p:txBody>
          </p:sp>
        </p:grpSp>
        <p:sp>
          <p:nvSpPr>
            <p:cNvPr id="13" name="剪去单角的矩形 12"/>
            <p:cNvSpPr/>
            <p:nvPr/>
          </p:nvSpPr>
          <p:spPr>
            <a:xfrm rot="16200000">
              <a:off x="1522" y="1965"/>
              <a:ext cx="897" cy="1198"/>
            </a:xfrm>
            <a:prstGeom prst="snip1Rect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182" y="2212"/>
              <a:ext cx="347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chemeClr val="bg1"/>
                  </a:solidFill>
                  <a:effectLst/>
                  <a:latin typeface="华文中宋" panose="02010600040101010101" charset="-122"/>
                  <a:ea typeface="华文中宋" panose="02010600040101010101" charset="-122"/>
                </a:rPr>
                <a:t>（五）</a:t>
              </a:r>
              <a:endParaRPr lang="zh-CN" altLang="en-US" sz="2400">
                <a:solidFill>
                  <a:schemeClr val="bg1"/>
                </a:solidFill>
                <a:effectLst/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sp>
        <p:nvSpPr>
          <p:cNvPr id="352259" name="圆角矩形 352258"/>
          <p:cNvSpPr/>
          <p:nvPr/>
        </p:nvSpPr>
        <p:spPr>
          <a:xfrm>
            <a:off x="748030" y="4783455"/>
            <a:ext cx="5217795" cy="1064895"/>
          </a:xfrm>
          <a:prstGeom prst="roundRect">
            <a:avLst>
              <a:gd name="adj" fmla="val 16667"/>
            </a:avLst>
          </a:prstGeom>
          <a:solidFill>
            <a:srgbClr val="FFFFFF">
              <a:alpha val="3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52260" name="圆角矩形 352259"/>
          <p:cNvSpPr/>
          <p:nvPr/>
        </p:nvSpPr>
        <p:spPr>
          <a:xfrm>
            <a:off x="600710" y="3336290"/>
            <a:ext cx="5276215" cy="1064895"/>
          </a:xfrm>
          <a:prstGeom prst="roundRect">
            <a:avLst>
              <a:gd name="adj" fmla="val 16667"/>
            </a:avLst>
          </a:prstGeom>
          <a:solidFill>
            <a:schemeClr val="accent2">
              <a:alpha val="3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52261" name="圆角矩形 352260"/>
          <p:cNvSpPr/>
          <p:nvPr/>
        </p:nvSpPr>
        <p:spPr>
          <a:xfrm>
            <a:off x="709930" y="1865630"/>
            <a:ext cx="5217795" cy="1064895"/>
          </a:xfrm>
          <a:prstGeom prst="roundRect">
            <a:avLst>
              <a:gd name="adj" fmla="val 16667"/>
            </a:avLst>
          </a:prstGeom>
          <a:solidFill>
            <a:srgbClr val="FFFFFF">
              <a:alpha val="5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52262" name="圆角矩形 352261"/>
          <p:cNvSpPr/>
          <p:nvPr/>
        </p:nvSpPr>
        <p:spPr>
          <a:xfrm>
            <a:off x="601980" y="4859655"/>
            <a:ext cx="5274945" cy="1341120"/>
          </a:xfrm>
          <a:prstGeom prst="roundRect">
            <a:avLst>
              <a:gd name="adj" fmla="val 16667"/>
            </a:avLst>
          </a:prstGeom>
          <a:solidFill>
            <a:schemeClr val="hlink">
              <a:alpha val="5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52263" name="圆角矩形 352262"/>
          <p:cNvSpPr/>
          <p:nvPr/>
        </p:nvSpPr>
        <p:spPr>
          <a:xfrm>
            <a:off x="600075" y="1954530"/>
            <a:ext cx="5276850" cy="1064895"/>
          </a:xfrm>
          <a:prstGeom prst="roundRect">
            <a:avLst>
              <a:gd name="adj" fmla="val 16667"/>
            </a:avLst>
          </a:prstGeom>
          <a:solidFill>
            <a:schemeClr val="accent1">
              <a:alpha val="3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grpSp>
        <p:nvGrpSpPr>
          <p:cNvPr id="352264" name="组合 352263"/>
          <p:cNvGrpSpPr/>
          <p:nvPr/>
        </p:nvGrpSpPr>
        <p:grpSpPr>
          <a:xfrm>
            <a:off x="590550" y="3203575"/>
            <a:ext cx="2635250" cy="397510"/>
            <a:chOff x="720" y="1392"/>
            <a:chExt cx="4058" cy="480"/>
          </a:xfrm>
        </p:grpSpPr>
        <p:sp>
          <p:nvSpPr>
            <p:cNvPr id="352265" name="圆角矩形 352264"/>
            <p:cNvSpPr/>
            <p:nvPr/>
          </p:nvSpPr>
          <p:spPr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92157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352266" name="组合 352265"/>
            <p:cNvGrpSpPr/>
            <p:nvPr/>
          </p:nvGrpSpPr>
          <p:grpSpPr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352267" name="圆角矩形 352266"/>
              <p:cNvSpPr/>
              <p:nvPr/>
            </p:nvSpPr>
            <p:spPr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19216"/>
                      <a:invGamma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52268" name="圆角矩形 352267"/>
              <p:cNvSpPr/>
              <p:nvPr/>
            </p:nvSpPr>
            <p:spPr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15686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grpSp>
        <p:nvGrpSpPr>
          <p:cNvPr id="352269" name="组合 352268"/>
          <p:cNvGrpSpPr/>
          <p:nvPr/>
        </p:nvGrpSpPr>
        <p:grpSpPr>
          <a:xfrm>
            <a:off x="601980" y="4672330"/>
            <a:ext cx="2635250" cy="396875"/>
            <a:chOff x="720" y="1392"/>
            <a:chExt cx="4058" cy="480"/>
          </a:xfrm>
        </p:grpSpPr>
        <p:sp>
          <p:nvSpPr>
            <p:cNvPr id="352270" name="圆角矩形 352269"/>
            <p:cNvSpPr/>
            <p:nvPr/>
          </p:nvSpPr>
          <p:spPr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shade val="92157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352271" name="组合 352270"/>
            <p:cNvGrpSpPr/>
            <p:nvPr/>
          </p:nvGrpSpPr>
          <p:grpSpPr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352272" name="圆角矩形 352271"/>
              <p:cNvSpPr/>
              <p:nvPr/>
            </p:nvSpPr>
            <p:spPr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alpha val="0"/>
                    </a:schemeClr>
                  </a:gs>
                  <a:gs pos="100000">
                    <a:schemeClr val="hlink">
                      <a:gamma/>
                      <a:tint val="25490"/>
                      <a:invGamma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52273" name="圆角矩形 352272"/>
              <p:cNvSpPr/>
              <p:nvPr/>
            </p:nvSpPr>
            <p:spPr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gamma/>
                      <a:tint val="19216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grpSp>
        <p:nvGrpSpPr>
          <p:cNvPr id="352274" name="组合 352273"/>
          <p:cNvGrpSpPr/>
          <p:nvPr/>
        </p:nvGrpSpPr>
        <p:grpSpPr>
          <a:xfrm>
            <a:off x="593725" y="1751330"/>
            <a:ext cx="2635250" cy="396875"/>
            <a:chOff x="720" y="1392"/>
            <a:chExt cx="4058" cy="480"/>
          </a:xfrm>
        </p:grpSpPr>
        <p:sp>
          <p:nvSpPr>
            <p:cNvPr id="352275" name="圆角矩形 352274"/>
            <p:cNvSpPr/>
            <p:nvPr/>
          </p:nvSpPr>
          <p:spPr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352276" name="组合 352275"/>
            <p:cNvGrpSpPr/>
            <p:nvPr/>
          </p:nvGrpSpPr>
          <p:grpSpPr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352277" name="圆角矩形 352276"/>
              <p:cNvSpPr/>
              <p:nvPr/>
            </p:nvSpPr>
            <p:spPr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20000"/>
                      <a:invGamma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52278" name="圆角矩形 352277"/>
              <p:cNvSpPr/>
              <p:nvPr/>
            </p:nvSpPr>
            <p:spPr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22353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sp>
        <p:nvSpPr>
          <p:cNvPr id="352279" name="矩形 352278"/>
          <p:cNvSpPr/>
          <p:nvPr/>
        </p:nvSpPr>
        <p:spPr>
          <a:xfrm>
            <a:off x="497840" y="1725930"/>
            <a:ext cx="272161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altLang="zh-CN" sz="1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2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加强水利规划引领</a:t>
            </a:r>
            <a:endParaRPr lang="zh-CN" altLang="en-US" sz="2400" b="1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52282" name="矩形 352281"/>
          <p:cNvSpPr/>
          <p:nvPr/>
        </p:nvSpPr>
        <p:spPr>
          <a:xfrm>
            <a:off x="661035" y="2200275"/>
            <a:ext cx="520255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342900" indent="-342900" eaLnBrk="0" hangingPunct="0">
              <a:lnSpc>
                <a:spcPct val="110000"/>
              </a:lnSpc>
              <a:buFont typeface="Wingdings" panose="05000000000000000000" charset="0"/>
              <a:buChar char="Ø"/>
            </a:pPr>
            <a:r>
              <a:rPr lang="zh-CN" altLang="en-US" sz="2000" smtClean="0">
                <a:solidFill>
                  <a:srgbClr val="002060"/>
                </a:solidFill>
                <a:sym typeface="+mn-ea"/>
              </a:rPr>
              <a:t>研究提出长三角一体化水利保障实施方案</a:t>
            </a:r>
            <a:endParaRPr lang="zh-CN" altLang="en-US" sz="2000" smtClean="0">
              <a:solidFill>
                <a:srgbClr val="002060"/>
              </a:solidFill>
              <a:sym typeface="+mn-ea"/>
            </a:endParaRPr>
          </a:p>
          <a:p>
            <a:pPr marL="342900" indent="-342900" eaLnBrk="0" hangingPunct="0">
              <a:lnSpc>
                <a:spcPct val="110000"/>
              </a:lnSpc>
              <a:buFont typeface="Wingdings" panose="05000000000000000000" charset="0"/>
              <a:buChar char="Ø"/>
            </a:pPr>
            <a:r>
              <a:rPr lang="zh-CN" altLang="en-US" sz="2000" smtClean="0">
                <a:solidFill>
                  <a:srgbClr val="002060"/>
                </a:solidFill>
                <a:sym typeface="+mn-ea"/>
              </a:rPr>
              <a:t>谋划新一轮流域综合治理工程</a:t>
            </a:r>
            <a:endParaRPr lang="zh-CN" altLang="en-US" sz="2000" b="1" smtClean="0">
              <a:solidFill>
                <a:srgbClr val="002060"/>
              </a:solidFill>
              <a:latin typeface="Arial" panose="020B0604020202020204" pitchFamily="34" charset="0"/>
              <a:ea typeface="Arial" panose="020B0604020202020204" pitchFamily="34" charset="0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01015" y="3172460"/>
            <a:ext cx="272161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altLang="zh-CN" sz="1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2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提升科技支撑能力</a:t>
            </a:r>
            <a:endParaRPr lang="zh-CN" altLang="en-US" sz="2400" b="1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25145" y="4634230"/>
            <a:ext cx="272161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spcBef>
                <a:spcPct val="50000"/>
              </a:spcBef>
              <a:buClr>
                <a:srgbClr val="1F3F5F"/>
              </a:buClr>
              <a:buSzTx/>
              <a:buFontTx/>
            </a:pPr>
            <a:r>
              <a:rPr lang="en-US" altLang="zh-CN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推进规范化标准化</a:t>
            </a:r>
            <a:endParaRPr lang="en-US" altLang="zh-CN" sz="24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74370" y="3632835"/>
            <a:ext cx="520255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342900" indent="-342900" eaLnBrk="0" hangingPunct="0">
              <a:lnSpc>
                <a:spcPct val="110000"/>
              </a:lnSpc>
              <a:buFont typeface="Wingdings" panose="05000000000000000000" charset="0"/>
              <a:buChar char="Ø"/>
            </a:pPr>
            <a:r>
              <a:rPr lang="zh-CN" altLang="en-US" sz="2000" smtClean="0">
                <a:solidFill>
                  <a:srgbClr val="002060"/>
                </a:solidFill>
                <a:sym typeface="+mn-ea"/>
              </a:rPr>
              <a:t>创新科研体制机制，组建科研服务平台</a:t>
            </a:r>
            <a:endParaRPr lang="zh-CN" altLang="en-US" sz="2000" smtClean="0">
              <a:solidFill>
                <a:srgbClr val="002060"/>
              </a:solidFill>
              <a:sym typeface="+mn-ea"/>
            </a:endParaRPr>
          </a:p>
          <a:p>
            <a:pPr marL="342900" indent="-342900" eaLnBrk="0" hangingPunct="0">
              <a:lnSpc>
                <a:spcPct val="110000"/>
              </a:lnSpc>
              <a:buFont typeface="Wingdings" panose="05000000000000000000" charset="0"/>
              <a:buChar char="Ø"/>
            </a:pPr>
            <a:r>
              <a:rPr lang="zh-CN" altLang="en-US" sz="2000" smtClean="0">
                <a:solidFill>
                  <a:srgbClr val="002060"/>
                </a:solidFill>
                <a:sym typeface="+mn-ea"/>
              </a:rPr>
              <a:t>重大科技问题攻关</a:t>
            </a:r>
            <a:endParaRPr lang="zh-CN" altLang="en-US" sz="2000" b="1" smtClean="0">
              <a:solidFill>
                <a:srgbClr val="002060"/>
              </a:solidFill>
              <a:latin typeface="Arial" panose="020B0604020202020204" pitchFamily="34" charset="0"/>
              <a:ea typeface="Arial" panose="020B0604020202020204" pitchFamily="34" charset="0"/>
              <a:sym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74370" y="5094605"/>
            <a:ext cx="5202555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342900" indent="-342900" algn="l" eaLnBrk="0" hangingPunct="0">
              <a:lnSpc>
                <a:spcPct val="11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2000" smtClean="0">
                <a:solidFill>
                  <a:srgbClr val="002060"/>
                </a:solidFill>
                <a:sym typeface="+mn-ea"/>
              </a:rPr>
              <a:t>水利工程管理、河长制等重点水利工作规范化、标准化建设</a:t>
            </a:r>
            <a:endParaRPr lang="zh-CN" altLang="en-US" sz="2000" smtClean="0">
              <a:solidFill>
                <a:srgbClr val="002060"/>
              </a:solidFill>
              <a:sym typeface="+mn-ea"/>
            </a:endParaRPr>
          </a:p>
          <a:p>
            <a:pPr marL="342900" indent="-342900" algn="l" eaLnBrk="0" hangingPunct="0">
              <a:lnSpc>
                <a:spcPct val="11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2000" smtClean="0">
                <a:solidFill>
                  <a:srgbClr val="002060"/>
                </a:solidFill>
                <a:latin typeface="Arial" panose="020B0604020202020204" pitchFamily="34" charset="0"/>
                <a:sym typeface="+mn-ea"/>
              </a:rPr>
              <a:t>流域区域制度体系建设</a:t>
            </a:r>
            <a:endParaRPr lang="zh-CN" altLang="en-US" sz="2000" smtClean="0">
              <a:solidFill>
                <a:srgbClr val="002060"/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6477000" y="4802505"/>
            <a:ext cx="5217795" cy="1064895"/>
          </a:xfrm>
          <a:prstGeom prst="roundRect">
            <a:avLst>
              <a:gd name="adj" fmla="val 16667"/>
            </a:avLst>
          </a:prstGeom>
          <a:solidFill>
            <a:srgbClr val="FFFFFF">
              <a:alpha val="3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6329680" y="3355340"/>
            <a:ext cx="5276215" cy="1064895"/>
          </a:xfrm>
          <a:prstGeom prst="roundRect">
            <a:avLst>
              <a:gd name="adj" fmla="val 16667"/>
            </a:avLst>
          </a:prstGeom>
          <a:solidFill>
            <a:schemeClr val="accent2">
              <a:alpha val="3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6438900" y="1884680"/>
            <a:ext cx="5217795" cy="1064895"/>
          </a:xfrm>
          <a:prstGeom prst="roundRect">
            <a:avLst>
              <a:gd name="adj" fmla="val 16667"/>
            </a:avLst>
          </a:prstGeom>
          <a:solidFill>
            <a:srgbClr val="FFFFFF">
              <a:alpha val="5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6330950" y="4878705"/>
            <a:ext cx="5274945" cy="1341120"/>
          </a:xfrm>
          <a:prstGeom prst="roundRect">
            <a:avLst>
              <a:gd name="adj" fmla="val 16667"/>
            </a:avLst>
          </a:prstGeom>
          <a:solidFill>
            <a:schemeClr val="hlink">
              <a:alpha val="5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2" name="圆角矩形 21"/>
          <p:cNvSpPr/>
          <p:nvPr/>
        </p:nvSpPr>
        <p:spPr>
          <a:xfrm>
            <a:off x="6329045" y="1973580"/>
            <a:ext cx="5276850" cy="1064895"/>
          </a:xfrm>
          <a:prstGeom prst="roundRect">
            <a:avLst>
              <a:gd name="adj" fmla="val 16667"/>
            </a:avLst>
          </a:prstGeom>
          <a:solidFill>
            <a:schemeClr val="accent1">
              <a:alpha val="30000"/>
            </a:scheme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6319520" y="3222625"/>
            <a:ext cx="2635250" cy="397510"/>
            <a:chOff x="720" y="1392"/>
            <a:chExt cx="4058" cy="480"/>
          </a:xfrm>
        </p:grpSpPr>
        <p:sp>
          <p:nvSpPr>
            <p:cNvPr id="24" name="圆角矩形 23"/>
            <p:cNvSpPr/>
            <p:nvPr/>
          </p:nvSpPr>
          <p:spPr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92157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26" name="圆角矩形 25"/>
              <p:cNvSpPr/>
              <p:nvPr/>
            </p:nvSpPr>
            <p:spPr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19216"/>
                      <a:invGamma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7" name="圆角矩形 26"/>
              <p:cNvSpPr/>
              <p:nvPr/>
            </p:nvSpPr>
            <p:spPr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15686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6330950" y="4691380"/>
            <a:ext cx="2635250" cy="396875"/>
            <a:chOff x="720" y="1392"/>
            <a:chExt cx="4058" cy="480"/>
          </a:xfrm>
        </p:grpSpPr>
        <p:sp>
          <p:nvSpPr>
            <p:cNvPr id="29" name="圆角矩形 28"/>
            <p:cNvSpPr/>
            <p:nvPr/>
          </p:nvSpPr>
          <p:spPr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shade val="92157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31" name="圆角矩形 30"/>
              <p:cNvSpPr/>
              <p:nvPr/>
            </p:nvSpPr>
            <p:spPr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alpha val="0"/>
                    </a:schemeClr>
                  </a:gs>
                  <a:gs pos="100000">
                    <a:schemeClr val="hlink">
                      <a:gamma/>
                      <a:tint val="25490"/>
                      <a:invGamma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2" name="圆角矩形 31"/>
              <p:cNvSpPr/>
              <p:nvPr/>
            </p:nvSpPr>
            <p:spPr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gamma/>
                      <a:tint val="19216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6322695" y="1770380"/>
            <a:ext cx="2635250" cy="396875"/>
            <a:chOff x="720" y="1392"/>
            <a:chExt cx="4058" cy="480"/>
          </a:xfrm>
        </p:grpSpPr>
        <p:sp>
          <p:nvSpPr>
            <p:cNvPr id="34" name="圆角矩形 33"/>
            <p:cNvSpPr/>
            <p:nvPr/>
          </p:nvSpPr>
          <p:spPr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36" name="圆角矩形 35"/>
              <p:cNvSpPr/>
              <p:nvPr/>
            </p:nvSpPr>
            <p:spPr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20000"/>
                      <a:invGamma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7" name="圆角矩形 36"/>
              <p:cNvSpPr/>
              <p:nvPr/>
            </p:nvSpPr>
            <p:spPr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22353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sp>
        <p:nvSpPr>
          <p:cNvPr id="38" name="矩形 37"/>
          <p:cNvSpPr/>
          <p:nvPr/>
        </p:nvSpPr>
        <p:spPr>
          <a:xfrm>
            <a:off x="6127115" y="1744980"/>
            <a:ext cx="282130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algn="ctr">
              <a:spcBef>
                <a:spcPct val="50000"/>
              </a:spcBef>
              <a:buClr>
                <a:srgbClr val="1F3F5F"/>
              </a:buClr>
              <a:buSzTx/>
              <a:buFontTx/>
            </a:pPr>
            <a:r>
              <a:rPr lang="en-US" altLang="zh-CN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全面</a:t>
            </a:r>
            <a:r>
              <a:rPr lang="en-US" altLang="zh-CN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打造智慧水利</a:t>
            </a:r>
            <a:endParaRPr lang="en-US" altLang="zh-CN" sz="24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390005" y="2219325"/>
            <a:ext cx="520255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342900" indent="-342900" algn="l" eaLnBrk="0" hangingPunct="0">
              <a:lnSpc>
                <a:spcPct val="11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2000" smtClean="0">
                <a:solidFill>
                  <a:srgbClr val="002060"/>
                </a:solidFill>
                <a:sym typeface="+mn-ea"/>
              </a:rPr>
              <a:t>加快推进区域协同、优势互补、共建共享的智慧水利建设</a:t>
            </a:r>
            <a:endParaRPr lang="zh-CN" altLang="en-US" sz="2000" smtClean="0">
              <a:solidFill>
                <a:srgbClr val="002060"/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6229985" y="3191510"/>
            <a:ext cx="272161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algn="ctr">
              <a:spcBef>
                <a:spcPct val="50000"/>
              </a:spcBef>
              <a:buClr>
                <a:srgbClr val="1F3F5F"/>
              </a:buClr>
              <a:buSzTx/>
              <a:buFontTx/>
            </a:pPr>
            <a:r>
              <a:rPr lang="en-US" altLang="zh-CN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创新水市场体系</a:t>
            </a:r>
            <a:endParaRPr lang="en-US" altLang="zh-CN" sz="24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254115" y="4653280"/>
            <a:ext cx="272161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algn="ctr">
              <a:spcBef>
                <a:spcPct val="50000"/>
              </a:spcBef>
              <a:buClr>
                <a:srgbClr val="1F3F5F"/>
              </a:buClr>
              <a:buSzTx/>
              <a:buFontTx/>
            </a:pPr>
            <a:r>
              <a:rPr lang="en-US" altLang="zh-CN"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完善协商协作机制</a:t>
            </a:r>
            <a:endParaRPr lang="en-US" altLang="zh-CN" sz="24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6403340" y="3651885"/>
            <a:ext cx="520255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342900" indent="-342900" algn="l" eaLnBrk="0" hangingPunct="0">
              <a:lnSpc>
                <a:spcPct val="11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2000" smtClean="0">
                <a:solidFill>
                  <a:srgbClr val="002060"/>
                </a:solidFill>
                <a:sym typeface="+mn-ea"/>
              </a:rPr>
              <a:t>探索实施省际跨区域生态补偿机制</a:t>
            </a:r>
            <a:endParaRPr lang="zh-CN" altLang="en-US" sz="2000" smtClean="0">
              <a:solidFill>
                <a:srgbClr val="002060"/>
              </a:solidFill>
              <a:sym typeface="+mn-ea"/>
            </a:endParaRPr>
          </a:p>
          <a:p>
            <a:pPr marL="342900" indent="-342900" algn="l" eaLnBrk="0" hangingPunct="0">
              <a:lnSpc>
                <a:spcPct val="11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2000" smtClean="0">
                <a:solidFill>
                  <a:srgbClr val="002060"/>
                </a:solidFill>
                <a:sym typeface="+mn-ea"/>
              </a:rPr>
              <a:t>推进水资源确权和水权水市场改革</a:t>
            </a:r>
            <a:endParaRPr lang="zh-CN" altLang="en-US" sz="2000" smtClean="0">
              <a:solidFill>
                <a:srgbClr val="002060"/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6403340" y="5113655"/>
            <a:ext cx="5202555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342900" indent="-342900" algn="l" eaLnBrk="0" hangingPunct="0">
              <a:lnSpc>
                <a:spcPct val="11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2000" smtClean="0">
                <a:solidFill>
                  <a:srgbClr val="002060"/>
                </a:solidFill>
                <a:sym typeface="+mn-ea"/>
              </a:rPr>
              <a:t>深化太湖流域水利协调议事工作机制</a:t>
            </a:r>
            <a:endParaRPr lang="zh-CN" altLang="en-US" sz="2000" smtClean="0">
              <a:solidFill>
                <a:srgbClr val="002060"/>
              </a:solidFill>
              <a:sym typeface="+mn-ea"/>
            </a:endParaRPr>
          </a:p>
          <a:p>
            <a:pPr marL="342900" indent="-342900" algn="l" eaLnBrk="0" hangingPunct="0">
              <a:lnSpc>
                <a:spcPct val="11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2000" smtClean="0">
                <a:solidFill>
                  <a:srgbClr val="002060"/>
                </a:solidFill>
                <a:sym typeface="+mn-ea"/>
              </a:rPr>
              <a:t>整合并深化已建的流域、区域水利协调议事平台和工作机制</a:t>
            </a:r>
            <a:endParaRPr lang="zh-CN" altLang="en-US" sz="2000" smtClean="0">
              <a:solidFill>
                <a:srgbClr val="002060"/>
              </a:solidFill>
              <a:latin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矩形 66"/>
          <p:cNvSpPr/>
          <p:nvPr/>
        </p:nvSpPr>
        <p:spPr>
          <a:xfrm>
            <a:off x="4084955" y="1656080"/>
            <a:ext cx="8204835" cy="2635885"/>
          </a:xfrm>
          <a:prstGeom prst="rect">
            <a:avLst/>
          </a:prstGeom>
          <a:solidFill>
            <a:srgbClr val="004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谢  谢！</a:t>
            </a:r>
            <a:endParaRPr lang="zh-CN" altLang="en-US" sz="6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5" descr="222"/>
          <p:cNvPicPr>
            <a:picLocks noChangeAspect="1" noChangeArrowheads="1"/>
          </p:cNvPicPr>
          <p:nvPr/>
        </p:nvPicPr>
        <p:blipFill rotWithShape="1">
          <a:blip r:embed="rId1"/>
          <a:srcRect l="5221" t="6692" r="5994" b="8912"/>
          <a:stretch>
            <a:fillRect/>
          </a:stretch>
        </p:blipFill>
        <p:spPr bwMode="auto">
          <a:xfrm>
            <a:off x="548958" y="434657"/>
            <a:ext cx="1128712" cy="113347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6110" y="4634230"/>
            <a:ext cx="13444855" cy="304927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26670"/>
            <a:ext cx="3559175" cy="69646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7" name="TextBox 86"/>
          <p:cNvSpPr txBox="1"/>
          <p:nvPr/>
        </p:nvSpPr>
        <p:spPr>
          <a:xfrm>
            <a:off x="194425" y="2219563"/>
            <a:ext cx="2805024" cy="1351280"/>
          </a:xfrm>
          <a:prstGeom prst="rect">
            <a:avLst/>
          </a:prstGeom>
          <a:noFill/>
        </p:spPr>
        <p:txBody>
          <a:bodyPr wrap="square" lIns="121816" tIns="60905" rIns="121816" bIns="60905">
            <a:spAutoFit/>
          </a:bodyPr>
          <a:lstStyle/>
          <a:p>
            <a:pPr algn="r">
              <a:defRPr/>
            </a:pPr>
            <a:r>
              <a:rPr lang="zh-CN" altLang="en-US" sz="48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 </a:t>
            </a:r>
            <a:endParaRPr lang="en-US" altLang="zh-CN" sz="4800" b="1" spc="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defRPr/>
            </a:pPr>
            <a:r>
              <a:rPr lang="en-US" altLang="zh-CN" sz="3200" b="1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3200" b="1" spc="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5" descr="22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1" y="387351"/>
            <a:ext cx="1151467" cy="121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5085927" y="2672535"/>
            <a:ext cx="6673427" cy="1212850"/>
            <a:chOff x="6339097" y="1571479"/>
            <a:chExt cx="3744416" cy="511504"/>
          </a:xfrm>
        </p:grpSpPr>
        <p:sp>
          <p:nvSpPr>
            <p:cNvPr id="6" name="圆角矩形 5"/>
            <p:cNvSpPr/>
            <p:nvPr/>
          </p:nvSpPr>
          <p:spPr>
            <a:xfrm>
              <a:off x="6339097" y="1571479"/>
              <a:ext cx="3744416" cy="51150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28" tIns="81264" rIns="162528" bIns="81264" anchor="ctr"/>
            <a:lstStyle/>
            <a:p>
              <a:pPr algn="ctr">
                <a:defRPr/>
              </a:pPr>
              <a:endParaRPr lang="zh-CN" altLang="en-US" sz="4800" dirty="0">
                <a:latin typeface="+mj-lt"/>
                <a:ea typeface="Arial Unicode MS" panose="020B0604020202020204" charset="-122"/>
                <a:cs typeface="Arial Unicode MS" panose="020B0604020202020204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6474307" y="1614215"/>
              <a:ext cx="3608638" cy="417492"/>
            </a:xfrm>
            <a:prstGeom prst="rect">
              <a:avLst/>
            </a:prstGeom>
          </p:spPr>
          <p:txBody>
            <a:bodyPr wrap="square" lIns="162528" tIns="81264" rIns="162528" bIns="81264" anchor="ctr" anchorCtr="0">
              <a:spAutoFit/>
            </a:bodyPr>
            <a:lstStyle/>
            <a:p>
              <a:pPr>
                <a:defRPr/>
              </a:pPr>
              <a:r>
                <a:rPr lang="zh-CN" altLang="zh-CN" sz="32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二、当前面临的问题与挑战</a:t>
              </a:r>
              <a:endParaRPr lang="zh-CN" altLang="zh-CN" sz="3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下箭头 43"/>
          <p:cNvSpPr/>
          <p:nvPr/>
        </p:nvSpPr>
        <p:spPr>
          <a:xfrm rot="16200000">
            <a:off x="4048337" y="957157"/>
            <a:ext cx="549487" cy="778087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86" tIns="60894" rIns="121786" bIns="60894" rtlCol="0" anchor="ctr"/>
          <a:lstStyle/>
          <a:p>
            <a:pPr algn="ctr"/>
            <a:endParaRPr lang="zh-CN" altLang="en-US" sz="100"/>
          </a:p>
        </p:txBody>
      </p:sp>
      <p:grpSp>
        <p:nvGrpSpPr>
          <p:cNvPr id="45" name="组合 44"/>
          <p:cNvGrpSpPr/>
          <p:nvPr/>
        </p:nvGrpSpPr>
        <p:grpSpPr>
          <a:xfrm>
            <a:off x="5085080" y="4522290"/>
            <a:ext cx="6677660" cy="1212850"/>
            <a:chOff x="6339097" y="1571479"/>
            <a:chExt cx="3744416" cy="774961"/>
          </a:xfrm>
        </p:grpSpPr>
        <p:sp>
          <p:nvSpPr>
            <p:cNvPr id="46" name="圆角矩形 45"/>
            <p:cNvSpPr/>
            <p:nvPr/>
          </p:nvSpPr>
          <p:spPr>
            <a:xfrm>
              <a:off x="6339097" y="1571479"/>
              <a:ext cx="3744416" cy="77496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28" tIns="81264" rIns="162528" bIns="81264" anchor="ctr"/>
            <a:p>
              <a:pPr algn="ctr">
                <a:defRPr/>
              </a:pPr>
              <a:endParaRPr lang="zh-CN" altLang="en-US" sz="4800" dirty="0">
                <a:latin typeface="+mj-lt"/>
                <a:ea typeface="Arial Unicode MS" panose="020B0604020202020204" charset="-122"/>
                <a:cs typeface="Arial Unicode MS" panose="020B0604020202020204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6474307" y="1614215"/>
              <a:ext cx="3608638" cy="731975"/>
            </a:xfrm>
            <a:prstGeom prst="rect">
              <a:avLst/>
            </a:prstGeom>
          </p:spPr>
          <p:txBody>
            <a:bodyPr wrap="square" lIns="162528" tIns="81264" rIns="162528" bIns="81264">
              <a:spAutoFit/>
            </a:bodyPr>
            <a:p>
              <a:pPr>
                <a:defRPr/>
              </a:pPr>
              <a:r>
                <a:rPr lang="zh-CN" altLang="zh-CN" sz="32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三、推进建立太湖流域水环境综合           </a:t>
              </a:r>
              <a:endParaRPr lang="zh-CN" altLang="zh-CN" sz="3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>
                <a:defRPr/>
              </a:pPr>
              <a:r>
                <a:rPr lang="zh-CN" altLang="zh-CN" sz="32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       治理与管理长效机制</a:t>
              </a:r>
              <a:endParaRPr lang="zh-CN" altLang="zh-CN" sz="3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5085927" y="739987"/>
            <a:ext cx="6677660" cy="1212850"/>
            <a:chOff x="6339097" y="1571479"/>
            <a:chExt cx="3744416" cy="774711"/>
          </a:xfrm>
        </p:grpSpPr>
        <p:sp>
          <p:nvSpPr>
            <p:cNvPr id="58" name="圆角矩形 57"/>
            <p:cNvSpPr/>
            <p:nvPr/>
          </p:nvSpPr>
          <p:spPr>
            <a:xfrm>
              <a:off x="6339097" y="1571479"/>
              <a:ext cx="3744416" cy="774555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28" tIns="81264" rIns="162528" bIns="81264" anchor="ctr"/>
            <a:lstStyle/>
            <a:p>
              <a:pPr algn="ctr">
                <a:defRPr/>
              </a:pPr>
              <a:endParaRPr lang="zh-CN" altLang="en-US" sz="4800" dirty="0">
                <a:latin typeface="+mj-lt"/>
                <a:ea typeface="Arial Unicode MS" panose="020B0604020202020204" charset="-122"/>
                <a:cs typeface="Arial Unicode MS" panose="020B0604020202020204" charset="-122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6474307" y="1614215"/>
              <a:ext cx="3608638" cy="731975"/>
            </a:xfrm>
            <a:prstGeom prst="rect">
              <a:avLst/>
            </a:prstGeom>
          </p:spPr>
          <p:txBody>
            <a:bodyPr wrap="square" lIns="162528" tIns="81264" rIns="162528" bIns="81264">
              <a:spAutoFit/>
            </a:bodyPr>
            <a:lstStyle/>
            <a:p>
              <a:pPr>
                <a:defRPr/>
              </a:pPr>
              <a:r>
                <a:rPr lang="zh-CN" altLang="zh-CN" sz="32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一、太湖流域水环境综合治理</a:t>
              </a:r>
              <a:endParaRPr lang="zh-CN" altLang="zh-CN" sz="3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>
                <a:defRPr/>
              </a:pPr>
              <a:r>
                <a:rPr lang="zh-CN" altLang="zh-CN" sz="32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       经验与成效</a:t>
              </a:r>
              <a:endParaRPr lang="zh-CN" altLang="zh-CN" sz="32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557530" indent="-2146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9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fld id="{EDE26425-1337-44AE-92DA-A3B7A29B7234}" type="slidenum">
              <a:rPr lang="zh-CN" altLang="en-US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</a:fld>
            <a:r>
              <a:rPr lang="en-US" altLang="zh-CN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9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endParaRPr lang="zh-CN" altLang="en-US" sz="9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-11430" y="-41910"/>
            <a:ext cx="1213485" cy="744855"/>
          </a:xfrm>
          <a:prstGeom prst="rect">
            <a:avLst/>
          </a:prstGeom>
          <a:solidFill>
            <a:srgbClr val="556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300" spc="-10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一</a:t>
            </a:r>
            <a:endParaRPr lang="zh-CN" altLang="en-US" sz="2800" b="1" kern="300" spc="-100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-11430" y="703580"/>
            <a:ext cx="737616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1202055" y="654050"/>
            <a:ext cx="11089005" cy="118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00" b="1" dirty="0">
              <a:solidFill>
                <a:srgbClr val="004F8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038225" y="2561590"/>
            <a:ext cx="5668645" cy="3418840"/>
            <a:chOff x="1488" y="4103"/>
            <a:chExt cx="6783" cy="5384"/>
          </a:xfrm>
        </p:grpSpPr>
        <p:sp>
          <p:nvSpPr>
            <p:cNvPr id="13" name="矩形 12"/>
            <p:cNvSpPr/>
            <p:nvPr/>
          </p:nvSpPr>
          <p:spPr>
            <a:xfrm>
              <a:off x="1506" y="4103"/>
              <a:ext cx="6765" cy="2573"/>
            </a:xfrm>
            <a:prstGeom prst="rect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p"/>
              </a:pPr>
              <a:r>
                <a:rPr lang="en-US" altLang="zh-CN" sz="2400" dirty="0">
                  <a:latin typeface="方正楷体_GBK" panose="03000509000000000000" charset="-122"/>
                  <a:ea typeface="方正楷体_GBK" panose="03000509000000000000" charset="-122"/>
                </a:rPr>
                <a:t>连续十</a:t>
              </a:r>
              <a:r>
                <a:rPr lang="zh-CN" altLang="en-US" sz="2400" dirty="0">
                  <a:latin typeface="方正楷体_GBK" panose="03000509000000000000" charset="-122"/>
                  <a:ea typeface="方正楷体_GBK" panose="03000509000000000000" charset="-122"/>
                </a:rPr>
                <a:t>一</a:t>
              </a:r>
              <a:r>
                <a:rPr lang="en-US" altLang="zh-CN" sz="2400" dirty="0">
                  <a:latin typeface="方正楷体_GBK" panose="03000509000000000000" charset="-122"/>
                  <a:ea typeface="方正楷体_GBK" panose="03000509000000000000" charset="-122"/>
                </a:rPr>
                <a:t>年实现“</a:t>
              </a:r>
              <a:r>
                <a:rPr lang="zh-CN" altLang="zh-CN" sz="2400" dirty="0">
                  <a:latin typeface="方正楷体_GBK" panose="03000509000000000000" charset="-122"/>
                  <a:ea typeface="方正楷体_GBK" panose="03000509000000000000" charset="-122"/>
                </a:rPr>
                <a:t>两个确保</a:t>
              </a:r>
              <a:r>
                <a:rPr lang="en-US" altLang="zh-CN" sz="2400" dirty="0" smtClean="0">
                  <a:latin typeface="方正楷体_GBK" panose="03000509000000000000" charset="-122"/>
                  <a:ea typeface="方正楷体_GBK" panose="03000509000000000000" charset="-122"/>
                </a:rPr>
                <a:t>”</a:t>
              </a:r>
              <a:r>
                <a:rPr lang="zh-CN" altLang="zh-CN" sz="2400" dirty="0" smtClean="0">
                  <a:latin typeface="方正楷体_GBK" panose="03000509000000000000" charset="-122"/>
                  <a:ea typeface="方正楷体_GBK" panose="03000509000000000000" charset="-122"/>
                </a:rPr>
                <a:t>目标</a:t>
              </a:r>
              <a:endParaRPr lang="zh-CN" altLang="zh-CN" sz="2400" kern="100" dirty="0">
                <a:solidFill>
                  <a:srgbClr val="FF0000"/>
                </a:solidFill>
                <a:latin typeface="方正楷体_GBK" panose="03000509000000000000" charset="-122"/>
                <a:ea typeface="方正楷体_GBK" panose="03000509000000000000" charset="-122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p"/>
              </a:pPr>
              <a:r>
                <a:rPr lang="zh-CN" altLang="zh-CN" sz="2400" kern="100" dirty="0">
                  <a:latin typeface="方正楷体_GBK" panose="03000509000000000000" charset="-122"/>
                  <a:ea typeface="方正楷体_GBK" panose="03000509000000000000" charset="-122"/>
                  <a:cs typeface="Times New Roman" panose="02020603050405020304" pitchFamily="18" charset="0"/>
                </a:rPr>
                <a:t>各地自来水厂增加深度处理工艺</a:t>
              </a:r>
              <a:endParaRPr lang="zh-CN" altLang="zh-CN" sz="2400" kern="100" dirty="0">
                <a:latin typeface="方正楷体_GBK" panose="03000509000000000000" charset="-122"/>
                <a:ea typeface="方正楷体_GBK" panose="03000509000000000000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88" y="6676"/>
              <a:ext cx="6782" cy="281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文本框 6"/>
          <p:cNvSpPr txBox="1"/>
          <p:nvPr/>
        </p:nvSpPr>
        <p:spPr>
          <a:xfrm>
            <a:off x="1202055" y="1118235"/>
            <a:ext cx="40455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（一）太湖治理的成效</a:t>
            </a:r>
            <a:endParaRPr lang="zh-CN" altLang="en-US" sz="28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38910" y="1844040"/>
            <a:ext cx="92278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charset="0"/>
              <a:buChar char="ü"/>
            </a:pPr>
            <a:r>
              <a:rPr lang="zh-CN" altLang="en-US" sz="280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饮用水水源地水质改善，饮用水安全保障目标顺利实现</a:t>
            </a:r>
            <a:endParaRPr lang="zh-CN" altLang="en-US" sz="280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958965" y="3008630"/>
            <a:ext cx="4805045" cy="1534795"/>
            <a:chOff x="8299" y="5078"/>
            <a:chExt cx="6167" cy="2417"/>
          </a:xfrm>
        </p:grpSpPr>
        <p:sp>
          <p:nvSpPr>
            <p:cNvPr id="11" name="矩形 10"/>
            <p:cNvSpPr/>
            <p:nvPr/>
          </p:nvSpPr>
          <p:spPr>
            <a:xfrm>
              <a:off x="8382" y="5078"/>
              <a:ext cx="5977" cy="241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8299" y="5316"/>
              <a:ext cx="6167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 latinLnBrk="0">
                <a:lnSpc>
                  <a:spcPct val="150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华文新魏" panose="02010800040101010101" charset="-122"/>
                  <a:ea typeface="华文新魏" panose="02010800040101010101" charset="-122"/>
                </a:rPr>
                <a:t>确保饮用水安全</a:t>
              </a:r>
              <a:endParaRPr lang="zh-CN" altLang="en-US" sz="240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  <a:p>
              <a:pPr algn="ctr" latinLnBrk="0">
                <a:lnSpc>
                  <a:spcPct val="150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华文新魏" panose="02010800040101010101" charset="-122"/>
                  <a:ea typeface="华文新魏" panose="02010800040101010101" charset="-122"/>
                </a:rPr>
                <a:t>确保不发生大面积水质黑臭</a:t>
              </a:r>
              <a:endParaRPr lang="zh-CN" altLang="en-US" sz="240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02055" y="53975"/>
            <a:ext cx="86106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defRPr/>
            </a:pPr>
            <a:r>
              <a:rPr lang="zh-CN" altLang="en-US" sz="3000" b="1" spc="-100">
                <a:solidFill>
                  <a:srgbClr val="004F8A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太湖流域水环境综合治理经验与成效</a:t>
            </a:r>
            <a:endParaRPr lang="zh-CN" altLang="en-US" sz="3000" b="1" spc="-100">
              <a:solidFill>
                <a:srgbClr val="004F8A"/>
              </a:solidFill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557530" indent="-2146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9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fld id="{EDE26425-1337-44AE-92DA-A3B7A29B7234}" type="slidenum">
              <a:rPr lang="zh-CN" altLang="en-US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</a:fld>
            <a:r>
              <a:rPr lang="en-US" altLang="zh-CN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9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endParaRPr lang="zh-CN" altLang="en-US" sz="9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91" name="矩形 1"/>
          <p:cNvSpPr>
            <a:spLocks noChangeArrowheads="1"/>
          </p:cNvSpPr>
          <p:nvPr/>
        </p:nvSpPr>
        <p:spPr bwMode="auto">
          <a:xfrm>
            <a:off x="1034415" y="1865948"/>
            <a:ext cx="35356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zh-CN" sz="2400" dirty="0" smtClean="0">
                <a:solidFill>
                  <a:schemeClr val="tx1"/>
                </a:solidFill>
                <a:latin typeface="方正黑体_GBK" panose="03000509000000000000" charset="-122"/>
                <a:ea typeface="方正黑体_GBK" panose="03000509000000000000" charset="-122"/>
              </a:rPr>
              <a:t>流域水环境得到明显改善</a:t>
            </a:r>
            <a:endParaRPr lang="zh-CN" altLang="zh-CN" sz="2400" dirty="0" smtClean="0">
              <a:solidFill>
                <a:schemeClr val="tx1"/>
              </a:solidFill>
              <a:latin typeface="方正黑体_GBK" panose="03000509000000000000" charset="-122"/>
              <a:ea typeface="方正黑体_GBK" panose="03000509000000000000" charset="-122"/>
            </a:endParaRPr>
          </a:p>
        </p:txBody>
      </p:sp>
      <p:sp>
        <p:nvSpPr>
          <p:cNvPr id="16392" name="矩形 5"/>
          <p:cNvSpPr>
            <a:spLocks noChangeArrowheads="1"/>
          </p:cNvSpPr>
          <p:nvPr/>
        </p:nvSpPr>
        <p:spPr bwMode="auto">
          <a:xfrm>
            <a:off x="1583055" y="1220788"/>
            <a:ext cx="3757613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2007—2018</a:t>
            </a:r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sz="24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5" name="直接连接符 54"/>
          <p:cNvCxnSpPr/>
          <p:nvPr/>
        </p:nvCxnSpPr>
        <p:spPr>
          <a:xfrm>
            <a:off x="927735" y="2414905"/>
            <a:ext cx="1038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>
            <a:off x="4780280" y="1502093"/>
            <a:ext cx="0" cy="48117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7" name="五边形 16386"/>
          <p:cNvSpPr/>
          <p:nvPr/>
        </p:nvSpPr>
        <p:spPr>
          <a:xfrm>
            <a:off x="4774565" y="2681605"/>
            <a:ext cx="2092960" cy="467995"/>
          </a:xfrm>
          <a:prstGeom prst="homePlat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高锰酸盐指数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96" name="矩形 16387"/>
          <p:cNvSpPr>
            <a:spLocks noChangeArrowheads="1"/>
          </p:cNvSpPr>
          <p:nvPr/>
        </p:nvSpPr>
        <p:spPr bwMode="auto">
          <a:xfrm>
            <a:off x="9806940" y="2715895"/>
            <a:ext cx="962025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16.3%</a:t>
            </a:r>
            <a:endParaRPr lang="en-US" altLang="zh-CN" sz="20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" name="直接箭头连接符 16390"/>
          <p:cNvCxnSpPr/>
          <p:nvPr/>
        </p:nvCxnSpPr>
        <p:spPr>
          <a:xfrm>
            <a:off x="9793923" y="2725420"/>
            <a:ext cx="0" cy="42386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五边形 66"/>
          <p:cNvSpPr/>
          <p:nvPr/>
        </p:nvSpPr>
        <p:spPr>
          <a:xfrm>
            <a:off x="4774565" y="3411855"/>
            <a:ext cx="2093595" cy="467995"/>
          </a:xfrm>
          <a:prstGeom prst="homePlat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氨  氮</a:t>
            </a:r>
            <a:endParaRPr lang="zh-CN" altLang="en-US" sz="2000" baseline="-25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五边形 67"/>
          <p:cNvSpPr/>
          <p:nvPr/>
        </p:nvSpPr>
        <p:spPr>
          <a:xfrm>
            <a:off x="4774565" y="4142105"/>
            <a:ext cx="2106295" cy="466725"/>
          </a:xfrm>
          <a:prstGeom prst="homePlat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  磷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五边形 68"/>
          <p:cNvSpPr/>
          <p:nvPr/>
        </p:nvSpPr>
        <p:spPr>
          <a:xfrm>
            <a:off x="4774565" y="4870450"/>
            <a:ext cx="2106295" cy="468630"/>
          </a:xfrm>
          <a:prstGeom prst="homePlat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  氮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401" name="矩形 69"/>
          <p:cNvSpPr>
            <a:spLocks noChangeArrowheads="1"/>
          </p:cNvSpPr>
          <p:nvPr/>
        </p:nvSpPr>
        <p:spPr bwMode="auto">
          <a:xfrm>
            <a:off x="9844723" y="3526155"/>
            <a:ext cx="962025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71.8%</a:t>
            </a:r>
            <a:endParaRPr lang="en-US" altLang="zh-CN" sz="20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1" name="直接箭头连接符 70"/>
          <p:cNvCxnSpPr/>
          <p:nvPr/>
        </p:nvCxnSpPr>
        <p:spPr>
          <a:xfrm>
            <a:off x="9794240" y="3533458"/>
            <a:ext cx="0" cy="42227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5" name="矩形 73"/>
          <p:cNvSpPr>
            <a:spLocks noChangeArrowheads="1"/>
          </p:cNvSpPr>
          <p:nvPr/>
        </p:nvSpPr>
        <p:spPr bwMode="auto">
          <a:xfrm>
            <a:off x="9903778" y="4931728"/>
            <a:ext cx="962025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34.0%</a:t>
            </a:r>
            <a:endParaRPr lang="en-US" altLang="zh-CN" sz="20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5" name="直接箭头连接符 74"/>
          <p:cNvCxnSpPr/>
          <p:nvPr/>
        </p:nvCxnSpPr>
        <p:spPr>
          <a:xfrm>
            <a:off x="9794240" y="4908550"/>
            <a:ext cx="0" cy="42227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7" name="矩形 16391"/>
          <p:cNvSpPr>
            <a:spLocks noChangeArrowheads="1"/>
          </p:cNvSpPr>
          <p:nvPr/>
        </p:nvSpPr>
        <p:spPr bwMode="auto">
          <a:xfrm>
            <a:off x="9296400" y="2184083"/>
            <a:ext cx="972820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zh-CN" sz="2400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太</a:t>
            </a:r>
            <a:r>
              <a:rPr lang="en-US" altLang="zh-CN" sz="2400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2400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湖</a:t>
            </a:r>
            <a:endParaRPr lang="zh-CN" altLang="en-US" sz="2400" dirty="0" smtClean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408" name="图片 1639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" y="2976245"/>
            <a:ext cx="3670300" cy="186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9" name="矩形 16394"/>
          <p:cNvSpPr>
            <a:spLocks noChangeArrowheads="1"/>
          </p:cNvSpPr>
          <p:nvPr/>
        </p:nvSpPr>
        <p:spPr bwMode="auto">
          <a:xfrm>
            <a:off x="5340668" y="5783263"/>
            <a:ext cx="4157345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Ⅴ类     </a:t>
            </a:r>
            <a:r>
              <a:rPr lang="zh-CN" altLang="zh-CN" sz="2000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出现大量沉水植物——菹草</a:t>
            </a:r>
            <a:endParaRPr lang="zh-CN" altLang="zh-CN" sz="2000" dirty="0" smtClean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五边形 16400"/>
          <p:cNvSpPr/>
          <p:nvPr/>
        </p:nvSpPr>
        <p:spPr>
          <a:xfrm flipH="1">
            <a:off x="967740" y="5720080"/>
            <a:ext cx="3812540" cy="462280"/>
          </a:xfrm>
          <a:prstGeom prst="homePlat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太湖全年水质总体评价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19200" y="798830"/>
            <a:ext cx="84658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charset="0"/>
              <a:buChar char="ü"/>
            </a:pPr>
            <a:r>
              <a:rPr lang="zh-CN" altLang="en-US" sz="280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太湖水质指标稳中趋降，水生态正在向好</a:t>
            </a:r>
            <a:endParaRPr lang="zh-CN" altLang="en-US" sz="280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16387"/>
          <p:cNvSpPr>
            <a:spLocks noChangeArrowheads="1"/>
          </p:cNvSpPr>
          <p:nvPr/>
        </p:nvSpPr>
        <p:spPr bwMode="auto">
          <a:xfrm>
            <a:off x="7235825" y="2716530"/>
            <a:ext cx="255905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spc="-100">
                <a:solidFill>
                  <a:schemeClr val="accent1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4.27mg/L  （Ⅲ类）</a:t>
            </a:r>
            <a:endParaRPr lang="en-US" altLang="zh-CN" sz="2000" spc="-100">
              <a:solidFill>
                <a:schemeClr val="accent1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235825" y="3481070"/>
            <a:ext cx="25584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spc="-100">
                <a:solidFill>
                  <a:schemeClr val="accent1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0.11mg/L  （Ⅰ类）</a:t>
            </a:r>
            <a:endParaRPr lang="zh-CN" altLang="en-US" sz="2000" spc="-100">
              <a:solidFill>
                <a:schemeClr val="accent1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254875" y="4210050"/>
            <a:ext cx="2539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spc="-100">
                <a:solidFill>
                  <a:schemeClr val="accent1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0.0</a:t>
            </a:r>
            <a:r>
              <a:rPr lang="en-US" altLang="zh-CN" sz="2000" spc="-100">
                <a:solidFill>
                  <a:schemeClr val="accent1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79</a:t>
            </a:r>
            <a:r>
              <a:rPr lang="zh-CN" altLang="en-US" sz="2000" spc="-100">
                <a:solidFill>
                  <a:schemeClr val="accent1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mg/L（Ⅳ类）</a:t>
            </a:r>
            <a:endParaRPr lang="zh-CN" altLang="en-US" sz="2000" spc="-100">
              <a:solidFill>
                <a:schemeClr val="accent1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260590" y="4905375"/>
            <a:ext cx="26187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spc="-100">
                <a:solidFill>
                  <a:schemeClr val="accent1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en-US" altLang="zh-CN" sz="2000" spc="-100">
                <a:solidFill>
                  <a:schemeClr val="accent1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55</a:t>
            </a:r>
            <a:r>
              <a:rPr lang="zh-CN" altLang="en-US" sz="2000" spc="-100">
                <a:solidFill>
                  <a:schemeClr val="accent1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mg/L  （Ⅴ类）</a:t>
            </a:r>
            <a:endParaRPr lang="zh-CN" altLang="en-US" sz="2000" spc="-100">
              <a:solidFill>
                <a:schemeClr val="accent1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rcRect l="4245" t="310" r="2185" b="19687"/>
          <a:stretch>
            <a:fillRect/>
          </a:stretch>
        </p:blipFill>
        <p:spPr>
          <a:xfrm>
            <a:off x="9904095" y="772160"/>
            <a:ext cx="1607820" cy="1520190"/>
          </a:xfrm>
          <a:prstGeom prst="ellipse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11430" y="-41910"/>
            <a:ext cx="1213485" cy="744855"/>
          </a:xfrm>
          <a:prstGeom prst="rect">
            <a:avLst/>
          </a:prstGeom>
          <a:solidFill>
            <a:srgbClr val="556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300" spc="-10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一</a:t>
            </a:r>
            <a:endParaRPr lang="zh-CN" altLang="en-US" sz="2800" b="1" kern="300" spc="-100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-11430" y="703580"/>
            <a:ext cx="737616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1202055" y="654050"/>
            <a:ext cx="11089005" cy="118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00" b="1" dirty="0">
              <a:solidFill>
                <a:srgbClr val="004F8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202055" y="53975"/>
            <a:ext cx="86106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defRPr/>
            </a:pPr>
            <a:r>
              <a:rPr lang="zh-CN" altLang="en-US" sz="3000" b="1" spc="-100">
                <a:solidFill>
                  <a:srgbClr val="004F8A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太湖流域水环境综合治理经验与成效</a:t>
            </a:r>
            <a:endParaRPr lang="zh-CN" altLang="en-US" sz="3000" b="1" spc="-100">
              <a:solidFill>
                <a:srgbClr val="004F8A"/>
              </a:solidFill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557530" indent="-2146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9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fld id="{EDE26425-1337-44AE-92DA-A3B7A29B7234}" type="slidenum">
              <a:rPr lang="zh-CN" altLang="en-US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</a:fld>
            <a:r>
              <a:rPr lang="en-US" altLang="zh-CN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9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endParaRPr lang="zh-CN" altLang="en-US" sz="9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62965" y="3656965"/>
            <a:ext cx="4686470" cy="2399030"/>
            <a:chOff x="1920" y="902"/>
            <a:chExt cx="7046" cy="3778"/>
          </a:xfrm>
        </p:grpSpPr>
        <p:sp>
          <p:nvSpPr>
            <p:cNvPr id="3" name="矩形 2"/>
            <p:cNvSpPr/>
            <p:nvPr/>
          </p:nvSpPr>
          <p:spPr>
            <a:xfrm>
              <a:off x="1978" y="1701"/>
              <a:ext cx="6988" cy="2979"/>
            </a:xfrm>
            <a:prstGeom prst="rect">
              <a:avLst/>
            </a:prstGeom>
            <a:noFill/>
            <a:ln w="28575" cmpd="dbl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p>
              <a:pPr marL="342900" indent="-342900" latinLnBrk="0">
                <a:lnSpc>
                  <a:spcPct val="150000"/>
                </a:lnSpc>
                <a:buFont typeface="Wingdings" panose="05000000000000000000" charset="0"/>
                <a:buChar char="Ø"/>
              </a:pPr>
              <a:r>
                <a:rPr lang="en-US" altLang="zh-CN" sz="2000" kern="100" spc="-100" dirty="0" smtClean="0">
                  <a:solidFill>
                    <a:schemeClr val="tx1"/>
                  </a:solidFill>
                  <a:uFillTx/>
                  <a:latin typeface="方正黑体_GBK" panose="03000509000000000000" charset="-122"/>
                  <a:ea typeface="方正黑体_GBK" panose="03000509000000000000" charset="-122"/>
                </a:rPr>
                <a:t>22</a:t>
              </a:r>
              <a:r>
                <a:rPr lang="zh-CN" altLang="zh-CN" sz="2000" kern="100" spc="-100" dirty="0" smtClean="0">
                  <a:solidFill>
                    <a:schemeClr val="tx1"/>
                  </a:solidFill>
                  <a:uFillTx/>
                  <a:latin typeface="方正黑体_GBK" panose="03000509000000000000" charset="-122"/>
                  <a:ea typeface="方正黑体_GBK" panose="03000509000000000000" charset="-122"/>
                  <a:cs typeface="Times New Roman" panose="02020603050405020304" pitchFamily="18" charset="0"/>
                </a:rPr>
                <a:t>条主要入湖河流</a:t>
              </a:r>
              <a:r>
                <a:rPr lang="zh-CN" altLang="zh-CN" sz="2000" b="1" kern="100" dirty="0">
                  <a:solidFill>
                    <a:srgbClr val="C00000"/>
                  </a:solidFill>
                  <a:latin typeface="方正黑体_GBK" panose="03000509000000000000" charset="-122"/>
                  <a:ea typeface="方正黑体_GBK" panose="03000509000000000000" charset="-122"/>
                  <a:cs typeface="Times New Roman" panose="02020603050405020304" pitchFamily="18" charset="0"/>
                </a:rPr>
                <a:t>连续四年</a:t>
              </a:r>
              <a:r>
                <a:rPr lang="zh-CN" altLang="zh-CN" sz="2000" kern="100" spc="-100" dirty="0">
                  <a:solidFill>
                    <a:schemeClr val="tx1"/>
                  </a:solidFill>
                  <a:uFillTx/>
                  <a:latin typeface="方正黑体_GBK" panose="03000509000000000000" charset="-122"/>
                  <a:ea typeface="方正黑体_GBK" panose="03000509000000000000" charset="-122"/>
                  <a:cs typeface="Times New Roman" panose="02020603050405020304" pitchFamily="18" charset="0"/>
                </a:rPr>
                <a:t>消除</a:t>
              </a:r>
              <a:r>
                <a:rPr lang="zh-CN" altLang="zh-CN" sz="2000" kern="100" spc="-100" dirty="0" smtClean="0">
                  <a:solidFill>
                    <a:schemeClr val="tx1"/>
                  </a:solidFill>
                  <a:uFillTx/>
                  <a:latin typeface="方正黑体_GBK" panose="03000509000000000000" charset="-122"/>
                  <a:ea typeface="方正黑体_GBK" panose="03000509000000000000" charset="-122"/>
                  <a:cs typeface="Times New Roman" panose="02020603050405020304" pitchFamily="18" charset="0"/>
                </a:rPr>
                <a:t>劣</a:t>
              </a:r>
              <a:r>
                <a:rPr lang="en-US" altLang="zh-CN" sz="2000" kern="100" spc="-100" dirty="0" smtClean="0">
                  <a:solidFill>
                    <a:schemeClr val="tx1"/>
                  </a:solidFill>
                  <a:uFillTx/>
                  <a:latin typeface="方正黑体_GBK" panose="03000509000000000000" charset="-122"/>
                  <a:ea typeface="方正黑体_GBK" panose="03000509000000000000" charset="-122"/>
                </a:rPr>
                <a:t>V</a:t>
              </a:r>
              <a:r>
                <a:rPr lang="zh-CN" altLang="zh-CN" sz="2000" kern="100" spc="-100" dirty="0">
                  <a:solidFill>
                    <a:schemeClr val="tx1"/>
                  </a:solidFill>
                  <a:uFillTx/>
                  <a:latin typeface="方正黑体_GBK" panose="03000509000000000000" charset="-122"/>
                  <a:ea typeface="方正黑体_GBK" panose="03000509000000000000" charset="-122"/>
                  <a:cs typeface="Times New Roman" panose="02020603050405020304" pitchFamily="18" charset="0"/>
                </a:rPr>
                <a:t>类</a:t>
              </a:r>
              <a:endParaRPr lang="zh-CN" altLang="zh-CN" sz="2000" kern="100" dirty="0">
                <a:solidFill>
                  <a:schemeClr val="tx1"/>
                </a:solidFill>
                <a:latin typeface="方正黑体_GBK" panose="03000509000000000000" charset="-122"/>
                <a:ea typeface="方正黑体_GBK" panose="03000509000000000000" charset="-122"/>
                <a:cs typeface="Times New Roman" panose="02020603050405020304" pitchFamily="18" charset="0"/>
              </a:endParaRPr>
            </a:p>
            <a:p>
              <a:pPr marL="342900" indent="-342900" latinLnBrk="0">
                <a:lnSpc>
                  <a:spcPct val="150000"/>
                </a:lnSpc>
                <a:buFont typeface="Wingdings" panose="05000000000000000000" charset="0"/>
                <a:buChar char="Ø"/>
              </a:pPr>
              <a:r>
                <a:rPr lang="zh-CN" altLang="zh-CN" sz="2000" kern="100" dirty="0">
                  <a:solidFill>
                    <a:schemeClr val="tx1"/>
                  </a:solidFill>
                  <a:latin typeface="方正黑体_GBK" panose="03000509000000000000" charset="-122"/>
                  <a:ea typeface="方正黑体_GBK" panose="03000509000000000000" charset="-122"/>
                  <a:cs typeface="Times New Roman" panose="02020603050405020304" pitchFamily="18" charset="0"/>
                  <a:sym typeface="+mn-ea"/>
                </a:rPr>
                <a:t>34个省界河流断面</a:t>
              </a:r>
              <a:endParaRPr lang="en-US" altLang="zh-CN" b="1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latinLnBrk="0">
                <a:lnSpc>
                  <a:spcPct val="150000"/>
                </a:lnSpc>
              </a:pPr>
              <a:r>
                <a:rPr lang="en-US" altLang="zh-CN" kern="100" dirty="0" smtClean="0">
                  <a:solidFill>
                    <a:schemeClr val="tx1"/>
                  </a:solidFill>
                  <a:latin typeface="仿宋_GB2312" panose="02010609030101010101" charset="-122"/>
                  <a:ea typeface="仿宋_GB2312" panose="02010609030101010101" charset="-122"/>
                </a:rPr>
                <a:t>    </a:t>
              </a:r>
              <a:r>
                <a:rPr lang="en-US" kern="100" dirty="0" smtClean="0">
                  <a:solidFill>
                    <a:schemeClr val="tx1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19</a:t>
              </a:r>
              <a:r>
                <a:rPr lang="zh-CN" altLang="zh-CN" kern="100" dirty="0">
                  <a:solidFill>
                    <a:schemeClr val="tx1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  <a:sym typeface="+mn-ea"/>
                </a:rPr>
                <a:t>个断面水质</a:t>
              </a:r>
              <a:r>
                <a:rPr lang="zh-CN" altLang="zh-CN" kern="100" dirty="0">
                  <a:solidFill>
                    <a:schemeClr val="tx1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达到或优于</a:t>
              </a:r>
              <a:r>
                <a:rPr lang="en-US" altLang="zh-CN" kern="100" dirty="0">
                  <a:solidFill>
                    <a:schemeClr val="tx1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III</a:t>
              </a:r>
              <a:r>
                <a:rPr lang="zh-CN" altLang="zh-CN" kern="100" dirty="0">
                  <a:solidFill>
                    <a:schemeClr val="tx1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类</a:t>
              </a:r>
              <a:r>
                <a:rPr lang="zh-CN" altLang="zh-CN" kern="100" dirty="0" smtClean="0">
                  <a:solidFill>
                    <a:schemeClr val="tx1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标准</a:t>
              </a:r>
              <a:endParaRPr lang="en-US" altLang="zh-CN" kern="100" dirty="0" smtClean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endParaRPr>
            </a:p>
            <a:p>
              <a:pPr latinLnBrk="0">
                <a:lnSpc>
                  <a:spcPct val="150000"/>
                </a:lnSpc>
              </a:pPr>
              <a:r>
                <a:rPr lang="zh-CN" altLang="zh-CN" kern="100" dirty="0">
                  <a:solidFill>
                    <a:schemeClr val="tx1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    </a:t>
              </a:r>
              <a:r>
                <a:rPr lang="zh-CN" altLang="zh-CN" kern="100" dirty="0">
                  <a:solidFill>
                    <a:schemeClr val="tx1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  <a:sym typeface="+mn-ea"/>
                </a:rPr>
                <a:t>占</a:t>
              </a:r>
              <a:r>
                <a:rPr lang="zh-CN" altLang="zh-CN" sz="2000" b="1" kern="100" dirty="0">
                  <a:solidFill>
                    <a:srgbClr val="C00000"/>
                  </a:solidFill>
                  <a:latin typeface="仿宋" panose="02010609060101010101" charset="-122"/>
                  <a:ea typeface="仿宋" panose="02010609060101010101" charset="-122"/>
                  <a:cs typeface="Times New Roman" panose="02020603050405020304" pitchFamily="18" charset="0"/>
                  <a:sym typeface="+mn-ea"/>
                </a:rPr>
                <a:t>55.9%</a:t>
              </a:r>
              <a:endParaRPr lang="zh-CN" altLang="zh-CN" sz="2000" b="1" kern="100" dirty="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920" y="902"/>
              <a:ext cx="2150" cy="72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2400" b="1" kern="1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2018</a:t>
              </a:r>
              <a:r>
                <a:rPr lang="zh-CN" altLang="zh-CN" sz="2400" b="1" kern="1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年</a:t>
              </a:r>
              <a:endParaRPr lang="zh-CN" altLang="zh-CN" sz="2400" b="1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63600" y="1275715"/>
            <a:ext cx="4662805" cy="1985010"/>
            <a:chOff x="2088" y="1658"/>
            <a:chExt cx="7343" cy="3126"/>
          </a:xfrm>
        </p:grpSpPr>
        <p:sp>
          <p:nvSpPr>
            <p:cNvPr id="14" name="矩形 13"/>
            <p:cNvSpPr/>
            <p:nvPr/>
          </p:nvSpPr>
          <p:spPr>
            <a:xfrm>
              <a:off x="2148" y="2459"/>
              <a:ext cx="7283" cy="2325"/>
            </a:xfrm>
            <a:prstGeom prst="rect">
              <a:avLst/>
            </a:prstGeom>
            <a:noFill/>
            <a:ln w="28575" cmpd="dbl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p>
              <a:pPr marL="342900" indent="-342900" latinLnBrk="0">
                <a:lnSpc>
                  <a:spcPct val="150000"/>
                </a:lnSpc>
                <a:buFont typeface="Wingdings" panose="05000000000000000000" charset="0"/>
                <a:buChar char="Ø"/>
              </a:pPr>
              <a:r>
                <a:rPr lang="en-US" altLang="zh-CN" sz="2000" kern="100" dirty="0" smtClean="0">
                  <a:solidFill>
                    <a:schemeClr val="tx1"/>
                  </a:solidFill>
                  <a:latin typeface="方正黑体_GBK" panose="03000509000000000000" charset="-122"/>
                  <a:ea typeface="方正黑体_GBK" panose="03000509000000000000" charset="-122"/>
                </a:rPr>
                <a:t>22</a:t>
              </a:r>
              <a:r>
                <a:rPr lang="zh-CN" altLang="zh-CN" sz="2000" kern="100" dirty="0" smtClean="0">
                  <a:solidFill>
                    <a:schemeClr val="tx1"/>
                  </a:solidFill>
                  <a:latin typeface="方正黑体_GBK" panose="03000509000000000000" charset="-122"/>
                  <a:ea typeface="方正黑体_GBK" panose="03000509000000000000" charset="-122"/>
                  <a:cs typeface="Times New Roman" panose="02020603050405020304" pitchFamily="18" charset="0"/>
                </a:rPr>
                <a:t>条主要入湖河流为</a:t>
              </a:r>
              <a:r>
                <a:rPr lang="zh-CN" altLang="zh-CN" sz="2000" kern="100" dirty="0" smtClean="0">
                  <a:solidFill>
                    <a:schemeClr val="tx1"/>
                  </a:solidFill>
                  <a:latin typeface="方正黑体_GBK" panose="03000509000000000000" charset="-122"/>
                  <a:ea typeface="方正黑体_GBK" panose="03000509000000000000" charset="-122"/>
                  <a:cs typeface="Times New Roman" panose="02020603050405020304" pitchFamily="18" charset="0"/>
                  <a:sym typeface="+mn-ea"/>
                </a:rPr>
                <a:t>劣V类的有12条</a:t>
              </a:r>
              <a:endParaRPr lang="zh-CN" altLang="zh-CN" sz="2000" kern="100" dirty="0" smtClean="0">
                <a:solidFill>
                  <a:schemeClr val="tx1"/>
                </a:solidFill>
                <a:latin typeface="方正黑体_GBK" panose="03000509000000000000" charset="-122"/>
                <a:ea typeface="方正黑体_GBK" panose="03000509000000000000" charset="-122"/>
                <a:cs typeface="Times New Roman" panose="02020603050405020304" pitchFamily="18" charset="0"/>
                <a:sym typeface="+mn-ea"/>
              </a:endParaRPr>
            </a:p>
            <a:p>
              <a:pPr marL="342900" indent="-342900" latinLnBrk="0">
                <a:lnSpc>
                  <a:spcPct val="150000"/>
                </a:lnSpc>
                <a:buFont typeface="Wingdings" panose="05000000000000000000" charset="0"/>
                <a:buChar char="Ø"/>
              </a:pPr>
              <a:r>
                <a:rPr lang="zh-CN" altLang="zh-CN" sz="2000" kern="100" dirty="0">
                  <a:solidFill>
                    <a:schemeClr val="tx1"/>
                  </a:solidFill>
                  <a:latin typeface="方正黑体_GBK" panose="03000509000000000000" charset="-122"/>
                  <a:ea typeface="方正黑体_GBK" panose="03000509000000000000" charset="-122"/>
                  <a:cs typeface="Times New Roman" panose="02020603050405020304" pitchFamily="18" charset="0"/>
                  <a:sym typeface="+mn-ea"/>
                </a:rPr>
                <a:t>34个省界河流断面</a:t>
              </a:r>
              <a:r>
                <a:rPr lang="zh-CN" altLang="zh-CN" sz="2000" kern="100" dirty="0">
                  <a:solidFill>
                    <a:schemeClr val="tx1"/>
                  </a:solidFill>
                  <a:latin typeface="方正黑体_GBK" panose="03000509000000000000" charset="-122"/>
                  <a:ea typeface="方正黑体_GBK" panose="03000509000000000000" charset="-122"/>
                  <a:cs typeface="Times New Roman" panose="02020603050405020304" pitchFamily="18" charset="0"/>
                  <a:sym typeface="+mn-ea"/>
                </a:rPr>
                <a:t>达到或优于III类标准有</a:t>
              </a:r>
              <a:r>
                <a:rPr lang="en-US" altLang="zh-CN" sz="2000" kern="100" dirty="0">
                  <a:solidFill>
                    <a:schemeClr val="tx1"/>
                  </a:solidFill>
                  <a:latin typeface="方正黑体_GBK" panose="03000509000000000000" charset="-122"/>
                  <a:ea typeface="方正黑体_GBK" panose="03000509000000000000" charset="-122"/>
                  <a:cs typeface="Times New Roman" panose="02020603050405020304" pitchFamily="18" charset="0"/>
                  <a:sym typeface="+mn-ea"/>
                </a:rPr>
                <a:t>9</a:t>
              </a:r>
              <a:r>
                <a:rPr lang="zh-CN" altLang="zh-CN" sz="2000" kern="100" dirty="0">
                  <a:solidFill>
                    <a:schemeClr val="tx1"/>
                  </a:solidFill>
                  <a:latin typeface="方正黑体_GBK" panose="03000509000000000000" charset="-122"/>
                  <a:ea typeface="方正黑体_GBK" panose="03000509000000000000" charset="-122"/>
                  <a:cs typeface="Times New Roman" panose="02020603050405020304" pitchFamily="18" charset="0"/>
                  <a:sym typeface="+mn-ea"/>
                </a:rPr>
                <a:t>个</a:t>
              </a:r>
              <a:endParaRPr lang="zh-CN" altLang="zh-CN" sz="2000" kern="100" dirty="0">
                <a:solidFill>
                  <a:schemeClr val="tx1"/>
                </a:solidFill>
                <a:latin typeface="方正黑体_GBK" panose="03000509000000000000" charset="-122"/>
                <a:ea typeface="方正黑体_GBK" panose="03000509000000000000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088" y="1658"/>
              <a:ext cx="2150" cy="72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2400" b="1" kern="1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2007</a:t>
              </a:r>
              <a:r>
                <a:rPr lang="zh-CN" altLang="zh-CN" sz="2400" b="1" kern="1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年</a:t>
              </a:r>
              <a:endParaRPr lang="zh-CN" altLang="zh-CN" sz="2400" b="1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631825" y="772160"/>
            <a:ext cx="109283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charset="0"/>
              <a:buChar char="ü"/>
            </a:pPr>
            <a:r>
              <a:rPr lang="zh-CN" altLang="en-US" sz="280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入湖河流及河网水质得到较大改善，水功能区水质达标率明显提高</a:t>
            </a:r>
            <a:endParaRPr lang="zh-CN" altLang="en-US" sz="280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20105" y="3684905"/>
            <a:ext cx="6007735" cy="27762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4850" y="1258570"/>
            <a:ext cx="3937635" cy="258191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-11430" y="-41910"/>
            <a:ext cx="1213485" cy="744855"/>
          </a:xfrm>
          <a:prstGeom prst="rect">
            <a:avLst/>
          </a:prstGeom>
          <a:solidFill>
            <a:srgbClr val="556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300" spc="-10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一</a:t>
            </a:r>
            <a:endParaRPr lang="zh-CN" altLang="en-US" sz="2800" b="1" kern="300" spc="-100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-11430" y="703580"/>
            <a:ext cx="737616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1202055" y="654050"/>
            <a:ext cx="11089005" cy="118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00" b="1" dirty="0">
              <a:solidFill>
                <a:srgbClr val="004F8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02055" y="53975"/>
            <a:ext cx="86106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defRPr/>
            </a:pPr>
            <a:r>
              <a:rPr lang="zh-CN" altLang="en-US" sz="3000" b="1" spc="-100">
                <a:solidFill>
                  <a:srgbClr val="004F8A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太湖流域水环境综合治理经验与成效</a:t>
            </a:r>
            <a:endParaRPr lang="zh-CN" altLang="en-US" sz="3000" b="1" spc="-100">
              <a:solidFill>
                <a:srgbClr val="004F8A"/>
              </a:solidFill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557530" indent="-2146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9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fld id="{EDE26425-1337-44AE-92DA-A3B7A29B7234}" type="slidenum">
              <a:rPr lang="zh-CN" altLang="en-US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</a:fld>
            <a:r>
              <a:rPr lang="en-US" altLang="zh-CN" sz="9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9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endParaRPr lang="zh-CN" altLang="en-US" sz="9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-11430" y="-41910"/>
            <a:ext cx="1213485" cy="744855"/>
          </a:xfrm>
          <a:prstGeom prst="rect">
            <a:avLst/>
          </a:prstGeom>
          <a:solidFill>
            <a:srgbClr val="556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300" spc="-10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一</a:t>
            </a:r>
            <a:endParaRPr lang="zh-CN" altLang="en-US" sz="2800" b="1" kern="300" spc="-100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-11430" y="703580"/>
            <a:ext cx="737616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1202055" y="654050"/>
            <a:ext cx="11089005" cy="118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00" b="1" dirty="0">
              <a:solidFill>
                <a:srgbClr val="004F8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02055" y="876935"/>
            <a:ext cx="79317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（二）太湖流域水环境综合治理水利工作进展</a:t>
            </a:r>
            <a:endParaRPr lang="zh-CN" altLang="en-US" sz="28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38910" y="1437640"/>
            <a:ext cx="84658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buFont typeface="Wingdings" panose="05000000000000000000" charset="0"/>
              <a:buNone/>
            </a:pPr>
            <a:r>
              <a:rPr lang="en-US" altLang="zh-CN" sz="280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lang="zh-CN" altLang="en-US" sz="280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积极推进水源地建设和保护，保障流域饮用水安全</a:t>
            </a:r>
            <a:endParaRPr lang="zh-CN" altLang="en-US" sz="280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02055" y="53975"/>
            <a:ext cx="86106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defRPr/>
            </a:pPr>
            <a:r>
              <a:rPr lang="zh-CN" altLang="en-US" sz="3000" b="1" spc="-100">
                <a:solidFill>
                  <a:srgbClr val="004F8A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太湖流域水环境综合治理经验与成效</a:t>
            </a:r>
            <a:endParaRPr lang="zh-CN" altLang="en-US" sz="3000" b="1" spc="-100">
              <a:solidFill>
                <a:srgbClr val="004F8A"/>
              </a:solidFill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808355" y="1933575"/>
            <a:ext cx="6452870" cy="4508500"/>
            <a:chOff x="2733" y="1945"/>
            <a:chExt cx="10162" cy="7100"/>
          </a:xfrm>
        </p:grpSpPr>
        <p:pic>
          <p:nvPicPr>
            <p:cNvPr id="20" name="Picture 4" descr="太湖流域（现状2004年）重要水源地原水厂分布图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3" y="1945"/>
              <a:ext cx="10162" cy="7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任意多边形 20"/>
            <p:cNvSpPr/>
            <p:nvPr/>
          </p:nvSpPr>
          <p:spPr>
            <a:xfrm>
              <a:off x="4680" y="2240"/>
              <a:ext cx="6698" cy="3203"/>
            </a:xfrm>
            <a:custGeom>
              <a:avLst/>
              <a:gdLst>
                <a:gd name="connsiteX0" fmla="*/ 0 w 4203700"/>
                <a:gd name="connsiteY0" fmla="*/ 0 h 2514600"/>
                <a:gd name="connsiteX1" fmla="*/ 508000 w 4203700"/>
                <a:gd name="connsiteY1" fmla="*/ 12700 h 2514600"/>
                <a:gd name="connsiteX2" fmla="*/ 1079500 w 4203700"/>
                <a:gd name="connsiteY2" fmla="*/ 622300 h 2514600"/>
                <a:gd name="connsiteX3" fmla="*/ 1422400 w 4203700"/>
                <a:gd name="connsiteY3" fmla="*/ 558800 h 2514600"/>
                <a:gd name="connsiteX4" fmla="*/ 1955800 w 4203700"/>
                <a:gd name="connsiteY4" fmla="*/ 431800 h 2514600"/>
                <a:gd name="connsiteX5" fmla="*/ 2095500 w 4203700"/>
                <a:gd name="connsiteY5" fmla="*/ 419100 h 2514600"/>
                <a:gd name="connsiteX6" fmla="*/ 2260600 w 4203700"/>
                <a:gd name="connsiteY6" fmla="*/ 546100 h 2514600"/>
                <a:gd name="connsiteX7" fmla="*/ 2425700 w 4203700"/>
                <a:gd name="connsiteY7" fmla="*/ 825500 h 2514600"/>
                <a:gd name="connsiteX8" fmla="*/ 2933700 w 4203700"/>
                <a:gd name="connsiteY8" fmla="*/ 1104900 h 2514600"/>
                <a:gd name="connsiteX9" fmla="*/ 3378200 w 4203700"/>
                <a:gd name="connsiteY9" fmla="*/ 1536700 h 2514600"/>
                <a:gd name="connsiteX10" fmla="*/ 3848100 w 4203700"/>
                <a:gd name="connsiteY10" fmla="*/ 1752600 h 2514600"/>
                <a:gd name="connsiteX11" fmla="*/ 4203700 w 4203700"/>
                <a:gd name="connsiteY11" fmla="*/ 2514600 h 2514600"/>
                <a:gd name="connsiteX12" fmla="*/ 4203700 w 4203700"/>
                <a:gd name="connsiteY12" fmla="*/ 2514600 h 2514600"/>
                <a:gd name="connsiteX0-1" fmla="*/ 0 w 4219877"/>
                <a:gd name="connsiteY0-2" fmla="*/ 0 h 2517214"/>
                <a:gd name="connsiteX1-3" fmla="*/ 508000 w 4219877"/>
                <a:gd name="connsiteY1-4" fmla="*/ 12700 h 2517214"/>
                <a:gd name="connsiteX2-5" fmla="*/ 1079500 w 4219877"/>
                <a:gd name="connsiteY2-6" fmla="*/ 622300 h 2517214"/>
                <a:gd name="connsiteX3-7" fmla="*/ 1422400 w 4219877"/>
                <a:gd name="connsiteY3-8" fmla="*/ 558800 h 2517214"/>
                <a:gd name="connsiteX4-9" fmla="*/ 1955800 w 4219877"/>
                <a:gd name="connsiteY4-10" fmla="*/ 431800 h 2517214"/>
                <a:gd name="connsiteX5-11" fmla="*/ 2095500 w 4219877"/>
                <a:gd name="connsiteY5-12" fmla="*/ 419100 h 2517214"/>
                <a:gd name="connsiteX6-13" fmla="*/ 2260600 w 4219877"/>
                <a:gd name="connsiteY6-14" fmla="*/ 546100 h 2517214"/>
                <a:gd name="connsiteX7-15" fmla="*/ 2425700 w 4219877"/>
                <a:gd name="connsiteY7-16" fmla="*/ 825500 h 2517214"/>
                <a:gd name="connsiteX8-17" fmla="*/ 2933700 w 4219877"/>
                <a:gd name="connsiteY8-18" fmla="*/ 1104900 h 2517214"/>
                <a:gd name="connsiteX9-19" fmla="*/ 3378200 w 4219877"/>
                <a:gd name="connsiteY9-20" fmla="*/ 1536700 h 2517214"/>
                <a:gd name="connsiteX10-21" fmla="*/ 3848100 w 4219877"/>
                <a:gd name="connsiteY10-22" fmla="*/ 1752600 h 2517214"/>
                <a:gd name="connsiteX11-23" fmla="*/ 4203700 w 4219877"/>
                <a:gd name="connsiteY11-24" fmla="*/ 2514600 h 2517214"/>
                <a:gd name="connsiteX12-25" fmla="*/ 4153823 w 4219877"/>
                <a:gd name="connsiteY12-26" fmla="*/ 1982586 h 2517214"/>
                <a:gd name="connsiteX0-27" fmla="*/ 0 w 4203700"/>
                <a:gd name="connsiteY0-28" fmla="*/ 0 h 2514600"/>
                <a:gd name="connsiteX1-29" fmla="*/ 508000 w 4203700"/>
                <a:gd name="connsiteY1-30" fmla="*/ 12700 h 2514600"/>
                <a:gd name="connsiteX2-31" fmla="*/ 1079500 w 4203700"/>
                <a:gd name="connsiteY2-32" fmla="*/ 622300 h 2514600"/>
                <a:gd name="connsiteX3-33" fmla="*/ 1422400 w 4203700"/>
                <a:gd name="connsiteY3-34" fmla="*/ 558800 h 2514600"/>
                <a:gd name="connsiteX4-35" fmla="*/ 1955800 w 4203700"/>
                <a:gd name="connsiteY4-36" fmla="*/ 431800 h 2514600"/>
                <a:gd name="connsiteX5-37" fmla="*/ 2095500 w 4203700"/>
                <a:gd name="connsiteY5-38" fmla="*/ 419100 h 2514600"/>
                <a:gd name="connsiteX6-39" fmla="*/ 2260600 w 4203700"/>
                <a:gd name="connsiteY6-40" fmla="*/ 546100 h 2514600"/>
                <a:gd name="connsiteX7-41" fmla="*/ 2425700 w 4203700"/>
                <a:gd name="connsiteY7-42" fmla="*/ 825500 h 2514600"/>
                <a:gd name="connsiteX8-43" fmla="*/ 2933700 w 4203700"/>
                <a:gd name="connsiteY8-44" fmla="*/ 1104900 h 2514600"/>
                <a:gd name="connsiteX9-45" fmla="*/ 3378200 w 4203700"/>
                <a:gd name="connsiteY9-46" fmla="*/ 1536700 h 2514600"/>
                <a:gd name="connsiteX10-47" fmla="*/ 3848100 w 4203700"/>
                <a:gd name="connsiteY10-48" fmla="*/ 1752600 h 2514600"/>
                <a:gd name="connsiteX11-49" fmla="*/ 4203700 w 4203700"/>
                <a:gd name="connsiteY11-50" fmla="*/ 2514600 h 2514600"/>
                <a:gd name="connsiteX0-51" fmla="*/ 0 w 4253576"/>
                <a:gd name="connsiteY0-52" fmla="*/ 0 h 2098963"/>
                <a:gd name="connsiteX1-53" fmla="*/ 508000 w 4253576"/>
                <a:gd name="connsiteY1-54" fmla="*/ 12700 h 2098963"/>
                <a:gd name="connsiteX2-55" fmla="*/ 1079500 w 4253576"/>
                <a:gd name="connsiteY2-56" fmla="*/ 622300 h 2098963"/>
                <a:gd name="connsiteX3-57" fmla="*/ 1422400 w 4253576"/>
                <a:gd name="connsiteY3-58" fmla="*/ 558800 h 2098963"/>
                <a:gd name="connsiteX4-59" fmla="*/ 1955800 w 4253576"/>
                <a:gd name="connsiteY4-60" fmla="*/ 431800 h 2098963"/>
                <a:gd name="connsiteX5-61" fmla="*/ 2095500 w 4253576"/>
                <a:gd name="connsiteY5-62" fmla="*/ 419100 h 2098963"/>
                <a:gd name="connsiteX6-63" fmla="*/ 2260600 w 4253576"/>
                <a:gd name="connsiteY6-64" fmla="*/ 546100 h 2098963"/>
                <a:gd name="connsiteX7-65" fmla="*/ 2425700 w 4253576"/>
                <a:gd name="connsiteY7-66" fmla="*/ 825500 h 2098963"/>
                <a:gd name="connsiteX8-67" fmla="*/ 2933700 w 4253576"/>
                <a:gd name="connsiteY8-68" fmla="*/ 1104900 h 2098963"/>
                <a:gd name="connsiteX9-69" fmla="*/ 3378200 w 4253576"/>
                <a:gd name="connsiteY9-70" fmla="*/ 1536700 h 2098963"/>
                <a:gd name="connsiteX10-71" fmla="*/ 3848100 w 4253576"/>
                <a:gd name="connsiteY10-72" fmla="*/ 1752600 h 2098963"/>
                <a:gd name="connsiteX11-73" fmla="*/ 4253576 w 4253576"/>
                <a:gd name="connsiteY11-74" fmla="*/ 2098963 h 2098963"/>
                <a:gd name="connsiteX0-75" fmla="*/ 0 w 4253576"/>
                <a:gd name="connsiteY0-76" fmla="*/ 0 h 2098963"/>
                <a:gd name="connsiteX1-77" fmla="*/ 508000 w 4253576"/>
                <a:gd name="connsiteY1-78" fmla="*/ 12700 h 2098963"/>
                <a:gd name="connsiteX2-79" fmla="*/ 1079500 w 4253576"/>
                <a:gd name="connsiteY2-80" fmla="*/ 622300 h 2098963"/>
                <a:gd name="connsiteX3-81" fmla="*/ 1422400 w 4253576"/>
                <a:gd name="connsiteY3-82" fmla="*/ 558800 h 2098963"/>
                <a:gd name="connsiteX4-83" fmla="*/ 1955800 w 4253576"/>
                <a:gd name="connsiteY4-84" fmla="*/ 431800 h 2098963"/>
                <a:gd name="connsiteX5-85" fmla="*/ 2095500 w 4253576"/>
                <a:gd name="connsiteY5-86" fmla="*/ 419100 h 2098963"/>
                <a:gd name="connsiteX6-87" fmla="*/ 2260600 w 4253576"/>
                <a:gd name="connsiteY6-88" fmla="*/ 546100 h 2098963"/>
                <a:gd name="connsiteX7-89" fmla="*/ 2425700 w 4253576"/>
                <a:gd name="connsiteY7-90" fmla="*/ 825500 h 2098963"/>
                <a:gd name="connsiteX8-91" fmla="*/ 2933700 w 4253576"/>
                <a:gd name="connsiteY8-92" fmla="*/ 1104900 h 2098963"/>
                <a:gd name="connsiteX9-93" fmla="*/ 3378200 w 4253576"/>
                <a:gd name="connsiteY9-94" fmla="*/ 1536700 h 2098963"/>
                <a:gd name="connsiteX10-95" fmla="*/ 3848100 w 4253576"/>
                <a:gd name="connsiteY10-96" fmla="*/ 1636222 h 2098963"/>
                <a:gd name="connsiteX11-97" fmla="*/ 4253576 w 4253576"/>
                <a:gd name="connsiteY11-98" fmla="*/ 2098963 h 2098963"/>
                <a:gd name="connsiteX0-99" fmla="*/ 0 w 4253576"/>
                <a:gd name="connsiteY0-100" fmla="*/ 0 h 2098963"/>
                <a:gd name="connsiteX1-101" fmla="*/ 508000 w 4253576"/>
                <a:gd name="connsiteY1-102" fmla="*/ 12700 h 2098963"/>
                <a:gd name="connsiteX2-103" fmla="*/ 1079500 w 4253576"/>
                <a:gd name="connsiteY2-104" fmla="*/ 622300 h 2098963"/>
                <a:gd name="connsiteX3-105" fmla="*/ 1422400 w 4253576"/>
                <a:gd name="connsiteY3-106" fmla="*/ 558800 h 2098963"/>
                <a:gd name="connsiteX4-107" fmla="*/ 1955800 w 4253576"/>
                <a:gd name="connsiteY4-108" fmla="*/ 431800 h 2098963"/>
                <a:gd name="connsiteX5-109" fmla="*/ 2095500 w 4253576"/>
                <a:gd name="connsiteY5-110" fmla="*/ 419100 h 2098963"/>
                <a:gd name="connsiteX6-111" fmla="*/ 2260600 w 4253576"/>
                <a:gd name="connsiteY6-112" fmla="*/ 546100 h 2098963"/>
                <a:gd name="connsiteX7-113" fmla="*/ 2425700 w 4253576"/>
                <a:gd name="connsiteY7-114" fmla="*/ 825500 h 2098963"/>
                <a:gd name="connsiteX8-115" fmla="*/ 2933700 w 4253576"/>
                <a:gd name="connsiteY8-116" fmla="*/ 1104900 h 2098963"/>
                <a:gd name="connsiteX9-117" fmla="*/ 3311698 w 4253576"/>
                <a:gd name="connsiteY9-118" fmla="*/ 1320569 h 2098963"/>
                <a:gd name="connsiteX10-119" fmla="*/ 3848100 w 4253576"/>
                <a:gd name="connsiteY10-120" fmla="*/ 1636222 h 2098963"/>
                <a:gd name="connsiteX11-121" fmla="*/ 4253576 w 4253576"/>
                <a:gd name="connsiteY11-122" fmla="*/ 2098963 h 2098963"/>
                <a:gd name="connsiteX0-123" fmla="*/ 0 w 4386579"/>
                <a:gd name="connsiteY0-124" fmla="*/ 0 h 1999211"/>
                <a:gd name="connsiteX1-125" fmla="*/ 508000 w 4386579"/>
                <a:gd name="connsiteY1-126" fmla="*/ 12700 h 1999211"/>
                <a:gd name="connsiteX2-127" fmla="*/ 1079500 w 4386579"/>
                <a:gd name="connsiteY2-128" fmla="*/ 622300 h 1999211"/>
                <a:gd name="connsiteX3-129" fmla="*/ 1422400 w 4386579"/>
                <a:gd name="connsiteY3-130" fmla="*/ 558800 h 1999211"/>
                <a:gd name="connsiteX4-131" fmla="*/ 1955800 w 4386579"/>
                <a:gd name="connsiteY4-132" fmla="*/ 431800 h 1999211"/>
                <a:gd name="connsiteX5-133" fmla="*/ 2095500 w 4386579"/>
                <a:gd name="connsiteY5-134" fmla="*/ 419100 h 1999211"/>
                <a:gd name="connsiteX6-135" fmla="*/ 2260600 w 4386579"/>
                <a:gd name="connsiteY6-136" fmla="*/ 546100 h 1999211"/>
                <a:gd name="connsiteX7-137" fmla="*/ 2425700 w 4386579"/>
                <a:gd name="connsiteY7-138" fmla="*/ 825500 h 1999211"/>
                <a:gd name="connsiteX8-139" fmla="*/ 2933700 w 4386579"/>
                <a:gd name="connsiteY8-140" fmla="*/ 1104900 h 1999211"/>
                <a:gd name="connsiteX9-141" fmla="*/ 3311698 w 4386579"/>
                <a:gd name="connsiteY9-142" fmla="*/ 1320569 h 1999211"/>
                <a:gd name="connsiteX10-143" fmla="*/ 3848100 w 4386579"/>
                <a:gd name="connsiteY10-144" fmla="*/ 1636222 h 1999211"/>
                <a:gd name="connsiteX11-145" fmla="*/ 4386579 w 4386579"/>
                <a:gd name="connsiteY11-146" fmla="*/ 1999211 h 1999211"/>
                <a:gd name="connsiteX0-147" fmla="*/ 0 w 4386579"/>
                <a:gd name="connsiteY0-148" fmla="*/ 0 h 1999211"/>
                <a:gd name="connsiteX1-149" fmla="*/ 508000 w 4386579"/>
                <a:gd name="connsiteY1-150" fmla="*/ 12700 h 1999211"/>
                <a:gd name="connsiteX2-151" fmla="*/ 1079500 w 4386579"/>
                <a:gd name="connsiteY2-152" fmla="*/ 622300 h 1999211"/>
                <a:gd name="connsiteX3-153" fmla="*/ 1422400 w 4386579"/>
                <a:gd name="connsiteY3-154" fmla="*/ 558800 h 1999211"/>
                <a:gd name="connsiteX4-155" fmla="*/ 1955800 w 4386579"/>
                <a:gd name="connsiteY4-156" fmla="*/ 431800 h 1999211"/>
                <a:gd name="connsiteX5-157" fmla="*/ 2095500 w 4386579"/>
                <a:gd name="connsiteY5-158" fmla="*/ 419100 h 1999211"/>
                <a:gd name="connsiteX6-159" fmla="*/ 2260600 w 4386579"/>
                <a:gd name="connsiteY6-160" fmla="*/ 546100 h 1999211"/>
                <a:gd name="connsiteX7-161" fmla="*/ 2425700 w 4386579"/>
                <a:gd name="connsiteY7-162" fmla="*/ 825500 h 1999211"/>
                <a:gd name="connsiteX8-163" fmla="*/ 2933700 w 4386579"/>
                <a:gd name="connsiteY8-164" fmla="*/ 1104900 h 1999211"/>
                <a:gd name="connsiteX9-165" fmla="*/ 3311698 w 4386579"/>
                <a:gd name="connsiteY9-166" fmla="*/ 1320569 h 1999211"/>
                <a:gd name="connsiteX10-167" fmla="*/ 3848100 w 4386579"/>
                <a:gd name="connsiteY10-168" fmla="*/ 1636222 h 1999211"/>
                <a:gd name="connsiteX11-169" fmla="*/ 4386579 w 4386579"/>
                <a:gd name="connsiteY11-170" fmla="*/ 1999211 h 1999211"/>
                <a:gd name="connsiteX0-171" fmla="*/ 0 w 4386579"/>
                <a:gd name="connsiteY0-172" fmla="*/ 0 h 1999211"/>
                <a:gd name="connsiteX1-173" fmla="*/ 508000 w 4386579"/>
                <a:gd name="connsiteY1-174" fmla="*/ 12700 h 1999211"/>
                <a:gd name="connsiteX2-175" fmla="*/ 1079500 w 4386579"/>
                <a:gd name="connsiteY2-176" fmla="*/ 622300 h 1999211"/>
                <a:gd name="connsiteX3-177" fmla="*/ 1422400 w 4386579"/>
                <a:gd name="connsiteY3-178" fmla="*/ 558800 h 1999211"/>
                <a:gd name="connsiteX4-179" fmla="*/ 1955800 w 4386579"/>
                <a:gd name="connsiteY4-180" fmla="*/ 431800 h 1999211"/>
                <a:gd name="connsiteX5-181" fmla="*/ 2095500 w 4386579"/>
                <a:gd name="connsiteY5-182" fmla="*/ 419100 h 1999211"/>
                <a:gd name="connsiteX6-183" fmla="*/ 2260600 w 4386579"/>
                <a:gd name="connsiteY6-184" fmla="*/ 546100 h 1999211"/>
                <a:gd name="connsiteX7-185" fmla="*/ 2425700 w 4386579"/>
                <a:gd name="connsiteY7-186" fmla="*/ 825500 h 1999211"/>
                <a:gd name="connsiteX8-187" fmla="*/ 2933700 w 4386579"/>
                <a:gd name="connsiteY8-188" fmla="*/ 1104900 h 1999211"/>
                <a:gd name="connsiteX9-189" fmla="*/ 3311698 w 4386579"/>
                <a:gd name="connsiteY9-190" fmla="*/ 1270693 h 1999211"/>
                <a:gd name="connsiteX10-191" fmla="*/ 3848100 w 4386579"/>
                <a:gd name="connsiteY10-192" fmla="*/ 1636222 h 1999211"/>
                <a:gd name="connsiteX11-193" fmla="*/ 4386579 w 4386579"/>
                <a:gd name="connsiteY11-194" fmla="*/ 1999211 h 1999211"/>
                <a:gd name="connsiteX0-195" fmla="*/ 0 w 4386579"/>
                <a:gd name="connsiteY0-196" fmla="*/ 0 h 1999211"/>
                <a:gd name="connsiteX1-197" fmla="*/ 508000 w 4386579"/>
                <a:gd name="connsiteY1-198" fmla="*/ 12700 h 1999211"/>
                <a:gd name="connsiteX2-199" fmla="*/ 1079500 w 4386579"/>
                <a:gd name="connsiteY2-200" fmla="*/ 622300 h 1999211"/>
                <a:gd name="connsiteX3-201" fmla="*/ 1422400 w 4386579"/>
                <a:gd name="connsiteY3-202" fmla="*/ 558800 h 1999211"/>
                <a:gd name="connsiteX4-203" fmla="*/ 1955800 w 4386579"/>
                <a:gd name="connsiteY4-204" fmla="*/ 431800 h 1999211"/>
                <a:gd name="connsiteX5-205" fmla="*/ 2095500 w 4386579"/>
                <a:gd name="connsiteY5-206" fmla="*/ 419100 h 1999211"/>
                <a:gd name="connsiteX6-207" fmla="*/ 2260600 w 4386579"/>
                <a:gd name="connsiteY6-208" fmla="*/ 546100 h 1999211"/>
                <a:gd name="connsiteX7-209" fmla="*/ 2425700 w 4386579"/>
                <a:gd name="connsiteY7-210" fmla="*/ 825500 h 1999211"/>
                <a:gd name="connsiteX8-211" fmla="*/ 2900449 w 4386579"/>
                <a:gd name="connsiteY8-212" fmla="*/ 1021772 h 1999211"/>
                <a:gd name="connsiteX9-213" fmla="*/ 3311698 w 4386579"/>
                <a:gd name="connsiteY9-214" fmla="*/ 1270693 h 1999211"/>
                <a:gd name="connsiteX10-215" fmla="*/ 3848100 w 4386579"/>
                <a:gd name="connsiteY10-216" fmla="*/ 1636222 h 1999211"/>
                <a:gd name="connsiteX11-217" fmla="*/ 4386579 w 4386579"/>
                <a:gd name="connsiteY11-218" fmla="*/ 1999211 h 1999211"/>
                <a:gd name="connsiteX0-219" fmla="*/ 0 w 4386579"/>
                <a:gd name="connsiteY0-220" fmla="*/ 0 h 1999211"/>
                <a:gd name="connsiteX1-221" fmla="*/ 508000 w 4386579"/>
                <a:gd name="connsiteY1-222" fmla="*/ 12700 h 1999211"/>
                <a:gd name="connsiteX2-223" fmla="*/ 1079500 w 4386579"/>
                <a:gd name="connsiteY2-224" fmla="*/ 622300 h 1999211"/>
                <a:gd name="connsiteX3-225" fmla="*/ 1422400 w 4386579"/>
                <a:gd name="connsiteY3-226" fmla="*/ 558800 h 1999211"/>
                <a:gd name="connsiteX4-227" fmla="*/ 1955800 w 4386579"/>
                <a:gd name="connsiteY4-228" fmla="*/ 431800 h 1999211"/>
                <a:gd name="connsiteX5-229" fmla="*/ 2095500 w 4386579"/>
                <a:gd name="connsiteY5-230" fmla="*/ 419100 h 1999211"/>
                <a:gd name="connsiteX6-231" fmla="*/ 2260600 w 4386579"/>
                <a:gd name="connsiteY6-232" fmla="*/ 546100 h 1999211"/>
                <a:gd name="connsiteX7-233" fmla="*/ 2525453 w 4386579"/>
                <a:gd name="connsiteY7-234" fmla="*/ 808874 h 1999211"/>
                <a:gd name="connsiteX8-235" fmla="*/ 2900449 w 4386579"/>
                <a:gd name="connsiteY8-236" fmla="*/ 1021772 h 1999211"/>
                <a:gd name="connsiteX9-237" fmla="*/ 3311698 w 4386579"/>
                <a:gd name="connsiteY9-238" fmla="*/ 1270693 h 1999211"/>
                <a:gd name="connsiteX10-239" fmla="*/ 3848100 w 4386579"/>
                <a:gd name="connsiteY10-240" fmla="*/ 1636222 h 1999211"/>
                <a:gd name="connsiteX11-241" fmla="*/ 4386579 w 4386579"/>
                <a:gd name="connsiteY11-242" fmla="*/ 1999211 h 1999211"/>
                <a:gd name="connsiteX0-243" fmla="*/ 0 w 4386579"/>
                <a:gd name="connsiteY0-244" fmla="*/ 0 h 1999211"/>
                <a:gd name="connsiteX1-245" fmla="*/ 508000 w 4386579"/>
                <a:gd name="connsiteY1-246" fmla="*/ 12700 h 1999211"/>
                <a:gd name="connsiteX2-247" fmla="*/ 1079500 w 4386579"/>
                <a:gd name="connsiteY2-248" fmla="*/ 622300 h 1999211"/>
                <a:gd name="connsiteX3-249" fmla="*/ 1422400 w 4386579"/>
                <a:gd name="connsiteY3-250" fmla="*/ 558800 h 1999211"/>
                <a:gd name="connsiteX4-251" fmla="*/ 1955800 w 4386579"/>
                <a:gd name="connsiteY4-252" fmla="*/ 431800 h 1999211"/>
                <a:gd name="connsiteX5-253" fmla="*/ 2095500 w 4386579"/>
                <a:gd name="connsiteY5-254" fmla="*/ 419100 h 1999211"/>
                <a:gd name="connsiteX6-255" fmla="*/ 2310476 w 4386579"/>
                <a:gd name="connsiteY6-256" fmla="*/ 529474 h 1999211"/>
                <a:gd name="connsiteX7-257" fmla="*/ 2525453 w 4386579"/>
                <a:gd name="connsiteY7-258" fmla="*/ 808874 h 1999211"/>
                <a:gd name="connsiteX8-259" fmla="*/ 2900449 w 4386579"/>
                <a:gd name="connsiteY8-260" fmla="*/ 1021772 h 1999211"/>
                <a:gd name="connsiteX9-261" fmla="*/ 3311698 w 4386579"/>
                <a:gd name="connsiteY9-262" fmla="*/ 1270693 h 1999211"/>
                <a:gd name="connsiteX10-263" fmla="*/ 3848100 w 4386579"/>
                <a:gd name="connsiteY10-264" fmla="*/ 1636222 h 1999211"/>
                <a:gd name="connsiteX11-265" fmla="*/ 4386579 w 4386579"/>
                <a:gd name="connsiteY11-266" fmla="*/ 1999211 h 1999211"/>
                <a:gd name="connsiteX0-267" fmla="*/ 0 w 4386579"/>
                <a:gd name="connsiteY0-268" fmla="*/ 0 h 1999211"/>
                <a:gd name="connsiteX1-269" fmla="*/ 508000 w 4386579"/>
                <a:gd name="connsiteY1-270" fmla="*/ 12700 h 1999211"/>
                <a:gd name="connsiteX2-271" fmla="*/ 1079500 w 4386579"/>
                <a:gd name="connsiteY2-272" fmla="*/ 622300 h 1999211"/>
                <a:gd name="connsiteX3-273" fmla="*/ 1422400 w 4386579"/>
                <a:gd name="connsiteY3-274" fmla="*/ 558800 h 1999211"/>
                <a:gd name="connsiteX4-275" fmla="*/ 1772920 w 4386579"/>
                <a:gd name="connsiteY4-276" fmla="*/ 398549 h 1999211"/>
                <a:gd name="connsiteX5-277" fmla="*/ 2095500 w 4386579"/>
                <a:gd name="connsiteY5-278" fmla="*/ 419100 h 1999211"/>
                <a:gd name="connsiteX6-279" fmla="*/ 2310476 w 4386579"/>
                <a:gd name="connsiteY6-280" fmla="*/ 529474 h 1999211"/>
                <a:gd name="connsiteX7-281" fmla="*/ 2525453 w 4386579"/>
                <a:gd name="connsiteY7-282" fmla="*/ 808874 h 1999211"/>
                <a:gd name="connsiteX8-283" fmla="*/ 2900449 w 4386579"/>
                <a:gd name="connsiteY8-284" fmla="*/ 1021772 h 1999211"/>
                <a:gd name="connsiteX9-285" fmla="*/ 3311698 w 4386579"/>
                <a:gd name="connsiteY9-286" fmla="*/ 1270693 h 1999211"/>
                <a:gd name="connsiteX10-287" fmla="*/ 3848100 w 4386579"/>
                <a:gd name="connsiteY10-288" fmla="*/ 1636222 h 1999211"/>
                <a:gd name="connsiteX11-289" fmla="*/ 4386579 w 4386579"/>
                <a:gd name="connsiteY11-290" fmla="*/ 1999211 h 1999211"/>
                <a:gd name="connsiteX0-291" fmla="*/ 0 w 4386579"/>
                <a:gd name="connsiteY0-292" fmla="*/ 0 h 1999211"/>
                <a:gd name="connsiteX1-293" fmla="*/ 508000 w 4386579"/>
                <a:gd name="connsiteY1-294" fmla="*/ 12700 h 1999211"/>
                <a:gd name="connsiteX2-295" fmla="*/ 1079500 w 4386579"/>
                <a:gd name="connsiteY2-296" fmla="*/ 622300 h 1999211"/>
                <a:gd name="connsiteX3-297" fmla="*/ 1422400 w 4386579"/>
                <a:gd name="connsiteY3-298" fmla="*/ 558800 h 1999211"/>
                <a:gd name="connsiteX4-299" fmla="*/ 1772920 w 4386579"/>
                <a:gd name="connsiteY4-300" fmla="*/ 398549 h 1999211"/>
                <a:gd name="connsiteX5-301" fmla="*/ 2095500 w 4386579"/>
                <a:gd name="connsiteY5-302" fmla="*/ 419100 h 1999211"/>
                <a:gd name="connsiteX6-303" fmla="*/ 2310476 w 4386579"/>
                <a:gd name="connsiteY6-304" fmla="*/ 529474 h 1999211"/>
                <a:gd name="connsiteX7-305" fmla="*/ 2425700 w 4386579"/>
                <a:gd name="connsiteY7-306" fmla="*/ 792249 h 1999211"/>
                <a:gd name="connsiteX8-307" fmla="*/ 2900449 w 4386579"/>
                <a:gd name="connsiteY8-308" fmla="*/ 1021772 h 1999211"/>
                <a:gd name="connsiteX9-309" fmla="*/ 3311698 w 4386579"/>
                <a:gd name="connsiteY9-310" fmla="*/ 1270693 h 1999211"/>
                <a:gd name="connsiteX10-311" fmla="*/ 3848100 w 4386579"/>
                <a:gd name="connsiteY10-312" fmla="*/ 1636222 h 1999211"/>
                <a:gd name="connsiteX11-313" fmla="*/ 4386579 w 4386579"/>
                <a:gd name="connsiteY11-314" fmla="*/ 1999211 h 1999211"/>
                <a:gd name="connsiteX0-315" fmla="*/ 0 w 4386579"/>
                <a:gd name="connsiteY0-316" fmla="*/ 0 h 1999211"/>
                <a:gd name="connsiteX1-317" fmla="*/ 508000 w 4386579"/>
                <a:gd name="connsiteY1-318" fmla="*/ 12700 h 1999211"/>
                <a:gd name="connsiteX2-319" fmla="*/ 1079500 w 4386579"/>
                <a:gd name="connsiteY2-320" fmla="*/ 622300 h 1999211"/>
                <a:gd name="connsiteX3-321" fmla="*/ 1422400 w 4386579"/>
                <a:gd name="connsiteY3-322" fmla="*/ 558800 h 1999211"/>
                <a:gd name="connsiteX4-323" fmla="*/ 1772920 w 4386579"/>
                <a:gd name="connsiteY4-324" fmla="*/ 398549 h 1999211"/>
                <a:gd name="connsiteX5-325" fmla="*/ 2095500 w 4386579"/>
                <a:gd name="connsiteY5-326" fmla="*/ 419100 h 1999211"/>
                <a:gd name="connsiteX6-327" fmla="*/ 2310476 w 4386579"/>
                <a:gd name="connsiteY6-328" fmla="*/ 529474 h 1999211"/>
                <a:gd name="connsiteX7-329" fmla="*/ 2475576 w 4386579"/>
                <a:gd name="connsiteY7-330" fmla="*/ 792249 h 1999211"/>
                <a:gd name="connsiteX8-331" fmla="*/ 2900449 w 4386579"/>
                <a:gd name="connsiteY8-332" fmla="*/ 1021772 h 1999211"/>
                <a:gd name="connsiteX9-333" fmla="*/ 3311698 w 4386579"/>
                <a:gd name="connsiteY9-334" fmla="*/ 1270693 h 1999211"/>
                <a:gd name="connsiteX10-335" fmla="*/ 3848100 w 4386579"/>
                <a:gd name="connsiteY10-336" fmla="*/ 1636222 h 1999211"/>
                <a:gd name="connsiteX11-337" fmla="*/ 4386579 w 4386579"/>
                <a:gd name="connsiteY11-338" fmla="*/ 1999211 h 1999211"/>
                <a:gd name="connsiteX0-339" fmla="*/ 0 w 4386579"/>
                <a:gd name="connsiteY0-340" fmla="*/ 0 h 1999211"/>
                <a:gd name="connsiteX1-341" fmla="*/ 508000 w 4386579"/>
                <a:gd name="connsiteY1-342" fmla="*/ 12700 h 1999211"/>
                <a:gd name="connsiteX2-343" fmla="*/ 1012998 w 4386579"/>
                <a:gd name="connsiteY2-344" fmla="*/ 555798 h 1999211"/>
                <a:gd name="connsiteX3-345" fmla="*/ 1422400 w 4386579"/>
                <a:gd name="connsiteY3-346" fmla="*/ 558800 h 1999211"/>
                <a:gd name="connsiteX4-347" fmla="*/ 1772920 w 4386579"/>
                <a:gd name="connsiteY4-348" fmla="*/ 398549 h 1999211"/>
                <a:gd name="connsiteX5-349" fmla="*/ 2095500 w 4386579"/>
                <a:gd name="connsiteY5-350" fmla="*/ 419100 h 1999211"/>
                <a:gd name="connsiteX6-351" fmla="*/ 2310476 w 4386579"/>
                <a:gd name="connsiteY6-352" fmla="*/ 529474 h 1999211"/>
                <a:gd name="connsiteX7-353" fmla="*/ 2475576 w 4386579"/>
                <a:gd name="connsiteY7-354" fmla="*/ 792249 h 1999211"/>
                <a:gd name="connsiteX8-355" fmla="*/ 2900449 w 4386579"/>
                <a:gd name="connsiteY8-356" fmla="*/ 1021772 h 1999211"/>
                <a:gd name="connsiteX9-357" fmla="*/ 3311698 w 4386579"/>
                <a:gd name="connsiteY9-358" fmla="*/ 1270693 h 1999211"/>
                <a:gd name="connsiteX10-359" fmla="*/ 3848100 w 4386579"/>
                <a:gd name="connsiteY10-360" fmla="*/ 1636222 h 1999211"/>
                <a:gd name="connsiteX11-361" fmla="*/ 4386579 w 4386579"/>
                <a:gd name="connsiteY11-362" fmla="*/ 1999211 h 1999211"/>
                <a:gd name="connsiteX0-363" fmla="*/ 0 w 4386579"/>
                <a:gd name="connsiteY0-364" fmla="*/ 20551 h 2019762"/>
                <a:gd name="connsiteX1-365" fmla="*/ 657629 w 4386579"/>
                <a:gd name="connsiteY1-366" fmla="*/ 0 h 2019762"/>
                <a:gd name="connsiteX2-367" fmla="*/ 1012998 w 4386579"/>
                <a:gd name="connsiteY2-368" fmla="*/ 576349 h 2019762"/>
                <a:gd name="connsiteX3-369" fmla="*/ 1422400 w 4386579"/>
                <a:gd name="connsiteY3-370" fmla="*/ 579351 h 2019762"/>
                <a:gd name="connsiteX4-371" fmla="*/ 1772920 w 4386579"/>
                <a:gd name="connsiteY4-372" fmla="*/ 419100 h 2019762"/>
                <a:gd name="connsiteX5-373" fmla="*/ 2095500 w 4386579"/>
                <a:gd name="connsiteY5-374" fmla="*/ 439651 h 2019762"/>
                <a:gd name="connsiteX6-375" fmla="*/ 2310476 w 4386579"/>
                <a:gd name="connsiteY6-376" fmla="*/ 550025 h 2019762"/>
                <a:gd name="connsiteX7-377" fmla="*/ 2475576 w 4386579"/>
                <a:gd name="connsiteY7-378" fmla="*/ 812800 h 2019762"/>
                <a:gd name="connsiteX8-379" fmla="*/ 2900449 w 4386579"/>
                <a:gd name="connsiteY8-380" fmla="*/ 1042323 h 2019762"/>
                <a:gd name="connsiteX9-381" fmla="*/ 3311698 w 4386579"/>
                <a:gd name="connsiteY9-382" fmla="*/ 1291244 h 2019762"/>
                <a:gd name="connsiteX10-383" fmla="*/ 3848100 w 4386579"/>
                <a:gd name="connsiteY10-384" fmla="*/ 1656773 h 2019762"/>
                <a:gd name="connsiteX11-385" fmla="*/ 4386579 w 4386579"/>
                <a:gd name="connsiteY11-386" fmla="*/ 2019762 h 2019762"/>
                <a:gd name="connsiteX0-387" fmla="*/ 0 w 4386579"/>
                <a:gd name="connsiteY0-388" fmla="*/ 51053 h 2050264"/>
                <a:gd name="connsiteX1-389" fmla="*/ 657629 w 4386579"/>
                <a:gd name="connsiteY1-390" fmla="*/ 30502 h 2050264"/>
                <a:gd name="connsiteX2-391" fmla="*/ 1012998 w 4386579"/>
                <a:gd name="connsiteY2-392" fmla="*/ 606851 h 2050264"/>
                <a:gd name="connsiteX3-393" fmla="*/ 1422400 w 4386579"/>
                <a:gd name="connsiteY3-394" fmla="*/ 609853 h 2050264"/>
                <a:gd name="connsiteX4-395" fmla="*/ 1772920 w 4386579"/>
                <a:gd name="connsiteY4-396" fmla="*/ 449602 h 2050264"/>
                <a:gd name="connsiteX5-397" fmla="*/ 2095500 w 4386579"/>
                <a:gd name="connsiteY5-398" fmla="*/ 470153 h 2050264"/>
                <a:gd name="connsiteX6-399" fmla="*/ 2310476 w 4386579"/>
                <a:gd name="connsiteY6-400" fmla="*/ 580527 h 2050264"/>
                <a:gd name="connsiteX7-401" fmla="*/ 2475576 w 4386579"/>
                <a:gd name="connsiteY7-402" fmla="*/ 843302 h 2050264"/>
                <a:gd name="connsiteX8-403" fmla="*/ 2900449 w 4386579"/>
                <a:gd name="connsiteY8-404" fmla="*/ 1072825 h 2050264"/>
                <a:gd name="connsiteX9-405" fmla="*/ 3311698 w 4386579"/>
                <a:gd name="connsiteY9-406" fmla="*/ 1321746 h 2050264"/>
                <a:gd name="connsiteX10-407" fmla="*/ 3848100 w 4386579"/>
                <a:gd name="connsiteY10-408" fmla="*/ 1687275 h 2050264"/>
                <a:gd name="connsiteX11-409" fmla="*/ 4386579 w 4386579"/>
                <a:gd name="connsiteY11-410" fmla="*/ 2050264 h 2050264"/>
                <a:gd name="connsiteX0-411" fmla="*/ 0 w 4253575"/>
                <a:gd name="connsiteY0-412" fmla="*/ 51053 h 2033639"/>
                <a:gd name="connsiteX1-413" fmla="*/ 657629 w 4253575"/>
                <a:gd name="connsiteY1-414" fmla="*/ 30502 h 2033639"/>
                <a:gd name="connsiteX2-415" fmla="*/ 1012998 w 4253575"/>
                <a:gd name="connsiteY2-416" fmla="*/ 606851 h 2033639"/>
                <a:gd name="connsiteX3-417" fmla="*/ 1422400 w 4253575"/>
                <a:gd name="connsiteY3-418" fmla="*/ 609853 h 2033639"/>
                <a:gd name="connsiteX4-419" fmla="*/ 1772920 w 4253575"/>
                <a:gd name="connsiteY4-420" fmla="*/ 449602 h 2033639"/>
                <a:gd name="connsiteX5-421" fmla="*/ 2095500 w 4253575"/>
                <a:gd name="connsiteY5-422" fmla="*/ 470153 h 2033639"/>
                <a:gd name="connsiteX6-423" fmla="*/ 2310476 w 4253575"/>
                <a:gd name="connsiteY6-424" fmla="*/ 580527 h 2033639"/>
                <a:gd name="connsiteX7-425" fmla="*/ 2475576 w 4253575"/>
                <a:gd name="connsiteY7-426" fmla="*/ 843302 h 2033639"/>
                <a:gd name="connsiteX8-427" fmla="*/ 2900449 w 4253575"/>
                <a:gd name="connsiteY8-428" fmla="*/ 1072825 h 2033639"/>
                <a:gd name="connsiteX9-429" fmla="*/ 3311698 w 4253575"/>
                <a:gd name="connsiteY9-430" fmla="*/ 1321746 h 2033639"/>
                <a:gd name="connsiteX10-431" fmla="*/ 3848100 w 4253575"/>
                <a:gd name="connsiteY10-432" fmla="*/ 1687275 h 2033639"/>
                <a:gd name="connsiteX11-433" fmla="*/ 4253575 w 4253575"/>
                <a:gd name="connsiteY11-434" fmla="*/ 2033639 h 203363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</a:cxnLst>
              <a:rect l="l" t="t" r="r" b="b"/>
              <a:pathLst>
                <a:path w="4253575" h="2033639">
                  <a:moveTo>
                    <a:pt x="0" y="51053"/>
                  </a:moveTo>
                  <a:cubicBezTo>
                    <a:pt x="219210" y="44203"/>
                    <a:pt x="438419" y="-45775"/>
                    <a:pt x="657629" y="30502"/>
                  </a:cubicBezTo>
                  <a:lnTo>
                    <a:pt x="1012998" y="606851"/>
                  </a:lnTo>
                  <a:lnTo>
                    <a:pt x="1422400" y="609853"/>
                  </a:lnTo>
                  <a:lnTo>
                    <a:pt x="1772920" y="449602"/>
                  </a:lnTo>
                  <a:cubicBezTo>
                    <a:pt x="1819487" y="445369"/>
                    <a:pt x="2005907" y="448332"/>
                    <a:pt x="2095500" y="470153"/>
                  </a:cubicBezTo>
                  <a:cubicBezTo>
                    <a:pt x="2185093" y="491974"/>
                    <a:pt x="2238817" y="543736"/>
                    <a:pt x="2310476" y="580527"/>
                  </a:cubicBezTo>
                  <a:lnTo>
                    <a:pt x="2475576" y="843302"/>
                  </a:lnTo>
                  <a:lnTo>
                    <a:pt x="2900449" y="1072825"/>
                  </a:lnTo>
                  <a:lnTo>
                    <a:pt x="3311698" y="1321746"/>
                  </a:lnTo>
                  <a:lnTo>
                    <a:pt x="3848100" y="1687275"/>
                  </a:lnTo>
                  <a:cubicBezTo>
                    <a:pt x="4182764" y="1941275"/>
                    <a:pt x="4202621" y="1995308"/>
                    <a:pt x="4253575" y="2033639"/>
                  </a:cubicBezTo>
                </a:path>
              </a:pathLst>
            </a:custGeom>
            <a:noFill/>
            <a:ln w="76200">
              <a:solidFill>
                <a:srgbClr val="3333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5880" y="4418"/>
              <a:ext cx="1900" cy="1975"/>
            </a:xfrm>
            <a:custGeom>
              <a:avLst/>
              <a:gdLst>
                <a:gd name="connsiteX0" fmla="*/ 266700 w 1257300"/>
                <a:gd name="connsiteY0" fmla="*/ 190500 h 1270000"/>
                <a:gd name="connsiteX1" fmla="*/ 76200 w 1257300"/>
                <a:gd name="connsiteY1" fmla="*/ 457200 h 1270000"/>
                <a:gd name="connsiteX2" fmla="*/ 0 w 1257300"/>
                <a:gd name="connsiteY2" fmla="*/ 698500 h 1270000"/>
                <a:gd name="connsiteX3" fmla="*/ 152400 w 1257300"/>
                <a:gd name="connsiteY3" fmla="*/ 1041400 h 1270000"/>
                <a:gd name="connsiteX4" fmla="*/ 482600 w 1257300"/>
                <a:gd name="connsiteY4" fmla="*/ 1270000 h 1270000"/>
                <a:gd name="connsiteX5" fmla="*/ 812800 w 1257300"/>
                <a:gd name="connsiteY5" fmla="*/ 1244600 h 1270000"/>
                <a:gd name="connsiteX6" fmla="*/ 1143000 w 1257300"/>
                <a:gd name="connsiteY6" fmla="*/ 1003300 h 1270000"/>
                <a:gd name="connsiteX7" fmla="*/ 1257300 w 1257300"/>
                <a:gd name="connsiteY7" fmla="*/ 850900 h 1270000"/>
                <a:gd name="connsiteX8" fmla="*/ 990600 w 1257300"/>
                <a:gd name="connsiteY8" fmla="*/ 825500 h 1270000"/>
                <a:gd name="connsiteX9" fmla="*/ 1028700 w 1257300"/>
                <a:gd name="connsiteY9" fmla="*/ 660400 h 1270000"/>
                <a:gd name="connsiteX10" fmla="*/ 889000 w 1257300"/>
                <a:gd name="connsiteY10" fmla="*/ 571500 h 1270000"/>
                <a:gd name="connsiteX11" fmla="*/ 889000 w 1257300"/>
                <a:gd name="connsiteY11" fmla="*/ 406400 h 1270000"/>
                <a:gd name="connsiteX12" fmla="*/ 952500 w 1257300"/>
                <a:gd name="connsiteY12" fmla="*/ 165100 h 1270000"/>
                <a:gd name="connsiteX13" fmla="*/ 825500 w 1257300"/>
                <a:gd name="connsiteY13" fmla="*/ 165100 h 1270000"/>
                <a:gd name="connsiteX14" fmla="*/ 596900 w 1257300"/>
                <a:gd name="connsiteY14" fmla="*/ 292100 h 1270000"/>
                <a:gd name="connsiteX15" fmla="*/ 609600 w 1257300"/>
                <a:gd name="connsiteY15" fmla="*/ 215900 h 1270000"/>
                <a:gd name="connsiteX16" fmla="*/ 685800 w 1257300"/>
                <a:gd name="connsiteY16" fmla="*/ 0 h 1270000"/>
                <a:gd name="connsiteX17" fmla="*/ 482600 w 1257300"/>
                <a:gd name="connsiteY17" fmla="*/ 25400 h 1270000"/>
                <a:gd name="connsiteX18" fmla="*/ 266700 w 1257300"/>
                <a:gd name="connsiteY18" fmla="*/ 190500 h 1270000"/>
                <a:gd name="connsiteX0-1" fmla="*/ 266700 w 1257300"/>
                <a:gd name="connsiteY0-2" fmla="*/ 190500 h 1270000"/>
                <a:gd name="connsiteX1-3" fmla="*/ 76200 w 1257300"/>
                <a:gd name="connsiteY1-4" fmla="*/ 457200 h 1270000"/>
                <a:gd name="connsiteX2-5" fmla="*/ 0 w 1257300"/>
                <a:gd name="connsiteY2-6" fmla="*/ 698500 h 1270000"/>
                <a:gd name="connsiteX3-7" fmla="*/ 152400 w 1257300"/>
                <a:gd name="connsiteY3-8" fmla="*/ 1041400 h 1270000"/>
                <a:gd name="connsiteX4-9" fmla="*/ 482600 w 1257300"/>
                <a:gd name="connsiteY4-10" fmla="*/ 1270000 h 1270000"/>
                <a:gd name="connsiteX5-11" fmla="*/ 812800 w 1257300"/>
                <a:gd name="connsiteY5-12" fmla="*/ 1244600 h 1270000"/>
                <a:gd name="connsiteX6-13" fmla="*/ 1143000 w 1257300"/>
                <a:gd name="connsiteY6-14" fmla="*/ 1003300 h 1270000"/>
                <a:gd name="connsiteX7-15" fmla="*/ 1257300 w 1257300"/>
                <a:gd name="connsiteY7-16" fmla="*/ 850900 h 1270000"/>
                <a:gd name="connsiteX8-17" fmla="*/ 990600 w 1257300"/>
                <a:gd name="connsiteY8-18" fmla="*/ 825500 h 1270000"/>
                <a:gd name="connsiteX9-19" fmla="*/ 1028700 w 1257300"/>
                <a:gd name="connsiteY9-20" fmla="*/ 660400 h 1270000"/>
                <a:gd name="connsiteX10-21" fmla="*/ 889000 w 1257300"/>
                <a:gd name="connsiteY10-22" fmla="*/ 571500 h 1270000"/>
                <a:gd name="connsiteX11-23" fmla="*/ 889000 w 1257300"/>
                <a:gd name="connsiteY11-24" fmla="*/ 406400 h 1270000"/>
                <a:gd name="connsiteX12-25" fmla="*/ 952500 w 1257300"/>
                <a:gd name="connsiteY12-26" fmla="*/ 165100 h 1270000"/>
                <a:gd name="connsiteX13-27" fmla="*/ 825500 w 1257300"/>
                <a:gd name="connsiteY13-28" fmla="*/ 165100 h 1270000"/>
                <a:gd name="connsiteX14-29" fmla="*/ 596900 w 1257300"/>
                <a:gd name="connsiteY14-30" fmla="*/ 292100 h 1270000"/>
                <a:gd name="connsiteX15-31" fmla="*/ 609600 w 1257300"/>
                <a:gd name="connsiteY15-32" fmla="*/ 215900 h 1270000"/>
                <a:gd name="connsiteX16-33" fmla="*/ 685800 w 1257300"/>
                <a:gd name="connsiteY16-34" fmla="*/ 0 h 1270000"/>
                <a:gd name="connsiteX17-35" fmla="*/ 482600 w 1257300"/>
                <a:gd name="connsiteY17-36" fmla="*/ 25400 h 1270000"/>
                <a:gd name="connsiteX18-37" fmla="*/ 266700 w 1257300"/>
                <a:gd name="connsiteY18-38" fmla="*/ 190500 h 1270000"/>
                <a:gd name="connsiteX0-39" fmla="*/ 266700 w 1257300"/>
                <a:gd name="connsiteY0-40" fmla="*/ 190500 h 1270000"/>
                <a:gd name="connsiteX1-41" fmla="*/ 76200 w 1257300"/>
                <a:gd name="connsiteY1-42" fmla="*/ 457200 h 1270000"/>
                <a:gd name="connsiteX2-43" fmla="*/ 0 w 1257300"/>
                <a:gd name="connsiteY2-44" fmla="*/ 698500 h 1270000"/>
                <a:gd name="connsiteX3-45" fmla="*/ 152400 w 1257300"/>
                <a:gd name="connsiteY3-46" fmla="*/ 1041400 h 1270000"/>
                <a:gd name="connsiteX4-47" fmla="*/ 482600 w 1257300"/>
                <a:gd name="connsiteY4-48" fmla="*/ 1270000 h 1270000"/>
                <a:gd name="connsiteX5-49" fmla="*/ 812800 w 1257300"/>
                <a:gd name="connsiteY5-50" fmla="*/ 1244600 h 1270000"/>
                <a:gd name="connsiteX6-51" fmla="*/ 1143000 w 1257300"/>
                <a:gd name="connsiteY6-52" fmla="*/ 1003300 h 1270000"/>
                <a:gd name="connsiteX7-53" fmla="*/ 1257300 w 1257300"/>
                <a:gd name="connsiteY7-54" fmla="*/ 850900 h 1270000"/>
                <a:gd name="connsiteX8-55" fmla="*/ 990600 w 1257300"/>
                <a:gd name="connsiteY8-56" fmla="*/ 825500 h 1270000"/>
                <a:gd name="connsiteX9-57" fmla="*/ 1028700 w 1257300"/>
                <a:gd name="connsiteY9-58" fmla="*/ 660400 h 1270000"/>
                <a:gd name="connsiteX10-59" fmla="*/ 889000 w 1257300"/>
                <a:gd name="connsiteY10-60" fmla="*/ 571500 h 1270000"/>
                <a:gd name="connsiteX11-61" fmla="*/ 889000 w 1257300"/>
                <a:gd name="connsiteY11-62" fmla="*/ 406400 h 1270000"/>
                <a:gd name="connsiteX12-63" fmla="*/ 914400 w 1257300"/>
                <a:gd name="connsiteY12-64" fmla="*/ 212725 h 1270000"/>
                <a:gd name="connsiteX13-65" fmla="*/ 825500 w 1257300"/>
                <a:gd name="connsiteY13-66" fmla="*/ 165100 h 1270000"/>
                <a:gd name="connsiteX14-67" fmla="*/ 596900 w 1257300"/>
                <a:gd name="connsiteY14-68" fmla="*/ 292100 h 1270000"/>
                <a:gd name="connsiteX15-69" fmla="*/ 609600 w 1257300"/>
                <a:gd name="connsiteY15-70" fmla="*/ 215900 h 1270000"/>
                <a:gd name="connsiteX16-71" fmla="*/ 685800 w 1257300"/>
                <a:gd name="connsiteY16-72" fmla="*/ 0 h 1270000"/>
                <a:gd name="connsiteX17-73" fmla="*/ 482600 w 1257300"/>
                <a:gd name="connsiteY17-74" fmla="*/ 25400 h 1270000"/>
                <a:gd name="connsiteX18-75" fmla="*/ 266700 w 1257300"/>
                <a:gd name="connsiteY18-76" fmla="*/ 190500 h 1270000"/>
                <a:gd name="connsiteX0-77" fmla="*/ 266700 w 1271588"/>
                <a:gd name="connsiteY0-78" fmla="*/ 190500 h 1270000"/>
                <a:gd name="connsiteX1-79" fmla="*/ 76200 w 1271588"/>
                <a:gd name="connsiteY1-80" fmla="*/ 457200 h 1270000"/>
                <a:gd name="connsiteX2-81" fmla="*/ 0 w 1271588"/>
                <a:gd name="connsiteY2-82" fmla="*/ 698500 h 1270000"/>
                <a:gd name="connsiteX3-83" fmla="*/ 152400 w 1271588"/>
                <a:gd name="connsiteY3-84" fmla="*/ 1041400 h 1270000"/>
                <a:gd name="connsiteX4-85" fmla="*/ 482600 w 1271588"/>
                <a:gd name="connsiteY4-86" fmla="*/ 1270000 h 1270000"/>
                <a:gd name="connsiteX5-87" fmla="*/ 812800 w 1271588"/>
                <a:gd name="connsiteY5-88" fmla="*/ 1244600 h 1270000"/>
                <a:gd name="connsiteX6-89" fmla="*/ 1143000 w 1271588"/>
                <a:gd name="connsiteY6-90" fmla="*/ 1003300 h 1270000"/>
                <a:gd name="connsiteX7-91" fmla="*/ 1271588 w 1271588"/>
                <a:gd name="connsiteY7-92" fmla="*/ 846138 h 1270000"/>
                <a:gd name="connsiteX8-93" fmla="*/ 990600 w 1271588"/>
                <a:gd name="connsiteY8-94" fmla="*/ 825500 h 1270000"/>
                <a:gd name="connsiteX9-95" fmla="*/ 1028700 w 1271588"/>
                <a:gd name="connsiteY9-96" fmla="*/ 660400 h 1270000"/>
                <a:gd name="connsiteX10-97" fmla="*/ 889000 w 1271588"/>
                <a:gd name="connsiteY10-98" fmla="*/ 571500 h 1270000"/>
                <a:gd name="connsiteX11-99" fmla="*/ 889000 w 1271588"/>
                <a:gd name="connsiteY11-100" fmla="*/ 406400 h 1270000"/>
                <a:gd name="connsiteX12-101" fmla="*/ 914400 w 1271588"/>
                <a:gd name="connsiteY12-102" fmla="*/ 212725 h 1270000"/>
                <a:gd name="connsiteX13-103" fmla="*/ 825500 w 1271588"/>
                <a:gd name="connsiteY13-104" fmla="*/ 165100 h 1270000"/>
                <a:gd name="connsiteX14-105" fmla="*/ 596900 w 1271588"/>
                <a:gd name="connsiteY14-106" fmla="*/ 292100 h 1270000"/>
                <a:gd name="connsiteX15-107" fmla="*/ 609600 w 1271588"/>
                <a:gd name="connsiteY15-108" fmla="*/ 215900 h 1270000"/>
                <a:gd name="connsiteX16-109" fmla="*/ 685800 w 1271588"/>
                <a:gd name="connsiteY16-110" fmla="*/ 0 h 1270000"/>
                <a:gd name="connsiteX17-111" fmla="*/ 482600 w 1271588"/>
                <a:gd name="connsiteY17-112" fmla="*/ 25400 h 1270000"/>
                <a:gd name="connsiteX18-113" fmla="*/ 266700 w 1271588"/>
                <a:gd name="connsiteY18-114" fmla="*/ 190500 h 1270000"/>
                <a:gd name="connsiteX0-115" fmla="*/ 266700 w 1272252"/>
                <a:gd name="connsiteY0-116" fmla="*/ 190500 h 1270000"/>
                <a:gd name="connsiteX1-117" fmla="*/ 76200 w 1272252"/>
                <a:gd name="connsiteY1-118" fmla="*/ 457200 h 1270000"/>
                <a:gd name="connsiteX2-119" fmla="*/ 0 w 1272252"/>
                <a:gd name="connsiteY2-120" fmla="*/ 698500 h 1270000"/>
                <a:gd name="connsiteX3-121" fmla="*/ 152400 w 1272252"/>
                <a:gd name="connsiteY3-122" fmla="*/ 1041400 h 1270000"/>
                <a:gd name="connsiteX4-123" fmla="*/ 482600 w 1272252"/>
                <a:gd name="connsiteY4-124" fmla="*/ 1270000 h 1270000"/>
                <a:gd name="connsiteX5-125" fmla="*/ 812800 w 1272252"/>
                <a:gd name="connsiteY5-126" fmla="*/ 1244600 h 1270000"/>
                <a:gd name="connsiteX6-127" fmla="*/ 1143000 w 1272252"/>
                <a:gd name="connsiteY6-128" fmla="*/ 1003300 h 1270000"/>
                <a:gd name="connsiteX7-129" fmla="*/ 1271588 w 1272252"/>
                <a:gd name="connsiteY7-130" fmla="*/ 846138 h 1270000"/>
                <a:gd name="connsiteX8-131" fmla="*/ 990600 w 1272252"/>
                <a:gd name="connsiteY8-132" fmla="*/ 825500 h 1270000"/>
                <a:gd name="connsiteX9-133" fmla="*/ 1028700 w 1272252"/>
                <a:gd name="connsiteY9-134" fmla="*/ 660400 h 1270000"/>
                <a:gd name="connsiteX10-135" fmla="*/ 889000 w 1272252"/>
                <a:gd name="connsiteY10-136" fmla="*/ 571500 h 1270000"/>
                <a:gd name="connsiteX11-137" fmla="*/ 889000 w 1272252"/>
                <a:gd name="connsiteY11-138" fmla="*/ 406400 h 1270000"/>
                <a:gd name="connsiteX12-139" fmla="*/ 914400 w 1272252"/>
                <a:gd name="connsiteY12-140" fmla="*/ 212725 h 1270000"/>
                <a:gd name="connsiteX13-141" fmla="*/ 825500 w 1272252"/>
                <a:gd name="connsiteY13-142" fmla="*/ 165100 h 1270000"/>
                <a:gd name="connsiteX14-143" fmla="*/ 596900 w 1272252"/>
                <a:gd name="connsiteY14-144" fmla="*/ 292100 h 1270000"/>
                <a:gd name="connsiteX15-145" fmla="*/ 609600 w 1272252"/>
                <a:gd name="connsiteY15-146" fmla="*/ 215900 h 1270000"/>
                <a:gd name="connsiteX16-147" fmla="*/ 685800 w 1272252"/>
                <a:gd name="connsiteY16-148" fmla="*/ 0 h 1270000"/>
                <a:gd name="connsiteX17-149" fmla="*/ 482600 w 1272252"/>
                <a:gd name="connsiteY17-150" fmla="*/ 25400 h 1270000"/>
                <a:gd name="connsiteX18-151" fmla="*/ 266700 w 1272252"/>
                <a:gd name="connsiteY18-152" fmla="*/ 190500 h 1270000"/>
                <a:gd name="connsiteX0-153" fmla="*/ 266700 w 1272252"/>
                <a:gd name="connsiteY0-154" fmla="*/ 190500 h 1270000"/>
                <a:gd name="connsiteX1-155" fmla="*/ 76200 w 1272252"/>
                <a:gd name="connsiteY1-156" fmla="*/ 457200 h 1270000"/>
                <a:gd name="connsiteX2-157" fmla="*/ 0 w 1272252"/>
                <a:gd name="connsiteY2-158" fmla="*/ 698500 h 1270000"/>
                <a:gd name="connsiteX3-159" fmla="*/ 152400 w 1272252"/>
                <a:gd name="connsiteY3-160" fmla="*/ 1041400 h 1270000"/>
                <a:gd name="connsiteX4-161" fmla="*/ 482600 w 1272252"/>
                <a:gd name="connsiteY4-162" fmla="*/ 1270000 h 1270000"/>
                <a:gd name="connsiteX5-163" fmla="*/ 812800 w 1272252"/>
                <a:gd name="connsiteY5-164" fmla="*/ 1244600 h 1270000"/>
                <a:gd name="connsiteX6-165" fmla="*/ 1143000 w 1272252"/>
                <a:gd name="connsiteY6-166" fmla="*/ 1003300 h 1270000"/>
                <a:gd name="connsiteX7-167" fmla="*/ 1271588 w 1272252"/>
                <a:gd name="connsiteY7-168" fmla="*/ 846138 h 1270000"/>
                <a:gd name="connsiteX8-169" fmla="*/ 990600 w 1272252"/>
                <a:gd name="connsiteY8-170" fmla="*/ 825500 h 1270000"/>
                <a:gd name="connsiteX9-171" fmla="*/ 1028700 w 1272252"/>
                <a:gd name="connsiteY9-172" fmla="*/ 660400 h 1270000"/>
                <a:gd name="connsiteX10-173" fmla="*/ 889000 w 1272252"/>
                <a:gd name="connsiteY10-174" fmla="*/ 571500 h 1270000"/>
                <a:gd name="connsiteX11-175" fmla="*/ 889000 w 1272252"/>
                <a:gd name="connsiteY11-176" fmla="*/ 406400 h 1270000"/>
                <a:gd name="connsiteX12-177" fmla="*/ 914400 w 1272252"/>
                <a:gd name="connsiteY12-178" fmla="*/ 212725 h 1270000"/>
                <a:gd name="connsiteX13-179" fmla="*/ 825500 w 1272252"/>
                <a:gd name="connsiteY13-180" fmla="*/ 165100 h 1270000"/>
                <a:gd name="connsiteX14-181" fmla="*/ 596900 w 1272252"/>
                <a:gd name="connsiteY14-182" fmla="*/ 292100 h 1270000"/>
                <a:gd name="connsiteX15-183" fmla="*/ 609600 w 1272252"/>
                <a:gd name="connsiteY15-184" fmla="*/ 215900 h 1270000"/>
                <a:gd name="connsiteX16-185" fmla="*/ 685800 w 1272252"/>
                <a:gd name="connsiteY16-186" fmla="*/ 0 h 1270000"/>
                <a:gd name="connsiteX17-187" fmla="*/ 482600 w 1272252"/>
                <a:gd name="connsiteY17-188" fmla="*/ 25400 h 1270000"/>
                <a:gd name="connsiteX18-189" fmla="*/ 266700 w 1272252"/>
                <a:gd name="connsiteY18-190" fmla="*/ 190500 h 1270000"/>
                <a:gd name="connsiteX0-191" fmla="*/ 266700 w 1206748"/>
                <a:gd name="connsiteY0-192" fmla="*/ 190500 h 1270000"/>
                <a:gd name="connsiteX1-193" fmla="*/ 76200 w 1206748"/>
                <a:gd name="connsiteY1-194" fmla="*/ 457200 h 1270000"/>
                <a:gd name="connsiteX2-195" fmla="*/ 0 w 1206748"/>
                <a:gd name="connsiteY2-196" fmla="*/ 698500 h 1270000"/>
                <a:gd name="connsiteX3-197" fmla="*/ 152400 w 1206748"/>
                <a:gd name="connsiteY3-198" fmla="*/ 1041400 h 1270000"/>
                <a:gd name="connsiteX4-199" fmla="*/ 482600 w 1206748"/>
                <a:gd name="connsiteY4-200" fmla="*/ 1270000 h 1270000"/>
                <a:gd name="connsiteX5-201" fmla="*/ 812800 w 1206748"/>
                <a:gd name="connsiteY5-202" fmla="*/ 1244600 h 1270000"/>
                <a:gd name="connsiteX6-203" fmla="*/ 1143000 w 1206748"/>
                <a:gd name="connsiteY6-204" fmla="*/ 1003300 h 1270000"/>
                <a:gd name="connsiteX7-205" fmla="*/ 1204913 w 1206748"/>
                <a:gd name="connsiteY7-206" fmla="*/ 889001 h 1270000"/>
                <a:gd name="connsiteX8-207" fmla="*/ 990600 w 1206748"/>
                <a:gd name="connsiteY8-208" fmla="*/ 825500 h 1270000"/>
                <a:gd name="connsiteX9-209" fmla="*/ 1028700 w 1206748"/>
                <a:gd name="connsiteY9-210" fmla="*/ 660400 h 1270000"/>
                <a:gd name="connsiteX10-211" fmla="*/ 889000 w 1206748"/>
                <a:gd name="connsiteY10-212" fmla="*/ 571500 h 1270000"/>
                <a:gd name="connsiteX11-213" fmla="*/ 889000 w 1206748"/>
                <a:gd name="connsiteY11-214" fmla="*/ 406400 h 1270000"/>
                <a:gd name="connsiteX12-215" fmla="*/ 914400 w 1206748"/>
                <a:gd name="connsiteY12-216" fmla="*/ 212725 h 1270000"/>
                <a:gd name="connsiteX13-217" fmla="*/ 825500 w 1206748"/>
                <a:gd name="connsiteY13-218" fmla="*/ 165100 h 1270000"/>
                <a:gd name="connsiteX14-219" fmla="*/ 596900 w 1206748"/>
                <a:gd name="connsiteY14-220" fmla="*/ 292100 h 1270000"/>
                <a:gd name="connsiteX15-221" fmla="*/ 609600 w 1206748"/>
                <a:gd name="connsiteY15-222" fmla="*/ 215900 h 1270000"/>
                <a:gd name="connsiteX16-223" fmla="*/ 685800 w 1206748"/>
                <a:gd name="connsiteY16-224" fmla="*/ 0 h 1270000"/>
                <a:gd name="connsiteX17-225" fmla="*/ 482600 w 1206748"/>
                <a:gd name="connsiteY17-226" fmla="*/ 25400 h 1270000"/>
                <a:gd name="connsiteX18-227" fmla="*/ 266700 w 1206748"/>
                <a:gd name="connsiteY18-228" fmla="*/ 190500 h 1270000"/>
                <a:gd name="connsiteX0-229" fmla="*/ 266700 w 1206748"/>
                <a:gd name="connsiteY0-230" fmla="*/ 190500 h 1270000"/>
                <a:gd name="connsiteX1-231" fmla="*/ 76200 w 1206748"/>
                <a:gd name="connsiteY1-232" fmla="*/ 457200 h 1270000"/>
                <a:gd name="connsiteX2-233" fmla="*/ 0 w 1206748"/>
                <a:gd name="connsiteY2-234" fmla="*/ 698500 h 1270000"/>
                <a:gd name="connsiteX3-235" fmla="*/ 152400 w 1206748"/>
                <a:gd name="connsiteY3-236" fmla="*/ 1041400 h 1270000"/>
                <a:gd name="connsiteX4-237" fmla="*/ 482600 w 1206748"/>
                <a:gd name="connsiteY4-238" fmla="*/ 1270000 h 1270000"/>
                <a:gd name="connsiteX5-239" fmla="*/ 812800 w 1206748"/>
                <a:gd name="connsiteY5-240" fmla="*/ 1244600 h 1270000"/>
                <a:gd name="connsiteX6-241" fmla="*/ 1143000 w 1206748"/>
                <a:gd name="connsiteY6-242" fmla="*/ 1003300 h 1270000"/>
                <a:gd name="connsiteX7-243" fmla="*/ 1204913 w 1206748"/>
                <a:gd name="connsiteY7-244" fmla="*/ 889001 h 1270000"/>
                <a:gd name="connsiteX8-245" fmla="*/ 990600 w 1206748"/>
                <a:gd name="connsiteY8-246" fmla="*/ 825500 h 1270000"/>
                <a:gd name="connsiteX9-247" fmla="*/ 1028700 w 1206748"/>
                <a:gd name="connsiteY9-248" fmla="*/ 660400 h 1270000"/>
                <a:gd name="connsiteX10-249" fmla="*/ 889000 w 1206748"/>
                <a:gd name="connsiteY10-250" fmla="*/ 571500 h 1270000"/>
                <a:gd name="connsiteX11-251" fmla="*/ 889000 w 1206748"/>
                <a:gd name="connsiteY11-252" fmla="*/ 406400 h 1270000"/>
                <a:gd name="connsiteX12-253" fmla="*/ 914400 w 1206748"/>
                <a:gd name="connsiteY12-254" fmla="*/ 212725 h 1270000"/>
                <a:gd name="connsiteX13-255" fmla="*/ 825500 w 1206748"/>
                <a:gd name="connsiteY13-256" fmla="*/ 165100 h 1270000"/>
                <a:gd name="connsiteX14-257" fmla="*/ 596900 w 1206748"/>
                <a:gd name="connsiteY14-258" fmla="*/ 292100 h 1270000"/>
                <a:gd name="connsiteX15-259" fmla="*/ 609600 w 1206748"/>
                <a:gd name="connsiteY15-260" fmla="*/ 215900 h 1270000"/>
                <a:gd name="connsiteX16-261" fmla="*/ 685800 w 1206748"/>
                <a:gd name="connsiteY16-262" fmla="*/ 0 h 1270000"/>
                <a:gd name="connsiteX17-263" fmla="*/ 482600 w 1206748"/>
                <a:gd name="connsiteY17-264" fmla="*/ 25400 h 1270000"/>
                <a:gd name="connsiteX18-265" fmla="*/ 266700 w 1206748"/>
                <a:gd name="connsiteY18-266" fmla="*/ 190500 h 1270000"/>
                <a:gd name="connsiteX0-267" fmla="*/ 266700 w 1206748"/>
                <a:gd name="connsiteY0-268" fmla="*/ 190500 h 1270000"/>
                <a:gd name="connsiteX1-269" fmla="*/ 76200 w 1206748"/>
                <a:gd name="connsiteY1-270" fmla="*/ 457200 h 1270000"/>
                <a:gd name="connsiteX2-271" fmla="*/ 0 w 1206748"/>
                <a:gd name="connsiteY2-272" fmla="*/ 698500 h 1270000"/>
                <a:gd name="connsiteX3-273" fmla="*/ 152400 w 1206748"/>
                <a:gd name="connsiteY3-274" fmla="*/ 1041400 h 1270000"/>
                <a:gd name="connsiteX4-275" fmla="*/ 482600 w 1206748"/>
                <a:gd name="connsiteY4-276" fmla="*/ 1270000 h 1270000"/>
                <a:gd name="connsiteX5-277" fmla="*/ 812800 w 1206748"/>
                <a:gd name="connsiteY5-278" fmla="*/ 1244600 h 1270000"/>
                <a:gd name="connsiteX6-279" fmla="*/ 1143000 w 1206748"/>
                <a:gd name="connsiteY6-280" fmla="*/ 1003300 h 1270000"/>
                <a:gd name="connsiteX7-281" fmla="*/ 1204913 w 1206748"/>
                <a:gd name="connsiteY7-282" fmla="*/ 889001 h 1270000"/>
                <a:gd name="connsiteX8-283" fmla="*/ 990600 w 1206748"/>
                <a:gd name="connsiteY8-284" fmla="*/ 825500 h 1270000"/>
                <a:gd name="connsiteX9-285" fmla="*/ 1028700 w 1206748"/>
                <a:gd name="connsiteY9-286" fmla="*/ 660400 h 1270000"/>
                <a:gd name="connsiteX10-287" fmla="*/ 889000 w 1206748"/>
                <a:gd name="connsiteY10-288" fmla="*/ 571500 h 1270000"/>
                <a:gd name="connsiteX11-289" fmla="*/ 889000 w 1206748"/>
                <a:gd name="connsiteY11-290" fmla="*/ 406400 h 1270000"/>
                <a:gd name="connsiteX12-291" fmla="*/ 914400 w 1206748"/>
                <a:gd name="connsiteY12-292" fmla="*/ 212725 h 1270000"/>
                <a:gd name="connsiteX13-293" fmla="*/ 825500 w 1206748"/>
                <a:gd name="connsiteY13-294" fmla="*/ 165100 h 1270000"/>
                <a:gd name="connsiteX14-295" fmla="*/ 596900 w 1206748"/>
                <a:gd name="connsiteY14-296" fmla="*/ 292100 h 1270000"/>
                <a:gd name="connsiteX15-297" fmla="*/ 609600 w 1206748"/>
                <a:gd name="connsiteY15-298" fmla="*/ 215900 h 1270000"/>
                <a:gd name="connsiteX16-299" fmla="*/ 685800 w 1206748"/>
                <a:gd name="connsiteY16-300" fmla="*/ 0 h 1270000"/>
                <a:gd name="connsiteX17-301" fmla="*/ 482600 w 1206748"/>
                <a:gd name="connsiteY17-302" fmla="*/ 25400 h 1270000"/>
                <a:gd name="connsiteX18-303" fmla="*/ 266700 w 1206748"/>
                <a:gd name="connsiteY18-304" fmla="*/ 190500 h 1270000"/>
                <a:gd name="connsiteX0-305" fmla="*/ 266700 w 1206748"/>
                <a:gd name="connsiteY0-306" fmla="*/ 190500 h 1270000"/>
                <a:gd name="connsiteX1-307" fmla="*/ 76200 w 1206748"/>
                <a:gd name="connsiteY1-308" fmla="*/ 457200 h 1270000"/>
                <a:gd name="connsiteX2-309" fmla="*/ 0 w 1206748"/>
                <a:gd name="connsiteY2-310" fmla="*/ 698500 h 1270000"/>
                <a:gd name="connsiteX3-311" fmla="*/ 152400 w 1206748"/>
                <a:gd name="connsiteY3-312" fmla="*/ 1041400 h 1270000"/>
                <a:gd name="connsiteX4-313" fmla="*/ 482600 w 1206748"/>
                <a:gd name="connsiteY4-314" fmla="*/ 1270000 h 1270000"/>
                <a:gd name="connsiteX5-315" fmla="*/ 812800 w 1206748"/>
                <a:gd name="connsiteY5-316" fmla="*/ 1244600 h 1270000"/>
                <a:gd name="connsiteX6-317" fmla="*/ 1143000 w 1206748"/>
                <a:gd name="connsiteY6-318" fmla="*/ 1003300 h 1270000"/>
                <a:gd name="connsiteX7-319" fmla="*/ 1204913 w 1206748"/>
                <a:gd name="connsiteY7-320" fmla="*/ 889001 h 1270000"/>
                <a:gd name="connsiteX8-321" fmla="*/ 981075 w 1206748"/>
                <a:gd name="connsiteY8-322" fmla="*/ 858838 h 1270000"/>
                <a:gd name="connsiteX9-323" fmla="*/ 1028700 w 1206748"/>
                <a:gd name="connsiteY9-324" fmla="*/ 660400 h 1270000"/>
                <a:gd name="connsiteX10-325" fmla="*/ 889000 w 1206748"/>
                <a:gd name="connsiteY10-326" fmla="*/ 571500 h 1270000"/>
                <a:gd name="connsiteX11-327" fmla="*/ 889000 w 1206748"/>
                <a:gd name="connsiteY11-328" fmla="*/ 406400 h 1270000"/>
                <a:gd name="connsiteX12-329" fmla="*/ 914400 w 1206748"/>
                <a:gd name="connsiteY12-330" fmla="*/ 212725 h 1270000"/>
                <a:gd name="connsiteX13-331" fmla="*/ 825500 w 1206748"/>
                <a:gd name="connsiteY13-332" fmla="*/ 165100 h 1270000"/>
                <a:gd name="connsiteX14-333" fmla="*/ 596900 w 1206748"/>
                <a:gd name="connsiteY14-334" fmla="*/ 292100 h 1270000"/>
                <a:gd name="connsiteX15-335" fmla="*/ 609600 w 1206748"/>
                <a:gd name="connsiteY15-336" fmla="*/ 215900 h 1270000"/>
                <a:gd name="connsiteX16-337" fmla="*/ 685800 w 1206748"/>
                <a:gd name="connsiteY16-338" fmla="*/ 0 h 1270000"/>
                <a:gd name="connsiteX17-339" fmla="*/ 482600 w 1206748"/>
                <a:gd name="connsiteY17-340" fmla="*/ 25400 h 1270000"/>
                <a:gd name="connsiteX18-341" fmla="*/ 266700 w 1206748"/>
                <a:gd name="connsiteY18-342" fmla="*/ 190500 h 1270000"/>
                <a:gd name="connsiteX0-343" fmla="*/ 266700 w 1206748"/>
                <a:gd name="connsiteY0-344" fmla="*/ 190500 h 1270000"/>
                <a:gd name="connsiteX1-345" fmla="*/ 76200 w 1206748"/>
                <a:gd name="connsiteY1-346" fmla="*/ 457200 h 1270000"/>
                <a:gd name="connsiteX2-347" fmla="*/ 0 w 1206748"/>
                <a:gd name="connsiteY2-348" fmla="*/ 698500 h 1270000"/>
                <a:gd name="connsiteX3-349" fmla="*/ 152400 w 1206748"/>
                <a:gd name="connsiteY3-350" fmla="*/ 1041400 h 1270000"/>
                <a:gd name="connsiteX4-351" fmla="*/ 482600 w 1206748"/>
                <a:gd name="connsiteY4-352" fmla="*/ 1270000 h 1270000"/>
                <a:gd name="connsiteX5-353" fmla="*/ 812800 w 1206748"/>
                <a:gd name="connsiteY5-354" fmla="*/ 1244600 h 1270000"/>
                <a:gd name="connsiteX6-355" fmla="*/ 1143000 w 1206748"/>
                <a:gd name="connsiteY6-356" fmla="*/ 1003300 h 1270000"/>
                <a:gd name="connsiteX7-357" fmla="*/ 1204913 w 1206748"/>
                <a:gd name="connsiteY7-358" fmla="*/ 889001 h 1270000"/>
                <a:gd name="connsiteX8-359" fmla="*/ 981075 w 1206748"/>
                <a:gd name="connsiteY8-360" fmla="*/ 858838 h 1270000"/>
                <a:gd name="connsiteX9-361" fmla="*/ 1028700 w 1206748"/>
                <a:gd name="connsiteY9-362" fmla="*/ 660400 h 1270000"/>
                <a:gd name="connsiteX10-363" fmla="*/ 889000 w 1206748"/>
                <a:gd name="connsiteY10-364" fmla="*/ 571500 h 1270000"/>
                <a:gd name="connsiteX11-365" fmla="*/ 889000 w 1206748"/>
                <a:gd name="connsiteY11-366" fmla="*/ 406400 h 1270000"/>
                <a:gd name="connsiteX12-367" fmla="*/ 914400 w 1206748"/>
                <a:gd name="connsiteY12-368" fmla="*/ 212725 h 1270000"/>
                <a:gd name="connsiteX13-369" fmla="*/ 825500 w 1206748"/>
                <a:gd name="connsiteY13-370" fmla="*/ 165100 h 1270000"/>
                <a:gd name="connsiteX14-371" fmla="*/ 596900 w 1206748"/>
                <a:gd name="connsiteY14-372" fmla="*/ 292100 h 1270000"/>
                <a:gd name="connsiteX15-373" fmla="*/ 609600 w 1206748"/>
                <a:gd name="connsiteY15-374" fmla="*/ 215900 h 1270000"/>
                <a:gd name="connsiteX16-375" fmla="*/ 685800 w 1206748"/>
                <a:gd name="connsiteY16-376" fmla="*/ 0 h 1270000"/>
                <a:gd name="connsiteX17-377" fmla="*/ 482600 w 1206748"/>
                <a:gd name="connsiteY17-378" fmla="*/ 25400 h 1270000"/>
                <a:gd name="connsiteX18-379" fmla="*/ 266700 w 1206748"/>
                <a:gd name="connsiteY18-380" fmla="*/ 190500 h 1270000"/>
                <a:gd name="connsiteX0-381" fmla="*/ 266700 w 1206748"/>
                <a:gd name="connsiteY0-382" fmla="*/ 190500 h 1270000"/>
                <a:gd name="connsiteX1-383" fmla="*/ 76200 w 1206748"/>
                <a:gd name="connsiteY1-384" fmla="*/ 457200 h 1270000"/>
                <a:gd name="connsiteX2-385" fmla="*/ 0 w 1206748"/>
                <a:gd name="connsiteY2-386" fmla="*/ 698500 h 1270000"/>
                <a:gd name="connsiteX3-387" fmla="*/ 152400 w 1206748"/>
                <a:gd name="connsiteY3-388" fmla="*/ 1041400 h 1270000"/>
                <a:gd name="connsiteX4-389" fmla="*/ 482600 w 1206748"/>
                <a:gd name="connsiteY4-390" fmla="*/ 1270000 h 1270000"/>
                <a:gd name="connsiteX5-391" fmla="*/ 812800 w 1206748"/>
                <a:gd name="connsiteY5-392" fmla="*/ 1244600 h 1270000"/>
                <a:gd name="connsiteX6-393" fmla="*/ 1143000 w 1206748"/>
                <a:gd name="connsiteY6-394" fmla="*/ 1003300 h 1270000"/>
                <a:gd name="connsiteX7-395" fmla="*/ 1204913 w 1206748"/>
                <a:gd name="connsiteY7-396" fmla="*/ 889001 h 1270000"/>
                <a:gd name="connsiteX8-397" fmla="*/ 981075 w 1206748"/>
                <a:gd name="connsiteY8-398" fmla="*/ 858838 h 1270000"/>
                <a:gd name="connsiteX9-399" fmla="*/ 1028700 w 1206748"/>
                <a:gd name="connsiteY9-400" fmla="*/ 660400 h 1270000"/>
                <a:gd name="connsiteX10-401" fmla="*/ 889000 w 1206748"/>
                <a:gd name="connsiteY10-402" fmla="*/ 571500 h 1270000"/>
                <a:gd name="connsiteX11-403" fmla="*/ 889000 w 1206748"/>
                <a:gd name="connsiteY11-404" fmla="*/ 406400 h 1270000"/>
                <a:gd name="connsiteX12-405" fmla="*/ 914400 w 1206748"/>
                <a:gd name="connsiteY12-406" fmla="*/ 212725 h 1270000"/>
                <a:gd name="connsiteX13-407" fmla="*/ 825500 w 1206748"/>
                <a:gd name="connsiteY13-408" fmla="*/ 165100 h 1270000"/>
                <a:gd name="connsiteX14-409" fmla="*/ 596900 w 1206748"/>
                <a:gd name="connsiteY14-410" fmla="*/ 292100 h 1270000"/>
                <a:gd name="connsiteX15-411" fmla="*/ 609600 w 1206748"/>
                <a:gd name="connsiteY15-412" fmla="*/ 215900 h 1270000"/>
                <a:gd name="connsiteX16-413" fmla="*/ 685800 w 1206748"/>
                <a:gd name="connsiteY16-414" fmla="*/ 0 h 1270000"/>
                <a:gd name="connsiteX17-415" fmla="*/ 482600 w 1206748"/>
                <a:gd name="connsiteY17-416" fmla="*/ 25400 h 1270000"/>
                <a:gd name="connsiteX18-417" fmla="*/ 266700 w 1206748"/>
                <a:gd name="connsiteY18-418" fmla="*/ 190500 h 1270000"/>
                <a:gd name="connsiteX0-419" fmla="*/ 266700 w 1206748"/>
                <a:gd name="connsiteY0-420" fmla="*/ 192888 h 1272388"/>
                <a:gd name="connsiteX1-421" fmla="*/ 76200 w 1206748"/>
                <a:gd name="connsiteY1-422" fmla="*/ 459588 h 1272388"/>
                <a:gd name="connsiteX2-423" fmla="*/ 0 w 1206748"/>
                <a:gd name="connsiteY2-424" fmla="*/ 700888 h 1272388"/>
                <a:gd name="connsiteX3-425" fmla="*/ 152400 w 1206748"/>
                <a:gd name="connsiteY3-426" fmla="*/ 1043788 h 1272388"/>
                <a:gd name="connsiteX4-427" fmla="*/ 482600 w 1206748"/>
                <a:gd name="connsiteY4-428" fmla="*/ 1272388 h 1272388"/>
                <a:gd name="connsiteX5-429" fmla="*/ 812800 w 1206748"/>
                <a:gd name="connsiteY5-430" fmla="*/ 1246988 h 1272388"/>
                <a:gd name="connsiteX6-431" fmla="*/ 1143000 w 1206748"/>
                <a:gd name="connsiteY6-432" fmla="*/ 1005688 h 1272388"/>
                <a:gd name="connsiteX7-433" fmla="*/ 1204913 w 1206748"/>
                <a:gd name="connsiteY7-434" fmla="*/ 891389 h 1272388"/>
                <a:gd name="connsiteX8-435" fmla="*/ 981075 w 1206748"/>
                <a:gd name="connsiteY8-436" fmla="*/ 861226 h 1272388"/>
                <a:gd name="connsiteX9-437" fmla="*/ 1028700 w 1206748"/>
                <a:gd name="connsiteY9-438" fmla="*/ 662788 h 1272388"/>
                <a:gd name="connsiteX10-439" fmla="*/ 889000 w 1206748"/>
                <a:gd name="connsiteY10-440" fmla="*/ 573888 h 1272388"/>
                <a:gd name="connsiteX11-441" fmla="*/ 889000 w 1206748"/>
                <a:gd name="connsiteY11-442" fmla="*/ 408788 h 1272388"/>
                <a:gd name="connsiteX12-443" fmla="*/ 914400 w 1206748"/>
                <a:gd name="connsiteY12-444" fmla="*/ 215113 h 1272388"/>
                <a:gd name="connsiteX13-445" fmla="*/ 825500 w 1206748"/>
                <a:gd name="connsiteY13-446" fmla="*/ 167488 h 1272388"/>
                <a:gd name="connsiteX14-447" fmla="*/ 596900 w 1206748"/>
                <a:gd name="connsiteY14-448" fmla="*/ 294488 h 1272388"/>
                <a:gd name="connsiteX15-449" fmla="*/ 609600 w 1206748"/>
                <a:gd name="connsiteY15-450" fmla="*/ 218288 h 1272388"/>
                <a:gd name="connsiteX16-451" fmla="*/ 685800 w 1206748"/>
                <a:gd name="connsiteY16-452" fmla="*/ 2388 h 1272388"/>
                <a:gd name="connsiteX17-453" fmla="*/ 482600 w 1206748"/>
                <a:gd name="connsiteY17-454" fmla="*/ 27788 h 1272388"/>
                <a:gd name="connsiteX18-455" fmla="*/ 266700 w 1206748"/>
                <a:gd name="connsiteY18-456" fmla="*/ 192888 h 1272388"/>
                <a:gd name="connsiteX0-457" fmla="*/ 266700 w 1206748"/>
                <a:gd name="connsiteY0-458" fmla="*/ 167129 h 1246629"/>
                <a:gd name="connsiteX1-459" fmla="*/ 76200 w 1206748"/>
                <a:gd name="connsiteY1-460" fmla="*/ 433829 h 1246629"/>
                <a:gd name="connsiteX2-461" fmla="*/ 0 w 1206748"/>
                <a:gd name="connsiteY2-462" fmla="*/ 675129 h 1246629"/>
                <a:gd name="connsiteX3-463" fmla="*/ 152400 w 1206748"/>
                <a:gd name="connsiteY3-464" fmla="*/ 1018029 h 1246629"/>
                <a:gd name="connsiteX4-465" fmla="*/ 482600 w 1206748"/>
                <a:gd name="connsiteY4-466" fmla="*/ 1246629 h 1246629"/>
                <a:gd name="connsiteX5-467" fmla="*/ 812800 w 1206748"/>
                <a:gd name="connsiteY5-468" fmla="*/ 1221229 h 1246629"/>
                <a:gd name="connsiteX6-469" fmla="*/ 1143000 w 1206748"/>
                <a:gd name="connsiteY6-470" fmla="*/ 979929 h 1246629"/>
                <a:gd name="connsiteX7-471" fmla="*/ 1204913 w 1206748"/>
                <a:gd name="connsiteY7-472" fmla="*/ 865630 h 1246629"/>
                <a:gd name="connsiteX8-473" fmla="*/ 981075 w 1206748"/>
                <a:gd name="connsiteY8-474" fmla="*/ 835467 h 1246629"/>
                <a:gd name="connsiteX9-475" fmla="*/ 1028700 w 1206748"/>
                <a:gd name="connsiteY9-476" fmla="*/ 637029 h 1246629"/>
                <a:gd name="connsiteX10-477" fmla="*/ 889000 w 1206748"/>
                <a:gd name="connsiteY10-478" fmla="*/ 548129 h 1246629"/>
                <a:gd name="connsiteX11-479" fmla="*/ 889000 w 1206748"/>
                <a:gd name="connsiteY11-480" fmla="*/ 383029 h 1246629"/>
                <a:gd name="connsiteX12-481" fmla="*/ 914400 w 1206748"/>
                <a:gd name="connsiteY12-482" fmla="*/ 189354 h 1246629"/>
                <a:gd name="connsiteX13-483" fmla="*/ 825500 w 1206748"/>
                <a:gd name="connsiteY13-484" fmla="*/ 141729 h 1246629"/>
                <a:gd name="connsiteX14-485" fmla="*/ 596900 w 1206748"/>
                <a:gd name="connsiteY14-486" fmla="*/ 268729 h 1246629"/>
                <a:gd name="connsiteX15-487" fmla="*/ 609600 w 1206748"/>
                <a:gd name="connsiteY15-488" fmla="*/ 192529 h 1246629"/>
                <a:gd name="connsiteX16-489" fmla="*/ 619125 w 1206748"/>
                <a:gd name="connsiteY16-490" fmla="*/ 24254 h 1246629"/>
                <a:gd name="connsiteX17-491" fmla="*/ 482600 w 1206748"/>
                <a:gd name="connsiteY17-492" fmla="*/ 2029 h 1246629"/>
                <a:gd name="connsiteX18-493" fmla="*/ 266700 w 1206748"/>
                <a:gd name="connsiteY18-494" fmla="*/ 167129 h 1246629"/>
                <a:gd name="connsiteX0-495" fmla="*/ 266700 w 1206748"/>
                <a:gd name="connsiteY0-496" fmla="*/ 167129 h 1246629"/>
                <a:gd name="connsiteX1-497" fmla="*/ 76200 w 1206748"/>
                <a:gd name="connsiteY1-498" fmla="*/ 433829 h 1246629"/>
                <a:gd name="connsiteX2-499" fmla="*/ 0 w 1206748"/>
                <a:gd name="connsiteY2-500" fmla="*/ 675129 h 1246629"/>
                <a:gd name="connsiteX3-501" fmla="*/ 152400 w 1206748"/>
                <a:gd name="connsiteY3-502" fmla="*/ 1018029 h 1246629"/>
                <a:gd name="connsiteX4-503" fmla="*/ 482600 w 1206748"/>
                <a:gd name="connsiteY4-504" fmla="*/ 1246629 h 1246629"/>
                <a:gd name="connsiteX5-505" fmla="*/ 812800 w 1206748"/>
                <a:gd name="connsiteY5-506" fmla="*/ 1221229 h 1246629"/>
                <a:gd name="connsiteX6-507" fmla="*/ 1143000 w 1206748"/>
                <a:gd name="connsiteY6-508" fmla="*/ 979929 h 1246629"/>
                <a:gd name="connsiteX7-509" fmla="*/ 1204913 w 1206748"/>
                <a:gd name="connsiteY7-510" fmla="*/ 865630 h 1246629"/>
                <a:gd name="connsiteX8-511" fmla="*/ 981075 w 1206748"/>
                <a:gd name="connsiteY8-512" fmla="*/ 835467 h 1246629"/>
                <a:gd name="connsiteX9-513" fmla="*/ 1028700 w 1206748"/>
                <a:gd name="connsiteY9-514" fmla="*/ 637029 h 1246629"/>
                <a:gd name="connsiteX10-515" fmla="*/ 889000 w 1206748"/>
                <a:gd name="connsiteY10-516" fmla="*/ 548129 h 1246629"/>
                <a:gd name="connsiteX11-517" fmla="*/ 889000 w 1206748"/>
                <a:gd name="connsiteY11-518" fmla="*/ 383029 h 1246629"/>
                <a:gd name="connsiteX12-519" fmla="*/ 914400 w 1206748"/>
                <a:gd name="connsiteY12-520" fmla="*/ 189354 h 1246629"/>
                <a:gd name="connsiteX13-521" fmla="*/ 825500 w 1206748"/>
                <a:gd name="connsiteY13-522" fmla="*/ 141729 h 1246629"/>
                <a:gd name="connsiteX14-523" fmla="*/ 596900 w 1206748"/>
                <a:gd name="connsiteY14-524" fmla="*/ 268729 h 1246629"/>
                <a:gd name="connsiteX15-525" fmla="*/ 609600 w 1206748"/>
                <a:gd name="connsiteY15-526" fmla="*/ 192529 h 1246629"/>
                <a:gd name="connsiteX16-527" fmla="*/ 619125 w 1206748"/>
                <a:gd name="connsiteY16-528" fmla="*/ 24254 h 1246629"/>
                <a:gd name="connsiteX17-529" fmla="*/ 482600 w 1206748"/>
                <a:gd name="connsiteY17-530" fmla="*/ 2029 h 1246629"/>
                <a:gd name="connsiteX18-531" fmla="*/ 266700 w 1206748"/>
                <a:gd name="connsiteY18-532" fmla="*/ 167129 h 1246629"/>
                <a:gd name="connsiteX0-533" fmla="*/ 266700 w 1206748"/>
                <a:gd name="connsiteY0-534" fmla="*/ 167129 h 1246629"/>
                <a:gd name="connsiteX1-535" fmla="*/ 76200 w 1206748"/>
                <a:gd name="connsiteY1-536" fmla="*/ 433829 h 1246629"/>
                <a:gd name="connsiteX2-537" fmla="*/ 0 w 1206748"/>
                <a:gd name="connsiteY2-538" fmla="*/ 675129 h 1246629"/>
                <a:gd name="connsiteX3-539" fmla="*/ 152400 w 1206748"/>
                <a:gd name="connsiteY3-540" fmla="*/ 1018029 h 1246629"/>
                <a:gd name="connsiteX4-541" fmla="*/ 482600 w 1206748"/>
                <a:gd name="connsiteY4-542" fmla="*/ 1246629 h 1246629"/>
                <a:gd name="connsiteX5-543" fmla="*/ 812800 w 1206748"/>
                <a:gd name="connsiteY5-544" fmla="*/ 1221229 h 1246629"/>
                <a:gd name="connsiteX6-545" fmla="*/ 1143000 w 1206748"/>
                <a:gd name="connsiteY6-546" fmla="*/ 979929 h 1246629"/>
                <a:gd name="connsiteX7-547" fmla="*/ 1204913 w 1206748"/>
                <a:gd name="connsiteY7-548" fmla="*/ 865630 h 1246629"/>
                <a:gd name="connsiteX8-549" fmla="*/ 981075 w 1206748"/>
                <a:gd name="connsiteY8-550" fmla="*/ 835467 h 1246629"/>
                <a:gd name="connsiteX9-551" fmla="*/ 1028700 w 1206748"/>
                <a:gd name="connsiteY9-552" fmla="*/ 637029 h 1246629"/>
                <a:gd name="connsiteX10-553" fmla="*/ 889000 w 1206748"/>
                <a:gd name="connsiteY10-554" fmla="*/ 548129 h 1246629"/>
                <a:gd name="connsiteX11-555" fmla="*/ 889000 w 1206748"/>
                <a:gd name="connsiteY11-556" fmla="*/ 383029 h 1246629"/>
                <a:gd name="connsiteX12-557" fmla="*/ 914400 w 1206748"/>
                <a:gd name="connsiteY12-558" fmla="*/ 189354 h 1246629"/>
                <a:gd name="connsiteX13-559" fmla="*/ 825500 w 1206748"/>
                <a:gd name="connsiteY13-560" fmla="*/ 141729 h 1246629"/>
                <a:gd name="connsiteX14-561" fmla="*/ 596900 w 1206748"/>
                <a:gd name="connsiteY14-562" fmla="*/ 268729 h 1246629"/>
                <a:gd name="connsiteX15-563" fmla="*/ 571500 w 1206748"/>
                <a:gd name="connsiteY15-564" fmla="*/ 211579 h 1246629"/>
                <a:gd name="connsiteX16-565" fmla="*/ 619125 w 1206748"/>
                <a:gd name="connsiteY16-566" fmla="*/ 24254 h 1246629"/>
                <a:gd name="connsiteX17-567" fmla="*/ 482600 w 1206748"/>
                <a:gd name="connsiteY17-568" fmla="*/ 2029 h 1246629"/>
                <a:gd name="connsiteX18-569" fmla="*/ 266700 w 1206748"/>
                <a:gd name="connsiteY18-570" fmla="*/ 167129 h 1246629"/>
                <a:gd name="connsiteX0-571" fmla="*/ 266700 w 1206748"/>
                <a:gd name="connsiteY0-572" fmla="*/ 167129 h 1246629"/>
                <a:gd name="connsiteX1-573" fmla="*/ 76200 w 1206748"/>
                <a:gd name="connsiteY1-574" fmla="*/ 433829 h 1246629"/>
                <a:gd name="connsiteX2-575" fmla="*/ 0 w 1206748"/>
                <a:gd name="connsiteY2-576" fmla="*/ 675129 h 1246629"/>
                <a:gd name="connsiteX3-577" fmla="*/ 152400 w 1206748"/>
                <a:gd name="connsiteY3-578" fmla="*/ 1018029 h 1246629"/>
                <a:gd name="connsiteX4-579" fmla="*/ 482600 w 1206748"/>
                <a:gd name="connsiteY4-580" fmla="*/ 1246629 h 1246629"/>
                <a:gd name="connsiteX5-581" fmla="*/ 812800 w 1206748"/>
                <a:gd name="connsiteY5-582" fmla="*/ 1221229 h 1246629"/>
                <a:gd name="connsiteX6-583" fmla="*/ 1143000 w 1206748"/>
                <a:gd name="connsiteY6-584" fmla="*/ 979929 h 1246629"/>
                <a:gd name="connsiteX7-585" fmla="*/ 1204913 w 1206748"/>
                <a:gd name="connsiteY7-586" fmla="*/ 865630 h 1246629"/>
                <a:gd name="connsiteX8-587" fmla="*/ 981075 w 1206748"/>
                <a:gd name="connsiteY8-588" fmla="*/ 835467 h 1246629"/>
                <a:gd name="connsiteX9-589" fmla="*/ 1028700 w 1206748"/>
                <a:gd name="connsiteY9-590" fmla="*/ 637029 h 1246629"/>
                <a:gd name="connsiteX10-591" fmla="*/ 889000 w 1206748"/>
                <a:gd name="connsiteY10-592" fmla="*/ 548129 h 1246629"/>
                <a:gd name="connsiteX11-593" fmla="*/ 889000 w 1206748"/>
                <a:gd name="connsiteY11-594" fmla="*/ 383029 h 1246629"/>
                <a:gd name="connsiteX12-595" fmla="*/ 914400 w 1206748"/>
                <a:gd name="connsiteY12-596" fmla="*/ 189354 h 1246629"/>
                <a:gd name="connsiteX13-597" fmla="*/ 825500 w 1206748"/>
                <a:gd name="connsiteY13-598" fmla="*/ 141729 h 1246629"/>
                <a:gd name="connsiteX14-599" fmla="*/ 596900 w 1206748"/>
                <a:gd name="connsiteY14-600" fmla="*/ 268729 h 1246629"/>
                <a:gd name="connsiteX15-601" fmla="*/ 571500 w 1206748"/>
                <a:gd name="connsiteY15-602" fmla="*/ 211579 h 1246629"/>
                <a:gd name="connsiteX16-603" fmla="*/ 619125 w 1206748"/>
                <a:gd name="connsiteY16-604" fmla="*/ 24254 h 1246629"/>
                <a:gd name="connsiteX17-605" fmla="*/ 482600 w 1206748"/>
                <a:gd name="connsiteY17-606" fmla="*/ 2029 h 1246629"/>
                <a:gd name="connsiteX18-607" fmla="*/ 266700 w 1206748"/>
                <a:gd name="connsiteY18-608" fmla="*/ 167129 h 1246629"/>
                <a:gd name="connsiteX0-609" fmla="*/ 266700 w 1206748"/>
                <a:gd name="connsiteY0-610" fmla="*/ 167129 h 1246629"/>
                <a:gd name="connsiteX1-611" fmla="*/ 76200 w 1206748"/>
                <a:gd name="connsiteY1-612" fmla="*/ 433829 h 1246629"/>
                <a:gd name="connsiteX2-613" fmla="*/ 0 w 1206748"/>
                <a:gd name="connsiteY2-614" fmla="*/ 675129 h 1246629"/>
                <a:gd name="connsiteX3-615" fmla="*/ 152400 w 1206748"/>
                <a:gd name="connsiteY3-616" fmla="*/ 1018029 h 1246629"/>
                <a:gd name="connsiteX4-617" fmla="*/ 482600 w 1206748"/>
                <a:gd name="connsiteY4-618" fmla="*/ 1246629 h 1246629"/>
                <a:gd name="connsiteX5-619" fmla="*/ 812800 w 1206748"/>
                <a:gd name="connsiteY5-620" fmla="*/ 1221229 h 1246629"/>
                <a:gd name="connsiteX6-621" fmla="*/ 1143000 w 1206748"/>
                <a:gd name="connsiteY6-622" fmla="*/ 979929 h 1246629"/>
                <a:gd name="connsiteX7-623" fmla="*/ 1204913 w 1206748"/>
                <a:gd name="connsiteY7-624" fmla="*/ 865630 h 1246629"/>
                <a:gd name="connsiteX8-625" fmla="*/ 981075 w 1206748"/>
                <a:gd name="connsiteY8-626" fmla="*/ 835467 h 1246629"/>
                <a:gd name="connsiteX9-627" fmla="*/ 1028700 w 1206748"/>
                <a:gd name="connsiteY9-628" fmla="*/ 637029 h 1246629"/>
                <a:gd name="connsiteX10-629" fmla="*/ 889000 w 1206748"/>
                <a:gd name="connsiteY10-630" fmla="*/ 548129 h 1246629"/>
                <a:gd name="connsiteX11-631" fmla="*/ 889000 w 1206748"/>
                <a:gd name="connsiteY11-632" fmla="*/ 383029 h 1246629"/>
                <a:gd name="connsiteX12-633" fmla="*/ 914400 w 1206748"/>
                <a:gd name="connsiteY12-634" fmla="*/ 189354 h 1246629"/>
                <a:gd name="connsiteX13-635" fmla="*/ 825500 w 1206748"/>
                <a:gd name="connsiteY13-636" fmla="*/ 141729 h 1246629"/>
                <a:gd name="connsiteX14-637" fmla="*/ 573087 w 1206748"/>
                <a:gd name="connsiteY14-638" fmla="*/ 278254 h 1246629"/>
                <a:gd name="connsiteX15-639" fmla="*/ 571500 w 1206748"/>
                <a:gd name="connsiteY15-640" fmla="*/ 211579 h 1246629"/>
                <a:gd name="connsiteX16-641" fmla="*/ 619125 w 1206748"/>
                <a:gd name="connsiteY16-642" fmla="*/ 24254 h 1246629"/>
                <a:gd name="connsiteX17-643" fmla="*/ 482600 w 1206748"/>
                <a:gd name="connsiteY17-644" fmla="*/ 2029 h 1246629"/>
                <a:gd name="connsiteX18-645" fmla="*/ 266700 w 1206748"/>
                <a:gd name="connsiteY18-646" fmla="*/ 167129 h 1246629"/>
                <a:gd name="connsiteX0-647" fmla="*/ 266700 w 1206748"/>
                <a:gd name="connsiteY0-648" fmla="*/ 167129 h 1246629"/>
                <a:gd name="connsiteX1-649" fmla="*/ 76200 w 1206748"/>
                <a:gd name="connsiteY1-650" fmla="*/ 433829 h 1246629"/>
                <a:gd name="connsiteX2-651" fmla="*/ 0 w 1206748"/>
                <a:gd name="connsiteY2-652" fmla="*/ 675129 h 1246629"/>
                <a:gd name="connsiteX3-653" fmla="*/ 152400 w 1206748"/>
                <a:gd name="connsiteY3-654" fmla="*/ 1018029 h 1246629"/>
                <a:gd name="connsiteX4-655" fmla="*/ 482600 w 1206748"/>
                <a:gd name="connsiteY4-656" fmla="*/ 1246629 h 1246629"/>
                <a:gd name="connsiteX5-657" fmla="*/ 812800 w 1206748"/>
                <a:gd name="connsiteY5-658" fmla="*/ 1221229 h 1246629"/>
                <a:gd name="connsiteX6-659" fmla="*/ 1143000 w 1206748"/>
                <a:gd name="connsiteY6-660" fmla="*/ 979929 h 1246629"/>
                <a:gd name="connsiteX7-661" fmla="*/ 1204913 w 1206748"/>
                <a:gd name="connsiteY7-662" fmla="*/ 865630 h 1246629"/>
                <a:gd name="connsiteX8-663" fmla="*/ 981075 w 1206748"/>
                <a:gd name="connsiteY8-664" fmla="*/ 835467 h 1246629"/>
                <a:gd name="connsiteX9-665" fmla="*/ 1028700 w 1206748"/>
                <a:gd name="connsiteY9-666" fmla="*/ 637029 h 1246629"/>
                <a:gd name="connsiteX10-667" fmla="*/ 889000 w 1206748"/>
                <a:gd name="connsiteY10-668" fmla="*/ 548129 h 1246629"/>
                <a:gd name="connsiteX11-669" fmla="*/ 889000 w 1206748"/>
                <a:gd name="connsiteY11-670" fmla="*/ 383029 h 1246629"/>
                <a:gd name="connsiteX12-671" fmla="*/ 914400 w 1206748"/>
                <a:gd name="connsiteY12-672" fmla="*/ 189354 h 1246629"/>
                <a:gd name="connsiteX13-673" fmla="*/ 825500 w 1206748"/>
                <a:gd name="connsiteY13-674" fmla="*/ 141729 h 1246629"/>
                <a:gd name="connsiteX14-675" fmla="*/ 577849 w 1206748"/>
                <a:gd name="connsiteY14-676" fmla="*/ 297304 h 1246629"/>
                <a:gd name="connsiteX15-677" fmla="*/ 571500 w 1206748"/>
                <a:gd name="connsiteY15-678" fmla="*/ 211579 h 1246629"/>
                <a:gd name="connsiteX16-679" fmla="*/ 619125 w 1206748"/>
                <a:gd name="connsiteY16-680" fmla="*/ 24254 h 1246629"/>
                <a:gd name="connsiteX17-681" fmla="*/ 482600 w 1206748"/>
                <a:gd name="connsiteY17-682" fmla="*/ 2029 h 1246629"/>
                <a:gd name="connsiteX18-683" fmla="*/ 266700 w 1206748"/>
                <a:gd name="connsiteY18-684" fmla="*/ 167129 h 1246629"/>
                <a:gd name="connsiteX0-685" fmla="*/ 266700 w 1206748"/>
                <a:gd name="connsiteY0-686" fmla="*/ 167129 h 1246629"/>
                <a:gd name="connsiteX1-687" fmla="*/ 76200 w 1206748"/>
                <a:gd name="connsiteY1-688" fmla="*/ 433829 h 1246629"/>
                <a:gd name="connsiteX2-689" fmla="*/ 0 w 1206748"/>
                <a:gd name="connsiteY2-690" fmla="*/ 675129 h 1246629"/>
                <a:gd name="connsiteX3-691" fmla="*/ 152400 w 1206748"/>
                <a:gd name="connsiteY3-692" fmla="*/ 1018029 h 1246629"/>
                <a:gd name="connsiteX4-693" fmla="*/ 482600 w 1206748"/>
                <a:gd name="connsiteY4-694" fmla="*/ 1246629 h 1246629"/>
                <a:gd name="connsiteX5-695" fmla="*/ 812800 w 1206748"/>
                <a:gd name="connsiteY5-696" fmla="*/ 1221229 h 1246629"/>
                <a:gd name="connsiteX6-697" fmla="*/ 1143000 w 1206748"/>
                <a:gd name="connsiteY6-698" fmla="*/ 979929 h 1246629"/>
                <a:gd name="connsiteX7-699" fmla="*/ 1204913 w 1206748"/>
                <a:gd name="connsiteY7-700" fmla="*/ 865630 h 1246629"/>
                <a:gd name="connsiteX8-701" fmla="*/ 981075 w 1206748"/>
                <a:gd name="connsiteY8-702" fmla="*/ 835467 h 1246629"/>
                <a:gd name="connsiteX9-703" fmla="*/ 1028700 w 1206748"/>
                <a:gd name="connsiteY9-704" fmla="*/ 637029 h 1246629"/>
                <a:gd name="connsiteX10-705" fmla="*/ 889000 w 1206748"/>
                <a:gd name="connsiteY10-706" fmla="*/ 548129 h 1246629"/>
                <a:gd name="connsiteX11-707" fmla="*/ 889000 w 1206748"/>
                <a:gd name="connsiteY11-708" fmla="*/ 383029 h 1246629"/>
                <a:gd name="connsiteX12-709" fmla="*/ 914400 w 1206748"/>
                <a:gd name="connsiteY12-710" fmla="*/ 189354 h 1246629"/>
                <a:gd name="connsiteX13-711" fmla="*/ 825500 w 1206748"/>
                <a:gd name="connsiteY13-712" fmla="*/ 141729 h 1246629"/>
                <a:gd name="connsiteX14-713" fmla="*/ 577849 w 1206748"/>
                <a:gd name="connsiteY14-714" fmla="*/ 297304 h 1246629"/>
                <a:gd name="connsiteX15-715" fmla="*/ 571500 w 1206748"/>
                <a:gd name="connsiteY15-716" fmla="*/ 211579 h 1246629"/>
                <a:gd name="connsiteX16-717" fmla="*/ 619125 w 1206748"/>
                <a:gd name="connsiteY16-718" fmla="*/ 24254 h 1246629"/>
                <a:gd name="connsiteX17-719" fmla="*/ 482600 w 1206748"/>
                <a:gd name="connsiteY17-720" fmla="*/ 2029 h 1246629"/>
                <a:gd name="connsiteX18-721" fmla="*/ 266700 w 1206748"/>
                <a:gd name="connsiteY18-722" fmla="*/ 167129 h 1246629"/>
                <a:gd name="connsiteX0-723" fmla="*/ 266700 w 1206748"/>
                <a:gd name="connsiteY0-724" fmla="*/ 167129 h 1246629"/>
                <a:gd name="connsiteX1-725" fmla="*/ 76200 w 1206748"/>
                <a:gd name="connsiteY1-726" fmla="*/ 433829 h 1246629"/>
                <a:gd name="connsiteX2-727" fmla="*/ 0 w 1206748"/>
                <a:gd name="connsiteY2-728" fmla="*/ 675129 h 1246629"/>
                <a:gd name="connsiteX3-729" fmla="*/ 152400 w 1206748"/>
                <a:gd name="connsiteY3-730" fmla="*/ 1018029 h 1246629"/>
                <a:gd name="connsiteX4-731" fmla="*/ 482600 w 1206748"/>
                <a:gd name="connsiteY4-732" fmla="*/ 1246629 h 1246629"/>
                <a:gd name="connsiteX5-733" fmla="*/ 812800 w 1206748"/>
                <a:gd name="connsiteY5-734" fmla="*/ 1221229 h 1246629"/>
                <a:gd name="connsiteX6-735" fmla="*/ 1143000 w 1206748"/>
                <a:gd name="connsiteY6-736" fmla="*/ 979929 h 1246629"/>
                <a:gd name="connsiteX7-737" fmla="*/ 1204913 w 1206748"/>
                <a:gd name="connsiteY7-738" fmla="*/ 865630 h 1246629"/>
                <a:gd name="connsiteX8-739" fmla="*/ 981075 w 1206748"/>
                <a:gd name="connsiteY8-740" fmla="*/ 835467 h 1246629"/>
                <a:gd name="connsiteX9-741" fmla="*/ 1028700 w 1206748"/>
                <a:gd name="connsiteY9-742" fmla="*/ 637029 h 1246629"/>
                <a:gd name="connsiteX10-743" fmla="*/ 889000 w 1206748"/>
                <a:gd name="connsiteY10-744" fmla="*/ 548129 h 1246629"/>
                <a:gd name="connsiteX11-745" fmla="*/ 889000 w 1206748"/>
                <a:gd name="connsiteY11-746" fmla="*/ 383029 h 1246629"/>
                <a:gd name="connsiteX12-747" fmla="*/ 914400 w 1206748"/>
                <a:gd name="connsiteY12-748" fmla="*/ 189354 h 1246629"/>
                <a:gd name="connsiteX13-749" fmla="*/ 825500 w 1206748"/>
                <a:gd name="connsiteY13-750" fmla="*/ 141729 h 1246629"/>
                <a:gd name="connsiteX14-751" fmla="*/ 577849 w 1206748"/>
                <a:gd name="connsiteY14-752" fmla="*/ 297304 h 1246629"/>
                <a:gd name="connsiteX15-753" fmla="*/ 571500 w 1206748"/>
                <a:gd name="connsiteY15-754" fmla="*/ 211579 h 1246629"/>
                <a:gd name="connsiteX16-755" fmla="*/ 619125 w 1206748"/>
                <a:gd name="connsiteY16-756" fmla="*/ 24254 h 1246629"/>
                <a:gd name="connsiteX17-757" fmla="*/ 482600 w 1206748"/>
                <a:gd name="connsiteY17-758" fmla="*/ 2029 h 1246629"/>
                <a:gd name="connsiteX18-759" fmla="*/ 266700 w 1206748"/>
                <a:gd name="connsiteY18-760" fmla="*/ 167129 h 1246629"/>
                <a:gd name="connsiteX0-761" fmla="*/ 266700 w 1206748"/>
                <a:gd name="connsiteY0-762" fmla="*/ 167129 h 1246629"/>
                <a:gd name="connsiteX1-763" fmla="*/ 76200 w 1206748"/>
                <a:gd name="connsiteY1-764" fmla="*/ 433829 h 1246629"/>
                <a:gd name="connsiteX2-765" fmla="*/ 0 w 1206748"/>
                <a:gd name="connsiteY2-766" fmla="*/ 675129 h 1246629"/>
                <a:gd name="connsiteX3-767" fmla="*/ 152400 w 1206748"/>
                <a:gd name="connsiteY3-768" fmla="*/ 1018029 h 1246629"/>
                <a:gd name="connsiteX4-769" fmla="*/ 482600 w 1206748"/>
                <a:gd name="connsiteY4-770" fmla="*/ 1246629 h 1246629"/>
                <a:gd name="connsiteX5-771" fmla="*/ 812800 w 1206748"/>
                <a:gd name="connsiteY5-772" fmla="*/ 1221229 h 1246629"/>
                <a:gd name="connsiteX6-773" fmla="*/ 1143000 w 1206748"/>
                <a:gd name="connsiteY6-774" fmla="*/ 979929 h 1246629"/>
                <a:gd name="connsiteX7-775" fmla="*/ 1204913 w 1206748"/>
                <a:gd name="connsiteY7-776" fmla="*/ 865630 h 1246629"/>
                <a:gd name="connsiteX8-777" fmla="*/ 981075 w 1206748"/>
                <a:gd name="connsiteY8-778" fmla="*/ 835467 h 1246629"/>
                <a:gd name="connsiteX9-779" fmla="*/ 1028700 w 1206748"/>
                <a:gd name="connsiteY9-780" fmla="*/ 637029 h 1246629"/>
                <a:gd name="connsiteX10-781" fmla="*/ 889000 w 1206748"/>
                <a:gd name="connsiteY10-782" fmla="*/ 548129 h 1246629"/>
                <a:gd name="connsiteX11-783" fmla="*/ 889000 w 1206748"/>
                <a:gd name="connsiteY11-784" fmla="*/ 383029 h 1246629"/>
                <a:gd name="connsiteX12-785" fmla="*/ 914400 w 1206748"/>
                <a:gd name="connsiteY12-786" fmla="*/ 189354 h 1246629"/>
                <a:gd name="connsiteX13-787" fmla="*/ 825500 w 1206748"/>
                <a:gd name="connsiteY13-788" fmla="*/ 141729 h 1246629"/>
                <a:gd name="connsiteX14-789" fmla="*/ 577849 w 1206748"/>
                <a:gd name="connsiteY14-790" fmla="*/ 297304 h 1246629"/>
                <a:gd name="connsiteX15-791" fmla="*/ 571500 w 1206748"/>
                <a:gd name="connsiteY15-792" fmla="*/ 211579 h 1246629"/>
                <a:gd name="connsiteX16-793" fmla="*/ 619125 w 1206748"/>
                <a:gd name="connsiteY16-794" fmla="*/ 24254 h 1246629"/>
                <a:gd name="connsiteX17-795" fmla="*/ 482600 w 1206748"/>
                <a:gd name="connsiteY17-796" fmla="*/ 2029 h 1246629"/>
                <a:gd name="connsiteX18-797" fmla="*/ 266700 w 1206748"/>
                <a:gd name="connsiteY18-798" fmla="*/ 167129 h 1246629"/>
                <a:gd name="connsiteX0-799" fmla="*/ 266700 w 1206748"/>
                <a:gd name="connsiteY0-800" fmla="*/ 167129 h 1252530"/>
                <a:gd name="connsiteX1-801" fmla="*/ 76200 w 1206748"/>
                <a:gd name="connsiteY1-802" fmla="*/ 433829 h 1252530"/>
                <a:gd name="connsiteX2-803" fmla="*/ 0 w 1206748"/>
                <a:gd name="connsiteY2-804" fmla="*/ 675129 h 1252530"/>
                <a:gd name="connsiteX3-805" fmla="*/ 152400 w 1206748"/>
                <a:gd name="connsiteY3-806" fmla="*/ 1018029 h 1252530"/>
                <a:gd name="connsiteX4-807" fmla="*/ 482600 w 1206748"/>
                <a:gd name="connsiteY4-808" fmla="*/ 1246629 h 1252530"/>
                <a:gd name="connsiteX5-809" fmla="*/ 812800 w 1206748"/>
                <a:gd name="connsiteY5-810" fmla="*/ 1221229 h 1252530"/>
                <a:gd name="connsiteX6-811" fmla="*/ 1143000 w 1206748"/>
                <a:gd name="connsiteY6-812" fmla="*/ 979929 h 1252530"/>
                <a:gd name="connsiteX7-813" fmla="*/ 1204913 w 1206748"/>
                <a:gd name="connsiteY7-814" fmla="*/ 865630 h 1252530"/>
                <a:gd name="connsiteX8-815" fmla="*/ 981075 w 1206748"/>
                <a:gd name="connsiteY8-816" fmla="*/ 835467 h 1252530"/>
                <a:gd name="connsiteX9-817" fmla="*/ 1028700 w 1206748"/>
                <a:gd name="connsiteY9-818" fmla="*/ 637029 h 1252530"/>
                <a:gd name="connsiteX10-819" fmla="*/ 889000 w 1206748"/>
                <a:gd name="connsiteY10-820" fmla="*/ 548129 h 1252530"/>
                <a:gd name="connsiteX11-821" fmla="*/ 889000 w 1206748"/>
                <a:gd name="connsiteY11-822" fmla="*/ 383029 h 1252530"/>
                <a:gd name="connsiteX12-823" fmla="*/ 914400 w 1206748"/>
                <a:gd name="connsiteY12-824" fmla="*/ 189354 h 1252530"/>
                <a:gd name="connsiteX13-825" fmla="*/ 825500 w 1206748"/>
                <a:gd name="connsiteY13-826" fmla="*/ 141729 h 1252530"/>
                <a:gd name="connsiteX14-827" fmla="*/ 577849 w 1206748"/>
                <a:gd name="connsiteY14-828" fmla="*/ 297304 h 1252530"/>
                <a:gd name="connsiteX15-829" fmla="*/ 571500 w 1206748"/>
                <a:gd name="connsiteY15-830" fmla="*/ 211579 h 1252530"/>
                <a:gd name="connsiteX16-831" fmla="*/ 619125 w 1206748"/>
                <a:gd name="connsiteY16-832" fmla="*/ 24254 h 1252530"/>
                <a:gd name="connsiteX17-833" fmla="*/ 482600 w 1206748"/>
                <a:gd name="connsiteY17-834" fmla="*/ 2029 h 1252530"/>
                <a:gd name="connsiteX18-835" fmla="*/ 266700 w 1206748"/>
                <a:gd name="connsiteY18-836" fmla="*/ 167129 h 1252530"/>
                <a:gd name="connsiteX0-837" fmla="*/ 266700 w 1206748"/>
                <a:gd name="connsiteY0-838" fmla="*/ 167129 h 1252530"/>
                <a:gd name="connsiteX1-839" fmla="*/ 76200 w 1206748"/>
                <a:gd name="connsiteY1-840" fmla="*/ 433829 h 1252530"/>
                <a:gd name="connsiteX2-841" fmla="*/ 0 w 1206748"/>
                <a:gd name="connsiteY2-842" fmla="*/ 675129 h 1252530"/>
                <a:gd name="connsiteX3-843" fmla="*/ 152400 w 1206748"/>
                <a:gd name="connsiteY3-844" fmla="*/ 1018029 h 1252530"/>
                <a:gd name="connsiteX4-845" fmla="*/ 482600 w 1206748"/>
                <a:gd name="connsiteY4-846" fmla="*/ 1246629 h 1252530"/>
                <a:gd name="connsiteX5-847" fmla="*/ 812800 w 1206748"/>
                <a:gd name="connsiteY5-848" fmla="*/ 1221229 h 1252530"/>
                <a:gd name="connsiteX6-849" fmla="*/ 1143000 w 1206748"/>
                <a:gd name="connsiteY6-850" fmla="*/ 979929 h 1252530"/>
                <a:gd name="connsiteX7-851" fmla="*/ 1204913 w 1206748"/>
                <a:gd name="connsiteY7-852" fmla="*/ 865630 h 1252530"/>
                <a:gd name="connsiteX8-853" fmla="*/ 981075 w 1206748"/>
                <a:gd name="connsiteY8-854" fmla="*/ 835467 h 1252530"/>
                <a:gd name="connsiteX9-855" fmla="*/ 1028700 w 1206748"/>
                <a:gd name="connsiteY9-856" fmla="*/ 637029 h 1252530"/>
                <a:gd name="connsiteX10-857" fmla="*/ 889000 w 1206748"/>
                <a:gd name="connsiteY10-858" fmla="*/ 548129 h 1252530"/>
                <a:gd name="connsiteX11-859" fmla="*/ 889000 w 1206748"/>
                <a:gd name="connsiteY11-860" fmla="*/ 383029 h 1252530"/>
                <a:gd name="connsiteX12-861" fmla="*/ 914400 w 1206748"/>
                <a:gd name="connsiteY12-862" fmla="*/ 189354 h 1252530"/>
                <a:gd name="connsiteX13-863" fmla="*/ 825500 w 1206748"/>
                <a:gd name="connsiteY13-864" fmla="*/ 141729 h 1252530"/>
                <a:gd name="connsiteX14-865" fmla="*/ 577849 w 1206748"/>
                <a:gd name="connsiteY14-866" fmla="*/ 297304 h 1252530"/>
                <a:gd name="connsiteX15-867" fmla="*/ 571500 w 1206748"/>
                <a:gd name="connsiteY15-868" fmla="*/ 211579 h 1252530"/>
                <a:gd name="connsiteX16-869" fmla="*/ 619125 w 1206748"/>
                <a:gd name="connsiteY16-870" fmla="*/ 24254 h 1252530"/>
                <a:gd name="connsiteX17-871" fmla="*/ 482600 w 1206748"/>
                <a:gd name="connsiteY17-872" fmla="*/ 2029 h 1252530"/>
                <a:gd name="connsiteX18-873" fmla="*/ 266700 w 1206748"/>
                <a:gd name="connsiteY18-874" fmla="*/ 167129 h 1252530"/>
                <a:gd name="connsiteX0-875" fmla="*/ 266700 w 1206748"/>
                <a:gd name="connsiteY0-876" fmla="*/ 167129 h 1252530"/>
                <a:gd name="connsiteX1-877" fmla="*/ 76200 w 1206748"/>
                <a:gd name="connsiteY1-878" fmla="*/ 433829 h 1252530"/>
                <a:gd name="connsiteX2-879" fmla="*/ 0 w 1206748"/>
                <a:gd name="connsiteY2-880" fmla="*/ 675129 h 1252530"/>
                <a:gd name="connsiteX3-881" fmla="*/ 152400 w 1206748"/>
                <a:gd name="connsiteY3-882" fmla="*/ 1018029 h 1252530"/>
                <a:gd name="connsiteX4-883" fmla="*/ 482600 w 1206748"/>
                <a:gd name="connsiteY4-884" fmla="*/ 1246629 h 1252530"/>
                <a:gd name="connsiteX5-885" fmla="*/ 812800 w 1206748"/>
                <a:gd name="connsiteY5-886" fmla="*/ 1221229 h 1252530"/>
                <a:gd name="connsiteX6-887" fmla="*/ 1143000 w 1206748"/>
                <a:gd name="connsiteY6-888" fmla="*/ 979929 h 1252530"/>
                <a:gd name="connsiteX7-889" fmla="*/ 1204913 w 1206748"/>
                <a:gd name="connsiteY7-890" fmla="*/ 865630 h 1252530"/>
                <a:gd name="connsiteX8-891" fmla="*/ 981075 w 1206748"/>
                <a:gd name="connsiteY8-892" fmla="*/ 835467 h 1252530"/>
                <a:gd name="connsiteX9-893" fmla="*/ 1028700 w 1206748"/>
                <a:gd name="connsiteY9-894" fmla="*/ 637029 h 1252530"/>
                <a:gd name="connsiteX10-895" fmla="*/ 889000 w 1206748"/>
                <a:gd name="connsiteY10-896" fmla="*/ 548129 h 1252530"/>
                <a:gd name="connsiteX11-897" fmla="*/ 889000 w 1206748"/>
                <a:gd name="connsiteY11-898" fmla="*/ 383029 h 1252530"/>
                <a:gd name="connsiteX12-899" fmla="*/ 914400 w 1206748"/>
                <a:gd name="connsiteY12-900" fmla="*/ 189354 h 1252530"/>
                <a:gd name="connsiteX13-901" fmla="*/ 825500 w 1206748"/>
                <a:gd name="connsiteY13-902" fmla="*/ 141729 h 1252530"/>
                <a:gd name="connsiteX14-903" fmla="*/ 577849 w 1206748"/>
                <a:gd name="connsiteY14-904" fmla="*/ 297304 h 1252530"/>
                <a:gd name="connsiteX15-905" fmla="*/ 571500 w 1206748"/>
                <a:gd name="connsiteY15-906" fmla="*/ 211579 h 1252530"/>
                <a:gd name="connsiteX16-907" fmla="*/ 619125 w 1206748"/>
                <a:gd name="connsiteY16-908" fmla="*/ 24254 h 1252530"/>
                <a:gd name="connsiteX17-909" fmla="*/ 482600 w 1206748"/>
                <a:gd name="connsiteY17-910" fmla="*/ 2029 h 1252530"/>
                <a:gd name="connsiteX18-911" fmla="*/ 266700 w 1206748"/>
                <a:gd name="connsiteY18-912" fmla="*/ 167129 h 1252530"/>
                <a:gd name="connsiteX0-913" fmla="*/ 266700 w 1206748"/>
                <a:gd name="connsiteY0-914" fmla="*/ 167129 h 1255211"/>
                <a:gd name="connsiteX1-915" fmla="*/ 76200 w 1206748"/>
                <a:gd name="connsiteY1-916" fmla="*/ 433829 h 1255211"/>
                <a:gd name="connsiteX2-917" fmla="*/ 0 w 1206748"/>
                <a:gd name="connsiteY2-918" fmla="*/ 675129 h 1255211"/>
                <a:gd name="connsiteX3-919" fmla="*/ 152400 w 1206748"/>
                <a:gd name="connsiteY3-920" fmla="*/ 1018029 h 1255211"/>
                <a:gd name="connsiteX4-921" fmla="*/ 482600 w 1206748"/>
                <a:gd name="connsiteY4-922" fmla="*/ 1246629 h 1255211"/>
                <a:gd name="connsiteX5-923" fmla="*/ 812800 w 1206748"/>
                <a:gd name="connsiteY5-924" fmla="*/ 1221229 h 1255211"/>
                <a:gd name="connsiteX6-925" fmla="*/ 1143000 w 1206748"/>
                <a:gd name="connsiteY6-926" fmla="*/ 979929 h 1255211"/>
                <a:gd name="connsiteX7-927" fmla="*/ 1204913 w 1206748"/>
                <a:gd name="connsiteY7-928" fmla="*/ 865630 h 1255211"/>
                <a:gd name="connsiteX8-929" fmla="*/ 981075 w 1206748"/>
                <a:gd name="connsiteY8-930" fmla="*/ 835467 h 1255211"/>
                <a:gd name="connsiteX9-931" fmla="*/ 1028700 w 1206748"/>
                <a:gd name="connsiteY9-932" fmla="*/ 637029 h 1255211"/>
                <a:gd name="connsiteX10-933" fmla="*/ 889000 w 1206748"/>
                <a:gd name="connsiteY10-934" fmla="*/ 548129 h 1255211"/>
                <a:gd name="connsiteX11-935" fmla="*/ 889000 w 1206748"/>
                <a:gd name="connsiteY11-936" fmla="*/ 383029 h 1255211"/>
                <a:gd name="connsiteX12-937" fmla="*/ 914400 w 1206748"/>
                <a:gd name="connsiteY12-938" fmla="*/ 189354 h 1255211"/>
                <a:gd name="connsiteX13-939" fmla="*/ 825500 w 1206748"/>
                <a:gd name="connsiteY13-940" fmla="*/ 141729 h 1255211"/>
                <a:gd name="connsiteX14-941" fmla="*/ 577849 w 1206748"/>
                <a:gd name="connsiteY14-942" fmla="*/ 297304 h 1255211"/>
                <a:gd name="connsiteX15-943" fmla="*/ 571500 w 1206748"/>
                <a:gd name="connsiteY15-944" fmla="*/ 211579 h 1255211"/>
                <a:gd name="connsiteX16-945" fmla="*/ 619125 w 1206748"/>
                <a:gd name="connsiteY16-946" fmla="*/ 24254 h 1255211"/>
                <a:gd name="connsiteX17-947" fmla="*/ 482600 w 1206748"/>
                <a:gd name="connsiteY17-948" fmla="*/ 2029 h 1255211"/>
                <a:gd name="connsiteX18-949" fmla="*/ 266700 w 1206748"/>
                <a:gd name="connsiteY18-950" fmla="*/ 167129 h 125521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</a:cxnLst>
              <a:rect l="l" t="t" r="r" b="b"/>
              <a:pathLst>
                <a:path w="1206748" h="1255211">
                  <a:moveTo>
                    <a:pt x="266700" y="167129"/>
                  </a:moveTo>
                  <a:lnTo>
                    <a:pt x="76200" y="433829"/>
                  </a:lnTo>
                  <a:cubicBezTo>
                    <a:pt x="50800" y="514262"/>
                    <a:pt x="15875" y="561359"/>
                    <a:pt x="0" y="675129"/>
                  </a:cubicBezTo>
                  <a:cubicBezTo>
                    <a:pt x="22225" y="818004"/>
                    <a:pt x="101600" y="903729"/>
                    <a:pt x="152400" y="1018029"/>
                  </a:cubicBezTo>
                  <a:cubicBezTo>
                    <a:pt x="262467" y="1094229"/>
                    <a:pt x="353483" y="1170429"/>
                    <a:pt x="482600" y="1246629"/>
                  </a:cubicBezTo>
                  <a:cubicBezTo>
                    <a:pt x="592667" y="1266737"/>
                    <a:pt x="717021" y="1248746"/>
                    <a:pt x="812800" y="1221229"/>
                  </a:cubicBezTo>
                  <a:cubicBezTo>
                    <a:pt x="937154" y="1150321"/>
                    <a:pt x="1032933" y="1060362"/>
                    <a:pt x="1143000" y="979929"/>
                  </a:cubicBezTo>
                  <a:cubicBezTo>
                    <a:pt x="1185863" y="927542"/>
                    <a:pt x="1214437" y="960879"/>
                    <a:pt x="1204913" y="865630"/>
                  </a:cubicBezTo>
                  <a:cubicBezTo>
                    <a:pt x="1111250" y="820651"/>
                    <a:pt x="1055687" y="880445"/>
                    <a:pt x="981075" y="835467"/>
                  </a:cubicBezTo>
                  <a:cubicBezTo>
                    <a:pt x="969962" y="780434"/>
                    <a:pt x="1016000" y="692062"/>
                    <a:pt x="1028700" y="637029"/>
                  </a:cubicBezTo>
                  <a:lnTo>
                    <a:pt x="889000" y="548129"/>
                  </a:lnTo>
                  <a:lnTo>
                    <a:pt x="889000" y="383029"/>
                  </a:lnTo>
                  <a:cubicBezTo>
                    <a:pt x="910167" y="302596"/>
                    <a:pt x="926570" y="303125"/>
                    <a:pt x="914400" y="189354"/>
                  </a:cubicBezTo>
                  <a:lnTo>
                    <a:pt x="825500" y="141729"/>
                  </a:lnTo>
                  <a:cubicBezTo>
                    <a:pt x="749300" y="184062"/>
                    <a:pt x="673099" y="307358"/>
                    <a:pt x="577849" y="297304"/>
                  </a:cubicBezTo>
                  <a:cubicBezTo>
                    <a:pt x="532870" y="244917"/>
                    <a:pt x="573616" y="240154"/>
                    <a:pt x="571500" y="211579"/>
                  </a:cubicBezTo>
                  <a:cubicBezTo>
                    <a:pt x="596900" y="139612"/>
                    <a:pt x="655638" y="120033"/>
                    <a:pt x="619125" y="24254"/>
                  </a:cubicBezTo>
                  <a:cubicBezTo>
                    <a:pt x="518054" y="13671"/>
                    <a:pt x="550333" y="-6438"/>
                    <a:pt x="482600" y="2029"/>
                  </a:cubicBezTo>
                  <a:lnTo>
                    <a:pt x="266700" y="167129"/>
                  </a:lnTo>
                  <a:close/>
                </a:path>
              </a:pathLst>
            </a:custGeom>
            <a:noFill/>
            <a:ln w="76200">
              <a:solidFill>
                <a:srgbClr val="3333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7460" y="4880"/>
              <a:ext cx="2915" cy="1438"/>
            </a:xfrm>
            <a:custGeom>
              <a:avLst/>
              <a:gdLst>
                <a:gd name="connsiteX0" fmla="*/ 0 w 1295400"/>
                <a:gd name="connsiteY0" fmla="*/ 1016000 h 1028700"/>
                <a:gd name="connsiteX1" fmla="*/ 241300 w 1295400"/>
                <a:gd name="connsiteY1" fmla="*/ 1028700 h 1028700"/>
                <a:gd name="connsiteX2" fmla="*/ 711200 w 1295400"/>
                <a:gd name="connsiteY2" fmla="*/ 965200 h 1028700"/>
                <a:gd name="connsiteX3" fmla="*/ 838200 w 1295400"/>
                <a:gd name="connsiteY3" fmla="*/ 889000 h 1028700"/>
                <a:gd name="connsiteX4" fmla="*/ 762000 w 1295400"/>
                <a:gd name="connsiteY4" fmla="*/ 850900 h 1028700"/>
                <a:gd name="connsiteX5" fmla="*/ 889000 w 1295400"/>
                <a:gd name="connsiteY5" fmla="*/ 698500 h 1028700"/>
                <a:gd name="connsiteX6" fmla="*/ 876300 w 1295400"/>
                <a:gd name="connsiteY6" fmla="*/ 469900 h 1028700"/>
                <a:gd name="connsiteX7" fmla="*/ 977900 w 1295400"/>
                <a:gd name="connsiteY7" fmla="*/ 431800 h 1028700"/>
                <a:gd name="connsiteX8" fmla="*/ 965200 w 1295400"/>
                <a:gd name="connsiteY8" fmla="*/ 292100 h 1028700"/>
                <a:gd name="connsiteX9" fmla="*/ 1066800 w 1295400"/>
                <a:gd name="connsiteY9" fmla="*/ 139700 h 1028700"/>
                <a:gd name="connsiteX10" fmla="*/ 1295400 w 1295400"/>
                <a:gd name="connsiteY10" fmla="*/ 0 h 1028700"/>
                <a:gd name="connsiteX0-1" fmla="*/ 0 w 1295400"/>
                <a:gd name="connsiteY0-2" fmla="*/ 1016000 h 1028700"/>
                <a:gd name="connsiteX1-3" fmla="*/ 241300 w 1295400"/>
                <a:gd name="connsiteY1-4" fmla="*/ 1028700 h 1028700"/>
                <a:gd name="connsiteX2-5" fmla="*/ 711200 w 1295400"/>
                <a:gd name="connsiteY2-6" fmla="*/ 965200 h 1028700"/>
                <a:gd name="connsiteX3-7" fmla="*/ 762000 w 1295400"/>
                <a:gd name="connsiteY3-8" fmla="*/ 850900 h 1028700"/>
                <a:gd name="connsiteX4-9" fmla="*/ 889000 w 1295400"/>
                <a:gd name="connsiteY4-10" fmla="*/ 698500 h 1028700"/>
                <a:gd name="connsiteX5-11" fmla="*/ 876300 w 1295400"/>
                <a:gd name="connsiteY5-12" fmla="*/ 469900 h 1028700"/>
                <a:gd name="connsiteX6-13" fmla="*/ 977900 w 1295400"/>
                <a:gd name="connsiteY6-14" fmla="*/ 431800 h 1028700"/>
                <a:gd name="connsiteX7-15" fmla="*/ 965200 w 1295400"/>
                <a:gd name="connsiteY7-16" fmla="*/ 292100 h 1028700"/>
                <a:gd name="connsiteX8-17" fmla="*/ 1066800 w 1295400"/>
                <a:gd name="connsiteY8-18" fmla="*/ 139700 h 1028700"/>
                <a:gd name="connsiteX9-19" fmla="*/ 1295400 w 1295400"/>
                <a:gd name="connsiteY9-20" fmla="*/ 0 h 1028700"/>
                <a:gd name="connsiteX0-21" fmla="*/ 0 w 1295400"/>
                <a:gd name="connsiteY0-22" fmla="*/ 1016000 h 1028700"/>
                <a:gd name="connsiteX1-23" fmla="*/ 241300 w 1295400"/>
                <a:gd name="connsiteY1-24" fmla="*/ 1028700 h 1028700"/>
                <a:gd name="connsiteX2-25" fmla="*/ 706437 w 1295400"/>
                <a:gd name="connsiteY2-26" fmla="*/ 998537 h 1028700"/>
                <a:gd name="connsiteX3-27" fmla="*/ 762000 w 1295400"/>
                <a:gd name="connsiteY3-28" fmla="*/ 850900 h 1028700"/>
                <a:gd name="connsiteX4-29" fmla="*/ 889000 w 1295400"/>
                <a:gd name="connsiteY4-30" fmla="*/ 698500 h 1028700"/>
                <a:gd name="connsiteX5-31" fmla="*/ 876300 w 1295400"/>
                <a:gd name="connsiteY5-32" fmla="*/ 469900 h 1028700"/>
                <a:gd name="connsiteX6-33" fmla="*/ 977900 w 1295400"/>
                <a:gd name="connsiteY6-34" fmla="*/ 431800 h 1028700"/>
                <a:gd name="connsiteX7-35" fmla="*/ 965200 w 1295400"/>
                <a:gd name="connsiteY7-36" fmla="*/ 292100 h 1028700"/>
                <a:gd name="connsiteX8-37" fmla="*/ 1066800 w 1295400"/>
                <a:gd name="connsiteY8-38" fmla="*/ 139700 h 1028700"/>
                <a:gd name="connsiteX9-39" fmla="*/ 1295400 w 1295400"/>
                <a:gd name="connsiteY9-40" fmla="*/ 0 h 1028700"/>
                <a:gd name="connsiteX0-41" fmla="*/ 0 w 1295400"/>
                <a:gd name="connsiteY0-42" fmla="*/ 1016000 h 1028700"/>
                <a:gd name="connsiteX1-43" fmla="*/ 241300 w 1295400"/>
                <a:gd name="connsiteY1-44" fmla="*/ 1028700 h 1028700"/>
                <a:gd name="connsiteX2-45" fmla="*/ 706437 w 1295400"/>
                <a:gd name="connsiteY2-46" fmla="*/ 998537 h 1028700"/>
                <a:gd name="connsiteX3-47" fmla="*/ 800100 w 1295400"/>
                <a:gd name="connsiteY3-48" fmla="*/ 865187 h 1028700"/>
                <a:gd name="connsiteX4-49" fmla="*/ 889000 w 1295400"/>
                <a:gd name="connsiteY4-50" fmla="*/ 698500 h 1028700"/>
                <a:gd name="connsiteX5-51" fmla="*/ 876300 w 1295400"/>
                <a:gd name="connsiteY5-52" fmla="*/ 469900 h 1028700"/>
                <a:gd name="connsiteX6-53" fmla="*/ 977900 w 1295400"/>
                <a:gd name="connsiteY6-54" fmla="*/ 431800 h 1028700"/>
                <a:gd name="connsiteX7-55" fmla="*/ 965200 w 1295400"/>
                <a:gd name="connsiteY7-56" fmla="*/ 292100 h 1028700"/>
                <a:gd name="connsiteX8-57" fmla="*/ 1066800 w 1295400"/>
                <a:gd name="connsiteY8-58" fmla="*/ 139700 h 1028700"/>
                <a:gd name="connsiteX9-59" fmla="*/ 1295400 w 1295400"/>
                <a:gd name="connsiteY9-60" fmla="*/ 0 h 1028700"/>
                <a:gd name="connsiteX0-61" fmla="*/ 0 w 1295400"/>
                <a:gd name="connsiteY0-62" fmla="*/ 1016000 h 1028700"/>
                <a:gd name="connsiteX1-63" fmla="*/ 241300 w 1295400"/>
                <a:gd name="connsiteY1-64" fmla="*/ 1028700 h 1028700"/>
                <a:gd name="connsiteX2-65" fmla="*/ 706437 w 1295400"/>
                <a:gd name="connsiteY2-66" fmla="*/ 998537 h 1028700"/>
                <a:gd name="connsiteX3-67" fmla="*/ 800100 w 1295400"/>
                <a:gd name="connsiteY3-68" fmla="*/ 865187 h 1028700"/>
                <a:gd name="connsiteX4-69" fmla="*/ 889000 w 1295400"/>
                <a:gd name="connsiteY4-70" fmla="*/ 698500 h 1028700"/>
                <a:gd name="connsiteX5-71" fmla="*/ 876300 w 1295400"/>
                <a:gd name="connsiteY5-72" fmla="*/ 469900 h 1028700"/>
                <a:gd name="connsiteX6-73" fmla="*/ 977900 w 1295400"/>
                <a:gd name="connsiteY6-74" fmla="*/ 431800 h 1028700"/>
                <a:gd name="connsiteX7-75" fmla="*/ 965200 w 1295400"/>
                <a:gd name="connsiteY7-76" fmla="*/ 292100 h 1028700"/>
                <a:gd name="connsiteX8-77" fmla="*/ 1066800 w 1295400"/>
                <a:gd name="connsiteY8-78" fmla="*/ 139700 h 1028700"/>
                <a:gd name="connsiteX9-79" fmla="*/ 1295400 w 1295400"/>
                <a:gd name="connsiteY9-80" fmla="*/ 0 h 1028700"/>
                <a:gd name="connsiteX0-81" fmla="*/ 0 w 1295400"/>
                <a:gd name="connsiteY0-82" fmla="*/ 1016000 h 1028700"/>
                <a:gd name="connsiteX1-83" fmla="*/ 241300 w 1295400"/>
                <a:gd name="connsiteY1-84" fmla="*/ 1028700 h 1028700"/>
                <a:gd name="connsiteX2-85" fmla="*/ 706437 w 1295400"/>
                <a:gd name="connsiteY2-86" fmla="*/ 998537 h 1028700"/>
                <a:gd name="connsiteX3-87" fmla="*/ 800100 w 1295400"/>
                <a:gd name="connsiteY3-88" fmla="*/ 865187 h 1028700"/>
                <a:gd name="connsiteX4-89" fmla="*/ 889000 w 1295400"/>
                <a:gd name="connsiteY4-90" fmla="*/ 698500 h 1028700"/>
                <a:gd name="connsiteX5-91" fmla="*/ 876300 w 1295400"/>
                <a:gd name="connsiteY5-92" fmla="*/ 469900 h 1028700"/>
                <a:gd name="connsiteX6-93" fmla="*/ 977900 w 1295400"/>
                <a:gd name="connsiteY6-94" fmla="*/ 431800 h 1028700"/>
                <a:gd name="connsiteX7-95" fmla="*/ 965200 w 1295400"/>
                <a:gd name="connsiteY7-96" fmla="*/ 292100 h 1028700"/>
                <a:gd name="connsiteX8-97" fmla="*/ 1066800 w 1295400"/>
                <a:gd name="connsiteY8-98" fmla="*/ 139700 h 1028700"/>
                <a:gd name="connsiteX9-99" fmla="*/ 1295400 w 1295400"/>
                <a:gd name="connsiteY9-100" fmla="*/ 0 h 1028700"/>
                <a:gd name="connsiteX0-101" fmla="*/ 0 w 1357312"/>
                <a:gd name="connsiteY0-102" fmla="*/ 1016000 h 1028700"/>
                <a:gd name="connsiteX1-103" fmla="*/ 303212 w 1357312"/>
                <a:gd name="connsiteY1-104" fmla="*/ 1028700 h 1028700"/>
                <a:gd name="connsiteX2-105" fmla="*/ 768349 w 1357312"/>
                <a:gd name="connsiteY2-106" fmla="*/ 998537 h 1028700"/>
                <a:gd name="connsiteX3-107" fmla="*/ 862012 w 1357312"/>
                <a:gd name="connsiteY3-108" fmla="*/ 865187 h 1028700"/>
                <a:gd name="connsiteX4-109" fmla="*/ 950912 w 1357312"/>
                <a:gd name="connsiteY4-110" fmla="*/ 698500 h 1028700"/>
                <a:gd name="connsiteX5-111" fmla="*/ 938212 w 1357312"/>
                <a:gd name="connsiteY5-112" fmla="*/ 469900 h 1028700"/>
                <a:gd name="connsiteX6-113" fmla="*/ 1039812 w 1357312"/>
                <a:gd name="connsiteY6-114" fmla="*/ 431800 h 1028700"/>
                <a:gd name="connsiteX7-115" fmla="*/ 1027112 w 1357312"/>
                <a:gd name="connsiteY7-116" fmla="*/ 292100 h 1028700"/>
                <a:gd name="connsiteX8-117" fmla="*/ 1128712 w 1357312"/>
                <a:gd name="connsiteY8-118" fmla="*/ 139700 h 1028700"/>
                <a:gd name="connsiteX9-119" fmla="*/ 1357312 w 1357312"/>
                <a:gd name="connsiteY9-120" fmla="*/ 0 h 1028700"/>
                <a:gd name="connsiteX0-121" fmla="*/ 0 w 1409699"/>
                <a:gd name="connsiteY0-122" fmla="*/ 1006475 h 1028700"/>
                <a:gd name="connsiteX1-123" fmla="*/ 355599 w 1409699"/>
                <a:gd name="connsiteY1-124" fmla="*/ 1028700 h 1028700"/>
                <a:gd name="connsiteX2-125" fmla="*/ 820736 w 1409699"/>
                <a:gd name="connsiteY2-126" fmla="*/ 998537 h 1028700"/>
                <a:gd name="connsiteX3-127" fmla="*/ 914399 w 1409699"/>
                <a:gd name="connsiteY3-128" fmla="*/ 865187 h 1028700"/>
                <a:gd name="connsiteX4-129" fmla="*/ 1003299 w 1409699"/>
                <a:gd name="connsiteY4-130" fmla="*/ 698500 h 1028700"/>
                <a:gd name="connsiteX5-131" fmla="*/ 990599 w 1409699"/>
                <a:gd name="connsiteY5-132" fmla="*/ 469900 h 1028700"/>
                <a:gd name="connsiteX6-133" fmla="*/ 1092199 w 1409699"/>
                <a:gd name="connsiteY6-134" fmla="*/ 431800 h 1028700"/>
                <a:gd name="connsiteX7-135" fmla="*/ 1079499 w 1409699"/>
                <a:gd name="connsiteY7-136" fmla="*/ 292100 h 1028700"/>
                <a:gd name="connsiteX8-137" fmla="*/ 1181099 w 1409699"/>
                <a:gd name="connsiteY8-138" fmla="*/ 139700 h 1028700"/>
                <a:gd name="connsiteX9-139" fmla="*/ 1409699 w 1409699"/>
                <a:gd name="connsiteY9-140" fmla="*/ 0 h 1028700"/>
                <a:gd name="connsiteX0-141" fmla="*/ 0 w 1409699"/>
                <a:gd name="connsiteY0-142" fmla="*/ 1006475 h 1028700"/>
                <a:gd name="connsiteX1-143" fmla="*/ 355599 w 1409699"/>
                <a:gd name="connsiteY1-144" fmla="*/ 1028700 h 1028700"/>
                <a:gd name="connsiteX2-145" fmla="*/ 820736 w 1409699"/>
                <a:gd name="connsiteY2-146" fmla="*/ 998537 h 1028700"/>
                <a:gd name="connsiteX3-147" fmla="*/ 914399 w 1409699"/>
                <a:gd name="connsiteY3-148" fmla="*/ 865187 h 1028700"/>
                <a:gd name="connsiteX4-149" fmla="*/ 1003299 w 1409699"/>
                <a:gd name="connsiteY4-150" fmla="*/ 698500 h 1028700"/>
                <a:gd name="connsiteX5-151" fmla="*/ 990599 w 1409699"/>
                <a:gd name="connsiteY5-152" fmla="*/ 469900 h 1028700"/>
                <a:gd name="connsiteX6-153" fmla="*/ 1092199 w 1409699"/>
                <a:gd name="connsiteY6-154" fmla="*/ 431800 h 1028700"/>
                <a:gd name="connsiteX7-155" fmla="*/ 1079499 w 1409699"/>
                <a:gd name="connsiteY7-156" fmla="*/ 292100 h 1028700"/>
                <a:gd name="connsiteX8-157" fmla="*/ 1181099 w 1409699"/>
                <a:gd name="connsiteY8-158" fmla="*/ 139700 h 1028700"/>
                <a:gd name="connsiteX9-159" fmla="*/ 1409699 w 1409699"/>
                <a:gd name="connsiteY9-160" fmla="*/ 0 h 1028700"/>
                <a:gd name="connsiteX0-161" fmla="*/ 0 w 1409699"/>
                <a:gd name="connsiteY0-162" fmla="*/ 1006475 h 1028700"/>
                <a:gd name="connsiteX1-163" fmla="*/ 355599 w 1409699"/>
                <a:gd name="connsiteY1-164" fmla="*/ 1028700 h 1028700"/>
                <a:gd name="connsiteX2-165" fmla="*/ 820736 w 1409699"/>
                <a:gd name="connsiteY2-166" fmla="*/ 998537 h 1028700"/>
                <a:gd name="connsiteX3-167" fmla="*/ 914399 w 1409699"/>
                <a:gd name="connsiteY3-168" fmla="*/ 865187 h 1028700"/>
                <a:gd name="connsiteX4-169" fmla="*/ 1003299 w 1409699"/>
                <a:gd name="connsiteY4-170" fmla="*/ 698500 h 1028700"/>
                <a:gd name="connsiteX5-171" fmla="*/ 990599 w 1409699"/>
                <a:gd name="connsiteY5-172" fmla="*/ 469900 h 1028700"/>
                <a:gd name="connsiteX6-173" fmla="*/ 1092199 w 1409699"/>
                <a:gd name="connsiteY6-174" fmla="*/ 431800 h 1028700"/>
                <a:gd name="connsiteX7-175" fmla="*/ 1079499 w 1409699"/>
                <a:gd name="connsiteY7-176" fmla="*/ 292100 h 1028700"/>
                <a:gd name="connsiteX8-177" fmla="*/ 1181099 w 1409699"/>
                <a:gd name="connsiteY8-178" fmla="*/ 139700 h 1028700"/>
                <a:gd name="connsiteX9-179" fmla="*/ 1409699 w 1409699"/>
                <a:gd name="connsiteY9-180" fmla="*/ 0 h 1028700"/>
                <a:gd name="connsiteX0-181" fmla="*/ 0 w 1409699"/>
                <a:gd name="connsiteY0-182" fmla="*/ 1006475 h 1028700"/>
                <a:gd name="connsiteX1-183" fmla="*/ 355599 w 1409699"/>
                <a:gd name="connsiteY1-184" fmla="*/ 1028700 h 1028700"/>
                <a:gd name="connsiteX2-185" fmla="*/ 820736 w 1409699"/>
                <a:gd name="connsiteY2-186" fmla="*/ 998537 h 1028700"/>
                <a:gd name="connsiteX3-187" fmla="*/ 914399 w 1409699"/>
                <a:gd name="connsiteY3-188" fmla="*/ 865187 h 1028700"/>
                <a:gd name="connsiteX4-189" fmla="*/ 1003299 w 1409699"/>
                <a:gd name="connsiteY4-190" fmla="*/ 698500 h 1028700"/>
                <a:gd name="connsiteX5-191" fmla="*/ 995361 w 1409699"/>
                <a:gd name="connsiteY5-192" fmla="*/ 488950 h 1028700"/>
                <a:gd name="connsiteX6-193" fmla="*/ 1092199 w 1409699"/>
                <a:gd name="connsiteY6-194" fmla="*/ 431800 h 1028700"/>
                <a:gd name="connsiteX7-195" fmla="*/ 1079499 w 1409699"/>
                <a:gd name="connsiteY7-196" fmla="*/ 292100 h 1028700"/>
                <a:gd name="connsiteX8-197" fmla="*/ 1181099 w 1409699"/>
                <a:gd name="connsiteY8-198" fmla="*/ 139700 h 1028700"/>
                <a:gd name="connsiteX9-199" fmla="*/ 1409699 w 1409699"/>
                <a:gd name="connsiteY9-200" fmla="*/ 0 h 1028700"/>
                <a:gd name="connsiteX0-201" fmla="*/ 0 w 1409699"/>
                <a:gd name="connsiteY0-202" fmla="*/ 1006475 h 1028700"/>
                <a:gd name="connsiteX1-203" fmla="*/ 355599 w 1409699"/>
                <a:gd name="connsiteY1-204" fmla="*/ 1028700 h 1028700"/>
                <a:gd name="connsiteX2-205" fmla="*/ 820736 w 1409699"/>
                <a:gd name="connsiteY2-206" fmla="*/ 998537 h 1028700"/>
                <a:gd name="connsiteX3-207" fmla="*/ 914399 w 1409699"/>
                <a:gd name="connsiteY3-208" fmla="*/ 865187 h 1028700"/>
                <a:gd name="connsiteX4-209" fmla="*/ 1003299 w 1409699"/>
                <a:gd name="connsiteY4-210" fmla="*/ 698500 h 1028700"/>
                <a:gd name="connsiteX5-211" fmla="*/ 995361 w 1409699"/>
                <a:gd name="connsiteY5-212" fmla="*/ 488950 h 1028700"/>
                <a:gd name="connsiteX6-213" fmla="*/ 1092199 w 1409699"/>
                <a:gd name="connsiteY6-214" fmla="*/ 431800 h 1028700"/>
                <a:gd name="connsiteX7-215" fmla="*/ 1079499 w 1409699"/>
                <a:gd name="connsiteY7-216" fmla="*/ 292100 h 1028700"/>
                <a:gd name="connsiteX8-217" fmla="*/ 1181099 w 1409699"/>
                <a:gd name="connsiteY8-218" fmla="*/ 139700 h 1028700"/>
                <a:gd name="connsiteX9-219" fmla="*/ 1409699 w 1409699"/>
                <a:gd name="connsiteY9-220" fmla="*/ 0 h 1028700"/>
                <a:gd name="connsiteX0-221" fmla="*/ 0 w 1409699"/>
                <a:gd name="connsiteY0-222" fmla="*/ 1006475 h 1028700"/>
                <a:gd name="connsiteX1-223" fmla="*/ 355599 w 1409699"/>
                <a:gd name="connsiteY1-224" fmla="*/ 1028700 h 1028700"/>
                <a:gd name="connsiteX2-225" fmla="*/ 820736 w 1409699"/>
                <a:gd name="connsiteY2-226" fmla="*/ 998537 h 1028700"/>
                <a:gd name="connsiteX3-227" fmla="*/ 914399 w 1409699"/>
                <a:gd name="connsiteY3-228" fmla="*/ 865187 h 1028700"/>
                <a:gd name="connsiteX4-229" fmla="*/ 1003299 w 1409699"/>
                <a:gd name="connsiteY4-230" fmla="*/ 698500 h 1028700"/>
                <a:gd name="connsiteX5-231" fmla="*/ 995361 w 1409699"/>
                <a:gd name="connsiteY5-232" fmla="*/ 488950 h 1028700"/>
                <a:gd name="connsiteX6-233" fmla="*/ 1092199 w 1409699"/>
                <a:gd name="connsiteY6-234" fmla="*/ 431800 h 1028700"/>
                <a:gd name="connsiteX7-235" fmla="*/ 1079499 w 1409699"/>
                <a:gd name="connsiteY7-236" fmla="*/ 292100 h 1028700"/>
                <a:gd name="connsiteX8-237" fmla="*/ 1181099 w 1409699"/>
                <a:gd name="connsiteY8-238" fmla="*/ 139700 h 1028700"/>
                <a:gd name="connsiteX9-239" fmla="*/ 1409699 w 1409699"/>
                <a:gd name="connsiteY9-240" fmla="*/ 0 h 1028700"/>
                <a:gd name="connsiteX0-241" fmla="*/ 0 w 1409699"/>
                <a:gd name="connsiteY0-242" fmla="*/ 1006475 h 1028700"/>
                <a:gd name="connsiteX1-243" fmla="*/ 355599 w 1409699"/>
                <a:gd name="connsiteY1-244" fmla="*/ 1028700 h 1028700"/>
                <a:gd name="connsiteX2-245" fmla="*/ 820736 w 1409699"/>
                <a:gd name="connsiteY2-246" fmla="*/ 998537 h 1028700"/>
                <a:gd name="connsiteX3-247" fmla="*/ 914399 w 1409699"/>
                <a:gd name="connsiteY3-248" fmla="*/ 865187 h 1028700"/>
                <a:gd name="connsiteX4-249" fmla="*/ 1003299 w 1409699"/>
                <a:gd name="connsiteY4-250" fmla="*/ 698500 h 1028700"/>
                <a:gd name="connsiteX5-251" fmla="*/ 995361 w 1409699"/>
                <a:gd name="connsiteY5-252" fmla="*/ 488950 h 1028700"/>
                <a:gd name="connsiteX6-253" fmla="*/ 1068387 w 1409699"/>
                <a:gd name="connsiteY6-254" fmla="*/ 431800 h 1028700"/>
                <a:gd name="connsiteX7-255" fmla="*/ 1079499 w 1409699"/>
                <a:gd name="connsiteY7-256" fmla="*/ 292100 h 1028700"/>
                <a:gd name="connsiteX8-257" fmla="*/ 1181099 w 1409699"/>
                <a:gd name="connsiteY8-258" fmla="*/ 139700 h 1028700"/>
                <a:gd name="connsiteX9-259" fmla="*/ 1409699 w 1409699"/>
                <a:gd name="connsiteY9-260" fmla="*/ 0 h 1028700"/>
                <a:gd name="connsiteX0-261" fmla="*/ 0 w 1409699"/>
                <a:gd name="connsiteY0-262" fmla="*/ 1006475 h 1028700"/>
                <a:gd name="connsiteX1-263" fmla="*/ 355599 w 1409699"/>
                <a:gd name="connsiteY1-264" fmla="*/ 1028700 h 1028700"/>
                <a:gd name="connsiteX2-265" fmla="*/ 820736 w 1409699"/>
                <a:gd name="connsiteY2-266" fmla="*/ 998537 h 1028700"/>
                <a:gd name="connsiteX3-267" fmla="*/ 914399 w 1409699"/>
                <a:gd name="connsiteY3-268" fmla="*/ 865187 h 1028700"/>
                <a:gd name="connsiteX4-269" fmla="*/ 1003299 w 1409699"/>
                <a:gd name="connsiteY4-270" fmla="*/ 698500 h 1028700"/>
                <a:gd name="connsiteX5-271" fmla="*/ 995361 w 1409699"/>
                <a:gd name="connsiteY5-272" fmla="*/ 488950 h 1028700"/>
                <a:gd name="connsiteX6-273" fmla="*/ 1068387 w 1409699"/>
                <a:gd name="connsiteY6-274" fmla="*/ 431800 h 1028700"/>
                <a:gd name="connsiteX7-275" fmla="*/ 1079499 w 1409699"/>
                <a:gd name="connsiteY7-276" fmla="*/ 292100 h 1028700"/>
                <a:gd name="connsiteX8-277" fmla="*/ 1181099 w 1409699"/>
                <a:gd name="connsiteY8-278" fmla="*/ 139700 h 1028700"/>
                <a:gd name="connsiteX9-279" fmla="*/ 1409699 w 1409699"/>
                <a:gd name="connsiteY9-280" fmla="*/ 0 h 1028700"/>
                <a:gd name="connsiteX0-281" fmla="*/ 0 w 1409699"/>
                <a:gd name="connsiteY0-282" fmla="*/ 1006475 h 1028700"/>
                <a:gd name="connsiteX1-283" fmla="*/ 355599 w 1409699"/>
                <a:gd name="connsiteY1-284" fmla="*/ 1028700 h 1028700"/>
                <a:gd name="connsiteX2-285" fmla="*/ 820736 w 1409699"/>
                <a:gd name="connsiteY2-286" fmla="*/ 998537 h 1028700"/>
                <a:gd name="connsiteX3-287" fmla="*/ 1019174 w 1409699"/>
                <a:gd name="connsiteY3-288" fmla="*/ 979487 h 1028700"/>
                <a:gd name="connsiteX4-289" fmla="*/ 1003299 w 1409699"/>
                <a:gd name="connsiteY4-290" fmla="*/ 698500 h 1028700"/>
                <a:gd name="connsiteX5-291" fmla="*/ 995361 w 1409699"/>
                <a:gd name="connsiteY5-292" fmla="*/ 488950 h 1028700"/>
                <a:gd name="connsiteX6-293" fmla="*/ 1068387 w 1409699"/>
                <a:gd name="connsiteY6-294" fmla="*/ 431800 h 1028700"/>
                <a:gd name="connsiteX7-295" fmla="*/ 1079499 w 1409699"/>
                <a:gd name="connsiteY7-296" fmla="*/ 292100 h 1028700"/>
                <a:gd name="connsiteX8-297" fmla="*/ 1181099 w 1409699"/>
                <a:gd name="connsiteY8-298" fmla="*/ 139700 h 1028700"/>
                <a:gd name="connsiteX9-299" fmla="*/ 1409699 w 1409699"/>
                <a:gd name="connsiteY9-300" fmla="*/ 0 h 1028700"/>
                <a:gd name="connsiteX0-301" fmla="*/ 0 w 1409699"/>
                <a:gd name="connsiteY0-302" fmla="*/ 1006475 h 1146175"/>
                <a:gd name="connsiteX1-303" fmla="*/ 355599 w 1409699"/>
                <a:gd name="connsiteY1-304" fmla="*/ 1028700 h 1146175"/>
                <a:gd name="connsiteX2-305" fmla="*/ 820736 w 1409699"/>
                <a:gd name="connsiteY2-306" fmla="*/ 998537 h 1146175"/>
                <a:gd name="connsiteX3-307" fmla="*/ 1019174 w 1409699"/>
                <a:gd name="connsiteY3-308" fmla="*/ 979487 h 1146175"/>
                <a:gd name="connsiteX4-309" fmla="*/ 1217612 w 1409699"/>
                <a:gd name="connsiteY4-310" fmla="*/ 1146175 h 1146175"/>
                <a:gd name="connsiteX5-311" fmla="*/ 995361 w 1409699"/>
                <a:gd name="connsiteY5-312" fmla="*/ 488950 h 1146175"/>
                <a:gd name="connsiteX6-313" fmla="*/ 1068387 w 1409699"/>
                <a:gd name="connsiteY6-314" fmla="*/ 431800 h 1146175"/>
                <a:gd name="connsiteX7-315" fmla="*/ 1079499 w 1409699"/>
                <a:gd name="connsiteY7-316" fmla="*/ 292100 h 1146175"/>
                <a:gd name="connsiteX8-317" fmla="*/ 1181099 w 1409699"/>
                <a:gd name="connsiteY8-318" fmla="*/ 139700 h 1146175"/>
                <a:gd name="connsiteX9-319" fmla="*/ 1409699 w 1409699"/>
                <a:gd name="connsiteY9-320" fmla="*/ 0 h 1146175"/>
                <a:gd name="connsiteX0-321" fmla="*/ 0 w 1450120"/>
                <a:gd name="connsiteY0-322" fmla="*/ 1006475 h 1146175"/>
                <a:gd name="connsiteX1-323" fmla="*/ 355599 w 1450120"/>
                <a:gd name="connsiteY1-324" fmla="*/ 1028700 h 1146175"/>
                <a:gd name="connsiteX2-325" fmla="*/ 820736 w 1450120"/>
                <a:gd name="connsiteY2-326" fmla="*/ 998537 h 1146175"/>
                <a:gd name="connsiteX3-327" fmla="*/ 1019174 w 1450120"/>
                <a:gd name="connsiteY3-328" fmla="*/ 979487 h 1146175"/>
                <a:gd name="connsiteX4-329" fmla="*/ 1217612 w 1450120"/>
                <a:gd name="connsiteY4-330" fmla="*/ 1146175 h 1146175"/>
                <a:gd name="connsiteX5-331" fmla="*/ 1447798 w 1450120"/>
                <a:gd name="connsiteY5-332" fmla="*/ 998538 h 1146175"/>
                <a:gd name="connsiteX6-333" fmla="*/ 1068387 w 1450120"/>
                <a:gd name="connsiteY6-334" fmla="*/ 431800 h 1146175"/>
                <a:gd name="connsiteX7-335" fmla="*/ 1079499 w 1450120"/>
                <a:gd name="connsiteY7-336" fmla="*/ 292100 h 1146175"/>
                <a:gd name="connsiteX8-337" fmla="*/ 1181099 w 1450120"/>
                <a:gd name="connsiteY8-338" fmla="*/ 139700 h 1146175"/>
                <a:gd name="connsiteX9-339" fmla="*/ 1409699 w 1450120"/>
                <a:gd name="connsiteY9-340" fmla="*/ 0 h 1146175"/>
                <a:gd name="connsiteX0-341" fmla="*/ 0 w 1717020"/>
                <a:gd name="connsiteY0-342" fmla="*/ 1006475 h 1146175"/>
                <a:gd name="connsiteX1-343" fmla="*/ 355599 w 1717020"/>
                <a:gd name="connsiteY1-344" fmla="*/ 1028700 h 1146175"/>
                <a:gd name="connsiteX2-345" fmla="*/ 820736 w 1717020"/>
                <a:gd name="connsiteY2-346" fmla="*/ 998537 h 1146175"/>
                <a:gd name="connsiteX3-347" fmla="*/ 1019174 w 1717020"/>
                <a:gd name="connsiteY3-348" fmla="*/ 979487 h 1146175"/>
                <a:gd name="connsiteX4-349" fmla="*/ 1217612 w 1717020"/>
                <a:gd name="connsiteY4-350" fmla="*/ 1146175 h 1146175"/>
                <a:gd name="connsiteX5-351" fmla="*/ 1447798 w 1717020"/>
                <a:gd name="connsiteY5-352" fmla="*/ 998538 h 1146175"/>
                <a:gd name="connsiteX6-353" fmla="*/ 1716087 w 1717020"/>
                <a:gd name="connsiteY6-354" fmla="*/ 989012 h 1146175"/>
                <a:gd name="connsiteX7-355" fmla="*/ 1079499 w 1717020"/>
                <a:gd name="connsiteY7-356" fmla="*/ 292100 h 1146175"/>
                <a:gd name="connsiteX8-357" fmla="*/ 1181099 w 1717020"/>
                <a:gd name="connsiteY8-358" fmla="*/ 139700 h 1146175"/>
                <a:gd name="connsiteX9-359" fmla="*/ 1409699 w 1717020"/>
                <a:gd name="connsiteY9-360" fmla="*/ 0 h 1146175"/>
                <a:gd name="connsiteX0-361" fmla="*/ 0 w 1723078"/>
                <a:gd name="connsiteY0-362" fmla="*/ 1006475 h 1146175"/>
                <a:gd name="connsiteX1-363" fmla="*/ 355599 w 1723078"/>
                <a:gd name="connsiteY1-364" fmla="*/ 1028700 h 1146175"/>
                <a:gd name="connsiteX2-365" fmla="*/ 820736 w 1723078"/>
                <a:gd name="connsiteY2-366" fmla="*/ 998537 h 1146175"/>
                <a:gd name="connsiteX3-367" fmla="*/ 1019174 w 1723078"/>
                <a:gd name="connsiteY3-368" fmla="*/ 979487 h 1146175"/>
                <a:gd name="connsiteX4-369" fmla="*/ 1217612 w 1723078"/>
                <a:gd name="connsiteY4-370" fmla="*/ 1146175 h 1146175"/>
                <a:gd name="connsiteX5-371" fmla="*/ 1447798 w 1723078"/>
                <a:gd name="connsiteY5-372" fmla="*/ 998538 h 1146175"/>
                <a:gd name="connsiteX6-373" fmla="*/ 1716087 w 1723078"/>
                <a:gd name="connsiteY6-374" fmla="*/ 989012 h 1146175"/>
                <a:gd name="connsiteX7-375" fmla="*/ 1670049 w 1723078"/>
                <a:gd name="connsiteY7-376" fmla="*/ 749300 h 1146175"/>
                <a:gd name="connsiteX8-377" fmla="*/ 1181099 w 1723078"/>
                <a:gd name="connsiteY8-378" fmla="*/ 139700 h 1146175"/>
                <a:gd name="connsiteX9-379" fmla="*/ 1409699 w 1723078"/>
                <a:gd name="connsiteY9-380" fmla="*/ 0 h 1146175"/>
                <a:gd name="connsiteX0-381" fmla="*/ 0 w 1766886"/>
                <a:gd name="connsiteY0-382" fmla="*/ 1006475 h 1146175"/>
                <a:gd name="connsiteX1-383" fmla="*/ 355599 w 1766886"/>
                <a:gd name="connsiteY1-384" fmla="*/ 1028700 h 1146175"/>
                <a:gd name="connsiteX2-385" fmla="*/ 820736 w 1766886"/>
                <a:gd name="connsiteY2-386" fmla="*/ 998537 h 1146175"/>
                <a:gd name="connsiteX3-387" fmla="*/ 1019174 w 1766886"/>
                <a:gd name="connsiteY3-388" fmla="*/ 979487 h 1146175"/>
                <a:gd name="connsiteX4-389" fmla="*/ 1217612 w 1766886"/>
                <a:gd name="connsiteY4-390" fmla="*/ 1146175 h 1146175"/>
                <a:gd name="connsiteX5-391" fmla="*/ 1447798 w 1766886"/>
                <a:gd name="connsiteY5-392" fmla="*/ 998538 h 1146175"/>
                <a:gd name="connsiteX6-393" fmla="*/ 1716087 w 1766886"/>
                <a:gd name="connsiteY6-394" fmla="*/ 989012 h 1146175"/>
                <a:gd name="connsiteX7-395" fmla="*/ 1670049 w 1766886"/>
                <a:gd name="connsiteY7-396" fmla="*/ 749300 h 1146175"/>
                <a:gd name="connsiteX8-397" fmla="*/ 1766886 w 1766886"/>
                <a:gd name="connsiteY8-398" fmla="*/ 649287 h 1146175"/>
                <a:gd name="connsiteX9-399" fmla="*/ 1409699 w 1766886"/>
                <a:gd name="connsiteY9-400" fmla="*/ 0 h 1146175"/>
                <a:gd name="connsiteX0-401" fmla="*/ 0 w 1852612"/>
                <a:gd name="connsiteY0-402" fmla="*/ 611188 h 750888"/>
                <a:gd name="connsiteX1-403" fmla="*/ 355599 w 1852612"/>
                <a:gd name="connsiteY1-404" fmla="*/ 633413 h 750888"/>
                <a:gd name="connsiteX2-405" fmla="*/ 820736 w 1852612"/>
                <a:gd name="connsiteY2-406" fmla="*/ 603250 h 750888"/>
                <a:gd name="connsiteX3-407" fmla="*/ 1019174 w 1852612"/>
                <a:gd name="connsiteY3-408" fmla="*/ 584200 h 750888"/>
                <a:gd name="connsiteX4-409" fmla="*/ 1217612 w 1852612"/>
                <a:gd name="connsiteY4-410" fmla="*/ 750888 h 750888"/>
                <a:gd name="connsiteX5-411" fmla="*/ 1447798 w 1852612"/>
                <a:gd name="connsiteY5-412" fmla="*/ 603251 h 750888"/>
                <a:gd name="connsiteX6-413" fmla="*/ 1716087 w 1852612"/>
                <a:gd name="connsiteY6-414" fmla="*/ 593725 h 750888"/>
                <a:gd name="connsiteX7-415" fmla="*/ 1670049 w 1852612"/>
                <a:gd name="connsiteY7-416" fmla="*/ 354013 h 750888"/>
                <a:gd name="connsiteX8-417" fmla="*/ 1766886 w 1852612"/>
                <a:gd name="connsiteY8-418" fmla="*/ 254000 h 750888"/>
                <a:gd name="connsiteX9-419" fmla="*/ 1852612 w 1852612"/>
                <a:gd name="connsiteY9-420" fmla="*/ 0 h 750888"/>
                <a:gd name="connsiteX0-421" fmla="*/ 0 w 1766886"/>
                <a:gd name="connsiteY0-422" fmla="*/ 768350 h 908050"/>
                <a:gd name="connsiteX1-423" fmla="*/ 355599 w 1766886"/>
                <a:gd name="connsiteY1-424" fmla="*/ 790575 h 908050"/>
                <a:gd name="connsiteX2-425" fmla="*/ 820736 w 1766886"/>
                <a:gd name="connsiteY2-426" fmla="*/ 760412 h 908050"/>
                <a:gd name="connsiteX3-427" fmla="*/ 1019174 w 1766886"/>
                <a:gd name="connsiteY3-428" fmla="*/ 741362 h 908050"/>
                <a:gd name="connsiteX4-429" fmla="*/ 1217612 w 1766886"/>
                <a:gd name="connsiteY4-430" fmla="*/ 908050 h 908050"/>
                <a:gd name="connsiteX5-431" fmla="*/ 1447798 w 1766886"/>
                <a:gd name="connsiteY5-432" fmla="*/ 760413 h 908050"/>
                <a:gd name="connsiteX6-433" fmla="*/ 1716087 w 1766886"/>
                <a:gd name="connsiteY6-434" fmla="*/ 750887 h 908050"/>
                <a:gd name="connsiteX7-435" fmla="*/ 1670049 w 1766886"/>
                <a:gd name="connsiteY7-436" fmla="*/ 511175 h 908050"/>
                <a:gd name="connsiteX8-437" fmla="*/ 1766886 w 1766886"/>
                <a:gd name="connsiteY8-438" fmla="*/ 411162 h 908050"/>
                <a:gd name="connsiteX9-439" fmla="*/ 1738312 w 1766886"/>
                <a:gd name="connsiteY9-440" fmla="*/ 0 h 908050"/>
                <a:gd name="connsiteX0-441" fmla="*/ 0 w 1766886"/>
                <a:gd name="connsiteY0-442" fmla="*/ 768350 h 908050"/>
                <a:gd name="connsiteX1-443" fmla="*/ 355599 w 1766886"/>
                <a:gd name="connsiteY1-444" fmla="*/ 790575 h 908050"/>
                <a:gd name="connsiteX2-445" fmla="*/ 820736 w 1766886"/>
                <a:gd name="connsiteY2-446" fmla="*/ 760412 h 908050"/>
                <a:gd name="connsiteX3-447" fmla="*/ 1019174 w 1766886"/>
                <a:gd name="connsiteY3-448" fmla="*/ 741362 h 908050"/>
                <a:gd name="connsiteX4-449" fmla="*/ 1217612 w 1766886"/>
                <a:gd name="connsiteY4-450" fmla="*/ 908050 h 908050"/>
                <a:gd name="connsiteX5-451" fmla="*/ 1447798 w 1766886"/>
                <a:gd name="connsiteY5-452" fmla="*/ 760413 h 908050"/>
                <a:gd name="connsiteX6-453" fmla="*/ 1716087 w 1766886"/>
                <a:gd name="connsiteY6-454" fmla="*/ 750887 h 908050"/>
                <a:gd name="connsiteX7-455" fmla="*/ 1670049 w 1766886"/>
                <a:gd name="connsiteY7-456" fmla="*/ 511175 h 908050"/>
                <a:gd name="connsiteX8-457" fmla="*/ 1766886 w 1766886"/>
                <a:gd name="connsiteY8-458" fmla="*/ 411162 h 908050"/>
                <a:gd name="connsiteX9-459" fmla="*/ 1738312 w 1766886"/>
                <a:gd name="connsiteY9-460" fmla="*/ 0 h 908050"/>
                <a:gd name="connsiteX0-461" fmla="*/ 0 w 1766886"/>
                <a:gd name="connsiteY0-462" fmla="*/ 768350 h 908050"/>
                <a:gd name="connsiteX1-463" fmla="*/ 355599 w 1766886"/>
                <a:gd name="connsiteY1-464" fmla="*/ 790575 h 908050"/>
                <a:gd name="connsiteX2-465" fmla="*/ 820736 w 1766886"/>
                <a:gd name="connsiteY2-466" fmla="*/ 760412 h 908050"/>
                <a:gd name="connsiteX3-467" fmla="*/ 1019174 w 1766886"/>
                <a:gd name="connsiteY3-468" fmla="*/ 741362 h 908050"/>
                <a:gd name="connsiteX4-469" fmla="*/ 1217612 w 1766886"/>
                <a:gd name="connsiteY4-470" fmla="*/ 908050 h 908050"/>
                <a:gd name="connsiteX5-471" fmla="*/ 1447798 w 1766886"/>
                <a:gd name="connsiteY5-472" fmla="*/ 760413 h 908050"/>
                <a:gd name="connsiteX6-473" fmla="*/ 1716087 w 1766886"/>
                <a:gd name="connsiteY6-474" fmla="*/ 750887 h 908050"/>
                <a:gd name="connsiteX7-475" fmla="*/ 1670049 w 1766886"/>
                <a:gd name="connsiteY7-476" fmla="*/ 511175 h 908050"/>
                <a:gd name="connsiteX8-477" fmla="*/ 1766886 w 1766886"/>
                <a:gd name="connsiteY8-478" fmla="*/ 411162 h 908050"/>
                <a:gd name="connsiteX9-479" fmla="*/ 1738312 w 1766886"/>
                <a:gd name="connsiteY9-480" fmla="*/ 0 h 908050"/>
                <a:gd name="connsiteX0-481" fmla="*/ 0 w 1766886"/>
                <a:gd name="connsiteY0-482" fmla="*/ 768350 h 889000"/>
                <a:gd name="connsiteX1-483" fmla="*/ 355599 w 1766886"/>
                <a:gd name="connsiteY1-484" fmla="*/ 790575 h 889000"/>
                <a:gd name="connsiteX2-485" fmla="*/ 820736 w 1766886"/>
                <a:gd name="connsiteY2-486" fmla="*/ 760412 h 889000"/>
                <a:gd name="connsiteX3-487" fmla="*/ 1019174 w 1766886"/>
                <a:gd name="connsiteY3-488" fmla="*/ 741362 h 889000"/>
                <a:gd name="connsiteX4-489" fmla="*/ 1227137 w 1766886"/>
                <a:gd name="connsiteY4-490" fmla="*/ 889000 h 889000"/>
                <a:gd name="connsiteX5-491" fmla="*/ 1447798 w 1766886"/>
                <a:gd name="connsiteY5-492" fmla="*/ 760413 h 889000"/>
                <a:gd name="connsiteX6-493" fmla="*/ 1716087 w 1766886"/>
                <a:gd name="connsiteY6-494" fmla="*/ 750887 h 889000"/>
                <a:gd name="connsiteX7-495" fmla="*/ 1670049 w 1766886"/>
                <a:gd name="connsiteY7-496" fmla="*/ 511175 h 889000"/>
                <a:gd name="connsiteX8-497" fmla="*/ 1766886 w 1766886"/>
                <a:gd name="connsiteY8-498" fmla="*/ 411162 h 889000"/>
                <a:gd name="connsiteX9-499" fmla="*/ 1738312 w 1766886"/>
                <a:gd name="connsiteY9-500" fmla="*/ 0 h 889000"/>
                <a:gd name="connsiteX0-501" fmla="*/ 0 w 1766886"/>
                <a:gd name="connsiteY0-502" fmla="*/ 768350 h 790575"/>
                <a:gd name="connsiteX1-503" fmla="*/ 355599 w 1766886"/>
                <a:gd name="connsiteY1-504" fmla="*/ 790575 h 790575"/>
                <a:gd name="connsiteX2-505" fmla="*/ 820736 w 1766886"/>
                <a:gd name="connsiteY2-506" fmla="*/ 760412 h 790575"/>
                <a:gd name="connsiteX3-507" fmla="*/ 1019174 w 1766886"/>
                <a:gd name="connsiteY3-508" fmla="*/ 741362 h 790575"/>
                <a:gd name="connsiteX4-509" fmla="*/ 1255712 w 1766886"/>
                <a:gd name="connsiteY4-510" fmla="*/ 693737 h 790575"/>
                <a:gd name="connsiteX5-511" fmla="*/ 1447798 w 1766886"/>
                <a:gd name="connsiteY5-512" fmla="*/ 760413 h 790575"/>
                <a:gd name="connsiteX6-513" fmla="*/ 1716087 w 1766886"/>
                <a:gd name="connsiteY6-514" fmla="*/ 750887 h 790575"/>
                <a:gd name="connsiteX7-515" fmla="*/ 1670049 w 1766886"/>
                <a:gd name="connsiteY7-516" fmla="*/ 511175 h 790575"/>
                <a:gd name="connsiteX8-517" fmla="*/ 1766886 w 1766886"/>
                <a:gd name="connsiteY8-518" fmla="*/ 411162 h 790575"/>
                <a:gd name="connsiteX9-519" fmla="*/ 1738312 w 1766886"/>
                <a:gd name="connsiteY9-520" fmla="*/ 0 h 790575"/>
                <a:gd name="connsiteX0-521" fmla="*/ 0 w 1766886"/>
                <a:gd name="connsiteY0-522" fmla="*/ 768350 h 903287"/>
                <a:gd name="connsiteX1-523" fmla="*/ 355599 w 1766886"/>
                <a:gd name="connsiteY1-524" fmla="*/ 790575 h 903287"/>
                <a:gd name="connsiteX2-525" fmla="*/ 820736 w 1766886"/>
                <a:gd name="connsiteY2-526" fmla="*/ 760412 h 903287"/>
                <a:gd name="connsiteX3-527" fmla="*/ 1019174 w 1766886"/>
                <a:gd name="connsiteY3-528" fmla="*/ 741362 h 903287"/>
                <a:gd name="connsiteX4-529" fmla="*/ 1241424 w 1766886"/>
                <a:gd name="connsiteY4-530" fmla="*/ 903287 h 903287"/>
                <a:gd name="connsiteX5-531" fmla="*/ 1447798 w 1766886"/>
                <a:gd name="connsiteY5-532" fmla="*/ 760413 h 903287"/>
                <a:gd name="connsiteX6-533" fmla="*/ 1716087 w 1766886"/>
                <a:gd name="connsiteY6-534" fmla="*/ 750887 h 903287"/>
                <a:gd name="connsiteX7-535" fmla="*/ 1670049 w 1766886"/>
                <a:gd name="connsiteY7-536" fmla="*/ 511175 h 903287"/>
                <a:gd name="connsiteX8-537" fmla="*/ 1766886 w 1766886"/>
                <a:gd name="connsiteY8-538" fmla="*/ 411162 h 903287"/>
                <a:gd name="connsiteX9-539" fmla="*/ 1738312 w 1766886"/>
                <a:gd name="connsiteY9-540" fmla="*/ 0 h 903287"/>
                <a:gd name="connsiteX0-541" fmla="*/ 0 w 1766886"/>
                <a:gd name="connsiteY0-542" fmla="*/ 768350 h 903287"/>
                <a:gd name="connsiteX1-543" fmla="*/ 355599 w 1766886"/>
                <a:gd name="connsiteY1-544" fmla="*/ 790575 h 903287"/>
                <a:gd name="connsiteX2-545" fmla="*/ 820736 w 1766886"/>
                <a:gd name="connsiteY2-546" fmla="*/ 760412 h 903287"/>
                <a:gd name="connsiteX3-547" fmla="*/ 1019174 w 1766886"/>
                <a:gd name="connsiteY3-548" fmla="*/ 741362 h 903287"/>
                <a:gd name="connsiteX4-549" fmla="*/ 1241424 w 1766886"/>
                <a:gd name="connsiteY4-550" fmla="*/ 903287 h 903287"/>
                <a:gd name="connsiteX5-551" fmla="*/ 1447798 w 1766886"/>
                <a:gd name="connsiteY5-552" fmla="*/ 760413 h 903287"/>
                <a:gd name="connsiteX6-553" fmla="*/ 1716087 w 1766886"/>
                <a:gd name="connsiteY6-554" fmla="*/ 750887 h 903287"/>
                <a:gd name="connsiteX7-555" fmla="*/ 1670049 w 1766886"/>
                <a:gd name="connsiteY7-556" fmla="*/ 511175 h 903287"/>
                <a:gd name="connsiteX8-557" fmla="*/ 1766886 w 1766886"/>
                <a:gd name="connsiteY8-558" fmla="*/ 411162 h 903287"/>
                <a:gd name="connsiteX9-559" fmla="*/ 1738312 w 1766886"/>
                <a:gd name="connsiteY9-560" fmla="*/ 0 h 903287"/>
                <a:gd name="connsiteX0-561" fmla="*/ 0 w 1766886"/>
                <a:gd name="connsiteY0-562" fmla="*/ 768350 h 903287"/>
                <a:gd name="connsiteX1-563" fmla="*/ 355599 w 1766886"/>
                <a:gd name="connsiteY1-564" fmla="*/ 790575 h 903287"/>
                <a:gd name="connsiteX2-565" fmla="*/ 820736 w 1766886"/>
                <a:gd name="connsiteY2-566" fmla="*/ 760412 h 903287"/>
                <a:gd name="connsiteX3-567" fmla="*/ 1019174 w 1766886"/>
                <a:gd name="connsiteY3-568" fmla="*/ 741362 h 903287"/>
                <a:gd name="connsiteX4-569" fmla="*/ 1241424 w 1766886"/>
                <a:gd name="connsiteY4-570" fmla="*/ 903287 h 903287"/>
                <a:gd name="connsiteX5-571" fmla="*/ 1447798 w 1766886"/>
                <a:gd name="connsiteY5-572" fmla="*/ 760413 h 903287"/>
                <a:gd name="connsiteX6-573" fmla="*/ 1716087 w 1766886"/>
                <a:gd name="connsiteY6-574" fmla="*/ 750887 h 903287"/>
                <a:gd name="connsiteX7-575" fmla="*/ 1670049 w 1766886"/>
                <a:gd name="connsiteY7-576" fmla="*/ 511175 h 903287"/>
                <a:gd name="connsiteX8-577" fmla="*/ 1766886 w 1766886"/>
                <a:gd name="connsiteY8-578" fmla="*/ 411162 h 903287"/>
                <a:gd name="connsiteX9-579" fmla="*/ 1738312 w 1766886"/>
                <a:gd name="connsiteY9-580" fmla="*/ 0 h 903287"/>
                <a:gd name="connsiteX0-581" fmla="*/ 0 w 1766886"/>
                <a:gd name="connsiteY0-582" fmla="*/ 768350 h 903287"/>
                <a:gd name="connsiteX1-583" fmla="*/ 355599 w 1766886"/>
                <a:gd name="connsiteY1-584" fmla="*/ 790575 h 903287"/>
                <a:gd name="connsiteX2-585" fmla="*/ 796924 w 1766886"/>
                <a:gd name="connsiteY2-586" fmla="*/ 760412 h 903287"/>
                <a:gd name="connsiteX3-587" fmla="*/ 1019174 w 1766886"/>
                <a:gd name="connsiteY3-588" fmla="*/ 741362 h 903287"/>
                <a:gd name="connsiteX4-589" fmla="*/ 1241424 w 1766886"/>
                <a:gd name="connsiteY4-590" fmla="*/ 903287 h 903287"/>
                <a:gd name="connsiteX5-591" fmla="*/ 1447798 w 1766886"/>
                <a:gd name="connsiteY5-592" fmla="*/ 760413 h 903287"/>
                <a:gd name="connsiteX6-593" fmla="*/ 1716087 w 1766886"/>
                <a:gd name="connsiteY6-594" fmla="*/ 750887 h 903287"/>
                <a:gd name="connsiteX7-595" fmla="*/ 1670049 w 1766886"/>
                <a:gd name="connsiteY7-596" fmla="*/ 511175 h 903287"/>
                <a:gd name="connsiteX8-597" fmla="*/ 1766886 w 1766886"/>
                <a:gd name="connsiteY8-598" fmla="*/ 411162 h 903287"/>
                <a:gd name="connsiteX9-599" fmla="*/ 1738312 w 1766886"/>
                <a:gd name="connsiteY9-600" fmla="*/ 0 h 903287"/>
                <a:gd name="connsiteX0-601" fmla="*/ 0 w 1766886"/>
                <a:gd name="connsiteY0-602" fmla="*/ 768350 h 903287"/>
                <a:gd name="connsiteX1-603" fmla="*/ 355599 w 1766886"/>
                <a:gd name="connsiteY1-604" fmla="*/ 790575 h 903287"/>
                <a:gd name="connsiteX2-605" fmla="*/ 796924 w 1766886"/>
                <a:gd name="connsiteY2-606" fmla="*/ 760412 h 903287"/>
                <a:gd name="connsiteX3-607" fmla="*/ 1019174 w 1766886"/>
                <a:gd name="connsiteY3-608" fmla="*/ 741362 h 903287"/>
                <a:gd name="connsiteX4-609" fmla="*/ 1241424 w 1766886"/>
                <a:gd name="connsiteY4-610" fmla="*/ 903287 h 903287"/>
                <a:gd name="connsiteX5-611" fmla="*/ 1447798 w 1766886"/>
                <a:gd name="connsiteY5-612" fmla="*/ 760413 h 903287"/>
                <a:gd name="connsiteX6-613" fmla="*/ 1716087 w 1766886"/>
                <a:gd name="connsiteY6-614" fmla="*/ 750887 h 903287"/>
                <a:gd name="connsiteX7-615" fmla="*/ 1670049 w 1766886"/>
                <a:gd name="connsiteY7-616" fmla="*/ 511175 h 903287"/>
                <a:gd name="connsiteX8-617" fmla="*/ 1766886 w 1766886"/>
                <a:gd name="connsiteY8-618" fmla="*/ 411162 h 903287"/>
                <a:gd name="connsiteX9-619" fmla="*/ 1738312 w 1766886"/>
                <a:gd name="connsiteY9-620" fmla="*/ 0 h 903287"/>
                <a:gd name="connsiteX0-621" fmla="*/ 0 w 1766886"/>
                <a:gd name="connsiteY0-622" fmla="*/ 768350 h 903287"/>
                <a:gd name="connsiteX1-623" fmla="*/ 355599 w 1766886"/>
                <a:gd name="connsiteY1-624" fmla="*/ 790575 h 903287"/>
                <a:gd name="connsiteX2-625" fmla="*/ 796924 w 1766886"/>
                <a:gd name="connsiteY2-626" fmla="*/ 760412 h 903287"/>
                <a:gd name="connsiteX3-627" fmla="*/ 1019174 w 1766886"/>
                <a:gd name="connsiteY3-628" fmla="*/ 741362 h 903287"/>
                <a:gd name="connsiteX4-629" fmla="*/ 1241424 w 1766886"/>
                <a:gd name="connsiteY4-630" fmla="*/ 903287 h 903287"/>
                <a:gd name="connsiteX5-631" fmla="*/ 1447798 w 1766886"/>
                <a:gd name="connsiteY5-632" fmla="*/ 760413 h 903287"/>
                <a:gd name="connsiteX6-633" fmla="*/ 1716087 w 1766886"/>
                <a:gd name="connsiteY6-634" fmla="*/ 750887 h 903287"/>
                <a:gd name="connsiteX7-635" fmla="*/ 1670049 w 1766886"/>
                <a:gd name="connsiteY7-636" fmla="*/ 511175 h 903287"/>
                <a:gd name="connsiteX8-637" fmla="*/ 1766886 w 1766886"/>
                <a:gd name="connsiteY8-638" fmla="*/ 411162 h 903287"/>
                <a:gd name="connsiteX9-639" fmla="*/ 1738312 w 1766886"/>
                <a:gd name="connsiteY9-640" fmla="*/ 0 h 903287"/>
                <a:gd name="connsiteX0-641" fmla="*/ 0 w 1766886"/>
                <a:gd name="connsiteY0-642" fmla="*/ 768350 h 903287"/>
                <a:gd name="connsiteX1-643" fmla="*/ 355599 w 1766886"/>
                <a:gd name="connsiteY1-644" fmla="*/ 790575 h 903287"/>
                <a:gd name="connsiteX2-645" fmla="*/ 796924 w 1766886"/>
                <a:gd name="connsiteY2-646" fmla="*/ 760412 h 903287"/>
                <a:gd name="connsiteX3-647" fmla="*/ 1019174 w 1766886"/>
                <a:gd name="connsiteY3-648" fmla="*/ 741362 h 903287"/>
                <a:gd name="connsiteX4-649" fmla="*/ 1241424 w 1766886"/>
                <a:gd name="connsiteY4-650" fmla="*/ 903287 h 903287"/>
                <a:gd name="connsiteX5-651" fmla="*/ 1447798 w 1766886"/>
                <a:gd name="connsiteY5-652" fmla="*/ 760413 h 903287"/>
                <a:gd name="connsiteX6-653" fmla="*/ 1716087 w 1766886"/>
                <a:gd name="connsiteY6-654" fmla="*/ 750887 h 903287"/>
                <a:gd name="connsiteX7-655" fmla="*/ 1670049 w 1766886"/>
                <a:gd name="connsiteY7-656" fmla="*/ 511175 h 903287"/>
                <a:gd name="connsiteX8-657" fmla="*/ 1766886 w 1766886"/>
                <a:gd name="connsiteY8-658" fmla="*/ 411162 h 903287"/>
                <a:gd name="connsiteX9-659" fmla="*/ 1738312 w 1766886"/>
                <a:gd name="connsiteY9-660" fmla="*/ 0 h 903287"/>
                <a:gd name="connsiteX0-661" fmla="*/ 0 w 1766886"/>
                <a:gd name="connsiteY0-662" fmla="*/ 768350 h 903287"/>
                <a:gd name="connsiteX1-663" fmla="*/ 355599 w 1766886"/>
                <a:gd name="connsiteY1-664" fmla="*/ 790575 h 903287"/>
                <a:gd name="connsiteX2-665" fmla="*/ 796924 w 1766886"/>
                <a:gd name="connsiteY2-666" fmla="*/ 760412 h 903287"/>
                <a:gd name="connsiteX3-667" fmla="*/ 1019174 w 1766886"/>
                <a:gd name="connsiteY3-668" fmla="*/ 741362 h 903287"/>
                <a:gd name="connsiteX4-669" fmla="*/ 1241424 w 1766886"/>
                <a:gd name="connsiteY4-670" fmla="*/ 903287 h 903287"/>
                <a:gd name="connsiteX5-671" fmla="*/ 1447798 w 1766886"/>
                <a:gd name="connsiteY5-672" fmla="*/ 760413 h 903287"/>
                <a:gd name="connsiteX6-673" fmla="*/ 1716087 w 1766886"/>
                <a:gd name="connsiteY6-674" fmla="*/ 750887 h 903287"/>
                <a:gd name="connsiteX7-675" fmla="*/ 1670049 w 1766886"/>
                <a:gd name="connsiteY7-676" fmla="*/ 511175 h 903287"/>
                <a:gd name="connsiteX8-677" fmla="*/ 1766886 w 1766886"/>
                <a:gd name="connsiteY8-678" fmla="*/ 411162 h 903287"/>
                <a:gd name="connsiteX9-679" fmla="*/ 1738312 w 1766886"/>
                <a:gd name="connsiteY9-680" fmla="*/ 0 h 903287"/>
                <a:gd name="connsiteX0-681" fmla="*/ 0 w 1766886"/>
                <a:gd name="connsiteY0-682" fmla="*/ 768350 h 903287"/>
                <a:gd name="connsiteX1-683" fmla="*/ 355599 w 1766886"/>
                <a:gd name="connsiteY1-684" fmla="*/ 790575 h 903287"/>
                <a:gd name="connsiteX2-685" fmla="*/ 796924 w 1766886"/>
                <a:gd name="connsiteY2-686" fmla="*/ 760412 h 903287"/>
                <a:gd name="connsiteX3-687" fmla="*/ 1019174 w 1766886"/>
                <a:gd name="connsiteY3-688" fmla="*/ 741362 h 903287"/>
                <a:gd name="connsiteX4-689" fmla="*/ 1241424 w 1766886"/>
                <a:gd name="connsiteY4-690" fmla="*/ 903287 h 903287"/>
                <a:gd name="connsiteX5-691" fmla="*/ 1447798 w 1766886"/>
                <a:gd name="connsiteY5-692" fmla="*/ 760413 h 903287"/>
                <a:gd name="connsiteX6-693" fmla="*/ 1716087 w 1766886"/>
                <a:gd name="connsiteY6-694" fmla="*/ 750887 h 903287"/>
                <a:gd name="connsiteX7-695" fmla="*/ 1670049 w 1766886"/>
                <a:gd name="connsiteY7-696" fmla="*/ 511175 h 903287"/>
                <a:gd name="connsiteX8-697" fmla="*/ 1766886 w 1766886"/>
                <a:gd name="connsiteY8-698" fmla="*/ 411162 h 903287"/>
                <a:gd name="connsiteX9-699" fmla="*/ 1738312 w 1766886"/>
                <a:gd name="connsiteY9-700" fmla="*/ 0 h 903287"/>
                <a:gd name="connsiteX0-701" fmla="*/ 0 w 1766886"/>
                <a:gd name="connsiteY0-702" fmla="*/ 768350 h 903287"/>
                <a:gd name="connsiteX1-703" fmla="*/ 355599 w 1766886"/>
                <a:gd name="connsiteY1-704" fmla="*/ 790575 h 903287"/>
                <a:gd name="connsiteX2-705" fmla="*/ 796924 w 1766886"/>
                <a:gd name="connsiteY2-706" fmla="*/ 760412 h 903287"/>
                <a:gd name="connsiteX3-707" fmla="*/ 1019174 w 1766886"/>
                <a:gd name="connsiteY3-708" fmla="*/ 741362 h 903287"/>
                <a:gd name="connsiteX4-709" fmla="*/ 1241424 w 1766886"/>
                <a:gd name="connsiteY4-710" fmla="*/ 903287 h 903287"/>
                <a:gd name="connsiteX5-711" fmla="*/ 1409698 w 1766886"/>
                <a:gd name="connsiteY5-712" fmla="*/ 817563 h 903287"/>
                <a:gd name="connsiteX6-713" fmla="*/ 1716087 w 1766886"/>
                <a:gd name="connsiteY6-714" fmla="*/ 750887 h 903287"/>
                <a:gd name="connsiteX7-715" fmla="*/ 1670049 w 1766886"/>
                <a:gd name="connsiteY7-716" fmla="*/ 511175 h 903287"/>
                <a:gd name="connsiteX8-717" fmla="*/ 1766886 w 1766886"/>
                <a:gd name="connsiteY8-718" fmla="*/ 411162 h 903287"/>
                <a:gd name="connsiteX9-719" fmla="*/ 1738312 w 1766886"/>
                <a:gd name="connsiteY9-720" fmla="*/ 0 h 903287"/>
                <a:gd name="connsiteX0-721" fmla="*/ 0 w 1766886"/>
                <a:gd name="connsiteY0-722" fmla="*/ 768350 h 903287"/>
                <a:gd name="connsiteX1-723" fmla="*/ 355599 w 1766886"/>
                <a:gd name="connsiteY1-724" fmla="*/ 790575 h 903287"/>
                <a:gd name="connsiteX2-725" fmla="*/ 796924 w 1766886"/>
                <a:gd name="connsiteY2-726" fmla="*/ 760412 h 903287"/>
                <a:gd name="connsiteX3-727" fmla="*/ 1019174 w 1766886"/>
                <a:gd name="connsiteY3-728" fmla="*/ 741362 h 903287"/>
                <a:gd name="connsiteX4-729" fmla="*/ 1241424 w 1766886"/>
                <a:gd name="connsiteY4-730" fmla="*/ 903287 h 903287"/>
                <a:gd name="connsiteX5-731" fmla="*/ 1409698 w 1766886"/>
                <a:gd name="connsiteY5-732" fmla="*/ 817563 h 903287"/>
                <a:gd name="connsiteX6-733" fmla="*/ 1716087 w 1766886"/>
                <a:gd name="connsiteY6-734" fmla="*/ 750887 h 903287"/>
                <a:gd name="connsiteX7-735" fmla="*/ 1670049 w 1766886"/>
                <a:gd name="connsiteY7-736" fmla="*/ 511175 h 903287"/>
                <a:gd name="connsiteX8-737" fmla="*/ 1766886 w 1766886"/>
                <a:gd name="connsiteY8-738" fmla="*/ 411162 h 903287"/>
                <a:gd name="connsiteX9-739" fmla="*/ 1738312 w 1766886"/>
                <a:gd name="connsiteY9-740" fmla="*/ 0 h 903287"/>
                <a:gd name="connsiteX0-741" fmla="*/ 0 w 1766886"/>
                <a:gd name="connsiteY0-742" fmla="*/ 768350 h 903287"/>
                <a:gd name="connsiteX1-743" fmla="*/ 355599 w 1766886"/>
                <a:gd name="connsiteY1-744" fmla="*/ 790575 h 903287"/>
                <a:gd name="connsiteX2-745" fmla="*/ 796924 w 1766886"/>
                <a:gd name="connsiteY2-746" fmla="*/ 760412 h 903287"/>
                <a:gd name="connsiteX3-747" fmla="*/ 1019174 w 1766886"/>
                <a:gd name="connsiteY3-748" fmla="*/ 741362 h 903287"/>
                <a:gd name="connsiteX4-749" fmla="*/ 1241424 w 1766886"/>
                <a:gd name="connsiteY4-750" fmla="*/ 903287 h 903287"/>
                <a:gd name="connsiteX5-751" fmla="*/ 1409698 w 1766886"/>
                <a:gd name="connsiteY5-752" fmla="*/ 817563 h 903287"/>
                <a:gd name="connsiteX6-753" fmla="*/ 1535112 w 1766886"/>
                <a:gd name="connsiteY6-754" fmla="*/ 674687 h 903287"/>
                <a:gd name="connsiteX7-755" fmla="*/ 1670049 w 1766886"/>
                <a:gd name="connsiteY7-756" fmla="*/ 511175 h 903287"/>
                <a:gd name="connsiteX8-757" fmla="*/ 1766886 w 1766886"/>
                <a:gd name="connsiteY8-758" fmla="*/ 411162 h 903287"/>
                <a:gd name="connsiteX9-759" fmla="*/ 1738312 w 1766886"/>
                <a:gd name="connsiteY9-760" fmla="*/ 0 h 903287"/>
                <a:gd name="connsiteX0-761" fmla="*/ 0 w 1766886"/>
                <a:gd name="connsiteY0-762" fmla="*/ 768350 h 903287"/>
                <a:gd name="connsiteX1-763" fmla="*/ 355599 w 1766886"/>
                <a:gd name="connsiteY1-764" fmla="*/ 790575 h 903287"/>
                <a:gd name="connsiteX2-765" fmla="*/ 796924 w 1766886"/>
                <a:gd name="connsiteY2-766" fmla="*/ 760412 h 903287"/>
                <a:gd name="connsiteX3-767" fmla="*/ 1019174 w 1766886"/>
                <a:gd name="connsiteY3-768" fmla="*/ 741362 h 903287"/>
                <a:gd name="connsiteX4-769" fmla="*/ 1241424 w 1766886"/>
                <a:gd name="connsiteY4-770" fmla="*/ 903287 h 903287"/>
                <a:gd name="connsiteX5-771" fmla="*/ 1409698 w 1766886"/>
                <a:gd name="connsiteY5-772" fmla="*/ 817563 h 903287"/>
                <a:gd name="connsiteX6-773" fmla="*/ 1711324 w 1766886"/>
                <a:gd name="connsiteY6-774" fmla="*/ 760412 h 903287"/>
                <a:gd name="connsiteX7-775" fmla="*/ 1670049 w 1766886"/>
                <a:gd name="connsiteY7-776" fmla="*/ 511175 h 903287"/>
                <a:gd name="connsiteX8-777" fmla="*/ 1766886 w 1766886"/>
                <a:gd name="connsiteY8-778" fmla="*/ 411162 h 903287"/>
                <a:gd name="connsiteX9-779" fmla="*/ 1738312 w 1766886"/>
                <a:gd name="connsiteY9-780" fmla="*/ 0 h 903287"/>
                <a:gd name="connsiteX0-781" fmla="*/ 0 w 1766886"/>
                <a:gd name="connsiteY0-782" fmla="*/ 768350 h 903287"/>
                <a:gd name="connsiteX1-783" fmla="*/ 355599 w 1766886"/>
                <a:gd name="connsiteY1-784" fmla="*/ 790575 h 903287"/>
                <a:gd name="connsiteX2-785" fmla="*/ 796924 w 1766886"/>
                <a:gd name="connsiteY2-786" fmla="*/ 760412 h 903287"/>
                <a:gd name="connsiteX3-787" fmla="*/ 1019174 w 1766886"/>
                <a:gd name="connsiteY3-788" fmla="*/ 741362 h 903287"/>
                <a:gd name="connsiteX4-789" fmla="*/ 1241424 w 1766886"/>
                <a:gd name="connsiteY4-790" fmla="*/ 903287 h 903287"/>
                <a:gd name="connsiteX5-791" fmla="*/ 1409698 w 1766886"/>
                <a:gd name="connsiteY5-792" fmla="*/ 817563 h 903287"/>
                <a:gd name="connsiteX6-793" fmla="*/ 1711324 w 1766886"/>
                <a:gd name="connsiteY6-794" fmla="*/ 760412 h 903287"/>
                <a:gd name="connsiteX7-795" fmla="*/ 1670049 w 1766886"/>
                <a:gd name="connsiteY7-796" fmla="*/ 511175 h 903287"/>
                <a:gd name="connsiteX8-797" fmla="*/ 1766886 w 1766886"/>
                <a:gd name="connsiteY8-798" fmla="*/ 411162 h 903287"/>
                <a:gd name="connsiteX9-799" fmla="*/ 1738312 w 1766886"/>
                <a:gd name="connsiteY9-800" fmla="*/ 0 h 903287"/>
                <a:gd name="connsiteX0-801" fmla="*/ 0 w 1766886"/>
                <a:gd name="connsiteY0-802" fmla="*/ 768350 h 903287"/>
                <a:gd name="connsiteX1-803" fmla="*/ 355599 w 1766886"/>
                <a:gd name="connsiteY1-804" fmla="*/ 790575 h 903287"/>
                <a:gd name="connsiteX2-805" fmla="*/ 796924 w 1766886"/>
                <a:gd name="connsiteY2-806" fmla="*/ 760412 h 903287"/>
                <a:gd name="connsiteX3-807" fmla="*/ 1019174 w 1766886"/>
                <a:gd name="connsiteY3-808" fmla="*/ 741362 h 903287"/>
                <a:gd name="connsiteX4-809" fmla="*/ 1241424 w 1766886"/>
                <a:gd name="connsiteY4-810" fmla="*/ 903287 h 903287"/>
                <a:gd name="connsiteX5-811" fmla="*/ 1409698 w 1766886"/>
                <a:gd name="connsiteY5-812" fmla="*/ 817563 h 903287"/>
                <a:gd name="connsiteX6-813" fmla="*/ 1711324 w 1766886"/>
                <a:gd name="connsiteY6-814" fmla="*/ 760412 h 903287"/>
                <a:gd name="connsiteX7-815" fmla="*/ 1670049 w 1766886"/>
                <a:gd name="connsiteY7-816" fmla="*/ 511175 h 903287"/>
                <a:gd name="connsiteX8-817" fmla="*/ 1766886 w 1766886"/>
                <a:gd name="connsiteY8-818" fmla="*/ 411162 h 903287"/>
                <a:gd name="connsiteX9-819" fmla="*/ 1738312 w 1766886"/>
                <a:gd name="connsiteY9-820" fmla="*/ 0 h 903287"/>
                <a:gd name="connsiteX0-821" fmla="*/ 0 w 1846847"/>
                <a:gd name="connsiteY0-822" fmla="*/ 768350 h 903287"/>
                <a:gd name="connsiteX1-823" fmla="*/ 355599 w 1846847"/>
                <a:gd name="connsiteY1-824" fmla="*/ 790575 h 903287"/>
                <a:gd name="connsiteX2-825" fmla="*/ 796924 w 1846847"/>
                <a:gd name="connsiteY2-826" fmla="*/ 760412 h 903287"/>
                <a:gd name="connsiteX3-827" fmla="*/ 1019174 w 1846847"/>
                <a:gd name="connsiteY3-828" fmla="*/ 741362 h 903287"/>
                <a:gd name="connsiteX4-829" fmla="*/ 1241424 w 1846847"/>
                <a:gd name="connsiteY4-830" fmla="*/ 903287 h 903287"/>
                <a:gd name="connsiteX5-831" fmla="*/ 1409698 w 1846847"/>
                <a:gd name="connsiteY5-832" fmla="*/ 817563 h 903287"/>
                <a:gd name="connsiteX6-833" fmla="*/ 1711324 w 1846847"/>
                <a:gd name="connsiteY6-834" fmla="*/ 760412 h 903287"/>
                <a:gd name="connsiteX7-835" fmla="*/ 1846262 w 1846847"/>
                <a:gd name="connsiteY7-836" fmla="*/ 611187 h 903287"/>
                <a:gd name="connsiteX8-837" fmla="*/ 1766886 w 1846847"/>
                <a:gd name="connsiteY8-838" fmla="*/ 411162 h 903287"/>
                <a:gd name="connsiteX9-839" fmla="*/ 1738312 w 1846847"/>
                <a:gd name="connsiteY9-840" fmla="*/ 0 h 903287"/>
                <a:gd name="connsiteX0-841" fmla="*/ 0 w 1766886"/>
                <a:gd name="connsiteY0-842" fmla="*/ 768350 h 903287"/>
                <a:gd name="connsiteX1-843" fmla="*/ 355599 w 1766886"/>
                <a:gd name="connsiteY1-844" fmla="*/ 790575 h 903287"/>
                <a:gd name="connsiteX2-845" fmla="*/ 796924 w 1766886"/>
                <a:gd name="connsiteY2-846" fmla="*/ 760412 h 903287"/>
                <a:gd name="connsiteX3-847" fmla="*/ 1019174 w 1766886"/>
                <a:gd name="connsiteY3-848" fmla="*/ 741362 h 903287"/>
                <a:gd name="connsiteX4-849" fmla="*/ 1241424 w 1766886"/>
                <a:gd name="connsiteY4-850" fmla="*/ 903287 h 903287"/>
                <a:gd name="connsiteX5-851" fmla="*/ 1409698 w 1766886"/>
                <a:gd name="connsiteY5-852" fmla="*/ 817563 h 903287"/>
                <a:gd name="connsiteX6-853" fmla="*/ 1711324 w 1766886"/>
                <a:gd name="connsiteY6-854" fmla="*/ 760412 h 903287"/>
                <a:gd name="connsiteX7-855" fmla="*/ 1674812 w 1766886"/>
                <a:gd name="connsiteY7-856" fmla="*/ 515937 h 903287"/>
                <a:gd name="connsiteX8-857" fmla="*/ 1766886 w 1766886"/>
                <a:gd name="connsiteY8-858" fmla="*/ 411162 h 903287"/>
                <a:gd name="connsiteX9-859" fmla="*/ 1738312 w 1766886"/>
                <a:gd name="connsiteY9-860" fmla="*/ 0 h 903287"/>
                <a:gd name="connsiteX0-861" fmla="*/ 0 w 1781173"/>
                <a:gd name="connsiteY0-862" fmla="*/ 768350 h 903287"/>
                <a:gd name="connsiteX1-863" fmla="*/ 355599 w 1781173"/>
                <a:gd name="connsiteY1-864" fmla="*/ 790575 h 903287"/>
                <a:gd name="connsiteX2-865" fmla="*/ 796924 w 1781173"/>
                <a:gd name="connsiteY2-866" fmla="*/ 760412 h 903287"/>
                <a:gd name="connsiteX3-867" fmla="*/ 1019174 w 1781173"/>
                <a:gd name="connsiteY3-868" fmla="*/ 741362 h 903287"/>
                <a:gd name="connsiteX4-869" fmla="*/ 1241424 w 1781173"/>
                <a:gd name="connsiteY4-870" fmla="*/ 903287 h 903287"/>
                <a:gd name="connsiteX5-871" fmla="*/ 1409698 w 1781173"/>
                <a:gd name="connsiteY5-872" fmla="*/ 817563 h 903287"/>
                <a:gd name="connsiteX6-873" fmla="*/ 1711324 w 1781173"/>
                <a:gd name="connsiteY6-874" fmla="*/ 760412 h 903287"/>
                <a:gd name="connsiteX7-875" fmla="*/ 1674812 w 1781173"/>
                <a:gd name="connsiteY7-876" fmla="*/ 515937 h 903287"/>
                <a:gd name="connsiteX8-877" fmla="*/ 1781173 w 1781173"/>
                <a:gd name="connsiteY8-878" fmla="*/ 406400 h 903287"/>
                <a:gd name="connsiteX9-879" fmla="*/ 1738312 w 1781173"/>
                <a:gd name="connsiteY9-880" fmla="*/ 0 h 903287"/>
                <a:gd name="connsiteX0-881" fmla="*/ 0 w 1789064"/>
                <a:gd name="connsiteY0-882" fmla="*/ 768350 h 903287"/>
                <a:gd name="connsiteX1-883" fmla="*/ 355599 w 1789064"/>
                <a:gd name="connsiteY1-884" fmla="*/ 790575 h 903287"/>
                <a:gd name="connsiteX2-885" fmla="*/ 796924 w 1789064"/>
                <a:gd name="connsiteY2-886" fmla="*/ 760412 h 903287"/>
                <a:gd name="connsiteX3-887" fmla="*/ 1019174 w 1789064"/>
                <a:gd name="connsiteY3-888" fmla="*/ 741362 h 903287"/>
                <a:gd name="connsiteX4-889" fmla="*/ 1241424 w 1789064"/>
                <a:gd name="connsiteY4-890" fmla="*/ 903287 h 903287"/>
                <a:gd name="connsiteX5-891" fmla="*/ 1409698 w 1789064"/>
                <a:gd name="connsiteY5-892" fmla="*/ 817563 h 903287"/>
                <a:gd name="connsiteX6-893" fmla="*/ 1711324 w 1789064"/>
                <a:gd name="connsiteY6-894" fmla="*/ 760412 h 903287"/>
                <a:gd name="connsiteX7-895" fmla="*/ 1674812 w 1789064"/>
                <a:gd name="connsiteY7-896" fmla="*/ 515937 h 903287"/>
                <a:gd name="connsiteX8-897" fmla="*/ 1781173 w 1789064"/>
                <a:gd name="connsiteY8-898" fmla="*/ 406400 h 903287"/>
                <a:gd name="connsiteX9-899" fmla="*/ 1738312 w 1789064"/>
                <a:gd name="connsiteY9-900" fmla="*/ 0 h 903287"/>
                <a:gd name="connsiteX0-901" fmla="*/ 0 w 1789064"/>
                <a:gd name="connsiteY0-902" fmla="*/ 777875 h 912812"/>
                <a:gd name="connsiteX1-903" fmla="*/ 355599 w 1789064"/>
                <a:gd name="connsiteY1-904" fmla="*/ 800100 h 912812"/>
                <a:gd name="connsiteX2-905" fmla="*/ 796924 w 1789064"/>
                <a:gd name="connsiteY2-906" fmla="*/ 769937 h 912812"/>
                <a:gd name="connsiteX3-907" fmla="*/ 1019174 w 1789064"/>
                <a:gd name="connsiteY3-908" fmla="*/ 750887 h 912812"/>
                <a:gd name="connsiteX4-909" fmla="*/ 1241424 w 1789064"/>
                <a:gd name="connsiteY4-910" fmla="*/ 912812 h 912812"/>
                <a:gd name="connsiteX5-911" fmla="*/ 1409698 w 1789064"/>
                <a:gd name="connsiteY5-912" fmla="*/ 827088 h 912812"/>
                <a:gd name="connsiteX6-913" fmla="*/ 1711324 w 1789064"/>
                <a:gd name="connsiteY6-914" fmla="*/ 769937 h 912812"/>
                <a:gd name="connsiteX7-915" fmla="*/ 1674812 w 1789064"/>
                <a:gd name="connsiteY7-916" fmla="*/ 525462 h 912812"/>
                <a:gd name="connsiteX8-917" fmla="*/ 1781173 w 1789064"/>
                <a:gd name="connsiteY8-918" fmla="*/ 415925 h 912812"/>
                <a:gd name="connsiteX9-919" fmla="*/ 1738312 w 1789064"/>
                <a:gd name="connsiteY9-920" fmla="*/ 0 h 912812"/>
                <a:gd name="connsiteX0-921" fmla="*/ 0 w 1850025"/>
                <a:gd name="connsiteY0-922" fmla="*/ 777875 h 912812"/>
                <a:gd name="connsiteX1-923" fmla="*/ 355599 w 1850025"/>
                <a:gd name="connsiteY1-924" fmla="*/ 800100 h 912812"/>
                <a:gd name="connsiteX2-925" fmla="*/ 796924 w 1850025"/>
                <a:gd name="connsiteY2-926" fmla="*/ 769937 h 912812"/>
                <a:gd name="connsiteX3-927" fmla="*/ 1019174 w 1850025"/>
                <a:gd name="connsiteY3-928" fmla="*/ 750887 h 912812"/>
                <a:gd name="connsiteX4-929" fmla="*/ 1241424 w 1850025"/>
                <a:gd name="connsiteY4-930" fmla="*/ 912812 h 912812"/>
                <a:gd name="connsiteX5-931" fmla="*/ 1409698 w 1850025"/>
                <a:gd name="connsiteY5-932" fmla="*/ 827088 h 912812"/>
                <a:gd name="connsiteX6-933" fmla="*/ 1711324 w 1850025"/>
                <a:gd name="connsiteY6-934" fmla="*/ 769937 h 912812"/>
                <a:gd name="connsiteX7-935" fmla="*/ 1674812 w 1850025"/>
                <a:gd name="connsiteY7-936" fmla="*/ 525462 h 912812"/>
                <a:gd name="connsiteX8-937" fmla="*/ 1781173 w 1850025"/>
                <a:gd name="connsiteY8-938" fmla="*/ 415925 h 912812"/>
                <a:gd name="connsiteX9-939" fmla="*/ 1849436 w 1850025"/>
                <a:gd name="connsiteY9-940" fmla="*/ 215900 h 912812"/>
                <a:gd name="connsiteX10-941" fmla="*/ 1738312 w 1850025"/>
                <a:gd name="connsiteY10-942" fmla="*/ 0 h 912812"/>
                <a:gd name="connsiteX0-943" fmla="*/ 0 w 1850455"/>
                <a:gd name="connsiteY0-944" fmla="*/ 777875 h 912812"/>
                <a:gd name="connsiteX1-945" fmla="*/ 355599 w 1850455"/>
                <a:gd name="connsiteY1-946" fmla="*/ 800100 h 912812"/>
                <a:gd name="connsiteX2-947" fmla="*/ 796924 w 1850455"/>
                <a:gd name="connsiteY2-948" fmla="*/ 769937 h 912812"/>
                <a:gd name="connsiteX3-949" fmla="*/ 1019174 w 1850455"/>
                <a:gd name="connsiteY3-950" fmla="*/ 750887 h 912812"/>
                <a:gd name="connsiteX4-951" fmla="*/ 1241424 w 1850455"/>
                <a:gd name="connsiteY4-952" fmla="*/ 912812 h 912812"/>
                <a:gd name="connsiteX5-953" fmla="*/ 1409698 w 1850455"/>
                <a:gd name="connsiteY5-954" fmla="*/ 827088 h 912812"/>
                <a:gd name="connsiteX6-955" fmla="*/ 1711324 w 1850455"/>
                <a:gd name="connsiteY6-956" fmla="*/ 769937 h 912812"/>
                <a:gd name="connsiteX7-957" fmla="*/ 1674812 w 1850455"/>
                <a:gd name="connsiteY7-958" fmla="*/ 525462 h 912812"/>
                <a:gd name="connsiteX8-959" fmla="*/ 1781173 w 1850455"/>
                <a:gd name="connsiteY8-960" fmla="*/ 415925 h 912812"/>
                <a:gd name="connsiteX9-961" fmla="*/ 1849436 w 1850455"/>
                <a:gd name="connsiteY9-962" fmla="*/ 215900 h 912812"/>
                <a:gd name="connsiteX10-963" fmla="*/ 1738312 w 1850455"/>
                <a:gd name="connsiteY10-964" fmla="*/ 0 h 912812"/>
                <a:gd name="connsiteX0-965" fmla="*/ 0 w 1850455"/>
                <a:gd name="connsiteY0-966" fmla="*/ 777875 h 912812"/>
                <a:gd name="connsiteX1-967" fmla="*/ 355599 w 1850455"/>
                <a:gd name="connsiteY1-968" fmla="*/ 800100 h 912812"/>
                <a:gd name="connsiteX2-969" fmla="*/ 796924 w 1850455"/>
                <a:gd name="connsiteY2-970" fmla="*/ 769937 h 912812"/>
                <a:gd name="connsiteX3-971" fmla="*/ 1019174 w 1850455"/>
                <a:gd name="connsiteY3-972" fmla="*/ 750887 h 912812"/>
                <a:gd name="connsiteX4-973" fmla="*/ 1241424 w 1850455"/>
                <a:gd name="connsiteY4-974" fmla="*/ 912812 h 912812"/>
                <a:gd name="connsiteX5-975" fmla="*/ 1409698 w 1850455"/>
                <a:gd name="connsiteY5-976" fmla="*/ 827088 h 912812"/>
                <a:gd name="connsiteX6-977" fmla="*/ 1711324 w 1850455"/>
                <a:gd name="connsiteY6-978" fmla="*/ 769937 h 912812"/>
                <a:gd name="connsiteX7-979" fmla="*/ 1674812 w 1850455"/>
                <a:gd name="connsiteY7-980" fmla="*/ 525462 h 912812"/>
                <a:gd name="connsiteX8-981" fmla="*/ 1781173 w 1850455"/>
                <a:gd name="connsiteY8-982" fmla="*/ 415925 h 912812"/>
                <a:gd name="connsiteX9-983" fmla="*/ 1849436 w 1850455"/>
                <a:gd name="connsiteY9-984" fmla="*/ 215900 h 912812"/>
                <a:gd name="connsiteX10-985" fmla="*/ 1738312 w 1850455"/>
                <a:gd name="connsiteY10-986" fmla="*/ 0 h 91281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941" y="connsiteY10-942"/>
                </a:cxn>
              </a:cxnLst>
              <a:rect l="l" t="t" r="r" b="b"/>
              <a:pathLst>
                <a:path w="1850455" h="912812">
                  <a:moveTo>
                    <a:pt x="0" y="777875"/>
                  </a:moveTo>
                  <a:lnTo>
                    <a:pt x="355599" y="800100"/>
                  </a:lnTo>
                  <a:lnTo>
                    <a:pt x="796924" y="769937"/>
                  </a:lnTo>
                  <a:cubicBezTo>
                    <a:pt x="871008" y="763588"/>
                    <a:pt x="930803" y="752474"/>
                    <a:pt x="1019174" y="750887"/>
                  </a:cubicBezTo>
                  <a:cubicBezTo>
                    <a:pt x="1123420" y="801687"/>
                    <a:pt x="1160991" y="871536"/>
                    <a:pt x="1241424" y="912812"/>
                  </a:cubicBezTo>
                  <a:cubicBezTo>
                    <a:pt x="1356254" y="865187"/>
                    <a:pt x="1299631" y="879475"/>
                    <a:pt x="1409698" y="827088"/>
                  </a:cubicBezTo>
                  <a:cubicBezTo>
                    <a:pt x="1486427" y="814388"/>
                    <a:pt x="1629832" y="811212"/>
                    <a:pt x="1711324" y="769937"/>
                  </a:cubicBezTo>
                  <a:cubicBezTo>
                    <a:pt x="1726142" y="680507"/>
                    <a:pt x="1679045" y="572029"/>
                    <a:pt x="1674812" y="525462"/>
                  </a:cubicBezTo>
                  <a:cubicBezTo>
                    <a:pt x="1684866" y="479424"/>
                    <a:pt x="1728256" y="466725"/>
                    <a:pt x="1781173" y="415925"/>
                  </a:cubicBezTo>
                  <a:cubicBezTo>
                    <a:pt x="1825358" y="344488"/>
                    <a:pt x="1856580" y="285221"/>
                    <a:pt x="1849436" y="215900"/>
                  </a:cubicBezTo>
                  <a:cubicBezTo>
                    <a:pt x="1842292" y="146579"/>
                    <a:pt x="1743339" y="35190"/>
                    <a:pt x="1738312" y="0"/>
                  </a:cubicBezTo>
                </a:path>
              </a:pathLst>
            </a:custGeom>
            <a:noFill/>
            <a:ln w="76200">
              <a:solidFill>
                <a:srgbClr val="3333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6455" y="8093"/>
              <a:ext cx="1848" cy="595"/>
            </a:xfrm>
            <a:custGeom>
              <a:avLst/>
              <a:gdLst>
                <a:gd name="connsiteX0" fmla="*/ 0 w 1043940"/>
                <a:gd name="connsiteY0" fmla="*/ 396240 h 396240"/>
                <a:gd name="connsiteX1" fmla="*/ 175260 w 1043940"/>
                <a:gd name="connsiteY1" fmla="*/ 312420 h 396240"/>
                <a:gd name="connsiteX2" fmla="*/ 281940 w 1043940"/>
                <a:gd name="connsiteY2" fmla="*/ 190500 h 396240"/>
                <a:gd name="connsiteX3" fmla="*/ 365760 w 1043940"/>
                <a:gd name="connsiteY3" fmla="*/ 251460 h 396240"/>
                <a:gd name="connsiteX4" fmla="*/ 365760 w 1043940"/>
                <a:gd name="connsiteY4" fmla="*/ 251460 h 396240"/>
                <a:gd name="connsiteX5" fmla="*/ 464820 w 1043940"/>
                <a:gd name="connsiteY5" fmla="*/ 266700 h 396240"/>
                <a:gd name="connsiteX6" fmla="*/ 556260 w 1043940"/>
                <a:gd name="connsiteY6" fmla="*/ 30480 h 396240"/>
                <a:gd name="connsiteX7" fmla="*/ 883920 w 1043940"/>
                <a:gd name="connsiteY7" fmla="*/ 0 h 396240"/>
                <a:gd name="connsiteX8" fmla="*/ 1043940 w 1043940"/>
                <a:gd name="connsiteY8" fmla="*/ 83820 h 396240"/>
                <a:gd name="connsiteX0-1" fmla="*/ 0 w 1058228"/>
                <a:gd name="connsiteY0-2" fmla="*/ 396240 h 396240"/>
                <a:gd name="connsiteX1-3" fmla="*/ 175260 w 1058228"/>
                <a:gd name="connsiteY1-4" fmla="*/ 312420 h 396240"/>
                <a:gd name="connsiteX2-5" fmla="*/ 281940 w 1058228"/>
                <a:gd name="connsiteY2-6" fmla="*/ 190500 h 396240"/>
                <a:gd name="connsiteX3-7" fmla="*/ 365760 w 1058228"/>
                <a:gd name="connsiteY3-8" fmla="*/ 251460 h 396240"/>
                <a:gd name="connsiteX4-9" fmla="*/ 365760 w 1058228"/>
                <a:gd name="connsiteY4-10" fmla="*/ 251460 h 396240"/>
                <a:gd name="connsiteX5-11" fmla="*/ 464820 w 1058228"/>
                <a:gd name="connsiteY5-12" fmla="*/ 266700 h 396240"/>
                <a:gd name="connsiteX6-13" fmla="*/ 556260 w 1058228"/>
                <a:gd name="connsiteY6-14" fmla="*/ 30480 h 396240"/>
                <a:gd name="connsiteX7-15" fmla="*/ 883920 w 1058228"/>
                <a:gd name="connsiteY7-16" fmla="*/ 0 h 396240"/>
                <a:gd name="connsiteX8-17" fmla="*/ 1058228 w 1058228"/>
                <a:gd name="connsiteY8-18" fmla="*/ 136208 h 396240"/>
                <a:gd name="connsiteX0-19" fmla="*/ 0 w 1058228"/>
                <a:gd name="connsiteY0-20" fmla="*/ 377190 h 377190"/>
                <a:gd name="connsiteX1-21" fmla="*/ 175260 w 1058228"/>
                <a:gd name="connsiteY1-22" fmla="*/ 293370 h 377190"/>
                <a:gd name="connsiteX2-23" fmla="*/ 281940 w 1058228"/>
                <a:gd name="connsiteY2-24" fmla="*/ 171450 h 377190"/>
                <a:gd name="connsiteX3-25" fmla="*/ 365760 w 1058228"/>
                <a:gd name="connsiteY3-26" fmla="*/ 232410 h 377190"/>
                <a:gd name="connsiteX4-27" fmla="*/ 365760 w 1058228"/>
                <a:gd name="connsiteY4-28" fmla="*/ 232410 h 377190"/>
                <a:gd name="connsiteX5-29" fmla="*/ 464820 w 1058228"/>
                <a:gd name="connsiteY5-30" fmla="*/ 247650 h 377190"/>
                <a:gd name="connsiteX6-31" fmla="*/ 556260 w 1058228"/>
                <a:gd name="connsiteY6-32" fmla="*/ 11430 h 377190"/>
                <a:gd name="connsiteX7-33" fmla="*/ 831532 w 1058228"/>
                <a:gd name="connsiteY7-34" fmla="*/ 0 h 377190"/>
                <a:gd name="connsiteX8-35" fmla="*/ 1058228 w 1058228"/>
                <a:gd name="connsiteY8-36" fmla="*/ 117158 h 377190"/>
                <a:gd name="connsiteX0-37" fmla="*/ 0 w 1020128"/>
                <a:gd name="connsiteY0-38" fmla="*/ 377190 h 377190"/>
                <a:gd name="connsiteX1-39" fmla="*/ 175260 w 1020128"/>
                <a:gd name="connsiteY1-40" fmla="*/ 293370 h 377190"/>
                <a:gd name="connsiteX2-41" fmla="*/ 281940 w 1020128"/>
                <a:gd name="connsiteY2-42" fmla="*/ 171450 h 377190"/>
                <a:gd name="connsiteX3-43" fmla="*/ 365760 w 1020128"/>
                <a:gd name="connsiteY3-44" fmla="*/ 232410 h 377190"/>
                <a:gd name="connsiteX4-45" fmla="*/ 365760 w 1020128"/>
                <a:gd name="connsiteY4-46" fmla="*/ 232410 h 377190"/>
                <a:gd name="connsiteX5-47" fmla="*/ 464820 w 1020128"/>
                <a:gd name="connsiteY5-48" fmla="*/ 247650 h 377190"/>
                <a:gd name="connsiteX6-49" fmla="*/ 556260 w 1020128"/>
                <a:gd name="connsiteY6-50" fmla="*/ 11430 h 377190"/>
                <a:gd name="connsiteX7-51" fmla="*/ 831532 w 1020128"/>
                <a:gd name="connsiteY7-52" fmla="*/ 0 h 377190"/>
                <a:gd name="connsiteX8-53" fmla="*/ 1020128 w 1020128"/>
                <a:gd name="connsiteY8-54" fmla="*/ 55245 h 377190"/>
                <a:gd name="connsiteX0-55" fmla="*/ 0 w 1034415"/>
                <a:gd name="connsiteY0-56" fmla="*/ 377190 h 377190"/>
                <a:gd name="connsiteX1-57" fmla="*/ 175260 w 1034415"/>
                <a:gd name="connsiteY1-58" fmla="*/ 293370 h 377190"/>
                <a:gd name="connsiteX2-59" fmla="*/ 281940 w 1034415"/>
                <a:gd name="connsiteY2-60" fmla="*/ 171450 h 377190"/>
                <a:gd name="connsiteX3-61" fmla="*/ 365760 w 1034415"/>
                <a:gd name="connsiteY3-62" fmla="*/ 232410 h 377190"/>
                <a:gd name="connsiteX4-63" fmla="*/ 365760 w 1034415"/>
                <a:gd name="connsiteY4-64" fmla="*/ 232410 h 377190"/>
                <a:gd name="connsiteX5-65" fmla="*/ 464820 w 1034415"/>
                <a:gd name="connsiteY5-66" fmla="*/ 247650 h 377190"/>
                <a:gd name="connsiteX6-67" fmla="*/ 556260 w 1034415"/>
                <a:gd name="connsiteY6-68" fmla="*/ 11430 h 377190"/>
                <a:gd name="connsiteX7-69" fmla="*/ 831532 w 1034415"/>
                <a:gd name="connsiteY7-70" fmla="*/ 0 h 377190"/>
                <a:gd name="connsiteX8-71" fmla="*/ 1034415 w 1034415"/>
                <a:gd name="connsiteY8-72" fmla="*/ 83820 h 377190"/>
                <a:gd name="connsiteX0-73" fmla="*/ 0 w 1167765"/>
                <a:gd name="connsiteY0-74" fmla="*/ 377190 h 377190"/>
                <a:gd name="connsiteX1-75" fmla="*/ 175260 w 1167765"/>
                <a:gd name="connsiteY1-76" fmla="*/ 293370 h 377190"/>
                <a:gd name="connsiteX2-77" fmla="*/ 281940 w 1167765"/>
                <a:gd name="connsiteY2-78" fmla="*/ 171450 h 377190"/>
                <a:gd name="connsiteX3-79" fmla="*/ 365760 w 1167765"/>
                <a:gd name="connsiteY3-80" fmla="*/ 232410 h 377190"/>
                <a:gd name="connsiteX4-81" fmla="*/ 365760 w 1167765"/>
                <a:gd name="connsiteY4-82" fmla="*/ 232410 h 377190"/>
                <a:gd name="connsiteX5-83" fmla="*/ 464820 w 1167765"/>
                <a:gd name="connsiteY5-84" fmla="*/ 247650 h 377190"/>
                <a:gd name="connsiteX6-85" fmla="*/ 556260 w 1167765"/>
                <a:gd name="connsiteY6-86" fmla="*/ 11430 h 377190"/>
                <a:gd name="connsiteX7-87" fmla="*/ 831532 w 1167765"/>
                <a:gd name="connsiteY7-88" fmla="*/ 0 h 377190"/>
                <a:gd name="connsiteX8-89" fmla="*/ 1167765 w 1167765"/>
                <a:gd name="connsiteY8-90" fmla="*/ 150495 h 377190"/>
                <a:gd name="connsiteX0-91" fmla="*/ 0 w 1172528"/>
                <a:gd name="connsiteY0-92" fmla="*/ 377190 h 377190"/>
                <a:gd name="connsiteX1-93" fmla="*/ 175260 w 1172528"/>
                <a:gd name="connsiteY1-94" fmla="*/ 293370 h 377190"/>
                <a:gd name="connsiteX2-95" fmla="*/ 281940 w 1172528"/>
                <a:gd name="connsiteY2-96" fmla="*/ 171450 h 377190"/>
                <a:gd name="connsiteX3-97" fmla="*/ 365760 w 1172528"/>
                <a:gd name="connsiteY3-98" fmla="*/ 232410 h 377190"/>
                <a:gd name="connsiteX4-99" fmla="*/ 365760 w 1172528"/>
                <a:gd name="connsiteY4-100" fmla="*/ 232410 h 377190"/>
                <a:gd name="connsiteX5-101" fmla="*/ 464820 w 1172528"/>
                <a:gd name="connsiteY5-102" fmla="*/ 247650 h 377190"/>
                <a:gd name="connsiteX6-103" fmla="*/ 556260 w 1172528"/>
                <a:gd name="connsiteY6-104" fmla="*/ 11430 h 377190"/>
                <a:gd name="connsiteX7-105" fmla="*/ 831532 w 1172528"/>
                <a:gd name="connsiteY7-106" fmla="*/ 0 h 377190"/>
                <a:gd name="connsiteX8-107" fmla="*/ 1172528 w 1172528"/>
                <a:gd name="connsiteY8-108" fmla="*/ 150495 h 377190"/>
                <a:gd name="connsiteX0-109" fmla="*/ 0 w 1172528"/>
                <a:gd name="connsiteY0-110" fmla="*/ 377190 h 377190"/>
                <a:gd name="connsiteX1-111" fmla="*/ 175260 w 1172528"/>
                <a:gd name="connsiteY1-112" fmla="*/ 293370 h 377190"/>
                <a:gd name="connsiteX2-113" fmla="*/ 281940 w 1172528"/>
                <a:gd name="connsiteY2-114" fmla="*/ 171450 h 377190"/>
                <a:gd name="connsiteX3-115" fmla="*/ 365760 w 1172528"/>
                <a:gd name="connsiteY3-116" fmla="*/ 232410 h 377190"/>
                <a:gd name="connsiteX4-117" fmla="*/ 365760 w 1172528"/>
                <a:gd name="connsiteY4-118" fmla="*/ 232410 h 377190"/>
                <a:gd name="connsiteX5-119" fmla="*/ 464820 w 1172528"/>
                <a:gd name="connsiteY5-120" fmla="*/ 247650 h 377190"/>
                <a:gd name="connsiteX6-121" fmla="*/ 556260 w 1172528"/>
                <a:gd name="connsiteY6-122" fmla="*/ 11430 h 377190"/>
                <a:gd name="connsiteX7-123" fmla="*/ 831532 w 1172528"/>
                <a:gd name="connsiteY7-124" fmla="*/ 0 h 377190"/>
                <a:gd name="connsiteX8-125" fmla="*/ 1172528 w 1172528"/>
                <a:gd name="connsiteY8-126" fmla="*/ 150495 h 377190"/>
                <a:gd name="connsiteX0-127" fmla="*/ 0 w 1172528"/>
                <a:gd name="connsiteY0-128" fmla="*/ 377190 h 377190"/>
                <a:gd name="connsiteX1-129" fmla="*/ 175260 w 1172528"/>
                <a:gd name="connsiteY1-130" fmla="*/ 293370 h 377190"/>
                <a:gd name="connsiteX2-131" fmla="*/ 281940 w 1172528"/>
                <a:gd name="connsiteY2-132" fmla="*/ 171450 h 377190"/>
                <a:gd name="connsiteX3-133" fmla="*/ 365760 w 1172528"/>
                <a:gd name="connsiteY3-134" fmla="*/ 232410 h 377190"/>
                <a:gd name="connsiteX4-135" fmla="*/ 365760 w 1172528"/>
                <a:gd name="connsiteY4-136" fmla="*/ 232410 h 377190"/>
                <a:gd name="connsiteX5-137" fmla="*/ 464820 w 1172528"/>
                <a:gd name="connsiteY5-138" fmla="*/ 247650 h 377190"/>
                <a:gd name="connsiteX6-139" fmla="*/ 556260 w 1172528"/>
                <a:gd name="connsiteY6-140" fmla="*/ 11430 h 377190"/>
                <a:gd name="connsiteX7-141" fmla="*/ 831532 w 1172528"/>
                <a:gd name="connsiteY7-142" fmla="*/ 0 h 377190"/>
                <a:gd name="connsiteX8-143" fmla="*/ 1172528 w 1172528"/>
                <a:gd name="connsiteY8-144" fmla="*/ 150495 h 377190"/>
                <a:gd name="connsiteX0-145" fmla="*/ 0 w 1172528"/>
                <a:gd name="connsiteY0-146" fmla="*/ 377190 h 377190"/>
                <a:gd name="connsiteX1-147" fmla="*/ 175260 w 1172528"/>
                <a:gd name="connsiteY1-148" fmla="*/ 293370 h 377190"/>
                <a:gd name="connsiteX2-149" fmla="*/ 281940 w 1172528"/>
                <a:gd name="connsiteY2-150" fmla="*/ 171450 h 377190"/>
                <a:gd name="connsiteX3-151" fmla="*/ 365760 w 1172528"/>
                <a:gd name="connsiteY3-152" fmla="*/ 232410 h 377190"/>
                <a:gd name="connsiteX4-153" fmla="*/ 365760 w 1172528"/>
                <a:gd name="connsiteY4-154" fmla="*/ 232410 h 377190"/>
                <a:gd name="connsiteX5-155" fmla="*/ 464820 w 1172528"/>
                <a:gd name="connsiteY5-156" fmla="*/ 247650 h 377190"/>
                <a:gd name="connsiteX6-157" fmla="*/ 556260 w 1172528"/>
                <a:gd name="connsiteY6-158" fmla="*/ 11430 h 377190"/>
                <a:gd name="connsiteX7-159" fmla="*/ 831532 w 1172528"/>
                <a:gd name="connsiteY7-160" fmla="*/ 0 h 377190"/>
                <a:gd name="connsiteX8-161" fmla="*/ 1172528 w 1172528"/>
                <a:gd name="connsiteY8-162" fmla="*/ 150495 h 377190"/>
                <a:gd name="connsiteX0-163" fmla="*/ 0 w 1172528"/>
                <a:gd name="connsiteY0-164" fmla="*/ 378684 h 378684"/>
                <a:gd name="connsiteX1-165" fmla="*/ 175260 w 1172528"/>
                <a:gd name="connsiteY1-166" fmla="*/ 294864 h 378684"/>
                <a:gd name="connsiteX2-167" fmla="*/ 281940 w 1172528"/>
                <a:gd name="connsiteY2-168" fmla="*/ 172944 h 378684"/>
                <a:gd name="connsiteX3-169" fmla="*/ 365760 w 1172528"/>
                <a:gd name="connsiteY3-170" fmla="*/ 233904 h 378684"/>
                <a:gd name="connsiteX4-171" fmla="*/ 365760 w 1172528"/>
                <a:gd name="connsiteY4-172" fmla="*/ 233904 h 378684"/>
                <a:gd name="connsiteX5-173" fmla="*/ 464820 w 1172528"/>
                <a:gd name="connsiteY5-174" fmla="*/ 249144 h 378684"/>
                <a:gd name="connsiteX6-175" fmla="*/ 556260 w 1172528"/>
                <a:gd name="connsiteY6-176" fmla="*/ 12924 h 378684"/>
                <a:gd name="connsiteX7-177" fmla="*/ 831532 w 1172528"/>
                <a:gd name="connsiteY7-178" fmla="*/ 1494 h 378684"/>
                <a:gd name="connsiteX8-179" fmla="*/ 1172528 w 1172528"/>
                <a:gd name="connsiteY8-180" fmla="*/ 151989 h 378684"/>
                <a:gd name="connsiteX0-181" fmla="*/ 0 w 1172528"/>
                <a:gd name="connsiteY0-182" fmla="*/ 378684 h 378684"/>
                <a:gd name="connsiteX1-183" fmla="*/ 175260 w 1172528"/>
                <a:gd name="connsiteY1-184" fmla="*/ 294864 h 378684"/>
                <a:gd name="connsiteX2-185" fmla="*/ 281940 w 1172528"/>
                <a:gd name="connsiteY2-186" fmla="*/ 172944 h 378684"/>
                <a:gd name="connsiteX3-187" fmla="*/ 365760 w 1172528"/>
                <a:gd name="connsiteY3-188" fmla="*/ 233904 h 378684"/>
                <a:gd name="connsiteX4-189" fmla="*/ 365760 w 1172528"/>
                <a:gd name="connsiteY4-190" fmla="*/ 233904 h 378684"/>
                <a:gd name="connsiteX5-191" fmla="*/ 464820 w 1172528"/>
                <a:gd name="connsiteY5-192" fmla="*/ 249144 h 378684"/>
                <a:gd name="connsiteX6-193" fmla="*/ 556260 w 1172528"/>
                <a:gd name="connsiteY6-194" fmla="*/ 12924 h 378684"/>
                <a:gd name="connsiteX7-195" fmla="*/ 831532 w 1172528"/>
                <a:gd name="connsiteY7-196" fmla="*/ 1494 h 378684"/>
                <a:gd name="connsiteX8-197" fmla="*/ 1172528 w 1172528"/>
                <a:gd name="connsiteY8-198" fmla="*/ 151989 h 378684"/>
                <a:gd name="connsiteX0-199" fmla="*/ 0 w 1172528"/>
                <a:gd name="connsiteY0-200" fmla="*/ 378684 h 378684"/>
                <a:gd name="connsiteX1-201" fmla="*/ 175260 w 1172528"/>
                <a:gd name="connsiteY1-202" fmla="*/ 294864 h 378684"/>
                <a:gd name="connsiteX2-203" fmla="*/ 281940 w 1172528"/>
                <a:gd name="connsiteY2-204" fmla="*/ 172944 h 378684"/>
                <a:gd name="connsiteX3-205" fmla="*/ 365760 w 1172528"/>
                <a:gd name="connsiteY3-206" fmla="*/ 233904 h 378684"/>
                <a:gd name="connsiteX4-207" fmla="*/ 365760 w 1172528"/>
                <a:gd name="connsiteY4-208" fmla="*/ 233904 h 378684"/>
                <a:gd name="connsiteX5-209" fmla="*/ 464820 w 1172528"/>
                <a:gd name="connsiteY5-210" fmla="*/ 249144 h 378684"/>
                <a:gd name="connsiteX6-211" fmla="*/ 556260 w 1172528"/>
                <a:gd name="connsiteY6-212" fmla="*/ 12924 h 378684"/>
                <a:gd name="connsiteX7-213" fmla="*/ 831532 w 1172528"/>
                <a:gd name="connsiteY7-214" fmla="*/ 1494 h 378684"/>
                <a:gd name="connsiteX8-215" fmla="*/ 1172528 w 1172528"/>
                <a:gd name="connsiteY8-216" fmla="*/ 151989 h 378684"/>
                <a:gd name="connsiteX0-217" fmla="*/ 0 w 1172528"/>
                <a:gd name="connsiteY0-218" fmla="*/ 378684 h 378684"/>
                <a:gd name="connsiteX1-219" fmla="*/ 175260 w 1172528"/>
                <a:gd name="connsiteY1-220" fmla="*/ 294864 h 378684"/>
                <a:gd name="connsiteX2-221" fmla="*/ 272415 w 1172528"/>
                <a:gd name="connsiteY2-222" fmla="*/ 168182 h 378684"/>
                <a:gd name="connsiteX3-223" fmla="*/ 365760 w 1172528"/>
                <a:gd name="connsiteY3-224" fmla="*/ 233904 h 378684"/>
                <a:gd name="connsiteX4-225" fmla="*/ 365760 w 1172528"/>
                <a:gd name="connsiteY4-226" fmla="*/ 233904 h 378684"/>
                <a:gd name="connsiteX5-227" fmla="*/ 464820 w 1172528"/>
                <a:gd name="connsiteY5-228" fmla="*/ 249144 h 378684"/>
                <a:gd name="connsiteX6-229" fmla="*/ 556260 w 1172528"/>
                <a:gd name="connsiteY6-230" fmla="*/ 12924 h 378684"/>
                <a:gd name="connsiteX7-231" fmla="*/ 831532 w 1172528"/>
                <a:gd name="connsiteY7-232" fmla="*/ 1494 h 378684"/>
                <a:gd name="connsiteX8-233" fmla="*/ 1172528 w 1172528"/>
                <a:gd name="connsiteY8-234" fmla="*/ 151989 h 378684"/>
                <a:gd name="connsiteX0-235" fmla="*/ 0 w 1172528"/>
                <a:gd name="connsiteY0-236" fmla="*/ 378684 h 378684"/>
                <a:gd name="connsiteX1-237" fmla="*/ 175260 w 1172528"/>
                <a:gd name="connsiteY1-238" fmla="*/ 294864 h 378684"/>
                <a:gd name="connsiteX2-239" fmla="*/ 272415 w 1172528"/>
                <a:gd name="connsiteY2-240" fmla="*/ 168182 h 378684"/>
                <a:gd name="connsiteX3-241" fmla="*/ 365760 w 1172528"/>
                <a:gd name="connsiteY3-242" fmla="*/ 233904 h 378684"/>
                <a:gd name="connsiteX4-243" fmla="*/ 365760 w 1172528"/>
                <a:gd name="connsiteY4-244" fmla="*/ 233904 h 378684"/>
                <a:gd name="connsiteX5-245" fmla="*/ 464820 w 1172528"/>
                <a:gd name="connsiteY5-246" fmla="*/ 249144 h 378684"/>
                <a:gd name="connsiteX6-247" fmla="*/ 556260 w 1172528"/>
                <a:gd name="connsiteY6-248" fmla="*/ 12924 h 378684"/>
                <a:gd name="connsiteX7-249" fmla="*/ 831532 w 1172528"/>
                <a:gd name="connsiteY7-250" fmla="*/ 1494 h 378684"/>
                <a:gd name="connsiteX8-251" fmla="*/ 1172528 w 1172528"/>
                <a:gd name="connsiteY8-252" fmla="*/ 151989 h 378684"/>
                <a:gd name="connsiteX0-253" fmla="*/ 0 w 1172528"/>
                <a:gd name="connsiteY0-254" fmla="*/ 378684 h 378684"/>
                <a:gd name="connsiteX1-255" fmla="*/ 175260 w 1172528"/>
                <a:gd name="connsiteY1-256" fmla="*/ 294864 h 378684"/>
                <a:gd name="connsiteX2-257" fmla="*/ 272415 w 1172528"/>
                <a:gd name="connsiteY2-258" fmla="*/ 168182 h 378684"/>
                <a:gd name="connsiteX3-259" fmla="*/ 365760 w 1172528"/>
                <a:gd name="connsiteY3-260" fmla="*/ 233904 h 378684"/>
                <a:gd name="connsiteX4-261" fmla="*/ 365760 w 1172528"/>
                <a:gd name="connsiteY4-262" fmla="*/ 233904 h 378684"/>
                <a:gd name="connsiteX5-263" fmla="*/ 464820 w 1172528"/>
                <a:gd name="connsiteY5-264" fmla="*/ 249144 h 378684"/>
                <a:gd name="connsiteX6-265" fmla="*/ 556260 w 1172528"/>
                <a:gd name="connsiteY6-266" fmla="*/ 12924 h 378684"/>
                <a:gd name="connsiteX7-267" fmla="*/ 831532 w 1172528"/>
                <a:gd name="connsiteY7-268" fmla="*/ 1494 h 378684"/>
                <a:gd name="connsiteX8-269" fmla="*/ 1172528 w 1172528"/>
                <a:gd name="connsiteY8-270" fmla="*/ 151989 h 378684"/>
                <a:gd name="connsiteX0-271" fmla="*/ 0 w 1172528"/>
                <a:gd name="connsiteY0-272" fmla="*/ 378684 h 378684"/>
                <a:gd name="connsiteX1-273" fmla="*/ 175260 w 1172528"/>
                <a:gd name="connsiteY1-274" fmla="*/ 294864 h 378684"/>
                <a:gd name="connsiteX2-275" fmla="*/ 272415 w 1172528"/>
                <a:gd name="connsiteY2-276" fmla="*/ 168182 h 378684"/>
                <a:gd name="connsiteX3-277" fmla="*/ 365760 w 1172528"/>
                <a:gd name="connsiteY3-278" fmla="*/ 233904 h 378684"/>
                <a:gd name="connsiteX4-279" fmla="*/ 365760 w 1172528"/>
                <a:gd name="connsiteY4-280" fmla="*/ 233904 h 378684"/>
                <a:gd name="connsiteX5-281" fmla="*/ 464820 w 1172528"/>
                <a:gd name="connsiteY5-282" fmla="*/ 249144 h 378684"/>
                <a:gd name="connsiteX6-283" fmla="*/ 556260 w 1172528"/>
                <a:gd name="connsiteY6-284" fmla="*/ 12924 h 378684"/>
                <a:gd name="connsiteX7-285" fmla="*/ 831532 w 1172528"/>
                <a:gd name="connsiteY7-286" fmla="*/ 1494 h 378684"/>
                <a:gd name="connsiteX8-287" fmla="*/ 1172528 w 1172528"/>
                <a:gd name="connsiteY8-288" fmla="*/ 151989 h 3786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172528" h="378684">
                  <a:moveTo>
                    <a:pt x="0" y="378684"/>
                  </a:moveTo>
                  <a:cubicBezTo>
                    <a:pt x="86995" y="365031"/>
                    <a:pt x="116840" y="322804"/>
                    <a:pt x="175260" y="294864"/>
                  </a:cubicBezTo>
                  <a:cubicBezTo>
                    <a:pt x="207645" y="252637"/>
                    <a:pt x="211455" y="215171"/>
                    <a:pt x="272415" y="168182"/>
                  </a:cubicBezTo>
                  <a:cubicBezTo>
                    <a:pt x="327342" y="185327"/>
                    <a:pt x="334645" y="211997"/>
                    <a:pt x="365760" y="233904"/>
                  </a:cubicBezTo>
                  <a:lnTo>
                    <a:pt x="365760" y="233904"/>
                  </a:lnTo>
                  <a:lnTo>
                    <a:pt x="464820" y="249144"/>
                  </a:lnTo>
                  <a:cubicBezTo>
                    <a:pt x="514350" y="189454"/>
                    <a:pt x="511492" y="101189"/>
                    <a:pt x="556260" y="12924"/>
                  </a:cubicBezTo>
                  <a:cubicBezTo>
                    <a:pt x="676592" y="-9936"/>
                    <a:pt x="739775" y="5304"/>
                    <a:pt x="831532" y="1494"/>
                  </a:cubicBezTo>
                  <a:cubicBezTo>
                    <a:pt x="964247" y="46896"/>
                    <a:pt x="1035051" y="116112"/>
                    <a:pt x="1172528" y="151989"/>
                  </a:cubicBezTo>
                </a:path>
              </a:pathLst>
            </a:custGeom>
            <a:noFill/>
            <a:ln w="76200">
              <a:solidFill>
                <a:srgbClr val="3333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5" name="矩形 12"/>
            <p:cNvSpPr>
              <a:spLocks noChangeArrowheads="1"/>
            </p:cNvSpPr>
            <p:nvPr/>
          </p:nvSpPr>
          <p:spPr bwMode="auto">
            <a:xfrm>
              <a:off x="5001" y="4880"/>
              <a:ext cx="724" cy="1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zh-CN" sz="1800" b="1">
                  <a:solidFill>
                    <a:srgbClr val="004F8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山丘区水库</a:t>
              </a:r>
              <a:endParaRPr lang="zh-CN" altLang="en-US" sz="1800" b="1">
                <a:solidFill>
                  <a:srgbClr val="004F8A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" name="矩形 13"/>
            <p:cNvSpPr>
              <a:spLocks noChangeArrowheads="1"/>
            </p:cNvSpPr>
            <p:nvPr/>
          </p:nvSpPr>
          <p:spPr bwMode="auto">
            <a:xfrm>
              <a:off x="7225" y="3268"/>
              <a:ext cx="1008" cy="5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zh-CN" sz="1800" b="1">
                  <a:solidFill>
                    <a:srgbClr val="004F8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长江</a:t>
              </a:r>
              <a:endParaRPr lang="zh-CN" altLang="en-US" sz="1800" b="1">
                <a:solidFill>
                  <a:srgbClr val="004F8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矩形 14"/>
            <p:cNvSpPr>
              <a:spLocks noChangeArrowheads="1"/>
            </p:cNvSpPr>
            <p:nvPr/>
          </p:nvSpPr>
          <p:spPr bwMode="auto">
            <a:xfrm>
              <a:off x="6028" y="6503"/>
              <a:ext cx="3888" cy="5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zh-CN" sz="1800" b="1">
                  <a:solidFill>
                    <a:srgbClr val="004F8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太湖～太浦河～黄浦江</a:t>
              </a:r>
              <a:endParaRPr lang="zh-CN" altLang="en-US" sz="1800" b="1">
                <a:solidFill>
                  <a:srgbClr val="004F8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矩形 16"/>
            <p:cNvSpPr>
              <a:spLocks noChangeArrowheads="1"/>
            </p:cNvSpPr>
            <p:nvPr/>
          </p:nvSpPr>
          <p:spPr bwMode="auto">
            <a:xfrm>
              <a:off x="7525" y="8398"/>
              <a:ext cx="1368" cy="5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>
                  <a:solidFill>
                    <a:srgbClr val="004F8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钱塘江</a:t>
              </a:r>
              <a:endParaRPr lang="zh-CN" altLang="en-US" sz="1800" b="1">
                <a:solidFill>
                  <a:srgbClr val="004F8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7709853" y="4090035"/>
            <a:ext cx="4205287" cy="1863725"/>
          </a:xfrm>
          <a:prstGeom prst="rect">
            <a:avLst/>
          </a:prstGeom>
          <a:ln>
            <a:solidFill>
              <a:srgbClr val="3333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p>
            <a:pPr>
              <a:lnSpc>
                <a:spcPct val="120000"/>
              </a:lnSpc>
              <a:defRPr/>
            </a:pPr>
            <a:r>
              <a:rPr lang="zh-CN" altLang="zh-CN" sz="2400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太湖流域已形成</a:t>
            </a:r>
            <a:r>
              <a:rPr lang="zh-CN" altLang="zh-CN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以长江、太湖～太浦河～黄浦江、山丘区水库及钱塘江为主，多源互补互备的供水水源布局</a:t>
            </a:r>
            <a:endParaRPr lang="zh-CN" altLang="en-US" sz="2400" dirty="0">
              <a:solidFill>
                <a:schemeClr val="accent5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710170" y="2456180"/>
            <a:ext cx="4193540" cy="1633855"/>
          </a:xfrm>
          <a:prstGeom prst="rect">
            <a:avLst/>
          </a:prstGeom>
          <a:ln w="12700" cmpd="sng">
            <a:noFill/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noAutofit/>
          </a:bodyPr>
          <a:p>
            <a:pPr marL="342900" indent="-342900">
              <a:lnSpc>
                <a:spcPct val="150000"/>
              </a:lnSpc>
              <a:buFont typeface="Wingdings" panose="05000000000000000000" charset="0"/>
              <a:buChar char="v"/>
            </a:pPr>
            <a:r>
              <a:rPr lang="zh-CN" altLang="zh-CN" sz="2400" kern="100" dirty="0">
                <a:latin typeface="方正楷体_GBK" panose="03000509000000000000" charset="-122"/>
                <a:ea typeface="方正楷体_GBK" panose="03000509000000000000" charset="-122"/>
                <a:cs typeface="Times New Roman" panose="02020603050405020304" pitchFamily="18" charset="0"/>
                <a:sym typeface="+mn-ea"/>
              </a:rPr>
              <a:t>多水源供水系统</a:t>
            </a:r>
            <a:endParaRPr lang="zh-CN" altLang="zh-CN" sz="2400" kern="100" dirty="0">
              <a:solidFill>
                <a:srgbClr val="FF0000"/>
              </a:solidFill>
              <a:latin typeface="方正楷体_GBK" panose="03000509000000000000" charset="-122"/>
              <a:ea typeface="方正楷体_GBK" panose="03000509000000000000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v"/>
            </a:pPr>
            <a:r>
              <a:rPr lang="zh-CN" altLang="zh-CN" sz="2400" kern="100" dirty="0">
                <a:latin typeface="方正楷体_GBK" panose="03000509000000000000" charset="-122"/>
                <a:ea typeface="方正楷体_GBK" panose="03000509000000000000" charset="-122"/>
                <a:cs typeface="Times New Roman" panose="02020603050405020304" pitchFamily="18" charset="0"/>
                <a:sym typeface="+mn-ea"/>
              </a:rPr>
              <a:t>区域应急水源保护工程</a:t>
            </a:r>
            <a:endParaRPr lang="zh-CN" altLang="zh-CN" sz="2400" kern="100" dirty="0">
              <a:latin typeface="方正楷体_GBK" panose="03000509000000000000" charset="-122"/>
              <a:ea typeface="方正楷体_GBK" panose="03000509000000000000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灯片编号占位符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fld id="{790DB478-35E7-4BAF-A12E-E406090531B9}" type="slidenum">
              <a:rPr lang="zh-CN" altLang="en-US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</a:fld>
            <a:r>
              <a:rPr lang="en-US" altLang="zh-CN" sz="140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endParaRPr lang="zh-CN" altLang="en-US" sz="14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1003300" y="637540"/>
            <a:ext cx="8746490" cy="923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</a:t>
            </a:r>
            <a:r>
              <a:rPr lang="en-US" altLang="zh-CN" sz="280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科学实施水资源调度，增强水资源水环境承载能力</a:t>
            </a:r>
            <a:endParaRPr lang="en-US" altLang="zh-CN" sz="280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8677" name="Picture 3" descr="E:\重新整理的资料\图片资料\引江济太示意图\引江济太动画示意图.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30200" y="1414780"/>
            <a:ext cx="6793230" cy="473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7572375" y="4525645"/>
            <a:ext cx="4485005" cy="1198880"/>
            <a:chOff x="7420" y="5370"/>
            <a:chExt cx="7063" cy="1888"/>
          </a:xfrm>
        </p:grpSpPr>
        <p:sp>
          <p:nvSpPr>
            <p:cNvPr id="28678" name="矩形 1"/>
            <p:cNvSpPr>
              <a:spLocks noChangeArrowheads="1"/>
            </p:cNvSpPr>
            <p:nvPr/>
          </p:nvSpPr>
          <p:spPr bwMode="auto">
            <a:xfrm>
              <a:off x="7420" y="5370"/>
              <a:ext cx="7063" cy="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CN" altLang="zh-CN" sz="2400" dirty="0">
                  <a:solidFill>
                    <a:srgbClr val="004F8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累计引水</a:t>
              </a:r>
              <a:r>
                <a:rPr lang="en-US" altLang="zh-CN" sz="2400" dirty="0">
                  <a:solidFill>
                    <a:srgbClr val="004F8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190 </a:t>
              </a:r>
              <a:r>
                <a:rPr lang="zh-CN" altLang="zh-CN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亿</a:t>
              </a:r>
              <a:r>
                <a:rPr lang="zh-CN" altLang="en-US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立方米</a:t>
              </a:r>
              <a:endPara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CN" altLang="zh-CN" sz="2400" dirty="0">
                  <a:solidFill>
                    <a:srgbClr val="004F8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入太湖</a:t>
              </a:r>
              <a:r>
                <a:rPr lang="en-US" altLang="zh-CN" sz="2400" dirty="0">
                  <a:solidFill>
                    <a:srgbClr val="004F8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</a:t>
              </a:r>
              <a:r>
                <a:rPr lang="en-US" altLang="zh-CN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84  </a:t>
              </a:r>
              <a:r>
                <a:rPr lang="en-US" altLang="zh-CN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zh-CN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亿立方米</a:t>
              </a:r>
              <a:endParaRPr lang="en-US" altLang="zh-CN" sz="2400" b="1" baseline="30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8679" name="直接连接符 8"/>
            <p:cNvCxnSpPr>
              <a:cxnSpLocks noChangeShapeType="1"/>
            </p:cNvCxnSpPr>
            <p:nvPr/>
          </p:nvCxnSpPr>
          <p:spPr bwMode="auto">
            <a:xfrm>
              <a:off x="7420" y="6325"/>
              <a:ext cx="5428" cy="0"/>
            </a:xfrm>
            <a:prstGeom prst="line">
              <a:avLst/>
            </a:prstGeom>
            <a:noFill/>
            <a:ln w="9525" algn="ctr">
              <a:solidFill>
                <a:srgbClr val="0D2F85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80" name="直接连接符 10"/>
            <p:cNvCxnSpPr>
              <a:cxnSpLocks noChangeShapeType="1"/>
            </p:cNvCxnSpPr>
            <p:nvPr/>
          </p:nvCxnSpPr>
          <p:spPr bwMode="auto">
            <a:xfrm>
              <a:off x="7420" y="7135"/>
              <a:ext cx="5428" cy="0"/>
            </a:xfrm>
            <a:prstGeom prst="line">
              <a:avLst/>
            </a:prstGeom>
            <a:noFill/>
            <a:ln w="9525" algn="ctr">
              <a:solidFill>
                <a:srgbClr val="0D2F85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8682" name="矩形 13"/>
          <p:cNvSpPr>
            <a:spLocks noChangeArrowheads="1"/>
          </p:cNvSpPr>
          <p:nvPr/>
        </p:nvSpPr>
        <p:spPr bwMode="auto">
          <a:xfrm>
            <a:off x="7547610" y="1746250"/>
            <a:ext cx="366268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latinLnBrk="0">
              <a:lnSpc>
                <a:spcPct val="120000"/>
              </a:lnSpc>
              <a:spcBef>
                <a:spcPct val="0"/>
              </a:spcBef>
              <a:buFont typeface="Wingdings" panose="05000000000000000000" charset="0"/>
              <a:buChar char="ü"/>
            </a:pPr>
            <a:r>
              <a:rPr lang="zh-CN" altLang="en-US" sz="2400" b="1" dirty="0">
                <a:solidFill>
                  <a:srgbClr val="004F8A"/>
                </a:solidFill>
                <a:latin typeface="方正仿宋_GBK" panose="03000509000000000000" charset="-122"/>
                <a:ea typeface="方正仿宋_GBK" panose="03000509000000000000" charset="-122"/>
                <a:sym typeface="+mn-ea"/>
              </a:rPr>
              <a:t>加快水体流动</a:t>
            </a:r>
            <a:endParaRPr lang="zh-CN" altLang="en-US" sz="2400" b="1" dirty="0">
              <a:solidFill>
                <a:srgbClr val="004F8A"/>
              </a:solidFill>
              <a:latin typeface="方正仿宋_GBK" panose="03000509000000000000" charset="-122"/>
              <a:ea typeface="方正仿宋_GBK" panose="03000509000000000000" charset="-122"/>
              <a:sym typeface="+mn-ea"/>
            </a:endParaRPr>
          </a:p>
          <a:p>
            <a:pPr algn="l" latinLnBrk="0">
              <a:lnSpc>
                <a:spcPct val="120000"/>
              </a:lnSpc>
              <a:spcBef>
                <a:spcPct val="0"/>
              </a:spcBef>
              <a:buFont typeface="Wingdings" panose="05000000000000000000" charset="0"/>
              <a:buChar char="ü"/>
            </a:pPr>
            <a:r>
              <a:rPr lang="zh-CN" altLang="en-US" sz="2400" b="1" dirty="0">
                <a:solidFill>
                  <a:srgbClr val="004F8A"/>
                </a:solidFill>
                <a:latin typeface="方正仿宋_GBK" panose="03000509000000000000" charset="-122"/>
                <a:ea typeface="方正仿宋_GBK" panose="03000509000000000000" charset="-122"/>
                <a:sym typeface="+mn-ea"/>
              </a:rPr>
              <a:t>增强水体自净</a:t>
            </a:r>
            <a:endParaRPr lang="zh-CN" altLang="en-US" sz="2400" b="1" dirty="0">
              <a:solidFill>
                <a:srgbClr val="004F8A"/>
              </a:solidFill>
              <a:latin typeface="方正仿宋_GBK" panose="03000509000000000000" charset="-122"/>
              <a:ea typeface="方正仿宋_GBK" panose="03000509000000000000" charset="-122"/>
              <a:sym typeface="+mn-ea"/>
            </a:endParaRPr>
          </a:p>
          <a:p>
            <a:pPr algn="l" latinLnBrk="0">
              <a:lnSpc>
                <a:spcPct val="120000"/>
              </a:lnSpc>
              <a:spcBef>
                <a:spcPct val="0"/>
              </a:spcBef>
              <a:buFont typeface="Wingdings" panose="05000000000000000000" charset="0"/>
              <a:buChar char="ü"/>
            </a:pPr>
            <a:r>
              <a:rPr lang="zh-CN" altLang="en-US" sz="2400" b="1" dirty="0">
                <a:solidFill>
                  <a:srgbClr val="004F8A"/>
                </a:solidFill>
                <a:latin typeface="方正仿宋_GBK" panose="03000509000000000000" charset="-122"/>
                <a:ea typeface="方正仿宋_GBK" panose="03000509000000000000" charset="-122"/>
                <a:sym typeface="+mn-ea"/>
              </a:rPr>
              <a:t>提高水环境承载能力</a:t>
            </a:r>
            <a:endParaRPr lang="zh-CN" altLang="en-US" sz="2400" b="1" dirty="0">
              <a:solidFill>
                <a:srgbClr val="004F8A"/>
              </a:solidFill>
              <a:latin typeface="方正仿宋_GBK" panose="03000509000000000000" charset="-122"/>
              <a:ea typeface="方正仿宋_GBK" panose="03000509000000000000" charset="-122"/>
              <a:sym typeface="+mn-ea"/>
            </a:endParaRPr>
          </a:p>
          <a:p>
            <a:pPr algn="l" latinLnBrk="0">
              <a:lnSpc>
                <a:spcPct val="120000"/>
              </a:lnSpc>
              <a:spcBef>
                <a:spcPct val="0"/>
              </a:spcBef>
              <a:buFont typeface="Wingdings" panose="05000000000000000000" charset="0"/>
              <a:buChar char="ü"/>
            </a:pPr>
            <a:r>
              <a:rPr lang="zh-CN" altLang="en-US" sz="2400" b="1" dirty="0">
                <a:solidFill>
                  <a:srgbClr val="004F8A"/>
                </a:solidFill>
                <a:latin typeface="方正仿宋_GBK" panose="03000509000000000000" charset="-122"/>
                <a:ea typeface="方正仿宋_GBK" panose="03000509000000000000" charset="-122"/>
                <a:sym typeface="+mn-ea"/>
              </a:rPr>
              <a:t>改善流域水环境</a:t>
            </a:r>
            <a:endParaRPr lang="zh-CN" altLang="en-US" sz="2400" b="1" dirty="0">
              <a:solidFill>
                <a:srgbClr val="004F8A"/>
              </a:solidFill>
              <a:latin typeface="方正仿宋_GBK" panose="03000509000000000000" charset="-122"/>
              <a:ea typeface="方正仿宋_GBK" panose="03000509000000000000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572095" y="4065202"/>
            <a:ext cx="313436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dirty="0">
                <a:solidFill>
                  <a:srgbClr val="004F8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sz="2400" dirty="0">
                <a:solidFill>
                  <a:srgbClr val="004F8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2008年至201</a:t>
            </a:r>
            <a:r>
              <a:rPr lang="en-US" sz="2400" dirty="0">
                <a:solidFill>
                  <a:srgbClr val="004F8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sz="2400" dirty="0">
                <a:solidFill>
                  <a:srgbClr val="004F8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2400" dirty="0" smtClean="0">
                <a:solidFill>
                  <a:srgbClr val="004F8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400" dirty="0"/>
          </a:p>
        </p:txBody>
      </p:sp>
      <p:sp>
        <p:nvSpPr>
          <p:cNvPr id="5" name="矩形 4"/>
          <p:cNvSpPr/>
          <p:nvPr/>
        </p:nvSpPr>
        <p:spPr>
          <a:xfrm>
            <a:off x="-11430" y="-41910"/>
            <a:ext cx="1213485" cy="744855"/>
          </a:xfrm>
          <a:prstGeom prst="rect">
            <a:avLst/>
          </a:prstGeom>
          <a:solidFill>
            <a:srgbClr val="556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300" spc="-10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一</a:t>
            </a:r>
            <a:endParaRPr lang="zh-CN" altLang="en-US" sz="2800" b="1" kern="300" spc="-100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-11430" y="703580"/>
            <a:ext cx="737616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1202055" y="654050"/>
            <a:ext cx="11089005" cy="118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00" b="1" dirty="0">
              <a:solidFill>
                <a:srgbClr val="004F8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02055" y="53975"/>
            <a:ext cx="86106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defRPr/>
            </a:pPr>
            <a:r>
              <a:rPr lang="zh-CN" altLang="en-US" sz="3000" b="1" spc="-100">
                <a:solidFill>
                  <a:srgbClr val="004F8A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太湖流域水环境综合治理经验与成效</a:t>
            </a:r>
            <a:endParaRPr lang="zh-CN" altLang="en-US" sz="3000" b="1" spc="-100">
              <a:solidFill>
                <a:srgbClr val="004F8A"/>
              </a:solidFill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4073</Words>
  <Application>WPS 演示</Application>
  <PresentationFormat>全屏显示(4:3)</PresentationFormat>
  <Paragraphs>617</Paragraphs>
  <Slides>32</Slides>
  <Notes>43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32</vt:i4>
      </vt:variant>
    </vt:vector>
  </HeadingPairs>
  <TitlesOfParts>
    <vt:vector size="52" baseType="lpstr">
      <vt:lpstr>Arial</vt:lpstr>
      <vt:lpstr>宋体</vt:lpstr>
      <vt:lpstr>Wingdings</vt:lpstr>
      <vt:lpstr>Calibri Light</vt:lpstr>
      <vt:lpstr>微软雅黑</vt:lpstr>
      <vt:lpstr>Calibri</vt:lpstr>
      <vt:lpstr>Wingdings</vt:lpstr>
      <vt:lpstr>楷体</vt:lpstr>
      <vt:lpstr>Arial Unicode MS</vt:lpstr>
      <vt:lpstr>Times New Roman</vt:lpstr>
      <vt:lpstr>方正楷体_GBK</vt:lpstr>
      <vt:lpstr>华文中宋</vt:lpstr>
      <vt:lpstr>华文新魏</vt:lpstr>
      <vt:lpstr>方正黑体_GBK</vt:lpstr>
      <vt:lpstr>仿宋_GB2312</vt:lpstr>
      <vt:lpstr>仿宋</vt:lpstr>
      <vt:lpstr>黑体</vt:lpstr>
      <vt:lpstr>方正仿宋_GBK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Accenture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Chen, G.</dc:creator>
  <cp:lastModifiedBy>陈小乎</cp:lastModifiedBy>
  <cp:revision>449</cp:revision>
  <dcterms:created xsi:type="dcterms:W3CDTF">2014-09-09T08:38:00Z</dcterms:created>
  <dcterms:modified xsi:type="dcterms:W3CDTF">2019-06-19T01:42:21Z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2052-11.1.0.8696</vt:lpwstr>
  </property>
</Properties>
</file>