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handoutMasterIdLst>
    <p:handoutMasterId r:id="rId47"/>
  </p:handoutMasterIdLst>
  <p:sldIdLst>
    <p:sldId id="385" r:id="rId2"/>
    <p:sldId id="434" r:id="rId3"/>
    <p:sldId id="429" r:id="rId4"/>
    <p:sldId id="468" r:id="rId5"/>
    <p:sldId id="469" r:id="rId6"/>
    <p:sldId id="470" r:id="rId7"/>
    <p:sldId id="482" r:id="rId8"/>
    <p:sldId id="483" r:id="rId9"/>
    <p:sldId id="486" r:id="rId10"/>
    <p:sldId id="485" r:id="rId11"/>
    <p:sldId id="487" r:id="rId12"/>
    <p:sldId id="444" r:id="rId13"/>
    <p:sldId id="471" r:id="rId14"/>
    <p:sldId id="432" r:id="rId15"/>
    <p:sldId id="449" r:id="rId16"/>
    <p:sldId id="447" r:id="rId17"/>
    <p:sldId id="452" r:id="rId18"/>
    <p:sldId id="451" r:id="rId19"/>
    <p:sldId id="450" r:id="rId20"/>
    <p:sldId id="446" r:id="rId21"/>
    <p:sldId id="453" r:id="rId22"/>
    <p:sldId id="454" r:id="rId23"/>
    <p:sldId id="455" r:id="rId24"/>
    <p:sldId id="456" r:id="rId25"/>
    <p:sldId id="457" r:id="rId26"/>
    <p:sldId id="458" r:id="rId27"/>
    <p:sldId id="459" r:id="rId28"/>
    <p:sldId id="474" r:id="rId29"/>
    <p:sldId id="489" r:id="rId30"/>
    <p:sldId id="480" r:id="rId31"/>
    <p:sldId id="439" r:id="rId32"/>
    <p:sldId id="440" r:id="rId33"/>
    <p:sldId id="441" r:id="rId34"/>
    <p:sldId id="461" r:id="rId35"/>
    <p:sldId id="462" r:id="rId36"/>
    <p:sldId id="465" r:id="rId37"/>
    <p:sldId id="463" r:id="rId38"/>
    <p:sldId id="464" r:id="rId39"/>
    <p:sldId id="467" r:id="rId40"/>
    <p:sldId id="466" r:id="rId41"/>
    <p:sldId id="490" r:id="rId42"/>
    <p:sldId id="437" r:id="rId43"/>
    <p:sldId id="473" r:id="rId44"/>
    <p:sldId id="427" r:id="rId45"/>
  </p:sldIdLst>
  <p:sldSz cx="9144000" cy="5143500" type="screen16x9"/>
  <p:notesSz cx="6858000" cy="9144000"/>
  <p:embeddedFontLst>
    <p:embeddedFont>
      <p:font typeface="华文中宋" panose="02010600040101010101" pitchFamily="2" charset="-122"/>
      <p:regular r:id="rId48"/>
    </p:embeddedFont>
    <p:embeddedFont>
      <p:font typeface="Calibri" panose="020F0502020204030204" pitchFamily="34" charset="0"/>
      <p:regular r:id="rId49"/>
      <p:bold r:id="rId50"/>
      <p:italic r:id="rId51"/>
      <p:boldItalic r:id="rId52"/>
    </p:embeddedFont>
    <p:embeddedFont>
      <p:font typeface="微软雅黑" panose="020B0503020204020204" pitchFamily="34" charset="-122"/>
      <p:regular r:id="rId53"/>
      <p:bold r:id="rId54"/>
    </p:embeddedFont>
    <p:embeddedFont>
      <p:font typeface="Microsoft YaHei Light" panose="020B0502040204020203" pitchFamily="34" charset="-122"/>
      <p:regular r:id="rId55"/>
    </p:embeddedFont>
    <p:embeddedFont>
      <p:font typeface="黑体" panose="02010609060101010101" pitchFamily="49" charset="-122"/>
      <p:regular r:id="rId56"/>
    </p:embeddedFont>
  </p:embeddedFontLst>
  <p:defaultText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00066"/>
    <a:srgbClr val="0066B1"/>
    <a:srgbClr val="005A8C"/>
    <a:srgbClr val="005078"/>
    <a:srgbClr val="00508C"/>
    <a:srgbClr val="0050A0"/>
    <a:srgbClr val="FFFF66"/>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9" autoAdjust="0"/>
    <p:restoredTop sz="96148" autoAdjust="0"/>
  </p:normalViewPr>
  <p:slideViewPr>
    <p:cSldViewPr>
      <p:cViewPr varScale="1">
        <p:scale>
          <a:sx n="146" d="100"/>
          <a:sy n="146" d="100"/>
        </p:scale>
        <p:origin x="666" y="11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8" d="100"/>
          <a:sy n="68" d="100"/>
        </p:scale>
        <p:origin x="-333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20"/>
      <c:rotY val="340"/>
      <c:rAngAx val="0"/>
      <c:perspective val="0"/>
    </c:view3D>
    <c:floor>
      <c:thickness val="0"/>
    </c:floor>
    <c:sideWall>
      <c:thickness val="0"/>
    </c:sideWall>
    <c:backWall>
      <c:thickness val="0"/>
    </c:backWall>
    <c:plotArea>
      <c:layout>
        <c:manualLayout>
          <c:layoutTarget val="inner"/>
          <c:xMode val="edge"/>
          <c:yMode val="edge"/>
          <c:x val="4.5322080500360164E-2"/>
          <c:y val="6.007781733032156E-2"/>
          <c:w val="0.68700752384968111"/>
          <c:h val="0.88985733489441043"/>
        </c:manualLayout>
      </c:layout>
      <c:pie3DChart>
        <c:varyColors val="1"/>
        <c:ser>
          <c:idx val="0"/>
          <c:order val="0"/>
          <c:tx>
            <c:strRef>
              <c:f>Sheet1!$A$2</c:f>
              <c:strCache>
                <c:ptCount val="1"/>
              </c:strCache>
            </c:strRef>
          </c:tx>
          <c:explosion val="25"/>
          <c:dPt>
            <c:idx val="0"/>
            <c:bubble3D val="0"/>
            <c:extLst>
              <c:ext xmlns:c16="http://schemas.microsoft.com/office/drawing/2014/chart" uri="{C3380CC4-5D6E-409C-BE32-E72D297353CC}">
                <c16:uniqueId val="{00000000-BCBE-491E-B967-95285252CED2}"/>
              </c:ext>
            </c:extLst>
          </c:dPt>
          <c:dPt>
            <c:idx val="1"/>
            <c:bubble3D val="0"/>
            <c:extLst>
              <c:ext xmlns:c16="http://schemas.microsoft.com/office/drawing/2014/chart" uri="{C3380CC4-5D6E-409C-BE32-E72D297353CC}">
                <c16:uniqueId val="{00000001-BCBE-491E-B967-95285252CED2}"/>
              </c:ext>
            </c:extLst>
          </c:dPt>
          <c:dPt>
            <c:idx val="2"/>
            <c:bubble3D val="0"/>
            <c:extLst>
              <c:ext xmlns:c16="http://schemas.microsoft.com/office/drawing/2014/chart" uri="{C3380CC4-5D6E-409C-BE32-E72D297353CC}">
                <c16:uniqueId val="{00000002-BCBE-491E-B967-95285252CED2}"/>
              </c:ext>
            </c:extLst>
          </c:dPt>
          <c:dPt>
            <c:idx val="3"/>
            <c:bubble3D val="0"/>
            <c:extLst>
              <c:ext xmlns:c16="http://schemas.microsoft.com/office/drawing/2014/chart" uri="{C3380CC4-5D6E-409C-BE32-E72D297353CC}">
                <c16:uniqueId val="{00000003-BCBE-491E-B967-95285252CED2}"/>
              </c:ext>
            </c:extLst>
          </c:dPt>
          <c:cat>
            <c:strRef>
              <c:f>Sheet1!$B$1:$E$1</c:f>
              <c:strCache>
                <c:ptCount val="4"/>
                <c:pt idx="0">
                  <c:v>博士</c:v>
                </c:pt>
                <c:pt idx="1">
                  <c:v>硕士</c:v>
                </c:pt>
                <c:pt idx="2">
                  <c:v>本科</c:v>
                </c:pt>
                <c:pt idx="3">
                  <c:v>大专</c:v>
                </c:pt>
              </c:strCache>
            </c:strRef>
          </c:cat>
          <c:val>
            <c:numRef>
              <c:f>Sheet1!$B$2:$E$2</c:f>
              <c:numCache>
                <c:formatCode>General</c:formatCode>
                <c:ptCount val="4"/>
                <c:pt idx="0">
                  <c:v>60</c:v>
                </c:pt>
                <c:pt idx="1">
                  <c:v>710</c:v>
                </c:pt>
                <c:pt idx="2">
                  <c:v>718</c:v>
                </c:pt>
                <c:pt idx="3">
                  <c:v>646</c:v>
                </c:pt>
              </c:numCache>
            </c:numRef>
          </c:val>
          <c:extLst>
            <c:ext xmlns:c16="http://schemas.microsoft.com/office/drawing/2014/chart" uri="{C3380CC4-5D6E-409C-BE32-E72D297353CC}">
              <c16:uniqueId val="{00000004-BCBE-491E-B967-95285252CED2}"/>
            </c:ext>
          </c:extLst>
        </c:ser>
        <c:dLbls>
          <c:showLegendKey val="0"/>
          <c:showVal val="0"/>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itle>
    <c:autoTitleDeleted val="0"/>
    <c:view3D>
      <c:rotX val="33"/>
      <c:hPercent val="65"/>
      <c:rotY val="44"/>
      <c:depthPercent val="50"/>
      <c:rAngAx val="1"/>
    </c:view3D>
    <c:floor>
      <c:thickness val="0"/>
    </c:floor>
    <c:sideWall>
      <c:thickness val="0"/>
    </c:sideWall>
    <c:backWall>
      <c:thickness val="0"/>
    </c:backWall>
    <c:plotArea>
      <c:layout>
        <c:manualLayout>
          <c:layoutTarget val="inner"/>
          <c:xMode val="edge"/>
          <c:yMode val="edge"/>
          <c:x val="0.12063492063492066"/>
          <c:y val="2.1582733812949641E-2"/>
          <c:w val="0.86349206349206353"/>
          <c:h val="0.80095923261390956"/>
        </c:manualLayout>
      </c:layout>
      <c:bar3DChart>
        <c:barDir val="col"/>
        <c:grouping val="clustered"/>
        <c:varyColors val="1"/>
        <c:ser>
          <c:idx val="0"/>
          <c:order val="0"/>
          <c:tx>
            <c:strRef>
              <c:f>Sheet1!$A$2</c:f>
              <c:strCache>
                <c:ptCount val="1"/>
              </c:strCache>
            </c:strRef>
          </c:tx>
          <c:invertIfNegative val="0"/>
          <c:dPt>
            <c:idx val="0"/>
            <c:invertIfNegative val="0"/>
            <c:bubble3D val="0"/>
            <c:extLst>
              <c:ext xmlns:c16="http://schemas.microsoft.com/office/drawing/2014/chart" uri="{C3380CC4-5D6E-409C-BE32-E72D297353CC}">
                <c16:uniqueId val="{00000000-2FEA-4E4F-B644-228A5B976182}"/>
              </c:ext>
            </c:extLst>
          </c:dPt>
          <c:dPt>
            <c:idx val="1"/>
            <c:invertIfNegative val="0"/>
            <c:bubble3D val="0"/>
            <c:extLst>
              <c:ext xmlns:c16="http://schemas.microsoft.com/office/drawing/2014/chart" uri="{C3380CC4-5D6E-409C-BE32-E72D297353CC}">
                <c16:uniqueId val="{00000001-2FEA-4E4F-B644-228A5B976182}"/>
              </c:ext>
            </c:extLst>
          </c:dPt>
          <c:dPt>
            <c:idx val="2"/>
            <c:invertIfNegative val="0"/>
            <c:bubble3D val="0"/>
            <c:extLst>
              <c:ext xmlns:c16="http://schemas.microsoft.com/office/drawing/2014/chart" uri="{C3380CC4-5D6E-409C-BE32-E72D297353CC}">
                <c16:uniqueId val="{00000002-2FEA-4E4F-B644-228A5B976182}"/>
              </c:ext>
            </c:extLst>
          </c:dPt>
          <c:dPt>
            <c:idx val="3"/>
            <c:invertIfNegative val="0"/>
            <c:bubble3D val="0"/>
            <c:extLst>
              <c:ext xmlns:c16="http://schemas.microsoft.com/office/drawing/2014/chart" uri="{C3380CC4-5D6E-409C-BE32-E72D297353CC}">
                <c16:uniqueId val="{00000003-2FEA-4E4F-B644-228A5B976182}"/>
              </c:ext>
            </c:extLst>
          </c:dPt>
          <c:dPt>
            <c:idx val="4"/>
            <c:invertIfNegative val="0"/>
            <c:bubble3D val="0"/>
            <c:extLst>
              <c:ext xmlns:c16="http://schemas.microsoft.com/office/drawing/2014/chart" uri="{C3380CC4-5D6E-409C-BE32-E72D297353CC}">
                <c16:uniqueId val="{00000004-2FEA-4E4F-B644-228A5B976182}"/>
              </c:ext>
            </c:extLst>
          </c:dPt>
          <c:dLbls>
            <c:spPr>
              <a:noFill/>
              <a:ln>
                <a:noFill/>
              </a:ln>
              <a:effectLst/>
            </c:spPr>
            <c:txPr>
              <a:bodyPr/>
              <a:lstStyle/>
              <a:p>
                <a:pPr>
                  <a:defRPr sz="1200">
                    <a:latin typeface="微软雅黑" pitchFamily="34" charset="-122"/>
                    <a:ea typeface="微软雅黑" pitchFamily="34" charset="-122"/>
                  </a:defRPr>
                </a:pPr>
                <a:endParaRPr lang="zh-CN"/>
              </a:p>
            </c:txPr>
            <c:showLegendKey val="0"/>
            <c:showVal val="0"/>
            <c:showCatName val="1"/>
            <c:showSerName val="0"/>
            <c:showPercent val="0"/>
            <c:showBubbleSize val="0"/>
            <c:showLeaderLines val="0"/>
            <c:extLst>
              <c:ext xmlns:c15="http://schemas.microsoft.com/office/drawing/2012/chart" uri="{CE6537A1-D6FC-4f65-9D91-7224C49458BB}">
                <c15:layout/>
                <c15:showLeaderLines val="0"/>
              </c:ext>
            </c:extLst>
          </c:dLbls>
          <c:cat>
            <c:strRef>
              <c:f>Sheet1!$B$1:$F$1</c:f>
              <c:strCache>
                <c:ptCount val="5"/>
                <c:pt idx="0">
                  <c:v>教高</c:v>
                </c:pt>
                <c:pt idx="1">
                  <c:v>高级</c:v>
                </c:pt>
                <c:pt idx="2">
                  <c:v>中级</c:v>
                </c:pt>
                <c:pt idx="3">
                  <c:v>初级</c:v>
                </c:pt>
                <c:pt idx="4">
                  <c:v>其他</c:v>
                </c:pt>
              </c:strCache>
            </c:strRef>
          </c:cat>
          <c:val>
            <c:numRef>
              <c:f>Sheet1!$B$2:$F$2</c:f>
              <c:numCache>
                <c:formatCode>General</c:formatCode>
                <c:ptCount val="5"/>
                <c:pt idx="0">
                  <c:v>260</c:v>
                </c:pt>
                <c:pt idx="1">
                  <c:v>700</c:v>
                </c:pt>
                <c:pt idx="2">
                  <c:v>566</c:v>
                </c:pt>
                <c:pt idx="3">
                  <c:v>150</c:v>
                </c:pt>
                <c:pt idx="4">
                  <c:v>60</c:v>
                </c:pt>
              </c:numCache>
            </c:numRef>
          </c:val>
          <c:extLst>
            <c:ext xmlns:c16="http://schemas.microsoft.com/office/drawing/2014/chart" uri="{C3380CC4-5D6E-409C-BE32-E72D297353CC}">
              <c16:uniqueId val="{00000005-2FEA-4E4F-B644-228A5B976182}"/>
            </c:ext>
          </c:extLst>
        </c:ser>
        <c:dLbls>
          <c:showLegendKey val="0"/>
          <c:showVal val="0"/>
          <c:showCatName val="0"/>
          <c:showSerName val="0"/>
          <c:showPercent val="0"/>
          <c:showBubbleSize val="0"/>
        </c:dLbls>
        <c:gapWidth val="30"/>
        <c:gapDepth val="50"/>
        <c:shape val="box"/>
        <c:axId val="188091008"/>
        <c:axId val="188141952"/>
        <c:axId val="0"/>
      </c:bar3DChart>
      <c:catAx>
        <c:axId val="188091008"/>
        <c:scaling>
          <c:orientation val="minMax"/>
        </c:scaling>
        <c:delete val="1"/>
        <c:axPos val="b"/>
        <c:numFmt formatCode="General" sourceLinked="1"/>
        <c:majorTickMark val="in"/>
        <c:minorTickMark val="none"/>
        <c:tickLblPos val="low"/>
        <c:crossAx val="188141952"/>
        <c:crosses val="autoZero"/>
        <c:auto val="1"/>
        <c:lblAlgn val="ctr"/>
        <c:lblOffset val="100"/>
        <c:tickLblSkip val="1"/>
        <c:tickMarkSkip val="1"/>
        <c:noMultiLvlLbl val="0"/>
      </c:catAx>
      <c:valAx>
        <c:axId val="188141952"/>
        <c:scaling>
          <c:orientation val="minMax"/>
          <c:max val="750"/>
          <c:min val="0"/>
        </c:scaling>
        <c:delete val="0"/>
        <c:axPos val="l"/>
        <c:majorGridlines/>
        <c:numFmt formatCode="General" sourceLinked="1"/>
        <c:majorTickMark val="in"/>
        <c:minorTickMark val="none"/>
        <c:tickLblPos val="nextTo"/>
        <c:txPr>
          <a:bodyPr rot="0" vert="horz"/>
          <a:lstStyle/>
          <a:p>
            <a:pPr>
              <a:defRPr/>
            </a:pPr>
            <a:endParaRPr lang="zh-CN"/>
          </a:p>
        </c:txPr>
        <c:crossAx val="188091008"/>
        <c:crosses val="autoZero"/>
        <c:crossBetween val="between"/>
        <c:majorUnit val="150"/>
      </c:valAx>
    </c:plotArea>
    <c:plotVisOnly val="1"/>
    <c:dispBlanksAs val="gap"/>
    <c:showDLblsOverMax val="0"/>
  </c:chart>
  <c:txPr>
    <a:bodyPr/>
    <a:lstStyle/>
    <a:p>
      <a:pPr>
        <a:defRPr sz="1800"/>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9B2D1D-123B-4B91-9306-D8B0635B7081}" type="datetimeFigureOut">
              <a:rPr lang="zh-CN" altLang="en-US" smtClean="0"/>
              <a:t>2019/6/2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91F88A-AB43-4E27-BD04-61807F8B8D10}" type="slidenum">
              <a:rPr lang="zh-CN" altLang="en-US" smtClean="0"/>
              <a:t>‹#›</a:t>
            </a:fld>
            <a:endParaRPr lang="zh-CN" altLang="en-US"/>
          </a:p>
        </p:txBody>
      </p:sp>
    </p:spTree>
    <p:extLst>
      <p:ext uri="{BB962C8B-B14F-4D97-AF65-F5344CB8AC3E}">
        <p14:creationId xmlns:p14="http://schemas.microsoft.com/office/powerpoint/2010/main" val="446830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7C9C37-59A2-4146-A1F9-4EDF0B8E26E3}" type="datetimeFigureOut">
              <a:rPr lang="zh-CN" altLang="en-US" smtClean="0"/>
              <a:t>2019/6/2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FB29B1-4DAB-4443-9A67-AAC7C8B55254}" type="slidenum">
              <a:rPr lang="zh-CN" altLang="en-US" smtClean="0"/>
              <a:t>‹#›</a:t>
            </a:fld>
            <a:endParaRPr lang="zh-CN" altLang="en-US"/>
          </a:p>
        </p:txBody>
      </p:sp>
    </p:spTree>
    <p:extLst>
      <p:ext uri="{BB962C8B-B14F-4D97-AF65-F5344CB8AC3E}">
        <p14:creationId xmlns:p14="http://schemas.microsoft.com/office/powerpoint/2010/main" val="1126204179"/>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FB29B1-4DAB-4443-9A67-AAC7C8B55254}" type="slidenum">
              <a:rPr lang="zh-CN" altLang="en-US" smtClean="0"/>
              <a:t>41</a:t>
            </a:fld>
            <a:endParaRPr lang="zh-CN" altLang="en-US"/>
          </a:p>
        </p:txBody>
      </p:sp>
    </p:spTree>
    <p:extLst>
      <p:ext uri="{BB962C8B-B14F-4D97-AF65-F5344CB8AC3E}">
        <p14:creationId xmlns:p14="http://schemas.microsoft.com/office/powerpoint/2010/main" val="2342543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gradFill>
          <a:gsLst>
            <a:gs pos="8000">
              <a:srgbClr val="D7D9E1"/>
            </a:gs>
            <a:gs pos="22000">
              <a:srgbClr val="EBECF0"/>
            </a:gs>
            <a:gs pos="100000">
              <a:srgbClr val="FFFFFF"/>
            </a:gs>
          </a:gsLst>
          <a:lin ang="15600000" scaled="0"/>
        </a:gra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t>2019/6/2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050" name="Picture 2" descr="C:\Users\Administrator\Desktop\201906水务高峰论坛\图片1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 y="0"/>
            <a:ext cx="9145190"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p:cNvSpPr>
            <a:spLocks noGrp="1"/>
          </p:cNvSpPr>
          <p:nvPr>
            <p:ph type="dt" sz="half" idx="10"/>
          </p:nvPr>
        </p:nvSpPr>
        <p:spPr/>
        <p:txBody>
          <a:bodyPr/>
          <a:lstStyle/>
          <a:p>
            <a:fld id="{530820CF-B880-4189-942D-D702A7CBA730}" type="datetimeFigureOut">
              <a:rPr lang="zh-CN" altLang="en-US" smtClean="0"/>
              <a:t>2019/6/2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cxnSp>
        <p:nvCxnSpPr>
          <p:cNvPr id="8" name="直接连接符 7"/>
          <p:cNvCxnSpPr/>
          <p:nvPr/>
        </p:nvCxnSpPr>
        <p:spPr>
          <a:xfrm>
            <a:off x="-1191" y="675060"/>
            <a:ext cx="972791" cy="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0" name="Picture 4" descr="E:\多媒体\公司logo=副本.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67009"/>
          <a:stretch/>
        </p:blipFill>
        <p:spPr bwMode="auto">
          <a:xfrm>
            <a:off x="7236296" y="51470"/>
            <a:ext cx="792088" cy="6275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7956376" y="92918"/>
            <a:ext cx="1728192" cy="523220"/>
          </a:xfrm>
          <a:prstGeom prst="rect">
            <a:avLst/>
          </a:prstGeom>
          <a:noFill/>
        </p:spPr>
        <p:txBody>
          <a:bodyPr wrap="square" rtlCol="0">
            <a:spAutoFit/>
          </a:bodyPr>
          <a:lstStyle/>
          <a:p>
            <a:r>
              <a:rPr lang="en-US" altLang="zh-CN" sz="2800" b="1" i="1" dirty="0">
                <a:solidFill>
                  <a:srgbClr val="0066B1"/>
                </a:solidFill>
                <a:effectLst>
                  <a:outerShdw blurRad="38100" dist="38100" dir="2700000" algn="tl">
                    <a:srgbClr val="000000">
                      <a:alpha val="43137"/>
                    </a:srgbClr>
                  </a:outerShdw>
                </a:effectLst>
                <a:latin typeface="Times New Roman" pitchFamily="18" charset="0"/>
                <a:cs typeface="Times New Roman" pitchFamily="18" charset="0"/>
              </a:rPr>
              <a:t>YREC</a:t>
            </a:r>
            <a:endParaRPr lang="zh-CN" altLang="en-US" sz="2800" b="1" i="1" dirty="0">
              <a:solidFill>
                <a:srgbClr val="0066B1"/>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1" name="直接连接符 10"/>
          <p:cNvCxnSpPr/>
          <p:nvPr userDrawn="1"/>
        </p:nvCxnSpPr>
        <p:spPr>
          <a:xfrm>
            <a:off x="0" y="675060"/>
            <a:ext cx="9144000" cy="3975"/>
          </a:xfrm>
          <a:prstGeom prst="line">
            <a:avLst/>
          </a:prstGeom>
          <a:ln w="3175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2019/6/2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152892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38" tIns="45719" rIns="91438" bIns="45719"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530820CF-B880-4189-942D-D702A7CBA730}" type="datetimeFigureOut">
              <a:rPr lang="zh-CN" altLang="en-US" smtClean="0"/>
              <a:t>2019/6/2</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 id="2147483671" r:id="rId3"/>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jpeg"/><Relationship Id="rId3" Type="http://schemas.openxmlformats.org/officeDocument/2006/relationships/image" Target="../media/image66.jpeg"/><Relationship Id="rId7" Type="http://schemas.openxmlformats.org/officeDocument/2006/relationships/image" Target="../media/image70.png"/><Relationship Id="rId12" Type="http://schemas.openxmlformats.org/officeDocument/2006/relationships/image" Target="../media/image75.jpe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jpe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图片1.png"/>
          <p:cNvPicPr>
            <a:picLocks noChangeAspect="1" noChangeArrowheads="1"/>
          </p:cNvPicPr>
          <p:nvPr/>
        </p:nvPicPr>
        <p:blipFill rotWithShape="1">
          <a:blip r:embed="rId5">
            <a:extLst>
              <a:ext uri="{28A0092B-C50C-407E-A947-70E740481C1C}">
                <a14:useLocalDpi xmlns:a14="http://schemas.microsoft.com/office/drawing/2010/main" val="0"/>
              </a:ext>
            </a:extLst>
          </a:blip>
          <a:srcRect t="6173" b="10395"/>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PA_文本框 6"/>
          <p:cNvSpPr txBox="1"/>
          <p:nvPr>
            <p:custDataLst>
              <p:tags r:id="rId1"/>
            </p:custDataLst>
          </p:nvPr>
        </p:nvSpPr>
        <p:spPr>
          <a:xfrm>
            <a:off x="-1" y="2069435"/>
            <a:ext cx="9144001" cy="646331"/>
          </a:xfrm>
          <a:prstGeom prst="rect">
            <a:avLst/>
          </a:prstGeom>
          <a:noFill/>
        </p:spPr>
        <p:txBody>
          <a:bodyPr wrap="square" rtlCol="0">
            <a:spAutoFit/>
          </a:bodyPr>
          <a:lstStyle/>
          <a:p>
            <a:pPr algn="ctr"/>
            <a:r>
              <a:rPr lang="zh-CN" altLang="en-US" sz="3600" b="1" dirty="0">
                <a:solidFill>
                  <a:schemeClr val="bg1"/>
                </a:solidFill>
                <a:latin typeface="微软雅黑" panose="020B0503020204020204" pitchFamily="34" charset="-122"/>
                <a:ea typeface="微软雅黑" panose="020B0503020204020204" pitchFamily="34" charset="-122"/>
              </a:rPr>
              <a:t>技术创新引领企业高质量发展</a:t>
            </a:r>
            <a:endParaRPr lang="en-US" altLang="zh-CN" sz="3600" b="1"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1979712" y="3989260"/>
            <a:ext cx="5184576" cy="742730"/>
            <a:chOff x="5580112" y="3761042"/>
            <a:chExt cx="2736304" cy="742730"/>
          </a:xfrm>
        </p:grpSpPr>
        <p:sp>
          <p:nvSpPr>
            <p:cNvPr id="18" name="矩形 17"/>
            <p:cNvSpPr/>
            <p:nvPr/>
          </p:nvSpPr>
          <p:spPr>
            <a:xfrm>
              <a:off x="5580112" y="3761042"/>
              <a:ext cx="2736304" cy="369332"/>
            </a:xfrm>
            <a:prstGeom prst="rect">
              <a:avLst/>
            </a:prstGeom>
          </p:spPr>
          <p:txBody>
            <a:bodyPr wrap="square">
              <a:spAutoFit/>
            </a:bodyPr>
            <a:lstStyle/>
            <a:p>
              <a:pPr algn="ct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黄河勘测规划设计研究院有限公司</a:t>
              </a:r>
            </a:p>
          </p:txBody>
        </p:sp>
        <p:sp>
          <p:nvSpPr>
            <p:cNvPr id="19" name="PA_文本框 14"/>
            <p:cNvSpPr txBox="1"/>
            <p:nvPr>
              <p:custDataLst>
                <p:tags r:id="rId2"/>
              </p:custDataLst>
            </p:nvPr>
          </p:nvSpPr>
          <p:spPr>
            <a:xfrm>
              <a:off x="5580112" y="4165218"/>
              <a:ext cx="2736304" cy="338554"/>
            </a:xfrm>
            <a:prstGeom prst="rect">
              <a:avLst/>
            </a:prstGeom>
            <a:noFill/>
          </p:spPr>
          <p:txBody>
            <a:bodyPr wrap="square" rtlCol="0">
              <a:spAutoFit/>
            </a:bodyPr>
            <a:lstStyle/>
            <a:p>
              <a:pPr algn="ct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2019</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年</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6</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月</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日</a:t>
              </a:r>
              <a:endParaRPr 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0" name="PA_直接连接符 10"/>
            <p:cNvCxnSpPr/>
            <p:nvPr>
              <p:custDataLst>
                <p:tags r:id="rId3"/>
              </p:custDataLst>
            </p:nvPr>
          </p:nvCxnSpPr>
          <p:spPr>
            <a:xfrm>
              <a:off x="5580112" y="4143302"/>
              <a:ext cx="2736304" cy="112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4" name="矩形 3"/>
          <p:cNvSpPr/>
          <p:nvPr/>
        </p:nvSpPr>
        <p:spPr>
          <a:xfrm>
            <a:off x="3963123" y="3416682"/>
            <a:ext cx="1261885" cy="523220"/>
          </a:xfrm>
          <a:prstGeom prst="rect">
            <a:avLst/>
          </a:prstGeom>
        </p:spPr>
        <p:txBody>
          <a:bodyPr wrap="none">
            <a:spAutoFit/>
          </a:bodyPr>
          <a:lstStyle/>
          <a:p>
            <a:pPr algn="ctr"/>
            <a:r>
              <a:rPr lang="zh-CN" altLang="en-US" sz="2800" b="1" dirty="0">
                <a:solidFill>
                  <a:schemeClr val="tx1">
                    <a:lumMod val="65000"/>
                    <a:lumOff val="35000"/>
                  </a:schemeClr>
                </a:solidFill>
                <a:latin typeface="华文中宋" pitchFamily="2" charset="-122"/>
                <a:ea typeface="华文中宋" pitchFamily="2" charset="-122"/>
              </a:rPr>
              <a:t>张金良</a:t>
            </a:r>
          </a:p>
        </p:txBody>
      </p:sp>
      <p:grpSp>
        <p:nvGrpSpPr>
          <p:cNvPr id="5" name="组合 4"/>
          <p:cNvGrpSpPr/>
          <p:nvPr/>
        </p:nvGrpSpPr>
        <p:grpSpPr>
          <a:xfrm>
            <a:off x="611560" y="576033"/>
            <a:ext cx="2448272" cy="627565"/>
            <a:chOff x="683568" y="576033"/>
            <a:chExt cx="2448272" cy="627565"/>
          </a:xfrm>
        </p:grpSpPr>
        <p:pic>
          <p:nvPicPr>
            <p:cNvPr id="22" name="Picture 4" descr="E:\多媒体\公司logo=副本.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7009"/>
            <a:stretch/>
          </p:blipFill>
          <p:spPr bwMode="auto">
            <a:xfrm>
              <a:off x="683568" y="576033"/>
              <a:ext cx="792088" cy="6275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403648" y="617481"/>
              <a:ext cx="1728192" cy="523220"/>
            </a:xfrm>
            <a:prstGeom prst="rect">
              <a:avLst/>
            </a:prstGeom>
            <a:noFill/>
          </p:spPr>
          <p:txBody>
            <a:bodyPr wrap="square" rtlCol="0">
              <a:spAutoFit/>
            </a:bodyPr>
            <a:lstStyle/>
            <a:p>
              <a:r>
                <a:rPr lang="en-US" altLang="zh-CN" sz="2800" b="1" i="1" dirty="0">
                  <a:solidFill>
                    <a:srgbClr val="0066B1"/>
                  </a:solidFill>
                  <a:effectLst>
                    <a:outerShdw blurRad="38100" dist="38100" dir="2700000" algn="tl">
                      <a:srgbClr val="000000">
                        <a:alpha val="43137"/>
                      </a:srgbClr>
                    </a:outerShdw>
                  </a:effectLst>
                  <a:latin typeface="Times New Roman" pitchFamily="18" charset="0"/>
                  <a:cs typeface="Times New Roman" pitchFamily="18" charset="0"/>
                </a:rPr>
                <a:t>YREC</a:t>
              </a:r>
              <a:endParaRPr lang="zh-CN" altLang="en-US" sz="2800" b="1" i="1" dirty="0">
                <a:solidFill>
                  <a:srgbClr val="0066B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2797371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4"/>
          <p:cNvGrpSpPr>
            <a:grpSpLocks/>
          </p:cNvGrpSpPr>
          <p:nvPr/>
        </p:nvGrpSpPr>
        <p:grpSpPr bwMode="auto">
          <a:xfrm>
            <a:off x="5044380" y="1131590"/>
            <a:ext cx="3848100" cy="1872208"/>
            <a:chOff x="1470597" y="3809211"/>
            <a:chExt cx="5955539" cy="2901645"/>
          </a:xfrm>
        </p:grpSpPr>
        <p:pic>
          <p:nvPicPr>
            <p:cNvPr id="8" name="Picture 4" descr="C:\Documents and Settings\Administrator\桌面\多媒体\3.18-自主研究开发项目管理办法-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0">
              <a:off x="5469304" y="3929715"/>
              <a:ext cx="1956832" cy="271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Documents and Settings\Administrator\桌面\多媒体\3.20-科技创新和技术研发管理办法-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473" y="3809211"/>
              <a:ext cx="1905020" cy="277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Documents and Settings\Administrator\桌面\多媒体\3.3-科研项目管理办法-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0000">
              <a:off x="1470597" y="3991591"/>
              <a:ext cx="1923786" cy="2719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5508104" y="3075806"/>
            <a:ext cx="3312368" cy="1785104"/>
          </a:xfrm>
          <a:prstGeom prst="rect">
            <a:avLst/>
          </a:prstGeom>
          <a:noFill/>
        </p:spPr>
        <p:txBody>
          <a:bodyPr wrap="square" rtlCol="0">
            <a:spAutoFit/>
          </a:bodyPr>
          <a:lstStyle/>
          <a:p>
            <a:pPr marL="285750" indent="-285750" algn="just">
              <a:lnSpc>
                <a:spcPts val="3300"/>
              </a:lnSpc>
              <a:buFont typeface="Wingdings" pitchFamily="2" charset="2"/>
              <a:buChar char="ü"/>
            </a:pPr>
            <a:r>
              <a:rPr lang="en-US" altLang="zh-CN" sz="1400" spc="120" dirty="0">
                <a:solidFill>
                  <a:srgbClr val="000066"/>
                </a:solidFill>
                <a:latin typeface="微软雅黑" pitchFamily="34" charset="-122"/>
                <a:ea typeface="微软雅黑" pitchFamily="34" charset="-122"/>
              </a:rPr>
              <a:t>《</a:t>
            </a:r>
            <a:r>
              <a:rPr lang="zh-CN" altLang="en-US" sz="1400" spc="120" dirty="0">
                <a:solidFill>
                  <a:srgbClr val="000066"/>
                </a:solidFill>
                <a:latin typeface="微软雅黑" pitchFamily="34" charset="-122"/>
                <a:ea typeface="微软雅黑" pitchFamily="34" charset="-122"/>
              </a:rPr>
              <a:t>科技成果转化管理暂行规定</a:t>
            </a:r>
            <a:r>
              <a:rPr lang="en-US" altLang="zh-CN" sz="1400" spc="120" dirty="0">
                <a:solidFill>
                  <a:srgbClr val="000066"/>
                </a:solidFill>
                <a:latin typeface="微软雅黑" pitchFamily="34" charset="-122"/>
                <a:ea typeface="微软雅黑" pitchFamily="34" charset="-122"/>
              </a:rPr>
              <a:t>》</a:t>
            </a:r>
          </a:p>
          <a:p>
            <a:pPr marL="285750" indent="-285750" algn="just">
              <a:lnSpc>
                <a:spcPts val="3300"/>
              </a:lnSpc>
              <a:buFont typeface="Wingdings" pitchFamily="2" charset="2"/>
              <a:buChar char="ü"/>
            </a:pPr>
            <a:r>
              <a:rPr lang="en-US" altLang="zh-CN" sz="1400" spc="120" dirty="0">
                <a:solidFill>
                  <a:srgbClr val="000066"/>
                </a:solidFill>
                <a:latin typeface="微软雅黑" pitchFamily="34" charset="-122"/>
                <a:ea typeface="微软雅黑" pitchFamily="34" charset="-122"/>
              </a:rPr>
              <a:t>《</a:t>
            </a:r>
            <a:r>
              <a:rPr lang="zh-CN" altLang="en-US" sz="1400" spc="120" dirty="0">
                <a:solidFill>
                  <a:srgbClr val="000066"/>
                </a:solidFill>
                <a:latin typeface="微软雅黑" pitchFamily="34" charset="-122"/>
                <a:ea typeface="微软雅黑" pitchFamily="34" charset="-122"/>
              </a:rPr>
              <a:t>科技创新平台管理办法</a:t>
            </a:r>
            <a:r>
              <a:rPr lang="en-US" altLang="zh-CN" sz="1400" spc="120" dirty="0">
                <a:solidFill>
                  <a:srgbClr val="000066"/>
                </a:solidFill>
                <a:latin typeface="微软雅黑" pitchFamily="34" charset="-122"/>
                <a:ea typeface="微软雅黑" pitchFamily="34" charset="-122"/>
              </a:rPr>
              <a:t>》</a:t>
            </a:r>
          </a:p>
          <a:p>
            <a:pPr marL="285750" indent="-285750" algn="just">
              <a:lnSpc>
                <a:spcPts val="3300"/>
              </a:lnSpc>
              <a:buFont typeface="Wingdings" pitchFamily="2" charset="2"/>
              <a:buChar char="ü"/>
            </a:pPr>
            <a:r>
              <a:rPr lang="en-US" altLang="zh-CN" sz="1400" spc="120" dirty="0">
                <a:solidFill>
                  <a:srgbClr val="000066"/>
                </a:solidFill>
                <a:latin typeface="微软雅黑" pitchFamily="34" charset="-122"/>
                <a:ea typeface="微软雅黑" pitchFamily="34" charset="-122"/>
              </a:rPr>
              <a:t>《</a:t>
            </a:r>
            <a:r>
              <a:rPr lang="zh-CN" altLang="en-US" sz="1400" spc="120" dirty="0">
                <a:solidFill>
                  <a:srgbClr val="000066"/>
                </a:solidFill>
                <a:latin typeface="微软雅黑" pitchFamily="34" charset="-122"/>
                <a:ea typeface="微软雅黑" pitchFamily="34" charset="-122"/>
              </a:rPr>
              <a:t>重大科技成果奖励办法</a:t>
            </a:r>
            <a:r>
              <a:rPr lang="en-US" altLang="zh-CN" sz="1400" spc="120" dirty="0">
                <a:solidFill>
                  <a:srgbClr val="000066"/>
                </a:solidFill>
                <a:latin typeface="微软雅黑" pitchFamily="34" charset="-122"/>
                <a:ea typeface="微软雅黑" pitchFamily="34" charset="-122"/>
              </a:rPr>
              <a:t>》</a:t>
            </a:r>
          </a:p>
          <a:p>
            <a:pPr marL="285750" indent="-285750" algn="just">
              <a:lnSpc>
                <a:spcPts val="3300"/>
              </a:lnSpc>
              <a:buFont typeface="Wingdings" pitchFamily="2" charset="2"/>
              <a:buChar char="ü"/>
            </a:pPr>
            <a:r>
              <a:rPr lang="en-US" altLang="zh-CN" sz="1400" spc="120" dirty="0">
                <a:solidFill>
                  <a:srgbClr val="000066"/>
                </a:solidFill>
                <a:latin typeface="微软雅黑" pitchFamily="34" charset="-122"/>
                <a:ea typeface="微软雅黑" pitchFamily="34" charset="-122"/>
              </a:rPr>
              <a:t>《</a:t>
            </a:r>
            <a:r>
              <a:rPr lang="zh-CN" altLang="en-US" sz="1400" spc="120" dirty="0">
                <a:solidFill>
                  <a:srgbClr val="000066"/>
                </a:solidFill>
                <a:latin typeface="微软雅黑" pitchFamily="34" charset="-122"/>
                <a:ea typeface="微软雅黑" pitchFamily="34" charset="-122"/>
              </a:rPr>
              <a:t>优秀论文评选奖励办法</a:t>
            </a:r>
            <a:r>
              <a:rPr lang="en-US" altLang="zh-CN" sz="1400" spc="120" dirty="0">
                <a:solidFill>
                  <a:srgbClr val="000066"/>
                </a:solidFill>
                <a:latin typeface="微软雅黑" pitchFamily="34" charset="-122"/>
                <a:ea typeface="微软雅黑" pitchFamily="34" charset="-122"/>
              </a:rPr>
              <a:t>》</a:t>
            </a:r>
            <a:r>
              <a:rPr lang="zh-CN" altLang="en-US" sz="1400" spc="120" dirty="0">
                <a:solidFill>
                  <a:srgbClr val="000066"/>
                </a:solidFill>
                <a:latin typeface="微软雅黑" pitchFamily="34" charset="-122"/>
                <a:ea typeface="微软雅黑" pitchFamily="34" charset="-122"/>
              </a:rPr>
              <a:t>等</a:t>
            </a:r>
            <a:endParaRPr lang="en-US" altLang="zh-CN" sz="1400" spc="120" dirty="0">
              <a:solidFill>
                <a:srgbClr val="000066"/>
              </a:solidFill>
              <a:latin typeface="微软雅黑" pitchFamily="34" charset="-122"/>
              <a:ea typeface="微软雅黑" pitchFamily="34" charset="-122"/>
            </a:endParaRPr>
          </a:p>
        </p:txBody>
      </p:sp>
      <p:sp>
        <p:nvSpPr>
          <p:cNvPr id="12" name="TextBox 11"/>
          <p:cNvSpPr txBox="1"/>
          <p:nvPr/>
        </p:nvSpPr>
        <p:spPr>
          <a:xfrm>
            <a:off x="337270" y="1275606"/>
            <a:ext cx="4594770" cy="3145476"/>
          </a:xfrm>
          <a:prstGeom prst="rect">
            <a:avLst/>
          </a:prstGeom>
          <a:noFill/>
        </p:spPr>
        <p:txBody>
          <a:bodyPr wrap="square" rtlCol="0">
            <a:spAutoFit/>
          </a:bodyPr>
          <a:lstStyle/>
          <a:p>
            <a:pPr marL="285750" indent="-285750">
              <a:lnSpc>
                <a:spcPct val="150000"/>
              </a:lnSpc>
              <a:spcBef>
                <a:spcPct val="20000"/>
              </a:spcBef>
              <a:buFont typeface="Wingdings" pitchFamily="2" charset="2"/>
              <a:buChar char="p"/>
            </a:pPr>
            <a:r>
              <a:rPr lang="zh-CN" altLang="en-US" sz="1600" dirty="0">
                <a:latin typeface="微软雅黑" panose="020B0503020204020204" pitchFamily="34" charset="-122"/>
                <a:ea typeface="微软雅黑" panose="020B0503020204020204" pitchFamily="34" charset="-122"/>
              </a:rPr>
              <a:t>研发投入每年不少于总收入的</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2018</a:t>
            </a:r>
            <a:r>
              <a:rPr lang="zh-CN" altLang="zh-CN" sz="1600" dirty="0">
                <a:latin typeface="微软雅黑" panose="020B0503020204020204" pitchFamily="34" charset="-122"/>
                <a:ea typeface="微软雅黑" panose="020B0503020204020204" pitchFamily="34" charset="-122"/>
              </a:rPr>
              <a:t>年达</a:t>
            </a:r>
            <a:r>
              <a:rPr lang="en-US" altLang="zh-CN" sz="1600" dirty="0">
                <a:latin typeface="微软雅黑" panose="020B0503020204020204" pitchFamily="34" charset="-122"/>
                <a:ea typeface="微软雅黑" panose="020B0503020204020204" pitchFamily="34" charset="-122"/>
              </a:rPr>
              <a:t>1.42</a:t>
            </a:r>
            <a:r>
              <a:rPr lang="zh-CN" altLang="zh-CN" sz="1600" dirty="0">
                <a:latin typeface="微软雅黑" panose="020B0503020204020204" pitchFamily="34" charset="-122"/>
                <a:ea typeface="微软雅黑" panose="020B0503020204020204" pitchFamily="34" charset="-122"/>
              </a:rPr>
              <a:t>亿元，占</a:t>
            </a:r>
            <a:r>
              <a:rPr lang="en-US" altLang="zh-CN" sz="1600" dirty="0">
                <a:latin typeface="微软雅黑" panose="020B0503020204020204" pitchFamily="34" charset="-122"/>
                <a:ea typeface="微软雅黑" panose="020B0503020204020204" pitchFamily="34" charset="-122"/>
              </a:rPr>
              <a:t>4.11%</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spcBef>
                <a:spcPct val="20000"/>
              </a:spcBef>
              <a:buFont typeface="Wingdings" pitchFamily="2" charset="2"/>
              <a:buChar char="p"/>
            </a:pPr>
            <a:r>
              <a:rPr lang="zh-CN" altLang="en-US" sz="1600" dirty="0">
                <a:latin typeface="微软雅黑" panose="020B0503020204020204" pitchFamily="34" charset="-122"/>
                <a:ea typeface="微软雅黑" panose="020B0503020204020204" pitchFamily="34" charset="-122"/>
              </a:rPr>
              <a:t>对承担省部级以上科研项目给予</a:t>
            </a:r>
            <a:r>
              <a:rPr lang="en-US" altLang="zh-CN" sz="1600" dirty="0">
                <a:latin typeface="微软雅黑" panose="020B0503020204020204" pitchFamily="34" charset="-122"/>
                <a:ea typeface="微软雅黑" panose="020B0503020204020204" pitchFamily="34" charset="-122"/>
              </a:rPr>
              <a:t>100%</a:t>
            </a:r>
            <a:r>
              <a:rPr lang="zh-CN" altLang="en-US" sz="1600" dirty="0">
                <a:latin typeface="微软雅黑" panose="020B0503020204020204" pitchFamily="34" charset="-122"/>
                <a:ea typeface="微软雅黑" panose="020B0503020204020204" pitchFamily="34" charset="-122"/>
              </a:rPr>
              <a:t>配套经费资助（近年来，对</a:t>
            </a:r>
            <a:r>
              <a:rPr lang="en-US" altLang="zh-CN"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余项上级项目累计投入配套经费</a:t>
            </a:r>
            <a:r>
              <a:rPr lang="en-US" altLang="zh-CN" sz="1600" dirty="0">
                <a:latin typeface="微软雅黑" panose="020B0503020204020204" pitchFamily="34" charset="-122"/>
                <a:ea typeface="微软雅黑" panose="020B0503020204020204" pitchFamily="34" charset="-122"/>
              </a:rPr>
              <a:t>2988</a:t>
            </a:r>
            <a:r>
              <a:rPr lang="zh-CN" altLang="en-US" sz="1600" dirty="0">
                <a:latin typeface="微软雅黑" panose="020B0503020204020204" pitchFamily="34" charset="-122"/>
                <a:ea typeface="微软雅黑" panose="020B0503020204020204" pitchFamily="34" charset="-122"/>
              </a:rPr>
              <a:t>万元）</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spcBef>
                <a:spcPct val="20000"/>
              </a:spcBef>
              <a:buFont typeface="Wingdings" pitchFamily="2" charset="2"/>
              <a:buChar char="p"/>
            </a:pPr>
            <a:r>
              <a:rPr lang="zh-CN" altLang="en-US" sz="1600" dirty="0">
                <a:latin typeface="微软雅黑" panose="020B0503020204020204" pitchFamily="34" charset="-122"/>
                <a:ea typeface="微软雅黑" panose="020B0503020204020204" pitchFamily="34" charset="-122"/>
              </a:rPr>
              <a:t>对获得重大科技成果奖励的有功人员给予重奖（单项最高奖励可达</a:t>
            </a:r>
            <a:r>
              <a:rPr lang="en-US" altLang="zh-CN" sz="1600" dirty="0">
                <a:latin typeface="微软雅黑" panose="020B0503020204020204" pitchFamily="34" charset="-122"/>
                <a:ea typeface="微软雅黑" panose="020B0503020204020204" pitchFamily="34" charset="-122"/>
              </a:rPr>
              <a:t>100</a:t>
            </a:r>
            <a:r>
              <a:rPr lang="zh-CN" altLang="en-US" sz="1600" dirty="0">
                <a:latin typeface="微软雅黑" panose="020B0503020204020204" pitchFamily="34" charset="-122"/>
                <a:ea typeface="微软雅黑" panose="020B0503020204020204" pitchFamily="34" charset="-122"/>
              </a:rPr>
              <a:t>万元，年均奖励约</a:t>
            </a:r>
            <a:r>
              <a:rPr lang="en-US" altLang="zh-CN" sz="1600" dirty="0">
                <a:latin typeface="微软雅黑" panose="020B0503020204020204" pitchFamily="34" charset="-122"/>
                <a:ea typeface="微软雅黑" panose="020B0503020204020204" pitchFamily="34" charset="-122"/>
              </a:rPr>
              <a:t>200</a:t>
            </a:r>
            <a:r>
              <a:rPr lang="zh-CN" altLang="en-US" sz="1600" dirty="0">
                <a:latin typeface="微软雅黑" panose="020B0503020204020204" pitchFamily="34" charset="-122"/>
                <a:ea typeface="微软雅黑" panose="020B0503020204020204" pitchFamily="34" charset="-122"/>
              </a:rPr>
              <a:t>万元）</a:t>
            </a:r>
            <a:endParaRPr lang="en-US" altLang="zh-CN" sz="1600" dirty="0">
              <a:latin typeface="微软雅黑" panose="020B0503020204020204" pitchFamily="34" charset="-122"/>
              <a:ea typeface="微软雅黑" panose="020B0503020204020204" pitchFamily="34" charset="-122"/>
            </a:endParaRPr>
          </a:p>
        </p:txBody>
      </p:sp>
      <p:sp>
        <p:nvSpPr>
          <p:cNvPr id="13"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关于我们</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平台机制</a:t>
            </a:r>
            <a:endParaRPr lang="en-US" altLang="zh-CN" sz="2400" b="1" kern="0" dirty="0">
              <a:solidFill>
                <a:srgbClr val="1B539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64826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24"/>
          <p:cNvSpPr>
            <a:spLocks noChangeArrowheads="1"/>
          </p:cNvSpPr>
          <p:nvPr/>
        </p:nvSpPr>
        <p:spPr bwMode="auto">
          <a:xfrm>
            <a:off x="1985642" y="1059582"/>
            <a:ext cx="3522462" cy="393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a:lnSpc>
                <a:spcPts val="3000"/>
              </a:lnSpc>
              <a:buFont typeface="Wingdings" pitchFamily="2" charset="2"/>
              <a:buChar char="u"/>
            </a:pPr>
            <a:r>
              <a:rPr lang="zh-CN" altLang="en-US" kern="0" dirty="0">
                <a:solidFill>
                  <a:srgbClr val="000066"/>
                </a:solidFill>
                <a:latin typeface="微软雅黑" pitchFamily="34" charset="-122"/>
                <a:ea typeface="微软雅黑" pitchFamily="34" charset="-122"/>
              </a:rPr>
              <a:t>泥沙设计及工程应用</a:t>
            </a:r>
            <a:endParaRPr lang="en-US" altLang="zh-CN" kern="0" dirty="0">
              <a:solidFill>
                <a:srgbClr val="000066"/>
              </a:solidFill>
              <a:latin typeface="微软雅黑" pitchFamily="34" charset="-122"/>
              <a:ea typeface="微软雅黑" pitchFamily="34" charset="-122"/>
            </a:endParaRPr>
          </a:p>
          <a:p>
            <a:pPr marL="285750" indent="-285750">
              <a:lnSpc>
                <a:spcPts val="3000"/>
              </a:lnSpc>
              <a:buFont typeface="Wingdings" pitchFamily="2" charset="2"/>
              <a:buChar char="u"/>
            </a:pPr>
            <a:r>
              <a:rPr lang="zh-CN" altLang="en-US" kern="0" dirty="0">
                <a:solidFill>
                  <a:srgbClr val="000066"/>
                </a:solidFill>
                <a:latin typeface="微软雅黑" pitchFamily="34" charset="-122"/>
                <a:ea typeface="微软雅黑" pitchFamily="34" charset="-122"/>
              </a:rPr>
              <a:t>水沙调控技术</a:t>
            </a:r>
            <a:endParaRPr lang="en-US" altLang="zh-CN" kern="0" dirty="0">
              <a:solidFill>
                <a:srgbClr val="000066"/>
              </a:solidFill>
              <a:latin typeface="微软雅黑" pitchFamily="34" charset="-122"/>
              <a:ea typeface="微软雅黑" pitchFamily="34" charset="-122"/>
            </a:endParaRPr>
          </a:p>
          <a:p>
            <a:pPr marL="285750" indent="-285750">
              <a:lnSpc>
                <a:spcPts val="3000"/>
              </a:lnSpc>
              <a:buFont typeface="Wingdings" pitchFamily="2" charset="2"/>
              <a:buChar char="u"/>
            </a:pPr>
            <a:r>
              <a:rPr lang="zh-CN" altLang="en-US" kern="0" dirty="0">
                <a:solidFill>
                  <a:srgbClr val="000066"/>
                </a:solidFill>
                <a:latin typeface="微软雅黑" pitchFamily="34" charset="-122"/>
                <a:ea typeface="微软雅黑" pitchFamily="34" charset="-122"/>
              </a:rPr>
              <a:t>水资源综合利用</a:t>
            </a:r>
            <a:endParaRPr lang="en-US" altLang="zh-CN" kern="0" dirty="0">
              <a:solidFill>
                <a:srgbClr val="000066"/>
              </a:solidFill>
              <a:latin typeface="微软雅黑" pitchFamily="34" charset="-122"/>
              <a:ea typeface="微软雅黑" pitchFamily="34" charset="-122"/>
            </a:endParaRPr>
          </a:p>
          <a:p>
            <a:pPr marL="285750" indent="-285750">
              <a:lnSpc>
                <a:spcPts val="3000"/>
              </a:lnSpc>
              <a:buFont typeface="Wingdings" pitchFamily="2" charset="2"/>
              <a:buChar char="u"/>
            </a:pPr>
            <a:r>
              <a:rPr lang="zh-CN" altLang="en-US" kern="0" dirty="0">
                <a:solidFill>
                  <a:srgbClr val="000066"/>
                </a:solidFill>
                <a:latin typeface="微软雅黑" pitchFamily="34" charset="-122"/>
                <a:ea typeface="微软雅黑" pitchFamily="34" charset="-122"/>
              </a:rPr>
              <a:t>水库群联合调度</a:t>
            </a:r>
            <a:endParaRPr lang="en-US" altLang="zh-CN" kern="0" dirty="0">
              <a:solidFill>
                <a:srgbClr val="000066"/>
              </a:solidFill>
              <a:latin typeface="微软雅黑" pitchFamily="34" charset="-122"/>
              <a:ea typeface="微软雅黑" pitchFamily="34" charset="-122"/>
            </a:endParaRPr>
          </a:p>
          <a:p>
            <a:pPr marL="285750" indent="-285750">
              <a:lnSpc>
                <a:spcPts val="3000"/>
              </a:lnSpc>
              <a:buFont typeface="Wingdings" pitchFamily="2" charset="2"/>
              <a:buChar char="u"/>
            </a:pPr>
            <a:r>
              <a:rPr lang="zh-CN" altLang="en-US" kern="0" dirty="0">
                <a:solidFill>
                  <a:srgbClr val="000066"/>
                </a:solidFill>
                <a:latin typeface="微软雅黑" pitchFamily="34" charset="-122"/>
                <a:ea typeface="微软雅黑" pitchFamily="34" charset="-122"/>
              </a:rPr>
              <a:t>高坝大库勘察设计</a:t>
            </a:r>
            <a:endParaRPr lang="en-US" altLang="zh-CN" kern="0" dirty="0">
              <a:solidFill>
                <a:srgbClr val="000066"/>
              </a:solidFill>
              <a:latin typeface="微软雅黑" pitchFamily="34" charset="-122"/>
              <a:ea typeface="微软雅黑" pitchFamily="34" charset="-122"/>
            </a:endParaRPr>
          </a:p>
          <a:p>
            <a:pPr marL="285750" indent="-285750">
              <a:lnSpc>
                <a:spcPts val="3000"/>
              </a:lnSpc>
              <a:buFont typeface="Wingdings" pitchFamily="2" charset="2"/>
              <a:buChar char="u"/>
            </a:pPr>
            <a:r>
              <a:rPr lang="zh-CN" altLang="en-US" kern="0" dirty="0">
                <a:solidFill>
                  <a:srgbClr val="000066"/>
                </a:solidFill>
                <a:latin typeface="微软雅黑" pitchFamily="34" charset="-122"/>
                <a:ea typeface="微软雅黑" pitchFamily="34" charset="-122"/>
              </a:rPr>
              <a:t>高边坡加固及处理</a:t>
            </a:r>
            <a:endParaRPr lang="en-US" altLang="zh-CN" kern="0" dirty="0">
              <a:solidFill>
                <a:srgbClr val="000066"/>
              </a:solidFill>
              <a:latin typeface="微软雅黑" pitchFamily="34" charset="-122"/>
              <a:ea typeface="微软雅黑" pitchFamily="34" charset="-122"/>
            </a:endParaRPr>
          </a:p>
          <a:p>
            <a:pPr marL="285750" indent="-285750">
              <a:lnSpc>
                <a:spcPts val="3000"/>
              </a:lnSpc>
              <a:buFont typeface="Wingdings" pitchFamily="2" charset="2"/>
              <a:buChar char="u"/>
            </a:pPr>
            <a:r>
              <a:rPr lang="zh-CN" altLang="en-US" kern="0" dirty="0">
                <a:solidFill>
                  <a:srgbClr val="000066"/>
                </a:solidFill>
                <a:latin typeface="微软雅黑" pitchFamily="34" charset="-122"/>
                <a:ea typeface="微软雅黑" pitchFamily="34" charset="-122"/>
              </a:rPr>
              <a:t>金属结构与启闭机设计</a:t>
            </a:r>
            <a:endParaRPr lang="en-US" altLang="zh-CN" kern="0" dirty="0">
              <a:solidFill>
                <a:srgbClr val="000066"/>
              </a:solidFill>
              <a:latin typeface="微软雅黑" pitchFamily="34" charset="-122"/>
              <a:ea typeface="微软雅黑" pitchFamily="34" charset="-122"/>
            </a:endParaRPr>
          </a:p>
          <a:p>
            <a:pPr marL="285750" indent="-285750">
              <a:lnSpc>
                <a:spcPts val="3000"/>
              </a:lnSpc>
              <a:buFont typeface="Wingdings" pitchFamily="2" charset="2"/>
              <a:buChar char="u"/>
            </a:pPr>
            <a:r>
              <a:rPr lang="zh-CN" altLang="en-US" kern="0" dirty="0">
                <a:solidFill>
                  <a:srgbClr val="000066"/>
                </a:solidFill>
                <a:latin typeface="微软雅黑" pitchFamily="34" charset="-122"/>
                <a:ea typeface="微软雅黑" pitchFamily="34" charset="-122"/>
              </a:rPr>
              <a:t>复杂岩土地基处理</a:t>
            </a:r>
            <a:endParaRPr lang="en-US" altLang="zh-CN" kern="0" dirty="0">
              <a:solidFill>
                <a:srgbClr val="000066"/>
              </a:solidFill>
              <a:latin typeface="微软雅黑" pitchFamily="34" charset="-122"/>
              <a:ea typeface="微软雅黑" pitchFamily="34" charset="-122"/>
            </a:endParaRPr>
          </a:p>
          <a:p>
            <a:pPr marL="285750" indent="-285750">
              <a:lnSpc>
                <a:spcPts val="3000"/>
              </a:lnSpc>
              <a:buFont typeface="Wingdings" pitchFamily="2" charset="2"/>
              <a:buChar char="u"/>
            </a:pPr>
            <a:r>
              <a:rPr lang="zh-CN" altLang="en-US" kern="0" dirty="0">
                <a:solidFill>
                  <a:srgbClr val="000066"/>
                </a:solidFill>
                <a:latin typeface="微软雅黑" pitchFamily="34" charset="-122"/>
                <a:ea typeface="微软雅黑" pitchFamily="34" charset="-122"/>
              </a:rPr>
              <a:t>堤防隐患探测</a:t>
            </a:r>
            <a:endParaRPr lang="en-US" altLang="zh-CN" kern="0" dirty="0">
              <a:solidFill>
                <a:srgbClr val="000066"/>
              </a:solidFill>
              <a:latin typeface="微软雅黑" pitchFamily="34" charset="-122"/>
              <a:ea typeface="微软雅黑" pitchFamily="34" charset="-122"/>
            </a:endParaRPr>
          </a:p>
          <a:p>
            <a:pPr marL="285750" indent="-285750">
              <a:lnSpc>
                <a:spcPts val="3000"/>
              </a:lnSpc>
              <a:buFont typeface="Wingdings" pitchFamily="2" charset="2"/>
              <a:buChar char="u"/>
            </a:pPr>
            <a:r>
              <a:rPr lang="zh-CN" altLang="en-US" kern="0" dirty="0">
                <a:solidFill>
                  <a:srgbClr val="000066"/>
                </a:solidFill>
                <a:latin typeface="微软雅黑" pitchFamily="34" charset="-122"/>
                <a:ea typeface="微软雅黑" pitchFamily="34" charset="-122"/>
              </a:rPr>
              <a:t>水利信息化等</a:t>
            </a:r>
            <a:endParaRPr lang="en-US" altLang="zh-CN" kern="0" dirty="0">
              <a:solidFill>
                <a:srgbClr val="000066"/>
              </a:solidFill>
              <a:latin typeface="微软雅黑" pitchFamily="34" charset="-122"/>
              <a:ea typeface="微软雅黑" pitchFamily="34" charset="-122"/>
            </a:endParaRPr>
          </a:p>
        </p:txBody>
      </p:sp>
      <p:sp>
        <p:nvSpPr>
          <p:cNvPr id="98" name="TextBox 97"/>
          <p:cNvSpPr txBox="1"/>
          <p:nvPr/>
        </p:nvSpPr>
        <p:spPr>
          <a:xfrm>
            <a:off x="1043608" y="987574"/>
            <a:ext cx="655442" cy="3934862"/>
          </a:xfrm>
          <a:prstGeom prst="rect">
            <a:avLst/>
          </a:prstGeom>
        </p:spPr>
        <p:style>
          <a:lnRef idx="1">
            <a:schemeClr val="accent1"/>
          </a:lnRef>
          <a:fillRef idx="2">
            <a:schemeClr val="accent1"/>
          </a:fillRef>
          <a:effectRef idx="1">
            <a:schemeClr val="accent1"/>
          </a:effectRef>
          <a:fontRef idx="minor">
            <a:schemeClr val="dk1"/>
          </a:fontRef>
        </p:style>
        <p:txBody>
          <a:bodyPr vert="eaVert" wrap="square" rtlCol="0" anchor="ctr">
            <a:spAutoFit/>
          </a:bodyPr>
          <a:lstStyle/>
          <a:p>
            <a:pPr algn="ctr"/>
            <a:r>
              <a:rPr lang="zh-CN" altLang="en-US" sz="2000" b="1" dirty="0">
                <a:solidFill>
                  <a:srgbClr val="000066"/>
                </a:solidFill>
                <a:latin typeface="微软雅黑" pitchFamily="34" charset="-122"/>
                <a:ea typeface="微软雅黑" pitchFamily="34" charset="-122"/>
              </a:rPr>
              <a:t>具有行业领先技术优势的领域</a:t>
            </a:r>
          </a:p>
        </p:txBody>
      </p:sp>
      <p:grpSp>
        <p:nvGrpSpPr>
          <p:cNvPr id="99" name="Group 26"/>
          <p:cNvGrpSpPr>
            <a:grpSpLocks/>
          </p:cNvGrpSpPr>
          <p:nvPr/>
        </p:nvGrpSpPr>
        <p:grpSpPr bwMode="auto">
          <a:xfrm>
            <a:off x="5252716" y="792450"/>
            <a:ext cx="2991692" cy="4227572"/>
            <a:chOff x="476" y="754"/>
            <a:chExt cx="2222" cy="3460"/>
          </a:xfrm>
        </p:grpSpPr>
        <p:pic>
          <p:nvPicPr>
            <p:cNvPr id="100" name="Picture 19" descr="QQ图片20180806155255"/>
            <p:cNvPicPr>
              <a:picLocks noChangeArrowheads="1"/>
            </p:cNvPicPr>
            <p:nvPr/>
          </p:nvPicPr>
          <p:blipFill>
            <a:blip r:embed="rId2"/>
            <a:srcRect/>
            <a:stretch>
              <a:fillRect/>
            </a:stretch>
          </p:blipFill>
          <p:spPr bwMode="auto">
            <a:xfrm>
              <a:off x="476" y="3203"/>
              <a:ext cx="2222" cy="1011"/>
            </a:xfrm>
            <a:prstGeom prst="rect">
              <a:avLst/>
            </a:prstGeom>
            <a:noFill/>
            <a:ln w="9525">
              <a:solidFill>
                <a:schemeClr val="bg1"/>
              </a:solidFill>
              <a:miter lim="800000"/>
              <a:headEnd/>
              <a:tailEnd/>
            </a:ln>
          </p:spPr>
        </p:pic>
        <p:pic>
          <p:nvPicPr>
            <p:cNvPr id="101" name="Picture 20" descr="12黄河三盛公水利枢纽"/>
            <p:cNvPicPr>
              <a:picLocks noChangeArrowheads="1"/>
            </p:cNvPicPr>
            <p:nvPr/>
          </p:nvPicPr>
          <p:blipFill>
            <a:blip r:embed="rId3"/>
            <a:srcRect/>
            <a:stretch>
              <a:fillRect/>
            </a:stretch>
          </p:blipFill>
          <p:spPr bwMode="auto">
            <a:xfrm>
              <a:off x="1610" y="754"/>
              <a:ext cx="1086" cy="755"/>
            </a:xfrm>
            <a:prstGeom prst="rect">
              <a:avLst/>
            </a:prstGeom>
            <a:noFill/>
            <a:ln w="9525">
              <a:solidFill>
                <a:schemeClr val="bg1"/>
              </a:solidFill>
              <a:miter lim="800000"/>
              <a:headEnd/>
              <a:tailEnd/>
            </a:ln>
          </p:spPr>
        </p:pic>
        <p:pic>
          <p:nvPicPr>
            <p:cNvPr id="102" name="Picture 21" descr="郑东新区翻板闸门4"/>
            <p:cNvPicPr>
              <a:picLocks noChangeArrowheads="1"/>
            </p:cNvPicPr>
            <p:nvPr/>
          </p:nvPicPr>
          <p:blipFill>
            <a:blip r:embed="rId4"/>
            <a:srcRect/>
            <a:stretch>
              <a:fillRect/>
            </a:stretch>
          </p:blipFill>
          <p:spPr bwMode="auto">
            <a:xfrm>
              <a:off x="476" y="2387"/>
              <a:ext cx="1086" cy="755"/>
            </a:xfrm>
            <a:prstGeom prst="rect">
              <a:avLst/>
            </a:prstGeom>
            <a:noFill/>
            <a:ln w="9525">
              <a:solidFill>
                <a:schemeClr val="bg1"/>
              </a:solidFill>
              <a:miter lim="800000"/>
              <a:headEnd/>
              <a:tailEnd/>
            </a:ln>
          </p:spPr>
        </p:pic>
        <p:pic>
          <p:nvPicPr>
            <p:cNvPr id="103" name="Picture 22" descr="小浪底~1"/>
            <p:cNvPicPr>
              <a:picLocks noChangeArrowheads="1"/>
            </p:cNvPicPr>
            <p:nvPr/>
          </p:nvPicPr>
          <p:blipFill>
            <a:blip r:embed="rId5"/>
            <a:srcRect/>
            <a:stretch>
              <a:fillRect/>
            </a:stretch>
          </p:blipFill>
          <p:spPr bwMode="auto">
            <a:xfrm>
              <a:off x="1610" y="1570"/>
              <a:ext cx="1086" cy="755"/>
            </a:xfrm>
            <a:prstGeom prst="rect">
              <a:avLst/>
            </a:prstGeom>
            <a:noFill/>
            <a:ln w="9525">
              <a:solidFill>
                <a:schemeClr val="bg1"/>
              </a:solidFill>
              <a:miter lim="800000"/>
              <a:headEnd/>
              <a:tailEnd/>
            </a:ln>
          </p:spPr>
        </p:pic>
        <p:pic>
          <p:nvPicPr>
            <p:cNvPr id="104" name="Picture 23" descr="出水口2"/>
            <p:cNvPicPr>
              <a:picLocks noChangeArrowheads="1"/>
            </p:cNvPicPr>
            <p:nvPr/>
          </p:nvPicPr>
          <p:blipFill>
            <a:blip r:embed="rId6"/>
            <a:srcRect/>
            <a:stretch>
              <a:fillRect/>
            </a:stretch>
          </p:blipFill>
          <p:spPr bwMode="auto">
            <a:xfrm>
              <a:off x="476" y="754"/>
              <a:ext cx="1086" cy="755"/>
            </a:xfrm>
            <a:prstGeom prst="rect">
              <a:avLst/>
            </a:prstGeom>
            <a:noFill/>
            <a:ln w="9525">
              <a:solidFill>
                <a:schemeClr val="bg1"/>
              </a:solidFill>
              <a:miter lim="800000"/>
              <a:headEnd/>
              <a:tailEnd/>
            </a:ln>
          </p:spPr>
        </p:pic>
        <p:pic>
          <p:nvPicPr>
            <p:cNvPr id="105" name="Picture 24" descr="东庄水利枢纽效果图"/>
            <p:cNvPicPr>
              <a:picLocks noChangeArrowheads="1"/>
            </p:cNvPicPr>
            <p:nvPr/>
          </p:nvPicPr>
          <p:blipFill>
            <a:blip r:embed="rId7"/>
            <a:srcRect/>
            <a:stretch>
              <a:fillRect/>
            </a:stretch>
          </p:blipFill>
          <p:spPr bwMode="auto">
            <a:xfrm>
              <a:off x="476" y="1570"/>
              <a:ext cx="1086" cy="755"/>
            </a:xfrm>
            <a:prstGeom prst="rect">
              <a:avLst/>
            </a:prstGeom>
            <a:noFill/>
            <a:ln w="9525">
              <a:solidFill>
                <a:schemeClr val="bg1"/>
              </a:solidFill>
              <a:miter lim="800000"/>
              <a:headEnd/>
              <a:tailEnd/>
            </a:ln>
          </p:spPr>
        </p:pic>
        <p:pic>
          <p:nvPicPr>
            <p:cNvPr id="106" name="Picture 25" descr="3云南石门坎水电站安全监测"/>
            <p:cNvPicPr>
              <a:picLocks noChangeArrowheads="1"/>
            </p:cNvPicPr>
            <p:nvPr/>
          </p:nvPicPr>
          <p:blipFill>
            <a:blip r:embed="rId8"/>
            <a:srcRect/>
            <a:stretch>
              <a:fillRect/>
            </a:stretch>
          </p:blipFill>
          <p:spPr bwMode="auto">
            <a:xfrm>
              <a:off x="1610" y="2387"/>
              <a:ext cx="1086" cy="755"/>
            </a:xfrm>
            <a:prstGeom prst="rect">
              <a:avLst/>
            </a:prstGeom>
            <a:noFill/>
            <a:ln w="9525">
              <a:solidFill>
                <a:schemeClr val="bg1"/>
              </a:solidFill>
              <a:miter lim="800000"/>
              <a:headEnd/>
              <a:tailEnd/>
            </a:ln>
          </p:spPr>
        </p:pic>
      </p:grpSp>
      <p:sp>
        <p:nvSpPr>
          <p:cNvPr id="13"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关于我们</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优势技术</a:t>
            </a:r>
            <a:endParaRPr lang="en-US" altLang="zh-CN" sz="2400" b="1" kern="0" dirty="0">
              <a:solidFill>
                <a:srgbClr val="1B539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193422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1"/>
          <p:cNvSpPr>
            <a:spLocks noChangeArrowheads="1"/>
          </p:cNvSpPr>
          <p:nvPr/>
        </p:nvSpPr>
        <p:spPr bwMode="auto">
          <a:xfrm>
            <a:off x="323528" y="1259479"/>
            <a:ext cx="7450038" cy="836749"/>
          </a:xfrm>
          <a:prstGeom prst="rect">
            <a:avLst/>
          </a:prstGeom>
          <a:noFill/>
          <a:ln w="9525">
            <a:noFill/>
            <a:miter lim="800000"/>
            <a:headEnd/>
            <a:tailEnd/>
          </a:ln>
        </p:spPr>
        <p:txBody>
          <a:bodyPr wrap="square" lIns="91422" tIns="45711" rIns="91422" bIns="45711">
            <a:spAutoFit/>
          </a:bodyPr>
          <a:lstStyle/>
          <a:p>
            <a:pPr marL="285750" indent="-285750">
              <a:lnSpc>
                <a:spcPct val="150000"/>
              </a:lnSpc>
              <a:spcBef>
                <a:spcPct val="20000"/>
              </a:spcBef>
              <a:buFont typeface="Wingdings" pitchFamily="2" charset="2"/>
              <a:buChar char="p"/>
            </a:pPr>
            <a:r>
              <a:rPr lang="en-US" altLang="zh-CN" sz="1600" dirty="0">
                <a:latin typeface="微软雅黑" panose="020B0503020204020204" pitchFamily="34" charset="-122"/>
                <a:ea typeface="微软雅黑" panose="020B0503020204020204" pitchFamily="34" charset="-122"/>
              </a:rPr>
              <a:t>2017</a:t>
            </a:r>
            <a:r>
              <a:rPr lang="zh-CN" altLang="en-US" sz="1600" dirty="0">
                <a:latin typeface="微软雅黑" panose="020B0503020204020204" pitchFamily="34" charset="-122"/>
                <a:ea typeface="微软雅黑" panose="020B0503020204020204" pitchFamily="34" charset="-122"/>
              </a:rPr>
              <a:t>年，公司新签勘察设计等合同额</a:t>
            </a:r>
            <a:r>
              <a:rPr lang="en-US" altLang="zh-CN" sz="1600" dirty="0">
                <a:latin typeface="微软雅黑" panose="020B0503020204020204" pitchFamily="34" charset="-122"/>
                <a:ea typeface="微软雅黑" panose="020B0503020204020204" pitchFamily="34" charset="-122"/>
              </a:rPr>
              <a:t>100</a:t>
            </a:r>
            <a:r>
              <a:rPr lang="zh-CN" altLang="en-US" sz="1600" dirty="0">
                <a:latin typeface="微软雅黑" panose="020B0503020204020204" pitchFamily="34" charset="-122"/>
                <a:ea typeface="微软雅黑" panose="020B0503020204020204" pitchFamily="34" charset="-122"/>
              </a:rPr>
              <a:t>亿元，营业收入</a:t>
            </a:r>
            <a:r>
              <a:rPr lang="en-US" altLang="zh-CN" sz="1600" dirty="0">
                <a:latin typeface="微软雅黑" panose="020B0503020204020204" pitchFamily="34" charset="-122"/>
                <a:ea typeface="微软雅黑" panose="020B0503020204020204" pitchFamily="34" charset="-122"/>
              </a:rPr>
              <a:t>33</a:t>
            </a:r>
            <a:r>
              <a:rPr lang="zh-CN" altLang="en-US" sz="1600" dirty="0">
                <a:latin typeface="微软雅黑" panose="020B0503020204020204" pitchFamily="34" charset="-122"/>
                <a:ea typeface="微软雅黑" panose="020B0503020204020204" pitchFamily="34" charset="-122"/>
              </a:rPr>
              <a:t>亿元。</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spcBef>
                <a:spcPct val="20000"/>
              </a:spcBef>
              <a:buFont typeface="Wingdings" pitchFamily="2" charset="2"/>
              <a:buChar char="p"/>
            </a:pPr>
            <a:r>
              <a:rPr lang="en-US" altLang="zh-CN" sz="1600" dirty="0">
                <a:latin typeface="微软雅黑" panose="020B0503020204020204" pitchFamily="34" charset="-122"/>
                <a:ea typeface="微软雅黑" panose="020B0503020204020204" pitchFamily="34" charset="-122"/>
              </a:rPr>
              <a:t>2018</a:t>
            </a:r>
            <a:r>
              <a:rPr lang="zh-CN" altLang="en-US" sz="1600" dirty="0">
                <a:latin typeface="微软雅黑" panose="020B0503020204020204" pitchFamily="34" charset="-122"/>
                <a:ea typeface="微软雅黑" panose="020B0503020204020204" pitchFamily="34" charset="-122"/>
              </a:rPr>
              <a:t>年度，全年新签合同</a:t>
            </a:r>
            <a:r>
              <a:rPr lang="en-US" altLang="zh-CN" sz="1600" dirty="0">
                <a:latin typeface="微软雅黑" panose="020B0503020204020204" pitchFamily="34" charset="-122"/>
                <a:ea typeface="微软雅黑" panose="020B0503020204020204" pitchFamily="34" charset="-122"/>
              </a:rPr>
              <a:t>64</a:t>
            </a:r>
            <a:r>
              <a:rPr lang="zh-CN" altLang="en-US" sz="1600" dirty="0">
                <a:latin typeface="微软雅黑" panose="020B0503020204020204" pitchFamily="34" charset="-122"/>
                <a:ea typeface="微软雅黑" panose="020B0503020204020204" pitchFamily="34" charset="-122"/>
              </a:rPr>
              <a:t>亿元，实现营业收入</a:t>
            </a:r>
            <a:r>
              <a:rPr lang="en-US" altLang="zh-CN" sz="1600" dirty="0">
                <a:latin typeface="微软雅黑" panose="020B0503020204020204" pitchFamily="34" charset="-122"/>
                <a:ea typeface="微软雅黑" panose="020B0503020204020204" pitchFamily="34" charset="-122"/>
              </a:rPr>
              <a:t>35</a:t>
            </a:r>
            <a:r>
              <a:rPr lang="zh-CN" altLang="en-US" sz="1600" dirty="0">
                <a:latin typeface="微软雅黑" panose="020B0503020204020204" pitchFamily="34" charset="-122"/>
                <a:ea typeface="微软雅黑" panose="020B0503020204020204" pitchFamily="34" charset="-122"/>
              </a:rPr>
              <a:t>亿元。</a:t>
            </a:r>
            <a:endParaRPr lang="en-US" altLang="zh-CN" sz="1600" dirty="0">
              <a:latin typeface="微软雅黑" panose="020B0503020204020204" pitchFamily="34" charset="-122"/>
              <a:ea typeface="微软雅黑" panose="020B0503020204020204" pitchFamily="34" charset="-122"/>
            </a:endParaRPr>
          </a:p>
        </p:txBody>
      </p:sp>
      <p:sp>
        <p:nvSpPr>
          <p:cNvPr id="7"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关于我们</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业绩成果</a:t>
            </a:r>
            <a:endParaRPr lang="en-US" altLang="zh-CN" sz="2400" b="1" kern="0" dirty="0">
              <a:solidFill>
                <a:srgbClr val="1B539D"/>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4924214" y="2355726"/>
            <a:ext cx="3824250" cy="2309827"/>
            <a:chOff x="682625" y="1466850"/>
            <a:chExt cx="3803651" cy="4740680"/>
          </a:xfrm>
        </p:grpSpPr>
        <p:pic>
          <p:nvPicPr>
            <p:cNvPr id="6" name="图片 1" descr="111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9138" y="1660524"/>
              <a:ext cx="3725862" cy="4378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8" name="斜纹 7"/>
            <p:cNvSpPr/>
            <p:nvPr/>
          </p:nvSpPr>
          <p:spPr>
            <a:xfrm>
              <a:off x="682625" y="1466850"/>
              <a:ext cx="479425" cy="481013"/>
            </a:xfrm>
            <a:prstGeom prst="diagStrip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2400" noProof="1">
                <a:solidFill>
                  <a:schemeClr val="tx1"/>
                </a:solidFill>
                <a:latin typeface="+mj-ea"/>
                <a:ea typeface="+mj-ea"/>
              </a:endParaRPr>
            </a:p>
          </p:txBody>
        </p:sp>
        <p:sp>
          <p:nvSpPr>
            <p:cNvPr id="9" name="斜纹 8"/>
            <p:cNvSpPr/>
            <p:nvPr/>
          </p:nvSpPr>
          <p:spPr>
            <a:xfrm rot="10800000">
              <a:off x="4006852" y="5728105"/>
              <a:ext cx="479424" cy="479425"/>
            </a:xfrm>
            <a:prstGeom prst="diagStrip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2400" noProof="1">
                <a:solidFill>
                  <a:schemeClr val="tx1"/>
                </a:solidFill>
                <a:latin typeface="+mj-ea"/>
                <a:ea typeface="+mj-ea"/>
              </a:endParaRPr>
            </a:p>
          </p:txBody>
        </p:sp>
      </p:grpSp>
      <p:sp>
        <p:nvSpPr>
          <p:cNvPr id="3" name="矩形 2"/>
          <p:cNvSpPr/>
          <p:nvPr/>
        </p:nvSpPr>
        <p:spPr>
          <a:xfrm>
            <a:off x="323528" y="2067147"/>
            <a:ext cx="4392488" cy="1988237"/>
          </a:xfrm>
          <a:prstGeom prst="rect">
            <a:avLst/>
          </a:prstGeom>
        </p:spPr>
        <p:txBody>
          <a:bodyPr wrap="square">
            <a:spAutoFit/>
          </a:bodyPr>
          <a:lstStyle/>
          <a:p>
            <a:pPr marL="285750" indent="-285750">
              <a:lnSpc>
                <a:spcPct val="150000"/>
              </a:lnSpc>
              <a:spcBef>
                <a:spcPct val="20000"/>
              </a:spcBef>
              <a:buFont typeface="Wingdings" pitchFamily="2" charset="2"/>
              <a:buChar char="p"/>
            </a:pPr>
            <a:r>
              <a:rPr lang="zh-CN" altLang="en-US" sz="1600" dirty="0">
                <a:latin typeface="微软雅黑" panose="020B0503020204020204" pitchFamily="34" charset="-122"/>
                <a:ea typeface="微软雅黑" panose="020B0503020204020204" pitchFamily="34" charset="-122"/>
              </a:rPr>
              <a:t>名列</a:t>
            </a:r>
            <a:r>
              <a:rPr lang="en-US" altLang="zh-CN" sz="1600" dirty="0">
                <a:latin typeface="微软雅黑" panose="020B0503020204020204" pitchFamily="34" charset="-122"/>
                <a:ea typeface="微软雅黑" panose="020B0503020204020204" pitchFamily="34" charset="-122"/>
              </a:rPr>
              <a:t>2017</a:t>
            </a:r>
            <a:r>
              <a:rPr lang="zh-CN" altLang="en-US" sz="1600" dirty="0">
                <a:latin typeface="微软雅黑" panose="020B0503020204020204" pitchFamily="34" charset="-122"/>
                <a:ea typeface="微软雅黑" panose="020B0503020204020204" pitchFamily="34" charset="-122"/>
              </a:rPr>
              <a:t>年全国勘察设计企业收入</a:t>
            </a:r>
            <a:r>
              <a:rPr lang="en-US" altLang="zh-CN" sz="1600" dirty="0">
                <a:latin typeface="微软雅黑" panose="020B0503020204020204" pitchFamily="34" charset="-122"/>
                <a:ea typeface="微软雅黑" panose="020B0503020204020204" pitchFamily="34" charset="-122"/>
              </a:rPr>
              <a:t>50</a:t>
            </a:r>
            <a:r>
              <a:rPr lang="zh-CN" altLang="en-US" sz="1600" dirty="0">
                <a:latin typeface="微软雅黑" panose="020B0503020204020204" pitchFamily="34" charset="-122"/>
                <a:ea typeface="微软雅黑" panose="020B0503020204020204" pitchFamily="34" charset="-122"/>
              </a:rPr>
              <a:t>强第</a:t>
            </a:r>
            <a:r>
              <a:rPr lang="en-US" altLang="zh-CN" sz="1600" dirty="0">
                <a:latin typeface="微软雅黑" panose="020B0503020204020204" pitchFamily="34" charset="-122"/>
                <a:ea typeface="微软雅黑" panose="020B0503020204020204" pitchFamily="34" charset="-122"/>
              </a:rPr>
              <a:t>19</a:t>
            </a:r>
            <a:r>
              <a:rPr lang="zh-CN" altLang="en-US" sz="1600" dirty="0">
                <a:latin typeface="微软雅黑" panose="020B0503020204020204" pitchFamily="34" charset="-122"/>
                <a:ea typeface="微软雅黑" panose="020B0503020204020204" pitchFamily="34" charset="-122"/>
              </a:rPr>
              <a:t>位、工程总承包企业完成合同额第</a:t>
            </a:r>
            <a:r>
              <a:rPr lang="en-US" altLang="zh-CN" sz="1600" dirty="0">
                <a:latin typeface="微软雅黑" panose="020B0503020204020204" pitchFamily="34" charset="-122"/>
                <a:ea typeface="微软雅黑" panose="020B0503020204020204" pitchFamily="34" charset="-122"/>
              </a:rPr>
              <a:t>45</a:t>
            </a:r>
            <a:r>
              <a:rPr lang="zh-CN" altLang="en-US" sz="1600" dirty="0">
                <a:latin typeface="微软雅黑" panose="020B0503020204020204" pitchFamily="34" charset="-122"/>
                <a:ea typeface="微软雅黑" panose="020B0503020204020204" pitchFamily="34" charset="-122"/>
              </a:rPr>
              <a:t>位、河南省百强企业第</a:t>
            </a:r>
            <a:r>
              <a:rPr lang="en-US" altLang="zh-CN" sz="1600" dirty="0">
                <a:latin typeface="微软雅黑" panose="020B0503020204020204" pitchFamily="34" charset="-122"/>
                <a:ea typeface="微软雅黑" panose="020B0503020204020204" pitchFamily="34" charset="-122"/>
              </a:rPr>
              <a:t>68</a:t>
            </a:r>
            <a:r>
              <a:rPr lang="zh-CN" altLang="en-US" sz="1600" dirty="0">
                <a:latin typeface="微软雅黑" panose="020B0503020204020204" pitchFamily="34" charset="-122"/>
                <a:ea typeface="微软雅黑" panose="020B0503020204020204" pitchFamily="34" charset="-122"/>
              </a:rPr>
              <a:t>位。</a:t>
            </a:r>
            <a:endParaRPr lang="en-US" altLang="zh-CN" sz="1600" dirty="0">
              <a:latin typeface="微软雅黑" panose="020B0503020204020204" pitchFamily="34" charset="-122"/>
              <a:ea typeface="微软雅黑" panose="020B0503020204020204" pitchFamily="34" charset="-122"/>
            </a:endParaRPr>
          </a:p>
          <a:p>
            <a:pPr marL="285750" indent="-285750">
              <a:lnSpc>
                <a:spcPct val="150000"/>
              </a:lnSpc>
              <a:spcBef>
                <a:spcPct val="20000"/>
              </a:spcBef>
              <a:buFont typeface="Wingdings" pitchFamily="2" charset="2"/>
              <a:buChar char="p"/>
            </a:pPr>
            <a:r>
              <a:rPr lang="en-US" altLang="zh-CN" sz="1600" dirty="0">
                <a:latin typeface="微软雅黑" panose="020B0503020204020204" pitchFamily="34" charset="-122"/>
                <a:ea typeface="微软雅黑" panose="020B0503020204020204" pitchFamily="34" charset="-122"/>
              </a:rPr>
              <a:t>2007</a:t>
            </a:r>
            <a:r>
              <a:rPr lang="zh-CN" altLang="en-US" sz="1600" dirty="0">
                <a:latin typeface="微软雅黑" panose="020B0503020204020204" pitchFamily="34" charset="-122"/>
                <a:ea typeface="微软雅黑" panose="020B0503020204020204" pitchFamily="34" charset="-122"/>
              </a:rPr>
              <a:t>年以来，连续获得“全国优秀水利企业”称号。</a:t>
            </a:r>
          </a:p>
        </p:txBody>
      </p:sp>
    </p:spTree>
    <p:extLst>
      <p:ext uri="{BB962C8B-B14F-4D97-AF65-F5344CB8AC3E}">
        <p14:creationId xmlns:p14="http://schemas.microsoft.com/office/powerpoint/2010/main" val="28615273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171654"/>
            <a:ext cx="4896544" cy="3416320"/>
          </a:xfrm>
          <a:prstGeom prst="rect">
            <a:avLst/>
          </a:prstGeom>
        </p:spPr>
        <p:txBody>
          <a:bodyPr wrap="square" anchor="t">
            <a:spAutoFit/>
          </a:bodyPr>
          <a:lstStyle/>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共获得国家、省部等各级成果奖励</a:t>
            </a:r>
            <a:r>
              <a:rPr lang="en-US" altLang="zh-CN" sz="1600" dirty="0">
                <a:latin typeface="微软雅黑" panose="020B0503020204020204" pitchFamily="34" charset="-122"/>
                <a:ea typeface="微软雅黑" panose="020B0503020204020204" pitchFamily="34" charset="-122"/>
              </a:rPr>
              <a:t>398</a:t>
            </a:r>
            <a:r>
              <a:rPr lang="zh-CN" altLang="en-US" sz="1600" dirty="0">
                <a:latin typeface="微软雅黑" panose="020B0503020204020204" pitchFamily="34" charset="-122"/>
                <a:ea typeface="微软雅黑" panose="020B0503020204020204" pitchFamily="34" charset="-122"/>
              </a:rPr>
              <a:t>项。其中，国家科技进步奖一等奖</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项、二等奖</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项，全国优秀工程勘察设计奖</a:t>
            </a: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项，全国优秀工程咨询成果奖</a:t>
            </a:r>
            <a:r>
              <a:rPr lang="en-US" altLang="zh-CN" sz="1600" dirty="0">
                <a:latin typeface="微软雅黑" panose="020B0503020204020204" pitchFamily="34" charset="-122"/>
                <a:ea typeface="微软雅黑" panose="020B0503020204020204" pitchFamily="34" charset="-122"/>
              </a:rPr>
              <a:t>9</a:t>
            </a:r>
            <a:r>
              <a:rPr lang="zh-CN" altLang="en-US" sz="1600" dirty="0">
                <a:latin typeface="微软雅黑" panose="020B0503020204020204" pitchFamily="34" charset="-122"/>
                <a:ea typeface="微软雅黑" panose="020B0503020204020204" pitchFamily="34" charset="-122"/>
              </a:rPr>
              <a:t>项，大禹水利科学技术奖</a:t>
            </a:r>
            <a:r>
              <a:rPr lang="en-US" altLang="zh-CN" sz="1600" dirty="0">
                <a:latin typeface="微软雅黑" panose="020B0503020204020204" pitchFamily="34" charset="-122"/>
                <a:ea typeface="微软雅黑" panose="020B0503020204020204" pitchFamily="34" charset="-122"/>
              </a:rPr>
              <a:t>26</a:t>
            </a:r>
            <a:r>
              <a:rPr lang="zh-CN" altLang="en-US" sz="1600" dirty="0">
                <a:latin typeface="微软雅黑" panose="020B0503020204020204" pitchFamily="34" charset="-122"/>
                <a:ea typeface="微软雅黑" panose="020B0503020204020204" pitchFamily="34" charset="-122"/>
              </a:rPr>
              <a:t>项，河南省科技进步奖</a:t>
            </a:r>
            <a:r>
              <a:rPr lang="en-US" altLang="zh-CN" sz="1600" dirty="0">
                <a:latin typeface="微软雅黑" panose="020B0503020204020204" pitchFamily="34" charset="-122"/>
                <a:ea typeface="微软雅黑" panose="020B0503020204020204" pitchFamily="34" charset="-122"/>
              </a:rPr>
              <a:t>20</a:t>
            </a:r>
            <a:r>
              <a:rPr lang="zh-CN" altLang="en-US" sz="1600" dirty="0">
                <a:latin typeface="微软雅黑" panose="020B0503020204020204" pitchFamily="34" charset="-122"/>
                <a:ea typeface="微软雅黑" panose="020B0503020204020204" pitchFamily="34" charset="-122"/>
              </a:rPr>
              <a:t>项，全国优秀工程勘察设计行业奖</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项，全国优秀水利水电勘测设计奖</a:t>
            </a:r>
            <a:r>
              <a:rPr lang="en-US" altLang="zh-CN" sz="1600" dirty="0">
                <a:latin typeface="微软雅黑" panose="020B0503020204020204" pitchFamily="34" charset="-122"/>
                <a:ea typeface="微软雅黑" panose="020B0503020204020204" pitchFamily="34" charset="-122"/>
              </a:rPr>
              <a:t>11</a:t>
            </a:r>
            <a:r>
              <a:rPr lang="zh-CN" altLang="en-US" sz="1600" dirty="0">
                <a:latin typeface="微软雅黑" panose="020B0503020204020204" pitchFamily="34" charset="-122"/>
                <a:ea typeface="微软雅黑" panose="020B0503020204020204" pitchFamily="34" charset="-122"/>
              </a:rPr>
              <a:t>项。</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拥有国家专利</a:t>
            </a:r>
            <a:r>
              <a:rPr lang="en-US" altLang="zh-CN" sz="1600" dirty="0">
                <a:latin typeface="微软雅黑" panose="020B0503020204020204" pitchFamily="34" charset="-122"/>
                <a:ea typeface="微软雅黑" panose="020B0503020204020204" pitchFamily="34" charset="-122"/>
              </a:rPr>
              <a:t>359</a:t>
            </a:r>
            <a:r>
              <a:rPr lang="zh-CN" altLang="en-US" sz="1600" dirty="0">
                <a:latin typeface="微软雅黑" panose="020B0503020204020204" pitchFamily="34" charset="-122"/>
                <a:ea typeface="微软雅黑" panose="020B0503020204020204" pitchFamily="34" charset="-122"/>
              </a:rPr>
              <a:t>件（其中发明专利</a:t>
            </a:r>
            <a:r>
              <a:rPr lang="en-US" altLang="zh-CN" sz="1600" dirty="0">
                <a:latin typeface="微软雅黑" panose="020B0503020204020204" pitchFamily="34" charset="-122"/>
                <a:ea typeface="微软雅黑" panose="020B0503020204020204" pitchFamily="34" charset="-122"/>
              </a:rPr>
              <a:t>104</a:t>
            </a:r>
            <a:r>
              <a:rPr lang="zh-CN" altLang="en-US" sz="1600" dirty="0">
                <a:latin typeface="微软雅黑" panose="020B0503020204020204" pitchFamily="34" charset="-122"/>
                <a:ea typeface="微软雅黑" panose="020B0503020204020204" pitchFamily="34" charset="-122"/>
              </a:rPr>
              <a:t>件），计算机软件著作权登记</a:t>
            </a:r>
            <a:r>
              <a:rPr lang="en-US" altLang="zh-CN" sz="1600" dirty="0">
                <a:latin typeface="微软雅黑" panose="020B0503020204020204" pitchFamily="34" charset="-122"/>
                <a:ea typeface="微软雅黑" panose="020B0503020204020204" pitchFamily="34" charset="-122"/>
              </a:rPr>
              <a:t>90</a:t>
            </a:r>
            <a:r>
              <a:rPr lang="zh-CN" altLang="en-US" sz="1600" dirty="0">
                <a:latin typeface="微软雅黑" panose="020B0503020204020204" pitchFamily="34" charset="-122"/>
                <a:ea typeface="微软雅黑" panose="020B0503020204020204" pitchFamily="34" charset="-122"/>
              </a:rPr>
              <a:t>件。</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主编和参编国家、行业标准</a:t>
            </a:r>
            <a:r>
              <a:rPr lang="en-US" altLang="zh-CN" sz="1600" dirty="0">
                <a:latin typeface="微软雅黑" panose="020B0503020204020204" pitchFamily="34" charset="-122"/>
                <a:ea typeface="微软雅黑" panose="020B0503020204020204" pitchFamily="34" charset="-122"/>
              </a:rPr>
              <a:t>60</a:t>
            </a:r>
            <a:r>
              <a:rPr lang="zh-CN" altLang="en-US" sz="1600" dirty="0">
                <a:latin typeface="微软雅黑" panose="020B0503020204020204" pitchFamily="34" charset="-122"/>
                <a:ea typeface="微软雅黑" panose="020B0503020204020204" pitchFamily="34" charset="-122"/>
              </a:rPr>
              <a:t>余项。</a:t>
            </a:r>
            <a:endParaRPr lang="en-US" altLang="zh-CN" sz="16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5580112" y="993012"/>
            <a:ext cx="3042320" cy="3882994"/>
            <a:chOff x="3239618" y="1676976"/>
            <a:chExt cx="3735529" cy="5099815"/>
          </a:xfrm>
        </p:grpSpPr>
        <p:pic>
          <p:nvPicPr>
            <p:cNvPr id="4" name="Picture 2" descr="E:\照片图片资料\证书扫描件\发明专利证书.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50777" y="1676976"/>
              <a:ext cx="1724370" cy="24143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5" descr="D:\用户目录\Pictures\2018010515125712573826045.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50777" y="4340360"/>
              <a:ext cx="1724370" cy="24364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2" descr="E:\照片图片资料\证书扫描件\黄河调水调沙理论与实践获得2010年度国家科技进步奖一等奖(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77" t="3315" r="3572" b="2776"/>
            <a:stretch/>
          </p:blipFill>
          <p:spPr bwMode="auto">
            <a:xfrm>
              <a:off x="3239619" y="1676976"/>
              <a:ext cx="1724371" cy="24143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descr="C:\Users\Administrator\Desktop\01-碾压式土石坝设计规范（SL274-2001） 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0" r="4133"/>
            <a:stretch/>
          </p:blipFill>
          <p:spPr bwMode="auto">
            <a:xfrm>
              <a:off x="3239618" y="4331243"/>
              <a:ext cx="1724371" cy="2414384"/>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8"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关于我们</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业绩成果</a:t>
            </a:r>
            <a:endParaRPr lang="en-US" altLang="zh-CN" sz="2400" b="1" kern="0" dirty="0">
              <a:solidFill>
                <a:srgbClr val="1B539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55886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1"/>
          <p:cNvSpPr txBox="1"/>
          <p:nvPr/>
        </p:nvSpPr>
        <p:spPr bwMode="auto">
          <a:xfrm>
            <a:off x="484267" y="191482"/>
            <a:ext cx="2935605"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目录</a:t>
            </a:r>
            <a:r>
              <a:rPr lang="en-US" altLang="zh-CN" sz="2400" b="1" kern="0" dirty="0">
                <a:solidFill>
                  <a:srgbClr val="1B539D"/>
                </a:solidFill>
                <a:latin typeface="微软雅黑" panose="020B0503020204020204" pitchFamily="34" charset="-122"/>
                <a:ea typeface="微软雅黑" panose="020B0503020204020204" pitchFamily="34" charset="-122"/>
              </a:rPr>
              <a:t>/Contents</a:t>
            </a:r>
          </a:p>
        </p:txBody>
      </p:sp>
      <p:pic>
        <p:nvPicPr>
          <p:cNvPr id="4098" name="Picture 2" descr="C:\Users\Administrator\Desktop\123. 《小西湖桥璀璨夜》李玉龙.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747"/>
          <a:stretch/>
        </p:blipFill>
        <p:spPr bwMode="auto">
          <a:xfrm>
            <a:off x="5076056" y="1563638"/>
            <a:ext cx="3641023" cy="259228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组合 18">
            <a:extLst>
              <a:ext uri="{FF2B5EF4-FFF2-40B4-BE49-F238E27FC236}">
                <a16:creationId xmlns:a16="http://schemas.microsoft.com/office/drawing/2014/main" id="{ACAB3473-3951-4154-8A82-28DB4FE4371C}"/>
              </a:ext>
            </a:extLst>
          </p:cNvPr>
          <p:cNvGrpSpPr/>
          <p:nvPr/>
        </p:nvGrpSpPr>
        <p:grpSpPr>
          <a:xfrm>
            <a:off x="402672" y="1347614"/>
            <a:ext cx="4301190" cy="585410"/>
            <a:chOff x="3995936" y="1770316"/>
            <a:chExt cx="4301190" cy="585410"/>
          </a:xfrm>
        </p:grpSpPr>
        <p:sp>
          <p:nvSpPr>
            <p:cNvPr id="20" name="矩形 19">
              <a:extLst>
                <a:ext uri="{FF2B5EF4-FFF2-40B4-BE49-F238E27FC236}">
                  <a16:creationId xmlns:a16="http://schemas.microsoft.com/office/drawing/2014/main" id="{F98F8C31-C427-4D64-8512-311C14B3BB3F}"/>
                </a:ext>
              </a:extLst>
            </p:cNvPr>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1" name="文本框 9">
              <a:extLst>
                <a:ext uri="{FF2B5EF4-FFF2-40B4-BE49-F238E27FC236}">
                  <a16:creationId xmlns:a16="http://schemas.microsoft.com/office/drawing/2014/main" id="{4091E2FE-0E76-4C01-8BA3-D37910539F06}"/>
                </a:ext>
              </a:extLst>
            </p:cNvPr>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01</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0335737D-0B39-49C9-9823-332BF89DAE9D}"/>
                </a:ext>
              </a:extLst>
            </p:cNvPr>
            <p:cNvSpPr/>
            <p:nvPr/>
          </p:nvSpPr>
          <p:spPr>
            <a:xfrm>
              <a:off x="4822699" y="1770316"/>
              <a:ext cx="3474427"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23" name="矩形 22">
              <a:extLst>
                <a:ext uri="{FF2B5EF4-FFF2-40B4-BE49-F238E27FC236}">
                  <a16:creationId xmlns:a16="http://schemas.microsoft.com/office/drawing/2014/main" id="{57C19308-E358-4D2A-8BDA-C800A043EBE4}"/>
                </a:ext>
              </a:extLst>
            </p:cNvPr>
            <p:cNvSpPr/>
            <p:nvPr/>
          </p:nvSpPr>
          <p:spPr>
            <a:xfrm>
              <a:off x="4836713" y="1812707"/>
              <a:ext cx="3460413" cy="461665"/>
            </a:xfrm>
            <a:prstGeom prst="rect">
              <a:avLst/>
            </a:prstGeom>
          </p:spPr>
          <p:txBody>
            <a:bodyPr wrap="square">
              <a:spAutoFit/>
            </a:bodyPr>
            <a:lstStyle/>
            <a:p>
              <a:pPr algn="ct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关于我们</a:t>
              </a:r>
            </a:p>
          </p:txBody>
        </p:sp>
      </p:grpSp>
      <p:grpSp>
        <p:nvGrpSpPr>
          <p:cNvPr id="24" name="组合 23">
            <a:extLst>
              <a:ext uri="{FF2B5EF4-FFF2-40B4-BE49-F238E27FC236}">
                <a16:creationId xmlns:a16="http://schemas.microsoft.com/office/drawing/2014/main" id="{6C2C997C-73C7-4E87-911A-C70364C1378A}"/>
              </a:ext>
            </a:extLst>
          </p:cNvPr>
          <p:cNvGrpSpPr/>
          <p:nvPr/>
        </p:nvGrpSpPr>
        <p:grpSpPr>
          <a:xfrm>
            <a:off x="407690" y="2139702"/>
            <a:ext cx="4308326" cy="585410"/>
            <a:chOff x="3995936" y="1770316"/>
            <a:chExt cx="4308326" cy="585410"/>
          </a:xfrm>
        </p:grpSpPr>
        <p:sp>
          <p:nvSpPr>
            <p:cNvPr id="25" name="矩形 24">
              <a:extLst>
                <a:ext uri="{FF2B5EF4-FFF2-40B4-BE49-F238E27FC236}">
                  <a16:creationId xmlns:a16="http://schemas.microsoft.com/office/drawing/2014/main" id="{E2FB62F5-DA39-4D2F-BEB5-A02487E7B7E9}"/>
                </a:ext>
              </a:extLst>
            </p:cNvPr>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6" name="文本框 9">
              <a:extLst>
                <a:ext uri="{FF2B5EF4-FFF2-40B4-BE49-F238E27FC236}">
                  <a16:creationId xmlns:a16="http://schemas.microsoft.com/office/drawing/2014/main" id="{A90194F7-0305-4C47-B9D5-A42FC8C7D118}"/>
                </a:ext>
              </a:extLst>
            </p:cNvPr>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02</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BDE11D62-197C-403A-9D2C-B22AD1E6B8C0}"/>
                </a:ext>
              </a:extLst>
            </p:cNvPr>
            <p:cNvSpPr/>
            <p:nvPr/>
          </p:nvSpPr>
          <p:spPr>
            <a:xfrm>
              <a:off x="4822699" y="1770316"/>
              <a:ext cx="3481563"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28" name="矩形 27">
              <a:extLst>
                <a:ext uri="{FF2B5EF4-FFF2-40B4-BE49-F238E27FC236}">
                  <a16:creationId xmlns:a16="http://schemas.microsoft.com/office/drawing/2014/main" id="{9C1E0492-60A9-42A9-B77B-2B0B5C1B1184}"/>
                </a:ext>
              </a:extLst>
            </p:cNvPr>
            <p:cNvSpPr/>
            <p:nvPr/>
          </p:nvSpPr>
          <p:spPr>
            <a:xfrm>
              <a:off x="4836713" y="1822053"/>
              <a:ext cx="3467549" cy="461665"/>
            </a:xfrm>
            <a:prstGeom prst="rect">
              <a:avLst/>
            </a:prstGeom>
          </p:spPr>
          <p:txBody>
            <a:bodyPr wrap="square">
              <a:spAutoFit/>
            </a:bodyPr>
            <a:lstStyle/>
            <a:p>
              <a:pPr algn="ctr"/>
              <a:r>
                <a:rPr lang="zh-CN" altLang="en-US" sz="2400" b="1" dirty="0">
                  <a:solidFill>
                    <a:srgbClr val="000066"/>
                  </a:solidFill>
                  <a:latin typeface="微软雅黑" panose="020B0503020204020204" pitchFamily="34" charset="-122"/>
                  <a:ea typeface="微软雅黑" panose="020B0503020204020204" pitchFamily="34" charset="-122"/>
                </a:rPr>
                <a:t>技术创新及应用</a:t>
              </a:r>
            </a:p>
          </p:txBody>
        </p:sp>
      </p:grpSp>
      <p:grpSp>
        <p:nvGrpSpPr>
          <p:cNvPr id="29" name="组合 28">
            <a:extLst>
              <a:ext uri="{FF2B5EF4-FFF2-40B4-BE49-F238E27FC236}">
                <a16:creationId xmlns:a16="http://schemas.microsoft.com/office/drawing/2014/main" id="{53265C0D-A26D-4DF2-B6A4-035899A718D4}"/>
              </a:ext>
            </a:extLst>
          </p:cNvPr>
          <p:cNvGrpSpPr/>
          <p:nvPr/>
        </p:nvGrpSpPr>
        <p:grpSpPr>
          <a:xfrm>
            <a:off x="407690" y="2922444"/>
            <a:ext cx="4308326" cy="585410"/>
            <a:chOff x="3995936" y="1770316"/>
            <a:chExt cx="4308326" cy="585410"/>
          </a:xfrm>
        </p:grpSpPr>
        <p:sp>
          <p:nvSpPr>
            <p:cNvPr id="30" name="矩形 29">
              <a:extLst>
                <a:ext uri="{FF2B5EF4-FFF2-40B4-BE49-F238E27FC236}">
                  <a16:creationId xmlns:a16="http://schemas.microsoft.com/office/drawing/2014/main" id="{8A9ECAE7-B01D-4EB4-B7BE-A9D6AF09EC6B}"/>
                </a:ext>
              </a:extLst>
            </p:cNvPr>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31" name="文本框 9">
              <a:extLst>
                <a:ext uri="{FF2B5EF4-FFF2-40B4-BE49-F238E27FC236}">
                  <a16:creationId xmlns:a16="http://schemas.microsoft.com/office/drawing/2014/main" id="{B8A224C4-063E-45A6-95E8-A4BE609D5C67}"/>
                </a:ext>
              </a:extLst>
            </p:cNvPr>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03</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39" name="矩形 38">
              <a:extLst>
                <a:ext uri="{FF2B5EF4-FFF2-40B4-BE49-F238E27FC236}">
                  <a16:creationId xmlns:a16="http://schemas.microsoft.com/office/drawing/2014/main" id="{E4F58EBC-69C1-4D2B-A044-87E7551525E2}"/>
                </a:ext>
              </a:extLst>
            </p:cNvPr>
            <p:cNvSpPr/>
            <p:nvPr/>
          </p:nvSpPr>
          <p:spPr>
            <a:xfrm>
              <a:off x="4822699" y="1770316"/>
              <a:ext cx="3481563"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40" name="矩形 39">
              <a:extLst>
                <a:ext uri="{FF2B5EF4-FFF2-40B4-BE49-F238E27FC236}">
                  <a16:creationId xmlns:a16="http://schemas.microsoft.com/office/drawing/2014/main" id="{232C7FA0-0476-4F3D-AF29-F452E779B65E}"/>
                </a:ext>
              </a:extLst>
            </p:cNvPr>
            <p:cNvSpPr/>
            <p:nvPr/>
          </p:nvSpPr>
          <p:spPr>
            <a:xfrm>
              <a:off x="4836713" y="1822053"/>
              <a:ext cx="3467549" cy="461665"/>
            </a:xfrm>
            <a:prstGeom prst="rect">
              <a:avLst/>
            </a:prstGeom>
          </p:spPr>
          <p:txBody>
            <a:bodyPr wrap="square">
              <a:spAutoFit/>
            </a:bodyPr>
            <a:lstStyle/>
            <a:p>
              <a:pPr algn="ctr"/>
              <a:r>
                <a:rPr lang="en-US" altLang="zh-CN" sz="2400" b="1" dirty="0">
                  <a:solidFill>
                    <a:schemeClr val="tx1">
                      <a:lumMod val="50000"/>
                      <a:lumOff val="50000"/>
                    </a:schemeClr>
                  </a:solidFill>
                  <a:latin typeface="微软雅黑" panose="020B0503020204020204" pitchFamily="34" charset="-122"/>
                  <a:ea typeface="微软雅黑" panose="020B0503020204020204" pitchFamily="34" charset="-122"/>
                </a:rPr>
                <a:t>BIM</a:t>
              </a: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技术应用</a:t>
              </a:r>
            </a:p>
          </p:txBody>
        </p:sp>
      </p:grpSp>
      <p:grpSp>
        <p:nvGrpSpPr>
          <p:cNvPr id="46" name="组合 45">
            <a:extLst>
              <a:ext uri="{FF2B5EF4-FFF2-40B4-BE49-F238E27FC236}">
                <a16:creationId xmlns:a16="http://schemas.microsoft.com/office/drawing/2014/main" id="{792320F5-8524-4558-8399-71F2472AC1A6}"/>
              </a:ext>
            </a:extLst>
          </p:cNvPr>
          <p:cNvGrpSpPr/>
          <p:nvPr/>
        </p:nvGrpSpPr>
        <p:grpSpPr>
          <a:xfrm>
            <a:off x="407690" y="3714532"/>
            <a:ext cx="4308326" cy="585410"/>
            <a:chOff x="3995936" y="1770316"/>
            <a:chExt cx="4308326" cy="585410"/>
          </a:xfrm>
        </p:grpSpPr>
        <p:sp>
          <p:nvSpPr>
            <p:cNvPr id="47" name="矩形 46">
              <a:extLst>
                <a:ext uri="{FF2B5EF4-FFF2-40B4-BE49-F238E27FC236}">
                  <a16:creationId xmlns:a16="http://schemas.microsoft.com/office/drawing/2014/main" id="{6D0B1681-0E1F-4AD4-801D-9398A365AD46}"/>
                </a:ext>
              </a:extLst>
            </p:cNvPr>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48" name="文本框 9">
              <a:extLst>
                <a:ext uri="{FF2B5EF4-FFF2-40B4-BE49-F238E27FC236}">
                  <a16:creationId xmlns:a16="http://schemas.microsoft.com/office/drawing/2014/main" id="{50004482-E893-48AC-A827-62F53F7DF27A}"/>
                </a:ext>
              </a:extLst>
            </p:cNvPr>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04</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49" name="矩形 48">
              <a:extLst>
                <a:ext uri="{FF2B5EF4-FFF2-40B4-BE49-F238E27FC236}">
                  <a16:creationId xmlns:a16="http://schemas.microsoft.com/office/drawing/2014/main" id="{DE01F07E-9D88-48A3-8BD8-0A0DEF0472A2}"/>
                </a:ext>
              </a:extLst>
            </p:cNvPr>
            <p:cNvSpPr/>
            <p:nvPr/>
          </p:nvSpPr>
          <p:spPr>
            <a:xfrm>
              <a:off x="4822699" y="1770316"/>
              <a:ext cx="3481563"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50" name="矩形 49">
              <a:extLst>
                <a:ext uri="{FF2B5EF4-FFF2-40B4-BE49-F238E27FC236}">
                  <a16:creationId xmlns:a16="http://schemas.microsoft.com/office/drawing/2014/main" id="{5E19F719-8B61-4C55-998E-2FCC01048687}"/>
                </a:ext>
              </a:extLst>
            </p:cNvPr>
            <p:cNvSpPr/>
            <p:nvPr/>
          </p:nvSpPr>
          <p:spPr>
            <a:xfrm>
              <a:off x="4836713" y="1822053"/>
              <a:ext cx="3467549" cy="461665"/>
            </a:xfrm>
            <a:prstGeom prst="rect">
              <a:avLst/>
            </a:prstGeom>
          </p:spPr>
          <p:txBody>
            <a:bodyPr wrap="square">
              <a:spAutoFit/>
            </a:bodyPr>
            <a:lstStyle/>
            <a:p>
              <a:pPr algn="ct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企业基本经验</a:t>
              </a:r>
            </a:p>
          </p:txBody>
        </p:sp>
      </p:grpSp>
    </p:spTree>
    <p:extLst>
      <p:ext uri="{BB962C8B-B14F-4D97-AF65-F5344CB8AC3E}">
        <p14:creationId xmlns:p14="http://schemas.microsoft.com/office/powerpoint/2010/main" val="2833896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照片图片资料\黄河\归档\115. 《阿万仓湿地》于保民.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7894"/>
            <a:ext cx="9144000" cy="127560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336396" y="902206"/>
            <a:ext cx="8484076" cy="2677656"/>
          </a:xfrm>
          <a:prstGeom prst="rect">
            <a:avLst/>
          </a:prstGeom>
        </p:spPr>
        <p:txBody>
          <a:bodyPr wrap="square" anchor="t">
            <a:spAutoFit/>
          </a:bodyPr>
          <a:lstStyle/>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在国家</a:t>
            </a:r>
            <a:r>
              <a:rPr lang="en-US" altLang="zh-CN" sz="1600" dirty="0">
                <a:latin typeface="微软雅黑" panose="020B0503020204020204" pitchFamily="34" charset="-122"/>
                <a:ea typeface="微软雅黑" panose="020B0503020204020204" pitchFamily="34" charset="-122"/>
              </a:rPr>
              <a:t>172</a:t>
            </a:r>
            <a:r>
              <a:rPr lang="zh-CN" altLang="en-US" sz="1600" dirty="0">
                <a:latin typeface="微软雅黑" panose="020B0503020204020204" pitchFamily="34" charset="-122"/>
                <a:ea typeface="微软雅黑" panose="020B0503020204020204" pitchFamily="34" charset="-122"/>
              </a:rPr>
              <a:t>项重大水利工程建设项目中，我院主持</a:t>
            </a:r>
            <a:r>
              <a:rPr lang="en-US" altLang="zh-CN" sz="1600" dirty="0">
                <a:latin typeface="微软雅黑" panose="020B0503020204020204" pitchFamily="34" charset="-122"/>
                <a:ea typeface="微软雅黑" panose="020B0503020204020204" pitchFamily="34" charset="-122"/>
              </a:rPr>
              <a:t>15</a:t>
            </a:r>
            <a:r>
              <a:rPr lang="zh-CN" altLang="en-US" sz="1600" dirty="0">
                <a:latin typeface="微软雅黑" panose="020B0503020204020204" pitchFamily="34" charset="-122"/>
                <a:ea typeface="微软雅黑" panose="020B0503020204020204" pitchFamily="34" charset="-122"/>
              </a:rPr>
              <a:t>项、参与</a:t>
            </a:r>
            <a:r>
              <a:rPr lang="en-US" altLang="zh-CN"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项。</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围绕“水利工程补短板”，积极推动古贤、东庄、马莲河、引黄济宁、黑山峡等重大水工程论证和上马。</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en-US" altLang="zh-CN" sz="1600" dirty="0">
                <a:latin typeface="微软雅黑" panose="020B0503020204020204" pitchFamily="34" charset="-122"/>
                <a:ea typeface="微软雅黑" panose="020B0503020204020204" pitchFamily="34" charset="-122"/>
              </a:rPr>
              <a:t>2018</a:t>
            </a:r>
            <a:r>
              <a:rPr lang="zh-CN" altLang="en-US" sz="1600" dirty="0">
                <a:latin typeface="微软雅黑" panose="020B0503020204020204" pitchFamily="34" charset="-122"/>
                <a:ea typeface="微软雅黑" panose="020B0503020204020204" pitchFamily="34" charset="-122"/>
              </a:rPr>
              <a:t>年共承担各类生产项目近千项。</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针对重大水利工程项目中遇到的各种技术难题以及主要专业领域发展中的核心技术问题，积极开展关键技术研究和成果转化应用。</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取得了一大批具有行业领先水平的技术成果，承担了重要的行业发展责任。</a:t>
            </a:r>
            <a:endParaRPr lang="en-US" altLang="zh-CN" sz="1600" dirty="0">
              <a:latin typeface="微软雅黑" panose="020B0503020204020204" pitchFamily="34" charset="-122"/>
              <a:ea typeface="微软雅黑" panose="020B0503020204020204" pitchFamily="34" charset="-122"/>
            </a:endParaRPr>
          </a:p>
        </p:txBody>
      </p:sp>
      <p:sp>
        <p:nvSpPr>
          <p:cNvPr id="5"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技术创新及应用</a:t>
            </a:r>
          </a:p>
        </p:txBody>
      </p:sp>
    </p:spTree>
    <p:extLst>
      <p:ext uri="{BB962C8B-B14F-4D97-AF65-F5344CB8AC3E}">
        <p14:creationId xmlns:p14="http://schemas.microsoft.com/office/powerpoint/2010/main" val="6287918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699249"/>
            <a:ext cx="8712968" cy="1800493"/>
          </a:xfrm>
          <a:prstGeom prst="rect">
            <a:avLst/>
          </a:prstGeom>
        </p:spPr>
        <p:txBody>
          <a:bodyPr wrap="square" anchor="t">
            <a:spAutoFit/>
          </a:bodyPr>
          <a:lstStyle/>
          <a:p>
            <a:pPr marL="285750" indent="-285750">
              <a:lnSpc>
                <a:spcPct val="150000"/>
              </a:lnSpc>
              <a:buFont typeface="Wingdings" pitchFamily="2" charset="2"/>
              <a:buChar char="n"/>
            </a:pPr>
            <a:r>
              <a:rPr lang="zh-CN" altLang="en-US" b="1" dirty="0">
                <a:solidFill>
                  <a:srgbClr val="0070C0"/>
                </a:solidFill>
                <a:latin typeface="微软雅黑" panose="020B0503020204020204" pitchFamily="34" charset="-122"/>
                <a:ea typeface="微软雅黑" panose="020B0503020204020204" pitchFamily="34" charset="-122"/>
              </a:rPr>
              <a:t>黄河古贤水利枢纽</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攻克高含沙量河流水库淤积形态、库容分布、运用方式等方面规划设计技术。</a:t>
            </a:r>
          </a:p>
          <a:p>
            <a:pPr marL="285750" indent="-285750" algn="just">
              <a:lnSpc>
                <a:spcPct val="150000"/>
              </a:lnSpc>
              <a:buFont typeface="Wingdings" pitchFamily="2" charset="2"/>
              <a:buChar char="p"/>
            </a:pPr>
            <a:r>
              <a:rPr lang="en-US" altLang="zh-CN" sz="1400" dirty="0">
                <a:latin typeface="微软雅黑" panose="020B0503020204020204" pitchFamily="34" charset="-122"/>
                <a:ea typeface="微软雅黑" panose="020B0503020204020204" pitchFamily="34" charset="-122"/>
              </a:rPr>
              <a:t>215m</a:t>
            </a:r>
            <a:r>
              <a:rPr lang="zh-CN" altLang="en-US" sz="1400" dirty="0">
                <a:latin typeface="微软雅黑" panose="020B0503020204020204" pitchFamily="34" charset="-122"/>
                <a:ea typeface="微软雅黑" panose="020B0503020204020204" pitchFamily="34" charset="-122"/>
              </a:rPr>
              <a:t>碾压混凝土重力坝（</a:t>
            </a:r>
            <a:r>
              <a:rPr lang="en-US" altLang="zh-CN" sz="1400" dirty="0">
                <a:latin typeface="微软雅黑" panose="020B0503020204020204" pitchFamily="34" charset="-122"/>
                <a:ea typeface="微软雅黑" panose="020B0503020204020204" pitchFamily="34" charset="-122"/>
              </a:rPr>
              <a:t>1800</a:t>
            </a:r>
            <a:r>
              <a:rPr lang="zh-CN" altLang="en-US" sz="1400" dirty="0">
                <a:latin typeface="微软雅黑" panose="020B0503020204020204" pitchFamily="34" charset="-122"/>
                <a:ea typeface="微软雅黑" panose="020B0503020204020204" pitchFamily="34" charset="-122"/>
              </a:rPr>
              <a:t>万</a:t>
            </a:r>
            <a:r>
              <a:rPr lang="en-US" altLang="zh-CN" sz="1400" dirty="0">
                <a:latin typeface="微软雅黑" panose="020B0503020204020204" pitchFamily="34" charset="-122"/>
                <a:ea typeface="微软雅黑" panose="020B0503020204020204" pitchFamily="34" charset="-122"/>
              </a:rPr>
              <a:t>m³ </a:t>
            </a:r>
            <a:r>
              <a:rPr lang="zh-CN" altLang="en-US" sz="1400" dirty="0">
                <a:latin typeface="微软雅黑" panose="020B0503020204020204" pitchFamily="34" charset="-122"/>
                <a:ea typeface="微软雅黑" panose="020B0503020204020204" pitchFamily="34" charset="-122"/>
              </a:rPr>
              <a:t>），库容</a:t>
            </a:r>
            <a:r>
              <a:rPr lang="en-US" altLang="zh-CN" sz="1400" dirty="0">
                <a:latin typeface="微软雅黑" panose="020B0503020204020204" pitchFamily="34" charset="-122"/>
                <a:ea typeface="微软雅黑" panose="020B0503020204020204" pitchFamily="34" charset="-122"/>
              </a:rPr>
              <a:t>129.42</a:t>
            </a:r>
            <a:r>
              <a:rPr lang="zh-CN" altLang="en-US" sz="1400" dirty="0">
                <a:latin typeface="微软雅黑" panose="020B0503020204020204" pitchFamily="34" charset="-122"/>
                <a:ea typeface="微软雅黑" panose="020B0503020204020204" pitchFamily="34" charset="-122"/>
              </a:rPr>
              <a:t>亿</a:t>
            </a:r>
            <a:r>
              <a:rPr lang="en-US" altLang="zh-CN" sz="1400" dirty="0">
                <a:latin typeface="微软雅黑" panose="020B0503020204020204" pitchFamily="34" charset="-122"/>
                <a:ea typeface="微软雅黑" panose="020B0503020204020204" pitchFamily="34" charset="-122"/>
              </a:rPr>
              <a:t>m³</a:t>
            </a:r>
            <a:r>
              <a:rPr lang="zh-CN" altLang="en-US" sz="1400" dirty="0">
                <a:latin typeface="微软雅黑" panose="020B0503020204020204" pitchFamily="34" charset="-122"/>
                <a:ea typeface="微软雅黑" panose="020B0503020204020204" pitchFamily="34" charset="-122"/>
              </a:rPr>
              <a:t>。</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复杂红层地基处理、高含沙水库水工布置、超大体积混凝土温控等是工程技术难题。</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可行性研究报告已通过水规总院审查。</a:t>
            </a:r>
          </a:p>
        </p:txBody>
      </p:sp>
      <p:pic>
        <p:nvPicPr>
          <p:cNvPr id="4" name="Picture 2" descr="C:\Users\Administrator\Desktop\594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8187" y="2572043"/>
            <a:ext cx="3570237" cy="2378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istrator\Desktop\古贤新方案效果图-推近本色.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886" y="2570861"/>
            <a:ext cx="3570237" cy="2370311"/>
          </a:xfrm>
          <a:prstGeom prst="rect">
            <a:avLst/>
          </a:prstGeom>
          <a:noFill/>
          <a:extLst>
            <a:ext uri="{909E8E84-426E-40DD-AFC4-6F175D3DCCD1}">
              <a14:hiddenFill xmlns:a14="http://schemas.microsoft.com/office/drawing/2010/main">
                <a:solidFill>
                  <a:srgbClr val="FFFFFF"/>
                </a:solidFill>
              </a14:hiddenFill>
            </a:ext>
          </a:extLst>
        </p:spPr>
      </p:pic>
      <p:sp>
        <p:nvSpPr>
          <p:cNvPr id="6"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技术创新及应用</a:t>
            </a:r>
          </a:p>
        </p:txBody>
      </p:sp>
    </p:spTree>
    <p:extLst>
      <p:ext uri="{BB962C8B-B14F-4D97-AF65-F5344CB8AC3E}">
        <p14:creationId xmlns:p14="http://schemas.microsoft.com/office/powerpoint/2010/main" val="628791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699249"/>
            <a:ext cx="8712968" cy="2123658"/>
          </a:xfrm>
          <a:prstGeom prst="rect">
            <a:avLst/>
          </a:prstGeom>
        </p:spPr>
        <p:txBody>
          <a:bodyPr wrap="square" anchor="t">
            <a:spAutoFit/>
          </a:bodyPr>
          <a:lstStyle/>
          <a:p>
            <a:pPr marL="285750" indent="-285750">
              <a:lnSpc>
                <a:spcPct val="150000"/>
              </a:lnSpc>
              <a:buFont typeface="Wingdings" pitchFamily="2" charset="2"/>
              <a:buChar char="n"/>
            </a:pPr>
            <a:r>
              <a:rPr lang="zh-CN" altLang="en-US" b="1" dirty="0">
                <a:solidFill>
                  <a:srgbClr val="0070C0"/>
                </a:solidFill>
                <a:latin typeface="微软雅黑" panose="020B0503020204020204" pitchFamily="34" charset="-122"/>
                <a:ea typeface="微软雅黑" panose="020B0503020204020204" pitchFamily="34" charset="-122"/>
              </a:rPr>
              <a:t>泾河东庄水利枢纽</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攻克规划定位、工程泥沙、岩溶渗漏三大技术难关。</a:t>
            </a:r>
          </a:p>
          <a:p>
            <a:pPr marL="285750" indent="-285750" algn="just">
              <a:lnSpc>
                <a:spcPct val="150000"/>
              </a:lnSpc>
              <a:buFont typeface="Wingdings" pitchFamily="2" charset="2"/>
              <a:buChar char="p"/>
            </a:pPr>
            <a:r>
              <a:rPr lang="en-US" altLang="zh-CN" sz="1400" dirty="0">
                <a:latin typeface="微软雅黑" panose="020B0503020204020204" pitchFamily="34" charset="-122"/>
                <a:ea typeface="微软雅黑" panose="020B0503020204020204" pitchFamily="34" charset="-122"/>
              </a:rPr>
              <a:t>230m</a:t>
            </a:r>
            <a:r>
              <a:rPr lang="zh-CN" altLang="en-US" sz="1400" dirty="0">
                <a:latin typeface="微软雅黑" panose="020B0503020204020204" pitchFamily="34" charset="-122"/>
                <a:ea typeface="微软雅黑" panose="020B0503020204020204" pitchFamily="34" charset="-122"/>
              </a:rPr>
              <a:t>超高混凝土双曲薄拱坝，总库容</a:t>
            </a:r>
            <a:r>
              <a:rPr lang="en-US" altLang="zh-CN" sz="1400" dirty="0">
                <a:latin typeface="微软雅黑" panose="020B0503020204020204" pitchFamily="34" charset="-122"/>
                <a:ea typeface="微软雅黑" panose="020B0503020204020204" pitchFamily="34" charset="-122"/>
              </a:rPr>
              <a:t>32.79</a:t>
            </a:r>
            <a:r>
              <a:rPr lang="zh-CN" altLang="en-US" sz="1400" dirty="0">
                <a:latin typeface="微软雅黑" panose="020B0503020204020204" pitchFamily="34" charset="-122"/>
                <a:ea typeface="微软雅黑" panose="020B0503020204020204" pitchFamily="34" charset="-122"/>
              </a:rPr>
              <a:t>亿</a:t>
            </a:r>
            <a:r>
              <a:rPr lang="en-US" altLang="zh-CN" sz="1400" dirty="0">
                <a:latin typeface="微软雅黑" panose="020B0503020204020204" pitchFamily="34" charset="-122"/>
                <a:ea typeface="微软雅黑" panose="020B0503020204020204" pitchFamily="34" charset="-122"/>
              </a:rPr>
              <a:t>m³ </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en-US" altLang="zh-CN" sz="1400" dirty="0">
                <a:latin typeface="微软雅黑" panose="020B0503020204020204" pitchFamily="34" charset="-122"/>
                <a:ea typeface="微软雅黑" panose="020B0503020204020204" pitchFamily="34" charset="-122"/>
              </a:rPr>
              <a:t>140kg/m³</a:t>
            </a:r>
            <a:r>
              <a:rPr lang="zh-CN" altLang="en-US" sz="1400" dirty="0">
                <a:latin typeface="微软雅黑" panose="020B0503020204020204" pitchFamily="34" charset="-122"/>
                <a:ea typeface="微软雅黑" panose="020B0503020204020204" pitchFamily="34" charset="-122"/>
              </a:rPr>
              <a:t>超高含沙量，提出“泄大拦小、适时造峰”的调水调沙运行方式。</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首创双泥沙侵蚀基准面设计理念和非常排沙底孔布置方式，解决长期有效库容保持和死库容复活等难题。</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工程已全面开工建设。</a:t>
            </a:r>
          </a:p>
        </p:txBody>
      </p:sp>
      <p:pic>
        <p:nvPicPr>
          <p:cNvPr id="4" name="Picture 2" descr="E:\照片图片资料\工程照片\东庄.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889" y="2777155"/>
            <a:ext cx="3377063" cy="2242867"/>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东庄开工.jpg"/>
          <p:cNvPicPr>
            <a:picLocks noChangeAspect="1"/>
          </p:cNvPicPr>
          <p:nvPr/>
        </p:nvPicPr>
        <p:blipFill>
          <a:blip r:embed="rId3" cstate="print"/>
          <a:stretch>
            <a:fillRect/>
          </a:stretch>
        </p:blipFill>
        <p:spPr>
          <a:xfrm>
            <a:off x="4723329" y="2777154"/>
            <a:ext cx="3377063" cy="2242867"/>
          </a:xfrm>
          <a:prstGeom prst="rect">
            <a:avLst/>
          </a:prstGeom>
        </p:spPr>
      </p:pic>
      <p:sp>
        <p:nvSpPr>
          <p:cNvPr id="6"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技术创新及应用</a:t>
            </a:r>
          </a:p>
        </p:txBody>
      </p:sp>
    </p:spTree>
    <p:extLst>
      <p:ext uri="{BB962C8B-B14F-4D97-AF65-F5344CB8AC3E}">
        <p14:creationId xmlns:p14="http://schemas.microsoft.com/office/powerpoint/2010/main" val="31932341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699249"/>
            <a:ext cx="8712968" cy="1800493"/>
          </a:xfrm>
          <a:prstGeom prst="rect">
            <a:avLst/>
          </a:prstGeom>
        </p:spPr>
        <p:txBody>
          <a:bodyPr wrap="square" anchor="t">
            <a:spAutoFit/>
          </a:bodyPr>
          <a:lstStyle/>
          <a:p>
            <a:pPr marL="285750" indent="-285750">
              <a:lnSpc>
                <a:spcPct val="150000"/>
              </a:lnSpc>
              <a:buFont typeface="Wingdings" pitchFamily="2" charset="2"/>
              <a:buChar char="n"/>
            </a:pPr>
            <a:r>
              <a:rPr lang="zh-CN" altLang="en-US" b="1" dirty="0">
                <a:solidFill>
                  <a:srgbClr val="0070C0"/>
                </a:solidFill>
                <a:latin typeface="微软雅黑" panose="020B0503020204020204" pitchFamily="34" charset="-122"/>
                <a:ea typeface="微软雅黑" panose="020B0503020204020204" pitchFamily="34" charset="-122"/>
              </a:rPr>
              <a:t>马莲河水利枢纽</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攻克特高含沙量水库（年均</a:t>
            </a:r>
            <a:r>
              <a:rPr lang="en-US" altLang="zh-CN" sz="1400" dirty="0">
                <a:latin typeface="微软雅黑" panose="020B0503020204020204" pitchFamily="34" charset="-122"/>
                <a:ea typeface="微软雅黑" panose="020B0503020204020204" pitchFamily="34" charset="-122"/>
              </a:rPr>
              <a:t>295kg/m³</a:t>
            </a:r>
            <a:r>
              <a:rPr lang="zh-CN" altLang="en-US" sz="1400" dirty="0">
                <a:latin typeface="微软雅黑" panose="020B0503020204020204" pitchFamily="34" charset="-122"/>
                <a:ea typeface="微软雅黑" panose="020B0503020204020204" pitchFamily="34" charset="-122"/>
              </a:rPr>
              <a:t>，汛期</a:t>
            </a:r>
            <a:r>
              <a:rPr lang="en-US" altLang="zh-CN" sz="1400" dirty="0">
                <a:latin typeface="微软雅黑" panose="020B0503020204020204" pitchFamily="34" charset="-122"/>
                <a:ea typeface="微软雅黑" panose="020B0503020204020204" pitchFamily="34" charset="-122"/>
              </a:rPr>
              <a:t>406kg/m³</a:t>
            </a:r>
            <a:r>
              <a:rPr lang="zh-CN" altLang="en-US" sz="1400" dirty="0">
                <a:latin typeface="微软雅黑" panose="020B0503020204020204" pitchFamily="34" charset="-122"/>
                <a:ea typeface="微软雅黑" panose="020B0503020204020204" pitchFamily="34" charset="-122"/>
              </a:rPr>
              <a:t>）设计难题，首创干流水库处理泥沙、调蓄水库调节供水的并联水库开发模式。</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在复杂地质条件下建造的国内最高均质土坝（</a:t>
            </a:r>
            <a:r>
              <a:rPr lang="en-US" altLang="zh-CN" sz="1400" dirty="0">
                <a:latin typeface="微软雅黑" panose="020B0503020204020204" pitchFamily="34" charset="-122"/>
                <a:ea typeface="微软雅黑" panose="020B0503020204020204" pitchFamily="34" charset="-122"/>
              </a:rPr>
              <a:t>71m</a:t>
            </a:r>
            <a:r>
              <a:rPr lang="zh-CN" altLang="en-US" sz="1400" dirty="0">
                <a:latin typeface="微软雅黑" panose="020B0503020204020204" pitchFamily="34" charset="-122"/>
                <a:ea typeface="微软雅黑" panose="020B0503020204020204" pitchFamily="34" charset="-122"/>
              </a:rPr>
              <a:t>），创建并联水库兴利库容联合配置设计技术。</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可行性研究报告已通过水规总院审查。</a:t>
            </a:r>
          </a:p>
        </p:txBody>
      </p:sp>
      <p:pic>
        <p:nvPicPr>
          <p:cNvPr id="4" name="图片 2"/>
          <p:cNvPicPr>
            <a:picLocks noChangeAspect="1"/>
          </p:cNvPicPr>
          <p:nvPr/>
        </p:nvPicPr>
        <p:blipFill>
          <a:blip r:embed="rId2" cstate="print">
            <a:extLst>
              <a:ext uri="{28A0092B-C50C-407E-A947-70E740481C1C}">
                <a14:useLocalDpi xmlns:a14="http://schemas.microsoft.com/office/drawing/2010/main" val="0"/>
              </a:ext>
            </a:extLst>
          </a:blip>
          <a:srcRect t="11378" b="6133"/>
          <a:stretch>
            <a:fillRect/>
          </a:stretch>
        </p:blipFill>
        <p:spPr bwMode="auto">
          <a:xfrm>
            <a:off x="610816" y="2515524"/>
            <a:ext cx="3654278" cy="236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Administrator\Desktop\595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280" y="2506775"/>
            <a:ext cx="3654278" cy="2360481"/>
          </a:xfrm>
          <a:prstGeom prst="rect">
            <a:avLst/>
          </a:prstGeom>
          <a:noFill/>
          <a:extLst>
            <a:ext uri="{909E8E84-426E-40DD-AFC4-6F175D3DCCD1}">
              <a14:hiddenFill xmlns:a14="http://schemas.microsoft.com/office/drawing/2010/main">
                <a:solidFill>
                  <a:srgbClr val="FFFFFF"/>
                </a:solidFill>
              </a14:hiddenFill>
            </a:ext>
          </a:extLst>
        </p:spPr>
      </p:pic>
      <p:sp>
        <p:nvSpPr>
          <p:cNvPr id="6"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技术创新及应用</a:t>
            </a:r>
          </a:p>
        </p:txBody>
      </p:sp>
    </p:spTree>
    <p:extLst>
      <p:ext uri="{BB962C8B-B14F-4D97-AF65-F5344CB8AC3E}">
        <p14:creationId xmlns:p14="http://schemas.microsoft.com/office/powerpoint/2010/main" val="31932341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699249"/>
            <a:ext cx="8712968" cy="1477328"/>
          </a:xfrm>
          <a:prstGeom prst="rect">
            <a:avLst/>
          </a:prstGeom>
        </p:spPr>
        <p:txBody>
          <a:bodyPr wrap="square" anchor="t">
            <a:spAutoFit/>
          </a:bodyPr>
          <a:lstStyle/>
          <a:p>
            <a:pPr marL="285750" indent="-285750">
              <a:lnSpc>
                <a:spcPct val="150000"/>
              </a:lnSpc>
              <a:buFont typeface="Wingdings" pitchFamily="2" charset="2"/>
              <a:buChar char="n"/>
            </a:pPr>
            <a:r>
              <a:rPr lang="zh-CN" altLang="en-US" b="1" dirty="0">
                <a:solidFill>
                  <a:srgbClr val="0070C0"/>
                </a:solidFill>
                <a:latin typeface="微软雅黑" panose="020B0503020204020204" pitchFamily="34" charset="-122"/>
                <a:ea typeface="微软雅黑" panose="020B0503020204020204" pitchFamily="34" charset="-122"/>
              </a:rPr>
              <a:t>引黄济宁工程</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国家西部开发重大战略工程之一。</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工程涉及受水区水资源配置方案、供水线路优化比选、高寒高海拔深埋超长隧洞工程建设等关键技术。</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可行性研究报告已顺利通过水规总院复审。</a:t>
            </a: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711" y="2295676"/>
            <a:ext cx="3916522" cy="2580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213" y="2295676"/>
            <a:ext cx="3799702" cy="2580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技术创新及应用</a:t>
            </a:r>
          </a:p>
        </p:txBody>
      </p:sp>
    </p:spTree>
    <p:extLst>
      <p:ext uri="{BB962C8B-B14F-4D97-AF65-F5344CB8AC3E}">
        <p14:creationId xmlns:p14="http://schemas.microsoft.com/office/powerpoint/2010/main" val="31932341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2672" y="1347614"/>
            <a:ext cx="4301190" cy="585410"/>
            <a:chOff x="3995936" y="1770316"/>
            <a:chExt cx="4301190" cy="585410"/>
          </a:xfrm>
        </p:grpSpPr>
        <p:sp>
          <p:nvSpPr>
            <p:cNvPr id="16" name="矩形 15"/>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7" name="文本框 9"/>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01</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4822699" y="1770316"/>
              <a:ext cx="3474427"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32" name="矩形 31"/>
            <p:cNvSpPr/>
            <p:nvPr/>
          </p:nvSpPr>
          <p:spPr>
            <a:xfrm>
              <a:off x="4836713" y="1812707"/>
              <a:ext cx="3460413" cy="461665"/>
            </a:xfrm>
            <a:prstGeom prst="rect">
              <a:avLst/>
            </a:prstGeom>
          </p:spPr>
          <p:txBody>
            <a:bodyPr wrap="square">
              <a:spAutoFit/>
            </a:bodyPr>
            <a:lstStyle/>
            <a:p>
              <a:pPr algn="ctr"/>
              <a:r>
                <a:rPr lang="zh-CN" altLang="en-US" sz="2400" b="1" dirty="0">
                  <a:solidFill>
                    <a:srgbClr val="000066"/>
                  </a:solidFill>
                  <a:latin typeface="微软雅黑" panose="020B0503020204020204" pitchFamily="34" charset="-122"/>
                  <a:ea typeface="微软雅黑" panose="020B0503020204020204" pitchFamily="34" charset="-122"/>
                </a:rPr>
                <a:t>关于我们</a:t>
              </a:r>
            </a:p>
          </p:txBody>
        </p:sp>
      </p:grpSp>
      <p:sp>
        <p:nvSpPr>
          <p:cNvPr id="33"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目录</a:t>
            </a:r>
            <a:r>
              <a:rPr lang="en-US" altLang="zh-CN" sz="2400" b="1" kern="0" dirty="0">
                <a:solidFill>
                  <a:srgbClr val="1B539D"/>
                </a:solidFill>
                <a:latin typeface="微软雅黑" panose="020B0503020204020204" pitchFamily="34" charset="-122"/>
                <a:ea typeface="微软雅黑" panose="020B0503020204020204" pitchFamily="34" charset="-122"/>
              </a:rPr>
              <a:t>/Contents</a:t>
            </a:r>
          </a:p>
        </p:txBody>
      </p:sp>
      <p:grpSp>
        <p:nvGrpSpPr>
          <p:cNvPr id="34" name="组合 33"/>
          <p:cNvGrpSpPr/>
          <p:nvPr/>
        </p:nvGrpSpPr>
        <p:grpSpPr>
          <a:xfrm>
            <a:off x="407690" y="2139702"/>
            <a:ext cx="4308326" cy="585410"/>
            <a:chOff x="3995936" y="1770316"/>
            <a:chExt cx="4308326" cy="585410"/>
          </a:xfrm>
        </p:grpSpPr>
        <p:sp>
          <p:nvSpPr>
            <p:cNvPr id="35" name="矩形 34"/>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36" name="文本框 9"/>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02</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37" name="矩形 36"/>
            <p:cNvSpPr/>
            <p:nvPr/>
          </p:nvSpPr>
          <p:spPr>
            <a:xfrm>
              <a:off x="4822699" y="1770316"/>
              <a:ext cx="3481563"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38" name="矩形 37"/>
            <p:cNvSpPr/>
            <p:nvPr/>
          </p:nvSpPr>
          <p:spPr>
            <a:xfrm>
              <a:off x="4836713" y="1822053"/>
              <a:ext cx="3467549" cy="461665"/>
            </a:xfrm>
            <a:prstGeom prst="rect">
              <a:avLst/>
            </a:prstGeom>
          </p:spPr>
          <p:txBody>
            <a:bodyPr wrap="square">
              <a:spAutoFit/>
            </a:bodyPr>
            <a:lstStyle/>
            <a:p>
              <a:pPr algn="ct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技术创新及应用</a:t>
              </a:r>
            </a:p>
          </p:txBody>
        </p:sp>
      </p:grpSp>
      <p:grpSp>
        <p:nvGrpSpPr>
          <p:cNvPr id="41" name="组合 40"/>
          <p:cNvGrpSpPr/>
          <p:nvPr/>
        </p:nvGrpSpPr>
        <p:grpSpPr>
          <a:xfrm>
            <a:off x="407690" y="2922444"/>
            <a:ext cx="4308326" cy="585410"/>
            <a:chOff x="3995936" y="1770316"/>
            <a:chExt cx="4308326" cy="585410"/>
          </a:xfrm>
        </p:grpSpPr>
        <p:sp>
          <p:nvSpPr>
            <p:cNvPr id="42" name="矩形 41"/>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43" name="文本框 9"/>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03</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44" name="矩形 43"/>
            <p:cNvSpPr/>
            <p:nvPr/>
          </p:nvSpPr>
          <p:spPr>
            <a:xfrm>
              <a:off x="4822699" y="1770316"/>
              <a:ext cx="3481563"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45" name="矩形 44"/>
            <p:cNvSpPr/>
            <p:nvPr/>
          </p:nvSpPr>
          <p:spPr>
            <a:xfrm>
              <a:off x="4836713" y="1822053"/>
              <a:ext cx="3467549" cy="461665"/>
            </a:xfrm>
            <a:prstGeom prst="rect">
              <a:avLst/>
            </a:prstGeom>
          </p:spPr>
          <p:txBody>
            <a:bodyPr wrap="square">
              <a:spAutoFit/>
            </a:bodyPr>
            <a:lstStyle/>
            <a:p>
              <a:pPr algn="ctr"/>
              <a:r>
                <a:rPr lang="en-US" altLang="zh-CN" sz="2400" b="1" dirty="0">
                  <a:solidFill>
                    <a:schemeClr val="tx1">
                      <a:lumMod val="50000"/>
                      <a:lumOff val="50000"/>
                    </a:schemeClr>
                  </a:solidFill>
                  <a:latin typeface="微软雅黑" panose="020B0503020204020204" pitchFamily="34" charset="-122"/>
                  <a:ea typeface="微软雅黑" panose="020B0503020204020204" pitchFamily="34" charset="-122"/>
                </a:rPr>
                <a:t>BIM</a:t>
              </a: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技术应用</a:t>
              </a:r>
            </a:p>
          </p:txBody>
        </p:sp>
      </p:grpSp>
      <p:pic>
        <p:nvPicPr>
          <p:cNvPr id="1027" name="Picture 3" descr="C:\Users\Administrator\Desktop\《天河龙湾》 雷宇  巩义河务局.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0864" y="1534021"/>
            <a:ext cx="3657600" cy="2549897"/>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9" name="组合 18">
            <a:extLst>
              <a:ext uri="{FF2B5EF4-FFF2-40B4-BE49-F238E27FC236}">
                <a16:creationId xmlns:a16="http://schemas.microsoft.com/office/drawing/2014/main" id="{449F763A-0120-48D7-9537-80F889249A41}"/>
              </a:ext>
            </a:extLst>
          </p:cNvPr>
          <p:cNvGrpSpPr/>
          <p:nvPr/>
        </p:nvGrpSpPr>
        <p:grpSpPr>
          <a:xfrm>
            <a:off x="407690" y="3714532"/>
            <a:ext cx="4308326" cy="585410"/>
            <a:chOff x="3995936" y="1770316"/>
            <a:chExt cx="4308326" cy="585410"/>
          </a:xfrm>
        </p:grpSpPr>
        <p:sp>
          <p:nvSpPr>
            <p:cNvPr id="20" name="矩形 19">
              <a:extLst>
                <a:ext uri="{FF2B5EF4-FFF2-40B4-BE49-F238E27FC236}">
                  <a16:creationId xmlns:a16="http://schemas.microsoft.com/office/drawing/2014/main" id="{72BF6970-96E5-40E6-97AE-A343501CC083}"/>
                </a:ext>
              </a:extLst>
            </p:cNvPr>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1" name="文本框 9">
              <a:extLst>
                <a:ext uri="{FF2B5EF4-FFF2-40B4-BE49-F238E27FC236}">
                  <a16:creationId xmlns:a16="http://schemas.microsoft.com/office/drawing/2014/main" id="{45B596CC-7F49-448B-B7B9-89AD422972FB}"/>
                </a:ext>
              </a:extLst>
            </p:cNvPr>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04</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5F2C6D99-19F7-4295-B377-DA0797E8DB1A}"/>
                </a:ext>
              </a:extLst>
            </p:cNvPr>
            <p:cNvSpPr/>
            <p:nvPr/>
          </p:nvSpPr>
          <p:spPr>
            <a:xfrm>
              <a:off x="4822699" y="1770316"/>
              <a:ext cx="3481563"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23" name="矩形 22">
              <a:extLst>
                <a:ext uri="{FF2B5EF4-FFF2-40B4-BE49-F238E27FC236}">
                  <a16:creationId xmlns:a16="http://schemas.microsoft.com/office/drawing/2014/main" id="{D8EDE019-6817-4B1D-A0FB-9C2D19124285}"/>
                </a:ext>
              </a:extLst>
            </p:cNvPr>
            <p:cNvSpPr/>
            <p:nvPr/>
          </p:nvSpPr>
          <p:spPr>
            <a:xfrm>
              <a:off x="4836713" y="1822053"/>
              <a:ext cx="3467549" cy="461665"/>
            </a:xfrm>
            <a:prstGeom prst="rect">
              <a:avLst/>
            </a:prstGeom>
          </p:spPr>
          <p:txBody>
            <a:bodyPr wrap="square">
              <a:spAutoFit/>
            </a:bodyPr>
            <a:lstStyle/>
            <a:p>
              <a:pPr algn="ct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企业基本经验</a:t>
              </a:r>
            </a:p>
          </p:txBody>
        </p:sp>
      </p:grpSp>
    </p:spTree>
    <p:extLst>
      <p:ext uri="{BB962C8B-B14F-4D97-AF65-F5344CB8AC3E}">
        <p14:creationId xmlns:p14="http://schemas.microsoft.com/office/powerpoint/2010/main" val="3162314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699249"/>
            <a:ext cx="8712968" cy="1800493"/>
          </a:xfrm>
          <a:prstGeom prst="rect">
            <a:avLst/>
          </a:prstGeom>
        </p:spPr>
        <p:txBody>
          <a:bodyPr wrap="square" anchor="t">
            <a:spAutoFit/>
          </a:bodyPr>
          <a:lstStyle/>
          <a:p>
            <a:pPr marL="285750" indent="-285750">
              <a:lnSpc>
                <a:spcPct val="150000"/>
              </a:lnSpc>
              <a:buFont typeface="Wingdings" pitchFamily="2" charset="2"/>
              <a:buChar char="n"/>
            </a:pPr>
            <a:r>
              <a:rPr lang="zh-CN" altLang="en-US" b="1" dirty="0">
                <a:solidFill>
                  <a:srgbClr val="0070C0"/>
                </a:solidFill>
                <a:latin typeface="微软雅黑" panose="020B0503020204020204" pitchFamily="34" charset="-122"/>
                <a:ea typeface="微软雅黑" panose="020B0503020204020204" pitchFamily="34" charset="-122"/>
              </a:rPr>
              <a:t>兰州水源地建设工程</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国内首条无内衬、管片直接承压输水长隧洞（</a:t>
            </a:r>
            <a:r>
              <a:rPr lang="en-US" altLang="zh-CN" sz="1400" dirty="0">
                <a:latin typeface="微软雅黑" panose="020B0503020204020204" pitchFamily="34" charset="-122"/>
                <a:ea typeface="微软雅黑" panose="020B0503020204020204" pitchFamily="34" charset="-122"/>
              </a:rPr>
              <a:t>32km</a:t>
            </a:r>
            <a:r>
              <a:rPr lang="zh-CN" altLang="en-US" sz="1400" dirty="0">
                <a:latin typeface="微软雅黑" panose="020B0503020204020204" pitchFamily="34" charset="-122"/>
                <a:ea typeface="微软雅黑" panose="020B0503020204020204" pitchFamily="34" charset="-122"/>
              </a:rPr>
              <a:t>）全线贯通。</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参与设计了国产首台 </a:t>
            </a:r>
            <a:r>
              <a:rPr lang="en-US" altLang="zh-CN" sz="1400" dirty="0">
                <a:latin typeface="微软雅黑" panose="020B0503020204020204" pitchFamily="34" charset="-122"/>
                <a:ea typeface="微软雅黑" panose="020B0503020204020204" pitchFamily="34" charset="-122"/>
              </a:rPr>
              <a:t>TBM </a:t>
            </a:r>
            <a:r>
              <a:rPr lang="zh-CN" altLang="en-US" sz="1400" dirty="0">
                <a:latin typeface="微软雅黑" panose="020B0503020204020204" pitchFamily="34" charset="-122"/>
                <a:ea typeface="微软雅黑" panose="020B0503020204020204" pitchFamily="34" charset="-122"/>
              </a:rPr>
              <a:t>双护盾岩石隧洞掘进机。</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积累了</a:t>
            </a:r>
            <a:r>
              <a:rPr lang="en-US" altLang="zh-CN" sz="1400" dirty="0">
                <a:latin typeface="微软雅黑" panose="020B0503020204020204" pitchFamily="34" charset="-122"/>
                <a:ea typeface="微软雅黑" panose="020B0503020204020204" pitchFamily="34" charset="-122"/>
              </a:rPr>
              <a:t>TBM</a:t>
            </a:r>
            <a:r>
              <a:rPr lang="zh-CN" altLang="en-US" sz="1400" dirty="0">
                <a:latin typeface="微软雅黑" panose="020B0503020204020204" pitchFamily="34" charset="-122"/>
                <a:ea typeface="微软雅黑" panose="020B0503020204020204" pitchFamily="34" charset="-122"/>
              </a:rPr>
              <a:t>隧洞岩石分类、有压隧洞管片衬砌设计施工技术和经验。</a:t>
            </a:r>
          </a:p>
          <a:p>
            <a:pPr marL="285750" indent="-285750" algn="just">
              <a:lnSpc>
                <a:spcPct val="150000"/>
              </a:lnSpc>
              <a:buFont typeface="Wingdings" pitchFamily="2" charset="2"/>
              <a:buChar char="p"/>
            </a:pPr>
            <a:r>
              <a:rPr lang="zh-CN" altLang="en-US" sz="1400" dirty="0">
                <a:latin typeface="微软雅黑" panose="020B0503020204020204" pitchFamily="34" charset="-122"/>
                <a:ea typeface="微软雅黑" panose="020B0503020204020204" pitchFamily="34" charset="-122"/>
              </a:rPr>
              <a:t>采用</a:t>
            </a:r>
            <a:r>
              <a:rPr lang="en-US" altLang="zh-CN" sz="1400" dirty="0">
                <a:latin typeface="微软雅黑" panose="020B0503020204020204" pitchFamily="34" charset="-122"/>
                <a:ea typeface="微软雅黑" panose="020B0503020204020204" pitchFamily="34" charset="-122"/>
              </a:rPr>
              <a:t>4D BIM</a:t>
            </a:r>
            <a:r>
              <a:rPr lang="zh-CN" altLang="en-US" sz="1400" dirty="0">
                <a:latin typeface="微软雅黑" panose="020B0503020204020204" pitchFamily="34" charset="-122"/>
                <a:ea typeface="微软雅黑" panose="020B0503020204020204" pitchFamily="34" charset="-122"/>
              </a:rPr>
              <a:t>管理系统掌控施工全局，成为水利行业</a:t>
            </a:r>
            <a:r>
              <a:rPr lang="en-US" altLang="zh-CN" sz="1400" dirty="0">
                <a:latin typeface="微软雅黑" panose="020B0503020204020204" pitchFamily="34" charset="-122"/>
                <a:ea typeface="微软雅黑" panose="020B0503020204020204" pitchFamily="34" charset="-122"/>
              </a:rPr>
              <a:t>EPC</a:t>
            </a:r>
            <a:r>
              <a:rPr lang="zh-CN" altLang="en-US" sz="1400" dirty="0">
                <a:latin typeface="微软雅黑" panose="020B0503020204020204" pitchFamily="34" charset="-122"/>
                <a:ea typeface="微软雅黑" panose="020B0503020204020204" pitchFamily="34" charset="-122"/>
              </a:rPr>
              <a:t>模式新标杆。</a:t>
            </a:r>
          </a:p>
        </p:txBody>
      </p:sp>
      <p:pic>
        <p:nvPicPr>
          <p:cNvPr id="4" name="Picture 2" descr="C:\Users\Administrator\Desktop\53546.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57886" y="2571750"/>
            <a:ext cx="3570888" cy="23762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dministrator\Desktop\428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10" y="2571750"/>
            <a:ext cx="3570888" cy="2376264"/>
          </a:xfrm>
          <a:prstGeom prst="rect">
            <a:avLst/>
          </a:prstGeom>
          <a:noFill/>
          <a:extLst>
            <a:ext uri="{909E8E84-426E-40DD-AFC4-6F175D3DCCD1}">
              <a14:hiddenFill xmlns:a14="http://schemas.microsoft.com/office/drawing/2010/main">
                <a:solidFill>
                  <a:srgbClr val="FFFFFF"/>
                </a:solidFill>
              </a14:hiddenFill>
            </a:ext>
          </a:extLst>
        </p:spPr>
      </p:pic>
      <p:sp>
        <p:nvSpPr>
          <p:cNvPr id="6"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技术创新及应用</a:t>
            </a:r>
          </a:p>
        </p:txBody>
      </p:sp>
    </p:spTree>
    <p:extLst>
      <p:ext uri="{BB962C8B-B14F-4D97-AF65-F5344CB8AC3E}">
        <p14:creationId xmlns:p14="http://schemas.microsoft.com/office/powerpoint/2010/main" val="6287918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699249"/>
            <a:ext cx="8712968" cy="1800493"/>
          </a:xfrm>
          <a:prstGeom prst="rect">
            <a:avLst/>
          </a:prstGeom>
        </p:spPr>
        <p:txBody>
          <a:bodyPr wrap="square" anchor="t">
            <a:spAutoFit/>
          </a:bodyPr>
          <a:lstStyle/>
          <a:p>
            <a:pPr marL="285750" indent="-285750">
              <a:lnSpc>
                <a:spcPct val="150000"/>
              </a:lnSpc>
              <a:buFont typeface="Wingdings" pitchFamily="2" charset="2"/>
              <a:buChar char="n"/>
            </a:pPr>
            <a:r>
              <a:rPr lang="zh-CN" altLang="en-US" b="1" dirty="0">
                <a:solidFill>
                  <a:srgbClr val="0070C0"/>
                </a:solidFill>
                <a:latin typeface="微软雅黑" panose="020B0503020204020204" pitchFamily="34" charset="-122"/>
                <a:ea typeface="微软雅黑" panose="020B0503020204020204" pitchFamily="34" charset="-122"/>
              </a:rPr>
              <a:t>黄河下游生态廊道建设规划研究</a:t>
            </a:r>
            <a:endParaRPr lang="en-US" altLang="zh-CN" b="1" dirty="0">
              <a:solidFill>
                <a:srgbClr val="0070C0"/>
              </a:solidFill>
              <a:latin typeface="微软雅黑" panose="020B0503020204020204" pitchFamily="34" charset="-122"/>
              <a:ea typeface="微软雅黑" panose="020B0503020204020204" pitchFamily="34" charset="-122"/>
            </a:endParaRPr>
          </a:p>
          <a:p>
            <a:pPr algn="just">
              <a:lnSpc>
                <a:spcPct val="150000"/>
              </a:lnSpc>
            </a:pPr>
            <a:r>
              <a:rPr lang="zh-CN" altLang="en-US" sz="1400" dirty="0">
                <a:latin typeface="微软雅黑" panose="020B0503020204020204" pitchFamily="34" charset="-122"/>
                <a:ea typeface="微软雅黑" panose="020B0503020204020204" pitchFamily="34" charset="-122"/>
              </a:rPr>
              <a:t>       全力做好黄河下游生态廊道建设及系统治理战略研究。在水沙形势变化及生态文明视角下调整滩区功能体系和评价体系，提出下游河道生态治理新方略，构建“洪水分级设防、泥沙分区落淤、水沙自由交换、三滩分区治理” 为核心的人、水、沙和谐的生态廊道，实现防洪保安、滩区群众脱贫致富、沿黄城市群生态空间需求的深度融合，促进人水和谐。</a:t>
            </a:r>
          </a:p>
        </p:txBody>
      </p:sp>
      <p:pic>
        <p:nvPicPr>
          <p:cNvPr id="4"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1862" y="2378698"/>
            <a:ext cx="4086602" cy="256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698" y="2906995"/>
            <a:ext cx="4176464" cy="155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技术创新及应用</a:t>
            </a:r>
          </a:p>
        </p:txBody>
      </p:sp>
    </p:spTree>
    <p:extLst>
      <p:ext uri="{BB962C8B-B14F-4D97-AF65-F5344CB8AC3E}">
        <p14:creationId xmlns:p14="http://schemas.microsoft.com/office/powerpoint/2010/main" val="31870487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699249"/>
            <a:ext cx="8712968" cy="1477328"/>
          </a:xfrm>
          <a:prstGeom prst="rect">
            <a:avLst/>
          </a:prstGeom>
        </p:spPr>
        <p:txBody>
          <a:bodyPr wrap="square" anchor="t">
            <a:spAutoFit/>
          </a:bodyPr>
          <a:lstStyle/>
          <a:p>
            <a:pPr marL="285750" indent="-285750">
              <a:lnSpc>
                <a:spcPct val="150000"/>
              </a:lnSpc>
              <a:buFont typeface="Wingdings" pitchFamily="2" charset="2"/>
              <a:buChar char="n"/>
            </a:pPr>
            <a:r>
              <a:rPr lang="zh-CN" altLang="en-US" b="1" dirty="0">
                <a:solidFill>
                  <a:srgbClr val="0070C0"/>
                </a:solidFill>
                <a:latin typeface="微软雅黑" panose="020B0503020204020204" pitchFamily="34" charset="-122"/>
                <a:ea typeface="微软雅黑" panose="020B0503020204020204" pitchFamily="34" charset="-122"/>
              </a:rPr>
              <a:t>绿色节水节能型城镇“双供双排”系统研究</a:t>
            </a:r>
          </a:p>
          <a:p>
            <a:pPr algn="just">
              <a:lnSpc>
                <a:spcPct val="150000"/>
              </a:lnSpc>
            </a:pPr>
            <a:r>
              <a:rPr lang="zh-CN" altLang="en-US" sz="1400" dirty="0">
                <a:latin typeface="微软雅黑" panose="020B0503020204020204" pitchFamily="34" charset="-122"/>
                <a:ea typeface="微软雅黑" panose="020B0503020204020204" pitchFamily="34" charset="-122"/>
              </a:rPr>
              <a:t>       城镇供排水系统建设体现“绿色、环保、节能、生态”的发展理念，对现有系统进行改造，一方面精准提高饮用水水质标准，满足居民对优质饮用水的需求，同时将可循环利用的粪尿从污水源头进行分离，构建“分质供水、分类排水、精准处理、循环利用”的新型“双供双排”系统。</a:t>
            </a:r>
            <a:endParaRPr lang="en-US" altLang="zh-CN" sz="1400" dirty="0">
              <a:latin typeface="微软雅黑" panose="020B0503020204020204" pitchFamily="34" charset="-122"/>
              <a:ea typeface="微软雅黑" panose="020B0503020204020204" pitchFamily="34" charset="-122"/>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234791"/>
            <a:ext cx="3456384" cy="2785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064" y="2486318"/>
            <a:ext cx="4953593" cy="2245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技术创新及应用</a:t>
            </a:r>
          </a:p>
        </p:txBody>
      </p:sp>
    </p:spTree>
    <p:extLst>
      <p:ext uri="{BB962C8B-B14F-4D97-AF65-F5344CB8AC3E}">
        <p14:creationId xmlns:p14="http://schemas.microsoft.com/office/powerpoint/2010/main" val="31870487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699249"/>
            <a:ext cx="8712968" cy="1154162"/>
          </a:xfrm>
          <a:prstGeom prst="rect">
            <a:avLst/>
          </a:prstGeom>
        </p:spPr>
        <p:txBody>
          <a:bodyPr wrap="square" anchor="t">
            <a:spAutoFit/>
          </a:bodyPr>
          <a:lstStyle/>
          <a:p>
            <a:pPr marL="285750" indent="-285750">
              <a:lnSpc>
                <a:spcPct val="150000"/>
              </a:lnSpc>
              <a:buFont typeface="Wingdings" pitchFamily="2" charset="2"/>
              <a:buChar char="n"/>
            </a:pPr>
            <a:r>
              <a:rPr lang="zh-CN" altLang="en-US" b="1" dirty="0">
                <a:solidFill>
                  <a:srgbClr val="0070C0"/>
                </a:solidFill>
                <a:latin typeface="微软雅黑" panose="020B0503020204020204" pitchFamily="34" charset="-122"/>
                <a:ea typeface="微软雅黑" panose="020B0503020204020204" pitchFamily="34" charset="-122"/>
              </a:rPr>
              <a:t>南水北调西线江河连通工程初步研究</a:t>
            </a:r>
          </a:p>
          <a:p>
            <a:pPr algn="just">
              <a:lnSpc>
                <a:spcPct val="150000"/>
              </a:lnSpc>
            </a:pPr>
            <a:r>
              <a:rPr lang="zh-CN" altLang="en-US" sz="1400" dirty="0">
                <a:latin typeface="微软雅黑" panose="020B0503020204020204" pitchFamily="34" charset="-122"/>
                <a:ea typeface="微软雅黑" panose="020B0503020204020204" pitchFamily="34" charset="-122"/>
              </a:rPr>
              <a:t>       工程从金沙江干流叶巴滩水库、支流雅砻江的两河口水库、支流大渡河双江口水库调水，经洮河入黄河上游刘家峡水库，向黄河流域、河西内陆河、新疆供水，年调水量</a:t>
            </a:r>
            <a:r>
              <a:rPr lang="en-US" altLang="zh-CN" sz="1400" dirty="0">
                <a:latin typeface="微软雅黑" panose="020B0503020204020204" pitchFamily="34" charset="-122"/>
                <a:ea typeface="微软雅黑" panose="020B0503020204020204" pitchFamily="34" charset="-122"/>
              </a:rPr>
              <a:t>170</a:t>
            </a:r>
            <a:r>
              <a:rPr lang="zh-CN" altLang="en-US" sz="1400" dirty="0">
                <a:latin typeface="微软雅黑" panose="020B0503020204020204" pitchFamily="34" charset="-122"/>
                <a:ea typeface="微软雅黑" panose="020B0503020204020204" pitchFamily="34" charset="-122"/>
              </a:rPr>
              <a:t>亿</a:t>
            </a:r>
            <a:r>
              <a:rPr lang="en-US" altLang="zh-CN" sz="1400" dirty="0">
                <a:latin typeface="微软雅黑" panose="020B0503020204020204" pitchFamily="34" charset="-122"/>
                <a:ea typeface="微软雅黑" panose="020B0503020204020204" pitchFamily="34" charset="-122"/>
              </a:rPr>
              <a:t>m</a:t>
            </a:r>
            <a:r>
              <a:rPr lang="en-US" altLang="zh-CN" sz="1400" baseline="300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609" y="2067694"/>
            <a:ext cx="3688351"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365" y="2067694"/>
            <a:ext cx="3675067"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技术创新及应用</a:t>
            </a:r>
          </a:p>
        </p:txBody>
      </p:sp>
    </p:spTree>
    <p:extLst>
      <p:ext uri="{BB962C8B-B14F-4D97-AF65-F5344CB8AC3E}">
        <p14:creationId xmlns:p14="http://schemas.microsoft.com/office/powerpoint/2010/main" val="1729592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699249"/>
            <a:ext cx="8712968" cy="507831"/>
          </a:xfrm>
          <a:prstGeom prst="rect">
            <a:avLst/>
          </a:prstGeom>
        </p:spPr>
        <p:txBody>
          <a:bodyPr wrap="square" anchor="t">
            <a:spAutoFit/>
          </a:bodyPr>
          <a:lstStyle/>
          <a:p>
            <a:pPr marL="285750" indent="-285750">
              <a:lnSpc>
                <a:spcPct val="150000"/>
              </a:lnSpc>
              <a:buFont typeface="Wingdings" pitchFamily="2" charset="2"/>
              <a:buChar char="n"/>
            </a:pPr>
            <a:r>
              <a:rPr lang="zh-CN" altLang="en-US" b="1" dirty="0">
                <a:solidFill>
                  <a:srgbClr val="0070C0"/>
                </a:solidFill>
                <a:latin typeface="微软雅黑" panose="020B0503020204020204" pitchFamily="34" charset="-122"/>
                <a:ea typeface="微软雅黑" panose="020B0503020204020204" pitchFamily="34" charset="-122"/>
              </a:rPr>
              <a:t>超高效</a:t>
            </a:r>
            <a:r>
              <a:rPr lang="en-US" altLang="zh-CN" b="1" dirty="0">
                <a:solidFill>
                  <a:srgbClr val="0070C0"/>
                </a:solidFill>
                <a:latin typeface="微软雅黑" panose="020B0503020204020204" pitchFamily="34" charset="-122"/>
                <a:ea typeface="微软雅黑" panose="020B0503020204020204" pitchFamily="34" charset="-122"/>
              </a:rPr>
              <a:t>TBM</a:t>
            </a:r>
            <a:r>
              <a:rPr lang="zh-CN" altLang="en-US" b="1" dirty="0">
                <a:solidFill>
                  <a:srgbClr val="0070C0"/>
                </a:solidFill>
                <a:latin typeface="微软雅黑" panose="020B0503020204020204" pitchFamily="34" charset="-122"/>
                <a:ea typeface="微软雅黑" panose="020B0503020204020204" pitchFamily="34" charset="-122"/>
              </a:rPr>
              <a:t>掘进成套装备及新型围护结构关键技术研究</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55106"/>
            <a:ext cx="6912768" cy="389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技术创新及应用</a:t>
            </a:r>
          </a:p>
        </p:txBody>
      </p:sp>
    </p:spTree>
    <p:extLst>
      <p:ext uri="{BB962C8B-B14F-4D97-AF65-F5344CB8AC3E}">
        <p14:creationId xmlns:p14="http://schemas.microsoft.com/office/powerpoint/2010/main" val="1376972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283718"/>
            <a:ext cx="7827832" cy="267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251520" y="699249"/>
            <a:ext cx="8712968" cy="1477328"/>
          </a:xfrm>
          <a:prstGeom prst="rect">
            <a:avLst/>
          </a:prstGeom>
        </p:spPr>
        <p:txBody>
          <a:bodyPr wrap="square" anchor="t">
            <a:spAutoFit/>
          </a:bodyPr>
          <a:lstStyle/>
          <a:p>
            <a:pPr marL="285750" indent="-285750">
              <a:lnSpc>
                <a:spcPct val="150000"/>
              </a:lnSpc>
              <a:buFont typeface="Wingdings" pitchFamily="2" charset="2"/>
              <a:buChar char="n"/>
            </a:pPr>
            <a:r>
              <a:rPr lang="en-US" altLang="zh-CN" b="1" dirty="0">
                <a:solidFill>
                  <a:srgbClr val="0070C0"/>
                </a:solidFill>
                <a:latin typeface="微软雅黑" panose="020B0503020204020204" pitchFamily="34" charset="-122"/>
                <a:ea typeface="微软雅黑" panose="020B0503020204020204" pitchFamily="34" charset="-122"/>
              </a:rPr>
              <a:t>TBM</a:t>
            </a:r>
            <a:r>
              <a:rPr lang="zh-CN" altLang="en-US" b="1" dirty="0">
                <a:solidFill>
                  <a:srgbClr val="0070C0"/>
                </a:solidFill>
                <a:latin typeface="微软雅黑" panose="020B0503020204020204" pitchFamily="34" charset="-122"/>
                <a:ea typeface="微软雅黑" panose="020B0503020204020204" pitchFamily="34" charset="-122"/>
              </a:rPr>
              <a:t>高压水射流辅助破岩技术研究</a:t>
            </a:r>
            <a:endParaRPr lang="en-US" altLang="zh-CN" b="1" dirty="0">
              <a:solidFill>
                <a:srgbClr val="0070C0"/>
              </a:solidFill>
              <a:latin typeface="微软雅黑" panose="020B0503020204020204" pitchFamily="34" charset="-122"/>
              <a:ea typeface="微软雅黑" panose="020B0503020204020204" pitchFamily="34" charset="-122"/>
            </a:endParaRPr>
          </a:p>
          <a:p>
            <a:pPr algn="just">
              <a:lnSpc>
                <a:spcPct val="150000"/>
              </a:lnSpc>
            </a:pPr>
            <a:r>
              <a:rPr lang="zh-CN" altLang="en-US" sz="1400" dirty="0">
                <a:latin typeface="微软雅黑" panose="020B0503020204020204" pitchFamily="34" charset="-122"/>
                <a:ea typeface="微软雅黑" panose="020B0503020204020204" pitchFamily="34" charset="-122"/>
              </a:rPr>
              <a:t>       采用不同高压水参数对岩石试样进行切割，并对高压水切割岩石试验结果量化，采集试验结果指标参数。已进行</a:t>
            </a:r>
            <a:r>
              <a:rPr lang="en-US" altLang="zh-CN" sz="1400" dirty="0">
                <a:latin typeface="微软雅黑" panose="020B0503020204020204" pitchFamily="34" charset="-122"/>
                <a:ea typeface="微软雅黑" panose="020B0503020204020204" pitchFamily="34" charset="-122"/>
              </a:rPr>
              <a:t>400</a:t>
            </a:r>
            <a:r>
              <a:rPr lang="zh-CN" altLang="en-US" sz="1400" dirty="0">
                <a:latin typeface="微软雅黑" panose="020B0503020204020204" pitchFamily="34" charset="-122"/>
                <a:ea typeface="微软雅黑" panose="020B0503020204020204" pitchFamily="34" charset="-122"/>
              </a:rPr>
              <a:t>余组试验。国内首台高压水力辅助破岩</a:t>
            </a:r>
            <a:r>
              <a:rPr lang="en-US" altLang="zh-CN" sz="1400" dirty="0">
                <a:latin typeface="微软雅黑" panose="020B0503020204020204" pitchFamily="34" charset="-122"/>
                <a:ea typeface="微软雅黑" panose="020B0503020204020204" pitchFamily="34" charset="-122"/>
              </a:rPr>
              <a:t>TBM</a:t>
            </a:r>
            <a:r>
              <a:rPr lang="zh-CN" altLang="en-US" sz="1400" dirty="0">
                <a:latin typeface="微软雅黑" panose="020B0503020204020204" pitchFamily="34" charset="-122"/>
                <a:ea typeface="微软雅黑" panose="020B0503020204020204" pitchFamily="34" charset="-122"/>
              </a:rPr>
              <a:t>设备将于今年</a:t>
            </a:r>
            <a:r>
              <a:rPr lang="en-US" altLang="zh-CN" sz="1400" dirty="0">
                <a:latin typeface="微软雅黑" panose="020B0503020204020204" pitchFamily="34" charset="-122"/>
                <a:ea typeface="微软雅黑" panose="020B0503020204020204" pitchFamily="34" charset="-122"/>
              </a:rPr>
              <a:t>6</a:t>
            </a:r>
            <a:r>
              <a:rPr lang="zh-CN" altLang="en-US" sz="1400" dirty="0">
                <a:latin typeface="微软雅黑" panose="020B0503020204020204" pitchFamily="34" charset="-122"/>
                <a:ea typeface="微软雅黑" panose="020B0503020204020204" pitchFamily="34" charset="-122"/>
              </a:rPr>
              <a:t>月中旬正式下线。该项技术研发，主要针对的是未来将要开工建设的南水北调西线、引黄济宁等重大工程项目。</a:t>
            </a:r>
          </a:p>
        </p:txBody>
      </p:sp>
      <p:sp>
        <p:nvSpPr>
          <p:cNvPr id="5"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技术创新及应用</a:t>
            </a:r>
          </a:p>
        </p:txBody>
      </p:sp>
    </p:spTree>
    <p:extLst>
      <p:ext uri="{BB962C8B-B14F-4D97-AF65-F5344CB8AC3E}">
        <p14:creationId xmlns:p14="http://schemas.microsoft.com/office/powerpoint/2010/main" val="8116088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699249"/>
            <a:ext cx="8712968" cy="1477328"/>
          </a:xfrm>
          <a:prstGeom prst="rect">
            <a:avLst/>
          </a:prstGeom>
        </p:spPr>
        <p:txBody>
          <a:bodyPr wrap="square" anchor="t">
            <a:spAutoFit/>
          </a:bodyPr>
          <a:lstStyle/>
          <a:p>
            <a:pPr marL="285750" indent="-285750">
              <a:lnSpc>
                <a:spcPct val="150000"/>
              </a:lnSpc>
              <a:buFont typeface="Wingdings" pitchFamily="2" charset="2"/>
              <a:buChar char="n"/>
            </a:pPr>
            <a:r>
              <a:rPr lang="zh-CN" altLang="en-US" b="1" dirty="0">
                <a:solidFill>
                  <a:srgbClr val="0070C0"/>
                </a:solidFill>
                <a:latin typeface="微软雅黑" panose="020B0503020204020204" pitchFamily="34" charset="-122"/>
                <a:ea typeface="微软雅黑" panose="020B0503020204020204" pitchFamily="34" charset="-122"/>
              </a:rPr>
              <a:t>混凝土用抗裂抗冻外加剂研究</a:t>
            </a:r>
          </a:p>
          <a:p>
            <a:pPr algn="just">
              <a:lnSpc>
                <a:spcPct val="150000"/>
              </a:lnSpc>
            </a:pPr>
            <a:r>
              <a:rPr lang="zh-CN" altLang="en-US" sz="1400" dirty="0">
                <a:latin typeface="微软雅黑" panose="020B0503020204020204" pitchFamily="34" charset="-122"/>
                <a:ea typeface="微软雅黑" panose="020B0503020204020204" pitchFamily="34" charset="-122"/>
              </a:rPr>
              <a:t>       提出抑制混凝土内外间水分迁移、提高混凝土耐久性的新技术，研发出超疏水混凝土外加剂（</a:t>
            </a:r>
            <a:r>
              <a:rPr lang="en-US" altLang="zh-CN" sz="1400" dirty="0">
                <a:latin typeface="微软雅黑" panose="020B0503020204020204" pitchFamily="34" charset="-122"/>
                <a:ea typeface="微软雅黑" panose="020B0503020204020204" pitchFamily="34" charset="-122"/>
              </a:rPr>
              <a:t>YREC</a:t>
            </a:r>
            <a:r>
              <a:rPr lang="zh-CN" altLang="en-US" sz="1400" dirty="0">
                <a:latin typeface="微软雅黑" panose="020B0503020204020204" pitchFamily="34" charset="-122"/>
                <a:ea typeface="微软雅黑" panose="020B0503020204020204" pitchFamily="34" charset="-122"/>
              </a:rPr>
              <a:t>）。大幅提高混凝土抗冻、抗裂、抗酸碱侵蚀能力，简化大体积混凝土温控和养护措施。已通过水利部科技推广中心评价，并应用于黄藏寺、蓄集峡、苏阿皮蒂等工程项目。</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03648" y="2033280"/>
            <a:ext cx="6336704" cy="313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技术创新及应用</a:t>
            </a:r>
          </a:p>
        </p:txBody>
      </p:sp>
    </p:spTree>
    <p:extLst>
      <p:ext uri="{BB962C8B-B14F-4D97-AF65-F5344CB8AC3E}">
        <p14:creationId xmlns:p14="http://schemas.microsoft.com/office/powerpoint/2010/main" val="27747858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699249"/>
            <a:ext cx="8712968" cy="1477328"/>
          </a:xfrm>
          <a:prstGeom prst="rect">
            <a:avLst/>
          </a:prstGeom>
        </p:spPr>
        <p:txBody>
          <a:bodyPr wrap="square" anchor="t">
            <a:spAutoFit/>
          </a:bodyPr>
          <a:lstStyle/>
          <a:p>
            <a:pPr marL="285750" indent="-285750">
              <a:lnSpc>
                <a:spcPct val="150000"/>
              </a:lnSpc>
              <a:buFont typeface="Wingdings" pitchFamily="2" charset="2"/>
              <a:buChar char="n"/>
            </a:pPr>
            <a:r>
              <a:rPr lang="zh-CN" altLang="en-US" b="1" dirty="0">
                <a:solidFill>
                  <a:srgbClr val="0070C0"/>
                </a:solidFill>
                <a:latin typeface="微软雅黑" panose="020B0503020204020204" pitchFamily="34" charset="-122"/>
                <a:ea typeface="微软雅黑" panose="020B0503020204020204" pitchFamily="34" charset="-122"/>
              </a:rPr>
              <a:t>泥质粉细沙固结剂研发及应用</a:t>
            </a:r>
          </a:p>
          <a:p>
            <a:pPr algn="just">
              <a:lnSpc>
                <a:spcPct val="150000"/>
              </a:lnSpc>
            </a:pPr>
            <a:r>
              <a:rPr lang="zh-CN" altLang="en-US" sz="1400" dirty="0">
                <a:latin typeface="微软雅黑" panose="020B0503020204020204" pitchFamily="34" charset="-122"/>
                <a:ea typeface="微软雅黑" panose="020B0503020204020204" pitchFamily="34" charset="-122"/>
              </a:rPr>
              <a:t>       以孟加拉贾木纳河粉细沙为研究对象，采用碱激发、氯盐激发和硫酸盐激发等多种激发方式，力求以最廉价的材料、最低的成本，将粉细沙聚合成高强度的建筑材料，从而满足治河、建筑工程的需求。研发出新型固化剂，粉细沙固结强度可达</a:t>
            </a: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40MPa</a:t>
            </a:r>
            <a:r>
              <a:rPr lang="zh-CN" altLang="en-US" sz="1400" dirty="0">
                <a:latin typeface="微软雅黑" panose="020B0503020204020204" pitchFamily="34" charset="-122"/>
                <a:ea typeface="微软雅黑" panose="020B0503020204020204" pitchFamily="34" charset="-122"/>
              </a:rPr>
              <a:t>。</a:t>
            </a:r>
          </a:p>
        </p:txBody>
      </p:sp>
      <p:pic>
        <p:nvPicPr>
          <p:cNvPr id="6" name="Picture 2" descr="C:\Users\Administrator\Desktop\{6B397340-E1A4-4035-8909-C568570257C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6595" y="2312461"/>
            <a:ext cx="2979741" cy="22348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4947" y="2341408"/>
            <a:ext cx="2102260" cy="220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553275" y="4547267"/>
            <a:ext cx="2063932" cy="400110"/>
          </a:xfrm>
          <a:prstGeom prst="rect">
            <a:avLst/>
          </a:prstGeom>
          <a:noFill/>
        </p:spPr>
        <p:txBody>
          <a:bodyPr wrap="square" rtlCol="0">
            <a:spAutoFit/>
          </a:bodyPr>
          <a:lstStyle/>
          <a:p>
            <a:pPr algn="ctr"/>
            <a:r>
              <a:rPr lang="zh-CN" altLang="en-US" sz="2000" b="1" dirty="0">
                <a:latin typeface="黑体" panose="02010609060101010101" pitchFamily="49" charset="-122"/>
                <a:ea typeface="黑体" panose="02010609060101010101" pitchFamily="49" charset="-122"/>
              </a:rPr>
              <a:t>防滑六棱块</a:t>
            </a:r>
          </a:p>
        </p:txBody>
      </p:sp>
      <p:sp>
        <p:nvSpPr>
          <p:cNvPr id="9" name="TextBox 8"/>
          <p:cNvSpPr txBox="1"/>
          <p:nvPr/>
        </p:nvSpPr>
        <p:spPr>
          <a:xfrm>
            <a:off x="4748267" y="4547904"/>
            <a:ext cx="2760157" cy="400110"/>
          </a:xfrm>
          <a:prstGeom prst="rect">
            <a:avLst/>
          </a:prstGeom>
          <a:noFill/>
        </p:spPr>
        <p:txBody>
          <a:bodyPr wrap="square" rtlCol="0">
            <a:spAutoFit/>
          </a:bodyPr>
          <a:lstStyle/>
          <a:p>
            <a:pPr algn="ctr"/>
            <a:r>
              <a:rPr lang="zh-CN" altLang="en-US" sz="2000" b="1" dirty="0">
                <a:latin typeface="黑体" panose="02010609060101010101" pitchFamily="49" charset="-122"/>
                <a:ea typeface="黑体" panose="02010609060101010101" pitchFamily="49" charset="-122"/>
              </a:rPr>
              <a:t>大混凝土块</a:t>
            </a:r>
          </a:p>
        </p:txBody>
      </p:sp>
      <p:sp>
        <p:nvSpPr>
          <p:cNvPr id="10"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技术创新及应用</a:t>
            </a:r>
          </a:p>
        </p:txBody>
      </p:sp>
    </p:spTree>
    <p:extLst>
      <p:ext uri="{BB962C8B-B14F-4D97-AF65-F5344CB8AC3E}">
        <p14:creationId xmlns:p14="http://schemas.microsoft.com/office/powerpoint/2010/main" val="27747858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esktop\219.黄河设计公司 许庆萍 郑州东区CB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0864" y="1563638"/>
            <a:ext cx="3657600" cy="2542654"/>
          </a:xfrm>
          <a:prstGeom prst="rect">
            <a:avLst/>
          </a:prstGeom>
          <a:noFill/>
          <a:extLst>
            <a:ext uri="{909E8E84-426E-40DD-AFC4-6F175D3DCCD1}">
              <a14:hiddenFill xmlns:a14="http://schemas.microsoft.com/office/drawing/2010/main">
                <a:solidFill>
                  <a:srgbClr val="FFFFFF"/>
                </a:solidFill>
              </a14:hiddenFill>
            </a:ext>
          </a:extLst>
        </p:spPr>
      </p:pic>
      <p:sp>
        <p:nvSpPr>
          <p:cNvPr id="33"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目录</a:t>
            </a:r>
            <a:r>
              <a:rPr lang="en-US" altLang="zh-CN" sz="2400" b="1" kern="0" dirty="0">
                <a:solidFill>
                  <a:srgbClr val="1B539D"/>
                </a:solidFill>
                <a:latin typeface="微软雅黑" panose="020B0503020204020204" pitchFamily="34" charset="-122"/>
                <a:ea typeface="微软雅黑" panose="020B0503020204020204" pitchFamily="34" charset="-122"/>
              </a:rPr>
              <a:t>/Contents</a:t>
            </a:r>
          </a:p>
        </p:txBody>
      </p:sp>
      <p:grpSp>
        <p:nvGrpSpPr>
          <p:cNvPr id="51" name="组合 50">
            <a:extLst>
              <a:ext uri="{FF2B5EF4-FFF2-40B4-BE49-F238E27FC236}">
                <a16:creationId xmlns:a16="http://schemas.microsoft.com/office/drawing/2014/main" id="{2ECDC712-11D5-4BEE-BD31-A9C6B55B39FA}"/>
              </a:ext>
            </a:extLst>
          </p:cNvPr>
          <p:cNvGrpSpPr/>
          <p:nvPr/>
        </p:nvGrpSpPr>
        <p:grpSpPr>
          <a:xfrm>
            <a:off x="402672" y="1347614"/>
            <a:ext cx="4301190" cy="585410"/>
            <a:chOff x="3995936" y="1770316"/>
            <a:chExt cx="4301190" cy="585410"/>
          </a:xfrm>
        </p:grpSpPr>
        <p:sp>
          <p:nvSpPr>
            <p:cNvPr id="52" name="矩形 51">
              <a:extLst>
                <a:ext uri="{FF2B5EF4-FFF2-40B4-BE49-F238E27FC236}">
                  <a16:creationId xmlns:a16="http://schemas.microsoft.com/office/drawing/2014/main" id="{E9E9C17F-D0E3-4BFE-99E3-4FA3AB7FBC97}"/>
                </a:ext>
              </a:extLst>
            </p:cNvPr>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53" name="文本框 9">
              <a:extLst>
                <a:ext uri="{FF2B5EF4-FFF2-40B4-BE49-F238E27FC236}">
                  <a16:creationId xmlns:a16="http://schemas.microsoft.com/office/drawing/2014/main" id="{E1BEE458-E284-4D9B-99F1-E3D438D5EF8A}"/>
                </a:ext>
              </a:extLst>
            </p:cNvPr>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01</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54" name="矩形 53">
              <a:extLst>
                <a:ext uri="{FF2B5EF4-FFF2-40B4-BE49-F238E27FC236}">
                  <a16:creationId xmlns:a16="http://schemas.microsoft.com/office/drawing/2014/main" id="{8696C2A2-159D-46EF-921F-5E8582C94D7B}"/>
                </a:ext>
              </a:extLst>
            </p:cNvPr>
            <p:cNvSpPr/>
            <p:nvPr/>
          </p:nvSpPr>
          <p:spPr>
            <a:xfrm>
              <a:off x="4822699" y="1770316"/>
              <a:ext cx="3474427"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55" name="矩形 54">
              <a:extLst>
                <a:ext uri="{FF2B5EF4-FFF2-40B4-BE49-F238E27FC236}">
                  <a16:creationId xmlns:a16="http://schemas.microsoft.com/office/drawing/2014/main" id="{6C5A17F8-65D0-4178-8F64-5509A3503D96}"/>
                </a:ext>
              </a:extLst>
            </p:cNvPr>
            <p:cNvSpPr/>
            <p:nvPr/>
          </p:nvSpPr>
          <p:spPr>
            <a:xfrm>
              <a:off x="4836713" y="1812707"/>
              <a:ext cx="3460413" cy="461665"/>
            </a:xfrm>
            <a:prstGeom prst="rect">
              <a:avLst/>
            </a:prstGeom>
          </p:spPr>
          <p:txBody>
            <a:bodyPr wrap="square">
              <a:spAutoFit/>
            </a:bodyPr>
            <a:lstStyle/>
            <a:p>
              <a:pPr algn="ct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关于我们</a:t>
              </a:r>
            </a:p>
          </p:txBody>
        </p:sp>
      </p:grpSp>
      <p:grpSp>
        <p:nvGrpSpPr>
          <p:cNvPr id="56" name="组合 55">
            <a:extLst>
              <a:ext uri="{FF2B5EF4-FFF2-40B4-BE49-F238E27FC236}">
                <a16:creationId xmlns:a16="http://schemas.microsoft.com/office/drawing/2014/main" id="{27AF72FE-505F-4A66-AA74-B0152C962929}"/>
              </a:ext>
            </a:extLst>
          </p:cNvPr>
          <p:cNvGrpSpPr/>
          <p:nvPr/>
        </p:nvGrpSpPr>
        <p:grpSpPr>
          <a:xfrm>
            <a:off x="407690" y="2139702"/>
            <a:ext cx="4308326" cy="585410"/>
            <a:chOff x="3995936" y="1770316"/>
            <a:chExt cx="4308326" cy="585410"/>
          </a:xfrm>
        </p:grpSpPr>
        <p:sp>
          <p:nvSpPr>
            <p:cNvPr id="57" name="矩形 56">
              <a:extLst>
                <a:ext uri="{FF2B5EF4-FFF2-40B4-BE49-F238E27FC236}">
                  <a16:creationId xmlns:a16="http://schemas.microsoft.com/office/drawing/2014/main" id="{48B56A13-FA6B-40D1-8520-5B5CCCA73908}"/>
                </a:ext>
              </a:extLst>
            </p:cNvPr>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58" name="文本框 9">
              <a:extLst>
                <a:ext uri="{FF2B5EF4-FFF2-40B4-BE49-F238E27FC236}">
                  <a16:creationId xmlns:a16="http://schemas.microsoft.com/office/drawing/2014/main" id="{C207B57E-3B7C-4A32-A68B-3C0AF5997A19}"/>
                </a:ext>
              </a:extLst>
            </p:cNvPr>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02</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59" name="矩形 58">
              <a:extLst>
                <a:ext uri="{FF2B5EF4-FFF2-40B4-BE49-F238E27FC236}">
                  <a16:creationId xmlns:a16="http://schemas.microsoft.com/office/drawing/2014/main" id="{F374963D-F4DE-41BD-9832-926D5D444219}"/>
                </a:ext>
              </a:extLst>
            </p:cNvPr>
            <p:cNvSpPr/>
            <p:nvPr/>
          </p:nvSpPr>
          <p:spPr>
            <a:xfrm>
              <a:off x="4822699" y="1770316"/>
              <a:ext cx="3481563"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60" name="矩形 59">
              <a:extLst>
                <a:ext uri="{FF2B5EF4-FFF2-40B4-BE49-F238E27FC236}">
                  <a16:creationId xmlns:a16="http://schemas.microsoft.com/office/drawing/2014/main" id="{9FB1615A-56B5-4463-A906-E490FFAE38AA}"/>
                </a:ext>
              </a:extLst>
            </p:cNvPr>
            <p:cNvSpPr/>
            <p:nvPr/>
          </p:nvSpPr>
          <p:spPr>
            <a:xfrm>
              <a:off x="4836713" y="1822053"/>
              <a:ext cx="3467549" cy="461665"/>
            </a:xfrm>
            <a:prstGeom prst="rect">
              <a:avLst/>
            </a:prstGeom>
          </p:spPr>
          <p:txBody>
            <a:bodyPr wrap="square">
              <a:spAutoFit/>
            </a:bodyPr>
            <a:lstStyle/>
            <a:p>
              <a:pPr algn="ct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技术创新及应用</a:t>
              </a:r>
            </a:p>
          </p:txBody>
        </p:sp>
      </p:grpSp>
      <p:grpSp>
        <p:nvGrpSpPr>
          <p:cNvPr id="61" name="组合 60">
            <a:extLst>
              <a:ext uri="{FF2B5EF4-FFF2-40B4-BE49-F238E27FC236}">
                <a16:creationId xmlns:a16="http://schemas.microsoft.com/office/drawing/2014/main" id="{60FF7CAB-8C5D-4032-9E60-4E8C8C0732F0}"/>
              </a:ext>
            </a:extLst>
          </p:cNvPr>
          <p:cNvGrpSpPr/>
          <p:nvPr/>
        </p:nvGrpSpPr>
        <p:grpSpPr>
          <a:xfrm>
            <a:off x="407690" y="2922444"/>
            <a:ext cx="4308326" cy="585410"/>
            <a:chOff x="3995936" y="1770316"/>
            <a:chExt cx="4308326" cy="585410"/>
          </a:xfrm>
        </p:grpSpPr>
        <p:sp>
          <p:nvSpPr>
            <p:cNvPr id="62" name="矩形 61">
              <a:extLst>
                <a:ext uri="{FF2B5EF4-FFF2-40B4-BE49-F238E27FC236}">
                  <a16:creationId xmlns:a16="http://schemas.microsoft.com/office/drawing/2014/main" id="{7AE1B240-D9FB-4793-BB70-FBCE7975EEC2}"/>
                </a:ext>
              </a:extLst>
            </p:cNvPr>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63" name="文本框 9">
              <a:extLst>
                <a:ext uri="{FF2B5EF4-FFF2-40B4-BE49-F238E27FC236}">
                  <a16:creationId xmlns:a16="http://schemas.microsoft.com/office/drawing/2014/main" id="{9DF14F57-AA10-4795-BA64-208FCDAC3D62}"/>
                </a:ext>
              </a:extLst>
            </p:cNvPr>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03</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64" name="矩形 63">
              <a:extLst>
                <a:ext uri="{FF2B5EF4-FFF2-40B4-BE49-F238E27FC236}">
                  <a16:creationId xmlns:a16="http://schemas.microsoft.com/office/drawing/2014/main" id="{08558262-037B-497E-A78D-C894811CFC12}"/>
                </a:ext>
              </a:extLst>
            </p:cNvPr>
            <p:cNvSpPr/>
            <p:nvPr/>
          </p:nvSpPr>
          <p:spPr>
            <a:xfrm>
              <a:off x="4822699" y="1770316"/>
              <a:ext cx="3481563"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65" name="矩形 64">
              <a:extLst>
                <a:ext uri="{FF2B5EF4-FFF2-40B4-BE49-F238E27FC236}">
                  <a16:creationId xmlns:a16="http://schemas.microsoft.com/office/drawing/2014/main" id="{A516B339-37CE-4896-8C4F-8B96C3CF69FF}"/>
                </a:ext>
              </a:extLst>
            </p:cNvPr>
            <p:cNvSpPr/>
            <p:nvPr/>
          </p:nvSpPr>
          <p:spPr>
            <a:xfrm>
              <a:off x="4836713" y="1822053"/>
              <a:ext cx="3467549" cy="461665"/>
            </a:xfrm>
            <a:prstGeom prst="rect">
              <a:avLst/>
            </a:prstGeom>
          </p:spPr>
          <p:txBody>
            <a:bodyPr wrap="square">
              <a:spAutoFit/>
            </a:bodyPr>
            <a:lstStyle/>
            <a:p>
              <a:pPr algn="ctr"/>
              <a:r>
                <a:rPr lang="en-US" altLang="zh-CN" sz="2400" b="1" dirty="0">
                  <a:solidFill>
                    <a:srgbClr val="000066"/>
                  </a:solidFill>
                  <a:latin typeface="微软雅黑" panose="020B0503020204020204" pitchFamily="34" charset="-122"/>
                  <a:ea typeface="微软雅黑" panose="020B0503020204020204" pitchFamily="34" charset="-122"/>
                </a:rPr>
                <a:t>BIM</a:t>
              </a:r>
              <a:r>
                <a:rPr lang="zh-CN" altLang="en-US" sz="2400" b="1" dirty="0">
                  <a:solidFill>
                    <a:srgbClr val="000066"/>
                  </a:solidFill>
                  <a:latin typeface="微软雅黑" panose="020B0503020204020204" pitchFamily="34" charset="-122"/>
                  <a:ea typeface="微软雅黑" panose="020B0503020204020204" pitchFamily="34" charset="-122"/>
                </a:rPr>
                <a:t>技术应用</a:t>
              </a:r>
            </a:p>
          </p:txBody>
        </p:sp>
      </p:grpSp>
      <p:grpSp>
        <p:nvGrpSpPr>
          <p:cNvPr id="66" name="组合 65">
            <a:extLst>
              <a:ext uri="{FF2B5EF4-FFF2-40B4-BE49-F238E27FC236}">
                <a16:creationId xmlns:a16="http://schemas.microsoft.com/office/drawing/2014/main" id="{6A3AA4F6-25CC-4329-BC60-59C20C32A2C1}"/>
              </a:ext>
            </a:extLst>
          </p:cNvPr>
          <p:cNvGrpSpPr/>
          <p:nvPr/>
        </p:nvGrpSpPr>
        <p:grpSpPr>
          <a:xfrm>
            <a:off x="407690" y="3714532"/>
            <a:ext cx="4308326" cy="585410"/>
            <a:chOff x="3995936" y="1770316"/>
            <a:chExt cx="4308326" cy="585410"/>
          </a:xfrm>
        </p:grpSpPr>
        <p:sp>
          <p:nvSpPr>
            <p:cNvPr id="67" name="矩形 66">
              <a:extLst>
                <a:ext uri="{FF2B5EF4-FFF2-40B4-BE49-F238E27FC236}">
                  <a16:creationId xmlns:a16="http://schemas.microsoft.com/office/drawing/2014/main" id="{14006DDA-FAD3-481C-874E-CF2FA51396FD}"/>
                </a:ext>
              </a:extLst>
            </p:cNvPr>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68" name="文本框 9">
              <a:extLst>
                <a:ext uri="{FF2B5EF4-FFF2-40B4-BE49-F238E27FC236}">
                  <a16:creationId xmlns:a16="http://schemas.microsoft.com/office/drawing/2014/main" id="{602A8DFE-560D-4042-B51E-6D0D8E4F89CF}"/>
                </a:ext>
              </a:extLst>
            </p:cNvPr>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04</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69" name="矩形 68">
              <a:extLst>
                <a:ext uri="{FF2B5EF4-FFF2-40B4-BE49-F238E27FC236}">
                  <a16:creationId xmlns:a16="http://schemas.microsoft.com/office/drawing/2014/main" id="{DB1C2B9F-03E9-4471-A47B-E37A37AB5D8A}"/>
                </a:ext>
              </a:extLst>
            </p:cNvPr>
            <p:cNvSpPr/>
            <p:nvPr/>
          </p:nvSpPr>
          <p:spPr>
            <a:xfrm>
              <a:off x="4822699" y="1770316"/>
              <a:ext cx="3481563"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70" name="矩形 69">
              <a:extLst>
                <a:ext uri="{FF2B5EF4-FFF2-40B4-BE49-F238E27FC236}">
                  <a16:creationId xmlns:a16="http://schemas.microsoft.com/office/drawing/2014/main" id="{F6E95388-8FE5-42EB-BB7B-EBE76CB12B2A}"/>
                </a:ext>
              </a:extLst>
            </p:cNvPr>
            <p:cNvSpPr/>
            <p:nvPr/>
          </p:nvSpPr>
          <p:spPr>
            <a:xfrm>
              <a:off x="4836713" y="1822053"/>
              <a:ext cx="3467549" cy="461665"/>
            </a:xfrm>
            <a:prstGeom prst="rect">
              <a:avLst/>
            </a:prstGeom>
          </p:spPr>
          <p:txBody>
            <a:bodyPr wrap="square">
              <a:spAutoFit/>
            </a:bodyPr>
            <a:lstStyle/>
            <a:p>
              <a:pPr algn="ct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企业基本经验</a:t>
              </a:r>
            </a:p>
          </p:txBody>
        </p:sp>
      </p:grpSp>
    </p:spTree>
    <p:extLst>
      <p:ext uri="{BB962C8B-B14F-4D97-AF65-F5344CB8AC3E}">
        <p14:creationId xmlns:p14="http://schemas.microsoft.com/office/powerpoint/2010/main" val="854446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bwMode="auto">
          <a:xfrm>
            <a:off x="467544" y="191482"/>
            <a:ext cx="4334006"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2400" b="1" kern="0" dirty="0">
                <a:solidFill>
                  <a:srgbClr val="1B539D"/>
                </a:solidFill>
                <a:latin typeface="微软雅黑" panose="020B0503020204020204" pitchFamily="34" charset="-122"/>
                <a:ea typeface="微软雅黑" panose="020B0503020204020204" pitchFamily="34" charset="-122"/>
              </a:rPr>
              <a:t>BIM</a:t>
            </a:r>
            <a:r>
              <a:rPr lang="zh-CN" altLang="en-US" sz="2400" b="1" kern="0" dirty="0">
                <a:solidFill>
                  <a:srgbClr val="1B539D"/>
                </a:solidFill>
                <a:latin typeface="微软雅黑" panose="020B0503020204020204" pitchFamily="34" charset="-122"/>
                <a:ea typeface="微软雅黑" panose="020B0503020204020204" pitchFamily="34" charset="-122"/>
              </a:rPr>
              <a:t>技术</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研究历程</a:t>
            </a:r>
          </a:p>
        </p:txBody>
      </p:sp>
      <p:sp>
        <p:nvSpPr>
          <p:cNvPr id="4" name="Text Box 6">
            <a:extLst>
              <a:ext uri="{FF2B5EF4-FFF2-40B4-BE49-F238E27FC236}">
                <a16:creationId xmlns:a16="http://schemas.microsoft.com/office/drawing/2014/main" id="{172210D7-8B70-4FD5-A293-DEE3D9E0F5D7}"/>
              </a:ext>
            </a:extLst>
          </p:cNvPr>
          <p:cNvSpPr txBox="1">
            <a:spLocks noChangeArrowheads="1"/>
          </p:cNvSpPr>
          <p:nvPr/>
        </p:nvSpPr>
        <p:spPr bwMode="auto">
          <a:xfrm>
            <a:off x="182653" y="2842790"/>
            <a:ext cx="1869067"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lnSpc>
                <a:spcPct val="150000"/>
              </a:lnSpc>
              <a:spcBef>
                <a:spcPct val="20000"/>
              </a:spcBef>
              <a:spcAft>
                <a:spcPct val="0"/>
              </a:spcAft>
              <a:defRPr kumimoji="1" sz="2000" b="1" kern="1200">
                <a:solidFill>
                  <a:schemeClr val="bg1"/>
                </a:solidFill>
                <a:latin typeface="黑体" pitchFamily="2" charset="-122"/>
                <a:ea typeface="黑体" pitchFamily="2" charset="-122"/>
                <a:cs typeface="+mn-cs"/>
              </a:defRPr>
            </a:lvl1pPr>
            <a:lvl2pPr marL="457200" algn="l" rtl="0" fontAlgn="base">
              <a:lnSpc>
                <a:spcPct val="150000"/>
              </a:lnSpc>
              <a:spcBef>
                <a:spcPct val="20000"/>
              </a:spcBef>
              <a:spcAft>
                <a:spcPct val="0"/>
              </a:spcAft>
              <a:defRPr kumimoji="1" sz="2000" b="1" kern="1200">
                <a:solidFill>
                  <a:schemeClr val="bg1"/>
                </a:solidFill>
                <a:latin typeface="黑体" pitchFamily="2" charset="-122"/>
                <a:ea typeface="黑体" pitchFamily="2" charset="-122"/>
                <a:cs typeface="+mn-cs"/>
              </a:defRPr>
            </a:lvl2pPr>
            <a:lvl3pPr marL="914400" algn="l" rtl="0" fontAlgn="base">
              <a:lnSpc>
                <a:spcPct val="150000"/>
              </a:lnSpc>
              <a:spcBef>
                <a:spcPct val="20000"/>
              </a:spcBef>
              <a:spcAft>
                <a:spcPct val="0"/>
              </a:spcAft>
              <a:defRPr kumimoji="1" sz="2000" b="1" kern="1200">
                <a:solidFill>
                  <a:schemeClr val="bg1"/>
                </a:solidFill>
                <a:latin typeface="黑体" pitchFamily="2" charset="-122"/>
                <a:ea typeface="黑体" pitchFamily="2" charset="-122"/>
                <a:cs typeface="+mn-cs"/>
              </a:defRPr>
            </a:lvl3pPr>
            <a:lvl4pPr marL="1371600" algn="l" rtl="0" fontAlgn="base">
              <a:lnSpc>
                <a:spcPct val="150000"/>
              </a:lnSpc>
              <a:spcBef>
                <a:spcPct val="20000"/>
              </a:spcBef>
              <a:spcAft>
                <a:spcPct val="0"/>
              </a:spcAft>
              <a:defRPr kumimoji="1" sz="2000" b="1" kern="1200">
                <a:solidFill>
                  <a:schemeClr val="bg1"/>
                </a:solidFill>
                <a:latin typeface="黑体" pitchFamily="2" charset="-122"/>
                <a:ea typeface="黑体" pitchFamily="2" charset="-122"/>
                <a:cs typeface="+mn-cs"/>
              </a:defRPr>
            </a:lvl4pPr>
            <a:lvl5pPr marL="1828800" algn="l" rtl="0" fontAlgn="base">
              <a:lnSpc>
                <a:spcPct val="150000"/>
              </a:lnSpc>
              <a:spcBef>
                <a:spcPct val="20000"/>
              </a:spcBef>
              <a:spcAft>
                <a:spcPct val="0"/>
              </a:spcAft>
              <a:defRPr kumimoji="1" sz="2000" b="1" kern="1200">
                <a:solidFill>
                  <a:schemeClr val="bg1"/>
                </a:solidFill>
                <a:latin typeface="黑体" pitchFamily="2" charset="-122"/>
                <a:ea typeface="黑体" pitchFamily="2" charset="-122"/>
                <a:cs typeface="+mn-cs"/>
              </a:defRPr>
            </a:lvl5pPr>
            <a:lvl6pPr marL="2286000" algn="l" defTabSz="914400" rtl="0" eaLnBrk="1" latinLnBrk="0" hangingPunct="1">
              <a:defRPr kumimoji="1" sz="2000" b="1" kern="1200">
                <a:solidFill>
                  <a:schemeClr val="bg1"/>
                </a:solidFill>
                <a:latin typeface="黑体" pitchFamily="2" charset="-122"/>
                <a:ea typeface="黑体" pitchFamily="2" charset="-122"/>
                <a:cs typeface="+mn-cs"/>
              </a:defRPr>
            </a:lvl6pPr>
            <a:lvl7pPr marL="2743200" algn="l" defTabSz="914400" rtl="0" eaLnBrk="1" latinLnBrk="0" hangingPunct="1">
              <a:defRPr kumimoji="1" sz="2000" b="1" kern="1200">
                <a:solidFill>
                  <a:schemeClr val="bg1"/>
                </a:solidFill>
                <a:latin typeface="黑体" pitchFamily="2" charset="-122"/>
                <a:ea typeface="黑体" pitchFamily="2" charset="-122"/>
                <a:cs typeface="+mn-cs"/>
              </a:defRPr>
            </a:lvl7pPr>
            <a:lvl8pPr marL="3200400" algn="l" defTabSz="914400" rtl="0" eaLnBrk="1" latinLnBrk="0" hangingPunct="1">
              <a:defRPr kumimoji="1" sz="2000" b="1" kern="1200">
                <a:solidFill>
                  <a:schemeClr val="bg1"/>
                </a:solidFill>
                <a:latin typeface="黑体" pitchFamily="2" charset="-122"/>
                <a:ea typeface="黑体" pitchFamily="2" charset="-122"/>
                <a:cs typeface="+mn-cs"/>
              </a:defRPr>
            </a:lvl8pPr>
            <a:lvl9pPr marL="3657600" algn="l" defTabSz="914400" rtl="0" eaLnBrk="1" latinLnBrk="0" hangingPunct="1">
              <a:defRPr kumimoji="1" sz="2000" b="1" kern="1200">
                <a:solidFill>
                  <a:schemeClr val="bg1"/>
                </a:solidFill>
                <a:latin typeface="黑体" pitchFamily="2" charset="-122"/>
                <a:ea typeface="黑体" pitchFamily="2" charset="-122"/>
                <a:cs typeface="+mn-cs"/>
              </a:defRPr>
            </a:lvl9pPr>
          </a:lstStyle>
          <a:p>
            <a:pPr eaLnBrk="0" hangingPunct="0">
              <a:lnSpc>
                <a:spcPct val="100000"/>
              </a:lnSpc>
              <a:spcBef>
                <a:spcPct val="0"/>
              </a:spcBef>
              <a:buFontTx/>
              <a:buNone/>
              <a:defRPr/>
            </a:pPr>
            <a:r>
              <a:rPr lang="zh-CN" altLang="en-US" sz="1467" dirty="0">
                <a:ln w="12700">
                  <a:noFill/>
                </a:ln>
                <a:solidFill>
                  <a:srgbClr val="FF0000"/>
                </a:solidFill>
                <a:latin typeface="黑体" panose="02010609060101010101" pitchFamily="49" charset="-122"/>
                <a:ea typeface="黑体" panose="02010609060101010101" pitchFamily="49" charset="-122"/>
              </a:rPr>
              <a:t>20</a:t>
            </a:r>
            <a:r>
              <a:rPr lang="en-US" altLang="zh-CN" sz="1467" dirty="0">
                <a:ln w="12700">
                  <a:noFill/>
                </a:ln>
                <a:solidFill>
                  <a:srgbClr val="FF0000"/>
                </a:solidFill>
                <a:latin typeface="黑体" panose="02010609060101010101" pitchFamily="49" charset="-122"/>
                <a:ea typeface="黑体" panose="02010609060101010101" pitchFamily="49" charset="-122"/>
              </a:rPr>
              <a:t>04</a:t>
            </a:r>
            <a:r>
              <a:rPr lang="zh-CN" altLang="en-US" sz="1467" dirty="0">
                <a:ln w="12700">
                  <a:noFill/>
                </a:ln>
                <a:solidFill>
                  <a:srgbClr val="FF0000"/>
                </a:solidFill>
                <a:latin typeface="黑体" panose="02010609060101010101" pitchFamily="49" charset="-122"/>
                <a:ea typeface="黑体" panose="02010609060101010101" pitchFamily="49" charset="-122"/>
              </a:rPr>
              <a:t>年</a:t>
            </a:r>
          </a:p>
        </p:txBody>
      </p:sp>
      <p:sp>
        <p:nvSpPr>
          <p:cNvPr id="5" name="Text Box 22">
            <a:extLst>
              <a:ext uri="{FF2B5EF4-FFF2-40B4-BE49-F238E27FC236}">
                <a16:creationId xmlns:a16="http://schemas.microsoft.com/office/drawing/2014/main" id="{3787FDA1-8A57-4591-83A7-E04D5264CBBF}"/>
              </a:ext>
            </a:extLst>
          </p:cNvPr>
          <p:cNvSpPr txBox="1">
            <a:spLocks noChangeArrowheads="1"/>
          </p:cNvSpPr>
          <p:nvPr/>
        </p:nvSpPr>
        <p:spPr bwMode="auto">
          <a:xfrm>
            <a:off x="-1014144" y="3144430"/>
            <a:ext cx="2374896"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285750" indent="-285750" hangingPunct="0">
              <a:lnSpc>
                <a:spcPct val="110000"/>
              </a:lnSpc>
              <a:buFont typeface="Wingdings" panose="05000000000000000000" pitchFamily="2" charset="2"/>
              <a:buChar char="u"/>
              <a:defRPr kumimoji="1" sz="18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defRPr>
            </a:lvl1pPr>
            <a:lvl2pPr marL="457200">
              <a:lnSpc>
                <a:spcPct val="150000"/>
              </a:lnSpc>
              <a:spcBef>
                <a:spcPct val="20000"/>
              </a:spcBef>
              <a:defRPr kumimoji="1" sz="2000" b="1">
                <a:solidFill>
                  <a:schemeClr val="bg1"/>
                </a:solidFill>
                <a:latin typeface="黑体" pitchFamily="2" charset="-122"/>
                <a:ea typeface="黑体" pitchFamily="2" charset="-122"/>
              </a:defRPr>
            </a:lvl2pPr>
            <a:lvl3pPr marL="914400">
              <a:lnSpc>
                <a:spcPct val="150000"/>
              </a:lnSpc>
              <a:spcBef>
                <a:spcPct val="20000"/>
              </a:spcBef>
              <a:defRPr kumimoji="1" sz="2000" b="1">
                <a:solidFill>
                  <a:schemeClr val="bg1"/>
                </a:solidFill>
                <a:latin typeface="黑体" pitchFamily="2" charset="-122"/>
                <a:ea typeface="黑体" pitchFamily="2" charset="-122"/>
              </a:defRPr>
            </a:lvl3pPr>
            <a:lvl4pPr marL="1371600">
              <a:lnSpc>
                <a:spcPct val="150000"/>
              </a:lnSpc>
              <a:spcBef>
                <a:spcPct val="20000"/>
              </a:spcBef>
              <a:defRPr kumimoji="1" sz="2000" b="1">
                <a:solidFill>
                  <a:schemeClr val="bg1"/>
                </a:solidFill>
                <a:latin typeface="黑体" pitchFamily="2" charset="-122"/>
                <a:ea typeface="黑体" pitchFamily="2" charset="-122"/>
              </a:defRPr>
            </a:lvl4pPr>
            <a:lvl5pPr marL="1828800">
              <a:lnSpc>
                <a:spcPct val="150000"/>
              </a:lnSpc>
              <a:spcBef>
                <a:spcPct val="20000"/>
              </a:spcBef>
              <a:defRPr kumimoji="1" sz="2000" b="1">
                <a:solidFill>
                  <a:schemeClr val="bg1"/>
                </a:solidFill>
                <a:latin typeface="黑体" pitchFamily="2" charset="-122"/>
                <a:ea typeface="黑体" pitchFamily="2" charset="-122"/>
              </a:defRPr>
            </a:lvl5pPr>
            <a:lvl6pPr>
              <a:defRPr kumimoji="1" sz="2000" b="1">
                <a:solidFill>
                  <a:schemeClr val="bg1"/>
                </a:solidFill>
                <a:latin typeface="黑体" pitchFamily="2" charset="-122"/>
                <a:ea typeface="黑体" pitchFamily="2" charset="-122"/>
              </a:defRPr>
            </a:lvl6pPr>
            <a:lvl7pPr>
              <a:defRPr kumimoji="1" sz="2000" b="1">
                <a:solidFill>
                  <a:schemeClr val="bg1"/>
                </a:solidFill>
                <a:latin typeface="黑体" pitchFamily="2" charset="-122"/>
                <a:ea typeface="黑体" pitchFamily="2" charset="-122"/>
              </a:defRPr>
            </a:lvl7pPr>
            <a:lvl8pPr>
              <a:defRPr kumimoji="1" sz="2000" b="1">
                <a:solidFill>
                  <a:schemeClr val="bg1"/>
                </a:solidFill>
                <a:latin typeface="黑体" pitchFamily="2" charset="-122"/>
                <a:ea typeface="黑体" pitchFamily="2" charset="-122"/>
              </a:defRPr>
            </a:lvl8pPr>
            <a:lvl9pPr>
              <a:defRPr kumimoji="1" sz="2000" b="1">
                <a:solidFill>
                  <a:schemeClr val="bg1"/>
                </a:solidFill>
                <a:latin typeface="黑体" pitchFamily="2" charset="-122"/>
                <a:ea typeface="黑体" pitchFamily="2" charset="-122"/>
              </a:defRPr>
            </a:lvl9pPr>
          </a:lstStyle>
          <a:p>
            <a:pPr algn="r"/>
            <a:r>
              <a:rPr lang="zh-CN" altLang="en-US" sz="1200" dirty="0">
                <a:solidFill>
                  <a:srgbClr val="FF0000"/>
                </a:solidFill>
                <a:effectLst/>
                <a:latin typeface="微软雅黑" pitchFamily="34" charset="-122"/>
                <a:ea typeface="微软雅黑" pitchFamily="34" charset="-122"/>
              </a:rPr>
              <a:t>三维设计起步</a:t>
            </a:r>
          </a:p>
        </p:txBody>
      </p:sp>
      <p:sp>
        <p:nvSpPr>
          <p:cNvPr id="6" name="Text Box 6">
            <a:extLst>
              <a:ext uri="{FF2B5EF4-FFF2-40B4-BE49-F238E27FC236}">
                <a16:creationId xmlns:a16="http://schemas.microsoft.com/office/drawing/2014/main" id="{7273BF4E-1748-4AFB-AE83-2ECB84E1A73A}"/>
              </a:ext>
            </a:extLst>
          </p:cNvPr>
          <p:cNvSpPr txBox="1">
            <a:spLocks noChangeArrowheads="1"/>
          </p:cNvSpPr>
          <p:nvPr/>
        </p:nvSpPr>
        <p:spPr bwMode="auto">
          <a:xfrm>
            <a:off x="827584" y="928642"/>
            <a:ext cx="1090360"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fontAlgn="base" hangingPunct="0">
              <a:lnSpc>
                <a:spcPct val="100000"/>
              </a:lnSpc>
              <a:spcBef>
                <a:spcPct val="0"/>
              </a:spcBef>
              <a:spcAft>
                <a:spcPct val="0"/>
              </a:spcAft>
              <a:buFontTx/>
              <a:buNone/>
              <a:defRPr kumimoji="1" sz="2000" b="1">
                <a:solidFill>
                  <a:srgbClr val="C00000"/>
                </a:solidFill>
                <a:latin typeface="Arial" pitchFamily="34" charset="0"/>
                <a:ea typeface="微软雅黑" pitchFamily="34" charset="-122"/>
              </a:defRPr>
            </a:lvl1pPr>
            <a:lvl2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2pPr>
            <a:lvl3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3pPr>
            <a:lvl4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4pPr>
            <a:lvl5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5pPr>
            <a:lvl6pPr>
              <a:defRPr kumimoji="1" sz="2000" b="1">
                <a:solidFill>
                  <a:schemeClr val="bg1"/>
                </a:solidFill>
                <a:latin typeface="黑体" pitchFamily="2" charset="-122"/>
                <a:ea typeface="黑体" pitchFamily="2" charset="-122"/>
              </a:defRPr>
            </a:lvl6pPr>
            <a:lvl7pPr>
              <a:defRPr kumimoji="1" sz="2000" b="1">
                <a:solidFill>
                  <a:schemeClr val="bg1"/>
                </a:solidFill>
                <a:latin typeface="黑体" pitchFamily="2" charset="-122"/>
                <a:ea typeface="黑体" pitchFamily="2" charset="-122"/>
              </a:defRPr>
            </a:lvl7pPr>
            <a:lvl8pPr>
              <a:defRPr kumimoji="1" sz="2000" b="1">
                <a:solidFill>
                  <a:schemeClr val="bg1"/>
                </a:solidFill>
                <a:latin typeface="黑体" pitchFamily="2" charset="-122"/>
                <a:ea typeface="黑体" pitchFamily="2" charset="-122"/>
              </a:defRPr>
            </a:lvl8pPr>
            <a:lvl9pPr>
              <a:defRPr kumimoji="1" sz="2000" b="1">
                <a:solidFill>
                  <a:schemeClr val="bg1"/>
                </a:solidFill>
                <a:latin typeface="黑体" pitchFamily="2" charset="-122"/>
                <a:ea typeface="黑体" pitchFamily="2" charset="-122"/>
              </a:defRPr>
            </a:lvl9pPr>
          </a:lstStyle>
          <a:p>
            <a:r>
              <a:rPr lang="zh-CN" altLang="en-US" sz="1467" dirty="0">
                <a:ln w="12700">
                  <a:noFill/>
                </a:ln>
                <a:solidFill>
                  <a:prstClr val="black"/>
                </a:solidFill>
                <a:latin typeface="黑体" panose="02010609060101010101" pitchFamily="49" charset="-122"/>
                <a:ea typeface="黑体" panose="02010609060101010101" pitchFamily="49" charset="-122"/>
              </a:rPr>
              <a:t>20</a:t>
            </a:r>
            <a:r>
              <a:rPr lang="en-US" altLang="zh-CN" sz="1467" dirty="0">
                <a:ln w="12700">
                  <a:noFill/>
                </a:ln>
                <a:solidFill>
                  <a:prstClr val="black"/>
                </a:solidFill>
                <a:latin typeface="黑体" panose="02010609060101010101" pitchFamily="49" charset="-122"/>
                <a:ea typeface="黑体" panose="02010609060101010101" pitchFamily="49" charset="-122"/>
              </a:rPr>
              <a:t>09</a:t>
            </a:r>
            <a:r>
              <a:rPr lang="zh-CN" altLang="en-US" sz="1467" dirty="0">
                <a:ln w="12700">
                  <a:noFill/>
                </a:ln>
                <a:solidFill>
                  <a:prstClr val="black"/>
                </a:solidFill>
                <a:latin typeface="黑体" panose="02010609060101010101" pitchFamily="49" charset="-122"/>
                <a:ea typeface="黑体" panose="02010609060101010101" pitchFamily="49" charset="-122"/>
              </a:rPr>
              <a:t>年</a:t>
            </a:r>
          </a:p>
        </p:txBody>
      </p:sp>
      <p:sp>
        <p:nvSpPr>
          <p:cNvPr id="7" name="Text Box 22">
            <a:extLst>
              <a:ext uri="{FF2B5EF4-FFF2-40B4-BE49-F238E27FC236}">
                <a16:creationId xmlns:a16="http://schemas.microsoft.com/office/drawing/2014/main" id="{54B471FB-5ABA-4D26-B3AF-9EE6F5FE3A91}"/>
              </a:ext>
            </a:extLst>
          </p:cNvPr>
          <p:cNvSpPr txBox="1">
            <a:spLocks noChangeArrowheads="1"/>
          </p:cNvSpPr>
          <p:nvPr/>
        </p:nvSpPr>
        <p:spPr bwMode="auto">
          <a:xfrm>
            <a:off x="611560" y="1216674"/>
            <a:ext cx="3109524"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285750" indent="-285750" hangingPunct="0">
              <a:lnSpc>
                <a:spcPct val="110000"/>
              </a:lnSpc>
              <a:buFont typeface="Wingdings" panose="05000000000000000000" pitchFamily="2" charset="2"/>
              <a:buChar char="u"/>
              <a:defRPr kumimoji="1" sz="18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defRPr>
            </a:lvl1pPr>
            <a:lvl2pPr marL="457200">
              <a:lnSpc>
                <a:spcPct val="150000"/>
              </a:lnSpc>
              <a:spcBef>
                <a:spcPct val="20000"/>
              </a:spcBef>
              <a:defRPr kumimoji="1" sz="2000" b="1">
                <a:solidFill>
                  <a:schemeClr val="bg1"/>
                </a:solidFill>
                <a:latin typeface="黑体" pitchFamily="2" charset="-122"/>
                <a:ea typeface="黑体" pitchFamily="2" charset="-122"/>
              </a:defRPr>
            </a:lvl2pPr>
            <a:lvl3pPr marL="914400">
              <a:lnSpc>
                <a:spcPct val="150000"/>
              </a:lnSpc>
              <a:spcBef>
                <a:spcPct val="20000"/>
              </a:spcBef>
              <a:defRPr kumimoji="1" sz="2000" b="1">
                <a:solidFill>
                  <a:schemeClr val="bg1"/>
                </a:solidFill>
                <a:latin typeface="黑体" pitchFamily="2" charset="-122"/>
                <a:ea typeface="黑体" pitchFamily="2" charset="-122"/>
              </a:defRPr>
            </a:lvl3pPr>
            <a:lvl4pPr marL="1371600">
              <a:lnSpc>
                <a:spcPct val="150000"/>
              </a:lnSpc>
              <a:spcBef>
                <a:spcPct val="20000"/>
              </a:spcBef>
              <a:defRPr kumimoji="1" sz="2000" b="1">
                <a:solidFill>
                  <a:schemeClr val="bg1"/>
                </a:solidFill>
                <a:latin typeface="黑体" pitchFamily="2" charset="-122"/>
                <a:ea typeface="黑体" pitchFamily="2" charset="-122"/>
              </a:defRPr>
            </a:lvl4pPr>
            <a:lvl5pPr marL="1828800">
              <a:lnSpc>
                <a:spcPct val="150000"/>
              </a:lnSpc>
              <a:spcBef>
                <a:spcPct val="20000"/>
              </a:spcBef>
              <a:defRPr kumimoji="1" sz="2000" b="1">
                <a:solidFill>
                  <a:schemeClr val="bg1"/>
                </a:solidFill>
                <a:latin typeface="黑体" pitchFamily="2" charset="-122"/>
                <a:ea typeface="黑体" pitchFamily="2" charset="-122"/>
              </a:defRPr>
            </a:lvl5pPr>
            <a:lvl6pPr>
              <a:defRPr kumimoji="1" sz="2000" b="1">
                <a:solidFill>
                  <a:schemeClr val="bg1"/>
                </a:solidFill>
                <a:latin typeface="黑体" pitchFamily="2" charset="-122"/>
                <a:ea typeface="黑体" pitchFamily="2" charset="-122"/>
              </a:defRPr>
            </a:lvl6pPr>
            <a:lvl7pPr>
              <a:defRPr kumimoji="1" sz="2000" b="1">
                <a:solidFill>
                  <a:schemeClr val="bg1"/>
                </a:solidFill>
                <a:latin typeface="黑体" pitchFamily="2" charset="-122"/>
                <a:ea typeface="黑体" pitchFamily="2" charset="-122"/>
              </a:defRPr>
            </a:lvl7pPr>
            <a:lvl8pPr>
              <a:defRPr kumimoji="1" sz="2000" b="1">
                <a:solidFill>
                  <a:schemeClr val="bg1"/>
                </a:solidFill>
                <a:latin typeface="黑体" pitchFamily="2" charset="-122"/>
                <a:ea typeface="黑体" pitchFamily="2" charset="-122"/>
              </a:defRPr>
            </a:lvl8pPr>
            <a:lvl9pPr>
              <a:defRPr kumimoji="1" sz="2000" b="1">
                <a:solidFill>
                  <a:schemeClr val="bg1"/>
                </a:solidFill>
                <a:latin typeface="黑体" pitchFamily="2" charset="-122"/>
                <a:ea typeface="黑体" pitchFamily="2" charset="-122"/>
              </a:defRPr>
            </a:lvl9pPr>
          </a:lstStyle>
          <a:p>
            <a:r>
              <a:rPr lang="zh-CN" altLang="en-US" sz="1200" dirty="0">
                <a:solidFill>
                  <a:prstClr val="black"/>
                </a:solidFill>
                <a:effectLst/>
                <a:latin typeface="微软雅黑" pitchFamily="34" charset="-122"/>
                <a:ea typeface="微软雅黑" pitchFamily="34" charset="-122"/>
              </a:rPr>
              <a:t>启动水利部</a:t>
            </a:r>
            <a:r>
              <a:rPr lang="en-US" altLang="zh-CN" sz="1200" dirty="0">
                <a:solidFill>
                  <a:prstClr val="black"/>
                </a:solidFill>
                <a:effectLst/>
                <a:latin typeface="微软雅黑" pitchFamily="34" charset="-122"/>
                <a:ea typeface="微软雅黑" pitchFamily="34" charset="-122"/>
              </a:rPr>
              <a:t>948</a:t>
            </a:r>
            <a:r>
              <a:rPr lang="zh-CN" altLang="en-US" sz="1200" dirty="0">
                <a:solidFill>
                  <a:prstClr val="black"/>
                </a:solidFill>
                <a:effectLst/>
                <a:latin typeface="微软雅黑" pitchFamily="34" charset="-122"/>
                <a:ea typeface="微软雅黑" pitchFamily="34" charset="-122"/>
              </a:rPr>
              <a:t>项目“水利水电工程三维设计方法引进、研究与推广”项目</a:t>
            </a:r>
            <a:endParaRPr lang="en-US" altLang="zh-CN" sz="1200" dirty="0">
              <a:solidFill>
                <a:prstClr val="black"/>
              </a:solidFill>
              <a:effectLst/>
              <a:latin typeface="微软雅黑" pitchFamily="34" charset="-122"/>
              <a:ea typeface="微软雅黑" pitchFamily="34" charset="-122"/>
            </a:endParaRPr>
          </a:p>
          <a:p>
            <a:r>
              <a:rPr lang="zh-CN" altLang="en-US" sz="1200" dirty="0">
                <a:solidFill>
                  <a:prstClr val="black"/>
                </a:solidFill>
                <a:effectLst/>
                <a:latin typeface="微软雅黑" pitchFamily="34" charset="-122"/>
                <a:ea typeface="微软雅黑" pitchFamily="34" charset="-122"/>
              </a:rPr>
              <a:t>引进</a:t>
            </a:r>
            <a:r>
              <a:rPr lang="en-US" altLang="zh-CN" sz="1200" dirty="0">
                <a:solidFill>
                  <a:prstClr val="black"/>
                </a:solidFill>
                <a:effectLst/>
                <a:latin typeface="微软雅黑" pitchFamily="34" charset="-122"/>
                <a:ea typeface="微软雅黑" pitchFamily="34" charset="-122"/>
              </a:rPr>
              <a:t>CATIA</a:t>
            </a:r>
            <a:r>
              <a:rPr lang="zh-CN" altLang="en-US" sz="1200" dirty="0">
                <a:solidFill>
                  <a:prstClr val="black"/>
                </a:solidFill>
                <a:effectLst/>
                <a:latin typeface="微软雅黑" pitchFamily="34" charset="-122"/>
                <a:ea typeface="微软雅黑" pitchFamily="34" charset="-122"/>
              </a:rPr>
              <a:t>三维设计软件</a:t>
            </a:r>
          </a:p>
        </p:txBody>
      </p:sp>
      <p:sp>
        <p:nvSpPr>
          <p:cNvPr id="8" name="Text Box 6">
            <a:extLst>
              <a:ext uri="{FF2B5EF4-FFF2-40B4-BE49-F238E27FC236}">
                <a16:creationId xmlns:a16="http://schemas.microsoft.com/office/drawing/2014/main" id="{D6882B87-6FC3-4729-8BEA-344BFA64856B}"/>
              </a:ext>
            </a:extLst>
          </p:cNvPr>
          <p:cNvSpPr txBox="1">
            <a:spLocks noChangeArrowheads="1"/>
          </p:cNvSpPr>
          <p:nvPr/>
        </p:nvSpPr>
        <p:spPr bwMode="auto">
          <a:xfrm>
            <a:off x="1403648" y="2912178"/>
            <a:ext cx="1869067"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eaLnBrk="0" fontAlgn="base" hangingPunct="0">
              <a:lnSpc>
                <a:spcPct val="100000"/>
              </a:lnSpc>
              <a:spcBef>
                <a:spcPct val="0"/>
              </a:spcBef>
              <a:spcAft>
                <a:spcPct val="0"/>
              </a:spcAft>
              <a:buFontTx/>
              <a:buNone/>
              <a:defRPr kumimoji="1" sz="2000" b="1">
                <a:solidFill>
                  <a:srgbClr val="C00000"/>
                </a:solidFill>
                <a:latin typeface="Arial" pitchFamily="34" charset="0"/>
                <a:ea typeface="微软雅黑" pitchFamily="34" charset="-122"/>
              </a:defRPr>
            </a:lvl1pPr>
            <a:lvl2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2pPr>
            <a:lvl3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3pPr>
            <a:lvl4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4pPr>
            <a:lvl5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5pPr>
            <a:lvl6pPr>
              <a:defRPr kumimoji="1" sz="2000" b="1">
                <a:solidFill>
                  <a:schemeClr val="bg1"/>
                </a:solidFill>
                <a:latin typeface="黑体" pitchFamily="2" charset="-122"/>
                <a:ea typeface="黑体" pitchFamily="2" charset="-122"/>
              </a:defRPr>
            </a:lvl6pPr>
            <a:lvl7pPr>
              <a:defRPr kumimoji="1" sz="2000" b="1">
                <a:solidFill>
                  <a:schemeClr val="bg1"/>
                </a:solidFill>
                <a:latin typeface="黑体" pitchFamily="2" charset="-122"/>
                <a:ea typeface="黑体" pitchFamily="2" charset="-122"/>
              </a:defRPr>
            </a:lvl7pPr>
            <a:lvl8pPr>
              <a:defRPr kumimoji="1" sz="2000" b="1">
                <a:solidFill>
                  <a:schemeClr val="bg1"/>
                </a:solidFill>
                <a:latin typeface="黑体" pitchFamily="2" charset="-122"/>
                <a:ea typeface="黑体" pitchFamily="2" charset="-122"/>
              </a:defRPr>
            </a:lvl8pPr>
            <a:lvl9pPr>
              <a:defRPr kumimoji="1" sz="2000" b="1">
                <a:solidFill>
                  <a:schemeClr val="bg1"/>
                </a:solidFill>
                <a:latin typeface="黑体" pitchFamily="2" charset="-122"/>
                <a:ea typeface="黑体" pitchFamily="2" charset="-122"/>
              </a:defRPr>
            </a:lvl9pPr>
          </a:lstStyle>
          <a:p>
            <a:r>
              <a:rPr lang="zh-CN" altLang="en-US" sz="1467" dirty="0">
                <a:ln w="12700">
                  <a:noFill/>
                </a:ln>
                <a:solidFill>
                  <a:srgbClr val="FF0000"/>
                </a:solidFill>
                <a:latin typeface="黑体" panose="02010609060101010101" pitchFamily="49" charset="-122"/>
                <a:ea typeface="黑体" panose="02010609060101010101" pitchFamily="49" charset="-122"/>
              </a:rPr>
              <a:t>201</a:t>
            </a:r>
            <a:r>
              <a:rPr lang="en-US" altLang="zh-CN" sz="1467" dirty="0">
                <a:ln w="12700">
                  <a:noFill/>
                </a:ln>
                <a:solidFill>
                  <a:srgbClr val="FF0000"/>
                </a:solidFill>
                <a:latin typeface="黑体" panose="02010609060101010101" pitchFamily="49" charset="-122"/>
                <a:ea typeface="黑体" panose="02010609060101010101" pitchFamily="49" charset="-122"/>
              </a:rPr>
              <a:t>0</a:t>
            </a:r>
            <a:r>
              <a:rPr lang="zh-CN" altLang="en-US" sz="1467" dirty="0">
                <a:ln w="12700">
                  <a:noFill/>
                </a:ln>
                <a:solidFill>
                  <a:srgbClr val="FF0000"/>
                </a:solidFill>
                <a:latin typeface="黑体" panose="02010609060101010101" pitchFamily="49" charset="-122"/>
                <a:ea typeface="黑体" panose="02010609060101010101" pitchFamily="49" charset="-122"/>
              </a:rPr>
              <a:t>年</a:t>
            </a:r>
          </a:p>
        </p:txBody>
      </p:sp>
      <p:sp>
        <p:nvSpPr>
          <p:cNvPr id="9" name="Text Box 22">
            <a:extLst>
              <a:ext uri="{FF2B5EF4-FFF2-40B4-BE49-F238E27FC236}">
                <a16:creationId xmlns:a16="http://schemas.microsoft.com/office/drawing/2014/main" id="{08D4870C-83FE-49CD-9FCE-EDF89F9188C4}"/>
              </a:ext>
            </a:extLst>
          </p:cNvPr>
          <p:cNvSpPr txBox="1">
            <a:spLocks noChangeArrowheads="1"/>
          </p:cNvSpPr>
          <p:nvPr/>
        </p:nvSpPr>
        <p:spPr bwMode="auto">
          <a:xfrm>
            <a:off x="1187624" y="3200210"/>
            <a:ext cx="2840908"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285750" indent="-285750" hangingPunct="0">
              <a:lnSpc>
                <a:spcPct val="110000"/>
              </a:lnSpc>
              <a:buFont typeface="Wingdings" panose="05000000000000000000" pitchFamily="2" charset="2"/>
              <a:buChar char="u"/>
              <a:defRPr kumimoji="1" sz="18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defRPr>
            </a:lvl1pPr>
            <a:lvl2pPr marL="457200">
              <a:lnSpc>
                <a:spcPct val="150000"/>
              </a:lnSpc>
              <a:spcBef>
                <a:spcPct val="20000"/>
              </a:spcBef>
              <a:defRPr kumimoji="1" sz="2000" b="1">
                <a:solidFill>
                  <a:schemeClr val="bg1"/>
                </a:solidFill>
                <a:latin typeface="黑体" pitchFamily="2" charset="-122"/>
                <a:ea typeface="黑体" pitchFamily="2" charset="-122"/>
              </a:defRPr>
            </a:lvl2pPr>
            <a:lvl3pPr marL="914400">
              <a:lnSpc>
                <a:spcPct val="150000"/>
              </a:lnSpc>
              <a:spcBef>
                <a:spcPct val="20000"/>
              </a:spcBef>
              <a:defRPr kumimoji="1" sz="2000" b="1">
                <a:solidFill>
                  <a:schemeClr val="bg1"/>
                </a:solidFill>
                <a:latin typeface="黑体" pitchFamily="2" charset="-122"/>
                <a:ea typeface="黑体" pitchFamily="2" charset="-122"/>
              </a:defRPr>
            </a:lvl3pPr>
            <a:lvl4pPr marL="1371600">
              <a:lnSpc>
                <a:spcPct val="150000"/>
              </a:lnSpc>
              <a:spcBef>
                <a:spcPct val="20000"/>
              </a:spcBef>
              <a:defRPr kumimoji="1" sz="2000" b="1">
                <a:solidFill>
                  <a:schemeClr val="bg1"/>
                </a:solidFill>
                <a:latin typeface="黑体" pitchFamily="2" charset="-122"/>
                <a:ea typeface="黑体" pitchFamily="2" charset="-122"/>
              </a:defRPr>
            </a:lvl4pPr>
            <a:lvl5pPr marL="1828800">
              <a:lnSpc>
                <a:spcPct val="150000"/>
              </a:lnSpc>
              <a:spcBef>
                <a:spcPct val="20000"/>
              </a:spcBef>
              <a:defRPr kumimoji="1" sz="2000" b="1">
                <a:solidFill>
                  <a:schemeClr val="bg1"/>
                </a:solidFill>
                <a:latin typeface="黑体" pitchFamily="2" charset="-122"/>
                <a:ea typeface="黑体" pitchFamily="2" charset="-122"/>
              </a:defRPr>
            </a:lvl5pPr>
            <a:lvl6pPr>
              <a:defRPr kumimoji="1" sz="2000" b="1">
                <a:solidFill>
                  <a:schemeClr val="bg1"/>
                </a:solidFill>
                <a:latin typeface="黑体" pitchFamily="2" charset="-122"/>
                <a:ea typeface="黑体" pitchFamily="2" charset="-122"/>
              </a:defRPr>
            </a:lvl6pPr>
            <a:lvl7pPr>
              <a:defRPr kumimoji="1" sz="2000" b="1">
                <a:solidFill>
                  <a:schemeClr val="bg1"/>
                </a:solidFill>
                <a:latin typeface="黑体" pitchFamily="2" charset="-122"/>
                <a:ea typeface="黑体" pitchFamily="2" charset="-122"/>
              </a:defRPr>
            </a:lvl7pPr>
            <a:lvl8pPr>
              <a:defRPr kumimoji="1" sz="2000" b="1">
                <a:solidFill>
                  <a:schemeClr val="bg1"/>
                </a:solidFill>
                <a:latin typeface="黑体" pitchFamily="2" charset="-122"/>
                <a:ea typeface="黑体" pitchFamily="2" charset="-122"/>
              </a:defRPr>
            </a:lvl8pPr>
            <a:lvl9pPr>
              <a:defRPr kumimoji="1" sz="2000" b="1">
                <a:solidFill>
                  <a:schemeClr val="bg1"/>
                </a:solidFill>
                <a:latin typeface="黑体" pitchFamily="2" charset="-122"/>
                <a:ea typeface="黑体" pitchFamily="2" charset="-122"/>
              </a:defRPr>
            </a:lvl9pPr>
          </a:lstStyle>
          <a:p>
            <a:r>
              <a:rPr lang="zh-CN" altLang="en-US" sz="1200" dirty="0">
                <a:solidFill>
                  <a:srgbClr val="FF0000"/>
                </a:solidFill>
                <a:effectLst/>
                <a:latin typeface="微软雅黑" pitchFamily="34" charset="-122"/>
                <a:ea typeface="微软雅黑" pitchFamily="34" charset="-122"/>
              </a:rPr>
              <a:t>成立三维设计项目管理部</a:t>
            </a:r>
            <a:endParaRPr lang="en-US" altLang="zh-CN" sz="1200" dirty="0">
              <a:solidFill>
                <a:srgbClr val="FF0000"/>
              </a:solidFill>
              <a:effectLst/>
              <a:latin typeface="微软雅黑" pitchFamily="34" charset="-122"/>
              <a:ea typeface="微软雅黑" pitchFamily="34" charset="-122"/>
            </a:endParaRPr>
          </a:p>
          <a:p>
            <a:r>
              <a:rPr lang="zh-CN" altLang="en-US" sz="1200" dirty="0">
                <a:solidFill>
                  <a:prstClr val="black"/>
                </a:solidFill>
                <a:effectLst/>
                <a:latin typeface="微软雅黑" pitchFamily="34" charset="-122"/>
                <a:ea typeface="微软雅黑" pitchFamily="34" charset="-122"/>
              </a:rPr>
              <a:t>工程土建专业三维设计探索</a:t>
            </a:r>
            <a:endParaRPr lang="en-US" altLang="zh-CN" sz="1200" dirty="0">
              <a:solidFill>
                <a:prstClr val="black"/>
              </a:solidFill>
              <a:effectLst/>
              <a:latin typeface="微软雅黑" pitchFamily="34" charset="-122"/>
              <a:ea typeface="微软雅黑" pitchFamily="34" charset="-122"/>
            </a:endParaRPr>
          </a:p>
          <a:p>
            <a:r>
              <a:rPr lang="zh-CN" altLang="en-US" sz="1200" dirty="0">
                <a:solidFill>
                  <a:prstClr val="black"/>
                </a:solidFill>
                <a:effectLst/>
                <a:latin typeface="微软雅黑" pitchFamily="34" charset="-122"/>
                <a:ea typeface="微软雅黑" pitchFamily="34" charset="-122"/>
              </a:rPr>
              <a:t>大型项目试应用</a:t>
            </a:r>
            <a:endParaRPr lang="en-US" altLang="zh-CN" sz="1200" dirty="0">
              <a:solidFill>
                <a:prstClr val="black"/>
              </a:solidFill>
              <a:effectLst/>
              <a:latin typeface="微软雅黑" pitchFamily="34" charset="-122"/>
              <a:ea typeface="微软雅黑" pitchFamily="34" charset="-122"/>
            </a:endParaRPr>
          </a:p>
        </p:txBody>
      </p:sp>
      <p:sp>
        <p:nvSpPr>
          <p:cNvPr id="10" name="Text Box 6">
            <a:extLst>
              <a:ext uri="{FF2B5EF4-FFF2-40B4-BE49-F238E27FC236}">
                <a16:creationId xmlns:a16="http://schemas.microsoft.com/office/drawing/2014/main" id="{2F11A37D-F2A9-434D-951E-99E90020B6B3}"/>
              </a:ext>
            </a:extLst>
          </p:cNvPr>
          <p:cNvSpPr txBox="1">
            <a:spLocks noChangeArrowheads="1"/>
          </p:cNvSpPr>
          <p:nvPr/>
        </p:nvSpPr>
        <p:spPr bwMode="auto">
          <a:xfrm>
            <a:off x="3742684" y="898574"/>
            <a:ext cx="1605852"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fontAlgn="base" hangingPunct="0">
              <a:lnSpc>
                <a:spcPct val="100000"/>
              </a:lnSpc>
              <a:spcBef>
                <a:spcPct val="0"/>
              </a:spcBef>
              <a:spcAft>
                <a:spcPct val="0"/>
              </a:spcAft>
              <a:buFontTx/>
              <a:buNone/>
              <a:defRPr kumimoji="1" sz="2000" b="1">
                <a:solidFill>
                  <a:srgbClr val="C00000"/>
                </a:solidFill>
                <a:latin typeface="Arial" pitchFamily="34" charset="0"/>
                <a:ea typeface="微软雅黑" pitchFamily="34" charset="-122"/>
              </a:defRPr>
            </a:lvl1pPr>
            <a:lvl2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2pPr>
            <a:lvl3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3pPr>
            <a:lvl4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4pPr>
            <a:lvl5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5pPr>
            <a:lvl6pPr>
              <a:defRPr kumimoji="1" sz="2000" b="1">
                <a:solidFill>
                  <a:schemeClr val="bg1"/>
                </a:solidFill>
                <a:latin typeface="黑体" pitchFamily="2" charset="-122"/>
                <a:ea typeface="黑体" pitchFamily="2" charset="-122"/>
              </a:defRPr>
            </a:lvl6pPr>
            <a:lvl7pPr>
              <a:defRPr kumimoji="1" sz="2000" b="1">
                <a:solidFill>
                  <a:schemeClr val="bg1"/>
                </a:solidFill>
                <a:latin typeface="黑体" pitchFamily="2" charset="-122"/>
                <a:ea typeface="黑体" pitchFamily="2" charset="-122"/>
              </a:defRPr>
            </a:lvl7pPr>
            <a:lvl8pPr>
              <a:defRPr kumimoji="1" sz="2000" b="1">
                <a:solidFill>
                  <a:schemeClr val="bg1"/>
                </a:solidFill>
                <a:latin typeface="黑体" pitchFamily="2" charset="-122"/>
                <a:ea typeface="黑体" pitchFamily="2" charset="-122"/>
              </a:defRPr>
            </a:lvl8pPr>
            <a:lvl9pPr>
              <a:defRPr kumimoji="1" sz="2000" b="1">
                <a:solidFill>
                  <a:schemeClr val="bg1"/>
                </a:solidFill>
                <a:latin typeface="黑体" pitchFamily="2" charset="-122"/>
                <a:ea typeface="黑体" pitchFamily="2" charset="-122"/>
              </a:defRPr>
            </a:lvl9pPr>
          </a:lstStyle>
          <a:p>
            <a:r>
              <a:rPr lang="zh-CN" altLang="en-US" sz="1467" dirty="0">
                <a:ln w="12700">
                  <a:noFill/>
                </a:ln>
                <a:solidFill>
                  <a:srgbClr val="FF0000"/>
                </a:solidFill>
                <a:latin typeface="黑体" panose="02010609060101010101" pitchFamily="49" charset="-122"/>
                <a:ea typeface="黑体" panose="02010609060101010101" pitchFamily="49" charset="-122"/>
              </a:rPr>
              <a:t>201</a:t>
            </a:r>
            <a:r>
              <a:rPr lang="en-US" altLang="zh-CN" sz="1467" dirty="0">
                <a:ln w="12700">
                  <a:noFill/>
                </a:ln>
                <a:solidFill>
                  <a:srgbClr val="FF0000"/>
                </a:solidFill>
                <a:latin typeface="黑体" panose="02010609060101010101" pitchFamily="49" charset="-122"/>
                <a:ea typeface="黑体" panose="02010609060101010101" pitchFamily="49" charset="-122"/>
              </a:rPr>
              <a:t>1</a:t>
            </a:r>
            <a:r>
              <a:rPr lang="en-US" altLang="zh-CN" sz="1467" dirty="0">
                <a:ln w="12700">
                  <a:noFill/>
                </a:ln>
                <a:solidFill>
                  <a:prstClr val="black"/>
                </a:solidFill>
                <a:latin typeface="黑体" panose="02010609060101010101" pitchFamily="49" charset="-122"/>
                <a:ea typeface="黑体" panose="02010609060101010101" pitchFamily="49" charset="-122"/>
              </a:rPr>
              <a:t>-2015</a:t>
            </a:r>
            <a:r>
              <a:rPr lang="zh-CN" altLang="en-US" sz="1467" dirty="0">
                <a:ln w="12700">
                  <a:noFill/>
                </a:ln>
                <a:solidFill>
                  <a:prstClr val="black"/>
                </a:solidFill>
                <a:latin typeface="黑体" panose="02010609060101010101" pitchFamily="49" charset="-122"/>
                <a:ea typeface="黑体" panose="02010609060101010101" pitchFamily="49" charset="-122"/>
              </a:rPr>
              <a:t>年</a:t>
            </a:r>
          </a:p>
        </p:txBody>
      </p:sp>
      <p:sp>
        <p:nvSpPr>
          <p:cNvPr id="11" name="Text Box 22">
            <a:extLst>
              <a:ext uri="{FF2B5EF4-FFF2-40B4-BE49-F238E27FC236}">
                <a16:creationId xmlns:a16="http://schemas.microsoft.com/office/drawing/2014/main" id="{59697AB4-DDAB-43AD-A055-34F9715CE4DB}"/>
              </a:ext>
            </a:extLst>
          </p:cNvPr>
          <p:cNvSpPr txBox="1">
            <a:spLocks noChangeArrowheads="1"/>
          </p:cNvSpPr>
          <p:nvPr/>
        </p:nvSpPr>
        <p:spPr bwMode="auto">
          <a:xfrm>
            <a:off x="3686243" y="1175907"/>
            <a:ext cx="3297273"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285750" indent="-285750" hangingPunct="0">
              <a:lnSpc>
                <a:spcPct val="110000"/>
              </a:lnSpc>
              <a:buFont typeface="Wingdings" panose="05000000000000000000" pitchFamily="2" charset="2"/>
              <a:buChar char="u"/>
              <a:defRPr kumimoji="1" sz="18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defRPr>
            </a:lvl1pPr>
            <a:lvl2pPr marL="457200">
              <a:lnSpc>
                <a:spcPct val="150000"/>
              </a:lnSpc>
              <a:spcBef>
                <a:spcPct val="20000"/>
              </a:spcBef>
              <a:defRPr kumimoji="1" sz="2000" b="1">
                <a:solidFill>
                  <a:schemeClr val="bg1"/>
                </a:solidFill>
                <a:latin typeface="黑体" pitchFamily="2" charset="-122"/>
                <a:ea typeface="黑体" pitchFamily="2" charset="-122"/>
              </a:defRPr>
            </a:lvl2pPr>
            <a:lvl3pPr marL="914400">
              <a:lnSpc>
                <a:spcPct val="150000"/>
              </a:lnSpc>
              <a:spcBef>
                <a:spcPct val="20000"/>
              </a:spcBef>
              <a:defRPr kumimoji="1" sz="2000" b="1">
                <a:solidFill>
                  <a:schemeClr val="bg1"/>
                </a:solidFill>
                <a:latin typeface="黑体" pitchFamily="2" charset="-122"/>
                <a:ea typeface="黑体" pitchFamily="2" charset="-122"/>
              </a:defRPr>
            </a:lvl3pPr>
            <a:lvl4pPr marL="1371600">
              <a:lnSpc>
                <a:spcPct val="150000"/>
              </a:lnSpc>
              <a:spcBef>
                <a:spcPct val="20000"/>
              </a:spcBef>
              <a:defRPr kumimoji="1" sz="2000" b="1">
                <a:solidFill>
                  <a:schemeClr val="bg1"/>
                </a:solidFill>
                <a:latin typeface="黑体" pitchFamily="2" charset="-122"/>
                <a:ea typeface="黑体" pitchFamily="2" charset="-122"/>
              </a:defRPr>
            </a:lvl4pPr>
            <a:lvl5pPr marL="1828800">
              <a:lnSpc>
                <a:spcPct val="150000"/>
              </a:lnSpc>
              <a:spcBef>
                <a:spcPct val="20000"/>
              </a:spcBef>
              <a:defRPr kumimoji="1" sz="2000" b="1">
                <a:solidFill>
                  <a:schemeClr val="bg1"/>
                </a:solidFill>
                <a:latin typeface="黑体" pitchFamily="2" charset="-122"/>
                <a:ea typeface="黑体" pitchFamily="2" charset="-122"/>
              </a:defRPr>
            </a:lvl5pPr>
            <a:lvl6pPr>
              <a:defRPr kumimoji="1" sz="2000" b="1">
                <a:solidFill>
                  <a:schemeClr val="bg1"/>
                </a:solidFill>
                <a:latin typeface="黑体" pitchFamily="2" charset="-122"/>
                <a:ea typeface="黑体" pitchFamily="2" charset="-122"/>
              </a:defRPr>
            </a:lvl6pPr>
            <a:lvl7pPr>
              <a:defRPr kumimoji="1" sz="2000" b="1">
                <a:solidFill>
                  <a:schemeClr val="bg1"/>
                </a:solidFill>
                <a:latin typeface="黑体" pitchFamily="2" charset="-122"/>
                <a:ea typeface="黑体" pitchFamily="2" charset="-122"/>
              </a:defRPr>
            </a:lvl7pPr>
            <a:lvl8pPr>
              <a:defRPr kumimoji="1" sz="2000" b="1">
                <a:solidFill>
                  <a:schemeClr val="bg1"/>
                </a:solidFill>
                <a:latin typeface="黑体" pitchFamily="2" charset="-122"/>
                <a:ea typeface="黑体" pitchFamily="2" charset="-122"/>
              </a:defRPr>
            </a:lvl8pPr>
            <a:lvl9pPr>
              <a:defRPr kumimoji="1" sz="2000" b="1">
                <a:solidFill>
                  <a:schemeClr val="bg1"/>
                </a:solidFill>
                <a:latin typeface="黑体" pitchFamily="2" charset="-122"/>
                <a:ea typeface="黑体" pitchFamily="2" charset="-122"/>
              </a:defRPr>
            </a:lvl9pPr>
          </a:lstStyle>
          <a:p>
            <a:r>
              <a:rPr lang="zh-CN" altLang="en-US" sz="1200" dirty="0">
                <a:solidFill>
                  <a:srgbClr val="FF0000"/>
                </a:solidFill>
                <a:effectLst/>
                <a:latin typeface="微软雅黑" pitchFamily="34" charset="-122"/>
                <a:ea typeface="微软雅黑" pitchFamily="34" charset="-122"/>
              </a:rPr>
              <a:t>成立数字工程中心</a:t>
            </a:r>
          </a:p>
          <a:p>
            <a:r>
              <a:rPr lang="zh-CN" altLang="en-US" sz="1200" dirty="0">
                <a:solidFill>
                  <a:prstClr val="black"/>
                </a:solidFill>
                <a:effectLst/>
                <a:latin typeface="微软雅黑" pitchFamily="34" charset="-122"/>
                <a:ea typeface="微软雅黑" pitchFamily="34" charset="-122"/>
              </a:rPr>
              <a:t>知识模板创建、二次开发</a:t>
            </a:r>
          </a:p>
          <a:p>
            <a:r>
              <a:rPr lang="zh-CN" altLang="en-US" sz="1200" dirty="0">
                <a:solidFill>
                  <a:prstClr val="black"/>
                </a:solidFill>
                <a:effectLst/>
                <a:latin typeface="微软雅黑" pitchFamily="34" charset="-122"/>
                <a:ea typeface="微软雅黑" pitchFamily="34" charset="-122"/>
              </a:rPr>
              <a:t>土建专业深层应用，机电专业起步</a:t>
            </a:r>
            <a:endParaRPr lang="en-US" altLang="zh-CN" sz="1200" dirty="0">
              <a:solidFill>
                <a:prstClr val="black"/>
              </a:solidFill>
              <a:effectLst/>
              <a:latin typeface="微软雅黑" pitchFamily="34" charset="-122"/>
              <a:ea typeface="微软雅黑" pitchFamily="34" charset="-122"/>
            </a:endParaRPr>
          </a:p>
          <a:p>
            <a:r>
              <a:rPr lang="zh-CN" altLang="en-US" sz="1200" dirty="0">
                <a:solidFill>
                  <a:srgbClr val="FF0000"/>
                </a:solidFill>
                <a:effectLst/>
                <a:latin typeface="微软雅黑" pitchFamily="34" charset="-122"/>
                <a:ea typeface="微软雅黑" pitchFamily="34" charset="-122"/>
              </a:rPr>
              <a:t>企业实施指南编写</a:t>
            </a:r>
          </a:p>
        </p:txBody>
      </p:sp>
      <p:sp>
        <p:nvSpPr>
          <p:cNvPr id="12" name="Text Box 6">
            <a:extLst>
              <a:ext uri="{FF2B5EF4-FFF2-40B4-BE49-F238E27FC236}">
                <a16:creationId xmlns:a16="http://schemas.microsoft.com/office/drawing/2014/main" id="{BC91F2F5-5556-4F44-8E9F-2A95CEE86F91}"/>
              </a:ext>
            </a:extLst>
          </p:cNvPr>
          <p:cNvSpPr txBox="1">
            <a:spLocks noChangeArrowheads="1"/>
          </p:cNvSpPr>
          <p:nvPr/>
        </p:nvSpPr>
        <p:spPr bwMode="auto">
          <a:xfrm>
            <a:off x="4109171" y="2626766"/>
            <a:ext cx="907299"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fontAlgn="base" hangingPunct="0">
              <a:lnSpc>
                <a:spcPct val="100000"/>
              </a:lnSpc>
              <a:spcBef>
                <a:spcPct val="0"/>
              </a:spcBef>
              <a:spcAft>
                <a:spcPct val="0"/>
              </a:spcAft>
              <a:buFontTx/>
              <a:buNone/>
              <a:defRPr kumimoji="1" sz="2000" b="1">
                <a:solidFill>
                  <a:srgbClr val="C00000"/>
                </a:solidFill>
                <a:latin typeface="Arial" pitchFamily="34" charset="0"/>
                <a:ea typeface="微软雅黑" pitchFamily="34" charset="-122"/>
              </a:defRPr>
            </a:lvl1pPr>
            <a:lvl2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2pPr>
            <a:lvl3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3pPr>
            <a:lvl4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4pPr>
            <a:lvl5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5pPr>
            <a:lvl6pPr>
              <a:defRPr kumimoji="1" sz="2000" b="1">
                <a:solidFill>
                  <a:schemeClr val="bg1"/>
                </a:solidFill>
                <a:latin typeface="黑体" pitchFamily="2" charset="-122"/>
                <a:ea typeface="黑体" pitchFamily="2" charset="-122"/>
              </a:defRPr>
            </a:lvl6pPr>
            <a:lvl7pPr>
              <a:defRPr kumimoji="1" sz="2000" b="1">
                <a:solidFill>
                  <a:schemeClr val="bg1"/>
                </a:solidFill>
                <a:latin typeface="黑体" pitchFamily="2" charset="-122"/>
                <a:ea typeface="黑体" pitchFamily="2" charset="-122"/>
              </a:defRPr>
            </a:lvl7pPr>
            <a:lvl8pPr>
              <a:defRPr kumimoji="1" sz="2000" b="1">
                <a:solidFill>
                  <a:schemeClr val="bg1"/>
                </a:solidFill>
                <a:latin typeface="黑体" pitchFamily="2" charset="-122"/>
                <a:ea typeface="黑体" pitchFamily="2" charset="-122"/>
              </a:defRPr>
            </a:lvl8pPr>
            <a:lvl9pPr>
              <a:defRPr kumimoji="1" sz="2000" b="1">
                <a:solidFill>
                  <a:schemeClr val="bg1"/>
                </a:solidFill>
                <a:latin typeface="黑体" pitchFamily="2" charset="-122"/>
                <a:ea typeface="黑体" pitchFamily="2" charset="-122"/>
              </a:defRPr>
            </a:lvl9pPr>
          </a:lstStyle>
          <a:p>
            <a:r>
              <a:rPr lang="zh-CN" altLang="en-US" sz="1467" dirty="0">
                <a:ln w="12700">
                  <a:noFill/>
                </a:ln>
                <a:solidFill>
                  <a:srgbClr val="FF0000"/>
                </a:solidFill>
                <a:latin typeface="黑体" panose="02010609060101010101" pitchFamily="49" charset="-122"/>
                <a:ea typeface="黑体" panose="02010609060101010101" pitchFamily="49" charset="-122"/>
              </a:rPr>
              <a:t>201</a:t>
            </a:r>
            <a:r>
              <a:rPr lang="en-US" altLang="zh-CN" sz="1467" dirty="0">
                <a:ln w="12700">
                  <a:noFill/>
                </a:ln>
                <a:solidFill>
                  <a:srgbClr val="FF0000"/>
                </a:solidFill>
                <a:latin typeface="黑体" panose="02010609060101010101" pitchFamily="49" charset="-122"/>
                <a:ea typeface="黑体" panose="02010609060101010101" pitchFamily="49" charset="-122"/>
              </a:rPr>
              <a:t>6</a:t>
            </a:r>
            <a:r>
              <a:rPr lang="zh-CN" altLang="en-US" sz="1467" dirty="0">
                <a:ln w="12700">
                  <a:noFill/>
                </a:ln>
                <a:solidFill>
                  <a:srgbClr val="FF0000"/>
                </a:solidFill>
                <a:latin typeface="黑体" panose="02010609060101010101" pitchFamily="49" charset="-122"/>
                <a:ea typeface="黑体" panose="02010609060101010101" pitchFamily="49" charset="-122"/>
              </a:rPr>
              <a:t>年</a:t>
            </a:r>
          </a:p>
        </p:txBody>
      </p:sp>
      <p:sp>
        <p:nvSpPr>
          <p:cNvPr id="13" name="Text Box 22">
            <a:extLst>
              <a:ext uri="{FF2B5EF4-FFF2-40B4-BE49-F238E27FC236}">
                <a16:creationId xmlns:a16="http://schemas.microsoft.com/office/drawing/2014/main" id="{2F64F13B-ECCD-43C8-9FDC-C3DF95089ABF}"/>
              </a:ext>
            </a:extLst>
          </p:cNvPr>
          <p:cNvSpPr txBox="1">
            <a:spLocks noChangeArrowheads="1"/>
          </p:cNvSpPr>
          <p:nvPr/>
        </p:nvSpPr>
        <p:spPr bwMode="auto">
          <a:xfrm>
            <a:off x="3873692" y="2874031"/>
            <a:ext cx="3718194"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285750" indent="-285750" hangingPunct="0">
              <a:lnSpc>
                <a:spcPct val="110000"/>
              </a:lnSpc>
              <a:buFont typeface="Wingdings" panose="05000000000000000000" pitchFamily="2" charset="2"/>
              <a:buChar char="u"/>
              <a:defRPr kumimoji="1" sz="18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defRPr>
            </a:lvl1pPr>
            <a:lvl2pPr marL="457200">
              <a:lnSpc>
                <a:spcPct val="150000"/>
              </a:lnSpc>
              <a:spcBef>
                <a:spcPct val="20000"/>
              </a:spcBef>
              <a:defRPr kumimoji="1" sz="2000" b="1">
                <a:solidFill>
                  <a:schemeClr val="bg1"/>
                </a:solidFill>
                <a:latin typeface="黑体" pitchFamily="2" charset="-122"/>
                <a:ea typeface="黑体" pitchFamily="2" charset="-122"/>
              </a:defRPr>
            </a:lvl2pPr>
            <a:lvl3pPr marL="914400">
              <a:lnSpc>
                <a:spcPct val="150000"/>
              </a:lnSpc>
              <a:spcBef>
                <a:spcPct val="20000"/>
              </a:spcBef>
              <a:defRPr kumimoji="1" sz="2000" b="1">
                <a:solidFill>
                  <a:schemeClr val="bg1"/>
                </a:solidFill>
                <a:latin typeface="黑体" pitchFamily="2" charset="-122"/>
                <a:ea typeface="黑体" pitchFamily="2" charset="-122"/>
              </a:defRPr>
            </a:lvl3pPr>
            <a:lvl4pPr marL="1371600">
              <a:lnSpc>
                <a:spcPct val="150000"/>
              </a:lnSpc>
              <a:spcBef>
                <a:spcPct val="20000"/>
              </a:spcBef>
              <a:defRPr kumimoji="1" sz="2000" b="1">
                <a:solidFill>
                  <a:schemeClr val="bg1"/>
                </a:solidFill>
                <a:latin typeface="黑体" pitchFamily="2" charset="-122"/>
                <a:ea typeface="黑体" pitchFamily="2" charset="-122"/>
              </a:defRPr>
            </a:lvl4pPr>
            <a:lvl5pPr marL="1828800">
              <a:lnSpc>
                <a:spcPct val="150000"/>
              </a:lnSpc>
              <a:spcBef>
                <a:spcPct val="20000"/>
              </a:spcBef>
              <a:defRPr kumimoji="1" sz="2000" b="1">
                <a:solidFill>
                  <a:schemeClr val="bg1"/>
                </a:solidFill>
                <a:latin typeface="黑体" pitchFamily="2" charset="-122"/>
                <a:ea typeface="黑体" pitchFamily="2" charset="-122"/>
              </a:defRPr>
            </a:lvl5pPr>
            <a:lvl6pPr>
              <a:defRPr kumimoji="1" sz="2000" b="1">
                <a:solidFill>
                  <a:schemeClr val="bg1"/>
                </a:solidFill>
                <a:latin typeface="黑体" pitchFamily="2" charset="-122"/>
                <a:ea typeface="黑体" pitchFamily="2" charset="-122"/>
              </a:defRPr>
            </a:lvl6pPr>
            <a:lvl7pPr>
              <a:defRPr kumimoji="1" sz="2000" b="1">
                <a:solidFill>
                  <a:schemeClr val="bg1"/>
                </a:solidFill>
                <a:latin typeface="黑体" pitchFamily="2" charset="-122"/>
                <a:ea typeface="黑体" pitchFamily="2" charset="-122"/>
              </a:defRPr>
            </a:lvl7pPr>
            <a:lvl8pPr>
              <a:defRPr kumimoji="1" sz="2000" b="1">
                <a:solidFill>
                  <a:schemeClr val="bg1"/>
                </a:solidFill>
                <a:latin typeface="黑体" pitchFamily="2" charset="-122"/>
                <a:ea typeface="黑体" pitchFamily="2" charset="-122"/>
              </a:defRPr>
            </a:lvl8pPr>
            <a:lvl9pPr>
              <a:defRPr kumimoji="1" sz="2000" b="1">
                <a:solidFill>
                  <a:schemeClr val="bg1"/>
                </a:solidFill>
                <a:latin typeface="黑体" pitchFamily="2" charset="-122"/>
                <a:ea typeface="黑体" pitchFamily="2" charset="-122"/>
              </a:defRPr>
            </a:lvl9pPr>
          </a:lstStyle>
          <a:p>
            <a:r>
              <a:rPr lang="zh-CN" altLang="en-US" sz="1200" dirty="0">
                <a:solidFill>
                  <a:srgbClr val="FF0000"/>
                </a:solidFill>
                <a:effectLst/>
                <a:latin typeface="微软雅黑" pitchFamily="34" charset="-122"/>
                <a:ea typeface="微软雅黑" pitchFamily="34" charset="-122"/>
              </a:rPr>
              <a:t>引进</a:t>
            </a:r>
            <a:r>
              <a:rPr lang="en-US" altLang="zh-CN" sz="1200" dirty="0">
                <a:solidFill>
                  <a:srgbClr val="FF0000"/>
                </a:solidFill>
                <a:effectLst/>
                <a:latin typeface="微软雅黑" pitchFamily="34" charset="-122"/>
                <a:ea typeface="微软雅黑" pitchFamily="34" charset="-122"/>
              </a:rPr>
              <a:t>3DE</a:t>
            </a:r>
            <a:r>
              <a:rPr lang="zh-CN" altLang="en-US" sz="1200" dirty="0">
                <a:solidFill>
                  <a:srgbClr val="FF0000"/>
                </a:solidFill>
                <a:effectLst/>
                <a:latin typeface="微软雅黑" pitchFamily="34" charset="-122"/>
                <a:ea typeface="微软雅黑" pitchFamily="34" charset="-122"/>
              </a:rPr>
              <a:t>协同设计集成平台</a:t>
            </a:r>
          </a:p>
          <a:p>
            <a:r>
              <a:rPr lang="zh-CN" altLang="en-US" sz="1200" dirty="0">
                <a:solidFill>
                  <a:prstClr val="black"/>
                </a:solidFill>
                <a:effectLst/>
                <a:latin typeface="微软雅黑" pitchFamily="34" charset="-122"/>
                <a:ea typeface="微软雅黑" pitchFamily="34" charset="-122"/>
              </a:rPr>
              <a:t>全寿期项目研究及系统开发</a:t>
            </a:r>
          </a:p>
          <a:p>
            <a:r>
              <a:rPr lang="en-US" altLang="zh-CN" sz="1200" dirty="0">
                <a:solidFill>
                  <a:prstClr val="black"/>
                </a:solidFill>
                <a:effectLst/>
                <a:latin typeface="微软雅黑" pitchFamily="34" charset="-122"/>
                <a:ea typeface="微软雅黑" pitchFamily="34" charset="-122"/>
              </a:rPr>
              <a:t>4D</a:t>
            </a:r>
            <a:r>
              <a:rPr lang="zh-CN" altLang="en-US" sz="1200" dirty="0">
                <a:solidFill>
                  <a:prstClr val="black"/>
                </a:solidFill>
                <a:effectLst/>
                <a:latin typeface="微软雅黑" pitchFamily="34" charset="-122"/>
                <a:ea typeface="微软雅黑" pitchFamily="34" charset="-122"/>
              </a:rPr>
              <a:t>建设期关键技术开发</a:t>
            </a:r>
            <a:endParaRPr lang="en-US" altLang="zh-CN" sz="1200" dirty="0">
              <a:solidFill>
                <a:prstClr val="black"/>
              </a:solidFill>
              <a:effectLst/>
              <a:latin typeface="微软雅黑" pitchFamily="34" charset="-122"/>
              <a:ea typeface="微软雅黑" pitchFamily="34" charset="-122"/>
            </a:endParaRPr>
          </a:p>
          <a:p>
            <a:r>
              <a:rPr lang="zh-CN" altLang="en-US" sz="1200" dirty="0">
                <a:solidFill>
                  <a:srgbClr val="FF0000"/>
                </a:solidFill>
                <a:effectLst/>
                <a:latin typeface="微软雅黑" pitchFamily="34" charset="-122"/>
                <a:ea typeface="微软雅黑" pitchFamily="34" charset="-122"/>
              </a:rPr>
              <a:t>参加全国</a:t>
            </a:r>
            <a:r>
              <a:rPr lang="en-US" altLang="zh-CN" sz="1200" dirty="0">
                <a:solidFill>
                  <a:srgbClr val="FF0000"/>
                </a:solidFill>
                <a:effectLst/>
                <a:latin typeface="微软雅黑" pitchFamily="34" charset="-122"/>
                <a:ea typeface="微软雅黑" pitchFamily="34" charset="-122"/>
              </a:rPr>
              <a:t>BIM</a:t>
            </a:r>
            <a:r>
              <a:rPr lang="zh-CN" altLang="en-US" sz="1200" dirty="0">
                <a:solidFill>
                  <a:srgbClr val="FF0000"/>
                </a:solidFill>
                <a:effectLst/>
                <a:latin typeface="微软雅黑" pitchFamily="34" charset="-122"/>
                <a:ea typeface="微软雅黑" pitchFamily="34" charset="-122"/>
              </a:rPr>
              <a:t>大赛</a:t>
            </a:r>
          </a:p>
        </p:txBody>
      </p:sp>
      <p:sp>
        <p:nvSpPr>
          <p:cNvPr id="14" name="Text Box 6">
            <a:extLst>
              <a:ext uri="{FF2B5EF4-FFF2-40B4-BE49-F238E27FC236}">
                <a16:creationId xmlns:a16="http://schemas.microsoft.com/office/drawing/2014/main" id="{D1FD1309-E125-40BC-B7FA-729B835A3611}"/>
              </a:ext>
            </a:extLst>
          </p:cNvPr>
          <p:cNvSpPr txBox="1">
            <a:spLocks noChangeArrowheads="1"/>
          </p:cNvSpPr>
          <p:nvPr/>
        </p:nvSpPr>
        <p:spPr bwMode="auto">
          <a:xfrm>
            <a:off x="6434451" y="2624146"/>
            <a:ext cx="801845"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fontAlgn="base" hangingPunct="0">
              <a:lnSpc>
                <a:spcPct val="100000"/>
              </a:lnSpc>
              <a:spcBef>
                <a:spcPct val="0"/>
              </a:spcBef>
              <a:spcAft>
                <a:spcPct val="0"/>
              </a:spcAft>
              <a:buFontTx/>
              <a:buNone/>
              <a:defRPr kumimoji="1" sz="2000" b="1">
                <a:solidFill>
                  <a:srgbClr val="C00000"/>
                </a:solidFill>
                <a:latin typeface="Arial" pitchFamily="34" charset="0"/>
                <a:ea typeface="微软雅黑" pitchFamily="34" charset="-122"/>
              </a:defRPr>
            </a:lvl1pPr>
            <a:lvl2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2pPr>
            <a:lvl3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3pPr>
            <a:lvl4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4pPr>
            <a:lvl5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5pPr>
            <a:lvl6pPr>
              <a:defRPr kumimoji="1" sz="2000" b="1">
                <a:solidFill>
                  <a:schemeClr val="bg1"/>
                </a:solidFill>
                <a:latin typeface="黑体" pitchFamily="2" charset="-122"/>
                <a:ea typeface="黑体" pitchFamily="2" charset="-122"/>
              </a:defRPr>
            </a:lvl6pPr>
            <a:lvl7pPr>
              <a:defRPr kumimoji="1" sz="2000" b="1">
                <a:solidFill>
                  <a:schemeClr val="bg1"/>
                </a:solidFill>
                <a:latin typeface="黑体" pitchFamily="2" charset="-122"/>
                <a:ea typeface="黑体" pitchFamily="2" charset="-122"/>
              </a:defRPr>
            </a:lvl7pPr>
            <a:lvl8pPr>
              <a:defRPr kumimoji="1" sz="2000" b="1">
                <a:solidFill>
                  <a:schemeClr val="bg1"/>
                </a:solidFill>
                <a:latin typeface="黑体" pitchFamily="2" charset="-122"/>
                <a:ea typeface="黑体" pitchFamily="2" charset="-122"/>
              </a:defRPr>
            </a:lvl8pPr>
            <a:lvl9pPr>
              <a:defRPr kumimoji="1" sz="2000" b="1">
                <a:solidFill>
                  <a:schemeClr val="bg1"/>
                </a:solidFill>
                <a:latin typeface="黑体" pitchFamily="2" charset="-122"/>
                <a:ea typeface="黑体" pitchFamily="2" charset="-122"/>
              </a:defRPr>
            </a:lvl9pPr>
          </a:lstStyle>
          <a:p>
            <a:r>
              <a:rPr lang="zh-CN" altLang="en-US" sz="1467" dirty="0">
                <a:ln w="12700">
                  <a:noFill/>
                </a:ln>
                <a:solidFill>
                  <a:srgbClr val="FF0000"/>
                </a:solidFill>
                <a:latin typeface="黑体" panose="02010609060101010101" pitchFamily="49" charset="-122"/>
                <a:ea typeface="黑体" panose="02010609060101010101" pitchFamily="49" charset="-122"/>
              </a:rPr>
              <a:t>201</a:t>
            </a:r>
            <a:r>
              <a:rPr lang="en-US" altLang="zh-CN" sz="1467" dirty="0">
                <a:ln w="12700">
                  <a:noFill/>
                </a:ln>
                <a:solidFill>
                  <a:srgbClr val="FF0000"/>
                </a:solidFill>
                <a:latin typeface="黑体" panose="02010609060101010101" pitchFamily="49" charset="-122"/>
                <a:ea typeface="黑体" panose="02010609060101010101" pitchFamily="49" charset="-122"/>
              </a:rPr>
              <a:t>7</a:t>
            </a:r>
            <a:r>
              <a:rPr lang="zh-CN" altLang="en-US" sz="1467" dirty="0">
                <a:ln w="12700">
                  <a:noFill/>
                </a:ln>
                <a:solidFill>
                  <a:srgbClr val="FF0000"/>
                </a:solidFill>
                <a:latin typeface="黑体" panose="02010609060101010101" pitchFamily="49" charset="-122"/>
                <a:ea typeface="黑体" panose="02010609060101010101" pitchFamily="49" charset="-122"/>
              </a:rPr>
              <a:t>年</a:t>
            </a:r>
          </a:p>
        </p:txBody>
      </p:sp>
      <p:sp>
        <p:nvSpPr>
          <p:cNvPr id="15" name="Text Box 22">
            <a:extLst>
              <a:ext uri="{FF2B5EF4-FFF2-40B4-BE49-F238E27FC236}">
                <a16:creationId xmlns:a16="http://schemas.microsoft.com/office/drawing/2014/main" id="{92C89E18-99FD-4B61-97F7-7760212D7F44}"/>
              </a:ext>
            </a:extLst>
          </p:cNvPr>
          <p:cNvSpPr txBox="1">
            <a:spLocks noChangeArrowheads="1"/>
          </p:cNvSpPr>
          <p:nvPr/>
        </p:nvSpPr>
        <p:spPr bwMode="auto">
          <a:xfrm>
            <a:off x="6249960" y="2840170"/>
            <a:ext cx="3146576"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285750" indent="-285750" hangingPunct="0">
              <a:lnSpc>
                <a:spcPct val="110000"/>
              </a:lnSpc>
              <a:buFont typeface="Wingdings" panose="05000000000000000000" pitchFamily="2" charset="2"/>
              <a:buChar char="u"/>
              <a:defRPr kumimoji="1" sz="18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defRPr>
            </a:lvl1pPr>
            <a:lvl2pPr marL="457200">
              <a:lnSpc>
                <a:spcPct val="150000"/>
              </a:lnSpc>
              <a:spcBef>
                <a:spcPct val="20000"/>
              </a:spcBef>
              <a:defRPr kumimoji="1" sz="2000" b="1">
                <a:solidFill>
                  <a:schemeClr val="bg1"/>
                </a:solidFill>
                <a:latin typeface="黑体" pitchFamily="2" charset="-122"/>
                <a:ea typeface="黑体" pitchFamily="2" charset="-122"/>
              </a:defRPr>
            </a:lvl2pPr>
            <a:lvl3pPr marL="914400">
              <a:lnSpc>
                <a:spcPct val="150000"/>
              </a:lnSpc>
              <a:spcBef>
                <a:spcPct val="20000"/>
              </a:spcBef>
              <a:defRPr kumimoji="1" sz="2000" b="1">
                <a:solidFill>
                  <a:schemeClr val="bg1"/>
                </a:solidFill>
                <a:latin typeface="黑体" pitchFamily="2" charset="-122"/>
                <a:ea typeface="黑体" pitchFamily="2" charset="-122"/>
              </a:defRPr>
            </a:lvl3pPr>
            <a:lvl4pPr marL="1371600">
              <a:lnSpc>
                <a:spcPct val="150000"/>
              </a:lnSpc>
              <a:spcBef>
                <a:spcPct val="20000"/>
              </a:spcBef>
              <a:defRPr kumimoji="1" sz="2000" b="1">
                <a:solidFill>
                  <a:schemeClr val="bg1"/>
                </a:solidFill>
                <a:latin typeface="黑体" pitchFamily="2" charset="-122"/>
                <a:ea typeface="黑体" pitchFamily="2" charset="-122"/>
              </a:defRPr>
            </a:lvl4pPr>
            <a:lvl5pPr marL="1828800">
              <a:lnSpc>
                <a:spcPct val="150000"/>
              </a:lnSpc>
              <a:spcBef>
                <a:spcPct val="20000"/>
              </a:spcBef>
              <a:defRPr kumimoji="1" sz="2000" b="1">
                <a:solidFill>
                  <a:schemeClr val="bg1"/>
                </a:solidFill>
                <a:latin typeface="黑体" pitchFamily="2" charset="-122"/>
                <a:ea typeface="黑体" pitchFamily="2" charset="-122"/>
              </a:defRPr>
            </a:lvl5pPr>
            <a:lvl6pPr>
              <a:defRPr kumimoji="1" sz="2000" b="1">
                <a:solidFill>
                  <a:schemeClr val="bg1"/>
                </a:solidFill>
                <a:latin typeface="黑体" pitchFamily="2" charset="-122"/>
                <a:ea typeface="黑体" pitchFamily="2" charset="-122"/>
              </a:defRPr>
            </a:lvl6pPr>
            <a:lvl7pPr>
              <a:defRPr kumimoji="1" sz="2000" b="1">
                <a:solidFill>
                  <a:schemeClr val="bg1"/>
                </a:solidFill>
                <a:latin typeface="黑体" pitchFamily="2" charset="-122"/>
                <a:ea typeface="黑体" pitchFamily="2" charset="-122"/>
              </a:defRPr>
            </a:lvl7pPr>
            <a:lvl8pPr>
              <a:defRPr kumimoji="1" sz="2000" b="1">
                <a:solidFill>
                  <a:schemeClr val="bg1"/>
                </a:solidFill>
                <a:latin typeface="黑体" pitchFamily="2" charset="-122"/>
                <a:ea typeface="黑体" pitchFamily="2" charset="-122"/>
              </a:defRPr>
            </a:lvl8pPr>
            <a:lvl9pPr>
              <a:defRPr kumimoji="1" sz="2000" b="1">
                <a:solidFill>
                  <a:schemeClr val="bg1"/>
                </a:solidFill>
                <a:latin typeface="黑体" pitchFamily="2" charset="-122"/>
                <a:ea typeface="黑体" pitchFamily="2" charset="-122"/>
              </a:defRPr>
            </a:lvl9pPr>
          </a:lstStyle>
          <a:p>
            <a:r>
              <a:rPr lang="en-US" altLang="zh-CN" sz="1200" dirty="0">
                <a:solidFill>
                  <a:prstClr val="black"/>
                </a:solidFill>
                <a:effectLst/>
                <a:latin typeface="微软雅黑" pitchFamily="34" charset="-122"/>
                <a:ea typeface="微软雅黑" pitchFamily="34" charset="-122"/>
              </a:rPr>
              <a:t>3DE</a:t>
            </a:r>
            <a:r>
              <a:rPr lang="zh-CN" altLang="en-US" sz="1200" dirty="0">
                <a:solidFill>
                  <a:prstClr val="black"/>
                </a:solidFill>
                <a:effectLst/>
                <a:latin typeface="微软雅黑" pitchFamily="34" charset="-122"/>
                <a:ea typeface="微软雅黑" pitchFamily="34" charset="-122"/>
              </a:rPr>
              <a:t>导航项目研究应用及环境搭建</a:t>
            </a:r>
          </a:p>
          <a:p>
            <a:r>
              <a:rPr lang="en-US" altLang="zh-CN" sz="1200" dirty="0">
                <a:solidFill>
                  <a:prstClr val="black"/>
                </a:solidFill>
                <a:effectLst/>
                <a:latin typeface="微软雅黑" pitchFamily="34" charset="-122"/>
                <a:ea typeface="微软雅黑" pitchFamily="34" charset="-122"/>
              </a:rPr>
              <a:t>VR/AR</a:t>
            </a:r>
            <a:r>
              <a:rPr lang="zh-CN" altLang="en-US" sz="1200" dirty="0">
                <a:solidFill>
                  <a:prstClr val="black"/>
                </a:solidFill>
                <a:effectLst/>
                <a:latin typeface="微软雅黑" pitchFamily="34" charset="-122"/>
                <a:ea typeface="微软雅黑" pitchFamily="34" charset="-122"/>
              </a:rPr>
              <a:t>、</a:t>
            </a:r>
            <a:r>
              <a:rPr lang="en-US" altLang="zh-CN" sz="1200" dirty="0">
                <a:solidFill>
                  <a:prstClr val="black"/>
                </a:solidFill>
                <a:effectLst/>
                <a:latin typeface="微软雅黑" pitchFamily="34" charset="-122"/>
                <a:ea typeface="微软雅黑" pitchFamily="34" charset="-122"/>
              </a:rPr>
              <a:t>3D</a:t>
            </a:r>
            <a:r>
              <a:rPr lang="zh-CN" altLang="en-US" sz="1200" dirty="0">
                <a:solidFill>
                  <a:prstClr val="black"/>
                </a:solidFill>
                <a:effectLst/>
                <a:latin typeface="微软雅黑" pitchFamily="34" charset="-122"/>
                <a:ea typeface="微软雅黑" pitchFamily="34" charset="-122"/>
              </a:rPr>
              <a:t>打印技术研究突破</a:t>
            </a:r>
            <a:endParaRPr lang="en-US" altLang="zh-CN" sz="1200" dirty="0">
              <a:solidFill>
                <a:prstClr val="black"/>
              </a:solidFill>
              <a:effectLst/>
              <a:latin typeface="微软雅黑" pitchFamily="34" charset="-122"/>
              <a:ea typeface="微软雅黑" pitchFamily="34" charset="-122"/>
            </a:endParaRPr>
          </a:p>
          <a:p>
            <a:r>
              <a:rPr lang="zh-CN" altLang="en-US" sz="1200" dirty="0">
                <a:solidFill>
                  <a:srgbClr val="FF0000"/>
                </a:solidFill>
                <a:effectLst/>
                <a:latin typeface="微软雅黑" pitchFamily="34" charset="-122"/>
                <a:ea typeface="微软雅黑" pitchFamily="34" charset="-122"/>
              </a:rPr>
              <a:t>试点项目正向协同设计</a:t>
            </a:r>
            <a:endParaRPr lang="en-US" altLang="zh-CN" sz="1200" dirty="0">
              <a:solidFill>
                <a:srgbClr val="FF0000"/>
              </a:solidFill>
              <a:effectLst/>
              <a:latin typeface="微软雅黑" pitchFamily="34" charset="-122"/>
              <a:ea typeface="微软雅黑" pitchFamily="34" charset="-122"/>
            </a:endParaRPr>
          </a:p>
          <a:p>
            <a:r>
              <a:rPr lang="zh-CN" altLang="en-US" sz="1200" dirty="0">
                <a:solidFill>
                  <a:srgbClr val="FF0000"/>
                </a:solidFill>
                <a:effectLst/>
                <a:latin typeface="微软雅黑" pitchFamily="34" charset="-122"/>
                <a:ea typeface="微软雅黑" pitchFamily="34" charset="-122"/>
              </a:rPr>
              <a:t>企业标准编制</a:t>
            </a:r>
            <a:endParaRPr lang="en-US" altLang="zh-CN" sz="1200" dirty="0">
              <a:solidFill>
                <a:srgbClr val="FF0000"/>
              </a:solidFill>
              <a:effectLst/>
              <a:latin typeface="微软雅黑" pitchFamily="34" charset="-122"/>
              <a:ea typeface="微软雅黑" pitchFamily="34" charset="-122"/>
            </a:endParaRPr>
          </a:p>
        </p:txBody>
      </p:sp>
      <p:sp>
        <p:nvSpPr>
          <p:cNvPr id="16" name="Text Box 6">
            <a:extLst>
              <a:ext uri="{FF2B5EF4-FFF2-40B4-BE49-F238E27FC236}">
                <a16:creationId xmlns:a16="http://schemas.microsoft.com/office/drawing/2014/main" id="{CF6CEB67-801A-485A-88A9-744C8CB10583}"/>
              </a:ext>
            </a:extLst>
          </p:cNvPr>
          <p:cNvSpPr txBox="1">
            <a:spLocks noChangeArrowheads="1"/>
          </p:cNvSpPr>
          <p:nvPr/>
        </p:nvSpPr>
        <p:spPr bwMode="auto">
          <a:xfrm>
            <a:off x="6966704" y="898574"/>
            <a:ext cx="917664"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fontAlgn="base" hangingPunct="0">
              <a:lnSpc>
                <a:spcPct val="100000"/>
              </a:lnSpc>
              <a:spcBef>
                <a:spcPct val="0"/>
              </a:spcBef>
              <a:spcAft>
                <a:spcPct val="0"/>
              </a:spcAft>
              <a:buFontTx/>
              <a:buNone/>
              <a:defRPr kumimoji="1" sz="2000" b="1">
                <a:solidFill>
                  <a:srgbClr val="C00000"/>
                </a:solidFill>
                <a:latin typeface="Arial" pitchFamily="34" charset="0"/>
                <a:ea typeface="微软雅黑" pitchFamily="34" charset="-122"/>
              </a:defRPr>
            </a:lvl1pPr>
            <a:lvl2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2pPr>
            <a:lvl3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3pPr>
            <a:lvl4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4pPr>
            <a:lvl5pPr fontAlgn="base">
              <a:lnSpc>
                <a:spcPct val="150000"/>
              </a:lnSpc>
              <a:spcBef>
                <a:spcPct val="20000"/>
              </a:spcBef>
              <a:spcAft>
                <a:spcPct val="0"/>
              </a:spcAft>
              <a:defRPr kumimoji="1" sz="2000" b="1">
                <a:solidFill>
                  <a:schemeClr val="bg1"/>
                </a:solidFill>
                <a:latin typeface="黑体" pitchFamily="2" charset="-122"/>
                <a:ea typeface="黑体" pitchFamily="2" charset="-122"/>
              </a:defRPr>
            </a:lvl5pPr>
            <a:lvl6pPr>
              <a:defRPr kumimoji="1" sz="2000" b="1">
                <a:solidFill>
                  <a:schemeClr val="bg1"/>
                </a:solidFill>
                <a:latin typeface="黑体" pitchFamily="2" charset="-122"/>
                <a:ea typeface="黑体" pitchFamily="2" charset="-122"/>
              </a:defRPr>
            </a:lvl6pPr>
            <a:lvl7pPr>
              <a:defRPr kumimoji="1" sz="2000" b="1">
                <a:solidFill>
                  <a:schemeClr val="bg1"/>
                </a:solidFill>
                <a:latin typeface="黑体" pitchFamily="2" charset="-122"/>
                <a:ea typeface="黑体" pitchFamily="2" charset="-122"/>
              </a:defRPr>
            </a:lvl7pPr>
            <a:lvl8pPr>
              <a:defRPr kumimoji="1" sz="2000" b="1">
                <a:solidFill>
                  <a:schemeClr val="bg1"/>
                </a:solidFill>
                <a:latin typeface="黑体" pitchFamily="2" charset="-122"/>
                <a:ea typeface="黑体" pitchFamily="2" charset="-122"/>
              </a:defRPr>
            </a:lvl8pPr>
            <a:lvl9pPr>
              <a:defRPr kumimoji="1" sz="2000" b="1">
                <a:solidFill>
                  <a:schemeClr val="bg1"/>
                </a:solidFill>
                <a:latin typeface="黑体" pitchFamily="2" charset="-122"/>
                <a:ea typeface="黑体" pitchFamily="2" charset="-122"/>
              </a:defRPr>
            </a:lvl9pPr>
          </a:lstStyle>
          <a:p>
            <a:r>
              <a:rPr lang="zh-CN" altLang="en-US" sz="1467" dirty="0">
                <a:ln w="12700">
                  <a:noFill/>
                </a:ln>
                <a:solidFill>
                  <a:srgbClr val="FF0000"/>
                </a:solidFill>
                <a:latin typeface="黑体" panose="02010609060101010101" pitchFamily="49" charset="-122"/>
                <a:ea typeface="黑体" panose="02010609060101010101" pitchFamily="49" charset="-122"/>
              </a:rPr>
              <a:t>201</a:t>
            </a:r>
            <a:r>
              <a:rPr lang="en-US" altLang="zh-CN" sz="1467" dirty="0">
                <a:ln w="12700">
                  <a:noFill/>
                </a:ln>
                <a:solidFill>
                  <a:srgbClr val="FF0000"/>
                </a:solidFill>
                <a:latin typeface="黑体" panose="02010609060101010101" pitchFamily="49" charset="-122"/>
                <a:ea typeface="黑体" panose="02010609060101010101" pitchFamily="49" charset="-122"/>
              </a:rPr>
              <a:t>8</a:t>
            </a:r>
            <a:r>
              <a:rPr lang="zh-CN" altLang="en-US" sz="1467" dirty="0">
                <a:ln w="12700">
                  <a:noFill/>
                </a:ln>
                <a:solidFill>
                  <a:srgbClr val="FF0000"/>
                </a:solidFill>
                <a:latin typeface="黑体" panose="02010609060101010101" pitchFamily="49" charset="-122"/>
                <a:ea typeface="黑体" panose="02010609060101010101" pitchFamily="49" charset="-122"/>
              </a:rPr>
              <a:t>年</a:t>
            </a:r>
          </a:p>
        </p:txBody>
      </p:sp>
      <p:sp>
        <p:nvSpPr>
          <p:cNvPr id="17" name="Text Box 22">
            <a:extLst>
              <a:ext uri="{FF2B5EF4-FFF2-40B4-BE49-F238E27FC236}">
                <a16:creationId xmlns:a16="http://schemas.microsoft.com/office/drawing/2014/main" id="{8312AB74-65F6-417C-B76B-362C4121E846}"/>
              </a:ext>
            </a:extLst>
          </p:cNvPr>
          <p:cNvSpPr txBox="1">
            <a:spLocks noChangeArrowheads="1"/>
          </p:cNvSpPr>
          <p:nvPr/>
        </p:nvSpPr>
        <p:spPr bwMode="auto">
          <a:xfrm>
            <a:off x="6876256" y="1163015"/>
            <a:ext cx="303320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285750" indent="-285750" hangingPunct="0">
              <a:lnSpc>
                <a:spcPct val="110000"/>
              </a:lnSpc>
              <a:buFont typeface="Wingdings" panose="05000000000000000000" pitchFamily="2" charset="2"/>
              <a:buChar char="u"/>
              <a:defRPr kumimoji="1" sz="18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defRPr>
            </a:lvl1pPr>
            <a:lvl2pPr marL="457200">
              <a:lnSpc>
                <a:spcPct val="150000"/>
              </a:lnSpc>
              <a:spcBef>
                <a:spcPct val="20000"/>
              </a:spcBef>
              <a:defRPr kumimoji="1" sz="2000" b="1">
                <a:solidFill>
                  <a:schemeClr val="bg1"/>
                </a:solidFill>
                <a:latin typeface="黑体" pitchFamily="2" charset="-122"/>
                <a:ea typeface="黑体" pitchFamily="2" charset="-122"/>
              </a:defRPr>
            </a:lvl2pPr>
            <a:lvl3pPr marL="914400">
              <a:lnSpc>
                <a:spcPct val="150000"/>
              </a:lnSpc>
              <a:spcBef>
                <a:spcPct val="20000"/>
              </a:spcBef>
              <a:defRPr kumimoji="1" sz="2000" b="1">
                <a:solidFill>
                  <a:schemeClr val="bg1"/>
                </a:solidFill>
                <a:latin typeface="黑体" pitchFamily="2" charset="-122"/>
                <a:ea typeface="黑体" pitchFamily="2" charset="-122"/>
              </a:defRPr>
            </a:lvl3pPr>
            <a:lvl4pPr marL="1371600">
              <a:lnSpc>
                <a:spcPct val="150000"/>
              </a:lnSpc>
              <a:spcBef>
                <a:spcPct val="20000"/>
              </a:spcBef>
              <a:defRPr kumimoji="1" sz="2000" b="1">
                <a:solidFill>
                  <a:schemeClr val="bg1"/>
                </a:solidFill>
                <a:latin typeface="黑体" pitchFamily="2" charset="-122"/>
                <a:ea typeface="黑体" pitchFamily="2" charset="-122"/>
              </a:defRPr>
            </a:lvl4pPr>
            <a:lvl5pPr marL="1828800">
              <a:lnSpc>
                <a:spcPct val="150000"/>
              </a:lnSpc>
              <a:spcBef>
                <a:spcPct val="20000"/>
              </a:spcBef>
              <a:defRPr kumimoji="1" sz="2000" b="1">
                <a:solidFill>
                  <a:schemeClr val="bg1"/>
                </a:solidFill>
                <a:latin typeface="黑体" pitchFamily="2" charset="-122"/>
                <a:ea typeface="黑体" pitchFamily="2" charset="-122"/>
              </a:defRPr>
            </a:lvl5pPr>
            <a:lvl6pPr>
              <a:defRPr kumimoji="1" sz="2000" b="1">
                <a:solidFill>
                  <a:schemeClr val="bg1"/>
                </a:solidFill>
                <a:latin typeface="黑体" pitchFamily="2" charset="-122"/>
                <a:ea typeface="黑体" pitchFamily="2" charset="-122"/>
              </a:defRPr>
            </a:lvl6pPr>
            <a:lvl7pPr>
              <a:defRPr kumimoji="1" sz="2000" b="1">
                <a:solidFill>
                  <a:schemeClr val="bg1"/>
                </a:solidFill>
                <a:latin typeface="黑体" pitchFamily="2" charset="-122"/>
                <a:ea typeface="黑体" pitchFamily="2" charset="-122"/>
              </a:defRPr>
            </a:lvl7pPr>
            <a:lvl8pPr>
              <a:defRPr kumimoji="1" sz="2000" b="1">
                <a:solidFill>
                  <a:schemeClr val="bg1"/>
                </a:solidFill>
                <a:latin typeface="黑体" pitchFamily="2" charset="-122"/>
                <a:ea typeface="黑体" pitchFamily="2" charset="-122"/>
              </a:defRPr>
            </a:lvl8pPr>
            <a:lvl9pPr>
              <a:defRPr kumimoji="1" sz="2000" b="1">
                <a:solidFill>
                  <a:schemeClr val="bg1"/>
                </a:solidFill>
                <a:latin typeface="黑体" pitchFamily="2" charset="-122"/>
                <a:ea typeface="黑体" pitchFamily="2" charset="-122"/>
              </a:defRPr>
            </a:lvl9pPr>
          </a:lstStyle>
          <a:p>
            <a:r>
              <a:rPr lang="en-US" altLang="zh-CN" sz="1200" dirty="0">
                <a:solidFill>
                  <a:prstClr val="black"/>
                </a:solidFill>
                <a:effectLst/>
                <a:latin typeface="微软雅黑" pitchFamily="34" charset="-122"/>
                <a:ea typeface="微软雅黑" pitchFamily="34" charset="-122"/>
              </a:rPr>
              <a:t>BIM+GIS</a:t>
            </a:r>
            <a:r>
              <a:rPr lang="zh-CN" altLang="en-US" sz="1200" dirty="0">
                <a:solidFill>
                  <a:prstClr val="black"/>
                </a:solidFill>
                <a:effectLst/>
                <a:latin typeface="微软雅黑" pitchFamily="34" charset="-122"/>
                <a:ea typeface="微软雅黑" pitchFamily="34" charset="-122"/>
              </a:rPr>
              <a:t>平台应用研究</a:t>
            </a:r>
            <a:endParaRPr lang="en-US" altLang="zh-CN" sz="1200" dirty="0">
              <a:solidFill>
                <a:prstClr val="black"/>
              </a:solidFill>
              <a:effectLst/>
              <a:latin typeface="微软雅黑" pitchFamily="34" charset="-122"/>
              <a:ea typeface="微软雅黑" pitchFamily="34" charset="-122"/>
            </a:endParaRPr>
          </a:p>
          <a:p>
            <a:r>
              <a:rPr lang="zh-CN" altLang="en-US" sz="1200" dirty="0">
                <a:solidFill>
                  <a:srgbClr val="FF0000"/>
                </a:solidFill>
                <a:effectLst/>
                <a:latin typeface="微软雅黑" pitchFamily="34" charset="-122"/>
                <a:ea typeface="微软雅黑" pitchFamily="34" charset="-122"/>
              </a:rPr>
              <a:t>行业数字设计标准编制</a:t>
            </a:r>
            <a:endParaRPr lang="en-US" altLang="zh-CN" sz="1200" dirty="0">
              <a:solidFill>
                <a:srgbClr val="FF0000"/>
              </a:solidFill>
              <a:effectLst/>
              <a:latin typeface="微软雅黑" pitchFamily="34" charset="-122"/>
              <a:ea typeface="微软雅黑" pitchFamily="34" charset="-122"/>
            </a:endParaRPr>
          </a:p>
          <a:p>
            <a:r>
              <a:rPr lang="zh-CN" altLang="en-US" sz="1200" dirty="0">
                <a:solidFill>
                  <a:srgbClr val="FF0000"/>
                </a:solidFill>
                <a:effectLst/>
                <a:latin typeface="微软雅黑" pitchFamily="34" charset="-122"/>
                <a:ea typeface="微软雅黑" pitchFamily="34" charset="-122"/>
              </a:rPr>
              <a:t>大中型水利项目全面应用</a:t>
            </a:r>
          </a:p>
        </p:txBody>
      </p:sp>
      <p:pic>
        <p:nvPicPr>
          <p:cNvPr id="18" name="Picture 5" descr="8-1">
            <a:extLst>
              <a:ext uri="{FF2B5EF4-FFF2-40B4-BE49-F238E27FC236}">
                <a16:creationId xmlns:a16="http://schemas.microsoft.com/office/drawing/2014/main" id="{3434BB1A-240D-4A9A-958C-04EDC74ADC2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67" b="87500" l="0" r="98689"/>
                    </a14:imgEffect>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1" y="2105289"/>
            <a:ext cx="9293157" cy="205813"/>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6" name="直接连接符 35"/>
          <p:cNvCxnSpPr/>
          <p:nvPr/>
        </p:nvCxnSpPr>
        <p:spPr>
          <a:xfrm>
            <a:off x="141412" y="2208195"/>
            <a:ext cx="0" cy="808679"/>
          </a:xfrm>
          <a:prstGeom prst="line">
            <a:avLst/>
          </a:prstGeom>
          <a:ln>
            <a:tailEnd type="oval"/>
          </a:ln>
        </p:spPr>
        <p:style>
          <a:lnRef idx="1">
            <a:schemeClr val="dk1"/>
          </a:lnRef>
          <a:fillRef idx="0">
            <a:schemeClr val="dk1"/>
          </a:fillRef>
          <a:effectRef idx="0">
            <a:schemeClr val="dk1"/>
          </a:effectRef>
          <a:fontRef idx="minor">
            <a:schemeClr val="tx1"/>
          </a:fontRef>
        </p:style>
      </p:cxnSp>
      <p:cxnSp>
        <p:nvCxnSpPr>
          <p:cNvPr id="37" name="直接连接符 36"/>
          <p:cNvCxnSpPr/>
          <p:nvPr/>
        </p:nvCxnSpPr>
        <p:spPr>
          <a:xfrm flipV="1">
            <a:off x="664518" y="1087692"/>
            <a:ext cx="0" cy="1167960"/>
          </a:xfrm>
          <a:prstGeom prst="line">
            <a:avLst/>
          </a:prstGeom>
          <a:ln>
            <a:tailEnd type="oval"/>
          </a:ln>
        </p:spPr>
        <p:style>
          <a:lnRef idx="1">
            <a:schemeClr val="dk1"/>
          </a:lnRef>
          <a:fillRef idx="0">
            <a:schemeClr val="dk1"/>
          </a:fillRef>
          <a:effectRef idx="0">
            <a:schemeClr val="dk1"/>
          </a:effectRef>
          <a:fontRef idx="minor">
            <a:schemeClr val="tx1"/>
          </a:fontRef>
        </p:style>
      </p:cxnSp>
      <p:cxnSp>
        <p:nvCxnSpPr>
          <p:cNvPr id="39" name="直接连接符 38"/>
          <p:cNvCxnSpPr/>
          <p:nvPr/>
        </p:nvCxnSpPr>
        <p:spPr>
          <a:xfrm>
            <a:off x="1340239" y="2146156"/>
            <a:ext cx="0" cy="925072"/>
          </a:xfrm>
          <a:prstGeom prst="line">
            <a:avLst/>
          </a:prstGeom>
          <a:ln>
            <a:tailEnd type="oval"/>
          </a:ln>
        </p:spPr>
        <p:style>
          <a:lnRef idx="1">
            <a:schemeClr val="dk1"/>
          </a:lnRef>
          <a:fillRef idx="0">
            <a:schemeClr val="dk1"/>
          </a:fillRef>
          <a:effectRef idx="0">
            <a:schemeClr val="dk1"/>
          </a:effectRef>
          <a:fontRef idx="minor">
            <a:schemeClr val="tx1"/>
          </a:fontRef>
        </p:style>
      </p:cxnSp>
      <p:cxnSp>
        <p:nvCxnSpPr>
          <p:cNvPr id="43" name="直接连接符 42"/>
          <p:cNvCxnSpPr/>
          <p:nvPr/>
        </p:nvCxnSpPr>
        <p:spPr>
          <a:xfrm flipV="1">
            <a:off x="3657668" y="1087692"/>
            <a:ext cx="0" cy="1135020"/>
          </a:xfrm>
          <a:prstGeom prst="line">
            <a:avLst/>
          </a:prstGeom>
          <a:ln>
            <a:tailEnd type="oval"/>
          </a:ln>
        </p:spPr>
        <p:style>
          <a:lnRef idx="1">
            <a:schemeClr val="dk1"/>
          </a:lnRef>
          <a:fillRef idx="0">
            <a:schemeClr val="dk1"/>
          </a:fillRef>
          <a:effectRef idx="0">
            <a:schemeClr val="dk1"/>
          </a:effectRef>
          <a:fontRef idx="minor">
            <a:schemeClr val="tx1"/>
          </a:fontRef>
        </p:style>
      </p:cxnSp>
      <p:cxnSp>
        <p:nvCxnSpPr>
          <p:cNvPr id="47" name="直接连接符 46"/>
          <p:cNvCxnSpPr/>
          <p:nvPr/>
        </p:nvCxnSpPr>
        <p:spPr>
          <a:xfrm>
            <a:off x="4041393" y="2165206"/>
            <a:ext cx="0" cy="674964"/>
          </a:xfrm>
          <a:prstGeom prst="line">
            <a:avLst/>
          </a:prstGeom>
          <a:ln>
            <a:tailEnd type="oval"/>
          </a:ln>
        </p:spPr>
        <p:style>
          <a:lnRef idx="1">
            <a:schemeClr val="dk1"/>
          </a:lnRef>
          <a:fillRef idx="0">
            <a:schemeClr val="dk1"/>
          </a:fillRef>
          <a:effectRef idx="0">
            <a:schemeClr val="dk1"/>
          </a:effectRef>
          <a:fontRef idx="minor">
            <a:schemeClr val="tx1"/>
          </a:fontRef>
        </p:style>
      </p:cxnSp>
      <p:cxnSp>
        <p:nvCxnSpPr>
          <p:cNvPr id="48" name="直接连接符 47"/>
          <p:cNvCxnSpPr/>
          <p:nvPr/>
        </p:nvCxnSpPr>
        <p:spPr>
          <a:xfrm>
            <a:off x="6372200" y="2222712"/>
            <a:ext cx="0" cy="560484"/>
          </a:xfrm>
          <a:prstGeom prst="line">
            <a:avLst/>
          </a:prstGeom>
          <a:ln>
            <a:tailEnd type="oval"/>
          </a:ln>
        </p:spPr>
        <p:style>
          <a:lnRef idx="1">
            <a:schemeClr val="dk1"/>
          </a:lnRef>
          <a:fillRef idx="0">
            <a:schemeClr val="dk1"/>
          </a:fillRef>
          <a:effectRef idx="0">
            <a:schemeClr val="dk1"/>
          </a:effectRef>
          <a:fontRef idx="minor">
            <a:schemeClr val="tx1"/>
          </a:fontRef>
        </p:style>
      </p:cxnSp>
      <p:cxnSp>
        <p:nvCxnSpPr>
          <p:cNvPr id="51" name="直接连接符 50"/>
          <p:cNvCxnSpPr/>
          <p:nvPr/>
        </p:nvCxnSpPr>
        <p:spPr>
          <a:xfrm flipV="1">
            <a:off x="6819106" y="1049971"/>
            <a:ext cx="0" cy="1135020"/>
          </a:xfrm>
          <a:prstGeom prst="line">
            <a:avLst/>
          </a:prstGeom>
          <a:ln>
            <a:tailEnd type="oval"/>
          </a:ln>
        </p:spPr>
        <p:style>
          <a:lnRef idx="1">
            <a:schemeClr val="dk1"/>
          </a:lnRef>
          <a:fillRef idx="0">
            <a:schemeClr val="dk1"/>
          </a:fillRef>
          <a:effectRef idx="0">
            <a:schemeClr val="dk1"/>
          </a:effectRef>
          <a:fontRef idx="minor">
            <a:schemeClr val="tx1"/>
          </a:fontRef>
        </p:style>
      </p:cxnSp>
      <p:sp>
        <p:nvSpPr>
          <p:cNvPr id="38" name="矩形 37"/>
          <p:cNvSpPr/>
          <p:nvPr/>
        </p:nvSpPr>
        <p:spPr>
          <a:xfrm>
            <a:off x="251520" y="4091471"/>
            <a:ext cx="8640960" cy="856543"/>
          </a:xfrm>
          <a:prstGeom prst="rect">
            <a:avLst/>
          </a:prstGeom>
        </p:spPr>
        <p:style>
          <a:lnRef idx="1">
            <a:schemeClr val="accent1"/>
          </a:lnRef>
          <a:fillRef idx="2">
            <a:schemeClr val="accent1"/>
          </a:fillRef>
          <a:effectRef idx="1">
            <a:schemeClr val="accent1"/>
          </a:effectRef>
          <a:fontRef idx="minor">
            <a:schemeClr val="dk1"/>
          </a:fontRef>
        </p:style>
        <p:txBody>
          <a:bodyPr wrap="square" anchor="ctr">
            <a:spAutoFit/>
          </a:bodyPr>
          <a:lstStyle/>
          <a:p>
            <a:pPr lvl="0" defTabSz="914400">
              <a:lnSpc>
                <a:spcPts val="2400"/>
              </a:lnSpc>
              <a:defRPr/>
            </a:pPr>
            <a:r>
              <a:rPr lang="zh-CN" altLang="en-US" sz="1600" dirty="0">
                <a:solidFill>
                  <a:srgbClr val="000066"/>
                </a:solidFill>
                <a:latin typeface="微软雅黑" panose="020B0503020204020204" pitchFamily="34" charset="-122"/>
                <a:ea typeface="微软雅黑" panose="020B0503020204020204" pitchFamily="34" charset="-122"/>
              </a:rPr>
              <a:t>       经过多年的研究和生产应用，我院对</a:t>
            </a:r>
            <a:r>
              <a:rPr lang="en-US" altLang="zh-CN" sz="1600" dirty="0">
                <a:solidFill>
                  <a:srgbClr val="000066"/>
                </a:solidFill>
                <a:latin typeface="微软雅黑" panose="020B0503020204020204" pitchFamily="34" charset="-122"/>
                <a:ea typeface="微软雅黑" panose="020B0503020204020204" pitchFamily="34" charset="-122"/>
              </a:rPr>
              <a:t>BIM</a:t>
            </a:r>
            <a:r>
              <a:rPr lang="zh-CN" altLang="en-US" sz="1600" dirty="0">
                <a:solidFill>
                  <a:srgbClr val="000066"/>
                </a:solidFill>
                <a:latin typeface="微软雅黑" panose="020B0503020204020204" pitchFamily="34" charset="-122"/>
                <a:ea typeface="微软雅黑" panose="020B0503020204020204" pitchFamily="34" charset="-122"/>
              </a:rPr>
              <a:t>在设计、施工、运维等各阶段的应用进行了深入探索，不断创新并拓展出一系列新兴数字业务。</a:t>
            </a:r>
          </a:p>
        </p:txBody>
      </p:sp>
    </p:spTree>
    <p:extLst>
      <p:ext uri="{BB962C8B-B14F-4D97-AF65-F5344CB8AC3E}">
        <p14:creationId xmlns:p14="http://schemas.microsoft.com/office/powerpoint/2010/main" val="38010126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95536" y="1468978"/>
            <a:ext cx="4464496" cy="2677656"/>
          </a:xfrm>
          <a:prstGeom prst="rect">
            <a:avLst/>
          </a:prstGeom>
        </p:spPr>
        <p:txBody>
          <a:bodyPr wrap="square" anchor="t">
            <a:spAutoFit/>
          </a:bodyPr>
          <a:lstStyle/>
          <a:p>
            <a:pPr marL="285750" indent="-285750" algn="just">
              <a:lnSpc>
                <a:spcPct val="150000"/>
              </a:lnSpc>
              <a:buFont typeface="Wingdings" pitchFamily="2" charset="2"/>
              <a:buChar char="p"/>
            </a:pPr>
            <a:r>
              <a:rPr lang="zh-CN" altLang="en-US" sz="1600" b="1" dirty="0">
                <a:solidFill>
                  <a:srgbClr val="C00000"/>
                </a:solidFill>
                <a:latin typeface="微软雅黑" panose="020B0503020204020204" pitchFamily="34" charset="-122"/>
                <a:ea typeface="微软雅黑" panose="020B0503020204020204" pitchFamily="34" charset="-122"/>
              </a:rPr>
              <a:t>黄河勘测规划设计研究院有限公司</a:t>
            </a:r>
            <a:r>
              <a:rPr lang="zh-CN" altLang="en-US" sz="1600" dirty="0">
                <a:latin typeface="微软雅黑" panose="020B0503020204020204" pitchFamily="34" charset="-122"/>
                <a:ea typeface="微软雅黑" panose="020B0503020204020204" pitchFamily="34" charset="-122"/>
              </a:rPr>
              <a:t>（简称黄河设计院）前身为水利部黄河水利委员会勘测规划设计研究院，始建于</a:t>
            </a:r>
            <a:r>
              <a:rPr lang="en-US" altLang="zh-CN" sz="1600" dirty="0">
                <a:latin typeface="微软雅黑" panose="020B0503020204020204" pitchFamily="34" charset="-122"/>
                <a:ea typeface="微软雅黑" panose="020B0503020204020204" pitchFamily="34" charset="-122"/>
              </a:rPr>
              <a:t>1956</a:t>
            </a:r>
            <a:r>
              <a:rPr lang="zh-CN" altLang="en-US" sz="1600" dirty="0">
                <a:latin typeface="微软雅黑" panose="020B0503020204020204" pitchFamily="34" charset="-122"/>
                <a:ea typeface="微软雅黑" panose="020B0503020204020204" pitchFamily="34" charset="-122"/>
              </a:rPr>
              <a:t>年。</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是黄委所属流域勘察设计研究单位，是集流域和区域规划、工程勘察、设计、科研、咨询、监理、项目管理、工程总承包及投资运营业务于一体的</a:t>
            </a:r>
            <a:r>
              <a:rPr lang="zh-CN" altLang="en-US" sz="1600" b="1" dirty="0">
                <a:solidFill>
                  <a:srgbClr val="C00000"/>
                </a:solidFill>
                <a:latin typeface="微软雅黑" panose="020B0503020204020204" pitchFamily="34" charset="-122"/>
                <a:ea typeface="微软雅黑" panose="020B0503020204020204" pitchFamily="34" charset="-122"/>
              </a:rPr>
              <a:t>综合性勘察设计研究单位</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11"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关于我们</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基本情况</a:t>
            </a:r>
            <a:endParaRPr lang="en-US" altLang="zh-CN" sz="2400" b="1" kern="0" dirty="0">
              <a:solidFill>
                <a:srgbClr val="1B539D"/>
              </a:solidFill>
              <a:latin typeface="微软雅黑" panose="020B0503020204020204" pitchFamily="34" charset="-122"/>
              <a:ea typeface="微软雅黑" panose="020B0503020204020204" pitchFamily="34" charset="-122"/>
            </a:endParaRPr>
          </a:p>
        </p:txBody>
      </p:sp>
      <p:pic>
        <p:nvPicPr>
          <p:cNvPr id="12" name="Picture 2" descr="C:\Users\Administrator\Desktop\图片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53606" r="-1"/>
          <a:stretch/>
        </p:blipFill>
        <p:spPr bwMode="auto">
          <a:xfrm>
            <a:off x="5004048" y="1403650"/>
            <a:ext cx="3744416" cy="2808312"/>
          </a:xfrm>
          <a:prstGeom prst="rect">
            <a:avLst/>
          </a:prstGeom>
          <a:noFill/>
          <a:ln>
            <a:noFill/>
          </a:ln>
          <a:extLst/>
        </p:spPr>
      </p:pic>
    </p:spTree>
    <p:extLst>
      <p:ext uri="{BB962C8B-B14F-4D97-AF65-F5344CB8AC3E}">
        <p14:creationId xmlns:p14="http://schemas.microsoft.com/office/powerpoint/2010/main" val="37940961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bwMode="auto">
          <a:xfrm>
            <a:off x="467544" y="191482"/>
            <a:ext cx="4334006"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2400" b="1" kern="0" dirty="0">
                <a:solidFill>
                  <a:srgbClr val="1B539D"/>
                </a:solidFill>
                <a:latin typeface="微软雅黑" panose="020B0503020204020204" pitchFamily="34" charset="-122"/>
                <a:ea typeface="微软雅黑" panose="020B0503020204020204" pitchFamily="34" charset="-122"/>
              </a:rPr>
              <a:t>BIM</a:t>
            </a:r>
            <a:r>
              <a:rPr lang="zh-CN" altLang="en-US" sz="2400" b="1" kern="0" dirty="0">
                <a:solidFill>
                  <a:srgbClr val="1B539D"/>
                </a:solidFill>
                <a:latin typeface="微软雅黑" panose="020B0503020204020204" pitchFamily="34" charset="-122"/>
                <a:ea typeface="微软雅黑" panose="020B0503020204020204" pitchFamily="34" charset="-122"/>
              </a:rPr>
              <a:t>技术</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平台特点</a:t>
            </a:r>
          </a:p>
        </p:txBody>
      </p:sp>
      <p:sp>
        <p:nvSpPr>
          <p:cNvPr id="4" name="矩形 3"/>
          <p:cNvSpPr/>
          <p:nvPr/>
        </p:nvSpPr>
        <p:spPr>
          <a:xfrm>
            <a:off x="107504" y="1897544"/>
            <a:ext cx="3744416" cy="16707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a:spAutoFit/>
          </a:bodyPr>
          <a:lstStyle/>
          <a:p>
            <a:pPr marL="285750" indent="-285750">
              <a:lnSpc>
                <a:spcPct val="200000"/>
              </a:lnSpc>
              <a:buFont typeface="Wingdings" panose="05000000000000000000" pitchFamily="2" charset="2"/>
              <a:buChar char="u"/>
            </a:pPr>
            <a:r>
              <a:rPr lang="zh-CN" altLang="en-US" b="1" dirty="0">
                <a:solidFill>
                  <a:srgbClr val="000066"/>
                </a:solidFill>
                <a:latin typeface="Microsoft YaHei Light" panose="020B0502040204020203" pitchFamily="34" charset="-122"/>
                <a:ea typeface="Microsoft YaHei Light" panose="020B0502040204020203" pitchFamily="34" charset="-122"/>
              </a:rPr>
              <a:t>国际顶尖的平台</a:t>
            </a:r>
            <a:r>
              <a:rPr lang="en-US" altLang="zh-CN" b="1" dirty="0">
                <a:solidFill>
                  <a:srgbClr val="000066"/>
                </a:solidFill>
                <a:latin typeface="Microsoft YaHei Light" panose="020B0502040204020203" pitchFamily="34" charset="-122"/>
                <a:ea typeface="Microsoft YaHei Light" panose="020B0502040204020203" pitchFamily="34" charset="-122"/>
              </a:rPr>
              <a:t>—3DE</a:t>
            </a:r>
          </a:p>
          <a:p>
            <a:pPr marL="285750" indent="-285750">
              <a:lnSpc>
                <a:spcPct val="200000"/>
              </a:lnSpc>
              <a:buFont typeface="Wingdings" panose="05000000000000000000" pitchFamily="2" charset="2"/>
              <a:buChar char="u"/>
            </a:pPr>
            <a:r>
              <a:rPr lang="zh-CN" altLang="en-US" b="1" dirty="0">
                <a:solidFill>
                  <a:srgbClr val="000066"/>
                </a:solidFill>
                <a:latin typeface="Microsoft YaHei Light" panose="020B0502040204020203" pitchFamily="34" charset="-122"/>
                <a:ea typeface="Microsoft YaHei Light" panose="020B0502040204020203" pitchFamily="34" charset="-122"/>
              </a:rPr>
              <a:t>最契合水利行业的二次开发产品</a:t>
            </a:r>
            <a:endParaRPr lang="en-US" altLang="zh-CN" b="1" dirty="0">
              <a:solidFill>
                <a:srgbClr val="000066"/>
              </a:solidFill>
              <a:latin typeface="Microsoft YaHei Light" panose="020B0502040204020203" pitchFamily="34" charset="-122"/>
              <a:ea typeface="Microsoft YaHei Light" panose="020B0502040204020203" pitchFamily="34" charset="-122"/>
            </a:endParaRPr>
          </a:p>
          <a:p>
            <a:pPr marL="285750" indent="-285750">
              <a:lnSpc>
                <a:spcPct val="200000"/>
              </a:lnSpc>
              <a:buFont typeface="Wingdings" panose="05000000000000000000" pitchFamily="2" charset="2"/>
              <a:buChar char="u"/>
            </a:pPr>
            <a:r>
              <a:rPr lang="zh-CN" altLang="en-US" b="1" dirty="0">
                <a:solidFill>
                  <a:srgbClr val="000066"/>
                </a:solidFill>
                <a:latin typeface="Microsoft YaHei Light" panose="020B0502040204020203" pitchFamily="34" charset="-122"/>
                <a:ea typeface="Microsoft YaHei Light" panose="020B0502040204020203" pitchFamily="34" charset="-122"/>
              </a:rPr>
              <a:t>引领信息化前沿技术的合作伙伴</a:t>
            </a:r>
            <a:endParaRPr lang="en-US" altLang="zh-CN" b="1" dirty="0">
              <a:solidFill>
                <a:srgbClr val="000066"/>
              </a:solidFill>
              <a:latin typeface="Microsoft YaHei Light" panose="020B0502040204020203" pitchFamily="34" charset="-122"/>
              <a:ea typeface="Microsoft YaHei Light" panose="020B0502040204020203" pitchFamily="34" charset="-122"/>
            </a:endParaRPr>
          </a:p>
        </p:txBody>
      </p:sp>
      <p:pic>
        <p:nvPicPr>
          <p:cNvPr id="5" name="图片 4">
            <a:extLst>
              <a:ext uri="{FF2B5EF4-FFF2-40B4-BE49-F238E27FC236}">
                <a16:creationId xmlns:a16="http://schemas.microsoft.com/office/drawing/2014/main" id="{30B048AE-762C-4D10-BCCD-1A564F6A93A9}"/>
              </a:ext>
            </a:extLst>
          </p:cNvPr>
          <p:cNvPicPr>
            <a:picLocks noChangeAspect="1"/>
          </p:cNvPicPr>
          <p:nvPr/>
        </p:nvPicPr>
        <p:blipFill>
          <a:blip r:embed="rId2"/>
          <a:stretch>
            <a:fillRect/>
          </a:stretch>
        </p:blipFill>
        <p:spPr>
          <a:xfrm>
            <a:off x="3635896" y="771550"/>
            <a:ext cx="5391770" cy="3086666"/>
          </a:xfrm>
          <a:prstGeom prst="rect">
            <a:avLst/>
          </a:prstGeom>
        </p:spPr>
      </p:pic>
      <p:sp>
        <p:nvSpPr>
          <p:cNvPr id="6" name="矩形 5"/>
          <p:cNvSpPr/>
          <p:nvPr/>
        </p:nvSpPr>
        <p:spPr>
          <a:xfrm>
            <a:off x="179512" y="1504105"/>
            <a:ext cx="3600400" cy="491581"/>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p>
            <a:pPr algn="ctr"/>
            <a:r>
              <a:rPr lang="zh-CN" altLang="en-US" b="1" dirty="0">
                <a:solidFill>
                  <a:schemeClr val="bg1"/>
                </a:solidFill>
                <a:latin typeface="微软雅黑" pitchFamily="34" charset="-122"/>
                <a:ea typeface="微软雅黑" pitchFamily="34" charset="-122"/>
              </a:rPr>
              <a:t>我们的</a:t>
            </a:r>
            <a:r>
              <a:rPr lang="en-US" altLang="zh-CN" b="1" dirty="0">
                <a:solidFill>
                  <a:schemeClr val="bg1"/>
                </a:solidFill>
                <a:latin typeface="微软雅黑" pitchFamily="34" charset="-122"/>
                <a:ea typeface="微软雅黑" pitchFamily="34" charset="-122"/>
              </a:rPr>
              <a:t>BIM</a:t>
            </a:r>
            <a:endParaRPr lang="zh-CN" altLang="en-US" b="1" dirty="0">
              <a:solidFill>
                <a:schemeClr val="bg1"/>
              </a:solidFill>
              <a:latin typeface="微软雅黑" pitchFamily="34" charset="-122"/>
              <a:ea typeface="微软雅黑" pitchFamily="34" charset="-122"/>
            </a:endParaRPr>
          </a:p>
        </p:txBody>
      </p:sp>
      <p:sp>
        <p:nvSpPr>
          <p:cNvPr id="7" name="矩形 6"/>
          <p:cNvSpPr/>
          <p:nvPr/>
        </p:nvSpPr>
        <p:spPr>
          <a:xfrm>
            <a:off x="323528" y="4202360"/>
            <a:ext cx="8496944" cy="70788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algn="just" defTabSz="914400">
              <a:lnSpc>
                <a:spcPts val="2400"/>
              </a:lnSpc>
              <a:defRPr/>
            </a:pPr>
            <a:r>
              <a:rPr lang="zh-CN" altLang="en-US" sz="1600" b="1" dirty="0">
                <a:solidFill>
                  <a:srgbClr val="000066"/>
                </a:solidFill>
                <a:latin typeface="微软雅黑" panose="020B0503020204020204" pitchFamily="34" charset="-122"/>
                <a:ea typeface="微软雅黑" panose="020B0503020204020204" pitchFamily="34" charset="-122"/>
              </a:rPr>
              <a:t>      </a:t>
            </a:r>
            <a:r>
              <a:rPr lang="zh-CN" altLang="en-US" sz="1400" dirty="0">
                <a:solidFill>
                  <a:srgbClr val="000066"/>
                </a:solidFill>
                <a:latin typeface="微软雅黑" panose="020B0503020204020204" pitchFamily="34" charset="-122"/>
                <a:ea typeface="微软雅黑" panose="020B0503020204020204" pitchFamily="34" charset="-122"/>
              </a:rPr>
              <a:t>采用</a:t>
            </a:r>
            <a:r>
              <a:rPr lang="en-US" altLang="zh-CN" sz="1400" dirty="0">
                <a:solidFill>
                  <a:srgbClr val="000066"/>
                </a:solidFill>
                <a:latin typeface="微软雅黑" panose="020B0503020204020204" pitchFamily="34" charset="-122"/>
                <a:ea typeface="微软雅黑" panose="020B0503020204020204" pitchFamily="34" charset="-122"/>
              </a:rPr>
              <a:t>3DE</a:t>
            </a:r>
            <a:r>
              <a:rPr lang="zh-CN" altLang="en-US" sz="1400" dirty="0">
                <a:solidFill>
                  <a:srgbClr val="000066"/>
                </a:solidFill>
                <a:latin typeface="微软雅黑" panose="020B0503020204020204" pitchFamily="34" charset="-122"/>
                <a:ea typeface="微软雅黑" panose="020B0503020204020204" pitchFamily="34" charset="-122"/>
              </a:rPr>
              <a:t>平台，完成了企业级的数据管理，实现了多专业协同设计和在线审批功能，设计成果可以通过该平台完成有限元分析计算，或导出进行施工、运维阶段等进一步应用。</a:t>
            </a:r>
            <a:endParaRPr lang="en-US" altLang="zh-CN" sz="1400" dirty="0">
              <a:solidFill>
                <a:srgbClr val="00006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436728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bwMode="auto">
          <a:xfrm>
            <a:off x="467544" y="191482"/>
            <a:ext cx="4334006"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2400" b="1" kern="0" dirty="0">
                <a:solidFill>
                  <a:srgbClr val="1B539D"/>
                </a:solidFill>
                <a:latin typeface="微软雅黑" panose="020B0503020204020204" pitchFamily="34" charset="-122"/>
                <a:ea typeface="微软雅黑" panose="020B0503020204020204" pitchFamily="34" charset="-122"/>
              </a:rPr>
              <a:t>BIM</a:t>
            </a:r>
            <a:r>
              <a:rPr lang="zh-CN" altLang="en-US" sz="2400" b="1" kern="0" dirty="0">
                <a:solidFill>
                  <a:srgbClr val="1B539D"/>
                </a:solidFill>
                <a:latin typeface="微软雅黑" panose="020B0503020204020204" pitchFamily="34" charset="-122"/>
                <a:ea typeface="微软雅黑" panose="020B0503020204020204" pitchFamily="34" charset="-122"/>
              </a:rPr>
              <a:t>技术</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设计阶段应用</a:t>
            </a:r>
          </a:p>
        </p:txBody>
      </p:sp>
      <p:sp>
        <p:nvSpPr>
          <p:cNvPr id="3" name="文本框 4">
            <a:extLst>
              <a:ext uri="{FF2B5EF4-FFF2-40B4-BE49-F238E27FC236}">
                <a16:creationId xmlns:a16="http://schemas.microsoft.com/office/drawing/2014/main" id="{39EA2B71-D45A-4936-8DD3-0DF541B18ECC}"/>
              </a:ext>
            </a:extLst>
          </p:cNvPr>
          <p:cNvSpPr txBox="1"/>
          <p:nvPr/>
        </p:nvSpPr>
        <p:spPr>
          <a:xfrm>
            <a:off x="5273203" y="984017"/>
            <a:ext cx="3084030" cy="385237"/>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lIns="68580" tIns="34290" rIns="68580" bIns="34290" rtlCol="0" anchor="ctr"/>
          <a:lstStyle>
            <a:defPPr>
              <a:defRPr lang="zh-CN"/>
            </a:defPPr>
            <a:lvl1pPr algn="ctr">
              <a:defRPr sz="11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t>实现多专业的协同设计</a:t>
            </a:r>
          </a:p>
        </p:txBody>
      </p:sp>
      <p:sp>
        <p:nvSpPr>
          <p:cNvPr id="4" name="矩形 3">
            <a:extLst>
              <a:ext uri="{FF2B5EF4-FFF2-40B4-BE49-F238E27FC236}">
                <a16:creationId xmlns:a16="http://schemas.microsoft.com/office/drawing/2014/main" id="{01A325EF-D163-43B4-8DEA-B7A0F3BAB731}"/>
              </a:ext>
            </a:extLst>
          </p:cNvPr>
          <p:cNvSpPr/>
          <p:nvPr/>
        </p:nvSpPr>
        <p:spPr>
          <a:xfrm>
            <a:off x="5283025" y="1572003"/>
            <a:ext cx="1358819" cy="207749"/>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lIns="68580" tIns="34290" rIns="68580" bIns="34290">
            <a:spAutoFit/>
          </a:bodyPr>
          <a:lstStyle/>
          <a:p>
            <a:pPr algn="ctr"/>
            <a:r>
              <a:rPr lang="en-US" altLang="zh-CN" sz="900" b="1" dirty="0">
                <a:solidFill>
                  <a:schemeClr val="bg1"/>
                </a:solidFill>
                <a:latin typeface="微软雅黑" pitchFamily="34" charset="-122"/>
                <a:ea typeface="微软雅黑" pitchFamily="34" charset="-122"/>
                <a:cs typeface="+mn-ea"/>
                <a:sym typeface="+mn-lt"/>
              </a:rPr>
              <a:t>1</a:t>
            </a:r>
            <a:r>
              <a:rPr lang="zh-CN" altLang="en-US" sz="900" b="1" dirty="0">
                <a:solidFill>
                  <a:schemeClr val="bg1"/>
                </a:solidFill>
                <a:latin typeface="微软雅黑" pitchFamily="34" charset="-122"/>
                <a:ea typeface="微软雅黑" pitchFamily="34" charset="-122"/>
                <a:cs typeface="+mn-ea"/>
                <a:sym typeface="+mn-lt"/>
              </a:rPr>
              <a:t>：测绘、地质勘测数据</a:t>
            </a:r>
            <a:endParaRPr lang="zh-CN" altLang="en-US" sz="800" b="1" dirty="0">
              <a:solidFill>
                <a:schemeClr val="bg1"/>
              </a:solidFill>
              <a:latin typeface="微软雅黑" pitchFamily="34" charset="-122"/>
              <a:ea typeface="微软雅黑" pitchFamily="34" charset="-122"/>
              <a:cs typeface="+mn-ea"/>
              <a:sym typeface="+mn-lt"/>
            </a:endParaRPr>
          </a:p>
        </p:txBody>
      </p:sp>
      <p:sp>
        <p:nvSpPr>
          <p:cNvPr id="5" name="矩形 4">
            <a:extLst>
              <a:ext uri="{FF2B5EF4-FFF2-40B4-BE49-F238E27FC236}">
                <a16:creationId xmlns:a16="http://schemas.microsoft.com/office/drawing/2014/main" id="{8A1BDB3B-22BD-4F0A-AD6C-983241588DE6}"/>
              </a:ext>
            </a:extLst>
          </p:cNvPr>
          <p:cNvSpPr/>
          <p:nvPr/>
        </p:nvSpPr>
        <p:spPr>
          <a:xfrm>
            <a:off x="5287446" y="2676475"/>
            <a:ext cx="1354397" cy="207749"/>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lIns="68580" tIns="34290" rIns="68580" bIns="34290">
            <a:spAutoFit/>
          </a:bodyPr>
          <a:lstStyle/>
          <a:p>
            <a:pPr algn="ctr"/>
            <a:r>
              <a:rPr lang="en-US" altLang="zh-CN" sz="900" b="1" dirty="0">
                <a:solidFill>
                  <a:schemeClr val="bg1"/>
                </a:solidFill>
                <a:latin typeface="微软雅黑" pitchFamily="34" charset="-122"/>
                <a:ea typeface="微软雅黑" pitchFamily="34" charset="-122"/>
                <a:cs typeface="+mn-ea"/>
                <a:sym typeface="+mn-lt"/>
              </a:rPr>
              <a:t>2</a:t>
            </a:r>
            <a:r>
              <a:rPr lang="zh-CN" altLang="en-US" sz="900" b="1" dirty="0">
                <a:solidFill>
                  <a:schemeClr val="bg1"/>
                </a:solidFill>
                <a:latin typeface="微软雅黑" pitchFamily="34" charset="-122"/>
                <a:ea typeface="微软雅黑" pitchFamily="34" charset="-122"/>
                <a:cs typeface="+mn-ea"/>
                <a:sym typeface="+mn-lt"/>
              </a:rPr>
              <a:t>：三维地形、地质模型</a:t>
            </a:r>
          </a:p>
        </p:txBody>
      </p:sp>
      <p:sp>
        <p:nvSpPr>
          <p:cNvPr id="6" name="矩形 5">
            <a:extLst>
              <a:ext uri="{FF2B5EF4-FFF2-40B4-BE49-F238E27FC236}">
                <a16:creationId xmlns:a16="http://schemas.microsoft.com/office/drawing/2014/main" id="{51D11DA4-6898-484A-A86F-A7D68CE2D9F9}"/>
              </a:ext>
            </a:extLst>
          </p:cNvPr>
          <p:cNvSpPr/>
          <p:nvPr/>
        </p:nvSpPr>
        <p:spPr>
          <a:xfrm>
            <a:off x="5294341" y="3833179"/>
            <a:ext cx="1326174" cy="346249"/>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lIns="68580" tIns="34290" rIns="68580" bIns="34290">
            <a:spAutoFit/>
          </a:bodyPr>
          <a:lstStyle/>
          <a:p>
            <a:pPr algn="ctr"/>
            <a:r>
              <a:rPr lang="en-US" altLang="zh-CN" sz="900" b="1" dirty="0">
                <a:solidFill>
                  <a:schemeClr val="bg1"/>
                </a:solidFill>
                <a:latin typeface="微软雅黑" pitchFamily="34" charset="-122"/>
                <a:ea typeface="微软雅黑" pitchFamily="34" charset="-122"/>
                <a:cs typeface="+mn-ea"/>
                <a:sym typeface="+mn-lt"/>
              </a:rPr>
              <a:t>3</a:t>
            </a:r>
            <a:r>
              <a:rPr lang="zh-CN" altLang="en-US" sz="900" b="1" dirty="0">
                <a:solidFill>
                  <a:schemeClr val="bg1"/>
                </a:solidFill>
                <a:latin typeface="微软雅黑" pitchFamily="34" charset="-122"/>
                <a:ea typeface="微软雅黑" pitchFamily="34" charset="-122"/>
                <a:cs typeface="+mn-ea"/>
                <a:sym typeface="+mn-lt"/>
              </a:rPr>
              <a:t>：多专业在线协同设计</a:t>
            </a:r>
          </a:p>
        </p:txBody>
      </p:sp>
      <p:pic>
        <p:nvPicPr>
          <p:cNvPr id="7" name="Picture 2">
            <a:extLst>
              <a:ext uri="{FF2B5EF4-FFF2-40B4-BE49-F238E27FC236}">
                <a16:creationId xmlns:a16="http://schemas.microsoft.com/office/drawing/2014/main" id="{560990E9-78E2-4AB5-B3C3-4CB6B7E4D3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3024" y="2864068"/>
            <a:ext cx="1358819" cy="76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7">
            <a:extLst>
              <a:ext uri="{FF2B5EF4-FFF2-40B4-BE49-F238E27FC236}">
                <a16:creationId xmlns:a16="http://schemas.microsoft.com/office/drawing/2014/main" id="{6ACB719F-89CE-40C5-B49D-22E0A3D976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4340" y="4010504"/>
            <a:ext cx="1320647" cy="775743"/>
          </a:xfrm>
          <a:prstGeom prst="rect">
            <a:avLst/>
          </a:prstGeom>
        </p:spPr>
      </p:pic>
      <p:pic>
        <p:nvPicPr>
          <p:cNvPr id="9" name="图片 8">
            <a:extLst>
              <a:ext uri="{FF2B5EF4-FFF2-40B4-BE49-F238E27FC236}">
                <a16:creationId xmlns:a16="http://schemas.microsoft.com/office/drawing/2014/main" id="{DFB3D803-EC48-4263-8E70-FB4EE1654B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7446" y="1769798"/>
            <a:ext cx="1354398" cy="677931"/>
          </a:xfrm>
          <a:prstGeom prst="rect">
            <a:avLst/>
          </a:prstGeom>
        </p:spPr>
      </p:pic>
      <p:pic>
        <p:nvPicPr>
          <p:cNvPr id="10" name="Picture 2">
            <a:extLst>
              <a:ext uri="{FF2B5EF4-FFF2-40B4-BE49-F238E27FC236}">
                <a16:creationId xmlns:a16="http://schemas.microsoft.com/office/drawing/2014/main" id="{4FE87F4D-3EF4-4CFF-9928-5BA8EE24782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65" t="1260" r="20168" b="2135"/>
          <a:stretch/>
        </p:blipFill>
        <p:spPr bwMode="auto">
          <a:xfrm>
            <a:off x="7137782" y="4142174"/>
            <a:ext cx="1214912" cy="81334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a:extLst>
              <a:ext uri="{FF2B5EF4-FFF2-40B4-BE49-F238E27FC236}">
                <a16:creationId xmlns:a16="http://schemas.microsoft.com/office/drawing/2014/main" id="{CECE1943-F52F-41CC-8F0A-4908594A3F6C}"/>
              </a:ext>
            </a:extLst>
          </p:cNvPr>
          <p:cNvSpPr/>
          <p:nvPr/>
        </p:nvSpPr>
        <p:spPr>
          <a:xfrm>
            <a:off x="7137782" y="3943929"/>
            <a:ext cx="1214912" cy="207749"/>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lIns="68580" tIns="34290" rIns="68580" bIns="34290">
            <a:spAutoFit/>
          </a:bodyPr>
          <a:lstStyle/>
          <a:p>
            <a:pPr algn="ctr"/>
            <a:r>
              <a:rPr lang="en-US" altLang="zh-CN" sz="900" b="1" dirty="0">
                <a:solidFill>
                  <a:schemeClr val="bg1"/>
                </a:solidFill>
                <a:latin typeface="微软雅黑" pitchFamily="34" charset="-122"/>
                <a:ea typeface="微软雅黑" pitchFamily="34" charset="-122"/>
                <a:cs typeface="+mn-ea"/>
                <a:sym typeface="+mn-lt"/>
              </a:rPr>
              <a:t>4</a:t>
            </a:r>
            <a:r>
              <a:rPr lang="zh-CN" altLang="en-US" sz="900" b="1" dirty="0">
                <a:solidFill>
                  <a:schemeClr val="bg1"/>
                </a:solidFill>
                <a:latin typeface="微软雅黑" pitchFamily="34" charset="-122"/>
                <a:ea typeface="微软雅黑" pitchFamily="34" charset="-122"/>
                <a:cs typeface="+mn-ea"/>
                <a:sym typeface="+mn-lt"/>
              </a:rPr>
              <a:t>：设计流程管理</a:t>
            </a:r>
          </a:p>
        </p:txBody>
      </p:sp>
      <p:pic>
        <p:nvPicPr>
          <p:cNvPr id="12" name="Picture 3">
            <a:extLst>
              <a:ext uri="{FF2B5EF4-FFF2-40B4-BE49-F238E27FC236}">
                <a16:creationId xmlns:a16="http://schemas.microsoft.com/office/drawing/2014/main" id="{F5552945-ABD1-4BC7-8EB9-CBFDF58C46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2321" y="2861609"/>
            <a:ext cx="1214912" cy="80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a:extLst>
              <a:ext uri="{FF2B5EF4-FFF2-40B4-BE49-F238E27FC236}">
                <a16:creationId xmlns:a16="http://schemas.microsoft.com/office/drawing/2014/main" id="{08429242-310E-4213-85A7-9FC7A29DA1C5}"/>
              </a:ext>
            </a:extLst>
          </p:cNvPr>
          <p:cNvSpPr/>
          <p:nvPr/>
        </p:nvSpPr>
        <p:spPr>
          <a:xfrm>
            <a:off x="7142321" y="2674878"/>
            <a:ext cx="1214912" cy="207749"/>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lIns="68580" tIns="34290" rIns="68580" bIns="34290">
            <a:spAutoFit/>
          </a:bodyPr>
          <a:lstStyle/>
          <a:p>
            <a:pPr algn="ctr"/>
            <a:r>
              <a:rPr lang="en-US" altLang="zh-CN" sz="900" b="1" dirty="0">
                <a:solidFill>
                  <a:schemeClr val="bg1"/>
                </a:solidFill>
                <a:latin typeface="微软雅黑" pitchFamily="34" charset="-122"/>
                <a:ea typeface="微软雅黑" pitchFamily="34" charset="-122"/>
                <a:cs typeface="+mn-ea"/>
                <a:sym typeface="+mn-lt"/>
              </a:rPr>
              <a:t>5</a:t>
            </a:r>
            <a:r>
              <a:rPr lang="zh-CN" altLang="en-US" sz="900" b="1" dirty="0">
                <a:solidFill>
                  <a:schemeClr val="bg1"/>
                </a:solidFill>
                <a:latin typeface="微软雅黑" pitchFamily="34" charset="-122"/>
                <a:ea typeface="微软雅黑" pitchFamily="34" charset="-122"/>
                <a:cs typeface="+mn-ea"/>
                <a:sym typeface="+mn-lt"/>
              </a:rPr>
              <a:t>：成果交付</a:t>
            </a:r>
          </a:p>
        </p:txBody>
      </p:sp>
      <p:pic>
        <p:nvPicPr>
          <p:cNvPr id="14" name="图片 13">
            <a:extLst>
              <a:ext uri="{FF2B5EF4-FFF2-40B4-BE49-F238E27FC236}">
                <a16:creationId xmlns:a16="http://schemas.microsoft.com/office/drawing/2014/main" id="{8FF000DF-C9B0-4805-AB71-697393B015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7782" y="1735966"/>
            <a:ext cx="1219451" cy="711764"/>
          </a:xfrm>
          <a:prstGeom prst="rect">
            <a:avLst/>
          </a:prstGeom>
        </p:spPr>
      </p:pic>
      <p:sp>
        <p:nvSpPr>
          <p:cNvPr id="15" name="矩形 14">
            <a:extLst>
              <a:ext uri="{FF2B5EF4-FFF2-40B4-BE49-F238E27FC236}">
                <a16:creationId xmlns:a16="http://schemas.microsoft.com/office/drawing/2014/main" id="{1B41B0F8-23BF-44A9-867B-3FD80006C306}"/>
              </a:ext>
            </a:extLst>
          </p:cNvPr>
          <p:cNvSpPr/>
          <p:nvPr/>
        </p:nvSpPr>
        <p:spPr>
          <a:xfrm>
            <a:off x="7142204" y="1575064"/>
            <a:ext cx="1215029" cy="207749"/>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wrap="square" lIns="68580" tIns="34290" rIns="68580" bIns="34290">
            <a:spAutoFit/>
          </a:bodyPr>
          <a:lstStyle/>
          <a:p>
            <a:pPr algn="ctr"/>
            <a:r>
              <a:rPr lang="en-US" altLang="zh-CN" sz="900" b="1" dirty="0">
                <a:solidFill>
                  <a:schemeClr val="bg1"/>
                </a:solidFill>
                <a:latin typeface="微软雅黑" pitchFamily="34" charset="-122"/>
                <a:ea typeface="微软雅黑" pitchFamily="34" charset="-122"/>
                <a:cs typeface="+mn-ea"/>
                <a:sym typeface="+mn-lt"/>
              </a:rPr>
              <a:t>6</a:t>
            </a:r>
            <a:r>
              <a:rPr lang="zh-CN" altLang="en-US" sz="900" b="1" dirty="0">
                <a:solidFill>
                  <a:schemeClr val="bg1"/>
                </a:solidFill>
                <a:latin typeface="微软雅黑" pitchFamily="34" charset="-122"/>
                <a:ea typeface="微软雅黑" pitchFamily="34" charset="-122"/>
                <a:cs typeface="+mn-ea"/>
                <a:sym typeface="+mn-lt"/>
              </a:rPr>
              <a:t>：数字化交底</a:t>
            </a:r>
          </a:p>
        </p:txBody>
      </p:sp>
      <p:sp>
        <p:nvSpPr>
          <p:cNvPr id="16" name="右弧形箭头 18">
            <a:extLst>
              <a:ext uri="{FF2B5EF4-FFF2-40B4-BE49-F238E27FC236}">
                <a16:creationId xmlns:a16="http://schemas.microsoft.com/office/drawing/2014/main" id="{EF2E5D1A-16E4-4215-B345-A60AFD6C64B3}"/>
              </a:ext>
            </a:extLst>
          </p:cNvPr>
          <p:cNvSpPr/>
          <p:nvPr/>
        </p:nvSpPr>
        <p:spPr>
          <a:xfrm rot="10800000" flipH="1">
            <a:off x="8312456" y="3530492"/>
            <a:ext cx="260378" cy="7122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800">
              <a:solidFill>
                <a:schemeClr val="tx1"/>
              </a:solidFill>
              <a:cs typeface="+mn-ea"/>
              <a:sym typeface="+mn-lt"/>
            </a:endParaRPr>
          </a:p>
        </p:txBody>
      </p:sp>
      <p:sp>
        <p:nvSpPr>
          <p:cNvPr id="17" name="右弧形箭头 20">
            <a:extLst>
              <a:ext uri="{FF2B5EF4-FFF2-40B4-BE49-F238E27FC236}">
                <a16:creationId xmlns:a16="http://schemas.microsoft.com/office/drawing/2014/main" id="{D3CCFBAF-9168-4774-A30E-1D443E769665}"/>
              </a:ext>
            </a:extLst>
          </p:cNvPr>
          <p:cNvSpPr/>
          <p:nvPr/>
        </p:nvSpPr>
        <p:spPr>
          <a:xfrm rot="16200000" flipH="1">
            <a:off x="6725841" y="4282310"/>
            <a:ext cx="301088" cy="76150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800">
              <a:solidFill>
                <a:schemeClr val="tx1"/>
              </a:solidFill>
              <a:cs typeface="+mn-ea"/>
              <a:sym typeface="+mn-lt"/>
            </a:endParaRPr>
          </a:p>
        </p:txBody>
      </p:sp>
      <p:sp>
        <p:nvSpPr>
          <p:cNvPr id="18" name="右箭头 22">
            <a:extLst>
              <a:ext uri="{FF2B5EF4-FFF2-40B4-BE49-F238E27FC236}">
                <a16:creationId xmlns:a16="http://schemas.microsoft.com/office/drawing/2014/main" id="{6BBF4E09-28FC-49AD-93AF-348A59A71C77}"/>
              </a:ext>
            </a:extLst>
          </p:cNvPr>
          <p:cNvSpPr/>
          <p:nvPr/>
        </p:nvSpPr>
        <p:spPr>
          <a:xfrm rot="19440260">
            <a:off x="6751112" y="3644544"/>
            <a:ext cx="309232" cy="221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800">
              <a:cs typeface="+mn-ea"/>
              <a:sym typeface="+mn-lt"/>
            </a:endParaRPr>
          </a:p>
        </p:txBody>
      </p:sp>
      <p:sp>
        <p:nvSpPr>
          <p:cNvPr id="19" name="右箭头 7">
            <a:extLst>
              <a:ext uri="{FF2B5EF4-FFF2-40B4-BE49-F238E27FC236}">
                <a16:creationId xmlns:a16="http://schemas.microsoft.com/office/drawing/2014/main" id="{BFA795BA-5426-4013-AB37-30CB8942525A}"/>
              </a:ext>
            </a:extLst>
          </p:cNvPr>
          <p:cNvSpPr/>
          <p:nvPr/>
        </p:nvSpPr>
        <p:spPr>
          <a:xfrm rot="5400000">
            <a:off x="5872721" y="2451570"/>
            <a:ext cx="160235" cy="221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800">
              <a:cs typeface="+mn-ea"/>
              <a:sym typeface="+mn-lt"/>
            </a:endParaRPr>
          </a:p>
        </p:txBody>
      </p:sp>
      <p:sp>
        <p:nvSpPr>
          <p:cNvPr id="20" name="右箭头 7">
            <a:extLst>
              <a:ext uri="{FF2B5EF4-FFF2-40B4-BE49-F238E27FC236}">
                <a16:creationId xmlns:a16="http://schemas.microsoft.com/office/drawing/2014/main" id="{818C901A-2E3E-46C4-9C92-CF910C8C3C08}"/>
              </a:ext>
            </a:extLst>
          </p:cNvPr>
          <p:cNvSpPr/>
          <p:nvPr/>
        </p:nvSpPr>
        <p:spPr>
          <a:xfrm rot="5400000">
            <a:off x="5882315" y="3622795"/>
            <a:ext cx="160235" cy="221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800">
              <a:cs typeface="+mn-ea"/>
              <a:sym typeface="+mn-lt"/>
            </a:endParaRPr>
          </a:p>
        </p:txBody>
      </p:sp>
      <p:sp>
        <p:nvSpPr>
          <p:cNvPr id="21" name="右箭头 7">
            <a:extLst>
              <a:ext uri="{FF2B5EF4-FFF2-40B4-BE49-F238E27FC236}">
                <a16:creationId xmlns:a16="http://schemas.microsoft.com/office/drawing/2014/main" id="{D3E90256-5090-482C-AEAA-66A1822279F1}"/>
              </a:ext>
            </a:extLst>
          </p:cNvPr>
          <p:cNvSpPr/>
          <p:nvPr/>
        </p:nvSpPr>
        <p:spPr>
          <a:xfrm rot="16200000">
            <a:off x="7665119" y="2438890"/>
            <a:ext cx="160235" cy="221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800">
              <a:cs typeface="+mn-ea"/>
              <a:sym typeface="+mn-lt"/>
            </a:endParaRPr>
          </a:p>
        </p:txBody>
      </p:sp>
      <p:sp>
        <p:nvSpPr>
          <p:cNvPr id="22" name="矩形 21"/>
          <p:cNvSpPr/>
          <p:nvPr/>
        </p:nvSpPr>
        <p:spPr>
          <a:xfrm>
            <a:off x="323528" y="1396970"/>
            <a:ext cx="4622038" cy="3046988"/>
          </a:xfrm>
          <a:prstGeom prst="rect">
            <a:avLst/>
          </a:prstGeom>
        </p:spPr>
        <p:txBody>
          <a:bodyPr wrap="square" anchor="t">
            <a:spAutoFit/>
          </a:bodyPr>
          <a:lstStyle/>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借助</a:t>
            </a:r>
            <a:r>
              <a:rPr lang="en-US" altLang="zh-CN" sz="1600" dirty="0">
                <a:latin typeface="微软雅黑" panose="020B0503020204020204" pitchFamily="34" charset="-122"/>
                <a:ea typeface="微软雅黑" panose="020B0503020204020204" pitchFamily="34" charset="-122"/>
              </a:rPr>
              <a:t>BIM</a:t>
            </a:r>
            <a:r>
              <a:rPr lang="zh-CN" altLang="en-US" sz="1600" dirty="0">
                <a:latin typeface="微软雅黑" panose="020B0503020204020204" pitchFamily="34" charset="-122"/>
                <a:ea typeface="微软雅黑" panose="020B0503020204020204" pitchFamily="34" charset="-122"/>
              </a:rPr>
              <a:t>技术手段，完成了前期勘察到专业设计、设校审再到出图的</a:t>
            </a:r>
            <a:r>
              <a:rPr lang="zh-CN" altLang="en-US" sz="1600" b="1" dirty="0">
                <a:solidFill>
                  <a:srgbClr val="C00000"/>
                </a:solidFill>
                <a:latin typeface="微软雅黑" panose="020B0503020204020204" pitchFamily="34" charset="-122"/>
                <a:ea typeface="微软雅黑" panose="020B0503020204020204" pitchFamily="34" charset="-122"/>
              </a:rPr>
              <a:t>数字化生产流程</a:t>
            </a:r>
            <a:r>
              <a:rPr lang="zh-CN" altLang="en-US" sz="1600" dirty="0">
                <a:latin typeface="微软雅黑" panose="020B0503020204020204" pitchFamily="34" charset="-122"/>
                <a:ea typeface="微软雅黑" panose="020B0503020204020204" pitchFamily="34" charset="-122"/>
              </a:rPr>
              <a:t>。</a:t>
            </a:r>
          </a:p>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将原有线性串联的生产流程转化为多头并联的生产结构，大幅减少了工程设计所需的时间，</a:t>
            </a:r>
            <a:r>
              <a:rPr lang="zh-CN" altLang="en-US" sz="1600" b="1" dirty="0">
                <a:solidFill>
                  <a:srgbClr val="C00000"/>
                </a:solidFill>
                <a:latin typeface="微软雅黑" panose="020B0503020204020204" pitchFamily="34" charset="-122"/>
                <a:ea typeface="微软雅黑" panose="020B0503020204020204" pitchFamily="34" charset="-122"/>
              </a:rPr>
              <a:t>避免错漏碰问题，提高了产品质量</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基于标准模板建立了企业资源库，将箱、梁、柱以及暖通、水机、电气设备等标准件参数化，形成了一套完整的设计资源库。</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423498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5">
            <a:extLst>
              <a:ext uri="{FF2B5EF4-FFF2-40B4-BE49-F238E27FC236}">
                <a16:creationId xmlns:a16="http://schemas.microsoft.com/office/drawing/2014/main" id="{FF5F1211-59EB-4507-99A8-9536630D3B9B}"/>
              </a:ext>
            </a:extLst>
          </p:cNvPr>
          <p:cNvSpPr txBox="1"/>
          <p:nvPr/>
        </p:nvSpPr>
        <p:spPr>
          <a:xfrm>
            <a:off x="1058637" y="915566"/>
            <a:ext cx="3708159" cy="409643"/>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algn="ctr">
              <a:defRPr sz="11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dirty="0"/>
              <a:t>基于标准模板建立企业资源库</a:t>
            </a:r>
          </a:p>
        </p:txBody>
      </p:sp>
      <p:grpSp>
        <p:nvGrpSpPr>
          <p:cNvPr id="3" name="组合 2">
            <a:extLst>
              <a:ext uri="{FF2B5EF4-FFF2-40B4-BE49-F238E27FC236}">
                <a16:creationId xmlns:a16="http://schemas.microsoft.com/office/drawing/2014/main" id="{2C5561A8-F5F1-4845-B850-B1E9F3F40423}"/>
              </a:ext>
            </a:extLst>
          </p:cNvPr>
          <p:cNvGrpSpPr/>
          <p:nvPr/>
        </p:nvGrpSpPr>
        <p:grpSpPr>
          <a:xfrm>
            <a:off x="755576" y="1572926"/>
            <a:ext cx="2077052" cy="2460074"/>
            <a:chOff x="374549" y="762536"/>
            <a:chExt cx="3401342" cy="4955860"/>
          </a:xfrm>
        </p:grpSpPr>
        <p:sp>
          <p:nvSpPr>
            <p:cNvPr id="4" name="矩形 3">
              <a:extLst>
                <a:ext uri="{FF2B5EF4-FFF2-40B4-BE49-F238E27FC236}">
                  <a16:creationId xmlns:a16="http://schemas.microsoft.com/office/drawing/2014/main" id="{9D312383-C74E-4CB5-B37F-99E3AE19D12D}"/>
                </a:ext>
              </a:extLst>
            </p:cNvPr>
            <p:cNvSpPr/>
            <p:nvPr/>
          </p:nvSpPr>
          <p:spPr>
            <a:xfrm>
              <a:off x="384075" y="1232357"/>
              <a:ext cx="3361912" cy="4486039"/>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1050"/>
            </a:p>
          </p:txBody>
        </p:sp>
        <p:pic>
          <p:nvPicPr>
            <p:cNvPr id="5" name="图片 4">
              <a:extLst>
                <a:ext uri="{FF2B5EF4-FFF2-40B4-BE49-F238E27FC236}">
                  <a16:creationId xmlns:a16="http://schemas.microsoft.com/office/drawing/2014/main" id="{4DAFB8D3-585D-4B63-929F-2DE2C90B8A62}"/>
                </a:ext>
              </a:extLst>
            </p:cNvPr>
            <p:cNvPicPr>
              <a:picLocks noChangeAspect="1"/>
            </p:cNvPicPr>
            <p:nvPr/>
          </p:nvPicPr>
          <p:blipFill>
            <a:blip r:embed="rId2"/>
            <a:stretch>
              <a:fillRect/>
            </a:stretch>
          </p:blipFill>
          <p:spPr>
            <a:xfrm>
              <a:off x="403125" y="1260932"/>
              <a:ext cx="1797296" cy="3576869"/>
            </a:xfrm>
            <a:prstGeom prst="rect">
              <a:avLst/>
            </a:prstGeom>
          </p:spPr>
        </p:pic>
        <p:pic>
          <p:nvPicPr>
            <p:cNvPr id="6" name="Picture 3">
              <a:extLst>
                <a:ext uri="{FF2B5EF4-FFF2-40B4-BE49-F238E27FC236}">
                  <a16:creationId xmlns:a16="http://schemas.microsoft.com/office/drawing/2014/main" id="{3A438B23-62B6-41E8-BB59-E082A62590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6966" y="1985339"/>
              <a:ext cx="1449348" cy="3539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a:extLst>
                <a:ext uri="{FF2B5EF4-FFF2-40B4-BE49-F238E27FC236}">
                  <a16:creationId xmlns:a16="http://schemas.microsoft.com/office/drawing/2014/main" id="{62420D28-F972-4626-8B11-17EB6FE6A44A}"/>
                </a:ext>
              </a:extLst>
            </p:cNvPr>
            <p:cNvSpPr/>
            <p:nvPr/>
          </p:nvSpPr>
          <p:spPr>
            <a:xfrm>
              <a:off x="374549" y="762536"/>
              <a:ext cx="3401342" cy="510797"/>
            </a:xfrm>
            <a:prstGeom prst="rect">
              <a:avLst/>
            </a:prstGeom>
            <a:solidFill>
              <a:schemeClr val="accent2"/>
            </a:solidFill>
          </p:spPr>
          <p:txBody>
            <a:bodyPr wrap="square">
              <a:spAutoFit/>
            </a:bodyPr>
            <a:lstStyle/>
            <a:p>
              <a:r>
                <a:rPr lang="zh-CN" altLang="en-US" sz="1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土建标准库</a:t>
              </a:r>
            </a:p>
          </p:txBody>
        </p:sp>
        <p:pic>
          <p:nvPicPr>
            <p:cNvPr id="8" name="Picture 2">
              <a:extLst>
                <a:ext uri="{FF2B5EF4-FFF2-40B4-BE49-F238E27FC236}">
                  <a16:creationId xmlns:a16="http://schemas.microsoft.com/office/drawing/2014/main" id="{A8AE9A6D-293A-4D3A-91A9-95CA27281DA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927"/>
            <a:stretch/>
          </p:blipFill>
          <p:spPr bwMode="auto">
            <a:xfrm>
              <a:off x="2327591" y="3298304"/>
              <a:ext cx="1399346" cy="240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组合 8">
            <a:extLst>
              <a:ext uri="{FF2B5EF4-FFF2-40B4-BE49-F238E27FC236}">
                <a16:creationId xmlns:a16="http://schemas.microsoft.com/office/drawing/2014/main" id="{04B8B880-DCB4-4716-99C9-98A1961DDC34}"/>
              </a:ext>
            </a:extLst>
          </p:cNvPr>
          <p:cNvGrpSpPr/>
          <p:nvPr/>
        </p:nvGrpSpPr>
        <p:grpSpPr>
          <a:xfrm>
            <a:off x="3096883" y="1580453"/>
            <a:ext cx="2051181" cy="2452548"/>
            <a:chOff x="3935388" y="212822"/>
            <a:chExt cx="5133986" cy="6346324"/>
          </a:xfrm>
        </p:grpSpPr>
        <p:pic>
          <p:nvPicPr>
            <p:cNvPr id="10" name="图片 9">
              <a:extLst>
                <a:ext uri="{FF2B5EF4-FFF2-40B4-BE49-F238E27FC236}">
                  <a16:creationId xmlns:a16="http://schemas.microsoft.com/office/drawing/2014/main" id="{5469B76A-F095-497E-B7D6-788F14BE8987}"/>
                </a:ext>
              </a:extLst>
            </p:cNvPr>
            <p:cNvPicPr>
              <a:picLocks noChangeAspect="1"/>
            </p:cNvPicPr>
            <p:nvPr/>
          </p:nvPicPr>
          <p:blipFill>
            <a:blip r:embed="rId5"/>
            <a:stretch>
              <a:fillRect/>
            </a:stretch>
          </p:blipFill>
          <p:spPr>
            <a:xfrm>
              <a:off x="3974949" y="857889"/>
              <a:ext cx="1331632" cy="1737223"/>
            </a:xfrm>
            <a:prstGeom prst="rect">
              <a:avLst/>
            </a:prstGeom>
          </p:spPr>
        </p:pic>
        <p:pic>
          <p:nvPicPr>
            <p:cNvPr id="11" name="图片 10">
              <a:extLst>
                <a:ext uri="{FF2B5EF4-FFF2-40B4-BE49-F238E27FC236}">
                  <a16:creationId xmlns:a16="http://schemas.microsoft.com/office/drawing/2014/main" id="{251F4BEF-5486-4898-86B8-508EC221FF42}"/>
                </a:ext>
              </a:extLst>
            </p:cNvPr>
            <p:cNvPicPr>
              <a:picLocks noChangeAspect="1"/>
            </p:cNvPicPr>
            <p:nvPr/>
          </p:nvPicPr>
          <p:blipFill>
            <a:blip r:embed="rId6"/>
            <a:stretch>
              <a:fillRect/>
            </a:stretch>
          </p:blipFill>
          <p:spPr>
            <a:xfrm>
              <a:off x="5319283" y="849946"/>
              <a:ext cx="3750091" cy="1735607"/>
            </a:xfrm>
            <a:prstGeom prst="rect">
              <a:avLst/>
            </a:prstGeom>
          </p:spPr>
        </p:pic>
        <p:pic>
          <p:nvPicPr>
            <p:cNvPr id="12" name="图片 11">
              <a:extLst>
                <a:ext uri="{FF2B5EF4-FFF2-40B4-BE49-F238E27FC236}">
                  <a16:creationId xmlns:a16="http://schemas.microsoft.com/office/drawing/2014/main" id="{B7B4AC5F-6EC7-40C1-83B1-12FEA182DD07}"/>
                </a:ext>
              </a:extLst>
            </p:cNvPr>
            <p:cNvPicPr>
              <a:picLocks noChangeAspect="1"/>
            </p:cNvPicPr>
            <p:nvPr/>
          </p:nvPicPr>
          <p:blipFill rotWithShape="1">
            <a:blip r:embed="rId7"/>
            <a:srcRect b="15087"/>
            <a:stretch/>
          </p:blipFill>
          <p:spPr>
            <a:xfrm>
              <a:off x="3974949" y="2475188"/>
              <a:ext cx="1335882" cy="1876857"/>
            </a:xfrm>
            <a:prstGeom prst="rect">
              <a:avLst/>
            </a:prstGeom>
          </p:spPr>
        </p:pic>
        <p:pic>
          <p:nvPicPr>
            <p:cNvPr id="13" name="图片 12">
              <a:extLst>
                <a:ext uri="{FF2B5EF4-FFF2-40B4-BE49-F238E27FC236}">
                  <a16:creationId xmlns:a16="http://schemas.microsoft.com/office/drawing/2014/main" id="{B61839D1-4782-42A8-A171-AF1A8EDC3767}"/>
                </a:ext>
              </a:extLst>
            </p:cNvPr>
            <p:cNvPicPr>
              <a:picLocks noChangeAspect="1"/>
            </p:cNvPicPr>
            <p:nvPr/>
          </p:nvPicPr>
          <p:blipFill>
            <a:blip r:embed="rId8"/>
            <a:stretch>
              <a:fillRect/>
            </a:stretch>
          </p:blipFill>
          <p:spPr>
            <a:xfrm>
              <a:off x="5306580" y="2481241"/>
              <a:ext cx="3750091" cy="1880328"/>
            </a:xfrm>
            <a:prstGeom prst="rect">
              <a:avLst/>
            </a:prstGeom>
          </p:spPr>
        </p:pic>
        <p:pic>
          <p:nvPicPr>
            <p:cNvPr id="14" name="图片 13">
              <a:extLst>
                <a:ext uri="{FF2B5EF4-FFF2-40B4-BE49-F238E27FC236}">
                  <a16:creationId xmlns:a16="http://schemas.microsoft.com/office/drawing/2014/main" id="{63492557-CF07-45BB-8284-9945D1F0EB73}"/>
                </a:ext>
              </a:extLst>
            </p:cNvPr>
            <p:cNvPicPr>
              <a:picLocks noChangeAspect="1"/>
            </p:cNvPicPr>
            <p:nvPr/>
          </p:nvPicPr>
          <p:blipFill rotWithShape="1">
            <a:blip r:embed="rId9"/>
            <a:srcRect b="16714"/>
            <a:stretch/>
          </p:blipFill>
          <p:spPr>
            <a:xfrm>
              <a:off x="3975415" y="4250406"/>
              <a:ext cx="1331632" cy="2287721"/>
            </a:xfrm>
            <a:prstGeom prst="rect">
              <a:avLst/>
            </a:prstGeom>
          </p:spPr>
        </p:pic>
        <p:pic>
          <p:nvPicPr>
            <p:cNvPr id="15" name="图片 14">
              <a:extLst>
                <a:ext uri="{FF2B5EF4-FFF2-40B4-BE49-F238E27FC236}">
                  <a16:creationId xmlns:a16="http://schemas.microsoft.com/office/drawing/2014/main" id="{1EFB0ED2-AF22-44F5-A8B4-EC0D36B2BE41}"/>
                </a:ext>
              </a:extLst>
            </p:cNvPr>
            <p:cNvPicPr>
              <a:picLocks noChangeAspect="1"/>
            </p:cNvPicPr>
            <p:nvPr/>
          </p:nvPicPr>
          <p:blipFill>
            <a:blip r:embed="rId10"/>
            <a:stretch>
              <a:fillRect/>
            </a:stretch>
          </p:blipFill>
          <p:spPr>
            <a:xfrm>
              <a:off x="5310831" y="4269635"/>
              <a:ext cx="3750091" cy="2289511"/>
            </a:xfrm>
            <a:prstGeom prst="rect">
              <a:avLst/>
            </a:prstGeom>
          </p:spPr>
        </p:pic>
        <p:sp>
          <p:nvSpPr>
            <p:cNvPr id="16" name="矩形 15">
              <a:extLst>
                <a:ext uri="{FF2B5EF4-FFF2-40B4-BE49-F238E27FC236}">
                  <a16:creationId xmlns:a16="http://schemas.microsoft.com/office/drawing/2014/main" id="{03966AFA-9CE0-48D9-83A0-30E41F1CBDCD}"/>
                </a:ext>
              </a:extLst>
            </p:cNvPr>
            <p:cNvSpPr/>
            <p:nvPr/>
          </p:nvSpPr>
          <p:spPr>
            <a:xfrm>
              <a:off x="3954730" y="629731"/>
              <a:ext cx="5084976" cy="5917921"/>
            </a:xfrm>
            <a:prstGeom prst="rect">
              <a:avLst/>
            </a:prstGeom>
            <a:noFill/>
            <a:ln w="28575" cap="flat" cmpd="sng" algn="ctr">
              <a:solidFill>
                <a:srgbClr val="F3702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sz="1050"/>
            </a:p>
          </p:txBody>
        </p:sp>
        <p:sp>
          <p:nvSpPr>
            <p:cNvPr id="17" name="矩形 16">
              <a:extLst>
                <a:ext uri="{FF2B5EF4-FFF2-40B4-BE49-F238E27FC236}">
                  <a16:creationId xmlns:a16="http://schemas.microsoft.com/office/drawing/2014/main" id="{35788D2C-B58D-4BF4-94C2-6249B654743F}"/>
                </a:ext>
              </a:extLst>
            </p:cNvPr>
            <p:cNvSpPr/>
            <p:nvPr/>
          </p:nvSpPr>
          <p:spPr>
            <a:xfrm>
              <a:off x="3935388" y="212822"/>
              <a:ext cx="5121284" cy="654112"/>
            </a:xfrm>
            <a:prstGeom prst="rect">
              <a:avLst/>
            </a:prstGeom>
            <a:solidFill>
              <a:srgbClr val="F37021"/>
            </a:solidFill>
            <a:ln>
              <a:solidFill>
                <a:srgbClr val="F37021"/>
              </a:solidFill>
            </a:ln>
          </p:spPr>
          <p:txBody>
            <a:bodyPr wrap="square">
              <a:spAutoFit/>
            </a:bodyPr>
            <a:lstStyle/>
            <a:p>
              <a:r>
                <a:rPr lang="zh-CN" altLang="en-US" sz="1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规格标准库</a:t>
              </a:r>
            </a:p>
          </p:txBody>
        </p:sp>
      </p:grpSp>
      <p:sp>
        <p:nvSpPr>
          <p:cNvPr id="19" name="矩形 18">
            <a:extLst>
              <a:ext uri="{FF2B5EF4-FFF2-40B4-BE49-F238E27FC236}">
                <a16:creationId xmlns:a16="http://schemas.microsoft.com/office/drawing/2014/main" id="{0F5792EA-3160-4490-B029-1CB6FEB217E6}"/>
              </a:ext>
            </a:extLst>
          </p:cNvPr>
          <p:cNvSpPr/>
          <p:nvPr/>
        </p:nvSpPr>
        <p:spPr>
          <a:xfrm>
            <a:off x="5796136" y="2346968"/>
            <a:ext cx="396018" cy="1163867"/>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1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电气设备</a:t>
            </a:r>
          </a:p>
        </p:txBody>
      </p:sp>
      <p:sp>
        <p:nvSpPr>
          <p:cNvPr id="21" name="矩形 20">
            <a:extLst>
              <a:ext uri="{FF2B5EF4-FFF2-40B4-BE49-F238E27FC236}">
                <a16:creationId xmlns:a16="http://schemas.microsoft.com/office/drawing/2014/main" id="{4424D9F0-4AF9-4DE5-8F1B-5905C2BB5ABE}"/>
              </a:ext>
            </a:extLst>
          </p:cNvPr>
          <p:cNvSpPr/>
          <p:nvPr/>
        </p:nvSpPr>
        <p:spPr>
          <a:xfrm>
            <a:off x="5796136" y="834800"/>
            <a:ext cx="396018" cy="1163867"/>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1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暖通设备</a:t>
            </a:r>
          </a:p>
        </p:txBody>
      </p:sp>
      <p:sp>
        <p:nvSpPr>
          <p:cNvPr id="23" name="矩形 22">
            <a:extLst>
              <a:ext uri="{FF2B5EF4-FFF2-40B4-BE49-F238E27FC236}">
                <a16:creationId xmlns:a16="http://schemas.microsoft.com/office/drawing/2014/main" id="{88FD0C40-0B83-4D81-8466-199DBA08C98C}"/>
              </a:ext>
            </a:extLst>
          </p:cNvPr>
          <p:cNvSpPr/>
          <p:nvPr/>
        </p:nvSpPr>
        <p:spPr>
          <a:xfrm>
            <a:off x="5796136" y="3795886"/>
            <a:ext cx="396018" cy="1163867"/>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CN" altLang="en-US" sz="1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水机设备</a:t>
            </a:r>
          </a:p>
        </p:txBody>
      </p:sp>
      <p:sp>
        <p:nvSpPr>
          <p:cNvPr id="28" name="标题 1"/>
          <p:cNvSpPr txBox="1"/>
          <p:nvPr/>
        </p:nvSpPr>
        <p:spPr bwMode="auto">
          <a:xfrm>
            <a:off x="467544" y="191482"/>
            <a:ext cx="4334006"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2400" b="1" kern="0" dirty="0">
                <a:solidFill>
                  <a:srgbClr val="1B539D"/>
                </a:solidFill>
                <a:latin typeface="微软雅黑" panose="020B0503020204020204" pitchFamily="34" charset="-122"/>
                <a:ea typeface="微软雅黑" panose="020B0503020204020204" pitchFamily="34" charset="-122"/>
              </a:rPr>
              <a:t>BIM</a:t>
            </a:r>
            <a:r>
              <a:rPr lang="zh-CN" altLang="en-US" sz="2400" b="1" kern="0" dirty="0">
                <a:solidFill>
                  <a:srgbClr val="1B539D"/>
                </a:solidFill>
                <a:latin typeface="微软雅黑" panose="020B0503020204020204" pitchFamily="34" charset="-122"/>
                <a:ea typeface="微软雅黑" panose="020B0503020204020204" pitchFamily="34" charset="-122"/>
              </a:rPr>
              <a:t>技术</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设计阶段应用</a:t>
            </a:r>
          </a:p>
        </p:txBody>
      </p:sp>
      <p:sp>
        <p:nvSpPr>
          <p:cNvPr id="29" name="矩形 28"/>
          <p:cNvSpPr/>
          <p:nvPr/>
        </p:nvSpPr>
        <p:spPr>
          <a:xfrm>
            <a:off x="539552" y="4240128"/>
            <a:ext cx="4860032" cy="67980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defTabSz="914400">
              <a:lnSpc>
                <a:spcPts val="2400"/>
              </a:lnSpc>
            </a:pPr>
            <a:r>
              <a:rPr lang="zh-CN" altLang="en-US" sz="1600" dirty="0">
                <a:solidFill>
                  <a:srgbClr val="000066"/>
                </a:solidFill>
                <a:latin typeface="微软雅黑" panose="020B0503020204020204" pitchFamily="34" charset="-122"/>
                <a:ea typeface="微软雅黑" panose="020B0503020204020204" pitchFamily="34" charset="-122"/>
              </a:rPr>
              <a:t>目前土建标准库达</a:t>
            </a:r>
            <a:r>
              <a:rPr lang="en-US" altLang="zh-CN" sz="1600" dirty="0">
                <a:solidFill>
                  <a:srgbClr val="000066"/>
                </a:solidFill>
                <a:latin typeface="微软雅黑" panose="020B0503020204020204" pitchFamily="34" charset="-122"/>
                <a:ea typeface="微软雅黑" panose="020B0503020204020204" pitchFamily="34" charset="-122"/>
              </a:rPr>
              <a:t>400</a:t>
            </a:r>
            <a:r>
              <a:rPr lang="zh-CN" altLang="en-US" sz="1600" dirty="0">
                <a:solidFill>
                  <a:srgbClr val="000066"/>
                </a:solidFill>
                <a:latin typeface="微软雅黑" panose="020B0503020204020204" pitchFamily="34" charset="-122"/>
                <a:ea typeface="微软雅黑" panose="020B0503020204020204" pitchFamily="34" charset="-122"/>
              </a:rPr>
              <a:t>多个，构件库达</a:t>
            </a:r>
            <a:r>
              <a:rPr lang="en-US" altLang="zh-CN" sz="1600" dirty="0">
                <a:solidFill>
                  <a:srgbClr val="000066"/>
                </a:solidFill>
                <a:latin typeface="微软雅黑" panose="020B0503020204020204" pitchFamily="34" charset="-122"/>
                <a:ea typeface="微软雅黑" panose="020B0503020204020204" pitchFamily="34" charset="-122"/>
              </a:rPr>
              <a:t>22000</a:t>
            </a:r>
            <a:r>
              <a:rPr lang="zh-CN" altLang="en-US" sz="1600" dirty="0">
                <a:solidFill>
                  <a:srgbClr val="000066"/>
                </a:solidFill>
                <a:latin typeface="微软雅黑" panose="020B0503020204020204" pitchFamily="34" charset="-122"/>
                <a:ea typeface="微软雅黑" panose="020B0503020204020204" pitchFamily="34" charset="-122"/>
              </a:rPr>
              <a:t>多个，可实现快速建模，有效满足生产需要。</a:t>
            </a:r>
          </a:p>
        </p:txBody>
      </p:sp>
      <p:pic>
        <p:nvPicPr>
          <p:cNvPr id="6147" name="Picture 3" descr="C:\Users\Administrator\Desktop\media1[00_00_06][20190525-113759-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02986" y="699542"/>
            <a:ext cx="2241389" cy="139526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Administrator\Desktop\media2[00_00_02][20190525-114038-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02985" y="2211710"/>
            <a:ext cx="2241389" cy="139464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Administrator\Desktop\media3[00_00_05][20190525-114240-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02985" y="3697388"/>
            <a:ext cx="2241389" cy="1394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5928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bwMode="auto">
          <a:xfrm>
            <a:off x="467544" y="191482"/>
            <a:ext cx="4334006"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2400" b="1" kern="0" dirty="0">
                <a:solidFill>
                  <a:srgbClr val="1B539D"/>
                </a:solidFill>
                <a:latin typeface="微软雅黑" panose="020B0503020204020204" pitchFamily="34" charset="-122"/>
                <a:ea typeface="微软雅黑" panose="020B0503020204020204" pitchFamily="34" charset="-122"/>
              </a:rPr>
              <a:t>BIM</a:t>
            </a:r>
            <a:r>
              <a:rPr lang="zh-CN" altLang="en-US" sz="2400" b="1" kern="0" dirty="0">
                <a:solidFill>
                  <a:srgbClr val="1B539D"/>
                </a:solidFill>
                <a:latin typeface="微软雅黑" panose="020B0503020204020204" pitchFamily="34" charset="-122"/>
                <a:ea typeface="微软雅黑" panose="020B0503020204020204" pitchFamily="34" charset="-122"/>
              </a:rPr>
              <a:t>技术</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设计阶段应用</a:t>
            </a:r>
          </a:p>
        </p:txBody>
      </p:sp>
      <p:sp>
        <p:nvSpPr>
          <p:cNvPr id="4" name="文本框 4">
            <a:extLst>
              <a:ext uri="{FF2B5EF4-FFF2-40B4-BE49-F238E27FC236}">
                <a16:creationId xmlns:a16="http://schemas.microsoft.com/office/drawing/2014/main" id="{39EA2B71-D45A-4936-8DD3-0DF541B18ECC}"/>
              </a:ext>
            </a:extLst>
          </p:cNvPr>
          <p:cNvSpPr txBox="1"/>
          <p:nvPr/>
        </p:nvSpPr>
        <p:spPr>
          <a:xfrm>
            <a:off x="167016" y="1059582"/>
            <a:ext cx="8797472" cy="409643"/>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algn="ctr">
              <a:defRPr sz="11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dirty="0"/>
              <a:t>开发工具实现流程化设计</a:t>
            </a:r>
          </a:p>
        </p:txBody>
      </p:sp>
      <p:sp>
        <p:nvSpPr>
          <p:cNvPr id="6" name="矩形 5">
            <a:extLst>
              <a:ext uri="{FF2B5EF4-FFF2-40B4-BE49-F238E27FC236}">
                <a16:creationId xmlns:a16="http://schemas.microsoft.com/office/drawing/2014/main" id="{A154A76E-3653-4D7F-8CE6-4FC6ADBBBFBC}"/>
              </a:ext>
            </a:extLst>
          </p:cNvPr>
          <p:cNvSpPr/>
          <p:nvPr/>
        </p:nvSpPr>
        <p:spPr>
          <a:xfrm>
            <a:off x="345621" y="3157536"/>
            <a:ext cx="1620957" cy="307777"/>
          </a:xfrm>
          <a:prstGeom prst="rect">
            <a:avLst/>
          </a:prstGeom>
        </p:spPr>
        <p:txBody>
          <a:bodyPr wrap="none">
            <a:spAutoFit/>
          </a:bodyPr>
          <a:lstStyle/>
          <a:p>
            <a:pPr algn="ctr"/>
            <a:r>
              <a:rPr lang="zh-CN" altLang="en-US" sz="1400" b="1" dirty="0">
                <a:solidFill>
                  <a:prstClr val="black"/>
                </a:solidFill>
                <a:latin typeface="微软雅黑"/>
                <a:ea typeface="微软雅黑"/>
              </a:rPr>
              <a:t>拱坝分缝设计软件</a:t>
            </a:r>
          </a:p>
        </p:txBody>
      </p:sp>
      <p:sp>
        <p:nvSpPr>
          <p:cNvPr id="7" name="矩形 6">
            <a:extLst>
              <a:ext uri="{FF2B5EF4-FFF2-40B4-BE49-F238E27FC236}">
                <a16:creationId xmlns:a16="http://schemas.microsoft.com/office/drawing/2014/main" id="{8D0EF74E-89BD-4061-B4EF-B431DD6B1D4D}"/>
              </a:ext>
            </a:extLst>
          </p:cNvPr>
          <p:cNvSpPr/>
          <p:nvPr/>
        </p:nvSpPr>
        <p:spPr>
          <a:xfrm>
            <a:off x="2642946" y="3157537"/>
            <a:ext cx="1620957" cy="307777"/>
          </a:xfrm>
          <a:prstGeom prst="rect">
            <a:avLst/>
          </a:prstGeom>
        </p:spPr>
        <p:txBody>
          <a:bodyPr wrap="none">
            <a:spAutoFit/>
          </a:bodyPr>
          <a:lstStyle/>
          <a:p>
            <a:pPr algn="ctr"/>
            <a:r>
              <a:rPr lang="zh-CN" altLang="en-US" sz="1400" b="1" dirty="0">
                <a:solidFill>
                  <a:prstClr val="black"/>
                </a:solidFill>
                <a:latin typeface="微软雅黑"/>
                <a:ea typeface="微软雅黑"/>
              </a:rPr>
              <a:t>厂房三维设计软件</a:t>
            </a:r>
          </a:p>
        </p:txBody>
      </p:sp>
      <p:sp>
        <p:nvSpPr>
          <p:cNvPr id="8" name="矩形 7">
            <a:extLst>
              <a:ext uri="{FF2B5EF4-FFF2-40B4-BE49-F238E27FC236}">
                <a16:creationId xmlns:a16="http://schemas.microsoft.com/office/drawing/2014/main" id="{8E5629F2-5A17-41BC-B868-C40968447FA6}"/>
              </a:ext>
            </a:extLst>
          </p:cNvPr>
          <p:cNvSpPr/>
          <p:nvPr/>
        </p:nvSpPr>
        <p:spPr>
          <a:xfrm>
            <a:off x="4910465" y="3166963"/>
            <a:ext cx="1620957" cy="307777"/>
          </a:xfrm>
          <a:prstGeom prst="rect">
            <a:avLst/>
          </a:prstGeom>
        </p:spPr>
        <p:txBody>
          <a:bodyPr wrap="none">
            <a:spAutoFit/>
          </a:bodyPr>
          <a:lstStyle/>
          <a:p>
            <a:r>
              <a:rPr lang="zh-CN" altLang="en-US" sz="1400" b="1" dirty="0">
                <a:solidFill>
                  <a:prstClr val="black"/>
                </a:solidFill>
                <a:latin typeface="微软雅黑"/>
                <a:ea typeface="微软雅黑"/>
              </a:rPr>
              <a:t>标准水闸设计软件</a:t>
            </a:r>
          </a:p>
        </p:txBody>
      </p:sp>
      <p:sp>
        <p:nvSpPr>
          <p:cNvPr id="9" name="矩形 8">
            <a:extLst>
              <a:ext uri="{FF2B5EF4-FFF2-40B4-BE49-F238E27FC236}">
                <a16:creationId xmlns:a16="http://schemas.microsoft.com/office/drawing/2014/main" id="{E1BE0D8C-0FE9-48E9-BA47-A76DAA53B755}"/>
              </a:ext>
            </a:extLst>
          </p:cNvPr>
          <p:cNvSpPr/>
          <p:nvPr/>
        </p:nvSpPr>
        <p:spPr>
          <a:xfrm>
            <a:off x="7240155" y="3147814"/>
            <a:ext cx="1620957" cy="307777"/>
          </a:xfrm>
          <a:prstGeom prst="rect">
            <a:avLst/>
          </a:prstGeom>
        </p:spPr>
        <p:txBody>
          <a:bodyPr wrap="none">
            <a:spAutoFit/>
          </a:bodyPr>
          <a:lstStyle/>
          <a:p>
            <a:r>
              <a:rPr lang="zh-CN" altLang="en-US" sz="1400" b="1" dirty="0">
                <a:solidFill>
                  <a:prstClr val="black"/>
                </a:solidFill>
                <a:latin typeface="微软雅黑"/>
                <a:ea typeface="微软雅黑"/>
              </a:rPr>
              <a:t>数字泵站设计软件</a:t>
            </a:r>
          </a:p>
        </p:txBody>
      </p:sp>
      <p:sp>
        <p:nvSpPr>
          <p:cNvPr id="15" name="矩形 14"/>
          <p:cNvSpPr/>
          <p:nvPr/>
        </p:nvSpPr>
        <p:spPr>
          <a:xfrm>
            <a:off x="539552" y="3651870"/>
            <a:ext cx="8232946" cy="1200329"/>
          </a:xfrm>
          <a:prstGeom prst="rect">
            <a:avLst/>
          </a:prstGeom>
        </p:spPr>
        <p:txBody>
          <a:bodyPr wrap="square">
            <a:spAutoFit/>
          </a:bodyPr>
          <a:lstStyle/>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基于</a:t>
            </a:r>
            <a:r>
              <a:rPr lang="en-US" altLang="zh-CN" sz="1600" dirty="0">
                <a:latin typeface="微软雅黑" panose="020B0503020204020204" pitchFamily="34" charset="-122"/>
                <a:ea typeface="微软雅黑" panose="020B0503020204020204" pitchFamily="34" charset="-122"/>
              </a:rPr>
              <a:t>CATIA</a:t>
            </a:r>
            <a:r>
              <a:rPr lang="zh-CN" altLang="en-US" sz="1600" dirty="0">
                <a:latin typeface="微软雅黑" panose="020B0503020204020204" pitchFamily="34" charset="-122"/>
                <a:ea typeface="微软雅黑" panose="020B0503020204020204" pitchFamily="34" charset="-122"/>
              </a:rPr>
              <a:t>自主开发了一系列设计软件，实现了流程化设计，大幅提高了工作效率。</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借助内部创办的“智绘杯”技术创新平台，培养</a:t>
            </a:r>
            <a:r>
              <a:rPr lang="en-US" altLang="zh-CN" sz="1600" dirty="0">
                <a:latin typeface="微软雅黑" panose="020B0503020204020204" pitchFamily="34" charset="-122"/>
                <a:ea typeface="微软雅黑" panose="020B0503020204020204" pitchFamily="34" charset="-122"/>
              </a:rPr>
              <a:t>BIM</a:t>
            </a:r>
            <a:r>
              <a:rPr lang="zh-CN" altLang="en-US" sz="1600" dirty="0">
                <a:latin typeface="微软雅黑" panose="020B0503020204020204" pitchFamily="34" charset="-122"/>
                <a:ea typeface="微软雅黑" panose="020B0503020204020204" pitchFamily="34" charset="-122"/>
              </a:rPr>
              <a:t>人员并开展技术创新。</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目前，重力坝智能化设计、机电设备智能化设计已作为成熟的技术产品推广并使用。</a:t>
            </a:r>
            <a:endParaRPr lang="en-US" altLang="zh-CN" sz="1600" dirty="0">
              <a:latin typeface="微软雅黑" panose="020B0503020204020204" pitchFamily="34" charset="-122"/>
              <a:ea typeface="微软雅黑" panose="020B0503020204020204" pitchFamily="34" charset="-122"/>
            </a:endParaRPr>
          </a:p>
        </p:txBody>
      </p:sp>
      <p:sp>
        <p:nvSpPr>
          <p:cNvPr id="16" name="下箭头 15"/>
          <p:cNvSpPr/>
          <p:nvPr/>
        </p:nvSpPr>
        <p:spPr>
          <a:xfrm>
            <a:off x="833832" y="1491630"/>
            <a:ext cx="504056" cy="271169"/>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7" name="下箭头 16"/>
          <p:cNvSpPr/>
          <p:nvPr/>
        </p:nvSpPr>
        <p:spPr>
          <a:xfrm>
            <a:off x="3201396" y="1491630"/>
            <a:ext cx="504056" cy="271169"/>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8" name="下箭头 17"/>
          <p:cNvSpPr/>
          <p:nvPr/>
        </p:nvSpPr>
        <p:spPr>
          <a:xfrm>
            <a:off x="5468916" y="1503013"/>
            <a:ext cx="504056" cy="271169"/>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9" name="下箭头 18"/>
          <p:cNvSpPr/>
          <p:nvPr/>
        </p:nvSpPr>
        <p:spPr>
          <a:xfrm>
            <a:off x="7715930" y="1486669"/>
            <a:ext cx="504056" cy="287513"/>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pic>
        <p:nvPicPr>
          <p:cNvPr id="7170" name="Picture 2" descr="C:\Users\Administrator\Desktop\media5[00_00_20][20190525-11461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14608"/>
            <a:ext cx="1956712" cy="128360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dministrator\Desktop\media7[00_00_28][20190525-114807-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40" r="3395"/>
          <a:stretch/>
        </p:blipFill>
        <p:spPr bwMode="auto">
          <a:xfrm>
            <a:off x="2395213" y="1814608"/>
            <a:ext cx="2122040" cy="128399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Administrator\Desktop\media6[00_00_19][20190525-11502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949" y="1814608"/>
            <a:ext cx="2139988" cy="1283993"/>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Administrator\Desktop\media8[00_02_04][20190525-115221-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29" r="3380"/>
          <a:stretch/>
        </p:blipFill>
        <p:spPr bwMode="auto">
          <a:xfrm>
            <a:off x="6915374" y="1827432"/>
            <a:ext cx="2105167" cy="1277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9582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bwMode="auto">
          <a:xfrm>
            <a:off x="467544" y="191482"/>
            <a:ext cx="4334006"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2400" b="1" kern="0" dirty="0">
                <a:solidFill>
                  <a:srgbClr val="1B539D"/>
                </a:solidFill>
                <a:latin typeface="微软雅黑" panose="020B0503020204020204" pitchFamily="34" charset="-122"/>
                <a:ea typeface="微软雅黑" panose="020B0503020204020204" pitchFamily="34" charset="-122"/>
              </a:rPr>
              <a:t>BIM</a:t>
            </a:r>
            <a:r>
              <a:rPr lang="zh-CN" altLang="en-US" sz="2400" b="1" kern="0" dirty="0">
                <a:solidFill>
                  <a:srgbClr val="1B539D"/>
                </a:solidFill>
                <a:latin typeface="微软雅黑" panose="020B0503020204020204" pitchFamily="34" charset="-122"/>
                <a:ea typeface="微软雅黑" panose="020B0503020204020204" pitchFamily="34" charset="-122"/>
              </a:rPr>
              <a:t>技术</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设计阶段应用</a:t>
            </a:r>
          </a:p>
        </p:txBody>
      </p:sp>
      <p:sp>
        <p:nvSpPr>
          <p:cNvPr id="3" name="文本框 4">
            <a:extLst>
              <a:ext uri="{FF2B5EF4-FFF2-40B4-BE49-F238E27FC236}">
                <a16:creationId xmlns:a16="http://schemas.microsoft.com/office/drawing/2014/main" id="{39EA2B71-D45A-4936-8DD3-0DF541B18ECC}"/>
              </a:ext>
            </a:extLst>
          </p:cNvPr>
          <p:cNvSpPr txBox="1"/>
          <p:nvPr/>
        </p:nvSpPr>
        <p:spPr>
          <a:xfrm>
            <a:off x="179512" y="915566"/>
            <a:ext cx="8708093" cy="450607"/>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algn="ctr">
              <a:defRPr sz="11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dirty="0"/>
              <a:t>苏阿皮蒂水电站（</a:t>
            </a:r>
            <a:r>
              <a:rPr lang="en-US" altLang="zh-CN" sz="1600" dirty="0"/>
              <a:t>SOUAPITI</a:t>
            </a:r>
            <a:r>
              <a:rPr lang="zh-CN" altLang="en-US" sz="1600" dirty="0"/>
              <a:t>）项目</a:t>
            </a:r>
          </a:p>
        </p:txBody>
      </p:sp>
      <p:grpSp>
        <p:nvGrpSpPr>
          <p:cNvPr id="4" name="组合 3">
            <a:extLst>
              <a:ext uri="{FF2B5EF4-FFF2-40B4-BE49-F238E27FC236}">
                <a16:creationId xmlns:a16="http://schemas.microsoft.com/office/drawing/2014/main" id="{2BE861FB-2412-430D-A720-99B5D9B9410B}"/>
              </a:ext>
            </a:extLst>
          </p:cNvPr>
          <p:cNvGrpSpPr/>
          <p:nvPr/>
        </p:nvGrpSpPr>
        <p:grpSpPr>
          <a:xfrm>
            <a:off x="179513" y="1437623"/>
            <a:ext cx="8708093" cy="2358263"/>
            <a:chOff x="551322" y="1585081"/>
            <a:chExt cx="9337717" cy="2441802"/>
          </a:xfrm>
        </p:grpSpPr>
        <p:grpSp>
          <p:nvGrpSpPr>
            <p:cNvPr id="5" name="组合 4">
              <a:extLst>
                <a:ext uri="{FF2B5EF4-FFF2-40B4-BE49-F238E27FC236}">
                  <a16:creationId xmlns:a16="http://schemas.microsoft.com/office/drawing/2014/main" id="{894577DD-351E-435C-BBB8-C142F23FEDC1}"/>
                </a:ext>
              </a:extLst>
            </p:cNvPr>
            <p:cNvGrpSpPr/>
            <p:nvPr/>
          </p:nvGrpSpPr>
          <p:grpSpPr>
            <a:xfrm>
              <a:off x="551322" y="1585081"/>
              <a:ext cx="4578702" cy="1215979"/>
              <a:chOff x="554772" y="1673952"/>
              <a:chExt cx="4578702" cy="1215979"/>
            </a:xfrm>
          </p:grpSpPr>
          <p:pic>
            <p:nvPicPr>
              <p:cNvPr id="21" name="图片 20">
                <a:extLst>
                  <a:ext uri="{FF2B5EF4-FFF2-40B4-BE49-F238E27FC236}">
                    <a16:creationId xmlns:a16="http://schemas.microsoft.com/office/drawing/2014/main" id="{DB0EF210-5627-4F42-A7FF-45757643D4FC}"/>
                  </a:ext>
                </a:extLst>
              </p:cNvPr>
              <p:cNvPicPr>
                <a:picLocks noChangeAspect="1"/>
              </p:cNvPicPr>
              <p:nvPr/>
            </p:nvPicPr>
            <p:blipFill>
              <a:blip r:embed="rId2"/>
              <a:stretch>
                <a:fillRect/>
              </a:stretch>
            </p:blipFill>
            <p:spPr>
              <a:xfrm>
                <a:off x="554772" y="1673953"/>
                <a:ext cx="2340478" cy="1215978"/>
              </a:xfrm>
              <a:prstGeom prst="rect">
                <a:avLst/>
              </a:prstGeom>
            </p:spPr>
          </p:pic>
          <p:pic>
            <p:nvPicPr>
              <p:cNvPr id="22" name="图片 21">
                <a:extLst>
                  <a:ext uri="{FF2B5EF4-FFF2-40B4-BE49-F238E27FC236}">
                    <a16:creationId xmlns:a16="http://schemas.microsoft.com/office/drawing/2014/main" id="{F8A0B285-440F-42C5-9020-3E8CBCF83718}"/>
                  </a:ext>
                </a:extLst>
              </p:cNvPr>
              <p:cNvPicPr>
                <a:picLocks noChangeAspect="1"/>
              </p:cNvPicPr>
              <p:nvPr/>
            </p:nvPicPr>
            <p:blipFill>
              <a:blip r:embed="rId3"/>
              <a:stretch>
                <a:fillRect/>
              </a:stretch>
            </p:blipFill>
            <p:spPr>
              <a:xfrm>
                <a:off x="2966896" y="1673954"/>
                <a:ext cx="2166578" cy="1210493"/>
              </a:xfrm>
              <a:prstGeom prst="rect">
                <a:avLst/>
              </a:prstGeom>
            </p:spPr>
          </p:pic>
          <p:sp>
            <p:nvSpPr>
              <p:cNvPr id="23" name="文本框 21">
                <a:extLst>
                  <a:ext uri="{FF2B5EF4-FFF2-40B4-BE49-F238E27FC236}">
                    <a16:creationId xmlns:a16="http://schemas.microsoft.com/office/drawing/2014/main" id="{61F0DCBC-5F48-4863-810E-FFF77FF67564}"/>
                  </a:ext>
                </a:extLst>
              </p:cNvPr>
              <p:cNvSpPr txBox="1"/>
              <p:nvPr/>
            </p:nvSpPr>
            <p:spPr>
              <a:xfrm>
                <a:off x="2389316" y="1673952"/>
                <a:ext cx="509383" cy="24622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1000" dirty="0"/>
                  <a:t>测绘</a:t>
                </a:r>
              </a:p>
            </p:txBody>
          </p:sp>
          <p:sp>
            <p:nvSpPr>
              <p:cNvPr id="24" name="文本框 22">
                <a:extLst>
                  <a:ext uri="{FF2B5EF4-FFF2-40B4-BE49-F238E27FC236}">
                    <a16:creationId xmlns:a16="http://schemas.microsoft.com/office/drawing/2014/main" id="{6FF39966-B8F7-42CF-B46A-DC5939100556}"/>
                  </a:ext>
                </a:extLst>
              </p:cNvPr>
              <p:cNvSpPr txBox="1"/>
              <p:nvPr/>
            </p:nvSpPr>
            <p:spPr>
              <a:xfrm>
                <a:off x="4606113" y="1673953"/>
                <a:ext cx="509383" cy="24622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1000" dirty="0"/>
                  <a:t>地质</a:t>
                </a:r>
              </a:p>
            </p:txBody>
          </p:sp>
        </p:grpSp>
        <p:grpSp>
          <p:nvGrpSpPr>
            <p:cNvPr id="6" name="组合 5">
              <a:extLst>
                <a:ext uri="{FF2B5EF4-FFF2-40B4-BE49-F238E27FC236}">
                  <a16:creationId xmlns:a16="http://schemas.microsoft.com/office/drawing/2014/main" id="{2C63E171-66D2-43A8-8699-45E887A8DFCF}"/>
                </a:ext>
              </a:extLst>
            </p:cNvPr>
            <p:cNvGrpSpPr/>
            <p:nvPr/>
          </p:nvGrpSpPr>
          <p:grpSpPr>
            <a:xfrm>
              <a:off x="551322" y="2973768"/>
              <a:ext cx="4582151" cy="1053115"/>
              <a:chOff x="551322" y="2991744"/>
              <a:chExt cx="4582151" cy="1053115"/>
            </a:xfrm>
          </p:grpSpPr>
          <p:pic>
            <p:nvPicPr>
              <p:cNvPr id="17" name="图片 16">
                <a:extLst>
                  <a:ext uri="{FF2B5EF4-FFF2-40B4-BE49-F238E27FC236}">
                    <a16:creationId xmlns:a16="http://schemas.microsoft.com/office/drawing/2014/main" id="{A1AEDAB4-F8ED-488B-BCA7-2DDE66665362}"/>
                  </a:ext>
                </a:extLst>
              </p:cNvPr>
              <p:cNvPicPr>
                <a:picLocks noChangeAspect="1"/>
              </p:cNvPicPr>
              <p:nvPr/>
            </p:nvPicPr>
            <p:blipFill>
              <a:blip r:embed="rId4"/>
              <a:stretch>
                <a:fillRect/>
              </a:stretch>
            </p:blipFill>
            <p:spPr>
              <a:xfrm>
                <a:off x="551322" y="2997227"/>
                <a:ext cx="2343930" cy="1047632"/>
              </a:xfrm>
              <a:prstGeom prst="rect">
                <a:avLst/>
              </a:prstGeom>
            </p:spPr>
          </p:pic>
          <p:pic>
            <p:nvPicPr>
              <p:cNvPr id="18" name="图片 17">
                <a:extLst>
                  <a:ext uri="{FF2B5EF4-FFF2-40B4-BE49-F238E27FC236}">
                    <a16:creationId xmlns:a16="http://schemas.microsoft.com/office/drawing/2014/main" id="{9FB81D9B-DE11-443F-A56C-4B11091A01B2}"/>
                  </a:ext>
                </a:extLst>
              </p:cNvPr>
              <p:cNvPicPr>
                <a:picLocks noChangeAspect="1"/>
              </p:cNvPicPr>
              <p:nvPr/>
            </p:nvPicPr>
            <p:blipFill>
              <a:blip r:embed="rId5"/>
              <a:stretch>
                <a:fillRect/>
              </a:stretch>
            </p:blipFill>
            <p:spPr>
              <a:xfrm>
                <a:off x="2966895" y="2997227"/>
                <a:ext cx="2166578" cy="1047632"/>
              </a:xfrm>
              <a:prstGeom prst="rect">
                <a:avLst/>
              </a:prstGeom>
            </p:spPr>
          </p:pic>
          <p:sp>
            <p:nvSpPr>
              <p:cNvPr id="19" name="文本框 24">
                <a:extLst>
                  <a:ext uri="{FF2B5EF4-FFF2-40B4-BE49-F238E27FC236}">
                    <a16:creationId xmlns:a16="http://schemas.microsoft.com/office/drawing/2014/main" id="{FE03A8BC-D34B-4D35-87A9-8064383E9A01}"/>
                  </a:ext>
                </a:extLst>
              </p:cNvPr>
              <p:cNvSpPr txBox="1"/>
              <p:nvPr/>
            </p:nvSpPr>
            <p:spPr>
              <a:xfrm>
                <a:off x="2385866" y="2999965"/>
                <a:ext cx="509383" cy="24622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1000" dirty="0"/>
                  <a:t>水工</a:t>
                </a:r>
              </a:p>
            </p:txBody>
          </p:sp>
          <p:sp>
            <p:nvSpPr>
              <p:cNvPr id="20" name="文本框 25">
                <a:extLst>
                  <a:ext uri="{FF2B5EF4-FFF2-40B4-BE49-F238E27FC236}">
                    <a16:creationId xmlns:a16="http://schemas.microsoft.com/office/drawing/2014/main" id="{BD8F47A7-71E1-4BF5-A253-FA5217C2A864}"/>
                  </a:ext>
                </a:extLst>
              </p:cNvPr>
              <p:cNvSpPr txBox="1"/>
              <p:nvPr/>
            </p:nvSpPr>
            <p:spPr>
              <a:xfrm>
                <a:off x="4606114" y="2991744"/>
                <a:ext cx="527359" cy="24622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1000" dirty="0"/>
                  <a:t>厂房</a:t>
                </a:r>
              </a:p>
            </p:txBody>
          </p:sp>
        </p:grpSp>
        <p:grpSp>
          <p:nvGrpSpPr>
            <p:cNvPr id="7" name="组合 6">
              <a:extLst>
                <a:ext uri="{FF2B5EF4-FFF2-40B4-BE49-F238E27FC236}">
                  <a16:creationId xmlns:a16="http://schemas.microsoft.com/office/drawing/2014/main" id="{EC0904F5-9F54-4E97-A915-6C38322D47A9}"/>
                </a:ext>
              </a:extLst>
            </p:cNvPr>
            <p:cNvGrpSpPr/>
            <p:nvPr/>
          </p:nvGrpSpPr>
          <p:grpSpPr>
            <a:xfrm>
              <a:off x="5249714" y="2912782"/>
              <a:ext cx="4617897" cy="1099786"/>
              <a:chOff x="5249714" y="2773161"/>
              <a:chExt cx="4617897" cy="1099786"/>
            </a:xfrm>
          </p:grpSpPr>
          <p:pic>
            <p:nvPicPr>
              <p:cNvPr id="13" name="图片 12">
                <a:extLst>
                  <a:ext uri="{FF2B5EF4-FFF2-40B4-BE49-F238E27FC236}">
                    <a16:creationId xmlns:a16="http://schemas.microsoft.com/office/drawing/2014/main" id="{71C36012-9D6B-4C67-8198-C771D83EE4C1}"/>
                  </a:ext>
                </a:extLst>
              </p:cNvPr>
              <p:cNvPicPr>
                <a:picLocks noChangeAspect="1"/>
              </p:cNvPicPr>
              <p:nvPr/>
            </p:nvPicPr>
            <p:blipFill>
              <a:blip r:embed="rId6"/>
              <a:stretch>
                <a:fillRect/>
              </a:stretch>
            </p:blipFill>
            <p:spPr>
              <a:xfrm>
                <a:off x="5249714" y="2773163"/>
                <a:ext cx="2401102" cy="1095880"/>
              </a:xfrm>
              <a:prstGeom prst="rect">
                <a:avLst/>
              </a:prstGeom>
            </p:spPr>
          </p:pic>
          <p:pic>
            <p:nvPicPr>
              <p:cNvPr id="14" name="图片 13">
                <a:extLst>
                  <a:ext uri="{FF2B5EF4-FFF2-40B4-BE49-F238E27FC236}">
                    <a16:creationId xmlns:a16="http://schemas.microsoft.com/office/drawing/2014/main" id="{42A1830E-04A8-452C-84A9-0226C8987141}"/>
                  </a:ext>
                </a:extLst>
              </p:cNvPr>
              <p:cNvPicPr>
                <a:picLocks noChangeAspect="1"/>
              </p:cNvPicPr>
              <p:nvPr/>
            </p:nvPicPr>
            <p:blipFill>
              <a:blip r:embed="rId7"/>
              <a:stretch>
                <a:fillRect/>
              </a:stretch>
            </p:blipFill>
            <p:spPr>
              <a:xfrm>
                <a:off x="7722462" y="2777067"/>
                <a:ext cx="2145149" cy="1095880"/>
              </a:xfrm>
              <a:prstGeom prst="rect">
                <a:avLst/>
              </a:prstGeom>
            </p:spPr>
          </p:pic>
          <p:sp>
            <p:nvSpPr>
              <p:cNvPr id="15" name="文本框 26">
                <a:extLst>
                  <a:ext uri="{FF2B5EF4-FFF2-40B4-BE49-F238E27FC236}">
                    <a16:creationId xmlns:a16="http://schemas.microsoft.com/office/drawing/2014/main" id="{FF3E4D48-A103-4A26-BF26-A6CDC890861B}"/>
                  </a:ext>
                </a:extLst>
              </p:cNvPr>
              <p:cNvSpPr txBox="1"/>
              <p:nvPr/>
            </p:nvSpPr>
            <p:spPr>
              <a:xfrm>
                <a:off x="7141432" y="2773161"/>
                <a:ext cx="509383" cy="24622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zh-CN" altLang="en-US" sz="1000" dirty="0"/>
                  <a:t>水机</a:t>
                </a:r>
              </a:p>
            </p:txBody>
          </p:sp>
          <p:sp>
            <p:nvSpPr>
              <p:cNvPr id="16" name="文本框 28">
                <a:extLst>
                  <a:ext uri="{FF2B5EF4-FFF2-40B4-BE49-F238E27FC236}">
                    <a16:creationId xmlns:a16="http://schemas.microsoft.com/office/drawing/2014/main" id="{A50F8AE4-BD71-42DD-8C62-9C18F9C65E8E}"/>
                  </a:ext>
                </a:extLst>
              </p:cNvPr>
              <p:cNvSpPr txBox="1"/>
              <p:nvPr/>
            </p:nvSpPr>
            <p:spPr>
              <a:xfrm>
                <a:off x="9157807" y="2773162"/>
                <a:ext cx="697627" cy="2462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zh-CN" altLang="en-US" sz="1000" dirty="0"/>
                  <a:t>金属结构</a:t>
                </a:r>
              </a:p>
            </p:txBody>
          </p:sp>
        </p:grpSp>
        <p:grpSp>
          <p:nvGrpSpPr>
            <p:cNvPr id="8" name="组合 7">
              <a:extLst>
                <a:ext uri="{FF2B5EF4-FFF2-40B4-BE49-F238E27FC236}">
                  <a16:creationId xmlns:a16="http://schemas.microsoft.com/office/drawing/2014/main" id="{1E3870E8-4525-42A9-9013-CE28D8F62589}"/>
                </a:ext>
              </a:extLst>
            </p:cNvPr>
            <p:cNvGrpSpPr/>
            <p:nvPr/>
          </p:nvGrpSpPr>
          <p:grpSpPr>
            <a:xfrm>
              <a:off x="5249715" y="1609361"/>
              <a:ext cx="4639324" cy="1130713"/>
              <a:chOff x="5249715" y="1567409"/>
              <a:chExt cx="4639324" cy="1130713"/>
            </a:xfrm>
          </p:grpSpPr>
          <p:pic>
            <p:nvPicPr>
              <p:cNvPr id="9" name="图片 8">
                <a:extLst>
                  <a:ext uri="{FF2B5EF4-FFF2-40B4-BE49-F238E27FC236}">
                    <a16:creationId xmlns:a16="http://schemas.microsoft.com/office/drawing/2014/main" id="{AFF970B9-08D6-47BA-ACEC-54B6B624691D}"/>
                  </a:ext>
                </a:extLst>
              </p:cNvPr>
              <p:cNvPicPr>
                <a:picLocks noChangeAspect="1"/>
              </p:cNvPicPr>
              <p:nvPr/>
            </p:nvPicPr>
            <p:blipFill>
              <a:blip r:embed="rId8"/>
              <a:stretch>
                <a:fillRect/>
              </a:stretch>
            </p:blipFill>
            <p:spPr>
              <a:xfrm>
                <a:off x="7722461" y="1567409"/>
                <a:ext cx="2166578" cy="1128475"/>
              </a:xfrm>
              <a:prstGeom prst="rect">
                <a:avLst/>
              </a:prstGeom>
            </p:spPr>
          </p:pic>
          <p:pic>
            <p:nvPicPr>
              <p:cNvPr id="10" name="图片 9">
                <a:extLst>
                  <a:ext uri="{FF2B5EF4-FFF2-40B4-BE49-F238E27FC236}">
                    <a16:creationId xmlns:a16="http://schemas.microsoft.com/office/drawing/2014/main" id="{96785F13-9830-40F7-915B-530B8B0C2F6C}"/>
                  </a:ext>
                </a:extLst>
              </p:cNvPr>
              <p:cNvPicPr>
                <a:picLocks noChangeAspect="1"/>
              </p:cNvPicPr>
              <p:nvPr/>
            </p:nvPicPr>
            <p:blipFill rotWithShape="1">
              <a:blip r:embed="rId9"/>
              <a:srcRect r="16757"/>
              <a:stretch/>
            </p:blipFill>
            <p:spPr>
              <a:xfrm>
                <a:off x="5249715" y="1569647"/>
                <a:ext cx="2388195" cy="1128475"/>
              </a:xfrm>
              <a:prstGeom prst="rect">
                <a:avLst/>
              </a:prstGeom>
            </p:spPr>
          </p:pic>
          <p:sp>
            <p:nvSpPr>
              <p:cNvPr id="11" name="文本框 27">
                <a:extLst>
                  <a:ext uri="{FF2B5EF4-FFF2-40B4-BE49-F238E27FC236}">
                    <a16:creationId xmlns:a16="http://schemas.microsoft.com/office/drawing/2014/main" id="{C953E10F-9B77-41C4-A73B-853537C3FA82}"/>
                  </a:ext>
                </a:extLst>
              </p:cNvPr>
              <p:cNvSpPr txBox="1"/>
              <p:nvPr/>
            </p:nvSpPr>
            <p:spPr>
              <a:xfrm>
                <a:off x="9361678" y="1567410"/>
                <a:ext cx="527360" cy="24622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1000" dirty="0"/>
                  <a:t>电气</a:t>
                </a:r>
              </a:p>
            </p:txBody>
          </p:sp>
          <p:sp>
            <p:nvSpPr>
              <p:cNvPr id="12" name="文本框 29">
                <a:extLst>
                  <a:ext uri="{FF2B5EF4-FFF2-40B4-BE49-F238E27FC236}">
                    <a16:creationId xmlns:a16="http://schemas.microsoft.com/office/drawing/2014/main" id="{85BBF7F8-27AE-4623-9042-275394B02337}"/>
                  </a:ext>
                </a:extLst>
              </p:cNvPr>
              <p:cNvSpPr txBox="1"/>
              <p:nvPr/>
            </p:nvSpPr>
            <p:spPr>
              <a:xfrm>
                <a:off x="7128526" y="1569647"/>
                <a:ext cx="509383" cy="24622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zh-CN" altLang="en-US" sz="1000" dirty="0"/>
                  <a:t>施工</a:t>
                </a:r>
              </a:p>
            </p:txBody>
          </p:sp>
        </p:grpSp>
      </p:grpSp>
      <p:sp>
        <p:nvSpPr>
          <p:cNvPr id="31" name="矩形 30"/>
          <p:cNvSpPr/>
          <p:nvPr/>
        </p:nvSpPr>
        <p:spPr>
          <a:xfrm>
            <a:off x="755576" y="4132358"/>
            <a:ext cx="7632848" cy="707886"/>
          </a:xfrm>
          <a:prstGeom prst="rect">
            <a:avLst/>
          </a:prstGeom>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defTabSz="914400">
              <a:lnSpc>
                <a:spcPts val="2400"/>
              </a:lnSpc>
            </a:pPr>
            <a:r>
              <a:rPr lang="zh-CN" altLang="en-US" sz="1600" dirty="0">
                <a:solidFill>
                  <a:srgbClr val="000066"/>
                </a:solidFill>
                <a:latin typeface="微软雅黑" panose="020B0503020204020204" pitchFamily="34" charset="-122"/>
                <a:ea typeface="微软雅黑" panose="020B0503020204020204" pitchFamily="34" charset="-122"/>
              </a:rPr>
              <a:t>实现了苏阿皮蒂水电站项目的正向协同设计</a:t>
            </a:r>
            <a:endParaRPr lang="en-US" altLang="zh-CN" sz="1600" dirty="0">
              <a:solidFill>
                <a:srgbClr val="000066"/>
              </a:solidFill>
              <a:latin typeface="微软雅黑" panose="020B0503020204020204" pitchFamily="34" charset="-122"/>
              <a:ea typeface="微软雅黑" panose="020B0503020204020204" pitchFamily="34" charset="-122"/>
            </a:endParaRPr>
          </a:p>
          <a:p>
            <a:pPr algn="ctr" defTabSz="914400">
              <a:lnSpc>
                <a:spcPts val="2400"/>
              </a:lnSpc>
            </a:pPr>
            <a:r>
              <a:rPr lang="zh-CN" altLang="en-US" sz="1600" dirty="0">
                <a:solidFill>
                  <a:srgbClr val="000066"/>
                </a:solidFill>
                <a:latin typeface="微软雅黑" panose="020B0503020204020204" pitchFamily="34" charset="-122"/>
                <a:ea typeface="微软雅黑" panose="020B0503020204020204" pitchFamily="34" charset="-122"/>
              </a:rPr>
              <a:t>该项目在全国“龙图杯”</a:t>
            </a:r>
            <a:r>
              <a:rPr lang="en-US" altLang="zh-CN" sz="1600" dirty="0">
                <a:solidFill>
                  <a:srgbClr val="000066"/>
                </a:solidFill>
                <a:latin typeface="微软雅黑" panose="020B0503020204020204" pitchFamily="34" charset="-122"/>
                <a:ea typeface="微软雅黑" panose="020B0503020204020204" pitchFamily="34" charset="-122"/>
              </a:rPr>
              <a:t>BIM</a:t>
            </a:r>
            <a:r>
              <a:rPr lang="zh-CN" altLang="en-US" sz="1600" dirty="0">
                <a:solidFill>
                  <a:srgbClr val="000066"/>
                </a:solidFill>
                <a:latin typeface="微软雅黑" panose="020B0503020204020204" pitchFamily="34" charset="-122"/>
                <a:ea typeface="微软雅黑" panose="020B0503020204020204" pitchFamily="34" charset="-122"/>
              </a:rPr>
              <a:t>大赛中荣获设计一等奖第一名</a:t>
            </a:r>
            <a:endParaRPr lang="en-US" altLang="zh-CN" sz="1600" dirty="0">
              <a:solidFill>
                <a:srgbClr val="00006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49274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bwMode="auto">
          <a:xfrm>
            <a:off x="467544" y="191482"/>
            <a:ext cx="4334006"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2400" b="1" kern="0" dirty="0">
                <a:solidFill>
                  <a:srgbClr val="1B539D"/>
                </a:solidFill>
                <a:latin typeface="微软雅黑" panose="020B0503020204020204" pitchFamily="34" charset="-122"/>
                <a:ea typeface="微软雅黑" panose="020B0503020204020204" pitchFamily="34" charset="-122"/>
              </a:rPr>
              <a:t>BIM</a:t>
            </a:r>
            <a:r>
              <a:rPr lang="zh-CN" altLang="en-US" sz="2400" b="1" kern="0" dirty="0">
                <a:solidFill>
                  <a:srgbClr val="1B539D"/>
                </a:solidFill>
                <a:latin typeface="微软雅黑" panose="020B0503020204020204" pitchFamily="34" charset="-122"/>
                <a:ea typeface="微软雅黑" panose="020B0503020204020204" pitchFamily="34" charset="-122"/>
              </a:rPr>
              <a:t>技术</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设计阶段应用</a:t>
            </a:r>
          </a:p>
        </p:txBody>
      </p:sp>
      <p:pic>
        <p:nvPicPr>
          <p:cNvPr id="3" name="图片 2">
            <a:extLst>
              <a:ext uri="{FF2B5EF4-FFF2-40B4-BE49-F238E27FC236}">
                <a16:creationId xmlns:a16="http://schemas.microsoft.com/office/drawing/2014/main" id="{5060414C-265B-486E-A139-29A4299F9612}"/>
              </a:ext>
            </a:extLst>
          </p:cNvPr>
          <p:cNvPicPr>
            <a:picLocks noChangeAspect="1"/>
          </p:cNvPicPr>
          <p:nvPr/>
        </p:nvPicPr>
        <p:blipFill rotWithShape="1">
          <a:blip r:embed="rId2" cstate="print"/>
          <a:srcRect r="6645"/>
          <a:stretch/>
        </p:blipFill>
        <p:spPr>
          <a:xfrm>
            <a:off x="2238612" y="2826570"/>
            <a:ext cx="2068928" cy="1473372"/>
          </a:xfrm>
          <a:prstGeom prst="rect">
            <a:avLst/>
          </a:prstGeom>
          <a:ln w="28575">
            <a:solidFill>
              <a:schemeClr val="accent1"/>
            </a:solidFill>
          </a:ln>
          <a:effectLst/>
        </p:spPr>
      </p:pic>
      <p:pic>
        <p:nvPicPr>
          <p:cNvPr id="4" name="Picture 4">
            <a:extLst>
              <a:ext uri="{FF2B5EF4-FFF2-40B4-BE49-F238E27FC236}">
                <a16:creationId xmlns:a16="http://schemas.microsoft.com/office/drawing/2014/main" id="{7BF40D8C-28F3-4298-8E74-32C198A3CE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9619" y="2826570"/>
            <a:ext cx="2059073" cy="1473372"/>
          </a:xfrm>
          <a:prstGeom prst="rect">
            <a:avLst/>
          </a:prstGeom>
          <a:ln w="28575">
            <a:solidFill>
              <a:schemeClr val="accent1"/>
            </a:solidFill>
          </a:ln>
          <a:effectLst/>
          <a:extLst/>
        </p:spPr>
      </p:pic>
      <p:sp>
        <p:nvSpPr>
          <p:cNvPr id="5" name="文本框 34">
            <a:extLst>
              <a:ext uri="{FF2B5EF4-FFF2-40B4-BE49-F238E27FC236}">
                <a16:creationId xmlns:a16="http://schemas.microsoft.com/office/drawing/2014/main" id="{B8579228-255E-496B-B83B-CE1EFF683586}"/>
              </a:ext>
            </a:extLst>
          </p:cNvPr>
          <p:cNvSpPr txBox="1"/>
          <p:nvPr/>
        </p:nvSpPr>
        <p:spPr>
          <a:xfrm>
            <a:off x="35496" y="2374015"/>
            <a:ext cx="4272043" cy="409643"/>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algn="ctr">
              <a:defRPr sz="11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dirty="0">
                <a:sym typeface="+mn-lt"/>
              </a:rPr>
              <a:t>珠三角水资源配置咨询项目</a:t>
            </a:r>
            <a:endParaRPr lang="zh-CN" altLang="en-US" sz="1600" dirty="0"/>
          </a:p>
        </p:txBody>
      </p:sp>
      <p:sp>
        <p:nvSpPr>
          <p:cNvPr id="9" name="矩形 8"/>
          <p:cNvSpPr/>
          <p:nvPr/>
        </p:nvSpPr>
        <p:spPr>
          <a:xfrm>
            <a:off x="179512" y="980023"/>
            <a:ext cx="3912003"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defTabSz="914400">
              <a:lnSpc>
                <a:spcPts val="2400"/>
              </a:lnSpc>
            </a:pPr>
            <a:r>
              <a:rPr lang="zh-CN" altLang="en-US" sz="1600" dirty="0">
                <a:solidFill>
                  <a:srgbClr val="000066"/>
                </a:solidFill>
                <a:latin typeface="微软雅黑" panose="020B0503020204020204" pitchFamily="34" charset="-122"/>
                <a:ea typeface="微软雅黑" panose="020B0503020204020204" pitchFamily="34" charset="-122"/>
              </a:rPr>
              <a:t>在珠三角水资源配置工程咨询期间，通过</a:t>
            </a:r>
            <a:r>
              <a:rPr lang="en-US" altLang="zh-CN" sz="1600" dirty="0">
                <a:solidFill>
                  <a:srgbClr val="000066"/>
                </a:solidFill>
                <a:latin typeface="微软雅黑" panose="020B0503020204020204" pitchFamily="34" charset="-122"/>
                <a:ea typeface="微软雅黑" panose="020B0503020204020204" pitchFamily="34" charset="-122"/>
              </a:rPr>
              <a:t>BIM</a:t>
            </a:r>
            <a:r>
              <a:rPr lang="zh-CN" altLang="en-US" sz="1600" dirty="0">
                <a:solidFill>
                  <a:srgbClr val="000066"/>
                </a:solidFill>
                <a:latin typeface="微软雅黑" panose="020B0503020204020204" pitchFamily="34" charset="-122"/>
                <a:ea typeface="微软雅黑" panose="020B0503020204020204" pitchFamily="34" charset="-122"/>
              </a:rPr>
              <a:t>实现快速全专业协同建模，为咨询提供了很好的技术支撑</a:t>
            </a:r>
            <a:endParaRPr lang="en-US" altLang="zh-CN" sz="1600" dirty="0">
              <a:solidFill>
                <a:srgbClr val="000066"/>
              </a:solidFill>
              <a:latin typeface="微软雅黑" panose="020B0503020204020204" pitchFamily="34" charset="-122"/>
              <a:ea typeface="微软雅黑" panose="020B0503020204020204" pitchFamily="34" charset="-122"/>
            </a:endParaRPr>
          </a:p>
        </p:txBody>
      </p:sp>
      <p:sp>
        <p:nvSpPr>
          <p:cNvPr id="10" name="文本框 36">
            <a:extLst>
              <a:ext uri="{FF2B5EF4-FFF2-40B4-BE49-F238E27FC236}">
                <a16:creationId xmlns:a16="http://schemas.microsoft.com/office/drawing/2014/main" id="{EA04D8D4-C5D2-4889-9B13-2D9A13892908}"/>
              </a:ext>
            </a:extLst>
          </p:cNvPr>
          <p:cNvSpPr txBox="1"/>
          <p:nvPr/>
        </p:nvSpPr>
        <p:spPr>
          <a:xfrm>
            <a:off x="4526141" y="1421545"/>
            <a:ext cx="4508866" cy="450607"/>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algn="ctr">
              <a:defRPr sz="11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dirty="0">
                <a:sym typeface="+mn-lt"/>
              </a:rPr>
              <a:t>东庄水利枢纽工程</a:t>
            </a:r>
            <a:endParaRPr lang="zh-CN" altLang="en-US" sz="1600" dirty="0"/>
          </a:p>
        </p:txBody>
      </p:sp>
      <p:pic>
        <p:nvPicPr>
          <p:cNvPr id="11" name="图片 10">
            <a:extLst>
              <a:ext uri="{FF2B5EF4-FFF2-40B4-BE49-F238E27FC236}">
                <a16:creationId xmlns:a16="http://schemas.microsoft.com/office/drawing/2014/main" id="{BDBCFF9E-EFB8-48B6-BD12-E0948D9539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6141" y="1874919"/>
            <a:ext cx="2240975" cy="1584176"/>
          </a:xfrm>
          <a:prstGeom prst="rect">
            <a:avLst/>
          </a:prstGeom>
        </p:spPr>
      </p:pic>
      <p:pic>
        <p:nvPicPr>
          <p:cNvPr id="12" name="图片 11">
            <a:extLst>
              <a:ext uri="{FF2B5EF4-FFF2-40B4-BE49-F238E27FC236}">
                <a16:creationId xmlns:a16="http://schemas.microsoft.com/office/drawing/2014/main" id="{DB308363-D638-449F-A1B8-441D2C7DC0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5521" y="1874919"/>
            <a:ext cx="2240975" cy="1584176"/>
          </a:xfrm>
          <a:prstGeom prst="rect">
            <a:avLst/>
          </a:prstGeom>
        </p:spPr>
      </p:pic>
      <p:sp>
        <p:nvSpPr>
          <p:cNvPr id="13" name="矩形 12"/>
          <p:cNvSpPr/>
          <p:nvPr/>
        </p:nvSpPr>
        <p:spPr>
          <a:xfrm>
            <a:off x="4499992" y="3860343"/>
            <a:ext cx="4490849"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defTabSz="914400">
              <a:lnSpc>
                <a:spcPts val="2400"/>
              </a:lnSpc>
            </a:pPr>
            <a:r>
              <a:rPr lang="zh-CN" altLang="en-US" sz="1600" dirty="0">
                <a:solidFill>
                  <a:srgbClr val="000066"/>
                </a:solidFill>
                <a:latin typeface="微软雅黑" panose="020B0503020204020204" pitchFamily="34" charset="-122"/>
                <a:ea typeface="微软雅黑" panose="020B0503020204020204" pitchFamily="34" charset="-122"/>
              </a:rPr>
              <a:t>东庄水利枢纽工程设计采用</a:t>
            </a:r>
            <a:r>
              <a:rPr lang="en-US" altLang="zh-CN" sz="1600" dirty="0">
                <a:solidFill>
                  <a:srgbClr val="000066"/>
                </a:solidFill>
                <a:latin typeface="微软雅黑" panose="020B0503020204020204" pitchFamily="34" charset="-122"/>
                <a:ea typeface="微软雅黑" panose="020B0503020204020204" pitchFamily="34" charset="-122"/>
              </a:rPr>
              <a:t>BIM</a:t>
            </a:r>
            <a:r>
              <a:rPr lang="zh-CN" altLang="en-US" sz="1600" dirty="0">
                <a:solidFill>
                  <a:srgbClr val="000066"/>
                </a:solidFill>
                <a:latin typeface="微软雅黑" panose="020B0503020204020204" pitchFamily="34" charset="-122"/>
                <a:ea typeface="微软雅黑" panose="020B0503020204020204" pitchFamily="34" charset="-122"/>
              </a:rPr>
              <a:t>技术，不仅可以进行工程设计及方案比选，同时能够方便快速输出三维设计图纸，更加全面清晰地表达设计意图</a:t>
            </a:r>
          </a:p>
        </p:txBody>
      </p:sp>
      <p:sp>
        <p:nvSpPr>
          <p:cNvPr id="14" name="下箭头 13"/>
          <p:cNvSpPr/>
          <p:nvPr/>
        </p:nvSpPr>
        <p:spPr>
          <a:xfrm>
            <a:off x="1667461" y="2021596"/>
            <a:ext cx="936104" cy="352419"/>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15" name="下箭头 14"/>
          <p:cNvSpPr/>
          <p:nvPr/>
        </p:nvSpPr>
        <p:spPr>
          <a:xfrm flipH="1" flipV="1">
            <a:off x="6300192" y="3455590"/>
            <a:ext cx="936104" cy="352419"/>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CN" dirty="0"/>
              <a:t> </a:t>
            </a:r>
            <a:endParaRPr lang="zh-CN" altLang="en-US" dirty="0"/>
          </a:p>
        </p:txBody>
      </p:sp>
    </p:spTree>
    <p:extLst>
      <p:ext uri="{BB962C8B-B14F-4D97-AF65-F5344CB8AC3E}">
        <p14:creationId xmlns:p14="http://schemas.microsoft.com/office/powerpoint/2010/main" val="37503368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bwMode="auto">
          <a:xfrm>
            <a:off x="467544" y="191482"/>
            <a:ext cx="4334006"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2400" b="1" kern="0" dirty="0">
                <a:solidFill>
                  <a:srgbClr val="1B539D"/>
                </a:solidFill>
                <a:latin typeface="微软雅黑" panose="020B0503020204020204" pitchFamily="34" charset="-122"/>
                <a:ea typeface="微软雅黑" panose="020B0503020204020204" pitchFamily="34" charset="-122"/>
              </a:rPr>
              <a:t>BIM</a:t>
            </a:r>
            <a:r>
              <a:rPr lang="zh-CN" altLang="en-US" sz="2400" b="1" kern="0" dirty="0">
                <a:solidFill>
                  <a:srgbClr val="1B539D"/>
                </a:solidFill>
                <a:latin typeface="微软雅黑" panose="020B0503020204020204" pitchFamily="34" charset="-122"/>
                <a:ea typeface="微软雅黑" panose="020B0503020204020204" pitchFamily="34" charset="-122"/>
              </a:rPr>
              <a:t>技术</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施工阶段应用</a:t>
            </a:r>
          </a:p>
        </p:txBody>
      </p:sp>
      <p:sp>
        <p:nvSpPr>
          <p:cNvPr id="3" name="文本框 86">
            <a:extLst>
              <a:ext uri="{FF2B5EF4-FFF2-40B4-BE49-F238E27FC236}">
                <a16:creationId xmlns:a16="http://schemas.microsoft.com/office/drawing/2014/main" id="{011FEB7A-EE53-4138-924B-C3B5270D200F}"/>
              </a:ext>
            </a:extLst>
          </p:cNvPr>
          <p:cNvSpPr txBox="1"/>
          <p:nvPr/>
        </p:nvSpPr>
        <p:spPr>
          <a:xfrm>
            <a:off x="487148" y="817697"/>
            <a:ext cx="3940836" cy="457909"/>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algn="ctr">
              <a:defRPr sz="11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dirty="0">
                <a:sym typeface="+mn-lt"/>
              </a:rPr>
              <a:t>河南天池抽水蓄能电站</a:t>
            </a:r>
            <a:r>
              <a:rPr lang="en-US" altLang="zh-CN" sz="1600" dirty="0">
                <a:sym typeface="+mn-lt"/>
              </a:rPr>
              <a:t>5D BIM</a:t>
            </a:r>
            <a:r>
              <a:rPr lang="zh-CN" altLang="en-US" sz="1600" dirty="0">
                <a:sym typeface="+mn-lt"/>
              </a:rPr>
              <a:t>研究</a:t>
            </a:r>
            <a:endParaRPr lang="zh-CN" altLang="en-US" sz="1600" dirty="0"/>
          </a:p>
        </p:txBody>
      </p:sp>
      <p:sp>
        <p:nvSpPr>
          <p:cNvPr id="5" name="矩形 4">
            <a:extLst>
              <a:ext uri="{FF2B5EF4-FFF2-40B4-BE49-F238E27FC236}">
                <a16:creationId xmlns:a16="http://schemas.microsoft.com/office/drawing/2014/main" id="{A00DD740-4F7D-48FD-B88D-737B4AF54CCD}"/>
              </a:ext>
            </a:extLst>
          </p:cNvPr>
          <p:cNvSpPr/>
          <p:nvPr/>
        </p:nvSpPr>
        <p:spPr>
          <a:xfrm>
            <a:off x="404669" y="1275606"/>
            <a:ext cx="4023315" cy="1892826"/>
          </a:xfrm>
          <a:prstGeom prst="rect">
            <a:avLst/>
          </a:prstGeom>
        </p:spPr>
        <p:txBody>
          <a:bodyPr wrap="square">
            <a:spAutoFit/>
          </a:bodyPr>
          <a:lstStyle/>
          <a:p>
            <a:pPr marL="285750" indent="-285750" algn="just">
              <a:lnSpc>
                <a:spcPct val="150000"/>
              </a:lnSpc>
              <a:buFont typeface="Wingdings" pitchFamily="2" charset="2"/>
              <a:buChar char="p"/>
            </a:pPr>
            <a:r>
              <a:rPr lang="zh-CN" altLang="en-US" sz="1300" dirty="0">
                <a:latin typeface="微软雅黑" panose="020B0503020204020204" pitchFamily="34" charset="-122"/>
                <a:ea typeface="微软雅黑" panose="020B0503020204020204" pitchFamily="34" charset="-122"/>
              </a:rPr>
              <a:t>基于</a:t>
            </a:r>
            <a:r>
              <a:rPr lang="en-US" altLang="zh-CN" sz="1300" dirty="0">
                <a:latin typeface="微软雅黑" panose="020B0503020204020204" pitchFamily="34" charset="-122"/>
                <a:ea typeface="微软雅黑" panose="020B0503020204020204" pitchFamily="34" charset="-122"/>
              </a:rPr>
              <a:t>5D BIM</a:t>
            </a:r>
            <a:r>
              <a:rPr lang="zh-CN" altLang="en-US" sz="1300" dirty="0">
                <a:latin typeface="微软雅黑" panose="020B0503020204020204" pitchFamily="34" charset="-122"/>
                <a:ea typeface="微软雅黑" panose="020B0503020204020204" pitchFamily="34" charset="-122"/>
              </a:rPr>
              <a:t>技术，完成河南天池抽水蓄能电站</a:t>
            </a:r>
            <a:r>
              <a:rPr lang="en-US" altLang="zh-CN" sz="1300" dirty="0">
                <a:latin typeface="微软雅黑" panose="020B0503020204020204" pitchFamily="34" charset="-122"/>
                <a:ea typeface="微软雅黑" panose="020B0503020204020204" pitchFamily="34" charset="-122"/>
              </a:rPr>
              <a:t>5D BIM</a:t>
            </a:r>
            <a:r>
              <a:rPr lang="zh-CN" altLang="en-US" sz="1300" dirty="0">
                <a:latin typeface="微软雅黑" panose="020B0503020204020204" pitchFamily="34" charset="-122"/>
                <a:ea typeface="微软雅黑" panose="020B0503020204020204" pitchFamily="34" charset="-122"/>
              </a:rPr>
              <a:t>研究，实现了三端合一的质量验评系统和危险源管理系统。</a:t>
            </a:r>
            <a:endParaRPr lang="en-US" altLang="zh-CN" sz="13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300" dirty="0">
                <a:latin typeface="微软雅黑" panose="020B0503020204020204" pitchFamily="34" charset="-122"/>
                <a:ea typeface="微软雅黑" panose="020B0503020204020204" pitchFamily="34" charset="-122"/>
              </a:rPr>
              <a:t>一次性高质量通过国网新源公司组织的验收评审，受到业主及评审专家高度认可。</a:t>
            </a:r>
            <a:endParaRPr lang="en-US" altLang="zh-CN" sz="13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300" dirty="0">
                <a:latin typeface="微软雅黑" panose="020B0503020204020204" pitchFamily="34" charset="-122"/>
                <a:ea typeface="微软雅黑" panose="020B0503020204020204" pitchFamily="34" charset="-122"/>
              </a:rPr>
              <a:t>质量验评管理及危险源管理系统被认定国际先进。</a:t>
            </a:r>
          </a:p>
        </p:txBody>
      </p:sp>
      <p:grpSp>
        <p:nvGrpSpPr>
          <p:cNvPr id="6" name="组合 5">
            <a:extLst>
              <a:ext uri="{FF2B5EF4-FFF2-40B4-BE49-F238E27FC236}">
                <a16:creationId xmlns:a16="http://schemas.microsoft.com/office/drawing/2014/main" id="{AED7AF70-844B-4ED8-8729-0B45C6DB2B14}"/>
              </a:ext>
            </a:extLst>
          </p:cNvPr>
          <p:cNvGrpSpPr/>
          <p:nvPr/>
        </p:nvGrpSpPr>
        <p:grpSpPr>
          <a:xfrm>
            <a:off x="539552" y="3187127"/>
            <a:ext cx="3868828" cy="1904903"/>
            <a:chOff x="872386" y="3488305"/>
            <a:chExt cx="3600400" cy="2178766"/>
          </a:xfrm>
        </p:grpSpPr>
        <p:pic>
          <p:nvPicPr>
            <p:cNvPr id="7" name="Picture 5">
              <a:extLst>
                <a:ext uri="{FF2B5EF4-FFF2-40B4-BE49-F238E27FC236}">
                  <a16:creationId xmlns:a16="http://schemas.microsoft.com/office/drawing/2014/main" id="{739FAE3A-7FA3-4885-B681-B586B25AB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386" y="3488305"/>
              <a:ext cx="3600400" cy="217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a:extLst>
                <a:ext uri="{FF2B5EF4-FFF2-40B4-BE49-F238E27FC236}">
                  <a16:creationId xmlns:a16="http://schemas.microsoft.com/office/drawing/2014/main" id="{C66FE94D-E122-42E6-9665-9EF771C861B1}"/>
                </a:ext>
              </a:extLst>
            </p:cNvPr>
            <p:cNvSpPr txBox="1">
              <a:spLocks noChangeArrowheads="1"/>
            </p:cNvSpPr>
            <p:nvPr/>
          </p:nvSpPr>
          <p:spPr bwMode="auto">
            <a:xfrm>
              <a:off x="3651644" y="5381507"/>
              <a:ext cx="821142" cy="245580"/>
            </a:xfrm>
            <a:prstGeom prst="rect">
              <a:avLst/>
            </a:prstGeom>
            <a:solidFill>
              <a:schemeClr val="dk1">
                <a:alpha val="50000"/>
              </a:schemeClr>
            </a:solidFill>
            <a:ln>
              <a:noFill/>
            </a:ln>
            <a:extLst/>
          </p:spPr>
          <p:style>
            <a:lnRef idx="0">
              <a:scrgbClr r="0" g="0" b="0"/>
            </a:lnRef>
            <a:fillRef idx="0">
              <a:scrgbClr r="0" g="0" b="0"/>
            </a:fillRef>
            <a:effectRef idx="0">
              <a:scrgbClr r="0" g="0" b="0"/>
            </a:effectRef>
            <a:fontRef idx="minor">
              <a:schemeClr val="lt1"/>
            </a:fontRef>
          </p:style>
          <p:txBody>
            <a:bodyPr wrap="square">
              <a:spAutoFit/>
            </a:bodyPr>
            <a:lstStyle>
              <a:lvl1pPr>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1pPr>
              <a:lvl2pPr marL="742950" indent="-285750">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2pPr>
              <a:lvl3pPr marL="1143000" indent="-228600">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3pPr>
              <a:lvl4pPr marL="1600200" indent="-228600">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4pPr>
              <a:lvl5pPr marL="2057400" indent="-228600">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9pPr>
            </a:lstStyle>
            <a:p>
              <a:pPr algn="ctr" eaLnBrk="1" hangingPunct="1"/>
              <a:r>
                <a:rPr lang="en-US" altLang="zh-CN" sz="996" b="0">
                  <a:solidFill>
                    <a:schemeClr val="bg1"/>
                  </a:solidFill>
                  <a:latin typeface="微软雅黑" panose="020B0503020204020204" pitchFamily="34" charset="-122"/>
                  <a:ea typeface="微软雅黑" panose="020B0503020204020204" pitchFamily="34" charset="-122"/>
                </a:rPr>
                <a:t>3D BIM</a:t>
              </a:r>
              <a:endParaRPr lang="zh-CN" altLang="en-US" sz="996" b="0">
                <a:solidFill>
                  <a:schemeClr val="bg1"/>
                </a:solidFill>
                <a:latin typeface="微软雅黑" panose="020B0503020204020204" pitchFamily="34" charset="-122"/>
                <a:ea typeface="微软雅黑" panose="020B0503020204020204" pitchFamily="34" charset="-122"/>
              </a:endParaRPr>
            </a:p>
          </p:txBody>
        </p:sp>
      </p:grpSp>
      <p:grpSp>
        <p:nvGrpSpPr>
          <p:cNvPr id="9" name="组合 8">
            <a:extLst>
              <a:ext uri="{FF2B5EF4-FFF2-40B4-BE49-F238E27FC236}">
                <a16:creationId xmlns:a16="http://schemas.microsoft.com/office/drawing/2014/main" id="{CC3B7F2F-2F6D-4722-8626-582381E47113}"/>
              </a:ext>
            </a:extLst>
          </p:cNvPr>
          <p:cNvGrpSpPr/>
          <p:nvPr/>
        </p:nvGrpSpPr>
        <p:grpSpPr>
          <a:xfrm>
            <a:off x="4800246" y="3178532"/>
            <a:ext cx="3828646" cy="1913498"/>
            <a:chOff x="4616109" y="1657964"/>
            <a:chExt cx="4234622" cy="1928916"/>
          </a:xfrm>
        </p:grpSpPr>
        <p:pic>
          <p:nvPicPr>
            <p:cNvPr id="10" name="图片 5">
              <a:extLst>
                <a:ext uri="{FF2B5EF4-FFF2-40B4-BE49-F238E27FC236}">
                  <a16:creationId xmlns:a16="http://schemas.microsoft.com/office/drawing/2014/main" id="{DAA62D7B-BD7B-4A31-887C-800B48620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505" y="1657964"/>
              <a:ext cx="3171191" cy="192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a:extLst>
                <a:ext uri="{FF2B5EF4-FFF2-40B4-BE49-F238E27FC236}">
                  <a16:creationId xmlns:a16="http://schemas.microsoft.com/office/drawing/2014/main" id="{A79CD636-D3D8-4B87-BE5D-483CED0E969D}"/>
                </a:ext>
              </a:extLst>
            </p:cNvPr>
            <p:cNvSpPr txBox="1">
              <a:spLocks noChangeArrowheads="1"/>
            </p:cNvSpPr>
            <p:nvPr/>
          </p:nvSpPr>
          <p:spPr bwMode="auto">
            <a:xfrm>
              <a:off x="4616109" y="3341300"/>
              <a:ext cx="1115095" cy="245580"/>
            </a:xfrm>
            <a:prstGeom prst="rect">
              <a:avLst/>
            </a:prstGeom>
            <a:solidFill>
              <a:schemeClr val="dk1">
                <a:alpha val="50000"/>
              </a:schemeClr>
            </a:solidFill>
            <a:ln>
              <a:noFill/>
            </a:ln>
            <a:extLst/>
          </p:spPr>
          <p:style>
            <a:lnRef idx="0">
              <a:scrgbClr r="0" g="0" b="0"/>
            </a:lnRef>
            <a:fillRef idx="0">
              <a:scrgbClr r="0" g="0" b="0"/>
            </a:fillRef>
            <a:effectRef idx="0">
              <a:scrgbClr r="0" g="0" b="0"/>
            </a:effectRef>
            <a:fontRef idx="minor">
              <a:schemeClr val="lt1"/>
            </a:fontRef>
          </p:style>
          <p:txBody>
            <a:bodyPr wrap="square">
              <a:spAutoFit/>
            </a:bodyPr>
            <a:lstStyle>
              <a:lvl1pPr>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1pPr>
              <a:lvl2pPr marL="742950" indent="-285750">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2pPr>
              <a:lvl3pPr marL="1143000" indent="-228600">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3pPr>
              <a:lvl4pPr marL="1600200" indent="-228600">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4pPr>
              <a:lvl5pPr marL="2057400" indent="-228600">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9pPr>
            </a:lstStyle>
            <a:p>
              <a:pPr algn="ctr"/>
              <a:r>
                <a:rPr lang="zh-CN" altLang="en-US" sz="996" b="0" dirty="0">
                  <a:solidFill>
                    <a:schemeClr val="bg1"/>
                  </a:solidFill>
                  <a:latin typeface="微软雅黑" panose="020B0503020204020204" pitchFamily="34" charset="-122"/>
                  <a:ea typeface="微软雅黑" panose="020B0503020204020204" pitchFamily="34" charset="-122"/>
                </a:rPr>
                <a:t>质量验评管理</a:t>
              </a:r>
            </a:p>
          </p:txBody>
        </p:sp>
        <p:grpSp>
          <p:nvGrpSpPr>
            <p:cNvPr id="12" name="组合 25">
              <a:extLst>
                <a:ext uri="{FF2B5EF4-FFF2-40B4-BE49-F238E27FC236}">
                  <a16:creationId xmlns:a16="http://schemas.microsoft.com/office/drawing/2014/main" id="{96DC8FF2-F599-44BD-BB59-D247A51D9A48}"/>
                </a:ext>
              </a:extLst>
            </p:cNvPr>
            <p:cNvGrpSpPr/>
            <p:nvPr/>
          </p:nvGrpSpPr>
          <p:grpSpPr bwMode="auto">
            <a:xfrm>
              <a:off x="7796382" y="1661097"/>
              <a:ext cx="1054349" cy="1889690"/>
              <a:chOff x="7687" y="6775"/>
              <a:chExt cx="1844" cy="3664"/>
            </a:xfrm>
          </p:grpSpPr>
          <p:grpSp>
            <p:nvGrpSpPr>
              <p:cNvPr id="13" name="组合 13">
                <a:extLst>
                  <a:ext uri="{FF2B5EF4-FFF2-40B4-BE49-F238E27FC236}">
                    <a16:creationId xmlns:a16="http://schemas.microsoft.com/office/drawing/2014/main" id="{145309BF-4A14-40FF-B72F-CFD3D13E2579}"/>
                  </a:ext>
                </a:extLst>
              </p:cNvPr>
              <p:cNvGrpSpPr/>
              <p:nvPr/>
            </p:nvGrpSpPr>
            <p:grpSpPr bwMode="auto">
              <a:xfrm>
                <a:off x="7687" y="6775"/>
                <a:ext cx="1845" cy="3665"/>
                <a:chOff x="12285" y="1455"/>
                <a:chExt cx="4315" cy="8606"/>
              </a:xfrm>
            </p:grpSpPr>
            <p:grpSp>
              <p:nvGrpSpPr>
                <p:cNvPr id="15" name="组合 14">
                  <a:extLst>
                    <a:ext uri="{FF2B5EF4-FFF2-40B4-BE49-F238E27FC236}">
                      <a16:creationId xmlns:a16="http://schemas.microsoft.com/office/drawing/2014/main" id="{A9B8038D-1FB8-456C-8E5D-F6509E2A8A60}"/>
                    </a:ext>
                  </a:extLst>
                </p:cNvPr>
                <p:cNvGrpSpPr/>
                <p:nvPr/>
              </p:nvGrpSpPr>
              <p:grpSpPr>
                <a:xfrm>
                  <a:off x="12285" y="1455"/>
                  <a:ext cx="4315" cy="8606"/>
                  <a:chOff x="1692474" y="772344"/>
                  <a:chExt cx="1846066" cy="3567674"/>
                </a:xfrm>
                <a:effectLst>
                  <a:outerShdw blurRad="50800" dist="38100" dir="5400000" algn="t" rotWithShape="0">
                    <a:prstClr val="black">
                      <a:alpha val="40000"/>
                    </a:prstClr>
                  </a:outerShdw>
                </a:effectLst>
              </p:grpSpPr>
              <p:grpSp>
                <p:nvGrpSpPr>
                  <p:cNvPr id="17" name="组合 16">
                    <a:extLst>
                      <a:ext uri="{FF2B5EF4-FFF2-40B4-BE49-F238E27FC236}">
                        <a16:creationId xmlns:a16="http://schemas.microsoft.com/office/drawing/2014/main" id="{0A91016D-0C08-4A6A-B895-2FE0FA6495E9}"/>
                      </a:ext>
                    </a:extLst>
                  </p:cNvPr>
                  <p:cNvGrpSpPr/>
                  <p:nvPr/>
                </p:nvGrpSpPr>
                <p:grpSpPr>
                  <a:xfrm>
                    <a:off x="1692474" y="772344"/>
                    <a:ext cx="1846066" cy="3567674"/>
                    <a:chOff x="1692474" y="772344"/>
                    <a:chExt cx="1846066" cy="3567674"/>
                  </a:xfrm>
                </p:grpSpPr>
                <p:sp>
                  <p:nvSpPr>
                    <p:cNvPr id="22" name="圆角矩形 27">
                      <a:extLst>
                        <a:ext uri="{FF2B5EF4-FFF2-40B4-BE49-F238E27FC236}">
                          <a16:creationId xmlns:a16="http://schemas.microsoft.com/office/drawing/2014/main" id="{0F9568D8-1D71-4B04-B219-906E4555BDC2}"/>
                        </a:ext>
                      </a:extLst>
                    </p:cNvPr>
                    <p:cNvSpPr/>
                    <p:nvPr/>
                  </p:nvSpPr>
                  <p:spPr>
                    <a:xfrm>
                      <a:off x="1692474" y="772344"/>
                      <a:ext cx="1846066" cy="3567674"/>
                    </a:xfrm>
                    <a:prstGeom prst="roundRect">
                      <a:avLst>
                        <a:gd name="adj" fmla="val 12592"/>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ffectLst>
                          <a:outerShdw blurRad="38100" dist="38100" dir="2700000" algn="tl">
                            <a:srgbClr val="000000">
                              <a:alpha val="43137"/>
                            </a:srgbClr>
                          </a:outerShdw>
                        </a:effectLst>
                      </a:endParaRPr>
                    </a:p>
                  </p:txBody>
                </p:sp>
                <p:sp>
                  <p:nvSpPr>
                    <p:cNvPr id="23" name="圆角矩形 28">
                      <a:extLst>
                        <a:ext uri="{FF2B5EF4-FFF2-40B4-BE49-F238E27FC236}">
                          <a16:creationId xmlns:a16="http://schemas.microsoft.com/office/drawing/2014/main" id="{B10FA6DA-B045-4FD1-8E83-3BDA3A2B4C76}"/>
                        </a:ext>
                      </a:extLst>
                    </p:cNvPr>
                    <p:cNvSpPr/>
                    <p:nvPr/>
                  </p:nvSpPr>
                  <p:spPr>
                    <a:xfrm>
                      <a:off x="2414118" y="954803"/>
                      <a:ext cx="402778" cy="33565"/>
                    </a:xfrm>
                    <a:prstGeom prst="roundRect">
                      <a:avLst>
                        <a:gd name="adj" fmla="val 50000"/>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ffectLst>
                          <a:outerShdw blurRad="38100" dist="38100" dir="2700000" algn="tl">
                            <a:srgbClr val="000000">
                              <a:alpha val="43137"/>
                            </a:srgbClr>
                          </a:outerShdw>
                        </a:effectLst>
                      </a:endParaRPr>
                    </a:p>
                  </p:txBody>
                </p:sp>
                <p:sp>
                  <p:nvSpPr>
                    <p:cNvPr id="24" name="椭圆 23">
                      <a:extLst>
                        <a:ext uri="{FF2B5EF4-FFF2-40B4-BE49-F238E27FC236}">
                          <a16:creationId xmlns:a16="http://schemas.microsoft.com/office/drawing/2014/main" id="{FCED9892-46A1-4F26-B0E4-E9D10EC142C3}"/>
                        </a:ext>
                      </a:extLst>
                    </p:cNvPr>
                    <p:cNvSpPr/>
                    <p:nvPr/>
                  </p:nvSpPr>
                  <p:spPr>
                    <a:xfrm>
                      <a:off x="3211897" y="922327"/>
                      <a:ext cx="72000" cy="72000"/>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8" name="组合 17">
                    <a:extLst>
                      <a:ext uri="{FF2B5EF4-FFF2-40B4-BE49-F238E27FC236}">
                        <a16:creationId xmlns:a16="http://schemas.microsoft.com/office/drawing/2014/main" id="{E60CC6DA-4037-4612-BA73-031930579E34}"/>
                      </a:ext>
                    </a:extLst>
                  </p:cNvPr>
                  <p:cNvGrpSpPr/>
                  <p:nvPr/>
                </p:nvGrpSpPr>
                <p:grpSpPr>
                  <a:xfrm>
                    <a:off x="2066201" y="4056142"/>
                    <a:ext cx="1098612" cy="144016"/>
                    <a:chOff x="2034006" y="4056142"/>
                    <a:chExt cx="1098612" cy="144016"/>
                  </a:xfrm>
                </p:grpSpPr>
                <p:sp>
                  <p:nvSpPr>
                    <p:cNvPr id="19" name="椭圆 18">
                      <a:extLst>
                        <a:ext uri="{FF2B5EF4-FFF2-40B4-BE49-F238E27FC236}">
                          <a16:creationId xmlns:a16="http://schemas.microsoft.com/office/drawing/2014/main" id="{DD8BD6F4-C6AA-45F4-8666-6920E0FC1011}"/>
                        </a:ext>
                      </a:extLst>
                    </p:cNvPr>
                    <p:cNvSpPr/>
                    <p:nvPr/>
                  </p:nvSpPr>
                  <p:spPr>
                    <a:xfrm>
                      <a:off x="2519666" y="4056142"/>
                      <a:ext cx="144016" cy="14401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等腰三角形 19">
                      <a:extLst>
                        <a:ext uri="{FF2B5EF4-FFF2-40B4-BE49-F238E27FC236}">
                          <a16:creationId xmlns:a16="http://schemas.microsoft.com/office/drawing/2014/main" id="{215BA1F2-CDFD-4B6D-BED8-2E910EEDE9D4}"/>
                        </a:ext>
                      </a:extLst>
                    </p:cNvPr>
                    <p:cNvSpPr/>
                    <p:nvPr/>
                  </p:nvSpPr>
                  <p:spPr>
                    <a:xfrm rot="1800000">
                      <a:off x="2034006" y="4058411"/>
                      <a:ext cx="160725" cy="139479"/>
                    </a:xfrm>
                    <a:prstGeom prst="triangl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圆角矩形 26">
                      <a:extLst>
                        <a:ext uri="{FF2B5EF4-FFF2-40B4-BE49-F238E27FC236}">
                          <a16:creationId xmlns:a16="http://schemas.microsoft.com/office/drawing/2014/main" id="{2FEA4C8F-3763-4CA8-8C3D-759644A53D25}"/>
                        </a:ext>
                      </a:extLst>
                    </p:cNvPr>
                    <p:cNvSpPr/>
                    <p:nvPr/>
                  </p:nvSpPr>
                  <p:spPr>
                    <a:xfrm>
                      <a:off x="2988618" y="4056150"/>
                      <a:ext cx="144000" cy="144000"/>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pic>
              <p:nvPicPr>
                <p:cNvPr id="16" name="图片 8" descr="Screenshot_2016-10-13-16-38-30-31">
                  <a:extLst>
                    <a:ext uri="{FF2B5EF4-FFF2-40B4-BE49-F238E27FC236}">
                      <a16:creationId xmlns:a16="http://schemas.microsoft.com/office/drawing/2014/main" id="{13E10BFF-3D85-468D-9902-4EE0891D1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6" y="2385"/>
                  <a:ext cx="3792" cy="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图片 13" descr="Screenshot_2016-12-08-22-40-36">
                <a:extLst>
                  <a:ext uri="{FF2B5EF4-FFF2-40B4-BE49-F238E27FC236}">
                    <a16:creationId xmlns:a16="http://schemas.microsoft.com/office/drawing/2014/main" id="{4A17F6A9-348A-4D55-98B5-A4D5BD69CB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7" y="7131"/>
                <a:ext cx="1634" cy="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5" name="组合 24">
            <a:extLst>
              <a:ext uri="{FF2B5EF4-FFF2-40B4-BE49-F238E27FC236}">
                <a16:creationId xmlns:a16="http://schemas.microsoft.com/office/drawing/2014/main" id="{A9E162D7-B12F-41AB-9929-0EE2586DC436}"/>
              </a:ext>
            </a:extLst>
          </p:cNvPr>
          <p:cNvGrpSpPr/>
          <p:nvPr/>
        </p:nvGrpSpPr>
        <p:grpSpPr>
          <a:xfrm>
            <a:off x="4788024" y="915566"/>
            <a:ext cx="3828646" cy="1973328"/>
            <a:chOff x="4621552" y="3735049"/>
            <a:chExt cx="4229179" cy="1941080"/>
          </a:xfrm>
        </p:grpSpPr>
        <p:pic>
          <p:nvPicPr>
            <p:cNvPr id="26" name="Picture 6">
              <a:extLst>
                <a:ext uri="{FF2B5EF4-FFF2-40B4-BE49-F238E27FC236}">
                  <a16:creationId xmlns:a16="http://schemas.microsoft.com/office/drawing/2014/main" id="{1CC4A9A0-F585-4F09-BDA4-84552D1D48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1552" y="3744107"/>
              <a:ext cx="3179467" cy="192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6">
              <a:extLst>
                <a:ext uri="{FF2B5EF4-FFF2-40B4-BE49-F238E27FC236}">
                  <a16:creationId xmlns:a16="http://schemas.microsoft.com/office/drawing/2014/main" id="{76809CD5-ADC2-43A4-A2F4-DD93B97E5578}"/>
                </a:ext>
              </a:extLst>
            </p:cNvPr>
            <p:cNvSpPr txBox="1">
              <a:spLocks noChangeArrowheads="1"/>
            </p:cNvSpPr>
            <p:nvPr/>
          </p:nvSpPr>
          <p:spPr bwMode="auto">
            <a:xfrm>
              <a:off x="4621553" y="5430549"/>
              <a:ext cx="1069340" cy="245580"/>
            </a:xfrm>
            <a:prstGeom prst="rect">
              <a:avLst/>
            </a:prstGeom>
            <a:solidFill>
              <a:schemeClr val="dk1">
                <a:alpha val="50000"/>
              </a:schemeClr>
            </a:solidFill>
            <a:ln>
              <a:noFill/>
            </a:ln>
            <a:extLst/>
          </p:spPr>
          <p:style>
            <a:lnRef idx="0">
              <a:scrgbClr r="0" g="0" b="0"/>
            </a:lnRef>
            <a:fillRef idx="0">
              <a:scrgbClr r="0" g="0" b="0"/>
            </a:fillRef>
            <a:effectRef idx="0">
              <a:scrgbClr r="0" g="0" b="0"/>
            </a:effectRef>
            <a:fontRef idx="minor">
              <a:schemeClr val="lt1"/>
            </a:fontRef>
          </p:style>
          <p:txBody>
            <a:bodyPr wrap="square">
              <a:spAutoFit/>
            </a:bodyPr>
            <a:lstStyle>
              <a:lvl1pPr>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1pPr>
              <a:lvl2pPr marL="742950" indent="-285750">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2pPr>
              <a:lvl3pPr marL="1143000" indent="-228600">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3pPr>
              <a:lvl4pPr marL="1600200" indent="-228600">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4pPr>
              <a:lvl5pPr marL="2057400" indent="-228600">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400" b="1">
                  <a:solidFill>
                    <a:schemeClr val="tx1"/>
                  </a:solidFill>
                  <a:latin typeface="Arial" panose="020B0604020202020204" pitchFamily="34" charset="0"/>
                  <a:ea typeface="黑体" panose="02010609060101010101" pitchFamily="49" charset="-122"/>
                </a:defRPr>
              </a:lvl9pPr>
            </a:lstStyle>
            <a:p>
              <a:pPr algn="ctr"/>
              <a:r>
                <a:rPr lang="zh-CN" altLang="en-US" sz="996" b="0" dirty="0">
                  <a:solidFill>
                    <a:schemeClr val="bg1"/>
                  </a:solidFill>
                  <a:latin typeface="微软雅黑" panose="020B0503020204020204" pitchFamily="34" charset="-122"/>
                  <a:ea typeface="微软雅黑" panose="020B0503020204020204" pitchFamily="34" charset="-122"/>
                </a:rPr>
                <a:t>危险源管理</a:t>
              </a:r>
            </a:p>
          </p:txBody>
        </p:sp>
        <p:grpSp>
          <p:nvGrpSpPr>
            <p:cNvPr id="28" name="组合 24">
              <a:extLst>
                <a:ext uri="{FF2B5EF4-FFF2-40B4-BE49-F238E27FC236}">
                  <a16:creationId xmlns:a16="http://schemas.microsoft.com/office/drawing/2014/main" id="{D81D357C-B6A3-4723-82D6-3EB9B5F43356}"/>
                </a:ext>
              </a:extLst>
            </p:cNvPr>
            <p:cNvGrpSpPr/>
            <p:nvPr/>
          </p:nvGrpSpPr>
          <p:grpSpPr bwMode="auto">
            <a:xfrm>
              <a:off x="7777235" y="3735049"/>
              <a:ext cx="1073496" cy="1922963"/>
              <a:chOff x="7765" y="6603"/>
              <a:chExt cx="1958" cy="3886"/>
            </a:xfrm>
          </p:grpSpPr>
          <p:grpSp>
            <p:nvGrpSpPr>
              <p:cNvPr id="29" name="组合 13">
                <a:extLst>
                  <a:ext uri="{FF2B5EF4-FFF2-40B4-BE49-F238E27FC236}">
                    <a16:creationId xmlns:a16="http://schemas.microsoft.com/office/drawing/2014/main" id="{CC891B1F-9E94-4105-B777-A055A3047AFE}"/>
                  </a:ext>
                </a:extLst>
              </p:cNvPr>
              <p:cNvGrpSpPr/>
              <p:nvPr/>
            </p:nvGrpSpPr>
            <p:grpSpPr bwMode="auto">
              <a:xfrm>
                <a:off x="7765" y="6603"/>
                <a:ext cx="1958" cy="3887"/>
                <a:chOff x="12285" y="1455"/>
                <a:chExt cx="4315" cy="8606"/>
              </a:xfrm>
            </p:grpSpPr>
            <p:grpSp>
              <p:nvGrpSpPr>
                <p:cNvPr id="31" name="组合 30">
                  <a:extLst>
                    <a:ext uri="{FF2B5EF4-FFF2-40B4-BE49-F238E27FC236}">
                      <a16:creationId xmlns:a16="http://schemas.microsoft.com/office/drawing/2014/main" id="{8742CF0B-C59D-426B-9D08-CFD19BFD9859}"/>
                    </a:ext>
                  </a:extLst>
                </p:cNvPr>
                <p:cNvGrpSpPr/>
                <p:nvPr/>
              </p:nvGrpSpPr>
              <p:grpSpPr>
                <a:xfrm>
                  <a:off x="12285" y="1455"/>
                  <a:ext cx="4315" cy="8606"/>
                  <a:chOff x="1692474" y="772344"/>
                  <a:chExt cx="1846066" cy="3567674"/>
                </a:xfrm>
                <a:effectLst>
                  <a:outerShdw blurRad="50800" dist="38100" dir="5400000" algn="t" rotWithShape="0">
                    <a:prstClr val="black">
                      <a:alpha val="40000"/>
                    </a:prstClr>
                  </a:outerShdw>
                </a:effectLst>
              </p:grpSpPr>
              <p:grpSp>
                <p:nvGrpSpPr>
                  <p:cNvPr id="33" name="组合 32">
                    <a:extLst>
                      <a:ext uri="{FF2B5EF4-FFF2-40B4-BE49-F238E27FC236}">
                        <a16:creationId xmlns:a16="http://schemas.microsoft.com/office/drawing/2014/main" id="{1A1873BC-7312-4ABF-B829-B4618BE4EDC4}"/>
                      </a:ext>
                    </a:extLst>
                  </p:cNvPr>
                  <p:cNvGrpSpPr/>
                  <p:nvPr/>
                </p:nvGrpSpPr>
                <p:grpSpPr>
                  <a:xfrm>
                    <a:off x="1692474" y="772344"/>
                    <a:ext cx="1846066" cy="3567674"/>
                    <a:chOff x="1692474" y="772344"/>
                    <a:chExt cx="1846066" cy="3567674"/>
                  </a:xfrm>
                </p:grpSpPr>
                <p:sp>
                  <p:nvSpPr>
                    <p:cNvPr id="38" name="圆角矩形 42">
                      <a:extLst>
                        <a:ext uri="{FF2B5EF4-FFF2-40B4-BE49-F238E27FC236}">
                          <a16:creationId xmlns:a16="http://schemas.microsoft.com/office/drawing/2014/main" id="{3BCE31A9-8113-4DE4-915E-21D143DF1501}"/>
                        </a:ext>
                      </a:extLst>
                    </p:cNvPr>
                    <p:cNvSpPr/>
                    <p:nvPr/>
                  </p:nvSpPr>
                  <p:spPr>
                    <a:xfrm>
                      <a:off x="1692474" y="772344"/>
                      <a:ext cx="1846066" cy="3567674"/>
                    </a:xfrm>
                    <a:prstGeom prst="roundRect">
                      <a:avLst>
                        <a:gd name="adj" fmla="val 12592"/>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ffectLst>
                          <a:outerShdw blurRad="38100" dist="38100" dir="2700000" algn="tl">
                            <a:srgbClr val="000000">
                              <a:alpha val="43137"/>
                            </a:srgbClr>
                          </a:outerShdw>
                        </a:effectLst>
                      </a:endParaRPr>
                    </a:p>
                  </p:txBody>
                </p:sp>
                <p:sp>
                  <p:nvSpPr>
                    <p:cNvPr id="39" name="圆角矩形 43">
                      <a:extLst>
                        <a:ext uri="{FF2B5EF4-FFF2-40B4-BE49-F238E27FC236}">
                          <a16:creationId xmlns:a16="http://schemas.microsoft.com/office/drawing/2014/main" id="{CDAC0570-7B4A-4ADD-9627-B6396458F71D}"/>
                        </a:ext>
                      </a:extLst>
                    </p:cNvPr>
                    <p:cNvSpPr/>
                    <p:nvPr/>
                  </p:nvSpPr>
                  <p:spPr>
                    <a:xfrm>
                      <a:off x="2414118" y="954803"/>
                      <a:ext cx="402778" cy="33565"/>
                    </a:xfrm>
                    <a:prstGeom prst="roundRect">
                      <a:avLst>
                        <a:gd name="adj" fmla="val 50000"/>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ffectLst>
                          <a:outerShdw blurRad="38100" dist="38100" dir="2700000" algn="tl">
                            <a:srgbClr val="000000">
                              <a:alpha val="43137"/>
                            </a:srgbClr>
                          </a:outerShdw>
                        </a:effectLst>
                      </a:endParaRPr>
                    </a:p>
                  </p:txBody>
                </p:sp>
                <p:sp>
                  <p:nvSpPr>
                    <p:cNvPr id="40" name="椭圆 39">
                      <a:extLst>
                        <a:ext uri="{FF2B5EF4-FFF2-40B4-BE49-F238E27FC236}">
                          <a16:creationId xmlns:a16="http://schemas.microsoft.com/office/drawing/2014/main" id="{DFE1AFBB-F319-43AE-AE5C-40E709201C5B}"/>
                        </a:ext>
                      </a:extLst>
                    </p:cNvPr>
                    <p:cNvSpPr/>
                    <p:nvPr/>
                  </p:nvSpPr>
                  <p:spPr>
                    <a:xfrm>
                      <a:off x="3211897" y="922327"/>
                      <a:ext cx="72000" cy="72000"/>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34" name="组合 33">
                    <a:extLst>
                      <a:ext uri="{FF2B5EF4-FFF2-40B4-BE49-F238E27FC236}">
                        <a16:creationId xmlns:a16="http://schemas.microsoft.com/office/drawing/2014/main" id="{F8060AA4-8114-45F2-B4B4-DD05F58B04E6}"/>
                      </a:ext>
                    </a:extLst>
                  </p:cNvPr>
                  <p:cNvGrpSpPr/>
                  <p:nvPr/>
                </p:nvGrpSpPr>
                <p:grpSpPr>
                  <a:xfrm>
                    <a:off x="2066201" y="4056142"/>
                    <a:ext cx="1098612" cy="144016"/>
                    <a:chOff x="2034006" y="4056142"/>
                    <a:chExt cx="1098612" cy="144016"/>
                  </a:xfrm>
                </p:grpSpPr>
                <p:sp>
                  <p:nvSpPr>
                    <p:cNvPr id="35" name="椭圆 34">
                      <a:extLst>
                        <a:ext uri="{FF2B5EF4-FFF2-40B4-BE49-F238E27FC236}">
                          <a16:creationId xmlns:a16="http://schemas.microsoft.com/office/drawing/2014/main" id="{6D0010DA-D202-4288-A7B2-7097F8EEFD0D}"/>
                        </a:ext>
                      </a:extLst>
                    </p:cNvPr>
                    <p:cNvSpPr/>
                    <p:nvPr/>
                  </p:nvSpPr>
                  <p:spPr>
                    <a:xfrm>
                      <a:off x="2519666" y="4056142"/>
                      <a:ext cx="144016" cy="14401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等腰三角形 35">
                      <a:extLst>
                        <a:ext uri="{FF2B5EF4-FFF2-40B4-BE49-F238E27FC236}">
                          <a16:creationId xmlns:a16="http://schemas.microsoft.com/office/drawing/2014/main" id="{FEEC66A1-1219-4390-8EA9-47CE3AE85FB3}"/>
                        </a:ext>
                      </a:extLst>
                    </p:cNvPr>
                    <p:cNvSpPr/>
                    <p:nvPr/>
                  </p:nvSpPr>
                  <p:spPr>
                    <a:xfrm rot="1800000">
                      <a:off x="2034006" y="4058411"/>
                      <a:ext cx="160725" cy="139479"/>
                    </a:xfrm>
                    <a:prstGeom prst="triangl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圆角矩形 41">
                      <a:extLst>
                        <a:ext uri="{FF2B5EF4-FFF2-40B4-BE49-F238E27FC236}">
                          <a16:creationId xmlns:a16="http://schemas.microsoft.com/office/drawing/2014/main" id="{8053C9A1-783E-4BCE-BF1A-B4D02BA0A175}"/>
                        </a:ext>
                      </a:extLst>
                    </p:cNvPr>
                    <p:cNvSpPr/>
                    <p:nvPr/>
                  </p:nvSpPr>
                  <p:spPr>
                    <a:xfrm>
                      <a:off x="2988618" y="4056150"/>
                      <a:ext cx="144000" cy="144000"/>
                    </a:xfrm>
                    <a:prstGeom prst="round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pic>
              <p:nvPicPr>
                <p:cNvPr id="32" name="图片 8" descr="Screenshot_2016-10-13-16-38-30-31">
                  <a:extLst>
                    <a:ext uri="{FF2B5EF4-FFF2-40B4-BE49-F238E27FC236}">
                      <a16:creationId xmlns:a16="http://schemas.microsoft.com/office/drawing/2014/main" id="{FC7CEB2B-B248-4731-B403-2A208E7C3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6" y="2385"/>
                  <a:ext cx="3792" cy="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图片 70">
                <a:extLst>
                  <a:ext uri="{FF2B5EF4-FFF2-40B4-BE49-F238E27FC236}">
                    <a16:creationId xmlns:a16="http://schemas.microsoft.com/office/drawing/2014/main" id="{8C295665-AF9B-43A6-AE94-23CD011589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52765"/>
              <a:stretch>
                <a:fillRect/>
              </a:stretch>
            </p:blipFill>
            <p:spPr bwMode="auto">
              <a:xfrm>
                <a:off x="7844" y="6955"/>
                <a:ext cx="1751" cy="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63743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bwMode="auto">
          <a:xfrm>
            <a:off x="467544" y="191482"/>
            <a:ext cx="4334006"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2400" b="1" kern="0" dirty="0">
                <a:solidFill>
                  <a:srgbClr val="1B539D"/>
                </a:solidFill>
                <a:latin typeface="微软雅黑" panose="020B0503020204020204" pitchFamily="34" charset="-122"/>
                <a:ea typeface="微软雅黑" panose="020B0503020204020204" pitchFamily="34" charset="-122"/>
              </a:rPr>
              <a:t>BIM</a:t>
            </a:r>
            <a:r>
              <a:rPr lang="zh-CN" altLang="en-US" sz="2400" b="1" kern="0" dirty="0">
                <a:solidFill>
                  <a:srgbClr val="1B539D"/>
                </a:solidFill>
                <a:latin typeface="微软雅黑" panose="020B0503020204020204" pitchFamily="34" charset="-122"/>
                <a:ea typeface="微软雅黑" panose="020B0503020204020204" pitchFamily="34" charset="-122"/>
              </a:rPr>
              <a:t>技术</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施工阶段应用</a:t>
            </a:r>
          </a:p>
        </p:txBody>
      </p:sp>
      <p:sp>
        <p:nvSpPr>
          <p:cNvPr id="38" name="文本框 15">
            <a:extLst>
              <a:ext uri="{FF2B5EF4-FFF2-40B4-BE49-F238E27FC236}">
                <a16:creationId xmlns:a16="http://schemas.microsoft.com/office/drawing/2014/main" id="{0070FB6B-A3BF-46F6-95C6-FD44189179CF}"/>
              </a:ext>
            </a:extLst>
          </p:cNvPr>
          <p:cNvSpPr txBox="1"/>
          <p:nvPr/>
        </p:nvSpPr>
        <p:spPr>
          <a:xfrm>
            <a:off x="899592" y="886422"/>
            <a:ext cx="3611605" cy="461192"/>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algn="ctr">
              <a:defRPr sz="11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dirty="0"/>
              <a:t>那棱格勒河水利枢纽工程</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84" y="1491630"/>
            <a:ext cx="5102596" cy="332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矩形 68"/>
          <p:cNvSpPr/>
          <p:nvPr/>
        </p:nvSpPr>
        <p:spPr>
          <a:xfrm>
            <a:off x="5400600" y="1347614"/>
            <a:ext cx="3419872" cy="3323987"/>
          </a:xfrm>
          <a:prstGeom prst="rect">
            <a:avLst/>
          </a:prstGeom>
        </p:spPr>
        <p:txBody>
          <a:bodyPr wrap="square">
            <a:spAutoFit/>
          </a:bodyPr>
          <a:lstStyle/>
          <a:p>
            <a:pPr algn="just">
              <a:lnSpc>
                <a:spcPct val="150000"/>
              </a:lnSpc>
            </a:pPr>
            <a:r>
              <a:rPr lang="zh-CN" altLang="en-US" sz="1400" dirty="0">
                <a:latin typeface="微软雅黑" panose="020B0503020204020204" pitchFamily="34" charset="-122"/>
                <a:ea typeface="微软雅黑" panose="020B0503020204020204" pitchFamily="34" charset="-122"/>
              </a:rPr>
              <a:t>基于</a:t>
            </a:r>
            <a:r>
              <a:rPr lang="en-US" altLang="zh-CN" sz="1400" dirty="0">
                <a:latin typeface="微软雅黑" panose="020B0503020204020204" pitchFamily="34" charset="-122"/>
                <a:ea typeface="微软雅黑" panose="020B0503020204020204" pitchFamily="34" charset="-122"/>
              </a:rPr>
              <a:t>BIM+GIS</a:t>
            </a:r>
            <a:r>
              <a:rPr lang="zh-CN" altLang="en-US" sz="1400" dirty="0">
                <a:latin typeface="微软雅黑" panose="020B0503020204020204" pitchFamily="34" charset="-122"/>
                <a:ea typeface="微软雅黑" panose="020B0503020204020204" pitchFamily="34" charset="-122"/>
              </a:rPr>
              <a:t>技术，结合</a:t>
            </a:r>
            <a:r>
              <a:rPr lang="en-US" altLang="zh-CN" sz="1400" dirty="0">
                <a:latin typeface="微软雅黑" panose="020B0503020204020204" pitchFamily="34" charset="-122"/>
                <a:ea typeface="微软雅黑" panose="020B0503020204020204" pitchFamily="34" charset="-122"/>
              </a:rPr>
              <a:t>HTML5</a:t>
            </a:r>
            <a:r>
              <a:rPr lang="zh-CN" altLang="en-US" sz="1400" dirty="0">
                <a:latin typeface="微软雅黑" panose="020B0503020204020204" pitchFamily="34" charset="-122"/>
                <a:ea typeface="微软雅黑" panose="020B0503020204020204" pitchFamily="34" charset="-122"/>
              </a:rPr>
              <a:t>，在那棱格勒水利枢纽工程中实现网页端的施工管理，可以完成：</a:t>
            </a:r>
            <a:endParaRPr lang="en-US" altLang="zh-CN" sz="1400" dirty="0">
              <a:latin typeface="微软雅黑" panose="020B0503020204020204" pitchFamily="34" charset="-122"/>
              <a:ea typeface="微软雅黑" panose="020B0503020204020204" pitchFamily="34" charset="-122"/>
            </a:endParaRPr>
          </a:p>
          <a:p>
            <a:pPr marL="342900" indent="-342900" algn="just">
              <a:lnSpc>
                <a:spcPct val="150000"/>
              </a:lnSpc>
              <a:buFont typeface="Wingdings" pitchFamily="2" charset="2"/>
              <a:buChar char="ü"/>
            </a:pPr>
            <a:r>
              <a:rPr lang="zh-CN" altLang="en-US" sz="1400" dirty="0">
                <a:latin typeface="微软雅黑" panose="020B0503020204020204" pitchFamily="34" charset="-122"/>
                <a:ea typeface="微软雅黑" panose="020B0503020204020204" pitchFamily="34" charset="-122"/>
                <a:sym typeface="+mn-lt"/>
              </a:rPr>
              <a:t>按计划进度</a:t>
            </a:r>
            <a:r>
              <a:rPr lang="en-US" altLang="zh-CN" sz="1400" dirty="0">
                <a:latin typeface="微软雅黑" panose="020B0503020204020204" pitchFamily="34" charset="-122"/>
                <a:ea typeface="微软雅黑" panose="020B0503020204020204" pitchFamily="34" charset="-122"/>
                <a:sym typeface="+mn-lt"/>
              </a:rPr>
              <a:t>/</a:t>
            </a:r>
            <a:r>
              <a:rPr lang="zh-CN" altLang="en-US" sz="1400" dirty="0">
                <a:latin typeface="微软雅黑" panose="020B0503020204020204" pitchFamily="34" charset="-122"/>
                <a:ea typeface="微软雅黑" panose="020B0503020204020204" pitchFamily="34" charset="-122"/>
                <a:sym typeface="+mn-lt"/>
              </a:rPr>
              <a:t>实际进度模拟，通过比对了解施工进度偏差。</a:t>
            </a:r>
            <a:endParaRPr lang="en-US" altLang="zh-CN" sz="1400" dirty="0">
              <a:latin typeface="微软雅黑" panose="020B0503020204020204" pitchFamily="34" charset="-122"/>
              <a:ea typeface="微软雅黑" panose="020B0503020204020204" pitchFamily="34" charset="-122"/>
              <a:sym typeface="+mn-lt"/>
            </a:endParaRPr>
          </a:p>
          <a:p>
            <a:pPr marL="342900" indent="-342900" algn="just">
              <a:lnSpc>
                <a:spcPct val="150000"/>
              </a:lnSpc>
              <a:buFont typeface="Wingdings" pitchFamily="2" charset="2"/>
              <a:buChar char="ü"/>
            </a:pPr>
            <a:r>
              <a:rPr lang="zh-CN" altLang="en-US" sz="1400" dirty="0">
                <a:latin typeface="微软雅黑" panose="020B0503020204020204" pitchFamily="34" charset="-122"/>
                <a:ea typeface="微软雅黑" panose="020B0503020204020204" pitchFamily="34" charset="-122"/>
                <a:sym typeface="+mn-lt"/>
              </a:rPr>
              <a:t>按日、周、月不同时间粒度反应现场施工情况。</a:t>
            </a:r>
            <a:endParaRPr lang="en-US" altLang="zh-CN" sz="1400" dirty="0">
              <a:latin typeface="微软雅黑" panose="020B0503020204020204" pitchFamily="34" charset="-122"/>
              <a:ea typeface="微软雅黑" panose="020B0503020204020204" pitchFamily="34" charset="-122"/>
              <a:sym typeface="+mn-lt"/>
            </a:endParaRPr>
          </a:p>
          <a:p>
            <a:pPr marL="342900" indent="-342900" algn="just">
              <a:lnSpc>
                <a:spcPct val="150000"/>
              </a:lnSpc>
              <a:buFont typeface="Wingdings" pitchFamily="2" charset="2"/>
              <a:buChar char="ü"/>
            </a:pPr>
            <a:r>
              <a:rPr lang="zh-CN" altLang="en-US" sz="1400" dirty="0">
                <a:latin typeface="微软雅黑" panose="020B0503020204020204" pitchFamily="34" charset="-122"/>
                <a:ea typeface="微软雅黑" panose="020B0503020204020204" pitchFamily="34" charset="-122"/>
                <a:sym typeface="+mn-lt"/>
              </a:rPr>
              <a:t>按实际进度或计划进度查询工程面貌。</a:t>
            </a:r>
            <a:endParaRPr lang="en-US" altLang="zh-CN" sz="1400" dirty="0">
              <a:latin typeface="微软雅黑" panose="020B0503020204020204" pitchFamily="34" charset="-122"/>
              <a:ea typeface="微软雅黑" panose="020B0503020204020204" pitchFamily="34" charset="-122"/>
              <a:sym typeface="+mn-lt"/>
            </a:endParaRPr>
          </a:p>
          <a:p>
            <a:pPr marL="342900" indent="-342900" algn="just">
              <a:lnSpc>
                <a:spcPct val="150000"/>
              </a:lnSpc>
              <a:buFont typeface="Wingdings" pitchFamily="2" charset="2"/>
              <a:buChar char="ü"/>
            </a:pPr>
            <a:r>
              <a:rPr lang="zh-CN" altLang="en-US" sz="1400" dirty="0">
                <a:latin typeface="微软雅黑" panose="020B0503020204020204" pitchFamily="34" charset="-122"/>
                <a:ea typeface="微软雅黑" panose="020B0503020204020204" pitchFamily="34" charset="-122"/>
                <a:sym typeface="+mn-lt"/>
              </a:rPr>
              <a:t>按不同工程区域模拟，有针对性的了解特定工程的施工现状。</a:t>
            </a:r>
            <a:endParaRPr lang="en-US" altLang="zh-CN" sz="1400" dirty="0">
              <a:latin typeface="微软雅黑" panose="020B0503020204020204" pitchFamily="34" charset="-122"/>
              <a:ea typeface="微软雅黑" panose="020B0503020204020204" pitchFamily="34" charset="-122"/>
              <a:sym typeface="+mn-lt"/>
            </a:endParaRPr>
          </a:p>
        </p:txBody>
      </p:sp>
    </p:spTree>
    <p:extLst>
      <p:ext uri="{BB962C8B-B14F-4D97-AF65-F5344CB8AC3E}">
        <p14:creationId xmlns:p14="http://schemas.microsoft.com/office/powerpoint/2010/main" val="26478252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bwMode="auto">
          <a:xfrm>
            <a:off x="467544" y="191482"/>
            <a:ext cx="4334006"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2400" b="1" kern="0" dirty="0">
                <a:solidFill>
                  <a:srgbClr val="1B539D"/>
                </a:solidFill>
                <a:latin typeface="微软雅黑" panose="020B0503020204020204" pitchFamily="34" charset="-122"/>
                <a:ea typeface="微软雅黑" panose="020B0503020204020204" pitchFamily="34" charset="-122"/>
              </a:rPr>
              <a:t>BIM</a:t>
            </a:r>
            <a:r>
              <a:rPr lang="zh-CN" altLang="en-US" sz="2400" b="1" kern="0" dirty="0">
                <a:solidFill>
                  <a:srgbClr val="1B539D"/>
                </a:solidFill>
                <a:latin typeface="微软雅黑" panose="020B0503020204020204" pitchFamily="34" charset="-122"/>
                <a:ea typeface="微软雅黑" panose="020B0503020204020204" pitchFamily="34" charset="-122"/>
              </a:rPr>
              <a:t>技术</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运维阶段应用</a:t>
            </a:r>
          </a:p>
        </p:txBody>
      </p:sp>
      <p:sp>
        <p:nvSpPr>
          <p:cNvPr id="4" name="矩形 3">
            <a:extLst>
              <a:ext uri="{FF2B5EF4-FFF2-40B4-BE49-F238E27FC236}">
                <a16:creationId xmlns:a16="http://schemas.microsoft.com/office/drawing/2014/main" id="{8D20AD5F-9C95-429D-9FC5-BB257E0ED05E}"/>
              </a:ext>
            </a:extLst>
          </p:cNvPr>
          <p:cNvSpPr/>
          <p:nvPr/>
        </p:nvSpPr>
        <p:spPr>
          <a:xfrm>
            <a:off x="5508104" y="3563019"/>
            <a:ext cx="2841117" cy="1319977"/>
          </a:xfrm>
          <a:prstGeom prst="rect">
            <a:avLst/>
          </a:prstGeom>
        </p:spPr>
        <p:txBody>
          <a:bodyPr wrap="square">
            <a:spAutoFit/>
          </a:bodyPr>
          <a:lstStyle/>
          <a:p>
            <a:pPr marL="171450" indent="-171450">
              <a:lnSpc>
                <a:spcPct val="200000"/>
              </a:lnSpc>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对优化方案进行智能上报</a:t>
            </a:r>
            <a:endParaRPr lang="en-US" altLang="zh-CN" sz="1400" dirty="0">
              <a:solidFill>
                <a:srgbClr val="000000"/>
              </a:solidFill>
              <a:latin typeface="微软雅黑" panose="020B0503020204020204" pitchFamily="34" charset="-122"/>
              <a:ea typeface="微软雅黑" panose="020B0503020204020204" pitchFamily="34" charset="-122"/>
            </a:endParaRPr>
          </a:p>
          <a:p>
            <a:pPr marL="171450" indent="-171450">
              <a:lnSpc>
                <a:spcPct val="200000"/>
              </a:lnSpc>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实现工程资料的快速追溯</a:t>
            </a:r>
            <a:endParaRPr lang="en-US" altLang="zh-CN" sz="1400" dirty="0">
              <a:solidFill>
                <a:srgbClr val="000000"/>
              </a:solidFill>
              <a:latin typeface="微软雅黑" panose="020B0503020204020204" pitchFamily="34" charset="-122"/>
              <a:ea typeface="微软雅黑" panose="020B0503020204020204" pitchFamily="34" charset="-122"/>
            </a:endParaRPr>
          </a:p>
          <a:p>
            <a:pPr marL="171450" indent="-171450">
              <a:lnSpc>
                <a:spcPct val="200000"/>
              </a:lnSpc>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实现工程运维的精细管理</a:t>
            </a:r>
            <a:endParaRPr lang="en-US" altLang="zh-CN" sz="1400" dirty="0">
              <a:solidFill>
                <a:srgbClr val="000000"/>
              </a:solidFill>
              <a:latin typeface="微软雅黑" panose="020B0503020204020204" pitchFamily="34" charset="-122"/>
              <a:ea typeface="微软雅黑" panose="020B0503020204020204" pitchFamily="34" charset="-122"/>
            </a:endParaRPr>
          </a:p>
        </p:txBody>
      </p:sp>
      <p:pic>
        <p:nvPicPr>
          <p:cNvPr id="8194" name="Picture 2" descr="C:\Users\Administrator\Desktop\media17[00_01_15][20190525-1208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12168"/>
            <a:ext cx="3675900" cy="206769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media17[00_00_37][20190525-12095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487220"/>
            <a:ext cx="3663150" cy="2060522"/>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67">
            <a:extLst>
              <a:ext uri="{FF2B5EF4-FFF2-40B4-BE49-F238E27FC236}">
                <a16:creationId xmlns:a16="http://schemas.microsoft.com/office/drawing/2014/main" id="{75EB1D81-B2CE-4D5C-A513-578D4156C8CF}"/>
              </a:ext>
            </a:extLst>
          </p:cNvPr>
          <p:cNvSpPr txBox="1"/>
          <p:nvPr/>
        </p:nvSpPr>
        <p:spPr>
          <a:xfrm>
            <a:off x="2966063" y="832669"/>
            <a:ext cx="3012867" cy="442937"/>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algn="ctr">
              <a:defRPr sz="11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dirty="0"/>
              <a:t>兰州水源地数字化运维平台</a:t>
            </a:r>
          </a:p>
        </p:txBody>
      </p:sp>
      <p:sp>
        <p:nvSpPr>
          <p:cNvPr id="8" name="矩形 7">
            <a:extLst>
              <a:ext uri="{FF2B5EF4-FFF2-40B4-BE49-F238E27FC236}">
                <a16:creationId xmlns:a16="http://schemas.microsoft.com/office/drawing/2014/main" id="{8D20AD5F-9C95-429D-9FC5-BB257E0ED05E}"/>
              </a:ext>
            </a:extLst>
          </p:cNvPr>
          <p:cNvSpPr/>
          <p:nvPr/>
        </p:nvSpPr>
        <p:spPr>
          <a:xfrm>
            <a:off x="971600" y="3563019"/>
            <a:ext cx="2841117" cy="1319977"/>
          </a:xfrm>
          <a:prstGeom prst="rect">
            <a:avLst/>
          </a:prstGeom>
        </p:spPr>
        <p:txBody>
          <a:bodyPr wrap="square">
            <a:spAutoFit/>
          </a:bodyPr>
          <a:lstStyle/>
          <a:p>
            <a:pPr marL="171450" indent="-171450">
              <a:lnSpc>
                <a:spcPct val="200000"/>
              </a:lnSpc>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实现数字资产的动态叠加</a:t>
            </a:r>
            <a:endParaRPr lang="en-US" altLang="zh-CN" sz="1400" dirty="0">
              <a:solidFill>
                <a:srgbClr val="000000"/>
              </a:solidFill>
              <a:latin typeface="微软雅黑" panose="020B0503020204020204" pitchFamily="34" charset="-122"/>
              <a:ea typeface="微软雅黑" panose="020B0503020204020204" pitchFamily="34" charset="-122"/>
            </a:endParaRPr>
          </a:p>
          <a:p>
            <a:pPr marL="171450" indent="-171450">
              <a:lnSpc>
                <a:spcPct val="200000"/>
              </a:lnSpc>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对所有关注对象实时监控</a:t>
            </a:r>
            <a:endParaRPr lang="en-US" altLang="zh-CN" sz="1400" dirty="0">
              <a:solidFill>
                <a:srgbClr val="000000"/>
              </a:solidFill>
              <a:latin typeface="微软雅黑" panose="020B0503020204020204" pitchFamily="34" charset="-122"/>
              <a:ea typeface="微软雅黑" panose="020B0503020204020204" pitchFamily="34" charset="-122"/>
            </a:endParaRPr>
          </a:p>
          <a:p>
            <a:pPr marL="171450" indent="-171450">
              <a:lnSpc>
                <a:spcPct val="200000"/>
              </a:lnSpc>
              <a:buFont typeface="Wingdings" panose="05000000000000000000" pitchFamily="2" charset="2"/>
              <a:buChar char="Ø"/>
            </a:pPr>
            <a:r>
              <a:rPr lang="zh-CN" altLang="en-US" sz="1400" dirty="0">
                <a:solidFill>
                  <a:srgbClr val="000000"/>
                </a:solidFill>
                <a:latin typeface="微软雅黑" panose="020B0503020204020204" pitchFamily="34" charset="-122"/>
                <a:ea typeface="微软雅黑" panose="020B0503020204020204" pitchFamily="34" charset="-122"/>
              </a:rPr>
              <a:t>对异常情况进行自动报警</a:t>
            </a:r>
            <a:endParaRPr lang="en-US" altLang="zh-CN" sz="1400"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478252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bwMode="auto">
          <a:xfrm>
            <a:off x="467544" y="191482"/>
            <a:ext cx="4334006"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2400" b="1" kern="0" dirty="0">
                <a:solidFill>
                  <a:srgbClr val="1B539D"/>
                </a:solidFill>
                <a:latin typeface="微软雅黑" panose="020B0503020204020204" pitchFamily="34" charset="-122"/>
                <a:ea typeface="微软雅黑" panose="020B0503020204020204" pitchFamily="34" charset="-122"/>
              </a:rPr>
              <a:t>BIM</a:t>
            </a:r>
            <a:r>
              <a:rPr lang="zh-CN" altLang="en-US" sz="2400" b="1" kern="0" dirty="0">
                <a:solidFill>
                  <a:srgbClr val="1B539D"/>
                </a:solidFill>
                <a:latin typeface="微软雅黑" panose="020B0503020204020204" pitchFamily="34" charset="-122"/>
                <a:ea typeface="微软雅黑" panose="020B0503020204020204" pitchFamily="34" charset="-122"/>
              </a:rPr>
              <a:t>技术</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运维阶段应用</a:t>
            </a:r>
          </a:p>
        </p:txBody>
      </p:sp>
      <p:sp>
        <p:nvSpPr>
          <p:cNvPr id="6" name="文本框 70">
            <a:extLst>
              <a:ext uri="{FF2B5EF4-FFF2-40B4-BE49-F238E27FC236}">
                <a16:creationId xmlns:a16="http://schemas.microsoft.com/office/drawing/2014/main" id="{4D077D68-8FB7-4146-B047-9C0057460CD1}"/>
              </a:ext>
            </a:extLst>
          </p:cNvPr>
          <p:cNvSpPr txBox="1"/>
          <p:nvPr/>
        </p:nvSpPr>
        <p:spPr>
          <a:xfrm>
            <a:off x="1331640" y="936104"/>
            <a:ext cx="648072" cy="2787774"/>
          </a:xfrm>
          <a:prstGeom prst="rect">
            <a:avLst/>
          </a:prstGeom>
          <a:solidFill>
            <a:srgbClr val="0070C0"/>
          </a:solidFill>
        </p:spPr>
        <p:style>
          <a:lnRef idx="3">
            <a:schemeClr val="lt1"/>
          </a:lnRef>
          <a:fillRef idx="1">
            <a:schemeClr val="accent5"/>
          </a:fillRef>
          <a:effectRef idx="1">
            <a:schemeClr val="accent5"/>
          </a:effectRef>
          <a:fontRef idx="minor">
            <a:schemeClr val="lt1"/>
          </a:fontRef>
        </p:style>
        <p:txBody>
          <a:bodyPr vert="eaVert" rtlCol="0" anchor="ctr"/>
          <a:lstStyle>
            <a:defPPr>
              <a:defRPr lang="zh-CN"/>
            </a:defPPr>
            <a:lvl1pPr algn="ctr">
              <a:defRPr sz="11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600" spc="300" dirty="0">
                <a:solidFill>
                  <a:prstClr val="white"/>
                </a:solidFill>
                <a:sym typeface="+mn-lt"/>
              </a:rPr>
              <a:t>上海堤防数字档案系统</a:t>
            </a:r>
            <a:endParaRPr lang="zh-CN" altLang="en-US" sz="1600" spc="300" dirty="0"/>
          </a:p>
        </p:txBody>
      </p:sp>
      <p:sp>
        <p:nvSpPr>
          <p:cNvPr id="7" name="矩形 6">
            <a:extLst>
              <a:ext uri="{FF2B5EF4-FFF2-40B4-BE49-F238E27FC236}">
                <a16:creationId xmlns:a16="http://schemas.microsoft.com/office/drawing/2014/main" id="{531C8506-CF00-4759-88CC-92506926AC4B}"/>
              </a:ext>
            </a:extLst>
          </p:cNvPr>
          <p:cNvSpPr/>
          <p:nvPr/>
        </p:nvSpPr>
        <p:spPr>
          <a:xfrm>
            <a:off x="323528" y="4004359"/>
            <a:ext cx="8496944"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defTabSz="914400">
              <a:lnSpc>
                <a:spcPts val="2400"/>
              </a:lnSpc>
            </a:pPr>
            <a:r>
              <a:rPr lang="zh-CN" altLang="en-US" sz="1600" dirty="0">
                <a:solidFill>
                  <a:srgbClr val="000066"/>
                </a:solidFill>
                <a:latin typeface="微软雅黑" panose="020B0503020204020204" pitchFamily="34" charset="-122"/>
                <a:ea typeface="微软雅黑" panose="020B0503020204020204" pitchFamily="34" charset="-122"/>
              </a:rPr>
              <a:t>       在已有堤防电子化项目的基础上，进行堤防信息化的建设，在一张图上实现堤防、水闸图文档的挂接和信息查询，结合</a:t>
            </a:r>
            <a:r>
              <a:rPr lang="en-US" altLang="zh-CN" sz="1600" dirty="0">
                <a:solidFill>
                  <a:srgbClr val="000066"/>
                </a:solidFill>
                <a:latin typeface="微软雅黑" panose="020B0503020204020204" pitchFamily="34" charset="-122"/>
                <a:ea typeface="微软雅黑" panose="020B0503020204020204" pitchFamily="34" charset="-122"/>
              </a:rPr>
              <a:t>BIM+GIS</a:t>
            </a:r>
            <a:r>
              <a:rPr lang="zh-CN" altLang="en-US" sz="1600" dirty="0">
                <a:solidFill>
                  <a:srgbClr val="000066"/>
                </a:solidFill>
                <a:latin typeface="微软雅黑" panose="020B0503020204020204" pitchFamily="34" charset="-122"/>
                <a:ea typeface="微软雅黑" panose="020B0503020204020204" pitchFamily="34" charset="-122"/>
              </a:rPr>
              <a:t>实现宏观的浏览和微观的查询，所有的信息都可以点击模型查询，也可以通过智能搜索实现信息的查询。</a:t>
            </a:r>
          </a:p>
        </p:txBody>
      </p:sp>
      <p:pic>
        <p:nvPicPr>
          <p:cNvPr id="9218" name="Picture 2" descr="C:\Users\Administrator\Desktop\media18[00_00_56][20190525-12132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7654" y="792088"/>
            <a:ext cx="5468100" cy="3075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836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78354"/>
            <a:ext cx="8319298" cy="1569660"/>
          </a:xfrm>
          <a:prstGeom prst="rect">
            <a:avLst/>
          </a:prstGeom>
        </p:spPr>
        <p:txBody>
          <a:bodyPr wrap="square" anchor="t">
            <a:spAutoFit/>
          </a:bodyPr>
          <a:lstStyle/>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是全国仅有的七家持有</a:t>
            </a:r>
            <a:r>
              <a:rPr lang="zh-CN" altLang="en-US" sz="1600" b="1" dirty="0">
                <a:solidFill>
                  <a:srgbClr val="C00000"/>
                </a:solidFill>
                <a:latin typeface="微软雅黑" panose="020B0503020204020204" pitchFamily="34" charset="-122"/>
                <a:ea typeface="微软雅黑" panose="020B0503020204020204" pitchFamily="34" charset="-122"/>
              </a:rPr>
              <a:t>工程勘察、设计、咨询三综甲资质</a:t>
            </a:r>
            <a:r>
              <a:rPr lang="zh-CN" altLang="en-US" sz="1600" dirty="0">
                <a:latin typeface="微软雅黑" panose="020B0503020204020204" pitchFamily="34" charset="-122"/>
                <a:ea typeface="微软雅黑" panose="020B0503020204020204" pitchFamily="34" charset="-122"/>
              </a:rPr>
              <a:t>单位之一。</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持有国家工程设计综合甲级、工程勘察综合甲级、工程咨询单位综合甲级资信评价、建设项目环境影响评价甲级、水利水电工程施工总承包壹级、对外承包工程资格等十余项高等级资质证书。</a:t>
            </a:r>
            <a:endParaRPr lang="en-US" altLang="zh-CN" sz="1600" dirty="0">
              <a:latin typeface="微软雅黑" panose="020B0503020204020204" pitchFamily="34" charset="-122"/>
              <a:ea typeface="微软雅黑" panose="020B0503020204020204" pitchFamily="34" charset="-122"/>
            </a:endParaRPr>
          </a:p>
        </p:txBody>
      </p:sp>
      <p:grpSp>
        <p:nvGrpSpPr>
          <p:cNvPr id="5" name="组合 4"/>
          <p:cNvGrpSpPr/>
          <p:nvPr/>
        </p:nvGrpSpPr>
        <p:grpSpPr>
          <a:xfrm>
            <a:off x="827584" y="918339"/>
            <a:ext cx="7243768" cy="2301483"/>
            <a:chOff x="496584" y="3933056"/>
            <a:chExt cx="8035856" cy="2716981"/>
          </a:xfrm>
        </p:grpSpPr>
        <p:pic>
          <p:nvPicPr>
            <p:cNvPr id="8" name="Picture 2" descr="C:\Users\Administrator\Desktop\5459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28" t="4944" r="3448" b="4944"/>
            <a:stretch/>
          </p:blipFill>
          <p:spPr bwMode="auto">
            <a:xfrm>
              <a:off x="496584" y="4470991"/>
              <a:ext cx="2720996" cy="18722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3" descr="C:\Users\Administrator\Desktop\34589.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486" y="4467644"/>
              <a:ext cx="2735954" cy="18722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3" descr="D:\RTX接收文件\综合资信证书.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8030" y="3933056"/>
              <a:ext cx="1920074" cy="27169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1"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关于我们</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基本情况</a:t>
            </a:r>
            <a:endParaRPr lang="en-US" altLang="zh-CN" sz="2400" b="1" kern="0" dirty="0">
              <a:solidFill>
                <a:srgbClr val="1B539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869858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bwMode="auto">
          <a:xfrm>
            <a:off x="467544" y="191482"/>
            <a:ext cx="4334006"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2400" b="1" kern="0" dirty="0">
                <a:solidFill>
                  <a:srgbClr val="1B539D"/>
                </a:solidFill>
                <a:latin typeface="微软雅黑" panose="020B0503020204020204" pitchFamily="34" charset="-122"/>
                <a:ea typeface="微软雅黑" panose="020B0503020204020204" pitchFamily="34" charset="-122"/>
              </a:rPr>
              <a:t>BIM</a:t>
            </a:r>
            <a:r>
              <a:rPr lang="zh-CN" altLang="en-US" sz="2400" b="1" kern="0" dirty="0">
                <a:solidFill>
                  <a:srgbClr val="1B539D"/>
                </a:solidFill>
                <a:latin typeface="微软雅黑" panose="020B0503020204020204" pitchFamily="34" charset="-122"/>
                <a:ea typeface="微软雅黑" panose="020B0503020204020204" pitchFamily="34" charset="-122"/>
              </a:rPr>
              <a:t>技术</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获奖情况</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794861"/>
            <a:ext cx="9039051" cy="422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7909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15735DA-E0D8-4A12-AE66-610F0CEEF8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865" y="1555124"/>
            <a:ext cx="3657600" cy="2551168"/>
          </a:xfrm>
          <a:prstGeom prst="rect">
            <a:avLst/>
          </a:prstGeom>
        </p:spPr>
      </p:pic>
      <p:sp>
        <p:nvSpPr>
          <p:cNvPr id="33"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目录</a:t>
            </a:r>
            <a:r>
              <a:rPr lang="en-US" altLang="zh-CN" sz="2400" b="1" kern="0" dirty="0">
                <a:solidFill>
                  <a:srgbClr val="1B539D"/>
                </a:solidFill>
                <a:latin typeface="微软雅黑" panose="020B0503020204020204" pitchFamily="34" charset="-122"/>
                <a:ea typeface="微软雅黑" panose="020B0503020204020204" pitchFamily="34" charset="-122"/>
              </a:rPr>
              <a:t>/Contents</a:t>
            </a:r>
          </a:p>
        </p:txBody>
      </p:sp>
      <p:grpSp>
        <p:nvGrpSpPr>
          <p:cNvPr id="51" name="组合 50">
            <a:extLst>
              <a:ext uri="{FF2B5EF4-FFF2-40B4-BE49-F238E27FC236}">
                <a16:creationId xmlns:a16="http://schemas.microsoft.com/office/drawing/2014/main" id="{2ECDC712-11D5-4BEE-BD31-A9C6B55B39FA}"/>
              </a:ext>
            </a:extLst>
          </p:cNvPr>
          <p:cNvGrpSpPr/>
          <p:nvPr/>
        </p:nvGrpSpPr>
        <p:grpSpPr>
          <a:xfrm>
            <a:off x="402672" y="1347614"/>
            <a:ext cx="4301190" cy="585410"/>
            <a:chOff x="3995936" y="1770316"/>
            <a:chExt cx="4301190" cy="585410"/>
          </a:xfrm>
        </p:grpSpPr>
        <p:sp>
          <p:nvSpPr>
            <p:cNvPr id="52" name="矩形 51">
              <a:extLst>
                <a:ext uri="{FF2B5EF4-FFF2-40B4-BE49-F238E27FC236}">
                  <a16:creationId xmlns:a16="http://schemas.microsoft.com/office/drawing/2014/main" id="{E9E9C17F-D0E3-4BFE-99E3-4FA3AB7FBC97}"/>
                </a:ext>
              </a:extLst>
            </p:cNvPr>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53" name="文本框 9">
              <a:extLst>
                <a:ext uri="{FF2B5EF4-FFF2-40B4-BE49-F238E27FC236}">
                  <a16:creationId xmlns:a16="http://schemas.microsoft.com/office/drawing/2014/main" id="{E1BEE458-E284-4D9B-99F1-E3D438D5EF8A}"/>
                </a:ext>
              </a:extLst>
            </p:cNvPr>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01</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54" name="矩形 53">
              <a:extLst>
                <a:ext uri="{FF2B5EF4-FFF2-40B4-BE49-F238E27FC236}">
                  <a16:creationId xmlns:a16="http://schemas.microsoft.com/office/drawing/2014/main" id="{8696C2A2-159D-46EF-921F-5E8582C94D7B}"/>
                </a:ext>
              </a:extLst>
            </p:cNvPr>
            <p:cNvSpPr/>
            <p:nvPr/>
          </p:nvSpPr>
          <p:spPr>
            <a:xfrm>
              <a:off x="4822699" y="1770316"/>
              <a:ext cx="3474427"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55" name="矩形 54">
              <a:extLst>
                <a:ext uri="{FF2B5EF4-FFF2-40B4-BE49-F238E27FC236}">
                  <a16:creationId xmlns:a16="http://schemas.microsoft.com/office/drawing/2014/main" id="{6C5A17F8-65D0-4178-8F64-5509A3503D96}"/>
                </a:ext>
              </a:extLst>
            </p:cNvPr>
            <p:cNvSpPr/>
            <p:nvPr/>
          </p:nvSpPr>
          <p:spPr>
            <a:xfrm>
              <a:off x="4836713" y="1812707"/>
              <a:ext cx="3460413" cy="461665"/>
            </a:xfrm>
            <a:prstGeom prst="rect">
              <a:avLst/>
            </a:prstGeom>
          </p:spPr>
          <p:txBody>
            <a:bodyPr wrap="square">
              <a:spAutoFit/>
            </a:bodyPr>
            <a:lstStyle/>
            <a:p>
              <a:pPr algn="ct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关于我们</a:t>
              </a:r>
            </a:p>
          </p:txBody>
        </p:sp>
      </p:grpSp>
      <p:grpSp>
        <p:nvGrpSpPr>
          <p:cNvPr id="56" name="组合 55">
            <a:extLst>
              <a:ext uri="{FF2B5EF4-FFF2-40B4-BE49-F238E27FC236}">
                <a16:creationId xmlns:a16="http://schemas.microsoft.com/office/drawing/2014/main" id="{27AF72FE-505F-4A66-AA74-B0152C962929}"/>
              </a:ext>
            </a:extLst>
          </p:cNvPr>
          <p:cNvGrpSpPr/>
          <p:nvPr/>
        </p:nvGrpSpPr>
        <p:grpSpPr>
          <a:xfrm>
            <a:off x="407690" y="2139702"/>
            <a:ext cx="4308326" cy="585410"/>
            <a:chOff x="3995936" y="1770316"/>
            <a:chExt cx="4308326" cy="585410"/>
          </a:xfrm>
        </p:grpSpPr>
        <p:sp>
          <p:nvSpPr>
            <p:cNvPr id="57" name="矩形 56">
              <a:extLst>
                <a:ext uri="{FF2B5EF4-FFF2-40B4-BE49-F238E27FC236}">
                  <a16:creationId xmlns:a16="http://schemas.microsoft.com/office/drawing/2014/main" id="{48B56A13-FA6B-40D1-8520-5B5CCCA73908}"/>
                </a:ext>
              </a:extLst>
            </p:cNvPr>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58" name="文本框 9">
              <a:extLst>
                <a:ext uri="{FF2B5EF4-FFF2-40B4-BE49-F238E27FC236}">
                  <a16:creationId xmlns:a16="http://schemas.microsoft.com/office/drawing/2014/main" id="{C207B57E-3B7C-4A32-A68B-3C0AF5997A19}"/>
                </a:ext>
              </a:extLst>
            </p:cNvPr>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02</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59" name="矩形 58">
              <a:extLst>
                <a:ext uri="{FF2B5EF4-FFF2-40B4-BE49-F238E27FC236}">
                  <a16:creationId xmlns:a16="http://schemas.microsoft.com/office/drawing/2014/main" id="{F374963D-F4DE-41BD-9832-926D5D444219}"/>
                </a:ext>
              </a:extLst>
            </p:cNvPr>
            <p:cNvSpPr/>
            <p:nvPr/>
          </p:nvSpPr>
          <p:spPr>
            <a:xfrm>
              <a:off x="4822699" y="1770316"/>
              <a:ext cx="3481563"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60" name="矩形 59">
              <a:extLst>
                <a:ext uri="{FF2B5EF4-FFF2-40B4-BE49-F238E27FC236}">
                  <a16:creationId xmlns:a16="http://schemas.microsoft.com/office/drawing/2014/main" id="{9FB1615A-56B5-4463-A906-E490FFAE38AA}"/>
                </a:ext>
              </a:extLst>
            </p:cNvPr>
            <p:cNvSpPr/>
            <p:nvPr/>
          </p:nvSpPr>
          <p:spPr>
            <a:xfrm>
              <a:off x="4836713" y="1822053"/>
              <a:ext cx="3467549" cy="461665"/>
            </a:xfrm>
            <a:prstGeom prst="rect">
              <a:avLst/>
            </a:prstGeom>
          </p:spPr>
          <p:txBody>
            <a:bodyPr wrap="square">
              <a:spAutoFit/>
            </a:bodyPr>
            <a:lstStyle/>
            <a:p>
              <a:pPr algn="ct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技术创新及应用</a:t>
              </a:r>
            </a:p>
          </p:txBody>
        </p:sp>
      </p:grpSp>
      <p:grpSp>
        <p:nvGrpSpPr>
          <p:cNvPr id="61" name="组合 60">
            <a:extLst>
              <a:ext uri="{FF2B5EF4-FFF2-40B4-BE49-F238E27FC236}">
                <a16:creationId xmlns:a16="http://schemas.microsoft.com/office/drawing/2014/main" id="{60FF7CAB-8C5D-4032-9E60-4E8C8C0732F0}"/>
              </a:ext>
            </a:extLst>
          </p:cNvPr>
          <p:cNvGrpSpPr/>
          <p:nvPr/>
        </p:nvGrpSpPr>
        <p:grpSpPr>
          <a:xfrm>
            <a:off x="407690" y="2922444"/>
            <a:ext cx="4308326" cy="585410"/>
            <a:chOff x="3995936" y="1770316"/>
            <a:chExt cx="4308326" cy="585410"/>
          </a:xfrm>
        </p:grpSpPr>
        <p:sp>
          <p:nvSpPr>
            <p:cNvPr id="62" name="矩形 61">
              <a:extLst>
                <a:ext uri="{FF2B5EF4-FFF2-40B4-BE49-F238E27FC236}">
                  <a16:creationId xmlns:a16="http://schemas.microsoft.com/office/drawing/2014/main" id="{7AE1B240-D9FB-4793-BB70-FBCE7975EEC2}"/>
                </a:ext>
              </a:extLst>
            </p:cNvPr>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63" name="文本框 9">
              <a:extLst>
                <a:ext uri="{FF2B5EF4-FFF2-40B4-BE49-F238E27FC236}">
                  <a16:creationId xmlns:a16="http://schemas.microsoft.com/office/drawing/2014/main" id="{9DF14F57-AA10-4795-BA64-208FCDAC3D62}"/>
                </a:ext>
              </a:extLst>
            </p:cNvPr>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03</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64" name="矩形 63">
              <a:extLst>
                <a:ext uri="{FF2B5EF4-FFF2-40B4-BE49-F238E27FC236}">
                  <a16:creationId xmlns:a16="http://schemas.microsoft.com/office/drawing/2014/main" id="{08558262-037B-497E-A78D-C894811CFC12}"/>
                </a:ext>
              </a:extLst>
            </p:cNvPr>
            <p:cNvSpPr/>
            <p:nvPr/>
          </p:nvSpPr>
          <p:spPr>
            <a:xfrm>
              <a:off x="4822699" y="1770316"/>
              <a:ext cx="3481563"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65" name="矩形 64">
              <a:extLst>
                <a:ext uri="{FF2B5EF4-FFF2-40B4-BE49-F238E27FC236}">
                  <a16:creationId xmlns:a16="http://schemas.microsoft.com/office/drawing/2014/main" id="{A516B339-37CE-4896-8C4F-8B96C3CF69FF}"/>
                </a:ext>
              </a:extLst>
            </p:cNvPr>
            <p:cNvSpPr/>
            <p:nvPr/>
          </p:nvSpPr>
          <p:spPr>
            <a:xfrm>
              <a:off x="4836713" y="1822053"/>
              <a:ext cx="3467549" cy="461665"/>
            </a:xfrm>
            <a:prstGeom prst="rect">
              <a:avLst/>
            </a:prstGeom>
          </p:spPr>
          <p:txBody>
            <a:bodyPr wrap="square">
              <a:spAutoFit/>
            </a:bodyPr>
            <a:lstStyle/>
            <a:p>
              <a:pPr algn="ctr"/>
              <a:r>
                <a:rPr lang="en-US" altLang="zh-CN" sz="2400" b="1" dirty="0">
                  <a:solidFill>
                    <a:schemeClr val="tx1">
                      <a:lumMod val="50000"/>
                      <a:lumOff val="50000"/>
                    </a:schemeClr>
                  </a:solidFill>
                  <a:latin typeface="微软雅黑" panose="020B0503020204020204" pitchFamily="34" charset="-122"/>
                  <a:ea typeface="微软雅黑" panose="020B0503020204020204" pitchFamily="34" charset="-122"/>
                </a:rPr>
                <a:t>BIM</a:t>
              </a:r>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技术应用</a:t>
              </a:r>
            </a:p>
          </p:txBody>
        </p:sp>
      </p:grpSp>
      <p:grpSp>
        <p:nvGrpSpPr>
          <p:cNvPr id="66" name="组合 65">
            <a:extLst>
              <a:ext uri="{FF2B5EF4-FFF2-40B4-BE49-F238E27FC236}">
                <a16:creationId xmlns:a16="http://schemas.microsoft.com/office/drawing/2014/main" id="{6A3AA4F6-25CC-4329-BC60-59C20C32A2C1}"/>
              </a:ext>
            </a:extLst>
          </p:cNvPr>
          <p:cNvGrpSpPr/>
          <p:nvPr/>
        </p:nvGrpSpPr>
        <p:grpSpPr>
          <a:xfrm>
            <a:off x="407690" y="3714532"/>
            <a:ext cx="4308326" cy="585410"/>
            <a:chOff x="3995936" y="1770316"/>
            <a:chExt cx="4308326" cy="585410"/>
          </a:xfrm>
        </p:grpSpPr>
        <p:sp>
          <p:nvSpPr>
            <p:cNvPr id="67" name="矩形 66">
              <a:extLst>
                <a:ext uri="{FF2B5EF4-FFF2-40B4-BE49-F238E27FC236}">
                  <a16:creationId xmlns:a16="http://schemas.microsoft.com/office/drawing/2014/main" id="{14006DDA-FAD3-481C-874E-CF2FA51396FD}"/>
                </a:ext>
              </a:extLst>
            </p:cNvPr>
            <p:cNvSpPr/>
            <p:nvPr/>
          </p:nvSpPr>
          <p:spPr>
            <a:xfrm>
              <a:off x="4075080" y="1770316"/>
              <a:ext cx="588049" cy="58477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68" name="文本框 9">
              <a:extLst>
                <a:ext uri="{FF2B5EF4-FFF2-40B4-BE49-F238E27FC236}">
                  <a16:creationId xmlns:a16="http://schemas.microsoft.com/office/drawing/2014/main" id="{602A8DFE-560D-4042-B51E-6D0D8E4F89CF}"/>
                </a:ext>
              </a:extLst>
            </p:cNvPr>
            <p:cNvSpPr txBox="1"/>
            <p:nvPr/>
          </p:nvSpPr>
          <p:spPr>
            <a:xfrm>
              <a:off x="3995936" y="1770951"/>
              <a:ext cx="728357" cy="584775"/>
            </a:xfrm>
            <a:prstGeom prst="rect">
              <a:avLst/>
            </a:prstGeom>
            <a:noFill/>
            <a:ln>
              <a:noFill/>
            </a:ln>
          </p:spPr>
          <p:txBody>
            <a:bodyPr wrap="square" rtlCol="0">
              <a:spAutoFit/>
            </a:bodyPr>
            <a:lstStyle/>
            <a:p>
              <a:pPr algn="ctr"/>
              <a:r>
                <a:rPr lang="en-US" altLang="zh-CN" sz="3200" dirty="0">
                  <a:solidFill>
                    <a:schemeClr val="bg1"/>
                  </a:solidFill>
                  <a:latin typeface="微软雅黑" panose="020B0503020204020204" pitchFamily="34" charset="-122"/>
                  <a:ea typeface="微软雅黑" panose="020B0503020204020204" pitchFamily="34" charset="-122"/>
                </a:rPr>
                <a:t>04</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69" name="矩形 68">
              <a:extLst>
                <a:ext uri="{FF2B5EF4-FFF2-40B4-BE49-F238E27FC236}">
                  <a16:creationId xmlns:a16="http://schemas.microsoft.com/office/drawing/2014/main" id="{DB1C2B9F-03E9-4471-A47B-E37A37AB5D8A}"/>
                </a:ext>
              </a:extLst>
            </p:cNvPr>
            <p:cNvSpPr/>
            <p:nvPr/>
          </p:nvSpPr>
          <p:spPr>
            <a:xfrm>
              <a:off x="4822699" y="1770316"/>
              <a:ext cx="3481563" cy="58477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endParaRPr lang="zh-CN" altLang="en-US"/>
            </a:p>
          </p:txBody>
        </p:sp>
        <p:sp>
          <p:nvSpPr>
            <p:cNvPr id="70" name="矩形 69">
              <a:extLst>
                <a:ext uri="{FF2B5EF4-FFF2-40B4-BE49-F238E27FC236}">
                  <a16:creationId xmlns:a16="http://schemas.microsoft.com/office/drawing/2014/main" id="{F6E95388-8FE5-42EB-BB7B-EBE76CB12B2A}"/>
                </a:ext>
              </a:extLst>
            </p:cNvPr>
            <p:cNvSpPr/>
            <p:nvPr/>
          </p:nvSpPr>
          <p:spPr>
            <a:xfrm>
              <a:off x="4836713" y="1822053"/>
              <a:ext cx="3467549" cy="461665"/>
            </a:xfrm>
            <a:prstGeom prst="rect">
              <a:avLst/>
            </a:prstGeom>
          </p:spPr>
          <p:txBody>
            <a:bodyPr wrap="square">
              <a:spAutoFit/>
            </a:bodyPr>
            <a:lstStyle/>
            <a:p>
              <a:pPr algn="ctr"/>
              <a:r>
                <a:rPr lang="zh-CN" altLang="en-US" sz="2400" b="1" dirty="0">
                  <a:solidFill>
                    <a:srgbClr val="000066"/>
                  </a:solidFill>
                  <a:latin typeface="微软雅黑" panose="020B0503020204020204" pitchFamily="34" charset="-122"/>
                  <a:ea typeface="微软雅黑" panose="020B0503020204020204" pitchFamily="34" charset="-122"/>
                </a:rPr>
                <a:t>企业基本经验</a:t>
              </a:r>
            </a:p>
          </p:txBody>
        </p:sp>
      </p:grpSp>
    </p:spTree>
    <p:extLst>
      <p:ext uri="{BB962C8B-B14F-4D97-AF65-F5344CB8AC3E}">
        <p14:creationId xmlns:p14="http://schemas.microsoft.com/office/powerpoint/2010/main" val="2565056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512"/>
          <a:stretch/>
        </p:blipFill>
        <p:spPr bwMode="auto">
          <a:xfrm>
            <a:off x="631574" y="1131590"/>
            <a:ext cx="746881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标题 1">
            <a:extLst>
              <a:ext uri="{FF2B5EF4-FFF2-40B4-BE49-F238E27FC236}">
                <a16:creationId xmlns:a16="http://schemas.microsoft.com/office/drawing/2014/main" id="{6F6E7371-9D90-40B5-A36C-6068EE2F813D}"/>
              </a:ext>
            </a:extLst>
          </p:cNvPr>
          <p:cNvSpPr txBox="1"/>
          <p:nvPr/>
        </p:nvSpPr>
        <p:spPr bwMode="auto">
          <a:xfrm>
            <a:off x="467544" y="191482"/>
            <a:ext cx="4334006"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基本经验</a:t>
            </a:r>
          </a:p>
        </p:txBody>
      </p:sp>
      <p:sp>
        <p:nvSpPr>
          <p:cNvPr id="6" name="矩形 5">
            <a:extLst>
              <a:ext uri="{FF2B5EF4-FFF2-40B4-BE49-F238E27FC236}">
                <a16:creationId xmlns:a16="http://schemas.microsoft.com/office/drawing/2014/main" id="{F3C0E1DC-7FFA-46AF-92DB-4FF1402FFBC5}"/>
              </a:ext>
            </a:extLst>
          </p:cNvPr>
          <p:cNvSpPr/>
          <p:nvPr/>
        </p:nvSpPr>
        <p:spPr>
          <a:xfrm>
            <a:off x="2403430" y="4475896"/>
            <a:ext cx="4544834" cy="400110"/>
          </a:xfrm>
          <a:prstGeom prst="rect">
            <a:avLst/>
          </a:prstGeom>
        </p:spPr>
        <p:txBody>
          <a:bodyPr wrap="none">
            <a:spAutoFit/>
          </a:bodyPr>
          <a:lstStyle/>
          <a:p>
            <a:r>
              <a:rPr lang="zh-CN" altLang="en-US" sz="2000" b="1" dirty="0">
                <a:solidFill>
                  <a:srgbClr val="002060"/>
                </a:solidFill>
                <a:latin typeface="微软雅黑" pitchFamily="34" charset="-122"/>
                <a:ea typeface="微软雅黑" pitchFamily="34" charset="-122"/>
              </a:rPr>
              <a:t>黄河设计院发展的六点基本经验和认识</a:t>
            </a:r>
            <a:endParaRPr lang="en-US" altLang="zh-CN" sz="2000" b="1" dirty="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42455953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171973"/>
            <a:ext cx="2431510" cy="2271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标题 1"/>
          <p:cNvSpPr txBox="1"/>
          <p:nvPr/>
        </p:nvSpPr>
        <p:spPr bwMode="auto">
          <a:xfrm>
            <a:off x="467544" y="191482"/>
            <a:ext cx="4334006"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结语</a:t>
            </a:r>
          </a:p>
        </p:txBody>
      </p:sp>
      <p:sp>
        <p:nvSpPr>
          <p:cNvPr id="7" name="TextBox 6"/>
          <p:cNvSpPr txBox="1"/>
          <p:nvPr/>
        </p:nvSpPr>
        <p:spPr>
          <a:xfrm>
            <a:off x="2699792" y="1861392"/>
            <a:ext cx="5904656" cy="2582566"/>
          </a:xfrm>
          <a:prstGeom prst="rect">
            <a:avLst/>
          </a:prstGeom>
          <a:noFill/>
        </p:spPr>
        <p:txBody>
          <a:bodyPr wrap="square" rtlCol="0">
            <a:spAutoFit/>
          </a:bodyPr>
          <a:lstStyle/>
          <a:p>
            <a:pPr algn="just">
              <a:lnSpc>
                <a:spcPct val="150000"/>
              </a:lnSpc>
            </a:pPr>
            <a:r>
              <a:rPr lang="zh-CN" altLang="en-US" sz="2000"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创新是引领发展的第一动力，抓创新就是抓发展，谋创新就是谋未来。作为一家综合性勘察规划设计咨询企业，黄河设计院将发挥企业技术创新的主体和工程建设技术创新的龙头作用，坚持创新驱动，打造卓越技术能力，努力建设国内一流、国际知名的工程咨询公司，为水利工程补短板、水利行业强监管做出新的更大的贡献。</a:t>
            </a:r>
            <a:endParaRPr lang="en-US" altLang="zh-CN" dirty="0">
              <a:latin typeface="微软雅黑" panose="020B0503020204020204" pitchFamily="34" charset="-122"/>
              <a:ea typeface="微软雅黑" panose="020B0503020204020204" pitchFamily="34" charset="-122"/>
            </a:endParaRPr>
          </a:p>
        </p:txBody>
      </p:sp>
      <p:sp>
        <p:nvSpPr>
          <p:cNvPr id="8" name="矩形 7"/>
          <p:cNvSpPr/>
          <p:nvPr/>
        </p:nvSpPr>
        <p:spPr>
          <a:xfrm>
            <a:off x="2899548" y="1317997"/>
            <a:ext cx="5416868" cy="461665"/>
          </a:xfrm>
          <a:prstGeom prst="rect">
            <a:avLst/>
          </a:prstGeom>
        </p:spPr>
        <p:txBody>
          <a:bodyPr wrap="none">
            <a:spAutoFit/>
          </a:bodyPr>
          <a:lstStyle/>
          <a:p>
            <a:r>
              <a:rPr lang="zh-CN" altLang="en-US" sz="2400" b="1" dirty="0">
                <a:solidFill>
                  <a:srgbClr val="C00000"/>
                </a:solidFill>
                <a:latin typeface="微软雅黑" pitchFamily="34" charset="-122"/>
                <a:ea typeface="微软雅黑" pitchFamily="34" charset="-122"/>
              </a:rPr>
              <a:t>弘扬水利行业精神，打造黄河设计品牌</a:t>
            </a:r>
          </a:p>
        </p:txBody>
      </p:sp>
    </p:spTree>
    <p:extLst>
      <p:ext uri="{BB962C8B-B14F-4D97-AF65-F5344CB8AC3E}">
        <p14:creationId xmlns:p14="http://schemas.microsoft.com/office/powerpoint/2010/main" val="41715275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201906水务高峰论坛\单位.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27" r="14351" b="12227"/>
          <a:stretch/>
        </p:blipFill>
        <p:spPr bwMode="auto">
          <a:xfrm>
            <a:off x="-1191" y="4083918"/>
            <a:ext cx="9145191" cy="10595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 y="1740753"/>
            <a:ext cx="9134475" cy="830997"/>
          </a:xfrm>
          <a:prstGeom prst="rect">
            <a:avLst/>
          </a:prstGeom>
          <a:noFill/>
        </p:spPr>
        <p:txBody>
          <a:bodyPr wrap="square" rtlCol="0">
            <a:spAutoFit/>
          </a:bodyPr>
          <a:lstStyle/>
          <a:p>
            <a:pPr algn="ctr"/>
            <a:r>
              <a:rPr lang="zh-CN" altLang="en-US" sz="4800" b="1" dirty="0">
                <a:solidFill>
                  <a:srgbClr val="000066"/>
                </a:solidFill>
                <a:latin typeface="微软雅黑" panose="020B0503020204020204" pitchFamily="34" charset="-122"/>
                <a:ea typeface="微软雅黑" panose="020B0503020204020204" pitchFamily="34" charset="-122"/>
              </a:rPr>
              <a:t>汇报完毕，感谢聆听！</a:t>
            </a:r>
            <a:endParaRPr lang="zh-CN" altLang="en-US" sz="9600" b="1" dirty="0">
              <a:solidFill>
                <a:srgbClr val="000066"/>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1191" y="675060"/>
            <a:ext cx="9135666" cy="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4098" name="Picture 2" descr="C:\Users\Administrator\Desktop\201906水务高峰论坛\微信号.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6144" y="4155926"/>
            <a:ext cx="922320" cy="914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103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8404" y="1092681"/>
            <a:ext cx="8484076" cy="787523"/>
          </a:xfrm>
          <a:prstGeom prst="rect">
            <a:avLst/>
          </a:prstGeom>
        </p:spPr>
        <p:txBody>
          <a:bodyPr wrap="square" anchor="t">
            <a:spAutoFit/>
          </a:bodyPr>
          <a:lstStyle/>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公司现有正式员工</a:t>
            </a:r>
            <a:r>
              <a:rPr lang="en-US" altLang="zh-CN" sz="1600" dirty="0">
                <a:latin typeface="微软雅黑" panose="020B0503020204020204" pitchFamily="34" charset="-122"/>
                <a:ea typeface="微软雅黑" panose="020B0503020204020204" pitchFamily="34" charset="-122"/>
              </a:rPr>
              <a:t>1800</a:t>
            </a:r>
            <a:r>
              <a:rPr lang="zh-CN" altLang="en-US" sz="1600">
                <a:latin typeface="微软雅黑" panose="020B0503020204020204" pitchFamily="34" charset="-122"/>
                <a:ea typeface="微软雅黑" panose="020B0503020204020204" pitchFamily="34" charset="-122"/>
              </a:rPr>
              <a:t>余人</a:t>
            </a:r>
            <a:r>
              <a:rPr lang="zh-CN" altLang="en-US" sz="1600" dirty="0">
                <a:latin typeface="微软雅黑" panose="020B0503020204020204" pitchFamily="34" charset="-122"/>
                <a:ea typeface="微软雅黑" panose="020B0503020204020204" pitchFamily="34" charset="-122"/>
              </a:rPr>
              <a:t>，各类专业技术人员</a:t>
            </a:r>
            <a:r>
              <a:rPr lang="en-US" altLang="zh-CN" sz="1600" dirty="0">
                <a:latin typeface="微软雅黑" panose="020B0503020204020204" pitchFamily="34" charset="-122"/>
                <a:ea typeface="微软雅黑" panose="020B0503020204020204" pitchFamily="34" charset="-122"/>
              </a:rPr>
              <a:t>1500</a:t>
            </a:r>
            <a:r>
              <a:rPr lang="zh-CN" altLang="en-US" sz="1600" dirty="0">
                <a:latin typeface="微软雅黑" panose="020B0503020204020204" pitchFamily="34" charset="-122"/>
                <a:ea typeface="微软雅黑" panose="020B0503020204020204" pitchFamily="34" charset="-122"/>
              </a:rPr>
              <a:t>余人，各类注册工程师</a:t>
            </a:r>
            <a:r>
              <a:rPr lang="en-US" altLang="zh-CN" sz="1600" dirty="0">
                <a:latin typeface="微软雅黑" panose="020B0503020204020204" pitchFamily="34" charset="-122"/>
                <a:ea typeface="微软雅黑" panose="020B0503020204020204" pitchFamily="34" charset="-122"/>
              </a:rPr>
              <a:t>1400</a:t>
            </a:r>
            <a:r>
              <a:rPr lang="zh-CN" altLang="en-US" sz="1600" dirty="0">
                <a:latin typeface="微软雅黑" panose="020B0503020204020204" pitchFamily="34" charset="-122"/>
                <a:ea typeface="微软雅黑" panose="020B0503020204020204" pitchFamily="34" charset="-122"/>
              </a:rPr>
              <a:t>余人次。其中，主要从事科研项目的研发人员</a:t>
            </a:r>
            <a:r>
              <a:rPr lang="en-US" altLang="zh-CN" sz="1600" dirty="0">
                <a:latin typeface="微软雅黑" panose="020B0503020204020204" pitchFamily="34" charset="-122"/>
                <a:ea typeface="微软雅黑" panose="020B0503020204020204" pitchFamily="34" charset="-122"/>
              </a:rPr>
              <a:t>500</a:t>
            </a:r>
            <a:r>
              <a:rPr lang="zh-CN" altLang="en-US" sz="1600" dirty="0">
                <a:latin typeface="微软雅黑" panose="020B0503020204020204" pitchFamily="34" charset="-122"/>
                <a:ea typeface="微软雅黑" panose="020B0503020204020204" pitchFamily="34" charset="-122"/>
              </a:rPr>
              <a:t>余人。</a:t>
            </a:r>
            <a:endParaRPr lang="en-US" altLang="zh-CN" sz="1600" dirty="0">
              <a:latin typeface="微软雅黑" panose="020B0503020204020204" pitchFamily="34" charset="-122"/>
              <a:ea typeface="微软雅黑" panose="020B0503020204020204" pitchFamily="34" charset="-122"/>
            </a:endParaRPr>
          </a:p>
        </p:txBody>
      </p:sp>
      <p:sp>
        <p:nvSpPr>
          <p:cNvPr id="11"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关于我们</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基本情况</a:t>
            </a:r>
            <a:endParaRPr lang="en-US" altLang="zh-CN" sz="2400" b="1" kern="0" dirty="0">
              <a:solidFill>
                <a:srgbClr val="1B539D"/>
              </a:solidFill>
              <a:latin typeface="微软雅黑" panose="020B0503020204020204" pitchFamily="34" charset="-122"/>
              <a:ea typeface="微软雅黑" panose="020B0503020204020204" pitchFamily="34" charset="-122"/>
            </a:endParaRPr>
          </a:p>
        </p:txBody>
      </p:sp>
      <p:graphicFrame>
        <p:nvGraphicFramePr>
          <p:cNvPr id="6" name="Object 6">
            <a:extLst>
              <a:ext uri="{FF2B5EF4-FFF2-40B4-BE49-F238E27FC236}">
                <a16:creationId xmlns:a16="http://schemas.microsoft.com/office/drawing/2014/main" id="{E44CCFA3-9AD8-4704-BA8E-B4D65EE76A28}"/>
              </a:ext>
            </a:extLst>
          </p:cNvPr>
          <p:cNvGraphicFramePr>
            <a:graphicFrameLocks noChangeAspect="1"/>
          </p:cNvGraphicFramePr>
          <p:nvPr>
            <p:extLst>
              <p:ext uri="{D42A27DB-BD31-4B8C-83A1-F6EECF244321}">
                <p14:modId xmlns:p14="http://schemas.microsoft.com/office/powerpoint/2010/main" val="771254542"/>
              </p:ext>
            </p:extLst>
          </p:nvPr>
        </p:nvGraphicFramePr>
        <p:xfrm>
          <a:off x="539552" y="1977915"/>
          <a:ext cx="3642816" cy="2536710"/>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组合 6">
            <a:extLst>
              <a:ext uri="{FF2B5EF4-FFF2-40B4-BE49-F238E27FC236}">
                <a16:creationId xmlns:a16="http://schemas.microsoft.com/office/drawing/2014/main" id="{1376E129-E133-4221-9615-BE54A0294FF7}"/>
              </a:ext>
            </a:extLst>
          </p:cNvPr>
          <p:cNvGrpSpPr/>
          <p:nvPr/>
        </p:nvGrpSpPr>
        <p:grpSpPr>
          <a:xfrm>
            <a:off x="992808" y="4126709"/>
            <a:ext cx="2923953" cy="738664"/>
            <a:chOff x="711943" y="4281358"/>
            <a:chExt cx="2923953" cy="738664"/>
          </a:xfrm>
        </p:grpSpPr>
        <p:sp>
          <p:nvSpPr>
            <p:cNvPr id="8" name="Rectangle 8">
              <a:extLst>
                <a:ext uri="{FF2B5EF4-FFF2-40B4-BE49-F238E27FC236}">
                  <a16:creationId xmlns:a16="http://schemas.microsoft.com/office/drawing/2014/main" id="{E9567C68-D013-4FC7-A63F-D0DAD2184255}"/>
                </a:ext>
              </a:extLst>
            </p:cNvPr>
            <p:cNvSpPr>
              <a:spLocks noChangeArrowheads="1"/>
            </p:cNvSpPr>
            <p:nvPr/>
          </p:nvSpPr>
          <p:spPr bwMode="auto">
            <a:xfrm>
              <a:off x="1727721" y="4281358"/>
              <a:ext cx="19081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400" b="1" spc="120" dirty="0">
                  <a:solidFill>
                    <a:srgbClr val="C00000"/>
                  </a:solidFill>
                  <a:latin typeface="微软雅黑" pitchFamily="34" charset="-122"/>
                  <a:ea typeface="微软雅黑" pitchFamily="34" charset="-122"/>
                </a:rPr>
                <a:t>博士学历 </a:t>
              </a:r>
              <a:r>
                <a:rPr lang="en-US" altLang="zh-CN" sz="1400" b="1" spc="120" dirty="0">
                  <a:solidFill>
                    <a:srgbClr val="C00000"/>
                  </a:solidFill>
                  <a:latin typeface="微软雅黑" pitchFamily="34" charset="-122"/>
                  <a:ea typeface="微软雅黑" pitchFamily="34" charset="-122"/>
                </a:rPr>
                <a:t>60</a:t>
              </a:r>
              <a:r>
                <a:rPr lang="zh-CN" altLang="en-US" sz="1400" b="1" spc="120" dirty="0">
                  <a:solidFill>
                    <a:srgbClr val="C00000"/>
                  </a:solidFill>
                  <a:latin typeface="微软雅黑" pitchFamily="34" charset="-122"/>
                  <a:ea typeface="微软雅黑" pitchFamily="34" charset="-122"/>
                </a:rPr>
                <a:t>人</a:t>
              </a:r>
              <a:endParaRPr lang="en-US" altLang="zh-CN" sz="1400" b="1" spc="120" dirty="0">
                <a:solidFill>
                  <a:srgbClr val="C00000"/>
                </a:solidFill>
                <a:latin typeface="微软雅黑" pitchFamily="34" charset="-122"/>
                <a:ea typeface="微软雅黑" pitchFamily="34" charset="-122"/>
              </a:endParaRPr>
            </a:p>
            <a:p>
              <a:pPr algn="just"/>
              <a:r>
                <a:rPr lang="zh-CN" altLang="en-US" sz="1400" b="1" spc="120" dirty="0">
                  <a:solidFill>
                    <a:srgbClr val="C00000"/>
                  </a:solidFill>
                  <a:latin typeface="微软雅黑" pitchFamily="34" charset="-122"/>
                  <a:ea typeface="微软雅黑" pitchFamily="34" charset="-122"/>
                </a:rPr>
                <a:t>硕士学历 </a:t>
              </a:r>
              <a:r>
                <a:rPr lang="en-US" altLang="zh-CN" sz="1400" b="1" spc="120" dirty="0">
                  <a:solidFill>
                    <a:srgbClr val="C00000"/>
                  </a:solidFill>
                  <a:latin typeface="微软雅黑" pitchFamily="34" charset="-122"/>
                  <a:ea typeface="微软雅黑" pitchFamily="34" charset="-122"/>
                </a:rPr>
                <a:t>710</a:t>
              </a:r>
              <a:r>
                <a:rPr lang="zh-CN" altLang="en-US" sz="1400" b="1" spc="120" dirty="0">
                  <a:solidFill>
                    <a:srgbClr val="C00000"/>
                  </a:solidFill>
                  <a:latin typeface="微软雅黑" pitchFamily="34" charset="-122"/>
                  <a:ea typeface="微软雅黑" pitchFamily="34" charset="-122"/>
                </a:rPr>
                <a:t>人</a:t>
              </a:r>
              <a:endParaRPr lang="en-US" altLang="zh-CN" sz="1400" b="1" spc="120" dirty="0">
                <a:solidFill>
                  <a:srgbClr val="C00000"/>
                </a:solidFill>
                <a:latin typeface="微软雅黑" pitchFamily="34" charset="-122"/>
                <a:ea typeface="微软雅黑" pitchFamily="34" charset="-122"/>
              </a:endParaRPr>
            </a:p>
            <a:p>
              <a:pPr algn="just"/>
              <a:endParaRPr lang="zh-CN" altLang="en-US" sz="1400" b="1" spc="120" dirty="0">
                <a:solidFill>
                  <a:srgbClr val="FF0000"/>
                </a:solidFill>
                <a:latin typeface="微软雅黑" pitchFamily="34" charset="-122"/>
                <a:ea typeface="微软雅黑" pitchFamily="34" charset="-122"/>
              </a:endParaRPr>
            </a:p>
          </p:txBody>
        </p:sp>
        <p:sp>
          <p:nvSpPr>
            <p:cNvPr id="9" name="Rectangle 8">
              <a:extLst>
                <a:ext uri="{FF2B5EF4-FFF2-40B4-BE49-F238E27FC236}">
                  <a16:creationId xmlns:a16="http://schemas.microsoft.com/office/drawing/2014/main" id="{14664EE2-7F3F-4693-8212-90BB0B3B762C}"/>
                </a:ext>
              </a:extLst>
            </p:cNvPr>
            <p:cNvSpPr>
              <a:spLocks noChangeArrowheads="1"/>
            </p:cNvSpPr>
            <p:nvPr/>
          </p:nvSpPr>
          <p:spPr bwMode="auto">
            <a:xfrm>
              <a:off x="711943" y="4291915"/>
              <a:ext cx="13681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400" b="1" spc="120" dirty="0">
                  <a:solidFill>
                    <a:srgbClr val="C00000"/>
                  </a:solidFill>
                  <a:latin typeface="微软雅黑" pitchFamily="34" charset="-122"/>
                  <a:ea typeface="微软雅黑" pitchFamily="34" charset="-122"/>
                </a:rPr>
                <a:t>学历结构：</a:t>
              </a:r>
            </a:p>
          </p:txBody>
        </p:sp>
      </p:grpSp>
      <p:graphicFrame>
        <p:nvGraphicFramePr>
          <p:cNvPr id="10" name="Object 7">
            <a:extLst>
              <a:ext uri="{FF2B5EF4-FFF2-40B4-BE49-F238E27FC236}">
                <a16:creationId xmlns:a16="http://schemas.microsoft.com/office/drawing/2014/main" id="{DA730456-25DA-46A8-AE24-7CAEFE27E9C7}"/>
              </a:ext>
            </a:extLst>
          </p:cNvPr>
          <p:cNvGraphicFramePr>
            <a:graphicFrameLocks noChangeAspect="1"/>
          </p:cNvGraphicFramePr>
          <p:nvPr>
            <p:extLst>
              <p:ext uri="{D42A27DB-BD31-4B8C-83A1-F6EECF244321}">
                <p14:modId xmlns:p14="http://schemas.microsoft.com/office/powerpoint/2010/main" val="1010670498"/>
              </p:ext>
            </p:extLst>
          </p:nvPr>
        </p:nvGraphicFramePr>
        <p:xfrm>
          <a:off x="4575621" y="1995686"/>
          <a:ext cx="3948067" cy="2306101"/>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组合 11">
            <a:extLst>
              <a:ext uri="{FF2B5EF4-FFF2-40B4-BE49-F238E27FC236}">
                <a16:creationId xmlns:a16="http://schemas.microsoft.com/office/drawing/2014/main" id="{5A2CFC2B-3929-4CD3-9536-1B9486485B05}"/>
              </a:ext>
            </a:extLst>
          </p:cNvPr>
          <p:cNvGrpSpPr/>
          <p:nvPr/>
        </p:nvGrpSpPr>
        <p:grpSpPr>
          <a:xfrm>
            <a:off x="5292080" y="4125451"/>
            <a:ext cx="2736304" cy="738664"/>
            <a:chOff x="4499992" y="4353912"/>
            <a:chExt cx="2736304" cy="738664"/>
          </a:xfrm>
        </p:grpSpPr>
        <p:sp>
          <p:nvSpPr>
            <p:cNvPr id="13" name="Rectangle 16">
              <a:extLst>
                <a:ext uri="{FF2B5EF4-FFF2-40B4-BE49-F238E27FC236}">
                  <a16:creationId xmlns:a16="http://schemas.microsoft.com/office/drawing/2014/main" id="{76E8FB21-1053-4F32-9BD8-6F4E0788D46C}"/>
                </a:ext>
              </a:extLst>
            </p:cNvPr>
            <p:cNvSpPr>
              <a:spLocks noChangeArrowheads="1"/>
            </p:cNvSpPr>
            <p:nvPr/>
          </p:nvSpPr>
          <p:spPr bwMode="auto">
            <a:xfrm>
              <a:off x="4499992" y="4356541"/>
              <a:ext cx="12423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400" b="1" spc="120" dirty="0">
                  <a:solidFill>
                    <a:srgbClr val="C00000"/>
                  </a:solidFill>
                  <a:latin typeface="微软雅黑" pitchFamily="34" charset="-122"/>
                  <a:ea typeface="微软雅黑" pitchFamily="34" charset="-122"/>
                </a:rPr>
                <a:t>职称结构：</a:t>
              </a:r>
            </a:p>
          </p:txBody>
        </p:sp>
        <p:sp>
          <p:nvSpPr>
            <p:cNvPr id="14" name="Rectangle 16">
              <a:extLst>
                <a:ext uri="{FF2B5EF4-FFF2-40B4-BE49-F238E27FC236}">
                  <a16:creationId xmlns:a16="http://schemas.microsoft.com/office/drawing/2014/main" id="{67C2CACA-88E0-4239-AEAA-37ED64A4FF9F}"/>
                </a:ext>
              </a:extLst>
            </p:cNvPr>
            <p:cNvSpPr>
              <a:spLocks noChangeArrowheads="1"/>
            </p:cNvSpPr>
            <p:nvPr/>
          </p:nvSpPr>
          <p:spPr bwMode="auto">
            <a:xfrm>
              <a:off x="5526311" y="4353912"/>
              <a:ext cx="17099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400" b="1" spc="120" dirty="0">
                  <a:solidFill>
                    <a:srgbClr val="C00000"/>
                  </a:solidFill>
                  <a:latin typeface="微软雅黑" pitchFamily="34" charset="-122"/>
                  <a:ea typeface="微软雅黑" pitchFamily="34" charset="-122"/>
                </a:rPr>
                <a:t>教高职称 </a:t>
              </a:r>
              <a:r>
                <a:rPr lang="en-US" altLang="zh-CN" sz="1400" b="1" spc="120" dirty="0">
                  <a:solidFill>
                    <a:srgbClr val="C00000"/>
                  </a:solidFill>
                  <a:latin typeface="微软雅黑" pitchFamily="34" charset="-122"/>
                  <a:ea typeface="微软雅黑" pitchFamily="34" charset="-122"/>
                </a:rPr>
                <a:t>260</a:t>
              </a:r>
              <a:r>
                <a:rPr lang="zh-CN" altLang="en-US" sz="1400" b="1" spc="120" dirty="0">
                  <a:solidFill>
                    <a:srgbClr val="C00000"/>
                  </a:solidFill>
                  <a:latin typeface="微软雅黑" pitchFamily="34" charset="-122"/>
                  <a:ea typeface="微软雅黑" pitchFamily="34" charset="-122"/>
                </a:rPr>
                <a:t>人</a:t>
              </a:r>
              <a:endParaRPr lang="en-US" altLang="zh-CN" sz="1400" b="1" spc="120" dirty="0">
                <a:solidFill>
                  <a:srgbClr val="C00000"/>
                </a:solidFill>
                <a:latin typeface="微软雅黑" pitchFamily="34" charset="-122"/>
                <a:ea typeface="微软雅黑" pitchFamily="34" charset="-122"/>
              </a:endParaRPr>
            </a:p>
            <a:p>
              <a:pPr algn="just"/>
              <a:r>
                <a:rPr lang="zh-CN" altLang="en-US" sz="1400" b="1" spc="120" dirty="0">
                  <a:solidFill>
                    <a:srgbClr val="C00000"/>
                  </a:solidFill>
                  <a:latin typeface="微软雅黑" pitchFamily="34" charset="-122"/>
                  <a:ea typeface="微软雅黑" pitchFamily="34" charset="-122"/>
                </a:rPr>
                <a:t>高级职称 </a:t>
              </a:r>
              <a:r>
                <a:rPr lang="en-US" altLang="zh-CN" sz="1400" b="1" spc="120" dirty="0">
                  <a:solidFill>
                    <a:srgbClr val="C00000"/>
                  </a:solidFill>
                  <a:latin typeface="微软雅黑" pitchFamily="34" charset="-122"/>
                  <a:ea typeface="微软雅黑" pitchFamily="34" charset="-122"/>
                </a:rPr>
                <a:t>700</a:t>
              </a:r>
              <a:r>
                <a:rPr lang="zh-CN" altLang="en-US" sz="1400" b="1" spc="120" dirty="0">
                  <a:solidFill>
                    <a:srgbClr val="C00000"/>
                  </a:solidFill>
                  <a:latin typeface="微软雅黑" pitchFamily="34" charset="-122"/>
                  <a:ea typeface="微软雅黑" pitchFamily="34" charset="-122"/>
                </a:rPr>
                <a:t>人</a:t>
              </a:r>
              <a:endParaRPr lang="en-US" altLang="zh-CN" sz="1400" b="1" spc="120" dirty="0">
                <a:solidFill>
                  <a:srgbClr val="C00000"/>
                </a:solidFill>
                <a:latin typeface="微软雅黑" pitchFamily="34" charset="-122"/>
                <a:ea typeface="微软雅黑" pitchFamily="34" charset="-122"/>
              </a:endParaRPr>
            </a:p>
            <a:p>
              <a:pPr algn="just"/>
              <a:endParaRPr lang="zh-CN" altLang="en-US" sz="1400" b="1" spc="120" dirty="0">
                <a:solidFill>
                  <a:srgbClr val="FF0000"/>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18513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关于我们</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基本情况</a:t>
            </a:r>
            <a:endParaRPr lang="en-US" altLang="zh-CN" sz="2400" b="1" kern="0" dirty="0">
              <a:solidFill>
                <a:srgbClr val="1B539D"/>
              </a:solidFill>
              <a:latin typeface="微软雅黑" panose="020B0503020204020204" pitchFamily="34" charset="-122"/>
              <a:ea typeface="微软雅黑" panose="020B0503020204020204" pitchFamily="34" charset="-122"/>
            </a:endParaRPr>
          </a:p>
        </p:txBody>
      </p:sp>
      <p:sp>
        <p:nvSpPr>
          <p:cNvPr id="3" name="TextBox 2"/>
          <p:cNvSpPr txBox="1"/>
          <p:nvPr/>
        </p:nvSpPr>
        <p:spPr>
          <a:xfrm>
            <a:off x="539552" y="3291830"/>
            <a:ext cx="7848872" cy="1569660"/>
          </a:xfrm>
          <a:prstGeom prst="rect">
            <a:avLst/>
          </a:prstGeom>
          <a:noFill/>
        </p:spPr>
        <p:txBody>
          <a:bodyPr wrap="square" rtlCol="0">
            <a:spAutoFit/>
          </a:bodyPr>
          <a:lstStyle/>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现有双聘中国工程院院士</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人，全国工程勘察设计大师</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人。</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国家新世纪百千万人才</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人，水利部</a:t>
            </a:r>
            <a:r>
              <a:rPr lang="en-US" altLang="zh-CN" sz="1600" dirty="0">
                <a:latin typeface="微软雅黑" panose="020B0503020204020204" pitchFamily="34" charset="-122"/>
                <a:ea typeface="微软雅黑" panose="020B0503020204020204" pitchFamily="34" charset="-122"/>
              </a:rPr>
              <a:t>5151</a:t>
            </a:r>
            <a:r>
              <a:rPr lang="zh-CN" altLang="en-US" sz="1600" dirty="0">
                <a:latin typeface="微软雅黑" panose="020B0503020204020204" pitchFamily="34" charset="-122"/>
                <a:ea typeface="微软雅黑" panose="020B0503020204020204" pitchFamily="34" charset="-122"/>
              </a:rPr>
              <a:t>部级人才</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人。</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河南省工程勘察设计大师</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人，河南省学术技术带头人</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人，</a:t>
            </a:r>
            <a:r>
              <a:rPr lang="en-US" altLang="zh-CN" sz="1600" dirty="0">
                <a:latin typeface="微软雅黑" panose="020B0503020204020204" pitchFamily="34" charset="-122"/>
                <a:ea typeface="微软雅黑" panose="020B0503020204020204" pitchFamily="34" charset="-122"/>
              </a:rPr>
              <a:t>IPMP</a:t>
            </a:r>
            <a:r>
              <a:rPr lang="zh-CN" altLang="en-US" sz="1600" dirty="0">
                <a:latin typeface="微软雅黑" panose="020B0503020204020204" pitchFamily="34" charset="-122"/>
                <a:ea typeface="微软雅黑" panose="020B0503020204020204" pitchFamily="34" charset="-122"/>
              </a:rPr>
              <a:t>认证评估师</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人。</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享受国务院政府特殊津贴专家</a:t>
            </a:r>
            <a:r>
              <a:rPr lang="en-US" altLang="zh-CN" sz="1600" dirty="0">
                <a:latin typeface="微软雅黑" panose="020B0503020204020204" pitchFamily="34" charset="-122"/>
                <a:ea typeface="微软雅黑" panose="020B0503020204020204" pitchFamily="34" charset="-122"/>
              </a:rPr>
              <a:t>35</a:t>
            </a:r>
            <a:r>
              <a:rPr lang="zh-CN" altLang="en-US" sz="1600" dirty="0">
                <a:latin typeface="微软雅黑" panose="020B0503020204020204" pitchFamily="34" charset="-122"/>
                <a:ea typeface="微软雅黑" panose="020B0503020204020204" pitchFamily="34" charset="-122"/>
              </a:rPr>
              <a:t>人。</a:t>
            </a:r>
          </a:p>
        </p:txBody>
      </p:sp>
      <p:pic>
        <p:nvPicPr>
          <p:cNvPr id="2050" name="Picture 2" descr="H:\数据备份\E盘（工作文件）\1总工办业务\院士管理\201903邓铭江-双聘院士\V56A31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915567"/>
            <a:ext cx="3383025" cy="22560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66D8A78B-6456-48D4-BC13-BCC3ED7C2167}"/>
          <p:cNvPicPr>
            <a:picLocks noChangeAspect="1" noChangeArrowheads="1"/>
          </p:cNvPicPr>
          <p:nvPr/>
        </p:nvPicPr>
        <p:blipFill>
          <a:blip r:embed="rId3"/>
          <a:srcRect/>
          <a:stretch>
            <a:fillRect/>
          </a:stretch>
        </p:blipFill>
        <p:spPr bwMode="auto">
          <a:xfrm>
            <a:off x="5004048" y="915566"/>
            <a:ext cx="3240360" cy="2256055"/>
          </a:xfrm>
          <a:prstGeom prst="rect">
            <a:avLst/>
          </a:prstGeom>
          <a:noFill/>
          <a:ln w="9525">
            <a:noFill/>
            <a:miter lim="800000"/>
            <a:headEnd/>
            <a:tailEnd/>
          </a:ln>
        </p:spPr>
      </p:pic>
    </p:spTree>
    <p:extLst>
      <p:ext uri="{BB962C8B-B14F-4D97-AF65-F5344CB8AC3E}">
        <p14:creationId xmlns:p14="http://schemas.microsoft.com/office/powerpoint/2010/main" val="32170778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关于我们</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发展战略</a:t>
            </a:r>
            <a:endParaRPr lang="en-US" altLang="zh-CN" sz="2400" b="1" kern="0" dirty="0">
              <a:solidFill>
                <a:srgbClr val="1B539D"/>
              </a:solidFill>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080578"/>
            <a:ext cx="3044915" cy="249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81075" y="3935175"/>
            <a:ext cx="8095381" cy="1156855"/>
          </a:xfrm>
          <a:prstGeom prst="rect">
            <a:avLst/>
          </a:prstGeom>
        </p:spPr>
        <p:txBody>
          <a:bodyPr wrap="square">
            <a:spAutoFit/>
          </a:bodyPr>
          <a:lstStyle/>
          <a:p>
            <a:pPr marL="285750" indent="-285750" algn="just">
              <a:lnSpc>
                <a:spcPct val="150000"/>
              </a:lnSpc>
              <a:buFont typeface="Wingdings" pitchFamily="2" charset="2"/>
              <a:buChar char="p"/>
            </a:pPr>
            <a:r>
              <a:rPr lang="zh-CN" altLang="en-US" sz="1600">
                <a:latin typeface="微软雅黑" panose="020B0503020204020204" pitchFamily="34" charset="-122"/>
                <a:ea typeface="微软雅黑" panose="020B0503020204020204" pitchFamily="34" charset="-122"/>
              </a:rPr>
              <a:t>全面对</a:t>
            </a:r>
            <a:r>
              <a:rPr lang="zh-CN" altLang="en-US" sz="1600" dirty="0">
                <a:latin typeface="微软雅黑" panose="020B0503020204020204" pitchFamily="34" charset="-122"/>
                <a:ea typeface="微软雅黑" panose="020B0503020204020204" pitchFamily="34" charset="-122"/>
              </a:rPr>
              <a:t>标行业先进单位（长委院、华东院等），</a:t>
            </a:r>
            <a:r>
              <a:rPr lang="zh-CN" altLang="en-US" sz="1600">
                <a:latin typeface="微软雅黑" panose="020B0503020204020204" pitchFamily="34" charset="-122"/>
                <a:ea typeface="微软雅黑" panose="020B0503020204020204" pitchFamily="34" charset="-122"/>
              </a:rPr>
              <a:t>持续推进公司战略</a:t>
            </a:r>
            <a:r>
              <a:rPr lang="zh-CN" altLang="en-US" sz="1600" dirty="0">
                <a:latin typeface="微软雅黑" panose="020B0503020204020204" pitchFamily="34" charset="-122"/>
                <a:ea typeface="微软雅黑" panose="020B0503020204020204" pitchFamily="34" charset="-122"/>
              </a:rPr>
              <a:t>转型与升级。</a:t>
            </a:r>
            <a:endParaRPr lang="en-US" altLang="zh-CN" sz="1600" dirty="0">
              <a:latin typeface="微软雅黑" panose="020B0503020204020204" pitchFamily="34" charset="-122"/>
              <a:ea typeface="微软雅黑" panose="020B0503020204020204" pitchFamily="34" charset="-122"/>
            </a:endParaRPr>
          </a:p>
          <a:p>
            <a:pPr marL="285750" indent="-285750" algn="just">
              <a:lnSpc>
                <a:spcPct val="150000"/>
              </a:lnSpc>
              <a:buFont typeface="Wingdings" pitchFamily="2" charset="2"/>
              <a:buChar char="p"/>
            </a:pPr>
            <a:r>
              <a:rPr lang="zh-CN" altLang="en-US" sz="1600" dirty="0">
                <a:latin typeface="微软雅黑" panose="020B0503020204020204" pitchFamily="34" charset="-122"/>
                <a:ea typeface="微软雅黑" panose="020B0503020204020204" pitchFamily="34" charset="-122"/>
              </a:rPr>
              <a:t>形成了涉及国内国际市场的勘察设计、工程总承包、资本运营</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三驾马车</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并驰的业务格局。</a:t>
            </a:r>
            <a:endParaRPr lang="en-US" altLang="zh-CN" sz="1600" dirty="0">
              <a:latin typeface="微软雅黑" panose="020B0503020204020204" pitchFamily="34" charset="-122"/>
              <a:ea typeface="微软雅黑" panose="020B0503020204020204" pitchFamily="34" charset="-122"/>
            </a:endParaRPr>
          </a:p>
        </p:txBody>
      </p:sp>
      <p:pic>
        <p:nvPicPr>
          <p:cNvPr id="1026" name="Picture 2" descr="C:\Users\Administrator\Desktop\公司画册_页面_09副本.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223" y="799879"/>
            <a:ext cx="4825233" cy="31400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4116"/>
          <a:stretch/>
        </p:blipFill>
        <p:spPr bwMode="auto">
          <a:xfrm>
            <a:off x="6156176" y="2067694"/>
            <a:ext cx="2232248" cy="1829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93106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568" y="2427734"/>
            <a:ext cx="3391549" cy="1932638"/>
            <a:chOff x="-180528" y="3079332"/>
            <a:chExt cx="3384376" cy="1933844"/>
          </a:xfrm>
        </p:grpSpPr>
        <p:sp>
          <p:nvSpPr>
            <p:cNvPr id="5" name="Line 34"/>
            <p:cNvSpPr>
              <a:spLocks noChangeShapeType="1"/>
            </p:cNvSpPr>
            <p:nvPr/>
          </p:nvSpPr>
          <p:spPr bwMode="auto">
            <a:xfrm>
              <a:off x="94804" y="3799412"/>
              <a:ext cx="2736354" cy="0"/>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6" name="Group 15"/>
            <p:cNvGrpSpPr>
              <a:grpSpLocks/>
            </p:cNvGrpSpPr>
            <p:nvPr/>
          </p:nvGrpSpPr>
          <p:grpSpPr bwMode="auto">
            <a:xfrm>
              <a:off x="395537" y="3079332"/>
              <a:ext cx="2808311" cy="1933844"/>
              <a:chOff x="666" y="1212"/>
              <a:chExt cx="1949" cy="1320"/>
            </a:xfrm>
          </p:grpSpPr>
          <p:sp>
            <p:nvSpPr>
              <p:cNvPr id="8" name="Freeform 7"/>
              <p:cNvSpPr>
                <a:spLocks/>
              </p:cNvSpPr>
              <p:nvPr/>
            </p:nvSpPr>
            <p:spPr bwMode="auto">
              <a:xfrm>
                <a:off x="676" y="1925"/>
                <a:ext cx="1044" cy="583"/>
              </a:xfrm>
              <a:custGeom>
                <a:avLst/>
                <a:gdLst>
                  <a:gd name="T0" fmla="*/ 904 w 1044"/>
                  <a:gd name="T1" fmla="*/ 545 h 583"/>
                  <a:gd name="T2" fmla="*/ 774 w 1044"/>
                  <a:gd name="T3" fmla="*/ 515 h 583"/>
                  <a:gd name="T4" fmla="*/ 651 w 1044"/>
                  <a:gd name="T5" fmla="*/ 456 h 583"/>
                  <a:gd name="T6" fmla="*/ 540 w 1044"/>
                  <a:gd name="T7" fmla="*/ 371 h 583"/>
                  <a:gd name="T8" fmla="*/ 441 w 1044"/>
                  <a:gd name="T9" fmla="*/ 264 h 583"/>
                  <a:gd name="T10" fmla="*/ 356 w 1044"/>
                  <a:gd name="T11" fmla="*/ 142 h 583"/>
                  <a:gd name="T12" fmla="*/ 288 w 1044"/>
                  <a:gd name="T13" fmla="*/ 0 h 583"/>
                  <a:gd name="T14" fmla="*/ 0 w 1044"/>
                  <a:gd name="T15" fmla="*/ 9 h 583"/>
                  <a:gd name="T16" fmla="*/ 68 w 1044"/>
                  <a:gd name="T17" fmla="*/ 156 h 583"/>
                  <a:gd name="T18" fmla="*/ 151 w 1044"/>
                  <a:gd name="T19" fmla="*/ 286 h 583"/>
                  <a:gd name="T20" fmla="*/ 248 w 1044"/>
                  <a:gd name="T21" fmla="*/ 397 h 583"/>
                  <a:gd name="T22" fmla="*/ 359 w 1044"/>
                  <a:gd name="T23" fmla="*/ 486 h 583"/>
                  <a:gd name="T24" fmla="*/ 479 w 1044"/>
                  <a:gd name="T25" fmla="*/ 550 h 583"/>
                  <a:gd name="T26" fmla="*/ 609 w 1044"/>
                  <a:gd name="T27" fmla="*/ 583 h 583"/>
                  <a:gd name="T28" fmla="*/ 746 w 1044"/>
                  <a:gd name="T29" fmla="*/ 583 h 583"/>
                  <a:gd name="T30" fmla="*/ 1044 w 1044"/>
                  <a:gd name="T31" fmla="*/ 543 h 583"/>
                  <a:gd name="T32" fmla="*/ 904 w 1044"/>
                  <a:gd name="T33" fmla="*/ 545 h 5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44"/>
                  <a:gd name="T52" fmla="*/ 0 h 583"/>
                  <a:gd name="T53" fmla="*/ 1044 w 1044"/>
                  <a:gd name="T54" fmla="*/ 583 h 5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44" h="583">
                    <a:moveTo>
                      <a:pt x="904" y="545"/>
                    </a:moveTo>
                    <a:lnTo>
                      <a:pt x="774" y="515"/>
                    </a:lnTo>
                    <a:lnTo>
                      <a:pt x="651" y="456"/>
                    </a:lnTo>
                    <a:lnTo>
                      <a:pt x="540" y="371"/>
                    </a:lnTo>
                    <a:lnTo>
                      <a:pt x="441" y="264"/>
                    </a:lnTo>
                    <a:lnTo>
                      <a:pt x="356" y="142"/>
                    </a:lnTo>
                    <a:lnTo>
                      <a:pt x="288" y="0"/>
                    </a:lnTo>
                    <a:lnTo>
                      <a:pt x="0" y="9"/>
                    </a:lnTo>
                    <a:lnTo>
                      <a:pt x="68" y="156"/>
                    </a:lnTo>
                    <a:lnTo>
                      <a:pt x="151" y="286"/>
                    </a:lnTo>
                    <a:lnTo>
                      <a:pt x="248" y="397"/>
                    </a:lnTo>
                    <a:lnTo>
                      <a:pt x="359" y="486"/>
                    </a:lnTo>
                    <a:lnTo>
                      <a:pt x="479" y="550"/>
                    </a:lnTo>
                    <a:lnTo>
                      <a:pt x="609" y="583"/>
                    </a:lnTo>
                    <a:lnTo>
                      <a:pt x="746" y="583"/>
                    </a:lnTo>
                    <a:lnTo>
                      <a:pt x="1044" y="543"/>
                    </a:lnTo>
                    <a:lnTo>
                      <a:pt x="904" y="545"/>
                    </a:lnTo>
                    <a:close/>
                  </a:path>
                </a:pathLst>
              </a:custGeom>
              <a:gradFill rotWithShape="1">
                <a:gsLst>
                  <a:gs pos="0">
                    <a:srgbClr val="0070C0"/>
                  </a:gs>
                  <a:gs pos="100000">
                    <a:srgbClr val="00B0F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9"/>
              <p:cNvSpPr>
                <a:spLocks/>
              </p:cNvSpPr>
              <p:nvPr/>
            </p:nvSpPr>
            <p:spPr bwMode="auto">
              <a:xfrm>
                <a:off x="666" y="1724"/>
                <a:ext cx="1519" cy="808"/>
              </a:xfrm>
              <a:custGeom>
                <a:avLst/>
                <a:gdLst>
                  <a:gd name="T0" fmla="*/ 1408 w 1519"/>
                  <a:gd name="T1" fmla="*/ 220 h 808"/>
                  <a:gd name="T2" fmla="*/ 1299 w 1519"/>
                  <a:gd name="T3" fmla="*/ 406 h 808"/>
                  <a:gd name="T4" fmla="*/ 1172 w 1519"/>
                  <a:gd name="T5" fmla="*/ 560 h 808"/>
                  <a:gd name="T6" fmla="*/ 1037 w 1519"/>
                  <a:gd name="T7" fmla="*/ 673 h 808"/>
                  <a:gd name="T8" fmla="*/ 895 w 1519"/>
                  <a:gd name="T9" fmla="*/ 746 h 808"/>
                  <a:gd name="T10" fmla="*/ 756 w 1519"/>
                  <a:gd name="T11" fmla="*/ 784 h 808"/>
                  <a:gd name="T12" fmla="*/ 619 w 1519"/>
                  <a:gd name="T13" fmla="*/ 784 h 808"/>
                  <a:gd name="T14" fmla="*/ 489 w 1519"/>
                  <a:gd name="T15" fmla="*/ 751 h 808"/>
                  <a:gd name="T16" fmla="*/ 369 w 1519"/>
                  <a:gd name="T17" fmla="*/ 687 h 808"/>
                  <a:gd name="T18" fmla="*/ 258 w 1519"/>
                  <a:gd name="T19" fmla="*/ 598 h 808"/>
                  <a:gd name="T20" fmla="*/ 161 w 1519"/>
                  <a:gd name="T21" fmla="*/ 487 h 808"/>
                  <a:gd name="T22" fmla="*/ 78 w 1519"/>
                  <a:gd name="T23" fmla="*/ 357 h 808"/>
                  <a:gd name="T24" fmla="*/ 10 w 1519"/>
                  <a:gd name="T25" fmla="*/ 210 h 808"/>
                  <a:gd name="T26" fmla="*/ 0 w 1519"/>
                  <a:gd name="T27" fmla="*/ 222 h 808"/>
                  <a:gd name="T28" fmla="*/ 69 w 1519"/>
                  <a:gd name="T29" fmla="*/ 371 h 808"/>
                  <a:gd name="T30" fmla="*/ 154 w 1519"/>
                  <a:gd name="T31" fmla="*/ 505 h 808"/>
                  <a:gd name="T32" fmla="*/ 253 w 1519"/>
                  <a:gd name="T33" fmla="*/ 619 h 808"/>
                  <a:gd name="T34" fmla="*/ 364 w 1519"/>
                  <a:gd name="T35" fmla="*/ 709 h 808"/>
                  <a:gd name="T36" fmla="*/ 487 w 1519"/>
                  <a:gd name="T37" fmla="*/ 775 h 808"/>
                  <a:gd name="T38" fmla="*/ 619 w 1519"/>
                  <a:gd name="T39" fmla="*/ 808 h 808"/>
                  <a:gd name="T40" fmla="*/ 758 w 1519"/>
                  <a:gd name="T41" fmla="*/ 808 h 808"/>
                  <a:gd name="T42" fmla="*/ 902 w 1519"/>
                  <a:gd name="T43" fmla="*/ 772 h 808"/>
                  <a:gd name="T44" fmla="*/ 1046 w 1519"/>
                  <a:gd name="T45" fmla="*/ 697 h 808"/>
                  <a:gd name="T46" fmla="*/ 1183 w 1519"/>
                  <a:gd name="T47" fmla="*/ 583 h 808"/>
                  <a:gd name="T48" fmla="*/ 1313 w 1519"/>
                  <a:gd name="T49" fmla="*/ 428 h 808"/>
                  <a:gd name="T50" fmla="*/ 1427 w 1519"/>
                  <a:gd name="T51" fmla="*/ 236 h 808"/>
                  <a:gd name="T52" fmla="*/ 1519 w 1519"/>
                  <a:gd name="T53" fmla="*/ 12 h 808"/>
                  <a:gd name="T54" fmla="*/ 1500 w 1519"/>
                  <a:gd name="T55" fmla="*/ 0 h 808"/>
                  <a:gd name="T56" fmla="*/ 1408 w 1519"/>
                  <a:gd name="T57" fmla="*/ 220 h 8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19"/>
                  <a:gd name="T88" fmla="*/ 0 h 808"/>
                  <a:gd name="T89" fmla="*/ 1519 w 1519"/>
                  <a:gd name="T90" fmla="*/ 808 h 8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19" h="808">
                    <a:moveTo>
                      <a:pt x="1408" y="220"/>
                    </a:moveTo>
                    <a:lnTo>
                      <a:pt x="1299" y="406"/>
                    </a:lnTo>
                    <a:lnTo>
                      <a:pt x="1172" y="560"/>
                    </a:lnTo>
                    <a:lnTo>
                      <a:pt x="1037" y="673"/>
                    </a:lnTo>
                    <a:lnTo>
                      <a:pt x="895" y="746"/>
                    </a:lnTo>
                    <a:lnTo>
                      <a:pt x="756" y="784"/>
                    </a:lnTo>
                    <a:lnTo>
                      <a:pt x="619" y="784"/>
                    </a:lnTo>
                    <a:lnTo>
                      <a:pt x="489" y="751"/>
                    </a:lnTo>
                    <a:lnTo>
                      <a:pt x="369" y="687"/>
                    </a:lnTo>
                    <a:lnTo>
                      <a:pt x="258" y="598"/>
                    </a:lnTo>
                    <a:lnTo>
                      <a:pt x="161" y="487"/>
                    </a:lnTo>
                    <a:lnTo>
                      <a:pt x="78" y="357"/>
                    </a:lnTo>
                    <a:lnTo>
                      <a:pt x="10" y="210"/>
                    </a:lnTo>
                    <a:lnTo>
                      <a:pt x="0" y="222"/>
                    </a:lnTo>
                    <a:lnTo>
                      <a:pt x="69" y="371"/>
                    </a:lnTo>
                    <a:lnTo>
                      <a:pt x="154" y="505"/>
                    </a:lnTo>
                    <a:lnTo>
                      <a:pt x="253" y="619"/>
                    </a:lnTo>
                    <a:lnTo>
                      <a:pt x="364" y="709"/>
                    </a:lnTo>
                    <a:lnTo>
                      <a:pt x="487" y="775"/>
                    </a:lnTo>
                    <a:lnTo>
                      <a:pt x="619" y="808"/>
                    </a:lnTo>
                    <a:lnTo>
                      <a:pt x="758" y="808"/>
                    </a:lnTo>
                    <a:lnTo>
                      <a:pt x="902" y="772"/>
                    </a:lnTo>
                    <a:lnTo>
                      <a:pt x="1046" y="697"/>
                    </a:lnTo>
                    <a:lnTo>
                      <a:pt x="1183" y="583"/>
                    </a:lnTo>
                    <a:lnTo>
                      <a:pt x="1313" y="428"/>
                    </a:lnTo>
                    <a:lnTo>
                      <a:pt x="1427" y="236"/>
                    </a:lnTo>
                    <a:lnTo>
                      <a:pt x="1519" y="12"/>
                    </a:lnTo>
                    <a:lnTo>
                      <a:pt x="1500" y="0"/>
                    </a:lnTo>
                    <a:lnTo>
                      <a:pt x="1408" y="22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Freeform 10"/>
              <p:cNvSpPr>
                <a:spLocks/>
              </p:cNvSpPr>
              <p:nvPr/>
            </p:nvSpPr>
            <p:spPr bwMode="auto">
              <a:xfrm>
                <a:off x="2008" y="1212"/>
                <a:ext cx="435" cy="522"/>
              </a:xfrm>
              <a:custGeom>
                <a:avLst/>
                <a:gdLst>
                  <a:gd name="T0" fmla="*/ 413 w 435"/>
                  <a:gd name="T1" fmla="*/ 0 h 522"/>
                  <a:gd name="T2" fmla="*/ 324 w 435"/>
                  <a:gd name="T3" fmla="*/ 127 h 522"/>
                  <a:gd name="T4" fmla="*/ 227 w 435"/>
                  <a:gd name="T5" fmla="*/ 255 h 522"/>
                  <a:gd name="T6" fmla="*/ 118 w 435"/>
                  <a:gd name="T7" fmla="*/ 382 h 522"/>
                  <a:gd name="T8" fmla="*/ 0 w 435"/>
                  <a:gd name="T9" fmla="*/ 510 h 522"/>
                  <a:gd name="T10" fmla="*/ 19 w 435"/>
                  <a:gd name="T11" fmla="*/ 522 h 522"/>
                  <a:gd name="T12" fmla="*/ 139 w 435"/>
                  <a:gd name="T13" fmla="*/ 392 h 522"/>
                  <a:gd name="T14" fmla="*/ 248 w 435"/>
                  <a:gd name="T15" fmla="*/ 262 h 522"/>
                  <a:gd name="T16" fmla="*/ 347 w 435"/>
                  <a:gd name="T17" fmla="*/ 130 h 522"/>
                  <a:gd name="T18" fmla="*/ 435 w 435"/>
                  <a:gd name="T19" fmla="*/ 0 h 522"/>
                  <a:gd name="T20" fmla="*/ 413 w 435"/>
                  <a:gd name="T21" fmla="*/ 0 h 5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5"/>
                  <a:gd name="T34" fmla="*/ 0 h 522"/>
                  <a:gd name="T35" fmla="*/ 435 w 435"/>
                  <a:gd name="T36" fmla="*/ 522 h 5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5" h="522">
                    <a:moveTo>
                      <a:pt x="413" y="0"/>
                    </a:moveTo>
                    <a:lnTo>
                      <a:pt x="324" y="127"/>
                    </a:lnTo>
                    <a:lnTo>
                      <a:pt x="227" y="255"/>
                    </a:lnTo>
                    <a:lnTo>
                      <a:pt x="118" y="382"/>
                    </a:lnTo>
                    <a:lnTo>
                      <a:pt x="0" y="510"/>
                    </a:lnTo>
                    <a:lnTo>
                      <a:pt x="19" y="522"/>
                    </a:lnTo>
                    <a:lnTo>
                      <a:pt x="139" y="392"/>
                    </a:lnTo>
                    <a:lnTo>
                      <a:pt x="248" y="262"/>
                    </a:lnTo>
                    <a:lnTo>
                      <a:pt x="347" y="130"/>
                    </a:lnTo>
                    <a:lnTo>
                      <a:pt x="435" y="0"/>
                    </a:lnTo>
                    <a:lnTo>
                      <a:pt x="413"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Freeform 8"/>
              <p:cNvSpPr>
                <a:spLocks/>
              </p:cNvSpPr>
              <p:nvPr/>
            </p:nvSpPr>
            <p:spPr bwMode="auto">
              <a:xfrm>
                <a:off x="1422" y="1212"/>
                <a:ext cx="1193" cy="1318"/>
              </a:xfrm>
              <a:custGeom>
                <a:avLst/>
                <a:gdLst>
                  <a:gd name="T0" fmla="*/ 1165 w 1193"/>
                  <a:gd name="T1" fmla="*/ 404 h 1318"/>
                  <a:gd name="T2" fmla="*/ 1127 w 1193"/>
                  <a:gd name="T3" fmla="*/ 276 h 1318"/>
                  <a:gd name="T4" fmla="*/ 1080 w 1193"/>
                  <a:gd name="T5" fmla="*/ 142 h 1318"/>
                  <a:gd name="T6" fmla="*/ 1021 w 1193"/>
                  <a:gd name="T7" fmla="*/ 0 h 1318"/>
                  <a:gd name="T8" fmla="*/ 933 w 1193"/>
                  <a:gd name="T9" fmla="*/ 130 h 1318"/>
                  <a:gd name="T10" fmla="*/ 834 w 1193"/>
                  <a:gd name="T11" fmla="*/ 262 h 1318"/>
                  <a:gd name="T12" fmla="*/ 725 w 1193"/>
                  <a:gd name="T13" fmla="*/ 392 h 1318"/>
                  <a:gd name="T14" fmla="*/ 605 w 1193"/>
                  <a:gd name="T15" fmla="*/ 522 h 1318"/>
                  <a:gd name="T16" fmla="*/ 761 w 1193"/>
                  <a:gd name="T17" fmla="*/ 522 h 1318"/>
                  <a:gd name="T18" fmla="*/ 669 w 1193"/>
                  <a:gd name="T19" fmla="*/ 746 h 1318"/>
                  <a:gd name="T20" fmla="*/ 555 w 1193"/>
                  <a:gd name="T21" fmla="*/ 938 h 1318"/>
                  <a:gd name="T22" fmla="*/ 425 w 1193"/>
                  <a:gd name="T23" fmla="*/ 1093 h 1318"/>
                  <a:gd name="T24" fmla="*/ 288 w 1193"/>
                  <a:gd name="T25" fmla="*/ 1207 h 1318"/>
                  <a:gd name="T26" fmla="*/ 144 w 1193"/>
                  <a:gd name="T27" fmla="*/ 1282 h 1318"/>
                  <a:gd name="T28" fmla="*/ 0 w 1193"/>
                  <a:gd name="T29" fmla="*/ 1318 h 1318"/>
                  <a:gd name="T30" fmla="*/ 298 w 1193"/>
                  <a:gd name="T31" fmla="*/ 1280 h 1318"/>
                  <a:gd name="T32" fmla="*/ 442 w 1193"/>
                  <a:gd name="T33" fmla="*/ 1245 h 1318"/>
                  <a:gd name="T34" fmla="*/ 586 w 1193"/>
                  <a:gd name="T35" fmla="*/ 1171 h 1318"/>
                  <a:gd name="T36" fmla="*/ 725 w 1193"/>
                  <a:gd name="T37" fmla="*/ 1063 h 1318"/>
                  <a:gd name="T38" fmla="*/ 855 w 1193"/>
                  <a:gd name="T39" fmla="*/ 914 h 1318"/>
                  <a:gd name="T40" fmla="*/ 969 w 1193"/>
                  <a:gd name="T41" fmla="*/ 734 h 1318"/>
                  <a:gd name="T42" fmla="*/ 1061 w 1193"/>
                  <a:gd name="T43" fmla="*/ 522 h 1318"/>
                  <a:gd name="T44" fmla="*/ 1193 w 1193"/>
                  <a:gd name="T45" fmla="*/ 524 h 1318"/>
                  <a:gd name="T46" fmla="*/ 1165 w 1193"/>
                  <a:gd name="T47" fmla="*/ 404 h 13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93"/>
                  <a:gd name="T73" fmla="*/ 0 h 1318"/>
                  <a:gd name="T74" fmla="*/ 1193 w 1193"/>
                  <a:gd name="T75" fmla="*/ 1318 h 13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93" h="1318">
                    <a:moveTo>
                      <a:pt x="1165" y="404"/>
                    </a:moveTo>
                    <a:lnTo>
                      <a:pt x="1127" y="276"/>
                    </a:lnTo>
                    <a:lnTo>
                      <a:pt x="1080" y="142"/>
                    </a:lnTo>
                    <a:lnTo>
                      <a:pt x="1021" y="0"/>
                    </a:lnTo>
                    <a:lnTo>
                      <a:pt x="933" y="130"/>
                    </a:lnTo>
                    <a:lnTo>
                      <a:pt x="834" y="262"/>
                    </a:lnTo>
                    <a:lnTo>
                      <a:pt x="725" y="392"/>
                    </a:lnTo>
                    <a:lnTo>
                      <a:pt x="605" y="522"/>
                    </a:lnTo>
                    <a:lnTo>
                      <a:pt x="761" y="522"/>
                    </a:lnTo>
                    <a:lnTo>
                      <a:pt x="669" y="746"/>
                    </a:lnTo>
                    <a:lnTo>
                      <a:pt x="555" y="938"/>
                    </a:lnTo>
                    <a:lnTo>
                      <a:pt x="425" y="1093"/>
                    </a:lnTo>
                    <a:lnTo>
                      <a:pt x="288" y="1207"/>
                    </a:lnTo>
                    <a:lnTo>
                      <a:pt x="144" y="1282"/>
                    </a:lnTo>
                    <a:lnTo>
                      <a:pt x="0" y="1318"/>
                    </a:lnTo>
                    <a:lnTo>
                      <a:pt x="298" y="1280"/>
                    </a:lnTo>
                    <a:lnTo>
                      <a:pt x="442" y="1245"/>
                    </a:lnTo>
                    <a:lnTo>
                      <a:pt x="586" y="1171"/>
                    </a:lnTo>
                    <a:lnTo>
                      <a:pt x="725" y="1063"/>
                    </a:lnTo>
                    <a:lnTo>
                      <a:pt x="855" y="914"/>
                    </a:lnTo>
                    <a:lnTo>
                      <a:pt x="969" y="734"/>
                    </a:lnTo>
                    <a:lnTo>
                      <a:pt x="1061" y="522"/>
                    </a:lnTo>
                    <a:lnTo>
                      <a:pt x="1193" y="524"/>
                    </a:lnTo>
                    <a:lnTo>
                      <a:pt x="1165" y="404"/>
                    </a:lnTo>
                    <a:close/>
                  </a:path>
                </a:pathLst>
              </a:custGeom>
              <a:gradFill rotWithShape="1">
                <a:gsLst>
                  <a:gs pos="0">
                    <a:srgbClr val="00B0F0"/>
                  </a:gs>
                  <a:gs pos="100000">
                    <a:srgbClr val="0070C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7" name="Text Box 32"/>
            <p:cNvSpPr txBox="1">
              <a:spLocks noChangeArrowheads="1"/>
            </p:cNvSpPr>
            <p:nvPr/>
          </p:nvSpPr>
          <p:spPr bwMode="auto">
            <a:xfrm>
              <a:off x="-180528" y="3278174"/>
              <a:ext cx="2736354" cy="78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b="1">
                  <a:solidFill>
                    <a:schemeClr val="tx1"/>
                  </a:solidFill>
                  <a:latin typeface="Arial" charset="0"/>
                  <a:ea typeface="宋体" charset="-122"/>
                </a:defRPr>
              </a:lvl1pPr>
              <a:lvl2pPr marL="742950" indent="-285750" algn="ctr" eaLnBrk="0" hangingPunct="0">
                <a:defRPr b="1">
                  <a:solidFill>
                    <a:schemeClr val="tx1"/>
                  </a:solidFill>
                  <a:latin typeface="Arial" charset="0"/>
                  <a:ea typeface="宋体" charset="-122"/>
                </a:defRPr>
              </a:lvl2pPr>
              <a:lvl3pPr marL="1143000" indent="-228600" algn="ctr" eaLnBrk="0" hangingPunct="0">
                <a:defRPr b="1">
                  <a:solidFill>
                    <a:schemeClr val="tx1"/>
                  </a:solidFill>
                  <a:latin typeface="Arial" charset="0"/>
                  <a:ea typeface="宋体" charset="-122"/>
                </a:defRPr>
              </a:lvl3pPr>
              <a:lvl4pPr marL="1600200" indent="-228600" algn="ctr" eaLnBrk="0" hangingPunct="0">
                <a:defRPr b="1">
                  <a:solidFill>
                    <a:schemeClr val="tx1"/>
                  </a:solidFill>
                  <a:latin typeface="Arial" charset="0"/>
                  <a:ea typeface="宋体" charset="-122"/>
                </a:defRPr>
              </a:lvl4pPr>
              <a:lvl5pPr marL="2057400" indent="-228600" algn="ctr" eaLnBrk="0" hangingPunct="0">
                <a:defRPr b="1">
                  <a:solidFill>
                    <a:schemeClr val="tx1"/>
                  </a:solidFill>
                  <a:latin typeface="Arial" charset="0"/>
                  <a:ea typeface="宋体" charset="-122"/>
                </a:defRPr>
              </a:lvl5pPr>
              <a:lvl6pPr marL="2514600" indent="-228600" algn="ctr" eaLnBrk="0" fontAlgn="base" hangingPunct="0">
                <a:spcBef>
                  <a:spcPct val="0"/>
                </a:spcBef>
                <a:spcAft>
                  <a:spcPct val="0"/>
                </a:spcAft>
                <a:defRPr b="1">
                  <a:solidFill>
                    <a:schemeClr val="tx1"/>
                  </a:solidFill>
                  <a:latin typeface="Arial" charset="0"/>
                  <a:ea typeface="宋体" charset="-122"/>
                </a:defRPr>
              </a:lvl6pPr>
              <a:lvl7pPr marL="2971800" indent="-228600" algn="ctr" eaLnBrk="0" fontAlgn="base" hangingPunct="0">
                <a:spcBef>
                  <a:spcPct val="0"/>
                </a:spcBef>
                <a:spcAft>
                  <a:spcPct val="0"/>
                </a:spcAft>
                <a:defRPr b="1">
                  <a:solidFill>
                    <a:schemeClr val="tx1"/>
                  </a:solidFill>
                  <a:latin typeface="Arial" charset="0"/>
                  <a:ea typeface="宋体" charset="-122"/>
                </a:defRPr>
              </a:lvl7pPr>
              <a:lvl8pPr marL="3429000" indent="-228600" algn="ctr" eaLnBrk="0" fontAlgn="base" hangingPunct="0">
                <a:spcBef>
                  <a:spcPct val="0"/>
                </a:spcBef>
                <a:spcAft>
                  <a:spcPct val="0"/>
                </a:spcAft>
                <a:defRPr b="1">
                  <a:solidFill>
                    <a:schemeClr val="tx1"/>
                  </a:solidFill>
                  <a:latin typeface="Arial" charset="0"/>
                  <a:ea typeface="宋体" charset="-122"/>
                </a:defRPr>
              </a:lvl8pPr>
              <a:lvl9pPr marL="3886200" indent="-228600" algn="ctr" eaLnBrk="0" fontAlgn="base" hangingPunct="0">
                <a:spcBef>
                  <a:spcPct val="0"/>
                </a:spcBef>
                <a:spcAft>
                  <a:spcPct val="0"/>
                </a:spcAft>
                <a:defRPr b="1">
                  <a:solidFill>
                    <a:schemeClr val="tx1"/>
                  </a:solidFill>
                  <a:latin typeface="Arial" charset="0"/>
                  <a:ea typeface="宋体" charset="-122"/>
                </a:defRPr>
              </a:lvl9pPr>
            </a:lstStyle>
            <a:p>
              <a:pPr lvl="0" eaLnBrk="1" hangingPunct="1">
                <a:lnSpc>
                  <a:spcPct val="150000"/>
                </a:lnSpc>
              </a:pPr>
              <a:r>
                <a:rPr kumimoji="0" lang="zh-CN" altLang="en-US" sz="2400" i="0" u="none" strike="noStrike" kern="0" cap="none" spc="0" normalizeH="0" baseline="-25000" noProof="0" dirty="0">
                  <a:ln>
                    <a:noFill/>
                  </a:ln>
                  <a:solidFill>
                    <a:srgbClr val="000066"/>
                  </a:solidFill>
                  <a:effectLst/>
                  <a:uLnTx/>
                  <a:uFillTx/>
                  <a:latin typeface="微软雅黑" pitchFamily="34" charset="-122"/>
                  <a:ea typeface="微软雅黑" pitchFamily="34" charset="-122"/>
                </a:rPr>
                <a:t>全面实施创新驱动发展战略</a:t>
              </a:r>
              <a:endParaRPr kumimoji="0" lang="en-US" altLang="zh-CN" sz="2400" i="0" u="none" strike="noStrike" kern="0" cap="none" spc="0" normalizeH="0" baseline="-25000" noProof="0" dirty="0">
                <a:ln>
                  <a:noFill/>
                </a:ln>
                <a:solidFill>
                  <a:srgbClr val="000066"/>
                </a:solidFill>
                <a:effectLst/>
                <a:uLnTx/>
                <a:uFillTx/>
                <a:latin typeface="微软雅黑" pitchFamily="34" charset="-122"/>
                <a:ea typeface="微软雅黑" pitchFamily="34" charset="-122"/>
              </a:endParaRPr>
            </a:p>
            <a:p>
              <a:pPr lvl="0" eaLnBrk="1" hangingPunct="1">
                <a:lnSpc>
                  <a:spcPct val="150000"/>
                </a:lnSpc>
              </a:pPr>
              <a:r>
                <a:rPr lang="zh-CN" altLang="en-US" sz="2400" kern="0" baseline="-25000" dirty="0">
                  <a:solidFill>
                    <a:srgbClr val="000066"/>
                  </a:solidFill>
                  <a:latin typeface="微软雅黑" pitchFamily="34" charset="-122"/>
                  <a:ea typeface="微软雅黑" pitchFamily="34" charset="-122"/>
                </a:rPr>
                <a:t>打造创新型设计院</a:t>
              </a:r>
              <a:endParaRPr kumimoji="0" lang="en-US" altLang="zh-CN" sz="2400" i="0" u="none" strike="noStrike" kern="0" cap="none" spc="0" normalizeH="0" baseline="-25000" noProof="0" dirty="0">
                <a:ln>
                  <a:noFill/>
                </a:ln>
                <a:solidFill>
                  <a:srgbClr val="000066"/>
                </a:solidFill>
                <a:effectLst/>
                <a:uLnTx/>
                <a:uFillTx/>
                <a:latin typeface="微软雅黑" pitchFamily="34" charset="-122"/>
                <a:ea typeface="微软雅黑" pitchFamily="34" charset="-122"/>
              </a:endParaRPr>
            </a:p>
          </p:txBody>
        </p:sp>
      </p:grpSp>
      <p:sp>
        <p:nvSpPr>
          <p:cNvPr id="16" name="矩形 15"/>
          <p:cNvSpPr/>
          <p:nvPr/>
        </p:nvSpPr>
        <p:spPr>
          <a:xfrm>
            <a:off x="323528" y="1275606"/>
            <a:ext cx="4320480" cy="1200329"/>
          </a:xfrm>
          <a:prstGeom prst="rect">
            <a:avLst/>
          </a:prstGeom>
        </p:spPr>
        <p:txBody>
          <a:bodyPr wrap="square">
            <a:spAutoFit/>
          </a:bodyPr>
          <a:lstStyle/>
          <a:p>
            <a:pPr marL="285750" indent="-285750">
              <a:lnSpc>
                <a:spcPct val="150000"/>
              </a:lnSpc>
              <a:spcBef>
                <a:spcPct val="20000"/>
              </a:spcBef>
              <a:buFont typeface="Wingdings" pitchFamily="2" charset="2"/>
              <a:buChar char="p"/>
            </a:pPr>
            <a:r>
              <a:rPr lang="zh-CN" altLang="zh-CN" sz="1600" dirty="0">
                <a:latin typeface="微软雅黑" panose="020B0503020204020204" pitchFamily="34" charset="-122"/>
                <a:ea typeface="微软雅黑" panose="020B0503020204020204" pitchFamily="34" charset="-122"/>
              </a:rPr>
              <a:t>坚持需求引领、问题导向、市场引领、应用至上</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着力增强自主创新能力，不断完善技术创新体系</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17"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关于我们</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平台机制</a:t>
            </a:r>
            <a:endParaRPr lang="en-US" altLang="zh-CN" sz="2400" b="1" kern="0" dirty="0">
              <a:solidFill>
                <a:srgbClr val="1B539D"/>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974330"/>
            <a:ext cx="2448272" cy="282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文本占位符 2"/>
          <p:cNvSpPr txBox="1">
            <a:spLocks/>
          </p:cNvSpPr>
          <p:nvPr/>
        </p:nvSpPr>
        <p:spPr>
          <a:xfrm>
            <a:off x="4572000" y="3939902"/>
            <a:ext cx="4499991" cy="936104"/>
          </a:xfrm>
          <a:prstGeom prst="rect">
            <a:avLst/>
          </a:prstGeom>
        </p:spPr>
        <p:txBody>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50000"/>
              </a:lnSpc>
              <a:buFont typeface="Wingdings" pitchFamily="2" charset="2"/>
              <a:buChar char="p"/>
              <a:defRPr/>
            </a:pPr>
            <a:r>
              <a:rPr lang="zh-CN" altLang="en-US" sz="1600" dirty="0">
                <a:latin typeface="微软雅黑" panose="020B0503020204020204" pitchFamily="34" charset="-122"/>
                <a:ea typeface="微软雅黑" panose="020B0503020204020204" pitchFamily="34" charset="-122"/>
              </a:rPr>
              <a:t>积极推动并建立以公司为主导，以生产单位、工程技术研究中心为主体的科技创新体系。</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572156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3013284903"/>
              </p:ext>
            </p:extLst>
          </p:nvPr>
        </p:nvGraphicFramePr>
        <p:xfrm>
          <a:off x="329571" y="987574"/>
          <a:ext cx="2874277" cy="3888434"/>
        </p:xfrm>
        <a:graphic>
          <a:graphicData uri="http://schemas.openxmlformats.org/drawingml/2006/table">
            <a:tbl>
              <a:tblPr firstRow="1" bandRow="1">
                <a:tableStyleId>{72833802-FEF1-4C79-8D5D-14CF1EAF98D9}</a:tableStyleId>
              </a:tblPr>
              <a:tblGrid>
                <a:gridCol w="2874277">
                  <a:extLst>
                    <a:ext uri="{9D8B030D-6E8A-4147-A177-3AD203B41FA5}">
                      <a16:colId xmlns:a16="http://schemas.microsoft.com/office/drawing/2014/main" val="20000"/>
                    </a:ext>
                  </a:extLst>
                </a:gridCol>
              </a:tblGrid>
              <a:tr h="387230">
                <a:tc>
                  <a:txBody>
                    <a:bodyPr/>
                    <a:lstStyle/>
                    <a:p>
                      <a:pPr algn="ctr"/>
                      <a:r>
                        <a:rPr lang="zh-CN" altLang="en-US" sz="1600" b="1" dirty="0">
                          <a:latin typeface="微软雅黑" pitchFamily="34" charset="-122"/>
                          <a:ea typeface="微软雅黑" pitchFamily="34" charset="-122"/>
                        </a:rPr>
                        <a:t>主要科研创新平台</a:t>
                      </a:r>
                    </a:p>
                  </a:txBody>
                  <a:tcPr anchor="ctr"/>
                </a:tc>
                <a:extLst>
                  <a:ext uri="{0D108BD9-81ED-4DB2-BD59-A6C34878D82A}">
                    <a16:rowId xmlns:a16="http://schemas.microsoft.com/office/drawing/2014/main" val="10000"/>
                  </a:ext>
                </a:extLst>
              </a:tr>
              <a:tr h="392608">
                <a:tc>
                  <a:txBody>
                    <a:bodyPr/>
                    <a:lstStyle/>
                    <a:p>
                      <a:pPr marL="0" marR="0" indent="0" algn="ctr" defTabSz="913765" rtl="0" eaLnBrk="1" fontAlgn="auto" latinLnBrk="0" hangingPunct="1">
                        <a:lnSpc>
                          <a:spcPct val="100000"/>
                        </a:lnSpc>
                        <a:spcBef>
                          <a:spcPts val="0"/>
                        </a:spcBef>
                        <a:spcAft>
                          <a:spcPts val="0"/>
                        </a:spcAft>
                        <a:buClrTx/>
                        <a:buSzTx/>
                        <a:buFont typeface="+mj-lt"/>
                        <a:buNone/>
                        <a:tabLst/>
                        <a:defRPr/>
                      </a:pPr>
                      <a:r>
                        <a:rPr lang="zh-CN" altLang="en-US" sz="1200" b="0" kern="1200" spc="120" dirty="0">
                          <a:latin typeface="微软雅黑" pitchFamily="34" charset="-122"/>
                          <a:ea typeface="微软雅黑" pitchFamily="34" charset="-122"/>
                        </a:rPr>
                        <a:t>国家企业技术中心</a:t>
                      </a:r>
                      <a:endParaRPr lang="zh-CN" altLang="en-US" sz="1200" b="0" kern="1200" spc="120" dirty="0">
                        <a:solidFill>
                          <a:srgbClr val="FF0000"/>
                        </a:solidFill>
                        <a:latin typeface="微软雅黑" panose="020B0503020204020204" pitchFamily="34" charset="-122"/>
                        <a:ea typeface="微软雅黑" panose="020B0503020204020204" pitchFamily="34" charset="-122"/>
                        <a:cs typeface="+mn-cs"/>
                      </a:endParaRPr>
                    </a:p>
                  </a:txBody>
                  <a:tcPr anchor="ctr"/>
                </a:tc>
                <a:extLst>
                  <a:ext uri="{0D108BD9-81ED-4DB2-BD59-A6C34878D82A}">
                    <a16:rowId xmlns:a16="http://schemas.microsoft.com/office/drawing/2014/main" val="10001"/>
                  </a:ext>
                </a:extLst>
              </a:tr>
              <a:tr h="392608">
                <a:tc>
                  <a:txBody>
                    <a:bodyPr/>
                    <a:lstStyle/>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latin typeface="微软雅黑" pitchFamily="34" charset="-122"/>
                          <a:ea typeface="微软雅黑" pitchFamily="34" charset="-122"/>
                        </a:rPr>
                        <a:t>博士后科研工作站</a:t>
                      </a:r>
                      <a:endParaRPr lang="zh-CN" altLang="en-US" sz="1200" b="0" kern="1200" spc="120" dirty="0">
                        <a:solidFill>
                          <a:srgbClr val="FF0000"/>
                        </a:solidFill>
                        <a:latin typeface="微软雅黑" panose="020B0503020204020204" pitchFamily="34" charset="-122"/>
                        <a:ea typeface="微软雅黑" panose="020B0503020204020204" pitchFamily="34" charset="-122"/>
                        <a:cs typeface="+mn-cs"/>
                      </a:endParaRPr>
                    </a:p>
                  </a:txBody>
                  <a:tcPr anchor="ctr"/>
                </a:tc>
                <a:extLst>
                  <a:ext uri="{0D108BD9-81ED-4DB2-BD59-A6C34878D82A}">
                    <a16:rowId xmlns:a16="http://schemas.microsoft.com/office/drawing/2014/main" val="10002"/>
                  </a:ext>
                </a:extLst>
              </a:tr>
              <a:tr h="392608">
                <a:tc>
                  <a:txBody>
                    <a:bodyPr/>
                    <a:lstStyle/>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latin typeface="微软雅黑" pitchFamily="34" charset="-122"/>
                          <a:ea typeface="微软雅黑" pitchFamily="34" charset="-122"/>
                        </a:rPr>
                        <a:t>河南省院士工作站</a:t>
                      </a:r>
                      <a:endParaRPr lang="en-US" altLang="zh-CN" sz="1200" b="0" kern="1200" spc="120" dirty="0">
                        <a:solidFill>
                          <a:srgbClr val="FF0000"/>
                        </a:solidFill>
                        <a:latin typeface="微软雅黑" panose="020B0503020204020204" pitchFamily="34" charset="-122"/>
                        <a:ea typeface="微软雅黑" panose="020B0503020204020204" pitchFamily="34" charset="-122"/>
                        <a:cs typeface="+mn-cs"/>
                      </a:endParaRPr>
                    </a:p>
                  </a:txBody>
                  <a:tcPr anchor="ctr"/>
                </a:tc>
                <a:extLst>
                  <a:ext uri="{0D108BD9-81ED-4DB2-BD59-A6C34878D82A}">
                    <a16:rowId xmlns:a16="http://schemas.microsoft.com/office/drawing/2014/main" val="10003"/>
                  </a:ext>
                </a:extLst>
              </a:tr>
              <a:tr h="580845">
                <a:tc>
                  <a:txBody>
                    <a:bodyPr/>
                    <a:lstStyle/>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latin typeface="微软雅黑" pitchFamily="34" charset="-122"/>
                          <a:ea typeface="微软雅黑" pitchFamily="34" charset="-122"/>
                        </a:rPr>
                        <a:t>河南省城市水资源环境</a:t>
                      </a:r>
                      <a:endParaRPr lang="en-US" altLang="zh-CN" sz="1200" b="0" kern="1200" spc="120" dirty="0">
                        <a:latin typeface="微软雅黑" pitchFamily="34" charset="-122"/>
                        <a:ea typeface="微软雅黑" pitchFamily="34" charset="-122"/>
                      </a:endParaRPr>
                    </a:p>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latin typeface="微软雅黑" pitchFamily="34" charset="-122"/>
                          <a:ea typeface="微软雅黑" pitchFamily="34" charset="-122"/>
                        </a:rPr>
                        <a:t>工程技术研究中心</a:t>
                      </a:r>
                      <a:endParaRPr lang="en-US" altLang="zh-CN" sz="1200" b="0" kern="1200" spc="120" dirty="0">
                        <a:solidFill>
                          <a:srgbClr val="FF0000"/>
                        </a:solidFill>
                        <a:latin typeface="微软雅黑" panose="020B0503020204020204" pitchFamily="34" charset="-122"/>
                        <a:ea typeface="微软雅黑" panose="020B0503020204020204" pitchFamily="34" charset="-122"/>
                        <a:cs typeface="+mn-cs"/>
                      </a:endParaRPr>
                    </a:p>
                  </a:txBody>
                  <a:tcPr anchor="ctr"/>
                </a:tc>
                <a:extLst>
                  <a:ext uri="{0D108BD9-81ED-4DB2-BD59-A6C34878D82A}">
                    <a16:rowId xmlns:a16="http://schemas.microsoft.com/office/drawing/2014/main" val="10004"/>
                  </a:ext>
                </a:extLst>
              </a:tr>
              <a:tr h="580845">
                <a:tc>
                  <a:txBody>
                    <a:bodyPr/>
                    <a:lstStyle/>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latin typeface="微软雅黑" pitchFamily="34" charset="-122"/>
                          <a:ea typeface="微软雅黑" pitchFamily="34" charset="-122"/>
                        </a:rPr>
                        <a:t>河南省地下空间结构</a:t>
                      </a:r>
                      <a:endParaRPr lang="en-US" altLang="zh-CN" sz="1200" b="0" kern="1200" spc="120" dirty="0">
                        <a:latin typeface="微软雅黑" pitchFamily="34" charset="-122"/>
                        <a:ea typeface="微软雅黑" pitchFamily="34" charset="-122"/>
                      </a:endParaRPr>
                    </a:p>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latin typeface="微软雅黑" pitchFamily="34" charset="-122"/>
                          <a:ea typeface="微软雅黑" pitchFamily="34" charset="-122"/>
                        </a:rPr>
                        <a:t>工程技术研究中心</a:t>
                      </a:r>
                      <a:endParaRPr lang="en-US" altLang="zh-CN" sz="1200" b="0" kern="1200" spc="120" dirty="0">
                        <a:solidFill>
                          <a:srgbClr val="FF0000"/>
                        </a:solidFill>
                        <a:latin typeface="微软雅黑" panose="020B0503020204020204" pitchFamily="34" charset="-122"/>
                        <a:ea typeface="微软雅黑" panose="020B0503020204020204" pitchFamily="34" charset="-122"/>
                        <a:cs typeface="+mn-cs"/>
                      </a:endParaRPr>
                    </a:p>
                  </a:txBody>
                  <a:tcPr anchor="ctr"/>
                </a:tc>
                <a:extLst>
                  <a:ext uri="{0D108BD9-81ED-4DB2-BD59-A6C34878D82A}">
                    <a16:rowId xmlns:a16="http://schemas.microsoft.com/office/drawing/2014/main" val="10005"/>
                  </a:ext>
                </a:extLst>
              </a:tr>
              <a:tr h="580845">
                <a:tc>
                  <a:txBody>
                    <a:bodyPr/>
                    <a:lstStyle/>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latin typeface="微软雅黑" pitchFamily="34" charset="-122"/>
                          <a:ea typeface="微软雅黑" pitchFamily="34" charset="-122"/>
                        </a:rPr>
                        <a:t>河南省水资源调控</a:t>
                      </a:r>
                      <a:endParaRPr lang="en-US" altLang="zh-CN" sz="1200" b="0" kern="1200" spc="120" dirty="0">
                        <a:latin typeface="微软雅黑" pitchFamily="34" charset="-122"/>
                        <a:ea typeface="微软雅黑" pitchFamily="34" charset="-122"/>
                      </a:endParaRPr>
                    </a:p>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latin typeface="微软雅黑" pitchFamily="34" charset="-122"/>
                          <a:ea typeface="微软雅黑" pitchFamily="34" charset="-122"/>
                        </a:rPr>
                        <a:t>工程技术研究中心</a:t>
                      </a:r>
                      <a:endParaRPr lang="en-US" altLang="zh-CN" sz="1200" b="0" kern="1200" spc="120" dirty="0">
                        <a:solidFill>
                          <a:srgbClr val="FF0000"/>
                        </a:solidFill>
                        <a:latin typeface="微软雅黑" panose="020B0503020204020204" pitchFamily="34" charset="-122"/>
                        <a:ea typeface="微软雅黑" panose="020B0503020204020204" pitchFamily="34" charset="-122"/>
                        <a:cs typeface="+mn-cs"/>
                      </a:endParaRPr>
                    </a:p>
                  </a:txBody>
                  <a:tcPr anchor="ctr"/>
                </a:tc>
                <a:extLst>
                  <a:ext uri="{0D108BD9-81ED-4DB2-BD59-A6C34878D82A}">
                    <a16:rowId xmlns:a16="http://schemas.microsoft.com/office/drawing/2014/main" val="10006"/>
                  </a:ext>
                </a:extLst>
              </a:tr>
              <a:tr h="580845">
                <a:tc>
                  <a:txBody>
                    <a:bodyPr/>
                    <a:lstStyle/>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latin typeface="微软雅黑" pitchFamily="34" charset="-122"/>
                          <a:ea typeface="微软雅黑" pitchFamily="34" charset="-122"/>
                        </a:rPr>
                        <a:t>河南省土工结构运行安全诊断</a:t>
                      </a:r>
                      <a:endParaRPr lang="en-US" altLang="zh-CN" sz="1200" b="0" kern="1200" spc="120" dirty="0">
                        <a:latin typeface="微软雅黑" pitchFamily="34" charset="-122"/>
                        <a:ea typeface="微软雅黑" pitchFamily="34" charset="-122"/>
                      </a:endParaRPr>
                    </a:p>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latin typeface="微软雅黑" pitchFamily="34" charset="-122"/>
                          <a:ea typeface="微软雅黑" pitchFamily="34" charset="-122"/>
                        </a:rPr>
                        <a:t>工程技术研究中心</a:t>
                      </a:r>
                      <a:endParaRPr lang="en-US" altLang="zh-CN" sz="1200" b="0" kern="1200" spc="120" dirty="0">
                        <a:solidFill>
                          <a:srgbClr val="FF0000"/>
                        </a:solidFill>
                        <a:latin typeface="微软雅黑" panose="020B0503020204020204" pitchFamily="34" charset="-122"/>
                        <a:ea typeface="微软雅黑" panose="020B0503020204020204" pitchFamily="34" charset="-122"/>
                        <a:cs typeface="+mn-cs"/>
                      </a:endParaRPr>
                    </a:p>
                  </a:txBody>
                  <a:tcPr anchor="ctr"/>
                </a:tc>
                <a:extLst>
                  <a:ext uri="{0D108BD9-81ED-4DB2-BD59-A6C34878D82A}">
                    <a16:rowId xmlns:a16="http://schemas.microsoft.com/office/drawing/2014/main" val="10007"/>
                  </a:ext>
                </a:extLst>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1861265248"/>
              </p:ext>
            </p:extLst>
          </p:nvPr>
        </p:nvGraphicFramePr>
        <p:xfrm>
          <a:off x="6012160" y="987574"/>
          <a:ext cx="2736304" cy="3888431"/>
        </p:xfrm>
        <a:graphic>
          <a:graphicData uri="http://schemas.openxmlformats.org/drawingml/2006/table">
            <a:tbl>
              <a:tblPr firstRow="1" bandRow="1">
                <a:tableStyleId>{72833802-FEF1-4C79-8D5D-14CF1EAF98D9}</a:tableStyleId>
              </a:tblPr>
              <a:tblGrid>
                <a:gridCol w="2736304">
                  <a:extLst>
                    <a:ext uri="{9D8B030D-6E8A-4147-A177-3AD203B41FA5}">
                      <a16:colId xmlns:a16="http://schemas.microsoft.com/office/drawing/2014/main" val="20000"/>
                    </a:ext>
                  </a:extLst>
                </a:gridCol>
              </a:tblGrid>
              <a:tr h="555491">
                <a:tc>
                  <a:txBody>
                    <a:bodyPr/>
                    <a:lstStyle/>
                    <a:p>
                      <a:pPr marL="0" algn="ctr" defTabSz="914378" rtl="0" eaLnBrk="1" latinLnBrk="0" hangingPunct="1"/>
                      <a:r>
                        <a:rPr lang="zh-CN" altLang="en-US" sz="1600" b="1" kern="1200" dirty="0">
                          <a:solidFill>
                            <a:schemeClr val="bg1"/>
                          </a:solidFill>
                          <a:latin typeface="微软雅黑" pitchFamily="34" charset="-122"/>
                          <a:ea typeface="微软雅黑" pitchFamily="34" charset="-122"/>
                          <a:cs typeface="+mn-cs"/>
                        </a:rPr>
                        <a:t>主要创新人才团队</a:t>
                      </a:r>
                    </a:p>
                  </a:txBody>
                  <a:tcPr anchor="ctr"/>
                </a:tc>
                <a:extLst>
                  <a:ext uri="{0D108BD9-81ED-4DB2-BD59-A6C34878D82A}">
                    <a16:rowId xmlns:a16="http://schemas.microsoft.com/office/drawing/2014/main" val="10000"/>
                  </a:ext>
                </a:extLst>
              </a:tr>
              <a:tr h="833235">
                <a:tc>
                  <a:txBody>
                    <a:bodyPr/>
                    <a:lstStyle/>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solidFill>
                            <a:schemeClr val="tx1"/>
                          </a:solidFill>
                          <a:latin typeface="微软雅黑" pitchFamily="34" charset="-122"/>
                          <a:ea typeface="微软雅黑" pitchFamily="34" charset="-122"/>
                          <a:cs typeface="+mn-cs"/>
                        </a:rPr>
                        <a:t>河南省“水资源配置与调度”</a:t>
                      </a:r>
                      <a:endParaRPr lang="en-US" altLang="zh-CN" sz="1200" b="0" kern="1200" spc="120" dirty="0">
                        <a:solidFill>
                          <a:schemeClr val="tx1"/>
                        </a:solidFill>
                        <a:latin typeface="微软雅黑" pitchFamily="34" charset="-122"/>
                        <a:ea typeface="微软雅黑" pitchFamily="34" charset="-122"/>
                        <a:cs typeface="+mn-cs"/>
                      </a:endParaRPr>
                    </a:p>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solidFill>
                            <a:schemeClr val="tx1"/>
                          </a:solidFill>
                          <a:latin typeface="微软雅黑" pitchFamily="34" charset="-122"/>
                          <a:ea typeface="微软雅黑" pitchFamily="34" charset="-122"/>
                          <a:cs typeface="+mn-cs"/>
                        </a:rPr>
                        <a:t>创新型科技团队</a:t>
                      </a:r>
                    </a:p>
                  </a:txBody>
                  <a:tcPr anchor="ctr"/>
                </a:tc>
                <a:extLst>
                  <a:ext uri="{0D108BD9-81ED-4DB2-BD59-A6C34878D82A}">
                    <a16:rowId xmlns:a16="http://schemas.microsoft.com/office/drawing/2014/main" val="10001"/>
                  </a:ext>
                </a:extLst>
              </a:tr>
              <a:tr h="833235">
                <a:tc>
                  <a:txBody>
                    <a:bodyPr/>
                    <a:lstStyle/>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solidFill>
                            <a:schemeClr val="tx1"/>
                          </a:solidFill>
                          <a:latin typeface="微软雅黑" pitchFamily="34" charset="-122"/>
                          <a:ea typeface="微软雅黑" pitchFamily="34" charset="-122"/>
                          <a:cs typeface="+mn-cs"/>
                        </a:rPr>
                        <a:t>河南省“水资源环境工程”</a:t>
                      </a:r>
                      <a:endParaRPr lang="en-US" altLang="zh-CN" sz="1200" b="0" kern="1200" spc="120" dirty="0">
                        <a:solidFill>
                          <a:schemeClr val="tx1"/>
                        </a:solidFill>
                        <a:latin typeface="微软雅黑" pitchFamily="34" charset="-122"/>
                        <a:ea typeface="微软雅黑" pitchFamily="34" charset="-122"/>
                        <a:cs typeface="+mn-cs"/>
                      </a:endParaRPr>
                    </a:p>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solidFill>
                            <a:schemeClr val="tx1"/>
                          </a:solidFill>
                          <a:latin typeface="微软雅黑" pitchFamily="34" charset="-122"/>
                          <a:ea typeface="微软雅黑" pitchFamily="34" charset="-122"/>
                          <a:cs typeface="+mn-cs"/>
                        </a:rPr>
                        <a:t>博士后科研创新团队</a:t>
                      </a:r>
                    </a:p>
                  </a:txBody>
                  <a:tcPr anchor="ctr"/>
                </a:tc>
                <a:extLst>
                  <a:ext uri="{0D108BD9-81ED-4DB2-BD59-A6C34878D82A}">
                    <a16:rowId xmlns:a16="http://schemas.microsoft.com/office/drawing/2014/main" val="10002"/>
                  </a:ext>
                </a:extLst>
              </a:tr>
              <a:tr h="833235">
                <a:tc>
                  <a:txBody>
                    <a:bodyPr/>
                    <a:lstStyle/>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solidFill>
                            <a:schemeClr val="tx1"/>
                          </a:solidFill>
                          <a:latin typeface="微软雅黑" pitchFamily="34" charset="-122"/>
                          <a:ea typeface="微软雅黑" pitchFamily="34" charset="-122"/>
                          <a:cs typeface="+mn-cs"/>
                        </a:rPr>
                        <a:t>河南省“工程泥沙研究”</a:t>
                      </a:r>
                      <a:endParaRPr lang="en-US" altLang="zh-CN" sz="1200" b="0" kern="1200" spc="120" dirty="0">
                        <a:solidFill>
                          <a:schemeClr val="tx1"/>
                        </a:solidFill>
                        <a:latin typeface="微软雅黑" pitchFamily="34" charset="-122"/>
                        <a:ea typeface="微软雅黑" pitchFamily="34" charset="-122"/>
                        <a:cs typeface="+mn-cs"/>
                      </a:endParaRPr>
                    </a:p>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solidFill>
                            <a:schemeClr val="tx1"/>
                          </a:solidFill>
                          <a:latin typeface="微软雅黑" pitchFamily="34" charset="-122"/>
                          <a:ea typeface="微软雅黑" pitchFamily="34" charset="-122"/>
                          <a:cs typeface="+mn-cs"/>
                        </a:rPr>
                        <a:t>创新型科技团队</a:t>
                      </a:r>
                      <a:endParaRPr lang="en-US" altLang="zh-CN" sz="1200" b="0" kern="1200" spc="120" dirty="0">
                        <a:solidFill>
                          <a:schemeClr val="tx1"/>
                        </a:solidFill>
                        <a:latin typeface="微软雅黑" pitchFamily="34" charset="-122"/>
                        <a:ea typeface="微软雅黑" pitchFamily="34" charset="-122"/>
                        <a:cs typeface="+mn-cs"/>
                      </a:endParaRPr>
                    </a:p>
                  </a:txBody>
                  <a:tcPr anchor="ctr"/>
                </a:tc>
                <a:extLst>
                  <a:ext uri="{0D108BD9-81ED-4DB2-BD59-A6C34878D82A}">
                    <a16:rowId xmlns:a16="http://schemas.microsoft.com/office/drawing/2014/main" val="10003"/>
                  </a:ext>
                </a:extLst>
              </a:tr>
              <a:tr h="833235">
                <a:tc>
                  <a:txBody>
                    <a:bodyPr/>
                    <a:lstStyle/>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solidFill>
                            <a:schemeClr val="tx1"/>
                          </a:solidFill>
                          <a:latin typeface="微软雅黑" pitchFamily="34" charset="-122"/>
                          <a:ea typeface="微软雅黑" pitchFamily="34" charset="-122"/>
                          <a:cs typeface="+mn-cs"/>
                        </a:rPr>
                        <a:t>河南省“地下水资源与环境”</a:t>
                      </a:r>
                      <a:endParaRPr lang="en-US" altLang="zh-CN" sz="1200" b="0" kern="1200" spc="120" dirty="0">
                        <a:solidFill>
                          <a:schemeClr val="tx1"/>
                        </a:solidFill>
                        <a:latin typeface="微软雅黑" pitchFamily="34" charset="-122"/>
                        <a:ea typeface="微软雅黑" pitchFamily="34" charset="-122"/>
                        <a:cs typeface="+mn-cs"/>
                      </a:endParaRPr>
                    </a:p>
                    <a:p>
                      <a:pPr marL="0" marR="0" indent="0" algn="ctr" defTabSz="913765" rtl="0" eaLnBrk="1" fontAlgn="auto" latinLnBrk="0" hangingPunct="1">
                        <a:lnSpc>
                          <a:spcPct val="100000"/>
                        </a:lnSpc>
                        <a:spcBef>
                          <a:spcPts val="0"/>
                        </a:spcBef>
                        <a:spcAft>
                          <a:spcPts val="0"/>
                        </a:spcAft>
                        <a:buClrTx/>
                        <a:buSzTx/>
                        <a:buFontTx/>
                        <a:buNone/>
                        <a:tabLst/>
                        <a:defRPr/>
                      </a:pPr>
                      <a:r>
                        <a:rPr lang="zh-CN" altLang="en-US" sz="1200" b="0" kern="1200" spc="120" dirty="0">
                          <a:solidFill>
                            <a:schemeClr val="tx1"/>
                          </a:solidFill>
                          <a:latin typeface="微软雅黑" pitchFamily="34" charset="-122"/>
                          <a:ea typeface="微软雅黑" pitchFamily="34" charset="-122"/>
                          <a:cs typeface="+mn-cs"/>
                        </a:rPr>
                        <a:t>创新型科技团队</a:t>
                      </a:r>
                      <a:endParaRPr lang="en-US" altLang="zh-CN" sz="1200" b="0" kern="1200" spc="120" dirty="0">
                        <a:solidFill>
                          <a:schemeClr val="tx1"/>
                        </a:solidFill>
                        <a:latin typeface="微软雅黑" pitchFamily="34" charset="-122"/>
                        <a:ea typeface="微软雅黑" pitchFamily="34" charset="-122"/>
                        <a:cs typeface="+mn-cs"/>
                      </a:endParaRPr>
                    </a:p>
                  </a:txBody>
                  <a:tcPr anchor="ctr"/>
                </a:tc>
                <a:extLst>
                  <a:ext uri="{0D108BD9-81ED-4DB2-BD59-A6C34878D82A}">
                    <a16:rowId xmlns:a16="http://schemas.microsoft.com/office/drawing/2014/main" val="10004"/>
                  </a:ext>
                </a:extLst>
              </a:tr>
            </a:tbl>
          </a:graphicData>
        </a:graphic>
      </p:graphicFrame>
      <p:grpSp>
        <p:nvGrpSpPr>
          <p:cNvPr id="5" name="组合 4"/>
          <p:cNvGrpSpPr/>
          <p:nvPr/>
        </p:nvGrpSpPr>
        <p:grpSpPr>
          <a:xfrm>
            <a:off x="3519860" y="771550"/>
            <a:ext cx="2204268" cy="4227934"/>
            <a:chOff x="223423" y="1137396"/>
            <a:chExt cx="2816158" cy="5776379"/>
          </a:xfrm>
        </p:grpSpPr>
        <p:pic>
          <p:nvPicPr>
            <p:cNvPr id="6" name="Picture 2" descr="C:\Users\Administrator\Desktop\企业中心\国家认定企业技术中心牌子.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1270" y="1137396"/>
              <a:ext cx="2808311" cy="18633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descr="E:\照片图片资料\证书扫描件\工作站标牌照.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1270" y="5050426"/>
              <a:ext cx="2807664" cy="186334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 descr="E:\1总工办业务\院士管理\院士工作站\河南省院士工作站牌匾.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3423" y="3086498"/>
              <a:ext cx="2807664" cy="185287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标题 1"/>
          <p:cNvSpPr txBox="1"/>
          <p:nvPr/>
        </p:nvSpPr>
        <p:spPr bwMode="auto">
          <a:xfrm>
            <a:off x="467544" y="191482"/>
            <a:ext cx="3312368" cy="4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zh-CN" altLang="en-US" sz="2400" b="1" kern="0" dirty="0">
                <a:solidFill>
                  <a:srgbClr val="1B539D"/>
                </a:solidFill>
                <a:latin typeface="微软雅黑" panose="020B0503020204020204" pitchFamily="34" charset="-122"/>
                <a:ea typeface="微软雅黑" panose="020B0503020204020204" pitchFamily="34" charset="-122"/>
              </a:rPr>
              <a:t>关于我们</a:t>
            </a:r>
            <a:r>
              <a:rPr lang="en-US" altLang="zh-CN" sz="2400" b="1" kern="0" dirty="0">
                <a:solidFill>
                  <a:srgbClr val="1B539D"/>
                </a:solidFill>
                <a:latin typeface="微软雅黑" panose="020B0503020204020204" pitchFamily="34" charset="-122"/>
                <a:ea typeface="微软雅黑" panose="020B0503020204020204" pitchFamily="34" charset="-122"/>
              </a:rPr>
              <a:t>—</a:t>
            </a:r>
            <a:r>
              <a:rPr lang="zh-CN" altLang="en-US" sz="2400" b="1" kern="0" dirty="0">
                <a:solidFill>
                  <a:srgbClr val="1B539D"/>
                </a:solidFill>
                <a:latin typeface="微软雅黑" panose="020B0503020204020204" pitchFamily="34" charset="-122"/>
                <a:ea typeface="微软雅黑" panose="020B0503020204020204" pitchFamily="34" charset="-122"/>
              </a:rPr>
              <a:t>平台机制</a:t>
            </a:r>
            <a:endParaRPr lang="en-US" altLang="zh-CN" sz="2400" b="1" kern="0" dirty="0">
              <a:solidFill>
                <a:srgbClr val="1B539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087966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9298</TotalTime>
  <Words>3009</Words>
  <Application>Microsoft Office PowerPoint</Application>
  <PresentationFormat>全屏显示(16:9)</PresentationFormat>
  <Paragraphs>292</Paragraphs>
  <Slides>44</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44</vt:i4>
      </vt:variant>
    </vt:vector>
  </HeadingPairs>
  <TitlesOfParts>
    <vt:vector size="54" baseType="lpstr">
      <vt:lpstr>华文中宋</vt:lpstr>
      <vt:lpstr>Wingdings</vt:lpstr>
      <vt:lpstr>Calibri</vt:lpstr>
      <vt:lpstr>微软雅黑</vt:lpstr>
      <vt:lpstr>Microsoft YaHei Light</vt:lpstr>
      <vt:lpstr>Times New Roman</vt:lpstr>
      <vt:lpstr>Arial</vt:lpstr>
      <vt:lpstr>宋体</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邰 晓晖</cp:lastModifiedBy>
  <cp:revision>478</cp:revision>
  <dcterms:created xsi:type="dcterms:W3CDTF">2018-03-14T08:01:34Z</dcterms:created>
  <dcterms:modified xsi:type="dcterms:W3CDTF">2019-06-02T05:02:46Z</dcterms:modified>
</cp:coreProperties>
</file>