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538" r:id="rId2"/>
    <p:sldId id="549" r:id="rId3"/>
    <p:sldId id="555" r:id="rId4"/>
    <p:sldId id="540" r:id="rId5"/>
    <p:sldId id="545" r:id="rId6"/>
    <p:sldId id="553" r:id="rId7"/>
    <p:sldId id="552" r:id="rId8"/>
    <p:sldId id="548" r:id="rId9"/>
    <p:sldId id="556" r:id="rId10"/>
    <p:sldId id="566" r:id="rId11"/>
    <p:sldId id="567" r:id="rId12"/>
    <p:sldId id="542" r:id="rId13"/>
    <p:sldId id="568" r:id="rId14"/>
    <p:sldId id="543" r:id="rId15"/>
    <p:sldId id="557" r:id="rId16"/>
    <p:sldId id="560" r:id="rId17"/>
    <p:sldId id="544" r:id="rId18"/>
    <p:sldId id="561" r:id="rId19"/>
    <p:sldId id="558" r:id="rId20"/>
    <p:sldId id="546" r:id="rId21"/>
    <p:sldId id="535" r:id="rId22"/>
    <p:sldId id="529" r:id="rId23"/>
    <p:sldId id="572" r:id="rId24"/>
    <p:sldId id="571" r:id="rId25"/>
    <p:sldId id="564" r:id="rId26"/>
    <p:sldId id="569" r:id="rId27"/>
    <p:sldId id="570" r:id="rId28"/>
    <p:sldId id="563" r:id="rId29"/>
    <p:sldId id="547" r:id="rId30"/>
    <p:sldId id="559" r:id="rId31"/>
    <p:sldId id="525" r:id="rId32"/>
    <p:sldId id="418"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4726"/>
    <a:srgbClr val="0B453F"/>
    <a:srgbClr val="11685F"/>
    <a:srgbClr val="AFBBC6"/>
    <a:srgbClr val="0840BC"/>
    <a:srgbClr val="13776D"/>
    <a:srgbClr val="498070"/>
    <a:srgbClr val="FBF7F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241" autoAdjust="0"/>
    <p:restoredTop sz="93601" autoAdjust="0"/>
  </p:normalViewPr>
  <p:slideViewPr>
    <p:cSldViewPr snapToGrid="0">
      <p:cViewPr varScale="1">
        <p:scale>
          <a:sx n="48" d="100"/>
          <a:sy n="48" d="100"/>
        </p:scale>
        <p:origin x="-476" y="-60"/>
      </p:cViewPr>
      <p:guideLst>
        <p:guide orient="horz" pos="2160"/>
        <p:guide pos="3840"/>
      </p:guideLst>
    </p:cSldViewPr>
  </p:slideViewPr>
  <p:notesTextViewPr>
    <p:cViewPr>
      <p:scale>
        <a:sx n="1" d="1"/>
        <a:sy n="1" d="1"/>
      </p:scale>
      <p:origin x="0" y="0"/>
    </p:cViewPr>
  </p:notesTextViewPr>
  <p:sorterViewPr>
    <p:cViewPr>
      <p:scale>
        <a:sx n="100" d="100"/>
        <a:sy n="100" d="100"/>
      </p:scale>
      <p:origin x="0" y="-2758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F85B6-11DB-47F7-B835-20A35FD7CAB0}"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zh-CN" altLang="en-US"/>
        </a:p>
      </dgm:t>
    </dgm:pt>
    <dgm:pt modelId="{17B3BB42-8162-4364-9F86-E30A7026944B}">
      <dgm:prSet phldrT="[文本]"/>
      <dgm:spPr/>
      <dgm:t>
        <a:bodyPr/>
        <a:lstStyle/>
        <a:p>
          <a:r>
            <a:rPr lang="zh-CN" altLang="en-US" dirty="0">
              <a:latin typeface="微软雅黑" panose="020B0503020204020204" pitchFamily="34" charset="-122"/>
              <a:ea typeface="微软雅黑" panose="020B0503020204020204" pitchFamily="34" charset="-122"/>
            </a:rPr>
            <a:t>绿色发展</a:t>
          </a:r>
        </a:p>
      </dgm:t>
    </dgm:pt>
    <dgm:pt modelId="{00D3EA1D-CBC4-4FE3-A6F1-9F0F2030F55F}" type="parTrans" cxnId="{ED17731C-62D9-41D5-A186-2A303172EF25}">
      <dgm:prSet/>
      <dgm:spPr/>
      <dgm:t>
        <a:bodyPr/>
        <a:lstStyle/>
        <a:p>
          <a:endParaRPr lang="zh-CN" altLang="en-US"/>
        </a:p>
      </dgm:t>
    </dgm:pt>
    <dgm:pt modelId="{8AFADB03-9AAC-4E52-881F-2A3E8B00F60B}" type="sibTrans" cxnId="{ED17731C-62D9-41D5-A186-2A303172EF25}">
      <dgm:prSet/>
      <dgm:spPr/>
      <dgm:t>
        <a:bodyPr/>
        <a:lstStyle/>
        <a:p>
          <a:endParaRPr lang="zh-CN" altLang="en-US"/>
        </a:p>
      </dgm:t>
    </dgm:pt>
    <dgm:pt modelId="{977AD980-F057-4232-99B1-5E5CE57CD9F1}">
      <dgm:prSet phldrT="[文本]" custT="1"/>
      <dgm:spPr/>
      <dgm:t>
        <a:bodyPr spcFirstLastPara="0" vert="horz" wrap="square" lIns="110490" tIns="110490" rIns="110490" bIns="110490" numCol="1" spcCol="1270" anchor="ctr" anchorCtr="0"/>
        <a:lstStyle/>
        <a:p>
          <a:pPr marL="0" lvl="0" indent="0" algn="ctr" defTabSz="1289050">
            <a:lnSpc>
              <a:spcPct val="90000"/>
            </a:lnSpc>
            <a:spcBef>
              <a:spcPct val="0"/>
            </a:spcBef>
            <a:spcAft>
              <a:spcPct val="35000"/>
            </a:spcAft>
            <a:buNone/>
          </a:pPr>
          <a:r>
            <a:rPr lang="zh-CN" altLang="en-US" sz="2900" kern="1200" smtClean="0">
              <a:latin typeface="微软雅黑" panose="020B0503020204020204" pitchFamily="34" charset="-122"/>
              <a:ea typeface="微软雅黑" panose="020B0503020204020204" pitchFamily="34" charset="-122"/>
              <a:cs typeface="+mn-cs"/>
            </a:rPr>
            <a:t>创新</a:t>
          </a:r>
          <a:endParaRPr lang="zh-CN" altLang="en-US" sz="2900" kern="1200" dirty="0">
            <a:latin typeface="微软雅黑" panose="020B0503020204020204" pitchFamily="34" charset="-122"/>
            <a:ea typeface="微软雅黑" panose="020B0503020204020204" pitchFamily="34" charset="-122"/>
            <a:cs typeface="+mn-cs"/>
          </a:endParaRPr>
        </a:p>
      </dgm:t>
    </dgm:pt>
    <dgm:pt modelId="{93DCD8C9-B1C7-440C-92F5-22766A583947}" type="parTrans" cxnId="{4143D1FB-105B-4445-90CD-7AF77BA3F2F4}">
      <dgm:prSet/>
      <dgm:spPr/>
      <dgm:t>
        <a:bodyPr/>
        <a:lstStyle/>
        <a:p>
          <a:endParaRPr lang="zh-CN" altLang="en-US"/>
        </a:p>
      </dgm:t>
    </dgm:pt>
    <dgm:pt modelId="{14F86877-4562-47C0-B3EB-7B9D6A141DAC}" type="sibTrans" cxnId="{4143D1FB-105B-4445-90CD-7AF77BA3F2F4}">
      <dgm:prSet/>
      <dgm:spPr/>
      <dgm:t>
        <a:bodyPr/>
        <a:lstStyle/>
        <a:p>
          <a:endParaRPr lang="zh-CN" altLang="en-US"/>
        </a:p>
      </dgm:t>
    </dgm:pt>
    <dgm:pt modelId="{A4056BEF-AD29-4B45-BBA2-AAFE6C0B9962}">
      <dgm:prSet phldrT="[文本]" custT="1"/>
      <dgm:spPr/>
      <dgm:t>
        <a:bodyPr spcFirstLastPara="0" vert="horz" wrap="square" lIns="110490" tIns="110490" rIns="110490" bIns="110490" numCol="1" spcCol="1270" anchor="ctr" anchorCtr="0"/>
        <a:lstStyle/>
        <a:p>
          <a:pPr marL="0" lvl="0" indent="0" algn="ctr" defTabSz="1289050">
            <a:lnSpc>
              <a:spcPct val="90000"/>
            </a:lnSpc>
            <a:spcBef>
              <a:spcPct val="0"/>
            </a:spcBef>
            <a:spcAft>
              <a:spcPct val="35000"/>
            </a:spcAft>
            <a:buNone/>
          </a:pPr>
          <a:r>
            <a:rPr lang="zh-CN" altLang="en-US" sz="2900" kern="1200" smtClean="0">
              <a:latin typeface="微软雅黑" panose="020B0503020204020204" pitchFamily="34" charset="-122"/>
              <a:ea typeface="微软雅黑" panose="020B0503020204020204" pitchFamily="34" charset="-122"/>
              <a:cs typeface="+mn-cs"/>
            </a:rPr>
            <a:t>协调</a:t>
          </a:r>
          <a:endParaRPr lang="zh-CN" altLang="en-US" sz="2900" kern="1200" dirty="0">
            <a:latin typeface="微软雅黑" panose="020B0503020204020204" pitchFamily="34" charset="-122"/>
            <a:ea typeface="微软雅黑" panose="020B0503020204020204" pitchFamily="34" charset="-122"/>
            <a:cs typeface="+mn-cs"/>
          </a:endParaRPr>
        </a:p>
      </dgm:t>
    </dgm:pt>
    <dgm:pt modelId="{3A0EF20B-7F71-4E67-8B63-7A710E314516}" type="parTrans" cxnId="{CD421529-EFCF-4B72-AF32-9B8D16D82A01}">
      <dgm:prSet/>
      <dgm:spPr/>
      <dgm:t>
        <a:bodyPr/>
        <a:lstStyle/>
        <a:p>
          <a:endParaRPr lang="zh-CN" altLang="en-US"/>
        </a:p>
      </dgm:t>
    </dgm:pt>
    <dgm:pt modelId="{AE651006-52C7-42BF-BE72-F930A99E66FE}" type="sibTrans" cxnId="{CD421529-EFCF-4B72-AF32-9B8D16D82A01}">
      <dgm:prSet/>
      <dgm:spPr/>
      <dgm:t>
        <a:bodyPr/>
        <a:lstStyle/>
        <a:p>
          <a:endParaRPr lang="zh-CN" altLang="en-US"/>
        </a:p>
      </dgm:t>
    </dgm:pt>
    <dgm:pt modelId="{9BFEF825-F124-429C-9A79-CAD91BAE951F}">
      <dgm:prSet phldrT="[文本]" custT="1"/>
      <dgm:spPr/>
      <dgm:t>
        <a:bodyPr spcFirstLastPara="0" vert="horz" wrap="square" lIns="110490" tIns="110490" rIns="110490" bIns="110490" numCol="1" spcCol="1270" anchor="ctr" anchorCtr="0"/>
        <a:lstStyle/>
        <a:p>
          <a:pPr marL="0" lvl="0" indent="0" algn="ctr" defTabSz="1289050">
            <a:lnSpc>
              <a:spcPct val="90000"/>
            </a:lnSpc>
            <a:spcBef>
              <a:spcPct val="0"/>
            </a:spcBef>
            <a:spcAft>
              <a:spcPct val="35000"/>
            </a:spcAft>
            <a:buNone/>
          </a:pPr>
          <a:r>
            <a:rPr lang="zh-CN" altLang="en-US" sz="2900" kern="1200" smtClean="0">
              <a:latin typeface="微软雅黑" panose="020B0503020204020204" pitchFamily="34" charset="-122"/>
              <a:ea typeface="微软雅黑" panose="020B0503020204020204" pitchFamily="34" charset="-122"/>
              <a:cs typeface="+mn-cs"/>
            </a:rPr>
            <a:t>开放</a:t>
          </a:r>
          <a:endParaRPr lang="zh-CN" altLang="en-US" sz="2900" kern="1200" dirty="0">
            <a:latin typeface="微软雅黑" panose="020B0503020204020204" pitchFamily="34" charset="-122"/>
            <a:ea typeface="微软雅黑" panose="020B0503020204020204" pitchFamily="34" charset="-122"/>
            <a:cs typeface="+mn-cs"/>
          </a:endParaRPr>
        </a:p>
      </dgm:t>
    </dgm:pt>
    <dgm:pt modelId="{3A490A92-5F2A-4331-BABB-D06E76A9B16C}" type="parTrans" cxnId="{78FB5A63-DB6B-41B4-AEB4-98E5E802BAF5}">
      <dgm:prSet/>
      <dgm:spPr/>
      <dgm:t>
        <a:bodyPr/>
        <a:lstStyle/>
        <a:p>
          <a:endParaRPr lang="zh-CN" altLang="en-US"/>
        </a:p>
      </dgm:t>
    </dgm:pt>
    <dgm:pt modelId="{BF7AD887-FDC2-4B36-B160-4F4FF1957FE9}" type="sibTrans" cxnId="{78FB5A63-DB6B-41B4-AEB4-98E5E802BAF5}">
      <dgm:prSet/>
      <dgm:spPr/>
      <dgm:t>
        <a:bodyPr/>
        <a:lstStyle/>
        <a:p>
          <a:endParaRPr lang="zh-CN" altLang="en-US"/>
        </a:p>
      </dgm:t>
    </dgm:pt>
    <dgm:pt modelId="{F0197DEE-D8E5-447F-8E42-A3C321DBA1F9}">
      <dgm:prSet phldrT="[文本]"/>
      <dgm:spPr/>
      <dgm:t>
        <a:bodyPr/>
        <a:lstStyle/>
        <a:p>
          <a:r>
            <a:rPr lang="zh-CN" altLang="en-US" dirty="0">
              <a:latin typeface="微软雅黑" panose="020B0503020204020204" pitchFamily="34" charset="-122"/>
              <a:ea typeface="微软雅黑" panose="020B0503020204020204" pitchFamily="34" charset="-122"/>
            </a:rPr>
            <a:t>共享</a:t>
          </a:r>
        </a:p>
      </dgm:t>
    </dgm:pt>
    <dgm:pt modelId="{60640932-857D-47F7-AA12-58A708E4E8BF}" type="parTrans" cxnId="{90E4B4CC-7939-451F-BA26-D561D6CA4B80}">
      <dgm:prSet/>
      <dgm:spPr/>
      <dgm:t>
        <a:bodyPr/>
        <a:lstStyle/>
        <a:p>
          <a:endParaRPr lang="zh-CN" altLang="en-US"/>
        </a:p>
      </dgm:t>
    </dgm:pt>
    <dgm:pt modelId="{9F08A824-D82E-4D3F-B2F4-619334E81348}" type="sibTrans" cxnId="{90E4B4CC-7939-451F-BA26-D561D6CA4B80}">
      <dgm:prSet/>
      <dgm:spPr/>
      <dgm:t>
        <a:bodyPr/>
        <a:lstStyle/>
        <a:p>
          <a:endParaRPr lang="zh-CN" altLang="en-US"/>
        </a:p>
      </dgm:t>
    </dgm:pt>
    <dgm:pt modelId="{2C0EE63A-07EC-4EB8-AA27-92DA37876608}" type="pres">
      <dgm:prSet presAssocID="{29EF85B6-11DB-47F7-B835-20A35FD7CAB0}" presName="Name0" presStyleCnt="0">
        <dgm:presLayoutVars>
          <dgm:dir/>
          <dgm:resizeHandles val="exact"/>
        </dgm:presLayoutVars>
      </dgm:prSet>
      <dgm:spPr/>
      <dgm:t>
        <a:bodyPr/>
        <a:lstStyle/>
        <a:p>
          <a:endParaRPr lang="zh-CN" altLang="en-US"/>
        </a:p>
      </dgm:t>
    </dgm:pt>
    <dgm:pt modelId="{DFC1C221-651B-4DB3-937B-612F9C0D5082}" type="pres">
      <dgm:prSet presAssocID="{29EF85B6-11DB-47F7-B835-20A35FD7CAB0}" presName="cycle" presStyleCnt="0"/>
      <dgm:spPr/>
      <dgm:t>
        <a:bodyPr/>
        <a:lstStyle/>
        <a:p>
          <a:endParaRPr lang="zh-CN" altLang="en-US"/>
        </a:p>
      </dgm:t>
    </dgm:pt>
    <dgm:pt modelId="{28960442-166F-4244-8144-62CB9402D777}" type="pres">
      <dgm:prSet presAssocID="{17B3BB42-8162-4364-9F86-E30A7026944B}" presName="nodeFirstNode" presStyleLbl="node1" presStyleIdx="0" presStyleCnt="5">
        <dgm:presLayoutVars>
          <dgm:bulletEnabled val="1"/>
        </dgm:presLayoutVars>
      </dgm:prSet>
      <dgm:spPr/>
      <dgm:t>
        <a:bodyPr/>
        <a:lstStyle/>
        <a:p>
          <a:endParaRPr lang="zh-CN" altLang="en-US"/>
        </a:p>
      </dgm:t>
    </dgm:pt>
    <dgm:pt modelId="{E941C225-67C4-4CB2-8ABE-5F87227BABB5}" type="pres">
      <dgm:prSet presAssocID="{8AFADB03-9AAC-4E52-881F-2A3E8B00F60B}" presName="sibTransFirstNode" presStyleLbl="bgShp" presStyleIdx="0" presStyleCnt="1"/>
      <dgm:spPr/>
      <dgm:t>
        <a:bodyPr/>
        <a:lstStyle/>
        <a:p>
          <a:endParaRPr lang="zh-CN" altLang="en-US"/>
        </a:p>
      </dgm:t>
    </dgm:pt>
    <dgm:pt modelId="{FFA7C30B-1637-4DE6-AEC6-8B86C56C148C}" type="pres">
      <dgm:prSet presAssocID="{977AD980-F057-4232-99B1-5E5CE57CD9F1}" presName="nodeFollowingNodes" presStyleLbl="node1" presStyleIdx="1" presStyleCnt="5">
        <dgm:presLayoutVars>
          <dgm:bulletEnabled val="1"/>
        </dgm:presLayoutVars>
      </dgm:prSet>
      <dgm:spPr>
        <a:xfrm>
          <a:off x="3436584" y="1180894"/>
          <a:ext cx="1824843" cy="912421"/>
        </a:xfrm>
        <a:prstGeom prst="roundRect">
          <a:avLst/>
        </a:prstGeom>
      </dgm:spPr>
      <dgm:t>
        <a:bodyPr/>
        <a:lstStyle/>
        <a:p>
          <a:endParaRPr lang="zh-CN" altLang="en-US"/>
        </a:p>
      </dgm:t>
    </dgm:pt>
    <dgm:pt modelId="{B5EA6B22-6EFE-4903-8304-6956BC1930C0}" type="pres">
      <dgm:prSet presAssocID="{A4056BEF-AD29-4B45-BBA2-AAFE6C0B9962}" presName="nodeFollowingNodes" presStyleLbl="node1" presStyleIdx="2" presStyleCnt="5">
        <dgm:presLayoutVars>
          <dgm:bulletEnabled val="1"/>
        </dgm:presLayoutVars>
      </dgm:prSet>
      <dgm:spPr>
        <a:xfrm>
          <a:off x="2815873" y="3091245"/>
          <a:ext cx="1824843" cy="912421"/>
        </a:xfrm>
        <a:prstGeom prst="roundRect">
          <a:avLst/>
        </a:prstGeom>
      </dgm:spPr>
      <dgm:t>
        <a:bodyPr/>
        <a:lstStyle/>
        <a:p>
          <a:endParaRPr lang="zh-CN" altLang="en-US"/>
        </a:p>
      </dgm:t>
    </dgm:pt>
    <dgm:pt modelId="{F1FDAAB8-34AB-4F14-B5E8-B9E24776245E}" type="pres">
      <dgm:prSet presAssocID="{9BFEF825-F124-429C-9A79-CAD91BAE951F}" presName="nodeFollowingNodes" presStyleLbl="node1" presStyleIdx="3" presStyleCnt="5">
        <dgm:presLayoutVars>
          <dgm:bulletEnabled val="1"/>
        </dgm:presLayoutVars>
      </dgm:prSet>
      <dgm:spPr>
        <a:xfrm>
          <a:off x="807211" y="3091245"/>
          <a:ext cx="1824843" cy="912421"/>
        </a:xfrm>
        <a:prstGeom prst="roundRect">
          <a:avLst/>
        </a:prstGeom>
      </dgm:spPr>
      <dgm:t>
        <a:bodyPr/>
        <a:lstStyle/>
        <a:p>
          <a:endParaRPr lang="zh-CN" altLang="en-US"/>
        </a:p>
      </dgm:t>
    </dgm:pt>
    <dgm:pt modelId="{96CCEA52-82AE-4271-9BD6-8C410A75091C}" type="pres">
      <dgm:prSet presAssocID="{F0197DEE-D8E5-447F-8E42-A3C321DBA1F9}" presName="nodeFollowingNodes" presStyleLbl="node1" presStyleIdx="4" presStyleCnt="5">
        <dgm:presLayoutVars>
          <dgm:bulletEnabled val="1"/>
        </dgm:presLayoutVars>
      </dgm:prSet>
      <dgm:spPr/>
      <dgm:t>
        <a:bodyPr/>
        <a:lstStyle/>
        <a:p>
          <a:endParaRPr lang="zh-CN" altLang="en-US"/>
        </a:p>
      </dgm:t>
    </dgm:pt>
  </dgm:ptLst>
  <dgm:cxnLst>
    <dgm:cxn modelId="{CD421529-EFCF-4B72-AF32-9B8D16D82A01}" srcId="{29EF85B6-11DB-47F7-B835-20A35FD7CAB0}" destId="{A4056BEF-AD29-4B45-BBA2-AAFE6C0B9962}" srcOrd="2" destOrd="0" parTransId="{3A0EF20B-7F71-4E67-8B63-7A710E314516}" sibTransId="{AE651006-52C7-42BF-BE72-F930A99E66FE}"/>
    <dgm:cxn modelId="{9B4F523A-CFC4-4B45-8B69-05438F82870C}" type="presOf" srcId="{29EF85B6-11DB-47F7-B835-20A35FD7CAB0}" destId="{2C0EE63A-07EC-4EB8-AA27-92DA37876608}" srcOrd="0" destOrd="0" presId="urn:microsoft.com/office/officeart/2005/8/layout/cycle3"/>
    <dgm:cxn modelId="{78FB5A63-DB6B-41B4-AEB4-98E5E802BAF5}" srcId="{29EF85B6-11DB-47F7-B835-20A35FD7CAB0}" destId="{9BFEF825-F124-429C-9A79-CAD91BAE951F}" srcOrd="3" destOrd="0" parTransId="{3A490A92-5F2A-4331-BABB-D06E76A9B16C}" sibTransId="{BF7AD887-FDC2-4B36-B160-4F4FF1957FE9}"/>
    <dgm:cxn modelId="{6D9A74B8-083B-44BC-98DB-77D56AF5C45C}" type="presOf" srcId="{977AD980-F057-4232-99B1-5E5CE57CD9F1}" destId="{FFA7C30B-1637-4DE6-AEC6-8B86C56C148C}" srcOrd="0" destOrd="0" presId="urn:microsoft.com/office/officeart/2005/8/layout/cycle3"/>
    <dgm:cxn modelId="{1802B97A-BCAC-4C0A-A8C9-445AB07BDA06}" type="presOf" srcId="{F0197DEE-D8E5-447F-8E42-A3C321DBA1F9}" destId="{96CCEA52-82AE-4271-9BD6-8C410A75091C}" srcOrd="0" destOrd="0" presId="urn:microsoft.com/office/officeart/2005/8/layout/cycle3"/>
    <dgm:cxn modelId="{18302E21-D603-4148-8CCE-699366D20212}" type="presOf" srcId="{9BFEF825-F124-429C-9A79-CAD91BAE951F}" destId="{F1FDAAB8-34AB-4F14-B5E8-B9E24776245E}" srcOrd="0" destOrd="0" presId="urn:microsoft.com/office/officeart/2005/8/layout/cycle3"/>
    <dgm:cxn modelId="{335CD584-8167-4BBA-A78F-9D3C66BB10E8}" type="presOf" srcId="{A4056BEF-AD29-4B45-BBA2-AAFE6C0B9962}" destId="{B5EA6B22-6EFE-4903-8304-6956BC1930C0}" srcOrd="0" destOrd="0" presId="urn:microsoft.com/office/officeart/2005/8/layout/cycle3"/>
    <dgm:cxn modelId="{ED17731C-62D9-41D5-A186-2A303172EF25}" srcId="{29EF85B6-11DB-47F7-B835-20A35FD7CAB0}" destId="{17B3BB42-8162-4364-9F86-E30A7026944B}" srcOrd="0" destOrd="0" parTransId="{00D3EA1D-CBC4-4FE3-A6F1-9F0F2030F55F}" sibTransId="{8AFADB03-9AAC-4E52-881F-2A3E8B00F60B}"/>
    <dgm:cxn modelId="{86B47CB1-17E1-4EE5-AD16-DC95745C0D2D}" type="presOf" srcId="{17B3BB42-8162-4364-9F86-E30A7026944B}" destId="{28960442-166F-4244-8144-62CB9402D777}" srcOrd="0" destOrd="0" presId="urn:microsoft.com/office/officeart/2005/8/layout/cycle3"/>
    <dgm:cxn modelId="{90E4B4CC-7939-451F-BA26-D561D6CA4B80}" srcId="{29EF85B6-11DB-47F7-B835-20A35FD7CAB0}" destId="{F0197DEE-D8E5-447F-8E42-A3C321DBA1F9}" srcOrd="4" destOrd="0" parTransId="{60640932-857D-47F7-AA12-58A708E4E8BF}" sibTransId="{9F08A824-D82E-4D3F-B2F4-619334E81348}"/>
    <dgm:cxn modelId="{4143D1FB-105B-4445-90CD-7AF77BA3F2F4}" srcId="{29EF85B6-11DB-47F7-B835-20A35FD7CAB0}" destId="{977AD980-F057-4232-99B1-5E5CE57CD9F1}" srcOrd="1" destOrd="0" parTransId="{93DCD8C9-B1C7-440C-92F5-22766A583947}" sibTransId="{14F86877-4562-47C0-B3EB-7B9D6A141DAC}"/>
    <dgm:cxn modelId="{7B7FC9AB-B5F0-4569-BD49-10876A887F61}" type="presOf" srcId="{8AFADB03-9AAC-4E52-881F-2A3E8B00F60B}" destId="{E941C225-67C4-4CB2-8ABE-5F87227BABB5}" srcOrd="0" destOrd="0" presId="urn:microsoft.com/office/officeart/2005/8/layout/cycle3"/>
    <dgm:cxn modelId="{82453CF4-3D7D-463B-971C-F01BE244A4F0}" type="presParOf" srcId="{2C0EE63A-07EC-4EB8-AA27-92DA37876608}" destId="{DFC1C221-651B-4DB3-937B-612F9C0D5082}" srcOrd="0" destOrd="0" presId="urn:microsoft.com/office/officeart/2005/8/layout/cycle3"/>
    <dgm:cxn modelId="{8B5327A6-E0B4-4430-8C68-CF2D4AF43A0A}" type="presParOf" srcId="{DFC1C221-651B-4DB3-937B-612F9C0D5082}" destId="{28960442-166F-4244-8144-62CB9402D777}" srcOrd="0" destOrd="0" presId="urn:microsoft.com/office/officeart/2005/8/layout/cycle3"/>
    <dgm:cxn modelId="{E791AB4E-40EE-4D66-8F89-4D0A64ACD81C}" type="presParOf" srcId="{DFC1C221-651B-4DB3-937B-612F9C0D5082}" destId="{E941C225-67C4-4CB2-8ABE-5F87227BABB5}" srcOrd="1" destOrd="0" presId="urn:microsoft.com/office/officeart/2005/8/layout/cycle3"/>
    <dgm:cxn modelId="{8650ED66-065D-4802-A78B-3590F86ADDF2}" type="presParOf" srcId="{DFC1C221-651B-4DB3-937B-612F9C0D5082}" destId="{FFA7C30B-1637-4DE6-AEC6-8B86C56C148C}" srcOrd="2" destOrd="0" presId="urn:microsoft.com/office/officeart/2005/8/layout/cycle3"/>
    <dgm:cxn modelId="{0D57D495-AAE2-4EBF-9436-CD1ABC1206D4}" type="presParOf" srcId="{DFC1C221-651B-4DB3-937B-612F9C0D5082}" destId="{B5EA6B22-6EFE-4903-8304-6956BC1930C0}" srcOrd="3" destOrd="0" presId="urn:microsoft.com/office/officeart/2005/8/layout/cycle3"/>
    <dgm:cxn modelId="{1F6569EE-C29B-405C-A620-9E5C0F3C270D}" type="presParOf" srcId="{DFC1C221-651B-4DB3-937B-612F9C0D5082}" destId="{F1FDAAB8-34AB-4F14-B5E8-B9E24776245E}" srcOrd="4" destOrd="0" presId="urn:microsoft.com/office/officeart/2005/8/layout/cycle3"/>
    <dgm:cxn modelId="{8DDAA173-5F72-4A2A-911D-C8BC6B87150E}" type="presParOf" srcId="{DFC1C221-651B-4DB3-937B-612F9C0D5082}" destId="{96CCEA52-82AE-4271-9BD6-8C410A75091C}" srcOrd="5" destOrd="0" presId="urn:microsoft.com/office/officeart/2005/8/layout/cycle3"/>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B71E18-7DA0-4FD1-9904-8A57DDBF252A}"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zh-CN" altLang="en-US"/>
        </a:p>
      </dgm:t>
    </dgm:pt>
    <dgm:pt modelId="{55A88BBD-EE4C-4037-B61A-13ACB18A3B23}">
      <dgm:prSet phldrT="[文本]" custT="1"/>
      <dgm:spPr>
        <a:solidFill>
          <a:schemeClr val="accent1">
            <a:lumMod val="60000"/>
            <a:lumOff val="40000"/>
          </a:schemeClr>
        </a:solidFill>
      </dgm:spPr>
      <dgm:t>
        <a:bodyPr/>
        <a:lstStyle/>
        <a:p>
          <a:r>
            <a:rPr lang="zh-CN" altLang="en-US" sz="1600" b="1" dirty="0" smtClean="0">
              <a:solidFill>
                <a:schemeClr val="tx1"/>
              </a:solidFill>
              <a:latin typeface="微软雅黑" panose="020B0503020204020204" pitchFamily="34" charset="-122"/>
              <a:ea typeface="微软雅黑" panose="020B0503020204020204" pitchFamily="34" charset="-122"/>
            </a:rPr>
            <a:t>数据技术（大数据）</a:t>
          </a:r>
          <a:endParaRPr lang="zh-CN" altLang="en-US" sz="1600" b="1" dirty="0">
            <a:solidFill>
              <a:schemeClr val="tx1"/>
            </a:solidFill>
            <a:latin typeface="微软雅黑" panose="020B0503020204020204" pitchFamily="34" charset="-122"/>
            <a:ea typeface="微软雅黑" panose="020B0503020204020204" pitchFamily="34" charset="-122"/>
          </a:endParaRPr>
        </a:p>
      </dgm:t>
    </dgm:pt>
    <dgm:pt modelId="{A2D03B24-9526-4FFB-BB41-863BF2C6CBB9}" type="parTrans" cxnId="{E4057914-DF6E-4265-AAC8-8DF7829A3996}">
      <dgm:prSet/>
      <dgm:spPr/>
      <dgm:t>
        <a:bodyPr/>
        <a:lstStyle/>
        <a:p>
          <a:endParaRPr lang="zh-CN" altLang="en-US">
            <a:solidFill>
              <a:schemeClr val="tx1"/>
            </a:solidFill>
          </a:endParaRPr>
        </a:p>
      </dgm:t>
    </dgm:pt>
    <dgm:pt modelId="{C017C27B-11DD-48EB-936B-77AECB8F4EC7}" type="sibTrans" cxnId="{E4057914-DF6E-4265-AAC8-8DF7829A3996}">
      <dgm:prSet/>
      <dgm:spPr/>
      <dgm:t>
        <a:bodyPr/>
        <a:lstStyle/>
        <a:p>
          <a:endParaRPr lang="zh-CN" altLang="en-US">
            <a:solidFill>
              <a:schemeClr val="tx1"/>
            </a:solidFill>
          </a:endParaRPr>
        </a:p>
      </dgm:t>
    </dgm:pt>
    <dgm:pt modelId="{7AFA6890-0E24-43D3-A37A-AAC661994A46}">
      <dgm:prSet phldrT="[文本]" custT="1"/>
      <dgm:spPr>
        <a:solidFill>
          <a:schemeClr val="accent6">
            <a:lumMod val="20000"/>
            <a:lumOff val="8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数据收集</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94C4AA83-D696-414C-8A00-F4B63C147A75}" type="parTrans" cxnId="{8580EE6C-FE78-4915-AE90-16993B895BE4}">
      <dgm:prSet/>
      <dgm:spPr/>
      <dgm:t>
        <a:bodyPr/>
        <a:lstStyle/>
        <a:p>
          <a:endParaRPr lang="zh-CN" altLang="en-US">
            <a:solidFill>
              <a:schemeClr val="tx1"/>
            </a:solidFill>
          </a:endParaRPr>
        </a:p>
      </dgm:t>
    </dgm:pt>
    <dgm:pt modelId="{EDBB4DC4-F57B-40D6-9046-CE54DA310F57}" type="sibTrans" cxnId="{8580EE6C-FE78-4915-AE90-16993B895BE4}">
      <dgm:prSet/>
      <dgm:spPr/>
      <dgm:t>
        <a:bodyPr/>
        <a:lstStyle/>
        <a:p>
          <a:endParaRPr lang="zh-CN" altLang="en-US">
            <a:solidFill>
              <a:schemeClr val="tx1"/>
            </a:solidFill>
          </a:endParaRPr>
        </a:p>
      </dgm:t>
    </dgm:pt>
    <dgm:pt modelId="{26322ED1-5466-49EA-AA86-81EA72704409}">
      <dgm:prSet phldrT="[文本]" custT="1"/>
      <dgm:spPr>
        <a:solidFill>
          <a:schemeClr val="accent6">
            <a:lumMod val="40000"/>
            <a:lumOff val="6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数据传输</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926F8A21-413E-45D2-9C49-C7D08FE210A8}" type="parTrans" cxnId="{8C37CDF2-6FBF-4E08-9985-A397E0F90902}">
      <dgm:prSet/>
      <dgm:spPr/>
      <dgm:t>
        <a:bodyPr/>
        <a:lstStyle/>
        <a:p>
          <a:endParaRPr lang="zh-CN" altLang="en-US">
            <a:solidFill>
              <a:schemeClr val="tx1"/>
            </a:solidFill>
          </a:endParaRPr>
        </a:p>
      </dgm:t>
    </dgm:pt>
    <dgm:pt modelId="{1DAAFCCD-FA04-4F70-9214-4235900F89C4}" type="sibTrans" cxnId="{8C37CDF2-6FBF-4E08-9985-A397E0F90902}">
      <dgm:prSet/>
      <dgm:spPr/>
      <dgm:t>
        <a:bodyPr/>
        <a:lstStyle/>
        <a:p>
          <a:endParaRPr lang="zh-CN" altLang="en-US">
            <a:solidFill>
              <a:schemeClr val="tx1"/>
            </a:solidFill>
          </a:endParaRPr>
        </a:p>
      </dgm:t>
    </dgm:pt>
    <dgm:pt modelId="{7250CBED-31D6-437D-A035-3460501505E7}">
      <dgm:prSet phldrT="[文本]"/>
      <dgm:spPr>
        <a:solidFill>
          <a:schemeClr val="accent1">
            <a:lumMod val="60000"/>
            <a:lumOff val="40000"/>
          </a:schemeClr>
        </a:solidFill>
      </dgm:spPr>
      <dgm:t>
        <a:bodyPr/>
        <a:lstStyle/>
        <a:p>
          <a:r>
            <a:rPr lang="zh-CN" altLang="en-US" b="1" dirty="0" smtClean="0">
              <a:solidFill>
                <a:schemeClr val="tx1"/>
              </a:solidFill>
            </a:rPr>
            <a:t>空地水一体化模型技术（耦合模型）</a:t>
          </a:r>
          <a:endParaRPr lang="zh-CN" altLang="en-US" b="1" dirty="0">
            <a:solidFill>
              <a:schemeClr val="tx1"/>
            </a:solidFill>
          </a:endParaRPr>
        </a:p>
      </dgm:t>
    </dgm:pt>
    <dgm:pt modelId="{9C263B1B-0223-4282-9E26-A07B3AE3D470}" type="parTrans" cxnId="{F9190369-6969-40CF-BC83-3DCFC24FE191}">
      <dgm:prSet/>
      <dgm:spPr/>
      <dgm:t>
        <a:bodyPr/>
        <a:lstStyle/>
        <a:p>
          <a:endParaRPr lang="zh-CN" altLang="en-US">
            <a:solidFill>
              <a:schemeClr val="tx1"/>
            </a:solidFill>
          </a:endParaRPr>
        </a:p>
      </dgm:t>
    </dgm:pt>
    <dgm:pt modelId="{4FDC6D98-BDCD-4247-8BF3-C21A02C179C3}" type="sibTrans" cxnId="{F9190369-6969-40CF-BC83-3DCFC24FE191}">
      <dgm:prSet/>
      <dgm:spPr/>
      <dgm:t>
        <a:bodyPr/>
        <a:lstStyle/>
        <a:p>
          <a:endParaRPr lang="zh-CN" altLang="en-US">
            <a:solidFill>
              <a:schemeClr val="tx1"/>
            </a:solidFill>
          </a:endParaRPr>
        </a:p>
      </dgm:t>
    </dgm:pt>
    <dgm:pt modelId="{E84FAACE-5401-4668-8C9C-835461FC02B3}">
      <dgm:prSet phldrT="[文本]" custT="1"/>
      <dgm:spPr>
        <a:solidFill>
          <a:schemeClr val="accent1">
            <a:lumMod val="20000"/>
            <a:lumOff val="8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气象模型</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4A9A6F64-8AD6-4676-A18E-EFFF7257D3B0}" type="parTrans" cxnId="{37399F07-BA72-4256-BF3F-45B8A9C24945}">
      <dgm:prSet/>
      <dgm:spPr/>
      <dgm:t>
        <a:bodyPr/>
        <a:lstStyle/>
        <a:p>
          <a:endParaRPr lang="zh-CN" altLang="en-US">
            <a:solidFill>
              <a:schemeClr val="tx1"/>
            </a:solidFill>
          </a:endParaRPr>
        </a:p>
      </dgm:t>
    </dgm:pt>
    <dgm:pt modelId="{AD45D51E-0064-4D06-9891-0A85909CC3AA}" type="sibTrans" cxnId="{37399F07-BA72-4256-BF3F-45B8A9C24945}">
      <dgm:prSet/>
      <dgm:spPr/>
      <dgm:t>
        <a:bodyPr/>
        <a:lstStyle/>
        <a:p>
          <a:endParaRPr lang="zh-CN" altLang="en-US">
            <a:solidFill>
              <a:schemeClr val="tx1"/>
            </a:solidFill>
          </a:endParaRPr>
        </a:p>
      </dgm:t>
    </dgm:pt>
    <dgm:pt modelId="{C8459380-45AE-4419-B29E-E6BFCB9A0C53}">
      <dgm:prSet phldrT="[文本]" custT="1"/>
      <dgm:spPr>
        <a:solidFill>
          <a:schemeClr val="accent1">
            <a:lumMod val="40000"/>
            <a:lumOff val="6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水文模型</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FD6DCCDC-046C-4121-B27B-3ECBECF0B5F5}" type="parTrans" cxnId="{7094136B-37EE-40B1-8EA8-100607A8AE5A}">
      <dgm:prSet/>
      <dgm:spPr/>
      <dgm:t>
        <a:bodyPr/>
        <a:lstStyle/>
        <a:p>
          <a:endParaRPr lang="zh-CN" altLang="en-US">
            <a:solidFill>
              <a:schemeClr val="tx1"/>
            </a:solidFill>
          </a:endParaRPr>
        </a:p>
      </dgm:t>
    </dgm:pt>
    <dgm:pt modelId="{B0E6F88C-B039-41B8-B9C9-2553E280402B}" type="sibTrans" cxnId="{7094136B-37EE-40B1-8EA8-100607A8AE5A}">
      <dgm:prSet/>
      <dgm:spPr/>
      <dgm:t>
        <a:bodyPr/>
        <a:lstStyle/>
        <a:p>
          <a:endParaRPr lang="zh-CN" altLang="en-US">
            <a:solidFill>
              <a:schemeClr val="tx1"/>
            </a:solidFill>
          </a:endParaRPr>
        </a:p>
      </dgm:t>
    </dgm:pt>
    <dgm:pt modelId="{BABBAB69-FF23-453C-86E7-B3F35FCB0739}">
      <dgm:prSet phldrT="[文本]"/>
      <dgm:spPr/>
      <dgm:t>
        <a:bodyPr/>
        <a:lstStyle/>
        <a:p>
          <a:r>
            <a:rPr lang="zh-CN" altLang="en-US" b="1" dirty="0" smtClean="0">
              <a:solidFill>
                <a:schemeClr val="tx1"/>
              </a:solidFill>
            </a:rPr>
            <a:t>计算技术（高性能计算）</a:t>
          </a:r>
          <a:endParaRPr lang="zh-CN" altLang="en-US" b="1" dirty="0">
            <a:solidFill>
              <a:schemeClr val="tx1"/>
            </a:solidFill>
          </a:endParaRPr>
        </a:p>
      </dgm:t>
    </dgm:pt>
    <dgm:pt modelId="{759C186D-0E41-4955-9364-46AA28A27C23}" type="parTrans" cxnId="{8A251C88-5288-452A-A501-D1B7C0EF8508}">
      <dgm:prSet/>
      <dgm:spPr/>
      <dgm:t>
        <a:bodyPr/>
        <a:lstStyle/>
        <a:p>
          <a:endParaRPr lang="zh-CN" altLang="en-US">
            <a:solidFill>
              <a:schemeClr val="tx1"/>
            </a:solidFill>
          </a:endParaRPr>
        </a:p>
      </dgm:t>
    </dgm:pt>
    <dgm:pt modelId="{49DEE089-AF9B-4176-9886-D6ADDD284B2D}" type="sibTrans" cxnId="{8A251C88-5288-452A-A501-D1B7C0EF8508}">
      <dgm:prSet/>
      <dgm:spPr/>
      <dgm:t>
        <a:bodyPr/>
        <a:lstStyle/>
        <a:p>
          <a:endParaRPr lang="zh-CN" altLang="en-US">
            <a:solidFill>
              <a:schemeClr val="tx1"/>
            </a:solidFill>
          </a:endParaRPr>
        </a:p>
      </dgm:t>
    </dgm:pt>
    <dgm:pt modelId="{C1B942AC-B268-4D1B-9AE9-FB6DA1CF0A4E}">
      <dgm:prSet phldrT="[文本]" custT="1"/>
      <dgm:spPr>
        <a:solidFill>
          <a:schemeClr val="accent2">
            <a:lumMod val="20000"/>
            <a:lumOff val="8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分布式计算</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E0962619-B392-4A65-82E2-F6CE65B8CB96}" type="parTrans" cxnId="{857F895D-FFE2-4782-9855-735E3EE8E3EA}">
      <dgm:prSet/>
      <dgm:spPr/>
      <dgm:t>
        <a:bodyPr/>
        <a:lstStyle/>
        <a:p>
          <a:endParaRPr lang="zh-CN" altLang="en-US">
            <a:solidFill>
              <a:schemeClr val="tx1"/>
            </a:solidFill>
          </a:endParaRPr>
        </a:p>
      </dgm:t>
    </dgm:pt>
    <dgm:pt modelId="{0D5EC78D-96CF-4468-8F3F-526DFC498D51}" type="sibTrans" cxnId="{857F895D-FFE2-4782-9855-735E3EE8E3EA}">
      <dgm:prSet/>
      <dgm:spPr/>
      <dgm:t>
        <a:bodyPr/>
        <a:lstStyle/>
        <a:p>
          <a:endParaRPr lang="zh-CN" altLang="en-US">
            <a:solidFill>
              <a:schemeClr val="tx1"/>
            </a:solidFill>
          </a:endParaRPr>
        </a:p>
      </dgm:t>
    </dgm:pt>
    <dgm:pt modelId="{DF484FA5-4E19-41AF-A3A0-F676DC8B7AA9}">
      <dgm:prSet phldrT="[文本]" custT="1"/>
      <dgm:spPr>
        <a:solidFill>
          <a:schemeClr val="accent2">
            <a:lumMod val="40000"/>
            <a:lumOff val="6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并行计算</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2DDA566A-4A46-4CAE-8774-5CB70488493F}" type="parTrans" cxnId="{3CB2C218-D23D-4835-8735-6DA949E7D40E}">
      <dgm:prSet/>
      <dgm:spPr/>
      <dgm:t>
        <a:bodyPr/>
        <a:lstStyle/>
        <a:p>
          <a:endParaRPr lang="zh-CN" altLang="en-US">
            <a:solidFill>
              <a:schemeClr val="tx1"/>
            </a:solidFill>
          </a:endParaRPr>
        </a:p>
      </dgm:t>
    </dgm:pt>
    <dgm:pt modelId="{0A95D696-8645-44FA-9F0E-38486C52193A}" type="sibTrans" cxnId="{3CB2C218-D23D-4835-8735-6DA949E7D40E}">
      <dgm:prSet/>
      <dgm:spPr/>
      <dgm:t>
        <a:bodyPr/>
        <a:lstStyle/>
        <a:p>
          <a:endParaRPr lang="zh-CN" altLang="en-US">
            <a:solidFill>
              <a:schemeClr val="tx1"/>
            </a:solidFill>
          </a:endParaRPr>
        </a:p>
      </dgm:t>
    </dgm:pt>
    <dgm:pt modelId="{AE081434-FFA2-451B-B7A4-933879BCB9B6}">
      <dgm:prSet custT="1"/>
      <dgm:spPr>
        <a:solidFill>
          <a:schemeClr val="accent6">
            <a:lumMod val="60000"/>
            <a:lumOff val="4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数据管理</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763A38CF-D845-423E-9BDE-B0C665119FCE}" type="parTrans" cxnId="{A7B44637-9611-4ED1-865F-D851652D5DC9}">
      <dgm:prSet/>
      <dgm:spPr/>
      <dgm:t>
        <a:bodyPr/>
        <a:lstStyle/>
        <a:p>
          <a:endParaRPr lang="zh-CN" altLang="en-US">
            <a:solidFill>
              <a:schemeClr val="tx1"/>
            </a:solidFill>
          </a:endParaRPr>
        </a:p>
      </dgm:t>
    </dgm:pt>
    <dgm:pt modelId="{62B22D3C-C497-4E9C-B000-E2BD8652972B}" type="sibTrans" cxnId="{A7B44637-9611-4ED1-865F-D851652D5DC9}">
      <dgm:prSet/>
      <dgm:spPr/>
      <dgm:t>
        <a:bodyPr/>
        <a:lstStyle/>
        <a:p>
          <a:endParaRPr lang="zh-CN" altLang="en-US">
            <a:solidFill>
              <a:schemeClr val="tx1"/>
            </a:solidFill>
          </a:endParaRPr>
        </a:p>
      </dgm:t>
    </dgm:pt>
    <dgm:pt modelId="{47D90AD3-7A65-4526-A51B-785545156589}">
      <dgm:prSet custT="1"/>
      <dgm:spPr>
        <a:solidFill>
          <a:schemeClr val="accent1">
            <a:lumMod val="60000"/>
            <a:lumOff val="4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面源模型</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6362C745-1468-4CF7-BBCD-FD35BE1B5D33}" type="parTrans" cxnId="{87708F67-64A4-446C-9165-46F30DCCDC98}">
      <dgm:prSet/>
      <dgm:spPr/>
      <dgm:t>
        <a:bodyPr/>
        <a:lstStyle/>
        <a:p>
          <a:endParaRPr lang="zh-CN" altLang="en-US">
            <a:solidFill>
              <a:schemeClr val="tx1"/>
            </a:solidFill>
          </a:endParaRPr>
        </a:p>
      </dgm:t>
    </dgm:pt>
    <dgm:pt modelId="{083419EC-F77C-43E3-A470-DEA205FE8A5A}" type="sibTrans" cxnId="{87708F67-64A4-446C-9165-46F30DCCDC98}">
      <dgm:prSet/>
      <dgm:spPr/>
      <dgm:t>
        <a:bodyPr/>
        <a:lstStyle/>
        <a:p>
          <a:endParaRPr lang="zh-CN" altLang="en-US">
            <a:solidFill>
              <a:schemeClr val="tx1"/>
            </a:solidFill>
          </a:endParaRPr>
        </a:p>
      </dgm:t>
    </dgm:pt>
    <dgm:pt modelId="{8F176A92-0FDC-4D6A-9024-E7033E364DD4}">
      <dgm:prSet custT="1"/>
      <dgm:spPr>
        <a:solidFill>
          <a:schemeClr val="accent1">
            <a:lumMod val="60000"/>
            <a:lumOff val="4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水动力模型</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826E8F58-ADE1-4089-B0C9-6B1937036EE3}" type="parTrans" cxnId="{3E1541A1-7D68-419E-ACF5-7996CA75DDA6}">
      <dgm:prSet/>
      <dgm:spPr/>
      <dgm:t>
        <a:bodyPr/>
        <a:lstStyle/>
        <a:p>
          <a:endParaRPr lang="zh-CN" altLang="en-US">
            <a:solidFill>
              <a:schemeClr val="tx1"/>
            </a:solidFill>
          </a:endParaRPr>
        </a:p>
      </dgm:t>
    </dgm:pt>
    <dgm:pt modelId="{CDDA826C-DA37-422B-BF11-0C3D7CA74294}" type="sibTrans" cxnId="{3E1541A1-7D68-419E-ACF5-7996CA75DDA6}">
      <dgm:prSet/>
      <dgm:spPr/>
      <dgm:t>
        <a:bodyPr/>
        <a:lstStyle/>
        <a:p>
          <a:endParaRPr lang="zh-CN" altLang="en-US">
            <a:solidFill>
              <a:schemeClr val="tx1"/>
            </a:solidFill>
          </a:endParaRPr>
        </a:p>
      </dgm:t>
    </dgm:pt>
    <dgm:pt modelId="{CB9CBC5E-C852-4C2F-B5EA-48BF18C4CC17}">
      <dgm:prSet custT="1"/>
      <dgm:spPr>
        <a:solidFill>
          <a:schemeClr val="accent1">
            <a:lumMod val="40000"/>
            <a:lumOff val="6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泥石流模型</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448448DD-3022-4F45-87A1-63F8EF973BC3}" type="parTrans" cxnId="{D299E181-B8BC-4FF3-AF75-DD9CCA1D6D37}">
      <dgm:prSet/>
      <dgm:spPr/>
      <dgm:t>
        <a:bodyPr/>
        <a:lstStyle/>
        <a:p>
          <a:endParaRPr lang="zh-CN" altLang="en-US">
            <a:solidFill>
              <a:schemeClr val="tx1"/>
            </a:solidFill>
          </a:endParaRPr>
        </a:p>
      </dgm:t>
    </dgm:pt>
    <dgm:pt modelId="{4B379C5E-6438-423C-90EA-F72587F116AB}" type="sibTrans" cxnId="{D299E181-B8BC-4FF3-AF75-DD9CCA1D6D37}">
      <dgm:prSet/>
      <dgm:spPr/>
      <dgm:t>
        <a:bodyPr/>
        <a:lstStyle/>
        <a:p>
          <a:endParaRPr lang="zh-CN" altLang="en-US">
            <a:solidFill>
              <a:schemeClr val="tx1"/>
            </a:solidFill>
          </a:endParaRPr>
        </a:p>
      </dgm:t>
    </dgm:pt>
    <dgm:pt modelId="{AE9E52A0-2D6D-4AFB-AC2B-C024B615BA04}">
      <dgm:prSet custT="1"/>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水质生态模型</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1918E66C-B9B0-42A1-B607-77CC9C42A450}" type="parTrans" cxnId="{0E3B54BB-5EC0-4340-BD4F-3F6173789A2D}">
      <dgm:prSet/>
      <dgm:spPr/>
      <dgm:t>
        <a:bodyPr/>
        <a:lstStyle/>
        <a:p>
          <a:endParaRPr lang="zh-CN" altLang="en-US">
            <a:solidFill>
              <a:schemeClr val="tx1"/>
            </a:solidFill>
          </a:endParaRPr>
        </a:p>
      </dgm:t>
    </dgm:pt>
    <dgm:pt modelId="{8AA74E22-1F57-4AB1-96C3-65939CBA500D}" type="sibTrans" cxnId="{0E3B54BB-5EC0-4340-BD4F-3F6173789A2D}">
      <dgm:prSet/>
      <dgm:spPr/>
      <dgm:t>
        <a:bodyPr/>
        <a:lstStyle/>
        <a:p>
          <a:endParaRPr lang="zh-CN" altLang="en-US">
            <a:solidFill>
              <a:schemeClr val="tx1"/>
            </a:solidFill>
          </a:endParaRPr>
        </a:p>
      </dgm:t>
    </dgm:pt>
    <dgm:pt modelId="{C79F493A-8741-4ADD-9FE2-D6BA57650786}">
      <dgm:prSet custT="1"/>
      <dgm:spPr>
        <a:solidFill>
          <a:schemeClr val="accent2">
            <a:lumMod val="60000"/>
            <a:lumOff val="4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集群计算</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1F94077C-05BD-401B-A898-0425A5C3EE71}" type="parTrans" cxnId="{0BD70AE6-A185-4350-A2D6-A3961CDB31F6}">
      <dgm:prSet/>
      <dgm:spPr/>
      <dgm:t>
        <a:bodyPr/>
        <a:lstStyle/>
        <a:p>
          <a:endParaRPr lang="zh-CN" altLang="en-US">
            <a:solidFill>
              <a:schemeClr val="tx1"/>
            </a:solidFill>
          </a:endParaRPr>
        </a:p>
      </dgm:t>
    </dgm:pt>
    <dgm:pt modelId="{F03F7C0E-96D5-44F0-B9F4-070C9E203F48}" type="sibTrans" cxnId="{0BD70AE6-A185-4350-A2D6-A3961CDB31F6}">
      <dgm:prSet/>
      <dgm:spPr/>
      <dgm:t>
        <a:bodyPr/>
        <a:lstStyle/>
        <a:p>
          <a:endParaRPr lang="zh-CN" altLang="en-US">
            <a:solidFill>
              <a:schemeClr val="tx1"/>
            </a:solidFill>
          </a:endParaRPr>
        </a:p>
      </dgm:t>
    </dgm:pt>
    <dgm:pt modelId="{BADD6536-FC89-4939-B9BF-ED01860D4D54}">
      <dgm:prSet custT="1"/>
      <dgm:spPr>
        <a:solidFill>
          <a:schemeClr val="accent6">
            <a:lumMod val="75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数据分析</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B487CAF7-D66D-4C27-B346-AAF64C3B85DF}" type="parTrans" cxnId="{41ABBA6C-F45D-4AD4-822A-CEBB099E1C58}">
      <dgm:prSet/>
      <dgm:spPr/>
      <dgm:t>
        <a:bodyPr/>
        <a:lstStyle/>
        <a:p>
          <a:endParaRPr lang="zh-CN" altLang="en-US">
            <a:solidFill>
              <a:schemeClr val="tx1"/>
            </a:solidFill>
          </a:endParaRPr>
        </a:p>
      </dgm:t>
    </dgm:pt>
    <dgm:pt modelId="{619EC91B-FE93-40E4-8418-7DCB014DEFCD}" type="sibTrans" cxnId="{41ABBA6C-F45D-4AD4-822A-CEBB099E1C58}">
      <dgm:prSet/>
      <dgm:spPr/>
      <dgm:t>
        <a:bodyPr/>
        <a:lstStyle/>
        <a:p>
          <a:endParaRPr lang="zh-CN" altLang="en-US">
            <a:solidFill>
              <a:schemeClr val="tx1"/>
            </a:solidFill>
          </a:endParaRPr>
        </a:p>
      </dgm:t>
    </dgm:pt>
    <dgm:pt modelId="{D8028AAB-4BB0-40E5-A799-E96B2B5BEEBE}">
      <dgm:prSet phldrT="[文本]"/>
      <dgm:spPr/>
      <dgm:t>
        <a:bodyPr/>
        <a:lstStyle/>
        <a:p>
          <a:r>
            <a:rPr lang="zh-CN" altLang="en-US" b="1" dirty="0" smtClean="0">
              <a:solidFill>
                <a:schemeClr val="tx1"/>
              </a:solidFill>
            </a:rPr>
            <a:t>信息化技术（智能平台）</a:t>
          </a:r>
          <a:endParaRPr lang="zh-CN" altLang="en-US" b="1" dirty="0">
            <a:solidFill>
              <a:schemeClr val="tx1"/>
            </a:solidFill>
          </a:endParaRPr>
        </a:p>
      </dgm:t>
    </dgm:pt>
    <dgm:pt modelId="{DCA2BA52-1583-47A6-AC59-388B435C2146}" type="parTrans" cxnId="{42EEDC1C-F0C9-4E6B-BD4C-C5FF0BB75DC4}">
      <dgm:prSet/>
      <dgm:spPr/>
      <dgm:t>
        <a:bodyPr/>
        <a:lstStyle/>
        <a:p>
          <a:endParaRPr lang="zh-CN" altLang="en-US">
            <a:solidFill>
              <a:schemeClr val="tx1"/>
            </a:solidFill>
          </a:endParaRPr>
        </a:p>
      </dgm:t>
    </dgm:pt>
    <dgm:pt modelId="{663055B8-FB02-4DD8-A7D0-0DD10A392B76}" type="sibTrans" cxnId="{42EEDC1C-F0C9-4E6B-BD4C-C5FF0BB75DC4}">
      <dgm:prSet/>
      <dgm:spPr/>
      <dgm:t>
        <a:bodyPr/>
        <a:lstStyle/>
        <a:p>
          <a:endParaRPr lang="zh-CN" altLang="en-US">
            <a:solidFill>
              <a:schemeClr val="tx1"/>
            </a:solidFill>
          </a:endParaRPr>
        </a:p>
      </dgm:t>
    </dgm:pt>
    <dgm:pt modelId="{B57FCD63-411C-4F4F-8627-08CE64CD9799}">
      <dgm:prSet phldrT="[文本]" custT="1"/>
      <dgm:spPr>
        <a:solidFill>
          <a:schemeClr val="accent1">
            <a:lumMod val="60000"/>
            <a:lumOff val="4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三维仿真</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BE12C56D-D6C5-4E8D-A7F5-8954D3C01612}" type="parTrans" cxnId="{CBD28E68-378D-41F8-9A9F-47D0FE93D03E}">
      <dgm:prSet/>
      <dgm:spPr/>
      <dgm:t>
        <a:bodyPr/>
        <a:lstStyle/>
        <a:p>
          <a:endParaRPr lang="zh-CN" altLang="en-US">
            <a:solidFill>
              <a:schemeClr val="tx1"/>
            </a:solidFill>
          </a:endParaRPr>
        </a:p>
      </dgm:t>
    </dgm:pt>
    <dgm:pt modelId="{0A6F6284-0322-4747-B769-968A0D2C18F7}" type="sibTrans" cxnId="{CBD28E68-378D-41F8-9A9F-47D0FE93D03E}">
      <dgm:prSet/>
      <dgm:spPr/>
      <dgm:t>
        <a:bodyPr/>
        <a:lstStyle/>
        <a:p>
          <a:endParaRPr lang="zh-CN" altLang="en-US">
            <a:solidFill>
              <a:schemeClr val="tx1"/>
            </a:solidFill>
          </a:endParaRPr>
        </a:p>
      </dgm:t>
    </dgm:pt>
    <dgm:pt modelId="{5B2D45B0-A7D1-4B4B-B568-692ED8C25AA3}">
      <dgm:prSet custT="1"/>
      <dgm:spPr>
        <a:solidFill>
          <a:schemeClr val="accent1">
            <a:lumMod val="60000"/>
            <a:lumOff val="4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智能化</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7A86A529-08B9-4F49-91A8-FECC64F51CCC}" type="parTrans" cxnId="{09C713D5-0202-4F30-8A08-24DFD389ABD3}">
      <dgm:prSet/>
      <dgm:spPr/>
      <dgm:t>
        <a:bodyPr/>
        <a:lstStyle/>
        <a:p>
          <a:endParaRPr lang="zh-CN" altLang="en-US">
            <a:solidFill>
              <a:schemeClr val="tx1"/>
            </a:solidFill>
          </a:endParaRPr>
        </a:p>
      </dgm:t>
    </dgm:pt>
    <dgm:pt modelId="{3E8FF241-B81C-4BB8-962C-A1ED52AF2493}" type="sibTrans" cxnId="{09C713D5-0202-4F30-8A08-24DFD389ABD3}">
      <dgm:prSet/>
      <dgm:spPr/>
      <dgm:t>
        <a:bodyPr/>
        <a:lstStyle/>
        <a:p>
          <a:endParaRPr lang="zh-CN" altLang="en-US">
            <a:solidFill>
              <a:schemeClr val="tx1"/>
            </a:solidFill>
          </a:endParaRPr>
        </a:p>
      </dgm:t>
    </dgm:pt>
    <dgm:pt modelId="{A993800B-FC8E-41DD-8E7F-F4FA4BA388D0}">
      <dgm:prSet custT="1"/>
      <dgm:spPr>
        <a:solidFill>
          <a:schemeClr val="accent1">
            <a:lumMod val="40000"/>
            <a:lumOff val="60000"/>
            <a:alpha val="90000"/>
          </a:schemeClr>
        </a:solidFill>
      </dgm:spPr>
      <dgm:t>
        <a:bodyPr/>
        <a:lstStyle/>
        <a:p>
          <a:r>
            <a:rPr lang="zh-CN" altLang="en-US" sz="1200" dirty="0" smtClean="0">
              <a:solidFill>
                <a:schemeClr val="tx1"/>
              </a:solidFill>
              <a:latin typeface="微软雅黑" panose="020B0503020204020204" pitchFamily="34" charset="-122"/>
              <a:ea typeface="微软雅黑" panose="020B0503020204020204" pitchFamily="34" charset="-122"/>
            </a:rPr>
            <a:t>移动信息化</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23EFD793-07F7-4BB6-A47A-F1C6E0203832}" type="parTrans" cxnId="{A8BB71CB-018A-42A6-B92A-2E28B6603C4D}">
      <dgm:prSet/>
      <dgm:spPr/>
      <dgm:t>
        <a:bodyPr/>
        <a:lstStyle/>
        <a:p>
          <a:endParaRPr lang="zh-CN" altLang="en-US">
            <a:solidFill>
              <a:schemeClr val="tx1"/>
            </a:solidFill>
          </a:endParaRPr>
        </a:p>
      </dgm:t>
    </dgm:pt>
    <dgm:pt modelId="{315258B6-E405-4D1A-89B2-03BB060ABE4C}" type="sibTrans" cxnId="{A8BB71CB-018A-42A6-B92A-2E28B6603C4D}">
      <dgm:prSet/>
      <dgm:spPr/>
      <dgm:t>
        <a:bodyPr/>
        <a:lstStyle/>
        <a:p>
          <a:endParaRPr lang="zh-CN" altLang="en-US">
            <a:solidFill>
              <a:schemeClr val="tx1"/>
            </a:solidFill>
          </a:endParaRPr>
        </a:p>
      </dgm:t>
    </dgm:pt>
    <dgm:pt modelId="{9A2815F7-437C-45A2-B0D4-9B0A842188E7}" type="pres">
      <dgm:prSet presAssocID="{4EB71E18-7DA0-4FD1-9904-8A57DDBF252A}" presName="Name0" presStyleCnt="0">
        <dgm:presLayoutVars>
          <dgm:dir/>
          <dgm:animLvl val="lvl"/>
          <dgm:resizeHandles val="exact"/>
        </dgm:presLayoutVars>
      </dgm:prSet>
      <dgm:spPr/>
      <dgm:t>
        <a:bodyPr/>
        <a:lstStyle/>
        <a:p>
          <a:endParaRPr lang="zh-CN" altLang="en-US"/>
        </a:p>
      </dgm:t>
    </dgm:pt>
    <dgm:pt modelId="{6D89708B-F29E-46A6-AB2A-70D153621213}" type="pres">
      <dgm:prSet presAssocID="{D8028AAB-4BB0-40E5-A799-E96B2B5BEEBE}" presName="boxAndChildren" presStyleCnt="0"/>
      <dgm:spPr/>
    </dgm:pt>
    <dgm:pt modelId="{78A8EAB9-9D8F-4982-AFEC-7A8FDB5ACC8D}" type="pres">
      <dgm:prSet presAssocID="{D8028AAB-4BB0-40E5-A799-E96B2B5BEEBE}" presName="parentTextBox" presStyleLbl="node1" presStyleIdx="0" presStyleCnt="4"/>
      <dgm:spPr/>
      <dgm:t>
        <a:bodyPr/>
        <a:lstStyle/>
        <a:p>
          <a:endParaRPr lang="zh-CN" altLang="en-US"/>
        </a:p>
      </dgm:t>
    </dgm:pt>
    <dgm:pt modelId="{96AB12E7-4E22-4BE3-90BC-8D11577242A4}" type="pres">
      <dgm:prSet presAssocID="{D8028AAB-4BB0-40E5-A799-E96B2B5BEEBE}" presName="entireBox" presStyleLbl="node1" presStyleIdx="0" presStyleCnt="4"/>
      <dgm:spPr/>
      <dgm:t>
        <a:bodyPr/>
        <a:lstStyle/>
        <a:p>
          <a:endParaRPr lang="zh-CN" altLang="en-US"/>
        </a:p>
      </dgm:t>
    </dgm:pt>
    <dgm:pt modelId="{B8F31F11-37CC-46E9-9D76-FA67940636C4}" type="pres">
      <dgm:prSet presAssocID="{D8028AAB-4BB0-40E5-A799-E96B2B5BEEBE}" presName="descendantBox" presStyleCnt="0"/>
      <dgm:spPr/>
    </dgm:pt>
    <dgm:pt modelId="{EA71D37A-281A-49A5-BEE4-162C610C3036}" type="pres">
      <dgm:prSet presAssocID="{B57FCD63-411C-4F4F-8627-08CE64CD9799}" presName="childTextBox" presStyleLbl="fgAccFollowNode1" presStyleIdx="0" presStyleCnt="16">
        <dgm:presLayoutVars>
          <dgm:bulletEnabled val="1"/>
        </dgm:presLayoutVars>
      </dgm:prSet>
      <dgm:spPr/>
      <dgm:t>
        <a:bodyPr/>
        <a:lstStyle/>
        <a:p>
          <a:endParaRPr lang="zh-CN" altLang="en-US"/>
        </a:p>
      </dgm:t>
    </dgm:pt>
    <dgm:pt modelId="{2D6F0315-7751-4A12-B665-38962B6D5CA4}" type="pres">
      <dgm:prSet presAssocID="{A993800B-FC8E-41DD-8E7F-F4FA4BA388D0}" presName="childTextBox" presStyleLbl="fgAccFollowNode1" presStyleIdx="1" presStyleCnt="16">
        <dgm:presLayoutVars>
          <dgm:bulletEnabled val="1"/>
        </dgm:presLayoutVars>
      </dgm:prSet>
      <dgm:spPr/>
      <dgm:t>
        <a:bodyPr/>
        <a:lstStyle/>
        <a:p>
          <a:endParaRPr lang="zh-CN" altLang="en-US"/>
        </a:p>
      </dgm:t>
    </dgm:pt>
    <dgm:pt modelId="{948C104C-330F-4E13-A067-E44903615CD6}" type="pres">
      <dgm:prSet presAssocID="{5B2D45B0-A7D1-4B4B-B568-692ED8C25AA3}" presName="childTextBox" presStyleLbl="fgAccFollowNode1" presStyleIdx="2" presStyleCnt="16">
        <dgm:presLayoutVars>
          <dgm:bulletEnabled val="1"/>
        </dgm:presLayoutVars>
      </dgm:prSet>
      <dgm:spPr/>
      <dgm:t>
        <a:bodyPr/>
        <a:lstStyle/>
        <a:p>
          <a:endParaRPr lang="zh-CN" altLang="en-US"/>
        </a:p>
      </dgm:t>
    </dgm:pt>
    <dgm:pt modelId="{569315CA-9264-4630-BE3D-210D05F7532F}" type="pres">
      <dgm:prSet presAssocID="{49DEE089-AF9B-4176-9886-D6ADDD284B2D}" presName="sp" presStyleCnt="0"/>
      <dgm:spPr/>
    </dgm:pt>
    <dgm:pt modelId="{AB198DDD-77B2-4636-8C76-B93AE6BBD3F7}" type="pres">
      <dgm:prSet presAssocID="{BABBAB69-FF23-453C-86E7-B3F35FCB0739}" presName="arrowAndChildren" presStyleCnt="0"/>
      <dgm:spPr/>
    </dgm:pt>
    <dgm:pt modelId="{F6D57708-A564-4850-843B-A898B48808FE}" type="pres">
      <dgm:prSet presAssocID="{BABBAB69-FF23-453C-86E7-B3F35FCB0739}" presName="parentTextArrow" presStyleLbl="node1" presStyleIdx="0" presStyleCnt="4"/>
      <dgm:spPr/>
      <dgm:t>
        <a:bodyPr/>
        <a:lstStyle/>
        <a:p>
          <a:endParaRPr lang="zh-CN" altLang="en-US"/>
        </a:p>
      </dgm:t>
    </dgm:pt>
    <dgm:pt modelId="{33C773B9-43E5-4703-9F57-1BC82E39B46E}" type="pres">
      <dgm:prSet presAssocID="{BABBAB69-FF23-453C-86E7-B3F35FCB0739}" presName="arrow" presStyleLbl="node1" presStyleIdx="1" presStyleCnt="4"/>
      <dgm:spPr/>
      <dgm:t>
        <a:bodyPr/>
        <a:lstStyle/>
        <a:p>
          <a:endParaRPr lang="zh-CN" altLang="en-US"/>
        </a:p>
      </dgm:t>
    </dgm:pt>
    <dgm:pt modelId="{FE2ADCD7-B924-495C-A8DF-3FB4C014A130}" type="pres">
      <dgm:prSet presAssocID="{BABBAB69-FF23-453C-86E7-B3F35FCB0739}" presName="descendantArrow" presStyleCnt="0"/>
      <dgm:spPr/>
    </dgm:pt>
    <dgm:pt modelId="{065B286E-3628-4839-ACC2-02D9C8EA9044}" type="pres">
      <dgm:prSet presAssocID="{C1B942AC-B268-4D1B-9AE9-FB6DA1CF0A4E}" presName="childTextArrow" presStyleLbl="fgAccFollowNode1" presStyleIdx="3" presStyleCnt="16">
        <dgm:presLayoutVars>
          <dgm:bulletEnabled val="1"/>
        </dgm:presLayoutVars>
      </dgm:prSet>
      <dgm:spPr/>
      <dgm:t>
        <a:bodyPr/>
        <a:lstStyle/>
        <a:p>
          <a:endParaRPr lang="zh-CN" altLang="en-US"/>
        </a:p>
      </dgm:t>
    </dgm:pt>
    <dgm:pt modelId="{17068598-7EF3-40D7-B28D-1E643342F146}" type="pres">
      <dgm:prSet presAssocID="{DF484FA5-4E19-41AF-A3A0-F676DC8B7AA9}" presName="childTextArrow" presStyleLbl="fgAccFollowNode1" presStyleIdx="4" presStyleCnt="16">
        <dgm:presLayoutVars>
          <dgm:bulletEnabled val="1"/>
        </dgm:presLayoutVars>
      </dgm:prSet>
      <dgm:spPr/>
      <dgm:t>
        <a:bodyPr/>
        <a:lstStyle/>
        <a:p>
          <a:endParaRPr lang="zh-CN" altLang="en-US"/>
        </a:p>
      </dgm:t>
    </dgm:pt>
    <dgm:pt modelId="{26D10A98-EDDA-4C67-880E-CFE856B93950}" type="pres">
      <dgm:prSet presAssocID="{C79F493A-8741-4ADD-9FE2-D6BA57650786}" presName="childTextArrow" presStyleLbl="fgAccFollowNode1" presStyleIdx="5" presStyleCnt="16">
        <dgm:presLayoutVars>
          <dgm:bulletEnabled val="1"/>
        </dgm:presLayoutVars>
      </dgm:prSet>
      <dgm:spPr/>
      <dgm:t>
        <a:bodyPr/>
        <a:lstStyle/>
        <a:p>
          <a:endParaRPr lang="zh-CN" altLang="en-US"/>
        </a:p>
      </dgm:t>
    </dgm:pt>
    <dgm:pt modelId="{C4F5DD4E-9785-4181-BC07-131831654A0A}" type="pres">
      <dgm:prSet presAssocID="{4FDC6D98-BDCD-4247-8BF3-C21A02C179C3}" presName="sp" presStyleCnt="0"/>
      <dgm:spPr/>
    </dgm:pt>
    <dgm:pt modelId="{D67A045D-F3B9-4C5E-8149-9C086000C2DE}" type="pres">
      <dgm:prSet presAssocID="{7250CBED-31D6-437D-A035-3460501505E7}" presName="arrowAndChildren" presStyleCnt="0"/>
      <dgm:spPr/>
    </dgm:pt>
    <dgm:pt modelId="{08D62842-BD14-4F55-A3DA-2591FDD2B30E}" type="pres">
      <dgm:prSet presAssocID="{7250CBED-31D6-437D-A035-3460501505E7}" presName="parentTextArrow" presStyleLbl="node1" presStyleIdx="1" presStyleCnt="4"/>
      <dgm:spPr/>
      <dgm:t>
        <a:bodyPr/>
        <a:lstStyle/>
        <a:p>
          <a:endParaRPr lang="zh-CN" altLang="en-US"/>
        </a:p>
      </dgm:t>
    </dgm:pt>
    <dgm:pt modelId="{1B774668-0C0B-4D6F-8801-7830E0DFB2D9}" type="pres">
      <dgm:prSet presAssocID="{7250CBED-31D6-437D-A035-3460501505E7}" presName="arrow" presStyleLbl="node1" presStyleIdx="2" presStyleCnt="4"/>
      <dgm:spPr/>
      <dgm:t>
        <a:bodyPr/>
        <a:lstStyle/>
        <a:p>
          <a:endParaRPr lang="zh-CN" altLang="en-US"/>
        </a:p>
      </dgm:t>
    </dgm:pt>
    <dgm:pt modelId="{A6D7866F-CBD9-4571-BFE5-821DB3DE2410}" type="pres">
      <dgm:prSet presAssocID="{7250CBED-31D6-437D-A035-3460501505E7}" presName="descendantArrow" presStyleCnt="0"/>
      <dgm:spPr/>
    </dgm:pt>
    <dgm:pt modelId="{89BD7FF7-0D34-41A3-838E-20506BA45C14}" type="pres">
      <dgm:prSet presAssocID="{E84FAACE-5401-4668-8C9C-835461FC02B3}" presName="childTextArrow" presStyleLbl="fgAccFollowNode1" presStyleIdx="6" presStyleCnt="16">
        <dgm:presLayoutVars>
          <dgm:bulletEnabled val="1"/>
        </dgm:presLayoutVars>
      </dgm:prSet>
      <dgm:spPr/>
      <dgm:t>
        <a:bodyPr/>
        <a:lstStyle/>
        <a:p>
          <a:endParaRPr lang="zh-CN" altLang="en-US"/>
        </a:p>
      </dgm:t>
    </dgm:pt>
    <dgm:pt modelId="{1ED95500-4A07-468D-9EB2-B459F53DB738}" type="pres">
      <dgm:prSet presAssocID="{C8459380-45AE-4419-B29E-E6BFCB9A0C53}" presName="childTextArrow" presStyleLbl="fgAccFollowNode1" presStyleIdx="7" presStyleCnt="16">
        <dgm:presLayoutVars>
          <dgm:bulletEnabled val="1"/>
        </dgm:presLayoutVars>
      </dgm:prSet>
      <dgm:spPr/>
      <dgm:t>
        <a:bodyPr/>
        <a:lstStyle/>
        <a:p>
          <a:endParaRPr lang="zh-CN" altLang="en-US"/>
        </a:p>
      </dgm:t>
    </dgm:pt>
    <dgm:pt modelId="{B35934FC-A9B1-4D32-BA41-EE1159459F3D}" type="pres">
      <dgm:prSet presAssocID="{47D90AD3-7A65-4526-A51B-785545156589}" presName="childTextArrow" presStyleLbl="fgAccFollowNode1" presStyleIdx="8" presStyleCnt="16">
        <dgm:presLayoutVars>
          <dgm:bulletEnabled val="1"/>
        </dgm:presLayoutVars>
      </dgm:prSet>
      <dgm:spPr/>
      <dgm:t>
        <a:bodyPr/>
        <a:lstStyle/>
        <a:p>
          <a:endParaRPr lang="zh-CN" altLang="en-US"/>
        </a:p>
      </dgm:t>
    </dgm:pt>
    <dgm:pt modelId="{24A09FF0-0193-4610-A537-60D60296AB82}" type="pres">
      <dgm:prSet presAssocID="{8F176A92-0FDC-4D6A-9024-E7033E364DD4}" presName="childTextArrow" presStyleLbl="fgAccFollowNode1" presStyleIdx="9" presStyleCnt="16">
        <dgm:presLayoutVars>
          <dgm:bulletEnabled val="1"/>
        </dgm:presLayoutVars>
      </dgm:prSet>
      <dgm:spPr/>
      <dgm:t>
        <a:bodyPr/>
        <a:lstStyle/>
        <a:p>
          <a:endParaRPr lang="zh-CN" altLang="en-US"/>
        </a:p>
      </dgm:t>
    </dgm:pt>
    <dgm:pt modelId="{E1169782-B83F-441B-B61F-2A31B62A9DA3}" type="pres">
      <dgm:prSet presAssocID="{CB9CBC5E-C852-4C2F-B5EA-48BF18C4CC17}" presName="childTextArrow" presStyleLbl="fgAccFollowNode1" presStyleIdx="10" presStyleCnt="16">
        <dgm:presLayoutVars>
          <dgm:bulletEnabled val="1"/>
        </dgm:presLayoutVars>
      </dgm:prSet>
      <dgm:spPr/>
      <dgm:t>
        <a:bodyPr/>
        <a:lstStyle/>
        <a:p>
          <a:endParaRPr lang="zh-CN" altLang="en-US"/>
        </a:p>
      </dgm:t>
    </dgm:pt>
    <dgm:pt modelId="{2BB1E22C-0B60-4CA6-8D74-FF4BE8CF6BE3}" type="pres">
      <dgm:prSet presAssocID="{AE9E52A0-2D6D-4AFB-AC2B-C024B615BA04}" presName="childTextArrow" presStyleLbl="fgAccFollowNode1" presStyleIdx="11" presStyleCnt="16">
        <dgm:presLayoutVars>
          <dgm:bulletEnabled val="1"/>
        </dgm:presLayoutVars>
      </dgm:prSet>
      <dgm:spPr/>
      <dgm:t>
        <a:bodyPr/>
        <a:lstStyle/>
        <a:p>
          <a:endParaRPr lang="zh-CN" altLang="en-US"/>
        </a:p>
      </dgm:t>
    </dgm:pt>
    <dgm:pt modelId="{59273F3A-C0EE-4A40-BE78-C3C9E89F09BF}" type="pres">
      <dgm:prSet presAssocID="{C017C27B-11DD-48EB-936B-77AECB8F4EC7}" presName="sp" presStyleCnt="0"/>
      <dgm:spPr/>
    </dgm:pt>
    <dgm:pt modelId="{50DE69DF-7620-4B42-BC99-841786667F7A}" type="pres">
      <dgm:prSet presAssocID="{55A88BBD-EE4C-4037-B61A-13ACB18A3B23}" presName="arrowAndChildren" presStyleCnt="0"/>
      <dgm:spPr/>
    </dgm:pt>
    <dgm:pt modelId="{A48CE83A-546C-4D3E-B581-5F1B41C829F4}" type="pres">
      <dgm:prSet presAssocID="{55A88BBD-EE4C-4037-B61A-13ACB18A3B23}" presName="parentTextArrow" presStyleLbl="node1" presStyleIdx="2" presStyleCnt="4"/>
      <dgm:spPr/>
      <dgm:t>
        <a:bodyPr/>
        <a:lstStyle/>
        <a:p>
          <a:endParaRPr lang="zh-CN" altLang="en-US"/>
        </a:p>
      </dgm:t>
    </dgm:pt>
    <dgm:pt modelId="{BFFD048D-7D8D-4FB0-A775-CEA0D07D3E60}" type="pres">
      <dgm:prSet presAssocID="{55A88BBD-EE4C-4037-B61A-13ACB18A3B23}" presName="arrow" presStyleLbl="node1" presStyleIdx="3" presStyleCnt="4" custLinFactNeighborY="-5266"/>
      <dgm:spPr/>
      <dgm:t>
        <a:bodyPr/>
        <a:lstStyle/>
        <a:p>
          <a:endParaRPr lang="zh-CN" altLang="en-US"/>
        </a:p>
      </dgm:t>
    </dgm:pt>
    <dgm:pt modelId="{32EBF48F-17CB-4DF4-A85D-54F4AB7C0BE3}" type="pres">
      <dgm:prSet presAssocID="{55A88BBD-EE4C-4037-B61A-13ACB18A3B23}" presName="descendantArrow" presStyleCnt="0"/>
      <dgm:spPr/>
    </dgm:pt>
    <dgm:pt modelId="{69758082-2C2B-4230-B26D-EFA60931EBB2}" type="pres">
      <dgm:prSet presAssocID="{7AFA6890-0E24-43D3-A37A-AAC661994A46}" presName="childTextArrow" presStyleLbl="fgAccFollowNode1" presStyleIdx="12" presStyleCnt="16">
        <dgm:presLayoutVars>
          <dgm:bulletEnabled val="1"/>
        </dgm:presLayoutVars>
      </dgm:prSet>
      <dgm:spPr/>
      <dgm:t>
        <a:bodyPr/>
        <a:lstStyle/>
        <a:p>
          <a:endParaRPr lang="zh-CN" altLang="en-US"/>
        </a:p>
      </dgm:t>
    </dgm:pt>
    <dgm:pt modelId="{42419AE0-870C-4D14-A4C7-A1DD747FA208}" type="pres">
      <dgm:prSet presAssocID="{26322ED1-5466-49EA-AA86-81EA72704409}" presName="childTextArrow" presStyleLbl="fgAccFollowNode1" presStyleIdx="13" presStyleCnt="16">
        <dgm:presLayoutVars>
          <dgm:bulletEnabled val="1"/>
        </dgm:presLayoutVars>
      </dgm:prSet>
      <dgm:spPr/>
      <dgm:t>
        <a:bodyPr/>
        <a:lstStyle/>
        <a:p>
          <a:endParaRPr lang="zh-CN" altLang="en-US"/>
        </a:p>
      </dgm:t>
    </dgm:pt>
    <dgm:pt modelId="{602B8ABC-5D37-45CC-B55F-38CA48F1D909}" type="pres">
      <dgm:prSet presAssocID="{AE081434-FFA2-451B-B7A4-933879BCB9B6}" presName="childTextArrow" presStyleLbl="fgAccFollowNode1" presStyleIdx="14" presStyleCnt="16">
        <dgm:presLayoutVars>
          <dgm:bulletEnabled val="1"/>
        </dgm:presLayoutVars>
      </dgm:prSet>
      <dgm:spPr/>
      <dgm:t>
        <a:bodyPr/>
        <a:lstStyle/>
        <a:p>
          <a:endParaRPr lang="zh-CN" altLang="en-US"/>
        </a:p>
      </dgm:t>
    </dgm:pt>
    <dgm:pt modelId="{61E85AC7-7352-47F5-865E-4A1461426C9D}" type="pres">
      <dgm:prSet presAssocID="{BADD6536-FC89-4939-B9BF-ED01860D4D54}" presName="childTextArrow" presStyleLbl="fgAccFollowNode1" presStyleIdx="15" presStyleCnt="16">
        <dgm:presLayoutVars>
          <dgm:bulletEnabled val="1"/>
        </dgm:presLayoutVars>
      </dgm:prSet>
      <dgm:spPr/>
      <dgm:t>
        <a:bodyPr/>
        <a:lstStyle/>
        <a:p>
          <a:endParaRPr lang="zh-CN" altLang="en-US"/>
        </a:p>
      </dgm:t>
    </dgm:pt>
  </dgm:ptLst>
  <dgm:cxnLst>
    <dgm:cxn modelId="{A59CBCAD-6EEA-4C90-874C-52DD99583DBC}" type="presOf" srcId="{D8028AAB-4BB0-40E5-A799-E96B2B5BEEBE}" destId="{96AB12E7-4E22-4BE3-90BC-8D11577242A4}" srcOrd="1" destOrd="0" presId="urn:microsoft.com/office/officeart/2005/8/layout/process4"/>
    <dgm:cxn modelId="{09C713D5-0202-4F30-8A08-24DFD389ABD3}" srcId="{D8028AAB-4BB0-40E5-A799-E96B2B5BEEBE}" destId="{5B2D45B0-A7D1-4B4B-B568-692ED8C25AA3}" srcOrd="2" destOrd="0" parTransId="{7A86A529-08B9-4F49-91A8-FECC64F51CCC}" sibTransId="{3E8FF241-B81C-4BB8-962C-A1ED52AF2493}"/>
    <dgm:cxn modelId="{D18C7AEB-8545-4A46-A862-72C9E9683E43}" type="presOf" srcId="{E84FAACE-5401-4668-8C9C-835461FC02B3}" destId="{89BD7FF7-0D34-41A3-838E-20506BA45C14}" srcOrd="0" destOrd="0" presId="urn:microsoft.com/office/officeart/2005/8/layout/process4"/>
    <dgm:cxn modelId="{AA42725A-1791-467B-ABE8-E88605E2F506}" type="presOf" srcId="{55A88BBD-EE4C-4037-B61A-13ACB18A3B23}" destId="{A48CE83A-546C-4D3E-B581-5F1B41C829F4}" srcOrd="0" destOrd="0" presId="urn:microsoft.com/office/officeart/2005/8/layout/process4"/>
    <dgm:cxn modelId="{37399F07-BA72-4256-BF3F-45B8A9C24945}" srcId="{7250CBED-31D6-437D-A035-3460501505E7}" destId="{E84FAACE-5401-4668-8C9C-835461FC02B3}" srcOrd="0" destOrd="0" parTransId="{4A9A6F64-8AD6-4676-A18E-EFFF7257D3B0}" sibTransId="{AD45D51E-0064-4D06-9891-0A85909CC3AA}"/>
    <dgm:cxn modelId="{7E37D0F0-98D0-4926-894B-3DFD8C6D4C8C}" type="presOf" srcId="{55A88BBD-EE4C-4037-B61A-13ACB18A3B23}" destId="{BFFD048D-7D8D-4FB0-A775-CEA0D07D3E60}" srcOrd="1" destOrd="0" presId="urn:microsoft.com/office/officeart/2005/8/layout/process4"/>
    <dgm:cxn modelId="{8A251C88-5288-452A-A501-D1B7C0EF8508}" srcId="{4EB71E18-7DA0-4FD1-9904-8A57DDBF252A}" destId="{BABBAB69-FF23-453C-86E7-B3F35FCB0739}" srcOrd="2" destOrd="0" parTransId="{759C186D-0E41-4955-9364-46AA28A27C23}" sibTransId="{49DEE089-AF9B-4176-9886-D6ADDD284B2D}"/>
    <dgm:cxn modelId="{E4B65883-2C4B-40C9-9572-4CF5FDE13853}" type="presOf" srcId="{7250CBED-31D6-437D-A035-3460501505E7}" destId="{08D62842-BD14-4F55-A3DA-2591FDD2B30E}" srcOrd="0" destOrd="0" presId="urn:microsoft.com/office/officeart/2005/8/layout/process4"/>
    <dgm:cxn modelId="{72B417B0-8139-47A3-8548-C18F461810F1}" type="presOf" srcId="{C8459380-45AE-4419-B29E-E6BFCB9A0C53}" destId="{1ED95500-4A07-468D-9EB2-B459F53DB738}" srcOrd="0" destOrd="0" presId="urn:microsoft.com/office/officeart/2005/8/layout/process4"/>
    <dgm:cxn modelId="{CBD28E68-378D-41F8-9A9F-47D0FE93D03E}" srcId="{D8028AAB-4BB0-40E5-A799-E96B2B5BEEBE}" destId="{B57FCD63-411C-4F4F-8627-08CE64CD9799}" srcOrd="0" destOrd="0" parTransId="{BE12C56D-D6C5-4E8D-A7F5-8954D3C01612}" sibTransId="{0A6F6284-0322-4747-B769-968A0D2C18F7}"/>
    <dgm:cxn modelId="{2BB9187E-A157-4321-9784-81E3DFBEB6C7}" type="presOf" srcId="{BADD6536-FC89-4939-B9BF-ED01860D4D54}" destId="{61E85AC7-7352-47F5-865E-4A1461426C9D}" srcOrd="0" destOrd="0" presId="urn:microsoft.com/office/officeart/2005/8/layout/process4"/>
    <dgm:cxn modelId="{FF15D733-177B-425A-BFDA-26CE063B984C}" type="presOf" srcId="{DF484FA5-4E19-41AF-A3A0-F676DC8B7AA9}" destId="{17068598-7EF3-40D7-B28D-1E643342F146}" srcOrd="0" destOrd="0" presId="urn:microsoft.com/office/officeart/2005/8/layout/process4"/>
    <dgm:cxn modelId="{42EEDC1C-F0C9-4E6B-BD4C-C5FF0BB75DC4}" srcId="{4EB71E18-7DA0-4FD1-9904-8A57DDBF252A}" destId="{D8028AAB-4BB0-40E5-A799-E96B2B5BEEBE}" srcOrd="3" destOrd="0" parTransId="{DCA2BA52-1583-47A6-AC59-388B435C2146}" sibTransId="{663055B8-FB02-4DD8-A7D0-0DD10A392B76}"/>
    <dgm:cxn modelId="{F9190369-6969-40CF-BC83-3DCFC24FE191}" srcId="{4EB71E18-7DA0-4FD1-9904-8A57DDBF252A}" destId="{7250CBED-31D6-437D-A035-3460501505E7}" srcOrd="1" destOrd="0" parTransId="{9C263B1B-0223-4282-9E26-A07B3AE3D470}" sibTransId="{4FDC6D98-BDCD-4247-8BF3-C21A02C179C3}"/>
    <dgm:cxn modelId="{5141C875-2827-4405-B016-22766ADB6850}" type="presOf" srcId="{47D90AD3-7A65-4526-A51B-785545156589}" destId="{B35934FC-A9B1-4D32-BA41-EE1159459F3D}" srcOrd="0" destOrd="0" presId="urn:microsoft.com/office/officeart/2005/8/layout/process4"/>
    <dgm:cxn modelId="{7E4AAD94-40D4-43B9-A0B7-7932EAD8D553}" type="presOf" srcId="{C1B942AC-B268-4D1B-9AE9-FB6DA1CF0A4E}" destId="{065B286E-3628-4839-ACC2-02D9C8EA9044}" srcOrd="0" destOrd="0" presId="urn:microsoft.com/office/officeart/2005/8/layout/process4"/>
    <dgm:cxn modelId="{7094136B-37EE-40B1-8EA8-100607A8AE5A}" srcId="{7250CBED-31D6-437D-A035-3460501505E7}" destId="{C8459380-45AE-4419-B29E-E6BFCB9A0C53}" srcOrd="1" destOrd="0" parTransId="{FD6DCCDC-046C-4121-B27B-3ECBECF0B5F5}" sibTransId="{B0E6F88C-B039-41B8-B9C9-2553E280402B}"/>
    <dgm:cxn modelId="{D8F222D2-8DDC-433D-AEEA-219C67180153}" type="presOf" srcId="{AE9E52A0-2D6D-4AFB-AC2B-C024B615BA04}" destId="{2BB1E22C-0B60-4CA6-8D74-FF4BE8CF6BE3}" srcOrd="0" destOrd="0" presId="urn:microsoft.com/office/officeart/2005/8/layout/process4"/>
    <dgm:cxn modelId="{62A813C8-AA24-43FE-9EBD-057B0BBA0EC4}" type="presOf" srcId="{D8028AAB-4BB0-40E5-A799-E96B2B5BEEBE}" destId="{78A8EAB9-9D8F-4982-AFEC-7A8FDB5ACC8D}" srcOrd="0" destOrd="0" presId="urn:microsoft.com/office/officeart/2005/8/layout/process4"/>
    <dgm:cxn modelId="{A7B44637-9611-4ED1-865F-D851652D5DC9}" srcId="{55A88BBD-EE4C-4037-B61A-13ACB18A3B23}" destId="{AE081434-FFA2-451B-B7A4-933879BCB9B6}" srcOrd="2" destOrd="0" parTransId="{763A38CF-D845-423E-9BDE-B0C665119FCE}" sibTransId="{62B22D3C-C497-4E9C-B000-E2BD8652972B}"/>
    <dgm:cxn modelId="{A8BB71CB-018A-42A6-B92A-2E28B6603C4D}" srcId="{D8028AAB-4BB0-40E5-A799-E96B2B5BEEBE}" destId="{A993800B-FC8E-41DD-8E7F-F4FA4BA388D0}" srcOrd="1" destOrd="0" parTransId="{23EFD793-07F7-4BB6-A47A-F1C6E0203832}" sibTransId="{315258B6-E405-4D1A-89B2-03BB060ABE4C}"/>
    <dgm:cxn modelId="{82B07296-738B-4D8F-8AAA-B52DC5F89A9C}" type="presOf" srcId="{8F176A92-0FDC-4D6A-9024-E7033E364DD4}" destId="{24A09FF0-0193-4610-A537-60D60296AB82}" srcOrd="0" destOrd="0" presId="urn:microsoft.com/office/officeart/2005/8/layout/process4"/>
    <dgm:cxn modelId="{AF6AB89A-6779-4F1F-A3D7-C46900B33C02}" type="presOf" srcId="{7AFA6890-0E24-43D3-A37A-AAC661994A46}" destId="{69758082-2C2B-4230-B26D-EFA60931EBB2}" srcOrd="0" destOrd="0" presId="urn:microsoft.com/office/officeart/2005/8/layout/process4"/>
    <dgm:cxn modelId="{87708F67-64A4-446C-9165-46F30DCCDC98}" srcId="{7250CBED-31D6-437D-A035-3460501505E7}" destId="{47D90AD3-7A65-4526-A51B-785545156589}" srcOrd="2" destOrd="0" parTransId="{6362C745-1468-4CF7-BBCD-FD35BE1B5D33}" sibTransId="{083419EC-F77C-43E3-A470-DEA205FE8A5A}"/>
    <dgm:cxn modelId="{8B84FEE9-A3C1-4014-AF1D-68BACFCCAB62}" type="presOf" srcId="{C79F493A-8741-4ADD-9FE2-D6BA57650786}" destId="{26D10A98-EDDA-4C67-880E-CFE856B93950}" srcOrd="0" destOrd="0" presId="urn:microsoft.com/office/officeart/2005/8/layout/process4"/>
    <dgm:cxn modelId="{3E1541A1-7D68-419E-ACF5-7996CA75DDA6}" srcId="{7250CBED-31D6-437D-A035-3460501505E7}" destId="{8F176A92-0FDC-4D6A-9024-E7033E364DD4}" srcOrd="3" destOrd="0" parTransId="{826E8F58-ADE1-4089-B0C9-6B1937036EE3}" sibTransId="{CDDA826C-DA37-422B-BF11-0C3D7CA74294}"/>
    <dgm:cxn modelId="{B0D9E2E5-F267-442B-87D1-520D50B3EABD}" type="presOf" srcId="{B57FCD63-411C-4F4F-8627-08CE64CD9799}" destId="{EA71D37A-281A-49A5-BEE4-162C610C3036}" srcOrd="0" destOrd="0" presId="urn:microsoft.com/office/officeart/2005/8/layout/process4"/>
    <dgm:cxn modelId="{304C0EC7-A10E-4063-ABC8-85FC51E67B7A}" type="presOf" srcId="{A993800B-FC8E-41DD-8E7F-F4FA4BA388D0}" destId="{2D6F0315-7751-4A12-B665-38962B6D5CA4}" srcOrd="0" destOrd="0" presId="urn:microsoft.com/office/officeart/2005/8/layout/process4"/>
    <dgm:cxn modelId="{D299E181-B8BC-4FF3-AF75-DD9CCA1D6D37}" srcId="{7250CBED-31D6-437D-A035-3460501505E7}" destId="{CB9CBC5E-C852-4C2F-B5EA-48BF18C4CC17}" srcOrd="4" destOrd="0" parTransId="{448448DD-3022-4F45-87A1-63F8EF973BC3}" sibTransId="{4B379C5E-6438-423C-90EA-F72587F116AB}"/>
    <dgm:cxn modelId="{0E3B54BB-5EC0-4340-BD4F-3F6173789A2D}" srcId="{7250CBED-31D6-437D-A035-3460501505E7}" destId="{AE9E52A0-2D6D-4AFB-AC2B-C024B615BA04}" srcOrd="5" destOrd="0" parTransId="{1918E66C-B9B0-42A1-B607-77CC9C42A450}" sibTransId="{8AA74E22-1F57-4AB1-96C3-65939CBA500D}"/>
    <dgm:cxn modelId="{3CB2C218-D23D-4835-8735-6DA949E7D40E}" srcId="{BABBAB69-FF23-453C-86E7-B3F35FCB0739}" destId="{DF484FA5-4E19-41AF-A3A0-F676DC8B7AA9}" srcOrd="1" destOrd="0" parTransId="{2DDA566A-4A46-4CAE-8774-5CB70488493F}" sibTransId="{0A95D696-8645-44FA-9F0E-38486C52193A}"/>
    <dgm:cxn modelId="{412E73BD-794D-446F-A8C0-21964F690058}" type="presOf" srcId="{BABBAB69-FF23-453C-86E7-B3F35FCB0739}" destId="{33C773B9-43E5-4703-9F57-1BC82E39B46E}" srcOrd="1" destOrd="0" presId="urn:microsoft.com/office/officeart/2005/8/layout/process4"/>
    <dgm:cxn modelId="{54CE24D0-FC05-4B0A-9E7A-39D5FB79B8C1}" type="presOf" srcId="{5B2D45B0-A7D1-4B4B-B568-692ED8C25AA3}" destId="{948C104C-330F-4E13-A067-E44903615CD6}" srcOrd="0" destOrd="0" presId="urn:microsoft.com/office/officeart/2005/8/layout/process4"/>
    <dgm:cxn modelId="{2D0DAF12-6990-4D9D-ABDF-B2D503A393D7}" type="presOf" srcId="{26322ED1-5466-49EA-AA86-81EA72704409}" destId="{42419AE0-870C-4D14-A4C7-A1DD747FA208}" srcOrd="0" destOrd="0" presId="urn:microsoft.com/office/officeart/2005/8/layout/process4"/>
    <dgm:cxn modelId="{E4057914-DF6E-4265-AAC8-8DF7829A3996}" srcId="{4EB71E18-7DA0-4FD1-9904-8A57DDBF252A}" destId="{55A88BBD-EE4C-4037-B61A-13ACB18A3B23}" srcOrd="0" destOrd="0" parTransId="{A2D03B24-9526-4FFB-BB41-863BF2C6CBB9}" sibTransId="{C017C27B-11DD-48EB-936B-77AECB8F4EC7}"/>
    <dgm:cxn modelId="{0BD70AE6-A185-4350-A2D6-A3961CDB31F6}" srcId="{BABBAB69-FF23-453C-86E7-B3F35FCB0739}" destId="{C79F493A-8741-4ADD-9FE2-D6BA57650786}" srcOrd="2" destOrd="0" parTransId="{1F94077C-05BD-401B-A898-0425A5C3EE71}" sibTransId="{F03F7C0E-96D5-44F0-B9F4-070C9E203F48}"/>
    <dgm:cxn modelId="{9382CBF0-4075-4B10-AA59-996A0EB1379F}" type="presOf" srcId="{BABBAB69-FF23-453C-86E7-B3F35FCB0739}" destId="{F6D57708-A564-4850-843B-A898B48808FE}" srcOrd="0" destOrd="0" presId="urn:microsoft.com/office/officeart/2005/8/layout/process4"/>
    <dgm:cxn modelId="{8C37CDF2-6FBF-4E08-9985-A397E0F90902}" srcId="{55A88BBD-EE4C-4037-B61A-13ACB18A3B23}" destId="{26322ED1-5466-49EA-AA86-81EA72704409}" srcOrd="1" destOrd="0" parTransId="{926F8A21-413E-45D2-9C49-C7D08FE210A8}" sibTransId="{1DAAFCCD-FA04-4F70-9214-4235900F89C4}"/>
    <dgm:cxn modelId="{857F895D-FFE2-4782-9855-735E3EE8E3EA}" srcId="{BABBAB69-FF23-453C-86E7-B3F35FCB0739}" destId="{C1B942AC-B268-4D1B-9AE9-FB6DA1CF0A4E}" srcOrd="0" destOrd="0" parTransId="{E0962619-B392-4A65-82E2-F6CE65B8CB96}" sibTransId="{0D5EC78D-96CF-4468-8F3F-526DFC498D51}"/>
    <dgm:cxn modelId="{062E7F12-8B0D-425D-8B98-AAE69DAF28E9}" type="presOf" srcId="{AE081434-FFA2-451B-B7A4-933879BCB9B6}" destId="{602B8ABC-5D37-45CC-B55F-38CA48F1D909}" srcOrd="0" destOrd="0" presId="urn:microsoft.com/office/officeart/2005/8/layout/process4"/>
    <dgm:cxn modelId="{49C6215A-58A2-48CD-9BE2-2C70DF8C4367}" type="presOf" srcId="{4EB71E18-7DA0-4FD1-9904-8A57DDBF252A}" destId="{9A2815F7-437C-45A2-B0D4-9B0A842188E7}" srcOrd="0" destOrd="0" presId="urn:microsoft.com/office/officeart/2005/8/layout/process4"/>
    <dgm:cxn modelId="{8580EE6C-FE78-4915-AE90-16993B895BE4}" srcId="{55A88BBD-EE4C-4037-B61A-13ACB18A3B23}" destId="{7AFA6890-0E24-43D3-A37A-AAC661994A46}" srcOrd="0" destOrd="0" parTransId="{94C4AA83-D696-414C-8A00-F4B63C147A75}" sibTransId="{EDBB4DC4-F57B-40D6-9046-CE54DA310F57}"/>
    <dgm:cxn modelId="{8D0D5FD4-623F-48CE-BFDE-3B0DE59CA9F9}" type="presOf" srcId="{CB9CBC5E-C852-4C2F-B5EA-48BF18C4CC17}" destId="{E1169782-B83F-441B-B61F-2A31B62A9DA3}" srcOrd="0" destOrd="0" presId="urn:microsoft.com/office/officeart/2005/8/layout/process4"/>
    <dgm:cxn modelId="{41ABBA6C-F45D-4AD4-822A-CEBB099E1C58}" srcId="{55A88BBD-EE4C-4037-B61A-13ACB18A3B23}" destId="{BADD6536-FC89-4939-B9BF-ED01860D4D54}" srcOrd="3" destOrd="0" parTransId="{B487CAF7-D66D-4C27-B346-AAF64C3B85DF}" sibTransId="{619EC91B-FE93-40E4-8418-7DCB014DEFCD}"/>
    <dgm:cxn modelId="{D448ACAC-B5E0-48ED-97AE-C87D88F9A135}" type="presOf" srcId="{7250CBED-31D6-437D-A035-3460501505E7}" destId="{1B774668-0C0B-4D6F-8801-7830E0DFB2D9}" srcOrd="1" destOrd="0" presId="urn:microsoft.com/office/officeart/2005/8/layout/process4"/>
    <dgm:cxn modelId="{66BDD448-F5E4-45EB-A428-BC3D6F8FF81B}" type="presParOf" srcId="{9A2815F7-437C-45A2-B0D4-9B0A842188E7}" destId="{6D89708B-F29E-46A6-AB2A-70D153621213}" srcOrd="0" destOrd="0" presId="urn:microsoft.com/office/officeart/2005/8/layout/process4"/>
    <dgm:cxn modelId="{43B24EE1-364C-4424-9191-203A2C025AED}" type="presParOf" srcId="{6D89708B-F29E-46A6-AB2A-70D153621213}" destId="{78A8EAB9-9D8F-4982-AFEC-7A8FDB5ACC8D}" srcOrd="0" destOrd="0" presId="urn:microsoft.com/office/officeart/2005/8/layout/process4"/>
    <dgm:cxn modelId="{BAA86DA1-F488-4B74-A368-7DCBA0F04D4C}" type="presParOf" srcId="{6D89708B-F29E-46A6-AB2A-70D153621213}" destId="{96AB12E7-4E22-4BE3-90BC-8D11577242A4}" srcOrd="1" destOrd="0" presId="urn:microsoft.com/office/officeart/2005/8/layout/process4"/>
    <dgm:cxn modelId="{ECEF0432-4D4E-480E-AFCA-DCBC27D8726E}" type="presParOf" srcId="{6D89708B-F29E-46A6-AB2A-70D153621213}" destId="{B8F31F11-37CC-46E9-9D76-FA67940636C4}" srcOrd="2" destOrd="0" presId="urn:microsoft.com/office/officeart/2005/8/layout/process4"/>
    <dgm:cxn modelId="{3FED4B28-DC73-428E-9CAB-78A1CB4A5EF8}" type="presParOf" srcId="{B8F31F11-37CC-46E9-9D76-FA67940636C4}" destId="{EA71D37A-281A-49A5-BEE4-162C610C3036}" srcOrd="0" destOrd="0" presId="urn:microsoft.com/office/officeart/2005/8/layout/process4"/>
    <dgm:cxn modelId="{01443FDE-CB2A-468D-9384-E9EAEE759367}" type="presParOf" srcId="{B8F31F11-37CC-46E9-9D76-FA67940636C4}" destId="{2D6F0315-7751-4A12-B665-38962B6D5CA4}" srcOrd="1" destOrd="0" presId="urn:microsoft.com/office/officeart/2005/8/layout/process4"/>
    <dgm:cxn modelId="{81B07ACE-BE6C-4EEF-AAF2-119C08DBDFEE}" type="presParOf" srcId="{B8F31F11-37CC-46E9-9D76-FA67940636C4}" destId="{948C104C-330F-4E13-A067-E44903615CD6}" srcOrd="2" destOrd="0" presId="urn:microsoft.com/office/officeart/2005/8/layout/process4"/>
    <dgm:cxn modelId="{CD8E58A8-E986-4B14-B67A-5554EEA21C60}" type="presParOf" srcId="{9A2815F7-437C-45A2-B0D4-9B0A842188E7}" destId="{569315CA-9264-4630-BE3D-210D05F7532F}" srcOrd="1" destOrd="0" presId="urn:microsoft.com/office/officeart/2005/8/layout/process4"/>
    <dgm:cxn modelId="{74A55826-258D-4412-912F-B662F9F14A3F}" type="presParOf" srcId="{9A2815F7-437C-45A2-B0D4-9B0A842188E7}" destId="{AB198DDD-77B2-4636-8C76-B93AE6BBD3F7}" srcOrd="2" destOrd="0" presId="urn:microsoft.com/office/officeart/2005/8/layout/process4"/>
    <dgm:cxn modelId="{B95906C7-968B-43C1-8F59-E4C95BCFE976}" type="presParOf" srcId="{AB198DDD-77B2-4636-8C76-B93AE6BBD3F7}" destId="{F6D57708-A564-4850-843B-A898B48808FE}" srcOrd="0" destOrd="0" presId="urn:microsoft.com/office/officeart/2005/8/layout/process4"/>
    <dgm:cxn modelId="{6C91D1B1-672A-483A-8528-DE6493A5A873}" type="presParOf" srcId="{AB198DDD-77B2-4636-8C76-B93AE6BBD3F7}" destId="{33C773B9-43E5-4703-9F57-1BC82E39B46E}" srcOrd="1" destOrd="0" presId="urn:microsoft.com/office/officeart/2005/8/layout/process4"/>
    <dgm:cxn modelId="{0C476712-E8BA-4DC7-8474-D5D9CCC824D4}" type="presParOf" srcId="{AB198DDD-77B2-4636-8C76-B93AE6BBD3F7}" destId="{FE2ADCD7-B924-495C-A8DF-3FB4C014A130}" srcOrd="2" destOrd="0" presId="urn:microsoft.com/office/officeart/2005/8/layout/process4"/>
    <dgm:cxn modelId="{DD0CA2D9-1F93-4AE4-9B8D-10EC4C2BEE81}" type="presParOf" srcId="{FE2ADCD7-B924-495C-A8DF-3FB4C014A130}" destId="{065B286E-3628-4839-ACC2-02D9C8EA9044}" srcOrd="0" destOrd="0" presId="urn:microsoft.com/office/officeart/2005/8/layout/process4"/>
    <dgm:cxn modelId="{57740A8F-68D2-46E5-A3FC-4C11BE85F11F}" type="presParOf" srcId="{FE2ADCD7-B924-495C-A8DF-3FB4C014A130}" destId="{17068598-7EF3-40D7-B28D-1E643342F146}" srcOrd="1" destOrd="0" presId="urn:microsoft.com/office/officeart/2005/8/layout/process4"/>
    <dgm:cxn modelId="{37845E54-BEC9-4334-A191-59510518E874}" type="presParOf" srcId="{FE2ADCD7-B924-495C-A8DF-3FB4C014A130}" destId="{26D10A98-EDDA-4C67-880E-CFE856B93950}" srcOrd="2" destOrd="0" presId="urn:microsoft.com/office/officeart/2005/8/layout/process4"/>
    <dgm:cxn modelId="{2153C468-ABB6-4340-B535-687178AEC5AC}" type="presParOf" srcId="{9A2815F7-437C-45A2-B0D4-9B0A842188E7}" destId="{C4F5DD4E-9785-4181-BC07-131831654A0A}" srcOrd="3" destOrd="0" presId="urn:microsoft.com/office/officeart/2005/8/layout/process4"/>
    <dgm:cxn modelId="{2EC32F98-97D6-4E9F-84CB-E8247EAAC570}" type="presParOf" srcId="{9A2815F7-437C-45A2-B0D4-9B0A842188E7}" destId="{D67A045D-F3B9-4C5E-8149-9C086000C2DE}" srcOrd="4" destOrd="0" presId="urn:microsoft.com/office/officeart/2005/8/layout/process4"/>
    <dgm:cxn modelId="{2958D0C3-5D5C-4DDA-8490-72288E321365}" type="presParOf" srcId="{D67A045D-F3B9-4C5E-8149-9C086000C2DE}" destId="{08D62842-BD14-4F55-A3DA-2591FDD2B30E}" srcOrd="0" destOrd="0" presId="urn:microsoft.com/office/officeart/2005/8/layout/process4"/>
    <dgm:cxn modelId="{4081B065-5B1B-4D4D-A439-8F8C9914DC62}" type="presParOf" srcId="{D67A045D-F3B9-4C5E-8149-9C086000C2DE}" destId="{1B774668-0C0B-4D6F-8801-7830E0DFB2D9}" srcOrd="1" destOrd="0" presId="urn:microsoft.com/office/officeart/2005/8/layout/process4"/>
    <dgm:cxn modelId="{6147D644-3F1D-4CA0-8DB9-4EF1DCBD1D9D}" type="presParOf" srcId="{D67A045D-F3B9-4C5E-8149-9C086000C2DE}" destId="{A6D7866F-CBD9-4571-BFE5-821DB3DE2410}" srcOrd="2" destOrd="0" presId="urn:microsoft.com/office/officeart/2005/8/layout/process4"/>
    <dgm:cxn modelId="{1A01A8E3-0323-4686-B1C9-6E5992B25481}" type="presParOf" srcId="{A6D7866F-CBD9-4571-BFE5-821DB3DE2410}" destId="{89BD7FF7-0D34-41A3-838E-20506BA45C14}" srcOrd="0" destOrd="0" presId="urn:microsoft.com/office/officeart/2005/8/layout/process4"/>
    <dgm:cxn modelId="{26A7DB0A-E842-413C-8506-D004518C0799}" type="presParOf" srcId="{A6D7866F-CBD9-4571-BFE5-821DB3DE2410}" destId="{1ED95500-4A07-468D-9EB2-B459F53DB738}" srcOrd="1" destOrd="0" presId="urn:microsoft.com/office/officeart/2005/8/layout/process4"/>
    <dgm:cxn modelId="{5A12A9C0-5462-408A-8A1E-4C1850B06F0D}" type="presParOf" srcId="{A6D7866F-CBD9-4571-BFE5-821DB3DE2410}" destId="{B35934FC-A9B1-4D32-BA41-EE1159459F3D}" srcOrd="2" destOrd="0" presId="urn:microsoft.com/office/officeart/2005/8/layout/process4"/>
    <dgm:cxn modelId="{ED253F06-637B-4C17-ADEC-10271F4D8D5A}" type="presParOf" srcId="{A6D7866F-CBD9-4571-BFE5-821DB3DE2410}" destId="{24A09FF0-0193-4610-A537-60D60296AB82}" srcOrd="3" destOrd="0" presId="urn:microsoft.com/office/officeart/2005/8/layout/process4"/>
    <dgm:cxn modelId="{18EE465C-E73C-474A-8A63-6D9053F12257}" type="presParOf" srcId="{A6D7866F-CBD9-4571-BFE5-821DB3DE2410}" destId="{E1169782-B83F-441B-B61F-2A31B62A9DA3}" srcOrd="4" destOrd="0" presId="urn:microsoft.com/office/officeart/2005/8/layout/process4"/>
    <dgm:cxn modelId="{C23DD524-43D3-4626-A99E-F665A33F212D}" type="presParOf" srcId="{A6D7866F-CBD9-4571-BFE5-821DB3DE2410}" destId="{2BB1E22C-0B60-4CA6-8D74-FF4BE8CF6BE3}" srcOrd="5" destOrd="0" presId="urn:microsoft.com/office/officeart/2005/8/layout/process4"/>
    <dgm:cxn modelId="{790FF7CB-4C7D-4F68-89A2-4C45851C1A2C}" type="presParOf" srcId="{9A2815F7-437C-45A2-B0D4-9B0A842188E7}" destId="{59273F3A-C0EE-4A40-BE78-C3C9E89F09BF}" srcOrd="5" destOrd="0" presId="urn:microsoft.com/office/officeart/2005/8/layout/process4"/>
    <dgm:cxn modelId="{FAA6C205-3760-4E02-8354-48E8D5BCB404}" type="presParOf" srcId="{9A2815F7-437C-45A2-B0D4-9B0A842188E7}" destId="{50DE69DF-7620-4B42-BC99-841786667F7A}" srcOrd="6" destOrd="0" presId="urn:microsoft.com/office/officeart/2005/8/layout/process4"/>
    <dgm:cxn modelId="{0672008E-5307-4640-8561-8194B85B801C}" type="presParOf" srcId="{50DE69DF-7620-4B42-BC99-841786667F7A}" destId="{A48CE83A-546C-4D3E-B581-5F1B41C829F4}" srcOrd="0" destOrd="0" presId="urn:microsoft.com/office/officeart/2005/8/layout/process4"/>
    <dgm:cxn modelId="{D278753C-26A8-4A39-880B-690B6655C09A}" type="presParOf" srcId="{50DE69DF-7620-4B42-BC99-841786667F7A}" destId="{BFFD048D-7D8D-4FB0-A775-CEA0D07D3E60}" srcOrd="1" destOrd="0" presId="urn:microsoft.com/office/officeart/2005/8/layout/process4"/>
    <dgm:cxn modelId="{A0AA3462-9DE6-46C4-9AC8-A9B5D1C31EE0}" type="presParOf" srcId="{50DE69DF-7620-4B42-BC99-841786667F7A}" destId="{32EBF48F-17CB-4DF4-A85D-54F4AB7C0BE3}" srcOrd="2" destOrd="0" presId="urn:microsoft.com/office/officeart/2005/8/layout/process4"/>
    <dgm:cxn modelId="{12FD2404-A9F6-4C6F-84BE-9C75005D6980}" type="presParOf" srcId="{32EBF48F-17CB-4DF4-A85D-54F4AB7C0BE3}" destId="{69758082-2C2B-4230-B26D-EFA60931EBB2}" srcOrd="0" destOrd="0" presId="urn:microsoft.com/office/officeart/2005/8/layout/process4"/>
    <dgm:cxn modelId="{C5354BE6-A2DC-4003-8390-431C515C86B7}" type="presParOf" srcId="{32EBF48F-17CB-4DF4-A85D-54F4AB7C0BE3}" destId="{42419AE0-870C-4D14-A4C7-A1DD747FA208}" srcOrd="1" destOrd="0" presId="urn:microsoft.com/office/officeart/2005/8/layout/process4"/>
    <dgm:cxn modelId="{1EF6E781-216D-4E76-8021-87F7788112C2}" type="presParOf" srcId="{32EBF48F-17CB-4DF4-A85D-54F4AB7C0BE3}" destId="{602B8ABC-5D37-45CC-B55F-38CA48F1D909}" srcOrd="2" destOrd="0" presId="urn:microsoft.com/office/officeart/2005/8/layout/process4"/>
    <dgm:cxn modelId="{78E3948E-FFEC-446E-A72C-7AC568ACDEDF}" type="presParOf" srcId="{32EBF48F-17CB-4DF4-A85D-54F4AB7C0BE3}" destId="{61E85AC7-7352-47F5-865E-4A1461426C9D}" srcOrd="3" destOrd="0" presId="urn:microsoft.com/office/officeart/2005/8/layout/process4"/>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1C225-67C4-4CB2-8ABE-5F87227BABB5}">
      <dsp:nvSpPr>
        <dsp:cNvPr id="0" name=""/>
        <dsp:cNvSpPr/>
      </dsp:nvSpPr>
      <dsp:spPr>
        <a:xfrm>
          <a:off x="463360" y="26625"/>
          <a:ext cx="3585102" cy="3585102"/>
        </a:xfrm>
        <a:prstGeom prst="circularArrow">
          <a:avLst>
            <a:gd name="adj1" fmla="val 5544"/>
            <a:gd name="adj2" fmla="val 330680"/>
            <a:gd name="adj3" fmla="val 13878647"/>
            <a:gd name="adj4" fmla="val 17323760"/>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960442-166F-4244-8144-62CB9402D777}">
      <dsp:nvSpPr>
        <dsp:cNvPr id="0" name=""/>
        <dsp:cNvSpPr/>
      </dsp:nvSpPr>
      <dsp:spPr>
        <a:xfrm>
          <a:off x="1454005" y="45275"/>
          <a:ext cx="1603812" cy="8019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kern="1200" dirty="0">
              <a:latin typeface="微软雅黑" panose="020B0503020204020204" pitchFamily="34" charset="-122"/>
              <a:ea typeface="微软雅黑" panose="020B0503020204020204" pitchFamily="34" charset="-122"/>
            </a:rPr>
            <a:t>绿色发展</a:t>
          </a:r>
        </a:p>
      </dsp:txBody>
      <dsp:txXfrm>
        <a:off x="1493151" y="84421"/>
        <a:ext cx="1525520" cy="723614"/>
      </dsp:txXfrm>
    </dsp:sp>
    <dsp:sp modelId="{FFA7C30B-1637-4DE6-AEC6-8B86C56C148C}">
      <dsp:nvSpPr>
        <dsp:cNvPr id="0" name=""/>
        <dsp:cNvSpPr/>
      </dsp:nvSpPr>
      <dsp:spPr>
        <a:xfrm>
          <a:off x="2908007" y="1101670"/>
          <a:ext cx="1603812" cy="801906"/>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smtClean="0">
              <a:latin typeface="微软雅黑" panose="020B0503020204020204" pitchFamily="34" charset="-122"/>
              <a:ea typeface="微软雅黑" panose="020B0503020204020204" pitchFamily="34" charset="-122"/>
              <a:cs typeface="+mn-cs"/>
            </a:rPr>
            <a:t>创新</a:t>
          </a:r>
          <a:endParaRPr lang="zh-CN" altLang="en-US" sz="2900" kern="1200" dirty="0">
            <a:latin typeface="微软雅黑" panose="020B0503020204020204" pitchFamily="34" charset="-122"/>
            <a:ea typeface="微软雅黑" panose="020B0503020204020204" pitchFamily="34" charset="-122"/>
            <a:cs typeface="+mn-cs"/>
          </a:endParaRPr>
        </a:p>
      </dsp:txBody>
      <dsp:txXfrm>
        <a:off x="2947153" y="1140816"/>
        <a:ext cx="1525520" cy="723614"/>
      </dsp:txXfrm>
    </dsp:sp>
    <dsp:sp modelId="{B5EA6B22-6EFE-4903-8304-6956BC1930C0}">
      <dsp:nvSpPr>
        <dsp:cNvPr id="0" name=""/>
        <dsp:cNvSpPr/>
      </dsp:nvSpPr>
      <dsp:spPr>
        <a:xfrm>
          <a:off x="2352628" y="2810952"/>
          <a:ext cx="1603812" cy="801906"/>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smtClean="0">
              <a:latin typeface="微软雅黑" panose="020B0503020204020204" pitchFamily="34" charset="-122"/>
              <a:ea typeface="微软雅黑" panose="020B0503020204020204" pitchFamily="34" charset="-122"/>
              <a:cs typeface="+mn-cs"/>
            </a:rPr>
            <a:t>协调</a:t>
          </a:r>
          <a:endParaRPr lang="zh-CN" altLang="en-US" sz="2900" kern="1200" dirty="0">
            <a:latin typeface="微软雅黑" panose="020B0503020204020204" pitchFamily="34" charset="-122"/>
            <a:ea typeface="微软雅黑" panose="020B0503020204020204" pitchFamily="34" charset="-122"/>
            <a:cs typeface="+mn-cs"/>
          </a:endParaRPr>
        </a:p>
      </dsp:txBody>
      <dsp:txXfrm>
        <a:off x="2391774" y="2850098"/>
        <a:ext cx="1525520" cy="723614"/>
      </dsp:txXfrm>
    </dsp:sp>
    <dsp:sp modelId="{F1FDAAB8-34AB-4F14-B5E8-B9E24776245E}">
      <dsp:nvSpPr>
        <dsp:cNvPr id="0" name=""/>
        <dsp:cNvSpPr/>
      </dsp:nvSpPr>
      <dsp:spPr>
        <a:xfrm>
          <a:off x="555383" y="2810952"/>
          <a:ext cx="1603812" cy="801906"/>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kern="1200" smtClean="0">
              <a:latin typeface="微软雅黑" panose="020B0503020204020204" pitchFamily="34" charset="-122"/>
              <a:ea typeface="微软雅黑" panose="020B0503020204020204" pitchFamily="34" charset="-122"/>
              <a:cs typeface="+mn-cs"/>
            </a:rPr>
            <a:t>开放</a:t>
          </a:r>
          <a:endParaRPr lang="zh-CN" altLang="en-US" sz="2900" kern="1200" dirty="0">
            <a:latin typeface="微软雅黑" panose="020B0503020204020204" pitchFamily="34" charset="-122"/>
            <a:ea typeface="微软雅黑" panose="020B0503020204020204" pitchFamily="34" charset="-122"/>
            <a:cs typeface="+mn-cs"/>
          </a:endParaRPr>
        </a:p>
      </dsp:txBody>
      <dsp:txXfrm>
        <a:off x="594529" y="2850098"/>
        <a:ext cx="1525520" cy="723614"/>
      </dsp:txXfrm>
    </dsp:sp>
    <dsp:sp modelId="{96CCEA52-82AE-4271-9BD6-8C410A75091C}">
      <dsp:nvSpPr>
        <dsp:cNvPr id="0" name=""/>
        <dsp:cNvSpPr/>
      </dsp:nvSpPr>
      <dsp:spPr>
        <a:xfrm>
          <a:off x="3" y="1101670"/>
          <a:ext cx="1603812" cy="801906"/>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kern="1200" dirty="0">
              <a:latin typeface="微软雅黑" panose="020B0503020204020204" pitchFamily="34" charset="-122"/>
              <a:ea typeface="微软雅黑" panose="020B0503020204020204" pitchFamily="34" charset="-122"/>
            </a:rPr>
            <a:t>共享</a:t>
          </a:r>
        </a:p>
      </dsp:txBody>
      <dsp:txXfrm>
        <a:off x="39149" y="1140816"/>
        <a:ext cx="1525520" cy="723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B12E7-4E22-4BE3-90BC-8D11577242A4}">
      <dsp:nvSpPr>
        <dsp:cNvPr id="0" name=""/>
        <dsp:cNvSpPr/>
      </dsp:nvSpPr>
      <dsp:spPr>
        <a:xfrm>
          <a:off x="0" y="4210911"/>
          <a:ext cx="6480720" cy="92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zh-CN" altLang="en-US" sz="1700" b="1" kern="1200" dirty="0" smtClean="0">
              <a:solidFill>
                <a:schemeClr val="tx1"/>
              </a:solidFill>
            </a:rPr>
            <a:t>信息化技术（智能平台）</a:t>
          </a:r>
          <a:endParaRPr lang="zh-CN" altLang="en-US" sz="1700" b="1" kern="1200" dirty="0">
            <a:solidFill>
              <a:schemeClr val="tx1"/>
            </a:solidFill>
          </a:endParaRPr>
        </a:p>
      </dsp:txBody>
      <dsp:txXfrm>
        <a:off x="0" y="4210911"/>
        <a:ext cx="6480720" cy="497471"/>
      </dsp:txXfrm>
    </dsp:sp>
    <dsp:sp modelId="{EA71D37A-281A-49A5-BEE4-162C610C3036}">
      <dsp:nvSpPr>
        <dsp:cNvPr id="0" name=""/>
        <dsp:cNvSpPr/>
      </dsp:nvSpPr>
      <dsp:spPr>
        <a:xfrm>
          <a:off x="3164" y="4689958"/>
          <a:ext cx="2158130" cy="423772"/>
        </a:xfrm>
        <a:prstGeom prst="rect">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三维仿真</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3164" y="4689958"/>
        <a:ext cx="2158130" cy="423772"/>
      </dsp:txXfrm>
    </dsp:sp>
    <dsp:sp modelId="{2D6F0315-7751-4A12-B665-38962B6D5CA4}">
      <dsp:nvSpPr>
        <dsp:cNvPr id="0" name=""/>
        <dsp:cNvSpPr/>
      </dsp:nvSpPr>
      <dsp:spPr>
        <a:xfrm>
          <a:off x="2161294" y="4689958"/>
          <a:ext cx="2158130" cy="423772"/>
        </a:xfrm>
        <a:prstGeom prst="rect">
          <a:avLst/>
        </a:prstGeom>
        <a:solidFill>
          <a:schemeClr val="accent1">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移动信息化</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2161294" y="4689958"/>
        <a:ext cx="2158130" cy="423772"/>
      </dsp:txXfrm>
    </dsp:sp>
    <dsp:sp modelId="{948C104C-330F-4E13-A067-E44903615CD6}">
      <dsp:nvSpPr>
        <dsp:cNvPr id="0" name=""/>
        <dsp:cNvSpPr/>
      </dsp:nvSpPr>
      <dsp:spPr>
        <a:xfrm>
          <a:off x="4319425" y="4689958"/>
          <a:ext cx="2158130" cy="423772"/>
        </a:xfrm>
        <a:prstGeom prst="rect">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智能化</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4319425" y="4689958"/>
        <a:ext cx="2158130" cy="423772"/>
      </dsp:txXfrm>
    </dsp:sp>
    <dsp:sp modelId="{33C773B9-43E5-4703-9F57-1BC82E39B46E}">
      <dsp:nvSpPr>
        <dsp:cNvPr id="0" name=""/>
        <dsp:cNvSpPr/>
      </dsp:nvSpPr>
      <dsp:spPr>
        <a:xfrm rot="10800000">
          <a:off x="0" y="2807855"/>
          <a:ext cx="6480720" cy="141687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zh-CN" altLang="en-US" sz="1700" b="1" kern="1200" dirty="0" smtClean="0">
              <a:solidFill>
                <a:schemeClr val="tx1"/>
              </a:solidFill>
            </a:rPr>
            <a:t>计算技术（高性能计算）</a:t>
          </a:r>
          <a:endParaRPr lang="zh-CN" altLang="en-US" sz="1700" b="1" kern="1200" dirty="0">
            <a:solidFill>
              <a:schemeClr val="tx1"/>
            </a:solidFill>
          </a:endParaRPr>
        </a:p>
      </dsp:txBody>
      <dsp:txXfrm rot="-10800000">
        <a:off x="0" y="2807855"/>
        <a:ext cx="6480720" cy="497322"/>
      </dsp:txXfrm>
    </dsp:sp>
    <dsp:sp modelId="{065B286E-3628-4839-ACC2-02D9C8EA9044}">
      <dsp:nvSpPr>
        <dsp:cNvPr id="0" name=""/>
        <dsp:cNvSpPr/>
      </dsp:nvSpPr>
      <dsp:spPr>
        <a:xfrm>
          <a:off x="3164" y="3305178"/>
          <a:ext cx="2158130" cy="423645"/>
        </a:xfrm>
        <a:prstGeom prst="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分布式计算</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3164" y="3305178"/>
        <a:ext cx="2158130" cy="423645"/>
      </dsp:txXfrm>
    </dsp:sp>
    <dsp:sp modelId="{17068598-7EF3-40D7-B28D-1E643342F146}">
      <dsp:nvSpPr>
        <dsp:cNvPr id="0" name=""/>
        <dsp:cNvSpPr/>
      </dsp:nvSpPr>
      <dsp:spPr>
        <a:xfrm>
          <a:off x="2161294" y="3305178"/>
          <a:ext cx="2158130" cy="423645"/>
        </a:xfrm>
        <a:prstGeom prst="rect">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并行计算</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2161294" y="3305178"/>
        <a:ext cx="2158130" cy="423645"/>
      </dsp:txXfrm>
    </dsp:sp>
    <dsp:sp modelId="{26D10A98-EDDA-4C67-880E-CFE856B93950}">
      <dsp:nvSpPr>
        <dsp:cNvPr id="0" name=""/>
        <dsp:cNvSpPr/>
      </dsp:nvSpPr>
      <dsp:spPr>
        <a:xfrm>
          <a:off x="4319425" y="3305178"/>
          <a:ext cx="2158130" cy="423645"/>
        </a:xfrm>
        <a:prstGeom prst="rect">
          <a:avLst/>
        </a:prstGeom>
        <a:solidFill>
          <a:schemeClr val="accent2">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集群计算</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4319425" y="3305178"/>
        <a:ext cx="2158130" cy="423645"/>
      </dsp:txXfrm>
    </dsp:sp>
    <dsp:sp modelId="{1B774668-0C0B-4D6F-8801-7830E0DFB2D9}">
      <dsp:nvSpPr>
        <dsp:cNvPr id="0" name=""/>
        <dsp:cNvSpPr/>
      </dsp:nvSpPr>
      <dsp:spPr>
        <a:xfrm rot="10800000">
          <a:off x="0" y="1404800"/>
          <a:ext cx="6480720" cy="1416873"/>
        </a:xfrm>
        <a:prstGeom prst="upArrowCallou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zh-CN" altLang="en-US" sz="1700" b="1" kern="1200" dirty="0" smtClean="0">
              <a:solidFill>
                <a:schemeClr val="tx1"/>
              </a:solidFill>
            </a:rPr>
            <a:t>空地水一体化模型技术（耦合模型）</a:t>
          </a:r>
          <a:endParaRPr lang="zh-CN" altLang="en-US" sz="1700" b="1" kern="1200" dirty="0">
            <a:solidFill>
              <a:schemeClr val="tx1"/>
            </a:solidFill>
          </a:endParaRPr>
        </a:p>
      </dsp:txBody>
      <dsp:txXfrm rot="-10800000">
        <a:off x="0" y="1404800"/>
        <a:ext cx="6480720" cy="497322"/>
      </dsp:txXfrm>
    </dsp:sp>
    <dsp:sp modelId="{89BD7FF7-0D34-41A3-838E-20506BA45C14}">
      <dsp:nvSpPr>
        <dsp:cNvPr id="0" name=""/>
        <dsp:cNvSpPr/>
      </dsp:nvSpPr>
      <dsp:spPr>
        <a:xfrm>
          <a:off x="3164" y="1902123"/>
          <a:ext cx="1079065" cy="423645"/>
        </a:xfrm>
        <a:prstGeom prst="rect">
          <a:avLst/>
        </a:prstGeom>
        <a:solidFill>
          <a:schemeClr val="accent1">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气象模型</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3164" y="1902123"/>
        <a:ext cx="1079065" cy="423645"/>
      </dsp:txXfrm>
    </dsp:sp>
    <dsp:sp modelId="{1ED95500-4A07-468D-9EB2-B459F53DB738}">
      <dsp:nvSpPr>
        <dsp:cNvPr id="0" name=""/>
        <dsp:cNvSpPr/>
      </dsp:nvSpPr>
      <dsp:spPr>
        <a:xfrm>
          <a:off x="1082229" y="1902123"/>
          <a:ext cx="1079065" cy="423645"/>
        </a:xfrm>
        <a:prstGeom prst="rect">
          <a:avLst/>
        </a:prstGeom>
        <a:solidFill>
          <a:schemeClr val="accent1">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水文模型</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1082229" y="1902123"/>
        <a:ext cx="1079065" cy="423645"/>
      </dsp:txXfrm>
    </dsp:sp>
    <dsp:sp modelId="{B35934FC-A9B1-4D32-BA41-EE1159459F3D}">
      <dsp:nvSpPr>
        <dsp:cNvPr id="0" name=""/>
        <dsp:cNvSpPr/>
      </dsp:nvSpPr>
      <dsp:spPr>
        <a:xfrm>
          <a:off x="2161294" y="1902123"/>
          <a:ext cx="1079065" cy="423645"/>
        </a:xfrm>
        <a:prstGeom prst="rect">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面源模型</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2161294" y="1902123"/>
        <a:ext cx="1079065" cy="423645"/>
      </dsp:txXfrm>
    </dsp:sp>
    <dsp:sp modelId="{24A09FF0-0193-4610-A537-60D60296AB82}">
      <dsp:nvSpPr>
        <dsp:cNvPr id="0" name=""/>
        <dsp:cNvSpPr/>
      </dsp:nvSpPr>
      <dsp:spPr>
        <a:xfrm>
          <a:off x="3240359" y="1902123"/>
          <a:ext cx="1079065" cy="423645"/>
        </a:xfrm>
        <a:prstGeom prst="rect">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水动力模型</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3240359" y="1902123"/>
        <a:ext cx="1079065" cy="423645"/>
      </dsp:txXfrm>
    </dsp:sp>
    <dsp:sp modelId="{E1169782-B83F-441B-B61F-2A31B62A9DA3}">
      <dsp:nvSpPr>
        <dsp:cNvPr id="0" name=""/>
        <dsp:cNvSpPr/>
      </dsp:nvSpPr>
      <dsp:spPr>
        <a:xfrm>
          <a:off x="4319425" y="1902123"/>
          <a:ext cx="1079065" cy="423645"/>
        </a:xfrm>
        <a:prstGeom prst="rect">
          <a:avLst/>
        </a:prstGeom>
        <a:solidFill>
          <a:schemeClr val="accent1">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泥石流模型</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4319425" y="1902123"/>
        <a:ext cx="1079065" cy="423645"/>
      </dsp:txXfrm>
    </dsp:sp>
    <dsp:sp modelId="{2BB1E22C-0B60-4CA6-8D74-FF4BE8CF6BE3}">
      <dsp:nvSpPr>
        <dsp:cNvPr id="0" name=""/>
        <dsp:cNvSpPr/>
      </dsp:nvSpPr>
      <dsp:spPr>
        <a:xfrm>
          <a:off x="5398490" y="1902123"/>
          <a:ext cx="1079065" cy="4236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水质生态模型</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5398490" y="1902123"/>
        <a:ext cx="1079065" cy="423645"/>
      </dsp:txXfrm>
    </dsp:sp>
    <dsp:sp modelId="{BFFD048D-7D8D-4FB0-A775-CEA0D07D3E60}">
      <dsp:nvSpPr>
        <dsp:cNvPr id="0" name=""/>
        <dsp:cNvSpPr/>
      </dsp:nvSpPr>
      <dsp:spPr>
        <a:xfrm rot="10800000">
          <a:off x="0" y="0"/>
          <a:ext cx="6480720" cy="1416873"/>
        </a:xfrm>
        <a:prstGeom prst="upArrowCallou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tx1"/>
              </a:solidFill>
              <a:latin typeface="微软雅黑" panose="020B0503020204020204" pitchFamily="34" charset="-122"/>
              <a:ea typeface="微软雅黑" panose="020B0503020204020204" pitchFamily="34" charset="-122"/>
            </a:rPr>
            <a:t>数据技术（大数据）</a:t>
          </a:r>
          <a:endParaRPr lang="zh-CN" altLang="en-US" sz="1600" b="1" kern="1200" dirty="0">
            <a:solidFill>
              <a:schemeClr val="tx1"/>
            </a:solidFill>
            <a:latin typeface="微软雅黑" panose="020B0503020204020204" pitchFamily="34" charset="-122"/>
            <a:ea typeface="微软雅黑" panose="020B0503020204020204" pitchFamily="34" charset="-122"/>
          </a:endParaRPr>
        </a:p>
      </dsp:txBody>
      <dsp:txXfrm rot="-10800000">
        <a:off x="0" y="0"/>
        <a:ext cx="6480720" cy="497322"/>
      </dsp:txXfrm>
    </dsp:sp>
    <dsp:sp modelId="{69758082-2C2B-4230-B26D-EFA60931EBB2}">
      <dsp:nvSpPr>
        <dsp:cNvPr id="0" name=""/>
        <dsp:cNvSpPr/>
      </dsp:nvSpPr>
      <dsp:spPr>
        <a:xfrm>
          <a:off x="0" y="499068"/>
          <a:ext cx="1620180" cy="423645"/>
        </a:xfrm>
        <a:prstGeom prst="rect">
          <a:avLst/>
        </a:prstGeom>
        <a:solidFill>
          <a:schemeClr val="accent6">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数据收集</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0" y="499068"/>
        <a:ext cx="1620180" cy="423645"/>
      </dsp:txXfrm>
    </dsp:sp>
    <dsp:sp modelId="{42419AE0-870C-4D14-A4C7-A1DD747FA208}">
      <dsp:nvSpPr>
        <dsp:cNvPr id="0" name=""/>
        <dsp:cNvSpPr/>
      </dsp:nvSpPr>
      <dsp:spPr>
        <a:xfrm>
          <a:off x="1620179" y="499068"/>
          <a:ext cx="1620180" cy="423645"/>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数据传输</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1620179" y="499068"/>
        <a:ext cx="1620180" cy="423645"/>
      </dsp:txXfrm>
    </dsp:sp>
    <dsp:sp modelId="{602B8ABC-5D37-45CC-B55F-38CA48F1D909}">
      <dsp:nvSpPr>
        <dsp:cNvPr id="0" name=""/>
        <dsp:cNvSpPr/>
      </dsp:nvSpPr>
      <dsp:spPr>
        <a:xfrm>
          <a:off x="3240360" y="499068"/>
          <a:ext cx="1620180" cy="423645"/>
        </a:xfrm>
        <a:prstGeom prst="rect">
          <a:avLst/>
        </a:prstGeom>
        <a:solidFill>
          <a:schemeClr val="accent6">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数据管理</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3240360" y="499068"/>
        <a:ext cx="1620180" cy="423645"/>
      </dsp:txXfrm>
    </dsp:sp>
    <dsp:sp modelId="{61E85AC7-7352-47F5-865E-4A1461426C9D}">
      <dsp:nvSpPr>
        <dsp:cNvPr id="0" name=""/>
        <dsp:cNvSpPr/>
      </dsp:nvSpPr>
      <dsp:spPr>
        <a:xfrm>
          <a:off x="4860540" y="499068"/>
          <a:ext cx="1620180" cy="423645"/>
        </a:xfrm>
        <a:prstGeom prst="rect">
          <a:avLst/>
        </a:prstGeom>
        <a:solidFill>
          <a:schemeClr val="accent6">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zh-CN" altLang="en-US" sz="1200" kern="1200" dirty="0" smtClean="0">
              <a:solidFill>
                <a:schemeClr val="tx1"/>
              </a:solidFill>
              <a:latin typeface="微软雅黑" panose="020B0503020204020204" pitchFamily="34" charset="-122"/>
              <a:ea typeface="微软雅黑" panose="020B0503020204020204" pitchFamily="34" charset="-122"/>
            </a:rPr>
            <a:t>数据分析</a:t>
          </a:r>
          <a:endParaRPr lang="zh-CN" altLang="en-US" sz="1200" kern="1200" dirty="0">
            <a:solidFill>
              <a:schemeClr val="tx1"/>
            </a:solidFill>
            <a:latin typeface="微软雅黑" panose="020B0503020204020204" pitchFamily="34" charset="-122"/>
            <a:ea typeface="微软雅黑" panose="020B0503020204020204" pitchFamily="34" charset="-122"/>
          </a:endParaRPr>
        </a:p>
      </dsp:txBody>
      <dsp:txXfrm>
        <a:off x="4860540" y="499068"/>
        <a:ext cx="1620180" cy="423645"/>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404780-BC07-46ED-BF36-0E62978640D4}" type="datetimeFigureOut">
              <a:rPr lang="zh-CN" altLang="en-US" smtClean="0"/>
              <a:pPr/>
              <a:t>2019/6/2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EA067-A693-400D-8892-77B7F19ADB8A}" type="slidenum">
              <a:rPr lang="zh-CN" altLang="en-US" smtClean="0"/>
              <a:pPr/>
              <a:t>‹#›</a:t>
            </a:fld>
            <a:endParaRPr lang="zh-CN" altLang="en-US"/>
          </a:p>
        </p:txBody>
      </p:sp>
    </p:spTree>
    <p:extLst>
      <p:ext uri="{BB962C8B-B14F-4D97-AF65-F5344CB8AC3E}">
        <p14:creationId xmlns:p14="http://schemas.microsoft.com/office/powerpoint/2010/main" xmlns="" val="961538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smtClean="0">
              <a:solidFill>
                <a:schemeClr val="tx1"/>
              </a:solidFill>
              <a:latin typeface="+mn-lt"/>
              <a:ea typeface="+mn-ea"/>
              <a:cs typeface="+mn-cs"/>
            </a:endParaRPr>
          </a:p>
        </p:txBody>
      </p:sp>
      <p:sp>
        <p:nvSpPr>
          <p:cNvPr id="4" name="幻灯片编号占位符 3"/>
          <p:cNvSpPr>
            <a:spLocks noGrp="1"/>
          </p:cNvSpPr>
          <p:nvPr>
            <p:ph type="sldNum" sz="quarter" idx="10"/>
          </p:nvPr>
        </p:nvSpPr>
        <p:spPr/>
        <p:txBody>
          <a:bodyPr/>
          <a:lstStyle/>
          <a:p>
            <a:fld id="{CC8EA067-A693-400D-8892-77B7F19ADB8A}" type="slidenum">
              <a:rPr lang="zh-CN" altLang="en-US" smtClean="0"/>
              <a:pPr/>
              <a:t>1</a:t>
            </a:fld>
            <a:endParaRPr lang="zh-CN" altLang="en-US"/>
          </a:p>
        </p:txBody>
      </p:sp>
    </p:spTree>
    <p:extLst>
      <p:ext uri="{BB962C8B-B14F-4D97-AF65-F5344CB8AC3E}">
        <p14:creationId xmlns:p14="http://schemas.microsoft.com/office/powerpoint/2010/main" xmlns="" val="3463641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chemeClr val="dk1"/>
                </a:solidFill>
                <a:latin typeface="华文楷体" panose="02010600040101010101" pitchFamily="2" charset="-122"/>
                <a:ea typeface="华文楷体" panose="02010600040101010101" pitchFamily="2" charset="-122"/>
                <a:cs typeface="Times New Roman" panose="02020603050405020304" pitchFamily="18" charset="0"/>
              </a:rPr>
              <a:t>以环境大数据集成管理为目标， 综合分析多部门多源异构数据， 从数据收集、 传输、管理和分析的角度， 研发了</a:t>
            </a:r>
            <a:r>
              <a:rPr lang="zh-CN" altLang="en-US" sz="1200" b="1" dirty="0" smtClean="0">
                <a:solidFill>
                  <a:schemeClr val="dk1"/>
                </a:solidFill>
                <a:latin typeface="华文楷体" panose="02010600040101010101" pitchFamily="2" charset="-122"/>
                <a:ea typeface="华文楷体" panose="02010600040101010101" pitchFamily="2" charset="-122"/>
                <a:cs typeface="Times New Roman" panose="02020603050405020304" pitchFamily="18" charset="0"/>
              </a:rPr>
              <a:t>多源异构数据的融合、 集成、 挖掘、 共享的环境大数据技术</a:t>
            </a:r>
            <a:r>
              <a:rPr lang="zh-CN" altLang="en-US" sz="1200" dirty="0" smtClean="0">
                <a:solidFill>
                  <a:schemeClr val="dk1"/>
                </a:solidFill>
                <a:latin typeface="华文楷体" panose="02010600040101010101" pitchFamily="2" charset="-122"/>
                <a:ea typeface="华文楷体" panose="02010600040101010101" pitchFamily="2" charset="-122"/>
                <a:cs typeface="Times New Roman" panose="02020603050405020304" pitchFamily="18" charset="0"/>
              </a:rPr>
              <a:t>，实现了水利、 环保等多源异构数据的融合、 集成、 挖掘、 共享功能， 构建了流域的业务化环境大数据中心。 </a:t>
            </a:r>
          </a:p>
          <a:p>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基于流域大气、 陆地、 水体的物质能量循环流动机理， 针对业务化水环境管理的需要，耦合气象数值模型、 陆地模型和水动力</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水质</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水生态模型， 构建了能按业务化需求进行动态耦合的</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“空</a:t>
            </a:r>
            <a:r>
              <a:rPr lang="en-US" altLang="zh-CN" sz="1200" b="1"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地</a:t>
            </a:r>
            <a:r>
              <a:rPr lang="en-US" altLang="zh-CN" sz="1200" b="1"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水” 一体化模型体系</a:t>
            </a:r>
            <a:endParaRPr lang="en-US" altLang="zh-CN" sz="1200" b="1" dirty="0" smtClean="0">
              <a:latin typeface="华文楷体" panose="02010600040101010101" pitchFamily="2" charset="-122"/>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以服务流域水环境风险评估与预警的大尺度高精度计算为目标， 提出了流域“空</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地</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水” 一体化模型的</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分布式并行的高性能计算技术，实现对环境的高效能计算，实施预报。</a:t>
            </a:r>
          </a:p>
          <a:p>
            <a:endParaRPr lang="zh-CN" altLang="en-US" dirty="0"/>
          </a:p>
        </p:txBody>
      </p:sp>
      <p:sp>
        <p:nvSpPr>
          <p:cNvPr id="4" name="灯片编号占位符 3"/>
          <p:cNvSpPr>
            <a:spLocks noGrp="1"/>
          </p:cNvSpPr>
          <p:nvPr>
            <p:ph type="sldNum" sz="quarter" idx="10"/>
          </p:nvPr>
        </p:nvSpPr>
        <p:spPr/>
        <p:txBody>
          <a:bodyPr/>
          <a:lstStyle/>
          <a:p>
            <a:pPr>
              <a:defRPr/>
            </a:pPr>
            <a:fld id="{8BF143D5-513B-4BFA-92D5-4DA3F8E212B7}" type="slidenum">
              <a:rPr lang="zh-CN" altLang="en-US" smtClean="0"/>
              <a:pPr>
                <a:defRPr/>
              </a:pPr>
              <a:t>11</a:t>
            </a:fld>
            <a:endParaRPr lang="zh-CN" altLang="en-US"/>
          </a:p>
        </p:txBody>
      </p:sp>
    </p:spTree>
    <p:extLst>
      <p:ext uri="{BB962C8B-B14F-4D97-AF65-F5344CB8AC3E}">
        <p14:creationId xmlns:p14="http://schemas.microsoft.com/office/powerpoint/2010/main" xmlns="" val="2393336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chemeClr val="dk1"/>
                </a:solidFill>
                <a:latin typeface="华文楷体" panose="02010600040101010101" pitchFamily="2" charset="-122"/>
                <a:ea typeface="华文楷体" panose="02010600040101010101" pitchFamily="2" charset="-122"/>
                <a:cs typeface="Times New Roman" panose="02020603050405020304" pitchFamily="18" charset="0"/>
              </a:rPr>
              <a:t>以环境大数据集成管理为目标， 综合分析多部门多源异构数据， 从数据收集、 传输、管理和分析的角度， 研发了</a:t>
            </a:r>
            <a:r>
              <a:rPr lang="zh-CN" altLang="en-US" sz="1200" b="1" dirty="0" smtClean="0">
                <a:solidFill>
                  <a:schemeClr val="dk1"/>
                </a:solidFill>
                <a:latin typeface="华文楷体" panose="02010600040101010101" pitchFamily="2" charset="-122"/>
                <a:ea typeface="华文楷体" panose="02010600040101010101" pitchFamily="2" charset="-122"/>
                <a:cs typeface="Times New Roman" panose="02020603050405020304" pitchFamily="18" charset="0"/>
              </a:rPr>
              <a:t>多源异构数据的融合、 集成、 挖掘、 共享的环境大数据技术</a:t>
            </a:r>
            <a:r>
              <a:rPr lang="zh-CN" altLang="en-US" sz="1200" dirty="0" smtClean="0">
                <a:solidFill>
                  <a:schemeClr val="dk1"/>
                </a:solidFill>
                <a:latin typeface="华文楷体" panose="02010600040101010101" pitchFamily="2" charset="-122"/>
                <a:ea typeface="华文楷体" panose="02010600040101010101" pitchFamily="2" charset="-122"/>
                <a:cs typeface="Times New Roman" panose="02020603050405020304" pitchFamily="18" charset="0"/>
              </a:rPr>
              <a:t>，实现了水利、 环保等多源异构数据的融合、 集成、 挖掘、 共享功能， 构建了流域的业务化环境大数据中心。 </a:t>
            </a:r>
          </a:p>
          <a:p>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基于流域大气、 陆地、 水体的物质能量循环流动机理， 针对业务化水环境管理的需要，耦合气象数值模型、 陆地模型和水动力</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水质</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水生态模型， 构建了能按业务化需求进行动态耦合的</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“空</a:t>
            </a:r>
            <a:r>
              <a:rPr lang="en-US" altLang="zh-CN" sz="1200" b="1"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地</a:t>
            </a:r>
            <a:r>
              <a:rPr lang="en-US" altLang="zh-CN" sz="1200" b="1"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水” 一体化模型体系</a:t>
            </a:r>
            <a:endParaRPr lang="en-US" altLang="zh-CN" sz="1200" b="1" dirty="0" smtClean="0">
              <a:latin typeface="华文楷体" panose="02010600040101010101" pitchFamily="2" charset="-122"/>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以服务流域水环境风险评估与预警的大尺度高精度计算为目标， 提出了流域“空</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地</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水” 一体化模型的</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分布式并行的高性能计算技术，实现对环境的高效能计算，实施预报。</a:t>
            </a:r>
          </a:p>
          <a:p>
            <a:endParaRPr lang="zh-CN" altLang="en-US" dirty="0"/>
          </a:p>
        </p:txBody>
      </p:sp>
      <p:sp>
        <p:nvSpPr>
          <p:cNvPr id="4" name="灯片编号占位符 3"/>
          <p:cNvSpPr>
            <a:spLocks noGrp="1"/>
          </p:cNvSpPr>
          <p:nvPr>
            <p:ph type="sldNum" sz="quarter" idx="10"/>
          </p:nvPr>
        </p:nvSpPr>
        <p:spPr/>
        <p:txBody>
          <a:bodyPr/>
          <a:lstStyle/>
          <a:p>
            <a:pPr>
              <a:defRPr/>
            </a:pPr>
            <a:fld id="{8BF143D5-513B-4BFA-92D5-4DA3F8E212B7}" type="slidenum">
              <a:rPr lang="zh-CN" altLang="en-US" smtClean="0"/>
              <a:pPr>
                <a:defRPr/>
              </a:pPr>
              <a:t>12</a:t>
            </a:fld>
            <a:endParaRPr lang="zh-CN" altLang="en-US"/>
          </a:p>
        </p:txBody>
      </p:sp>
    </p:spTree>
    <p:extLst>
      <p:ext uri="{BB962C8B-B14F-4D97-AF65-F5344CB8AC3E}">
        <p14:creationId xmlns:p14="http://schemas.microsoft.com/office/powerpoint/2010/main" xmlns="" val="1344670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基于</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流域多源异构数据集成</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、模型集成、参数集成、</a:t>
            </a:r>
            <a:r>
              <a:rPr lang="zh-CN" altLang="en-US" sz="1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法律、法规、风险处置决策数据库</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等，开发</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“数据</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计算</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控制</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服务”多中心的集群</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智能</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云平台技术</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，形成能</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快速复制、大面积推广</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的实时化、稳健化、服务化、智能化、业务化的</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“五化”</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 运行平台。</a:t>
            </a:r>
            <a:endPar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实现了</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流域</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多层次多中心的</a:t>
            </a:r>
            <a:r>
              <a:rPr lang="zh-CN" altLang="zh-CN"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分布</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式</a:t>
            </a:r>
            <a:r>
              <a:rPr lang="zh-CN" altLang="zh-CN"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水环境数据管理</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zh-CN"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水</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生态</a:t>
            </a:r>
            <a:r>
              <a:rPr lang="zh-CN" altLang="zh-CN"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环境</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质量预报、</a:t>
            </a:r>
            <a:r>
              <a:rPr lang="zh-CN" altLang="zh-CN"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风险</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预警</a:t>
            </a:r>
            <a:r>
              <a:rPr lang="zh-CN" altLang="en-US" sz="1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等</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动态精准</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的</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业务化</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服务。</a:t>
            </a: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13</a:t>
            </a:fld>
            <a:endParaRPr lang="zh-CN" altLang="en-US"/>
          </a:p>
        </p:txBody>
      </p:sp>
    </p:spTree>
    <p:extLst>
      <p:ext uri="{BB962C8B-B14F-4D97-AF65-F5344CB8AC3E}">
        <p14:creationId xmlns:p14="http://schemas.microsoft.com/office/powerpoint/2010/main" xmlns="" val="402690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基于</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流域多源异构数据集成</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、模型集成、参数集成、</a:t>
            </a:r>
            <a:r>
              <a:rPr lang="zh-CN" altLang="en-US" sz="1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法律、法规、风险处置决策数据库</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等，开发</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“数据</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计算</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控制</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服务”多中心的集群</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智能</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云平台技术</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，形成能</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快速复制、大面积推广</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的实时化、稳健化、服务化、智能化、业务化的</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“五化”</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 运行平台。</a:t>
            </a:r>
            <a:endPar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实现了</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流域</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多层次多中心的</a:t>
            </a:r>
            <a:r>
              <a:rPr lang="zh-CN" altLang="zh-CN"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分布</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式</a:t>
            </a:r>
            <a:r>
              <a:rPr lang="zh-CN" altLang="zh-CN"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水环境数据管理</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a:t>
            </a:r>
            <a:r>
              <a:rPr lang="zh-CN" altLang="zh-CN"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水</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生态</a:t>
            </a:r>
            <a:r>
              <a:rPr lang="zh-CN" altLang="zh-CN"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环境</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质量预报、</a:t>
            </a:r>
            <a:r>
              <a:rPr lang="zh-CN" altLang="zh-CN"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风险</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预警</a:t>
            </a:r>
            <a:r>
              <a:rPr lang="zh-CN" altLang="en-US" sz="1200"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等</a:t>
            </a:r>
            <a:r>
              <a:rPr lang="zh-CN" altLang="en-US" sz="1200" b="1" dirty="0" smtClean="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动态精准</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的</a:t>
            </a:r>
            <a:r>
              <a:rPr lang="zh-CN" altLang="zh-CN" sz="1200" dirty="0" smtClean="0">
                <a:latin typeface="华文楷体" panose="02010600040101010101" pitchFamily="2" charset="-122"/>
                <a:ea typeface="华文楷体" panose="02010600040101010101" pitchFamily="2" charset="-122"/>
                <a:cs typeface="Times New Roman" panose="02020603050405020304" pitchFamily="18" charset="0"/>
              </a:rPr>
              <a:t>业务化</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服务。</a:t>
            </a: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14</a:t>
            </a:fld>
            <a:endParaRPr lang="zh-CN" altLang="en-US"/>
          </a:p>
        </p:txBody>
      </p:sp>
    </p:spTree>
    <p:extLst>
      <p:ext uri="{BB962C8B-B14F-4D97-AF65-F5344CB8AC3E}">
        <p14:creationId xmlns:p14="http://schemas.microsoft.com/office/powerpoint/2010/main" xmlns="" val="841588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第一部分 主体功能区构建成效</a:t>
            </a:r>
          </a:p>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15</a:t>
            </a:fld>
            <a:endParaRPr lang="zh-CN" altLang="en-US"/>
          </a:p>
        </p:txBody>
      </p:sp>
    </p:spTree>
    <p:extLst>
      <p:ext uri="{BB962C8B-B14F-4D97-AF65-F5344CB8AC3E}">
        <p14:creationId xmlns:p14="http://schemas.microsoft.com/office/powerpoint/2010/main" xmlns="" val="328127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a:extLst>
              <a:ext uri="{FF2B5EF4-FFF2-40B4-BE49-F238E27FC236}">
                <a16:creationId xmlns:a16="http://schemas.microsoft.com/office/drawing/2014/main" xmlns="" id="{CDF0F983-D1E9-49CD-9D39-FA04619F04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备注占位符 2">
            <a:extLst>
              <a:ext uri="{FF2B5EF4-FFF2-40B4-BE49-F238E27FC236}">
                <a16:creationId xmlns:a16="http://schemas.microsoft.com/office/drawing/2014/main" xmlns="" id="{0B359A0F-EA3D-48A0-879C-D839BD24247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z="1200" b="1" dirty="0" smtClean="0">
                <a:solidFill>
                  <a:srgbClr val="000000"/>
                </a:solidFill>
                <a:latin typeface="微软雅黑" panose="020B0503020204020204" pitchFamily="34" charset="-122"/>
                <a:ea typeface="微软雅黑" panose="020B0503020204020204" pitchFamily="34" charset="-122"/>
              </a:rPr>
              <a:t>开发构建了流域水环境风险评估与预警决策支持业务化智能云平台，基于多终端数据采集，实现</a:t>
            </a:r>
            <a:r>
              <a:rPr lang="en-US" altLang="zh-CN" sz="1200" b="1" dirty="0" smtClean="0">
                <a:solidFill>
                  <a:srgbClr val="000000"/>
                </a:solidFill>
                <a:latin typeface="微软雅黑" panose="020B0503020204020204" pitchFamily="34" charset="-122"/>
                <a:ea typeface="微软雅黑" panose="020B0503020204020204" pitchFamily="34" charset="-122"/>
              </a:rPr>
              <a:t>2</a:t>
            </a:r>
            <a:r>
              <a:rPr lang="zh-CN" altLang="en-US" sz="1200" b="1" dirty="0" smtClean="0">
                <a:solidFill>
                  <a:srgbClr val="000000"/>
                </a:solidFill>
                <a:latin typeface="微软雅黑" panose="020B0503020204020204" pitchFamily="34" charset="-122"/>
                <a:ea typeface="微软雅黑" panose="020B0503020204020204" pitchFamily="34" charset="-122"/>
              </a:rPr>
              <a:t>小时内预测三峡库区水体</a:t>
            </a:r>
            <a:r>
              <a:rPr lang="en-US" altLang="zh-CN" sz="1200" b="1" dirty="0" smtClean="0">
                <a:solidFill>
                  <a:srgbClr val="000000"/>
                </a:solidFill>
                <a:latin typeface="微软雅黑" panose="020B0503020204020204" pitchFamily="34" charset="-122"/>
                <a:ea typeface="微软雅黑" panose="020B0503020204020204" pitchFamily="34" charset="-122"/>
              </a:rPr>
              <a:t>20</a:t>
            </a:r>
            <a:r>
              <a:rPr lang="zh-CN" altLang="en-US" sz="1200" b="1" dirty="0" smtClean="0">
                <a:solidFill>
                  <a:srgbClr val="000000"/>
                </a:solidFill>
                <a:latin typeface="微软雅黑" panose="020B0503020204020204" pitchFamily="34" charset="-122"/>
                <a:ea typeface="微软雅黑" panose="020B0503020204020204" pitchFamily="34" charset="-122"/>
              </a:rPr>
              <a:t>米精度内未来两天的水环境变化趋势，</a:t>
            </a:r>
            <a:r>
              <a:rPr lang="en-US" altLang="zh-CN" sz="1200" b="1" dirty="0" smtClean="0">
                <a:solidFill>
                  <a:srgbClr val="000000"/>
                </a:solidFill>
                <a:latin typeface="微软雅黑" panose="020B0503020204020204" pitchFamily="34" charset="-122"/>
                <a:ea typeface="微软雅黑" panose="020B0503020204020204" pitchFamily="34" charset="-122"/>
              </a:rPr>
              <a:t>5</a:t>
            </a:r>
            <a:r>
              <a:rPr lang="zh-CN" altLang="en-US" sz="1200" b="1" dirty="0" smtClean="0">
                <a:solidFill>
                  <a:srgbClr val="000000"/>
                </a:solidFill>
                <a:latin typeface="微软雅黑" panose="020B0503020204020204" pitchFamily="34" charset="-122"/>
                <a:ea typeface="微软雅黑" panose="020B0503020204020204" pitchFamily="34" charset="-122"/>
              </a:rPr>
              <a:t>分钟内模拟预测突发事故未来两天内的演进过程，可广泛应用于</a:t>
            </a:r>
            <a:r>
              <a:rPr lang="zh-CN" altLang="en-US" sz="1200" b="1" dirty="0" smtClean="0">
                <a:solidFill>
                  <a:srgbClr val="FF0000"/>
                </a:solidFill>
                <a:latin typeface="微软雅黑" panose="020B0503020204020204" pitchFamily="34" charset="-122"/>
                <a:ea typeface="微软雅黑" panose="020B0503020204020204" pitchFamily="34" charset="-122"/>
              </a:rPr>
              <a:t>环境监控、 环境管理、环境保护、 环境修复、 环境风险、 环境应急、 环境考核与评估</a:t>
            </a:r>
            <a:r>
              <a:rPr lang="zh-CN" altLang="en-US" sz="1200" b="1" dirty="0" smtClean="0">
                <a:solidFill>
                  <a:srgbClr val="000000"/>
                </a:solidFill>
                <a:latin typeface="微软雅黑" panose="020B0503020204020204" pitchFamily="34" charset="-122"/>
                <a:ea typeface="微软雅黑" panose="020B0503020204020204" pitchFamily="34" charset="-122"/>
              </a:rPr>
              <a:t>等领域</a:t>
            </a:r>
            <a:r>
              <a:rPr lang="zh-CN" altLang="en-US" sz="1200" b="1" dirty="0" smtClean="0">
                <a:latin typeface="微软雅黑" panose="020B0503020204020204" pitchFamily="34" charset="-122"/>
                <a:ea typeface="微软雅黑" panose="020B0503020204020204" pitchFamily="34" charset="-122"/>
              </a:rPr>
              <a:t> ，为业务部门提供信息化、科学化、智能化决策支持。</a:t>
            </a:r>
            <a:r>
              <a:rPr lang="zh-CN" altLang="en-US" b="1" dirty="0" smtClean="0">
                <a:latin typeface="微软雅黑" panose="020B0503020204020204" pitchFamily="34" charset="-122"/>
                <a:ea typeface="微软雅黑" panose="020B0503020204020204" pitchFamily="34" charset="-122"/>
              </a:rPr>
              <a:t/>
            </a:r>
            <a:br>
              <a:rPr lang="zh-CN" altLang="en-US" b="1" dirty="0" smtClean="0">
                <a:latin typeface="微软雅黑" panose="020B0503020204020204" pitchFamily="34" charset="-122"/>
                <a:ea typeface="微软雅黑" panose="020B0503020204020204" pitchFamily="34" charset="-122"/>
              </a:rPr>
            </a:br>
            <a:endParaRPr lang="zh-CN" altLang="en-US" b="1" dirty="0">
              <a:latin typeface="微软雅黑" panose="020B0503020204020204" pitchFamily="34" charset="-122"/>
              <a:ea typeface="微软雅黑" panose="020B0503020204020204" pitchFamily="34" charset="-122"/>
            </a:endParaRPr>
          </a:p>
        </p:txBody>
      </p:sp>
      <p:sp>
        <p:nvSpPr>
          <p:cNvPr id="70660" name="灯片编号占位符 3">
            <a:extLst>
              <a:ext uri="{FF2B5EF4-FFF2-40B4-BE49-F238E27FC236}">
                <a16:creationId xmlns:a16="http://schemas.microsoft.com/office/drawing/2014/main" xmlns="" id="{CF45A17C-4A51-44A9-9690-946BC230CC53}"/>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B28BA1C-3947-4A40-AC89-C5842CB6A41B}" type="slidenum">
              <a:rPr lang="zh-CN" altLang="en-US"/>
              <a:pPr/>
              <a:t>16</a:t>
            </a:fld>
            <a:endParaRPr lang="zh-CN" altLang="en-US"/>
          </a:p>
        </p:txBody>
      </p:sp>
    </p:spTree>
    <p:extLst>
      <p:ext uri="{BB962C8B-B14F-4D97-AF65-F5344CB8AC3E}">
        <p14:creationId xmlns:p14="http://schemas.microsoft.com/office/powerpoint/2010/main" xmlns="" val="2967894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a:extLst>
              <a:ext uri="{FF2B5EF4-FFF2-40B4-BE49-F238E27FC236}">
                <a16:creationId xmlns:a16="http://schemas.microsoft.com/office/drawing/2014/main" xmlns="" id="{CDF0F983-D1E9-49CD-9D39-FA04619F04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备注占位符 2">
            <a:extLst>
              <a:ext uri="{FF2B5EF4-FFF2-40B4-BE49-F238E27FC236}">
                <a16:creationId xmlns:a16="http://schemas.microsoft.com/office/drawing/2014/main" xmlns="" id="{0B359A0F-EA3D-48A0-879C-D839BD24247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z="1200" b="1" dirty="0" smtClean="0">
                <a:solidFill>
                  <a:srgbClr val="000000"/>
                </a:solidFill>
                <a:latin typeface="微软雅黑" panose="020B0503020204020204" pitchFamily="34" charset="-122"/>
                <a:ea typeface="微软雅黑" panose="020B0503020204020204" pitchFamily="34" charset="-122"/>
              </a:rPr>
              <a:t>开发构建了流域水环境风险评估与预警决策支持业务化智能云平台，基于多终端数据采集，实现</a:t>
            </a:r>
            <a:r>
              <a:rPr lang="en-US" altLang="zh-CN" sz="1200" b="1" dirty="0" smtClean="0">
                <a:solidFill>
                  <a:srgbClr val="000000"/>
                </a:solidFill>
                <a:latin typeface="微软雅黑" panose="020B0503020204020204" pitchFamily="34" charset="-122"/>
                <a:ea typeface="微软雅黑" panose="020B0503020204020204" pitchFamily="34" charset="-122"/>
              </a:rPr>
              <a:t>2</a:t>
            </a:r>
            <a:r>
              <a:rPr lang="zh-CN" altLang="en-US" sz="1200" b="1" dirty="0" smtClean="0">
                <a:solidFill>
                  <a:srgbClr val="000000"/>
                </a:solidFill>
                <a:latin typeface="微软雅黑" panose="020B0503020204020204" pitchFamily="34" charset="-122"/>
                <a:ea typeface="微软雅黑" panose="020B0503020204020204" pitchFamily="34" charset="-122"/>
              </a:rPr>
              <a:t>小时内预测三峡库区水体</a:t>
            </a:r>
            <a:r>
              <a:rPr lang="en-US" altLang="zh-CN" sz="1200" b="1" dirty="0" smtClean="0">
                <a:solidFill>
                  <a:srgbClr val="000000"/>
                </a:solidFill>
                <a:latin typeface="微软雅黑" panose="020B0503020204020204" pitchFamily="34" charset="-122"/>
                <a:ea typeface="微软雅黑" panose="020B0503020204020204" pitchFamily="34" charset="-122"/>
              </a:rPr>
              <a:t>20</a:t>
            </a:r>
            <a:r>
              <a:rPr lang="zh-CN" altLang="en-US" sz="1200" b="1" dirty="0" smtClean="0">
                <a:solidFill>
                  <a:srgbClr val="000000"/>
                </a:solidFill>
                <a:latin typeface="微软雅黑" panose="020B0503020204020204" pitchFamily="34" charset="-122"/>
                <a:ea typeface="微软雅黑" panose="020B0503020204020204" pitchFamily="34" charset="-122"/>
              </a:rPr>
              <a:t>米精度内未来两天的水环境变化趋势，</a:t>
            </a:r>
            <a:r>
              <a:rPr lang="en-US" altLang="zh-CN" sz="1200" b="1" dirty="0" smtClean="0">
                <a:solidFill>
                  <a:srgbClr val="000000"/>
                </a:solidFill>
                <a:latin typeface="微软雅黑" panose="020B0503020204020204" pitchFamily="34" charset="-122"/>
                <a:ea typeface="微软雅黑" panose="020B0503020204020204" pitchFamily="34" charset="-122"/>
              </a:rPr>
              <a:t>5</a:t>
            </a:r>
            <a:r>
              <a:rPr lang="zh-CN" altLang="en-US" sz="1200" b="1" dirty="0" smtClean="0">
                <a:solidFill>
                  <a:srgbClr val="000000"/>
                </a:solidFill>
                <a:latin typeface="微软雅黑" panose="020B0503020204020204" pitchFamily="34" charset="-122"/>
                <a:ea typeface="微软雅黑" panose="020B0503020204020204" pitchFamily="34" charset="-122"/>
              </a:rPr>
              <a:t>分钟内模拟预测突发事故未来两天内的演进过程，可广泛应用于</a:t>
            </a:r>
            <a:r>
              <a:rPr lang="zh-CN" altLang="en-US" sz="1200" b="1" dirty="0" smtClean="0">
                <a:solidFill>
                  <a:srgbClr val="FF0000"/>
                </a:solidFill>
                <a:latin typeface="微软雅黑" panose="020B0503020204020204" pitchFamily="34" charset="-122"/>
                <a:ea typeface="微软雅黑" panose="020B0503020204020204" pitchFamily="34" charset="-122"/>
              </a:rPr>
              <a:t>环境监控、 环境管理、环境保护、 环境修复、 环境风险、 环境应急、 环境考核与评估</a:t>
            </a:r>
            <a:r>
              <a:rPr lang="zh-CN" altLang="en-US" sz="1200" b="1" dirty="0" smtClean="0">
                <a:solidFill>
                  <a:srgbClr val="000000"/>
                </a:solidFill>
                <a:latin typeface="微软雅黑" panose="020B0503020204020204" pitchFamily="34" charset="-122"/>
                <a:ea typeface="微软雅黑" panose="020B0503020204020204" pitchFamily="34" charset="-122"/>
              </a:rPr>
              <a:t>等领域</a:t>
            </a:r>
            <a:r>
              <a:rPr lang="zh-CN" altLang="en-US" sz="1200" b="1" dirty="0" smtClean="0">
                <a:latin typeface="微软雅黑" panose="020B0503020204020204" pitchFamily="34" charset="-122"/>
                <a:ea typeface="微软雅黑" panose="020B0503020204020204" pitchFamily="34" charset="-122"/>
              </a:rPr>
              <a:t> ，为业务部门提供信息化、科学化、智能化决策支持。</a:t>
            </a:r>
            <a:r>
              <a:rPr lang="zh-CN" altLang="en-US" b="1" dirty="0" smtClean="0">
                <a:latin typeface="微软雅黑" panose="020B0503020204020204" pitchFamily="34" charset="-122"/>
                <a:ea typeface="微软雅黑" panose="020B0503020204020204" pitchFamily="34" charset="-122"/>
              </a:rPr>
              <a:t/>
            </a:r>
            <a:br>
              <a:rPr lang="zh-CN" altLang="en-US" b="1" dirty="0" smtClean="0">
                <a:latin typeface="微软雅黑" panose="020B0503020204020204" pitchFamily="34" charset="-122"/>
                <a:ea typeface="微软雅黑" panose="020B0503020204020204" pitchFamily="34" charset="-122"/>
              </a:rPr>
            </a:br>
            <a:endParaRPr lang="zh-CN" altLang="en-US" b="1" dirty="0">
              <a:latin typeface="微软雅黑" panose="020B0503020204020204" pitchFamily="34" charset="-122"/>
              <a:ea typeface="微软雅黑" panose="020B0503020204020204" pitchFamily="34" charset="-122"/>
            </a:endParaRPr>
          </a:p>
        </p:txBody>
      </p:sp>
      <p:sp>
        <p:nvSpPr>
          <p:cNvPr id="70660" name="灯片编号占位符 3">
            <a:extLst>
              <a:ext uri="{FF2B5EF4-FFF2-40B4-BE49-F238E27FC236}">
                <a16:creationId xmlns:a16="http://schemas.microsoft.com/office/drawing/2014/main" xmlns="" id="{CF45A17C-4A51-44A9-9690-946BC230CC53}"/>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B28BA1C-3947-4A40-AC89-C5842CB6A41B}" type="slidenum">
              <a:rPr lang="zh-CN" altLang="en-US"/>
              <a:pPr/>
              <a:t>17</a:t>
            </a:fld>
            <a:endParaRPr lang="zh-CN" altLang="en-US"/>
          </a:p>
        </p:txBody>
      </p:sp>
    </p:spTree>
    <p:extLst>
      <p:ext uri="{BB962C8B-B14F-4D97-AF65-F5344CB8AC3E}">
        <p14:creationId xmlns:p14="http://schemas.microsoft.com/office/powerpoint/2010/main" xmlns="" val="4137430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a:extLst>
              <a:ext uri="{FF2B5EF4-FFF2-40B4-BE49-F238E27FC236}">
                <a16:creationId xmlns:a16="http://schemas.microsoft.com/office/drawing/2014/main" xmlns="" id="{CDF0F983-D1E9-49CD-9D39-FA04619F04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备注占位符 2">
            <a:extLst>
              <a:ext uri="{FF2B5EF4-FFF2-40B4-BE49-F238E27FC236}">
                <a16:creationId xmlns:a16="http://schemas.microsoft.com/office/drawing/2014/main" xmlns="" id="{0B359A0F-EA3D-48A0-879C-D839BD24247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z="1200" b="1" dirty="0" smtClean="0">
                <a:solidFill>
                  <a:srgbClr val="000000"/>
                </a:solidFill>
                <a:latin typeface="微软雅黑" panose="020B0503020204020204" pitchFamily="34" charset="-122"/>
                <a:ea typeface="微软雅黑" panose="020B0503020204020204" pitchFamily="34" charset="-122"/>
              </a:rPr>
              <a:t>开发构建了流域水环境风险评估与预警决策支持业务化智能云平台，基于多终端数据采集，实现</a:t>
            </a:r>
            <a:r>
              <a:rPr lang="en-US" altLang="zh-CN" sz="1200" b="1" dirty="0" smtClean="0">
                <a:solidFill>
                  <a:srgbClr val="000000"/>
                </a:solidFill>
                <a:latin typeface="微软雅黑" panose="020B0503020204020204" pitchFamily="34" charset="-122"/>
                <a:ea typeface="微软雅黑" panose="020B0503020204020204" pitchFamily="34" charset="-122"/>
              </a:rPr>
              <a:t>2</a:t>
            </a:r>
            <a:r>
              <a:rPr lang="zh-CN" altLang="en-US" sz="1200" b="1" dirty="0" smtClean="0">
                <a:solidFill>
                  <a:srgbClr val="000000"/>
                </a:solidFill>
                <a:latin typeface="微软雅黑" panose="020B0503020204020204" pitchFamily="34" charset="-122"/>
                <a:ea typeface="微软雅黑" panose="020B0503020204020204" pitchFamily="34" charset="-122"/>
              </a:rPr>
              <a:t>小时内预测三峡库区水体</a:t>
            </a:r>
            <a:r>
              <a:rPr lang="en-US" altLang="zh-CN" sz="1200" b="1" dirty="0" smtClean="0">
                <a:solidFill>
                  <a:srgbClr val="000000"/>
                </a:solidFill>
                <a:latin typeface="微软雅黑" panose="020B0503020204020204" pitchFamily="34" charset="-122"/>
                <a:ea typeface="微软雅黑" panose="020B0503020204020204" pitchFamily="34" charset="-122"/>
              </a:rPr>
              <a:t>20</a:t>
            </a:r>
            <a:r>
              <a:rPr lang="zh-CN" altLang="en-US" sz="1200" b="1" dirty="0" smtClean="0">
                <a:solidFill>
                  <a:srgbClr val="000000"/>
                </a:solidFill>
                <a:latin typeface="微软雅黑" panose="020B0503020204020204" pitchFamily="34" charset="-122"/>
                <a:ea typeface="微软雅黑" panose="020B0503020204020204" pitchFamily="34" charset="-122"/>
              </a:rPr>
              <a:t>米精度内未来两天的水环境变化趋势，</a:t>
            </a:r>
            <a:r>
              <a:rPr lang="en-US" altLang="zh-CN" sz="1200" b="1" dirty="0" smtClean="0">
                <a:solidFill>
                  <a:srgbClr val="000000"/>
                </a:solidFill>
                <a:latin typeface="微软雅黑" panose="020B0503020204020204" pitchFamily="34" charset="-122"/>
                <a:ea typeface="微软雅黑" panose="020B0503020204020204" pitchFamily="34" charset="-122"/>
              </a:rPr>
              <a:t>5</a:t>
            </a:r>
            <a:r>
              <a:rPr lang="zh-CN" altLang="en-US" sz="1200" b="1" dirty="0" smtClean="0">
                <a:solidFill>
                  <a:srgbClr val="000000"/>
                </a:solidFill>
                <a:latin typeface="微软雅黑" panose="020B0503020204020204" pitchFamily="34" charset="-122"/>
                <a:ea typeface="微软雅黑" panose="020B0503020204020204" pitchFamily="34" charset="-122"/>
              </a:rPr>
              <a:t>分钟内模拟预测突发事故未来两天内的演进过程，可广泛应用于</a:t>
            </a:r>
            <a:r>
              <a:rPr lang="zh-CN" altLang="en-US" sz="1200" b="1" dirty="0" smtClean="0">
                <a:solidFill>
                  <a:srgbClr val="FF0000"/>
                </a:solidFill>
                <a:latin typeface="微软雅黑" panose="020B0503020204020204" pitchFamily="34" charset="-122"/>
                <a:ea typeface="微软雅黑" panose="020B0503020204020204" pitchFamily="34" charset="-122"/>
              </a:rPr>
              <a:t>环境监控、 环境管理、环境保护、 环境修复、 环境风险、 环境应急、 环境考核与评估</a:t>
            </a:r>
            <a:r>
              <a:rPr lang="zh-CN" altLang="en-US" sz="1200" b="1" dirty="0" smtClean="0">
                <a:solidFill>
                  <a:srgbClr val="000000"/>
                </a:solidFill>
                <a:latin typeface="微软雅黑" panose="020B0503020204020204" pitchFamily="34" charset="-122"/>
                <a:ea typeface="微软雅黑" panose="020B0503020204020204" pitchFamily="34" charset="-122"/>
              </a:rPr>
              <a:t>等领域</a:t>
            </a:r>
            <a:r>
              <a:rPr lang="zh-CN" altLang="en-US" sz="1200" b="1" dirty="0" smtClean="0">
                <a:latin typeface="微软雅黑" panose="020B0503020204020204" pitchFamily="34" charset="-122"/>
                <a:ea typeface="微软雅黑" panose="020B0503020204020204" pitchFamily="34" charset="-122"/>
              </a:rPr>
              <a:t> ，为业务部门提供信息化、科学化、智能化决策支持。</a:t>
            </a:r>
            <a:r>
              <a:rPr lang="zh-CN" altLang="en-US" b="1" dirty="0" smtClean="0">
                <a:latin typeface="微软雅黑" panose="020B0503020204020204" pitchFamily="34" charset="-122"/>
                <a:ea typeface="微软雅黑" panose="020B0503020204020204" pitchFamily="34" charset="-122"/>
              </a:rPr>
              <a:t/>
            </a:r>
            <a:br>
              <a:rPr lang="zh-CN" altLang="en-US" b="1" dirty="0" smtClean="0">
                <a:latin typeface="微软雅黑" panose="020B0503020204020204" pitchFamily="34" charset="-122"/>
                <a:ea typeface="微软雅黑" panose="020B0503020204020204" pitchFamily="34" charset="-122"/>
              </a:rPr>
            </a:br>
            <a:endParaRPr lang="zh-CN" altLang="en-US" b="1" dirty="0">
              <a:latin typeface="微软雅黑" panose="020B0503020204020204" pitchFamily="34" charset="-122"/>
              <a:ea typeface="微软雅黑" panose="020B0503020204020204" pitchFamily="34" charset="-122"/>
            </a:endParaRPr>
          </a:p>
        </p:txBody>
      </p:sp>
      <p:sp>
        <p:nvSpPr>
          <p:cNvPr id="70660" name="灯片编号占位符 3">
            <a:extLst>
              <a:ext uri="{FF2B5EF4-FFF2-40B4-BE49-F238E27FC236}">
                <a16:creationId xmlns:a16="http://schemas.microsoft.com/office/drawing/2014/main" xmlns="" id="{CF45A17C-4A51-44A9-9690-946BC230CC53}"/>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B28BA1C-3947-4A40-AC89-C5842CB6A41B}" type="slidenum">
              <a:rPr lang="zh-CN" altLang="en-US"/>
              <a:pPr/>
              <a:t>18</a:t>
            </a:fld>
            <a:endParaRPr lang="zh-CN" altLang="en-US"/>
          </a:p>
        </p:txBody>
      </p:sp>
    </p:spTree>
    <p:extLst>
      <p:ext uri="{BB962C8B-B14F-4D97-AF65-F5344CB8AC3E}">
        <p14:creationId xmlns:p14="http://schemas.microsoft.com/office/powerpoint/2010/main" xmlns="" val="1277723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第一部分 主体功能区构建成效</a:t>
            </a:r>
          </a:p>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19</a:t>
            </a:fld>
            <a:endParaRPr lang="zh-CN" altLang="en-US"/>
          </a:p>
        </p:txBody>
      </p:sp>
    </p:spTree>
    <p:extLst>
      <p:ext uri="{BB962C8B-B14F-4D97-AF65-F5344CB8AC3E}">
        <p14:creationId xmlns:p14="http://schemas.microsoft.com/office/powerpoint/2010/main" xmlns="" val="2052944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武汉大学充分发挥资源环境、测绘遥感、水利水电、城市规划、区域经济等多学科综合优势，融合空天信息、大数据、云计算等技术手段，开展了一系列技术升级和应用拓展。</a:t>
            </a:r>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20</a:t>
            </a:fld>
            <a:endParaRPr lang="zh-CN" altLang="en-US"/>
          </a:p>
        </p:txBody>
      </p:sp>
    </p:spTree>
    <p:extLst>
      <p:ext uri="{BB962C8B-B14F-4D97-AF65-F5344CB8AC3E}">
        <p14:creationId xmlns:p14="http://schemas.microsoft.com/office/powerpoint/2010/main" xmlns="" val="3376905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第一部分 主体功能区构建成效</a:t>
            </a:r>
          </a:p>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2</a:t>
            </a:fld>
            <a:endParaRPr lang="zh-CN" altLang="en-US"/>
          </a:p>
        </p:txBody>
      </p:sp>
    </p:spTree>
    <p:extLst>
      <p:ext uri="{BB962C8B-B14F-4D97-AF65-F5344CB8AC3E}">
        <p14:creationId xmlns:p14="http://schemas.microsoft.com/office/powerpoint/2010/main" xmlns="" val="3848652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a:extLst>
              <a:ext uri="{FF2B5EF4-FFF2-40B4-BE49-F238E27FC236}">
                <a16:creationId xmlns:a16="http://schemas.microsoft.com/office/drawing/2014/main" xmlns="" id="{9A8BAE9C-4C68-4D19-9C90-CCB4C515E4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备注占位符 2">
            <a:extLst>
              <a:ext uri="{FF2B5EF4-FFF2-40B4-BE49-F238E27FC236}">
                <a16:creationId xmlns:a16="http://schemas.microsoft.com/office/drawing/2014/main" xmlns="" id="{16DB34AA-CB3B-4CFC-B5C6-27E1BE6A8CD0}"/>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 </a:t>
            </a:r>
            <a:endParaRPr lang="zh-CN" altLang="en-US" dirty="0"/>
          </a:p>
        </p:txBody>
      </p:sp>
      <p:sp>
        <p:nvSpPr>
          <p:cNvPr id="87044" name="灯片编号占位符 3">
            <a:extLst>
              <a:ext uri="{FF2B5EF4-FFF2-40B4-BE49-F238E27FC236}">
                <a16:creationId xmlns:a16="http://schemas.microsoft.com/office/drawing/2014/main" xmlns="" id="{D786DA4B-1CDD-4F0F-9066-4B7CC4B1F5F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191027D-553A-4351-A562-93ECAAFF0636}" type="slidenum">
              <a:rPr lang="zh-CN" altLang="en-US"/>
              <a:pPr/>
              <a:t>21</a:t>
            </a:fld>
            <a:endParaRPr lang="zh-CN" altLang="en-US"/>
          </a:p>
        </p:txBody>
      </p:sp>
    </p:spTree>
    <p:extLst>
      <p:ext uri="{BB962C8B-B14F-4D97-AF65-F5344CB8AC3E}">
        <p14:creationId xmlns:p14="http://schemas.microsoft.com/office/powerpoint/2010/main" xmlns="" val="1299248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22</a:t>
            </a:fld>
            <a:endParaRPr lang="zh-CN" altLang="en-US"/>
          </a:p>
        </p:txBody>
      </p:sp>
    </p:spTree>
    <p:extLst>
      <p:ext uri="{BB962C8B-B14F-4D97-AF65-F5344CB8AC3E}">
        <p14:creationId xmlns:p14="http://schemas.microsoft.com/office/powerpoint/2010/main" xmlns="" val="1575770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武汉大学充分发挥资源环境、测绘遥感、水利水电、城市规划、区域经济等多学科综合优势，融合空天信息、大数据、云计算等技术手段，开展了一系列技术升级和应用拓展。</a:t>
            </a:r>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23</a:t>
            </a:fld>
            <a:endParaRPr lang="zh-CN" altLang="en-US"/>
          </a:p>
        </p:txBody>
      </p:sp>
    </p:spTree>
    <p:extLst>
      <p:ext uri="{BB962C8B-B14F-4D97-AF65-F5344CB8AC3E}">
        <p14:creationId xmlns:p14="http://schemas.microsoft.com/office/powerpoint/2010/main" xmlns="" val="4149050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24</a:t>
            </a:fld>
            <a:endParaRPr lang="zh-CN" altLang="en-US"/>
          </a:p>
        </p:txBody>
      </p:sp>
    </p:spTree>
    <p:extLst>
      <p:ext uri="{BB962C8B-B14F-4D97-AF65-F5344CB8AC3E}">
        <p14:creationId xmlns:p14="http://schemas.microsoft.com/office/powerpoint/2010/main" xmlns="" val="1117998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25</a:t>
            </a:fld>
            <a:endParaRPr lang="zh-CN" altLang="en-US"/>
          </a:p>
        </p:txBody>
      </p:sp>
    </p:spTree>
    <p:extLst>
      <p:ext uri="{BB962C8B-B14F-4D97-AF65-F5344CB8AC3E}">
        <p14:creationId xmlns:p14="http://schemas.microsoft.com/office/powerpoint/2010/main" xmlns="" val="150129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26</a:t>
            </a:fld>
            <a:endParaRPr lang="zh-CN" altLang="en-US"/>
          </a:p>
        </p:txBody>
      </p:sp>
    </p:spTree>
    <p:extLst>
      <p:ext uri="{BB962C8B-B14F-4D97-AF65-F5344CB8AC3E}">
        <p14:creationId xmlns:p14="http://schemas.microsoft.com/office/powerpoint/2010/main" xmlns="" val="980441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27</a:t>
            </a:fld>
            <a:endParaRPr lang="zh-CN" altLang="en-US"/>
          </a:p>
        </p:txBody>
      </p:sp>
    </p:spTree>
    <p:extLst>
      <p:ext uri="{BB962C8B-B14F-4D97-AF65-F5344CB8AC3E}">
        <p14:creationId xmlns:p14="http://schemas.microsoft.com/office/powerpoint/2010/main" xmlns="" val="217955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28</a:t>
            </a:fld>
            <a:endParaRPr lang="zh-CN" altLang="en-US"/>
          </a:p>
        </p:txBody>
      </p:sp>
    </p:spTree>
    <p:extLst>
      <p:ext uri="{BB962C8B-B14F-4D97-AF65-F5344CB8AC3E}">
        <p14:creationId xmlns:p14="http://schemas.microsoft.com/office/powerpoint/2010/main" xmlns="" val="3389520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29</a:t>
            </a:fld>
            <a:endParaRPr lang="zh-CN" altLang="en-US"/>
          </a:p>
        </p:txBody>
      </p:sp>
    </p:spTree>
    <p:extLst>
      <p:ext uri="{BB962C8B-B14F-4D97-AF65-F5344CB8AC3E}">
        <p14:creationId xmlns:p14="http://schemas.microsoft.com/office/powerpoint/2010/main" xmlns="" val="265539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第一部分 主体功能区构建成效</a:t>
            </a:r>
          </a:p>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30</a:t>
            </a:fld>
            <a:endParaRPr lang="zh-CN" altLang="en-US"/>
          </a:p>
        </p:txBody>
      </p:sp>
    </p:spTree>
    <p:extLst>
      <p:ext uri="{BB962C8B-B14F-4D97-AF65-F5344CB8AC3E}">
        <p14:creationId xmlns:p14="http://schemas.microsoft.com/office/powerpoint/2010/main" xmlns="" val="473706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第一部分 主体功能区构建成效</a:t>
            </a:r>
          </a:p>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3</a:t>
            </a:fld>
            <a:endParaRPr lang="zh-CN" altLang="en-US"/>
          </a:p>
        </p:txBody>
      </p:sp>
    </p:spTree>
    <p:extLst>
      <p:ext uri="{BB962C8B-B14F-4D97-AF65-F5344CB8AC3E}">
        <p14:creationId xmlns:p14="http://schemas.microsoft.com/office/powerpoint/2010/main" xmlns="" val="1671520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Times New Roman" pitchFamily="18" charset="0"/>
                <a:ea typeface="黑体" panose="02010609060101010101" pitchFamily="49" charset="-122"/>
                <a:cs typeface="Times New Roman" pitchFamily="18" charset="0"/>
              </a:rPr>
              <a:t>确保水生态环境的高水平保护。</a:t>
            </a:r>
            <a:endParaRPr lang="en-US" altLang="zh-CN" sz="1200" dirty="0" smtClean="0">
              <a:latin typeface="Times New Roman" pitchFamily="18" charset="0"/>
              <a:ea typeface="黑体" panose="02010609060101010101" pitchFamily="49" charset="-122"/>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31</a:t>
            </a:fld>
            <a:endParaRPr lang="zh-CN" altLang="en-US"/>
          </a:p>
        </p:txBody>
      </p:sp>
    </p:spTree>
    <p:extLst>
      <p:ext uri="{BB962C8B-B14F-4D97-AF65-F5344CB8AC3E}">
        <p14:creationId xmlns:p14="http://schemas.microsoft.com/office/powerpoint/2010/main" xmlns="" val="3496480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32</a:t>
            </a:fld>
            <a:endParaRPr lang="zh-CN" altLang="en-US"/>
          </a:p>
        </p:txBody>
      </p:sp>
    </p:spTree>
    <p:extLst>
      <p:ext uri="{BB962C8B-B14F-4D97-AF65-F5344CB8AC3E}">
        <p14:creationId xmlns:p14="http://schemas.microsoft.com/office/powerpoint/2010/main" xmlns="" val="1536405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4</a:t>
            </a:fld>
            <a:endParaRPr lang="zh-CN" altLang="en-US"/>
          </a:p>
        </p:txBody>
      </p:sp>
    </p:spTree>
    <p:extLst>
      <p:ext uri="{BB962C8B-B14F-4D97-AF65-F5344CB8AC3E}">
        <p14:creationId xmlns:p14="http://schemas.microsoft.com/office/powerpoint/2010/main" xmlns="" val="11159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xmlns="" id="{5F4EB409-8908-437B-BECD-C6ABB2EE90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备注占位符 2">
            <a:extLst>
              <a:ext uri="{FF2B5EF4-FFF2-40B4-BE49-F238E27FC236}">
                <a16:creationId xmlns:a16="http://schemas.microsoft.com/office/drawing/2014/main" xmlns="" id="{37B3FA57-ED3E-438E-89F3-348D3E98C3F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77828" name="灯片编号占位符 3">
            <a:extLst>
              <a:ext uri="{FF2B5EF4-FFF2-40B4-BE49-F238E27FC236}">
                <a16:creationId xmlns:a16="http://schemas.microsoft.com/office/drawing/2014/main" xmlns="" id="{29597A48-AD69-4F59-B1C0-B27A009818AF}"/>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88F1115-EF6E-43A4-8FAE-E75B8D44D328}" type="slidenum">
              <a:rPr lang="zh-CN" altLang="en-US"/>
              <a:pPr/>
              <a:t>5</a:t>
            </a:fld>
            <a:endParaRPr lang="en-US" altLang="zh-CN"/>
          </a:p>
        </p:txBody>
      </p:sp>
    </p:spTree>
    <p:extLst>
      <p:ext uri="{BB962C8B-B14F-4D97-AF65-F5344CB8AC3E}">
        <p14:creationId xmlns:p14="http://schemas.microsoft.com/office/powerpoint/2010/main" xmlns="" val="367362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xmlns="" id="{5F4EB409-8908-437B-BECD-C6ABB2EE90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备注占位符 2">
            <a:extLst>
              <a:ext uri="{FF2B5EF4-FFF2-40B4-BE49-F238E27FC236}">
                <a16:creationId xmlns:a16="http://schemas.microsoft.com/office/drawing/2014/main" xmlns="" id="{37B3FA57-ED3E-438E-89F3-348D3E98C3F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77828" name="灯片编号占位符 3">
            <a:extLst>
              <a:ext uri="{FF2B5EF4-FFF2-40B4-BE49-F238E27FC236}">
                <a16:creationId xmlns:a16="http://schemas.microsoft.com/office/drawing/2014/main" xmlns="" id="{29597A48-AD69-4F59-B1C0-B27A009818AF}"/>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88F1115-EF6E-43A4-8FAE-E75B8D44D328}" type="slidenum">
              <a:rPr lang="zh-CN" altLang="en-US"/>
              <a:pPr/>
              <a:t>6</a:t>
            </a:fld>
            <a:endParaRPr lang="en-US" altLang="zh-CN"/>
          </a:p>
        </p:txBody>
      </p:sp>
    </p:spTree>
    <p:extLst>
      <p:ext uri="{BB962C8B-B14F-4D97-AF65-F5344CB8AC3E}">
        <p14:creationId xmlns:p14="http://schemas.microsoft.com/office/powerpoint/2010/main" xmlns="" val="14884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xmlns="" id="{5F4EB409-8908-437B-BECD-C6ABB2EE90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备注占位符 2">
            <a:extLst>
              <a:ext uri="{FF2B5EF4-FFF2-40B4-BE49-F238E27FC236}">
                <a16:creationId xmlns:a16="http://schemas.microsoft.com/office/drawing/2014/main" xmlns="" id="{37B3FA57-ED3E-438E-89F3-348D3E98C3F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77828" name="灯片编号占位符 3">
            <a:extLst>
              <a:ext uri="{FF2B5EF4-FFF2-40B4-BE49-F238E27FC236}">
                <a16:creationId xmlns:a16="http://schemas.microsoft.com/office/drawing/2014/main" xmlns="" id="{29597A48-AD69-4F59-B1C0-B27A009818AF}"/>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88F1115-EF6E-43A4-8FAE-E75B8D44D328}" type="slidenum">
              <a:rPr lang="zh-CN" altLang="en-US"/>
              <a:pPr/>
              <a:t>7</a:t>
            </a:fld>
            <a:endParaRPr lang="en-US" altLang="zh-CN"/>
          </a:p>
        </p:txBody>
      </p:sp>
    </p:spTree>
    <p:extLst>
      <p:ext uri="{BB962C8B-B14F-4D97-AF65-F5344CB8AC3E}">
        <p14:creationId xmlns:p14="http://schemas.microsoft.com/office/powerpoint/2010/main" xmlns="" val="1861998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第一部分 主体功能区构建成效</a:t>
            </a:r>
          </a:p>
          <a:p>
            <a:endParaRPr lang="zh-CN" altLang="en-US" dirty="0"/>
          </a:p>
        </p:txBody>
      </p:sp>
      <p:sp>
        <p:nvSpPr>
          <p:cNvPr id="4" name="灯片编号占位符 3"/>
          <p:cNvSpPr>
            <a:spLocks noGrp="1"/>
          </p:cNvSpPr>
          <p:nvPr>
            <p:ph type="sldNum" sz="quarter" idx="10"/>
          </p:nvPr>
        </p:nvSpPr>
        <p:spPr/>
        <p:txBody>
          <a:bodyPr/>
          <a:lstStyle/>
          <a:p>
            <a:fld id="{CC8EA067-A693-400D-8892-77B7F19ADB8A}" type="slidenum">
              <a:rPr lang="zh-CN" altLang="en-US" smtClean="0"/>
              <a:pPr/>
              <a:t>9</a:t>
            </a:fld>
            <a:endParaRPr lang="zh-CN" altLang="en-US"/>
          </a:p>
        </p:txBody>
      </p:sp>
    </p:spTree>
    <p:extLst>
      <p:ext uri="{BB962C8B-B14F-4D97-AF65-F5344CB8AC3E}">
        <p14:creationId xmlns:p14="http://schemas.microsoft.com/office/powerpoint/2010/main" xmlns="" val="955704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chemeClr val="dk1"/>
                </a:solidFill>
                <a:latin typeface="华文楷体" panose="02010600040101010101" pitchFamily="2" charset="-122"/>
                <a:ea typeface="华文楷体" panose="02010600040101010101" pitchFamily="2" charset="-122"/>
                <a:cs typeface="Times New Roman" panose="02020603050405020304" pitchFamily="18" charset="0"/>
              </a:rPr>
              <a:t>以环境大数据集成管理为目标， 综合分析多部门多源异构数据， 从数据收集、 传输、管理和分析的角度， 研发了</a:t>
            </a:r>
            <a:r>
              <a:rPr lang="zh-CN" altLang="en-US" sz="1200" b="1" dirty="0" smtClean="0">
                <a:solidFill>
                  <a:schemeClr val="dk1"/>
                </a:solidFill>
                <a:latin typeface="华文楷体" panose="02010600040101010101" pitchFamily="2" charset="-122"/>
                <a:ea typeface="华文楷体" panose="02010600040101010101" pitchFamily="2" charset="-122"/>
                <a:cs typeface="Times New Roman" panose="02020603050405020304" pitchFamily="18" charset="0"/>
              </a:rPr>
              <a:t>多源异构数据的融合、 集成、 挖掘、 共享的环境大数据技术</a:t>
            </a:r>
            <a:r>
              <a:rPr lang="zh-CN" altLang="en-US" sz="1200" dirty="0" smtClean="0">
                <a:solidFill>
                  <a:schemeClr val="dk1"/>
                </a:solidFill>
                <a:latin typeface="华文楷体" panose="02010600040101010101" pitchFamily="2" charset="-122"/>
                <a:ea typeface="华文楷体" panose="02010600040101010101" pitchFamily="2" charset="-122"/>
                <a:cs typeface="Times New Roman" panose="02020603050405020304" pitchFamily="18" charset="0"/>
              </a:rPr>
              <a:t>，实现了水利、 环保等多源异构数据的融合、 集成、 挖掘、 共享功能， 构建了流域的业务化环境大数据中心。 </a:t>
            </a:r>
          </a:p>
          <a:p>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基于流域大气、 陆地、 水体的物质能量循环流动机理， 针对业务化水环境管理的需要，耦合气象数值模型、 陆地模型和水动力</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水质</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水生态模型， 构建了能按业务化需求进行动态耦合的</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“空</a:t>
            </a:r>
            <a:r>
              <a:rPr lang="en-US" altLang="zh-CN" sz="1200" b="1"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地</a:t>
            </a:r>
            <a:r>
              <a:rPr lang="en-US" altLang="zh-CN" sz="1200" b="1"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水” 一体化模型体系</a:t>
            </a:r>
            <a:endParaRPr lang="en-US" altLang="zh-CN" sz="1200" b="1" dirty="0" smtClean="0">
              <a:latin typeface="华文楷体" panose="02010600040101010101" pitchFamily="2" charset="-122"/>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以服务流域水环境风险评估与预警的大尺度高精度计算为目标， 提出了流域“空</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地</a:t>
            </a:r>
            <a:r>
              <a:rPr lang="en-US" altLang="zh-CN" sz="12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200" dirty="0" smtClean="0">
                <a:latin typeface="华文楷体" panose="02010600040101010101" pitchFamily="2" charset="-122"/>
                <a:ea typeface="华文楷体" panose="02010600040101010101" pitchFamily="2" charset="-122"/>
                <a:cs typeface="Times New Roman" panose="02020603050405020304" pitchFamily="18" charset="0"/>
              </a:rPr>
              <a:t>水” 一体化模型的</a:t>
            </a:r>
            <a:r>
              <a:rPr lang="zh-CN" altLang="en-US" sz="1200" b="1" dirty="0" smtClean="0">
                <a:latin typeface="华文楷体" panose="02010600040101010101" pitchFamily="2" charset="-122"/>
                <a:ea typeface="华文楷体" panose="02010600040101010101" pitchFamily="2" charset="-122"/>
                <a:cs typeface="Times New Roman" panose="02020603050405020304" pitchFamily="18" charset="0"/>
              </a:rPr>
              <a:t>分布式并行的高性能计算技术，实现对环境的高效能计算，实施预报。</a:t>
            </a:r>
          </a:p>
          <a:p>
            <a:endParaRPr lang="zh-CN" altLang="en-US" dirty="0"/>
          </a:p>
        </p:txBody>
      </p:sp>
      <p:sp>
        <p:nvSpPr>
          <p:cNvPr id="4" name="灯片编号占位符 3"/>
          <p:cNvSpPr>
            <a:spLocks noGrp="1"/>
          </p:cNvSpPr>
          <p:nvPr>
            <p:ph type="sldNum" sz="quarter" idx="10"/>
          </p:nvPr>
        </p:nvSpPr>
        <p:spPr/>
        <p:txBody>
          <a:bodyPr/>
          <a:lstStyle/>
          <a:p>
            <a:pPr>
              <a:defRPr/>
            </a:pPr>
            <a:fld id="{8BF143D5-513B-4BFA-92D5-4DA3F8E212B7}" type="slidenum">
              <a:rPr lang="zh-CN" altLang="en-US" smtClean="0"/>
              <a:pPr>
                <a:defRPr/>
              </a:pPr>
              <a:t>10</a:t>
            </a:fld>
            <a:endParaRPr lang="zh-CN" altLang="en-US"/>
          </a:p>
        </p:txBody>
      </p:sp>
    </p:spTree>
    <p:extLst>
      <p:ext uri="{BB962C8B-B14F-4D97-AF65-F5344CB8AC3E}">
        <p14:creationId xmlns:p14="http://schemas.microsoft.com/office/powerpoint/2010/main" xmlns="" val="299251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04EAD9B9-6263-48BD-B72D-6F5250088187}" type="datetimeFigureOut">
              <a:rPr lang="zh-CN" altLang="en-US" smtClean="0"/>
              <a:pPr/>
              <a:t>2019/6/2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2404181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4EAD9B9-6263-48BD-B72D-6F5250088187}" type="datetimeFigureOut">
              <a:rPr lang="zh-CN" altLang="en-US" smtClean="0"/>
              <a:pPr/>
              <a:t>2019/6/2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93098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4EAD9B9-6263-48BD-B72D-6F5250088187}" type="datetimeFigureOut">
              <a:rPr lang="zh-CN" altLang="en-US" smtClean="0"/>
              <a:pPr/>
              <a:t>2019/6/2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98055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36770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4EAD9B9-6263-48BD-B72D-6F5250088187}" type="datetimeFigureOut">
              <a:rPr lang="zh-CN" altLang="en-US" smtClean="0"/>
              <a:pPr/>
              <a:t>2019/6/2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20491896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4EAD9B9-6263-48BD-B72D-6F5250088187}" type="datetimeFigureOut">
              <a:rPr lang="zh-CN" altLang="en-US" smtClean="0"/>
              <a:pPr/>
              <a:t>2019/6/2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304588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4EAD9B9-6263-48BD-B72D-6F5250088187}" type="datetimeFigureOut">
              <a:rPr lang="zh-CN" altLang="en-US" smtClean="0"/>
              <a:pPr/>
              <a:t>2019/6/2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67867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4EAD9B9-6263-48BD-B72D-6F5250088187}" type="datetimeFigureOut">
              <a:rPr lang="zh-CN" altLang="en-US" smtClean="0"/>
              <a:pPr/>
              <a:t>2019/6/2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270157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4EAD9B9-6263-48BD-B72D-6F5250088187}" type="datetimeFigureOut">
              <a:rPr lang="zh-CN" altLang="en-US" smtClean="0"/>
              <a:pPr/>
              <a:t>2019/6/2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251438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4EAD9B9-6263-48BD-B72D-6F5250088187}" type="datetimeFigureOut">
              <a:rPr lang="zh-CN" altLang="en-US" smtClean="0"/>
              <a:pPr/>
              <a:t>2019/6/2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20644398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4EAD9B9-6263-48BD-B72D-6F5250088187}" type="datetimeFigureOut">
              <a:rPr lang="zh-CN" altLang="en-US" smtClean="0"/>
              <a:pPr/>
              <a:t>2019/6/2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3407923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4EAD9B9-6263-48BD-B72D-6F5250088187}" type="datetimeFigureOut">
              <a:rPr lang="zh-CN" altLang="en-US" smtClean="0"/>
              <a:pPr/>
              <a:t>2019/6/2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3731329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AD9B9-6263-48BD-B72D-6F5250088187}" type="datetimeFigureOut">
              <a:rPr lang="zh-CN" altLang="en-US" smtClean="0"/>
              <a:pPr/>
              <a:t>2019/6/2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21087-2BBD-4738-B462-6A876F3B5B5D}" type="slidenum">
              <a:rPr lang="zh-CN" altLang="en-US" smtClean="0"/>
              <a:pPr/>
              <a:t>‹#›</a:t>
            </a:fld>
            <a:endParaRPr lang="zh-CN" altLang="en-US"/>
          </a:p>
        </p:txBody>
      </p:sp>
    </p:spTree>
    <p:extLst>
      <p:ext uri="{BB962C8B-B14F-4D97-AF65-F5344CB8AC3E}">
        <p14:creationId xmlns:p14="http://schemas.microsoft.com/office/powerpoint/2010/main" xmlns="" val="1391941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7.png"/><Relationship Id="rId7" Type="http://schemas.openxmlformats.org/officeDocument/2006/relationships/diagramLayout" Target="../diagrams/layout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8.png"/><Relationship Id="rId10" Type="http://schemas.microsoft.com/office/2007/relationships/diagramDrawing" Target="../diagrams/drawing2.xml"/><Relationship Id="rId4" Type="http://schemas.microsoft.com/office/2007/relationships/hdphoto" Target="../media/hdphoto1.wdp"/><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7.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8.png"/><Relationship Id="rId10" Type="http://schemas.openxmlformats.org/officeDocument/2006/relationships/image" Target="../media/image19.jpeg"/><Relationship Id="rId4" Type="http://schemas.microsoft.com/office/2007/relationships/hdphoto" Target="../media/hdphoto1.wdp"/><Relationship Id="rId9" Type="http://schemas.openxmlformats.org/officeDocument/2006/relationships/image" Target="../media/image18.jpeg"/><Relationship Id="rId1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3.xml"/><Relationship Id="rId7"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18" Type="http://schemas.openxmlformats.org/officeDocument/2006/relationships/image" Target="../media/image39.jpe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jpeg"/><Relationship Id="rId2" Type="http://schemas.openxmlformats.org/officeDocument/2006/relationships/video" Target="&#27721;&#27743;&#30002;&#37255;&#27844;&#28431;%20&#21152;&#36895;.avi" TargetMode="External"/><Relationship Id="rId16" Type="http://schemas.openxmlformats.org/officeDocument/2006/relationships/image" Target="../media/image37.png"/><Relationship Id="rId20" Type="http://schemas.openxmlformats.org/officeDocument/2006/relationships/image" Target="../media/image8.png"/><Relationship Id="rId1" Type="http://schemas.openxmlformats.org/officeDocument/2006/relationships/video" Target="file:///C:\Users\ThinkPad\Desktop\Copy%20of%20&#27494;&#27721;&#22823;&#23398;&#36164;&#29615;&#8212;&#24352;&#19975;&#39034;\2006-2010CHL(&#21482;&#26377;&#38754;&#28304;).wmv" TargetMode="Externa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7.png"/><Relationship Id="rId15" Type="http://schemas.openxmlformats.org/officeDocument/2006/relationships/image" Target="../media/image36.jpe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notesSlide" Target="../notesSlides/notesSlide19.xml"/><Relationship Id="rId9" Type="http://schemas.openxmlformats.org/officeDocument/2006/relationships/image" Target="../media/image30.jpeg"/><Relationship Id="rId1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video" Target="file:///E:\&#25945;&#23398;_&#24037;&#20316;\&#20114;&#32852;&#32593;+&#8221;&#29615;&#20445;&#22823;&#25968;&#25454;PPT\&#26080;&#36164;&#26009;&#39044;&#35686;-&#28436;&#31034;&#35270;&#39057;.wmv" TargetMode="External"/><Relationship Id="rId6" Type="http://schemas.openxmlformats.org/officeDocument/2006/relationships/image" Target="../media/image7.png"/><Relationship Id="rId11" Type="http://schemas.openxmlformats.org/officeDocument/2006/relationships/image" Target="../media/image42.png"/><Relationship Id="rId5" Type="http://schemas.openxmlformats.org/officeDocument/2006/relationships/image" Target="../media/image41.png"/><Relationship Id="rId10" Type="http://schemas.microsoft.com/office/2007/relationships/hdphoto" Target="../media/hdphoto1.wdp"/><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2" Type="http://schemas.openxmlformats.org/officeDocument/2006/relationships/video" Target="file:///C:\Users\a\Desktop\&#26381;&#21153;&#20110;&#8220;&#29983;&#24577;&#20248;&#20808;&#65292;&#32511;&#33394;&#21457;&#23637;&#8221;&#30340;&#27969;&#22495;&#29983;&#24577;&#29615;&#22659;&#31934;&#32454;&#21270;&#31649;&#29702;&#22823;&#25968;&#25454;&#25216;&#26415;201906\&#24178;&#27969;&#31361;&#21457;&#20107;&#20214;-&#21152;&#36895;.wmv" TargetMode="External"/><Relationship Id="rId1" Type="http://schemas.openxmlformats.org/officeDocument/2006/relationships/video" Target="file:///C:\Users\a\Desktop\&#26381;&#21153;&#20110;&#8220;&#29983;&#24577;&#20248;&#20808;&#65292;&#32511;&#33394;&#21457;&#23637;&#8221;&#30340;&#27969;&#22495;&#29983;&#24577;&#29615;&#22659;&#31934;&#32454;&#21270;&#31649;&#29702;&#22823;&#25968;&#25454;&#25216;&#26415;201906\&#37325;&#24198;%20&#31361;&#21457;&#20107;&#20214;%20&#25903;&#27969;.mp4" TargetMode="External"/><Relationship Id="rId6" Type="http://schemas.openxmlformats.org/officeDocument/2006/relationships/image" Target="../media/image7.png"/><Relationship Id="rId11"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43.png"/><Relationship Id="rId4" Type="http://schemas.openxmlformats.org/officeDocument/2006/relationships/notesSlide" Target="../notesSlides/notesSlide21.xml"/><Relationship Id="rId9" Type="http://schemas.microsoft.com/office/2007/relationships/media" Target="file:///F:\&#24352;&#32769;&#24072;\&#20132;&#27969;\&#26381;&#21153;&#20110;&#8220;&#29983;&#24577;&#20248;&#20808;&#65292;&#32511;&#33394;&#21457;&#23637;&#8221;&#30340;&#27969;&#22495;&#29983;&#24577;&#29615;&#22659;&#31934;&#32454;&#21270;&#31649;&#29702;&#22823;&#25968;&#25454;&#25216;&#26415;201906\&#37325;&#24198;%20&#31361;&#21457;&#20107;&#20214;%20&#25903;&#27969;.mp4" TargetMode="External"/></Relationships>
</file>

<file path=ppt/slides/_rels/slide23.xml.rels><?xml version="1.0" encoding="UTF-8" standalone="yes"?>
<Relationships xmlns="http://schemas.openxmlformats.org/package/2006/relationships"><Relationship Id="rId3" Type="http://schemas.openxmlformats.org/officeDocument/2006/relationships/video" Target="file:///C:\Users\a\Desktop\&#26381;&#21153;&#20110;&#8220;&#29983;&#24577;&#20248;&#20808;&#65292;&#32511;&#33394;&#21457;&#23637;&#8221;&#30340;&#27969;&#22495;&#29983;&#24577;&#29615;&#22659;&#31934;&#32454;&#21270;&#31649;&#29702;&#22823;&#25968;&#25454;&#25216;&#26415;201906\Chla_9.28eve.avi" TargetMode="External"/><Relationship Id="rId7" Type="http://schemas.openxmlformats.org/officeDocument/2006/relationships/image" Target="../media/image7.png"/><Relationship Id="rId17" Type="http://schemas.openxmlformats.org/officeDocument/2006/relationships/image" Target="../media/image47.png"/><Relationship Id="rId2" Type="http://schemas.openxmlformats.org/officeDocument/2006/relationships/video" Target="file:///C:\Users\a\Desktop\&#26381;&#21153;&#20110;&#8220;&#29983;&#24577;&#20248;&#20808;&#65292;&#32511;&#33394;&#21457;&#23637;&#8221;&#30340;&#27969;&#22495;&#29983;&#24577;&#29615;&#22659;&#31934;&#32454;&#21270;&#31649;&#29702;&#22823;&#25968;&#25454;&#25216;&#26415;201906\Vector_9.28eve.avi" TargetMode="External"/><Relationship Id="rId16" Type="http://schemas.openxmlformats.org/officeDocument/2006/relationships/image" Target="../media/image46.png"/><Relationship Id="rId1" Type="http://schemas.openxmlformats.org/officeDocument/2006/relationships/video" Target="file:///E:\&#25945;&#23398;_&#24037;&#20316;\&#20114;&#32852;&#32593;+&#8221;&#29615;&#20445;&#22823;&#25968;&#25454;PPT\&#28558;&#28330;&#27827;&#21494;&#32511;&#32032;-&#21152;&#36895;.wmv" TargetMode="External"/><Relationship Id="rId6" Type="http://schemas.openxmlformats.org/officeDocument/2006/relationships/image" Target="../media/image8.png"/><Relationship Id="rId5" Type="http://schemas.openxmlformats.org/officeDocument/2006/relationships/notesSlide" Target="../notesSlides/notesSlide22.xml"/><Relationship Id="rId15" Type="http://schemas.openxmlformats.org/officeDocument/2006/relationships/image" Target="../media/image45.png"/><Relationship Id="rId4" Type="http://schemas.openxmlformats.org/officeDocument/2006/relationships/slideLayout" Target="../slideLayouts/slideLayout2.xml"/><Relationship Id="rId14" Type="http://schemas.microsoft.com/office/2007/relationships/hdphoto" Target="../media/hdphoto1.wdp"/></Relationships>
</file>

<file path=ppt/slides/_rels/slide24.xml.rels><?xml version="1.0" encoding="UTF-8" standalone="yes"?>
<Relationships xmlns="http://schemas.openxmlformats.org/package/2006/relationships"><Relationship Id="rId13" Type="http://schemas.openxmlformats.org/officeDocument/2006/relationships/image" Target="../media/image49.png"/><Relationship Id="rId3" Type="http://schemas.openxmlformats.org/officeDocument/2006/relationships/slideLayout" Target="../slideLayouts/slideLayout2.xml"/><Relationship Id="rId12" Type="http://schemas.microsoft.com/office/2007/relationships/media" Target="file:///F:\&#26381;&#21153;&#20110;&#8220;&#29983;&#24577;&#20248;&#20808;&#65292;&#32511;&#33394;&#21457;&#23637;&#8221;&#30340;&#27969;&#22495;&#29983;&#24577;&#29615;&#22659;&#31934;&#32454;&#21270;&#31649;&#29702;&#22823;&#25968;&#25454;&#25216;&#26415;201906\&#28165;&#27700;&#28023;&#39044;&#35686;&#31361;&#21457;&#20107;&#20214;&#39044;&#27979;-&#25163;&#26426;.wmv" TargetMode="External"/><Relationship Id="rId2" Type="http://schemas.openxmlformats.org/officeDocument/2006/relationships/video" Target="file:///C:\Users\a\Desktop\&#26381;&#21153;&#20110;&#8220;&#29983;&#24577;&#20248;&#20808;&#65292;&#32511;&#33394;&#21457;&#23637;&#8221;&#30340;&#27969;&#22495;&#29983;&#24577;&#29615;&#22659;&#31934;&#32454;&#21270;&#31649;&#29702;&#22823;&#25968;&#25454;&#25216;&#26415;201906\&#28165;&#27700;&#28023;&#39044;&#35686;&#31361;&#21457;&#20107;&#20214;&#39044;&#27979;-&#25163;&#26426;.wmv" TargetMode="External"/><Relationship Id="rId1" Type="http://schemas.openxmlformats.org/officeDocument/2006/relationships/video" Target="file:///C:\Users\a\Desktop\&#26381;&#21153;&#20110;&#8220;&#29983;&#24577;&#20248;&#20808;&#65292;&#32511;&#33394;&#21457;&#23637;&#8221;&#30340;&#27969;&#22495;&#29983;&#24577;&#29615;&#22659;&#31934;&#32454;&#21270;&#31649;&#29702;&#22823;&#25968;&#25454;&#25216;&#26415;201906\&#28165;&#27700;&#28023;&#31361;&#21457;&#20107;&#20214;&#39044;&#27979;.wmv" TargetMode="External"/><Relationship Id="rId6" Type="http://schemas.openxmlformats.org/officeDocument/2006/relationships/image" Target="../media/image7.png"/><Relationship Id="rId11" Type="http://schemas.openxmlformats.org/officeDocument/2006/relationships/image" Target="../media/image48.png"/><Relationship Id="rId5" Type="http://schemas.openxmlformats.org/officeDocument/2006/relationships/image" Target="../media/image8.png"/><Relationship Id="rId10" Type="http://schemas.microsoft.com/office/2007/relationships/media" Target="file:///F:\&#26381;&#21153;&#20110;&#8220;&#29983;&#24577;&#20248;&#20808;&#65292;&#32511;&#33394;&#21457;&#23637;&#8221;&#30340;&#27969;&#22495;&#29983;&#24577;&#29615;&#22659;&#31934;&#32454;&#21270;&#31649;&#29702;&#22823;&#25968;&#25454;&#25216;&#26415;201906\&#28165;&#27700;&#28023;&#31361;&#21457;&#20107;&#20214;&#39044;&#27979;.wmv" TargetMode="External"/><Relationship Id="rId4" Type="http://schemas.openxmlformats.org/officeDocument/2006/relationships/notesSlide" Target="../notesSlides/notesSlide23.xml"/><Relationship Id="rId9" Type="http://schemas.microsoft.com/office/2007/relationships/hdphoto" Target="../media/hdphoto1.wdp"/><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4.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video" Target="file:///C:\Users\a\Desktop\&#26381;&#21153;&#20110;&#8220;&#29983;&#24577;&#20248;&#20808;&#65292;&#32511;&#33394;&#21457;&#23637;&#8221;&#30340;&#27969;&#22495;&#29983;&#24577;&#29615;&#22659;&#31934;&#32454;&#21270;&#31649;&#29702;&#22823;&#25968;&#25454;&#25216;&#26415;201906\&#36149;&#38451;&#22478;&#24066;&#38632;&#27946;-&#21152;&#24555;4&#20493;.wmv" TargetMode="External"/><Relationship Id="rId11" Type="http://schemas.openxmlformats.org/officeDocument/2006/relationships/image" Target="../media/image53.png"/><Relationship Id="rId5" Type="http://schemas.openxmlformats.org/officeDocument/2006/relationships/image" Target="../media/image7.png"/><Relationship Id="rId10" Type="http://schemas.microsoft.com/office/2007/relationships/media" Target="file:///F:\&#26381;&#21153;&#20110;&#8220;&#29983;&#24577;&#20248;&#20808;&#65292;&#32511;&#33394;&#21457;&#23637;&#8221;&#30340;&#27969;&#22495;&#29983;&#24577;&#29615;&#22659;&#31934;&#32454;&#21270;&#31649;&#29702;&#22823;&#25968;&#25454;&#25216;&#26415;201906\&#36149;&#38451;&#22478;&#24066;&#38632;&#27946;-&#21152;&#24555;4&#20493;.wmv" TargetMode="External"/><Relationship Id="rId4" Type="http://schemas.openxmlformats.org/officeDocument/2006/relationships/image" Target="../media/image8.png"/><Relationship Id="rId9" Type="http://schemas.openxmlformats.org/officeDocument/2006/relationships/image" Target="../media/image52.emf"/></Relationships>
</file>

<file path=ppt/slides/_rels/slide26.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8.png"/><Relationship Id="rId7"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emf"/><Relationship Id="rId5" Type="http://schemas.microsoft.com/office/2007/relationships/hdphoto" Target="../media/hdphoto1.wdp"/><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8.png"/><Relationship Id="rId7"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jpe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60.emf"/></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1.jpe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8.png"/><Relationship Id="rId4" Type="http://schemas.openxmlformats.org/officeDocument/2006/relationships/image" Target="../media/image62.gif"/></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4.jpe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8.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png"/><Relationship Id="rId7" Type="http://schemas.openxmlformats.org/officeDocument/2006/relationships/diagramLayout" Target="../diagrams/layout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Data" Target="../diagrams/data1.xml"/><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 y="1"/>
            <a:ext cx="12192002" cy="6862438"/>
            <a:chOff x="-3" y="1"/>
            <a:chExt cx="12192002" cy="6862438"/>
          </a:xfrm>
        </p:grpSpPr>
        <p:pic>
          <p:nvPicPr>
            <p:cNvPr id="4" name="图片 3"/>
            <p:cNvPicPr>
              <a:picLocks noChangeAspect="1"/>
            </p:cNvPicPr>
            <p:nvPr/>
          </p:nvPicPr>
          <p:blipFill rotWithShape="1">
            <a:blip r:embed="rId3">
              <a:extLst>
                <a:ext uri="{28A0092B-C50C-407E-A947-70E740481C1C}">
                  <a14:useLocalDpi xmlns:a14="http://schemas.microsoft.com/office/drawing/2010/main" xmlns="" val="0"/>
                </a:ext>
              </a:extLst>
            </a:blip>
            <a:srcRect b="4877"/>
            <a:stretch/>
          </p:blipFill>
          <p:spPr>
            <a:xfrm>
              <a:off x="-3" y="338930"/>
              <a:ext cx="12191999" cy="6523509"/>
            </a:xfrm>
            <a:prstGeom prst="rect">
              <a:avLst/>
            </a:prstGeom>
          </p:spPr>
        </p:pic>
        <p:pic>
          <p:nvPicPr>
            <p:cNvPr id="8" name="图片 7"/>
            <p:cNvPicPr>
              <a:picLocks noChangeAspect="1"/>
            </p:cNvPicPr>
            <p:nvPr/>
          </p:nvPicPr>
          <p:blipFill rotWithShape="1">
            <a:blip r:embed="rId4"/>
            <a:srcRect t="19221" b="9483"/>
            <a:stretch/>
          </p:blipFill>
          <p:spPr>
            <a:xfrm>
              <a:off x="-3" y="1"/>
              <a:ext cx="12192002" cy="3391270"/>
            </a:xfrm>
            <a:prstGeom prst="rect">
              <a:avLst/>
            </a:prstGeom>
          </p:spPr>
        </p:pic>
      </p:grpSp>
      <p:sp>
        <p:nvSpPr>
          <p:cNvPr id="6" name="文本框 5"/>
          <p:cNvSpPr txBox="1"/>
          <p:nvPr/>
        </p:nvSpPr>
        <p:spPr>
          <a:xfrm>
            <a:off x="2336792" y="1791208"/>
            <a:ext cx="7518405" cy="1938992"/>
          </a:xfrm>
          <a:prstGeom prst="rect">
            <a:avLst/>
          </a:prstGeom>
          <a:noFill/>
          <a:effectLst>
            <a:outerShdw blurRad="50800" dist="6350" dir="2700000" algn="tl" rotWithShape="0">
              <a:prstClr val="black">
                <a:alpha val="40000"/>
              </a:prstClr>
            </a:outerShdw>
          </a:effectLst>
        </p:spPr>
        <p:txBody>
          <a:bodyPr wrap="none" rtlCol="0">
            <a:spAutoFit/>
          </a:bodyPr>
          <a:lstStyle/>
          <a:p>
            <a:pPr algn="ctr"/>
            <a:r>
              <a:rPr lang="zh-CN" altLang="en-US" sz="4000" b="1" dirty="0">
                <a:solidFill>
                  <a:srgbClr val="11685F"/>
                </a:solidFill>
                <a:latin typeface="微软雅黑" panose="020B0503020204020204" pitchFamily="34" charset="-122"/>
                <a:ea typeface="微软雅黑" panose="020B0503020204020204" pitchFamily="34" charset="-122"/>
              </a:rPr>
              <a:t>服务于“生态优先 绿色发展”的</a:t>
            </a:r>
          </a:p>
          <a:p>
            <a:pPr algn="ctr"/>
            <a:r>
              <a:rPr lang="zh-CN" altLang="en-US" sz="4000" b="1" dirty="0" smtClean="0">
                <a:solidFill>
                  <a:srgbClr val="11685F"/>
                </a:solidFill>
                <a:latin typeface="微软雅黑" panose="020B0503020204020204" pitchFamily="34" charset="-122"/>
                <a:ea typeface="微软雅黑" panose="020B0503020204020204" pitchFamily="34" charset="-122"/>
              </a:rPr>
              <a:t>流域生态环境</a:t>
            </a:r>
            <a:r>
              <a:rPr lang="zh-CN" altLang="en-US" sz="4000" b="1" dirty="0">
                <a:solidFill>
                  <a:srgbClr val="11685F"/>
                </a:solidFill>
                <a:latin typeface="微软雅黑" panose="020B0503020204020204" pitchFamily="34" charset="-122"/>
                <a:ea typeface="微软雅黑" panose="020B0503020204020204" pitchFamily="34" charset="-122"/>
              </a:rPr>
              <a:t>精细化</a:t>
            </a:r>
            <a:r>
              <a:rPr lang="zh-CN" altLang="en-US" sz="4000" b="1" dirty="0" smtClean="0">
                <a:solidFill>
                  <a:srgbClr val="11685F"/>
                </a:solidFill>
                <a:latin typeface="微软雅黑" panose="020B0503020204020204" pitchFamily="34" charset="-122"/>
                <a:ea typeface="微软雅黑" panose="020B0503020204020204" pitchFamily="34" charset="-122"/>
              </a:rPr>
              <a:t>管理</a:t>
            </a:r>
            <a:endParaRPr lang="en-US" altLang="zh-CN" sz="4000" b="1" dirty="0" smtClean="0">
              <a:solidFill>
                <a:srgbClr val="11685F"/>
              </a:solidFill>
              <a:latin typeface="微软雅黑" panose="020B0503020204020204" pitchFamily="34" charset="-122"/>
              <a:ea typeface="微软雅黑" panose="020B0503020204020204" pitchFamily="34" charset="-122"/>
            </a:endParaRPr>
          </a:p>
          <a:p>
            <a:pPr algn="ctr"/>
            <a:r>
              <a:rPr lang="zh-CN" altLang="en-US" sz="4000" b="1" dirty="0" smtClean="0">
                <a:solidFill>
                  <a:srgbClr val="11685F"/>
                </a:solidFill>
                <a:latin typeface="微软雅黑" panose="020B0503020204020204" pitchFamily="34" charset="-122"/>
                <a:ea typeface="微软雅黑" panose="020B0503020204020204" pitchFamily="34" charset="-122"/>
              </a:rPr>
              <a:t>大数据技术</a:t>
            </a:r>
            <a:endParaRPr lang="zh-CN" altLang="en-US" sz="4000" b="1" dirty="0">
              <a:solidFill>
                <a:srgbClr val="11685F"/>
              </a:solidFill>
              <a:latin typeface="微软雅黑" panose="020B0503020204020204" pitchFamily="34" charset="-122"/>
              <a:ea typeface="微软雅黑" panose="020B0503020204020204" pitchFamily="34" charset="-122"/>
            </a:endParaRPr>
          </a:p>
        </p:txBody>
      </p:sp>
      <p:grpSp>
        <p:nvGrpSpPr>
          <p:cNvPr id="2" name="组合 13"/>
          <p:cNvGrpSpPr/>
          <p:nvPr/>
        </p:nvGrpSpPr>
        <p:grpSpPr>
          <a:xfrm>
            <a:off x="2604649" y="3880359"/>
            <a:ext cx="6982691" cy="830997"/>
            <a:chOff x="2560349" y="3429000"/>
            <a:chExt cx="6982691" cy="830997"/>
          </a:xfrm>
        </p:grpSpPr>
        <p:sp>
          <p:nvSpPr>
            <p:cNvPr id="11" name="文本框 10"/>
            <p:cNvSpPr txBox="1"/>
            <p:nvPr/>
          </p:nvSpPr>
          <p:spPr>
            <a:xfrm>
              <a:off x="4457161" y="3429000"/>
              <a:ext cx="3189068" cy="830997"/>
            </a:xfrm>
            <a:prstGeom prst="rect">
              <a:avLst/>
            </a:prstGeom>
            <a:noFill/>
          </p:spPr>
          <p:txBody>
            <a:bodyPr wrap="square" rtlCol="0">
              <a:spAutoFit/>
            </a:bodyPr>
            <a:lstStyle/>
            <a:p>
              <a:pPr algn="ctr">
                <a:lnSpc>
                  <a:spcPct val="120000"/>
                </a:lnSpc>
              </a:pPr>
              <a:r>
                <a:rPr lang="zh-CN" altLang="en-US" sz="2000" dirty="0">
                  <a:solidFill>
                    <a:srgbClr val="11685F"/>
                  </a:solidFill>
                  <a:latin typeface="黑体" panose="02010609060101010101" pitchFamily="49" charset="-122"/>
                  <a:ea typeface="黑体" panose="02010609060101010101" pitchFamily="49" charset="-122"/>
                </a:rPr>
                <a:t>张万</a:t>
              </a:r>
              <a:r>
                <a:rPr lang="zh-CN" altLang="en-US" sz="2000" dirty="0" smtClean="0">
                  <a:solidFill>
                    <a:srgbClr val="11685F"/>
                  </a:solidFill>
                  <a:latin typeface="黑体" panose="02010609060101010101" pitchFamily="49" charset="-122"/>
                  <a:ea typeface="黑体" panose="02010609060101010101" pitchFamily="49" charset="-122"/>
                </a:rPr>
                <a:t>顺</a:t>
              </a:r>
              <a:r>
                <a:rPr lang="en-US" altLang="zh-CN" sz="2000" dirty="0">
                  <a:solidFill>
                    <a:srgbClr val="11685F"/>
                  </a:solidFill>
                  <a:latin typeface="黑体" panose="02010609060101010101" pitchFamily="49" charset="-122"/>
                  <a:ea typeface="黑体" panose="02010609060101010101" pitchFamily="49" charset="-122"/>
                </a:rPr>
                <a:t>·</a:t>
              </a:r>
              <a:r>
                <a:rPr lang="zh-CN" altLang="en-US" sz="2000" dirty="0" smtClean="0">
                  <a:solidFill>
                    <a:srgbClr val="11685F"/>
                  </a:solidFill>
                  <a:latin typeface="黑体" panose="02010609060101010101" pitchFamily="49" charset="-122"/>
                  <a:ea typeface="黑体" panose="02010609060101010101" pitchFamily="49" charset="-122"/>
                </a:rPr>
                <a:t>武汉大学</a:t>
              </a:r>
            </a:p>
            <a:p>
              <a:pPr algn="ctr">
                <a:lnSpc>
                  <a:spcPct val="120000"/>
                </a:lnSpc>
              </a:pPr>
              <a:r>
                <a:rPr lang="en-US" altLang="zh-CN" sz="2000" dirty="0" smtClean="0">
                  <a:solidFill>
                    <a:srgbClr val="11685F"/>
                  </a:solidFill>
                  <a:latin typeface="黑体" panose="02010609060101010101" pitchFamily="49" charset="-122"/>
                  <a:ea typeface="黑体" panose="02010609060101010101" pitchFamily="49" charset="-122"/>
                </a:rPr>
                <a:t>2019.6</a:t>
              </a:r>
              <a:endParaRPr lang="zh-CN" altLang="en-US" sz="2000" dirty="0">
                <a:solidFill>
                  <a:srgbClr val="11685F"/>
                </a:solidFill>
                <a:latin typeface="黑体" panose="02010609060101010101" pitchFamily="49" charset="-122"/>
                <a:ea typeface="黑体" panose="02010609060101010101" pitchFamily="49" charset="-122"/>
              </a:endParaRPr>
            </a:p>
          </p:txBody>
        </p:sp>
        <p:cxnSp>
          <p:nvCxnSpPr>
            <p:cNvPr id="3" name="直接连接符 2"/>
            <p:cNvCxnSpPr/>
            <p:nvPr/>
          </p:nvCxnSpPr>
          <p:spPr>
            <a:xfrm>
              <a:off x="2560349" y="3782862"/>
              <a:ext cx="1959696" cy="0"/>
            </a:xfrm>
            <a:prstGeom prst="line">
              <a:avLst/>
            </a:prstGeom>
            <a:ln>
              <a:solidFill>
                <a:srgbClr val="13776D"/>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475085" y="3782862"/>
              <a:ext cx="2067955" cy="0"/>
            </a:xfrm>
            <a:prstGeom prst="line">
              <a:avLst/>
            </a:prstGeom>
            <a:ln>
              <a:solidFill>
                <a:srgbClr val="13776D"/>
              </a:solidFill>
            </a:ln>
          </p:spPr>
          <p:style>
            <a:lnRef idx="1">
              <a:schemeClr val="accent1"/>
            </a:lnRef>
            <a:fillRef idx="0">
              <a:schemeClr val="accent1"/>
            </a:fillRef>
            <a:effectRef idx="0">
              <a:schemeClr val="accent1"/>
            </a:effectRef>
            <a:fontRef idx="minor">
              <a:schemeClr val="tx1"/>
            </a:fontRef>
          </p:style>
        </p:cxnSp>
      </p:grpSp>
      <p:pic>
        <p:nvPicPr>
          <p:cNvPr id="7" name="图片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0347" y="272956"/>
            <a:ext cx="748354" cy="763550"/>
          </a:xfrm>
          <a:prstGeom prst="rect">
            <a:avLst/>
          </a:prstGeom>
          <a:effectLst>
            <a:outerShdw blurRad="50800" dist="12700" dir="2700000" algn="tl" rotWithShape="0">
              <a:prstClr val="black">
                <a:alpha val="40000"/>
              </a:prstClr>
            </a:outerShdw>
          </a:effectLst>
        </p:spPr>
      </p:pic>
      <p:pic>
        <p:nvPicPr>
          <p:cNvPr id="10" name="图片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216117" y="269073"/>
            <a:ext cx="1012178" cy="778903"/>
          </a:xfrm>
          <a:prstGeom prst="rect">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xmlns="" val="26993650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2"/>
          <p:cNvSpPr>
            <a:spLocks noChangeArrowheads="1"/>
          </p:cNvSpPr>
          <p:nvPr/>
        </p:nvSpPr>
        <p:spPr bwMode="auto">
          <a:xfrm>
            <a:off x="754901" y="-1534"/>
            <a:ext cx="3718673"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4000" dirty="0">
                <a:solidFill>
                  <a:srgbClr val="000000"/>
                </a:solidFill>
                <a:latin typeface="隶书" panose="02010509060101010101" pitchFamily="49" charset="-122"/>
                <a:ea typeface="隶书" panose="02010509060101010101" pitchFamily="49" charset="-122"/>
                <a:sym typeface="Arial" panose="020B0604020202020204" pitchFamily="34" charset="0"/>
              </a:rPr>
              <a:t>  </a:t>
            </a:r>
            <a:endParaRPr lang="zh-CN" altLang="en-US" sz="4000" dirty="0">
              <a:solidFill>
                <a:srgbClr val="FF0000"/>
              </a:solidFill>
              <a:latin typeface="隶书" panose="02010509060101010101" pitchFamily="49" charset="-122"/>
              <a:ea typeface="隶书" panose="02010509060101010101" pitchFamily="49" charset="-122"/>
              <a:sym typeface="Arial" panose="020B0604020202020204" pitchFamily="34" charset="0"/>
            </a:endParaRPr>
          </a:p>
        </p:txBody>
      </p:sp>
      <p:grpSp>
        <p:nvGrpSpPr>
          <p:cNvPr id="3" name="组合 12"/>
          <p:cNvGrpSpPr/>
          <p:nvPr/>
        </p:nvGrpSpPr>
        <p:grpSpPr>
          <a:xfrm>
            <a:off x="145571" y="160923"/>
            <a:ext cx="3766029" cy="843564"/>
            <a:chOff x="45188" y="71021"/>
            <a:chExt cx="3766029" cy="843564"/>
          </a:xfrm>
        </p:grpSpPr>
        <p:sp>
          <p:nvSpPr>
            <p:cNvPr id="15" name="矩形 14"/>
            <p:cNvSpPr/>
            <p:nvPr/>
          </p:nvSpPr>
          <p:spPr>
            <a:xfrm>
              <a:off x="630936" y="250565"/>
              <a:ext cx="3180281"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二、关键</a:t>
              </a:r>
              <a:r>
                <a:rPr lang="zh-CN" altLang="en-US" sz="2400" b="1" dirty="0" smtClean="0">
                  <a:solidFill>
                    <a:schemeClr val="tx1"/>
                  </a:solidFill>
                  <a:latin typeface="微软雅黑" panose="020B0503020204020204" pitchFamily="34" charset="-122"/>
                  <a:ea typeface="微软雅黑" panose="020B0503020204020204" pitchFamily="34" charset="-122"/>
                </a:rPr>
                <a:t>技术</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xmlns="">
                    <a14:imgLayer r:embed="rId4">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17" name="图片 16"/>
          <p:cNvPicPr>
            <a:picLocks noChangeAspect="1"/>
          </p:cNvPicPr>
          <p:nvPr/>
        </p:nvPicPr>
        <p:blipFill>
          <a:blip r:embed="rId5"/>
          <a:stretch>
            <a:fillRect/>
          </a:stretch>
        </p:blipFill>
        <p:spPr>
          <a:xfrm>
            <a:off x="10728697" y="120337"/>
            <a:ext cx="1333333" cy="761905"/>
          </a:xfrm>
          <a:prstGeom prst="rect">
            <a:avLst/>
          </a:prstGeom>
        </p:spPr>
      </p:pic>
      <p:graphicFrame>
        <p:nvGraphicFramePr>
          <p:cNvPr id="78" name="图示 77"/>
          <p:cNvGraphicFramePr/>
          <p:nvPr>
            <p:extLst>
              <p:ext uri="{D42A27DB-BD31-4B8C-83A1-F6EECF244321}">
                <p14:modId xmlns:p14="http://schemas.microsoft.com/office/powerpoint/2010/main" xmlns="" val="4202156998"/>
              </p:ext>
            </p:extLst>
          </p:nvPr>
        </p:nvGraphicFramePr>
        <p:xfrm>
          <a:off x="452823" y="1224243"/>
          <a:ext cx="6480720" cy="51339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9" name="TextBox 21"/>
          <p:cNvSpPr txBox="1">
            <a:spLocks noChangeArrowheads="1"/>
          </p:cNvSpPr>
          <p:nvPr/>
        </p:nvSpPr>
        <p:spPr bwMode="auto">
          <a:xfrm>
            <a:off x="7234331" y="1305195"/>
            <a:ext cx="4367213" cy="846137"/>
          </a:xfrm>
          <a:prstGeom prst="rect">
            <a:avLst/>
          </a:prstGeom>
          <a:solidFill>
            <a:schemeClr val="accent6">
              <a:lumMod val="60000"/>
              <a:lumOff val="40000"/>
              <a:alpha val="34117"/>
            </a:schemeClr>
          </a:solidFill>
          <a:ln>
            <a:noFill/>
          </a:ln>
        </p:spPr>
        <p:txBody>
          <a:bodyPr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a:latin typeface="微软雅黑" panose="020B0503020204020204" pitchFamily="34" charset="-122"/>
                <a:ea typeface="微软雅黑" panose="020B0503020204020204" pitchFamily="34" charset="-122"/>
              </a:rPr>
              <a:t>解决</a:t>
            </a:r>
            <a:r>
              <a:rPr lang="zh-CN" altLang="en-US" b="1">
                <a:solidFill>
                  <a:srgbClr val="C00000"/>
                </a:solidFill>
                <a:latin typeface="微软雅黑" panose="020B0503020204020204" pitchFamily="34" charset="-122"/>
                <a:ea typeface="微软雅黑" panose="020B0503020204020204" pitchFamily="34" charset="-122"/>
              </a:rPr>
              <a:t>大尺度、高精度</a:t>
            </a:r>
            <a:r>
              <a:rPr lang="zh-CN" altLang="en-US">
                <a:latin typeface="微软雅黑" panose="020B0503020204020204" pitchFamily="34" charset="-122"/>
                <a:ea typeface="微软雅黑" panose="020B0503020204020204" pitchFamily="34" charset="-122"/>
              </a:rPr>
              <a:t>的精细化管理空间</a:t>
            </a:r>
            <a:r>
              <a:rPr lang="zh-CN" altLang="en-US" b="1">
                <a:solidFill>
                  <a:srgbClr val="7030A0"/>
                </a:solidFill>
                <a:latin typeface="微软雅黑" panose="020B0503020204020204" pitchFamily="34" charset="-122"/>
                <a:ea typeface="微软雅黑" panose="020B0503020204020204" pitchFamily="34" charset="-122"/>
              </a:rPr>
              <a:t>数据支撑</a:t>
            </a:r>
            <a:r>
              <a:rPr lang="zh-CN" altLang="en-US">
                <a:latin typeface="微软雅黑" panose="020B0503020204020204" pitchFamily="34" charset="-122"/>
                <a:ea typeface="微软雅黑" panose="020B0503020204020204" pitchFamily="34" charset="-122"/>
              </a:rPr>
              <a:t>问题</a:t>
            </a:r>
          </a:p>
        </p:txBody>
      </p:sp>
      <p:sp>
        <p:nvSpPr>
          <p:cNvPr id="80" name="TextBox 21"/>
          <p:cNvSpPr txBox="1">
            <a:spLocks noChangeArrowheads="1"/>
          </p:cNvSpPr>
          <p:nvPr/>
        </p:nvSpPr>
        <p:spPr bwMode="auto">
          <a:xfrm>
            <a:off x="7221631" y="2657745"/>
            <a:ext cx="4368800" cy="846137"/>
          </a:xfrm>
          <a:prstGeom prst="rect">
            <a:avLst/>
          </a:prstGeom>
          <a:solidFill>
            <a:schemeClr val="accent6">
              <a:lumMod val="60000"/>
              <a:lumOff val="40000"/>
              <a:alpha val="34117"/>
            </a:schemeClr>
          </a:solidFill>
          <a:ln>
            <a:noFill/>
          </a:ln>
        </p:spPr>
        <p:txBody>
          <a:bodyPr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a:latin typeface="微软雅黑" panose="020B0503020204020204" pitchFamily="34" charset="-122"/>
                <a:ea typeface="微软雅黑" panose="020B0503020204020204" pitchFamily="34" charset="-122"/>
              </a:rPr>
              <a:t>解决</a:t>
            </a:r>
            <a:r>
              <a:rPr lang="zh-CN" altLang="en-US" b="1">
                <a:solidFill>
                  <a:srgbClr val="C00000"/>
                </a:solidFill>
                <a:latin typeface="微软雅黑" panose="020B0503020204020204" pitchFamily="34" charset="-122"/>
                <a:ea typeface="微软雅黑" panose="020B0503020204020204" pitchFamily="34" charset="-122"/>
              </a:rPr>
              <a:t>多指标、高精度、空地一体</a:t>
            </a:r>
            <a:r>
              <a:rPr lang="zh-CN" altLang="en-US">
                <a:latin typeface="微软雅黑" panose="020B0503020204020204" pitchFamily="34" charset="-122"/>
                <a:ea typeface="微软雅黑" panose="020B0503020204020204" pitchFamily="34" charset="-122"/>
              </a:rPr>
              <a:t>的精细化管理的</a:t>
            </a:r>
            <a:r>
              <a:rPr lang="zh-CN" altLang="en-US" b="1">
                <a:solidFill>
                  <a:srgbClr val="7030A0"/>
                </a:solidFill>
                <a:latin typeface="微软雅黑" panose="020B0503020204020204" pitchFamily="34" charset="-122"/>
                <a:ea typeface="微软雅黑" panose="020B0503020204020204" pitchFamily="34" charset="-122"/>
              </a:rPr>
              <a:t>数值模型</a:t>
            </a:r>
            <a:r>
              <a:rPr lang="zh-CN" altLang="en-US">
                <a:latin typeface="微软雅黑" panose="020B0503020204020204" pitchFamily="34" charset="-122"/>
                <a:ea typeface="微软雅黑" panose="020B0503020204020204" pitchFamily="34" charset="-122"/>
              </a:rPr>
              <a:t>问题</a:t>
            </a:r>
          </a:p>
        </p:txBody>
      </p:sp>
      <p:sp>
        <p:nvSpPr>
          <p:cNvPr id="81" name="TextBox 21"/>
          <p:cNvSpPr txBox="1">
            <a:spLocks noChangeArrowheads="1"/>
          </p:cNvSpPr>
          <p:nvPr/>
        </p:nvSpPr>
        <p:spPr bwMode="auto">
          <a:xfrm>
            <a:off x="7212106" y="4027757"/>
            <a:ext cx="4368800" cy="846138"/>
          </a:xfrm>
          <a:prstGeom prst="rect">
            <a:avLst/>
          </a:prstGeom>
          <a:solidFill>
            <a:schemeClr val="accent6">
              <a:lumMod val="60000"/>
              <a:lumOff val="40000"/>
              <a:alpha val="34117"/>
            </a:schemeClr>
          </a:solidFill>
          <a:ln>
            <a:noFill/>
          </a:ln>
        </p:spPr>
        <p:txBody>
          <a:bodyPr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a:latin typeface="微软雅黑" panose="020B0503020204020204" pitchFamily="34" charset="-122"/>
                <a:ea typeface="微软雅黑" panose="020B0503020204020204" pitchFamily="34" charset="-122"/>
              </a:rPr>
              <a:t>解决</a:t>
            </a:r>
            <a:r>
              <a:rPr lang="zh-CN" altLang="en-US" b="1">
                <a:solidFill>
                  <a:srgbClr val="C00000"/>
                </a:solidFill>
                <a:latin typeface="微软雅黑" panose="020B0503020204020204" pitchFamily="34" charset="-122"/>
                <a:ea typeface="微软雅黑" panose="020B0503020204020204" pitchFamily="34" charset="-122"/>
              </a:rPr>
              <a:t>实时性、高频性和高效性</a:t>
            </a:r>
            <a:r>
              <a:rPr lang="zh-CN" altLang="en-US">
                <a:latin typeface="微软雅黑" panose="020B0503020204020204" pitchFamily="34" charset="-122"/>
                <a:ea typeface="微软雅黑" panose="020B0503020204020204" pitchFamily="34" charset="-122"/>
              </a:rPr>
              <a:t>的精细化管理的</a:t>
            </a:r>
            <a:r>
              <a:rPr lang="zh-CN" altLang="en-US" b="1">
                <a:solidFill>
                  <a:srgbClr val="7030A0"/>
                </a:solidFill>
                <a:latin typeface="微软雅黑" panose="020B0503020204020204" pitchFamily="34" charset="-122"/>
                <a:ea typeface="微软雅黑" panose="020B0503020204020204" pitchFamily="34" charset="-122"/>
              </a:rPr>
              <a:t>计算方法</a:t>
            </a:r>
            <a:r>
              <a:rPr lang="zh-CN" altLang="en-US">
                <a:latin typeface="微软雅黑" panose="020B0503020204020204" pitchFamily="34" charset="-122"/>
                <a:ea typeface="微软雅黑" panose="020B0503020204020204" pitchFamily="34" charset="-122"/>
              </a:rPr>
              <a:t>问题</a:t>
            </a:r>
          </a:p>
        </p:txBody>
      </p:sp>
      <p:sp>
        <p:nvSpPr>
          <p:cNvPr id="82" name="TextBox 21"/>
          <p:cNvSpPr txBox="1">
            <a:spLocks noChangeArrowheads="1"/>
          </p:cNvSpPr>
          <p:nvPr/>
        </p:nvSpPr>
        <p:spPr bwMode="auto">
          <a:xfrm>
            <a:off x="7200994" y="5480320"/>
            <a:ext cx="4368800" cy="846137"/>
          </a:xfrm>
          <a:prstGeom prst="rect">
            <a:avLst/>
          </a:prstGeom>
          <a:solidFill>
            <a:schemeClr val="accent6">
              <a:lumMod val="60000"/>
              <a:lumOff val="40000"/>
              <a:alpha val="34117"/>
            </a:schemeClr>
          </a:solidFill>
          <a:ln>
            <a:noFill/>
          </a:ln>
        </p:spPr>
        <p:txBody>
          <a:bodyPr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a:latin typeface="微软雅黑" panose="020B0503020204020204" pitchFamily="34" charset="-122"/>
                <a:ea typeface="微软雅黑" panose="020B0503020204020204" pitchFamily="34" charset="-122"/>
              </a:rPr>
              <a:t>实现对流域精细化管理的</a:t>
            </a:r>
            <a:r>
              <a:rPr lang="zh-CN" altLang="en-US" b="1">
                <a:solidFill>
                  <a:srgbClr val="7030A0"/>
                </a:solidFill>
                <a:latin typeface="微软雅黑" panose="020B0503020204020204" pitchFamily="34" charset="-122"/>
                <a:ea typeface="微软雅黑" panose="020B0503020204020204" pitchFamily="34" charset="-122"/>
              </a:rPr>
              <a:t>智能决策支持</a:t>
            </a:r>
            <a:endParaRPr lang="zh-CN" altLang="en-US">
              <a:latin typeface="微软雅黑" panose="020B0503020204020204" pitchFamily="34" charset="-122"/>
              <a:ea typeface="微软雅黑" panose="020B0503020204020204" pitchFamily="34" charset="-122"/>
            </a:endParaRPr>
          </a:p>
        </p:txBody>
      </p:sp>
      <p:sp>
        <p:nvSpPr>
          <p:cNvPr id="83" name="右箭头 82"/>
          <p:cNvSpPr/>
          <p:nvPr/>
        </p:nvSpPr>
        <p:spPr>
          <a:xfrm>
            <a:off x="6953344" y="1622695"/>
            <a:ext cx="268287" cy="27146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p>
        </p:txBody>
      </p:sp>
      <p:sp>
        <p:nvSpPr>
          <p:cNvPr id="85" name="右箭头 84"/>
          <p:cNvSpPr/>
          <p:nvPr/>
        </p:nvSpPr>
        <p:spPr>
          <a:xfrm>
            <a:off x="6953344" y="2965720"/>
            <a:ext cx="268287" cy="2730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p>
        </p:txBody>
      </p:sp>
      <p:sp>
        <p:nvSpPr>
          <p:cNvPr id="86" name="右箭头 85"/>
          <p:cNvSpPr/>
          <p:nvPr/>
        </p:nvSpPr>
        <p:spPr>
          <a:xfrm>
            <a:off x="6953344" y="4348432"/>
            <a:ext cx="268287" cy="2730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p>
        </p:txBody>
      </p:sp>
      <p:sp>
        <p:nvSpPr>
          <p:cNvPr id="87" name="右箭头 86"/>
          <p:cNvSpPr/>
          <p:nvPr/>
        </p:nvSpPr>
        <p:spPr>
          <a:xfrm>
            <a:off x="6923181" y="5758132"/>
            <a:ext cx="268288" cy="2730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xmlns="" val="1655239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2"/>
          <p:cNvSpPr>
            <a:spLocks noChangeArrowheads="1"/>
          </p:cNvSpPr>
          <p:nvPr/>
        </p:nvSpPr>
        <p:spPr bwMode="auto">
          <a:xfrm>
            <a:off x="754901" y="-1534"/>
            <a:ext cx="3718673"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4000" dirty="0">
                <a:solidFill>
                  <a:srgbClr val="000000"/>
                </a:solidFill>
                <a:latin typeface="隶书" panose="02010509060101010101" pitchFamily="49" charset="-122"/>
                <a:ea typeface="隶书" panose="02010509060101010101" pitchFamily="49" charset="-122"/>
                <a:sym typeface="Arial" panose="020B0604020202020204" pitchFamily="34" charset="0"/>
              </a:rPr>
              <a:t>  </a:t>
            </a:r>
            <a:endParaRPr lang="zh-CN" altLang="en-US" sz="4000" dirty="0">
              <a:solidFill>
                <a:srgbClr val="FF0000"/>
              </a:solidFill>
              <a:latin typeface="隶书" panose="02010509060101010101" pitchFamily="49" charset="-122"/>
              <a:ea typeface="隶书" panose="02010509060101010101" pitchFamily="49" charset="-122"/>
              <a:sym typeface="Arial" panose="020B0604020202020204" pitchFamily="34" charset="0"/>
            </a:endParaRPr>
          </a:p>
        </p:txBody>
      </p:sp>
      <p:grpSp>
        <p:nvGrpSpPr>
          <p:cNvPr id="3" name="组合 12"/>
          <p:cNvGrpSpPr/>
          <p:nvPr/>
        </p:nvGrpSpPr>
        <p:grpSpPr>
          <a:xfrm>
            <a:off x="145571" y="160923"/>
            <a:ext cx="3766029" cy="843564"/>
            <a:chOff x="45188" y="71021"/>
            <a:chExt cx="3766029" cy="843564"/>
          </a:xfrm>
        </p:grpSpPr>
        <p:sp>
          <p:nvSpPr>
            <p:cNvPr id="15" name="矩形 14"/>
            <p:cNvSpPr/>
            <p:nvPr/>
          </p:nvSpPr>
          <p:spPr>
            <a:xfrm>
              <a:off x="630936" y="250565"/>
              <a:ext cx="3180281"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二、关键</a:t>
              </a:r>
              <a:r>
                <a:rPr lang="zh-CN" altLang="en-US" sz="2400" b="1" dirty="0" smtClean="0">
                  <a:solidFill>
                    <a:schemeClr val="tx1"/>
                  </a:solidFill>
                  <a:latin typeface="微软雅黑" panose="020B0503020204020204" pitchFamily="34" charset="-122"/>
                  <a:ea typeface="微软雅黑" panose="020B0503020204020204" pitchFamily="34" charset="-122"/>
                </a:rPr>
                <a:t>技术</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xmlns="">
                    <a14:imgLayer r:embed="rId4">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17" name="图片 16"/>
          <p:cNvPicPr>
            <a:picLocks noChangeAspect="1"/>
          </p:cNvPicPr>
          <p:nvPr/>
        </p:nvPicPr>
        <p:blipFill>
          <a:blip r:embed="rId5"/>
          <a:stretch>
            <a:fillRect/>
          </a:stretch>
        </p:blipFill>
        <p:spPr>
          <a:xfrm>
            <a:off x="10728697" y="120337"/>
            <a:ext cx="1333333" cy="761905"/>
          </a:xfrm>
          <a:prstGeom prst="rect">
            <a:avLst/>
          </a:prstGeom>
        </p:spPr>
      </p:pic>
      <p:sp>
        <p:nvSpPr>
          <p:cNvPr id="18" name="矩形 17"/>
          <p:cNvSpPr/>
          <p:nvPr/>
        </p:nvSpPr>
        <p:spPr>
          <a:xfrm>
            <a:off x="348034" y="1026674"/>
            <a:ext cx="10360742" cy="830997"/>
          </a:xfrm>
          <a:prstGeom prst="rect">
            <a:avLst/>
          </a:prstGeom>
        </p:spPr>
        <p:txBody>
          <a:bodyPr wrap="square">
            <a:spAutoFit/>
          </a:bodyPr>
          <a:lstStyle/>
          <a:p>
            <a:pPr marL="285750" indent="-285750">
              <a:lnSpc>
                <a:spcPct val="120000"/>
              </a:lnSpc>
              <a:spcBef>
                <a:spcPts val="1200"/>
              </a:spcBef>
              <a:buFont typeface="Wingdings" panose="05000000000000000000" pitchFamily="2" charset="2"/>
              <a:buChar char="l"/>
            </a:pPr>
            <a:r>
              <a:rPr lang="zh-CN" altLang="en-US" sz="2000" dirty="0" smtClean="0">
                <a:latin typeface="黑体" panose="02010609060101010101" pitchFamily="49" charset="-122"/>
                <a:ea typeface="黑体" panose="02010609060101010101" pitchFamily="49" charset="-122"/>
              </a:rPr>
              <a:t>研发了水利环保等多</a:t>
            </a:r>
            <a:r>
              <a:rPr lang="zh-CN" altLang="en-US" sz="2000" dirty="0">
                <a:latin typeface="黑体" panose="02010609060101010101" pitchFamily="49" charset="-122"/>
                <a:ea typeface="黑体" panose="02010609060101010101" pitchFamily="49" charset="-122"/>
              </a:rPr>
              <a:t>源异构数据的融合、集成、挖掘、共享的环境大数据技术</a:t>
            </a:r>
            <a:r>
              <a:rPr lang="zh-CN" altLang="en-US" sz="2000" dirty="0" smtClean="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a:lnSpc>
                <a:spcPct val="120000"/>
              </a:lnSpc>
            </a:pPr>
            <a:r>
              <a:rPr lang="zh-CN" altLang="en-US" sz="2000" b="1" dirty="0" smtClean="0">
                <a:solidFill>
                  <a:srgbClr val="FF0000"/>
                </a:solidFill>
                <a:latin typeface="微软雅黑" panose="020B0503020204020204" pitchFamily="34" charset="-122"/>
                <a:ea typeface="微软雅黑" panose="020B0503020204020204" pitchFamily="34" charset="-122"/>
              </a:rPr>
              <a:t>    实现</a:t>
            </a:r>
            <a:r>
              <a:rPr lang="zh-CN" altLang="en-US" sz="2000" b="1" dirty="0">
                <a:solidFill>
                  <a:srgbClr val="FF0000"/>
                </a:solidFill>
                <a:latin typeface="微软雅黑" panose="020B0503020204020204" pitchFamily="34" charset="-122"/>
                <a:ea typeface="微软雅黑" panose="020B0503020204020204" pitchFamily="34" charset="-122"/>
              </a:rPr>
              <a:t>了多层次多中心的分布式水环境</a:t>
            </a:r>
            <a:r>
              <a:rPr lang="zh-CN" altLang="en-US" sz="2000" b="1" dirty="0" smtClean="0">
                <a:solidFill>
                  <a:srgbClr val="FF0000"/>
                </a:solidFill>
                <a:latin typeface="微软雅黑" panose="020B0503020204020204" pitchFamily="34" charset="-122"/>
                <a:ea typeface="微软雅黑" panose="020B0503020204020204" pitchFamily="34" charset="-122"/>
              </a:rPr>
              <a:t>数据管理</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901729" y="1844445"/>
            <a:ext cx="10033157" cy="5000880"/>
            <a:chOff x="327025" y="793773"/>
            <a:chExt cx="11699875" cy="6049770"/>
          </a:xfrm>
        </p:grpSpPr>
        <p:grpSp>
          <p:nvGrpSpPr>
            <p:cNvPr id="10" name="组合 25"/>
            <p:cNvGrpSpPr>
              <a:grpSpLocks/>
            </p:cNvGrpSpPr>
            <p:nvPr/>
          </p:nvGrpSpPr>
          <p:grpSpPr bwMode="auto">
            <a:xfrm>
              <a:off x="400050" y="793773"/>
              <a:ext cx="11471275" cy="3179346"/>
              <a:chOff x="421080" y="3305621"/>
              <a:chExt cx="11471860" cy="3178305"/>
            </a:xfrm>
          </p:grpSpPr>
          <p:grpSp>
            <p:nvGrpSpPr>
              <p:cNvPr id="11" name="组合 26"/>
              <p:cNvGrpSpPr>
                <a:grpSpLocks/>
              </p:cNvGrpSpPr>
              <p:nvPr/>
            </p:nvGrpSpPr>
            <p:grpSpPr bwMode="auto">
              <a:xfrm>
                <a:off x="649450" y="3619686"/>
                <a:ext cx="6297466" cy="1036257"/>
                <a:chOff x="2781433" y="3719472"/>
                <a:chExt cx="6297466" cy="1036257"/>
              </a:xfrm>
            </p:grpSpPr>
            <p:sp>
              <p:nvSpPr>
                <p:cNvPr id="67" name="椭圆 66">
                  <a:extLst/>
                </p:cNvPr>
                <p:cNvSpPr/>
                <p:nvPr/>
              </p:nvSpPr>
              <p:spPr>
                <a:xfrm>
                  <a:off x="2781675" y="3719605"/>
                  <a:ext cx="6297934" cy="103629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Times New Roman" pitchFamily="18" charset="0"/>
                  </a:endParaRPr>
                </a:p>
              </p:txBody>
            </p:sp>
            <p:sp>
              <p:nvSpPr>
                <p:cNvPr id="68" name="立方体 67">
                  <a:extLst/>
                </p:cNvPr>
                <p:cNvSpPr/>
                <p:nvPr/>
              </p:nvSpPr>
              <p:spPr>
                <a:xfrm>
                  <a:off x="3586135" y="3909390"/>
                  <a:ext cx="691860" cy="664027"/>
                </a:xfrm>
                <a:prstGeom prst="cube">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8100000" scaled="1"/>
                  <a:tileRect/>
                </a:gra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Times New Roman" pitchFamily="18" charset="0"/>
                    </a:rPr>
                    <a:t>空</a:t>
                  </a:r>
                </a:p>
              </p:txBody>
            </p:sp>
            <p:sp>
              <p:nvSpPr>
                <p:cNvPr id="69" name="立方体 68">
                  <a:extLst/>
                </p:cNvPr>
                <p:cNvSpPr/>
                <p:nvPr/>
              </p:nvSpPr>
              <p:spPr>
                <a:xfrm>
                  <a:off x="5635488" y="3905587"/>
                  <a:ext cx="691860" cy="664027"/>
                </a:xfrm>
                <a:prstGeom prst="cube">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8100000" scaled="1"/>
                  <a:tileRect/>
                </a:gra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Times New Roman" pitchFamily="18" charset="0"/>
                    </a:rPr>
                    <a:t>地</a:t>
                  </a:r>
                </a:p>
              </p:txBody>
            </p:sp>
            <p:sp>
              <p:nvSpPr>
                <p:cNvPr id="70" name="立方体 69">
                  <a:extLst/>
                </p:cNvPr>
                <p:cNvSpPr/>
                <p:nvPr/>
              </p:nvSpPr>
              <p:spPr>
                <a:xfrm>
                  <a:off x="7711352" y="3905587"/>
                  <a:ext cx="691860" cy="664027"/>
                </a:xfrm>
                <a:prstGeom prst="cube">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8100000" scaled="1"/>
                  <a:tileRect/>
                </a:gra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Times New Roman" pitchFamily="18" charset="0"/>
                    </a:rPr>
                    <a:t>水</a:t>
                  </a:r>
                </a:p>
              </p:txBody>
            </p:sp>
            <p:sp>
              <p:nvSpPr>
                <p:cNvPr id="71" name="加号 70">
                  <a:extLst/>
                </p:cNvPr>
                <p:cNvSpPr/>
                <p:nvPr/>
              </p:nvSpPr>
              <p:spPr>
                <a:xfrm>
                  <a:off x="4758214" y="4065566"/>
                  <a:ext cx="398482" cy="33167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Times New Roman" pitchFamily="18" charset="0"/>
                  </a:endParaRPr>
                </a:p>
              </p:txBody>
            </p:sp>
            <p:sp>
              <p:nvSpPr>
                <p:cNvPr id="72" name="加号 71">
                  <a:extLst/>
                </p:cNvPr>
                <p:cNvSpPr/>
                <p:nvPr/>
              </p:nvSpPr>
              <p:spPr>
                <a:xfrm>
                  <a:off x="6820481" y="4065566"/>
                  <a:ext cx="398483" cy="33167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Times New Roman" pitchFamily="18" charset="0"/>
                  </a:endParaRPr>
                </a:p>
              </p:txBody>
            </p:sp>
          </p:grpSp>
          <p:pic>
            <p:nvPicPr>
              <p:cNvPr id="12" name="图片 2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162688" y="3443520"/>
                <a:ext cx="1428739" cy="1428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组合 30"/>
              <p:cNvGrpSpPr>
                <a:grpSpLocks/>
              </p:cNvGrpSpPr>
              <p:nvPr/>
            </p:nvGrpSpPr>
            <p:grpSpPr bwMode="auto">
              <a:xfrm>
                <a:off x="421080" y="4983276"/>
                <a:ext cx="1260000" cy="1481046"/>
                <a:chOff x="869950" y="1409700"/>
                <a:chExt cx="1440000" cy="1860905"/>
              </a:xfrm>
            </p:grpSpPr>
            <p:pic>
              <p:nvPicPr>
                <p:cNvPr id="65" name="图片 86"/>
                <p:cNvPicPr>
                  <a:picLocks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69950" y="1409700"/>
                  <a:ext cx="1440000" cy="14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 name="文本框 65">
                  <a:extLst/>
                </p:cNvPr>
                <p:cNvSpPr txBox="1"/>
                <p:nvPr/>
              </p:nvSpPr>
              <p:spPr>
                <a:xfrm>
                  <a:off x="869950" y="2849700"/>
                  <a:ext cx="1440000" cy="420905"/>
                </a:xfrm>
                <a:prstGeom prst="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zh-CN" altLang="en-US" sz="1200" dirty="0">
                      <a:latin typeface="微软雅黑" panose="020B0503020204020204" pitchFamily="34" charset="-122"/>
                      <a:ea typeface="微软雅黑" panose="020B0503020204020204" pitchFamily="34" charset="-122"/>
                      <a:cs typeface="Times New Roman" pitchFamily="18" charset="0"/>
                    </a:rPr>
                    <a:t>气象站</a:t>
                  </a:r>
                </a:p>
              </p:txBody>
            </p:sp>
          </p:grpSp>
          <p:grpSp>
            <p:nvGrpSpPr>
              <p:cNvPr id="19" name="组合 31"/>
              <p:cNvGrpSpPr>
                <a:grpSpLocks/>
              </p:cNvGrpSpPr>
              <p:nvPr/>
            </p:nvGrpSpPr>
            <p:grpSpPr bwMode="auto">
              <a:xfrm>
                <a:off x="7660227" y="4972410"/>
                <a:ext cx="4232713" cy="1511516"/>
                <a:chOff x="1979935" y="4973866"/>
                <a:chExt cx="4232713" cy="1511516"/>
              </a:xfrm>
            </p:grpSpPr>
            <p:grpSp>
              <p:nvGrpSpPr>
                <p:cNvPr id="56" name="组合 74"/>
                <p:cNvGrpSpPr>
                  <a:grpSpLocks/>
                </p:cNvGrpSpPr>
                <p:nvPr/>
              </p:nvGrpSpPr>
              <p:grpSpPr bwMode="auto">
                <a:xfrm>
                  <a:off x="3579012" y="4981820"/>
                  <a:ext cx="1260000" cy="1482503"/>
                  <a:chOff x="4586981" y="1409700"/>
                  <a:chExt cx="1440000" cy="1872010"/>
                </a:xfrm>
              </p:grpSpPr>
              <p:pic>
                <p:nvPicPr>
                  <p:cNvPr id="63" name="图片 83"/>
                  <p:cNvPicPr>
                    <a:picLocks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586981" y="1409700"/>
                    <a:ext cx="1440000" cy="14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 name="文本框 63">
                    <a:extLst/>
                  </p:cNvPr>
                  <p:cNvSpPr txBox="1"/>
                  <p:nvPr/>
                </p:nvSpPr>
                <p:spPr>
                  <a:xfrm>
                    <a:off x="4586981" y="2858709"/>
                    <a:ext cx="1440000" cy="423001"/>
                  </a:xfrm>
                  <a:prstGeom prst="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zh-CN" altLang="en-US" sz="1200" dirty="0">
                        <a:latin typeface="微软雅黑" panose="020B0503020204020204" pitchFamily="34" charset="-122"/>
                        <a:ea typeface="微软雅黑" panose="020B0503020204020204" pitchFamily="34" charset="-122"/>
                        <a:cs typeface="Times New Roman" pitchFamily="18" charset="0"/>
                      </a:rPr>
                      <a:t>水质自动站</a:t>
                    </a:r>
                  </a:p>
                </p:txBody>
              </p:sp>
            </p:grpSp>
            <p:grpSp>
              <p:nvGrpSpPr>
                <p:cNvPr id="57" name="组合 75"/>
                <p:cNvGrpSpPr>
                  <a:grpSpLocks/>
                </p:cNvGrpSpPr>
                <p:nvPr/>
              </p:nvGrpSpPr>
              <p:grpSpPr bwMode="auto">
                <a:xfrm>
                  <a:off x="4952648" y="4973866"/>
                  <a:ext cx="1260000" cy="1482502"/>
                  <a:chOff x="6424443" y="1409700"/>
                  <a:chExt cx="1440000" cy="1872010"/>
                </a:xfrm>
              </p:grpSpPr>
              <p:pic>
                <p:nvPicPr>
                  <p:cNvPr id="61" name="图片 79"/>
                  <p:cNvPicPr>
                    <a:picLocks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424443" y="1409700"/>
                    <a:ext cx="1440000" cy="14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文本框 61">
                    <a:extLst/>
                  </p:cNvPr>
                  <p:cNvSpPr txBox="1"/>
                  <p:nvPr/>
                </p:nvSpPr>
                <p:spPr>
                  <a:xfrm>
                    <a:off x="6424443" y="2858709"/>
                    <a:ext cx="1440000" cy="423001"/>
                  </a:xfrm>
                  <a:prstGeom prst="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zh-CN" altLang="en-US" sz="1200" dirty="0">
                        <a:latin typeface="微软雅黑" panose="020B0503020204020204" pitchFamily="34" charset="-122"/>
                        <a:ea typeface="微软雅黑" panose="020B0503020204020204" pitchFamily="34" charset="-122"/>
                        <a:cs typeface="Times New Roman" pitchFamily="18" charset="0"/>
                      </a:rPr>
                      <a:t>水质人工站</a:t>
                    </a:r>
                  </a:p>
                </p:txBody>
              </p:sp>
            </p:grpSp>
            <p:grpSp>
              <p:nvGrpSpPr>
                <p:cNvPr id="58" name="组合 76"/>
                <p:cNvGrpSpPr>
                  <a:grpSpLocks/>
                </p:cNvGrpSpPr>
                <p:nvPr/>
              </p:nvGrpSpPr>
              <p:grpSpPr bwMode="auto">
                <a:xfrm>
                  <a:off x="1979935" y="5004335"/>
                  <a:ext cx="1260000" cy="1481047"/>
                  <a:chOff x="3135024" y="1437989"/>
                  <a:chExt cx="1440000" cy="1860905"/>
                </a:xfrm>
              </p:grpSpPr>
              <p:pic>
                <p:nvPicPr>
                  <p:cNvPr id="59" name="图片 77"/>
                  <p:cNvPicPr>
                    <a:picLocks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135024" y="1437989"/>
                    <a:ext cx="1440000" cy="1440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 name="文本框 59">
                    <a:extLst/>
                  </p:cNvPr>
                  <p:cNvSpPr txBox="1"/>
                  <p:nvPr/>
                </p:nvSpPr>
                <p:spPr>
                  <a:xfrm>
                    <a:off x="3135024" y="2877989"/>
                    <a:ext cx="1440000" cy="420905"/>
                  </a:xfrm>
                  <a:prstGeom prst="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zh-CN" altLang="en-US" sz="1200" dirty="0">
                        <a:latin typeface="微软雅黑" panose="020B0503020204020204" pitchFamily="34" charset="-122"/>
                        <a:ea typeface="微软雅黑" panose="020B0503020204020204" pitchFamily="34" charset="-122"/>
                        <a:cs typeface="Times New Roman" pitchFamily="18" charset="0"/>
                      </a:rPr>
                      <a:t>水文站</a:t>
                    </a:r>
                  </a:p>
                </p:txBody>
              </p:sp>
            </p:grpSp>
          </p:grpSp>
          <p:grpSp>
            <p:nvGrpSpPr>
              <p:cNvPr id="20" name="组合 32"/>
              <p:cNvGrpSpPr>
                <a:grpSpLocks/>
              </p:cNvGrpSpPr>
              <p:nvPr/>
            </p:nvGrpSpPr>
            <p:grpSpPr bwMode="auto">
              <a:xfrm>
                <a:off x="1995486" y="4981820"/>
                <a:ext cx="5380908" cy="1481045"/>
                <a:chOff x="6337624" y="4983276"/>
                <a:chExt cx="5380908" cy="1481045"/>
              </a:xfrm>
            </p:grpSpPr>
            <p:sp>
              <p:nvSpPr>
                <p:cNvPr id="46" name="文本框 45">
                  <a:extLst/>
                </p:cNvPr>
                <p:cNvSpPr txBox="1"/>
                <p:nvPr/>
              </p:nvSpPr>
              <p:spPr>
                <a:xfrm>
                  <a:off x="6337624" y="6129332"/>
                  <a:ext cx="1260000" cy="334987"/>
                </a:xfrm>
                <a:prstGeom prst="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zh-CN" altLang="en-US" sz="1200" dirty="0">
                      <a:latin typeface="微软雅黑" panose="020B0503020204020204" pitchFamily="34" charset="-122"/>
                      <a:ea typeface="微软雅黑" panose="020B0503020204020204" pitchFamily="34" charset="-122"/>
                      <a:cs typeface="Times New Roman" pitchFamily="18" charset="0"/>
                    </a:rPr>
                    <a:t>土地土壤</a:t>
                  </a:r>
                </a:p>
              </p:txBody>
            </p:sp>
            <p:grpSp>
              <p:nvGrpSpPr>
                <p:cNvPr id="47" name="组合 63"/>
                <p:cNvGrpSpPr>
                  <a:grpSpLocks/>
                </p:cNvGrpSpPr>
                <p:nvPr/>
              </p:nvGrpSpPr>
              <p:grpSpPr bwMode="auto">
                <a:xfrm>
                  <a:off x="7711260" y="4983276"/>
                  <a:ext cx="1260000" cy="1481045"/>
                  <a:chOff x="10057260" y="1409700"/>
                  <a:chExt cx="1440000" cy="1860905"/>
                </a:xfrm>
              </p:grpSpPr>
              <p:pic>
                <p:nvPicPr>
                  <p:cNvPr id="54" name="图片 70"/>
                  <p:cNvPicPr>
                    <a:picLocks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0057260" y="1409700"/>
                    <a:ext cx="1440000" cy="14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 name="文本框 54">
                    <a:extLst/>
                  </p:cNvPr>
                  <p:cNvSpPr txBox="1"/>
                  <p:nvPr/>
                </p:nvSpPr>
                <p:spPr>
                  <a:xfrm>
                    <a:off x="10057260" y="2849700"/>
                    <a:ext cx="1440000" cy="420905"/>
                  </a:xfrm>
                  <a:prstGeom prst="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zh-CN" altLang="en-US" sz="1200" dirty="0">
                        <a:latin typeface="微软雅黑" panose="020B0503020204020204" pitchFamily="34" charset="-122"/>
                        <a:ea typeface="微软雅黑" panose="020B0503020204020204" pitchFamily="34" charset="-122"/>
                        <a:cs typeface="Times New Roman" pitchFamily="18" charset="0"/>
                      </a:rPr>
                      <a:t>点源</a:t>
                    </a:r>
                  </a:p>
                </p:txBody>
              </p:sp>
            </p:grpSp>
            <p:grpSp>
              <p:nvGrpSpPr>
                <p:cNvPr id="48" name="组合 64"/>
                <p:cNvGrpSpPr>
                  <a:grpSpLocks/>
                </p:cNvGrpSpPr>
                <p:nvPr/>
              </p:nvGrpSpPr>
              <p:grpSpPr bwMode="auto">
                <a:xfrm>
                  <a:off x="9084896" y="4983276"/>
                  <a:ext cx="1260000" cy="1481045"/>
                  <a:chOff x="869950" y="3569700"/>
                  <a:chExt cx="1440000" cy="1860904"/>
                </a:xfrm>
              </p:grpSpPr>
              <p:pic>
                <p:nvPicPr>
                  <p:cNvPr id="52" name="图片 68"/>
                  <p:cNvPicPr>
                    <a:picLocks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69950" y="3569700"/>
                    <a:ext cx="1440000" cy="14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 name="文本框 52">
                    <a:extLst/>
                  </p:cNvPr>
                  <p:cNvSpPr txBox="1"/>
                  <p:nvPr/>
                </p:nvSpPr>
                <p:spPr>
                  <a:xfrm>
                    <a:off x="869950" y="5009699"/>
                    <a:ext cx="1440000" cy="420905"/>
                  </a:xfrm>
                  <a:prstGeom prst="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zh-CN" altLang="en-US" sz="1200" dirty="0">
                        <a:latin typeface="微软雅黑" panose="020B0503020204020204" pitchFamily="34" charset="-122"/>
                        <a:ea typeface="微软雅黑" panose="020B0503020204020204" pitchFamily="34" charset="-122"/>
                        <a:cs typeface="Times New Roman" pitchFamily="18" charset="0"/>
                      </a:rPr>
                      <a:t>面源</a:t>
                    </a:r>
                  </a:p>
                </p:txBody>
              </p:sp>
            </p:grpSp>
            <p:grpSp>
              <p:nvGrpSpPr>
                <p:cNvPr id="49" name="组合 65"/>
                <p:cNvGrpSpPr>
                  <a:grpSpLocks/>
                </p:cNvGrpSpPr>
                <p:nvPr/>
              </p:nvGrpSpPr>
              <p:grpSpPr bwMode="auto">
                <a:xfrm>
                  <a:off x="10458532" y="4983276"/>
                  <a:ext cx="1260000" cy="1481045"/>
                  <a:chOff x="2707412" y="3569700"/>
                  <a:chExt cx="1440000" cy="1860904"/>
                </a:xfrm>
              </p:grpSpPr>
              <p:pic>
                <p:nvPicPr>
                  <p:cNvPr id="50" name="图片 66"/>
                  <p:cNvPicPr>
                    <a:picLocks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2707412" y="3569700"/>
                    <a:ext cx="1440000" cy="14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 name="文本框 50">
                    <a:extLst/>
                  </p:cNvPr>
                  <p:cNvSpPr txBox="1"/>
                  <p:nvPr/>
                </p:nvSpPr>
                <p:spPr>
                  <a:xfrm>
                    <a:off x="2707412" y="5009699"/>
                    <a:ext cx="1440000" cy="420905"/>
                  </a:xfrm>
                  <a:prstGeom prst="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zh-CN" altLang="en-US" sz="1200" dirty="0">
                        <a:latin typeface="微软雅黑" panose="020B0503020204020204" pitchFamily="34" charset="-122"/>
                        <a:ea typeface="微软雅黑" panose="020B0503020204020204" pitchFamily="34" charset="-122"/>
                        <a:cs typeface="Times New Roman" pitchFamily="18" charset="0"/>
                      </a:rPr>
                      <a:t>社会经济</a:t>
                    </a:r>
                  </a:p>
                </p:txBody>
              </p:sp>
            </p:grpSp>
          </p:grpSp>
          <p:cxnSp>
            <p:nvCxnSpPr>
              <p:cNvPr id="21" name="直接连接符 20">
                <a:extLst/>
              </p:cNvPr>
              <p:cNvCxnSpPr>
                <a:endCxn id="69" idx="3"/>
              </p:cNvCxnSpPr>
              <p:nvPr/>
            </p:nvCxnSpPr>
            <p:spPr>
              <a:xfrm flipH="1" flipV="1">
                <a:off x="3766114" y="4470440"/>
                <a:ext cx="263538" cy="501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p:cNvPr>
              <p:cNvCxnSpPr>
                <a:stCxn id="69" idx="3"/>
              </p:cNvCxnSpPr>
              <p:nvPr/>
            </p:nvCxnSpPr>
            <p:spPr>
              <a:xfrm>
                <a:off x="3766114" y="4470440"/>
                <a:ext cx="2979889" cy="511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p:cNvPr>
              <p:cNvCxnSpPr>
                <a:stCxn id="70" idx="3"/>
              </p:cNvCxnSpPr>
              <p:nvPr/>
            </p:nvCxnSpPr>
            <p:spPr>
              <a:xfrm>
                <a:off x="5842669" y="4470440"/>
                <a:ext cx="4046743" cy="509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p:cNvPr>
              <p:cNvCxnSpPr>
                <a:stCxn id="70" idx="3"/>
              </p:cNvCxnSpPr>
              <p:nvPr/>
            </p:nvCxnSpPr>
            <p:spPr>
              <a:xfrm>
                <a:off x="5842669" y="4470440"/>
                <a:ext cx="5420001" cy="501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p:cNvPr>
              <p:cNvCxnSpPr>
                <a:stCxn id="70" idx="3"/>
              </p:cNvCxnSpPr>
              <p:nvPr/>
            </p:nvCxnSpPr>
            <p:spPr>
              <a:xfrm>
                <a:off x="5842669" y="4470440"/>
                <a:ext cx="2448050" cy="533225"/>
              </a:xfrm>
              <a:prstGeom prst="line">
                <a:avLst/>
              </a:prstGeom>
            </p:spPr>
            <p:style>
              <a:lnRef idx="1">
                <a:schemeClr val="accent1"/>
              </a:lnRef>
              <a:fillRef idx="0">
                <a:schemeClr val="accent1"/>
              </a:fillRef>
              <a:effectRef idx="0">
                <a:schemeClr val="accent1"/>
              </a:effectRef>
              <a:fontRef idx="minor">
                <a:schemeClr val="tx1"/>
              </a:fontRef>
            </p:style>
          </p:cxnSp>
          <p:grpSp>
            <p:nvGrpSpPr>
              <p:cNvPr id="27" name="组合 38"/>
              <p:cNvGrpSpPr>
                <a:grpSpLocks/>
              </p:cNvGrpSpPr>
              <p:nvPr/>
            </p:nvGrpSpPr>
            <p:grpSpPr bwMode="auto">
              <a:xfrm>
                <a:off x="8694192" y="3633253"/>
                <a:ext cx="1727430" cy="925849"/>
                <a:chOff x="8578397" y="3632941"/>
                <a:chExt cx="1727430" cy="925849"/>
              </a:xfrm>
            </p:grpSpPr>
            <p:grpSp>
              <p:nvGrpSpPr>
                <p:cNvPr id="36" name="组合 47"/>
                <p:cNvGrpSpPr>
                  <a:grpSpLocks/>
                </p:cNvGrpSpPr>
                <p:nvPr/>
              </p:nvGrpSpPr>
              <p:grpSpPr bwMode="auto">
                <a:xfrm>
                  <a:off x="8578397" y="3775798"/>
                  <a:ext cx="764997" cy="782992"/>
                  <a:chOff x="8591356" y="3866212"/>
                  <a:chExt cx="764997" cy="782992"/>
                </a:xfrm>
              </p:grpSpPr>
              <p:grpSp>
                <p:nvGrpSpPr>
                  <p:cNvPr id="42" name="组合 58"/>
                  <p:cNvGrpSpPr>
                    <a:grpSpLocks/>
                  </p:cNvGrpSpPr>
                  <p:nvPr/>
                </p:nvGrpSpPr>
                <p:grpSpPr bwMode="auto">
                  <a:xfrm>
                    <a:off x="8591356" y="3866212"/>
                    <a:ext cx="764997" cy="563142"/>
                    <a:chOff x="8443585" y="4157895"/>
                    <a:chExt cx="764997" cy="563142"/>
                  </a:xfrm>
                </p:grpSpPr>
                <p:sp>
                  <p:nvSpPr>
                    <p:cNvPr id="44" name="流程图: 磁盘 43">
                      <a:extLst/>
                    </p:cNvPr>
                    <p:cNvSpPr/>
                    <p:nvPr/>
                  </p:nvSpPr>
                  <p:spPr>
                    <a:xfrm>
                      <a:off x="8452883" y="4157127"/>
                      <a:ext cx="755689" cy="33168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Times New Roman" pitchFamily="18" charset="0"/>
                      </a:endParaRPr>
                    </a:p>
                  </p:txBody>
                </p:sp>
                <p:sp>
                  <p:nvSpPr>
                    <p:cNvPr id="45" name="流程图: 磁盘 44">
                      <a:extLst/>
                    </p:cNvPr>
                    <p:cNvSpPr/>
                    <p:nvPr/>
                  </p:nvSpPr>
                  <p:spPr>
                    <a:xfrm>
                      <a:off x="8443358" y="4388827"/>
                      <a:ext cx="755689" cy="33168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Times New Roman" pitchFamily="18" charset="0"/>
                      </a:endParaRPr>
                    </a:p>
                  </p:txBody>
                </p:sp>
              </p:grpSp>
              <p:sp>
                <p:nvSpPr>
                  <p:cNvPr id="43" name="流程图: 磁盘 42">
                    <a:extLst/>
                  </p:cNvPr>
                  <p:cNvSpPr/>
                  <p:nvPr/>
                </p:nvSpPr>
                <p:spPr>
                  <a:xfrm>
                    <a:off x="8600654" y="4317734"/>
                    <a:ext cx="755689" cy="33167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Times New Roman" pitchFamily="18" charset="0"/>
                    </a:endParaRPr>
                  </a:p>
                </p:txBody>
              </p:sp>
            </p:grpSp>
            <p:grpSp>
              <p:nvGrpSpPr>
                <p:cNvPr id="37" name="组合 48"/>
                <p:cNvGrpSpPr>
                  <a:grpSpLocks/>
                </p:cNvGrpSpPr>
                <p:nvPr/>
              </p:nvGrpSpPr>
              <p:grpSpPr bwMode="auto">
                <a:xfrm>
                  <a:off x="9546824" y="3632941"/>
                  <a:ext cx="759003" cy="782992"/>
                  <a:chOff x="8600979" y="3866212"/>
                  <a:chExt cx="759003" cy="782992"/>
                </a:xfrm>
              </p:grpSpPr>
              <p:grpSp>
                <p:nvGrpSpPr>
                  <p:cNvPr id="38" name="组合 49"/>
                  <p:cNvGrpSpPr>
                    <a:grpSpLocks/>
                  </p:cNvGrpSpPr>
                  <p:nvPr/>
                </p:nvGrpSpPr>
                <p:grpSpPr bwMode="auto">
                  <a:xfrm>
                    <a:off x="8600979" y="3866212"/>
                    <a:ext cx="759003" cy="563142"/>
                    <a:chOff x="8453208" y="4157895"/>
                    <a:chExt cx="759003" cy="563142"/>
                  </a:xfrm>
                </p:grpSpPr>
                <p:sp>
                  <p:nvSpPr>
                    <p:cNvPr id="40" name="流程图: 磁盘 39">
                      <a:extLst/>
                    </p:cNvPr>
                    <p:cNvSpPr/>
                    <p:nvPr/>
                  </p:nvSpPr>
                  <p:spPr>
                    <a:xfrm>
                      <a:off x="8452978" y="4157156"/>
                      <a:ext cx="755689" cy="33168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Times New Roman" pitchFamily="18" charset="0"/>
                      </a:endParaRPr>
                    </a:p>
                  </p:txBody>
                </p:sp>
                <p:sp>
                  <p:nvSpPr>
                    <p:cNvPr id="41" name="流程图: 磁盘 40">
                      <a:extLst/>
                    </p:cNvPr>
                    <p:cNvSpPr/>
                    <p:nvPr/>
                  </p:nvSpPr>
                  <p:spPr>
                    <a:xfrm>
                      <a:off x="8456153" y="4388856"/>
                      <a:ext cx="755689" cy="33168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Times New Roman" pitchFamily="18" charset="0"/>
                      </a:endParaRPr>
                    </a:p>
                  </p:txBody>
                </p:sp>
              </p:grpSp>
              <p:sp>
                <p:nvSpPr>
                  <p:cNvPr id="39" name="流程图: 磁盘 38">
                    <a:extLst/>
                  </p:cNvPr>
                  <p:cNvSpPr/>
                  <p:nvPr/>
                </p:nvSpPr>
                <p:spPr>
                  <a:xfrm>
                    <a:off x="8600749" y="4317763"/>
                    <a:ext cx="755689" cy="33167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Times New Roman" pitchFamily="18" charset="0"/>
                    </a:endParaRPr>
                  </a:p>
                </p:txBody>
              </p:sp>
            </p:grpSp>
          </p:grpSp>
          <p:cxnSp>
            <p:nvCxnSpPr>
              <p:cNvPr id="28" name="直接连接符 27">
                <a:extLst/>
              </p:cNvPr>
              <p:cNvCxnSpPr>
                <a:stCxn id="69" idx="3"/>
              </p:cNvCxnSpPr>
              <p:nvPr/>
            </p:nvCxnSpPr>
            <p:spPr>
              <a:xfrm flipH="1">
                <a:off x="2626230" y="4470440"/>
                <a:ext cx="1139883" cy="511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p:cNvPr>
              <p:cNvCxnSpPr>
                <a:endCxn id="68" idx="3"/>
              </p:cNvCxnSpPr>
              <p:nvPr/>
            </p:nvCxnSpPr>
            <p:spPr>
              <a:xfrm flipV="1">
                <a:off x="1051350" y="4473614"/>
                <a:ext cx="665196" cy="509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p:cNvPr>
              <p:cNvCxnSpPr>
                <a:stCxn id="69" idx="3"/>
              </p:cNvCxnSpPr>
              <p:nvPr/>
            </p:nvCxnSpPr>
            <p:spPr>
              <a:xfrm>
                <a:off x="3766114" y="4470440"/>
                <a:ext cx="1606632" cy="511008"/>
              </a:xfrm>
              <a:prstGeom prst="line">
                <a:avLst/>
              </a:prstGeom>
            </p:spPr>
            <p:style>
              <a:lnRef idx="1">
                <a:schemeClr val="accent1"/>
              </a:lnRef>
              <a:fillRef idx="0">
                <a:schemeClr val="accent1"/>
              </a:fillRef>
              <a:effectRef idx="0">
                <a:schemeClr val="accent1"/>
              </a:effectRef>
              <a:fontRef idx="minor">
                <a:schemeClr val="tx1"/>
              </a:fontRef>
            </p:style>
          </p:cxnSp>
          <p:sp>
            <p:nvSpPr>
              <p:cNvPr id="31" name="文本框 42"/>
              <p:cNvSpPr txBox="1">
                <a:spLocks noChangeArrowheads="1"/>
              </p:cNvSpPr>
              <p:nvPr/>
            </p:nvSpPr>
            <p:spPr bwMode="auto">
              <a:xfrm>
                <a:off x="3092570" y="3305621"/>
                <a:ext cx="1902740" cy="372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多元异构大数据</a:t>
                </a:r>
              </a:p>
            </p:txBody>
          </p:sp>
          <p:sp>
            <p:nvSpPr>
              <p:cNvPr id="32" name="文本框 43"/>
              <p:cNvSpPr txBox="1">
                <a:spLocks noChangeArrowheads="1"/>
              </p:cNvSpPr>
              <p:nvPr/>
            </p:nvSpPr>
            <p:spPr bwMode="auto">
              <a:xfrm>
                <a:off x="7322081" y="3337498"/>
                <a:ext cx="906029" cy="372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监测站</a:t>
                </a:r>
              </a:p>
            </p:txBody>
          </p:sp>
          <p:sp>
            <p:nvSpPr>
              <p:cNvPr id="33" name="文本框 44"/>
              <p:cNvSpPr txBox="1">
                <a:spLocks noChangeArrowheads="1"/>
              </p:cNvSpPr>
              <p:nvPr/>
            </p:nvSpPr>
            <p:spPr bwMode="auto">
              <a:xfrm>
                <a:off x="8643081" y="3325348"/>
                <a:ext cx="1902740" cy="372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综合数据库</a:t>
                </a:r>
              </a:p>
            </p:txBody>
          </p:sp>
          <p:sp>
            <p:nvSpPr>
              <p:cNvPr id="34" name="右箭头 33">
                <a:extLst/>
              </p:cNvPr>
              <p:cNvSpPr/>
              <p:nvPr/>
            </p:nvSpPr>
            <p:spPr>
              <a:xfrm>
                <a:off x="6977789" y="3970542"/>
                <a:ext cx="315929" cy="2380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Times New Roman" pitchFamily="18" charset="0"/>
                </a:endParaRPr>
              </a:p>
            </p:txBody>
          </p:sp>
          <p:sp>
            <p:nvSpPr>
              <p:cNvPr id="35" name="右箭头 34">
                <a:extLst/>
              </p:cNvPr>
              <p:cNvSpPr/>
              <p:nvPr/>
            </p:nvSpPr>
            <p:spPr>
              <a:xfrm>
                <a:off x="8290719" y="3965780"/>
                <a:ext cx="281001" cy="2507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cs typeface="Times New Roman" pitchFamily="18" charset="0"/>
                </a:endParaRPr>
              </a:p>
            </p:txBody>
          </p:sp>
        </p:grpSp>
        <p:sp>
          <p:nvSpPr>
            <p:cNvPr id="73" name="Freeform 27">
              <a:extLst/>
            </p:cNvPr>
            <p:cNvSpPr>
              <a:spLocks/>
            </p:cNvSpPr>
            <p:nvPr/>
          </p:nvSpPr>
          <p:spPr bwMode="auto">
            <a:xfrm>
              <a:off x="10575925" y="836613"/>
              <a:ext cx="1273175" cy="1246187"/>
            </a:xfrm>
            <a:custGeom>
              <a:avLst/>
              <a:gdLst>
                <a:gd name="T0" fmla="*/ 1736 w 2336"/>
                <a:gd name="T1" fmla="*/ 356 h 1659"/>
                <a:gd name="T2" fmla="*/ 1598 w 2336"/>
                <a:gd name="T3" fmla="*/ 395 h 1659"/>
                <a:gd name="T4" fmla="*/ 1528 w 2336"/>
                <a:gd name="T5" fmla="*/ 384 h 1659"/>
                <a:gd name="T6" fmla="*/ 1460 w 2336"/>
                <a:gd name="T7" fmla="*/ 222 h 1659"/>
                <a:gd name="T8" fmla="*/ 1341 w 2336"/>
                <a:gd name="T9" fmla="*/ 96 h 1659"/>
                <a:gd name="T10" fmla="*/ 1186 w 2336"/>
                <a:gd name="T11" fmla="*/ 20 h 1659"/>
                <a:gd name="T12" fmla="*/ 1051 w 2336"/>
                <a:gd name="T13" fmla="*/ 0 h 1659"/>
                <a:gd name="T14" fmla="*/ 952 w 2336"/>
                <a:gd name="T15" fmla="*/ 10 h 1659"/>
                <a:gd name="T16" fmla="*/ 859 w 2336"/>
                <a:gd name="T17" fmla="*/ 39 h 1659"/>
                <a:gd name="T18" fmla="*/ 703 w 2336"/>
                <a:gd name="T19" fmla="*/ 144 h 1659"/>
                <a:gd name="T20" fmla="*/ 598 w 2336"/>
                <a:gd name="T21" fmla="*/ 300 h 1659"/>
                <a:gd name="T22" fmla="*/ 571 w 2336"/>
                <a:gd name="T23" fmla="*/ 391 h 1659"/>
                <a:gd name="T24" fmla="*/ 561 w 2336"/>
                <a:gd name="T25" fmla="*/ 491 h 1659"/>
                <a:gd name="T26" fmla="*/ 526 w 2336"/>
                <a:gd name="T27" fmla="*/ 481 h 1659"/>
                <a:gd name="T28" fmla="*/ 421 w 2336"/>
                <a:gd name="T29" fmla="*/ 467 h 1659"/>
                <a:gd name="T30" fmla="*/ 255 w 2336"/>
                <a:gd name="T31" fmla="*/ 500 h 1659"/>
                <a:gd name="T32" fmla="*/ 123 w 2336"/>
                <a:gd name="T33" fmla="*/ 592 h 1659"/>
                <a:gd name="T34" fmla="*/ 33 w 2336"/>
                <a:gd name="T35" fmla="*/ 724 h 1659"/>
                <a:gd name="T36" fmla="*/ 0 w 2336"/>
                <a:gd name="T37" fmla="*/ 888 h 1659"/>
                <a:gd name="T38" fmla="*/ 16 w 2336"/>
                <a:gd name="T39" fmla="*/ 1003 h 1659"/>
                <a:gd name="T40" fmla="*/ 78 w 2336"/>
                <a:gd name="T41" fmla="*/ 1135 h 1659"/>
                <a:gd name="T42" fmla="*/ 183 w 2336"/>
                <a:gd name="T43" fmla="*/ 1236 h 1659"/>
                <a:gd name="T44" fmla="*/ 318 w 2336"/>
                <a:gd name="T45" fmla="*/ 1297 h 1659"/>
                <a:gd name="T46" fmla="*/ 351 w 2336"/>
                <a:gd name="T47" fmla="*/ 1355 h 1659"/>
                <a:gd name="T48" fmla="*/ 362 w 2336"/>
                <a:gd name="T49" fmla="*/ 1439 h 1659"/>
                <a:gd name="T50" fmla="*/ 413 w 2336"/>
                <a:gd name="T51" fmla="*/ 1534 h 1659"/>
                <a:gd name="T52" fmla="*/ 497 w 2336"/>
                <a:gd name="T53" fmla="*/ 1602 h 1659"/>
                <a:gd name="T54" fmla="*/ 602 w 2336"/>
                <a:gd name="T55" fmla="*/ 1635 h 1659"/>
                <a:gd name="T56" fmla="*/ 699 w 2336"/>
                <a:gd name="T57" fmla="*/ 1627 h 1659"/>
                <a:gd name="T58" fmla="*/ 816 w 2336"/>
                <a:gd name="T59" fmla="*/ 1565 h 1659"/>
                <a:gd name="T60" fmla="*/ 894 w 2336"/>
                <a:gd name="T61" fmla="*/ 1548 h 1659"/>
                <a:gd name="T62" fmla="*/ 1036 w 2336"/>
                <a:gd name="T63" fmla="*/ 1629 h 1659"/>
                <a:gd name="T64" fmla="*/ 1129 w 2336"/>
                <a:gd name="T65" fmla="*/ 1653 h 1659"/>
                <a:gd name="T66" fmla="*/ 1203 w 2336"/>
                <a:gd name="T67" fmla="*/ 1659 h 1659"/>
                <a:gd name="T68" fmla="*/ 1343 w 2336"/>
                <a:gd name="T69" fmla="*/ 1639 h 1659"/>
                <a:gd name="T70" fmla="*/ 1466 w 2336"/>
                <a:gd name="T71" fmla="*/ 1579 h 1659"/>
                <a:gd name="T72" fmla="*/ 1567 w 2336"/>
                <a:gd name="T73" fmla="*/ 1489 h 1659"/>
                <a:gd name="T74" fmla="*/ 1641 w 2336"/>
                <a:gd name="T75" fmla="*/ 1374 h 1659"/>
                <a:gd name="T76" fmla="*/ 1766 w 2336"/>
                <a:gd name="T77" fmla="*/ 1400 h 1659"/>
                <a:gd name="T78" fmla="*/ 1863 w 2336"/>
                <a:gd name="T79" fmla="*/ 1400 h 1659"/>
                <a:gd name="T80" fmla="*/ 1966 w 2336"/>
                <a:gd name="T81" fmla="*/ 1378 h 1659"/>
                <a:gd name="T82" fmla="*/ 2059 w 2336"/>
                <a:gd name="T83" fmla="*/ 1339 h 1659"/>
                <a:gd name="T84" fmla="*/ 2143 w 2336"/>
                <a:gd name="T85" fmla="*/ 1283 h 1659"/>
                <a:gd name="T86" fmla="*/ 2215 w 2336"/>
                <a:gd name="T87" fmla="*/ 1211 h 1659"/>
                <a:gd name="T88" fmla="*/ 2272 w 2336"/>
                <a:gd name="T89" fmla="*/ 1127 h 1659"/>
                <a:gd name="T90" fmla="*/ 2312 w 2336"/>
                <a:gd name="T91" fmla="*/ 1034 h 1659"/>
                <a:gd name="T92" fmla="*/ 2332 w 2336"/>
                <a:gd name="T93" fmla="*/ 931 h 1659"/>
                <a:gd name="T94" fmla="*/ 2334 w 2336"/>
                <a:gd name="T95" fmla="*/ 849 h 1659"/>
                <a:gd name="T96" fmla="*/ 2318 w 2336"/>
                <a:gd name="T97" fmla="*/ 746 h 1659"/>
                <a:gd name="T98" fmla="*/ 2283 w 2336"/>
                <a:gd name="T99" fmla="*/ 648 h 1659"/>
                <a:gd name="T100" fmla="*/ 2231 w 2336"/>
                <a:gd name="T101" fmla="*/ 563 h 1659"/>
                <a:gd name="T102" fmla="*/ 2163 w 2336"/>
                <a:gd name="T103" fmla="*/ 487 h 1659"/>
                <a:gd name="T104" fmla="*/ 2083 w 2336"/>
                <a:gd name="T105" fmla="*/ 427 h 1659"/>
                <a:gd name="T106" fmla="*/ 1989 w 2336"/>
                <a:gd name="T107" fmla="*/ 384 h 1659"/>
                <a:gd name="T108" fmla="*/ 1890 w 2336"/>
                <a:gd name="T109" fmla="*/ 356 h 1659"/>
                <a:gd name="T110" fmla="*/ 1810 w 2336"/>
                <a:gd name="T111" fmla="*/ 351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6" h="1659">
                  <a:moveTo>
                    <a:pt x="1810" y="351"/>
                  </a:moveTo>
                  <a:lnTo>
                    <a:pt x="1810" y="351"/>
                  </a:lnTo>
                  <a:lnTo>
                    <a:pt x="1773" y="353"/>
                  </a:lnTo>
                  <a:lnTo>
                    <a:pt x="1736" y="356"/>
                  </a:lnTo>
                  <a:lnTo>
                    <a:pt x="1699" y="362"/>
                  </a:lnTo>
                  <a:lnTo>
                    <a:pt x="1666" y="372"/>
                  </a:lnTo>
                  <a:lnTo>
                    <a:pt x="1631" y="382"/>
                  </a:lnTo>
                  <a:lnTo>
                    <a:pt x="1598" y="395"/>
                  </a:lnTo>
                  <a:lnTo>
                    <a:pt x="1567" y="411"/>
                  </a:lnTo>
                  <a:lnTo>
                    <a:pt x="1536" y="427"/>
                  </a:lnTo>
                  <a:lnTo>
                    <a:pt x="1536" y="427"/>
                  </a:lnTo>
                  <a:lnTo>
                    <a:pt x="1528" y="384"/>
                  </a:lnTo>
                  <a:lnTo>
                    <a:pt x="1516" y="341"/>
                  </a:lnTo>
                  <a:lnTo>
                    <a:pt x="1501" y="298"/>
                  </a:lnTo>
                  <a:lnTo>
                    <a:pt x="1483" y="259"/>
                  </a:lnTo>
                  <a:lnTo>
                    <a:pt x="1460" y="222"/>
                  </a:lnTo>
                  <a:lnTo>
                    <a:pt x="1435" y="187"/>
                  </a:lnTo>
                  <a:lnTo>
                    <a:pt x="1406" y="154"/>
                  </a:lnTo>
                  <a:lnTo>
                    <a:pt x="1376" y="123"/>
                  </a:lnTo>
                  <a:lnTo>
                    <a:pt x="1341" y="96"/>
                  </a:lnTo>
                  <a:lnTo>
                    <a:pt x="1306" y="72"/>
                  </a:lnTo>
                  <a:lnTo>
                    <a:pt x="1267" y="51"/>
                  </a:lnTo>
                  <a:lnTo>
                    <a:pt x="1227" y="33"/>
                  </a:lnTo>
                  <a:lnTo>
                    <a:pt x="1186" y="20"/>
                  </a:lnTo>
                  <a:lnTo>
                    <a:pt x="1141" y="10"/>
                  </a:lnTo>
                  <a:lnTo>
                    <a:pt x="1096" y="2"/>
                  </a:lnTo>
                  <a:lnTo>
                    <a:pt x="1051" y="0"/>
                  </a:lnTo>
                  <a:lnTo>
                    <a:pt x="1051" y="0"/>
                  </a:lnTo>
                  <a:lnTo>
                    <a:pt x="1026" y="2"/>
                  </a:lnTo>
                  <a:lnTo>
                    <a:pt x="1001" y="4"/>
                  </a:lnTo>
                  <a:lnTo>
                    <a:pt x="975" y="6"/>
                  </a:lnTo>
                  <a:lnTo>
                    <a:pt x="952" y="10"/>
                  </a:lnTo>
                  <a:lnTo>
                    <a:pt x="929" y="16"/>
                  </a:lnTo>
                  <a:lnTo>
                    <a:pt x="905" y="24"/>
                  </a:lnTo>
                  <a:lnTo>
                    <a:pt x="882" y="31"/>
                  </a:lnTo>
                  <a:lnTo>
                    <a:pt x="859" y="39"/>
                  </a:lnTo>
                  <a:lnTo>
                    <a:pt x="816" y="61"/>
                  </a:lnTo>
                  <a:lnTo>
                    <a:pt x="777" y="84"/>
                  </a:lnTo>
                  <a:lnTo>
                    <a:pt x="738" y="113"/>
                  </a:lnTo>
                  <a:lnTo>
                    <a:pt x="703" y="144"/>
                  </a:lnTo>
                  <a:lnTo>
                    <a:pt x="672" y="179"/>
                  </a:lnTo>
                  <a:lnTo>
                    <a:pt x="645" y="216"/>
                  </a:lnTo>
                  <a:lnTo>
                    <a:pt x="619" y="257"/>
                  </a:lnTo>
                  <a:lnTo>
                    <a:pt x="598" y="300"/>
                  </a:lnTo>
                  <a:lnTo>
                    <a:pt x="590" y="323"/>
                  </a:lnTo>
                  <a:lnTo>
                    <a:pt x="582" y="345"/>
                  </a:lnTo>
                  <a:lnTo>
                    <a:pt x="576" y="368"/>
                  </a:lnTo>
                  <a:lnTo>
                    <a:pt x="571" y="391"/>
                  </a:lnTo>
                  <a:lnTo>
                    <a:pt x="565" y="417"/>
                  </a:lnTo>
                  <a:lnTo>
                    <a:pt x="563" y="440"/>
                  </a:lnTo>
                  <a:lnTo>
                    <a:pt x="561" y="465"/>
                  </a:lnTo>
                  <a:lnTo>
                    <a:pt x="561" y="491"/>
                  </a:lnTo>
                  <a:lnTo>
                    <a:pt x="561" y="491"/>
                  </a:lnTo>
                  <a:lnTo>
                    <a:pt x="561" y="493"/>
                  </a:lnTo>
                  <a:lnTo>
                    <a:pt x="561" y="493"/>
                  </a:lnTo>
                  <a:lnTo>
                    <a:pt x="526" y="481"/>
                  </a:lnTo>
                  <a:lnTo>
                    <a:pt x="493" y="473"/>
                  </a:lnTo>
                  <a:lnTo>
                    <a:pt x="456" y="469"/>
                  </a:lnTo>
                  <a:lnTo>
                    <a:pt x="421" y="467"/>
                  </a:lnTo>
                  <a:lnTo>
                    <a:pt x="421" y="467"/>
                  </a:lnTo>
                  <a:lnTo>
                    <a:pt x="376" y="469"/>
                  </a:lnTo>
                  <a:lnTo>
                    <a:pt x="335" y="477"/>
                  </a:lnTo>
                  <a:lnTo>
                    <a:pt x="294" y="487"/>
                  </a:lnTo>
                  <a:lnTo>
                    <a:pt x="255" y="500"/>
                  </a:lnTo>
                  <a:lnTo>
                    <a:pt x="220" y="518"/>
                  </a:lnTo>
                  <a:lnTo>
                    <a:pt x="185" y="539"/>
                  </a:lnTo>
                  <a:lnTo>
                    <a:pt x="152" y="565"/>
                  </a:lnTo>
                  <a:lnTo>
                    <a:pt x="123" y="592"/>
                  </a:lnTo>
                  <a:lnTo>
                    <a:pt x="96" y="621"/>
                  </a:lnTo>
                  <a:lnTo>
                    <a:pt x="70" y="652"/>
                  </a:lnTo>
                  <a:lnTo>
                    <a:pt x="51" y="687"/>
                  </a:lnTo>
                  <a:lnTo>
                    <a:pt x="33" y="724"/>
                  </a:lnTo>
                  <a:lnTo>
                    <a:pt x="18" y="763"/>
                  </a:lnTo>
                  <a:lnTo>
                    <a:pt x="8" y="804"/>
                  </a:lnTo>
                  <a:lnTo>
                    <a:pt x="2" y="845"/>
                  </a:lnTo>
                  <a:lnTo>
                    <a:pt x="0" y="888"/>
                  </a:lnTo>
                  <a:lnTo>
                    <a:pt x="0" y="888"/>
                  </a:lnTo>
                  <a:lnTo>
                    <a:pt x="0" y="927"/>
                  </a:lnTo>
                  <a:lnTo>
                    <a:pt x="6" y="966"/>
                  </a:lnTo>
                  <a:lnTo>
                    <a:pt x="16" y="1003"/>
                  </a:lnTo>
                  <a:lnTo>
                    <a:pt x="28" y="1038"/>
                  </a:lnTo>
                  <a:lnTo>
                    <a:pt x="41" y="1071"/>
                  </a:lnTo>
                  <a:lnTo>
                    <a:pt x="59" y="1104"/>
                  </a:lnTo>
                  <a:lnTo>
                    <a:pt x="78" y="1135"/>
                  </a:lnTo>
                  <a:lnTo>
                    <a:pt x="102" y="1162"/>
                  </a:lnTo>
                  <a:lnTo>
                    <a:pt x="127" y="1190"/>
                  </a:lnTo>
                  <a:lnTo>
                    <a:pt x="154" y="1215"/>
                  </a:lnTo>
                  <a:lnTo>
                    <a:pt x="183" y="1236"/>
                  </a:lnTo>
                  <a:lnTo>
                    <a:pt x="214" y="1256"/>
                  </a:lnTo>
                  <a:lnTo>
                    <a:pt x="248" y="1271"/>
                  </a:lnTo>
                  <a:lnTo>
                    <a:pt x="283" y="1285"/>
                  </a:lnTo>
                  <a:lnTo>
                    <a:pt x="318" y="1297"/>
                  </a:lnTo>
                  <a:lnTo>
                    <a:pt x="355" y="1304"/>
                  </a:lnTo>
                  <a:lnTo>
                    <a:pt x="355" y="1304"/>
                  </a:lnTo>
                  <a:lnTo>
                    <a:pt x="351" y="1330"/>
                  </a:lnTo>
                  <a:lnTo>
                    <a:pt x="351" y="1355"/>
                  </a:lnTo>
                  <a:lnTo>
                    <a:pt x="351" y="1355"/>
                  </a:lnTo>
                  <a:lnTo>
                    <a:pt x="351" y="1384"/>
                  </a:lnTo>
                  <a:lnTo>
                    <a:pt x="355" y="1411"/>
                  </a:lnTo>
                  <a:lnTo>
                    <a:pt x="362" y="1439"/>
                  </a:lnTo>
                  <a:lnTo>
                    <a:pt x="372" y="1464"/>
                  </a:lnTo>
                  <a:lnTo>
                    <a:pt x="384" y="1489"/>
                  </a:lnTo>
                  <a:lnTo>
                    <a:pt x="397" y="1513"/>
                  </a:lnTo>
                  <a:lnTo>
                    <a:pt x="413" y="1534"/>
                  </a:lnTo>
                  <a:lnTo>
                    <a:pt x="432" y="1553"/>
                  </a:lnTo>
                  <a:lnTo>
                    <a:pt x="452" y="1571"/>
                  </a:lnTo>
                  <a:lnTo>
                    <a:pt x="473" y="1589"/>
                  </a:lnTo>
                  <a:lnTo>
                    <a:pt x="497" y="1602"/>
                  </a:lnTo>
                  <a:lnTo>
                    <a:pt x="522" y="1614"/>
                  </a:lnTo>
                  <a:lnTo>
                    <a:pt x="547" y="1624"/>
                  </a:lnTo>
                  <a:lnTo>
                    <a:pt x="575" y="1629"/>
                  </a:lnTo>
                  <a:lnTo>
                    <a:pt x="602" y="1635"/>
                  </a:lnTo>
                  <a:lnTo>
                    <a:pt x="631" y="1635"/>
                  </a:lnTo>
                  <a:lnTo>
                    <a:pt x="631" y="1635"/>
                  </a:lnTo>
                  <a:lnTo>
                    <a:pt x="666" y="1633"/>
                  </a:lnTo>
                  <a:lnTo>
                    <a:pt x="699" y="1627"/>
                  </a:lnTo>
                  <a:lnTo>
                    <a:pt x="732" y="1618"/>
                  </a:lnTo>
                  <a:lnTo>
                    <a:pt x="761" y="1602"/>
                  </a:lnTo>
                  <a:lnTo>
                    <a:pt x="791" y="1585"/>
                  </a:lnTo>
                  <a:lnTo>
                    <a:pt x="816" y="1565"/>
                  </a:lnTo>
                  <a:lnTo>
                    <a:pt x="839" y="1542"/>
                  </a:lnTo>
                  <a:lnTo>
                    <a:pt x="861" y="1515"/>
                  </a:lnTo>
                  <a:lnTo>
                    <a:pt x="861" y="1515"/>
                  </a:lnTo>
                  <a:lnTo>
                    <a:pt x="894" y="1548"/>
                  </a:lnTo>
                  <a:lnTo>
                    <a:pt x="931" y="1575"/>
                  </a:lnTo>
                  <a:lnTo>
                    <a:pt x="972" y="1600"/>
                  </a:lnTo>
                  <a:lnTo>
                    <a:pt x="1014" y="1620"/>
                  </a:lnTo>
                  <a:lnTo>
                    <a:pt x="1036" y="1629"/>
                  </a:lnTo>
                  <a:lnTo>
                    <a:pt x="1059" y="1637"/>
                  </a:lnTo>
                  <a:lnTo>
                    <a:pt x="1081" y="1643"/>
                  </a:lnTo>
                  <a:lnTo>
                    <a:pt x="1104" y="1649"/>
                  </a:lnTo>
                  <a:lnTo>
                    <a:pt x="1129" y="1653"/>
                  </a:lnTo>
                  <a:lnTo>
                    <a:pt x="1153" y="1657"/>
                  </a:lnTo>
                  <a:lnTo>
                    <a:pt x="1178" y="1659"/>
                  </a:lnTo>
                  <a:lnTo>
                    <a:pt x="1203" y="1659"/>
                  </a:lnTo>
                  <a:lnTo>
                    <a:pt x="1203" y="1659"/>
                  </a:lnTo>
                  <a:lnTo>
                    <a:pt x="1238" y="1659"/>
                  </a:lnTo>
                  <a:lnTo>
                    <a:pt x="1275" y="1655"/>
                  </a:lnTo>
                  <a:lnTo>
                    <a:pt x="1308" y="1647"/>
                  </a:lnTo>
                  <a:lnTo>
                    <a:pt x="1343" y="1639"/>
                  </a:lnTo>
                  <a:lnTo>
                    <a:pt x="1376" y="1627"/>
                  </a:lnTo>
                  <a:lnTo>
                    <a:pt x="1407" y="1614"/>
                  </a:lnTo>
                  <a:lnTo>
                    <a:pt x="1437" y="1598"/>
                  </a:lnTo>
                  <a:lnTo>
                    <a:pt x="1466" y="1579"/>
                  </a:lnTo>
                  <a:lnTo>
                    <a:pt x="1495" y="1559"/>
                  </a:lnTo>
                  <a:lnTo>
                    <a:pt x="1520" y="1538"/>
                  </a:lnTo>
                  <a:lnTo>
                    <a:pt x="1546" y="1515"/>
                  </a:lnTo>
                  <a:lnTo>
                    <a:pt x="1567" y="1489"/>
                  </a:lnTo>
                  <a:lnTo>
                    <a:pt x="1588" y="1462"/>
                  </a:lnTo>
                  <a:lnTo>
                    <a:pt x="1608" y="1435"/>
                  </a:lnTo>
                  <a:lnTo>
                    <a:pt x="1625" y="1406"/>
                  </a:lnTo>
                  <a:lnTo>
                    <a:pt x="1641" y="1374"/>
                  </a:lnTo>
                  <a:lnTo>
                    <a:pt x="1641" y="1374"/>
                  </a:lnTo>
                  <a:lnTo>
                    <a:pt x="1680" y="1386"/>
                  </a:lnTo>
                  <a:lnTo>
                    <a:pt x="1723" y="1396"/>
                  </a:lnTo>
                  <a:lnTo>
                    <a:pt x="1766" y="1400"/>
                  </a:lnTo>
                  <a:lnTo>
                    <a:pt x="1810" y="1402"/>
                  </a:lnTo>
                  <a:lnTo>
                    <a:pt x="1810" y="1402"/>
                  </a:lnTo>
                  <a:lnTo>
                    <a:pt x="1838" y="1402"/>
                  </a:lnTo>
                  <a:lnTo>
                    <a:pt x="1863" y="1400"/>
                  </a:lnTo>
                  <a:lnTo>
                    <a:pt x="1890" y="1396"/>
                  </a:lnTo>
                  <a:lnTo>
                    <a:pt x="1915" y="1392"/>
                  </a:lnTo>
                  <a:lnTo>
                    <a:pt x="1941" y="1386"/>
                  </a:lnTo>
                  <a:lnTo>
                    <a:pt x="1966" y="1378"/>
                  </a:lnTo>
                  <a:lnTo>
                    <a:pt x="1989" y="1371"/>
                  </a:lnTo>
                  <a:lnTo>
                    <a:pt x="2015" y="1361"/>
                  </a:lnTo>
                  <a:lnTo>
                    <a:pt x="2038" y="1351"/>
                  </a:lnTo>
                  <a:lnTo>
                    <a:pt x="2059" y="1339"/>
                  </a:lnTo>
                  <a:lnTo>
                    <a:pt x="2083" y="1326"/>
                  </a:lnTo>
                  <a:lnTo>
                    <a:pt x="2104" y="1312"/>
                  </a:lnTo>
                  <a:lnTo>
                    <a:pt x="2124" y="1298"/>
                  </a:lnTo>
                  <a:lnTo>
                    <a:pt x="2143" y="1283"/>
                  </a:lnTo>
                  <a:lnTo>
                    <a:pt x="2163" y="1265"/>
                  </a:lnTo>
                  <a:lnTo>
                    <a:pt x="2182" y="1248"/>
                  </a:lnTo>
                  <a:lnTo>
                    <a:pt x="2200" y="1230"/>
                  </a:lnTo>
                  <a:lnTo>
                    <a:pt x="2215" y="1211"/>
                  </a:lnTo>
                  <a:lnTo>
                    <a:pt x="2231" y="1191"/>
                  </a:lnTo>
                  <a:lnTo>
                    <a:pt x="2246" y="1170"/>
                  </a:lnTo>
                  <a:lnTo>
                    <a:pt x="2260" y="1149"/>
                  </a:lnTo>
                  <a:lnTo>
                    <a:pt x="2272" y="1127"/>
                  </a:lnTo>
                  <a:lnTo>
                    <a:pt x="2283" y="1104"/>
                  </a:lnTo>
                  <a:lnTo>
                    <a:pt x="2293" y="1081"/>
                  </a:lnTo>
                  <a:lnTo>
                    <a:pt x="2303" y="1057"/>
                  </a:lnTo>
                  <a:lnTo>
                    <a:pt x="2312" y="1034"/>
                  </a:lnTo>
                  <a:lnTo>
                    <a:pt x="2318" y="1008"/>
                  </a:lnTo>
                  <a:lnTo>
                    <a:pt x="2324" y="983"/>
                  </a:lnTo>
                  <a:lnTo>
                    <a:pt x="2330" y="956"/>
                  </a:lnTo>
                  <a:lnTo>
                    <a:pt x="2332" y="931"/>
                  </a:lnTo>
                  <a:lnTo>
                    <a:pt x="2334" y="903"/>
                  </a:lnTo>
                  <a:lnTo>
                    <a:pt x="2336" y="876"/>
                  </a:lnTo>
                  <a:lnTo>
                    <a:pt x="2336" y="876"/>
                  </a:lnTo>
                  <a:lnTo>
                    <a:pt x="2334" y="849"/>
                  </a:lnTo>
                  <a:lnTo>
                    <a:pt x="2332" y="824"/>
                  </a:lnTo>
                  <a:lnTo>
                    <a:pt x="2330" y="796"/>
                  </a:lnTo>
                  <a:lnTo>
                    <a:pt x="2324" y="771"/>
                  </a:lnTo>
                  <a:lnTo>
                    <a:pt x="2318" y="746"/>
                  </a:lnTo>
                  <a:lnTo>
                    <a:pt x="2312" y="720"/>
                  </a:lnTo>
                  <a:lnTo>
                    <a:pt x="2303" y="695"/>
                  </a:lnTo>
                  <a:lnTo>
                    <a:pt x="2293" y="672"/>
                  </a:lnTo>
                  <a:lnTo>
                    <a:pt x="2283" y="648"/>
                  </a:lnTo>
                  <a:lnTo>
                    <a:pt x="2272" y="627"/>
                  </a:lnTo>
                  <a:lnTo>
                    <a:pt x="2260" y="604"/>
                  </a:lnTo>
                  <a:lnTo>
                    <a:pt x="2246" y="582"/>
                  </a:lnTo>
                  <a:lnTo>
                    <a:pt x="2231" y="563"/>
                  </a:lnTo>
                  <a:lnTo>
                    <a:pt x="2215" y="541"/>
                  </a:lnTo>
                  <a:lnTo>
                    <a:pt x="2200" y="524"/>
                  </a:lnTo>
                  <a:lnTo>
                    <a:pt x="2182" y="504"/>
                  </a:lnTo>
                  <a:lnTo>
                    <a:pt x="2163" y="487"/>
                  </a:lnTo>
                  <a:lnTo>
                    <a:pt x="2143" y="471"/>
                  </a:lnTo>
                  <a:lnTo>
                    <a:pt x="2124" y="456"/>
                  </a:lnTo>
                  <a:lnTo>
                    <a:pt x="2104" y="440"/>
                  </a:lnTo>
                  <a:lnTo>
                    <a:pt x="2083" y="427"/>
                  </a:lnTo>
                  <a:lnTo>
                    <a:pt x="2059" y="415"/>
                  </a:lnTo>
                  <a:lnTo>
                    <a:pt x="2038" y="403"/>
                  </a:lnTo>
                  <a:lnTo>
                    <a:pt x="2015" y="391"/>
                  </a:lnTo>
                  <a:lnTo>
                    <a:pt x="1989" y="384"/>
                  </a:lnTo>
                  <a:lnTo>
                    <a:pt x="1966" y="374"/>
                  </a:lnTo>
                  <a:lnTo>
                    <a:pt x="1941" y="368"/>
                  </a:lnTo>
                  <a:lnTo>
                    <a:pt x="1915" y="362"/>
                  </a:lnTo>
                  <a:lnTo>
                    <a:pt x="1890" y="356"/>
                  </a:lnTo>
                  <a:lnTo>
                    <a:pt x="1863" y="355"/>
                  </a:lnTo>
                  <a:lnTo>
                    <a:pt x="1838" y="353"/>
                  </a:lnTo>
                  <a:lnTo>
                    <a:pt x="1810" y="351"/>
                  </a:lnTo>
                  <a:lnTo>
                    <a:pt x="1810" y="351"/>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w="19050">
              <a:solidFill>
                <a:schemeClr val="bg1"/>
              </a:solidFill>
            </a:ln>
            <a:effectLst>
              <a:outerShdw blurRad="63500" sx="102000" sy="102000" algn="ctr" rotWithShape="0">
                <a:schemeClr val="tx1">
                  <a:alpha val="10000"/>
                </a:schemeClr>
              </a:outerShdw>
            </a:effectLst>
            <a:extLst/>
          </p:spPr>
          <p:txBody>
            <a:bodyPr tIns="144000" anchor="ctr"/>
            <a:lstStyle/>
            <a:p>
              <a:pPr algn="ctr" eaLnBrk="1" hangingPunct="1">
                <a:buFont typeface="Arial" pitchFamily="34" charset="0"/>
                <a:buNone/>
                <a:defRPr/>
              </a:pPr>
              <a:r>
                <a:rPr lang="zh-CN" altLang="en-US" b="1" dirty="0">
                  <a:solidFill>
                    <a:schemeClr val="bg1"/>
                  </a:solidFill>
                  <a:latin typeface="微软雅黑" panose="020B0503020204020204" pitchFamily="34" charset="-122"/>
                  <a:ea typeface="微软雅黑" panose="020B0503020204020204" pitchFamily="34" charset="-122"/>
                  <a:cs typeface="Times New Roman" pitchFamily="18" charset="0"/>
                </a:rPr>
                <a:t>环境</a:t>
              </a:r>
              <a:endParaRPr lang="en-US" altLang="zh-CN" b="1" dirty="0">
                <a:solidFill>
                  <a:schemeClr val="bg1"/>
                </a:solidFill>
                <a:latin typeface="微软雅黑" panose="020B0503020204020204" pitchFamily="34" charset="-122"/>
                <a:ea typeface="微软雅黑" panose="020B0503020204020204" pitchFamily="34" charset="-122"/>
                <a:cs typeface="Times New Roman" pitchFamily="18" charset="0"/>
              </a:endParaRPr>
            </a:p>
            <a:p>
              <a:pPr algn="ctr" eaLnBrk="1" hangingPunct="1">
                <a:buFont typeface="Arial" pitchFamily="34" charset="0"/>
                <a:buNone/>
                <a:defRPr/>
              </a:pPr>
              <a:r>
                <a:rPr lang="zh-CN" altLang="en-US" b="1" dirty="0">
                  <a:solidFill>
                    <a:schemeClr val="bg1"/>
                  </a:solidFill>
                  <a:latin typeface="微软雅黑" panose="020B0503020204020204" pitchFamily="34" charset="-122"/>
                  <a:ea typeface="微软雅黑" panose="020B0503020204020204" pitchFamily="34" charset="-122"/>
                  <a:cs typeface="Times New Roman" pitchFamily="18" charset="0"/>
                </a:rPr>
                <a:t>大数据</a:t>
              </a:r>
            </a:p>
          </p:txBody>
        </p:sp>
        <p:pic>
          <p:nvPicPr>
            <p:cNvPr id="74" name="图片 18"/>
            <p:cNvPicPr>
              <a:picLocks noChangeAspect="1" noChangeArrowheads="1"/>
            </p:cNvPicPr>
            <p:nvPr/>
          </p:nvPicPr>
          <p:blipFill>
            <a:blip r:embed="rId14">
              <a:extLst>
                <a:ext uri="{28A0092B-C50C-407E-A947-70E740481C1C}">
                  <a14:useLocalDpi xmlns:a14="http://schemas.microsoft.com/office/drawing/2010/main" xmlns="" val="0"/>
                </a:ext>
              </a:extLst>
            </a:blip>
            <a:srcRect b="30844"/>
            <a:stretch>
              <a:fillRect/>
            </a:stretch>
          </p:blipFill>
          <p:spPr bwMode="auto">
            <a:xfrm>
              <a:off x="1987550" y="2492375"/>
              <a:ext cx="1277938"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5" name="组合 1"/>
            <p:cNvGrpSpPr>
              <a:grpSpLocks/>
            </p:cNvGrpSpPr>
            <p:nvPr/>
          </p:nvGrpSpPr>
          <p:grpSpPr bwMode="auto">
            <a:xfrm>
              <a:off x="400050" y="4651375"/>
              <a:ext cx="11387138" cy="1298575"/>
              <a:chOff x="400050" y="4651375"/>
              <a:chExt cx="11387138" cy="1946275"/>
            </a:xfrm>
          </p:grpSpPr>
          <p:sp>
            <p:nvSpPr>
              <p:cNvPr id="76" name="矩形 37"/>
              <p:cNvSpPr>
                <a:spLocks noChangeArrowheads="1"/>
              </p:cNvSpPr>
              <p:nvPr/>
            </p:nvSpPr>
            <p:spPr bwMode="auto">
              <a:xfrm>
                <a:off x="400050" y="4697413"/>
                <a:ext cx="1258888" cy="1876425"/>
              </a:xfrm>
              <a:prstGeom prst="rect">
                <a:avLst/>
              </a:prstGeom>
              <a:noFill/>
              <a:ln w="28575">
                <a:solidFill>
                  <a:srgbClr val="00B0F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降雨</a:t>
                </a:r>
                <a:endParaRPr lang="en-US" altLang="zh-CN" sz="1200">
                  <a:latin typeface="微软雅黑" panose="020B0503020204020204" pitchFamily="34" charset="-122"/>
                  <a:ea typeface="微软雅黑" panose="020B0503020204020204" pitchFamily="34" charset="-122"/>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气温</a:t>
                </a:r>
                <a:endParaRPr lang="en-US" altLang="zh-CN" sz="1200">
                  <a:latin typeface="微软雅黑" panose="020B0503020204020204" pitchFamily="34" charset="-122"/>
                  <a:ea typeface="微软雅黑" panose="020B0503020204020204" pitchFamily="34" charset="-122"/>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辐射</a:t>
                </a:r>
                <a:endParaRPr lang="en-US" altLang="zh-CN" sz="1200">
                  <a:latin typeface="微软雅黑" panose="020B0503020204020204" pitchFamily="34" charset="-122"/>
                  <a:ea typeface="微软雅黑" panose="020B0503020204020204" pitchFamily="34" charset="-122"/>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光照</a:t>
                </a:r>
                <a:endParaRPr lang="en-US" altLang="zh-CN" sz="1200">
                  <a:latin typeface="微软雅黑" panose="020B0503020204020204" pitchFamily="34" charset="-122"/>
                  <a:ea typeface="微软雅黑" panose="020B0503020204020204" pitchFamily="34" charset="-122"/>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风速</a:t>
                </a:r>
              </a:p>
            </p:txBody>
          </p:sp>
          <p:sp>
            <p:nvSpPr>
              <p:cNvPr id="77" name="矩形 38"/>
              <p:cNvSpPr>
                <a:spLocks noChangeArrowheads="1"/>
              </p:cNvSpPr>
              <p:nvPr/>
            </p:nvSpPr>
            <p:spPr bwMode="auto">
              <a:xfrm>
                <a:off x="1973263" y="4705350"/>
                <a:ext cx="1201737" cy="1868488"/>
              </a:xfrm>
              <a:prstGeom prst="rect">
                <a:avLst/>
              </a:prstGeom>
              <a:noFill/>
              <a:ln w="28575">
                <a:solidFill>
                  <a:srgbClr val="00B0F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DEM</a:t>
                </a:r>
              </a:p>
              <a:p>
                <a:pPr algn="ctr"/>
                <a:r>
                  <a:rPr lang="zh-CN" altLang="en-US"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植被覆盖</a:t>
                </a:r>
              </a:p>
              <a:p>
                <a:pPr algn="ctr"/>
                <a:r>
                  <a:rPr lang="zh-CN" altLang="en-US"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土壤性质</a:t>
                </a:r>
                <a:endParaRPr lang="en-US" altLang="zh-CN"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土壤氮含量</a:t>
                </a:r>
                <a:endParaRPr lang="en-US" altLang="zh-CN"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土壤磷含量</a:t>
                </a:r>
              </a:p>
            </p:txBody>
          </p:sp>
          <p:sp>
            <p:nvSpPr>
              <p:cNvPr id="78" name="矩形 40"/>
              <p:cNvSpPr>
                <a:spLocks noChangeArrowheads="1"/>
              </p:cNvSpPr>
              <p:nvPr/>
            </p:nvSpPr>
            <p:spPr bwMode="auto">
              <a:xfrm>
                <a:off x="6176963" y="4664075"/>
                <a:ext cx="1214437" cy="1909763"/>
              </a:xfrm>
              <a:prstGeom prst="rect">
                <a:avLst/>
              </a:prstGeom>
              <a:noFill/>
              <a:ln w="28575">
                <a:solidFill>
                  <a:srgbClr val="00B0F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人口</a:t>
                </a:r>
                <a:endParaRPr lang="en-US" altLang="zh-CN" sz="1200">
                  <a:latin typeface="微软雅黑" panose="020B0503020204020204" pitchFamily="34" charset="-122"/>
                  <a:ea typeface="微软雅黑" panose="020B0503020204020204" pitchFamily="34" charset="-122"/>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产业结构</a:t>
                </a:r>
                <a:endParaRPr lang="en-US" altLang="zh-CN" sz="1200">
                  <a:latin typeface="微软雅黑" panose="020B0503020204020204" pitchFamily="34" charset="-122"/>
                  <a:ea typeface="微软雅黑" panose="020B0503020204020204" pitchFamily="34" charset="-122"/>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城镇化率</a:t>
                </a:r>
              </a:p>
            </p:txBody>
          </p:sp>
          <p:sp>
            <p:nvSpPr>
              <p:cNvPr id="79" name="矩形 38"/>
              <p:cNvSpPr>
                <a:spLocks noChangeArrowheads="1"/>
              </p:cNvSpPr>
              <p:nvPr/>
            </p:nvSpPr>
            <p:spPr bwMode="auto">
              <a:xfrm>
                <a:off x="3411538" y="4652963"/>
                <a:ext cx="1223962" cy="1920875"/>
              </a:xfrm>
              <a:prstGeom prst="rect">
                <a:avLst/>
              </a:prstGeom>
              <a:noFill/>
              <a:ln w="28575">
                <a:solidFill>
                  <a:srgbClr val="00B0F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污水排放量</a:t>
                </a:r>
                <a:endParaRPr lang="en-US" altLang="zh-CN"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污染物排放量</a:t>
                </a:r>
              </a:p>
            </p:txBody>
          </p:sp>
          <p:sp>
            <p:nvSpPr>
              <p:cNvPr id="80" name="矩形 38"/>
              <p:cNvSpPr>
                <a:spLocks noChangeArrowheads="1"/>
              </p:cNvSpPr>
              <p:nvPr/>
            </p:nvSpPr>
            <p:spPr bwMode="auto">
              <a:xfrm>
                <a:off x="4741863" y="4664075"/>
                <a:ext cx="1223962" cy="1909763"/>
              </a:xfrm>
              <a:prstGeom prst="rect">
                <a:avLst/>
              </a:prstGeom>
              <a:noFill/>
              <a:ln w="28575">
                <a:solidFill>
                  <a:srgbClr val="00B0F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人口数</a:t>
                </a:r>
                <a:endParaRPr lang="en-US" altLang="zh-CN"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耕地面积</a:t>
                </a:r>
                <a:endParaRPr lang="en-US" altLang="zh-CN"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cs typeface="Times New Roman" panose="02020603050405020304" pitchFamily="18" charset="0"/>
                    <a:sym typeface="等线" panose="02010600030101010101" pitchFamily="2" charset="-122"/>
                  </a:rPr>
                  <a:t>牲畜数量</a:t>
                </a:r>
              </a:p>
            </p:txBody>
          </p:sp>
          <p:sp>
            <p:nvSpPr>
              <p:cNvPr id="81" name="矩形 33"/>
              <p:cNvSpPr>
                <a:spLocks noChangeArrowheads="1"/>
              </p:cNvSpPr>
              <p:nvPr/>
            </p:nvSpPr>
            <p:spPr bwMode="auto">
              <a:xfrm>
                <a:off x="9366250" y="4651375"/>
                <a:ext cx="2420938" cy="1946275"/>
              </a:xfrm>
              <a:prstGeom prst="rect">
                <a:avLst/>
              </a:prstGeom>
              <a:noFill/>
              <a:ln w="28575">
                <a:solidFill>
                  <a:srgbClr val="00B0F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总氮、总磷、氨氮、化学需氧量、</a:t>
                </a:r>
                <a:r>
                  <a:rPr lang="en-US" altLang="zh-CN" sz="1200">
                    <a:latin typeface="微软雅黑" panose="020B0503020204020204" pitchFamily="34" charset="-122"/>
                    <a:ea typeface="微软雅黑" panose="020B0503020204020204" pitchFamily="34" charset="-122"/>
                    <a:sym typeface="等线" panose="02010600030101010101" pitchFamily="2" charset="-122"/>
                  </a:rPr>
                  <a:t>DO</a:t>
                </a:r>
                <a:r>
                  <a:rPr lang="zh-CN" altLang="en-US" sz="1200">
                    <a:latin typeface="微软雅黑" panose="020B0503020204020204" pitchFamily="34" charset="-122"/>
                    <a:ea typeface="微软雅黑" panose="020B0503020204020204" pitchFamily="34" charset="-122"/>
                    <a:sym typeface="等线" panose="02010600030101010101" pitchFamily="2" charset="-122"/>
                  </a:rPr>
                  <a:t>、生物量</a:t>
                </a:r>
                <a:endParaRPr lang="en-US" altLang="zh-CN" sz="1200">
                  <a:latin typeface="微软雅黑" panose="020B0503020204020204" pitchFamily="34" charset="-122"/>
                  <a:ea typeface="微软雅黑" panose="020B0503020204020204" pitchFamily="34" charset="-122"/>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叶绿素</a:t>
                </a:r>
                <a:endParaRPr lang="en-US" altLang="zh-CN" sz="1200">
                  <a:latin typeface="微软雅黑" panose="020B0503020204020204" pitchFamily="34" charset="-122"/>
                  <a:ea typeface="微软雅黑" panose="020B0503020204020204" pitchFamily="34" charset="-122"/>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重金属</a:t>
                </a:r>
              </a:p>
            </p:txBody>
          </p:sp>
          <p:sp>
            <p:nvSpPr>
              <p:cNvPr id="82" name="矩形 40"/>
              <p:cNvSpPr>
                <a:spLocks noChangeArrowheads="1"/>
              </p:cNvSpPr>
              <p:nvPr/>
            </p:nvSpPr>
            <p:spPr bwMode="auto">
              <a:xfrm>
                <a:off x="7707313" y="4705350"/>
                <a:ext cx="1214437" cy="1868488"/>
              </a:xfrm>
              <a:prstGeom prst="rect">
                <a:avLst/>
              </a:prstGeom>
              <a:noFill/>
              <a:ln w="28575">
                <a:solidFill>
                  <a:srgbClr val="00B0F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水位</a:t>
                </a:r>
                <a:endParaRPr lang="en-US" altLang="zh-CN" sz="1200">
                  <a:latin typeface="微软雅黑" panose="020B0503020204020204" pitchFamily="34" charset="-122"/>
                  <a:ea typeface="微软雅黑" panose="020B0503020204020204" pitchFamily="34" charset="-122"/>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流量</a:t>
                </a:r>
                <a:endParaRPr lang="en-US" altLang="zh-CN" sz="1200">
                  <a:latin typeface="微软雅黑" panose="020B0503020204020204" pitchFamily="34" charset="-122"/>
                  <a:ea typeface="微软雅黑" panose="020B0503020204020204" pitchFamily="34" charset="-122"/>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流速</a:t>
                </a:r>
                <a:endParaRPr lang="en-US" altLang="zh-CN" sz="1200">
                  <a:latin typeface="微软雅黑" panose="020B0503020204020204" pitchFamily="34" charset="-122"/>
                  <a:ea typeface="微软雅黑" panose="020B0503020204020204" pitchFamily="34" charset="-122"/>
                  <a:sym typeface="等线" panose="02010600030101010101" pitchFamily="2" charset="-122"/>
                </a:endParaRPr>
              </a:p>
              <a:p>
                <a:pPr algn="ctr"/>
                <a:r>
                  <a:rPr lang="zh-CN" altLang="en-US" sz="1200">
                    <a:latin typeface="微软雅黑" panose="020B0503020204020204" pitchFamily="34" charset="-122"/>
                    <a:ea typeface="微软雅黑" panose="020B0503020204020204" pitchFamily="34" charset="-122"/>
                    <a:sym typeface="等线" panose="02010600030101010101" pitchFamily="2" charset="-122"/>
                  </a:rPr>
                  <a:t>水温</a:t>
                </a:r>
              </a:p>
            </p:txBody>
          </p:sp>
        </p:grpSp>
        <p:sp>
          <p:nvSpPr>
            <p:cNvPr id="83" name="下箭头 82">
              <a:extLst/>
            </p:cNvPr>
            <p:cNvSpPr/>
            <p:nvPr/>
          </p:nvSpPr>
          <p:spPr>
            <a:xfrm>
              <a:off x="869950" y="3976688"/>
              <a:ext cx="238125" cy="650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endParaRPr>
            </a:p>
          </p:txBody>
        </p:sp>
        <p:sp>
          <p:nvSpPr>
            <p:cNvPr id="84" name="下箭头 83">
              <a:extLst/>
            </p:cNvPr>
            <p:cNvSpPr/>
            <p:nvPr/>
          </p:nvSpPr>
          <p:spPr>
            <a:xfrm>
              <a:off x="2455863" y="4046538"/>
              <a:ext cx="238125" cy="650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endParaRPr>
            </a:p>
          </p:txBody>
        </p:sp>
        <p:sp>
          <p:nvSpPr>
            <p:cNvPr id="85" name="下箭头 84">
              <a:extLst/>
            </p:cNvPr>
            <p:cNvSpPr/>
            <p:nvPr/>
          </p:nvSpPr>
          <p:spPr>
            <a:xfrm>
              <a:off x="3903663" y="3976688"/>
              <a:ext cx="238125" cy="650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endParaRPr>
            </a:p>
          </p:txBody>
        </p:sp>
        <p:sp>
          <p:nvSpPr>
            <p:cNvPr id="86" name="下箭头 85">
              <a:extLst/>
            </p:cNvPr>
            <p:cNvSpPr/>
            <p:nvPr/>
          </p:nvSpPr>
          <p:spPr>
            <a:xfrm>
              <a:off x="5214938" y="3956050"/>
              <a:ext cx="238125" cy="652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endParaRPr>
            </a:p>
          </p:txBody>
        </p:sp>
        <p:sp>
          <p:nvSpPr>
            <p:cNvPr id="87" name="下箭头 86">
              <a:extLst/>
            </p:cNvPr>
            <p:cNvSpPr/>
            <p:nvPr/>
          </p:nvSpPr>
          <p:spPr>
            <a:xfrm>
              <a:off x="6605588" y="4013200"/>
              <a:ext cx="238125" cy="650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endParaRPr>
            </a:p>
          </p:txBody>
        </p:sp>
        <p:sp>
          <p:nvSpPr>
            <p:cNvPr id="88" name="下箭头 87">
              <a:extLst/>
            </p:cNvPr>
            <p:cNvSpPr/>
            <p:nvPr/>
          </p:nvSpPr>
          <p:spPr>
            <a:xfrm>
              <a:off x="8139113" y="3992563"/>
              <a:ext cx="238125" cy="650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endParaRPr>
            </a:p>
          </p:txBody>
        </p:sp>
        <p:sp>
          <p:nvSpPr>
            <p:cNvPr id="89" name="下箭头 88">
              <a:extLst/>
            </p:cNvPr>
            <p:cNvSpPr/>
            <p:nvPr/>
          </p:nvSpPr>
          <p:spPr>
            <a:xfrm>
              <a:off x="10456863" y="3976688"/>
              <a:ext cx="238125" cy="650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微软雅黑" panose="020B0503020204020204" pitchFamily="34" charset="-122"/>
                <a:ea typeface="微软雅黑" panose="020B0503020204020204" pitchFamily="34" charset="-122"/>
              </a:endParaRPr>
            </a:p>
          </p:txBody>
        </p:sp>
        <p:sp>
          <p:nvSpPr>
            <p:cNvPr id="90" name="矩形 2"/>
            <p:cNvSpPr>
              <a:spLocks noChangeArrowheads="1"/>
            </p:cNvSpPr>
            <p:nvPr/>
          </p:nvSpPr>
          <p:spPr bwMode="auto">
            <a:xfrm>
              <a:off x="327025" y="5949951"/>
              <a:ext cx="11699875" cy="89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00B0F0"/>
                </a:buClr>
                <a:buSzPct val="118000"/>
              </a:pPr>
              <a:r>
                <a:rPr lang="zh-CN" altLang="en-US" sz="1400">
                  <a:latin typeface="微软雅黑" panose="020B0503020204020204" pitchFamily="34" charset="-122"/>
                  <a:ea typeface="微软雅黑" panose="020B0503020204020204" pitchFamily="34" charset="-122"/>
                </a:rPr>
                <a:t>  实现对生态监测网络所产生的水文、水质、视频等数据的</a:t>
              </a:r>
              <a:r>
                <a:rPr lang="zh-CN" altLang="en-US" sz="1400">
                  <a:solidFill>
                    <a:srgbClr val="FF0000"/>
                  </a:solidFill>
                  <a:latin typeface="微软雅黑" panose="020B0503020204020204" pitchFamily="34" charset="-122"/>
                  <a:ea typeface="微软雅黑" panose="020B0503020204020204" pitchFamily="34" charset="-122"/>
                </a:rPr>
                <a:t>智慧感知</a:t>
              </a:r>
              <a:r>
                <a:rPr lang="zh-CN" altLang="en-US" sz="1400">
                  <a:latin typeface="微软雅黑" panose="020B0503020204020204" pitchFamily="34" charset="-122"/>
                  <a:ea typeface="微软雅黑" panose="020B0503020204020204" pitchFamily="34" charset="-122"/>
                </a:rPr>
                <a:t>、主动识别、网络融合，建立监测数据库，为流域水环境精细化管理提供基础数据和过程条件。 </a:t>
              </a:r>
            </a:p>
          </p:txBody>
        </p:sp>
      </p:grpSp>
    </p:spTree>
    <p:extLst>
      <p:ext uri="{BB962C8B-B14F-4D97-AF65-F5344CB8AC3E}">
        <p14:creationId xmlns:p14="http://schemas.microsoft.com/office/powerpoint/2010/main" xmlns="" val="1649530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2"/>
          <p:cNvSpPr>
            <a:spLocks noChangeArrowheads="1"/>
          </p:cNvSpPr>
          <p:nvPr/>
        </p:nvSpPr>
        <p:spPr bwMode="auto">
          <a:xfrm>
            <a:off x="754901" y="-1534"/>
            <a:ext cx="3718673"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4000" dirty="0">
                <a:solidFill>
                  <a:srgbClr val="000000"/>
                </a:solidFill>
                <a:latin typeface="隶书" panose="02010509060101010101" pitchFamily="49" charset="-122"/>
                <a:ea typeface="隶书" panose="02010509060101010101" pitchFamily="49" charset="-122"/>
                <a:sym typeface="Arial" panose="020B0604020202020204" pitchFamily="34" charset="0"/>
              </a:rPr>
              <a:t>  </a:t>
            </a:r>
            <a:endParaRPr lang="zh-CN" altLang="en-US" sz="4000" dirty="0">
              <a:solidFill>
                <a:srgbClr val="FF0000"/>
              </a:solidFill>
              <a:latin typeface="隶书" panose="02010509060101010101" pitchFamily="49" charset="-122"/>
              <a:ea typeface="隶书" panose="02010509060101010101" pitchFamily="49" charset="-122"/>
              <a:sym typeface="Arial" panose="020B0604020202020204" pitchFamily="34" charset="0"/>
            </a:endParaRPr>
          </a:p>
        </p:txBody>
      </p:sp>
      <p:sp>
        <p:nvSpPr>
          <p:cNvPr id="84" name="矩形 83">
            <a:extLst>
              <a:ext uri="{FF2B5EF4-FFF2-40B4-BE49-F238E27FC236}">
                <a16:creationId xmlns:a16="http://schemas.microsoft.com/office/drawing/2014/main" xmlns="" id="{0F006BDB-D1D0-4509-AFD8-361CD47968FD}"/>
              </a:ext>
            </a:extLst>
          </p:cNvPr>
          <p:cNvSpPr/>
          <p:nvPr/>
        </p:nvSpPr>
        <p:spPr>
          <a:xfrm>
            <a:off x="4174724" y="6439427"/>
            <a:ext cx="2451312" cy="307777"/>
          </a:xfrm>
          <a:prstGeom prst="rect">
            <a:avLst/>
          </a:prstGeom>
          <a:noFill/>
        </p:spPr>
        <p:txBody>
          <a:bodyPr wrap="none">
            <a:spAutoFit/>
          </a:bodyPr>
          <a:lstStyle/>
          <a:p>
            <a:pPr algn="ctr"/>
            <a:r>
              <a:rPr lang="zh-CN" altLang="en-US" sz="1400" b="1" dirty="0">
                <a:latin typeface="华文楷体" panose="02010600040101010101" pitchFamily="2" charset="-122"/>
                <a:ea typeface="华文楷体" panose="02010600040101010101" pitchFamily="2" charset="-122"/>
              </a:rPr>
              <a:t>空</a:t>
            </a:r>
            <a:r>
              <a:rPr lang="en-US" altLang="zh-CN" sz="1400" b="1" dirty="0">
                <a:latin typeface="华文楷体" panose="02010600040101010101" pitchFamily="2" charset="-122"/>
                <a:ea typeface="华文楷体" panose="02010600040101010101" pitchFamily="2" charset="-122"/>
              </a:rPr>
              <a:t>-</a:t>
            </a:r>
            <a:r>
              <a:rPr lang="zh-CN" altLang="en-US" sz="1400" b="1" dirty="0">
                <a:latin typeface="华文楷体" panose="02010600040101010101" pitchFamily="2" charset="-122"/>
                <a:ea typeface="华文楷体" panose="02010600040101010101" pitchFamily="2" charset="-122"/>
              </a:rPr>
              <a:t>地</a:t>
            </a:r>
            <a:r>
              <a:rPr lang="en-US" altLang="zh-CN" sz="1400" b="1" dirty="0">
                <a:latin typeface="华文楷体" panose="02010600040101010101" pitchFamily="2" charset="-122"/>
                <a:ea typeface="华文楷体" panose="02010600040101010101" pitchFamily="2" charset="-122"/>
              </a:rPr>
              <a:t>-</a:t>
            </a:r>
            <a:r>
              <a:rPr lang="zh-CN" altLang="en-US" sz="1400" b="1" dirty="0">
                <a:latin typeface="华文楷体" panose="02010600040101010101" pitchFamily="2" charset="-122"/>
                <a:ea typeface="华文楷体" panose="02010600040101010101" pitchFamily="2" charset="-122"/>
              </a:rPr>
              <a:t>水一体化模型</a:t>
            </a:r>
            <a:r>
              <a:rPr lang="zh-CN" altLang="en-US" sz="1400" b="1" dirty="0" smtClean="0">
                <a:latin typeface="华文楷体" panose="02010600040101010101" pitchFamily="2" charset="-122"/>
                <a:ea typeface="华文楷体" panose="02010600040101010101" pitchFamily="2" charset="-122"/>
              </a:rPr>
              <a:t>集成技术</a:t>
            </a:r>
            <a:endParaRPr lang="zh-CN" altLang="en-US" sz="1400" b="1" dirty="0">
              <a:latin typeface="华文楷体" panose="02010600040101010101" pitchFamily="2" charset="-122"/>
              <a:ea typeface="华文楷体" panose="02010600040101010101" pitchFamily="2" charset="-122"/>
            </a:endParaRPr>
          </a:p>
        </p:txBody>
      </p:sp>
      <p:grpSp>
        <p:nvGrpSpPr>
          <p:cNvPr id="3" name="组合 12"/>
          <p:cNvGrpSpPr/>
          <p:nvPr/>
        </p:nvGrpSpPr>
        <p:grpSpPr>
          <a:xfrm>
            <a:off x="145571" y="160923"/>
            <a:ext cx="3766029" cy="843564"/>
            <a:chOff x="45188" y="71021"/>
            <a:chExt cx="3766029" cy="843564"/>
          </a:xfrm>
        </p:grpSpPr>
        <p:sp>
          <p:nvSpPr>
            <p:cNvPr id="15" name="矩形 14"/>
            <p:cNvSpPr/>
            <p:nvPr/>
          </p:nvSpPr>
          <p:spPr>
            <a:xfrm>
              <a:off x="630936" y="250565"/>
              <a:ext cx="3180281"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二、关键</a:t>
              </a:r>
              <a:r>
                <a:rPr lang="zh-CN" altLang="en-US" sz="2400" b="1" dirty="0" smtClean="0">
                  <a:solidFill>
                    <a:schemeClr val="tx1"/>
                  </a:solidFill>
                  <a:latin typeface="微软雅黑" panose="020B0503020204020204" pitchFamily="34" charset="-122"/>
                  <a:ea typeface="微软雅黑" panose="020B0503020204020204" pitchFamily="34" charset="-122"/>
                </a:rPr>
                <a:t>技术</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xmlns="">
                    <a14:imgLayer r:embed="rId4">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17" name="图片 16"/>
          <p:cNvPicPr>
            <a:picLocks noChangeAspect="1"/>
          </p:cNvPicPr>
          <p:nvPr/>
        </p:nvPicPr>
        <p:blipFill>
          <a:blip r:embed="rId5"/>
          <a:stretch>
            <a:fillRect/>
          </a:stretch>
        </p:blipFill>
        <p:spPr>
          <a:xfrm>
            <a:off x="10728697" y="120337"/>
            <a:ext cx="1333333" cy="761905"/>
          </a:xfrm>
          <a:prstGeom prst="rect">
            <a:avLst/>
          </a:prstGeom>
        </p:spPr>
      </p:pic>
      <p:sp>
        <p:nvSpPr>
          <p:cNvPr id="18" name="矩形 17"/>
          <p:cNvSpPr/>
          <p:nvPr/>
        </p:nvSpPr>
        <p:spPr>
          <a:xfrm>
            <a:off x="404284" y="1098060"/>
            <a:ext cx="10360742" cy="830997"/>
          </a:xfrm>
          <a:prstGeom prst="rect">
            <a:avLst/>
          </a:prstGeom>
        </p:spPr>
        <p:txBody>
          <a:bodyPr wrap="square">
            <a:spAutoFit/>
          </a:bodyPr>
          <a:lstStyle/>
          <a:p>
            <a:pPr marL="285750" indent="-285750">
              <a:lnSpc>
                <a:spcPct val="120000"/>
              </a:lnSpc>
              <a:spcBef>
                <a:spcPts val="1200"/>
              </a:spcBef>
              <a:buFont typeface="Wingdings" panose="05000000000000000000" pitchFamily="2" charset="2"/>
              <a:buChar char="l"/>
            </a:pPr>
            <a:r>
              <a:rPr lang="zh-CN" altLang="en-US" sz="2000" dirty="0" smtClean="0">
                <a:latin typeface="黑体" panose="02010609060101010101" pitchFamily="49" charset="-122"/>
                <a:ea typeface="黑体" panose="02010609060101010101" pitchFamily="49" charset="-122"/>
              </a:rPr>
              <a:t>构建</a:t>
            </a:r>
            <a:r>
              <a:rPr lang="zh-CN" altLang="en-US" sz="2000" dirty="0">
                <a:latin typeface="黑体" panose="02010609060101010101" pitchFamily="49" charset="-122"/>
                <a:ea typeface="黑体" panose="02010609060101010101" pitchFamily="49" charset="-122"/>
              </a:rPr>
              <a:t>了能按业务化需求进行动态部署的“空</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地</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水”一体化模型体系</a:t>
            </a:r>
            <a:r>
              <a:rPr lang="zh-CN" altLang="en-US" sz="2000" dirty="0" smtClean="0">
                <a:latin typeface="黑体" panose="02010609060101010101" pitchFamily="49" charset="-122"/>
                <a:ea typeface="黑体" panose="02010609060101010101" pitchFamily="49" charset="-122"/>
              </a:rPr>
              <a:t>，</a:t>
            </a:r>
            <a:endParaRPr lang="en-US" altLang="zh-CN" sz="2000" dirty="0" smtClean="0">
              <a:latin typeface="黑体" panose="02010609060101010101" pitchFamily="49" charset="-122"/>
              <a:ea typeface="黑体" panose="02010609060101010101" pitchFamily="49" charset="-122"/>
            </a:endParaRPr>
          </a:p>
          <a:p>
            <a:pPr>
              <a:lnSpc>
                <a:spcPct val="120000"/>
              </a:lnSpc>
            </a:pPr>
            <a:r>
              <a:rPr lang="zh-CN" altLang="en-US" sz="2000" b="1" dirty="0" smtClean="0">
                <a:solidFill>
                  <a:srgbClr val="FF0000"/>
                </a:solidFill>
                <a:latin typeface="微软雅黑" panose="020B0503020204020204" pitchFamily="34" charset="-122"/>
                <a:ea typeface="微软雅黑" panose="020B0503020204020204" pitchFamily="34" charset="-122"/>
              </a:rPr>
              <a:t>    实现</a:t>
            </a:r>
            <a:r>
              <a:rPr lang="zh-CN" altLang="en-US" sz="2000" b="1" dirty="0">
                <a:solidFill>
                  <a:srgbClr val="FF0000"/>
                </a:solidFill>
                <a:latin typeface="微软雅黑" panose="020B0503020204020204" pitchFamily="34" charset="-122"/>
                <a:ea typeface="微软雅黑" panose="020B0503020204020204" pitchFamily="34" charset="-122"/>
              </a:rPr>
              <a:t>对流域水环境的动态模拟和精细化</a:t>
            </a:r>
            <a:r>
              <a:rPr lang="zh-CN" altLang="en-US" sz="2000" b="1" dirty="0" smtClean="0">
                <a:solidFill>
                  <a:srgbClr val="FF0000"/>
                </a:solidFill>
                <a:latin typeface="微软雅黑" panose="020B0503020204020204" pitchFamily="34" charset="-122"/>
                <a:ea typeface="微软雅黑" panose="020B0503020204020204" pitchFamily="34" charset="-122"/>
              </a:rPr>
              <a:t>诊断</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109928" y="2199402"/>
            <a:ext cx="9513249" cy="4113223"/>
            <a:chOff x="842494" y="1214651"/>
            <a:chExt cx="10552644" cy="4476473"/>
          </a:xfrm>
        </p:grpSpPr>
        <p:cxnSp>
          <p:nvCxnSpPr>
            <p:cNvPr id="19" name="直接箭头连接符 18"/>
            <p:cNvCxnSpPr>
              <a:stCxn id="44" idx="2"/>
              <a:endCxn id="77" idx="0"/>
            </p:cNvCxnSpPr>
            <p:nvPr/>
          </p:nvCxnSpPr>
          <p:spPr>
            <a:xfrm>
              <a:off x="9551702" y="1721901"/>
              <a:ext cx="0" cy="146031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47088" y="1298610"/>
              <a:ext cx="589171" cy="48827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空</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21" name="矩形 20"/>
            <p:cNvSpPr/>
            <p:nvPr/>
          </p:nvSpPr>
          <p:spPr>
            <a:xfrm>
              <a:off x="1912926" y="1365325"/>
              <a:ext cx="1116840" cy="354842"/>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气象模型</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22" name="矩形 21"/>
            <p:cNvSpPr/>
            <p:nvPr/>
          </p:nvSpPr>
          <p:spPr>
            <a:xfrm>
              <a:off x="4192101" y="1365325"/>
              <a:ext cx="2099479" cy="354842"/>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流域气象模拟预测</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23" name="矩形 22"/>
            <p:cNvSpPr/>
            <p:nvPr/>
          </p:nvSpPr>
          <p:spPr>
            <a:xfrm>
              <a:off x="3480101" y="2272359"/>
              <a:ext cx="759723" cy="35484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气温</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24" name="矩形 23"/>
            <p:cNvSpPr/>
            <p:nvPr/>
          </p:nvSpPr>
          <p:spPr>
            <a:xfrm>
              <a:off x="4503683" y="2272359"/>
              <a:ext cx="759723" cy="35484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辐射</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26" name="矩形 25"/>
            <p:cNvSpPr/>
            <p:nvPr/>
          </p:nvSpPr>
          <p:spPr>
            <a:xfrm>
              <a:off x="5527265" y="2272359"/>
              <a:ext cx="759723" cy="35484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降水</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27" name="矩形 26"/>
            <p:cNvSpPr/>
            <p:nvPr/>
          </p:nvSpPr>
          <p:spPr>
            <a:xfrm>
              <a:off x="6550847" y="2274633"/>
              <a:ext cx="436728" cy="35484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风</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28" name="矩形 27"/>
            <p:cNvSpPr/>
            <p:nvPr/>
          </p:nvSpPr>
          <p:spPr>
            <a:xfrm>
              <a:off x="3082009" y="2091524"/>
              <a:ext cx="4312692" cy="73966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29" name="矩形 28"/>
            <p:cNvSpPr/>
            <p:nvPr/>
          </p:nvSpPr>
          <p:spPr>
            <a:xfrm>
              <a:off x="842494" y="3113752"/>
              <a:ext cx="589171" cy="48827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地</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30" name="矩形 29"/>
            <p:cNvSpPr/>
            <p:nvPr/>
          </p:nvSpPr>
          <p:spPr>
            <a:xfrm>
              <a:off x="1799147" y="3172301"/>
              <a:ext cx="1362499" cy="354842"/>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非点源模型</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31" name="矩形 30"/>
            <p:cNvSpPr/>
            <p:nvPr/>
          </p:nvSpPr>
          <p:spPr>
            <a:xfrm>
              <a:off x="4635604" y="3180467"/>
              <a:ext cx="2620369" cy="354842"/>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流域产流产污模拟预测</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32" name="矩形 31"/>
            <p:cNvSpPr/>
            <p:nvPr/>
          </p:nvSpPr>
          <p:spPr>
            <a:xfrm>
              <a:off x="1785558" y="4068913"/>
              <a:ext cx="2051706" cy="354842"/>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山洪、泥石流模型</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33" name="矩形 32"/>
            <p:cNvSpPr/>
            <p:nvPr/>
          </p:nvSpPr>
          <p:spPr>
            <a:xfrm>
              <a:off x="4210299" y="4083902"/>
              <a:ext cx="759723" cy="35484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径流</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34" name="矩形 33"/>
            <p:cNvSpPr/>
            <p:nvPr/>
          </p:nvSpPr>
          <p:spPr>
            <a:xfrm>
              <a:off x="5175877" y="4068913"/>
              <a:ext cx="759723" cy="35484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泥沙</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35" name="矩形 34"/>
            <p:cNvSpPr/>
            <p:nvPr/>
          </p:nvSpPr>
          <p:spPr>
            <a:xfrm>
              <a:off x="6141455" y="4083902"/>
              <a:ext cx="1837897" cy="35484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非点源污染负荷</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36" name="矩形 35"/>
            <p:cNvSpPr/>
            <p:nvPr/>
          </p:nvSpPr>
          <p:spPr>
            <a:xfrm>
              <a:off x="4053348" y="3892833"/>
              <a:ext cx="4094328" cy="73966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37" name="矩形 36"/>
            <p:cNvSpPr/>
            <p:nvPr/>
          </p:nvSpPr>
          <p:spPr>
            <a:xfrm>
              <a:off x="842494" y="5136121"/>
              <a:ext cx="1341108" cy="55500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山洪、泥石流模拟</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38" name="矩形 37"/>
            <p:cNvSpPr/>
            <p:nvPr/>
          </p:nvSpPr>
          <p:spPr>
            <a:xfrm>
              <a:off x="2299557" y="5136121"/>
              <a:ext cx="1273789" cy="55500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水土流失模拟</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39" name="矩形 38"/>
            <p:cNvSpPr/>
            <p:nvPr/>
          </p:nvSpPr>
          <p:spPr>
            <a:xfrm>
              <a:off x="3689301" y="5136121"/>
              <a:ext cx="1116840" cy="3502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水文模拟</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40" name="矩形 39"/>
            <p:cNvSpPr/>
            <p:nvPr/>
          </p:nvSpPr>
          <p:spPr>
            <a:xfrm>
              <a:off x="4927939" y="5136121"/>
              <a:ext cx="1116840" cy="3502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面源模拟</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41" name="矩形 40"/>
            <p:cNvSpPr/>
            <p:nvPr/>
          </p:nvSpPr>
          <p:spPr>
            <a:xfrm>
              <a:off x="6170913" y="5136121"/>
              <a:ext cx="1372743" cy="3502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水动力模拟</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42" name="矩形 41"/>
            <p:cNvSpPr/>
            <p:nvPr/>
          </p:nvSpPr>
          <p:spPr>
            <a:xfrm>
              <a:off x="7669790" y="5136121"/>
              <a:ext cx="1900471" cy="3502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水质水生态模拟</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43" name="矩形 42"/>
            <p:cNvSpPr/>
            <p:nvPr/>
          </p:nvSpPr>
          <p:spPr>
            <a:xfrm>
              <a:off x="9696395" y="5136121"/>
              <a:ext cx="1586555" cy="3502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突发事件模拟</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44" name="矩形 43"/>
            <p:cNvSpPr/>
            <p:nvPr/>
          </p:nvSpPr>
          <p:spPr>
            <a:xfrm>
              <a:off x="8758424" y="1371613"/>
              <a:ext cx="1586555" cy="3502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水动力模型</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45" name="矩形 44"/>
            <p:cNvSpPr/>
            <p:nvPr/>
          </p:nvSpPr>
          <p:spPr>
            <a:xfrm>
              <a:off x="8758424" y="4083902"/>
              <a:ext cx="1586555" cy="3502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突发事件模型</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46" name="矩形 45"/>
            <p:cNvSpPr/>
            <p:nvPr/>
          </p:nvSpPr>
          <p:spPr>
            <a:xfrm>
              <a:off x="8543499" y="1214651"/>
              <a:ext cx="2047164" cy="341784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47" name="矩形 46"/>
            <p:cNvSpPr/>
            <p:nvPr/>
          </p:nvSpPr>
          <p:spPr>
            <a:xfrm>
              <a:off x="10805967" y="2679436"/>
              <a:ext cx="589171" cy="48827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水</a:t>
              </a:r>
              <a:endParaRPr kumimoji="0" lang="zh-CN" altLang="en-US" sz="1200" b="1" i="0" u="none" strike="noStrike" kern="1200" cap="none" spc="0" normalizeH="0" baseline="0" noProof="0" dirty="0">
                <a:ln>
                  <a:noFill/>
                </a:ln>
                <a:solidFill>
                  <a:prstClr val="black"/>
                </a:solidFill>
                <a:effectLst/>
                <a:uLnTx/>
                <a:uFillTx/>
                <a:latin typeface="+mn-ea"/>
              </a:endParaRPr>
            </a:p>
          </p:txBody>
        </p:sp>
        <p:cxnSp>
          <p:nvCxnSpPr>
            <p:cNvPr id="48" name="直接箭头连接符 47"/>
            <p:cNvCxnSpPr/>
            <p:nvPr/>
          </p:nvCxnSpPr>
          <p:spPr>
            <a:xfrm>
              <a:off x="9988429" y="1721901"/>
              <a:ext cx="0" cy="55501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9142266" y="1721901"/>
              <a:ext cx="0" cy="236200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stCxn id="28" idx="3"/>
              <a:endCxn id="44" idx="1"/>
            </p:cNvCxnSpPr>
            <p:nvPr/>
          </p:nvCxnSpPr>
          <p:spPr>
            <a:xfrm flipV="1">
              <a:off x="7394701" y="1546757"/>
              <a:ext cx="1363723" cy="91460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28" idx="3"/>
              <a:endCxn id="76" idx="1"/>
            </p:cNvCxnSpPr>
            <p:nvPr/>
          </p:nvCxnSpPr>
          <p:spPr>
            <a:xfrm flipV="1">
              <a:off x="7394701" y="2452057"/>
              <a:ext cx="1363723" cy="930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a:stCxn id="28" idx="3"/>
              <a:endCxn id="77" idx="1"/>
            </p:cNvCxnSpPr>
            <p:nvPr/>
          </p:nvCxnSpPr>
          <p:spPr>
            <a:xfrm>
              <a:off x="7394701" y="2461357"/>
              <a:ext cx="1363723" cy="89600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stCxn id="36" idx="3"/>
              <a:endCxn id="44" idx="1"/>
            </p:cNvCxnSpPr>
            <p:nvPr/>
          </p:nvCxnSpPr>
          <p:spPr>
            <a:xfrm flipV="1">
              <a:off x="8147676" y="1546757"/>
              <a:ext cx="610748" cy="271590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a:stCxn id="36" idx="3"/>
              <a:endCxn id="76" idx="1"/>
            </p:cNvCxnSpPr>
            <p:nvPr/>
          </p:nvCxnSpPr>
          <p:spPr>
            <a:xfrm flipV="1">
              <a:off x="8147676" y="2452057"/>
              <a:ext cx="610748" cy="181060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a:stCxn id="36" idx="3"/>
              <a:endCxn id="77" idx="1"/>
            </p:cNvCxnSpPr>
            <p:nvPr/>
          </p:nvCxnSpPr>
          <p:spPr>
            <a:xfrm flipV="1">
              <a:off x="8147676" y="3357357"/>
              <a:ext cx="610748" cy="90530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stCxn id="46" idx="2"/>
              <a:endCxn id="41" idx="0"/>
            </p:cNvCxnSpPr>
            <p:nvPr/>
          </p:nvCxnSpPr>
          <p:spPr>
            <a:xfrm flipH="1">
              <a:off x="6857285" y="4632498"/>
              <a:ext cx="2709796" cy="50362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a:stCxn id="46" idx="2"/>
              <a:endCxn id="42" idx="0"/>
            </p:cNvCxnSpPr>
            <p:nvPr/>
          </p:nvCxnSpPr>
          <p:spPr>
            <a:xfrm flipH="1">
              <a:off x="8620026" y="4632498"/>
              <a:ext cx="947055" cy="50362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stCxn id="46" idx="2"/>
              <a:endCxn id="43" idx="0"/>
            </p:cNvCxnSpPr>
            <p:nvPr/>
          </p:nvCxnSpPr>
          <p:spPr>
            <a:xfrm>
              <a:off x="9567081" y="4632498"/>
              <a:ext cx="922592" cy="50362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a:stCxn id="22" idx="2"/>
              <a:endCxn id="23" idx="0"/>
            </p:cNvCxnSpPr>
            <p:nvPr/>
          </p:nvCxnSpPr>
          <p:spPr>
            <a:xfrm flipH="1">
              <a:off x="3859963" y="1720167"/>
              <a:ext cx="1381878" cy="55219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a:stCxn id="22" idx="2"/>
              <a:endCxn id="24" idx="0"/>
            </p:cNvCxnSpPr>
            <p:nvPr/>
          </p:nvCxnSpPr>
          <p:spPr>
            <a:xfrm flipH="1">
              <a:off x="4883545" y="1720167"/>
              <a:ext cx="358296" cy="55219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a:stCxn id="22" idx="2"/>
              <a:endCxn id="26" idx="0"/>
            </p:cNvCxnSpPr>
            <p:nvPr/>
          </p:nvCxnSpPr>
          <p:spPr>
            <a:xfrm>
              <a:off x="5241841" y="1720167"/>
              <a:ext cx="665286" cy="55219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a:stCxn id="22" idx="2"/>
              <a:endCxn id="27" idx="0"/>
            </p:cNvCxnSpPr>
            <p:nvPr/>
          </p:nvCxnSpPr>
          <p:spPr>
            <a:xfrm>
              <a:off x="5241841" y="1720167"/>
              <a:ext cx="1527370" cy="55446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28" idx="2"/>
              <a:endCxn id="30" idx="0"/>
            </p:cNvCxnSpPr>
            <p:nvPr/>
          </p:nvCxnSpPr>
          <p:spPr>
            <a:xfrm flipH="1">
              <a:off x="2480397" y="2831190"/>
              <a:ext cx="2757958" cy="34111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stCxn id="31" idx="2"/>
              <a:endCxn id="33" idx="0"/>
            </p:cNvCxnSpPr>
            <p:nvPr/>
          </p:nvCxnSpPr>
          <p:spPr>
            <a:xfrm flipH="1">
              <a:off x="4590161" y="3535309"/>
              <a:ext cx="1355628" cy="54859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31" idx="2"/>
              <a:endCxn id="34" idx="0"/>
            </p:cNvCxnSpPr>
            <p:nvPr/>
          </p:nvCxnSpPr>
          <p:spPr>
            <a:xfrm flipH="1">
              <a:off x="5555739" y="3535309"/>
              <a:ext cx="390050" cy="53360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a:stCxn id="31" idx="2"/>
              <a:endCxn id="35" idx="0"/>
            </p:cNvCxnSpPr>
            <p:nvPr/>
          </p:nvCxnSpPr>
          <p:spPr>
            <a:xfrm>
              <a:off x="5945789" y="3535309"/>
              <a:ext cx="1114615" cy="54859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a:stCxn id="36" idx="2"/>
              <a:endCxn id="38" idx="0"/>
            </p:cNvCxnSpPr>
            <p:nvPr/>
          </p:nvCxnSpPr>
          <p:spPr>
            <a:xfrm flipH="1">
              <a:off x="2936452" y="4632499"/>
              <a:ext cx="3164060" cy="50362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a:stCxn id="36" idx="2"/>
              <a:endCxn id="39" idx="0"/>
            </p:cNvCxnSpPr>
            <p:nvPr/>
          </p:nvCxnSpPr>
          <p:spPr>
            <a:xfrm flipH="1">
              <a:off x="4247721" y="4632499"/>
              <a:ext cx="1852791" cy="50362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a:stCxn id="36" idx="2"/>
              <a:endCxn id="40" idx="0"/>
            </p:cNvCxnSpPr>
            <p:nvPr/>
          </p:nvCxnSpPr>
          <p:spPr>
            <a:xfrm flipH="1">
              <a:off x="5486359" y="4632499"/>
              <a:ext cx="614153" cy="50362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a:stCxn id="32" idx="2"/>
              <a:endCxn id="37" idx="0"/>
            </p:cNvCxnSpPr>
            <p:nvPr/>
          </p:nvCxnSpPr>
          <p:spPr>
            <a:xfrm flipH="1">
              <a:off x="1513048" y="4423755"/>
              <a:ext cx="1298363" cy="71236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a:stCxn id="20" idx="3"/>
              <a:endCxn id="21" idx="1"/>
            </p:cNvCxnSpPr>
            <p:nvPr/>
          </p:nvCxnSpPr>
          <p:spPr>
            <a:xfrm>
              <a:off x="1436259" y="1542745"/>
              <a:ext cx="476666" cy="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a:stCxn id="21" idx="3"/>
              <a:endCxn id="22" idx="1"/>
            </p:cNvCxnSpPr>
            <p:nvPr/>
          </p:nvCxnSpPr>
          <p:spPr>
            <a:xfrm>
              <a:off x="3029766" y="1542746"/>
              <a:ext cx="116233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a:stCxn id="29" idx="3"/>
              <a:endCxn id="30" idx="1"/>
            </p:cNvCxnSpPr>
            <p:nvPr/>
          </p:nvCxnSpPr>
          <p:spPr>
            <a:xfrm flipV="1">
              <a:off x="1431665" y="3349723"/>
              <a:ext cx="367481" cy="816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肘形连接符 73"/>
            <p:cNvCxnSpPr>
              <a:stCxn id="29" idx="2"/>
              <a:endCxn id="32" idx="1"/>
            </p:cNvCxnSpPr>
            <p:nvPr/>
          </p:nvCxnSpPr>
          <p:spPr>
            <a:xfrm rot="16200000" flipH="1">
              <a:off x="1139163" y="3599939"/>
              <a:ext cx="644312" cy="648477"/>
            </a:xfrm>
            <a:prstGeom prst="bentConnector2">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a:stCxn id="47" idx="1"/>
              <a:endCxn id="46" idx="3"/>
            </p:cNvCxnSpPr>
            <p:nvPr/>
          </p:nvCxnSpPr>
          <p:spPr>
            <a:xfrm flipH="1">
              <a:off x="10590662" y="2923572"/>
              <a:ext cx="215304" cy="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矩形 75"/>
            <p:cNvSpPr/>
            <p:nvPr/>
          </p:nvSpPr>
          <p:spPr>
            <a:xfrm>
              <a:off x="8758424" y="2276913"/>
              <a:ext cx="1586555" cy="35028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水质模型</a:t>
              </a:r>
              <a:endParaRPr kumimoji="0" lang="zh-CN" altLang="en-US" sz="1200" b="1" i="0" u="none" strike="noStrike" kern="1200" cap="none" spc="0" normalizeH="0" baseline="0" noProof="0" dirty="0">
                <a:ln>
                  <a:noFill/>
                </a:ln>
                <a:solidFill>
                  <a:prstClr val="black"/>
                </a:solidFill>
                <a:effectLst/>
                <a:uLnTx/>
                <a:uFillTx/>
                <a:latin typeface="+mn-ea"/>
              </a:endParaRPr>
            </a:p>
          </p:txBody>
        </p:sp>
        <p:sp>
          <p:nvSpPr>
            <p:cNvPr id="77" name="矩形 76"/>
            <p:cNvSpPr/>
            <p:nvPr/>
          </p:nvSpPr>
          <p:spPr>
            <a:xfrm>
              <a:off x="8758424" y="3182213"/>
              <a:ext cx="1586555" cy="35028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mn-ea"/>
                </a:rPr>
                <a:t>水生态模型</a:t>
              </a:r>
              <a:endParaRPr kumimoji="0" lang="zh-CN" altLang="en-US" sz="1200" b="1" i="0" u="none" strike="noStrike" kern="1200" cap="none" spc="0" normalizeH="0" baseline="0" noProof="0" dirty="0">
                <a:ln>
                  <a:noFill/>
                </a:ln>
                <a:solidFill>
                  <a:prstClr val="black"/>
                </a:solidFill>
                <a:effectLst/>
                <a:uLnTx/>
                <a:uFillTx/>
                <a:latin typeface="+mn-ea"/>
              </a:endParaRPr>
            </a:p>
          </p:txBody>
        </p:sp>
      </p:grpSp>
    </p:spTree>
    <p:extLst>
      <p:ext uri="{BB962C8B-B14F-4D97-AF65-F5344CB8AC3E}">
        <p14:creationId xmlns:p14="http://schemas.microsoft.com/office/powerpoint/2010/main" xmlns="" val="3653170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2"/>
          <p:cNvGrpSpPr/>
          <p:nvPr/>
        </p:nvGrpSpPr>
        <p:grpSpPr>
          <a:xfrm>
            <a:off x="145571" y="160923"/>
            <a:ext cx="3698297" cy="843564"/>
            <a:chOff x="45188" y="71021"/>
            <a:chExt cx="3698297" cy="843564"/>
          </a:xfrm>
        </p:grpSpPr>
        <p:sp>
          <p:nvSpPr>
            <p:cNvPr id="14" name="矩形 13"/>
            <p:cNvSpPr/>
            <p:nvPr/>
          </p:nvSpPr>
          <p:spPr>
            <a:xfrm>
              <a:off x="630937" y="250565"/>
              <a:ext cx="3112548"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二、关键</a:t>
              </a:r>
              <a:r>
                <a:rPr lang="zh-CN" altLang="en-US" sz="2400" b="1" dirty="0" smtClean="0">
                  <a:solidFill>
                    <a:schemeClr val="tx1"/>
                  </a:solidFill>
                  <a:latin typeface="微软雅黑" panose="020B0503020204020204" pitchFamily="34" charset="-122"/>
                  <a:ea typeface="微软雅黑" panose="020B0503020204020204" pitchFamily="34" charset="-122"/>
                </a:rPr>
                <a:t>技术</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xmlns="">
                    <a14:imgLayer r:embed="rId4">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18" name="图片 17"/>
          <p:cNvPicPr>
            <a:picLocks noChangeAspect="1"/>
          </p:cNvPicPr>
          <p:nvPr/>
        </p:nvPicPr>
        <p:blipFill>
          <a:blip r:embed="rId5"/>
          <a:stretch>
            <a:fillRect/>
          </a:stretch>
        </p:blipFill>
        <p:spPr>
          <a:xfrm>
            <a:off x="10728697" y="120337"/>
            <a:ext cx="1333333" cy="761905"/>
          </a:xfrm>
          <a:prstGeom prst="rect">
            <a:avLst/>
          </a:prstGeom>
        </p:spPr>
      </p:pic>
      <p:sp>
        <p:nvSpPr>
          <p:cNvPr id="20" name="矩形 19">
            <a:extLst>
              <a:ext uri="{FF2B5EF4-FFF2-40B4-BE49-F238E27FC236}">
                <a16:creationId xmlns:a16="http://schemas.microsoft.com/office/drawing/2014/main" xmlns="" id="{B06174AD-546B-4199-A0E9-0185FDF3948F}"/>
              </a:ext>
            </a:extLst>
          </p:cNvPr>
          <p:cNvSpPr/>
          <p:nvPr/>
        </p:nvSpPr>
        <p:spPr>
          <a:xfrm>
            <a:off x="7825311" y="6470323"/>
            <a:ext cx="2159566" cy="307777"/>
          </a:xfrm>
          <a:prstGeom prst="rect">
            <a:avLst/>
          </a:prstGeom>
          <a:noFill/>
        </p:spPr>
        <p:txBody>
          <a:bodyPr wrap="none">
            <a:spAutoFit/>
          </a:bodyPr>
          <a:lstStyle/>
          <a:p>
            <a:r>
              <a:rPr lang="zh-CN" altLang="en-US" sz="1400" dirty="0">
                <a:latin typeface="华文楷体" panose="02010600040101010101" pitchFamily="2" charset="-122"/>
                <a:ea typeface="华文楷体" panose="02010600040101010101" pitchFamily="2" charset="-122"/>
              </a:rPr>
              <a:t>分布式的高性能计算技术</a:t>
            </a:r>
          </a:p>
        </p:txBody>
      </p:sp>
      <p:sp>
        <p:nvSpPr>
          <p:cNvPr id="23" name="矩形 22"/>
          <p:cNvSpPr/>
          <p:nvPr/>
        </p:nvSpPr>
        <p:spPr>
          <a:xfrm>
            <a:off x="393530" y="1091891"/>
            <a:ext cx="9491761" cy="830997"/>
          </a:xfrm>
          <a:prstGeom prst="rect">
            <a:avLst/>
          </a:prstGeom>
        </p:spPr>
        <p:txBody>
          <a:bodyPr wrap="square">
            <a:spAutoFit/>
          </a:bodyPr>
          <a:lstStyle/>
          <a:p>
            <a:pPr marL="285750" indent="-285750">
              <a:lnSpc>
                <a:spcPct val="120000"/>
              </a:lnSpc>
              <a:spcBef>
                <a:spcPts val="1200"/>
              </a:spcBef>
              <a:buFont typeface="Wingdings" panose="05000000000000000000" pitchFamily="2" charset="2"/>
              <a:buChar char="l"/>
            </a:pPr>
            <a:r>
              <a:rPr lang="zh-CN" altLang="en-US" sz="2000" dirty="0" smtClean="0">
                <a:latin typeface="黑体" panose="02010609060101010101" pitchFamily="49" charset="-122"/>
                <a:ea typeface="黑体" panose="02010609060101010101" pitchFamily="49" charset="-122"/>
              </a:rPr>
              <a:t>提出了分布式并行的高性能计算技术</a:t>
            </a:r>
            <a:endParaRPr lang="en-US" altLang="zh-CN" sz="2000" dirty="0" smtClean="0">
              <a:latin typeface="黑体" panose="02010609060101010101" pitchFamily="49" charset="-122"/>
              <a:ea typeface="黑体" panose="02010609060101010101" pitchFamily="49" charset="-122"/>
            </a:endParaRPr>
          </a:p>
          <a:p>
            <a:pPr>
              <a:lnSpc>
                <a:spcPct val="120000"/>
              </a:lnSpc>
            </a:pPr>
            <a:r>
              <a:rPr lang="zh-CN" altLang="en-US" sz="2000" b="1" dirty="0" smtClean="0">
                <a:solidFill>
                  <a:srgbClr val="FF0000"/>
                </a:solidFill>
                <a:latin typeface="微软雅黑" panose="020B0503020204020204" pitchFamily="34" charset="-122"/>
                <a:ea typeface="微软雅黑" panose="020B0503020204020204" pitchFamily="34" charset="-122"/>
              </a:rPr>
              <a:t>    实现了大尺度环境风险评估数值模拟的速度和精度的双项保障</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grpSp>
        <p:nvGrpSpPr>
          <p:cNvPr id="66" name="组合 65"/>
          <p:cNvGrpSpPr/>
          <p:nvPr/>
        </p:nvGrpSpPr>
        <p:grpSpPr>
          <a:xfrm>
            <a:off x="4693409" y="1922888"/>
            <a:ext cx="5920802" cy="4746853"/>
            <a:chOff x="7062000" y="3151573"/>
            <a:chExt cx="4217622" cy="3263595"/>
          </a:xfrm>
        </p:grpSpPr>
        <p:sp>
          <p:nvSpPr>
            <p:cNvPr id="64" name="矩形 63"/>
            <p:cNvSpPr/>
            <p:nvPr/>
          </p:nvSpPr>
          <p:spPr>
            <a:xfrm>
              <a:off x="7062000" y="5458411"/>
              <a:ext cx="3765276" cy="6789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63" name="矩形 62"/>
            <p:cNvSpPr/>
            <p:nvPr/>
          </p:nvSpPr>
          <p:spPr>
            <a:xfrm>
              <a:off x="7062000" y="4509182"/>
              <a:ext cx="3765276" cy="94205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6" name="矩形 5"/>
            <p:cNvSpPr/>
            <p:nvPr/>
          </p:nvSpPr>
          <p:spPr>
            <a:xfrm>
              <a:off x="7062000" y="3151573"/>
              <a:ext cx="3765276" cy="1357610"/>
            </a:xfrm>
            <a:prstGeom prst="rect">
              <a:avLst/>
            </a:prstGeom>
            <a:solidFill>
              <a:schemeClr val="bg1">
                <a:lumMod val="9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9" name="流程图: 终止 28"/>
            <p:cNvSpPr/>
            <p:nvPr/>
          </p:nvSpPr>
          <p:spPr>
            <a:xfrm>
              <a:off x="8141606" y="3289038"/>
              <a:ext cx="1009249" cy="179299"/>
            </a:xfrm>
            <a:prstGeom prst="flowChartTermina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水系识别</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矩形 29"/>
            <p:cNvSpPr/>
            <p:nvPr/>
          </p:nvSpPr>
          <p:spPr>
            <a:xfrm>
              <a:off x="8020301" y="3575916"/>
              <a:ext cx="1251858" cy="1792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流域计算范围</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矩形 30"/>
            <p:cNvSpPr/>
            <p:nvPr/>
          </p:nvSpPr>
          <p:spPr>
            <a:xfrm>
              <a:off x="8020301" y="3862795"/>
              <a:ext cx="1251858" cy="172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区域分块</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2" name="六边形 31"/>
            <p:cNvSpPr/>
            <p:nvPr/>
          </p:nvSpPr>
          <p:spPr>
            <a:xfrm>
              <a:off x="7457243" y="4213799"/>
              <a:ext cx="987621" cy="19139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设置重叠区</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六边形 32"/>
            <p:cNvSpPr/>
            <p:nvPr/>
          </p:nvSpPr>
          <p:spPr>
            <a:xfrm>
              <a:off x="8726289" y="4213799"/>
              <a:ext cx="950372" cy="191392"/>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重新编号</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矩形 33"/>
            <p:cNvSpPr/>
            <p:nvPr/>
          </p:nvSpPr>
          <p:spPr>
            <a:xfrm>
              <a:off x="7726744" y="4623936"/>
              <a:ext cx="1717665" cy="172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分布式集群计算体系</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矩形 34"/>
            <p:cNvSpPr/>
            <p:nvPr/>
          </p:nvSpPr>
          <p:spPr>
            <a:xfrm>
              <a:off x="7381990" y="4984327"/>
              <a:ext cx="659895" cy="4303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节点</a:t>
              </a:r>
              <a:r>
                <a:rPr kumimoji="0" lang="en-US" altLang="zh-CN"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分块</a:t>
              </a:r>
              <a:r>
                <a:rPr kumimoji="0" lang="en-US" altLang="zh-CN"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1</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矩形 35"/>
            <p:cNvSpPr/>
            <p:nvPr/>
          </p:nvSpPr>
          <p:spPr>
            <a:xfrm>
              <a:off x="9120561" y="4984327"/>
              <a:ext cx="659895" cy="4303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节点</a:t>
              </a:r>
              <a:r>
                <a:rPr kumimoji="0" lang="en-US" altLang="zh-CN"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分块</a:t>
              </a:r>
              <a:r>
                <a:rPr kumimoji="0" lang="en-US" altLang="zh-CN"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N+1</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菱形 36"/>
            <p:cNvSpPr/>
            <p:nvPr/>
          </p:nvSpPr>
          <p:spPr>
            <a:xfrm>
              <a:off x="8141604" y="5014808"/>
              <a:ext cx="887947" cy="369356"/>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数据交换</a:t>
              </a:r>
            </a:p>
          </p:txBody>
        </p:sp>
        <p:sp>
          <p:nvSpPr>
            <p:cNvPr id="38" name="菱形 37"/>
            <p:cNvSpPr/>
            <p:nvPr/>
          </p:nvSpPr>
          <p:spPr>
            <a:xfrm>
              <a:off x="7261934" y="5556890"/>
              <a:ext cx="893977" cy="369356"/>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块间并行</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菱形 38"/>
            <p:cNvSpPr/>
            <p:nvPr/>
          </p:nvSpPr>
          <p:spPr>
            <a:xfrm>
              <a:off x="9006534" y="5549718"/>
              <a:ext cx="887947" cy="369356"/>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块间并行</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流程图: 终止 39"/>
            <p:cNvSpPr/>
            <p:nvPr/>
          </p:nvSpPr>
          <p:spPr>
            <a:xfrm>
              <a:off x="8091744" y="6235869"/>
              <a:ext cx="1009249" cy="179299"/>
            </a:xfrm>
            <a:prstGeom prst="flowChartTerminato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rPr>
                <a:t>模拟结果</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矩形 40"/>
            <p:cNvSpPr/>
            <p:nvPr/>
          </p:nvSpPr>
          <p:spPr>
            <a:xfrm>
              <a:off x="10058212" y="3715347"/>
              <a:ext cx="1221410" cy="286419"/>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prstClr val="black"/>
                  </a:solidFill>
                  <a:latin typeface="微软雅黑" panose="020B0503020204020204" pitchFamily="34" charset="-122"/>
                  <a:ea typeface="微软雅黑" panose="020B0503020204020204" pitchFamily="34" charset="-122"/>
                </a:rPr>
                <a:t>数据分区化</a:t>
              </a:r>
            </a:p>
          </p:txBody>
        </p:sp>
        <p:sp>
          <p:nvSpPr>
            <p:cNvPr id="42" name="矩形 41"/>
            <p:cNvSpPr/>
            <p:nvPr/>
          </p:nvSpPr>
          <p:spPr>
            <a:xfrm>
              <a:off x="10058212" y="4827003"/>
              <a:ext cx="1221410" cy="286419"/>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prstClr val="black"/>
                  </a:solidFill>
                  <a:latin typeface="微软雅黑" panose="020B0503020204020204" pitchFamily="34" charset="-122"/>
                  <a:ea typeface="微软雅黑" panose="020B0503020204020204" pitchFamily="34" charset="-122"/>
                </a:rPr>
                <a:t>节点分布式</a:t>
              </a:r>
            </a:p>
          </p:txBody>
        </p:sp>
        <p:sp>
          <p:nvSpPr>
            <p:cNvPr id="43" name="矩形 42"/>
            <p:cNvSpPr/>
            <p:nvPr/>
          </p:nvSpPr>
          <p:spPr>
            <a:xfrm>
              <a:off x="10055786" y="5639827"/>
              <a:ext cx="1221410" cy="286419"/>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prstClr val="black"/>
                  </a:solidFill>
                  <a:latin typeface="微软雅黑" panose="020B0503020204020204" pitchFamily="34" charset="-122"/>
                  <a:ea typeface="微软雅黑" panose="020B0503020204020204" pitchFamily="34" charset="-122"/>
                </a:rPr>
                <a:t>模块并行化</a:t>
              </a:r>
            </a:p>
          </p:txBody>
        </p:sp>
        <p:cxnSp>
          <p:nvCxnSpPr>
            <p:cNvPr id="44" name="直接连接符 43"/>
            <p:cNvCxnSpPr/>
            <p:nvPr/>
          </p:nvCxnSpPr>
          <p:spPr>
            <a:xfrm>
              <a:off x="7062000" y="4509183"/>
              <a:ext cx="3765276"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7086259" y="5451839"/>
              <a:ext cx="3765276"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086259" y="6135652"/>
              <a:ext cx="3765276"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stCxn id="29" idx="2"/>
              <a:endCxn id="30" idx="0"/>
            </p:cNvCxnSpPr>
            <p:nvPr/>
          </p:nvCxnSpPr>
          <p:spPr>
            <a:xfrm flipH="1">
              <a:off x="8646230" y="3468337"/>
              <a:ext cx="1" cy="1075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stCxn id="30" idx="2"/>
            </p:cNvCxnSpPr>
            <p:nvPr/>
          </p:nvCxnSpPr>
          <p:spPr>
            <a:xfrm>
              <a:off x="8646230" y="3755215"/>
              <a:ext cx="0" cy="1075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肘形连接符 48"/>
            <p:cNvCxnSpPr>
              <a:stCxn id="31" idx="2"/>
            </p:cNvCxnSpPr>
            <p:nvPr/>
          </p:nvCxnSpPr>
          <p:spPr>
            <a:xfrm rot="16200000" flipH="1">
              <a:off x="8801573" y="3879579"/>
              <a:ext cx="72635" cy="38332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肘形连接符 49"/>
            <p:cNvCxnSpPr/>
            <p:nvPr/>
          </p:nvCxnSpPr>
          <p:spPr>
            <a:xfrm rot="10800000" flipV="1">
              <a:off x="8253206" y="4107561"/>
              <a:ext cx="393024" cy="103992"/>
            </a:xfrm>
            <a:prstGeom prst="bentConnector3">
              <a:avLst>
                <a:gd name="adj1" fmla="val 9897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9029550" y="4107560"/>
              <a:ext cx="0" cy="103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肘形连接符 51"/>
            <p:cNvCxnSpPr>
              <a:endCxn id="34" idx="0"/>
            </p:cNvCxnSpPr>
            <p:nvPr/>
          </p:nvCxnSpPr>
          <p:spPr>
            <a:xfrm>
              <a:off x="8192553" y="4466152"/>
              <a:ext cx="393024" cy="15778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8198717" y="4405191"/>
              <a:ext cx="0" cy="60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肘形连接符 53"/>
            <p:cNvCxnSpPr/>
            <p:nvPr/>
          </p:nvCxnSpPr>
          <p:spPr>
            <a:xfrm flipV="1">
              <a:off x="8585576" y="4405191"/>
              <a:ext cx="408290" cy="60961"/>
            </a:xfrm>
            <a:prstGeom prst="bentConnector3">
              <a:avLst>
                <a:gd name="adj1" fmla="val 96794"/>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a:stCxn id="37" idx="1"/>
              <a:endCxn id="35" idx="3"/>
            </p:cNvCxnSpPr>
            <p:nvPr/>
          </p:nvCxnSpPr>
          <p:spPr>
            <a:xfrm flipH="1">
              <a:off x="8041885" y="5199486"/>
              <a:ext cx="9971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stCxn id="37" idx="3"/>
              <a:endCxn id="36" idx="1"/>
            </p:cNvCxnSpPr>
            <p:nvPr/>
          </p:nvCxnSpPr>
          <p:spPr>
            <a:xfrm>
              <a:off x="9029551" y="5199486"/>
              <a:ext cx="910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35" idx="2"/>
            </p:cNvCxnSpPr>
            <p:nvPr/>
          </p:nvCxnSpPr>
          <p:spPr>
            <a:xfrm>
              <a:off x="7711937" y="5414645"/>
              <a:ext cx="0" cy="1358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36" idx="2"/>
            </p:cNvCxnSpPr>
            <p:nvPr/>
          </p:nvCxnSpPr>
          <p:spPr>
            <a:xfrm>
              <a:off x="9450508" y="5414645"/>
              <a:ext cx="0" cy="128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肘形连接符 58"/>
            <p:cNvCxnSpPr>
              <a:stCxn id="34" idx="2"/>
              <a:endCxn id="35" idx="0"/>
            </p:cNvCxnSpPr>
            <p:nvPr/>
          </p:nvCxnSpPr>
          <p:spPr>
            <a:xfrm rot="5400000">
              <a:off x="8054625" y="4453375"/>
              <a:ext cx="188263" cy="87363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肘形连接符 59"/>
            <p:cNvCxnSpPr>
              <a:stCxn id="34" idx="2"/>
              <a:endCxn id="36" idx="0"/>
            </p:cNvCxnSpPr>
            <p:nvPr/>
          </p:nvCxnSpPr>
          <p:spPr>
            <a:xfrm rot="16200000" flipH="1">
              <a:off x="8923910" y="4457729"/>
              <a:ext cx="188263" cy="864932"/>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肘形连接符 60"/>
            <p:cNvCxnSpPr>
              <a:stCxn id="38" idx="2"/>
              <a:endCxn id="40" idx="0"/>
            </p:cNvCxnSpPr>
            <p:nvPr/>
          </p:nvCxnSpPr>
          <p:spPr>
            <a:xfrm rot="16200000" flipH="1">
              <a:off x="7997835" y="5637334"/>
              <a:ext cx="309623" cy="887446"/>
            </a:xfrm>
            <a:prstGeom prst="bentConnector3">
              <a:avLst>
                <a:gd name="adj1" fmla="val 3279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肘形连接符 61"/>
            <p:cNvCxnSpPr>
              <a:stCxn id="39" idx="2"/>
              <a:endCxn id="40" idx="0"/>
            </p:cNvCxnSpPr>
            <p:nvPr/>
          </p:nvCxnSpPr>
          <p:spPr>
            <a:xfrm rot="5400000">
              <a:off x="8865042" y="5650402"/>
              <a:ext cx="316795" cy="854139"/>
            </a:xfrm>
            <a:prstGeom prst="bentConnector3">
              <a:avLst>
                <a:gd name="adj1" fmla="val 3598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矩形 68"/>
          <p:cNvSpPr>
            <a:spLocks noChangeArrowheads="1"/>
          </p:cNvSpPr>
          <p:nvPr/>
        </p:nvSpPr>
        <p:spPr bwMode="auto">
          <a:xfrm>
            <a:off x="681242" y="2771112"/>
            <a:ext cx="3475799" cy="3000821"/>
          </a:xfrm>
          <a:prstGeom prst="rect">
            <a:avLst/>
          </a:prstGeom>
          <a:solidFill>
            <a:schemeClr val="accent6">
              <a:lumMod val="20000"/>
              <a:lumOff val="80000"/>
            </a:schemeClr>
          </a:solidFill>
          <a:ln w="9525">
            <a:noFill/>
            <a:miter lim="800000"/>
            <a:headEnd/>
            <a:tailEnd/>
          </a:ln>
        </p:spPr>
        <p:txBody>
          <a:bodyPr wrap="square">
            <a:spAutoFit/>
          </a:bodyPr>
          <a:lstStyle/>
          <a:p>
            <a:pPr>
              <a:lnSpc>
                <a:spcPct val="150000"/>
              </a:lnSpc>
              <a:buFont typeface="Arial" pitchFamily="34" charset="0"/>
              <a:buNone/>
              <a:defRPr/>
            </a:pPr>
            <a:r>
              <a:rPr lang="zh-CN" altLang="en-US" dirty="0">
                <a:latin typeface="微软雅黑" panose="020B0503020204020204" pitchFamily="34" charset="-122"/>
                <a:ea typeface="微软雅黑" panose="020B0503020204020204" pitchFamily="34" charset="-122"/>
                <a:sym typeface="Calibri" pitchFamily="34" charset="0"/>
              </a:rPr>
              <a:t>    突破了</a:t>
            </a:r>
            <a:r>
              <a:rPr lang="zh-CN" altLang="en-US" dirty="0">
                <a:solidFill>
                  <a:srgbClr val="FF0000"/>
                </a:solidFill>
                <a:latin typeface="微软雅黑" panose="020B0503020204020204" pitchFamily="34" charset="-122"/>
                <a:ea typeface="微软雅黑" panose="020B0503020204020204" pitchFamily="34" charset="-122"/>
                <a:sym typeface="Calibri" pitchFamily="34" charset="0"/>
              </a:rPr>
              <a:t>区域分块</a:t>
            </a:r>
            <a:r>
              <a:rPr lang="en-US" altLang="zh-CN" dirty="0">
                <a:solidFill>
                  <a:srgbClr val="FF0000"/>
                </a:solidFill>
                <a:latin typeface="微软雅黑" panose="020B0503020204020204" pitchFamily="34" charset="-122"/>
                <a:ea typeface="微软雅黑" panose="020B0503020204020204" pitchFamily="34" charset="-122"/>
                <a:sym typeface="Calibri" pitchFamily="34" charset="0"/>
              </a:rPr>
              <a:t>-</a:t>
            </a:r>
            <a:r>
              <a:rPr lang="zh-CN" altLang="en-US" dirty="0">
                <a:solidFill>
                  <a:srgbClr val="FF0000"/>
                </a:solidFill>
                <a:latin typeface="微软雅黑" panose="020B0503020204020204" pitchFamily="34" charset="-122"/>
                <a:ea typeface="微软雅黑" panose="020B0503020204020204" pitchFamily="34" charset="-122"/>
                <a:sym typeface="Calibri" pitchFamily="34" charset="0"/>
              </a:rPr>
              <a:t>并行多线程</a:t>
            </a:r>
            <a:r>
              <a:rPr lang="zh-CN" altLang="en-US" dirty="0">
                <a:latin typeface="微软雅黑" panose="020B0503020204020204" pitchFamily="34" charset="-122"/>
                <a:ea typeface="微软雅黑" panose="020B0503020204020204" pitchFamily="34" charset="-122"/>
                <a:sym typeface="Calibri" pitchFamily="34" charset="0"/>
              </a:rPr>
              <a:t>同步协作的流域模型计算方法。</a:t>
            </a:r>
            <a:endParaRPr lang="en-US" altLang="zh-CN" dirty="0">
              <a:latin typeface="微软雅黑" panose="020B0503020204020204" pitchFamily="34" charset="-122"/>
              <a:ea typeface="微软雅黑" panose="020B0503020204020204" pitchFamily="34" charset="-122"/>
              <a:sym typeface="Calibri" pitchFamily="34" charset="0"/>
            </a:endParaRPr>
          </a:p>
          <a:p>
            <a:pPr>
              <a:lnSpc>
                <a:spcPct val="150000"/>
              </a:lnSpc>
              <a:buFont typeface="Arial" pitchFamily="34" charset="0"/>
              <a:buNone/>
              <a:defRPr/>
            </a:pPr>
            <a:r>
              <a:rPr lang="zh-CN" altLang="en-US" dirty="0">
                <a:latin typeface="微软雅黑" panose="020B0503020204020204" pitchFamily="34" charset="-122"/>
                <a:ea typeface="微软雅黑" panose="020B0503020204020204" pitchFamily="34" charset="-122"/>
                <a:sym typeface="Calibri" pitchFamily="34" charset="0"/>
              </a:rPr>
              <a:t>    每个独立的进程只对分块进行计算，</a:t>
            </a:r>
            <a:r>
              <a:rPr lang="zh-CN" altLang="en-US" dirty="0">
                <a:solidFill>
                  <a:srgbClr val="FF0000"/>
                </a:solidFill>
                <a:latin typeface="微软雅黑" panose="020B0503020204020204" pitchFamily="34" charset="-122"/>
                <a:ea typeface="微软雅黑" panose="020B0503020204020204" pitchFamily="34" charset="-122"/>
                <a:sym typeface="Calibri" pitchFamily="34" charset="0"/>
              </a:rPr>
              <a:t>随分块快数</a:t>
            </a:r>
            <a:r>
              <a:rPr lang="en-US" altLang="zh-CN" dirty="0">
                <a:solidFill>
                  <a:srgbClr val="FF0000"/>
                </a:solidFill>
                <a:latin typeface="微软雅黑" panose="020B0503020204020204" pitchFamily="34" charset="-122"/>
                <a:ea typeface="微软雅黑" panose="020B0503020204020204" pitchFamily="34" charset="-122"/>
                <a:sym typeface="Calibri" pitchFamily="34" charset="0"/>
              </a:rPr>
              <a:t>n</a:t>
            </a:r>
            <a:r>
              <a:rPr lang="zh-CN" altLang="en-US" dirty="0">
                <a:solidFill>
                  <a:srgbClr val="FF0000"/>
                </a:solidFill>
                <a:latin typeface="微软雅黑" panose="020B0503020204020204" pitchFamily="34" charset="-122"/>
                <a:ea typeface="微软雅黑" panose="020B0503020204020204" pitchFamily="34" charset="-122"/>
                <a:sym typeface="Calibri" pitchFamily="34" charset="0"/>
              </a:rPr>
              <a:t>的增加，运算速度会成</a:t>
            </a:r>
            <a:r>
              <a:rPr lang="en-US" altLang="zh-CN" dirty="0">
                <a:solidFill>
                  <a:srgbClr val="FF0000"/>
                </a:solidFill>
                <a:latin typeface="微软雅黑" panose="020B0503020204020204" pitchFamily="34" charset="-122"/>
                <a:ea typeface="微软雅黑" panose="020B0503020204020204" pitchFamily="34" charset="-122"/>
                <a:sym typeface="Calibri" pitchFamily="34" charset="0"/>
              </a:rPr>
              <a:t>2</a:t>
            </a:r>
            <a:r>
              <a:rPr lang="zh-CN" altLang="en-US" dirty="0">
                <a:solidFill>
                  <a:srgbClr val="FF0000"/>
                </a:solidFill>
                <a:latin typeface="微软雅黑" panose="020B0503020204020204" pitchFamily="34" charset="-122"/>
                <a:ea typeface="微软雅黑" panose="020B0503020204020204" pitchFamily="34" charset="-122"/>
                <a:sym typeface="Calibri" pitchFamily="34" charset="0"/>
              </a:rPr>
              <a:t>的</a:t>
            </a:r>
            <a:r>
              <a:rPr lang="en-US" altLang="zh-CN" dirty="0">
                <a:solidFill>
                  <a:srgbClr val="FF0000"/>
                </a:solidFill>
                <a:latin typeface="微软雅黑" panose="020B0503020204020204" pitchFamily="34" charset="-122"/>
                <a:ea typeface="微软雅黑" panose="020B0503020204020204" pitchFamily="34" charset="-122"/>
                <a:sym typeface="Calibri" pitchFamily="34" charset="0"/>
              </a:rPr>
              <a:t>n</a:t>
            </a:r>
            <a:r>
              <a:rPr lang="zh-CN" altLang="en-US" dirty="0">
                <a:solidFill>
                  <a:srgbClr val="FF0000"/>
                </a:solidFill>
                <a:latin typeface="微软雅黑" panose="020B0503020204020204" pitchFamily="34" charset="-122"/>
                <a:ea typeface="微软雅黑" panose="020B0503020204020204" pitchFamily="34" charset="-122"/>
                <a:sym typeface="Calibri" pitchFamily="34" charset="0"/>
              </a:rPr>
              <a:t>指数倍提高</a:t>
            </a:r>
            <a:r>
              <a:rPr lang="zh-CN" altLang="en-US" dirty="0">
                <a:latin typeface="微软雅黑" panose="020B0503020204020204" pitchFamily="34" charset="-122"/>
                <a:ea typeface="微软雅黑" panose="020B0503020204020204" pitchFamily="34" charset="-122"/>
                <a:sym typeface="Calibri" pitchFamily="34" charset="0"/>
              </a:rPr>
              <a:t>，实现流域的大数据运算，同时保证模型模拟速度和模拟精度。</a:t>
            </a:r>
          </a:p>
        </p:txBody>
      </p:sp>
    </p:spTree>
    <p:extLst>
      <p:ext uri="{BB962C8B-B14F-4D97-AF65-F5344CB8AC3E}">
        <p14:creationId xmlns:p14="http://schemas.microsoft.com/office/powerpoint/2010/main" xmlns="" val="4138534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2"/>
          <p:cNvGrpSpPr/>
          <p:nvPr/>
        </p:nvGrpSpPr>
        <p:grpSpPr>
          <a:xfrm>
            <a:off x="145571" y="160923"/>
            <a:ext cx="3698297" cy="843564"/>
            <a:chOff x="45188" y="71021"/>
            <a:chExt cx="3698297" cy="843564"/>
          </a:xfrm>
        </p:grpSpPr>
        <p:sp>
          <p:nvSpPr>
            <p:cNvPr id="14" name="矩形 13"/>
            <p:cNvSpPr/>
            <p:nvPr/>
          </p:nvSpPr>
          <p:spPr>
            <a:xfrm>
              <a:off x="630937" y="250565"/>
              <a:ext cx="3112548"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二、关键</a:t>
              </a:r>
              <a:r>
                <a:rPr lang="zh-CN" altLang="en-US" sz="2400" b="1" dirty="0" smtClean="0">
                  <a:solidFill>
                    <a:schemeClr val="tx1"/>
                  </a:solidFill>
                  <a:latin typeface="微软雅黑" panose="020B0503020204020204" pitchFamily="34" charset="-122"/>
                  <a:ea typeface="微软雅黑" panose="020B0503020204020204" pitchFamily="34" charset="-122"/>
                </a:rPr>
                <a:t>技术</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18" name="图片 17"/>
          <p:cNvPicPr>
            <a:picLocks noChangeAspect="1"/>
          </p:cNvPicPr>
          <p:nvPr/>
        </p:nvPicPr>
        <p:blipFill>
          <a:blip r:embed="rId6"/>
          <a:stretch>
            <a:fillRect/>
          </a:stretch>
        </p:blipFill>
        <p:spPr>
          <a:xfrm>
            <a:off x="10728697" y="120337"/>
            <a:ext cx="1333333" cy="761905"/>
          </a:xfrm>
          <a:prstGeom prst="rect">
            <a:avLst/>
          </a:prstGeom>
        </p:spPr>
      </p:pic>
      <p:sp>
        <p:nvSpPr>
          <p:cNvPr id="23" name="矩形 22"/>
          <p:cNvSpPr/>
          <p:nvPr/>
        </p:nvSpPr>
        <p:spPr>
          <a:xfrm>
            <a:off x="321248" y="1046041"/>
            <a:ext cx="9491761" cy="830997"/>
          </a:xfrm>
          <a:prstGeom prst="rect">
            <a:avLst/>
          </a:prstGeom>
        </p:spPr>
        <p:txBody>
          <a:bodyPr wrap="square">
            <a:spAutoFit/>
          </a:bodyPr>
          <a:lstStyle/>
          <a:p>
            <a:pPr marL="285750" indent="-285750">
              <a:lnSpc>
                <a:spcPct val="120000"/>
              </a:lnSpc>
              <a:spcBef>
                <a:spcPts val="1200"/>
              </a:spcBef>
              <a:buFont typeface="Wingdings" panose="05000000000000000000" pitchFamily="2" charset="2"/>
              <a:buChar char="l"/>
            </a:pPr>
            <a:r>
              <a:rPr lang="zh-CN" altLang="en-US" sz="2000" dirty="0" smtClean="0">
                <a:latin typeface="黑体" panose="02010609060101010101" pitchFamily="49" charset="-122"/>
                <a:ea typeface="黑体" panose="02010609060101010101" pitchFamily="49" charset="-122"/>
              </a:rPr>
              <a:t>开发了“数据</a:t>
            </a:r>
            <a:r>
              <a:rPr lang="en-US" altLang="zh-CN" sz="2000" dirty="0" smtClean="0">
                <a:latin typeface="黑体" panose="02010609060101010101" pitchFamily="49" charset="-122"/>
                <a:ea typeface="黑体" panose="02010609060101010101" pitchFamily="49" charset="-122"/>
              </a:rPr>
              <a:t>-</a:t>
            </a:r>
            <a:r>
              <a:rPr lang="zh-CN" altLang="en-US" sz="2000" dirty="0" smtClean="0">
                <a:latin typeface="黑体" panose="02010609060101010101" pitchFamily="49" charset="-122"/>
                <a:ea typeface="黑体" panose="02010609060101010101" pitchFamily="49" charset="-122"/>
              </a:rPr>
              <a:t>计算</a:t>
            </a:r>
            <a:r>
              <a:rPr lang="en-US" altLang="zh-CN" sz="2000" dirty="0" smtClean="0">
                <a:latin typeface="黑体" panose="02010609060101010101" pitchFamily="49" charset="-122"/>
                <a:ea typeface="黑体" panose="02010609060101010101" pitchFamily="49" charset="-122"/>
              </a:rPr>
              <a:t>-</a:t>
            </a:r>
            <a:r>
              <a:rPr lang="zh-CN" altLang="en-US" sz="2000" dirty="0" smtClean="0">
                <a:latin typeface="黑体" panose="02010609060101010101" pitchFamily="49" charset="-122"/>
                <a:ea typeface="黑体" panose="02010609060101010101" pitchFamily="49" charset="-122"/>
              </a:rPr>
              <a:t>控制</a:t>
            </a:r>
            <a:r>
              <a:rPr lang="en-US" altLang="zh-CN" sz="2000" dirty="0" smtClean="0">
                <a:latin typeface="黑体" panose="02010609060101010101" pitchFamily="49" charset="-122"/>
                <a:ea typeface="黑体" panose="02010609060101010101" pitchFamily="49" charset="-122"/>
              </a:rPr>
              <a:t>-</a:t>
            </a:r>
            <a:r>
              <a:rPr lang="zh-CN" altLang="en-US" sz="2000" dirty="0" smtClean="0">
                <a:latin typeface="黑体" panose="02010609060101010101" pitchFamily="49" charset="-122"/>
                <a:ea typeface="黑体" panose="02010609060101010101" pitchFamily="49" charset="-122"/>
              </a:rPr>
              <a:t>服务”多中心的集群智能云平台集成技术</a:t>
            </a:r>
            <a:endParaRPr lang="en-US" altLang="zh-CN" sz="2000" dirty="0" smtClean="0">
              <a:latin typeface="黑体" panose="02010609060101010101" pitchFamily="49" charset="-122"/>
              <a:ea typeface="黑体" panose="02010609060101010101" pitchFamily="49" charset="-122"/>
            </a:endParaRPr>
          </a:p>
          <a:p>
            <a:pPr>
              <a:lnSpc>
                <a:spcPct val="120000"/>
              </a:lnSpc>
            </a:pPr>
            <a:r>
              <a:rPr lang="zh-CN" altLang="en-US" sz="2000" b="1" dirty="0" smtClean="0">
                <a:solidFill>
                  <a:srgbClr val="FF0000"/>
                </a:solidFill>
                <a:latin typeface="微软雅黑" panose="020B0503020204020204" pitchFamily="34" charset="-122"/>
                <a:ea typeface="微软雅黑" panose="020B0503020204020204" pitchFamily="34" charset="-122"/>
              </a:rPr>
              <a:t>    为流域水环境风险动态、实时和业务化评估预警提供支撑</a:t>
            </a:r>
            <a:endParaRPr lang="en-US" altLang="zh-CN" sz="2000" b="1" dirty="0" smtClean="0">
              <a:solidFill>
                <a:srgbClr val="FF0000"/>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949546" y="2001862"/>
            <a:ext cx="9184619" cy="4535006"/>
            <a:chOff x="1309688" y="973644"/>
            <a:chExt cx="11883312" cy="5689178"/>
          </a:xfrm>
        </p:grpSpPr>
        <p:sp>
          <p:nvSpPr>
            <p:cNvPr id="65" name="矩形 64"/>
            <p:cNvSpPr/>
            <p:nvPr/>
          </p:nvSpPr>
          <p:spPr>
            <a:xfrm>
              <a:off x="6854112" y="6344284"/>
              <a:ext cx="6338888" cy="318538"/>
            </a:xfrm>
            <a:prstGeom prst="rect">
              <a:avLst/>
            </a:prstGeom>
          </p:spPr>
          <p:txBody>
            <a:bodyPr>
              <a:spAutoFit/>
            </a:bodyPr>
            <a:lstStyle/>
            <a:p>
              <a:pPr eaLnBrk="1" hangingPunct="1">
                <a:buFont typeface="Arial" pitchFamily="34" charset="0"/>
                <a:buChar char="•"/>
                <a:defRPr/>
              </a:pPr>
              <a:r>
                <a:rPr lang="zh-CN" altLang="en-US" sz="1050" dirty="0">
                  <a:solidFill>
                    <a:schemeClr val="accent2">
                      <a:lumMod val="50000"/>
                    </a:schemeClr>
                  </a:solidFill>
                  <a:latin typeface="微软雅黑" panose="020B0503020204020204" pitchFamily="34" charset="-122"/>
                  <a:ea typeface="微软雅黑" panose="020B0503020204020204" pitchFamily="34" charset="-122"/>
                  <a:cs typeface="Times New Roman" pitchFamily="18" charset="0"/>
                </a:rPr>
                <a:t>专利：一种多中心流域水环境分布式集群管理系统及方法  </a:t>
              </a:r>
              <a:r>
                <a:rPr lang="en-US" altLang="zh-CN" sz="1050" dirty="0">
                  <a:solidFill>
                    <a:schemeClr val="accent2">
                      <a:lumMod val="50000"/>
                    </a:schemeClr>
                  </a:solidFill>
                  <a:latin typeface="微软雅黑" panose="020B0503020204020204" pitchFamily="34" charset="-122"/>
                  <a:ea typeface="微软雅黑" panose="020B0503020204020204" pitchFamily="34" charset="-122"/>
                  <a:cs typeface="Times New Roman" pitchFamily="18" charset="0"/>
                </a:rPr>
                <a:t>(ZL201410506093.5)</a:t>
              </a:r>
            </a:p>
          </p:txBody>
        </p:sp>
        <p:pic>
          <p:nvPicPr>
            <p:cNvPr id="67" name="Picture 2" descr="https://ss2.bdstatic.com/70cFvnSh_Q1YnxGkpoWK1HF6hhy/it/u=882175410,699857960&amp;fm=21&amp;gp=0.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70038" y="4594225"/>
              <a:ext cx="1103312"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 name="图片 6"/>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901825" y="3148013"/>
              <a:ext cx="6381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 name="矩形 7"/>
            <p:cNvSpPr>
              <a:spLocks noChangeArrowheads="1"/>
            </p:cNvSpPr>
            <p:nvPr/>
          </p:nvSpPr>
          <p:spPr bwMode="auto">
            <a:xfrm>
              <a:off x="7420823" y="973644"/>
              <a:ext cx="3237110" cy="1274152"/>
            </a:xfrm>
            <a:prstGeom prst="rect">
              <a:avLst/>
            </a:prstGeom>
            <a:solidFill>
              <a:schemeClr val="accent6">
                <a:lumMod val="20000"/>
                <a:lumOff val="80000"/>
                <a:alpha val="69804"/>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spAutoFit/>
            </a:bodyPr>
            <a:lstStyle/>
            <a:p>
              <a:pPr indent="304800" eaLnBrk="1" hangingPunct="1">
                <a:defRPr/>
              </a:pPr>
              <a:r>
                <a:rPr lang="zh-CN" altLang="zh-CN" sz="1200" dirty="0">
                  <a:solidFill>
                    <a:srgbClr val="C00000"/>
                  </a:solidFill>
                  <a:latin typeface="微软雅黑" panose="020B0503020204020204" pitchFamily="34" charset="-122"/>
                  <a:ea typeface="微软雅黑" panose="020B0503020204020204" pitchFamily="34" charset="-122"/>
                  <a:cs typeface="Arial" pitchFamily="34" charset="0"/>
                </a:rPr>
                <a:t>数据中心</a:t>
              </a:r>
              <a:r>
                <a:rPr lang="zh-CN" altLang="en-US" sz="1200" dirty="0">
                  <a:solidFill>
                    <a:srgbClr val="C00000"/>
                  </a:solidFill>
                  <a:latin typeface="微软雅黑" panose="020B0503020204020204" pitchFamily="34" charset="-122"/>
                  <a:ea typeface="微软雅黑" panose="020B0503020204020204" pitchFamily="34" charset="-122"/>
                  <a:cs typeface="Arial" pitchFamily="34" charset="0"/>
                </a:rPr>
                <a:t>  </a:t>
              </a:r>
              <a:r>
                <a:rPr lang="zh-CN" altLang="en-US" sz="1200" dirty="0">
                  <a:solidFill>
                    <a:schemeClr val="tx1"/>
                  </a:solidFill>
                  <a:latin typeface="微软雅黑" panose="020B0503020204020204" pitchFamily="34" charset="-122"/>
                  <a:ea typeface="微软雅黑" panose="020B0503020204020204" pitchFamily="34" charset="-122"/>
                  <a:cs typeface="Arial" pitchFamily="34" charset="0"/>
                </a:rPr>
                <a:t>自动收集、处理水利、环保、气象数据，</a:t>
              </a:r>
              <a:r>
                <a:rPr lang="zh-CN" altLang="zh-CN" sz="1200" dirty="0">
                  <a:solidFill>
                    <a:schemeClr val="tx1"/>
                  </a:solidFill>
                  <a:latin typeface="微软雅黑" panose="020B0503020204020204" pitchFamily="34" charset="-122"/>
                  <a:ea typeface="微软雅黑" panose="020B0503020204020204" pitchFamily="34" charset="-122"/>
                  <a:cs typeface="Arial" pitchFamily="34" charset="0"/>
                </a:rPr>
                <a:t>实现对历史数据、模型运算数据存储管理，为数据计算与分析及客服中心显示提供数据支撑。</a:t>
              </a:r>
            </a:p>
          </p:txBody>
        </p:sp>
        <p:sp>
          <p:nvSpPr>
            <p:cNvPr id="70" name="矩形 7"/>
            <p:cNvSpPr>
              <a:spLocks noChangeArrowheads="1"/>
            </p:cNvSpPr>
            <p:nvPr/>
          </p:nvSpPr>
          <p:spPr bwMode="auto">
            <a:xfrm>
              <a:off x="1328413" y="1239655"/>
              <a:ext cx="2277803" cy="1274152"/>
            </a:xfrm>
            <a:prstGeom prst="rect">
              <a:avLst/>
            </a:prstGeom>
            <a:solidFill>
              <a:schemeClr val="accent6">
                <a:lumMod val="20000"/>
                <a:lumOff val="80000"/>
                <a:alpha val="69804"/>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spAutoFit/>
            </a:bodyPr>
            <a:lstStyle/>
            <a:p>
              <a:pPr indent="304800" eaLnBrk="1" hangingPunct="1">
                <a:defRPr/>
              </a:pPr>
              <a:r>
                <a:rPr lang="zh-CN" altLang="zh-CN" sz="1200" dirty="0">
                  <a:solidFill>
                    <a:srgbClr val="C00000"/>
                  </a:solidFill>
                  <a:latin typeface="微软雅黑" panose="020B0503020204020204" pitchFamily="34" charset="-122"/>
                  <a:ea typeface="微软雅黑" panose="020B0503020204020204" pitchFamily="34" charset="-122"/>
                  <a:cs typeface="Arial" pitchFamily="34" charset="0"/>
                </a:rPr>
                <a:t>客服中心</a:t>
              </a:r>
              <a:r>
                <a:rPr lang="zh-CN" altLang="en-US" sz="1200" dirty="0">
                  <a:solidFill>
                    <a:srgbClr val="C00000"/>
                  </a:solidFill>
                  <a:latin typeface="微软雅黑" panose="020B0503020204020204" pitchFamily="34" charset="-122"/>
                  <a:ea typeface="微软雅黑" panose="020B0503020204020204" pitchFamily="34" charset="-122"/>
                  <a:cs typeface="Arial" pitchFamily="34" charset="0"/>
                </a:rPr>
                <a:t>  </a:t>
              </a:r>
              <a:r>
                <a:rPr lang="zh-CN" altLang="zh-CN" sz="1200" dirty="0">
                  <a:solidFill>
                    <a:schemeClr val="tx1"/>
                  </a:solidFill>
                  <a:latin typeface="微软雅黑" panose="020B0503020204020204" pitchFamily="34" charset="-122"/>
                  <a:ea typeface="微软雅黑" panose="020B0503020204020204" pitchFamily="34" charset="-122"/>
                  <a:cs typeface="Arial" pitchFamily="34" charset="0"/>
                </a:rPr>
                <a:t>提供客户所需的水环境</a:t>
              </a:r>
              <a:r>
                <a:rPr lang="zh-CN" altLang="en-US" sz="1200" dirty="0">
                  <a:solidFill>
                    <a:schemeClr val="tx1"/>
                  </a:solidFill>
                  <a:latin typeface="微软雅黑" panose="020B0503020204020204" pitchFamily="34" charset="-122"/>
                  <a:ea typeface="微软雅黑" panose="020B0503020204020204" pitchFamily="34" charset="-122"/>
                  <a:cs typeface="Arial" pitchFamily="34" charset="0"/>
                </a:rPr>
                <a:t>水资源</a:t>
              </a:r>
              <a:r>
                <a:rPr lang="zh-CN" altLang="zh-CN" sz="1200" dirty="0">
                  <a:solidFill>
                    <a:schemeClr val="tx1"/>
                  </a:solidFill>
                  <a:latin typeface="微软雅黑" panose="020B0503020204020204" pitchFamily="34" charset="-122"/>
                  <a:ea typeface="微软雅黑" panose="020B0503020204020204" pitchFamily="34" charset="-122"/>
                  <a:cs typeface="Arial" pitchFamily="34" charset="0"/>
                </a:rPr>
                <a:t>监测、预报和预警信息</a:t>
              </a:r>
              <a:r>
                <a:rPr lang="en-US" altLang="zh-CN" sz="1200" dirty="0">
                  <a:solidFill>
                    <a:schemeClr val="tx1"/>
                  </a:solidFill>
                  <a:latin typeface="微软雅黑" panose="020B0503020204020204" pitchFamily="34" charset="-122"/>
                  <a:ea typeface="微软雅黑" panose="020B0503020204020204" pitchFamily="34" charset="-122"/>
                  <a:cs typeface="Arial" pitchFamily="34" charset="0"/>
                </a:rPr>
                <a:t>;</a:t>
              </a:r>
              <a:r>
                <a:rPr lang="zh-CN" altLang="zh-CN" sz="1200" dirty="0">
                  <a:solidFill>
                    <a:schemeClr val="tx1"/>
                  </a:solidFill>
                  <a:latin typeface="微软雅黑" panose="020B0503020204020204" pitchFamily="34" charset="-122"/>
                  <a:ea typeface="微软雅黑" panose="020B0503020204020204" pitchFamily="34" charset="-122"/>
                  <a:cs typeface="Arial" pitchFamily="34" charset="0"/>
                </a:rPr>
                <a:t>水环境警情信息的发布</a:t>
              </a:r>
              <a:r>
                <a:rPr lang="zh-CN" altLang="en-US" sz="1200" dirty="0">
                  <a:solidFill>
                    <a:schemeClr val="tx1"/>
                  </a:solidFill>
                  <a:latin typeface="微软雅黑" panose="020B0503020204020204" pitchFamily="34" charset="-122"/>
                  <a:ea typeface="微软雅黑" panose="020B0503020204020204" pitchFamily="34" charset="-122"/>
                  <a:cs typeface="Arial" pitchFamily="34" charset="0"/>
                </a:rPr>
                <a:t>和报告等</a:t>
              </a:r>
              <a:r>
                <a:rPr lang="zh-CN" altLang="zh-CN" sz="1200" dirty="0">
                  <a:solidFill>
                    <a:schemeClr val="tx1"/>
                  </a:solidFill>
                  <a:latin typeface="微软雅黑" panose="020B0503020204020204" pitchFamily="34" charset="-122"/>
                  <a:ea typeface="微软雅黑" panose="020B0503020204020204" pitchFamily="34" charset="-122"/>
                  <a:cs typeface="Arial" pitchFamily="34" charset="0"/>
                </a:rPr>
                <a:t>服务。</a:t>
              </a:r>
              <a:endParaRPr lang="zh-CN" altLang="en-US" sz="1200" dirty="0">
                <a:solidFill>
                  <a:schemeClr val="tx1"/>
                </a:solidFill>
                <a:latin typeface="微软雅黑" panose="020B0503020204020204" pitchFamily="34" charset="-122"/>
                <a:ea typeface="微软雅黑" panose="020B0503020204020204" pitchFamily="34" charset="-122"/>
                <a:cs typeface="Arial" pitchFamily="34" charset="0"/>
              </a:endParaRPr>
            </a:p>
          </p:txBody>
        </p:sp>
        <p:sp>
          <p:nvSpPr>
            <p:cNvPr id="71" name="矩形 7"/>
            <p:cNvSpPr>
              <a:spLocks noChangeArrowheads="1"/>
            </p:cNvSpPr>
            <p:nvPr/>
          </p:nvSpPr>
          <p:spPr bwMode="auto">
            <a:xfrm>
              <a:off x="3230063" y="5028896"/>
              <a:ext cx="5463951" cy="1042488"/>
            </a:xfrm>
            <a:prstGeom prst="rect">
              <a:avLst/>
            </a:prstGeom>
            <a:solidFill>
              <a:schemeClr val="accent6">
                <a:lumMod val="20000"/>
                <a:lumOff val="80000"/>
                <a:alpha val="69804"/>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spAutoFit/>
            </a:bodyPr>
            <a:lstStyle/>
            <a:p>
              <a:pPr indent="304800" eaLnBrk="1" hangingPunct="1">
                <a:defRPr/>
              </a:pPr>
              <a:r>
                <a:rPr lang="zh-CN" altLang="en-US" sz="1200" dirty="0">
                  <a:solidFill>
                    <a:srgbClr val="C00000"/>
                  </a:solidFill>
                  <a:latin typeface="微软雅黑" panose="020B0503020204020204" pitchFamily="34" charset="-122"/>
                  <a:ea typeface="微软雅黑" panose="020B0503020204020204" pitchFamily="34" charset="-122"/>
                  <a:cs typeface="Arial" pitchFamily="34" charset="0"/>
                </a:rPr>
                <a:t>   控制</a:t>
              </a:r>
              <a:r>
                <a:rPr lang="zh-CN" altLang="zh-CN" sz="1200" dirty="0">
                  <a:solidFill>
                    <a:srgbClr val="C00000"/>
                  </a:solidFill>
                  <a:latin typeface="微软雅黑" panose="020B0503020204020204" pitchFamily="34" charset="-122"/>
                  <a:ea typeface="微软雅黑" panose="020B0503020204020204" pitchFamily="34" charset="-122"/>
                  <a:cs typeface="Arial" pitchFamily="34" charset="0"/>
                </a:rPr>
                <a:t>中心</a:t>
              </a:r>
              <a:r>
                <a:rPr lang="zh-CN" altLang="en-US" sz="1200" dirty="0">
                  <a:solidFill>
                    <a:srgbClr val="C00000"/>
                  </a:solidFill>
                  <a:latin typeface="微软雅黑" panose="020B0503020204020204" pitchFamily="34" charset="-122"/>
                  <a:ea typeface="微软雅黑" panose="020B0503020204020204" pitchFamily="34" charset="-122"/>
                  <a:cs typeface="Arial" pitchFamily="34" charset="0"/>
                </a:rPr>
                <a:t> </a:t>
              </a:r>
              <a:r>
                <a:rPr lang="zh-CN" altLang="en-US" sz="1200" dirty="0">
                  <a:solidFill>
                    <a:schemeClr val="tx1"/>
                  </a:solidFill>
                  <a:latin typeface="微软雅黑" panose="020B0503020204020204" pitchFamily="34" charset="-122"/>
                  <a:ea typeface="微软雅黑" panose="020B0503020204020204" pitchFamily="34" charset="-122"/>
                  <a:cs typeface="Arial" pitchFamily="34" charset="0"/>
                </a:rPr>
                <a:t>管理系统运行流程，分配系统资源，使各中心</a:t>
              </a:r>
              <a:r>
                <a:rPr lang="zh-CN" altLang="zh-CN" sz="1200" dirty="0">
                  <a:solidFill>
                    <a:schemeClr val="tx1"/>
                  </a:solidFill>
                  <a:latin typeface="微软雅黑" panose="020B0503020204020204" pitchFamily="34" charset="-122"/>
                  <a:ea typeface="微软雅黑" panose="020B0503020204020204" pitchFamily="34" charset="-122"/>
                  <a:cs typeface="Arial" pitchFamily="34" charset="0"/>
                </a:rPr>
                <a:t>协同分工合作，快速有序完成定制服务和应急服务</a:t>
              </a:r>
              <a:r>
                <a:rPr lang="zh-CN" altLang="en-US" sz="1200" dirty="0">
                  <a:solidFill>
                    <a:schemeClr val="tx1"/>
                  </a:solidFill>
                  <a:latin typeface="微软雅黑" panose="020B0503020204020204" pitchFamily="34" charset="-122"/>
                  <a:ea typeface="微软雅黑" panose="020B0503020204020204" pitchFamily="34" charset="-122"/>
                  <a:cs typeface="Arial" pitchFamily="34" charset="0"/>
                </a:rPr>
                <a:t>。</a:t>
              </a:r>
              <a:r>
                <a:rPr lang="zh-CN" altLang="zh-CN" sz="1200" dirty="0">
                  <a:solidFill>
                    <a:schemeClr val="tx1"/>
                  </a:solidFill>
                  <a:latin typeface="微软雅黑" panose="020B0503020204020204" pitchFamily="34" charset="-122"/>
                  <a:ea typeface="微软雅黑" panose="020B0503020204020204" pitchFamily="34" charset="-122"/>
                  <a:cs typeface="Arial" pitchFamily="34" charset="0"/>
                </a:rPr>
                <a:t>监控系统运行，处理系统故障，实现集群管理系统的自动化、智能化业务处理。</a:t>
              </a:r>
              <a:endParaRPr lang="zh-CN" altLang="en-US" sz="1200" dirty="0">
                <a:solidFill>
                  <a:schemeClr val="tx1"/>
                </a:solidFill>
                <a:latin typeface="微软雅黑" panose="020B0503020204020204" pitchFamily="34" charset="-122"/>
                <a:ea typeface="微软雅黑" panose="020B0503020204020204" pitchFamily="34" charset="-122"/>
                <a:cs typeface="Arial" pitchFamily="34" charset="0"/>
              </a:endParaRPr>
            </a:p>
          </p:txBody>
        </p:sp>
        <p:graphicFrame>
          <p:nvGraphicFramePr>
            <p:cNvPr id="72" name="Object 8"/>
            <p:cNvGraphicFramePr>
              <a:graphicFrameLocks noChangeAspect="1"/>
            </p:cNvGraphicFramePr>
            <p:nvPr>
              <p:extLst>
                <p:ext uri="{D42A27DB-BD31-4B8C-83A1-F6EECF244321}">
                  <p14:modId xmlns:p14="http://schemas.microsoft.com/office/powerpoint/2010/main" xmlns="" val="2723586432"/>
                </p:ext>
              </p:extLst>
            </p:nvPr>
          </p:nvGraphicFramePr>
          <p:xfrm>
            <a:off x="3136900" y="1036638"/>
            <a:ext cx="5865813" cy="3930650"/>
          </p:xfrm>
          <a:graphic>
            <a:graphicData uri="http://schemas.openxmlformats.org/presentationml/2006/ole">
              <p:oleObj spid="_x0000_s1047" name="Visio" r:id="rId9" imgW="78365080" imgH="55117746" progId="">
                <p:embed/>
              </p:oleObj>
            </a:graphicData>
          </a:graphic>
        </p:graphicFrame>
        <p:sp>
          <p:nvSpPr>
            <p:cNvPr id="73" name="矩形 7"/>
            <p:cNvSpPr>
              <a:spLocks noChangeArrowheads="1"/>
            </p:cNvSpPr>
            <p:nvPr/>
          </p:nvSpPr>
          <p:spPr bwMode="auto">
            <a:xfrm>
              <a:off x="9046530" y="2816163"/>
              <a:ext cx="1535403" cy="2200807"/>
            </a:xfrm>
            <a:prstGeom prst="rect">
              <a:avLst/>
            </a:prstGeom>
            <a:solidFill>
              <a:schemeClr val="accent6">
                <a:lumMod val="20000"/>
                <a:lumOff val="80000"/>
                <a:alpha val="69804"/>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spAutoFit/>
            </a:bodyPr>
            <a:lstStyle/>
            <a:p>
              <a:pPr indent="304800" eaLnBrk="1" hangingPunct="1">
                <a:defRPr/>
              </a:pPr>
              <a:r>
                <a:rPr lang="zh-CN" altLang="zh-CN" sz="1200" dirty="0">
                  <a:solidFill>
                    <a:srgbClr val="C00000"/>
                  </a:solidFill>
                  <a:latin typeface="微软雅黑" panose="020B0503020204020204" pitchFamily="34" charset="-122"/>
                  <a:ea typeface="微软雅黑" panose="020B0503020204020204" pitchFamily="34" charset="-122"/>
                  <a:cs typeface="Arial" pitchFamily="34" charset="0"/>
                </a:rPr>
                <a:t>模型中心</a:t>
              </a:r>
              <a:r>
                <a:rPr lang="zh-CN" altLang="en-US" sz="1200" dirty="0">
                  <a:solidFill>
                    <a:srgbClr val="C00000"/>
                  </a:solidFill>
                  <a:latin typeface="微软雅黑" panose="020B0503020204020204" pitchFamily="34" charset="-122"/>
                  <a:ea typeface="微软雅黑" panose="020B0503020204020204" pitchFamily="34" charset="-122"/>
                  <a:cs typeface="Arial" pitchFamily="34" charset="0"/>
                </a:rPr>
                <a:t> </a:t>
              </a:r>
              <a:r>
                <a:rPr lang="zh-CN" altLang="en-US" sz="1200" dirty="0">
                  <a:latin typeface="微软雅黑" panose="020B0503020204020204" pitchFamily="34" charset="-122"/>
                  <a:ea typeface="微软雅黑" panose="020B0503020204020204" pitchFamily="34" charset="-122"/>
                  <a:cs typeface="Arial" pitchFamily="34" charset="0"/>
                </a:rPr>
                <a:t>依据系统管理中心指令，</a:t>
              </a:r>
              <a:r>
                <a:rPr lang="zh-CN" altLang="zh-CN" sz="1200" dirty="0">
                  <a:latin typeface="微软雅黑" panose="020B0503020204020204" pitchFamily="34" charset="-122"/>
                  <a:ea typeface="微软雅黑" panose="020B0503020204020204" pitchFamily="34" charset="-122"/>
                  <a:cs typeface="Arial" pitchFamily="34" charset="0"/>
                </a:rPr>
                <a:t>完成气象、陆地、水动力、水质和藻类模型运算，为决策分析提供数据支撑</a:t>
              </a:r>
              <a:r>
                <a:rPr lang="zh-CN" altLang="en-US" sz="1200" dirty="0">
                  <a:latin typeface="微软雅黑" panose="020B0503020204020204" pitchFamily="34" charset="-122"/>
                  <a:ea typeface="微软雅黑" panose="020B0503020204020204" pitchFamily="34" charset="-122"/>
                  <a:cs typeface="Arial" pitchFamily="34" charset="0"/>
                </a:rPr>
                <a:t>。</a:t>
              </a:r>
            </a:p>
          </p:txBody>
        </p:sp>
        <p:cxnSp>
          <p:nvCxnSpPr>
            <p:cNvPr id="74" name="直接箭头连接符 73"/>
            <p:cNvCxnSpPr/>
            <p:nvPr/>
          </p:nvCxnSpPr>
          <p:spPr>
            <a:xfrm flipH="1" flipV="1">
              <a:off x="2446338" y="3494088"/>
              <a:ext cx="690562" cy="582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flipH="1">
              <a:off x="2395538" y="4214813"/>
              <a:ext cx="790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flipH="1">
              <a:off x="2446338" y="4357688"/>
              <a:ext cx="739775"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7" name="图片 7"/>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309688" y="3870325"/>
              <a:ext cx="1085850" cy="68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9" name="矩形 15"/>
          <p:cNvSpPr>
            <a:spLocks noChangeArrowheads="1"/>
          </p:cNvSpPr>
          <p:nvPr/>
        </p:nvSpPr>
        <p:spPr bwMode="auto">
          <a:xfrm>
            <a:off x="191284" y="6282952"/>
            <a:ext cx="56244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400" b="1" dirty="0">
                <a:latin typeface="微软雅黑" panose="020B0503020204020204" pitchFamily="34" charset="-122"/>
                <a:ea typeface="微软雅黑" panose="020B0503020204020204" pitchFamily="34" charset="-122"/>
              </a:rPr>
              <a:t>形成实时化、稳健化、服务化、智能化、业务化的“五化”信息系统</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542774" y="2534423"/>
            <a:ext cx="4580100" cy="904863"/>
          </a:xfrm>
          <a:prstGeom prst="rect">
            <a:avLst/>
          </a:prstGeom>
          <a:noFill/>
          <a:effectLst>
            <a:outerShdw blurRad="50800" dist="6350" dir="2700000" algn="tl" rotWithShape="0">
              <a:prstClr val="black">
                <a:alpha val="40000"/>
              </a:prstClr>
            </a:outerShdw>
          </a:effectLst>
        </p:spPr>
        <p:txBody>
          <a:bodyPr wrap="none" rtlCol="0">
            <a:spAutoFit/>
          </a:bodyPr>
          <a:lstStyle/>
          <a:p>
            <a:pPr>
              <a:lnSpc>
                <a:spcPct val="120000"/>
              </a:lnSpc>
            </a:pPr>
            <a:r>
              <a:rPr lang="zh-CN" altLang="en-US" sz="4400" b="1" dirty="0">
                <a:solidFill>
                  <a:srgbClr val="11685F"/>
                </a:solidFill>
                <a:latin typeface="微软雅黑" panose="020B0503020204020204" pitchFamily="34" charset="-122"/>
                <a:ea typeface="微软雅黑" panose="020B0503020204020204" pitchFamily="34" charset="-122"/>
              </a:rPr>
              <a:t>三</a:t>
            </a:r>
            <a:r>
              <a:rPr lang="zh-CN" altLang="en-US" sz="4400" b="1" dirty="0" smtClean="0">
                <a:solidFill>
                  <a:srgbClr val="11685F"/>
                </a:solidFill>
                <a:latin typeface="微软雅黑" panose="020B0503020204020204" pitchFamily="34" charset="-122"/>
                <a:ea typeface="微软雅黑" panose="020B0503020204020204" pitchFamily="34" charset="-122"/>
              </a:rPr>
              <a:t>、核  心  功  能</a:t>
            </a:r>
            <a:endParaRPr lang="zh-CN" altLang="en-US" sz="4400" b="1" dirty="0">
              <a:solidFill>
                <a:srgbClr val="11685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528155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p:cNvPicPr>
            <a:picLocks noChangeAspect="1"/>
          </p:cNvPicPr>
          <p:nvPr/>
        </p:nvPicPr>
        <p:blipFill>
          <a:blip r:embed="rId3"/>
          <a:stretch>
            <a:fillRect/>
          </a:stretch>
        </p:blipFill>
        <p:spPr>
          <a:xfrm>
            <a:off x="10728697" y="120337"/>
            <a:ext cx="1333333" cy="761905"/>
          </a:xfrm>
          <a:prstGeom prst="rect">
            <a:avLst/>
          </a:prstGeom>
        </p:spPr>
      </p:pic>
      <p:grpSp>
        <p:nvGrpSpPr>
          <p:cNvPr id="53" name="组合 12"/>
          <p:cNvGrpSpPr/>
          <p:nvPr/>
        </p:nvGrpSpPr>
        <p:grpSpPr>
          <a:xfrm>
            <a:off x="145571" y="160923"/>
            <a:ext cx="3698297" cy="843564"/>
            <a:chOff x="45188" y="71021"/>
            <a:chExt cx="3698297" cy="843564"/>
          </a:xfrm>
        </p:grpSpPr>
        <p:sp>
          <p:nvSpPr>
            <p:cNvPr id="56" name="矩形 55"/>
            <p:cNvSpPr/>
            <p:nvPr/>
          </p:nvSpPr>
          <p:spPr>
            <a:xfrm>
              <a:off x="630937" y="250565"/>
              <a:ext cx="3112548"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三</a:t>
              </a:r>
              <a:r>
                <a:rPr lang="zh-CN" altLang="en-US" sz="2400" b="1" dirty="0" smtClean="0">
                  <a:solidFill>
                    <a:schemeClr val="tx1"/>
                  </a:solidFill>
                  <a:latin typeface="微软雅黑" panose="020B0503020204020204" pitchFamily="34" charset="-122"/>
                  <a:ea typeface="微软雅黑" panose="020B0503020204020204" pitchFamily="34" charset="-122"/>
                </a:rPr>
                <a:t>、核心功能</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57" name="图片 56"/>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sp>
        <p:nvSpPr>
          <p:cNvPr id="101" name="矩形 4"/>
          <p:cNvSpPr>
            <a:spLocks noChangeArrowheads="1"/>
          </p:cNvSpPr>
          <p:nvPr/>
        </p:nvSpPr>
        <p:spPr bwMode="auto">
          <a:xfrm>
            <a:off x="1479550" y="1055688"/>
            <a:ext cx="10360025"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sym typeface="等线" panose="02010600030101010101" pitchFamily="2" charset="-122"/>
              </a:rPr>
              <a:t>评估</a:t>
            </a:r>
            <a:r>
              <a:rPr lang="zh-CN" altLang="zh-CN" dirty="0">
                <a:latin typeface="微软雅黑" panose="020B0503020204020204" pitchFamily="34" charset="-122"/>
                <a:ea typeface="微软雅黑" panose="020B0503020204020204" pitchFamily="34" charset="-122"/>
                <a:sym typeface="等线" panose="02010600030101010101" pitchFamily="2" charset="-122"/>
              </a:rPr>
              <a:t>水资源开发利用</a:t>
            </a:r>
            <a:r>
              <a:rPr lang="zh-CN" altLang="en-US" dirty="0">
                <a:latin typeface="微软雅黑" panose="020B0503020204020204" pitchFamily="34" charset="-122"/>
                <a:ea typeface="微软雅黑" panose="020B0503020204020204" pitchFamily="34" charset="-122"/>
                <a:sym typeface="等线" panose="02010600030101010101" pitchFamily="2" charset="-122"/>
              </a:rPr>
              <a:t>程度</a:t>
            </a:r>
            <a:r>
              <a:rPr lang="zh-CN" altLang="zh-CN" dirty="0">
                <a:latin typeface="微软雅黑" panose="020B0503020204020204" pitchFamily="34" charset="-122"/>
                <a:ea typeface="微软雅黑" panose="020B0503020204020204" pitchFamily="34" charset="-122"/>
                <a:sym typeface="等线" panose="02010600030101010101" pitchFamily="2" charset="-122"/>
              </a:rPr>
              <a:t>、用水效率、水功能区纳污</a:t>
            </a:r>
            <a:r>
              <a:rPr lang="zh-CN" altLang="en-US" dirty="0">
                <a:latin typeface="微软雅黑" panose="020B0503020204020204" pitchFamily="34" charset="-122"/>
                <a:ea typeface="微软雅黑" panose="020B0503020204020204" pitchFamily="34" charset="-122"/>
                <a:sym typeface="等线" panose="02010600030101010101" pitchFamily="2" charset="-122"/>
              </a:rPr>
              <a:t>总量，以量化水资源保护的“三条红线”制度的</a:t>
            </a:r>
            <a:r>
              <a:rPr lang="zh-CN" altLang="zh-CN" dirty="0">
                <a:latin typeface="微软雅黑" panose="020B0503020204020204" pitchFamily="34" charset="-122"/>
                <a:ea typeface="微软雅黑" panose="020B0503020204020204" pitchFamily="34" charset="-122"/>
                <a:sym typeface="等线" panose="02010600030101010101" pitchFamily="2" charset="-122"/>
              </a:rPr>
              <a:t>水定需、量水而行、因水制宜</a:t>
            </a:r>
            <a:r>
              <a:rPr lang="zh-CN" altLang="en-US" dirty="0">
                <a:latin typeface="微软雅黑" panose="020B0503020204020204" pitchFamily="34" charset="-122"/>
                <a:ea typeface="微软雅黑" panose="020B0503020204020204" pitchFamily="34" charset="-122"/>
                <a:sym typeface="等线" panose="02010600030101010101" pitchFamily="2" charset="-122"/>
              </a:rPr>
              <a:t>的实施情况，以</a:t>
            </a:r>
            <a:r>
              <a:rPr lang="zh-CN" altLang="zh-CN" dirty="0">
                <a:latin typeface="微软雅黑" panose="020B0503020204020204" pitchFamily="34" charset="-122"/>
                <a:ea typeface="微软雅黑" panose="020B0503020204020204" pitchFamily="34" charset="-122"/>
                <a:sym typeface="等线" panose="02010600030101010101" pitchFamily="2" charset="-122"/>
              </a:rPr>
              <a:t>水功能区管理</a:t>
            </a:r>
            <a:r>
              <a:rPr lang="zh-CN" altLang="en-US" dirty="0">
                <a:latin typeface="微软雅黑" panose="020B0503020204020204" pitchFamily="34" charset="-122"/>
                <a:ea typeface="微软雅黑" panose="020B0503020204020204" pitchFamily="34" charset="-122"/>
                <a:sym typeface="等线" panose="02010600030101010101" pitchFamily="2" charset="-122"/>
              </a:rPr>
              <a:t>目标为标准，以</a:t>
            </a:r>
            <a:r>
              <a:rPr lang="zh-CN" altLang="zh-CN" dirty="0">
                <a:latin typeface="微软雅黑" panose="020B0503020204020204" pitchFamily="34" charset="-122"/>
                <a:ea typeface="微软雅黑" panose="020B0503020204020204" pitchFamily="34" charset="-122"/>
                <a:sym typeface="等线" panose="02010600030101010101" pitchFamily="2" charset="-122"/>
              </a:rPr>
              <a:t>落实污染物达标排放要求，</a:t>
            </a:r>
            <a:r>
              <a:rPr lang="zh-CN" altLang="en-US" dirty="0">
                <a:latin typeface="微软雅黑" panose="020B0503020204020204" pitchFamily="34" charset="-122"/>
                <a:ea typeface="微软雅黑" panose="020B0503020204020204" pitchFamily="34" charset="-122"/>
                <a:sym typeface="等线" panose="02010600030101010101" pitchFamily="2" charset="-122"/>
              </a:rPr>
              <a:t>核定实时的</a:t>
            </a:r>
            <a:r>
              <a:rPr lang="zh-CN" altLang="zh-CN" dirty="0">
                <a:latin typeface="微软雅黑" panose="020B0503020204020204" pitchFamily="34" charset="-122"/>
                <a:ea typeface="微软雅黑" panose="020B0503020204020204" pitchFamily="34" charset="-122"/>
                <a:sym typeface="等线" panose="02010600030101010101" pitchFamily="2" charset="-122"/>
              </a:rPr>
              <a:t>河流水域纳污容量和排污总量</a:t>
            </a:r>
            <a:r>
              <a:rPr lang="zh-CN" altLang="en-US" dirty="0">
                <a:latin typeface="微软雅黑" panose="020B0503020204020204" pitchFamily="34" charset="-122"/>
                <a:ea typeface="微软雅黑" panose="020B0503020204020204" pitchFamily="34" charset="-122"/>
                <a:sym typeface="等线" panose="02010600030101010101" pitchFamily="2" charset="-122"/>
              </a:rPr>
              <a:t>；评估水资源承载力，分析影响水资源量的原因；</a:t>
            </a:r>
          </a:p>
        </p:txBody>
      </p:sp>
      <p:sp>
        <p:nvSpPr>
          <p:cNvPr id="102" name="矩形 5">
            <a:extLst/>
          </p:cNvPr>
          <p:cNvSpPr>
            <a:spLocks noChangeArrowheads="1"/>
          </p:cNvSpPr>
          <p:nvPr/>
        </p:nvSpPr>
        <p:spPr bwMode="auto">
          <a:xfrm>
            <a:off x="1479550" y="4410075"/>
            <a:ext cx="1009650" cy="461963"/>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dirty="0">
                <a:latin typeface="Times New Roman" panose="02020603050405020304" pitchFamily="18" charset="0"/>
                <a:ea typeface="等线" panose="02010600030101010101" pitchFamily="2" charset="-122"/>
                <a:sym typeface="等线" panose="02010600030101010101" pitchFamily="2" charset="-122"/>
              </a:rPr>
              <a:t>核算</a:t>
            </a:r>
            <a:endParaRPr lang="en-US" altLang="zh-CN" sz="2400" dirty="0">
              <a:latin typeface="Times New Roman" panose="02020603050405020304" pitchFamily="18" charset="0"/>
              <a:ea typeface="等线" panose="02010600030101010101" pitchFamily="2" charset="-122"/>
            </a:endParaRPr>
          </a:p>
        </p:txBody>
      </p:sp>
      <p:sp>
        <p:nvSpPr>
          <p:cNvPr id="103" name="矩形 6">
            <a:extLst/>
          </p:cNvPr>
          <p:cNvSpPr>
            <a:spLocks noChangeArrowheads="1"/>
          </p:cNvSpPr>
          <p:nvPr/>
        </p:nvSpPr>
        <p:spPr bwMode="auto">
          <a:xfrm>
            <a:off x="252413" y="4701381"/>
            <a:ext cx="800219" cy="1768475"/>
          </a:xfrm>
          <a:prstGeom prst="rect">
            <a:avLst/>
          </a:prstGeom>
          <a:solidFill>
            <a:schemeClr val="accent6">
              <a:lumMod val="60000"/>
              <a:lumOff val="40000"/>
            </a:schemeClr>
          </a:solidFill>
          <a:ln>
            <a:noFill/>
          </a:ln>
          <a:extLst/>
        </p:spPr>
        <p:style>
          <a:lnRef idx="2">
            <a:schemeClr val="accent2">
              <a:shade val="50000"/>
            </a:schemeClr>
          </a:lnRef>
          <a:fillRef idx="1">
            <a:schemeClr val="accent2"/>
          </a:fillRef>
          <a:effectRef idx="0">
            <a:schemeClr val="accent2"/>
          </a:effectRef>
          <a:fontRef idx="minor">
            <a:schemeClr val="lt1"/>
          </a:fontRef>
        </p:style>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4000" dirty="0" smtClean="0">
                <a:solidFill>
                  <a:schemeClr val="lt1"/>
                </a:solidFill>
                <a:latin typeface="微软雅黑" panose="020B0503020204020204" pitchFamily="34" charset="-122"/>
                <a:ea typeface="微软雅黑" panose="020B0503020204020204" pitchFamily="34" charset="-122"/>
                <a:sym typeface="华文隶书" panose="02010800040101010101" pitchFamily="2" charset="-122"/>
              </a:rPr>
              <a:t>指标</a:t>
            </a:r>
            <a:endParaRPr lang="zh-CN" altLang="en-US" sz="4000" dirty="0">
              <a:solidFill>
                <a:schemeClr val="lt1"/>
              </a:solidFill>
              <a:latin typeface="微软雅黑" panose="020B0503020204020204" pitchFamily="34" charset="-122"/>
              <a:ea typeface="微软雅黑" panose="020B0503020204020204" pitchFamily="34" charset="-122"/>
            </a:endParaRPr>
          </a:p>
        </p:txBody>
      </p:sp>
      <p:sp>
        <p:nvSpPr>
          <p:cNvPr id="104" name="矩形 1"/>
          <p:cNvSpPr>
            <a:spLocks noChangeArrowheads="1"/>
          </p:cNvSpPr>
          <p:nvPr/>
        </p:nvSpPr>
        <p:spPr bwMode="auto">
          <a:xfrm>
            <a:off x="1468438" y="3317875"/>
            <a:ext cx="10371137" cy="874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sym typeface="等线" panose="02010600030101010101" pitchFamily="2" charset="-122"/>
              </a:rPr>
              <a:t>实现</a:t>
            </a:r>
            <a:r>
              <a:rPr lang="zh-CN" altLang="zh-CN" dirty="0">
                <a:latin typeface="微软雅黑" panose="020B0503020204020204" pitchFamily="34" charset="-122"/>
                <a:ea typeface="微软雅黑" panose="020B0503020204020204" pitchFamily="34" charset="-122"/>
                <a:sym typeface="等线" panose="02010600030101010101" pitchFamily="2" charset="-122"/>
              </a:rPr>
              <a:t>各类水功能区</a:t>
            </a:r>
            <a:r>
              <a:rPr lang="zh-CN" altLang="en-US" dirty="0">
                <a:latin typeface="微软雅黑" panose="020B0503020204020204" pitchFamily="34" charset="-122"/>
                <a:ea typeface="微软雅黑" panose="020B0503020204020204" pitchFamily="34" charset="-122"/>
                <a:sym typeface="等线" panose="02010600030101010101" pitchFamily="2" charset="-122"/>
              </a:rPr>
              <a:t>、</a:t>
            </a:r>
            <a:r>
              <a:rPr lang="zh-CN" altLang="zh-CN" dirty="0">
                <a:latin typeface="微软雅黑" panose="020B0503020204020204" pitchFamily="34" charset="-122"/>
                <a:ea typeface="微软雅黑" panose="020B0503020204020204" pitchFamily="34" charset="-122"/>
                <a:sym typeface="等线" panose="02010600030101010101" pitchFamily="2" charset="-122"/>
              </a:rPr>
              <a:t>饮用水水源</a:t>
            </a:r>
            <a:r>
              <a:rPr lang="zh-CN" altLang="en-US" dirty="0">
                <a:latin typeface="微软雅黑" panose="020B0503020204020204" pitchFamily="34" charset="-122"/>
                <a:ea typeface="微软雅黑" panose="020B0503020204020204" pitchFamily="34" charset="-122"/>
                <a:sym typeface="等线" panose="02010600030101010101" pitchFamily="2" charset="-122"/>
              </a:rPr>
              <a:t>保护区的水环境风险评估与预警系统业务化运行、形成流域</a:t>
            </a:r>
            <a:r>
              <a:rPr lang="en-US" altLang="zh-CN" dirty="0">
                <a:latin typeface="微软雅黑" panose="020B0503020204020204" pitchFamily="34" charset="-122"/>
                <a:ea typeface="微软雅黑" panose="020B0503020204020204" pitchFamily="34" charset="-122"/>
                <a:sym typeface="等线" panose="02010600030101010101" pitchFamily="2" charset="-122"/>
              </a:rPr>
              <a:t>/</a:t>
            </a:r>
            <a:r>
              <a:rPr lang="zh-CN" altLang="en-US" dirty="0">
                <a:latin typeface="微软雅黑" panose="020B0503020204020204" pitchFamily="34" charset="-122"/>
                <a:ea typeface="微软雅黑" panose="020B0503020204020204" pitchFamily="34" charset="-122"/>
                <a:sym typeface="等线" panose="02010600030101010101" pitchFamily="2" charset="-122"/>
              </a:rPr>
              <a:t>区域的水质水量和水环境风险的动态</a:t>
            </a:r>
            <a:r>
              <a:rPr lang="zh-CN" altLang="zh-CN" dirty="0">
                <a:latin typeface="微软雅黑" panose="020B0503020204020204" pitchFamily="34" charset="-122"/>
                <a:ea typeface="微软雅黑" panose="020B0503020204020204" pitchFamily="34" charset="-122"/>
                <a:sym typeface="等线" panose="02010600030101010101" pitchFamily="2" charset="-122"/>
              </a:rPr>
              <a:t>响应机制。</a:t>
            </a:r>
            <a:endParaRPr lang="zh-CN" altLang="en-US" dirty="0">
              <a:latin typeface="微软雅黑" panose="020B0503020204020204" pitchFamily="34" charset="-122"/>
              <a:ea typeface="微软雅黑" panose="020B0503020204020204" pitchFamily="34" charset="-122"/>
              <a:sym typeface="等线" panose="02010600030101010101" pitchFamily="2" charset="-122"/>
            </a:endParaRPr>
          </a:p>
        </p:txBody>
      </p:sp>
      <p:sp>
        <p:nvSpPr>
          <p:cNvPr id="105" name="矩形 2"/>
          <p:cNvSpPr>
            <a:spLocks noChangeArrowheads="1"/>
          </p:cNvSpPr>
          <p:nvPr/>
        </p:nvSpPr>
        <p:spPr bwMode="auto">
          <a:xfrm>
            <a:off x="1479550" y="2365375"/>
            <a:ext cx="10360025" cy="874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sym typeface="等线" panose="02010600030101010101" pitchFamily="2" charset="-122"/>
              </a:rPr>
              <a:t>核算</a:t>
            </a:r>
            <a:r>
              <a:rPr lang="zh-CN" altLang="en-US" dirty="0">
                <a:latin typeface="微软雅黑" panose="020B0503020204020204" pitchFamily="34" charset="-122"/>
                <a:ea typeface="微软雅黑" panose="020B0503020204020204" pitchFamily="34" charset="-122"/>
                <a:sym typeface="等线" panose="02010600030101010101" pitchFamily="2" charset="-122"/>
              </a:rPr>
              <a:t>工矿企业、城镇生活、畜禽养殖、水产养殖、农业面源和船舶港口的污染负荷量，实时监控</a:t>
            </a:r>
            <a:r>
              <a:rPr lang="zh-CN" altLang="zh-CN" dirty="0">
                <a:latin typeface="微软雅黑" panose="020B0503020204020204" pitchFamily="34" charset="-122"/>
                <a:ea typeface="微软雅黑" panose="020B0503020204020204" pitchFamily="34" charset="-122"/>
                <a:sym typeface="等线" panose="02010600030101010101" pitchFamily="2" charset="-122"/>
              </a:rPr>
              <a:t>入河湖排污口，</a:t>
            </a:r>
            <a:r>
              <a:rPr lang="zh-CN" altLang="en-US" dirty="0">
                <a:latin typeface="微软雅黑" panose="020B0503020204020204" pitchFamily="34" charset="-122"/>
                <a:ea typeface="微软雅黑" panose="020B0503020204020204" pitchFamily="34" charset="-122"/>
                <a:sym typeface="等线" panose="02010600030101010101" pitchFamily="2" charset="-122"/>
              </a:rPr>
              <a:t>以支持</a:t>
            </a:r>
            <a:r>
              <a:rPr lang="zh-CN" altLang="zh-CN" dirty="0">
                <a:latin typeface="微软雅黑" panose="020B0503020204020204" pitchFamily="34" charset="-122"/>
                <a:ea typeface="微软雅黑" panose="020B0503020204020204" pitchFamily="34" charset="-122"/>
                <a:sym typeface="等线" panose="02010600030101010101" pitchFamily="2" charset="-122"/>
              </a:rPr>
              <a:t>入河湖排污总量</a:t>
            </a:r>
            <a:r>
              <a:rPr lang="zh-CN" altLang="en-US" dirty="0">
                <a:latin typeface="微软雅黑" panose="020B0503020204020204" pitchFamily="34" charset="-122"/>
                <a:ea typeface="微软雅黑" panose="020B0503020204020204" pitchFamily="34" charset="-122"/>
                <a:sym typeface="等线" panose="02010600030101010101" pitchFamily="2" charset="-122"/>
              </a:rPr>
              <a:t>的控制的管理需求；</a:t>
            </a:r>
            <a:endParaRPr lang="en-US" altLang="zh-CN" dirty="0">
              <a:latin typeface="微软雅黑" panose="020B0503020204020204" pitchFamily="34" charset="-122"/>
              <a:ea typeface="微软雅黑" panose="020B0503020204020204" pitchFamily="34" charset="-122"/>
              <a:sym typeface="等线" panose="02010600030101010101" pitchFamily="2" charset="-122"/>
            </a:endParaRPr>
          </a:p>
        </p:txBody>
      </p:sp>
      <p:sp>
        <p:nvSpPr>
          <p:cNvPr id="106" name="文本框 105">
            <a:extLst/>
          </p:cNvPr>
          <p:cNvSpPr txBox="1"/>
          <p:nvPr/>
        </p:nvSpPr>
        <p:spPr>
          <a:xfrm>
            <a:off x="258644" y="1629739"/>
            <a:ext cx="800219" cy="1866900"/>
          </a:xfrm>
          <a:prstGeom prst="rect">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vert="eaVert" wrap="square">
            <a:spAutoFit/>
          </a:bodyPr>
          <a:lstStyle/>
          <a:p>
            <a:pPr algn="ctr">
              <a:defRPr/>
            </a:pPr>
            <a:r>
              <a:rPr lang="zh-CN" altLang="en-US" sz="4000" dirty="0">
                <a:latin typeface="微软雅黑" panose="020B0503020204020204" pitchFamily="34" charset="-122"/>
                <a:ea typeface="微软雅黑" panose="020B0503020204020204" pitchFamily="34" charset="-122"/>
              </a:rPr>
              <a:t>功能</a:t>
            </a:r>
          </a:p>
        </p:txBody>
      </p:sp>
      <p:cxnSp>
        <p:nvCxnSpPr>
          <p:cNvPr id="107" name="直接连接符 106">
            <a:extLst/>
          </p:cNvPr>
          <p:cNvCxnSpPr>
            <a:cxnSpLocks/>
          </p:cNvCxnSpPr>
          <p:nvPr/>
        </p:nvCxnSpPr>
        <p:spPr bwMode="auto">
          <a:xfrm flipV="1">
            <a:off x="1058863" y="4240213"/>
            <a:ext cx="10917237" cy="90487"/>
          </a:xfrm>
          <a:prstGeom prst="line">
            <a:avLst/>
          </a:prstGeom>
          <a:solidFill>
            <a:schemeClr val="accent1"/>
          </a:solidFill>
          <a:ln w="38100" cap="flat" cmpd="sng" algn="ctr">
            <a:solidFill>
              <a:schemeClr val="bg1">
                <a:lumMod val="75000"/>
              </a:schemeClr>
            </a:solidFill>
            <a:prstDash val="dash"/>
            <a:round/>
            <a:headEnd type="none" w="med" len="med"/>
            <a:tailEnd type="none" w="med" len="med"/>
          </a:ln>
          <a:effectLst/>
          <a:extLst/>
        </p:spPr>
      </p:cxnSp>
      <p:cxnSp>
        <p:nvCxnSpPr>
          <p:cNvPr id="108" name="直接连接符 107">
            <a:extLst/>
          </p:cNvPr>
          <p:cNvCxnSpPr>
            <a:cxnSpLocks/>
          </p:cNvCxnSpPr>
          <p:nvPr/>
        </p:nvCxnSpPr>
        <p:spPr bwMode="auto">
          <a:xfrm>
            <a:off x="1381125" y="3324225"/>
            <a:ext cx="10458450" cy="0"/>
          </a:xfrm>
          <a:prstGeom prst="line">
            <a:avLst/>
          </a:prstGeom>
          <a:solidFill>
            <a:schemeClr val="accent1"/>
          </a:solidFill>
          <a:ln w="38100" cap="flat" cmpd="sng" algn="ctr">
            <a:solidFill>
              <a:schemeClr val="bg1">
                <a:lumMod val="75000"/>
              </a:schemeClr>
            </a:solidFill>
            <a:prstDash val="dash"/>
            <a:round/>
            <a:headEnd type="none" w="med" len="med"/>
            <a:tailEnd type="none" w="med" len="med"/>
          </a:ln>
          <a:effectLst/>
          <a:extLst/>
        </p:spPr>
      </p:cxnSp>
      <p:cxnSp>
        <p:nvCxnSpPr>
          <p:cNvPr id="109" name="直接连接符 108">
            <a:extLst/>
          </p:cNvPr>
          <p:cNvCxnSpPr>
            <a:cxnSpLocks/>
          </p:cNvCxnSpPr>
          <p:nvPr/>
        </p:nvCxnSpPr>
        <p:spPr bwMode="auto">
          <a:xfrm>
            <a:off x="1381125" y="2405063"/>
            <a:ext cx="10458450" cy="0"/>
          </a:xfrm>
          <a:prstGeom prst="line">
            <a:avLst/>
          </a:prstGeom>
          <a:solidFill>
            <a:schemeClr val="accent1"/>
          </a:solidFill>
          <a:ln w="38100" cap="flat" cmpd="sng" algn="ctr">
            <a:solidFill>
              <a:schemeClr val="bg1">
                <a:lumMod val="75000"/>
              </a:schemeClr>
            </a:solidFill>
            <a:prstDash val="dash"/>
            <a:round/>
            <a:headEnd type="none" w="med" len="med"/>
            <a:tailEnd type="none" w="med" len="med"/>
          </a:ln>
          <a:effectLst/>
          <a:extLst/>
        </p:spPr>
      </p:cxnSp>
      <p:cxnSp>
        <p:nvCxnSpPr>
          <p:cNvPr id="110" name="直接连接符 109">
            <a:extLst/>
          </p:cNvPr>
          <p:cNvCxnSpPr>
            <a:cxnSpLocks/>
          </p:cNvCxnSpPr>
          <p:nvPr/>
        </p:nvCxnSpPr>
        <p:spPr bwMode="auto">
          <a:xfrm>
            <a:off x="1381125" y="1101725"/>
            <a:ext cx="10458450" cy="0"/>
          </a:xfrm>
          <a:prstGeom prst="line">
            <a:avLst/>
          </a:prstGeom>
          <a:solidFill>
            <a:schemeClr val="accent1"/>
          </a:solidFill>
          <a:ln w="38100" cap="flat" cmpd="sng" algn="ctr">
            <a:solidFill>
              <a:schemeClr val="bg1">
                <a:lumMod val="75000"/>
              </a:schemeClr>
            </a:solidFill>
            <a:prstDash val="dash"/>
            <a:round/>
            <a:headEnd type="none" w="med" len="med"/>
            <a:tailEnd type="none" w="med" len="med"/>
          </a:ln>
          <a:effectLst/>
          <a:extLst/>
        </p:spPr>
      </p:cxnSp>
      <p:sp>
        <p:nvSpPr>
          <p:cNvPr id="111" name="矩形 110">
            <a:extLst/>
          </p:cNvPr>
          <p:cNvSpPr/>
          <p:nvPr/>
        </p:nvSpPr>
        <p:spPr>
          <a:xfrm>
            <a:off x="1425575" y="5022850"/>
            <a:ext cx="1108075" cy="369888"/>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水资源量</a:t>
            </a:r>
            <a:endParaRPr lang="zh-CN" altLang="en-US" dirty="0"/>
          </a:p>
        </p:txBody>
      </p:sp>
      <p:sp>
        <p:nvSpPr>
          <p:cNvPr id="112" name="矩形 111">
            <a:extLst/>
          </p:cNvPr>
          <p:cNvSpPr/>
          <p:nvPr/>
        </p:nvSpPr>
        <p:spPr>
          <a:xfrm>
            <a:off x="1539875" y="5614988"/>
            <a:ext cx="877888" cy="368300"/>
          </a:xfrm>
          <a:prstGeom prst="rect">
            <a:avLst/>
          </a:prstGeom>
          <a:ln w="9525">
            <a:solidFill>
              <a:schemeClr val="bg1">
                <a:lumMod val="50000"/>
              </a:schemeClr>
            </a:solidFill>
            <a:prstDash val="dash"/>
          </a:ln>
        </p:spPr>
        <p:txBody>
          <a:bodyPr wrap="none">
            <a:spAutoFit/>
          </a:bodyPr>
          <a:lstStyle/>
          <a:p>
            <a:pPr>
              <a:defRPr/>
            </a:pPr>
            <a:r>
              <a:rPr lang="zh-CN" altLang="zh-CN" dirty="0">
                <a:latin typeface="Times New Roman" panose="02020603050405020304" pitchFamily="18" charset="0"/>
                <a:ea typeface="等线" panose="02010600030101010101" pitchFamily="2" charset="-122"/>
              </a:rPr>
              <a:t>用水</a:t>
            </a:r>
            <a:r>
              <a:rPr lang="zh-CN" altLang="en-US" dirty="0">
                <a:latin typeface="Times New Roman" panose="02020603050405020304" pitchFamily="18" charset="0"/>
                <a:ea typeface="等线" panose="02010600030101010101" pitchFamily="2" charset="-122"/>
              </a:rPr>
              <a:t>量</a:t>
            </a:r>
          </a:p>
        </p:txBody>
      </p:sp>
      <p:sp>
        <p:nvSpPr>
          <p:cNvPr id="113" name="矩形 112">
            <a:extLst/>
          </p:cNvPr>
          <p:cNvSpPr/>
          <p:nvPr/>
        </p:nvSpPr>
        <p:spPr>
          <a:xfrm>
            <a:off x="1425575" y="6176963"/>
            <a:ext cx="1108075" cy="369887"/>
          </a:xfrm>
          <a:prstGeom prst="rect">
            <a:avLst/>
          </a:prstGeom>
          <a:ln w="9525">
            <a:solidFill>
              <a:schemeClr val="bg1">
                <a:lumMod val="50000"/>
              </a:schemeClr>
            </a:solidFill>
            <a:prstDash val="dash"/>
          </a:ln>
        </p:spPr>
        <p:txBody>
          <a:bodyPr wrap="none">
            <a:spAutoFit/>
          </a:bodyPr>
          <a:lstStyle/>
          <a:p>
            <a:pPr>
              <a:defRPr/>
            </a:pPr>
            <a:r>
              <a:rPr lang="zh-CN" altLang="zh-CN" dirty="0">
                <a:latin typeface="Times New Roman" panose="02020603050405020304" pitchFamily="18" charset="0"/>
                <a:ea typeface="等线" panose="02010600030101010101" pitchFamily="2" charset="-122"/>
              </a:rPr>
              <a:t>纳污</a:t>
            </a:r>
            <a:r>
              <a:rPr lang="zh-CN" altLang="en-US" dirty="0">
                <a:latin typeface="Times New Roman" panose="02020603050405020304" pitchFamily="18" charset="0"/>
                <a:ea typeface="等线" panose="02010600030101010101" pitchFamily="2" charset="-122"/>
              </a:rPr>
              <a:t>总量</a:t>
            </a:r>
          </a:p>
        </p:txBody>
      </p:sp>
      <p:sp>
        <p:nvSpPr>
          <p:cNvPr id="114" name="矩形 5">
            <a:extLst/>
          </p:cNvPr>
          <p:cNvSpPr>
            <a:spLocks noChangeArrowheads="1"/>
          </p:cNvSpPr>
          <p:nvPr/>
        </p:nvSpPr>
        <p:spPr bwMode="auto">
          <a:xfrm>
            <a:off x="3264647" y="4400551"/>
            <a:ext cx="1009650" cy="461963"/>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dirty="0">
                <a:latin typeface="Times New Roman" panose="02020603050405020304" pitchFamily="18" charset="0"/>
                <a:ea typeface="等线" panose="02010600030101010101" pitchFamily="2" charset="-122"/>
                <a:sym typeface="等线" panose="02010600030101010101" pitchFamily="2" charset="-122"/>
              </a:rPr>
              <a:t>预报</a:t>
            </a:r>
            <a:endParaRPr lang="en-US" altLang="zh-CN" sz="2400" dirty="0">
              <a:latin typeface="Times New Roman" panose="02020603050405020304" pitchFamily="18" charset="0"/>
              <a:ea typeface="等线" panose="02010600030101010101" pitchFamily="2" charset="-122"/>
            </a:endParaRPr>
          </a:p>
        </p:txBody>
      </p:sp>
      <p:sp>
        <p:nvSpPr>
          <p:cNvPr id="115" name="矩形 5">
            <a:extLst/>
          </p:cNvPr>
          <p:cNvSpPr>
            <a:spLocks noChangeArrowheads="1"/>
          </p:cNvSpPr>
          <p:nvPr/>
        </p:nvSpPr>
        <p:spPr bwMode="auto">
          <a:xfrm>
            <a:off x="5332413" y="4410075"/>
            <a:ext cx="1009650" cy="461963"/>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dirty="0">
                <a:latin typeface="Times New Roman" panose="02020603050405020304" pitchFamily="18" charset="0"/>
                <a:ea typeface="等线" panose="02010600030101010101" pitchFamily="2" charset="-122"/>
              </a:rPr>
              <a:t>评估</a:t>
            </a:r>
            <a:endParaRPr lang="en-US" altLang="zh-CN" sz="2400" dirty="0">
              <a:latin typeface="Times New Roman" panose="02020603050405020304" pitchFamily="18" charset="0"/>
              <a:ea typeface="等线" panose="02010600030101010101" pitchFamily="2" charset="-122"/>
            </a:endParaRPr>
          </a:p>
        </p:txBody>
      </p:sp>
      <p:sp>
        <p:nvSpPr>
          <p:cNvPr id="116" name="矩形 5">
            <a:extLst/>
          </p:cNvPr>
          <p:cNvSpPr>
            <a:spLocks noChangeArrowheads="1"/>
          </p:cNvSpPr>
          <p:nvPr/>
        </p:nvSpPr>
        <p:spPr bwMode="auto">
          <a:xfrm>
            <a:off x="7306186" y="4396815"/>
            <a:ext cx="1009650" cy="461963"/>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dirty="0">
                <a:latin typeface="Times New Roman" panose="02020603050405020304" pitchFamily="18" charset="0"/>
                <a:ea typeface="等线" panose="02010600030101010101" pitchFamily="2" charset="-122"/>
                <a:sym typeface="等线" panose="02010600030101010101" pitchFamily="2" charset="-122"/>
              </a:rPr>
              <a:t>预警</a:t>
            </a:r>
            <a:endParaRPr lang="en-US" altLang="zh-CN" sz="2400" dirty="0">
              <a:latin typeface="Times New Roman" panose="02020603050405020304" pitchFamily="18" charset="0"/>
              <a:ea typeface="等线" panose="02010600030101010101" pitchFamily="2" charset="-122"/>
            </a:endParaRPr>
          </a:p>
        </p:txBody>
      </p:sp>
      <p:sp>
        <p:nvSpPr>
          <p:cNvPr id="117" name="矩形 5">
            <a:extLst/>
          </p:cNvPr>
          <p:cNvSpPr>
            <a:spLocks noChangeArrowheads="1"/>
          </p:cNvSpPr>
          <p:nvPr/>
        </p:nvSpPr>
        <p:spPr bwMode="auto">
          <a:xfrm>
            <a:off x="9885128" y="4384675"/>
            <a:ext cx="1009650" cy="461963"/>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dirty="0">
                <a:latin typeface="Times New Roman" panose="02020603050405020304" pitchFamily="18" charset="0"/>
                <a:ea typeface="等线" panose="02010600030101010101" pitchFamily="2" charset="-122"/>
                <a:sym typeface="等线" panose="02010600030101010101" pitchFamily="2" charset="-122"/>
              </a:rPr>
              <a:t>决策</a:t>
            </a:r>
            <a:endParaRPr lang="en-US" altLang="zh-CN" sz="2400" dirty="0">
              <a:latin typeface="Times New Roman" panose="02020603050405020304" pitchFamily="18" charset="0"/>
              <a:ea typeface="等线" panose="02010600030101010101" pitchFamily="2" charset="-122"/>
            </a:endParaRPr>
          </a:p>
        </p:txBody>
      </p:sp>
      <p:sp>
        <p:nvSpPr>
          <p:cNvPr id="118" name="矩形 117">
            <a:extLst/>
          </p:cNvPr>
          <p:cNvSpPr/>
          <p:nvPr/>
        </p:nvSpPr>
        <p:spPr>
          <a:xfrm>
            <a:off x="3222625" y="4945063"/>
            <a:ext cx="1108075" cy="368300"/>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河道水量</a:t>
            </a:r>
            <a:endParaRPr lang="zh-CN" altLang="en-US" dirty="0">
              <a:latin typeface="Times New Roman" panose="02020603050405020304" pitchFamily="18" charset="0"/>
              <a:ea typeface="等线" panose="02010600030101010101" pitchFamily="2" charset="-122"/>
            </a:endParaRPr>
          </a:p>
        </p:txBody>
      </p:sp>
      <p:sp>
        <p:nvSpPr>
          <p:cNvPr id="119" name="矩形 118">
            <a:extLst/>
          </p:cNvPr>
          <p:cNvSpPr/>
          <p:nvPr/>
        </p:nvSpPr>
        <p:spPr>
          <a:xfrm>
            <a:off x="2892425" y="5402263"/>
            <a:ext cx="876300" cy="369887"/>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用水量</a:t>
            </a:r>
            <a:endParaRPr lang="zh-CN" altLang="en-US" dirty="0">
              <a:latin typeface="Times New Roman" panose="02020603050405020304" pitchFamily="18" charset="0"/>
              <a:ea typeface="等线" panose="02010600030101010101" pitchFamily="2" charset="-122"/>
            </a:endParaRPr>
          </a:p>
        </p:txBody>
      </p:sp>
      <p:sp>
        <p:nvSpPr>
          <p:cNvPr id="120" name="矩形 119">
            <a:extLst/>
          </p:cNvPr>
          <p:cNvSpPr/>
          <p:nvPr/>
        </p:nvSpPr>
        <p:spPr>
          <a:xfrm>
            <a:off x="3856038" y="5400675"/>
            <a:ext cx="877887" cy="369888"/>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退水量</a:t>
            </a:r>
            <a:endParaRPr lang="zh-CN" altLang="en-US" dirty="0">
              <a:latin typeface="Times New Roman" panose="02020603050405020304" pitchFamily="18" charset="0"/>
              <a:ea typeface="等线" panose="02010600030101010101" pitchFamily="2" charset="-122"/>
            </a:endParaRPr>
          </a:p>
        </p:txBody>
      </p:sp>
      <p:sp>
        <p:nvSpPr>
          <p:cNvPr id="121" name="矩形 120">
            <a:extLst/>
          </p:cNvPr>
          <p:cNvSpPr/>
          <p:nvPr/>
        </p:nvSpPr>
        <p:spPr>
          <a:xfrm>
            <a:off x="3343275" y="5857875"/>
            <a:ext cx="876300" cy="368300"/>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排污量</a:t>
            </a:r>
            <a:endParaRPr lang="zh-CN" altLang="en-US" dirty="0">
              <a:latin typeface="Times New Roman" panose="02020603050405020304" pitchFamily="18" charset="0"/>
              <a:ea typeface="等线" panose="02010600030101010101" pitchFamily="2" charset="-122"/>
            </a:endParaRPr>
          </a:p>
        </p:txBody>
      </p:sp>
      <p:sp>
        <p:nvSpPr>
          <p:cNvPr id="122" name="矩形 121">
            <a:extLst/>
          </p:cNvPr>
          <p:cNvSpPr/>
          <p:nvPr/>
        </p:nvSpPr>
        <p:spPr>
          <a:xfrm>
            <a:off x="3228975" y="6337300"/>
            <a:ext cx="1108075" cy="369888"/>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河道水质</a:t>
            </a:r>
            <a:endParaRPr lang="zh-CN" altLang="en-US" dirty="0">
              <a:latin typeface="Times New Roman" panose="02020603050405020304" pitchFamily="18" charset="0"/>
              <a:ea typeface="等线" panose="02010600030101010101" pitchFamily="2" charset="-122"/>
            </a:endParaRPr>
          </a:p>
        </p:txBody>
      </p:sp>
      <p:sp>
        <p:nvSpPr>
          <p:cNvPr id="123" name="矩形 122">
            <a:extLst/>
          </p:cNvPr>
          <p:cNvSpPr/>
          <p:nvPr/>
        </p:nvSpPr>
        <p:spPr>
          <a:xfrm>
            <a:off x="4941888" y="5322888"/>
            <a:ext cx="1800225" cy="369887"/>
          </a:xfrm>
          <a:prstGeom prst="rect">
            <a:avLst/>
          </a:prstGeom>
          <a:ln w="9525">
            <a:solidFill>
              <a:schemeClr val="bg1">
                <a:lumMod val="50000"/>
              </a:schemeClr>
            </a:solidFill>
            <a:prstDash val="dash"/>
          </a:ln>
        </p:spPr>
        <p:txBody>
          <a:bodyPr wrap="none">
            <a:spAutoFit/>
          </a:bodyPr>
          <a:lstStyle/>
          <a:p>
            <a:pPr>
              <a:defRPr/>
            </a:pPr>
            <a:r>
              <a:rPr lang="zh-CN" altLang="en-US" dirty="0">
                <a:solidFill>
                  <a:srgbClr val="FF0000"/>
                </a:solidFill>
                <a:latin typeface="Times New Roman" panose="02020603050405020304" pitchFamily="18" charset="0"/>
                <a:ea typeface="等线" panose="02010600030101010101" pitchFamily="2" charset="-122"/>
              </a:rPr>
              <a:t>水功能区达标率</a:t>
            </a:r>
          </a:p>
        </p:txBody>
      </p:sp>
      <p:sp>
        <p:nvSpPr>
          <p:cNvPr id="124" name="矩形 123">
            <a:extLst/>
          </p:cNvPr>
          <p:cNvSpPr/>
          <p:nvPr/>
        </p:nvSpPr>
        <p:spPr>
          <a:xfrm>
            <a:off x="5167313" y="6026150"/>
            <a:ext cx="1339850" cy="369888"/>
          </a:xfrm>
          <a:prstGeom prst="rect">
            <a:avLst/>
          </a:prstGeom>
          <a:ln w="9525">
            <a:solidFill>
              <a:schemeClr val="bg1">
                <a:lumMod val="50000"/>
              </a:schemeClr>
            </a:solidFill>
            <a:prstDash val="dash"/>
          </a:ln>
        </p:spPr>
        <p:txBody>
          <a:bodyPr wrap="none">
            <a:spAutoFit/>
          </a:bodyPr>
          <a:lstStyle/>
          <a:p>
            <a:pPr>
              <a:defRPr/>
            </a:pPr>
            <a:r>
              <a:rPr lang="zh-CN" altLang="en-US" dirty="0">
                <a:solidFill>
                  <a:srgbClr val="FF0000"/>
                </a:solidFill>
                <a:latin typeface="Times New Roman" panose="02020603050405020304" pitchFamily="18" charset="0"/>
                <a:ea typeface="等线" panose="02010600030101010101" pitchFamily="2" charset="-122"/>
              </a:rPr>
              <a:t>水质达标率</a:t>
            </a:r>
          </a:p>
        </p:txBody>
      </p:sp>
      <p:sp>
        <p:nvSpPr>
          <p:cNvPr id="125" name="矩形 124">
            <a:extLst/>
          </p:cNvPr>
          <p:cNvSpPr/>
          <p:nvPr/>
        </p:nvSpPr>
        <p:spPr>
          <a:xfrm>
            <a:off x="6992938" y="5108575"/>
            <a:ext cx="1568450" cy="369888"/>
          </a:xfrm>
          <a:prstGeom prst="rect">
            <a:avLst/>
          </a:prstGeom>
          <a:ln w="9525">
            <a:solidFill>
              <a:schemeClr val="bg1">
                <a:lumMod val="50000"/>
              </a:schemeClr>
            </a:solidFill>
            <a:prstDash val="dash"/>
          </a:ln>
        </p:spPr>
        <p:txBody>
          <a:bodyPr wrap="none">
            <a:spAutoFit/>
          </a:bodyPr>
          <a:lstStyle/>
          <a:p>
            <a:pPr>
              <a:defRPr/>
            </a:pPr>
            <a:r>
              <a:rPr lang="zh-CN" altLang="en-US" dirty="0">
                <a:solidFill>
                  <a:srgbClr val="FF0000"/>
                </a:solidFill>
                <a:latin typeface="Times New Roman" panose="02020603050405020304" pitchFamily="18" charset="0"/>
                <a:ea typeface="等线" panose="02010600030101010101" pitchFamily="2" charset="-122"/>
                <a:sym typeface="等线" panose="02010600030101010101" pitchFamily="2" charset="-122"/>
              </a:rPr>
              <a:t>水质超标风险</a:t>
            </a:r>
            <a:endParaRPr lang="zh-CN" altLang="en-US" dirty="0">
              <a:solidFill>
                <a:srgbClr val="FF0000"/>
              </a:solidFill>
              <a:latin typeface="Times New Roman" panose="02020603050405020304" pitchFamily="18" charset="0"/>
              <a:ea typeface="等线" panose="02010600030101010101" pitchFamily="2" charset="-122"/>
            </a:endParaRPr>
          </a:p>
        </p:txBody>
      </p:sp>
      <p:sp>
        <p:nvSpPr>
          <p:cNvPr id="126" name="矩形 125">
            <a:extLst/>
          </p:cNvPr>
          <p:cNvSpPr/>
          <p:nvPr/>
        </p:nvSpPr>
        <p:spPr>
          <a:xfrm>
            <a:off x="7223125" y="5659438"/>
            <a:ext cx="1108075" cy="369887"/>
          </a:xfrm>
          <a:prstGeom prst="rect">
            <a:avLst/>
          </a:prstGeom>
          <a:ln w="9525">
            <a:solidFill>
              <a:schemeClr val="bg1">
                <a:lumMod val="50000"/>
              </a:schemeClr>
            </a:solidFill>
            <a:prstDash val="dash"/>
          </a:ln>
        </p:spPr>
        <p:txBody>
          <a:bodyPr wrap="none">
            <a:spAutoFit/>
          </a:bodyPr>
          <a:lstStyle/>
          <a:p>
            <a:pPr>
              <a:defRPr/>
            </a:pPr>
            <a:r>
              <a:rPr lang="zh-CN" altLang="en-US" dirty="0">
                <a:solidFill>
                  <a:srgbClr val="FF0000"/>
                </a:solidFill>
                <a:latin typeface="Times New Roman" panose="02020603050405020304" pitchFamily="18" charset="0"/>
                <a:ea typeface="等线" panose="02010600030101010101" pitchFamily="2" charset="-122"/>
                <a:sym typeface="等线" panose="02010600030101010101" pitchFamily="2" charset="-122"/>
              </a:rPr>
              <a:t>水华风险</a:t>
            </a:r>
            <a:endParaRPr lang="zh-CN" altLang="en-US" dirty="0">
              <a:solidFill>
                <a:srgbClr val="FF0000"/>
              </a:solidFill>
              <a:latin typeface="Times New Roman" panose="02020603050405020304" pitchFamily="18" charset="0"/>
              <a:ea typeface="等线" panose="02010600030101010101" pitchFamily="2" charset="-122"/>
            </a:endParaRPr>
          </a:p>
        </p:txBody>
      </p:sp>
      <p:sp>
        <p:nvSpPr>
          <p:cNvPr id="127" name="矩形 126">
            <a:extLst/>
          </p:cNvPr>
          <p:cNvSpPr/>
          <p:nvPr/>
        </p:nvSpPr>
        <p:spPr>
          <a:xfrm>
            <a:off x="7218363" y="6245225"/>
            <a:ext cx="1108075" cy="369888"/>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黑臭风险</a:t>
            </a:r>
            <a:endParaRPr lang="zh-CN" altLang="en-US" dirty="0">
              <a:latin typeface="Times New Roman" panose="02020603050405020304" pitchFamily="18" charset="0"/>
              <a:ea typeface="等线" panose="02010600030101010101" pitchFamily="2" charset="-122"/>
            </a:endParaRPr>
          </a:p>
        </p:txBody>
      </p:sp>
      <p:sp>
        <p:nvSpPr>
          <p:cNvPr id="128" name="矩形 127">
            <a:extLst/>
          </p:cNvPr>
          <p:cNvSpPr/>
          <p:nvPr/>
        </p:nvSpPr>
        <p:spPr>
          <a:xfrm>
            <a:off x="9636125" y="4954588"/>
            <a:ext cx="1616075" cy="368300"/>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风险控制方案</a:t>
            </a:r>
            <a:endParaRPr lang="zh-CN" altLang="en-US" dirty="0">
              <a:latin typeface="Times New Roman" panose="02020603050405020304" pitchFamily="18" charset="0"/>
              <a:ea typeface="等线" panose="02010600030101010101" pitchFamily="2" charset="-122"/>
            </a:endParaRPr>
          </a:p>
        </p:txBody>
      </p:sp>
      <p:sp>
        <p:nvSpPr>
          <p:cNvPr id="129" name="矩形 128">
            <a:extLst/>
          </p:cNvPr>
          <p:cNvSpPr/>
          <p:nvPr/>
        </p:nvSpPr>
        <p:spPr>
          <a:xfrm>
            <a:off x="8832850" y="5421313"/>
            <a:ext cx="1568450" cy="368300"/>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水体达标方案</a:t>
            </a:r>
            <a:endParaRPr lang="zh-CN" altLang="en-US" dirty="0">
              <a:latin typeface="Times New Roman" panose="02020603050405020304" pitchFamily="18" charset="0"/>
              <a:ea typeface="等线" panose="02010600030101010101" pitchFamily="2" charset="-122"/>
            </a:endParaRPr>
          </a:p>
        </p:txBody>
      </p:sp>
      <p:sp>
        <p:nvSpPr>
          <p:cNvPr id="130" name="矩形 129">
            <a:extLst/>
          </p:cNvPr>
          <p:cNvSpPr/>
          <p:nvPr/>
        </p:nvSpPr>
        <p:spPr>
          <a:xfrm>
            <a:off x="10509250" y="5429250"/>
            <a:ext cx="1568450" cy="369888"/>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工程措施方案</a:t>
            </a:r>
            <a:endParaRPr lang="zh-CN" altLang="en-US" dirty="0">
              <a:latin typeface="Times New Roman" panose="02020603050405020304" pitchFamily="18" charset="0"/>
              <a:ea typeface="等线" panose="02010600030101010101" pitchFamily="2" charset="-122"/>
            </a:endParaRPr>
          </a:p>
        </p:txBody>
      </p:sp>
      <p:sp>
        <p:nvSpPr>
          <p:cNvPr id="131" name="矩形 130">
            <a:extLst/>
          </p:cNvPr>
          <p:cNvSpPr/>
          <p:nvPr/>
        </p:nvSpPr>
        <p:spPr>
          <a:xfrm>
            <a:off x="9021763" y="5865813"/>
            <a:ext cx="2954337" cy="369887"/>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入河湖排污口布局优化方案</a:t>
            </a:r>
            <a:endParaRPr lang="zh-CN" altLang="en-US" dirty="0">
              <a:latin typeface="Times New Roman" panose="02020603050405020304" pitchFamily="18" charset="0"/>
              <a:ea typeface="等线" panose="02010600030101010101" pitchFamily="2" charset="-122"/>
            </a:endParaRPr>
          </a:p>
        </p:txBody>
      </p:sp>
      <p:sp>
        <p:nvSpPr>
          <p:cNvPr id="132" name="矩形 131">
            <a:extLst/>
          </p:cNvPr>
          <p:cNvSpPr/>
          <p:nvPr/>
        </p:nvSpPr>
        <p:spPr>
          <a:xfrm>
            <a:off x="9705975" y="6319838"/>
            <a:ext cx="1568450" cy="369887"/>
          </a:xfrm>
          <a:prstGeom prst="rect">
            <a:avLst/>
          </a:prstGeom>
          <a:ln w="9525">
            <a:solidFill>
              <a:schemeClr val="bg1">
                <a:lumMod val="50000"/>
              </a:schemeClr>
            </a:solidFill>
            <a:prstDash val="dash"/>
          </a:ln>
        </p:spPr>
        <p:txBody>
          <a:bodyPr wrap="none">
            <a:spAutoFit/>
          </a:bodyPr>
          <a:lstStyle/>
          <a:p>
            <a:pPr>
              <a:defRPr/>
            </a:pPr>
            <a:r>
              <a:rPr lang="zh-CN" altLang="en-US" dirty="0">
                <a:latin typeface="Times New Roman" panose="02020603050405020304" pitchFamily="18" charset="0"/>
                <a:ea typeface="等线" panose="02010600030101010101" pitchFamily="2" charset="-122"/>
                <a:sym typeface="等线" panose="02010600030101010101" pitchFamily="2" charset="-122"/>
              </a:rPr>
              <a:t>生态修复方案</a:t>
            </a:r>
            <a:endParaRPr lang="zh-CN" altLang="en-US" dirty="0">
              <a:latin typeface="Times New Roman" panose="02020603050405020304" pitchFamily="18" charset="0"/>
              <a:ea typeface="等线" panose="02010600030101010101" pitchFamily="2" charset="-122"/>
            </a:endParaRPr>
          </a:p>
        </p:txBody>
      </p:sp>
      <p:cxnSp>
        <p:nvCxnSpPr>
          <p:cNvPr id="133" name="直接连接符 132">
            <a:extLst/>
          </p:cNvPr>
          <p:cNvCxnSpPr/>
          <p:nvPr/>
        </p:nvCxnSpPr>
        <p:spPr bwMode="auto">
          <a:xfrm>
            <a:off x="2682875" y="4432300"/>
            <a:ext cx="0" cy="2425700"/>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a:extLst/>
        </p:spPr>
      </p:cxnSp>
      <p:cxnSp>
        <p:nvCxnSpPr>
          <p:cNvPr id="134" name="直接连接符 133">
            <a:extLst/>
          </p:cNvPr>
          <p:cNvCxnSpPr/>
          <p:nvPr/>
        </p:nvCxnSpPr>
        <p:spPr bwMode="auto">
          <a:xfrm>
            <a:off x="4848225" y="4414838"/>
            <a:ext cx="0" cy="2425700"/>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a:extLst/>
        </p:spPr>
      </p:cxnSp>
      <p:cxnSp>
        <p:nvCxnSpPr>
          <p:cNvPr id="135" name="直接连接符 134">
            <a:extLst/>
          </p:cNvPr>
          <p:cNvCxnSpPr/>
          <p:nvPr/>
        </p:nvCxnSpPr>
        <p:spPr bwMode="auto">
          <a:xfrm>
            <a:off x="6853238" y="4410075"/>
            <a:ext cx="0" cy="2425700"/>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a:extLst/>
        </p:spPr>
      </p:cxnSp>
      <p:cxnSp>
        <p:nvCxnSpPr>
          <p:cNvPr id="136" name="直接连接符 135">
            <a:extLst/>
          </p:cNvPr>
          <p:cNvCxnSpPr/>
          <p:nvPr/>
        </p:nvCxnSpPr>
        <p:spPr bwMode="auto">
          <a:xfrm>
            <a:off x="8712200" y="4392613"/>
            <a:ext cx="0" cy="2425700"/>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a:extLst/>
        </p:spPr>
      </p:cxnSp>
      <p:sp>
        <p:nvSpPr>
          <p:cNvPr id="137" name="箭头: 下 36"/>
          <p:cNvSpPr>
            <a:spLocks noChangeArrowheads="1"/>
          </p:cNvSpPr>
          <p:nvPr/>
        </p:nvSpPr>
        <p:spPr bwMode="auto">
          <a:xfrm>
            <a:off x="468568" y="3883507"/>
            <a:ext cx="392113" cy="576263"/>
          </a:xfrm>
          <a:prstGeom prst="downArrow">
            <a:avLst>
              <a:gd name="adj1" fmla="val 50000"/>
              <a:gd name="adj2" fmla="val 49900"/>
            </a:avLst>
          </a:prstGeom>
          <a:solidFill>
            <a:schemeClr val="accent6">
              <a:lumMod val="60000"/>
              <a:lumOff val="40000"/>
            </a:schemeClr>
          </a:solidFill>
          <a:ln w="9525" algn="ctr">
            <a:no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endParaRPr lang="zh-CN" altLang="en-US">
              <a:latin typeface="Arial" panose="020B0604020202020204" pitchFamily="34" charset="0"/>
              <a:sym typeface="等线" panose="02010600030101010101" pitchFamily="2" charset="-122"/>
            </a:endParaRPr>
          </a:p>
        </p:txBody>
      </p:sp>
      <p:sp>
        <p:nvSpPr>
          <p:cNvPr id="138" name="矩形 137"/>
          <p:cNvSpPr/>
          <p:nvPr/>
        </p:nvSpPr>
        <p:spPr>
          <a:xfrm>
            <a:off x="7465235" y="318740"/>
            <a:ext cx="4839786" cy="461665"/>
          </a:xfrm>
          <a:prstGeom prst="rect">
            <a:avLst/>
          </a:prstGeom>
        </p:spPr>
        <p:txBody>
          <a:bodyPr wrap="none">
            <a:spAutoFit/>
          </a:bodyPr>
          <a:lstStyle/>
          <a:p>
            <a:pPr marL="342900" indent="-3429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sym typeface="华文隶书" panose="02010800040101010101" pitchFamily="2" charset="-122"/>
              </a:rPr>
              <a:t>水资源保护、水污染防治与治理</a:t>
            </a:r>
          </a:p>
        </p:txBody>
      </p:sp>
    </p:spTree>
    <p:extLst>
      <p:ext uri="{BB962C8B-B14F-4D97-AF65-F5344CB8AC3E}">
        <p14:creationId xmlns:p14="http://schemas.microsoft.com/office/powerpoint/2010/main" xmlns="" val="2929318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03545" y="3933121"/>
            <a:ext cx="11571696" cy="2773959"/>
            <a:chOff x="87313" y="1319429"/>
            <a:chExt cx="11912601" cy="3248442"/>
          </a:xfrm>
        </p:grpSpPr>
        <p:sp>
          <p:nvSpPr>
            <p:cNvPr id="19" name="矩形 18">
              <a:extLst>
                <a:ext uri="{FF2B5EF4-FFF2-40B4-BE49-F238E27FC236}">
                  <a16:creationId xmlns:a16="http://schemas.microsoft.com/office/drawing/2014/main" xmlns="" id="{A8304C3C-443C-4DF9-A671-A36072210E8B}"/>
                </a:ext>
              </a:extLst>
            </p:cNvPr>
            <p:cNvSpPr/>
            <p:nvPr/>
          </p:nvSpPr>
          <p:spPr>
            <a:xfrm>
              <a:off x="10266364" y="3087904"/>
              <a:ext cx="1462087" cy="114935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1600"/>
            </a:p>
          </p:txBody>
        </p:sp>
        <p:sp>
          <p:nvSpPr>
            <p:cNvPr id="21" name="矩形 20">
              <a:extLst>
                <a:ext uri="{FF2B5EF4-FFF2-40B4-BE49-F238E27FC236}">
                  <a16:creationId xmlns:a16="http://schemas.microsoft.com/office/drawing/2014/main" xmlns="" id="{824738AA-59D2-4128-A4A9-D618B6EAE274}"/>
                </a:ext>
              </a:extLst>
            </p:cNvPr>
            <p:cNvSpPr/>
            <p:nvPr/>
          </p:nvSpPr>
          <p:spPr>
            <a:xfrm>
              <a:off x="254001" y="3011704"/>
              <a:ext cx="11590338" cy="129063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itchFamily="34" charset="0"/>
                <a:buNone/>
              </a:pPr>
              <a:endParaRPr lang="zh-CN" altLang="en-US"/>
            </a:p>
          </p:txBody>
        </p:sp>
        <p:sp>
          <p:nvSpPr>
            <p:cNvPr id="43" name="矩形 42">
              <a:extLst>
                <a:ext uri="{FF2B5EF4-FFF2-40B4-BE49-F238E27FC236}">
                  <a16:creationId xmlns:a16="http://schemas.microsoft.com/office/drawing/2014/main" xmlns="" id="{E67EE73F-95A7-45CF-8752-BA53BE3CB405}"/>
                </a:ext>
              </a:extLst>
            </p:cNvPr>
            <p:cNvSpPr/>
            <p:nvPr/>
          </p:nvSpPr>
          <p:spPr>
            <a:xfrm>
              <a:off x="592139" y="3073617"/>
              <a:ext cx="4060825" cy="114935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1600"/>
            </a:p>
          </p:txBody>
        </p:sp>
        <p:sp>
          <p:nvSpPr>
            <p:cNvPr id="44" name="矩形 43">
              <a:extLst>
                <a:ext uri="{FF2B5EF4-FFF2-40B4-BE49-F238E27FC236}">
                  <a16:creationId xmlns:a16="http://schemas.microsoft.com/office/drawing/2014/main" xmlns="" id="{F715C811-FA51-4676-9C84-4AF6ECFB26FF}"/>
                </a:ext>
              </a:extLst>
            </p:cNvPr>
            <p:cNvSpPr/>
            <p:nvPr/>
          </p:nvSpPr>
          <p:spPr>
            <a:xfrm>
              <a:off x="254001" y="3449274"/>
              <a:ext cx="662256" cy="401205"/>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prstClr val="black"/>
                  </a:solidFill>
                  <a:latin typeface="微软雅黑" panose="020B0503020204020204" pitchFamily="34" charset="-122"/>
                  <a:ea typeface="微软雅黑" panose="020B0503020204020204" pitchFamily="34" charset="-122"/>
                </a:rPr>
                <a:t>平时</a:t>
              </a:r>
            </a:p>
          </p:txBody>
        </p:sp>
        <p:sp>
          <p:nvSpPr>
            <p:cNvPr id="23591" name="矩形 96">
              <a:extLst>
                <a:ext uri="{FF2B5EF4-FFF2-40B4-BE49-F238E27FC236}">
                  <a16:creationId xmlns:a16="http://schemas.microsoft.com/office/drawing/2014/main" xmlns="" id="{3D0F650D-5E93-4836-95B1-0170975EB6AD}"/>
                </a:ext>
              </a:extLst>
            </p:cNvPr>
            <p:cNvSpPr>
              <a:spLocks noChangeArrowheads="1"/>
            </p:cNvSpPr>
            <p:nvPr/>
          </p:nvSpPr>
          <p:spPr bwMode="auto">
            <a:xfrm>
              <a:off x="931864" y="3119654"/>
              <a:ext cx="29368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Tx/>
                <a:buChar char="•"/>
              </a:pPr>
              <a:r>
                <a:rPr lang="zh-CN" altLang="en-US" sz="1600" b="1" dirty="0">
                  <a:latin typeface="Arial" panose="020B0604020202020204" pitchFamily="34" charset="0"/>
                  <a:ea typeface="华文楷体" panose="02010600040101010101" pitchFamily="2" charset="-122"/>
                  <a:sym typeface="Calibri" panose="020F0502020204030204" pitchFamily="34" charset="0"/>
                </a:rPr>
                <a:t>污染源排污状况监控</a:t>
              </a:r>
            </a:p>
          </p:txBody>
        </p:sp>
        <p:sp>
          <p:nvSpPr>
            <p:cNvPr id="23592" name="矩形 97">
              <a:extLst>
                <a:ext uri="{FF2B5EF4-FFF2-40B4-BE49-F238E27FC236}">
                  <a16:creationId xmlns:a16="http://schemas.microsoft.com/office/drawing/2014/main" xmlns="" id="{13F41A63-5707-4FF3-894B-ACEAF4070CBB}"/>
                </a:ext>
              </a:extLst>
            </p:cNvPr>
            <p:cNvSpPr>
              <a:spLocks noChangeArrowheads="1"/>
            </p:cNvSpPr>
            <p:nvPr/>
          </p:nvSpPr>
          <p:spPr bwMode="auto">
            <a:xfrm>
              <a:off x="1054101" y="3467317"/>
              <a:ext cx="293687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Tx/>
                <a:buChar char="•"/>
              </a:pPr>
              <a:r>
                <a:rPr lang="zh-CN" altLang="en-US" sz="1600" b="1" dirty="0">
                  <a:latin typeface="Arial" panose="020B0604020202020204" pitchFamily="34" charset="0"/>
                  <a:ea typeface="华文楷体" panose="02010600040101010101" pitchFamily="2" charset="-122"/>
                  <a:sym typeface="Calibri" panose="020F0502020204030204" pitchFamily="34" charset="0"/>
                </a:rPr>
                <a:t>现状环境质量实时报告</a:t>
              </a:r>
            </a:p>
          </p:txBody>
        </p:sp>
        <p:sp>
          <p:nvSpPr>
            <p:cNvPr id="23593" name="矩形 99">
              <a:extLst>
                <a:ext uri="{FF2B5EF4-FFF2-40B4-BE49-F238E27FC236}">
                  <a16:creationId xmlns:a16="http://schemas.microsoft.com/office/drawing/2014/main" xmlns="" id="{A5519F7E-29D8-403E-977E-2E53D59A5C5B}"/>
                </a:ext>
              </a:extLst>
            </p:cNvPr>
            <p:cNvSpPr>
              <a:spLocks noChangeArrowheads="1"/>
            </p:cNvSpPr>
            <p:nvPr/>
          </p:nvSpPr>
          <p:spPr bwMode="auto">
            <a:xfrm>
              <a:off x="846139" y="3799104"/>
              <a:ext cx="330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Tx/>
                <a:buChar char="•"/>
              </a:pPr>
              <a:r>
                <a:rPr lang="zh-CN" altLang="en-US" sz="1600" b="1" dirty="0">
                  <a:latin typeface="Arial" panose="020B0604020202020204" pitchFamily="34" charset="0"/>
                  <a:ea typeface="华文楷体" panose="02010600040101010101" pitchFamily="2" charset="-122"/>
                  <a:sym typeface="Calibri" panose="020F0502020204030204" pitchFamily="34" charset="0"/>
                </a:rPr>
                <a:t>未来环境质量自动预报</a:t>
              </a:r>
            </a:p>
          </p:txBody>
        </p:sp>
        <p:cxnSp>
          <p:nvCxnSpPr>
            <p:cNvPr id="48" name="直接连接符 47">
              <a:extLst>
                <a:ext uri="{FF2B5EF4-FFF2-40B4-BE49-F238E27FC236}">
                  <a16:creationId xmlns:a16="http://schemas.microsoft.com/office/drawing/2014/main" xmlns="" id="{97B6CCF8-DA50-491A-B686-66DA821C08D3}"/>
                </a:ext>
              </a:extLst>
            </p:cNvPr>
            <p:cNvCxnSpPr/>
            <p:nvPr/>
          </p:nvCxnSpPr>
          <p:spPr>
            <a:xfrm>
              <a:off x="3852864" y="3119654"/>
              <a:ext cx="0" cy="104775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9" name="右箭头 48">
              <a:extLst>
                <a:ext uri="{FF2B5EF4-FFF2-40B4-BE49-F238E27FC236}">
                  <a16:creationId xmlns:a16="http://schemas.microsoft.com/office/drawing/2014/main" xmlns="" id="{13F18A2E-5122-409E-9511-06AD87E7E62D}"/>
                </a:ext>
              </a:extLst>
            </p:cNvPr>
            <p:cNvSpPr/>
            <p:nvPr/>
          </p:nvSpPr>
          <p:spPr>
            <a:xfrm>
              <a:off x="3850704" y="3426041"/>
              <a:ext cx="146050" cy="466725"/>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1600"/>
            </a:p>
          </p:txBody>
        </p:sp>
        <p:sp>
          <p:nvSpPr>
            <p:cNvPr id="23596" name="矩形 104">
              <a:extLst>
                <a:ext uri="{FF2B5EF4-FFF2-40B4-BE49-F238E27FC236}">
                  <a16:creationId xmlns:a16="http://schemas.microsoft.com/office/drawing/2014/main" xmlns="" id="{D7FD705B-E925-4F2E-B196-3A6F55D64A21}"/>
                </a:ext>
              </a:extLst>
            </p:cNvPr>
            <p:cNvSpPr>
              <a:spLocks noChangeArrowheads="1"/>
            </p:cNvSpPr>
            <p:nvPr/>
          </p:nvSpPr>
          <p:spPr bwMode="auto">
            <a:xfrm>
              <a:off x="3966083" y="3211729"/>
              <a:ext cx="750888"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dirty="0">
                  <a:latin typeface="Arial" panose="020B0604020202020204" pitchFamily="34" charset="0"/>
                  <a:ea typeface="华文楷体" panose="02010600040101010101" pitchFamily="2" charset="-122"/>
                  <a:sym typeface="Calibri" panose="020F0502020204030204" pitchFamily="34" charset="0"/>
                </a:rPr>
                <a:t>环境控制措施</a:t>
              </a:r>
            </a:p>
          </p:txBody>
        </p:sp>
        <p:sp>
          <p:nvSpPr>
            <p:cNvPr id="51" name="矩形 50">
              <a:extLst>
                <a:ext uri="{FF2B5EF4-FFF2-40B4-BE49-F238E27FC236}">
                  <a16:creationId xmlns:a16="http://schemas.microsoft.com/office/drawing/2014/main" xmlns="" id="{E811062E-8C2F-4DE0-8EA2-C7038FEE031A}"/>
                </a:ext>
              </a:extLst>
            </p:cNvPr>
            <p:cNvSpPr/>
            <p:nvPr/>
          </p:nvSpPr>
          <p:spPr>
            <a:xfrm>
              <a:off x="5191126" y="3076792"/>
              <a:ext cx="4648200" cy="114935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1600"/>
            </a:p>
          </p:txBody>
        </p:sp>
        <p:sp>
          <p:nvSpPr>
            <p:cNvPr id="52" name="矩形 107">
              <a:extLst>
                <a:ext uri="{FF2B5EF4-FFF2-40B4-BE49-F238E27FC236}">
                  <a16:creationId xmlns:a16="http://schemas.microsoft.com/office/drawing/2014/main" xmlns="" id="{A145ECB7-10F8-4FAE-8142-CEA37FAAF536}"/>
                </a:ext>
              </a:extLst>
            </p:cNvPr>
            <p:cNvSpPr>
              <a:spLocks noChangeArrowheads="1"/>
            </p:cNvSpPr>
            <p:nvPr/>
          </p:nvSpPr>
          <p:spPr bwMode="auto">
            <a:xfrm>
              <a:off x="4865555" y="3438678"/>
              <a:ext cx="612565" cy="396463"/>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prstClr val="black"/>
                  </a:solidFill>
                  <a:latin typeface="微软雅黑" panose="020B0503020204020204" pitchFamily="34" charset="-122"/>
                  <a:ea typeface="微软雅黑" panose="020B0503020204020204" pitchFamily="34" charset="-122"/>
                  <a:sym typeface="Calibri" pitchFamily="34" charset="0"/>
                </a:rPr>
                <a:t>突发</a:t>
              </a:r>
            </a:p>
          </p:txBody>
        </p:sp>
        <p:sp>
          <p:nvSpPr>
            <p:cNvPr id="23601" name="矩形 108">
              <a:extLst>
                <a:ext uri="{FF2B5EF4-FFF2-40B4-BE49-F238E27FC236}">
                  <a16:creationId xmlns:a16="http://schemas.microsoft.com/office/drawing/2014/main" xmlns="" id="{FBB00AA3-2544-45A5-9638-F72D1B948CFD}"/>
                </a:ext>
              </a:extLst>
            </p:cNvPr>
            <p:cNvSpPr>
              <a:spLocks noChangeArrowheads="1"/>
            </p:cNvSpPr>
            <p:nvPr/>
          </p:nvSpPr>
          <p:spPr bwMode="auto">
            <a:xfrm>
              <a:off x="5588797" y="3320178"/>
              <a:ext cx="3148011" cy="6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dirty="0" smtClean="0">
                  <a:latin typeface="Arial" panose="020B0604020202020204" pitchFamily="34" charset="0"/>
                  <a:ea typeface="华文楷体" panose="02010600040101010101" pitchFamily="2" charset="-122"/>
                  <a:sym typeface="Calibri" panose="020F0502020204030204" pitchFamily="34" charset="0"/>
                </a:rPr>
                <a:t>快速实现全</a:t>
              </a:r>
              <a:r>
                <a:rPr lang="zh-CN" altLang="en-US" sz="1600" b="1" dirty="0">
                  <a:latin typeface="Arial" panose="020B0604020202020204" pitchFamily="34" charset="0"/>
                  <a:ea typeface="华文楷体" panose="02010600040101010101" pitchFamily="2" charset="-122"/>
                  <a:sym typeface="Calibri" panose="020F0502020204030204" pitchFamily="34" charset="0"/>
                </a:rPr>
                <a:t>流域水环境状况预测</a:t>
              </a:r>
              <a:endParaRPr lang="en-US" altLang="zh-CN" sz="1600" b="1" dirty="0">
                <a:latin typeface="Arial" panose="020B0604020202020204" pitchFamily="34" charset="0"/>
                <a:ea typeface="华文楷体" panose="02010600040101010101" pitchFamily="2" charset="-122"/>
                <a:sym typeface="Calibri" panose="020F0502020204030204" pitchFamily="34" charset="0"/>
              </a:endParaRPr>
            </a:p>
            <a:p>
              <a:pPr algn="ctr" eaLnBrk="1" hangingPunct="1"/>
              <a:r>
                <a:rPr lang="zh-CN" altLang="en-US" sz="1600" b="1" dirty="0">
                  <a:latin typeface="Arial" panose="020B0604020202020204" pitchFamily="34" charset="0"/>
                  <a:ea typeface="华文楷体" panose="02010600040101010101" pitchFamily="2" charset="-122"/>
                  <a:sym typeface="Calibri" panose="020F0502020204030204" pitchFamily="34" charset="0"/>
                </a:rPr>
                <a:t>确定全流域警情状态</a:t>
              </a:r>
            </a:p>
          </p:txBody>
        </p:sp>
        <p:cxnSp>
          <p:nvCxnSpPr>
            <p:cNvPr id="54" name="直接连接符 53">
              <a:extLst>
                <a:ext uri="{FF2B5EF4-FFF2-40B4-BE49-F238E27FC236}">
                  <a16:creationId xmlns:a16="http://schemas.microsoft.com/office/drawing/2014/main" xmlns="" id="{EF55F0BA-B784-46A9-98A9-9A6DB35F7570}"/>
                </a:ext>
              </a:extLst>
            </p:cNvPr>
            <p:cNvCxnSpPr/>
            <p:nvPr/>
          </p:nvCxnSpPr>
          <p:spPr>
            <a:xfrm>
              <a:off x="8896351" y="3122829"/>
              <a:ext cx="0" cy="104775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5" name="右箭头 54">
              <a:extLst>
                <a:ext uri="{FF2B5EF4-FFF2-40B4-BE49-F238E27FC236}">
                  <a16:creationId xmlns:a16="http://schemas.microsoft.com/office/drawing/2014/main" xmlns="" id="{5219EC76-CAF5-49BC-8393-A80656751124}"/>
                </a:ext>
              </a:extLst>
            </p:cNvPr>
            <p:cNvSpPr/>
            <p:nvPr/>
          </p:nvSpPr>
          <p:spPr>
            <a:xfrm>
              <a:off x="8896351" y="3491129"/>
              <a:ext cx="146050" cy="468313"/>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sz="1600"/>
            </a:p>
          </p:txBody>
        </p:sp>
        <p:sp>
          <p:nvSpPr>
            <p:cNvPr id="23604" name="矩形 112">
              <a:extLst>
                <a:ext uri="{FF2B5EF4-FFF2-40B4-BE49-F238E27FC236}">
                  <a16:creationId xmlns:a16="http://schemas.microsoft.com/office/drawing/2014/main" xmlns="" id="{348A3DDB-C591-4DF3-978B-A7C3E3706E25}"/>
                </a:ext>
              </a:extLst>
            </p:cNvPr>
            <p:cNvSpPr>
              <a:spLocks noChangeArrowheads="1"/>
            </p:cNvSpPr>
            <p:nvPr/>
          </p:nvSpPr>
          <p:spPr bwMode="auto">
            <a:xfrm>
              <a:off x="9083676" y="3211729"/>
              <a:ext cx="750888"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latin typeface="Arial" panose="020B0604020202020204" pitchFamily="34" charset="0"/>
                  <a:ea typeface="华文楷体" panose="02010600040101010101" pitchFamily="2" charset="-122"/>
                  <a:sym typeface="Calibri" panose="020F0502020204030204" pitchFamily="34" charset="0"/>
                </a:rPr>
                <a:t>警情处置方案</a:t>
              </a:r>
            </a:p>
          </p:txBody>
        </p:sp>
        <p:sp>
          <p:nvSpPr>
            <p:cNvPr id="91" name="矩形 107">
              <a:extLst>
                <a:ext uri="{FF2B5EF4-FFF2-40B4-BE49-F238E27FC236}">
                  <a16:creationId xmlns:a16="http://schemas.microsoft.com/office/drawing/2014/main" xmlns="" id="{6FFF4259-BE70-4CC8-8D2A-08D4AB63C25E}"/>
                </a:ext>
              </a:extLst>
            </p:cNvPr>
            <p:cNvSpPr>
              <a:spLocks noChangeArrowheads="1"/>
            </p:cNvSpPr>
            <p:nvPr/>
          </p:nvSpPr>
          <p:spPr bwMode="auto">
            <a:xfrm>
              <a:off x="9994212" y="3443410"/>
              <a:ext cx="612566" cy="396463"/>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prstClr val="black"/>
                  </a:solidFill>
                  <a:latin typeface="微软雅黑" panose="020B0503020204020204" pitchFamily="34" charset="-122"/>
                  <a:ea typeface="微软雅黑" panose="020B0503020204020204" pitchFamily="34" charset="-122"/>
                  <a:sym typeface="Calibri" pitchFamily="34" charset="0"/>
                </a:rPr>
                <a:t>考核</a:t>
              </a:r>
            </a:p>
          </p:txBody>
        </p:sp>
        <p:sp>
          <p:nvSpPr>
            <p:cNvPr id="23644" name="矩形 108">
              <a:extLst>
                <a:ext uri="{FF2B5EF4-FFF2-40B4-BE49-F238E27FC236}">
                  <a16:creationId xmlns:a16="http://schemas.microsoft.com/office/drawing/2014/main" xmlns="" id="{93333D11-38FB-405B-B4B1-66C3535290FE}"/>
                </a:ext>
              </a:extLst>
            </p:cNvPr>
            <p:cNvSpPr>
              <a:spLocks noChangeArrowheads="1"/>
            </p:cNvSpPr>
            <p:nvPr/>
          </p:nvSpPr>
          <p:spPr bwMode="auto">
            <a:xfrm>
              <a:off x="10334626" y="3187917"/>
              <a:ext cx="1639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dirty="0">
                  <a:latin typeface="Arial" panose="020B0604020202020204" pitchFamily="34" charset="0"/>
                  <a:ea typeface="华文楷体" panose="02010600040101010101" pitchFamily="2" charset="-122"/>
                  <a:sym typeface="Calibri" panose="020F0502020204030204" pitchFamily="34" charset="0"/>
                </a:rPr>
                <a:t>承载力考核</a:t>
              </a:r>
            </a:p>
          </p:txBody>
        </p:sp>
        <p:sp>
          <p:nvSpPr>
            <p:cNvPr id="23645" name="矩形 108">
              <a:extLst>
                <a:ext uri="{FF2B5EF4-FFF2-40B4-BE49-F238E27FC236}">
                  <a16:creationId xmlns:a16="http://schemas.microsoft.com/office/drawing/2014/main" xmlns="" id="{FC0AC7E7-3EC8-4B8A-A58C-36745A181771}"/>
                </a:ext>
              </a:extLst>
            </p:cNvPr>
            <p:cNvSpPr>
              <a:spLocks noChangeArrowheads="1"/>
            </p:cNvSpPr>
            <p:nvPr/>
          </p:nvSpPr>
          <p:spPr bwMode="auto">
            <a:xfrm>
              <a:off x="10360026" y="3794342"/>
              <a:ext cx="1639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latin typeface="Arial" panose="020B0604020202020204" pitchFamily="34" charset="0"/>
                  <a:ea typeface="华文楷体" panose="02010600040101010101" pitchFamily="2" charset="-122"/>
                  <a:sym typeface="Calibri" panose="020F0502020204030204" pitchFamily="34" charset="0"/>
                </a:rPr>
                <a:t>水质考核</a:t>
              </a:r>
            </a:p>
          </p:txBody>
        </p:sp>
        <p:grpSp>
          <p:nvGrpSpPr>
            <p:cNvPr id="3" name="组合 14"/>
            <p:cNvGrpSpPr/>
            <p:nvPr/>
          </p:nvGrpSpPr>
          <p:grpSpPr>
            <a:xfrm>
              <a:off x="482601" y="1319429"/>
              <a:ext cx="10944225" cy="1768475"/>
              <a:chOff x="482601" y="1319429"/>
              <a:chExt cx="10944225" cy="1768475"/>
            </a:xfrm>
          </p:grpSpPr>
          <p:sp>
            <p:nvSpPr>
              <p:cNvPr id="22" name="椭圆 21">
                <a:extLst>
                  <a:ext uri="{FF2B5EF4-FFF2-40B4-BE49-F238E27FC236}">
                    <a16:creationId xmlns:a16="http://schemas.microsoft.com/office/drawing/2014/main" xmlns="" id="{9CF37161-812E-4584-9C3B-F4A6951CA85B}"/>
                  </a:ext>
                </a:extLst>
              </p:cNvPr>
              <p:cNvSpPr/>
              <p:nvPr/>
            </p:nvSpPr>
            <p:spPr>
              <a:xfrm>
                <a:off x="482601" y="2032217"/>
                <a:ext cx="711200" cy="754987"/>
              </a:xfrm>
              <a:prstGeom prst="ellipse">
                <a:avLst/>
              </a:prstGeom>
              <a:solidFill>
                <a:schemeClr val="accent6">
                  <a:lumMod val="60000"/>
                  <a:lumOff val="40000"/>
                </a:schemeClr>
              </a:solidFill>
              <a:ln cmpd="dbl">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buFont typeface="Arial" pitchFamily="34" charset="0"/>
                  <a:buNone/>
                  <a:defRPr/>
                </a:pPr>
                <a:r>
                  <a:rPr lang="zh-CN" altLang="en-US" b="1" dirty="0">
                    <a:solidFill>
                      <a:schemeClr val="tx1"/>
                    </a:solidFill>
                    <a:latin typeface="微软雅黑" panose="020B0503020204020204" pitchFamily="34" charset="-122"/>
                    <a:ea typeface="微软雅黑" panose="020B0503020204020204" pitchFamily="34" charset="-122"/>
                  </a:rPr>
                  <a:t>监测</a:t>
                </a:r>
              </a:p>
            </p:txBody>
          </p:sp>
          <p:sp>
            <p:nvSpPr>
              <p:cNvPr id="23" name="椭圆 22">
                <a:extLst>
                  <a:ext uri="{FF2B5EF4-FFF2-40B4-BE49-F238E27FC236}">
                    <a16:creationId xmlns:a16="http://schemas.microsoft.com/office/drawing/2014/main" xmlns="" id="{0AA90C6F-B2AD-4990-9811-366DCAF1A2A9}"/>
                  </a:ext>
                </a:extLst>
              </p:cNvPr>
              <p:cNvSpPr/>
              <p:nvPr/>
            </p:nvSpPr>
            <p:spPr>
              <a:xfrm>
                <a:off x="3465514" y="2032217"/>
                <a:ext cx="711200" cy="746125"/>
              </a:xfrm>
              <a:prstGeom prst="ellipse">
                <a:avLst/>
              </a:prstGeom>
              <a:solidFill>
                <a:schemeClr val="accent6">
                  <a:lumMod val="60000"/>
                  <a:lumOff val="40000"/>
                </a:schemeClr>
              </a:solidFill>
              <a:ln cmpd="dbl">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buFont typeface="Arial" pitchFamily="34" charset="0"/>
                  <a:buNone/>
                  <a:defRPr/>
                </a:pPr>
                <a:r>
                  <a:rPr lang="zh-CN" altLang="en-US" b="1" dirty="0">
                    <a:solidFill>
                      <a:schemeClr val="tx1"/>
                    </a:solidFill>
                    <a:latin typeface="微软雅黑" panose="020B0503020204020204" pitchFamily="34" charset="-122"/>
                    <a:ea typeface="微软雅黑" panose="020B0503020204020204" pitchFamily="34" charset="-122"/>
                  </a:rPr>
                  <a:t>控制</a:t>
                </a:r>
              </a:p>
            </p:txBody>
          </p:sp>
          <p:sp>
            <p:nvSpPr>
              <p:cNvPr id="24" name="椭圆 23">
                <a:extLst>
                  <a:ext uri="{FF2B5EF4-FFF2-40B4-BE49-F238E27FC236}">
                    <a16:creationId xmlns:a16="http://schemas.microsoft.com/office/drawing/2014/main" xmlns="" id="{B089E7A6-C73B-418E-BCFC-2F8F5F381E04}"/>
                  </a:ext>
                </a:extLst>
              </p:cNvPr>
              <p:cNvSpPr/>
              <p:nvPr/>
            </p:nvSpPr>
            <p:spPr>
              <a:xfrm>
                <a:off x="6246814" y="1973480"/>
                <a:ext cx="711200" cy="753215"/>
              </a:xfrm>
              <a:prstGeom prst="ellipse">
                <a:avLst/>
              </a:prstGeom>
              <a:solidFill>
                <a:schemeClr val="accent6">
                  <a:lumMod val="60000"/>
                  <a:lumOff val="40000"/>
                </a:schemeClr>
              </a:solidFill>
              <a:ln cmpd="dbl">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buFont typeface="Arial" pitchFamily="34" charset="0"/>
                  <a:buNone/>
                  <a:defRPr/>
                </a:pPr>
                <a:r>
                  <a:rPr lang="zh-CN" altLang="en-US" b="1" dirty="0">
                    <a:solidFill>
                      <a:schemeClr val="tx1"/>
                    </a:solidFill>
                    <a:latin typeface="微软雅黑" panose="020B0503020204020204" pitchFamily="34" charset="-122"/>
                    <a:ea typeface="微软雅黑" panose="020B0503020204020204" pitchFamily="34" charset="-122"/>
                  </a:rPr>
                  <a:t>预报</a:t>
                </a:r>
              </a:p>
            </p:txBody>
          </p:sp>
          <p:sp>
            <p:nvSpPr>
              <p:cNvPr id="25" name="椭圆 24">
                <a:extLst>
                  <a:ext uri="{FF2B5EF4-FFF2-40B4-BE49-F238E27FC236}">
                    <a16:creationId xmlns:a16="http://schemas.microsoft.com/office/drawing/2014/main" xmlns="" id="{D219EC99-B70B-475F-9692-A58E582907BB}"/>
                  </a:ext>
                </a:extLst>
              </p:cNvPr>
              <p:cNvSpPr/>
              <p:nvPr/>
            </p:nvSpPr>
            <p:spPr>
              <a:xfrm>
                <a:off x="8970964" y="1957605"/>
                <a:ext cx="711200" cy="754987"/>
              </a:xfrm>
              <a:prstGeom prst="ellipse">
                <a:avLst/>
              </a:prstGeom>
              <a:solidFill>
                <a:schemeClr val="accent6">
                  <a:lumMod val="60000"/>
                  <a:lumOff val="40000"/>
                </a:schemeClr>
              </a:solidFill>
              <a:ln cmpd="dbl">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buFont typeface="Arial" pitchFamily="34" charset="0"/>
                  <a:buNone/>
                  <a:defRPr/>
                </a:pPr>
                <a:r>
                  <a:rPr lang="zh-CN" altLang="en-US" b="1" dirty="0">
                    <a:solidFill>
                      <a:schemeClr val="tx1"/>
                    </a:solidFill>
                    <a:latin typeface="微软雅黑" panose="020B0503020204020204" pitchFamily="34" charset="-122"/>
                    <a:ea typeface="微软雅黑" panose="020B0503020204020204" pitchFamily="34" charset="-122"/>
                  </a:rPr>
                  <a:t>预警</a:t>
                </a:r>
              </a:p>
            </p:txBody>
          </p:sp>
          <p:cxnSp>
            <p:nvCxnSpPr>
              <p:cNvPr id="26" name="直接箭头连接符 25">
                <a:extLst>
                  <a:ext uri="{FF2B5EF4-FFF2-40B4-BE49-F238E27FC236}">
                    <a16:creationId xmlns:a16="http://schemas.microsoft.com/office/drawing/2014/main" xmlns="" id="{F0F59DA6-839E-46EC-BFBF-F31BD003921E}"/>
                  </a:ext>
                </a:extLst>
              </p:cNvPr>
              <p:cNvCxnSpPr>
                <a:stCxn id="22" idx="4"/>
              </p:cNvCxnSpPr>
              <p:nvPr/>
            </p:nvCxnSpPr>
            <p:spPr>
              <a:xfrm>
                <a:off x="838201" y="2787204"/>
                <a:ext cx="2476500" cy="203863"/>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xmlns="" id="{77EC91E6-3C36-4228-B789-9B88F920A586}"/>
                  </a:ext>
                </a:extLst>
              </p:cNvPr>
              <p:cNvCxnSpPr>
                <a:stCxn id="23" idx="4"/>
              </p:cNvCxnSpPr>
              <p:nvPr/>
            </p:nvCxnSpPr>
            <p:spPr>
              <a:xfrm>
                <a:off x="3821114" y="2778342"/>
                <a:ext cx="1054100" cy="239711"/>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xmlns="" id="{86A9491B-A700-421A-8EE4-CDA55D0F83FE}"/>
                  </a:ext>
                </a:extLst>
              </p:cNvPr>
              <p:cNvCxnSpPr>
                <a:stCxn id="24" idx="4"/>
              </p:cNvCxnSpPr>
              <p:nvPr/>
            </p:nvCxnSpPr>
            <p:spPr>
              <a:xfrm flipH="1">
                <a:off x="5657853" y="2726695"/>
                <a:ext cx="944561" cy="273897"/>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xmlns="" id="{98A00F4E-C306-434E-B81B-63AAFD3609EA}"/>
                  </a:ext>
                </a:extLst>
              </p:cNvPr>
              <p:cNvCxnSpPr/>
              <p:nvPr/>
            </p:nvCxnSpPr>
            <p:spPr>
              <a:xfrm flipH="1">
                <a:off x="7069139" y="2578317"/>
                <a:ext cx="2005012" cy="420687"/>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xmlns="" id="{EA9407CE-2890-48EC-A8BF-FD9D91C127D5}"/>
                  </a:ext>
                </a:extLst>
              </p:cNvPr>
              <p:cNvCxnSpPr>
                <a:stCxn id="22" idx="7"/>
                <a:endCxn id="38" idx="1"/>
              </p:cNvCxnSpPr>
              <p:nvPr/>
            </p:nvCxnSpPr>
            <p:spPr>
              <a:xfrm flipV="1">
                <a:off x="1089648" y="2001708"/>
                <a:ext cx="385736" cy="141075"/>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xmlns="" id="{9F5BBD91-5557-4ED4-BEC0-851B6FB820DF}"/>
                  </a:ext>
                </a:extLst>
              </p:cNvPr>
              <p:cNvCxnSpPr/>
              <p:nvPr/>
            </p:nvCxnSpPr>
            <p:spPr>
              <a:xfrm>
                <a:off x="2139951" y="2230654"/>
                <a:ext cx="1325563" cy="165100"/>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xmlns="" id="{31C784D8-1EC1-4C89-BD6B-110F106B2B7F}"/>
                  </a:ext>
                </a:extLst>
              </p:cNvPr>
              <p:cNvCxnSpPr/>
              <p:nvPr/>
            </p:nvCxnSpPr>
            <p:spPr>
              <a:xfrm>
                <a:off x="2493964" y="1871879"/>
                <a:ext cx="3783012" cy="319088"/>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xmlns="" id="{E62C3E4B-85E4-40D8-A53A-EBF3B9456876}"/>
                  </a:ext>
                </a:extLst>
              </p:cNvPr>
              <p:cNvSpPr/>
              <p:nvPr/>
            </p:nvSpPr>
            <p:spPr>
              <a:xfrm rot="299761">
                <a:off x="3556001" y="1735354"/>
                <a:ext cx="1620838"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zh-CN" altLang="en-US" sz="1400" dirty="0">
                    <a:latin typeface="Arial" panose="020B0604020202020204" pitchFamily="34" charset="0"/>
                    <a:ea typeface="华文楷体" panose="02010600040101010101" pitchFamily="2" charset="-122"/>
                  </a:rPr>
                  <a:t>定时自动模拟预测</a:t>
                </a:r>
                <a:endParaRPr lang="en-US" altLang="zh-CN" sz="1400" dirty="0">
                  <a:latin typeface="Arial" panose="020B0604020202020204" pitchFamily="34" charset="0"/>
                  <a:ea typeface="华文楷体" panose="02010600040101010101" pitchFamily="2" charset="-122"/>
                </a:endParaRPr>
              </a:p>
            </p:txBody>
          </p:sp>
          <p:sp>
            <p:nvSpPr>
              <p:cNvPr id="35" name="矩形 34">
                <a:extLst>
                  <a:ext uri="{FF2B5EF4-FFF2-40B4-BE49-F238E27FC236}">
                    <a16:creationId xmlns:a16="http://schemas.microsoft.com/office/drawing/2014/main" xmlns="" id="{DE5CBDA2-435B-4139-8802-0930D35519CC}"/>
                  </a:ext>
                </a:extLst>
              </p:cNvPr>
              <p:cNvSpPr/>
              <p:nvPr/>
            </p:nvSpPr>
            <p:spPr>
              <a:xfrm rot="299761">
                <a:off x="2184401" y="2305267"/>
                <a:ext cx="12620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zh-CN" altLang="en-US" sz="1400" dirty="0">
                    <a:latin typeface="Arial" panose="020B0604020202020204" pitchFamily="34" charset="0"/>
                    <a:ea typeface="华文楷体" panose="02010600040101010101" pitchFamily="2" charset="-122"/>
                  </a:rPr>
                  <a:t>环境现状分析</a:t>
                </a:r>
                <a:endParaRPr lang="en-US" altLang="zh-CN" sz="1400" dirty="0">
                  <a:latin typeface="Arial" panose="020B0604020202020204" pitchFamily="34" charset="0"/>
                  <a:ea typeface="华文楷体" panose="02010600040101010101" pitchFamily="2" charset="-122"/>
                </a:endParaRPr>
              </a:p>
            </p:txBody>
          </p:sp>
          <p:cxnSp>
            <p:nvCxnSpPr>
              <p:cNvPr id="36" name="直接箭头连接符 35">
                <a:extLst>
                  <a:ext uri="{FF2B5EF4-FFF2-40B4-BE49-F238E27FC236}">
                    <a16:creationId xmlns:a16="http://schemas.microsoft.com/office/drawing/2014/main" xmlns="" id="{0806FCF0-FF6F-4D00-89DA-3C97DE793D3B}"/>
                  </a:ext>
                </a:extLst>
              </p:cNvPr>
              <p:cNvCxnSpPr>
                <a:stCxn id="23" idx="6"/>
                <a:endCxn id="24" idx="2"/>
              </p:cNvCxnSpPr>
              <p:nvPr/>
            </p:nvCxnSpPr>
            <p:spPr>
              <a:xfrm flipV="1">
                <a:off x="4176713" y="2350088"/>
                <a:ext cx="2070100" cy="55192"/>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xmlns="" id="{8E0C9395-865A-4C8D-9DF0-9AD03DDF48FD}"/>
                  </a:ext>
                </a:extLst>
              </p:cNvPr>
              <p:cNvSpPr/>
              <p:nvPr/>
            </p:nvSpPr>
            <p:spPr>
              <a:xfrm rot="21439624">
                <a:off x="4411664" y="2337017"/>
                <a:ext cx="12620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zh-CN" altLang="en-US" sz="1400" dirty="0">
                    <a:latin typeface="Arial" panose="020B0604020202020204" pitchFamily="34" charset="0"/>
                    <a:ea typeface="华文楷体" panose="02010600040101010101" pitchFamily="2" charset="-122"/>
                  </a:rPr>
                  <a:t>人工手动预测</a:t>
                </a:r>
                <a:endParaRPr lang="en-US" altLang="zh-CN" sz="1400" dirty="0">
                  <a:latin typeface="Arial" panose="020B0604020202020204" pitchFamily="34" charset="0"/>
                  <a:ea typeface="华文楷体" panose="02010600040101010101" pitchFamily="2" charset="-122"/>
                </a:endParaRPr>
              </a:p>
            </p:txBody>
          </p:sp>
          <p:sp>
            <p:nvSpPr>
              <p:cNvPr id="38" name="矩形 37">
                <a:extLst>
                  <a:ext uri="{FF2B5EF4-FFF2-40B4-BE49-F238E27FC236}">
                    <a16:creationId xmlns:a16="http://schemas.microsoft.com/office/drawing/2014/main" xmlns="" id="{4AAF8AC7-6F21-4F67-88F6-1600DE94012A}"/>
                  </a:ext>
                </a:extLst>
              </p:cNvPr>
              <p:cNvSpPr/>
              <p:nvPr/>
            </p:nvSpPr>
            <p:spPr>
              <a:xfrm rot="21286569">
                <a:off x="1473201" y="1640928"/>
                <a:ext cx="1050925" cy="612716"/>
              </a:xfrm>
              <a:prstGeom prst="rect">
                <a:avLst/>
              </a:prstGeom>
              <a:solidFill>
                <a:schemeClr val="bg1">
                  <a:alpha val="78000"/>
                </a:schemeClr>
              </a:solidFill>
              <a:ln>
                <a:solidFill>
                  <a:schemeClr val="tx1">
                    <a:lumMod val="50000"/>
                    <a:lumOff val="50000"/>
                  </a:schemeClr>
                </a:solidFill>
              </a:ln>
            </p:spPr>
            <p:txBody>
              <a:bodyPr>
                <a:spAutoFit/>
              </a:bodyPr>
              <a:lstStyle/>
              <a:p>
                <a:pPr algn="ctr" eaLnBrk="1" hangingPunct="1">
                  <a:buFont typeface="Arial" pitchFamily="34" charset="0"/>
                  <a:buNone/>
                  <a:defRPr/>
                </a:pPr>
                <a:r>
                  <a:rPr lang="zh-CN" altLang="en-US" sz="1400" dirty="0">
                    <a:ln w="0"/>
                    <a:latin typeface="楷体" panose="02010609060101010101" pitchFamily="49" charset="-122"/>
                    <a:ea typeface="楷体" panose="02010609060101010101" pitchFamily="49" charset="-122"/>
                  </a:rPr>
                  <a:t>实时在线</a:t>
                </a:r>
                <a:endParaRPr lang="en-US" altLang="zh-CN" sz="1400" dirty="0">
                  <a:ln w="0"/>
                  <a:latin typeface="楷体" panose="02010609060101010101" pitchFamily="49" charset="-122"/>
                  <a:ea typeface="楷体" panose="02010609060101010101" pitchFamily="49" charset="-122"/>
                </a:endParaRPr>
              </a:p>
              <a:p>
                <a:pPr algn="ctr" eaLnBrk="1" hangingPunct="1">
                  <a:buFont typeface="Arial" pitchFamily="34" charset="0"/>
                  <a:buNone/>
                  <a:defRPr/>
                </a:pPr>
                <a:r>
                  <a:rPr lang="zh-CN" altLang="en-US" sz="1400" dirty="0">
                    <a:ln w="0"/>
                    <a:latin typeface="楷体" panose="02010609060101010101" pitchFamily="49" charset="-122"/>
                    <a:ea typeface="楷体" panose="02010609060101010101" pitchFamily="49" charset="-122"/>
                  </a:rPr>
                  <a:t>监测数据</a:t>
                </a:r>
              </a:p>
            </p:txBody>
          </p:sp>
          <p:cxnSp>
            <p:nvCxnSpPr>
              <p:cNvPr id="39" name="直接箭头连接符 38">
                <a:extLst>
                  <a:ext uri="{FF2B5EF4-FFF2-40B4-BE49-F238E27FC236}">
                    <a16:creationId xmlns:a16="http://schemas.microsoft.com/office/drawing/2014/main" xmlns="" id="{9833C0D6-A511-4B69-8F28-0119153D2EEB}"/>
                  </a:ext>
                </a:extLst>
              </p:cNvPr>
              <p:cNvCxnSpPr>
                <a:stCxn id="24" idx="6"/>
                <a:endCxn id="25" idx="2"/>
              </p:cNvCxnSpPr>
              <p:nvPr/>
            </p:nvCxnSpPr>
            <p:spPr>
              <a:xfrm flipV="1">
                <a:off x="6958013" y="2335099"/>
                <a:ext cx="2012951" cy="14989"/>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任意多边形 39">
                <a:extLst>
                  <a:ext uri="{FF2B5EF4-FFF2-40B4-BE49-F238E27FC236}">
                    <a16:creationId xmlns:a16="http://schemas.microsoft.com/office/drawing/2014/main" xmlns="" id="{B2D23736-D562-4169-AD7A-DF11DFAC7564}"/>
                  </a:ext>
                </a:extLst>
              </p:cNvPr>
              <p:cNvSpPr/>
              <p:nvPr/>
            </p:nvSpPr>
            <p:spPr>
              <a:xfrm>
                <a:off x="2493964" y="1578192"/>
                <a:ext cx="8286750" cy="563562"/>
              </a:xfrm>
              <a:custGeom>
                <a:avLst/>
                <a:gdLst>
                  <a:gd name="connsiteX0" fmla="*/ 0 w 7735100"/>
                  <a:gd name="connsiteY0" fmla="*/ 170386 h 1137964"/>
                  <a:gd name="connsiteX1" fmla="*/ 4635500 w 7735100"/>
                  <a:gd name="connsiteY1" fmla="*/ 17986 h 1137964"/>
                  <a:gd name="connsiteX2" fmla="*/ 6553200 w 7735100"/>
                  <a:gd name="connsiteY2" fmla="*/ 538686 h 1137964"/>
                  <a:gd name="connsiteX3" fmla="*/ 7543800 w 7735100"/>
                  <a:gd name="connsiteY3" fmla="*/ 1046686 h 1137964"/>
                  <a:gd name="connsiteX4" fmla="*/ 7734300 w 7735100"/>
                  <a:gd name="connsiteY4" fmla="*/ 1135586 h 113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5100" h="1137964">
                    <a:moveTo>
                      <a:pt x="0" y="170386"/>
                    </a:moveTo>
                    <a:cubicBezTo>
                      <a:pt x="1771650" y="63494"/>
                      <a:pt x="3543300" y="-43397"/>
                      <a:pt x="4635500" y="17986"/>
                    </a:cubicBezTo>
                    <a:cubicBezTo>
                      <a:pt x="5727700" y="79369"/>
                      <a:pt x="6068483" y="367236"/>
                      <a:pt x="6553200" y="538686"/>
                    </a:cubicBezTo>
                    <a:cubicBezTo>
                      <a:pt x="7037917" y="710136"/>
                      <a:pt x="7346950" y="947203"/>
                      <a:pt x="7543800" y="1046686"/>
                    </a:cubicBezTo>
                    <a:cubicBezTo>
                      <a:pt x="7740650" y="1146169"/>
                      <a:pt x="7737475" y="1140877"/>
                      <a:pt x="7734300" y="1135586"/>
                    </a:cubicBezTo>
                  </a:path>
                </a:pathLst>
              </a:custGeom>
              <a:noFill/>
              <a:ln w="12700">
                <a:solidFill>
                  <a:schemeClr val="tx1">
                    <a:lumMod val="50000"/>
                    <a:lumOff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a:solidFill>
                    <a:schemeClr val="tx1"/>
                  </a:solidFill>
                </a:endParaRPr>
              </a:p>
            </p:txBody>
          </p:sp>
          <p:sp>
            <p:nvSpPr>
              <p:cNvPr id="23585" name="矩形 92">
                <a:extLst>
                  <a:ext uri="{FF2B5EF4-FFF2-40B4-BE49-F238E27FC236}">
                    <a16:creationId xmlns:a16="http://schemas.microsoft.com/office/drawing/2014/main" xmlns="" id="{DEAAED03-0BE8-41E5-811E-F0706F285C58}"/>
                  </a:ext>
                </a:extLst>
              </p:cNvPr>
              <p:cNvSpPr>
                <a:spLocks noChangeArrowheads="1"/>
              </p:cNvSpPr>
              <p:nvPr/>
            </p:nvSpPr>
            <p:spPr bwMode="auto">
              <a:xfrm>
                <a:off x="5414964" y="1319429"/>
                <a:ext cx="12620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400">
                    <a:latin typeface="Arial" panose="020B0604020202020204" pitchFamily="34" charset="0"/>
                    <a:ea typeface="华文楷体" panose="02010600040101010101" pitchFamily="2" charset="-122"/>
                    <a:sym typeface="Calibri" panose="020F0502020204030204" pitchFamily="34" charset="0"/>
                  </a:rPr>
                  <a:t>现状环境评估</a:t>
                </a:r>
                <a:endParaRPr lang="en-US" altLang="zh-CN" sz="1400">
                  <a:latin typeface="Arial" panose="020B0604020202020204" pitchFamily="34" charset="0"/>
                  <a:ea typeface="华文楷体" panose="02010600040101010101" pitchFamily="2" charset="-122"/>
                  <a:sym typeface="Calibri" panose="020F0502020204030204" pitchFamily="34" charset="0"/>
                </a:endParaRPr>
              </a:p>
            </p:txBody>
          </p:sp>
          <p:sp>
            <p:nvSpPr>
              <p:cNvPr id="23586" name="矩形 93">
                <a:extLst>
                  <a:ext uri="{FF2B5EF4-FFF2-40B4-BE49-F238E27FC236}">
                    <a16:creationId xmlns:a16="http://schemas.microsoft.com/office/drawing/2014/main" xmlns="" id="{0E7A3754-6E1A-4BBD-AE29-01499BDC40E0}"/>
                  </a:ext>
                </a:extLst>
              </p:cNvPr>
              <p:cNvSpPr>
                <a:spLocks noChangeArrowheads="1"/>
              </p:cNvSpPr>
              <p:nvPr/>
            </p:nvSpPr>
            <p:spPr bwMode="auto">
              <a:xfrm>
                <a:off x="6907214" y="2040154"/>
                <a:ext cx="16208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400" dirty="0">
                    <a:latin typeface="Arial" panose="020B0604020202020204" pitchFamily="34" charset="0"/>
                    <a:ea typeface="华文楷体" panose="02010600040101010101" pitchFamily="2" charset="-122"/>
                    <a:sym typeface="Calibri" panose="020F0502020204030204" pitchFamily="34" charset="0"/>
                  </a:rPr>
                  <a:t>未来环境警情评估</a:t>
                </a:r>
                <a:endParaRPr lang="en-US" altLang="zh-CN" sz="1400" dirty="0">
                  <a:latin typeface="Arial" panose="020B0604020202020204" pitchFamily="34" charset="0"/>
                  <a:ea typeface="华文楷体" panose="02010600040101010101" pitchFamily="2" charset="-122"/>
                  <a:sym typeface="Calibri" panose="020F0502020204030204" pitchFamily="34" charset="0"/>
                </a:endParaRPr>
              </a:p>
            </p:txBody>
          </p:sp>
          <p:sp>
            <p:nvSpPr>
              <p:cNvPr id="90" name="椭圆 89">
                <a:extLst>
                  <a:ext uri="{FF2B5EF4-FFF2-40B4-BE49-F238E27FC236}">
                    <a16:creationId xmlns:a16="http://schemas.microsoft.com/office/drawing/2014/main" xmlns="" id="{D4D5322F-881F-4C04-9111-E3D26884C7AF}"/>
                  </a:ext>
                </a:extLst>
              </p:cNvPr>
              <p:cNvSpPr/>
              <p:nvPr/>
            </p:nvSpPr>
            <p:spPr>
              <a:xfrm>
                <a:off x="10715626" y="1981417"/>
                <a:ext cx="711200" cy="755451"/>
              </a:xfrm>
              <a:prstGeom prst="ellipse">
                <a:avLst/>
              </a:prstGeom>
              <a:solidFill>
                <a:schemeClr val="accent6">
                  <a:lumMod val="60000"/>
                  <a:lumOff val="40000"/>
                </a:schemeClr>
              </a:solidFill>
              <a:ln cmpd="dbl">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buFont typeface="Arial" pitchFamily="34" charset="0"/>
                  <a:buNone/>
                  <a:defRPr/>
                </a:pPr>
                <a:r>
                  <a:rPr lang="zh-CN" altLang="en-US" b="1" dirty="0">
                    <a:solidFill>
                      <a:schemeClr val="tx1"/>
                    </a:solidFill>
                    <a:latin typeface="微软雅黑" panose="020B0503020204020204" pitchFamily="34" charset="-122"/>
                    <a:ea typeface="微软雅黑" panose="020B0503020204020204" pitchFamily="34" charset="-122"/>
                  </a:rPr>
                  <a:t>考核</a:t>
                </a:r>
              </a:p>
            </p:txBody>
          </p:sp>
          <p:sp>
            <p:nvSpPr>
              <p:cNvPr id="94" name="任意多边形 93">
                <a:extLst>
                  <a:ext uri="{FF2B5EF4-FFF2-40B4-BE49-F238E27FC236}">
                    <a16:creationId xmlns:a16="http://schemas.microsoft.com/office/drawing/2014/main" xmlns="" id="{352E4554-D623-4633-BDA6-10D6278E82B6}"/>
                  </a:ext>
                </a:extLst>
              </p:cNvPr>
              <p:cNvSpPr/>
              <p:nvPr/>
            </p:nvSpPr>
            <p:spPr>
              <a:xfrm>
                <a:off x="2493964" y="1694079"/>
                <a:ext cx="6483350" cy="522288"/>
              </a:xfrm>
              <a:custGeom>
                <a:avLst/>
                <a:gdLst>
                  <a:gd name="connsiteX0" fmla="*/ 0 w 7735100"/>
                  <a:gd name="connsiteY0" fmla="*/ 170386 h 1137964"/>
                  <a:gd name="connsiteX1" fmla="*/ 4635500 w 7735100"/>
                  <a:gd name="connsiteY1" fmla="*/ 17986 h 1137964"/>
                  <a:gd name="connsiteX2" fmla="*/ 6553200 w 7735100"/>
                  <a:gd name="connsiteY2" fmla="*/ 538686 h 1137964"/>
                  <a:gd name="connsiteX3" fmla="*/ 7543800 w 7735100"/>
                  <a:gd name="connsiteY3" fmla="*/ 1046686 h 1137964"/>
                  <a:gd name="connsiteX4" fmla="*/ 7734300 w 7735100"/>
                  <a:gd name="connsiteY4" fmla="*/ 1135586 h 113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5100" h="1137964">
                    <a:moveTo>
                      <a:pt x="0" y="170386"/>
                    </a:moveTo>
                    <a:cubicBezTo>
                      <a:pt x="1771650" y="63494"/>
                      <a:pt x="3543300" y="-43397"/>
                      <a:pt x="4635500" y="17986"/>
                    </a:cubicBezTo>
                    <a:cubicBezTo>
                      <a:pt x="5727700" y="79369"/>
                      <a:pt x="6068483" y="367236"/>
                      <a:pt x="6553200" y="538686"/>
                    </a:cubicBezTo>
                    <a:cubicBezTo>
                      <a:pt x="7037917" y="710136"/>
                      <a:pt x="7346950" y="947203"/>
                      <a:pt x="7543800" y="1046686"/>
                    </a:cubicBezTo>
                    <a:cubicBezTo>
                      <a:pt x="7740650" y="1146169"/>
                      <a:pt x="7737475" y="1140877"/>
                      <a:pt x="7734300" y="1135586"/>
                    </a:cubicBezTo>
                  </a:path>
                </a:pathLst>
              </a:custGeom>
              <a:noFill/>
              <a:ln w="12700">
                <a:solidFill>
                  <a:schemeClr val="tx1">
                    <a:lumMod val="50000"/>
                    <a:lumOff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a:solidFill>
                    <a:schemeClr val="tx1"/>
                  </a:solidFill>
                </a:endParaRPr>
              </a:p>
            </p:txBody>
          </p:sp>
          <p:cxnSp>
            <p:nvCxnSpPr>
              <p:cNvPr id="95" name="直接箭头连接符 94">
                <a:extLst>
                  <a:ext uri="{FF2B5EF4-FFF2-40B4-BE49-F238E27FC236}">
                    <a16:creationId xmlns:a16="http://schemas.microsoft.com/office/drawing/2014/main" xmlns="" id="{7288AD2E-9443-4300-A6F5-4AB7BDB7450E}"/>
                  </a:ext>
                </a:extLst>
              </p:cNvPr>
              <p:cNvCxnSpPr>
                <a:endCxn id="19" idx="0"/>
              </p:cNvCxnSpPr>
              <p:nvPr/>
            </p:nvCxnSpPr>
            <p:spPr>
              <a:xfrm rot="5400000">
                <a:off x="10854533" y="2814060"/>
                <a:ext cx="417512" cy="130175"/>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 name="矩形 1">
              <a:extLst>
                <a:ext uri="{FF2B5EF4-FFF2-40B4-BE49-F238E27FC236}">
                  <a16:creationId xmlns:a16="http://schemas.microsoft.com/office/drawing/2014/main" xmlns="" id="{42B9BDE2-0A6B-421F-A668-DA0598CC315D}"/>
                </a:ext>
              </a:extLst>
            </p:cNvPr>
            <p:cNvSpPr/>
            <p:nvPr/>
          </p:nvSpPr>
          <p:spPr>
            <a:xfrm>
              <a:off x="87313" y="4229317"/>
              <a:ext cx="11590338" cy="338554"/>
            </a:xfrm>
            <a:prstGeom prst="rect">
              <a:avLst/>
            </a:prstGeom>
          </p:spPr>
          <p:txBody>
            <a:bodyPr wrap="square">
              <a:spAutoFit/>
            </a:bodyPr>
            <a:lstStyle/>
            <a:p>
              <a:r>
                <a:rPr lang="zh-CN" altLang="en-US" sz="1600" b="1" dirty="0" smtClean="0">
                  <a:solidFill>
                    <a:srgbClr val="000000"/>
                  </a:solidFill>
                  <a:latin typeface="微软雅黑" panose="020B0503020204020204" pitchFamily="34" charset="-122"/>
                  <a:ea typeface="微软雅黑" panose="020B0503020204020204" pitchFamily="34" charset="-122"/>
                </a:rPr>
                <a:t>     </a:t>
              </a:r>
              <a:endParaRPr lang="zh-CN" altLang="en-US" b="1" dirty="0">
                <a:latin typeface="微软雅黑" panose="020B0503020204020204" pitchFamily="34" charset="-122"/>
                <a:ea typeface="微软雅黑" panose="020B0503020204020204" pitchFamily="34" charset="-122"/>
              </a:endParaRPr>
            </a:p>
          </p:txBody>
        </p:sp>
      </p:grpSp>
      <p:pic>
        <p:nvPicPr>
          <p:cNvPr id="84" name="图片 83"/>
          <p:cNvPicPr>
            <a:picLocks noChangeAspect="1"/>
          </p:cNvPicPr>
          <p:nvPr/>
        </p:nvPicPr>
        <p:blipFill>
          <a:blip r:embed="rId3"/>
          <a:stretch>
            <a:fillRect/>
          </a:stretch>
        </p:blipFill>
        <p:spPr>
          <a:xfrm>
            <a:off x="10728697" y="120337"/>
            <a:ext cx="1333333" cy="761905"/>
          </a:xfrm>
          <a:prstGeom prst="rect">
            <a:avLst/>
          </a:prstGeom>
        </p:spPr>
      </p:pic>
      <p:sp>
        <p:nvSpPr>
          <p:cNvPr id="64" name="矩形 63"/>
          <p:cNvSpPr/>
          <p:nvPr/>
        </p:nvSpPr>
        <p:spPr>
          <a:xfrm>
            <a:off x="520069" y="1529752"/>
            <a:ext cx="11343274" cy="2400657"/>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sz="2000" b="1" dirty="0">
                <a:solidFill>
                  <a:srgbClr val="FF0000"/>
                </a:solidFill>
                <a:latin typeface="微软雅黑" panose="020B0503020204020204" pitchFamily="34" charset="-122"/>
                <a:ea typeface="微软雅黑" panose="020B0503020204020204" pitchFamily="34" charset="-122"/>
              </a:rPr>
              <a:t>实时监测</a:t>
            </a:r>
            <a:r>
              <a:rPr lang="zh-CN" altLang="en-US" dirty="0">
                <a:latin typeface="黑体" panose="02010609060101010101" pitchFamily="49" charset="-122"/>
                <a:ea typeface="黑体" panose="02010609060101010101" pitchFamily="49" charset="-122"/>
              </a:rPr>
              <a:t>：</a:t>
            </a:r>
            <a:r>
              <a:rPr lang="zh-CN" altLang="zh-CN" sz="1600" dirty="0">
                <a:latin typeface="黑体" panose="02010609060101010101" pitchFamily="49" charset="-122"/>
                <a:ea typeface="黑体" panose="02010609060101010101" pitchFamily="49" charset="-122"/>
              </a:rPr>
              <a:t>通过连接主要的信息采集站点，实时在线展现监测数据，提供信息查询、图表展示、数据编辑等功能</a:t>
            </a:r>
            <a:endParaRPr lang="en-US" altLang="zh-CN"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zh-CN" altLang="en-US" sz="2000" b="1" dirty="0">
                <a:solidFill>
                  <a:srgbClr val="FF0000"/>
                </a:solidFill>
                <a:latin typeface="微软雅黑" panose="020B0503020204020204" pitchFamily="34" charset="-122"/>
                <a:ea typeface="微软雅黑" panose="020B0503020204020204" pitchFamily="34" charset="-122"/>
              </a:rPr>
              <a:t>污染防控</a:t>
            </a:r>
            <a:r>
              <a:rPr lang="zh-CN" altLang="en-US"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包含现状跟踪、产污分析以及面源分析，可直观显示流域水环境现状及不同区域的主要污染来源</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zh-CN" altLang="en-US" sz="2000" b="1" dirty="0">
                <a:solidFill>
                  <a:srgbClr val="FF0000"/>
                </a:solidFill>
                <a:latin typeface="微软雅黑" panose="020B0503020204020204" pitchFamily="34" charset="-122"/>
                <a:ea typeface="微软雅黑" panose="020B0503020204020204" pitchFamily="34" charset="-122"/>
              </a:rPr>
              <a:t>水质预报</a:t>
            </a:r>
            <a:r>
              <a:rPr lang="zh-CN" altLang="en-US"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每天准时对未来一周的水质进行预报，用户可以选择浏览预报的模式、查看预报评估结果并进行发布</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zh-CN" altLang="en-US" sz="2000" b="1" dirty="0">
                <a:solidFill>
                  <a:srgbClr val="FF0000"/>
                </a:solidFill>
                <a:latin typeface="微软雅黑" panose="020B0503020204020204" pitchFamily="34" charset="-122"/>
                <a:ea typeface="微软雅黑" panose="020B0503020204020204" pitchFamily="34" charset="-122"/>
              </a:rPr>
              <a:t>风险预警</a:t>
            </a:r>
            <a:r>
              <a:rPr lang="zh-CN" altLang="en-US"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预测水华爆发的时间和范围，发出水华预警；分析预报水质结果，与实测数据对比分析，发出水质预警</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l"/>
            </a:pPr>
            <a:r>
              <a:rPr lang="zh-CN" altLang="en-US" sz="2000" b="1" dirty="0">
                <a:solidFill>
                  <a:srgbClr val="FF0000"/>
                </a:solidFill>
                <a:latin typeface="微软雅黑" panose="020B0503020204020204" pitchFamily="34" charset="-122"/>
                <a:ea typeface="微软雅黑" panose="020B0503020204020204" pitchFamily="34" charset="-122"/>
              </a:rPr>
              <a:t>达标考核</a:t>
            </a:r>
            <a:r>
              <a:rPr lang="zh-CN" altLang="en-US"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进行通量和水污染贡献率核算，开展水质达标考核，指导水污染责任主体开展生态补偿</a:t>
            </a:r>
          </a:p>
        </p:txBody>
      </p:sp>
      <p:grpSp>
        <p:nvGrpSpPr>
          <p:cNvPr id="58" name="组合 12"/>
          <p:cNvGrpSpPr/>
          <p:nvPr/>
        </p:nvGrpSpPr>
        <p:grpSpPr>
          <a:xfrm>
            <a:off x="145571" y="160923"/>
            <a:ext cx="3698297" cy="843564"/>
            <a:chOff x="45188" y="71021"/>
            <a:chExt cx="3698297" cy="843564"/>
          </a:xfrm>
        </p:grpSpPr>
        <p:sp>
          <p:nvSpPr>
            <p:cNvPr id="59" name="矩形 58"/>
            <p:cNvSpPr/>
            <p:nvPr/>
          </p:nvSpPr>
          <p:spPr>
            <a:xfrm>
              <a:off x="630937" y="250565"/>
              <a:ext cx="3112548"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三</a:t>
              </a:r>
              <a:r>
                <a:rPr lang="zh-CN" altLang="en-US" sz="2400" b="1" dirty="0" smtClean="0">
                  <a:solidFill>
                    <a:schemeClr val="tx1"/>
                  </a:solidFill>
                  <a:latin typeface="微软雅黑" panose="020B0503020204020204" pitchFamily="34" charset="-122"/>
                  <a:ea typeface="微软雅黑" panose="020B0503020204020204" pitchFamily="34" charset="-122"/>
                </a:rPr>
                <a:t>、核心功能</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60" name="图片 59"/>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sp>
        <p:nvSpPr>
          <p:cNvPr id="61" name="矩形 60"/>
          <p:cNvSpPr/>
          <p:nvPr/>
        </p:nvSpPr>
        <p:spPr>
          <a:xfrm>
            <a:off x="364498" y="1119085"/>
            <a:ext cx="2377574" cy="461665"/>
          </a:xfrm>
          <a:prstGeom prst="rect">
            <a:avLst/>
          </a:prstGeom>
        </p:spPr>
        <p:txBody>
          <a:bodyPr wrap="none">
            <a:spAutoFit/>
          </a:bodyPr>
          <a:lstStyle/>
          <a:p>
            <a:pPr marL="342900" indent="-3429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sym typeface="华文隶书" panose="02010800040101010101" pitchFamily="2" charset="-122"/>
              </a:rPr>
              <a:t>风险监控预警</a:t>
            </a:r>
          </a:p>
        </p:txBody>
      </p:sp>
    </p:spTree>
    <p:extLst>
      <p:ext uri="{BB962C8B-B14F-4D97-AF65-F5344CB8AC3E}">
        <p14:creationId xmlns:p14="http://schemas.microsoft.com/office/powerpoint/2010/main" xmlns="" val="16257626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p:cNvPicPr>
            <a:picLocks noChangeAspect="1"/>
          </p:cNvPicPr>
          <p:nvPr/>
        </p:nvPicPr>
        <p:blipFill>
          <a:blip r:embed="rId3"/>
          <a:stretch>
            <a:fillRect/>
          </a:stretch>
        </p:blipFill>
        <p:spPr>
          <a:xfrm>
            <a:off x="10728697" y="120337"/>
            <a:ext cx="1333333" cy="761905"/>
          </a:xfrm>
          <a:prstGeom prst="rect">
            <a:avLst/>
          </a:prstGeom>
        </p:spPr>
      </p:pic>
      <p:grpSp>
        <p:nvGrpSpPr>
          <p:cNvPr id="6" name="组合 12"/>
          <p:cNvGrpSpPr/>
          <p:nvPr/>
        </p:nvGrpSpPr>
        <p:grpSpPr>
          <a:xfrm>
            <a:off x="145571" y="160923"/>
            <a:ext cx="3698297" cy="843564"/>
            <a:chOff x="45188" y="71021"/>
            <a:chExt cx="3698297" cy="843564"/>
          </a:xfrm>
        </p:grpSpPr>
        <p:sp>
          <p:nvSpPr>
            <p:cNvPr id="7" name="矩形 6"/>
            <p:cNvSpPr/>
            <p:nvPr/>
          </p:nvSpPr>
          <p:spPr>
            <a:xfrm>
              <a:off x="630937" y="250565"/>
              <a:ext cx="3112548"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三</a:t>
              </a:r>
              <a:r>
                <a:rPr lang="zh-CN" altLang="en-US" sz="2400" b="1" dirty="0" smtClean="0">
                  <a:solidFill>
                    <a:schemeClr val="tx1"/>
                  </a:solidFill>
                  <a:latin typeface="微软雅黑" panose="020B0503020204020204" pitchFamily="34" charset="-122"/>
                  <a:ea typeface="微软雅黑" panose="020B0503020204020204" pitchFamily="34" charset="-122"/>
                </a:rPr>
                <a:t>、核心功能</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sp>
        <p:nvSpPr>
          <p:cNvPr id="9" name="矩形 4">
            <a:extLst/>
          </p:cNvPr>
          <p:cNvSpPr>
            <a:spLocks noChangeArrowheads="1"/>
          </p:cNvSpPr>
          <p:nvPr/>
        </p:nvSpPr>
        <p:spPr bwMode="auto">
          <a:xfrm>
            <a:off x="569072" y="1702995"/>
            <a:ext cx="11034713" cy="4416425"/>
          </a:xfrm>
          <a:prstGeom prst="rect">
            <a:avLst/>
          </a:prstGeom>
          <a:noFill/>
          <a:ln>
            <a:noFill/>
          </a:ln>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defRPr/>
            </a:pPr>
            <a:r>
              <a:rPr lang="en-US" altLang="zh-CN" dirty="0">
                <a:latin typeface="黑体" panose="02010609060101010101" pitchFamily="49" charset="-122"/>
                <a:ea typeface="黑体" panose="02010609060101010101" pitchFamily="49" charset="-122"/>
              </a:rPr>
              <a:t>        </a:t>
            </a:r>
            <a:r>
              <a:rPr lang="zh-CN" altLang="en-US" dirty="0" smtClean="0">
                <a:latin typeface="黑体" panose="02010609060101010101" pitchFamily="49" charset="-122"/>
                <a:ea typeface="黑体" panose="02010609060101010101" pitchFamily="49" charset="-122"/>
              </a:rPr>
              <a:t>智慧环保的决策管理中，需要明确河</a:t>
            </a:r>
            <a:r>
              <a:rPr lang="zh-CN" altLang="en-US" dirty="0">
                <a:latin typeface="黑体" panose="02010609060101010101" pitchFamily="49" charset="-122"/>
                <a:ea typeface="黑体" panose="02010609060101010101" pitchFamily="49" charset="-122"/>
              </a:rPr>
              <a:t>湖责任主体，</a:t>
            </a:r>
            <a:r>
              <a:rPr lang="zh-CN" altLang="en-US" dirty="0" smtClean="0">
                <a:latin typeface="黑体" panose="02010609060101010101" pitchFamily="49" charset="-122"/>
                <a:ea typeface="黑体" panose="02010609060101010101" pitchFamily="49" charset="-122"/>
              </a:rPr>
              <a:t>细化管理</a:t>
            </a:r>
            <a:r>
              <a:rPr lang="zh-CN" altLang="en-US" dirty="0">
                <a:latin typeface="黑体" panose="02010609060101010101" pitchFamily="49" charset="-122"/>
                <a:ea typeface="黑体" panose="02010609060101010101" pitchFamily="49" charset="-122"/>
              </a:rPr>
              <a:t>责任</a:t>
            </a:r>
            <a:r>
              <a:rPr lang="zh-CN" altLang="en-US" dirty="0" smtClean="0">
                <a:latin typeface="黑体" panose="02010609060101010101" pitchFamily="49" charset="-122"/>
                <a:ea typeface="黑体" panose="02010609060101010101" pitchFamily="49" charset="-122"/>
              </a:rPr>
              <a:t>，形成多</a:t>
            </a:r>
            <a:r>
              <a:rPr lang="zh-CN" altLang="en-US" dirty="0">
                <a:latin typeface="黑体" panose="02010609060101010101" pitchFamily="49" charset="-122"/>
                <a:ea typeface="黑体" panose="02010609060101010101" pitchFamily="49" charset="-122"/>
              </a:rPr>
              <a:t>部门</a:t>
            </a:r>
            <a:r>
              <a:rPr lang="zh-CN" altLang="en-US" dirty="0" smtClean="0">
                <a:latin typeface="黑体" panose="02010609060101010101" pitchFamily="49" charset="-122"/>
                <a:ea typeface="黑体" panose="02010609060101010101" pitchFamily="49" charset="-122"/>
              </a:rPr>
              <a:t>参与的联合执法体系。通过建立环境大数据的分析技术，开展水量</a:t>
            </a:r>
            <a:r>
              <a:rPr lang="zh-CN" altLang="en-US" dirty="0">
                <a:latin typeface="黑体" panose="02010609060101010101" pitchFamily="49" charset="-122"/>
                <a:ea typeface="黑体" panose="02010609060101010101" pitchFamily="49" charset="-122"/>
              </a:rPr>
              <a:t>水质预测预报与评估</a:t>
            </a:r>
            <a:r>
              <a:rPr lang="zh-CN" altLang="en-US" dirty="0" smtClean="0">
                <a:latin typeface="黑体" panose="02010609060101010101" pitchFamily="49" charset="-122"/>
                <a:ea typeface="黑体" panose="02010609060101010101" pitchFamily="49" charset="-122"/>
              </a:rPr>
              <a:t>技术，能则为环境保护与管理的</a:t>
            </a:r>
            <a:r>
              <a:rPr lang="zh-CN" altLang="en-US" dirty="0">
                <a:latin typeface="黑体" panose="02010609060101010101" pitchFamily="49" charset="-122"/>
                <a:ea typeface="黑体" panose="02010609060101010101" pitchFamily="49" charset="-122"/>
              </a:rPr>
              <a:t>执法监管提供了可量化的理论依据。</a:t>
            </a:r>
          </a:p>
          <a:p>
            <a:pPr>
              <a:defRPr/>
            </a:pPr>
            <a:endParaRPr lang="en-US" altLang="zh-CN"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u"/>
              <a:defRPr/>
            </a:pPr>
            <a:r>
              <a:rPr lang="zh-CN" altLang="en-US" dirty="0">
                <a:latin typeface="黑体" panose="02010609060101010101" pitchFamily="49" charset="-122"/>
                <a:ea typeface="黑体" panose="02010609060101010101" pitchFamily="49" charset="-122"/>
              </a:rPr>
              <a:t>通过识别流域内排污、捕捞、养殖、采砂、采矿、围垦等环境违法活动现状，量化其对水体危害程度，予以分级评估，为管理者提供相关决策依据；</a:t>
            </a:r>
            <a:endParaRPr lang="en-US" altLang="zh-CN" dirty="0">
              <a:latin typeface="黑体" panose="02010609060101010101" pitchFamily="49" charset="-122"/>
              <a:ea typeface="黑体" panose="02010609060101010101" pitchFamily="49" charset="-122"/>
            </a:endParaRPr>
          </a:p>
          <a:p>
            <a:pPr marL="285750" indent="-285750">
              <a:lnSpc>
                <a:spcPct val="150000"/>
              </a:lnSpc>
              <a:spcBef>
                <a:spcPts val="1200"/>
              </a:spcBef>
              <a:buFont typeface="Wingdings" panose="05000000000000000000" pitchFamily="2" charset="2"/>
              <a:buChar char="u"/>
              <a:defRPr/>
            </a:pPr>
            <a:r>
              <a:rPr lang="zh-CN" altLang="en-US" dirty="0">
                <a:latin typeface="黑体" panose="02010609060101010101" pitchFamily="49" charset="-122"/>
                <a:ea typeface="黑体" panose="02010609060101010101" pitchFamily="49" charset="-122"/>
              </a:rPr>
              <a:t>从累积效应和突发效应两个角度，量化各类污染源的污染程度、污染影响范围和污染影响时长，核定各类污染对生态环境、社会环境造成的经济损失量，为环境执法提供量化的技术支撑。</a:t>
            </a:r>
            <a:endParaRPr lang="en-US" altLang="zh-CN" dirty="0">
              <a:latin typeface="黑体" panose="02010609060101010101" pitchFamily="49" charset="-122"/>
              <a:ea typeface="黑体" panose="02010609060101010101" pitchFamily="49" charset="-122"/>
            </a:endParaRPr>
          </a:p>
          <a:p>
            <a:pPr marL="285750" indent="-285750">
              <a:lnSpc>
                <a:spcPct val="150000"/>
              </a:lnSpc>
              <a:spcBef>
                <a:spcPts val="1200"/>
              </a:spcBef>
              <a:buFont typeface="Wingdings" panose="05000000000000000000" pitchFamily="2" charset="2"/>
              <a:buChar char="u"/>
              <a:defRPr/>
            </a:pPr>
            <a:r>
              <a:rPr lang="zh-CN" altLang="en-US" dirty="0">
                <a:latin typeface="黑体" panose="02010609060101010101" pitchFamily="49" charset="-122"/>
                <a:ea typeface="黑体" panose="02010609060101010101" pitchFamily="49" charset="-122"/>
              </a:rPr>
              <a:t>通过基于水量水质预测预报与评估系统的自动发布功能，满足管理人员实时动态了解相应流域的水环境现状的需求。</a:t>
            </a:r>
          </a:p>
        </p:txBody>
      </p:sp>
      <p:sp>
        <p:nvSpPr>
          <p:cNvPr id="2" name="矩形 1"/>
          <p:cNvSpPr/>
          <p:nvPr/>
        </p:nvSpPr>
        <p:spPr>
          <a:xfrm>
            <a:off x="364498" y="1119085"/>
            <a:ext cx="1762021" cy="461665"/>
          </a:xfrm>
          <a:prstGeom prst="rect">
            <a:avLst/>
          </a:prstGeom>
        </p:spPr>
        <p:txBody>
          <a:bodyPr wrap="none">
            <a:spAutoFit/>
          </a:bodyPr>
          <a:lstStyle/>
          <a:p>
            <a:pPr marL="342900" indent="-3429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sym typeface="华文隶书" panose="02010800040101010101" pitchFamily="2" charset="-122"/>
              </a:rPr>
              <a:t>执法监管</a:t>
            </a:r>
          </a:p>
        </p:txBody>
      </p:sp>
    </p:spTree>
    <p:extLst>
      <p:ext uri="{BB962C8B-B14F-4D97-AF65-F5344CB8AC3E}">
        <p14:creationId xmlns:p14="http://schemas.microsoft.com/office/powerpoint/2010/main" xmlns="" val="12411492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542774" y="2534423"/>
            <a:ext cx="4580100" cy="904863"/>
          </a:xfrm>
          <a:prstGeom prst="rect">
            <a:avLst/>
          </a:prstGeom>
          <a:noFill/>
          <a:effectLst>
            <a:outerShdw blurRad="50800" dist="6350" dir="2700000" algn="tl" rotWithShape="0">
              <a:prstClr val="black">
                <a:alpha val="40000"/>
              </a:prstClr>
            </a:outerShdw>
          </a:effectLst>
        </p:spPr>
        <p:txBody>
          <a:bodyPr wrap="none" rtlCol="0">
            <a:spAutoFit/>
          </a:bodyPr>
          <a:lstStyle/>
          <a:p>
            <a:pPr>
              <a:lnSpc>
                <a:spcPct val="120000"/>
              </a:lnSpc>
            </a:pPr>
            <a:r>
              <a:rPr lang="zh-CN" altLang="en-US" sz="4400" b="1" dirty="0" smtClean="0">
                <a:solidFill>
                  <a:srgbClr val="11685F"/>
                </a:solidFill>
                <a:latin typeface="微软雅黑" panose="020B0503020204020204" pitchFamily="34" charset="-122"/>
                <a:ea typeface="微软雅黑" panose="020B0503020204020204" pitchFamily="34" charset="-122"/>
              </a:rPr>
              <a:t>四、技  术  应  用</a:t>
            </a:r>
            <a:endParaRPr lang="zh-CN" altLang="en-US" sz="4400" b="1" dirty="0">
              <a:solidFill>
                <a:srgbClr val="11685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776256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232098" y="1249922"/>
            <a:ext cx="2646878" cy="3785652"/>
          </a:xfrm>
          <a:prstGeom prst="rect">
            <a:avLst/>
          </a:prstGeom>
          <a:noFill/>
          <a:effectLst/>
        </p:spPr>
        <p:txBody>
          <a:bodyPr wrap="none" rtlCol="0">
            <a:spAutoFit/>
          </a:bodyPr>
          <a:lstStyle/>
          <a:p>
            <a:pPr>
              <a:lnSpc>
                <a:spcPct val="150000"/>
              </a:lnSpc>
            </a:pPr>
            <a:r>
              <a:rPr lang="zh-CN" altLang="en-US" sz="3200" b="1" dirty="0">
                <a:solidFill>
                  <a:srgbClr val="11685F"/>
                </a:solidFill>
                <a:latin typeface="微软雅黑" panose="020B0503020204020204" pitchFamily="34" charset="-122"/>
                <a:ea typeface="微软雅黑" panose="020B0503020204020204" pitchFamily="34" charset="-122"/>
              </a:rPr>
              <a:t>一</a:t>
            </a:r>
            <a:r>
              <a:rPr lang="zh-CN" altLang="en-US" sz="3200" b="1" dirty="0" smtClean="0">
                <a:solidFill>
                  <a:srgbClr val="11685F"/>
                </a:solidFill>
                <a:latin typeface="微软雅黑" panose="020B0503020204020204" pitchFamily="34" charset="-122"/>
                <a:ea typeface="微软雅黑" panose="020B0503020204020204" pitchFamily="34" charset="-122"/>
              </a:rPr>
              <a:t>、研究背景</a:t>
            </a:r>
            <a:endParaRPr lang="en-US" altLang="zh-CN" sz="3200" b="1" dirty="0">
              <a:solidFill>
                <a:srgbClr val="11685F"/>
              </a:solidFill>
              <a:latin typeface="微软雅黑" panose="020B0503020204020204" pitchFamily="34" charset="-122"/>
              <a:ea typeface="微软雅黑" panose="020B0503020204020204" pitchFamily="34" charset="-122"/>
            </a:endParaRPr>
          </a:p>
          <a:p>
            <a:pPr>
              <a:lnSpc>
                <a:spcPct val="150000"/>
              </a:lnSpc>
            </a:pPr>
            <a:r>
              <a:rPr lang="zh-CN" altLang="en-US" sz="3200" b="1" dirty="0">
                <a:solidFill>
                  <a:srgbClr val="11685F"/>
                </a:solidFill>
                <a:latin typeface="微软雅黑" panose="020B0503020204020204" pitchFamily="34" charset="-122"/>
                <a:ea typeface="微软雅黑" panose="020B0503020204020204" pitchFamily="34" charset="-122"/>
              </a:rPr>
              <a:t>二</a:t>
            </a:r>
            <a:r>
              <a:rPr lang="zh-CN" altLang="en-US" sz="3200" b="1" dirty="0" smtClean="0">
                <a:solidFill>
                  <a:srgbClr val="11685F"/>
                </a:solidFill>
                <a:latin typeface="微软雅黑" panose="020B0503020204020204" pitchFamily="34" charset="-122"/>
                <a:ea typeface="微软雅黑" panose="020B0503020204020204" pitchFamily="34" charset="-122"/>
              </a:rPr>
              <a:t>、关键技术</a:t>
            </a:r>
            <a:endParaRPr lang="en-US" altLang="zh-CN" sz="3200" b="1" dirty="0">
              <a:solidFill>
                <a:srgbClr val="11685F"/>
              </a:solidFill>
              <a:latin typeface="微软雅黑" panose="020B0503020204020204" pitchFamily="34" charset="-122"/>
              <a:ea typeface="微软雅黑" panose="020B0503020204020204" pitchFamily="34" charset="-122"/>
            </a:endParaRPr>
          </a:p>
          <a:p>
            <a:pPr>
              <a:lnSpc>
                <a:spcPct val="150000"/>
              </a:lnSpc>
            </a:pPr>
            <a:r>
              <a:rPr lang="zh-CN" altLang="en-US" sz="3200" b="1" dirty="0">
                <a:solidFill>
                  <a:srgbClr val="11685F"/>
                </a:solidFill>
                <a:latin typeface="微软雅黑" panose="020B0503020204020204" pitchFamily="34" charset="-122"/>
                <a:ea typeface="微软雅黑" panose="020B0503020204020204" pitchFamily="34" charset="-122"/>
              </a:rPr>
              <a:t>三</a:t>
            </a:r>
            <a:r>
              <a:rPr lang="zh-CN" altLang="en-US" sz="3200" b="1" dirty="0" smtClean="0">
                <a:solidFill>
                  <a:srgbClr val="11685F"/>
                </a:solidFill>
                <a:latin typeface="微软雅黑" panose="020B0503020204020204" pitchFamily="34" charset="-122"/>
                <a:ea typeface="微软雅黑" panose="020B0503020204020204" pitchFamily="34" charset="-122"/>
              </a:rPr>
              <a:t>、核心功能</a:t>
            </a:r>
            <a:endParaRPr lang="en-US" altLang="zh-CN" sz="3200" b="1" dirty="0">
              <a:solidFill>
                <a:srgbClr val="11685F"/>
              </a:solidFill>
              <a:latin typeface="微软雅黑" panose="020B0503020204020204" pitchFamily="34" charset="-122"/>
              <a:ea typeface="微软雅黑" panose="020B0503020204020204" pitchFamily="34" charset="-122"/>
            </a:endParaRPr>
          </a:p>
          <a:p>
            <a:pPr>
              <a:lnSpc>
                <a:spcPct val="150000"/>
              </a:lnSpc>
            </a:pPr>
            <a:r>
              <a:rPr lang="zh-CN" altLang="en-US" sz="3200" b="1" dirty="0">
                <a:solidFill>
                  <a:srgbClr val="11685F"/>
                </a:solidFill>
                <a:latin typeface="微软雅黑" panose="020B0503020204020204" pitchFamily="34" charset="-122"/>
                <a:ea typeface="微软雅黑" panose="020B0503020204020204" pitchFamily="34" charset="-122"/>
              </a:rPr>
              <a:t>四</a:t>
            </a:r>
            <a:r>
              <a:rPr lang="zh-CN" altLang="en-US" sz="3200" b="1" dirty="0" smtClean="0">
                <a:solidFill>
                  <a:srgbClr val="11685F"/>
                </a:solidFill>
                <a:latin typeface="微软雅黑" panose="020B0503020204020204" pitchFamily="34" charset="-122"/>
                <a:ea typeface="微软雅黑" panose="020B0503020204020204" pitchFamily="34" charset="-122"/>
              </a:rPr>
              <a:t>、技术应用</a:t>
            </a:r>
            <a:endParaRPr lang="en-US" altLang="zh-CN" sz="3200" b="1" dirty="0" smtClean="0">
              <a:solidFill>
                <a:srgbClr val="11685F"/>
              </a:solidFill>
              <a:latin typeface="微软雅黑" panose="020B0503020204020204" pitchFamily="34" charset="-122"/>
              <a:ea typeface="微软雅黑" panose="020B0503020204020204" pitchFamily="34" charset="-122"/>
            </a:endParaRPr>
          </a:p>
          <a:p>
            <a:pPr>
              <a:lnSpc>
                <a:spcPct val="150000"/>
              </a:lnSpc>
            </a:pPr>
            <a:r>
              <a:rPr lang="zh-CN" altLang="en-US" sz="3200" b="1" dirty="0" smtClean="0">
                <a:solidFill>
                  <a:srgbClr val="11685F"/>
                </a:solidFill>
                <a:latin typeface="微软雅黑" panose="020B0503020204020204" pitchFamily="34" charset="-122"/>
                <a:ea typeface="微软雅黑" panose="020B0503020204020204" pitchFamily="34" charset="-122"/>
              </a:rPr>
              <a:t>五</a:t>
            </a:r>
            <a:r>
              <a:rPr lang="zh-CN" altLang="en-US" sz="3200" b="1" dirty="0">
                <a:solidFill>
                  <a:srgbClr val="11685F"/>
                </a:solidFill>
                <a:latin typeface="微软雅黑" panose="020B0503020204020204" pitchFamily="34" charset="-122"/>
                <a:ea typeface="微软雅黑" panose="020B0503020204020204" pitchFamily="34" charset="-122"/>
              </a:rPr>
              <a:t>、展望</a:t>
            </a:r>
          </a:p>
        </p:txBody>
      </p:sp>
      <p:sp>
        <p:nvSpPr>
          <p:cNvPr id="9" name="矩形 8"/>
          <p:cNvSpPr/>
          <p:nvPr/>
        </p:nvSpPr>
        <p:spPr>
          <a:xfrm>
            <a:off x="2825597" y="2758540"/>
            <a:ext cx="1819729" cy="768415"/>
          </a:xfrm>
          <a:prstGeom prst="rect">
            <a:avLst/>
          </a:prstGeom>
          <a:noFill/>
          <a:effectLst>
            <a:outerShdw blurRad="50800" dist="6350" dir="2700000" algn="tl" rotWithShape="0">
              <a:prstClr val="black">
                <a:alpha val="40000"/>
              </a:prstClr>
            </a:outerShdw>
          </a:effectLst>
        </p:spPr>
        <p:txBody>
          <a:bodyPr wrap="none" rtlCol="0">
            <a:spAutoFit/>
          </a:bodyPr>
          <a:lstStyle/>
          <a:p>
            <a:pPr>
              <a:lnSpc>
                <a:spcPct val="120000"/>
              </a:lnSpc>
            </a:pPr>
            <a:r>
              <a:rPr lang="zh-CN" altLang="en-US" sz="4000" b="1" dirty="0">
                <a:solidFill>
                  <a:srgbClr val="11685F"/>
                </a:solidFill>
                <a:latin typeface="微软雅黑" panose="020B0503020204020204" pitchFamily="34" charset="-122"/>
                <a:ea typeface="微软雅黑" panose="020B0503020204020204" pitchFamily="34" charset="-122"/>
              </a:rPr>
              <a:t>目    录</a:t>
            </a:r>
          </a:p>
        </p:txBody>
      </p:sp>
    </p:spTree>
    <p:extLst>
      <p:ext uri="{BB962C8B-B14F-4D97-AF65-F5344CB8AC3E}">
        <p14:creationId xmlns:p14="http://schemas.microsoft.com/office/powerpoint/2010/main" xmlns="" val="3612883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2"/>
          <p:cNvGrpSpPr/>
          <p:nvPr/>
        </p:nvGrpSpPr>
        <p:grpSpPr>
          <a:xfrm>
            <a:off x="145571" y="160923"/>
            <a:ext cx="3679850" cy="843564"/>
            <a:chOff x="45188" y="71021"/>
            <a:chExt cx="3679850" cy="843564"/>
          </a:xfrm>
        </p:grpSpPr>
        <p:sp>
          <p:nvSpPr>
            <p:cNvPr id="12" name="矩形 11"/>
            <p:cNvSpPr/>
            <p:nvPr/>
          </p:nvSpPr>
          <p:spPr>
            <a:xfrm>
              <a:off x="630938" y="250565"/>
              <a:ext cx="3094100"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四</a:t>
              </a:r>
              <a:r>
                <a:rPr lang="zh-CN" altLang="en-US" sz="2400" b="1" dirty="0" smtClean="0">
                  <a:solidFill>
                    <a:schemeClr val="tx1"/>
                  </a:solidFill>
                  <a:latin typeface="微软雅黑" panose="020B0503020204020204" pitchFamily="34" charset="-122"/>
                  <a:ea typeface="微软雅黑" panose="020B0503020204020204" pitchFamily="34" charset="-122"/>
                </a:rPr>
                <a:t>、技术应用</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xmlns="">
                    <a14:imgLayer r:embed="rId6">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grpSp>
        <p:nvGrpSpPr>
          <p:cNvPr id="9" name="组合 8"/>
          <p:cNvGrpSpPr/>
          <p:nvPr/>
        </p:nvGrpSpPr>
        <p:grpSpPr>
          <a:xfrm>
            <a:off x="731321" y="1190118"/>
            <a:ext cx="5917472" cy="4983464"/>
            <a:chOff x="417174" y="1795980"/>
            <a:chExt cx="5917472" cy="4983464"/>
          </a:xfrm>
        </p:grpSpPr>
        <p:pic>
          <p:nvPicPr>
            <p:cNvPr id="19" name="2006-2010CHL(只有面源).wmv">
              <a:hlinkClick r:id="" action="ppaction://media"/>
            </p:cNvPr>
            <p:cNvPicPr>
              <a:picLocks noRot="1" noChangeAspect="1"/>
            </p:cNvPicPr>
            <p:nvPr>
              <a:videoFile r:link="rId1"/>
            </p:nvPr>
          </p:nvPicPr>
          <p:blipFill>
            <a:blip r:embed="rId7" cstate="print">
              <a:extLst>
                <a:ext uri="{28A0092B-C50C-407E-A947-70E740481C1C}">
                  <a14:useLocalDpi xmlns:a14="http://schemas.microsoft.com/office/drawing/2010/main" xmlns="" val="0"/>
                </a:ext>
              </a:extLst>
            </a:blip>
            <a:srcRect t="8076" b="8846"/>
            <a:stretch>
              <a:fillRect/>
            </a:stretch>
          </p:blipFill>
          <p:spPr bwMode="auto">
            <a:xfrm>
              <a:off x="4735910" y="5824384"/>
              <a:ext cx="1038048" cy="70211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20"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512245" y="2004482"/>
              <a:ext cx="1041856" cy="752792"/>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21" name="Picture 2" descr="http://vipftp.eku.cc/vrw/sc/sctx/922002434894.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840021" y="3063088"/>
              <a:ext cx="3367169" cy="261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矩形 4"/>
            <p:cNvSpPr>
              <a:spLocks noChangeArrowheads="1"/>
            </p:cNvSpPr>
            <p:nvPr/>
          </p:nvSpPr>
          <p:spPr bwMode="auto">
            <a:xfrm>
              <a:off x="1851915" y="3077251"/>
              <a:ext cx="570927" cy="209163"/>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sp>
          <p:nvSpPr>
            <p:cNvPr id="23" name="椭圆 5"/>
            <p:cNvSpPr>
              <a:spLocks noChangeArrowheads="1"/>
            </p:cNvSpPr>
            <p:nvPr/>
          </p:nvSpPr>
          <p:spPr bwMode="auto">
            <a:xfrm>
              <a:off x="4108267" y="4709159"/>
              <a:ext cx="31358" cy="30504"/>
            </a:xfrm>
            <a:prstGeom prst="ellipse">
              <a:avLst/>
            </a:prstGeom>
            <a:solidFill>
              <a:srgbClr val="FF0000"/>
            </a:solidFill>
            <a:ln w="9525" algn="ctr">
              <a:solidFill>
                <a:srgbClr val="FF0000"/>
              </a:solid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cxnSp>
          <p:nvCxnSpPr>
            <p:cNvPr id="24" name="直接箭头连接符 7"/>
            <p:cNvCxnSpPr>
              <a:cxnSpLocks noChangeShapeType="1"/>
              <a:stCxn id="23" idx="1"/>
            </p:cNvCxnSpPr>
            <p:nvPr/>
          </p:nvCxnSpPr>
          <p:spPr bwMode="auto">
            <a:xfrm flipH="1" flipV="1">
              <a:off x="2610145" y="2965042"/>
              <a:ext cx="1502714" cy="1748584"/>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sp>
          <p:nvSpPr>
            <p:cNvPr id="25" name="椭圆 11"/>
            <p:cNvSpPr>
              <a:spLocks noChangeArrowheads="1"/>
            </p:cNvSpPr>
            <p:nvPr/>
          </p:nvSpPr>
          <p:spPr bwMode="auto">
            <a:xfrm>
              <a:off x="4902263" y="3376833"/>
              <a:ext cx="31358" cy="31593"/>
            </a:xfrm>
            <a:prstGeom prst="ellipse">
              <a:avLst/>
            </a:prstGeom>
            <a:solidFill>
              <a:srgbClr val="FF0000"/>
            </a:solidFill>
            <a:ln w="9525" algn="ctr">
              <a:solidFill>
                <a:srgbClr val="FF0000"/>
              </a:solid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cxnSp>
          <p:nvCxnSpPr>
            <p:cNvPr id="26" name="直接箭头连接符 12"/>
            <p:cNvCxnSpPr>
              <a:cxnSpLocks noChangeShapeType="1"/>
              <a:stCxn id="25" idx="7"/>
            </p:cNvCxnSpPr>
            <p:nvPr/>
          </p:nvCxnSpPr>
          <p:spPr bwMode="auto">
            <a:xfrm rot="16200000" flipV="1">
              <a:off x="4743559" y="3195454"/>
              <a:ext cx="370393" cy="1082"/>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sp>
          <p:nvSpPr>
            <p:cNvPr id="27" name="椭圆 16"/>
            <p:cNvSpPr>
              <a:spLocks noChangeArrowheads="1"/>
            </p:cNvSpPr>
            <p:nvPr/>
          </p:nvSpPr>
          <p:spPr bwMode="auto">
            <a:xfrm>
              <a:off x="4175630" y="4724411"/>
              <a:ext cx="31358" cy="31592"/>
            </a:xfrm>
            <a:prstGeom prst="ellipse">
              <a:avLst/>
            </a:prstGeom>
            <a:solidFill>
              <a:srgbClr val="FF0000"/>
            </a:solidFill>
            <a:ln w="9525" algn="ctr">
              <a:solidFill>
                <a:srgbClr val="FF0000"/>
              </a:solid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cxnSp>
          <p:nvCxnSpPr>
            <p:cNvPr id="28" name="直接箭头连接符 17"/>
            <p:cNvCxnSpPr>
              <a:cxnSpLocks noChangeShapeType="1"/>
              <a:stCxn id="29" idx="5"/>
            </p:cNvCxnSpPr>
            <p:nvPr/>
          </p:nvCxnSpPr>
          <p:spPr bwMode="auto">
            <a:xfrm>
              <a:off x="4244566" y="4777522"/>
              <a:ext cx="751230" cy="979123"/>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sp>
          <p:nvSpPr>
            <p:cNvPr id="29" name="椭圆 19"/>
            <p:cNvSpPr>
              <a:spLocks noChangeArrowheads="1"/>
            </p:cNvSpPr>
            <p:nvPr/>
          </p:nvSpPr>
          <p:spPr bwMode="auto">
            <a:xfrm>
              <a:off x="4217801" y="4750556"/>
              <a:ext cx="31357" cy="31592"/>
            </a:xfrm>
            <a:prstGeom prst="ellipse">
              <a:avLst/>
            </a:prstGeom>
            <a:solidFill>
              <a:srgbClr val="FF0000"/>
            </a:solidFill>
            <a:ln w="9525" algn="ctr">
              <a:solidFill>
                <a:srgbClr val="FF0000"/>
              </a:solid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cxnSp>
          <p:nvCxnSpPr>
            <p:cNvPr id="30" name="直接箭头连接符 21"/>
            <p:cNvCxnSpPr>
              <a:cxnSpLocks noChangeShapeType="1"/>
              <a:stCxn id="27" idx="4"/>
            </p:cNvCxnSpPr>
            <p:nvPr/>
          </p:nvCxnSpPr>
          <p:spPr bwMode="auto">
            <a:xfrm rot="5400000" flipH="1" flipV="1">
              <a:off x="4064541" y="3503061"/>
              <a:ext cx="1379169" cy="1126715"/>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sp>
          <p:nvSpPr>
            <p:cNvPr id="31" name="椭圆 29"/>
            <p:cNvSpPr>
              <a:spLocks noChangeArrowheads="1"/>
            </p:cNvSpPr>
            <p:nvPr/>
          </p:nvSpPr>
          <p:spPr bwMode="auto">
            <a:xfrm>
              <a:off x="4019922" y="4579521"/>
              <a:ext cx="31358" cy="31593"/>
            </a:xfrm>
            <a:prstGeom prst="ellipse">
              <a:avLst/>
            </a:prstGeom>
            <a:solidFill>
              <a:srgbClr val="FF0000"/>
            </a:solidFill>
            <a:ln w="9525" algn="ctr">
              <a:solidFill>
                <a:srgbClr val="FF0000"/>
              </a:solid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cxnSp>
          <p:nvCxnSpPr>
            <p:cNvPr id="32" name="直接箭头连接符 31"/>
            <p:cNvCxnSpPr>
              <a:cxnSpLocks noChangeShapeType="1"/>
              <a:endCxn id="47" idx="2"/>
            </p:cNvCxnSpPr>
            <p:nvPr/>
          </p:nvCxnSpPr>
          <p:spPr bwMode="auto">
            <a:xfrm flipH="1" flipV="1">
              <a:off x="3626330" y="3019089"/>
              <a:ext cx="408732" cy="1560432"/>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sp>
          <p:nvSpPr>
            <p:cNvPr id="33" name="椭圆 36"/>
            <p:cNvSpPr>
              <a:spLocks noChangeArrowheads="1"/>
            </p:cNvSpPr>
            <p:nvPr/>
          </p:nvSpPr>
          <p:spPr bwMode="auto">
            <a:xfrm>
              <a:off x="4403784" y="4631812"/>
              <a:ext cx="31357" cy="31593"/>
            </a:xfrm>
            <a:prstGeom prst="ellipse">
              <a:avLst/>
            </a:prstGeom>
            <a:solidFill>
              <a:srgbClr val="FF0000"/>
            </a:solidFill>
            <a:ln w="9525" algn="ctr">
              <a:solidFill>
                <a:srgbClr val="FF0000"/>
              </a:solid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cxnSp>
          <p:nvCxnSpPr>
            <p:cNvPr id="34" name="直接箭头连接符 37"/>
            <p:cNvCxnSpPr>
              <a:cxnSpLocks noChangeShapeType="1"/>
            </p:cNvCxnSpPr>
            <p:nvPr/>
          </p:nvCxnSpPr>
          <p:spPr bwMode="auto">
            <a:xfrm flipV="1">
              <a:off x="4435142" y="4161195"/>
              <a:ext cx="882341" cy="470617"/>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sp>
          <p:nvSpPr>
            <p:cNvPr id="35" name="椭圆 43"/>
            <p:cNvSpPr>
              <a:spLocks noChangeArrowheads="1"/>
            </p:cNvSpPr>
            <p:nvPr/>
          </p:nvSpPr>
          <p:spPr bwMode="auto">
            <a:xfrm>
              <a:off x="4538946" y="4631812"/>
              <a:ext cx="31358" cy="31593"/>
            </a:xfrm>
            <a:prstGeom prst="ellipse">
              <a:avLst/>
            </a:prstGeom>
            <a:solidFill>
              <a:srgbClr val="FF0000"/>
            </a:solidFill>
            <a:ln w="9525" algn="ctr">
              <a:solidFill>
                <a:srgbClr val="FF0000"/>
              </a:solid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cxnSp>
          <p:nvCxnSpPr>
            <p:cNvPr id="36" name="直接箭头连接符 44"/>
            <p:cNvCxnSpPr>
              <a:cxnSpLocks noChangeShapeType="1"/>
              <a:stCxn id="35" idx="6"/>
              <a:endCxn id="69" idx="1"/>
            </p:cNvCxnSpPr>
            <p:nvPr/>
          </p:nvCxnSpPr>
          <p:spPr bwMode="auto">
            <a:xfrm>
              <a:off x="4570304" y="4647609"/>
              <a:ext cx="805028" cy="389991"/>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sp>
          <p:nvSpPr>
            <p:cNvPr id="37" name="椭圆 51"/>
            <p:cNvSpPr>
              <a:spLocks noChangeArrowheads="1"/>
            </p:cNvSpPr>
            <p:nvPr/>
          </p:nvSpPr>
          <p:spPr bwMode="auto">
            <a:xfrm>
              <a:off x="3566234" y="4817684"/>
              <a:ext cx="31357" cy="31593"/>
            </a:xfrm>
            <a:prstGeom prst="ellipse">
              <a:avLst/>
            </a:prstGeom>
            <a:solidFill>
              <a:srgbClr val="FF0000"/>
            </a:solidFill>
            <a:ln w="9525" algn="ctr">
              <a:solidFill>
                <a:srgbClr val="FF0000"/>
              </a:solid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sp>
          <p:nvSpPr>
            <p:cNvPr id="38" name="椭圆 53"/>
            <p:cNvSpPr>
              <a:spLocks noChangeArrowheads="1"/>
            </p:cNvSpPr>
            <p:nvPr/>
          </p:nvSpPr>
          <p:spPr bwMode="auto">
            <a:xfrm>
              <a:off x="3552801" y="5102429"/>
              <a:ext cx="31358" cy="31593"/>
            </a:xfrm>
            <a:prstGeom prst="ellipse">
              <a:avLst/>
            </a:prstGeom>
            <a:solidFill>
              <a:srgbClr val="FF0000"/>
            </a:solidFill>
            <a:ln w="9525" algn="ctr">
              <a:solidFill>
                <a:srgbClr val="FF0000"/>
              </a:solid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cxnSp>
          <p:nvCxnSpPr>
            <p:cNvPr id="39" name="直接箭头连接符 54"/>
            <p:cNvCxnSpPr>
              <a:cxnSpLocks noChangeShapeType="1"/>
              <a:stCxn id="38" idx="1"/>
            </p:cNvCxnSpPr>
            <p:nvPr/>
          </p:nvCxnSpPr>
          <p:spPr bwMode="auto">
            <a:xfrm flipH="1">
              <a:off x="1632412" y="5107056"/>
              <a:ext cx="1924981" cy="554231"/>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sp>
          <p:nvSpPr>
            <p:cNvPr id="40" name="椭圆 59"/>
            <p:cNvSpPr>
              <a:spLocks noChangeArrowheads="1"/>
            </p:cNvSpPr>
            <p:nvPr/>
          </p:nvSpPr>
          <p:spPr bwMode="auto">
            <a:xfrm>
              <a:off x="4144272" y="5259301"/>
              <a:ext cx="31357" cy="31593"/>
            </a:xfrm>
            <a:prstGeom prst="ellipse">
              <a:avLst/>
            </a:prstGeom>
            <a:solidFill>
              <a:srgbClr val="FF0000"/>
            </a:solidFill>
            <a:ln w="9525" algn="ctr">
              <a:solidFill>
                <a:srgbClr val="FF0000"/>
              </a:solid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sp>
          <p:nvSpPr>
            <p:cNvPr id="41" name="Rectangle 4"/>
            <p:cNvSpPr>
              <a:spLocks noChangeArrowheads="1"/>
            </p:cNvSpPr>
            <p:nvPr/>
          </p:nvSpPr>
          <p:spPr bwMode="auto">
            <a:xfrm>
              <a:off x="490558" y="1795980"/>
              <a:ext cx="18473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sp>
          <p:nvSpPr>
            <p:cNvPr id="42" name="Rectangle 5"/>
            <p:cNvSpPr>
              <a:spLocks noChangeArrowheads="1"/>
            </p:cNvSpPr>
            <p:nvPr/>
          </p:nvSpPr>
          <p:spPr bwMode="auto">
            <a:xfrm>
              <a:off x="4337762" y="2748107"/>
              <a:ext cx="126953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dirty="0">
                  <a:latin typeface="楷体" panose="02010609060101010101" pitchFamily="49" charset="-122"/>
                  <a:ea typeface="楷体" panose="02010609060101010101" pitchFamily="49" charset="-122"/>
                  <a:sym typeface="Calibri" panose="020F0502020204030204" pitchFamily="34" charset="0"/>
                </a:rPr>
                <a:t>松花江</a:t>
              </a:r>
            </a:p>
          </p:txBody>
        </p:sp>
        <p:grpSp>
          <p:nvGrpSpPr>
            <p:cNvPr id="43" name="组合 72"/>
            <p:cNvGrpSpPr>
              <a:grpSpLocks/>
            </p:cNvGrpSpPr>
            <p:nvPr/>
          </p:nvGrpSpPr>
          <p:grpSpPr bwMode="auto">
            <a:xfrm>
              <a:off x="5375332" y="4699454"/>
              <a:ext cx="911263" cy="943924"/>
              <a:chOff x="7171499" y="3603771"/>
              <a:chExt cx="1338495" cy="1375520"/>
            </a:xfrm>
          </p:grpSpPr>
          <p:pic>
            <p:nvPicPr>
              <p:cNvPr id="69" name="图片 81"/>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171499" y="3603771"/>
                <a:ext cx="1338495" cy="985517"/>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70" name="矩形 71"/>
              <p:cNvSpPr>
                <a:spLocks noChangeArrowheads="1"/>
              </p:cNvSpPr>
              <p:nvPr/>
            </p:nvSpPr>
            <p:spPr bwMode="auto">
              <a:xfrm>
                <a:off x="7218615" y="4575638"/>
                <a:ext cx="1175388" cy="403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dirty="0">
                    <a:latin typeface="楷体" panose="02010609060101010101" pitchFamily="49" charset="-122"/>
                    <a:ea typeface="楷体" panose="02010609060101010101" pitchFamily="49" charset="-122"/>
                    <a:sym typeface="Calibri" panose="020F0502020204030204" pitchFamily="34" charset="0"/>
                  </a:rPr>
                  <a:t>太湖流域</a:t>
                </a:r>
                <a:endParaRPr lang="zh-CN" altLang="et-EE" sz="1200" dirty="0">
                  <a:latin typeface="楷体" panose="02010609060101010101" pitchFamily="49" charset="-122"/>
                  <a:ea typeface="楷体" panose="02010609060101010101" pitchFamily="49" charset="-122"/>
                  <a:sym typeface="Calibri" panose="020F0502020204030204" pitchFamily="34" charset="0"/>
                </a:endParaRPr>
              </a:p>
            </p:txBody>
          </p:sp>
        </p:grpSp>
        <p:pic>
          <p:nvPicPr>
            <p:cNvPr id="44" name="汉江甲醇泄漏 加速.avi">
              <a:hlinkClick r:id="" action="ppaction://media"/>
            </p:cNvPr>
            <p:cNvPicPr>
              <a:picLocks noRot="1" noChangeAspect="1"/>
            </p:cNvPicPr>
            <p:nvPr>
              <a:videoFile r:link="rId2"/>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369385" y="3063089"/>
              <a:ext cx="905049" cy="556679"/>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45" name="矩形 79"/>
            <p:cNvSpPr>
              <a:spLocks noChangeArrowheads="1"/>
            </p:cNvSpPr>
            <p:nvPr/>
          </p:nvSpPr>
          <p:spPr bwMode="auto">
            <a:xfrm>
              <a:off x="5380539" y="3625155"/>
              <a:ext cx="95410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a:latin typeface="楷体" panose="02010609060101010101" pitchFamily="49" charset="-122"/>
                  <a:ea typeface="楷体" panose="02010609060101010101" pitchFamily="49" charset="-122"/>
                  <a:sym typeface="Calibri" panose="020F0502020204030204" pitchFamily="34" charset="0"/>
                </a:rPr>
                <a:t>汉江中下游</a:t>
              </a:r>
            </a:p>
          </p:txBody>
        </p:sp>
        <p:pic>
          <p:nvPicPr>
            <p:cNvPr id="66" name="图片 8"/>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3171856" y="2003821"/>
              <a:ext cx="970527" cy="729306"/>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47" name="Rectangle 5"/>
            <p:cNvSpPr>
              <a:spLocks noChangeArrowheads="1"/>
            </p:cNvSpPr>
            <p:nvPr/>
          </p:nvSpPr>
          <p:spPr bwMode="auto">
            <a:xfrm>
              <a:off x="3081354" y="2742090"/>
              <a:ext cx="10899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dirty="0">
                  <a:latin typeface="楷体" panose="02010609060101010101" pitchFamily="49" charset="-122"/>
                  <a:ea typeface="楷体" panose="02010609060101010101" pitchFamily="49" charset="-122"/>
                  <a:sym typeface="Calibri" panose="020F0502020204030204" pitchFamily="34" charset="0"/>
                </a:rPr>
                <a:t>丹江口</a:t>
              </a:r>
            </a:p>
          </p:txBody>
        </p:sp>
        <p:cxnSp>
          <p:nvCxnSpPr>
            <p:cNvPr id="48" name="直接箭头连接符 60"/>
            <p:cNvCxnSpPr>
              <a:cxnSpLocks noChangeShapeType="1"/>
              <a:stCxn id="40" idx="7"/>
            </p:cNvCxnSpPr>
            <p:nvPr/>
          </p:nvCxnSpPr>
          <p:spPr bwMode="auto">
            <a:xfrm rot="16200000" flipH="1" flipV="1">
              <a:off x="3446017" y="5049296"/>
              <a:ext cx="510925" cy="939650"/>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sp>
          <p:nvSpPr>
            <p:cNvPr id="64" name="Rectangle 5"/>
            <p:cNvSpPr>
              <a:spLocks noChangeArrowheads="1"/>
            </p:cNvSpPr>
            <p:nvPr/>
          </p:nvSpPr>
          <p:spPr bwMode="auto">
            <a:xfrm>
              <a:off x="461228" y="3498561"/>
              <a:ext cx="119375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dirty="0" smtClean="0">
                  <a:latin typeface="楷体" panose="02010609060101010101" pitchFamily="49" charset="-122"/>
                  <a:ea typeface="楷体" panose="02010609060101010101" pitchFamily="49" charset="-122"/>
                  <a:sym typeface="Calibri" panose="020F0502020204030204" pitchFamily="34" charset="0"/>
                </a:rPr>
                <a:t>甘 肃</a:t>
              </a:r>
              <a:endParaRPr lang="zh-CN" altLang="en-US" sz="1200" dirty="0">
                <a:latin typeface="楷体" panose="02010609060101010101" pitchFamily="49" charset="-122"/>
                <a:ea typeface="楷体" panose="02010609060101010101" pitchFamily="49" charset="-122"/>
                <a:sym typeface="Calibri" panose="020F0502020204030204" pitchFamily="34" charset="0"/>
              </a:endParaRPr>
            </a:p>
          </p:txBody>
        </p:sp>
        <p:pic>
          <p:nvPicPr>
            <p:cNvPr id="51" name="Picture 9" descr="D:\My Documents\Tencent Files\583153555\Image\CXLRW(YE~[{ZIK[3[$IOEPY.jpg"/>
            <p:cNvPicPr>
              <a:picLocks noChangeAspect="1" noChangeArrowheads="1"/>
            </p:cNvPicPr>
            <p:nvPr/>
          </p:nvPicPr>
          <p:blipFill>
            <a:blip r:embed="rId13">
              <a:extLst>
                <a:ext uri="{28A0092B-C50C-407E-A947-70E740481C1C}">
                  <a14:useLocalDpi xmlns:a14="http://schemas.microsoft.com/office/drawing/2010/main" xmlns="" val="0"/>
                </a:ext>
              </a:extLst>
            </a:blip>
            <a:srcRect l="11627" t="7407" r="30238"/>
            <a:stretch>
              <a:fillRect/>
            </a:stretch>
          </p:blipFill>
          <p:spPr bwMode="auto">
            <a:xfrm>
              <a:off x="523238" y="5504879"/>
              <a:ext cx="1085108" cy="653635"/>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52" name="Rectangle 5"/>
            <p:cNvSpPr>
              <a:spLocks noChangeArrowheads="1"/>
            </p:cNvSpPr>
            <p:nvPr/>
          </p:nvSpPr>
          <p:spPr bwMode="auto">
            <a:xfrm>
              <a:off x="417174" y="6156861"/>
              <a:ext cx="134429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a:latin typeface="楷体" panose="02010609060101010101" pitchFamily="49" charset="-122"/>
                  <a:ea typeface="楷体" panose="02010609060101010101" pitchFamily="49" charset="-122"/>
                  <a:sym typeface="Calibri" panose="020F0502020204030204" pitchFamily="34" charset="0"/>
                </a:rPr>
                <a:t>昆明清水海流域</a:t>
              </a:r>
            </a:p>
          </p:txBody>
        </p:sp>
        <p:cxnSp>
          <p:nvCxnSpPr>
            <p:cNvPr id="54" name="直接箭头连接符 48"/>
            <p:cNvCxnSpPr>
              <a:cxnSpLocks noChangeShapeType="1"/>
            </p:cNvCxnSpPr>
            <p:nvPr/>
          </p:nvCxnSpPr>
          <p:spPr bwMode="auto">
            <a:xfrm flipH="1" flipV="1">
              <a:off x="1632412" y="3460606"/>
              <a:ext cx="2078373" cy="1006262"/>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pic>
          <p:nvPicPr>
            <p:cNvPr id="55" name="Picture 2" descr="C:\Documents and Settings\Administrator\桌面\三峡库区网格与遥感影像 各任务.jpg"/>
            <p:cNvPicPr>
              <a:picLocks noChangeAspect="1" noChangeArrowheads="1"/>
            </p:cNvPicPr>
            <p:nvPr/>
          </p:nvPicPr>
          <p:blipFill>
            <a:blip r:embed="rId14">
              <a:extLst>
                <a:ext uri="{28A0092B-C50C-407E-A947-70E740481C1C}">
                  <a14:useLocalDpi xmlns:a14="http://schemas.microsoft.com/office/drawing/2010/main" xmlns="" val="0"/>
                </a:ext>
              </a:extLst>
            </a:blip>
            <a:srcRect l="578" t="2141" r="578" b="3401"/>
            <a:stretch>
              <a:fillRect/>
            </a:stretch>
          </p:blipFill>
          <p:spPr bwMode="auto">
            <a:xfrm>
              <a:off x="523237" y="4046809"/>
              <a:ext cx="1077371" cy="777825"/>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cxnSp>
          <p:nvCxnSpPr>
            <p:cNvPr id="56" name="直接箭头连接符 118"/>
            <p:cNvCxnSpPr>
              <a:cxnSpLocks noChangeShapeType="1"/>
            </p:cNvCxnSpPr>
            <p:nvPr/>
          </p:nvCxnSpPr>
          <p:spPr bwMode="auto">
            <a:xfrm flipH="1" flipV="1">
              <a:off x="1658488" y="4579521"/>
              <a:ext cx="1933240" cy="245115"/>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sp>
          <p:nvSpPr>
            <p:cNvPr id="57" name="矩形 125"/>
            <p:cNvSpPr>
              <a:spLocks noChangeArrowheads="1"/>
            </p:cNvSpPr>
            <p:nvPr/>
          </p:nvSpPr>
          <p:spPr bwMode="auto">
            <a:xfrm>
              <a:off x="657997" y="4853156"/>
              <a:ext cx="8002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a:latin typeface="楷体" panose="02010609060101010101" pitchFamily="49" charset="-122"/>
                  <a:ea typeface="楷体" panose="02010609060101010101" pitchFamily="49" charset="-122"/>
                  <a:sym typeface="Calibri" panose="020F0502020204030204" pitchFamily="34" charset="0"/>
                </a:rPr>
                <a:t>三峡库区</a:t>
              </a:r>
              <a:endParaRPr lang="en-US" altLang="zh-CN" sz="1200">
                <a:latin typeface="楷体" panose="02010609060101010101" pitchFamily="49" charset="-122"/>
                <a:ea typeface="楷体" panose="02010609060101010101" pitchFamily="49" charset="-122"/>
                <a:sym typeface="Calibri" panose="020F0502020204030204" pitchFamily="34" charset="0"/>
              </a:endParaRPr>
            </a:p>
          </p:txBody>
        </p:sp>
        <p:sp>
          <p:nvSpPr>
            <p:cNvPr id="58" name="矩形 130"/>
            <p:cNvSpPr>
              <a:spLocks noChangeArrowheads="1"/>
            </p:cNvSpPr>
            <p:nvPr/>
          </p:nvSpPr>
          <p:spPr bwMode="auto">
            <a:xfrm>
              <a:off x="1893934" y="2725765"/>
              <a:ext cx="95410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dirty="0">
                  <a:latin typeface="楷体" panose="02010609060101010101" pitchFamily="49" charset="-122"/>
                  <a:ea typeface="楷体" panose="02010609060101010101" pitchFamily="49" charset="-122"/>
                  <a:sym typeface="Calibri" panose="020F0502020204030204" pitchFamily="34" charset="0"/>
                </a:rPr>
                <a:t>梁子湖流域</a:t>
              </a:r>
              <a:endParaRPr lang="en-US" altLang="zh-CN" sz="1200" dirty="0">
                <a:latin typeface="楷体" panose="02010609060101010101" pitchFamily="49" charset="-122"/>
                <a:ea typeface="楷体" panose="02010609060101010101" pitchFamily="49" charset="-122"/>
                <a:sym typeface="Calibri" panose="020F0502020204030204" pitchFamily="34" charset="0"/>
              </a:endParaRPr>
            </a:p>
          </p:txBody>
        </p:sp>
        <p:pic>
          <p:nvPicPr>
            <p:cNvPr id="59" name="Picture 10"/>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5375332" y="3883025"/>
              <a:ext cx="899102" cy="541428"/>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60" name="矩形 136"/>
            <p:cNvSpPr>
              <a:spLocks noChangeArrowheads="1"/>
            </p:cNvSpPr>
            <p:nvPr/>
          </p:nvSpPr>
          <p:spPr bwMode="auto">
            <a:xfrm>
              <a:off x="5375363" y="4384414"/>
              <a:ext cx="95410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a:latin typeface="楷体" panose="02010609060101010101" pitchFamily="49" charset="-122"/>
                  <a:ea typeface="楷体" panose="02010609060101010101" pitchFamily="49" charset="-122"/>
                  <a:sym typeface="Calibri" panose="020F0502020204030204" pitchFamily="34" charset="0"/>
                </a:rPr>
                <a:t>钱塘江水系</a:t>
              </a:r>
            </a:p>
          </p:txBody>
        </p:sp>
        <p:sp>
          <p:nvSpPr>
            <p:cNvPr id="61" name="矩形 145"/>
            <p:cNvSpPr>
              <a:spLocks noChangeArrowheads="1"/>
            </p:cNvSpPr>
            <p:nvPr/>
          </p:nvSpPr>
          <p:spPr bwMode="auto">
            <a:xfrm>
              <a:off x="4853040" y="6502445"/>
              <a:ext cx="8002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dirty="0">
                  <a:latin typeface="楷体" panose="02010609060101010101" pitchFamily="49" charset="-122"/>
                  <a:ea typeface="楷体" panose="02010609060101010101" pitchFamily="49" charset="-122"/>
                  <a:sym typeface="Calibri" panose="020F0502020204030204" pitchFamily="34" charset="0"/>
                </a:rPr>
                <a:t>东湖水系</a:t>
              </a:r>
            </a:p>
          </p:txBody>
        </p:sp>
        <p:sp>
          <p:nvSpPr>
            <p:cNvPr id="62" name="矩形 145"/>
            <p:cNvSpPr>
              <a:spLocks noChangeArrowheads="1"/>
            </p:cNvSpPr>
            <p:nvPr/>
          </p:nvSpPr>
          <p:spPr bwMode="auto">
            <a:xfrm>
              <a:off x="2365689" y="6501946"/>
              <a:ext cx="110799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dirty="0" smtClean="0">
                  <a:latin typeface="楷体" panose="02010609060101010101" pitchFamily="49" charset="-122"/>
                  <a:ea typeface="楷体" panose="02010609060101010101" pitchFamily="49" charset="-122"/>
                  <a:sym typeface="Calibri" panose="020F0502020204030204" pitchFamily="34" charset="0"/>
                </a:rPr>
                <a:t>粤港澳大湾区</a:t>
              </a:r>
              <a:endParaRPr lang="zh-CN" altLang="en-US" sz="1200" dirty="0">
                <a:latin typeface="楷体" panose="02010609060101010101" pitchFamily="49" charset="-122"/>
                <a:ea typeface="楷体" panose="02010609060101010101" pitchFamily="49" charset="-122"/>
                <a:sym typeface="Calibri" panose="020F0502020204030204" pitchFamily="34" charset="0"/>
              </a:endParaRPr>
            </a:p>
          </p:txBody>
        </p:sp>
        <p:pic>
          <p:nvPicPr>
            <p:cNvPr id="18" name="图片 58"/>
            <p:cNvPicPr>
              <a:picLocks noChangeAspect="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1884772" y="2003822"/>
              <a:ext cx="1034915" cy="729306"/>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72" name="Picture 1" descr="C:\Users\a\Documents\Tencent Files\1295977268\Image\C2C\VV0P$AN{$DQA)$S8~Z2I]0L.jpg"/>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2575142" y="5834933"/>
              <a:ext cx="689090" cy="673358"/>
            </a:xfrm>
            <a:prstGeom prst="rect">
              <a:avLst/>
            </a:prstGeom>
            <a:noFill/>
            <a:ln>
              <a:solidFill>
                <a:schemeClr val="tx1">
                  <a:lumMod val="50000"/>
                  <a:lumOff val="50000"/>
                </a:schemeClr>
              </a:solidFill>
            </a:ln>
          </p:spPr>
        </p:pic>
        <p:cxnSp>
          <p:nvCxnSpPr>
            <p:cNvPr id="73" name="直接箭头连接符 60"/>
            <p:cNvCxnSpPr>
              <a:cxnSpLocks noChangeShapeType="1"/>
            </p:cNvCxnSpPr>
            <p:nvPr/>
          </p:nvCxnSpPr>
          <p:spPr bwMode="auto">
            <a:xfrm flipH="1">
              <a:off x="4084250" y="5133729"/>
              <a:ext cx="317449" cy="603133"/>
            </a:xfrm>
            <a:prstGeom prst="straightConnector1">
              <a:avLst/>
            </a:prstGeom>
            <a:noFill/>
            <a:ln w="9525" algn="ctr">
              <a:solidFill>
                <a:schemeClr val="tx1">
                  <a:lumMod val="50000"/>
                  <a:lumOff val="50000"/>
                </a:schemeClr>
              </a:solidFill>
              <a:prstDash val="dash"/>
              <a:round/>
              <a:headEnd/>
              <a:tailEnd type="stealth" w="lg" len="lg"/>
            </a:ln>
            <a:extLst>
              <a:ext uri="{909E8E84-426E-40DD-AFC4-6F175D3DCCD1}">
                <a14:hiddenFill xmlns:a14="http://schemas.microsoft.com/office/drawing/2010/main" xmlns="">
                  <a:noFill/>
                </a14:hiddenFill>
              </a:ext>
            </a:extLst>
          </p:spPr>
        </p:cxnSp>
        <p:pic>
          <p:nvPicPr>
            <p:cNvPr id="74" name="图片 73"/>
            <p:cNvPicPr>
              <a:picLocks noChangeAspect="1"/>
            </p:cNvPicPr>
            <p:nvPr/>
          </p:nvPicPr>
          <p:blipFill>
            <a:blip r:embed="rId18" cstate="print">
              <a:clrChange>
                <a:clrFrom>
                  <a:srgbClr val="89DC12"/>
                </a:clrFrom>
                <a:clrTo>
                  <a:srgbClr val="89DC12">
                    <a:alpha val="0"/>
                  </a:srgbClr>
                </a:clrTo>
              </a:clrChange>
              <a:extLst>
                <a:ext uri="{28A0092B-C50C-407E-A947-70E740481C1C}">
                  <a14:useLocalDpi xmlns:a14="http://schemas.microsoft.com/office/drawing/2010/main" xmlns="" val="0"/>
                </a:ext>
              </a:extLst>
            </a:blip>
            <a:stretch>
              <a:fillRect/>
            </a:stretch>
          </p:blipFill>
          <p:spPr>
            <a:xfrm>
              <a:off x="3798818" y="5838853"/>
              <a:ext cx="521909" cy="687644"/>
            </a:xfrm>
            <a:prstGeom prst="rect">
              <a:avLst/>
            </a:prstGeom>
            <a:ln>
              <a:solidFill>
                <a:schemeClr val="tx1">
                  <a:lumMod val="50000"/>
                  <a:lumOff val="50000"/>
                </a:schemeClr>
              </a:solidFill>
            </a:ln>
          </p:spPr>
        </p:pic>
        <p:sp>
          <p:nvSpPr>
            <p:cNvPr id="75" name="矩形 145"/>
            <p:cNvSpPr>
              <a:spLocks noChangeArrowheads="1"/>
            </p:cNvSpPr>
            <p:nvPr/>
          </p:nvSpPr>
          <p:spPr bwMode="auto">
            <a:xfrm>
              <a:off x="3813661" y="6501946"/>
              <a:ext cx="49244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dirty="0">
                  <a:latin typeface="楷体" panose="02010609060101010101" pitchFamily="49" charset="-122"/>
                  <a:ea typeface="楷体" panose="02010609060101010101" pitchFamily="49" charset="-122"/>
                  <a:sym typeface="Calibri" panose="020F0502020204030204" pitchFamily="34" charset="0"/>
                </a:rPr>
                <a:t>泉州</a:t>
              </a:r>
            </a:p>
          </p:txBody>
        </p:sp>
        <p:pic>
          <p:nvPicPr>
            <p:cNvPr id="77" name="图片 76"/>
            <p:cNvPicPr>
              <a:picLocks noChangeAspect="1"/>
            </p:cNvPicPr>
            <p:nvPr/>
          </p:nvPicPr>
          <p:blipFill rotWithShape="1">
            <a:blip r:embed="rId19"/>
            <a:srcRect l="1" t="19776" r="2955" b="21839"/>
            <a:stretch/>
          </p:blipFill>
          <p:spPr>
            <a:xfrm>
              <a:off x="523238" y="2650546"/>
              <a:ext cx="1077370" cy="810060"/>
            </a:xfrm>
            <a:prstGeom prst="rect">
              <a:avLst/>
            </a:prstGeom>
            <a:ln>
              <a:solidFill>
                <a:schemeClr val="tx1">
                  <a:lumMod val="50000"/>
                  <a:lumOff val="50000"/>
                </a:schemeClr>
              </a:solidFill>
            </a:ln>
          </p:spPr>
        </p:pic>
        <p:sp>
          <p:nvSpPr>
            <p:cNvPr id="71" name="椭圆 5"/>
            <p:cNvSpPr>
              <a:spLocks noChangeArrowheads="1"/>
            </p:cNvSpPr>
            <p:nvPr/>
          </p:nvSpPr>
          <p:spPr bwMode="auto">
            <a:xfrm>
              <a:off x="4387413" y="5115053"/>
              <a:ext cx="31358" cy="30504"/>
            </a:xfrm>
            <a:prstGeom prst="ellipse">
              <a:avLst/>
            </a:prstGeom>
            <a:solidFill>
              <a:srgbClr val="FF0000"/>
            </a:solidFill>
            <a:ln w="9525" algn="ctr">
              <a:solidFill>
                <a:srgbClr val="FF0000"/>
              </a:solidFill>
              <a:round/>
              <a:headEnd/>
              <a:tailE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200">
                <a:latin typeface="楷体" panose="02010609060101010101" pitchFamily="49" charset="-122"/>
                <a:ea typeface="楷体" panose="02010609060101010101" pitchFamily="49" charset="-122"/>
                <a:sym typeface="Calibri" panose="020F0502020204030204" pitchFamily="34" charset="0"/>
              </a:endParaRPr>
            </a:p>
          </p:txBody>
        </p:sp>
      </p:grpSp>
      <p:grpSp>
        <p:nvGrpSpPr>
          <p:cNvPr id="63" name="组合 62"/>
          <p:cNvGrpSpPr/>
          <p:nvPr/>
        </p:nvGrpSpPr>
        <p:grpSpPr>
          <a:xfrm>
            <a:off x="7025870" y="1764922"/>
            <a:ext cx="4685001" cy="4027260"/>
            <a:chOff x="6818307" y="2272169"/>
            <a:chExt cx="4685001" cy="4027260"/>
          </a:xfrm>
        </p:grpSpPr>
        <p:grpSp>
          <p:nvGrpSpPr>
            <p:cNvPr id="11" name="组合 10"/>
            <p:cNvGrpSpPr/>
            <p:nvPr/>
          </p:nvGrpSpPr>
          <p:grpSpPr>
            <a:xfrm>
              <a:off x="7216933" y="2272169"/>
              <a:ext cx="4089133" cy="4027260"/>
              <a:chOff x="6603010" y="1004487"/>
              <a:chExt cx="5740400" cy="5738813"/>
            </a:xfrm>
          </p:grpSpPr>
          <p:sp>
            <p:nvSpPr>
              <p:cNvPr id="78" name="Freeform 5">
                <a:extLst>
                  <a:ext uri="{FF2B5EF4-FFF2-40B4-BE49-F238E27FC236}">
                    <a16:creationId xmlns:a16="http://schemas.microsoft.com/office/drawing/2014/main" xmlns="" id="{6FFA4698-F12F-435A-A0B0-5BE081418EFE}"/>
                  </a:ext>
                </a:extLst>
              </p:cNvPr>
              <p:cNvSpPr>
                <a:spLocks/>
              </p:cNvSpPr>
              <p:nvPr/>
            </p:nvSpPr>
            <p:spPr bwMode="auto">
              <a:xfrm>
                <a:off x="6603010" y="4066775"/>
                <a:ext cx="5740400" cy="2676525"/>
              </a:xfrm>
              <a:custGeom>
                <a:avLst/>
                <a:gdLst>
                  <a:gd name="T0" fmla="*/ 0 w 3162"/>
                  <a:gd name="T1" fmla="*/ 2147483646 h 1474"/>
                  <a:gd name="T2" fmla="*/ 0 w 3162"/>
                  <a:gd name="T3" fmla="*/ 2147483646 h 1474"/>
                  <a:gd name="T4" fmla="*/ 2147483646 w 3162"/>
                  <a:gd name="T5" fmla="*/ 0 h 1474"/>
                  <a:gd name="T6" fmla="*/ 2147483646 w 3162"/>
                  <a:gd name="T7" fmla="*/ 2147483646 h 1474"/>
                  <a:gd name="T8" fmla="*/ 0 w 3162"/>
                  <a:gd name="T9" fmla="*/ 2147483646 h 1474"/>
                  <a:gd name="T10" fmla="*/ 0 w 3162"/>
                  <a:gd name="T11" fmla="*/ 2147483646 h 14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2" h="1474">
                    <a:moveTo>
                      <a:pt x="0" y="1474"/>
                    </a:moveTo>
                    <a:lnTo>
                      <a:pt x="0" y="683"/>
                    </a:lnTo>
                    <a:lnTo>
                      <a:pt x="3162" y="0"/>
                    </a:lnTo>
                    <a:lnTo>
                      <a:pt x="3162" y="1474"/>
                    </a:lnTo>
                    <a:lnTo>
                      <a:pt x="0" y="1474"/>
                    </a:lnTo>
                    <a:close/>
                  </a:path>
                </a:pathLst>
              </a:custGeom>
              <a:solidFill>
                <a:srgbClr val="DCDDD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80" name="Freeform 6">
                <a:extLst>
                  <a:ext uri="{FF2B5EF4-FFF2-40B4-BE49-F238E27FC236}">
                    <a16:creationId xmlns:a16="http://schemas.microsoft.com/office/drawing/2014/main" xmlns="" id="{279CC11A-8D71-4524-BCFB-D658933BA65A}"/>
                  </a:ext>
                </a:extLst>
              </p:cNvPr>
              <p:cNvSpPr>
                <a:spLocks/>
              </p:cNvSpPr>
              <p:nvPr/>
            </p:nvSpPr>
            <p:spPr bwMode="auto">
              <a:xfrm>
                <a:off x="9677998" y="1004487"/>
                <a:ext cx="2665412" cy="5738813"/>
              </a:xfrm>
              <a:custGeom>
                <a:avLst/>
                <a:gdLst>
                  <a:gd name="T0" fmla="*/ 2147483646 w 1468"/>
                  <a:gd name="T1" fmla="*/ 2147483646 h 3162"/>
                  <a:gd name="T2" fmla="*/ 2147483646 w 1468"/>
                  <a:gd name="T3" fmla="*/ 2147483646 h 3162"/>
                  <a:gd name="T4" fmla="*/ 0 w 1468"/>
                  <a:gd name="T5" fmla="*/ 0 h 3162"/>
                  <a:gd name="T6" fmla="*/ 2147483646 w 1468"/>
                  <a:gd name="T7" fmla="*/ 0 h 3162"/>
                  <a:gd name="T8" fmla="*/ 2147483646 w 1468"/>
                  <a:gd name="T9" fmla="*/ 2147483646 h 3162"/>
                  <a:gd name="T10" fmla="*/ 2147483646 w 1468"/>
                  <a:gd name="T11" fmla="*/ 2147483646 h 31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8" h="3162">
                    <a:moveTo>
                      <a:pt x="1468" y="3162"/>
                    </a:moveTo>
                    <a:lnTo>
                      <a:pt x="678" y="3162"/>
                    </a:lnTo>
                    <a:lnTo>
                      <a:pt x="0" y="0"/>
                    </a:lnTo>
                    <a:lnTo>
                      <a:pt x="1468" y="0"/>
                    </a:lnTo>
                    <a:lnTo>
                      <a:pt x="1468" y="3162"/>
                    </a:lnTo>
                    <a:close/>
                  </a:path>
                </a:pathLst>
              </a:custGeom>
              <a:solidFill>
                <a:srgbClr val="DCDDD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81" name="Freeform 7">
                <a:extLst>
                  <a:ext uri="{FF2B5EF4-FFF2-40B4-BE49-F238E27FC236}">
                    <a16:creationId xmlns:a16="http://schemas.microsoft.com/office/drawing/2014/main" xmlns="" id="{F84BE5DB-085F-4950-86B7-65517B089403}"/>
                  </a:ext>
                </a:extLst>
              </p:cNvPr>
              <p:cNvSpPr>
                <a:spLocks/>
              </p:cNvSpPr>
              <p:nvPr/>
            </p:nvSpPr>
            <p:spPr bwMode="auto">
              <a:xfrm>
                <a:off x="6603010" y="1004487"/>
                <a:ext cx="5740400" cy="2663825"/>
              </a:xfrm>
              <a:custGeom>
                <a:avLst/>
                <a:gdLst>
                  <a:gd name="T0" fmla="*/ 2147483646 w 3162"/>
                  <a:gd name="T1" fmla="*/ 0 h 1468"/>
                  <a:gd name="T2" fmla="*/ 2147483646 w 3162"/>
                  <a:gd name="T3" fmla="*/ 2147483646 h 1468"/>
                  <a:gd name="T4" fmla="*/ 0 w 3162"/>
                  <a:gd name="T5" fmla="*/ 2147483646 h 1468"/>
                  <a:gd name="T6" fmla="*/ 0 w 3162"/>
                  <a:gd name="T7" fmla="*/ 0 h 1468"/>
                  <a:gd name="T8" fmla="*/ 2147483646 w 3162"/>
                  <a:gd name="T9" fmla="*/ 0 h 1468"/>
                  <a:gd name="T10" fmla="*/ 2147483646 w 3162"/>
                  <a:gd name="T11" fmla="*/ 0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2" h="1468">
                    <a:moveTo>
                      <a:pt x="3162" y="0"/>
                    </a:moveTo>
                    <a:lnTo>
                      <a:pt x="3162" y="790"/>
                    </a:lnTo>
                    <a:lnTo>
                      <a:pt x="0" y="1468"/>
                    </a:lnTo>
                    <a:lnTo>
                      <a:pt x="0" y="0"/>
                    </a:lnTo>
                    <a:lnTo>
                      <a:pt x="3162" y="0"/>
                    </a:lnTo>
                    <a:close/>
                  </a:path>
                </a:pathLst>
              </a:custGeom>
              <a:solidFill>
                <a:srgbClr val="DCDDD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82" name="Freeform 8">
                <a:extLst>
                  <a:ext uri="{FF2B5EF4-FFF2-40B4-BE49-F238E27FC236}">
                    <a16:creationId xmlns:a16="http://schemas.microsoft.com/office/drawing/2014/main" xmlns="" id="{5BC10686-39EC-4D42-B627-AE3EA6F56B1E}"/>
                  </a:ext>
                </a:extLst>
              </p:cNvPr>
              <p:cNvSpPr>
                <a:spLocks/>
              </p:cNvSpPr>
              <p:nvPr/>
            </p:nvSpPr>
            <p:spPr bwMode="auto">
              <a:xfrm>
                <a:off x="6603010" y="1004487"/>
                <a:ext cx="2665413" cy="5738813"/>
              </a:xfrm>
              <a:custGeom>
                <a:avLst/>
                <a:gdLst>
                  <a:gd name="T0" fmla="*/ 0 w 1468"/>
                  <a:gd name="T1" fmla="*/ 0 h 3162"/>
                  <a:gd name="T2" fmla="*/ 2147483646 w 1468"/>
                  <a:gd name="T3" fmla="*/ 0 h 3162"/>
                  <a:gd name="T4" fmla="*/ 2147483646 w 1468"/>
                  <a:gd name="T5" fmla="*/ 2147483646 h 3162"/>
                  <a:gd name="T6" fmla="*/ 0 w 1468"/>
                  <a:gd name="T7" fmla="*/ 2147483646 h 3162"/>
                  <a:gd name="T8" fmla="*/ 0 w 1468"/>
                  <a:gd name="T9" fmla="*/ 0 h 3162"/>
                  <a:gd name="T10" fmla="*/ 0 w 1468"/>
                  <a:gd name="T11" fmla="*/ 0 h 31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8" h="3162">
                    <a:moveTo>
                      <a:pt x="0" y="0"/>
                    </a:moveTo>
                    <a:lnTo>
                      <a:pt x="790" y="0"/>
                    </a:lnTo>
                    <a:lnTo>
                      <a:pt x="1468" y="3162"/>
                    </a:lnTo>
                    <a:lnTo>
                      <a:pt x="0" y="3162"/>
                    </a:lnTo>
                    <a:lnTo>
                      <a:pt x="0" y="0"/>
                    </a:lnTo>
                    <a:close/>
                  </a:path>
                </a:pathLst>
              </a:custGeom>
              <a:solidFill>
                <a:srgbClr val="DCDDD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83" name="Freeform 9">
                <a:extLst>
                  <a:ext uri="{FF2B5EF4-FFF2-40B4-BE49-F238E27FC236}">
                    <a16:creationId xmlns:a16="http://schemas.microsoft.com/office/drawing/2014/main" xmlns="" id="{689B9EF3-F4CD-4516-ACAA-C4DEA538A3EC}"/>
                  </a:ext>
                </a:extLst>
              </p:cNvPr>
              <p:cNvSpPr>
                <a:spLocks/>
              </p:cNvSpPr>
              <p:nvPr/>
            </p:nvSpPr>
            <p:spPr bwMode="auto">
              <a:xfrm>
                <a:off x="6603010" y="1004487"/>
                <a:ext cx="5740400" cy="2663825"/>
              </a:xfrm>
              <a:custGeom>
                <a:avLst/>
                <a:gdLst>
                  <a:gd name="T0" fmla="*/ 2147483646 w 3162"/>
                  <a:gd name="T1" fmla="*/ 0 h 1468"/>
                  <a:gd name="T2" fmla="*/ 2147483646 w 3162"/>
                  <a:gd name="T3" fmla="*/ 2147483646 h 1468"/>
                  <a:gd name="T4" fmla="*/ 0 w 3162"/>
                  <a:gd name="T5" fmla="*/ 2147483646 h 1468"/>
                  <a:gd name="T6" fmla="*/ 0 w 3162"/>
                  <a:gd name="T7" fmla="*/ 0 h 1468"/>
                  <a:gd name="T8" fmla="*/ 2147483646 w 3162"/>
                  <a:gd name="T9" fmla="*/ 0 h 1468"/>
                  <a:gd name="T10" fmla="*/ 2147483646 w 3162"/>
                  <a:gd name="T11" fmla="*/ 0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2" h="1468">
                    <a:moveTo>
                      <a:pt x="3162" y="0"/>
                    </a:moveTo>
                    <a:lnTo>
                      <a:pt x="3162" y="606"/>
                    </a:lnTo>
                    <a:lnTo>
                      <a:pt x="0" y="1468"/>
                    </a:lnTo>
                    <a:lnTo>
                      <a:pt x="0" y="0"/>
                    </a:lnTo>
                    <a:lnTo>
                      <a:pt x="3162" y="0"/>
                    </a:lnTo>
                    <a:close/>
                  </a:path>
                </a:pathLst>
              </a:custGeom>
              <a:solidFill>
                <a:srgbClr val="EA50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84" name="Freeform 10">
                <a:extLst>
                  <a:ext uri="{FF2B5EF4-FFF2-40B4-BE49-F238E27FC236}">
                    <a16:creationId xmlns:a16="http://schemas.microsoft.com/office/drawing/2014/main" xmlns="" id="{E4D498D8-0BEA-49D0-87AE-B2718371B315}"/>
                  </a:ext>
                </a:extLst>
              </p:cNvPr>
              <p:cNvSpPr>
                <a:spLocks/>
              </p:cNvSpPr>
              <p:nvPr/>
            </p:nvSpPr>
            <p:spPr bwMode="auto">
              <a:xfrm>
                <a:off x="9677998" y="1004487"/>
                <a:ext cx="2665412" cy="1725613"/>
              </a:xfrm>
              <a:custGeom>
                <a:avLst/>
                <a:gdLst>
                  <a:gd name="T0" fmla="*/ 2147483646 w 1468"/>
                  <a:gd name="T1" fmla="*/ 0 h 951"/>
                  <a:gd name="T2" fmla="*/ 2147483646 w 1468"/>
                  <a:gd name="T3" fmla="*/ 2147483646 h 951"/>
                  <a:gd name="T4" fmla="*/ 2147483646 w 1468"/>
                  <a:gd name="T5" fmla="*/ 2147483646 h 951"/>
                  <a:gd name="T6" fmla="*/ 0 w 1468"/>
                  <a:gd name="T7" fmla="*/ 0 h 951"/>
                  <a:gd name="T8" fmla="*/ 2147483646 w 1468"/>
                  <a:gd name="T9" fmla="*/ 0 h 951"/>
                  <a:gd name="T10" fmla="*/ 2147483646 w 1468"/>
                  <a:gd name="T11" fmla="*/ 0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8" h="951">
                    <a:moveTo>
                      <a:pt x="1468" y="0"/>
                    </a:moveTo>
                    <a:lnTo>
                      <a:pt x="1468" y="606"/>
                    </a:lnTo>
                    <a:lnTo>
                      <a:pt x="202" y="951"/>
                    </a:lnTo>
                    <a:lnTo>
                      <a:pt x="0" y="0"/>
                    </a:lnTo>
                    <a:lnTo>
                      <a:pt x="1468" y="0"/>
                    </a:lnTo>
                    <a:close/>
                  </a:path>
                </a:pathLst>
              </a:custGeom>
              <a:solidFill>
                <a:srgbClr val="D5331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85" name="Freeform 11">
                <a:extLst>
                  <a:ext uri="{FF2B5EF4-FFF2-40B4-BE49-F238E27FC236}">
                    <a16:creationId xmlns:a16="http://schemas.microsoft.com/office/drawing/2014/main" xmlns="" id="{A8338D09-1049-4F45-8253-E5C984890C38}"/>
                  </a:ext>
                </a:extLst>
              </p:cNvPr>
              <p:cNvSpPr>
                <a:spLocks/>
              </p:cNvSpPr>
              <p:nvPr/>
            </p:nvSpPr>
            <p:spPr bwMode="auto">
              <a:xfrm>
                <a:off x="9677998" y="1004487"/>
                <a:ext cx="2665412" cy="5738813"/>
              </a:xfrm>
              <a:custGeom>
                <a:avLst/>
                <a:gdLst>
                  <a:gd name="T0" fmla="*/ 2147483646 w 1468"/>
                  <a:gd name="T1" fmla="*/ 2147483646 h 3162"/>
                  <a:gd name="T2" fmla="*/ 2147483646 w 1468"/>
                  <a:gd name="T3" fmla="*/ 2147483646 h 3162"/>
                  <a:gd name="T4" fmla="*/ 0 w 1468"/>
                  <a:gd name="T5" fmla="*/ 0 h 3162"/>
                  <a:gd name="T6" fmla="*/ 2147483646 w 1468"/>
                  <a:gd name="T7" fmla="*/ 0 h 3162"/>
                  <a:gd name="T8" fmla="*/ 2147483646 w 1468"/>
                  <a:gd name="T9" fmla="*/ 2147483646 h 3162"/>
                  <a:gd name="T10" fmla="*/ 2147483646 w 1468"/>
                  <a:gd name="T11" fmla="*/ 2147483646 h 31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8" h="3162">
                    <a:moveTo>
                      <a:pt x="1468" y="3162"/>
                    </a:moveTo>
                    <a:lnTo>
                      <a:pt x="862" y="3162"/>
                    </a:lnTo>
                    <a:lnTo>
                      <a:pt x="0" y="0"/>
                    </a:lnTo>
                    <a:lnTo>
                      <a:pt x="1468" y="0"/>
                    </a:lnTo>
                    <a:lnTo>
                      <a:pt x="1468" y="3162"/>
                    </a:lnTo>
                    <a:close/>
                  </a:path>
                </a:pathLst>
              </a:custGeom>
              <a:solidFill>
                <a:srgbClr val="74A7A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86" name="Freeform 12">
                <a:extLst>
                  <a:ext uri="{FF2B5EF4-FFF2-40B4-BE49-F238E27FC236}">
                    <a16:creationId xmlns:a16="http://schemas.microsoft.com/office/drawing/2014/main" xmlns="" id="{BD005B19-AFC5-470F-9D78-263118A94DBE}"/>
                  </a:ext>
                </a:extLst>
              </p:cNvPr>
              <p:cNvSpPr>
                <a:spLocks/>
              </p:cNvSpPr>
              <p:nvPr/>
            </p:nvSpPr>
            <p:spPr bwMode="auto">
              <a:xfrm>
                <a:off x="10616210" y="4066775"/>
                <a:ext cx="1727200" cy="2676525"/>
              </a:xfrm>
              <a:custGeom>
                <a:avLst/>
                <a:gdLst>
                  <a:gd name="T0" fmla="*/ 2147483646 w 951"/>
                  <a:gd name="T1" fmla="*/ 2147483646 h 1474"/>
                  <a:gd name="T2" fmla="*/ 2147483646 w 951"/>
                  <a:gd name="T3" fmla="*/ 2147483646 h 1474"/>
                  <a:gd name="T4" fmla="*/ 0 w 951"/>
                  <a:gd name="T5" fmla="*/ 2147483646 h 1474"/>
                  <a:gd name="T6" fmla="*/ 2147483646 w 951"/>
                  <a:gd name="T7" fmla="*/ 0 h 1474"/>
                  <a:gd name="T8" fmla="*/ 2147483646 w 951"/>
                  <a:gd name="T9" fmla="*/ 2147483646 h 1474"/>
                  <a:gd name="T10" fmla="*/ 2147483646 w 951"/>
                  <a:gd name="T11" fmla="*/ 2147483646 h 14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1" h="1474">
                    <a:moveTo>
                      <a:pt x="951" y="1474"/>
                    </a:moveTo>
                    <a:lnTo>
                      <a:pt x="345" y="1474"/>
                    </a:lnTo>
                    <a:lnTo>
                      <a:pt x="0" y="208"/>
                    </a:lnTo>
                    <a:lnTo>
                      <a:pt x="951" y="0"/>
                    </a:lnTo>
                    <a:lnTo>
                      <a:pt x="951" y="1474"/>
                    </a:lnTo>
                    <a:close/>
                  </a:path>
                </a:pathLst>
              </a:custGeom>
              <a:solidFill>
                <a:srgbClr val="5891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87" name="Freeform 13">
                <a:extLst>
                  <a:ext uri="{FF2B5EF4-FFF2-40B4-BE49-F238E27FC236}">
                    <a16:creationId xmlns:a16="http://schemas.microsoft.com/office/drawing/2014/main" xmlns="" id="{29B209C0-607F-4C63-A66D-35995197287A}"/>
                  </a:ext>
                </a:extLst>
              </p:cNvPr>
              <p:cNvSpPr>
                <a:spLocks/>
              </p:cNvSpPr>
              <p:nvPr/>
            </p:nvSpPr>
            <p:spPr bwMode="auto">
              <a:xfrm>
                <a:off x="6603010" y="4066775"/>
                <a:ext cx="5740400" cy="2676525"/>
              </a:xfrm>
              <a:custGeom>
                <a:avLst/>
                <a:gdLst>
                  <a:gd name="T0" fmla="*/ 0 w 3162"/>
                  <a:gd name="T1" fmla="*/ 2147483646 h 1474"/>
                  <a:gd name="T2" fmla="*/ 0 w 3162"/>
                  <a:gd name="T3" fmla="*/ 2147483646 h 1474"/>
                  <a:gd name="T4" fmla="*/ 2147483646 w 3162"/>
                  <a:gd name="T5" fmla="*/ 0 h 1474"/>
                  <a:gd name="T6" fmla="*/ 2147483646 w 3162"/>
                  <a:gd name="T7" fmla="*/ 2147483646 h 1474"/>
                  <a:gd name="T8" fmla="*/ 0 w 3162"/>
                  <a:gd name="T9" fmla="*/ 2147483646 h 1474"/>
                  <a:gd name="T10" fmla="*/ 0 w 3162"/>
                  <a:gd name="T11" fmla="*/ 2147483646 h 14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2" h="1474">
                    <a:moveTo>
                      <a:pt x="0" y="1474"/>
                    </a:moveTo>
                    <a:lnTo>
                      <a:pt x="0" y="868"/>
                    </a:lnTo>
                    <a:lnTo>
                      <a:pt x="3162" y="0"/>
                    </a:lnTo>
                    <a:lnTo>
                      <a:pt x="3162" y="1474"/>
                    </a:lnTo>
                    <a:lnTo>
                      <a:pt x="0" y="1474"/>
                    </a:lnTo>
                    <a:close/>
                  </a:path>
                </a:pathLst>
              </a:custGeom>
              <a:solidFill>
                <a:srgbClr val="CCB7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88" name="Freeform 14">
                <a:extLst>
                  <a:ext uri="{FF2B5EF4-FFF2-40B4-BE49-F238E27FC236}">
                    <a16:creationId xmlns:a16="http://schemas.microsoft.com/office/drawing/2014/main" xmlns="" id="{655D6045-EB69-4F26-A8AD-9AF54680A8E2}"/>
                  </a:ext>
                </a:extLst>
              </p:cNvPr>
              <p:cNvSpPr>
                <a:spLocks/>
              </p:cNvSpPr>
              <p:nvPr/>
            </p:nvSpPr>
            <p:spPr bwMode="auto">
              <a:xfrm>
                <a:off x="6603010" y="5006575"/>
                <a:ext cx="2665413" cy="1736725"/>
              </a:xfrm>
              <a:custGeom>
                <a:avLst/>
                <a:gdLst>
                  <a:gd name="T0" fmla="*/ 0 w 1468"/>
                  <a:gd name="T1" fmla="*/ 2147483646 h 957"/>
                  <a:gd name="T2" fmla="*/ 0 w 1468"/>
                  <a:gd name="T3" fmla="*/ 2147483646 h 957"/>
                  <a:gd name="T4" fmla="*/ 2147483646 w 1468"/>
                  <a:gd name="T5" fmla="*/ 0 h 957"/>
                  <a:gd name="T6" fmla="*/ 2147483646 w 1468"/>
                  <a:gd name="T7" fmla="*/ 2147483646 h 957"/>
                  <a:gd name="T8" fmla="*/ 0 w 1468"/>
                  <a:gd name="T9" fmla="*/ 2147483646 h 957"/>
                  <a:gd name="T10" fmla="*/ 0 w 1468"/>
                  <a:gd name="T11" fmla="*/ 2147483646 h 957"/>
                  <a:gd name="T12" fmla="*/ 0 w 1468"/>
                  <a:gd name="T13" fmla="*/ 2147483646 h 9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68" h="957">
                    <a:moveTo>
                      <a:pt x="0" y="446"/>
                    </a:moveTo>
                    <a:lnTo>
                      <a:pt x="0" y="351"/>
                    </a:lnTo>
                    <a:lnTo>
                      <a:pt x="1266" y="0"/>
                    </a:lnTo>
                    <a:lnTo>
                      <a:pt x="1468" y="957"/>
                    </a:lnTo>
                    <a:lnTo>
                      <a:pt x="0" y="957"/>
                    </a:lnTo>
                    <a:lnTo>
                      <a:pt x="0" y="446"/>
                    </a:lnTo>
                    <a:close/>
                  </a:path>
                </a:pathLst>
              </a:custGeom>
              <a:solidFill>
                <a:srgbClr val="AF9B6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89" name="Freeform 15">
                <a:extLst>
                  <a:ext uri="{FF2B5EF4-FFF2-40B4-BE49-F238E27FC236}">
                    <a16:creationId xmlns:a16="http://schemas.microsoft.com/office/drawing/2014/main" xmlns="" id="{967D1390-2C5B-42CA-BAD8-26CC31957466}"/>
                  </a:ext>
                </a:extLst>
              </p:cNvPr>
              <p:cNvSpPr>
                <a:spLocks/>
              </p:cNvSpPr>
              <p:nvPr/>
            </p:nvSpPr>
            <p:spPr bwMode="auto">
              <a:xfrm>
                <a:off x="6603010" y="1004487"/>
                <a:ext cx="2665413" cy="5738813"/>
              </a:xfrm>
              <a:custGeom>
                <a:avLst/>
                <a:gdLst>
                  <a:gd name="T0" fmla="*/ 0 w 1468"/>
                  <a:gd name="T1" fmla="*/ 0 h 3162"/>
                  <a:gd name="T2" fmla="*/ 2147483646 w 1468"/>
                  <a:gd name="T3" fmla="*/ 0 h 3162"/>
                  <a:gd name="T4" fmla="*/ 2147483646 w 1468"/>
                  <a:gd name="T5" fmla="*/ 2147483646 h 3162"/>
                  <a:gd name="T6" fmla="*/ 0 w 1468"/>
                  <a:gd name="T7" fmla="*/ 2147483646 h 3162"/>
                  <a:gd name="T8" fmla="*/ 0 w 1468"/>
                  <a:gd name="T9" fmla="*/ 0 h 3162"/>
                  <a:gd name="T10" fmla="*/ 0 w 1468"/>
                  <a:gd name="T11" fmla="*/ 0 h 31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8" h="3162">
                    <a:moveTo>
                      <a:pt x="0" y="0"/>
                    </a:moveTo>
                    <a:lnTo>
                      <a:pt x="606" y="0"/>
                    </a:lnTo>
                    <a:lnTo>
                      <a:pt x="1468" y="3162"/>
                    </a:lnTo>
                    <a:lnTo>
                      <a:pt x="0" y="3162"/>
                    </a:lnTo>
                    <a:lnTo>
                      <a:pt x="0" y="0"/>
                    </a:lnTo>
                    <a:close/>
                  </a:path>
                </a:pathLst>
              </a:custGeom>
              <a:solidFill>
                <a:srgbClr val="7B605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90" name="Freeform 16">
                <a:extLst>
                  <a:ext uri="{FF2B5EF4-FFF2-40B4-BE49-F238E27FC236}">
                    <a16:creationId xmlns:a16="http://schemas.microsoft.com/office/drawing/2014/main" xmlns="" id="{91B38F31-F0BA-456A-A14D-FB6840C97006}"/>
                  </a:ext>
                </a:extLst>
              </p:cNvPr>
              <p:cNvSpPr>
                <a:spLocks/>
              </p:cNvSpPr>
              <p:nvPr/>
            </p:nvSpPr>
            <p:spPr bwMode="auto">
              <a:xfrm>
                <a:off x="6603010" y="1004487"/>
                <a:ext cx="1727200" cy="2663825"/>
              </a:xfrm>
              <a:custGeom>
                <a:avLst/>
                <a:gdLst>
                  <a:gd name="T0" fmla="*/ 2147483646 w 951"/>
                  <a:gd name="T1" fmla="*/ 0 h 1468"/>
                  <a:gd name="T2" fmla="*/ 2147483646 w 951"/>
                  <a:gd name="T3" fmla="*/ 0 h 1468"/>
                  <a:gd name="T4" fmla="*/ 2147483646 w 951"/>
                  <a:gd name="T5" fmla="*/ 2147483646 h 1468"/>
                  <a:gd name="T6" fmla="*/ 0 w 951"/>
                  <a:gd name="T7" fmla="*/ 2147483646 h 1468"/>
                  <a:gd name="T8" fmla="*/ 0 w 951"/>
                  <a:gd name="T9" fmla="*/ 0 h 1468"/>
                  <a:gd name="T10" fmla="*/ 2147483646 w 951"/>
                  <a:gd name="T11" fmla="*/ 0 h 1468"/>
                  <a:gd name="T12" fmla="*/ 2147483646 w 951"/>
                  <a:gd name="T13" fmla="*/ 0 h 14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1" h="1468">
                    <a:moveTo>
                      <a:pt x="511" y="0"/>
                    </a:moveTo>
                    <a:lnTo>
                      <a:pt x="606" y="0"/>
                    </a:lnTo>
                    <a:lnTo>
                      <a:pt x="951" y="1266"/>
                    </a:lnTo>
                    <a:lnTo>
                      <a:pt x="0" y="1468"/>
                    </a:lnTo>
                    <a:lnTo>
                      <a:pt x="0" y="0"/>
                    </a:lnTo>
                    <a:lnTo>
                      <a:pt x="511" y="0"/>
                    </a:lnTo>
                    <a:close/>
                  </a:path>
                </a:pathLst>
              </a:custGeom>
              <a:solidFill>
                <a:srgbClr val="6550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91" name="Freeform 17">
                <a:extLst>
                  <a:ext uri="{FF2B5EF4-FFF2-40B4-BE49-F238E27FC236}">
                    <a16:creationId xmlns:a16="http://schemas.microsoft.com/office/drawing/2014/main" xmlns="" id="{19439193-CC46-4410-BAB2-CF4F30C35E05}"/>
                  </a:ext>
                </a:extLst>
              </p:cNvPr>
              <p:cNvSpPr>
                <a:spLocks/>
              </p:cNvSpPr>
              <p:nvPr/>
            </p:nvSpPr>
            <p:spPr bwMode="auto">
              <a:xfrm>
                <a:off x="6603010" y="1004487"/>
                <a:ext cx="2620963" cy="2663825"/>
              </a:xfrm>
              <a:custGeom>
                <a:avLst/>
                <a:gdLst>
                  <a:gd name="T0" fmla="*/ 2147483646 w 1444"/>
                  <a:gd name="T1" fmla="*/ 2147483646 h 1468"/>
                  <a:gd name="T2" fmla="*/ 0 w 1444"/>
                  <a:gd name="T3" fmla="*/ 2147483646 h 1468"/>
                  <a:gd name="T4" fmla="*/ 0 w 1444"/>
                  <a:gd name="T5" fmla="*/ 0 h 1468"/>
                  <a:gd name="T6" fmla="*/ 2147483646 w 1444"/>
                  <a:gd name="T7" fmla="*/ 0 h 1468"/>
                  <a:gd name="T8" fmla="*/ 2147483646 w 1444"/>
                  <a:gd name="T9" fmla="*/ 2147483646 h 1468"/>
                  <a:gd name="T10" fmla="*/ 2147483646 w 1444"/>
                  <a:gd name="T11" fmla="*/ 2147483646 h 14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4" h="1468">
                    <a:moveTo>
                      <a:pt x="1444" y="1076"/>
                    </a:moveTo>
                    <a:lnTo>
                      <a:pt x="0" y="1468"/>
                    </a:lnTo>
                    <a:lnTo>
                      <a:pt x="0" y="0"/>
                    </a:lnTo>
                    <a:lnTo>
                      <a:pt x="1444" y="0"/>
                    </a:lnTo>
                    <a:lnTo>
                      <a:pt x="1444" y="1076"/>
                    </a:lnTo>
                    <a:close/>
                  </a:path>
                </a:pathLst>
              </a:custGeom>
              <a:solidFill>
                <a:srgbClr val="EA50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grpSp>
        <p:sp>
          <p:nvSpPr>
            <p:cNvPr id="15" name="矩形 14"/>
            <p:cNvSpPr/>
            <p:nvPr/>
          </p:nvSpPr>
          <p:spPr>
            <a:xfrm rot="20899885">
              <a:off x="8794164" y="3811647"/>
              <a:ext cx="902811" cy="954107"/>
            </a:xfrm>
            <a:prstGeom prst="rect">
              <a:avLst/>
            </a:prstGeom>
          </p:spPr>
          <p:txBody>
            <a:bodyPr wrap="none">
              <a:spAutoFit/>
            </a:bodyPr>
            <a:lstStyle/>
            <a:p>
              <a:r>
                <a:rPr lang="zh-CN" altLang="en-US" sz="2800" b="1" dirty="0" smtClean="0">
                  <a:latin typeface="微软雅黑" panose="020B0503020204020204" pitchFamily="34" charset="-122"/>
                  <a:ea typeface="微软雅黑" panose="020B0503020204020204" pitchFamily="34" charset="-122"/>
                </a:rPr>
                <a:t>应用</a:t>
              </a:r>
              <a:endParaRPr lang="en-US" altLang="zh-CN" sz="2800" b="1" dirty="0" smtClean="0">
                <a:latin typeface="微软雅黑" panose="020B0503020204020204" pitchFamily="34" charset="-122"/>
                <a:ea typeface="微软雅黑" panose="020B0503020204020204" pitchFamily="34" charset="-122"/>
              </a:endParaRPr>
            </a:p>
            <a:p>
              <a:r>
                <a:rPr lang="zh-CN" altLang="en-US" sz="2800" b="1" dirty="0" smtClean="0">
                  <a:latin typeface="微软雅黑" panose="020B0503020204020204" pitchFamily="34" charset="-122"/>
                  <a:ea typeface="微软雅黑" panose="020B0503020204020204" pitchFamily="34" charset="-122"/>
                </a:rPr>
                <a:t>领域</a:t>
              </a:r>
              <a:endParaRPr lang="zh-CN" altLang="en-US" sz="2800" b="1" dirty="0">
                <a:latin typeface="微软雅黑" panose="020B0503020204020204" pitchFamily="34" charset="-122"/>
                <a:ea typeface="微软雅黑" panose="020B0503020204020204" pitchFamily="34" charset="-122"/>
              </a:endParaRPr>
            </a:p>
          </p:txBody>
        </p:sp>
        <p:sp>
          <p:nvSpPr>
            <p:cNvPr id="16" name="矩形 15"/>
            <p:cNvSpPr/>
            <p:nvPr/>
          </p:nvSpPr>
          <p:spPr>
            <a:xfrm rot="20792645">
              <a:off x="7680098" y="2636579"/>
              <a:ext cx="1107996" cy="830997"/>
            </a:xfrm>
            <a:prstGeom prst="rect">
              <a:avLst/>
            </a:prstGeom>
            <a:effectLst>
              <a:outerShdw blurRad="50800" dist="38100" dir="2700000" algn="tl" rotWithShape="0">
                <a:prstClr val="black">
                  <a:alpha val="40000"/>
                </a:prstClr>
              </a:outerShdw>
            </a:effectLst>
          </p:spPr>
          <p:txBody>
            <a:bodyPr wrap="none">
              <a:spAutoFit/>
            </a:bodyPr>
            <a:lstStyle/>
            <a:p>
              <a:pPr algn="ctr"/>
              <a:r>
                <a:rPr lang="zh-CN" altLang="en-US" sz="2400" b="1" kern="0" dirty="0" smtClean="0">
                  <a:solidFill>
                    <a:srgbClr val="FFFFFF"/>
                  </a:solidFill>
                  <a:latin typeface="微软雅黑" panose="020B0503020204020204" pitchFamily="34" charset="-122"/>
                  <a:ea typeface="微软雅黑" panose="020B0503020204020204" pitchFamily="34" charset="-122"/>
                </a:rPr>
                <a:t>水污染</a:t>
              </a:r>
              <a:endParaRPr lang="en-US" altLang="zh-CN" sz="2400" b="1" kern="0" dirty="0" smtClean="0">
                <a:solidFill>
                  <a:srgbClr val="FFFFFF"/>
                </a:solidFill>
                <a:latin typeface="微软雅黑" panose="020B0503020204020204" pitchFamily="34" charset="-122"/>
                <a:ea typeface="微软雅黑" panose="020B0503020204020204" pitchFamily="34" charset="-122"/>
              </a:endParaRPr>
            </a:p>
            <a:p>
              <a:pPr algn="ctr"/>
              <a:r>
                <a:rPr lang="zh-CN" altLang="en-US" sz="2400" b="1" kern="0" dirty="0" smtClean="0">
                  <a:solidFill>
                    <a:srgbClr val="FFFFFF"/>
                  </a:solidFill>
                  <a:latin typeface="微软雅黑" panose="020B0503020204020204" pitchFamily="34" charset="-122"/>
                  <a:ea typeface="微软雅黑" panose="020B0503020204020204" pitchFamily="34" charset="-122"/>
                </a:rPr>
                <a:t>防</a:t>
              </a:r>
              <a:r>
                <a:rPr lang="zh-CN" altLang="en-US" sz="2400" b="1" kern="0" dirty="0">
                  <a:solidFill>
                    <a:srgbClr val="FFFFFF"/>
                  </a:solidFill>
                  <a:latin typeface="微软雅黑" panose="020B0503020204020204" pitchFamily="34" charset="-122"/>
                  <a:ea typeface="微软雅黑" panose="020B0503020204020204" pitchFamily="34" charset="-122"/>
                </a:rPr>
                <a:t>控</a:t>
              </a:r>
              <a:endParaRPr lang="en-US" altLang="zh-CN" sz="2400" b="1" kern="0" dirty="0">
                <a:solidFill>
                  <a:srgbClr val="FFFFFF"/>
                </a:solidFill>
                <a:latin typeface="微软雅黑" panose="020B0503020204020204" pitchFamily="34" charset="-122"/>
                <a:ea typeface="微软雅黑" panose="020B0503020204020204" pitchFamily="34" charset="-122"/>
              </a:endParaRPr>
            </a:p>
          </p:txBody>
        </p:sp>
        <p:sp>
          <p:nvSpPr>
            <p:cNvPr id="49" name="矩形 48"/>
            <p:cNvSpPr/>
            <p:nvPr/>
          </p:nvSpPr>
          <p:spPr>
            <a:xfrm rot="20577162">
              <a:off x="9778487" y="2827862"/>
              <a:ext cx="1417148" cy="830997"/>
            </a:xfrm>
            <a:prstGeom prst="rect">
              <a:avLst/>
            </a:prstGeom>
            <a:effectLst>
              <a:outerShdw blurRad="50800" dist="38100" dir="2700000" algn="tl" rotWithShape="0">
                <a:prstClr val="black">
                  <a:alpha val="40000"/>
                </a:prstClr>
              </a:outerShdw>
            </a:effectLst>
          </p:spPr>
          <p:txBody>
            <a:bodyPr wrap="square">
              <a:spAutoFit/>
            </a:bodyPr>
            <a:lstStyle/>
            <a:p>
              <a:pPr algn="ctr"/>
              <a:r>
                <a:rPr lang="zh-CN" altLang="en-US" sz="2400" b="1" kern="0" dirty="0" smtClean="0">
                  <a:solidFill>
                    <a:srgbClr val="FFFFFF"/>
                  </a:solidFill>
                  <a:latin typeface="微软雅黑" panose="020B0503020204020204" pitchFamily="34" charset="-122"/>
                  <a:ea typeface="微软雅黑" panose="020B0503020204020204" pitchFamily="34" charset="-122"/>
                </a:rPr>
                <a:t>流域</a:t>
              </a:r>
              <a:endParaRPr lang="en-US" altLang="zh-CN" sz="2400" b="1" kern="0" dirty="0" smtClean="0">
                <a:solidFill>
                  <a:srgbClr val="FFFFFF"/>
                </a:solidFill>
                <a:latin typeface="微软雅黑" panose="020B0503020204020204" pitchFamily="34" charset="-122"/>
                <a:ea typeface="微软雅黑" panose="020B0503020204020204" pitchFamily="34" charset="-122"/>
              </a:endParaRPr>
            </a:p>
            <a:p>
              <a:pPr algn="ctr"/>
              <a:r>
                <a:rPr lang="zh-CN" altLang="en-US" sz="2400" b="1" kern="0" dirty="0" smtClean="0">
                  <a:solidFill>
                    <a:srgbClr val="FFFFFF"/>
                  </a:solidFill>
                  <a:latin typeface="微软雅黑" panose="020B0503020204020204" pitchFamily="34" charset="-122"/>
                  <a:ea typeface="微软雅黑" panose="020B0503020204020204" pitchFamily="34" charset="-122"/>
                </a:rPr>
                <a:t>水华</a:t>
              </a:r>
              <a:r>
                <a:rPr lang="zh-CN" altLang="en-US" sz="2400" b="1" kern="0" dirty="0">
                  <a:solidFill>
                    <a:srgbClr val="FFFFFF"/>
                  </a:solidFill>
                  <a:latin typeface="微软雅黑" panose="020B0503020204020204" pitchFamily="34" charset="-122"/>
                  <a:ea typeface="微软雅黑" panose="020B0503020204020204" pitchFamily="34" charset="-122"/>
                </a:rPr>
                <a:t>预警</a:t>
              </a:r>
              <a:endParaRPr lang="en-US" altLang="zh-CN" sz="2400" b="1" kern="0" dirty="0">
                <a:solidFill>
                  <a:srgbClr val="FFFFFF"/>
                </a:solidFill>
                <a:latin typeface="微软雅黑" panose="020B0503020204020204" pitchFamily="34" charset="-122"/>
                <a:ea typeface="微软雅黑" panose="020B0503020204020204" pitchFamily="34" charset="-122"/>
              </a:endParaRPr>
            </a:p>
          </p:txBody>
        </p:sp>
        <p:sp>
          <p:nvSpPr>
            <p:cNvPr id="50" name="矩形 49"/>
            <p:cNvSpPr/>
            <p:nvPr/>
          </p:nvSpPr>
          <p:spPr>
            <a:xfrm rot="20776580">
              <a:off x="8856430" y="5109825"/>
              <a:ext cx="2646878" cy="830997"/>
            </a:xfrm>
            <a:prstGeom prst="rect">
              <a:avLst/>
            </a:prstGeom>
            <a:effectLst>
              <a:outerShdw blurRad="50800" dist="38100" dir="2700000" algn="tl" rotWithShape="0">
                <a:prstClr val="black">
                  <a:alpha val="40000"/>
                </a:prstClr>
              </a:outerShdw>
            </a:effectLst>
          </p:spPr>
          <p:txBody>
            <a:bodyPr wrap="square">
              <a:spAutoFit/>
            </a:bodyPr>
            <a:lstStyle/>
            <a:p>
              <a:pPr algn="ctr"/>
              <a:r>
                <a:rPr lang="zh-CN" altLang="en-US" sz="2400" b="1" kern="0" dirty="0">
                  <a:solidFill>
                    <a:srgbClr val="FFFFFF"/>
                  </a:solidFill>
                  <a:latin typeface="微软雅黑" panose="020B0503020204020204" pitchFamily="34" charset="-122"/>
                  <a:ea typeface="微软雅黑" panose="020B0503020204020204" pitchFamily="34" charset="-122"/>
                </a:rPr>
                <a:t>空间</a:t>
              </a:r>
              <a:r>
                <a:rPr lang="zh-CN" altLang="en-US" sz="2400" b="1" kern="0" dirty="0" smtClean="0">
                  <a:solidFill>
                    <a:srgbClr val="FFFFFF"/>
                  </a:solidFill>
                  <a:latin typeface="微软雅黑" panose="020B0503020204020204" pitchFamily="34" charset="-122"/>
                  <a:ea typeface="微软雅黑" panose="020B0503020204020204" pitchFamily="34" charset="-122"/>
                </a:rPr>
                <a:t>格局</a:t>
              </a:r>
              <a:endParaRPr lang="en-US" altLang="zh-CN" sz="2400" b="1" kern="0" dirty="0" smtClean="0">
                <a:solidFill>
                  <a:srgbClr val="FFFFFF"/>
                </a:solidFill>
                <a:latin typeface="微软雅黑" panose="020B0503020204020204" pitchFamily="34" charset="-122"/>
                <a:ea typeface="微软雅黑" panose="020B0503020204020204" pitchFamily="34" charset="-122"/>
              </a:endParaRPr>
            </a:p>
            <a:p>
              <a:pPr algn="ctr"/>
              <a:r>
                <a:rPr lang="zh-CN" altLang="en-US" sz="2400" b="1" kern="0" dirty="0" smtClean="0">
                  <a:solidFill>
                    <a:srgbClr val="FFFFFF"/>
                  </a:solidFill>
                  <a:latin typeface="微软雅黑" panose="020B0503020204020204" pitchFamily="34" charset="-122"/>
                  <a:ea typeface="微软雅黑" panose="020B0503020204020204" pitchFamily="34" charset="-122"/>
                </a:rPr>
                <a:t>评估</a:t>
              </a:r>
              <a:r>
                <a:rPr lang="zh-CN" altLang="en-US" sz="2400" b="1" kern="0" dirty="0">
                  <a:solidFill>
                    <a:srgbClr val="FFFFFF"/>
                  </a:solidFill>
                  <a:latin typeface="微软雅黑" panose="020B0503020204020204" pitchFamily="34" charset="-122"/>
                  <a:ea typeface="微软雅黑" panose="020B0503020204020204" pitchFamily="34" charset="-122"/>
                </a:rPr>
                <a:t>优化</a:t>
              </a:r>
              <a:endParaRPr lang="en-US" altLang="zh-CN" sz="2400" b="1" kern="0" dirty="0">
                <a:solidFill>
                  <a:srgbClr val="FFFFFF"/>
                </a:solidFill>
                <a:latin typeface="微软雅黑" panose="020B0503020204020204" pitchFamily="34" charset="-122"/>
                <a:ea typeface="微软雅黑" panose="020B0503020204020204" pitchFamily="34" charset="-122"/>
              </a:endParaRPr>
            </a:p>
          </p:txBody>
        </p:sp>
        <p:sp>
          <p:nvSpPr>
            <p:cNvPr id="53" name="矩形 52"/>
            <p:cNvSpPr/>
            <p:nvPr/>
          </p:nvSpPr>
          <p:spPr>
            <a:xfrm rot="20616609">
              <a:off x="6818307" y="4801043"/>
              <a:ext cx="2339103" cy="830997"/>
            </a:xfrm>
            <a:prstGeom prst="rect">
              <a:avLst/>
            </a:prstGeom>
            <a:effectLst>
              <a:outerShdw blurRad="50800" dist="38100" dir="2700000" algn="tl" rotWithShape="0">
                <a:prstClr val="black">
                  <a:alpha val="40000"/>
                </a:prstClr>
              </a:outerShdw>
            </a:effectLst>
          </p:spPr>
          <p:txBody>
            <a:bodyPr wrap="square">
              <a:spAutoFit/>
            </a:bodyPr>
            <a:lstStyle/>
            <a:p>
              <a:pPr algn="ctr"/>
              <a:r>
                <a:rPr lang="zh-CN" altLang="en-US" sz="2400" b="1" kern="0" dirty="0">
                  <a:solidFill>
                    <a:srgbClr val="FFFFFF"/>
                  </a:solidFill>
                  <a:latin typeface="微软雅黑" panose="020B0503020204020204" pitchFamily="34" charset="-122"/>
                  <a:ea typeface="微软雅黑" panose="020B0503020204020204" pitchFamily="34" charset="-122"/>
                </a:rPr>
                <a:t>水</a:t>
              </a:r>
              <a:r>
                <a:rPr lang="zh-CN" altLang="en-US" sz="2400" b="1" kern="0" dirty="0" smtClean="0">
                  <a:solidFill>
                    <a:srgbClr val="FFFFFF"/>
                  </a:solidFill>
                  <a:latin typeface="微软雅黑" panose="020B0503020204020204" pitchFamily="34" charset="-122"/>
                  <a:ea typeface="微软雅黑" panose="020B0503020204020204" pitchFamily="34" charset="-122"/>
                </a:rPr>
                <a:t>环境</a:t>
              </a:r>
              <a:endParaRPr lang="en-US" altLang="zh-CN" sz="2400" b="1" kern="0" dirty="0" smtClean="0">
                <a:solidFill>
                  <a:srgbClr val="FFFFFF"/>
                </a:solidFill>
                <a:latin typeface="微软雅黑" panose="020B0503020204020204" pitchFamily="34" charset="-122"/>
                <a:ea typeface="微软雅黑" panose="020B0503020204020204" pitchFamily="34" charset="-122"/>
              </a:endParaRPr>
            </a:p>
            <a:p>
              <a:pPr algn="ctr"/>
              <a:r>
                <a:rPr lang="zh-CN" altLang="en-US" sz="2400" b="1" kern="0" dirty="0" smtClean="0">
                  <a:solidFill>
                    <a:srgbClr val="FFFFFF"/>
                  </a:solidFill>
                  <a:latin typeface="微软雅黑" panose="020B0503020204020204" pitchFamily="34" charset="-122"/>
                  <a:ea typeface="微软雅黑" panose="020B0503020204020204" pitchFamily="34" charset="-122"/>
                </a:rPr>
                <a:t>综合</a:t>
              </a:r>
              <a:r>
                <a:rPr lang="zh-CN" altLang="en-US" sz="2400" b="1" kern="0" dirty="0">
                  <a:solidFill>
                    <a:srgbClr val="FFFFFF"/>
                  </a:solidFill>
                  <a:latin typeface="微软雅黑" panose="020B0503020204020204" pitchFamily="34" charset="-122"/>
                  <a:ea typeface="微软雅黑" panose="020B0503020204020204" pitchFamily="34" charset="-122"/>
                </a:rPr>
                <a:t>整治</a:t>
              </a:r>
            </a:p>
          </p:txBody>
        </p:sp>
      </p:grpSp>
      <p:pic>
        <p:nvPicPr>
          <p:cNvPr id="102" name="图片 101"/>
          <p:cNvPicPr>
            <a:picLocks noChangeAspect="1"/>
          </p:cNvPicPr>
          <p:nvPr/>
        </p:nvPicPr>
        <p:blipFill>
          <a:blip r:embed="rId20"/>
          <a:stretch>
            <a:fillRect/>
          </a:stretch>
        </p:blipFill>
        <p:spPr>
          <a:xfrm>
            <a:off x="10728697" y="120337"/>
            <a:ext cx="1333333" cy="761905"/>
          </a:xfrm>
          <a:prstGeom prst="rect">
            <a:avLst/>
          </a:prstGeom>
        </p:spPr>
      </p:pic>
    </p:spTree>
    <p:extLst>
      <p:ext uri="{BB962C8B-B14F-4D97-AF65-F5344CB8AC3E}">
        <p14:creationId xmlns:p14="http://schemas.microsoft.com/office/powerpoint/2010/main" xmlns="" val="314795238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4"/>
          <a:stretch>
            <a:fillRect/>
          </a:stretch>
        </p:blipFill>
        <p:spPr>
          <a:xfrm>
            <a:off x="10728697" y="75514"/>
            <a:ext cx="1333333" cy="806728"/>
          </a:xfrm>
          <a:prstGeom prst="rect">
            <a:avLst/>
          </a:prstGeom>
        </p:spPr>
      </p:pic>
      <p:sp>
        <p:nvSpPr>
          <p:cNvPr id="24" name="矩形 23"/>
          <p:cNvSpPr/>
          <p:nvPr/>
        </p:nvSpPr>
        <p:spPr>
          <a:xfrm>
            <a:off x="11473557" y="2507205"/>
            <a:ext cx="708918" cy="30710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8816327" y="5473035"/>
            <a:ext cx="2770424" cy="1190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2544203"/>
            <a:ext cx="8904303" cy="30540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2"/>
          <p:cNvSpPr>
            <a:spLocks noChangeArrowheads="1"/>
          </p:cNvSpPr>
          <p:nvPr/>
        </p:nvSpPr>
        <p:spPr bwMode="auto">
          <a:xfrm>
            <a:off x="1817688" y="25915"/>
            <a:ext cx="3718673"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4000" dirty="0">
              <a:solidFill>
                <a:srgbClr val="FF0000"/>
              </a:solidFill>
              <a:latin typeface="隶书" panose="02010509060101010101" pitchFamily="49" charset="-122"/>
              <a:ea typeface="隶书" panose="02010509060101010101" pitchFamily="49" charset="-122"/>
              <a:sym typeface="Arial" panose="020B0604020202020204" pitchFamily="34" charset="0"/>
            </a:endParaRPr>
          </a:p>
        </p:txBody>
      </p:sp>
      <p:sp>
        <p:nvSpPr>
          <p:cNvPr id="5" name="文本框 4"/>
          <p:cNvSpPr txBox="1"/>
          <p:nvPr/>
        </p:nvSpPr>
        <p:spPr>
          <a:xfrm>
            <a:off x="2492633" y="1597971"/>
            <a:ext cx="3801491" cy="683264"/>
          </a:xfrm>
          <a:prstGeom prst="rect">
            <a:avLst/>
          </a:prstGeom>
        </p:spPr>
        <p:txBody>
          <a:bodyPr wrap="square">
            <a:spAutoFit/>
          </a:bodyPr>
          <a:lstStyle>
            <a:defPPr>
              <a:defRPr lang="zh-CN"/>
            </a:defPPr>
            <a:lvl1pPr algn="ctr">
              <a:lnSpc>
                <a:spcPct val="120000"/>
              </a:lnSpc>
              <a:defRPr sz="3200" b="1">
                <a:solidFill>
                  <a:srgbClr val="FF0000"/>
                </a:solidFill>
                <a:latin typeface="微软雅黑" panose="020B0503020204020204" pitchFamily="34" charset="-122"/>
                <a:ea typeface="微软雅黑" panose="020B0503020204020204" pitchFamily="34" charset="-122"/>
              </a:defRPr>
            </a:lvl1pPr>
          </a:lstStyle>
          <a:p>
            <a:r>
              <a:rPr lang="zh-CN" altLang="en-US" dirty="0"/>
              <a:t>水污染防控</a:t>
            </a:r>
          </a:p>
        </p:txBody>
      </p:sp>
      <p:pic>
        <p:nvPicPr>
          <p:cNvPr id="11" name="图片 10"/>
          <p:cNvPicPr>
            <a:picLocks noChangeAspect="1"/>
          </p:cNvPicPr>
          <p:nvPr/>
        </p:nvPicPr>
        <p:blipFill>
          <a:blip r:embed="rId5"/>
          <a:stretch>
            <a:fillRect/>
          </a:stretch>
        </p:blipFill>
        <p:spPr>
          <a:xfrm>
            <a:off x="416581" y="2544203"/>
            <a:ext cx="3976797" cy="2874498"/>
          </a:xfrm>
          <a:prstGeom prst="rect">
            <a:avLst/>
          </a:prstGeom>
        </p:spPr>
      </p:pic>
      <p:sp>
        <p:nvSpPr>
          <p:cNvPr id="6" name="矩形 5"/>
          <p:cNvSpPr/>
          <p:nvPr/>
        </p:nvSpPr>
        <p:spPr>
          <a:xfrm>
            <a:off x="4784828" y="2603707"/>
            <a:ext cx="3746966" cy="2935034"/>
          </a:xfrm>
          <a:prstGeom prst="rect">
            <a:avLst/>
          </a:prstGeom>
        </p:spPr>
        <p:txBody>
          <a:bodyPr wrap="square">
            <a:spAutoFit/>
          </a:bodyPr>
          <a:lstStyle/>
          <a:p>
            <a:pPr indent="266700" algn="just">
              <a:lnSpc>
                <a:spcPct val="130000"/>
              </a:lnSpc>
              <a:spcAft>
                <a:spcPts val="0"/>
              </a:spcAft>
            </a:pPr>
            <a:r>
              <a:rPr lang="zh-CN" altLang="en-US" kern="100" dirty="0" smtClean="0">
                <a:latin typeface="黑体" panose="02010609060101010101" pitchFamily="49" charset="-122"/>
                <a:ea typeface="黑体" panose="02010609060101010101" pitchFamily="49" charset="-122"/>
                <a:cs typeface="Times New Roman" panose="02020603050405020304" pitchFamily="18" charset="0"/>
              </a:rPr>
              <a:t>  智能</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云平台实现了突发事故实时在线快速预测预警。在</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2015</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年</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11</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月</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24</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日甘肃省某尾矿库泄漏事故中，平台精准快速地模拟了重金属锑对库区下游河段的影响，确定了污染带到达下游敏感断面的时间和污染</a:t>
            </a:r>
            <a:r>
              <a:rPr lang="zh-CN" altLang="en-US" kern="100" dirty="0" smtClean="0">
                <a:latin typeface="黑体" panose="02010609060101010101" pitchFamily="49" charset="-122"/>
                <a:ea typeface="黑体" panose="02010609060101010101" pitchFamily="49" charset="-122"/>
                <a:cs typeface="Times New Roman" panose="02020603050405020304" pitchFamily="18" charset="0"/>
              </a:rPr>
              <a:t>范围</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b="1" dirty="0" smtClean="0">
                <a:solidFill>
                  <a:srgbClr val="FF0000"/>
                </a:solidFill>
                <a:latin typeface="微软雅黑" panose="020B0503020204020204" pitchFamily="34" charset="-122"/>
                <a:ea typeface="微软雅黑" panose="020B0503020204020204" pitchFamily="34" charset="-122"/>
              </a:rPr>
              <a:t>有效</a:t>
            </a:r>
            <a:r>
              <a:rPr lang="zh-CN" altLang="en-US" b="1" dirty="0">
                <a:solidFill>
                  <a:srgbClr val="FF0000"/>
                </a:solidFill>
                <a:latin typeface="微软雅黑" panose="020B0503020204020204" pitchFamily="34" charset="-122"/>
                <a:ea typeface="微软雅黑" panose="020B0503020204020204" pitchFamily="34" charset="-122"/>
              </a:rPr>
              <a:t>地辅助突发事故的应急监测与处置决策的制定</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a:t>
            </a:r>
            <a:endParaRPr lang="zh-CN" altLang="zh-CN" kern="100" dirty="0">
              <a:latin typeface="黑体" panose="02010609060101010101" pitchFamily="49" charset="-122"/>
              <a:ea typeface="黑体" panose="02010609060101010101" pitchFamily="49" charset="-122"/>
              <a:cs typeface="Times New Roman" panose="02020603050405020304" pitchFamily="18" charset="0"/>
            </a:endParaRPr>
          </a:p>
        </p:txBody>
      </p:sp>
      <p:grpSp>
        <p:nvGrpSpPr>
          <p:cNvPr id="21" name="组合 12"/>
          <p:cNvGrpSpPr/>
          <p:nvPr/>
        </p:nvGrpSpPr>
        <p:grpSpPr>
          <a:xfrm>
            <a:off x="145571" y="160923"/>
            <a:ext cx="3679850" cy="843564"/>
            <a:chOff x="45188" y="71021"/>
            <a:chExt cx="3679850" cy="843564"/>
          </a:xfrm>
        </p:grpSpPr>
        <p:sp>
          <p:nvSpPr>
            <p:cNvPr id="22" name="矩形 21"/>
            <p:cNvSpPr/>
            <p:nvPr/>
          </p:nvSpPr>
          <p:spPr>
            <a:xfrm>
              <a:off x="630938" y="250565"/>
              <a:ext cx="3094100"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四</a:t>
              </a:r>
              <a:r>
                <a:rPr lang="zh-CN" altLang="en-US" sz="2400" b="1" dirty="0" smtClean="0">
                  <a:solidFill>
                    <a:schemeClr val="tx1"/>
                  </a:solidFill>
                  <a:latin typeface="微软雅黑" panose="020B0503020204020204" pitchFamily="34" charset="-122"/>
                  <a:ea typeface="微软雅黑" panose="020B0503020204020204" pitchFamily="34" charset="-122"/>
                </a:rPr>
                <a:t>、技术应用</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26" name="图片 25"/>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xmlns="">
                    <a14:imgLayer r:embed="rId10">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17" name="无资料预警-演示视频.wmv">
            <a:hlinkClick r:id="" action="ppaction://media"/>
          </p:cNvPr>
          <p:cNvPicPr>
            <a:picLocks noRot="1" noChangeAspect="1"/>
          </p:cNvPicPr>
          <p:nvPr>
            <a:videoFile r:link="rId1"/>
          </p:nvPr>
        </p:nvPicPr>
        <p:blipFill>
          <a:blip r:embed="rId11"/>
          <a:stretch>
            <a:fillRect/>
          </a:stretch>
        </p:blipFill>
        <p:spPr>
          <a:xfrm>
            <a:off x="8914110" y="937524"/>
            <a:ext cx="2571156" cy="4534082"/>
          </a:xfrm>
          <a:prstGeom prst="rect">
            <a:avLst/>
          </a:prstGeom>
        </p:spPr>
      </p:pic>
    </p:spTree>
    <p:extLst>
      <p:ext uri="{BB962C8B-B14F-4D97-AF65-F5344CB8AC3E}">
        <p14:creationId xmlns:p14="http://schemas.microsoft.com/office/powerpoint/2010/main" xmlns="" val="3710813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p:cTn id="7"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635" y="939277"/>
            <a:ext cx="7160935" cy="633187"/>
          </a:xfrm>
          <a:prstGeom prst="rect">
            <a:avLst/>
          </a:prstGeom>
        </p:spPr>
        <p:txBody>
          <a:bodyPr wrap="square">
            <a:spAutoFit/>
          </a:bodyPr>
          <a:lstStyle/>
          <a:p>
            <a:pPr algn="ctr">
              <a:lnSpc>
                <a:spcPct val="120000"/>
              </a:lnSpc>
            </a:pPr>
            <a:r>
              <a:rPr lang="zh-CN" altLang="en-US" sz="3200" b="1" dirty="0">
                <a:solidFill>
                  <a:srgbClr val="FF0000"/>
                </a:solidFill>
                <a:latin typeface="微软雅黑" panose="020B0503020204020204" pitchFamily="34" charset="-122"/>
                <a:ea typeface="微软雅黑" panose="020B0503020204020204" pitchFamily="34" charset="-122"/>
              </a:rPr>
              <a:t>突发水环境风险评估与预警</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5"/>
          <a:stretch>
            <a:fillRect/>
          </a:stretch>
        </p:blipFill>
        <p:spPr>
          <a:xfrm>
            <a:off x="10728697" y="120337"/>
            <a:ext cx="1333333" cy="761905"/>
          </a:xfrm>
          <a:prstGeom prst="rect">
            <a:avLst/>
          </a:prstGeom>
        </p:spPr>
      </p:pic>
      <p:grpSp>
        <p:nvGrpSpPr>
          <p:cNvPr id="18" name="组合 12"/>
          <p:cNvGrpSpPr/>
          <p:nvPr/>
        </p:nvGrpSpPr>
        <p:grpSpPr>
          <a:xfrm>
            <a:off x="145571" y="160923"/>
            <a:ext cx="3679850" cy="843564"/>
            <a:chOff x="45188" y="71021"/>
            <a:chExt cx="3679850" cy="843564"/>
          </a:xfrm>
        </p:grpSpPr>
        <p:sp>
          <p:nvSpPr>
            <p:cNvPr id="19" name="矩形 18"/>
            <p:cNvSpPr/>
            <p:nvPr/>
          </p:nvSpPr>
          <p:spPr>
            <a:xfrm>
              <a:off x="630938" y="250565"/>
              <a:ext cx="3094100"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四</a:t>
              </a:r>
              <a:r>
                <a:rPr lang="zh-CN" altLang="en-US" sz="2400" b="1" dirty="0" smtClean="0">
                  <a:solidFill>
                    <a:schemeClr val="tx1"/>
                  </a:solidFill>
                  <a:latin typeface="微软雅黑" panose="020B0503020204020204" pitchFamily="34" charset="-122"/>
                  <a:ea typeface="微软雅黑" panose="020B0503020204020204" pitchFamily="34" charset="-122"/>
                </a:rPr>
                <a:t>、技术应用</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xmlns="">
                    <a14:imgLayer r:embed="rId8">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23" name="重庆 突发事件 支流.mp4">
            <a:hlinkClick r:id="" action="ppaction://media"/>
          </p:cNvPr>
          <p:cNvPicPr>
            <a:picLocks noChangeAspect="1"/>
          </p:cNvPicPr>
          <p:nvPr>
            <a:videoFile r:link="rId1"/>
            <p:extLst>
              <p:ext uri="{DAA4B4D4-6D71-4841-9C94-3DE7FCFB9230}">
                <p14:media xmlns:p14="http://schemas.microsoft.com/office/powerpoint/2010/main" xmlns="" r:link="rId9"/>
              </p:ext>
            </p:extLst>
          </p:nvPr>
        </p:nvPicPr>
        <p:blipFill>
          <a:blip r:embed="rId10">
            <a:extLst>
              <a:ext uri="{28A0092B-C50C-407E-A947-70E740481C1C}">
                <a14:useLocalDpi xmlns:a14="http://schemas.microsoft.com/office/drawing/2010/main" xmlns="" val="0"/>
              </a:ext>
            </a:extLst>
          </a:blip>
          <a:srcRect/>
          <a:stretch>
            <a:fillRect/>
          </a:stretch>
        </p:blipFill>
        <p:spPr bwMode="auto">
          <a:xfrm>
            <a:off x="310216" y="2873001"/>
            <a:ext cx="5462588" cy="318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矩形 4"/>
          <p:cNvSpPr>
            <a:spLocks noChangeArrowheads="1"/>
          </p:cNvSpPr>
          <p:nvPr/>
        </p:nvSpPr>
        <p:spPr bwMode="auto">
          <a:xfrm>
            <a:off x="389577" y="1688802"/>
            <a:ext cx="111950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     </a:t>
            </a:r>
            <a:r>
              <a:rPr lang="zh-CN" altLang="en-US"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如</a:t>
            </a:r>
            <a:r>
              <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2014</a:t>
            </a:r>
            <a:r>
              <a:rPr lang="zh-CN"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年</a:t>
            </a:r>
            <a:r>
              <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4</a:t>
            </a:r>
            <a:r>
              <a:rPr lang="zh-CN"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月</a:t>
            </a:r>
            <a:r>
              <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30</a:t>
            </a:r>
            <a:r>
              <a:rPr lang="zh-CN"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日，</a:t>
            </a:r>
            <a:r>
              <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3</a:t>
            </a:r>
            <a:r>
              <a:rPr lang="zh-CN"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吨邻二甲苯经厂区雨水沟进入长江。</a:t>
            </a:r>
            <a:r>
              <a:rPr lang="zh-CN" altLang="en-US" dirty="0">
                <a:solidFill>
                  <a:srgbClr val="000000"/>
                </a:solidFill>
                <a:latin typeface="黑体" panose="02010609060101010101" pitchFamily="49" charset="-122"/>
                <a:ea typeface="黑体" panose="02010609060101010101" pitchFamily="49" charset="-122"/>
                <a:cs typeface="Times New Roman" panose="02020603050405020304" pitchFamily="18" charset="0"/>
              </a:rPr>
              <a:t>示范平台对污染事故进行了预测，表面</a:t>
            </a:r>
            <a:r>
              <a:rPr lang="zh-CN"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污染物到达关注断面的时间为</a:t>
            </a:r>
            <a:r>
              <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4.5</a:t>
            </a:r>
            <a:r>
              <a:rPr lang="zh-CN"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小时，到达浓度为</a:t>
            </a:r>
            <a:r>
              <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0.008mg/L</a:t>
            </a:r>
            <a:r>
              <a:rPr lang="zh-CN"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，持续时间约</a:t>
            </a:r>
            <a:r>
              <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10</a:t>
            </a:r>
            <a:r>
              <a:rPr lang="zh-CN"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小时，与实际情况吻合程度较好。事后，重庆市环科院相关负责人高度肯定了预警软件系统对处理此类事故产生的积极作用。</a:t>
            </a:r>
            <a:endParaRPr lang="zh-CN" altLang="en-US"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1" name="干流突发事件-加速.wmv">
            <a:hlinkClick r:id="" action="ppaction://media"/>
          </p:cNvPr>
          <p:cNvPicPr>
            <a:picLocks noRot="1" noChangeAspect="1"/>
          </p:cNvPicPr>
          <p:nvPr>
            <a:videoFile r:link="rId2"/>
          </p:nvPr>
        </p:nvPicPr>
        <p:blipFill>
          <a:blip r:embed="rId11"/>
          <a:stretch>
            <a:fillRect/>
          </a:stretch>
        </p:blipFill>
        <p:spPr>
          <a:xfrm>
            <a:off x="5970953" y="2871314"/>
            <a:ext cx="5673344" cy="3191256"/>
          </a:xfrm>
          <a:prstGeom prst="rect">
            <a:avLst/>
          </a:prstGeom>
        </p:spPr>
      </p:pic>
    </p:spTree>
    <p:extLst>
      <p:ext uri="{BB962C8B-B14F-4D97-AF65-F5344CB8AC3E}">
        <p14:creationId xmlns:p14="http://schemas.microsoft.com/office/powerpoint/2010/main" xmlns="" val="110179832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remove"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video>
              <p:cMediaNode>
                <p:cTn id="13" fill="remove" display="0">
                  <p:stCondLst>
                    <p:cond delay="indefinite"/>
                  </p:stCondLst>
                  <p:endCondLst>
                    <p:cond evt="onNext" delay="0">
                      <p:tgtEl>
                        <p:sldTgt/>
                      </p:tgtEl>
                    </p:cond>
                    <p:cond evt="onPrev" delay="0">
                      <p:tgtEl>
                        <p:sldTgt/>
                      </p:tgtEl>
                    </p:cond>
                  </p:endCondLst>
                </p:cTn>
                <p:tgtEl>
                  <p:spTgt spid="2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066793" y="1129852"/>
            <a:ext cx="3840615" cy="627864"/>
          </a:xfrm>
          <a:prstGeom prst="rect">
            <a:avLst/>
          </a:prstGeom>
        </p:spPr>
        <p:txBody>
          <a:bodyPr wrap="square">
            <a:spAutoFit/>
          </a:bodyPr>
          <a:lstStyle/>
          <a:p>
            <a:pPr algn="ctr">
              <a:lnSpc>
                <a:spcPct val="120000"/>
              </a:lnSpc>
            </a:pPr>
            <a:r>
              <a:rPr lang="zh-CN" altLang="en-US" sz="3200" b="1" dirty="0">
                <a:solidFill>
                  <a:srgbClr val="FF0000"/>
                </a:solidFill>
                <a:latin typeface="微软雅黑" panose="020B0503020204020204" pitchFamily="34" charset="-122"/>
                <a:ea typeface="微软雅黑" panose="020B0503020204020204" pitchFamily="34" charset="-122"/>
              </a:rPr>
              <a:t>流域水华预警</a:t>
            </a:r>
          </a:p>
        </p:txBody>
      </p:sp>
      <p:pic>
        <p:nvPicPr>
          <p:cNvPr id="14" name="图片 13"/>
          <p:cNvPicPr>
            <a:picLocks noChangeAspect="1"/>
          </p:cNvPicPr>
          <p:nvPr/>
        </p:nvPicPr>
        <p:blipFill>
          <a:blip r:embed="rId6"/>
          <a:stretch>
            <a:fillRect/>
          </a:stretch>
        </p:blipFill>
        <p:spPr>
          <a:xfrm>
            <a:off x="10728697" y="120337"/>
            <a:ext cx="1333333" cy="761905"/>
          </a:xfrm>
          <a:prstGeom prst="rect">
            <a:avLst/>
          </a:prstGeom>
        </p:spPr>
      </p:pic>
      <p:sp>
        <p:nvSpPr>
          <p:cNvPr id="11" name="矩形 10"/>
          <p:cNvSpPr/>
          <p:nvPr/>
        </p:nvSpPr>
        <p:spPr>
          <a:xfrm>
            <a:off x="567771" y="1845121"/>
            <a:ext cx="10677297" cy="1292662"/>
          </a:xfrm>
          <a:prstGeom prst="rect">
            <a:avLst/>
          </a:prstGeom>
        </p:spPr>
        <p:txBody>
          <a:bodyPr wrap="square">
            <a:spAutoFit/>
          </a:bodyPr>
          <a:lstStyle/>
          <a:p>
            <a:pPr lvl="0" algn="just">
              <a:lnSpc>
                <a:spcPct val="130000"/>
              </a:lnSpc>
              <a:defRPr/>
            </a:pPr>
            <a:r>
              <a:rPr lang="zh-CN" altLang="en-US" sz="2000" dirty="0" smtClean="0">
                <a:latin typeface="黑体" pitchFamily="49" charset="-122"/>
                <a:ea typeface="黑体" pitchFamily="49" charset="-122"/>
              </a:rPr>
              <a:t>    在水华暴发前，通过系统发出的警报，准确预知水华暴发的可能地理位置、时间、严重性、可能影响范围以及暴发原因，</a:t>
            </a:r>
            <a:r>
              <a:rPr lang="zh-CN" altLang="en-US" sz="2000" b="1" dirty="0" smtClean="0">
                <a:solidFill>
                  <a:srgbClr val="FF0000"/>
                </a:solidFill>
                <a:latin typeface="微软雅黑" panose="020B0503020204020204" pitchFamily="34" charset="-122"/>
                <a:ea typeface="微软雅黑" panose="020B0503020204020204" pitchFamily="34" charset="-122"/>
              </a:rPr>
              <a:t>提前向相关部门提出预警和处置建议</a:t>
            </a:r>
            <a:r>
              <a:rPr lang="zh-CN" altLang="en-US" sz="2000" dirty="0" smtClean="0">
                <a:latin typeface="黑体" pitchFamily="49" charset="-122"/>
                <a:ea typeface="黑体" pitchFamily="49" charset="-122"/>
              </a:rPr>
              <a:t>，从被动处置转变为主动出击，已成功应用于三峡库区及太湖流域</a:t>
            </a:r>
            <a:r>
              <a:rPr kumimoji="0" lang="zh-CN" altLang="en-US" sz="2000" i="0" u="none" strike="noStrike" kern="1200" cap="none" spc="0" normalizeH="0" baseline="0" noProof="0" dirty="0" smtClean="0">
                <a:ln>
                  <a:noFill/>
                </a:ln>
                <a:effectLst/>
                <a:uLnTx/>
                <a:uFillTx/>
                <a:latin typeface="黑体" pitchFamily="49" charset="-122"/>
                <a:ea typeface="黑体" pitchFamily="49" charset="-122"/>
              </a:rPr>
              <a:t>。</a:t>
            </a:r>
            <a:endParaRPr kumimoji="0" lang="zh-CN" altLang="en-US" sz="2000" i="0" u="none" strike="noStrike" kern="1200" cap="none" spc="0" normalizeH="0" baseline="0" noProof="0" dirty="0">
              <a:ln>
                <a:noFill/>
              </a:ln>
              <a:effectLst/>
              <a:uLnTx/>
              <a:uFillTx/>
              <a:latin typeface="黑体" pitchFamily="49" charset="-122"/>
              <a:ea typeface="黑体" pitchFamily="49" charset="-122"/>
            </a:endParaRPr>
          </a:p>
        </p:txBody>
      </p:sp>
      <p:sp>
        <p:nvSpPr>
          <p:cNvPr id="16" name="矩形 15">
            <a:extLst>
              <a:ext uri="{FF2B5EF4-FFF2-40B4-BE49-F238E27FC236}">
                <a16:creationId xmlns:a16="http://schemas.microsoft.com/office/drawing/2014/main" xmlns="" id="{0F006BDB-D1D0-4509-AFD8-361CD47968FD}"/>
              </a:ext>
            </a:extLst>
          </p:cNvPr>
          <p:cNvSpPr/>
          <p:nvPr/>
        </p:nvSpPr>
        <p:spPr>
          <a:xfrm>
            <a:off x="1722023" y="6020424"/>
            <a:ext cx="1826141" cy="338554"/>
          </a:xfrm>
          <a:prstGeom prst="rect">
            <a:avLst/>
          </a:prstGeom>
          <a:noFill/>
        </p:spPr>
        <p:txBody>
          <a:bodyPr wrap="none">
            <a:spAutoFit/>
          </a:bodyPr>
          <a:lstStyle/>
          <a:p>
            <a:r>
              <a:rPr lang="zh-CN" altLang="en-US" sz="1600" dirty="0" smtClean="0">
                <a:latin typeface="华文楷体" panose="02010600040101010101" pitchFamily="2" charset="-122"/>
                <a:ea typeface="华文楷体" panose="02010600040101010101" pitchFamily="2" charset="-122"/>
              </a:rPr>
              <a:t>三峡库区水华预警</a:t>
            </a:r>
            <a:endParaRPr lang="zh-CN" altLang="en-US" sz="1600" dirty="0">
              <a:latin typeface="华文楷体" panose="02010600040101010101" pitchFamily="2" charset="-122"/>
              <a:ea typeface="华文楷体" panose="02010600040101010101" pitchFamily="2" charset="-122"/>
            </a:endParaRPr>
          </a:p>
        </p:txBody>
      </p:sp>
      <p:sp>
        <p:nvSpPr>
          <p:cNvPr id="17" name="矩形 16">
            <a:extLst>
              <a:ext uri="{FF2B5EF4-FFF2-40B4-BE49-F238E27FC236}">
                <a16:creationId xmlns:a16="http://schemas.microsoft.com/office/drawing/2014/main" xmlns="" id="{0F006BDB-D1D0-4509-AFD8-361CD47968FD}"/>
              </a:ext>
            </a:extLst>
          </p:cNvPr>
          <p:cNvSpPr/>
          <p:nvPr/>
        </p:nvSpPr>
        <p:spPr>
          <a:xfrm>
            <a:off x="5926577" y="6072550"/>
            <a:ext cx="1826141" cy="338554"/>
          </a:xfrm>
          <a:prstGeom prst="rect">
            <a:avLst/>
          </a:prstGeom>
          <a:noFill/>
        </p:spPr>
        <p:txBody>
          <a:bodyPr wrap="none">
            <a:spAutoFit/>
          </a:bodyPr>
          <a:lstStyle/>
          <a:p>
            <a:r>
              <a:rPr lang="zh-CN" altLang="en-US" sz="1600" dirty="0" smtClean="0">
                <a:latin typeface="华文楷体" panose="02010600040101010101" pitchFamily="2" charset="-122"/>
                <a:ea typeface="华文楷体" panose="02010600040101010101" pitchFamily="2" charset="-122"/>
              </a:rPr>
              <a:t>太湖流域流场分布</a:t>
            </a:r>
            <a:endParaRPr lang="zh-CN" altLang="en-US" sz="1600" dirty="0">
              <a:latin typeface="华文楷体" panose="02010600040101010101" pitchFamily="2" charset="-122"/>
              <a:ea typeface="华文楷体" panose="02010600040101010101" pitchFamily="2" charset="-122"/>
            </a:endParaRPr>
          </a:p>
        </p:txBody>
      </p:sp>
      <p:sp>
        <p:nvSpPr>
          <p:cNvPr id="18" name="矩形 17">
            <a:extLst>
              <a:ext uri="{FF2B5EF4-FFF2-40B4-BE49-F238E27FC236}">
                <a16:creationId xmlns:a16="http://schemas.microsoft.com/office/drawing/2014/main" xmlns="" id="{0F006BDB-D1D0-4509-AFD8-361CD47968FD}"/>
              </a:ext>
            </a:extLst>
          </p:cNvPr>
          <p:cNvSpPr/>
          <p:nvPr/>
        </p:nvSpPr>
        <p:spPr>
          <a:xfrm>
            <a:off x="8889421" y="6072550"/>
            <a:ext cx="2441694" cy="338554"/>
          </a:xfrm>
          <a:prstGeom prst="rect">
            <a:avLst/>
          </a:prstGeom>
          <a:noFill/>
        </p:spPr>
        <p:txBody>
          <a:bodyPr wrap="none">
            <a:spAutoFit/>
          </a:bodyPr>
          <a:lstStyle/>
          <a:p>
            <a:r>
              <a:rPr lang="zh-CN" altLang="en-US" sz="1600" dirty="0">
                <a:latin typeface="华文楷体" panose="02010600040101010101" pitchFamily="2" charset="-122"/>
                <a:ea typeface="华文楷体" panose="02010600040101010101" pitchFamily="2" charset="-122"/>
              </a:rPr>
              <a:t>太湖</a:t>
            </a:r>
            <a:r>
              <a:rPr lang="zh-CN" altLang="en-US" sz="1600" dirty="0" smtClean="0">
                <a:latin typeface="华文楷体" panose="02010600040101010101" pitchFamily="2" charset="-122"/>
                <a:ea typeface="华文楷体" panose="02010600040101010101" pitchFamily="2" charset="-122"/>
              </a:rPr>
              <a:t>流域叶绿素浓度分布</a:t>
            </a:r>
            <a:endParaRPr lang="zh-CN" altLang="en-US" sz="1600" dirty="0">
              <a:latin typeface="华文楷体" panose="02010600040101010101" pitchFamily="2" charset="-122"/>
              <a:ea typeface="华文楷体" panose="02010600040101010101" pitchFamily="2" charset="-122"/>
            </a:endParaRPr>
          </a:p>
        </p:txBody>
      </p:sp>
      <p:grpSp>
        <p:nvGrpSpPr>
          <p:cNvPr id="21" name="组合 12"/>
          <p:cNvGrpSpPr/>
          <p:nvPr/>
        </p:nvGrpSpPr>
        <p:grpSpPr>
          <a:xfrm>
            <a:off x="145571" y="160923"/>
            <a:ext cx="3679850" cy="843564"/>
            <a:chOff x="45188" y="71021"/>
            <a:chExt cx="3679850" cy="843564"/>
          </a:xfrm>
        </p:grpSpPr>
        <p:sp>
          <p:nvSpPr>
            <p:cNvPr id="22" name="矩形 21"/>
            <p:cNvSpPr/>
            <p:nvPr/>
          </p:nvSpPr>
          <p:spPr>
            <a:xfrm>
              <a:off x="630938" y="250565"/>
              <a:ext cx="3094100"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四</a:t>
              </a:r>
              <a:r>
                <a:rPr lang="zh-CN" altLang="en-US" sz="2400" b="1" dirty="0" smtClean="0">
                  <a:solidFill>
                    <a:schemeClr val="tx1"/>
                  </a:solidFill>
                  <a:latin typeface="微软雅黑" panose="020B0503020204020204" pitchFamily="34" charset="-122"/>
                  <a:ea typeface="微软雅黑" panose="020B0503020204020204" pitchFamily="34" charset="-122"/>
                </a:rPr>
                <a:t>、技术应用</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7" cstate="print">
              <a:duotone>
                <a:schemeClr val="accent6">
                  <a:shade val="45000"/>
                  <a:satMod val="135000"/>
                </a:schemeClr>
                <a:prstClr val="white"/>
              </a:duotone>
              <a:extLst>
                <a:ext uri="{BEBA8EAE-BF5A-486C-A8C5-ECC9F3942E4B}">
                  <a14:imgProps xmlns:a14="http://schemas.microsoft.com/office/drawing/2010/main" xmlns="">
                    <a14:imgLayer r:embed="rId14">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15" name="澎溪河叶绿素-加速.wmv">
            <a:hlinkClick r:id="" action="ppaction://media"/>
          </p:cNvPr>
          <p:cNvPicPr>
            <a:picLocks noRot="1" noChangeAspect="1"/>
          </p:cNvPicPr>
          <p:nvPr>
            <a:videoFile r:link="rId1"/>
          </p:nvPr>
        </p:nvPicPr>
        <p:blipFill>
          <a:blip r:embed="rId15"/>
          <a:stretch>
            <a:fillRect/>
          </a:stretch>
        </p:blipFill>
        <p:spPr>
          <a:xfrm>
            <a:off x="464458" y="3363686"/>
            <a:ext cx="4681728" cy="2633472"/>
          </a:xfrm>
          <a:prstGeom prst="rect">
            <a:avLst/>
          </a:prstGeom>
        </p:spPr>
      </p:pic>
      <p:pic>
        <p:nvPicPr>
          <p:cNvPr id="19" name="Vector_9.28eve.avi">
            <a:hlinkClick r:id="" action="ppaction://media"/>
          </p:cNvPr>
          <p:cNvPicPr>
            <a:picLocks noRot="1" noChangeAspect="1"/>
          </p:cNvPicPr>
          <p:nvPr>
            <a:videoFile r:link="rId2"/>
          </p:nvPr>
        </p:nvPicPr>
        <p:blipFill>
          <a:blip r:embed="rId16"/>
          <a:stretch>
            <a:fillRect/>
          </a:stretch>
        </p:blipFill>
        <p:spPr>
          <a:xfrm>
            <a:off x="5290284" y="3399797"/>
            <a:ext cx="2963171" cy="2633472"/>
          </a:xfrm>
          <a:prstGeom prst="rect">
            <a:avLst/>
          </a:prstGeom>
        </p:spPr>
      </p:pic>
      <p:pic>
        <p:nvPicPr>
          <p:cNvPr id="20" name="Chla_9.28eve.avi">
            <a:hlinkClick r:id="" action="ppaction://media"/>
          </p:cNvPr>
          <p:cNvPicPr>
            <a:picLocks noRot="1" noChangeAspect="1"/>
          </p:cNvPicPr>
          <p:nvPr>
            <a:videoFile r:link="rId3"/>
          </p:nvPr>
        </p:nvPicPr>
        <p:blipFill>
          <a:blip r:embed="rId17"/>
          <a:stretch>
            <a:fillRect/>
          </a:stretch>
        </p:blipFill>
        <p:spPr>
          <a:xfrm>
            <a:off x="8701525" y="3399796"/>
            <a:ext cx="2963171" cy="2633472"/>
          </a:xfrm>
          <a:prstGeom prst="rect">
            <a:avLst/>
          </a:prstGeom>
        </p:spPr>
      </p:pic>
    </p:spTree>
    <p:extLst>
      <p:ext uri="{BB962C8B-B14F-4D97-AF65-F5344CB8AC3E}">
        <p14:creationId xmlns:p14="http://schemas.microsoft.com/office/powerpoint/2010/main" xmlns="" val="3519955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76" fill="hold"/>
                                        <p:tgtEl>
                                          <p:spTgt spid="15"/>
                                        </p:tgtEl>
                                      </p:cBhvr>
                                    </p:cmd>
                                  </p:childTnLst>
                                </p:cTn>
                              </p:par>
                            </p:childTnLst>
                          </p:cTn>
                        </p:par>
                        <p:par>
                          <p:cTn id="7" fill="hold">
                            <p:stCondLst>
                              <p:cond delay="33576"/>
                            </p:stCondLst>
                            <p:childTnLst>
                              <p:par>
                                <p:cTn id="8" presetID="1" presetClass="mediacall" presetSubtype="0" fill="hold" nodeType="afterEffect">
                                  <p:stCondLst>
                                    <p:cond delay="0"/>
                                  </p:stCondLst>
                                  <p:childTnLst>
                                    <p:cmd type="call" cmd="playFrom(0.0)">
                                      <p:cBhvr>
                                        <p:cTn id="9" dur="38667" fill="hold"/>
                                        <p:tgtEl>
                                          <p:spTgt spid="19"/>
                                        </p:tgtEl>
                                      </p:cBhvr>
                                    </p:cmd>
                                  </p:childTnLst>
                                </p:cTn>
                              </p:par>
                            </p:childTnLst>
                          </p:cTn>
                        </p:par>
                        <p:par>
                          <p:cTn id="10" fill="hold">
                            <p:stCondLst>
                              <p:cond delay="72243"/>
                            </p:stCondLst>
                            <p:childTnLst>
                              <p:par>
                                <p:cTn id="11" presetID="1" presetClass="mediacall" presetSubtype="0" fill="hold" nodeType="afterEffect">
                                  <p:stCondLst>
                                    <p:cond delay="0"/>
                                  </p:stCondLst>
                                  <p:childTnLst>
                                    <p:cmd type="call" cmd="playFrom(0.0)">
                                      <p:cBhvr>
                                        <p:cTn id="12" dur="3866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15"/>
                </p:tgtEl>
              </p:cMediaNode>
            </p:vide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video>
              <p:cMediaNode>
                <p:cTn id="19" fill="hold" display="0">
                  <p:stCondLst>
                    <p:cond delay="indefinite"/>
                  </p:stCondLst>
                  <p:endCondLst>
                    <p:cond evt="onNext" delay="0">
                      <p:tgtEl>
                        <p:sldTgt/>
                      </p:tgtEl>
                    </p:cond>
                    <p:cond evt="onPrev" delay="0">
                      <p:tgtEl>
                        <p:sldTgt/>
                      </p:tgtEl>
                    </p:cond>
                  </p:endCondLst>
                </p:cTn>
                <p:tgtEl>
                  <p:spTgt spid="19"/>
                </p:tgtEl>
              </p:cMediaNode>
            </p:video>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9"/>
                                        </p:tgtEl>
                                      </p:cBhvr>
                                    </p:cmd>
                                  </p:childTnLst>
                                </p:cTn>
                              </p:par>
                            </p:childTnLst>
                          </p:cTn>
                        </p:par>
                      </p:childTnLst>
                    </p:cTn>
                  </p:par>
                </p:childTnLst>
              </p:cTn>
              <p:nextCondLst>
                <p:cond evt="onClick" delay="0">
                  <p:tgtEl>
                    <p:spTgt spid="19"/>
                  </p:tgtEl>
                </p:cond>
              </p:nextCondLst>
            </p:seq>
            <p:video>
              <p:cMediaNode>
                <p:cTn id="25" fill="hold" display="0">
                  <p:stCondLst>
                    <p:cond delay="indefinite"/>
                  </p:stCondLst>
                  <p:endCondLst>
                    <p:cond evt="onNext" delay="0">
                      <p:tgtEl>
                        <p:sldTgt/>
                      </p:tgtEl>
                    </p:cond>
                    <p:cond evt="onPrev" delay="0">
                      <p:tgtEl>
                        <p:sldTgt/>
                      </p:tgtEl>
                    </p:cond>
                  </p:endCondLst>
                </p:cTn>
                <p:tgtEl>
                  <p:spTgt spid="20"/>
                </p:tgtEl>
              </p:cMediaNode>
            </p:video>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635" y="939277"/>
            <a:ext cx="7160935" cy="633187"/>
          </a:xfrm>
          <a:prstGeom prst="rect">
            <a:avLst/>
          </a:prstGeom>
        </p:spPr>
        <p:txBody>
          <a:bodyPr wrap="square">
            <a:spAutoFit/>
          </a:bodyPr>
          <a:lstStyle/>
          <a:p>
            <a:pPr algn="ctr">
              <a:lnSpc>
                <a:spcPct val="120000"/>
              </a:lnSpc>
            </a:pPr>
            <a:r>
              <a:rPr lang="zh-CN" altLang="en-US" sz="3200" b="1" dirty="0" smtClean="0">
                <a:solidFill>
                  <a:srgbClr val="FF0000"/>
                </a:solidFill>
                <a:latin typeface="微软雅黑" panose="020B0503020204020204" pitchFamily="34" charset="-122"/>
                <a:ea typeface="微软雅黑" panose="020B0503020204020204" pitchFamily="34" charset="-122"/>
              </a:rPr>
              <a:t>湖泊水质管理</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5"/>
          <a:stretch>
            <a:fillRect/>
          </a:stretch>
        </p:blipFill>
        <p:spPr>
          <a:xfrm>
            <a:off x="10728697" y="120337"/>
            <a:ext cx="1333333" cy="761905"/>
          </a:xfrm>
          <a:prstGeom prst="rect">
            <a:avLst/>
          </a:prstGeom>
        </p:spPr>
      </p:pic>
      <p:grpSp>
        <p:nvGrpSpPr>
          <p:cNvPr id="18" name="组合 12"/>
          <p:cNvGrpSpPr/>
          <p:nvPr/>
        </p:nvGrpSpPr>
        <p:grpSpPr>
          <a:xfrm>
            <a:off x="145571" y="160923"/>
            <a:ext cx="3679850" cy="843564"/>
            <a:chOff x="45188" y="71021"/>
            <a:chExt cx="3679850" cy="843564"/>
          </a:xfrm>
        </p:grpSpPr>
        <p:sp>
          <p:nvSpPr>
            <p:cNvPr id="19" name="矩形 18"/>
            <p:cNvSpPr/>
            <p:nvPr/>
          </p:nvSpPr>
          <p:spPr>
            <a:xfrm>
              <a:off x="630938" y="250565"/>
              <a:ext cx="3094100"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四</a:t>
              </a:r>
              <a:r>
                <a:rPr lang="zh-CN" altLang="en-US" sz="2400" b="1" dirty="0" smtClean="0">
                  <a:solidFill>
                    <a:schemeClr val="tx1"/>
                  </a:solidFill>
                  <a:latin typeface="微软雅黑" panose="020B0503020204020204" pitchFamily="34" charset="-122"/>
                  <a:ea typeface="微软雅黑" panose="020B0503020204020204" pitchFamily="34" charset="-122"/>
                </a:rPr>
                <a:t>、技术应用</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xmlns="">
                    <a14:imgLayer r:embed="rId9">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sp>
        <p:nvSpPr>
          <p:cNvPr id="46" name="矩形 45"/>
          <p:cNvSpPr/>
          <p:nvPr/>
        </p:nvSpPr>
        <p:spPr>
          <a:xfrm>
            <a:off x="499596" y="1460054"/>
            <a:ext cx="11417300" cy="646113"/>
          </a:xfrm>
          <a:prstGeom prst="rect">
            <a:avLst/>
          </a:prstGeom>
        </p:spPr>
        <p:txBody>
          <a:bodyPr>
            <a:spAutoFit/>
          </a:bodyPr>
          <a:lstStyle/>
          <a:p>
            <a:pPr indent="266700" algn="just">
              <a:spcAft>
                <a:spcPts val="0"/>
              </a:spcAft>
              <a:defRPr/>
            </a:pPr>
            <a:r>
              <a:rPr lang="zh-CN" altLang="en-US" kern="100" dirty="0">
                <a:latin typeface="黑体" panose="02010609060101010101" pitchFamily="49" charset="-122"/>
                <a:ea typeface="黑体" panose="02010609060101010101" pitchFamily="49" charset="-122"/>
              </a:rPr>
              <a:t>在昆明饮用水源地清水海构建了水质管理系统，实现了对饮用水源地水质的实时模拟、三维动态展现和移动展现。该系统从</a:t>
            </a:r>
            <a:r>
              <a:rPr lang="en-US" altLang="zh-CN" kern="100" dirty="0">
                <a:latin typeface="黑体" panose="02010609060101010101" pitchFamily="49" charset="-122"/>
                <a:ea typeface="黑体" panose="02010609060101010101" pitchFamily="49" charset="-122"/>
              </a:rPr>
              <a:t>2014</a:t>
            </a:r>
            <a:r>
              <a:rPr lang="zh-CN" altLang="en-US" kern="100" dirty="0">
                <a:latin typeface="黑体" panose="02010609060101010101" pitchFamily="49" charset="-122"/>
                <a:ea typeface="黑体" panose="02010609060101010101" pitchFamily="49" charset="-122"/>
              </a:rPr>
              <a:t>年业务化运行以来，极大地保障了饮用水源地的水质安全。</a:t>
            </a:r>
            <a:endParaRPr lang="zh-CN" altLang="zh-CN" kern="100" dirty="0">
              <a:latin typeface="黑体" panose="02010609060101010101" pitchFamily="49" charset="-122"/>
              <a:ea typeface="黑体" panose="02010609060101010101" pitchFamily="49" charset="-122"/>
            </a:endParaRPr>
          </a:p>
        </p:txBody>
      </p:sp>
      <p:pic>
        <p:nvPicPr>
          <p:cNvPr id="47" name="清水海突发事件预测.wmv">
            <a:hlinkClick r:id="" action="ppaction://media"/>
          </p:cNvPr>
          <p:cNvPicPr>
            <a:picLocks noChangeAspect="1"/>
          </p:cNvPicPr>
          <p:nvPr>
            <a:videoFile r:link="rId1"/>
            <p:extLst>
              <p:ext uri="{DAA4B4D4-6D71-4841-9C94-3DE7FCFB9230}">
                <p14:media xmlns:p14="http://schemas.microsoft.com/office/powerpoint/2010/main" xmlns="" r:link="rId10"/>
              </p:ext>
            </p:extLst>
          </p:nvPr>
        </p:nvPicPr>
        <p:blipFill>
          <a:blip r:embed="rId11">
            <a:extLst>
              <a:ext uri="{28A0092B-C50C-407E-A947-70E740481C1C}">
                <a14:useLocalDpi xmlns:a14="http://schemas.microsoft.com/office/drawing/2010/main" xmlns="" val="0"/>
              </a:ext>
            </a:extLst>
          </a:blip>
          <a:srcRect/>
          <a:stretch>
            <a:fillRect/>
          </a:stretch>
        </p:blipFill>
        <p:spPr bwMode="auto">
          <a:xfrm>
            <a:off x="334963" y="2211388"/>
            <a:ext cx="6802437" cy="449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预警突发事件预测-手机.wmv">
            <a:hlinkClick r:id="" action="ppaction://media"/>
          </p:cNvPr>
          <p:cNvPicPr>
            <a:picLocks noChangeAspect="1"/>
          </p:cNvPicPr>
          <p:nvPr>
            <a:videoFile r:link="rId2"/>
            <p:extLst>
              <p:ext uri="{DAA4B4D4-6D71-4841-9C94-3DE7FCFB9230}">
                <p14:media xmlns:p14="http://schemas.microsoft.com/office/powerpoint/2010/main" xmlns="" r:link="rId12"/>
              </p:ext>
            </p:extLst>
          </p:nvPr>
        </p:nvPicPr>
        <p:blipFill>
          <a:blip r:embed="rId13">
            <a:extLst>
              <a:ext uri="{28A0092B-C50C-407E-A947-70E740481C1C}">
                <a14:useLocalDpi xmlns:a14="http://schemas.microsoft.com/office/drawing/2010/main" xmlns="" val="0"/>
              </a:ext>
            </a:extLst>
          </a:blip>
          <a:srcRect/>
          <a:stretch>
            <a:fillRect/>
          </a:stretch>
        </p:blipFill>
        <p:spPr bwMode="auto">
          <a:xfrm>
            <a:off x="7161213" y="2219325"/>
            <a:ext cx="2286000" cy="447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0" descr="http://h.hiphotos.baidu.com/baike/pic/item/8b82b9014a90f603bcb89ff83912b31bb051ed01.jpg"/>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9540875" y="2351088"/>
            <a:ext cx="2568575" cy="429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18931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16" fill="hold"/>
                                        <p:tgtEl>
                                          <p:spTgt spid="47"/>
                                        </p:tgtEl>
                                      </p:cBhvr>
                                    </p:cmd>
                                  </p:childTnLst>
                                </p:cTn>
                              </p:par>
                              <p:par>
                                <p:cTn id="7" presetID="1" presetClass="mediacall" presetSubtype="0" fill="hold" nodeType="withEffect">
                                  <p:stCondLst>
                                    <p:cond delay="0"/>
                                  </p:stCondLst>
                                  <p:childTnLst>
                                    <p:cmd type="call" cmd="playFrom(0.0)">
                                      <p:cBhvr>
                                        <p:cTn id="8" dur="11703"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7"/>
                                        </p:tgtEl>
                                      </p:cBhvr>
                                    </p:cmd>
                                  </p:childTnLst>
                                </p:cTn>
                              </p:par>
                            </p:childTnLst>
                          </p:cTn>
                        </p:par>
                      </p:childTnLst>
                    </p:cTn>
                  </p:par>
                </p:childTnLst>
              </p:cTn>
              <p:nextCondLst>
                <p:cond evt="onClick" delay="0">
                  <p:tgtEl>
                    <p:spTgt spid="47"/>
                  </p:tgtEl>
                </p:cond>
              </p:nextCondLst>
            </p:seq>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48"/>
                                        </p:tgtEl>
                                      </p:cBhvr>
                                    </p:cmd>
                                  </p:childTnLst>
                                </p:cTn>
                              </p:par>
                            </p:childTnLst>
                          </p:cTn>
                        </p:par>
                      </p:childTnLst>
                    </p:cTn>
                  </p:par>
                </p:childTnLst>
              </p:cTn>
              <p:nextCondLst>
                <p:cond evt="onClick" delay="0">
                  <p:tgtEl>
                    <p:spTgt spid="48"/>
                  </p:tgtEl>
                </p:cond>
              </p:nextCondLst>
            </p:seq>
            <p:video>
              <p:cMediaNode vol="80000">
                <p:cTn id="19" fill="hold" display="0">
                  <p:stCondLst>
                    <p:cond delay="indefinite"/>
                  </p:stCondLst>
                </p:cTn>
                <p:tgtEl>
                  <p:spTgt spid="47"/>
                </p:tgtEl>
              </p:cMediaNode>
            </p:video>
            <p:video>
              <p:cMediaNode vol="80000">
                <p:cTn id="20" repeatCount="indefinite" fill="hold" display="0">
                  <p:stCondLst>
                    <p:cond delay="indefinite"/>
                  </p:stCondLst>
                </p:cTn>
                <p:tgtEl>
                  <p:spTgt spid="4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635" y="939277"/>
            <a:ext cx="7160935" cy="633187"/>
          </a:xfrm>
          <a:prstGeom prst="rect">
            <a:avLst/>
          </a:prstGeom>
        </p:spPr>
        <p:txBody>
          <a:bodyPr wrap="square">
            <a:spAutoFit/>
          </a:bodyPr>
          <a:lstStyle/>
          <a:p>
            <a:pPr algn="ctr">
              <a:lnSpc>
                <a:spcPct val="120000"/>
              </a:lnSpc>
            </a:pPr>
            <a:r>
              <a:rPr lang="zh-CN" altLang="en-US" sz="3200" b="1" dirty="0">
                <a:solidFill>
                  <a:srgbClr val="FF0000"/>
                </a:solidFill>
                <a:latin typeface="微软雅黑" panose="020B0503020204020204" pitchFamily="34" charset="-122"/>
                <a:ea typeface="微软雅黑" panose="020B0503020204020204" pitchFamily="34" charset="-122"/>
              </a:rPr>
              <a:t>城市雨洪评估预警</a:t>
            </a:r>
          </a:p>
        </p:txBody>
      </p:sp>
      <p:pic>
        <p:nvPicPr>
          <p:cNvPr id="21" name="图片 20"/>
          <p:cNvPicPr>
            <a:picLocks noChangeAspect="1"/>
          </p:cNvPicPr>
          <p:nvPr/>
        </p:nvPicPr>
        <p:blipFill>
          <a:blip r:embed="rId4"/>
          <a:stretch>
            <a:fillRect/>
          </a:stretch>
        </p:blipFill>
        <p:spPr>
          <a:xfrm>
            <a:off x="10728697" y="120337"/>
            <a:ext cx="1333333" cy="761905"/>
          </a:xfrm>
          <a:prstGeom prst="rect">
            <a:avLst/>
          </a:prstGeom>
        </p:spPr>
      </p:pic>
      <p:grpSp>
        <p:nvGrpSpPr>
          <p:cNvPr id="18" name="组合 12"/>
          <p:cNvGrpSpPr/>
          <p:nvPr/>
        </p:nvGrpSpPr>
        <p:grpSpPr>
          <a:xfrm>
            <a:off x="145571" y="160923"/>
            <a:ext cx="3679850" cy="843564"/>
            <a:chOff x="45188" y="71021"/>
            <a:chExt cx="3679850" cy="843564"/>
          </a:xfrm>
        </p:grpSpPr>
        <p:sp>
          <p:nvSpPr>
            <p:cNvPr id="19" name="矩形 18"/>
            <p:cNvSpPr/>
            <p:nvPr/>
          </p:nvSpPr>
          <p:spPr>
            <a:xfrm>
              <a:off x="630938" y="250565"/>
              <a:ext cx="3094100"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四</a:t>
              </a:r>
              <a:r>
                <a:rPr lang="zh-CN" altLang="en-US" sz="2400" b="1" dirty="0" smtClean="0">
                  <a:solidFill>
                    <a:schemeClr val="tx1"/>
                  </a:solidFill>
                  <a:latin typeface="微软雅黑" panose="020B0503020204020204" pitchFamily="34" charset="-122"/>
                  <a:ea typeface="微软雅黑" panose="020B0503020204020204" pitchFamily="34" charset="-122"/>
                </a:rPr>
                <a:t>、技术应用</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xmlns="">
                    <a14:imgLayer r:embed="rId7">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11" name="Picture 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xmlns="" val="0"/>
              </a:ext>
            </a:extLst>
          </a:blip>
          <a:srcRect l="2934" t="3995" r="2444" b="4794"/>
          <a:stretch>
            <a:fillRect/>
          </a:stretch>
        </p:blipFill>
        <p:spPr bwMode="auto">
          <a:xfrm>
            <a:off x="431444" y="1306097"/>
            <a:ext cx="4067841" cy="2389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图片 1"/>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0" y="3752590"/>
            <a:ext cx="5185385" cy="3078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贵阳城市雨洪-加快4倍.wmv">
            <a:hlinkClick r:id="" action="ppaction://media"/>
          </p:cNvPr>
          <p:cNvPicPr>
            <a:picLocks noChangeAspect="1"/>
          </p:cNvPicPr>
          <p:nvPr>
            <a:videoFile r:link="rId1"/>
            <p:extLst>
              <p:ext uri="{DAA4B4D4-6D71-4841-9C94-3DE7FCFB9230}">
                <p14:media xmlns:p14="http://schemas.microsoft.com/office/powerpoint/2010/main" xmlns="" r:link="rId10"/>
              </p:ext>
            </p:extLst>
          </p:nvPr>
        </p:nvPicPr>
        <p:blipFill>
          <a:blip r:embed="rId11">
            <a:extLst>
              <a:ext uri="{28A0092B-C50C-407E-A947-70E740481C1C}">
                <a14:useLocalDpi xmlns:a14="http://schemas.microsoft.com/office/drawing/2010/main" xmlns="" val="0"/>
              </a:ext>
            </a:extLst>
          </a:blip>
          <a:srcRect/>
          <a:stretch>
            <a:fillRect/>
          </a:stretch>
        </p:blipFill>
        <p:spPr bwMode="auto">
          <a:xfrm>
            <a:off x="4930728" y="1990164"/>
            <a:ext cx="7131302" cy="406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矩形 1"/>
          <p:cNvSpPr/>
          <p:nvPr/>
        </p:nvSpPr>
        <p:spPr>
          <a:xfrm>
            <a:off x="6557386" y="6186279"/>
            <a:ext cx="3877985" cy="338554"/>
          </a:xfrm>
          <a:prstGeom prst="rect">
            <a:avLst/>
          </a:prstGeom>
        </p:spPr>
        <p:txBody>
          <a:bodyPr wrap="none">
            <a:spAutoFit/>
          </a:bodyPr>
          <a:lstStyle/>
          <a:p>
            <a:pPr>
              <a:defRPr/>
            </a:pPr>
            <a:r>
              <a:rPr lang="zh-CN" altLang="en-US" sz="1600" b="1" dirty="0">
                <a:latin typeface="微软雅黑" panose="020B0503020204020204" pitchFamily="34" charset="-122"/>
                <a:ea typeface="微软雅黑" panose="020B0503020204020204" pitchFamily="34" charset="-122"/>
                <a:cs typeface="Arial" pitchFamily="34" charset="0"/>
              </a:rPr>
              <a:t>贵州省贵阳市城市河道洪水形势评估预警</a:t>
            </a:r>
          </a:p>
        </p:txBody>
      </p:sp>
    </p:spTree>
    <p:extLst>
      <p:ext uri="{BB962C8B-B14F-4D97-AF65-F5344CB8AC3E}">
        <p14:creationId xmlns:p14="http://schemas.microsoft.com/office/powerpoint/2010/main" xmlns="" val="3872554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635" y="939277"/>
            <a:ext cx="7160935" cy="633187"/>
          </a:xfrm>
          <a:prstGeom prst="rect">
            <a:avLst/>
          </a:prstGeom>
        </p:spPr>
        <p:txBody>
          <a:bodyPr wrap="square">
            <a:spAutoFit/>
          </a:bodyPr>
          <a:lstStyle/>
          <a:p>
            <a:pPr algn="ctr">
              <a:lnSpc>
                <a:spcPct val="120000"/>
              </a:lnSpc>
            </a:pPr>
            <a:r>
              <a:rPr lang="zh-CN" altLang="en-US" sz="3200" b="1" dirty="0">
                <a:solidFill>
                  <a:srgbClr val="FF0000"/>
                </a:solidFill>
                <a:latin typeface="微软雅黑" panose="020B0503020204020204" pitchFamily="34" charset="-122"/>
                <a:ea typeface="微软雅黑" panose="020B0503020204020204" pitchFamily="34" charset="-122"/>
              </a:rPr>
              <a:t>山洪泥石流评估与预测预警</a:t>
            </a:r>
          </a:p>
        </p:txBody>
      </p:sp>
      <p:pic>
        <p:nvPicPr>
          <p:cNvPr id="21" name="图片 20"/>
          <p:cNvPicPr>
            <a:picLocks noChangeAspect="1"/>
          </p:cNvPicPr>
          <p:nvPr/>
        </p:nvPicPr>
        <p:blipFill>
          <a:blip r:embed="rId3"/>
          <a:stretch>
            <a:fillRect/>
          </a:stretch>
        </p:blipFill>
        <p:spPr>
          <a:xfrm>
            <a:off x="10728697" y="120337"/>
            <a:ext cx="1333333" cy="761905"/>
          </a:xfrm>
          <a:prstGeom prst="rect">
            <a:avLst/>
          </a:prstGeom>
        </p:spPr>
      </p:pic>
      <p:grpSp>
        <p:nvGrpSpPr>
          <p:cNvPr id="18" name="组合 12"/>
          <p:cNvGrpSpPr/>
          <p:nvPr/>
        </p:nvGrpSpPr>
        <p:grpSpPr>
          <a:xfrm>
            <a:off x="145571" y="160923"/>
            <a:ext cx="3679850" cy="843564"/>
            <a:chOff x="45188" y="71021"/>
            <a:chExt cx="3679850" cy="843564"/>
          </a:xfrm>
        </p:grpSpPr>
        <p:sp>
          <p:nvSpPr>
            <p:cNvPr id="19" name="矩形 18"/>
            <p:cNvSpPr/>
            <p:nvPr/>
          </p:nvSpPr>
          <p:spPr>
            <a:xfrm>
              <a:off x="630938" y="250565"/>
              <a:ext cx="3094100"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四</a:t>
              </a:r>
              <a:r>
                <a:rPr lang="zh-CN" altLang="en-US" sz="2400" b="1" dirty="0" smtClean="0">
                  <a:solidFill>
                    <a:schemeClr val="tx1"/>
                  </a:solidFill>
                  <a:latin typeface="微软雅黑" panose="020B0503020204020204" pitchFamily="34" charset="-122"/>
                  <a:ea typeface="微软雅黑" panose="020B0503020204020204" pitchFamily="34" charset="-122"/>
                </a:rPr>
                <a:t>、技术应用</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12" name="图片 1"/>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22771" y="1857096"/>
            <a:ext cx="4119469" cy="3644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图片 5"/>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265040" y="1957947"/>
            <a:ext cx="3947365" cy="3651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矩形 3"/>
          <p:cNvSpPr>
            <a:spLocks noChangeArrowheads="1"/>
          </p:cNvSpPr>
          <p:nvPr/>
        </p:nvSpPr>
        <p:spPr bwMode="auto">
          <a:xfrm>
            <a:off x="833910" y="5459639"/>
            <a:ext cx="2492990" cy="427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901700" indent="-901700" defTabSz="871538">
              <a:defRPr>
                <a:solidFill>
                  <a:schemeClr val="tx1"/>
                </a:solidFill>
                <a:latin typeface="Calibri" panose="020F0502020204030204" pitchFamily="34" charset="0"/>
                <a:ea typeface="宋体" panose="02010600030101010101" pitchFamily="2" charset="-122"/>
              </a:defRPr>
            </a:lvl1pPr>
            <a:lvl2pPr marL="742950" indent="-285750" defTabSz="871538">
              <a:defRPr>
                <a:solidFill>
                  <a:schemeClr val="tx1"/>
                </a:solidFill>
                <a:latin typeface="Calibri" panose="020F0502020204030204" pitchFamily="34" charset="0"/>
                <a:ea typeface="宋体" panose="02010600030101010101" pitchFamily="2" charset="-122"/>
              </a:defRPr>
            </a:lvl2pPr>
            <a:lvl3pPr marL="1143000" indent="-228600" defTabSz="871538">
              <a:defRPr>
                <a:solidFill>
                  <a:schemeClr val="tx1"/>
                </a:solidFill>
                <a:latin typeface="Calibri" panose="020F0502020204030204" pitchFamily="34" charset="0"/>
                <a:ea typeface="宋体" panose="02010600030101010101" pitchFamily="2" charset="-122"/>
              </a:defRPr>
            </a:lvl3pPr>
            <a:lvl4pPr marL="1600200" indent="-228600" defTabSz="871538">
              <a:defRPr>
                <a:solidFill>
                  <a:schemeClr val="tx1"/>
                </a:solidFill>
                <a:latin typeface="Calibri" panose="020F0502020204030204" pitchFamily="34" charset="0"/>
                <a:ea typeface="宋体" panose="02010600030101010101" pitchFamily="2" charset="-122"/>
              </a:defRPr>
            </a:lvl4pPr>
            <a:lvl5pPr marL="2057400" indent="-228600" defTabSz="871538">
              <a:defRPr>
                <a:solidFill>
                  <a:schemeClr val="tx1"/>
                </a:solidFill>
                <a:latin typeface="Calibri" panose="020F0502020204030204" pitchFamily="34" charset="0"/>
                <a:ea typeface="宋体" panose="02010600030101010101" pitchFamily="2" charset="-122"/>
              </a:defRPr>
            </a:lvl5pPr>
            <a:lvl6pPr marL="2514600" indent="-228600" defTabSz="8715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8715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8715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8715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35000"/>
              </a:lnSpc>
              <a:spcBef>
                <a:spcPct val="20000"/>
              </a:spcBef>
              <a:buClr>
                <a:srgbClr val="00CCFF"/>
              </a:buClr>
              <a:buSzPct val="65000"/>
            </a:pPr>
            <a:r>
              <a:rPr lang="zh-CN" altLang="en-US" dirty="0">
                <a:latin typeface="微软雅黑" panose="020B0503020204020204" pitchFamily="34" charset="-122"/>
                <a:ea typeface="微软雅黑" panose="020B0503020204020204" pitchFamily="34" charset="-122"/>
                <a:cs typeface="楷体_GB2312"/>
              </a:rPr>
              <a:t>泥石流运动过程和流场</a:t>
            </a:r>
          </a:p>
        </p:txBody>
      </p:sp>
      <p:sp>
        <p:nvSpPr>
          <p:cNvPr id="17" name="矩形 10"/>
          <p:cNvSpPr>
            <a:spLocks noChangeArrowheads="1"/>
          </p:cNvSpPr>
          <p:nvPr/>
        </p:nvSpPr>
        <p:spPr bwMode="auto">
          <a:xfrm>
            <a:off x="5462081" y="5459639"/>
            <a:ext cx="1800493" cy="427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901700" indent="-901700" defTabSz="871538">
              <a:defRPr>
                <a:solidFill>
                  <a:schemeClr val="tx1"/>
                </a:solidFill>
                <a:latin typeface="Calibri" panose="020F0502020204030204" pitchFamily="34" charset="0"/>
                <a:ea typeface="宋体" panose="02010600030101010101" pitchFamily="2" charset="-122"/>
              </a:defRPr>
            </a:lvl1pPr>
            <a:lvl2pPr marL="742950" indent="-285750" defTabSz="871538">
              <a:defRPr>
                <a:solidFill>
                  <a:schemeClr val="tx1"/>
                </a:solidFill>
                <a:latin typeface="Calibri" panose="020F0502020204030204" pitchFamily="34" charset="0"/>
                <a:ea typeface="宋体" panose="02010600030101010101" pitchFamily="2" charset="-122"/>
              </a:defRPr>
            </a:lvl2pPr>
            <a:lvl3pPr marL="1143000" indent="-228600" defTabSz="871538">
              <a:defRPr>
                <a:solidFill>
                  <a:schemeClr val="tx1"/>
                </a:solidFill>
                <a:latin typeface="Calibri" panose="020F0502020204030204" pitchFamily="34" charset="0"/>
                <a:ea typeface="宋体" panose="02010600030101010101" pitchFamily="2" charset="-122"/>
              </a:defRPr>
            </a:lvl3pPr>
            <a:lvl4pPr marL="1600200" indent="-228600" defTabSz="871538">
              <a:defRPr>
                <a:solidFill>
                  <a:schemeClr val="tx1"/>
                </a:solidFill>
                <a:latin typeface="Calibri" panose="020F0502020204030204" pitchFamily="34" charset="0"/>
                <a:ea typeface="宋体" panose="02010600030101010101" pitchFamily="2" charset="-122"/>
              </a:defRPr>
            </a:lvl4pPr>
            <a:lvl5pPr marL="2057400" indent="-228600" defTabSz="871538">
              <a:defRPr>
                <a:solidFill>
                  <a:schemeClr val="tx1"/>
                </a:solidFill>
                <a:latin typeface="Calibri" panose="020F0502020204030204" pitchFamily="34" charset="0"/>
                <a:ea typeface="宋体" panose="02010600030101010101" pitchFamily="2" charset="-122"/>
              </a:defRPr>
            </a:lvl5pPr>
            <a:lvl6pPr marL="2514600" indent="-228600" defTabSz="8715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8715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8715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87153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35000"/>
              </a:lnSpc>
              <a:spcBef>
                <a:spcPct val="20000"/>
              </a:spcBef>
              <a:buClr>
                <a:srgbClr val="00CCFF"/>
              </a:buClr>
              <a:buSzPct val="65000"/>
            </a:pPr>
            <a:r>
              <a:rPr lang="zh-CN" altLang="en-US" dirty="0">
                <a:latin typeface="微软雅黑" panose="020B0503020204020204" pitchFamily="34" charset="-122"/>
                <a:ea typeface="微软雅黑" panose="020B0503020204020204" pitchFamily="34" charset="-122"/>
                <a:cs typeface="楷体_GB2312"/>
              </a:rPr>
              <a:t>泥石流冲淤过程</a:t>
            </a:r>
          </a:p>
        </p:txBody>
      </p:sp>
      <p:pic>
        <p:nvPicPr>
          <p:cNvPr id="20"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261332" y="2241176"/>
            <a:ext cx="3930668" cy="2635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矩形 3"/>
          <p:cNvSpPr/>
          <p:nvPr/>
        </p:nvSpPr>
        <p:spPr>
          <a:xfrm>
            <a:off x="8895023" y="4947629"/>
            <a:ext cx="3057247" cy="338554"/>
          </a:xfrm>
          <a:prstGeom prst="rect">
            <a:avLst/>
          </a:prstGeom>
        </p:spPr>
        <p:txBody>
          <a:bodyPr wrap="none">
            <a:spAutoFit/>
          </a:bodyPr>
          <a:lstStyle/>
          <a:p>
            <a:pPr>
              <a:defRPr/>
            </a:pPr>
            <a:r>
              <a:rPr lang="zh-CN" altLang="en-US" sz="1600" dirty="0">
                <a:latin typeface="微软雅黑" panose="020B0503020204020204" pitchFamily="34" charset="-122"/>
                <a:ea typeface="微软雅黑" panose="020B0503020204020204" pitchFamily="34" charset="-122"/>
                <a:cs typeface="Arial" pitchFamily="34" charset="0"/>
              </a:rPr>
              <a:t>舟曲暴雨泥石流的冲淤变化过程</a:t>
            </a:r>
          </a:p>
        </p:txBody>
      </p:sp>
    </p:spTree>
    <p:extLst>
      <p:ext uri="{BB962C8B-B14F-4D97-AF65-F5344CB8AC3E}">
        <p14:creationId xmlns:p14="http://schemas.microsoft.com/office/powerpoint/2010/main" xmlns="" val="166394149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06635" y="939277"/>
            <a:ext cx="7160935" cy="633187"/>
          </a:xfrm>
          <a:prstGeom prst="rect">
            <a:avLst/>
          </a:prstGeom>
        </p:spPr>
        <p:txBody>
          <a:bodyPr wrap="square">
            <a:spAutoFit/>
          </a:bodyPr>
          <a:lstStyle/>
          <a:p>
            <a:pPr algn="ctr">
              <a:lnSpc>
                <a:spcPct val="120000"/>
              </a:lnSpc>
            </a:pPr>
            <a:r>
              <a:rPr lang="zh-CN" altLang="en-US" sz="3200" b="1" dirty="0">
                <a:solidFill>
                  <a:srgbClr val="FF0000"/>
                </a:solidFill>
                <a:latin typeface="微软雅黑" panose="020B0503020204020204" pitchFamily="34" charset="-122"/>
                <a:ea typeface="微软雅黑" panose="020B0503020204020204" pitchFamily="34" charset="-122"/>
              </a:rPr>
              <a:t>流域流域总量核算与分配</a:t>
            </a:r>
          </a:p>
        </p:txBody>
      </p:sp>
      <p:pic>
        <p:nvPicPr>
          <p:cNvPr id="21" name="图片 20"/>
          <p:cNvPicPr>
            <a:picLocks noChangeAspect="1"/>
          </p:cNvPicPr>
          <p:nvPr/>
        </p:nvPicPr>
        <p:blipFill>
          <a:blip r:embed="rId3"/>
          <a:stretch>
            <a:fillRect/>
          </a:stretch>
        </p:blipFill>
        <p:spPr>
          <a:xfrm>
            <a:off x="10728697" y="120337"/>
            <a:ext cx="1333333" cy="761905"/>
          </a:xfrm>
          <a:prstGeom prst="rect">
            <a:avLst/>
          </a:prstGeom>
        </p:spPr>
      </p:pic>
      <p:grpSp>
        <p:nvGrpSpPr>
          <p:cNvPr id="18" name="组合 12"/>
          <p:cNvGrpSpPr/>
          <p:nvPr/>
        </p:nvGrpSpPr>
        <p:grpSpPr>
          <a:xfrm>
            <a:off x="145571" y="160923"/>
            <a:ext cx="3679850" cy="843564"/>
            <a:chOff x="45188" y="71021"/>
            <a:chExt cx="3679850" cy="843564"/>
          </a:xfrm>
        </p:grpSpPr>
        <p:sp>
          <p:nvSpPr>
            <p:cNvPr id="19" name="矩形 18"/>
            <p:cNvSpPr/>
            <p:nvPr/>
          </p:nvSpPr>
          <p:spPr>
            <a:xfrm>
              <a:off x="630938" y="250565"/>
              <a:ext cx="3094100"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四</a:t>
              </a:r>
              <a:r>
                <a:rPr lang="zh-CN" altLang="en-US" sz="2400" b="1" dirty="0" smtClean="0">
                  <a:solidFill>
                    <a:schemeClr val="tx1"/>
                  </a:solidFill>
                  <a:latin typeface="微软雅黑" panose="020B0503020204020204" pitchFamily="34" charset="-122"/>
                  <a:ea typeface="微软雅黑" panose="020B0503020204020204" pitchFamily="34" charset="-122"/>
                </a:rPr>
                <a:t>、技术应用</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13"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03044" y="3709784"/>
            <a:ext cx="3800458" cy="240452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4" name="Picture 50"/>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24953" y="3709784"/>
            <a:ext cx="4106296" cy="239005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7" name="组合 2"/>
          <p:cNvGrpSpPr>
            <a:grpSpLocks/>
          </p:cNvGrpSpPr>
          <p:nvPr/>
        </p:nvGrpSpPr>
        <p:grpSpPr bwMode="auto">
          <a:xfrm>
            <a:off x="8406952" y="1255870"/>
            <a:ext cx="3655078" cy="5041061"/>
            <a:chOff x="5943601" y="1706563"/>
            <a:chExt cx="3441700" cy="4860091"/>
          </a:xfrm>
        </p:grpSpPr>
        <p:pic>
          <p:nvPicPr>
            <p:cNvPr id="28"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000750" y="1706563"/>
              <a:ext cx="2998788"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ectangle 12"/>
            <p:cNvSpPr>
              <a:spLocks noChangeArrowheads="1"/>
            </p:cNvSpPr>
            <p:nvPr/>
          </p:nvSpPr>
          <p:spPr bwMode="auto">
            <a:xfrm>
              <a:off x="6925747" y="2564226"/>
              <a:ext cx="192601" cy="960535"/>
            </a:xfrm>
            <a:prstGeom prst="rect">
              <a:avLst/>
            </a:prstGeom>
            <a:noFill/>
            <a:ln w="3175">
              <a:solidFill>
                <a:srgbClr val="FF0000"/>
              </a:solidFill>
              <a:miter lim="800000"/>
              <a:headEnd/>
              <a:tailEnd/>
            </a:ln>
            <a:effectLst>
              <a:prstShdw prst="shdw17" dist="17961" dir="2700000">
                <a:srgbClr val="FF0000">
                  <a:gamma/>
                  <a:shade val="60000"/>
                  <a:invGamma/>
                  <a:alpha val="50000"/>
                </a:srgbClr>
              </a:prstShdw>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30" name="AutoShape 13"/>
            <p:cNvSpPr>
              <a:spLocks noChangeArrowheads="1"/>
            </p:cNvSpPr>
            <p:nvPr/>
          </p:nvSpPr>
          <p:spPr bwMode="auto">
            <a:xfrm>
              <a:off x="6357513" y="2143169"/>
              <a:ext cx="643599" cy="357659"/>
            </a:xfrm>
            <a:prstGeom prst="wedgeRoundRectCallout">
              <a:avLst>
                <a:gd name="adj1" fmla="val 37374"/>
                <a:gd name="adj2" fmla="val 74339"/>
                <a:gd name="adj3" fmla="val 16667"/>
              </a:avLst>
            </a:prstGeom>
            <a:noFill/>
            <a:ln w="9525">
              <a:solidFill>
                <a:srgbClr val="00B0F0"/>
              </a:solidFill>
              <a:miter lim="800000"/>
              <a:headEnd/>
              <a:tailEnd/>
            </a:ln>
            <a:effectLst>
              <a:prstShdw prst="shdw17" dist="17961" dir="2700000">
                <a:srgbClr val="FF0000">
                  <a:gamma/>
                  <a:shade val="60000"/>
                  <a:invGamma/>
                  <a:alpha val="50000"/>
                </a:srgbClr>
              </a:prstShdw>
            </a:effectLst>
          </p:spPr>
          <p:txBody>
            <a:bodyPr/>
            <a:lstStyle/>
            <a:p>
              <a:pPr algn="ctr" fontAlgn="auto">
                <a:spcBef>
                  <a:spcPts val="0"/>
                </a:spcBef>
                <a:spcAft>
                  <a:spcPts val="0"/>
                </a:spcAft>
                <a:defRPr/>
              </a:pPr>
              <a:r>
                <a:rPr lang="zh-CN" altLang="en-US" sz="900" b="1" kern="0" dirty="0">
                  <a:solidFill>
                    <a:sysClr val="windowText" lastClr="000000"/>
                  </a:solidFill>
                  <a:latin typeface="Times New Roman" pitchFamily="18" charset="0"/>
                  <a:cs typeface="Times New Roman" pitchFamily="18" charset="0"/>
                </a:rPr>
                <a:t>允许：</a:t>
              </a:r>
              <a:r>
                <a:rPr lang="en-US" altLang="zh-CN" sz="900" b="1" kern="0" dirty="0">
                  <a:solidFill>
                    <a:sysClr val="windowText" lastClr="000000"/>
                  </a:solidFill>
                  <a:latin typeface="Times New Roman" pitchFamily="18" charset="0"/>
                  <a:cs typeface="Times New Roman" pitchFamily="18" charset="0"/>
                </a:rPr>
                <a:t>84.31t/a</a:t>
              </a:r>
            </a:p>
            <a:p>
              <a:pPr algn="ctr" fontAlgn="auto">
                <a:spcBef>
                  <a:spcPts val="0"/>
                </a:spcBef>
                <a:spcAft>
                  <a:spcPts val="0"/>
                </a:spcAft>
                <a:defRPr/>
              </a:pPr>
              <a:endParaRPr lang="en-US" altLang="zh-CN" sz="1400" kern="0" dirty="0">
                <a:solidFill>
                  <a:sysClr val="windowText" lastClr="000000"/>
                </a:solidFill>
              </a:endParaRPr>
            </a:p>
          </p:txBody>
        </p:sp>
        <p:sp>
          <p:nvSpPr>
            <p:cNvPr id="31" name="Rectangle 14"/>
            <p:cNvSpPr>
              <a:spLocks noChangeArrowheads="1"/>
            </p:cNvSpPr>
            <p:nvPr/>
          </p:nvSpPr>
          <p:spPr bwMode="auto">
            <a:xfrm>
              <a:off x="7444933" y="2530733"/>
              <a:ext cx="192601" cy="1026325"/>
            </a:xfrm>
            <a:prstGeom prst="rect">
              <a:avLst/>
            </a:prstGeom>
            <a:noFill/>
            <a:ln w="9525">
              <a:solidFill>
                <a:srgbClr val="FF0000"/>
              </a:solidFill>
              <a:miter lim="800000"/>
              <a:headEnd/>
              <a:tailEnd/>
            </a:ln>
            <a:effectLst>
              <a:prstShdw prst="shdw17" dist="17961" dir="2700000">
                <a:srgbClr val="FF0000">
                  <a:gamma/>
                  <a:shade val="60000"/>
                  <a:invGamma/>
                  <a:alpha val="50000"/>
                </a:srgbClr>
              </a:prstShdw>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32" name="Rectangle 15"/>
            <p:cNvSpPr>
              <a:spLocks noChangeArrowheads="1"/>
            </p:cNvSpPr>
            <p:nvPr/>
          </p:nvSpPr>
          <p:spPr bwMode="auto">
            <a:xfrm>
              <a:off x="8428276" y="2186232"/>
              <a:ext cx="190208" cy="1370826"/>
            </a:xfrm>
            <a:prstGeom prst="rect">
              <a:avLst/>
            </a:prstGeom>
            <a:noFill/>
            <a:ln w="9525">
              <a:solidFill>
                <a:srgbClr val="FF0000"/>
              </a:solidFill>
              <a:miter lim="800000"/>
              <a:headEnd/>
              <a:tailEnd/>
            </a:ln>
            <a:effectLst>
              <a:prstShdw prst="shdw17" dist="17961" dir="2700000">
                <a:srgbClr val="FF0000">
                  <a:gamma/>
                  <a:shade val="60000"/>
                  <a:invGamma/>
                  <a:alpha val="50000"/>
                </a:srgbClr>
              </a:prstShdw>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33" name="AutoShape 16"/>
            <p:cNvSpPr>
              <a:spLocks noChangeArrowheads="1"/>
            </p:cNvSpPr>
            <p:nvPr/>
          </p:nvSpPr>
          <p:spPr bwMode="auto">
            <a:xfrm>
              <a:off x="7715293" y="2143169"/>
              <a:ext cx="642403" cy="357659"/>
            </a:xfrm>
            <a:prstGeom prst="wedgeRoundRectCallout">
              <a:avLst>
                <a:gd name="adj1" fmla="val -89969"/>
                <a:gd name="adj2" fmla="val 61480"/>
                <a:gd name="adj3" fmla="val 16667"/>
              </a:avLst>
            </a:prstGeom>
            <a:noFill/>
            <a:ln w="9525">
              <a:solidFill>
                <a:srgbClr val="00B0F0"/>
              </a:solidFill>
              <a:miter lim="800000"/>
              <a:headEnd/>
              <a:tailEnd/>
            </a:ln>
            <a:effectLst>
              <a:prstShdw prst="shdw17" dist="17961" dir="2700000">
                <a:srgbClr val="FF0000">
                  <a:gamma/>
                  <a:shade val="60000"/>
                  <a:invGamma/>
                  <a:alpha val="50000"/>
                </a:srgbClr>
              </a:prstShdw>
            </a:effectLst>
          </p:spPr>
          <p:txBody>
            <a:bodyPr/>
            <a:lstStyle/>
            <a:p>
              <a:pPr algn="ctr" fontAlgn="auto">
                <a:spcBef>
                  <a:spcPts val="0"/>
                </a:spcBef>
                <a:spcAft>
                  <a:spcPts val="0"/>
                </a:spcAft>
                <a:defRPr/>
              </a:pPr>
              <a:r>
                <a:rPr lang="zh-CN" altLang="en-US" sz="900" b="1" kern="0" dirty="0">
                  <a:solidFill>
                    <a:sysClr val="windowText" lastClr="000000"/>
                  </a:solidFill>
                  <a:latin typeface="Times New Roman" pitchFamily="18" charset="0"/>
                  <a:cs typeface="Times New Roman" pitchFamily="18" charset="0"/>
                </a:rPr>
                <a:t>允许：</a:t>
              </a:r>
              <a:r>
                <a:rPr lang="en-US" altLang="zh-CN" sz="900" b="1" kern="0" dirty="0">
                  <a:solidFill>
                    <a:sysClr val="windowText" lastClr="000000"/>
                  </a:solidFill>
                  <a:latin typeface="Times New Roman" pitchFamily="18" charset="0"/>
                  <a:cs typeface="Times New Roman" pitchFamily="18" charset="0"/>
                </a:rPr>
                <a:t>99.53t/a</a:t>
              </a:r>
            </a:p>
            <a:p>
              <a:pPr algn="ctr" fontAlgn="auto">
                <a:spcBef>
                  <a:spcPts val="0"/>
                </a:spcBef>
                <a:spcAft>
                  <a:spcPts val="0"/>
                </a:spcAft>
                <a:defRPr/>
              </a:pPr>
              <a:endParaRPr lang="en-US" altLang="zh-CN" sz="900" b="1" kern="0" dirty="0">
                <a:solidFill>
                  <a:sysClr val="windowText" lastClr="000000"/>
                </a:solidFill>
                <a:latin typeface="Times New Roman" pitchFamily="18" charset="0"/>
                <a:cs typeface="Times New Roman" pitchFamily="18" charset="0"/>
              </a:endParaRPr>
            </a:p>
          </p:txBody>
        </p:sp>
        <p:sp>
          <p:nvSpPr>
            <p:cNvPr id="34" name="AutoShape 17"/>
            <p:cNvSpPr>
              <a:spLocks noChangeArrowheads="1"/>
            </p:cNvSpPr>
            <p:nvPr/>
          </p:nvSpPr>
          <p:spPr bwMode="auto">
            <a:xfrm>
              <a:off x="8626859" y="2156328"/>
              <a:ext cx="516793" cy="486846"/>
            </a:xfrm>
            <a:prstGeom prst="wedgeRoundRectCallout">
              <a:avLst>
                <a:gd name="adj1" fmla="val -52244"/>
                <a:gd name="adj2" fmla="val 56983"/>
                <a:gd name="adj3" fmla="val 16667"/>
              </a:avLst>
            </a:prstGeom>
            <a:noFill/>
            <a:ln w="9525">
              <a:solidFill>
                <a:srgbClr val="00B0F0"/>
              </a:solidFill>
              <a:miter lim="800000"/>
              <a:headEnd/>
              <a:tailEnd/>
            </a:ln>
            <a:effectLst>
              <a:prstShdw prst="shdw17" dist="17961" dir="2700000">
                <a:srgbClr val="FF0000">
                  <a:gamma/>
                  <a:shade val="60000"/>
                  <a:invGamma/>
                  <a:alpha val="50000"/>
                </a:srgbClr>
              </a:prstShdw>
            </a:effectLst>
          </p:spPr>
          <p:txBody>
            <a:bodyPr/>
            <a:lstStyle/>
            <a:p>
              <a:pPr algn="ctr" fontAlgn="auto">
                <a:spcBef>
                  <a:spcPts val="0"/>
                </a:spcBef>
                <a:spcAft>
                  <a:spcPts val="0"/>
                </a:spcAft>
                <a:defRPr/>
              </a:pPr>
              <a:r>
                <a:rPr lang="zh-CN" altLang="en-US" sz="900" b="1" kern="0" dirty="0">
                  <a:solidFill>
                    <a:sysClr val="windowText" lastClr="000000"/>
                  </a:solidFill>
                  <a:latin typeface="Times New Roman" pitchFamily="18" charset="0"/>
                  <a:cs typeface="Times New Roman" pitchFamily="18" charset="0"/>
                </a:rPr>
                <a:t>允许：</a:t>
              </a:r>
              <a:r>
                <a:rPr lang="en-US" altLang="zh-CN" sz="900" b="1" kern="0" dirty="0">
                  <a:solidFill>
                    <a:sysClr val="windowText" lastClr="000000"/>
                  </a:solidFill>
                  <a:latin typeface="Times New Roman" pitchFamily="18" charset="0"/>
                  <a:cs typeface="Times New Roman" pitchFamily="18" charset="0"/>
                </a:rPr>
                <a:t>195.55t/a</a:t>
              </a:r>
            </a:p>
          </p:txBody>
        </p:sp>
        <p:sp>
          <p:nvSpPr>
            <p:cNvPr id="35" name="Text Box 4"/>
            <p:cNvSpPr txBox="1">
              <a:spLocks noChangeArrowheads="1"/>
            </p:cNvSpPr>
            <p:nvPr/>
          </p:nvSpPr>
          <p:spPr bwMode="auto">
            <a:xfrm>
              <a:off x="6072188" y="6357938"/>
              <a:ext cx="2857500" cy="208716"/>
            </a:xfrm>
            <a:prstGeom prst="rect">
              <a:avLst/>
            </a:prstGeom>
            <a:solidFill>
              <a:srgbClr val="6666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b="1">
                  <a:solidFill>
                    <a:schemeClr val="bg1"/>
                  </a:solidFill>
                  <a:latin typeface="Arial" panose="020B0604020202020204" pitchFamily="34" charset="0"/>
                </a:rPr>
                <a:t>各控制单元</a:t>
              </a:r>
              <a:r>
                <a:rPr lang="en-US" altLang="zh-CN" sz="1200" b="1">
                  <a:solidFill>
                    <a:schemeClr val="bg1"/>
                  </a:solidFill>
                  <a:latin typeface="Arial" panose="020B0604020202020204" pitchFamily="34" charset="0"/>
                </a:rPr>
                <a:t>TP</a:t>
              </a:r>
              <a:r>
                <a:rPr lang="zh-CN" altLang="en-US" sz="1200" b="1">
                  <a:solidFill>
                    <a:schemeClr val="bg1"/>
                  </a:solidFill>
                  <a:latin typeface="Arial" panose="020B0604020202020204" pitchFamily="34" charset="0"/>
                </a:rPr>
                <a:t>初始分配与次级分配对比</a:t>
              </a:r>
            </a:p>
          </p:txBody>
        </p:sp>
        <p:sp>
          <p:nvSpPr>
            <p:cNvPr id="36" name="Text Box 4"/>
            <p:cNvSpPr txBox="1">
              <a:spLocks noChangeArrowheads="1"/>
            </p:cNvSpPr>
            <p:nvPr/>
          </p:nvSpPr>
          <p:spPr bwMode="auto">
            <a:xfrm>
              <a:off x="6143625" y="3857625"/>
              <a:ext cx="2857500" cy="208716"/>
            </a:xfrm>
            <a:prstGeom prst="rect">
              <a:avLst/>
            </a:prstGeom>
            <a:solidFill>
              <a:srgbClr val="6666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200" b="1">
                  <a:solidFill>
                    <a:schemeClr val="bg1"/>
                  </a:solidFill>
                  <a:latin typeface="Arial" panose="020B0604020202020204" pitchFamily="34" charset="0"/>
                </a:rPr>
                <a:t>各控制单元</a:t>
              </a:r>
              <a:r>
                <a:rPr lang="en-US" altLang="zh-CN" sz="1200" b="1">
                  <a:solidFill>
                    <a:schemeClr val="bg1"/>
                  </a:solidFill>
                  <a:latin typeface="Arial" panose="020B0604020202020204" pitchFamily="34" charset="0"/>
                </a:rPr>
                <a:t>TN</a:t>
              </a:r>
              <a:r>
                <a:rPr lang="zh-CN" altLang="en-US" sz="1200" b="1">
                  <a:solidFill>
                    <a:schemeClr val="bg1"/>
                  </a:solidFill>
                  <a:latin typeface="Arial" panose="020B0604020202020204" pitchFamily="34" charset="0"/>
                </a:rPr>
                <a:t>初始分配与次级分配对比</a:t>
              </a:r>
            </a:p>
          </p:txBody>
        </p:sp>
        <p:pic>
          <p:nvPicPr>
            <p:cNvPr id="37" name="Picture 7"/>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943601" y="4143375"/>
              <a:ext cx="32004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AutoShape 12"/>
            <p:cNvSpPr>
              <a:spLocks noChangeArrowheads="1"/>
            </p:cNvSpPr>
            <p:nvPr/>
          </p:nvSpPr>
          <p:spPr bwMode="auto">
            <a:xfrm>
              <a:off x="6357513" y="4580990"/>
              <a:ext cx="576607" cy="348090"/>
            </a:xfrm>
            <a:prstGeom prst="wedgeRoundRectCallout">
              <a:avLst>
                <a:gd name="adj1" fmla="val 54169"/>
                <a:gd name="adj2" fmla="val 109975"/>
                <a:gd name="adj3" fmla="val 16667"/>
              </a:avLst>
            </a:prstGeom>
            <a:noFill/>
            <a:ln w="9525">
              <a:solidFill>
                <a:srgbClr val="00B0F0"/>
              </a:solidFill>
              <a:miter lim="800000"/>
              <a:headEnd/>
              <a:tailEnd/>
            </a:ln>
            <a:effectLst>
              <a:prstShdw prst="shdw17" dist="17961" dir="2700000">
                <a:srgbClr val="FF0000">
                  <a:gamma/>
                  <a:shade val="60000"/>
                  <a:invGamma/>
                  <a:alpha val="50000"/>
                </a:srgbClr>
              </a:prstShdw>
            </a:effectLst>
          </p:spPr>
          <p:txBody>
            <a:bodyPr/>
            <a:lstStyle/>
            <a:p>
              <a:pPr algn="ctr" fontAlgn="auto">
                <a:spcBef>
                  <a:spcPts val="0"/>
                </a:spcBef>
                <a:spcAft>
                  <a:spcPts val="0"/>
                </a:spcAft>
                <a:defRPr/>
              </a:pPr>
              <a:r>
                <a:rPr lang="zh-CN" altLang="en-US" sz="900" b="1" kern="0" dirty="0">
                  <a:solidFill>
                    <a:sysClr val="windowText" lastClr="000000"/>
                  </a:solidFill>
                  <a:latin typeface="Times New Roman" pitchFamily="18" charset="0"/>
                  <a:cs typeface="Times New Roman" pitchFamily="18" charset="0"/>
                </a:rPr>
                <a:t>允许：</a:t>
              </a:r>
              <a:r>
                <a:rPr lang="en-US" altLang="zh-CN" sz="900" b="1" kern="0" dirty="0">
                  <a:solidFill>
                    <a:sysClr val="windowText" lastClr="000000"/>
                  </a:solidFill>
                  <a:latin typeface="Times New Roman" pitchFamily="18" charset="0"/>
                  <a:cs typeface="Times New Roman" pitchFamily="18" charset="0"/>
                </a:rPr>
                <a:t>6.77t/a</a:t>
              </a:r>
            </a:p>
            <a:p>
              <a:pPr algn="ctr" fontAlgn="auto">
                <a:spcBef>
                  <a:spcPts val="0"/>
                </a:spcBef>
                <a:spcAft>
                  <a:spcPts val="0"/>
                </a:spcAft>
                <a:defRPr/>
              </a:pPr>
              <a:endParaRPr lang="en-US" altLang="zh-CN" sz="1400" kern="0" dirty="0">
                <a:solidFill>
                  <a:sysClr val="windowText" lastClr="000000"/>
                </a:solidFill>
              </a:endParaRPr>
            </a:p>
          </p:txBody>
        </p:sp>
        <p:sp>
          <p:nvSpPr>
            <p:cNvPr id="39" name="Rectangle 13"/>
            <p:cNvSpPr>
              <a:spLocks noChangeArrowheads="1"/>
            </p:cNvSpPr>
            <p:nvPr/>
          </p:nvSpPr>
          <p:spPr bwMode="auto">
            <a:xfrm>
              <a:off x="6918569" y="4789126"/>
              <a:ext cx="191405" cy="1255992"/>
            </a:xfrm>
            <a:prstGeom prst="rect">
              <a:avLst/>
            </a:prstGeom>
            <a:noFill/>
            <a:ln w="9525">
              <a:solidFill>
                <a:srgbClr val="FF0000"/>
              </a:solidFill>
              <a:miter lim="800000"/>
              <a:headEnd/>
              <a:tailEnd/>
            </a:ln>
            <a:effectLst>
              <a:prstShdw prst="shdw17" dist="17961" dir="2700000">
                <a:srgbClr val="FF0000">
                  <a:gamma/>
                  <a:shade val="60000"/>
                  <a:invGamma/>
                  <a:alpha val="50000"/>
                </a:srgbClr>
              </a:prstShdw>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40" name="Rectangle 15"/>
            <p:cNvSpPr>
              <a:spLocks noChangeArrowheads="1"/>
            </p:cNvSpPr>
            <p:nvPr/>
          </p:nvSpPr>
          <p:spPr bwMode="auto">
            <a:xfrm>
              <a:off x="7440148" y="5162335"/>
              <a:ext cx="192601" cy="882783"/>
            </a:xfrm>
            <a:prstGeom prst="rect">
              <a:avLst/>
            </a:prstGeom>
            <a:noFill/>
            <a:ln w="9525">
              <a:solidFill>
                <a:srgbClr val="FF0000"/>
              </a:solidFill>
              <a:miter lim="800000"/>
              <a:headEnd/>
              <a:tailEnd/>
            </a:ln>
            <a:effectLst>
              <a:prstShdw prst="shdw17" dist="17961" dir="2700000">
                <a:srgbClr val="FF0000">
                  <a:gamma/>
                  <a:shade val="60000"/>
                  <a:invGamma/>
                  <a:alpha val="50000"/>
                </a:srgbClr>
              </a:prstShdw>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41" name="Rectangle 16"/>
            <p:cNvSpPr>
              <a:spLocks noChangeArrowheads="1"/>
            </p:cNvSpPr>
            <p:nvPr/>
          </p:nvSpPr>
          <p:spPr bwMode="auto">
            <a:xfrm>
              <a:off x="8512016" y="4619268"/>
              <a:ext cx="192601" cy="1425850"/>
            </a:xfrm>
            <a:prstGeom prst="rect">
              <a:avLst/>
            </a:prstGeom>
            <a:noFill/>
            <a:ln w="9525">
              <a:solidFill>
                <a:srgbClr val="FF0000"/>
              </a:solidFill>
              <a:miter lim="800000"/>
              <a:headEnd/>
              <a:tailEnd/>
            </a:ln>
            <a:effectLst>
              <a:prstShdw prst="shdw17" dist="17961" dir="2700000">
                <a:srgbClr val="FF0000">
                  <a:gamma/>
                  <a:shade val="60000"/>
                  <a:invGamma/>
                  <a:alpha val="50000"/>
                </a:srgbClr>
              </a:prstShdw>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42" name="AutoShape 17"/>
            <p:cNvSpPr>
              <a:spLocks noChangeArrowheads="1"/>
            </p:cNvSpPr>
            <p:nvPr/>
          </p:nvSpPr>
          <p:spPr bwMode="auto">
            <a:xfrm>
              <a:off x="7857650" y="4643192"/>
              <a:ext cx="643599" cy="357659"/>
            </a:xfrm>
            <a:prstGeom prst="wedgeRoundRectCallout">
              <a:avLst>
                <a:gd name="adj1" fmla="val 36680"/>
                <a:gd name="adj2" fmla="val 62982"/>
                <a:gd name="adj3" fmla="val 16667"/>
              </a:avLst>
            </a:prstGeom>
            <a:noFill/>
            <a:ln w="9525">
              <a:solidFill>
                <a:srgbClr val="00B0F0"/>
              </a:solidFill>
              <a:miter lim="800000"/>
              <a:headEnd/>
              <a:tailEnd/>
            </a:ln>
            <a:effectLst>
              <a:prstShdw prst="shdw17" dist="17961" dir="2700000">
                <a:srgbClr val="FF0000">
                  <a:gamma/>
                  <a:shade val="60000"/>
                  <a:invGamma/>
                  <a:alpha val="50000"/>
                </a:srgbClr>
              </a:prstShdw>
            </a:effectLst>
          </p:spPr>
          <p:txBody>
            <a:bodyPr/>
            <a:lstStyle/>
            <a:p>
              <a:pPr algn="ctr" fontAlgn="auto">
                <a:spcBef>
                  <a:spcPts val="0"/>
                </a:spcBef>
                <a:spcAft>
                  <a:spcPts val="0"/>
                </a:spcAft>
                <a:defRPr/>
              </a:pPr>
              <a:r>
                <a:rPr lang="zh-CN" altLang="en-GB" sz="900" b="1" kern="0" dirty="0">
                  <a:solidFill>
                    <a:sysClr val="windowText" lastClr="000000"/>
                  </a:solidFill>
                  <a:latin typeface="Times New Roman" pitchFamily="18" charset="0"/>
                  <a:cs typeface="Times New Roman" pitchFamily="18" charset="0"/>
                </a:rPr>
                <a:t>允许：</a:t>
              </a:r>
              <a:r>
                <a:rPr lang="en-US" altLang="zh-CN" sz="900" b="1" kern="0" dirty="0">
                  <a:solidFill>
                    <a:sysClr val="windowText" lastClr="000000"/>
                  </a:solidFill>
                  <a:latin typeface="Times New Roman" pitchFamily="18" charset="0"/>
                  <a:cs typeface="Times New Roman" pitchFamily="18" charset="0"/>
                </a:rPr>
                <a:t>15.71t/a</a:t>
              </a:r>
            </a:p>
          </p:txBody>
        </p:sp>
        <p:sp>
          <p:nvSpPr>
            <p:cNvPr id="43" name="AutoShape 18"/>
            <p:cNvSpPr>
              <a:spLocks noChangeArrowheads="1"/>
            </p:cNvSpPr>
            <p:nvPr/>
          </p:nvSpPr>
          <p:spPr bwMode="auto">
            <a:xfrm>
              <a:off x="7215247" y="4616876"/>
              <a:ext cx="533541" cy="312204"/>
            </a:xfrm>
            <a:prstGeom prst="wedgeRoundRectCallout">
              <a:avLst>
                <a:gd name="adj1" fmla="val -10822"/>
                <a:gd name="adj2" fmla="val 111922"/>
                <a:gd name="adj3" fmla="val 16667"/>
              </a:avLst>
            </a:prstGeom>
            <a:noFill/>
            <a:ln w="9525">
              <a:solidFill>
                <a:srgbClr val="00B0F0"/>
              </a:solidFill>
              <a:miter lim="800000"/>
              <a:headEnd/>
              <a:tailEnd/>
            </a:ln>
            <a:effectLst>
              <a:prstShdw prst="shdw17" dist="17961" dir="2700000">
                <a:srgbClr val="FF0000">
                  <a:gamma/>
                  <a:shade val="60000"/>
                  <a:invGamma/>
                  <a:alpha val="50000"/>
                </a:srgbClr>
              </a:prstShdw>
            </a:effectLst>
          </p:spPr>
          <p:txBody>
            <a:bodyPr/>
            <a:lstStyle/>
            <a:p>
              <a:pPr algn="ctr" fontAlgn="auto">
                <a:spcBef>
                  <a:spcPts val="0"/>
                </a:spcBef>
                <a:spcAft>
                  <a:spcPts val="0"/>
                </a:spcAft>
                <a:defRPr/>
              </a:pPr>
              <a:r>
                <a:rPr lang="zh-CN" altLang="en-US" sz="900" b="1" kern="0" dirty="0">
                  <a:solidFill>
                    <a:sysClr val="windowText" lastClr="000000"/>
                  </a:solidFill>
                  <a:latin typeface="Times New Roman" pitchFamily="18" charset="0"/>
                  <a:cs typeface="Times New Roman" pitchFamily="18" charset="0"/>
                </a:rPr>
                <a:t>允许：</a:t>
              </a:r>
              <a:r>
                <a:rPr lang="en-US" altLang="zh-CN" sz="900" b="1" kern="0" dirty="0">
                  <a:solidFill>
                    <a:sysClr val="windowText" lastClr="000000"/>
                  </a:solidFill>
                  <a:latin typeface="Times New Roman" pitchFamily="18" charset="0"/>
                  <a:cs typeface="Times New Roman" pitchFamily="18" charset="0"/>
                </a:rPr>
                <a:t>8t/a</a:t>
              </a:r>
            </a:p>
            <a:p>
              <a:pPr algn="ctr" fontAlgn="auto">
                <a:spcBef>
                  <a:spcPts val="0"/>
                </a:spcBef>
                <a:spcAft>
                  <a:spcPts val="0"/>
                </a:spcAft>
                <a:defRPr/>
              </a:pPr>
              <a:endParaRPr lang="en-US" altLang="zh-CN" sz="900" b="1" kern="0" dirty="0">
                <a:solidFill>
                  <a:sysClr val="windowText" lastClr="000000"/>
                </a:solidFill>
                <a:latin typeface="Times New Roman" pitchFamily="18" charset="0"/>
                <a:cs typeface="Times New Roman" pitchFamily="18" charset="0"/>
              </a:endParaRPr>
            </a:p>
          </p:txBody>
        </p:sp>
        <p:sp>
          <p:nvSpPr>
            <p:cNvPr id="44" name="Text Box 10"/>
            <p:cNvSpPr txBox="1">
              <a:spLocks noChangeArrowheads="1"/>
            </p:cNvSpPr>
            <p:nvPr/>
          </p:nvSpPr>
          <p:spPr bwMode="auto">
            <a:xfrm>
              <a:off x="6072188" y="4145755"/>
              <a:ext cx="33131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a:solidFill>
                    <a:srgbClr val="FF0000"/>
                  </a:solidFill>
                  <a:latin typeface="华文楷体" panose="02010600040101010101" pitchFamily="2" charset="-122"/>
                  <a:ea typeface="华文楷体" panose="02010600040101010101" pitchFamily="2" charset="-122"/>
                </a:rPr>
                <a:t>流域污染物分配成果</a:t>
              </a:r>
            </a:p>
          </p:txBody>
        </p:sp>
      </p:grpSp>
      <p:sp>
        <p:nvSpPr>
          <p:cNvPr id="45" name="Text Box 493"/>
          <p:cNvSpPr txBox="1">
            <a:spLocks noChangeArrowheads="1"/>
          </p:cNvSpPr>
          <p:nvPr/>
        </p:nvSpPr>
        <p:spPr bwMode="auto">
          <a:xfrm>
            <a:off x="-180377" y="6248002"/>
            <a:ext cx="4313237" cy="523875"/>
          </a:xfrm>
          <a:prstGeom prst="rect">
            <a:avLst/>
          </a:prstGeom>
          <a:noFill/>
          <a:ln>
            <a:noFill/>
          </a:ln>
          <a:effectLst>
            <a:prstShdw prst="shdw17" dist="17961" dir="2700000">
              <a:srgbClr val="007A5C">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400" b="1" dirty="0">
                <a:latin typeface="华文楷体" panose="02010600040101010101" pitchFamily="2" charset="-122"/>
                <a:ea typeface="华文楷体" panose="02010600040101010101" pitchFamily="2" charset="-122"/>
              </a:rPr>
              <a:t>     通过加权求和得到梁子湖流域水生态承载力从</a:t>
            </a:r>
            <a:r>
              <a:rPr lang="en-US" altLang="zh-CN" sz="1400" b="1" dirty="0">
                <a:latin typeface="华文楷体" panose="02010600040101010101" pitchFamily="2" charset="-122"/>
                <a:ea typeface="华文楷体" panose="02010600040101010101" pitchFamily="2" charset="-122"/>
              </a:rPr>
              <a:t>2005</a:t>
            </a:r>
            <a:r>
              <a:rPr lang="zh-CN" altLang="en-US" sz="1400" b="1" dirty="0">
                <a:latin typeface="华文楷体" panose="02010600040101010101" pitchFamily="2" charset="-122"/>
                <a:ea typeface="华文楷体" panose="02010600040101010101" pitchFamily="2" charset="-122"/>
              </a:rPr>
              <a:t>年的</a:t>
            </a:r>
            <a:r>
              <a:rPr lang="en-US" altLang="zh-CN" sz="1400" b="1" dirty="0">
                <a:latin typeface="华文楷体" panose="02010600040101010101" pitchFamily="2" charset="-122"/>
                <a:ea typeface="华文楷体" panose="02010600040101010101" pitchFamily="2" charset="-122"/>
              </a:rPr>
              <a:t>0.78</a:t>
            </a:r>
            <a:r>
              <a:rPr lang="zh-CN" altLang="en-US" sz="1400" b="1" dirty="0">
                <a:latin typeface="华文楷体" panose="02010600040101010101" pitchFamily="2" charset="-122"/>
                <a:ea typeface="华文楷体" panose="02010600040101010101" pitchFamily="2" charset="-122"/>
              </a:rPr>
              <a:t>上升到</a:t>
            </a:r>
            <a:r>
              <a:rPr lang="en-US" altLang="zh-CN" sz="1400" b="1" dirty="0">
                <a:latin typeface="华文楷体" panose="02010600040101010101" pitchFamily="2" charset="-122"/>
                <a:ea typeface="华文楷体" panose="02010600040101010101" pitchFamily="2" charset="-122"/>
              </a:rPr>
              <a:t>2020</a:t>
            </a:r>
            <a:r>
              <a:rPr lang="zh-CN" altLang="en-US" sz="1400" b="1" dirty="0">
                <a:latin typeface="华文楷体" panose="02010600040101010101" pitchFamily="2" charset="-122"/>
                <a:ea typeface="华文楷体" panose="02010600040101010101" pitchFamily="2" charset="-122"/>
              </a:rPr>
              <a:t>年的</a:t>
            </a:r>
            <a:r>
              <a:rPr lang="en-US" altLang="zh-CN" sz="1400" b="1" dirty="0">
                <a:latin typeface="华文楷体" panose="02010600040101010101" pitchFamily="2" charset="-122"/>
                <a:ea typeface="华文楷体" panose="02010600040101010101" pitchFamily="2" charset="-122"/>
              </a:rPr>
              <a:t>0.848.</a:t>
            </a:r>
            <a:endParaRPr lang="zh-CN" altLang="en-US" sz="1400" b="1" dirty="0">
              <a:latin typeface="华文楷体" panose="02010600040101010101" pitchFamily="2" charset="-122"/>
              <a:ea typeface="华文楷体" panose="02010600040101010101" pitchFamily="2" charset="-122"/>
            </a:endParaRPr>
          </a:p>
        </p:txBody>
      </p:sp>
      <p:sp>
        <p:nvSpPr>
          <p:cNvPr id="2" name="矩形 1"/>
          <p:cNvSpPr/>
          <p:nvPr/>
        </p:nvSpPr>
        <p:spPr>
          <a:xfrm>
            <a:off x="285274" y="1754546"/>
            <a:ext cx="7679357" cy="1631216"/>
          </a:xfrm>
          <a:prstGeom prst="rect">
            <a:avLst/>
          </a:prstGeom>
        </p:spPr>
        <p:txBody>
          <a:bodyPr wrap="square">
            <a:spAutoFit/>
          </a:bodyPr>
          <a:lstStyle/>
          <a:p>
            <a:pPr indent="457200">
              <a:lnSpc>
                <a:spcPts val="3000"/>
              </a:lnSpc>
            </a:pPr>
            <a:r>
              <a:rPr lang="zh-CN" altLang="en-US" dirty="0">
                <a:latin typeface="Black"/>
                <a:ea typeface="微软雅黑" panose="020B0503020204020204" pitchFamily="34" charset="-122"/>
                <a:cs typeface="Times New Roman" panose="02020603050405020304" pitchFamily="18" charset="0"/>
                <a:sym typeface="Constantia" panose="02030602050306030303" pitchFamily="18" charset="0"/>
              </a:rPr>
              <a:t>以不同区域的</a:t>
            </a:r>
            <a:r>
              <a:rPr lang="zh-CN" altLang="en-US" b="1" dirty="0">
                <a:latin typeface="Black"/>
                <a:ea typeface="微软雅黑" panose="020B0503020204020204" pitchFamily="34" charset="-122"/>
                <a:cs typeface="Times New Roman" panose="02020603050405020304" pitchFamily="18" charset="0"/>
                <a:sym typeface="Constantia" panose="02030602050306030303" pitchFamily="18" charset="0"/>
              </a:rPr>
              <a:t>资源环境承载能力和主体产品类型</a:t>
            </a:r>
            <a:r>
              <a:rPr lang="zh-CN" altLang="en-US" dirty="0">
                <a:latin typeface="Black"/>
                <a:ea typeface="微软雅黑" panose="020B0503020204020204" pitchFamily="34" charset="-122"/>
                <a:cs typeface="Times New Roman" panose="02020603050405020304" pitchFamily="18" charset="0"/>
                <a:sym typeface="Constantia" panose="02030602050306030303" pitchFamily="18" charset="0"/>
              </a:rPr>
              <a:t>为条件，核算不同单元的生态承载能力，服务于流域精细化管理。为了充分利用各控制单元的环境容量，并且便于</a:t>
            </a:r>
            <a:r>
              <a:rPr lang="zh-CN" altLang="en-US" dirty="0">
                <a:solidFill>
                  <a:srgbClr val="FF0000"/>
                </a:solidFill>
                <a:latin typeface="Black"/>
                <a:ea typeface="微软雅黑" panose="020B0503020204020204" pitchFamily="34" charset="-122"/>
                <a:cs typeface="Times New Roman" panose="02020603050405020304" pitchFamily="18" charset="0"/>
                <a:sym typeface="Constantia" panose="02030602050306030303" pitchFamily="18" charset="0"/>
              </a:rPr>
              <a:t>控制断面监督考核</a:t>
            </a:r>
            <a:r>
              <a:rPr lang="zh-CN" altLang="en-US" dirty="0">
                <a:latin typeface="Black"/>
                <a:ea typeface="微软雅黑" panose="020B0503020204020204" pitchFamily="34" charset="-122"/>
                <a:cs typeface="Times New Roman" panose="02020603050405020304" pitchFamily="18" charset="0"/>
                <a:sym typeface="Constantia" panose="02030602050306030303" pitchFamily="18" charset="0"/>
              </a:rPr>
              <a:t>，实施</a:t>
            </a:r>
            <a:r>
              <a:rPr lang="zh-CN" altLang="en-US" dirty="0">
                <a:solidFill>
                  <a:srgbClr val="FF0000"/>
                </a:solidFill>
                <a:latin typeface="Black"/>
                <a:ea typeface="微软雅黑" panose="020B0503020204020204" pitchFamily="34" charset="-122"/>
                <a:cs typeface="Times New Roman" panose="02020603050405020304" pitchFamily="18" charset="0"/>
                <a:sym typeface="Constantia" panose="02030602050306030303" pitchFamily="18" charset="0"/>
              </a:rPr>
              <a:t>梯级化总量控制</a:t>
            </a:r>
            <a:r>
              <a:rPr lang="zh-CN" altLang="en-US" dirty="0">
                <a:latin typeface="Black"/>
                <a:ea typeface="微软雅黑" panose="020B0503020204020204" pitchFamily="34" charset="-122"/>
                <a:cs typeface="Times New Roman" panose="02020603050405020304" pitchFamily="18" charset="0"/>
                <a:sym typeface="Constantia" panose="02030602050306030303" pitchFamily="18" charset="0"/>
              </a:rPr>
              <a:t>，为流域水环境分期管理、考核提供技术支撑。</a:t>
            </a:r>
          </a:p>
        </p:txBody>
      </p:sp>
    </p:spTree>
    <p:extLst>
      <p:ext uri="{BB962C8B-B14F-4D97-AF65-F5344CB8AC3E}">
        <p14:creationId xmlns:p14="http://schemas.microsoft.com/office/powerpoint/2010/main" xmlns="" val="49396374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82011" y="3384024"/>
            <a:ext cx="10156821" cy="298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82011" y="3384025"/>
            <a:ext cx="2582004" cy="2982314"/>
          </a:xfrm>
          <a:prstGeom prst="rect">
            <a:avLst/>
          </a:prstGeom>
        </p:spPr>
      </p:pic>
      <p:pic>
        <p:nvPicPr>
          <p:cNvPr id="15" name="图片 14">
            <a:extLst>
              <a:ext uri="{FF2B5EF4-FFF2-40B4-BE49-F238E27FC236}">
                <a16:creationId xmlns:a16="http://schemas.microsoft.com/office/drawing/2014/main" xmlns="" id="{02880C1E-4057-4465-AE27-4240EAC156B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4894" y="3384025"/>
            <a:ext cx="4033938" cy="2982315"/>
          </a:xfrm>
          <a:prstGeom prst="rect">
            <a:avLst/>
          </a:prstGeom>
        </p:spPr>
      </p:pic>
      <p:sp>
        <p:nvSpPr>
          <p:cNvPr id="5" name="矩形 4"/>
          <p:cNvSpPr/>
          <p:nvPr/>
        </p:nvSpPr>
        <p:spPr>
          <a:xfrm>
            <a:off x="2427451" y="1156443"/>
            <a:ext cx="7160935" cy="683264"/>
          </a:xfrm>
          <a:prstGeom prst="rect">
            <a:avLst/>
          </a:prstGeom>
        </p:spPr>
        <p:txBody>
          <a:bodyPr wrap="square">
            <a:spAutoFit/>
          </a:bodyPr>
          <a:lstStyle/>
          <a:p>
            <a:pPr algn="ctr">
              <a:lnSpc>
                <a:spcPct val="120000"/>
              </a:lnSpc>
            </a:pPr>
            <a:r>
              <a:rPr lang="zh-CN" altLang="en-US" sz="3200" b="1" dirty="0">
                <a:solidFill>
                  <a:srgbClr val="FF0000"/>
                </a:solidFill>
                <a:latin typeface="微软雅黑" panose="020B0503020204020204" pitchFamily="34" charset="-122"/>
                <a:ea typeface="微软雅黑" panose="020B0503020204020204" pitchFamily="34" charset="-122"/>
              </a:rPr>
              <a:t>资源环境承载能力评价与国土空间优化</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5"/>
          <a:stretch>
            <a:fillRect/>
          </a:stretch>
        </p:blipFill>
        <p:spPr>
          <a:xfrm>
            <a:off x="10728697" y="120337"/>
            <a:ext cx="1333333" cy="761905"/>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263301" y="3384024"/>
            <a:ext cx="2582004" cy="2982315"/>
          </a:xfrm>
          <a:prstGeom prst="rect">
            <a:avLst/>
          </a:prstGeom>
        </p:spPr>
      </p:pic>
      <p:sp>
        <p:nvSpPr>
          <p:cNvPr id="7" name="矩形 6"/>
          <p:cNvSpPr/>
          <p:nvPr/>
        </p:nvSpPr>
        <p:spPr>
          <a:xfrm>
            <a:off x="1082011" y="1991662"/>
            <a:ext cx="10138947" cy="1292662"/>
          </a:xfrm>
          <a:prstGeom prst="rect">
            <a:avLst/>
          </a:prstGeom>
        </p:spPr>
        <p:txBody>
          <a:bodyPr wrap="square">
            <a:spAutoFit/>
          </a:bodyPr>
          <a:lstStyle/>
          <a:p>
            <a:pPr algn="just">
              <a:lnSpc>
                <a:spcPct val="130000"/>
              </a:lnSpc>
            </a:pPr>
            <a:r>
              <a:rPr lang="en-US" altLang="zh-CN" sz="2000" dirty="0" smtClean="0">
                <a:latin typeface="黑体" pitchFamily="49" charset="-122"/>
                <a:ea typeface="黑体" pitchFamily="49" charset="-122"/>
              </a:rPr>
              <a:t>    </a:t>
            </a:r>
            <a:r>
              <a:rPr lang="zh-CN" altLang="zh-CN" sz="2000" dirty="0" smtClean="0">
                <a:latin typeface="黑体" pitchFamily="49" charset="-122"/>
                <a:ea typeface="黑体" pitchFamily="49" charset="-122"/>
              </a:rPr>
              <a:t>针对</a:t>
            </a:r>
            <a:r>
              <a:rPr lang="zh-CN" altLang="zh-CN" sz="2000" dirty="0">
                <a:latin typeface="黑体" pitchFamily="49" charset="-122"/>
                <a:ea typeface="黑体" pitchFamily="49" charset="-122"/>
              </a:rPr>
              <a:t>国土空间格局的优化布局，开展资源环境承载能力评价、国土空间开发适宜性评价</a:t>
            </a:r>
            <a:r>
              <a:rPr lang="zh-CN" altLang="en-US" sz="2000" dirty="0">
                <a:latin typeface="黑体" pitchFamily="49" charset="-122"/>
                <a:ea typeface="黑体" pitchFamily="49" charset="-122"/>
              </a:rPr>
              <a:t>、全国主体功能区规划后评估和</a:t>
            </a:r>
            <a:r>
              <a:rPr lang="en-US" altLang="zh-CN" sz="2000" dirty="0">
                <a:latin typeface="黑体" pitchFamily="49" charset="-122"/>
                <a:ea typeface="黑体" pitchFamily="49" charset="-122"/>
              </a:rPr>
              <a:t>“</a:t>
            </a:r>
            <a:r>
              <a:rPr lang="zh-CN" altLang="zh-CN" sz="2000" dirty="0">
                <a:latin typeface="黑体" pitchFamily="49" charset="-122"/>
                <a:ea typeface="黑体" pitchFamily="49" charset="-122"/>
              </a:rPr>
              <a:t>三区三线</a:t>
            </a:r>
            <a:r>
              <a:rPr lang="en-US" altLang="zh-CN" sz="2000" dirty="0">
                <a:latin typeface="黑体" pitchFamily="49" charset="-122"/>
                <a:ea typeface="黑体" pitchFamily="49" charset="-122"/>
              </a:rPr>
              <a:t>”</a:t>
            </a:r>
            <a:r>
              <a:rPr lang="zh-CN" altLang="zh-CN" sz="2000" dirty="0">
                <a:latin typeface="黑体" pitchFamily="49" charset="-122"/>
                <a:ea typeface="黑体" pitchFamily="49" charset="-122"/>
              </a:rPr>
              <a:t>划定等拓展应用，实现</a:t>
            </a:r>
            <a:r>
              <a:rPr lang="en-US" altLang="zh-CN" sz="2000" dirty="0">
                <a:latin typeface="黑体" pitchFamily="49" charset="-122"/>
                <a:ea typeface="黑体" pitchFamily="49" charset="-122"/>
              </a:rPr>
              <a:t>“</a:t>
            </a:r>
            <a:r>
              <a:rPr lang="zh-CN" altLang="zh-CN" sz="2000" dirty="0">
                <a:latin typeface="黑体" pitchFamily="49" charset="-122"/>
                <a:ea typeface="黑体" pitchFamily="49" charset="-122"/>
              </a:rPr>
              <a:t>一张蓝图干到底</a:t>
            </a:r>
            <a:r>
              <a:rPr lang="en-US" altLang="zh-CN" sz="2000" dirty="0">
                <a:latin typeface="黑体" pitchFamily="49" charset="-122"/>
                <a:ea typeface="黑体" pitchFamily="49" charset="-122"/>
              </a:rPr>
              <a:t>”</a:t>
            </a:r>
            <a:r>
              <a:rPr lang="zh-CN" altLang="zh-CN" sz="2000" dirty="0">
                <a:latin typeface="黑体" pitchFamily="49" charset="-122"/>
                <a:ea typeface="黑体" pitchFamily="49" charset="-122"/>
              </a:rPr>
              <a:t>，全面提升了生态环境治理体系和治理能力的现代化水平。</a:t>
            </a:r>
            <a:endParaRPr lang="zh-CN" altLang="en-US" sz="2000" dirty="0">
              <a:latin typeface="黑体" pitchFamily="49" charset="-122"/>
              <a:ea typeface="黑体" pitchFamily="49" charset="-122"/>
            </a:endParaRPr>
          </a:p>
        </p:txBody>
      </p:sp>
      <p:sp>
        <p:nvSpPr>
          <p:cNvPr id="12" name="矩形 11">
            <a:extLst>
              <a:ext uri="{FF2B5EF4-FFF2-40B4-BE49-F238E27FC236}">
                <a16:creationId xmlns:a16="http://schemas.microsoft.com/office/drawing/2014/main" xmlns="" id="{0F006BDB-D1D0-4509-AFD8-361CD47968FD}"/>
              </a:ext>
            </a:extLst>
          </p:cNvPr>
          <p:cNvSpPr/>
          <p:nvPr/>
        </p:nvSpPr>
        <p:spPr>
          <a:xfrm>
            <a:off x="1020597" y="6421342"/>
            <a:ext cx="2852063" cy="338554"/>
          </a:xfrm>
          <a:prstGeom prst="rect">
            <a:avLst/>
          </a:prstGeom>
          <a:noFill/>
        </p:spPr>
        <p:txBody>
          <a:bodyPr wrap="none">
            <a:spAutoFit/>
          </a:bodyPr>
          <a:lstStyle/>
          <a:p>
            <a:r>
              <a:rPr lang="zh-CN" altLang="en-US" sz="1600" dirty="0" smtClean="0">
                <a:latin typeface="华文楷体" panose="02010600040101010101" pitchFamily="2" charset="-122"/>
                <a:ea typeface="华文楷体" panose="02010600040101010101" pitchFamily="2" charset="-122"/>
              </a:rPr>
              <a:t>泉州市资源环境承载能力预警</a:t>
            </a:r>
            <a:endParaRPr lang="zh-CN" altLang="en-US" sz="1600" dirty="0">
              <a:latin typeface="华文楷体" panose="02010600040101010101" pitchFamily="2" charset="-122"/>
              <a:ea typeface="华文楷体" panose="02010600040101010101" pitchFamily="2" charset="-122"/>
            </a:endParaRPr>
          </a:p>
        </p:txBody>
      </p:sp>
      <p:sp>
        <p:nvSpPr>
          <p:cNvPr id="16" name="矩形 15">
            <a:extLst>
              <a:ext uri="{FF2B5EF4-FFF2-40B4-BE49-F238E27FC236}">
                <a16:creationId xmlns:a16="http://schemas.microsoft.com/office/drawing/2014/main" xmlns="" id="{0F006BDB-D1D0-4509-AFD8-361CD47968FD}"/>
              </a:ext>
            </a:extLst>
          </p:cNvPr>
          <p:cNvSpPr/>
          <p:nvPr/>
        </p:nvSpPr>
        <p:spPr>
          <a:xfrm>
            <a:off x="4403611" y="6421342"/>
            <a:ext cx="2441694" cy="338554"/>
          </a:xfrm>
          <a:prstGeom prst="rect">
            <a:avLst/>
          </a:prstGeom>
          <a:noFill/>
        </p:spPr>
        <p:txBody>
          <a:bodyPr wrap="none">
            <a:spAutoFit/>
          </a:bodyPr>
          <a:lstStyle/>
          <a:p>
            <a:r>
              <a:rPr lang="zh-CN" altLang="en-US" sz="1600" dirty="0" smtClean="0">
                <a:latin typeface="华文楷体" panose="02010600040101010101" pitchFamily="2" charset="-122"/>
                <a:ea typeface="华文楷体" panose="02010600040101010101" pitchFamily="2" charset="-122"/>
              </a:rPr>
              <a:t>泉州市“三区三线”划定</a:t>
            </a:r>
            <a:endParaRPr lang="zh-CN" altLang="en-US" sz="1600" dirty="0">
              <a:latin typeface="华文楷体" panose="02010600040101010101" pitchFamily="2" charset="-122"/>
              <a:ea typeface="华文楷体" panose="02010600040101010101" pitchFamily="2" charset="-122"/>
            </a:endParaRPr>
          </a:p>
        </p:txBody>
      </p:sp>
      <p:sp>
        <p:nvSpPr>
          <p:cNvPr id="17" name="矩形 16">
            <a:extLst>
              <a:ext uri="{FF2B5EF4-FFF2-40B4-BE49-F238E27FC236}">
                <a16:creationId xmlns:a16="http://schemas.microsoft.com/office/drawing/2014/main" xmlns="" id="{0F006BDB-D1D0-4509-AFD8-361CD47968FD}"/>
              </a:ext>
            </a:extLst>
          </p:cNvPr>
          <p:cNvSpPr/>
          <p:nvPr/>
        </p:nvSpPr>
        <p:spPr>
          <a:xfrm>
            <a:off x="7898424" y="6421342"/>
            <a:ext cx="2646878" cy="338554"/>
          </a:xfrm>
          <a:prstGeom prst="rect">
            <a:avLst/>
          </a:prstGeom>
          <a:noFill/>
        </p:spPr>
        <p:txBody>
          <a:bodyPr wrap="none">
            <a:spAutoFit/>
          </a:bodyPr>
          <a:lstStyle/>
          <a:p>
            <a:r>
              <a:rPr lang="zh-CN" altLang="en-US" sz="1600" dirty="0" smtClean="0">
                <a:latin typeface="华文楷体" panose="02010600040101010101" pitchFamily="2" charset="-122"/>
                <a:ea typeface="华文楷体" panose="02010600040101010101" pitchFamily="2" charset="-122"/>
              </a:rPr>
              <a:t>全国主体功能区规划后评估</a:t>
            </a:r>
            <a:endParaRPr lang="zh-CN" altLang="en-US" sz="1600" dirty="0">
              <a:latin typeface="华文楷体" panose="02010600040101010101" pitchFamily="2" charset="-122"/>
              <a:ea typeface="华文楷体" panose="02010600040101010101" pitchFamily="2" charset="-122"/>
            </a:endParaRPr>
          </a:p>
        </p:txBody>
      </p:sp>
      <p:grpSp>
        <p:nvGrpSpPr>
          <p:cNvPr id="18" name="组合 12"/>
          <p:cNvGrpSpPr/>
          <p:nvPr/>
        </p:nvGrpSpPr>
        <p:grpSpPr>
          <a:xfrm>
            <a:off x="145571" y="160923"/>
            <a:ext cx="3679850" cy="843564"/>
            <a:chOff x="45188" y="71021"/>
            <a:chExt cx="3679850" cy="843564"/>
          </a:xfrm>
        </p:grpSpPr>
        <p:sp>
          <p:nvSpPr>
            <p:cNvPr id="19" name="矩形 18"/>
            <p:cNvSpPr/>
            <p:nvPr/>
          </p:nvSpPr>
          <p:spPr>
            <a:xfrm>
              <a:off x="630938" y="250565"/>
              <a:ext cx="3094100"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四</a:t>
              </a:r>
              <a:r>
                <a:rPr lang="zh-CN" altLang="en-US" sz="2400" b="1" dirty="0" smtClean="0">
                  <a:solidFill>
                    <a:schemeClr val="tx1"/>
                  </a:solidFill>
                  <a:latin typeface="微软雅黑" panose="020B0503020204020204" pitchFamily="34" charset="-122"/>
                  <a:ea typeface="微软雅黑" panose="020B0503020204020204" pitchFamily="34" charset="-122"/>
                </a:rPr>
                <a:t>、技术应用</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7" cstate="print">
              <a:duotone>
                <a:schemeClr val="accent6">
                  <a:shade val="45000"/>
                  <a:satMod val="135000"/>
                </a:schemeClr>
                <a:prstClr val="white"/>
              </a:duotone>
              <a:extLst>
                <a:ext uri="{BEBA8EAE-BF5A-486C-A8C5-ECC9F3942E4B}">
                  <a14:imgProps xmlns:a14="http://schemas.microsoft.com/office/drawing/2010/main" xmlns="">
                    <a14:imgLayer r:embed="rId8">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spTree>
    <p:extLst>
      <p:ext uri="{BB962C8B-B14F-4D97-AF65-F5344CB8AC3E}">
        <p14:creationId xmlns:p14="http://schemas.microsoft.com/office/powerpoint/2010/main" xmlns="" val="287761813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土地利用.jpg"/>
          <p:cNvPicPr>
            <a:picLocks noChangeAspect="1"/>
          </p:cNvPicPr>
          <p:nvPr/>
        </p:nvPicPr>
        <p:blipFill>
          <a:blip r:embed="rId3" cstate="print"/>
          <a:stretch>
            <a:fillRect/>
          </a:stretch>
        </p:blipFill>
        <p:spPr>
          <a:xfrm>
            <a:off x="944725" y="3263414"/>
            <a:ext cx="3748670" cy="2650668"/>
          </a:xfrm>
          <a:prstGeom prst="rect">
            <a:avLst/>
          </a:prstGeom>
        </p:spPr>
      </p:pic>
      <p:sp>
        <p:nvSpPr>
          <p:cNvPr id="6" name="矩形 5"/>
          <p:cNvSpPr/>
          <p:nvPr/>
        </p:nvSpPr>
        <p:spPr>
          <a:xfrm>
            <a:off x="2740924" y="1116341"/>
            <a:ext cx="6750566" cy="683264"/>
          </a:xfrm>
          <a:prstGeom prst="rect">
            <a:avLst/>
          </a:prstGeom>
        </p:spPr>
        <p:txBody>
          <a:bodyPr wrap="square">
            <a:spAutoFit/>
          </a:bodyPr>
          <a:lstStyle/>
          <a:p>
            <a:pPr algn="ctr">
              <a:lnSpc>
                <a:spcPct val="120000"/>
              </a:lnSpc>
            </a:pPr>
            <a:r>
              <a:rPr lang="zh-CN" altLang="en-US" sz="3200" b="1" dirty="0" smtClean="0">
                <a:solidFill>
                  <a:srgbClr val="FF0000"/>
                </a:solidFill>
                <a:latin typeface="微软雅黑" panose="020B0503020204020204" pitchFamily="34" charset="-122"/>
                <a:ea typeface="微软雅黑" panose="020B0503020204020204" pitchFamily="34" charset="-122"/>
              </a:rPr>
              <a:t>水</a:t>
            </a:r>
            <a:r>
              <a:rPr lang="zh-CN" altLang="en-US" sz="3200" b="1" dirty="0">
                <a:solidFill>
                  <a:srgbClr val="FF0000"/>
                </a:solidFill>
                <a:latin typeface="微软雅黑" panose="020B0503020204020204" pitchFamily="34" charset="-122"/>
                <a:ea typeface="微软雅黑" panose="020B0503020204020204" pitchFamily="34" charset="-122"/>
              </a:rPr>
              <a:t>环境综合整治</a:t>
            </a:r>
          </a:p>
        </p:txBody>
      </p:sp>
      <p:pic>
        <p:nvPicPr>
          <p:cNvPr id="21" name="图片 20"/>
          <p:cNvPicPr>
            <a:picLocks noChangeAspect="1"/>
          </p:cNvPicPr>
          <p:nvPr/>
        </p:nvPicPr>
        <p:blipFill>
          <a:blip r:embed="rId4"/>
          <a:stretch>
            <a:fillRect/>
          </a:stretch>
        </p:blipFill>
        <p:spPr>
          <a:xfrm>
            <a:off x="10728697" y="120337"/>
            <a:ext cx="1333333" cy="761905"/>
          </a:xfrm>
          <a:prstGeom prst="rect">
            <a:avLst/>
          </a:prstGeom>
        </p:spPr>
      </p:pic>
      <p:pic>
        <p:nvPicPr>
          <p:cNvPr id="17" name="图片 16"/>
          <p:cNvPicPr/>
          <p:nvPr/>
        </p:nvPicPr>
        <p:blipFill>
          <a:blip r:embed="rId5" cstate="print">
            <a:extLst>
              <a:ext uri="{28A0092B-C50C-407E-A947-70E740481C1C}">
                <a14:useLocalDpi xmlns:a14="http://schemas.microsoft.com/office/drawing/2010/main" xmlns="" val="0"/>
              </a:ext>
            </a:extLst>
          </a:blip>
          <a:stretch>
            <a:fillRect/>
          </a:stretch>
        </p:blipFill>
        <p:spPr>
          <a:xfrm>
            <a:off x="8141266" y="3263211"/>
            <a:ext cx="2994945" cy="2585173"/>
          </a:xfrm>
          <a:prstGeom prst="rect">
            <a:avLst/>
          </a:prstGeom>
        </p:spPr>
      </p:pic>
      <p:pic>
        <p:nvPicPr>
          <p:cNvPr id="22" name="图片 21"/>
          <p:cNvPicPr/>
          <p:nvPr/>
        </p:nvPicPr>
        <p:blipFill>
          <a:blip r:embed="rId6" cstate="print">
            <a:extLst>
              <a:ext uri="{28A0092B-C50C-407E-A947-70E740481C1C}">
                <a14:useLocalDpi xmlns:a14="http://schemas.microsoft.com/office/drawing/2010/main" xmlns="" val="0"/>
              </a:ext>
            </a:extLst>
          </a:blip>
          <a:stretch>
            <a:fillRect/>
          </a:stretch>
        </p:blipFill>
        <p:spPr>
          <a:xfrm>
            <a:off x="5201578" y="3263414"/>
            <a:ext cx="2939688" cy="2585173"/>
          </a:xfrm>
          <a:prstGeom prst="rect">
            <a:avLst/>
          </a:prstGeom>
        </p:spPr>
      </p:pic>
      <p:sp>
        <p:nvSpPr>
          <p:cNvPr id="11" name="矩形 10">
            <a:extLst>
              <a:ext uri="{FF2B5EF4-FFF2-40B4-BE49-F238E27FC236}">
                <a16:creationId xmlns:a16="http://schemas.microsoft.com/office/drawing/2014/main" xmlns="" id="{0F006BDB-D1D0-4509-AFD8-361CD47968FD}"/>
              </a:ext>
            </a:extLst>
          </p:cNvPr>
          <p:cNvSpPr/>
          <p:nvPr/>
        </p:nvSpPr>
        <p:spPr>
          <a:xfrm>
            <a:off x="1481605" y="5996667"/>
            <a:ext cx="2518638" cy="307777"/>
          </a:xfrm>
          <a:prstGeom prst="rect">
            <a:avLst/>
          </a:prstGeom>
          <a:noFill/>
        </p:spPr>
        <p:txBody>
          <a:bodyPr wrap="none">
            <a:spAutoFit/>
          </a:bodyPr>
          <a:lstStyle/>
          <a:p>
            <a:r>
              <a:rPr lang="zh-CN" altLang="en-US" sz="1400" dirty="0" smtClean="0">
                <a:latin typeface="华文楷体" panose="02010600040101010101" pitchFamily="2" charset="-122"/>
                <a:ea typeface="华文楷体" panose="02010600040101010101" pitchFamily="2" charset="-122"/>
              </a:rPr>
              <a:t>粤港澳大湾区典型区地表现状</a:t>
            </a:r>
            <a:endParaRPr lang="zh-CN" altLang="en-US" sz="1400" dirty="0">
              <a:latin typeface="华文楷体" panose="02010600040101010101" pitchFamily="2" charset="-122"/>
              <a:ea typeface="华文楷体" panose="02010600040101010101" pitchFamily="2" charset="-122"/>
            </a:endParaRPr>
          </a:p>
        </p:txBody>
      </p:sp>
      <p:sp>
        <p:nvSpPr>
          <p:cNvPr id="12" name="矩形 11">
            <a:extLst>
              <a:ext uri="{FF2B5EF4-FFF2-40B4-BE49-F238E27FC236}">
                <a16:creationId xmlns:a16="http://schemas.microsoft.com/office/drawing/2014/main" xmlns="" id="{0F006BDB-D1D0-4509-AFD8-361CD47968FD}"/>
              </a:ext>
            </a:extLst>
          </p:cNvPr>
          <p:cNvSpPr/>
          <p:nvPr/>
        </p:nvSpPr>
        <p:spPr>
          <a:xfrm>
            <a:off x="5216536" y="5996666"/>
            <a:ext cx="2909771" cy="307777"/>
          </a:xfrm>
          <a:prstGeom prst="rect">
            <a:avLst/>
          </a:prstGeom>
          <a:noFill/>
        </p:spPr>
        <p:txBody>
          <a:bodyPr wrap="none">
            <a:spAutoFit/>
          </a:bodyPr>
          <a:lstStyle/>
          <a:p>
            <a:r>
              <a:rPr lang="zh-CN" altLang="en-US" sz="1400" dirty="0" smtClean="0">
                <a:latin typeface="华文楷体" panose="02010600040101010101" pitchFamily="2" charset="-122"/>
                <a:ea typeface="华文楷体" panose="02010600040101010101" pitchFamily="2" charset="-122"/>
              </a:rPr>
              <a:t>粤港澳大湾区典型区</a:t>
            </a:r>
            <a:r>
              <a:rPr lang="en-US" altLang="zh-CN" sz="1400" dirty="0" smtClean="0">
                <a:latin typeface="华文楷体" panose="02010600040101010101" pitchFamily="2" charset="-122"/>
                <a:ea typeface="华文楷体" panose="02010600040101010101" pitchFamily="2" charset="-122"/>
              </a:rPr>
              <a:t>COD</a:t>
            </a:r>
            <a:r>
              <a:rPr lang="zh-CN" altLang="en-US" sz="1400" dirty="0" smtClean="0">
                <a:latin typeface="华文楷体" panose="02010600040101010101" pitchFamily="2" charset="-122"/>
                <a:ea typeface="华文楷体" panose="02010600040101010101" pitchFamily="2" charset="-122"/>
              </a:rPr>
              <a:t>浓度分布</a:t>
            </a:r>
            <a:endParaRPr lang="zh-CN" altLang="en-US" sz="1400" dirty="0">
              <a:latin typeface="华文楷体" panose="02010600040101010101" pitchFamily="2" charset="-122"/>
              <a:ea typeface="华文楷体" panose="02010600040101010101" pitchFamily="2" charset="-122"/>
            </a:endParaRPr>
          </a:p>
        </p:txBody>
      </p:sp>
      <p:sp>
        <p:nvSpPr>
          <p:cNvPr id="15" name="矩形 14">
            <a:extLst>
              <a:ext uri="{FF2B5EF4-FFF2-40B4-BE49-F238E27FC236}">
                <a16:creationId xmlns:a16="http://schemas.microsoft.com/office/drawing/2014/main" xmlns="" id="{0F006BDB-D1D0-4509-AFD8-361CD47968FD}"/>
              </a:ext>
            </a:extLst>
          </p:cNvPr>
          <p:cNvSpPr/>
          <p:nvPr/>
        </p:nvSpPr>
        <p:spPr>
          <a:xfrm>
            <a:off x="8351326" y="5996665"/>
            <a:ext cx="2877711" cy="307777"/>
          </a:xfrm>
          <a:prstGeom prst="rect">
            <a:avLst/>
          </a:prstGeom>
          <a:noFill/>
        </p:spPr>
        <p:txBody>
          <a:bodyPr wrap="none">
            <a:spAutoFit/>
          </a:bodyPr>
          <a:lstStyle/>
          <a:p>
            <a:r>
              <a:rPr lang="zh-CN" altLang="en-US" sz="1400" dirty="0" smtClean="0">
                <a:latin typeface="华文楷体" panose="02010600040101010101" pitchFamily="2" charset="-122"/>
                <a:ea typeface="华文楷体" panose="02010600040101010101" pitchFamily="2" charset="-122"/>
              </a:rPr>
              <a:t>粤港澳大湾区典型区氨氮浓度分布</a:t>
            </a:r>
            <a:endParaRPr lang="zh-CN" altLang="en-US" sz="1400" dirty="0">
              <a:latin typeface="华文楷体" panose="02010600040101010101" pitchFamily="2" charset="-122"/>
              <a:ea typeface="华文楷体" panose="02010600040101010101" pitchFamily="2" charset="-122"/>
            </a:endParaRPr>
          </a:p>
        </p:txBody>
      </p:sp>
      <p:sp>
        <p:nvSpPr>
          <p:cNvPr id="16" name="矩形 15"/>
          <p:cNvSpPr/>
          <p:nvPr/>
        </p:nvSpPr>
        <p:spPr>
          <a:xfrm>
            <a:off x="944725" y="1845047"/>
            <a:ext cx="9905368" cy="1015663"/>
          </a:xfrm>
          <a:prstGeom prst="rect">
            <a:avLst/>
          </a:prstGeom>
        </p:spPr>
        <p:txBody>
          <a:bodyPr wrap="square">
            <a:spAutoFit/>
          </a:bodyPr>
          <a:lstStyle/>
          <a:p>
            <a:pPr indent="266700" algn="just">
              <a:lnSpc>
                <a:spcPct val="150000"/>
              </a:lnSpc>
              <a:spcAft>
                <a:spcPts val="0"/>
              </a:spcAft>
            </a:pPr>
            <a:r>
              <a:rPr lang="en-US" altLang="zh-CN" sz="2000" kern="100" dirty="0" smtClean="0">
                <a:latin typeface="黑体" panose="02010609060101010101" pitchFamily="49" charset="-122"/>
                <a:ea typeface="黑体" panose="02010609060101010101" pitchFamily="49" charset="-122"/>
                <a:cs typeface="Times New Roman" panose="02020603050405020304" pitchFamily="18" charset="0"/>
              </a:rPr>
              <a:t>  </a:t>
            </a:r>
            <a:r>
              <a:rPr lang="zh-CN" altLang="zh-CN" sz="2000" kern="100" dirty="0" smtClean="0">
                <a:latin typeface="黑体" panose="02010609060101010101" pitchFamily="49" charset="-122"/>
                <a:ea typeface="黑体" panose="02010609060101010101" pitchFamily="49" charset="-122"/>
                <a:cs typeface="Times New Roman" panose="02020603050405020304" pitchFamily="18" charset="0"/>
              </a:rPr>
              <a:t>基于</a:t>
            </a:r>
            <a:r>
              <a:rPr lang="zh-CN" altLang="zh-CN" sz="2000" kern="100" dirty="0">
                <a:latin typeface="黑体" panose="02010609060101010101" pitchFamily="49" charset="-122"/>
                <a:ea typeface="黑体" panose="02010609060101010101" pitchFamily="49" charset="-122"/>
                <a:cs typeface="Times New Roman" panose="02020603050405020304" pitchFamily="18" charset="0"/>
              </a:rPr>
              <a:t>全流域、长系列过程分析，提出了城市复杂河网水系水质水生态综合治理方案，</a:t>
            </a:r>
            <a:r>
              <a:rPr lang="zh-CN" altLang="zh-CN" sz="2000" kern="100" dirty="0" smtClean="0">
                <a:latin typeface="黑体" panose="02010609060101010101" pitchFamily="49" charset="-122"/>
                <a:ea typeface="黑体" panose="02010609060101010101" pitchFamily="49" charset="-122"/>
                <a:cs typeface="Times New Roman" panose="02020603050405020304" pitchFamily="18" charset="0"/>
              </a:rPr>
              <a:t>为</a:t>
            </a:r>
            <a:r>
              <a:rPr lang="zh-CN" altLang="en-US" sz="2000" kern="100" dirty="0" smtClean="0">
                <a:latin typeface="黑体" panose="02010609060101010101" pitchFamily="49" charset="-122"/>
                <a:ea typeface="黑体" panose="02010609060101010101" pitchFamily="49" charset="-122"/>
                <a:cs typeface="Times New Roman" panose="02020603050405020304" pitchFamily="18" charset="0"/>
              </a:rPr>
              <a:t>粤港澳大湾区</a:t>
            </a:r>
            <a:r>
              <a:rPr lang="zh-CN" altLang="zh-CN" sz="2000" kern="100" dirty="0" smtClean="0">
                <a:latin typeface="黑体" panose="02010609060101010101" pitchFamily="49" charset="-122"/>
                <a:ea typeface="黑体" panose="02010609060101010101" pitchFamily="49" charset="-122"/>
                <a:cs typeface="Times New Roman" panose="02020603050405020304" pitchFamily="18" charset="0"/>
              </a:rPr>
              <a:t>城市</a:t>
            </a:r>
            <a:r>
              <a:rPr lang="zh-CN" altLang="zh-CN" sz="2000" kern="100" dirty="0">
                <a:latin typeface="黑体" panose="02010609060101010101" pitchFamily="49" charset="-122"/>
                <a:ea typeface="黑体" panose="02010609060101010101" pitchFamily="49" charset="-122"/>
                <a:cs typeface="Times New Roman" panose="02020603050405020304" pitchFamily="18" charset="0"/>
              </a:rPr>
              <a:t>黑臭水体治理和富营养化防控提供理论和技术支撑。</a:t>
            </a:r>
            <a:endParaRPr lang="zh-CN" altLang="zh-CN" sz="1600" kern="100" dirty="0">
              <a:latin typeface="黑体" panose="02010609060101010101" pitchFamily="49" charset="-122"/>
              <a:ea typeface="黑体" panose="02010609060101010101" pitchFamily="49" charset="-122"/>
              <a:cs typeface="Times New Roman" panose="02020603050405020304" pitchFamily="18" charset="0"/>
            </a:endParaRPr>
          </a:p>
        </p:txBody>
      </p:sp>
      <p:grpSp>
        <p:nvGrpSpPr>
          <p:cNvPr id="18" name="组合 12"/>
          <p:cNvGrpSpPr/>
          <p:nvPr/>
        </p:nvGrpSpPr>
        <p:grpSpPr>
          <a:xfrm>
            <a:off x="145571" y="160923"/>
            <a:ext cx="3679850" cy="843564"/>
            <a:chOff x="45188" y="71021"/>
            <a:chExt cx="3679850" cy="843564"/>
          </a:xfrm>
        </p:grpSpPr>
        <p:sp>
          <p:nvSpPr>
            <p:cNvPr id="19" name="矩形 18"/>
            <p:cNvSpPr/>
            <p:nvPr/>
          </p:nvSpPr>
          <p:spPr>
            <a:xfrm>
              <a:off x="630938" y="250565"/>
              <a:ext cx="3094100"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四</a:t>
              </a:r>
              <a:r>
                <a:rPr lang="zh-CN" altLang="en-US" sz="2400" b="1" dirty="0" smtClean="0">
                  <a:solidFill>
                    <a:schemeClr val="tx1"/>
                  </a:solidFill>
                  <a:latin typeface="微软雅黑" panose="020B0503020204020204" pitchFamily="34" charset="-122"/>
                  <a:ea typeface="微软雅黑" panose="020B0503020204020204" pitchFamily="34" charset="-122"/>
                </a:rPr>
                <a:t>、技术应用</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7" cstate="print">
              <a:duotone>
                <a:schemeClr val="accent6">
                  <a:shade val="45000"/>
                  <a:satMod val="135000"/>
                </a:schemeClr>
                <a:prstClr val="white"/>
              </a:duotone>
              <a:extLst>
                <a:ext uri="{BEBA8EAE-BF5A-486C-A8C5-ECC9F3942E4B}">
                  <a14:imgProps xmlns:a14="http://schemas.microsoft.com/office/drawing/2010/main" xmlns="">
                    <a14:imgLayer r:embed="rId8">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spTree>
    <p:extLst>
      <p:ext uri="{BB962C8B-B14F-4D97-AF65-F5344CB8AC3E}">
        <p14:creationId xmlns:p14="http://schemas.microsoft.com/office/powerpoint/2010/main" xmlns="" val="376796100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542774" y="2534423"/>
            <a:ext cx="4580100" cy="835998"/>
          </a:xfrm>
          <a:prstGeom prst="rect">
            <a:avLst/>
          </a:prstGeom>
          <a:noFill/>
          <a:effectLst>
            <a:outerShdw blurRad="50800" dist="6350" dir="2700000" algn="tl" rotWithShape="0">
              <a:prstClr val="black">
                <a:alpha val="40000"/>
              </a:prstClr>
            </a:outerShdw>
          </a:effectLst>
        </p:spPr>
        <p:txBody>
          <a:bodyPr wrap="none" rtlCol="0">
            <a:spAutoFit/>
          </a:bodyPr>
          <a:lstStyle/>
          <a:p>
            <a:pPr>
              <a:lnSpc>
                <a:spcPct val="120000"/>
              </a:lnSpc>
            </a:pPr>
            <a:r>
              <a:rPr lang="zh-CN" altLang="en-US" sz="4400" b="1" dirty="0" smtClean="0">
                <a:solidFill>
                  <a:srgbClr val="11685F"/>
                </a:solidFill>
                <a:latin typeface="微软雅黑" panose="020B0503020204020204" pitchFamily="34" charset="-122"/>
                <a:ea typeface="微软雅黑" panose="020B0503020204020204" pitchFamily="34" charset="-122"/>
              </a:rPr>
              <a:t>一、研  究  背  景</a:t>
            </a:r>
            <a:endParaRPr lang="zh-CN" altLang="en-US" sz="4400" b="1" dirty="0">
              <a:solidFill>
                <a:srgbClr val="11685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094033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457174" y="2579246"/>
            <a:ext cx="2778325" cy="904863"/>
          </a:xfrm>
          <a:prstGeom prst="rect">
            <a:avLst/>
          </a:prstGeom>
          <a:noFill/>
          <a:effectLst>
            <a:outerShdw blurRad="50800" dist="6350" dir="2700000" algn="tl" rotWithShape="0">
              <a:prstClr val="black">
                <a:alpha val="40000"/>
              </a:prstClr>
            </a:outerShdw>
          </a:effectLst>
        </p:spPr>
        <p:txBody>
          <a:bodyPr wrap="none" rtlCol="0">
            <a:spAutoFit/>
          </a:bodyPr>
          <a:lstStyle/>
          <a:p>
            <a:pPr>
              <a:lnSpc>
                <a:spcPct val="120000"/>
              </a:lnSpc>
            </a:pPr>
            <a:r>
              <a:rPr lang="zh-CN" altLang="en-US" sz="4400" b="1" dirty="0" smtClean="0">
                <a:solidFill>
                  <a:srgbClr val="11685F"/>
                </a:solidFill>
                <a:latin typeface="微软雅黑" panose="020B0503020204020204" pitchFamily="34" charset="-122"/>
                <a:ea typeface="微软雅黑" panose="020B0503020204020204" pitchFamily="34" charset="-122"/>
              </a:rPr>
              <a:t>五、展  望</a:t>
            </a:r>
            <a:endParaRPr lang="zh-CN" altLang="en-US" sz="4400" b="1" dirty="0">
              <a:solidFill>
                <a:srgbClr val="11685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994823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5571" y="160923"/>
            <a:ext cx="3214318" cy="843564"/>
            <a:chOff x="45188" y="71021"/>
            <a:chExt cx="3214318" cy="843564"/>
          </a:xfrm>
        </p:grpSpPr>
        <p:sp>
          <p:nvSpPr>
            <p:cNvPr id="5" name="矩形 4"/>
            <p:cNvSpPr/>
            <p:nvPr/>
          </p:nvSpPr>
          <p:spPr>
            <a:xfrm>
              <a:off x="630938" y="250565"/>
              <a:ext cx="2628568"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五</a:t>
              </a:r>
              <a:r>
                <a:rPr lang="zh-CN" altLang="en-US" sz="2400" b="1" dirty="0" smtClean="0">
                  <a:solidFill>
                    <a:schemeClr val="tx1"/>
                  </a:solidFill>
                  <a:latin typeface="微软雅黑" panose="020B0503020204020204" pitchFamily="34" charset="-122"/>
                  <a:ea typeface="微软雅黑" panose="020B0503020204020204" pitchFamily="34" charset="-122"/>
                </a:rPr>
                <a:t>、展望</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xmlns="">
                    <a14:imgLayer r:embed="rId4">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7" name="图片 6"/>
          <p:cNvPicPr>
            <a:picLocks noChangeAspect="1"/>
          </p:cNvPicPr>
          <p:nvPr/>
        </p:nvPicPr>
        <p:blipFill>
          <a:blip r:embed="rId5"/>
          <a:stretch>
            <a:fillRect/>
          </a:stretch>
        </p:blipFill>
        <p:spPr>
          <a:xfrm>
            <a:off x="10728697" y="120337"/>
            <a:ext cx="1333333" cy="761905"/>
          </a:xfrm>
          <a:prstGeom prst="rect">
            <a:avLst/>
          </a:prstGeom>
        </p:spPr>
      </p:pic>
      <p:pic>
        <p:nvPicPr>
          <p:cNvPr id="25" name="图片 24"/>
          <p:cNvPicPr>
            <a:picLocks noChangeAspect="1"/>
          </p:cNvPicPr>
          <p:nvPr/>
        </p:nvPicPr>
        <p:blipFill rotWithShape="1">
          <a:blip r:embed="rId6" cstate="print">
            <a:extLst>
              <a:ext uri="{28A0092B-C50C-407E-A947-70E740481C1C}">
                <a14:useLocalDpi xmlns:a14="http://schemas.microsoft.com/office/drawing/2010/main" xmlns="" val="0"/>
              </a:ext>
            </a:extLst>
          </a:blip>
          <a:srcRect l="16754" b="3987"/>
          <a:stretch/>
        </p:blipFill>
        <p:spPr>
          <a:xfrm>
            <a:off x="6319105" y="2135238"/>
            <a:ext cx="5754326" cy="4526905"/>
          </a:xfrm>
          <a:custGeom>
            <a:avLst/>
            <a:gdLst>
              <a:gd name="connsiteX0" fmla="*/ 0 w 5754326"/>
              <a:gd name="connsiteY0" fmla="*/ 0 h 4526905"/>
              <a:gd name="connsiteX1" fmla="*/ 5754326 w 5754326"/>
              <a:gd name="connsiteY1" fmla="*/ 0 h 4526905"/>
              <a:gd name="connsiteX2" fmla="*/ 5754326 w 5754326"/>
              <a:gd name="connsiteY2" fmla="*/ 4459855 h 4526905"/>
              <a:gd name="connsiteX3" fmla="*/ 5750959 w 5754326"/>
              <a:gd name="connsiteY3" fmla="*/ 4459942 h 4526905"/>
              <a:gd name="connsiteX4" fmla="*/ 5171537 w 5754326"/>
              <a:gd name="connsiteY4" fmla="*/ 4450889 h 4526905"/>
              <a:gd name="connsiteX5" fmla="*/ 4854666 w 5754326"/>
              <a:gd name="connsiteY5" fmla="*/ 4396568 h 4526905"/>
              <a:gd name="connsiteX6" fmla="*/ 4782238 w 5754326"/>
              <a:gd name="connsiteY6" fmla="*/ 3762826 h 4526905"/>
              <a:gd name="connsiteX7" fmla="*/ 4501581 w 5754326"/>
              <a:gd name="connsiteY7" fmla="*/ 4315087 h 4526905"/>
              <a:gd name="connsiteX8" fmla="*/ 4275244 w 5754326"/>
              <a:gd name="connsiteY8" fmla="*/ 4468996 h 4526905"/>
              <a:gd name="connsiteX9" fmla="*/ 4275244 w 5754326"/>
              <a:gd name="connsiteY9" fmla="*/ 4215499 h 4526905"/>
              <a:gd name="connsiteX10" fmla="*/ 4012694 w 5754326"/>
              <a:gd name="connsiteY10" fmla="*/ 4260766 h 4526905"/>
              <a:gd name="connsiteX11" fmla="*/ 3668662 w 5754326"/>
              <a:gd name="connsiteY11" fmla="*/ 4342247 h 4526905"/>
              <a:gd name="connsiteX12" fmla="*/ 3243149 w 5754326"/>
              <a:gd name="connsiteY12" fmla="*/ 4514263 h 4526905"/>
              <a:gd name="connsiteX13" fmla="*/ 3229767 w 5754326"/>
              <a:gd name="connsiteY13" fmla="*/ 4526905 h 4526905"/>
              <a:gd name="connsiteX14" fmla="*/ 3173763 w 5754326"/>
              <a:gd name="connsiteY14" fmla="*/ 4511646 h 4526905"/>
              <a:gd name="connsiteX15" fmla="*/ 2998706 w 5754326"/>
              <a:gd name="connsiteY15" fmla="*/ 4441836 h 4526905"/>
              <a:gd name="connsiteX16" fmla="*/ 3025866 w 5754326"/>
              <a:gd name="connsiteY16" fmla="*/ 4206445 h 4526905"/>
              <a:gd name="connsiteX17" fmla="*/ 2817636 w 5754326"/>
              <a:gd name="connsiteY17" fmla="*/ 4016323 h 4526905"/>
              <a:gd name="connsiteX18" fmla="*/ 2536979 w 5754326"/>
              <a:gd name="connsiteY18" fmla="*/ 4016323 h 4526905"/>
              <a:gd name="connsiteX19" fmla="*/ 2437391 w 5754326"/>
              <a:gd name="connsiteY19" fmla="*/ 4115911 h 4526905"/>
              <a:gd name="connsiteX20" fmla="*/ 2029985 w 5754326"/>
              <a:gd name="connsiteY20" fmla="*/ 3989162 h 4526905"/>
              <a:gd name="connsiteX21" fmla="*/ 1975664 w 5754326"/>
              <a:gd name="connsiteY21" fmla="*/ 3826200 h 4526905"/>
              <a:gd name="connsiteX22" fmla="*/ 1857969 w 5754326"/>
              <a:gd name="connsiteY22" fmla="*/ 3690398 h 4526905"/>
              <a:gd name="connsiteX23" fmla="*/ 1984718 w 5754326"/>
              <a:gd name="connsiteY23" fmla="*/ 3427847 h 4526905"/>
              <a:gd name="connsiteX24" fmla="*/ 1857969 w 5754326"/>
              <a:gd name="connsiteY24" fmla="*/ 3282992 h 4526905"/>
              <a:gd name="connsiteX25" fmla="*/ 1550151 w 5754326"/>
              <a:gd name="connsiteY25" fmla="*/ 3409740 h 4526905"/>
              <a:gd name="connsiteX26" fmla="*/ 1314761 w 5754326"/>
              <a:gd name="connsiteY26" fmla="*/ 3219618 h 4526905"/>
              <a:gd name="connsiteX27" fmla="*/ 1052211 w 5754326"/>
              <a:gd name="connsiteY27" fmla="*/ 3273938 h 4526905"/>
              <a:gd name="connsiteX28" fmla="*/ 961676 w 5754326"/>
              <a:gd name="connsiteY28" fmla="*/ 3138136 h 4526905"/>
              <a:gd name="connsiteX29" fmla="*/ 490896 w 5754326"/>
              <a:gd name="connsiteY29" fmla="*/ 2966121 h 4526905"/>
              <a:gd name="connsiteX30" fmla="*/ 318880 w 5754326"/>
              <a:gd name="connsiteY30" fmla="*/ 2658303 h 4526905"/>
              <a:gd name="connsiteX31" fmla="*/ 174025 w 5754326"/>
              <a:gd name="connsiteY31" fmla="*/ 2359538 h 4526905"/>
              <a:gd name="connsiteX32" fmla="*/ 237399 w 5754326"/>
              <a:gd name="connsiteY32" fmla="*/ 2151309 h 4526905"/>
              <a:gd name="connsiteX33" fmla="*/ 56329 w 5754326"/>
              <a:gd name="connsiteY33" fmla="*/ 1870651 h 4526905"/>
              <a:gd name="connsiteX34" fmla="*/ 16225 w 5754326"/>
              <a:gd name="connsiteY34" fmla="*/ 1770073 h 4526905"/>
              <a:gd name="connsiteX35" fmla="*/ 0 w 5754326"/>
              <a:gd name="connsiteY35" fmla="*/ 1712728 h 4526905"/>
              <a:gd name="connsiteX36" fmla="*/ 0 w 5754326"/>
              <a:gd name="connsiteY36" fmla="*/ 0 h 452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754326" h="4526905">
                <a:moveTo>
                  <a:pt x="0" y="0"/>
                </a:moveTo>
                <a:lnTo>
                  <a:pt x="5754326" y="0"/>
                </a:lnTo>
                <a:lnTo>
                  <a:pt x="5754326" y="4459855"/>
                </a:lnTo>
                <a:lnTo>
                  <a:pt x="5750959" y="4459942"/>
                </a:lnTo>
                <a:cubicBezTo>
                  <a:pt x="5628737" y="4455415"/>
                  <a:pt x="5320919" y="4461451"/>
                  <a:pt x="5171537" y="4450889"/>
                </a:cubicBezTo>
                <a:cubicBezTo>
                  <a:pt x="5022155" y="4440327"/>
                  <a:pt x="4919549" y="4511245"/>
                  <a:pt x="4854666" y="4396568"/>
                </a:cubicBezTo>
                <a:cubicBezTo>
                  <a:pt x="4789783" y="4281891"/>
                  <a:pt x="4841086" y="3776406"/>
                  <a:pt x="4782238" y="3762826"/>
                </a:cubicBezTo>
                <a:cubicBezTo>
                  <a:pt x="4723391" y="3749246"/>
                  <a:pt x="4586080" y="4197392"/>
                  <a:pt x="4501581" y="4315087"/>
                </a:cubicBezTo>
                <a:cubicBezTo>
                  <a:pt x="4417082" y="4432782"/>
                  <a:pt x="4312967" y="4485594"/>
                  <a:pt x="4275244" y="4468996"/>
                </a:cubicBezTo>
                <a:cubicBezTo>
                  <a:pt x="4237521" y="4452398"/>
                  <a:pt x="4319002" y="4250204"/>
                  <a:pt x="4275244" y="4215499"/>
                </a:cubicBezTo>
                <a:cubicBezTo>
                  <a:pt x="4231486" y="4180794"/>
                  <a:pt x="4113791" y="4239641"/>
                  <a:pt x="4012694" y="4260766"/>
                </a:cubicBezTo>
                <a:cubicBezTo>
                  <a:pt x="3911597" y="4281891"/>
                  <a:pt x="3796920" y="4299997"/>
                  <a:pt x="3668662" y="4342247"/>
                </a:cubicBezTo>
                <a:cubicBezTo>
                  <a:pt x="3540404" y="4384497"/>
                  <a:pt x="3297470" y="4446362"/>
                  <a:pt x="3243149" y="4514263"/>
                </a:cubicBezTo>
                <a:lnTo>
                  <a:pt x="3229767" y="4526905"/>
                </a:lnTo>
                <a:lnTo>
                  <a:pt x="3173763" y="4511646"/>
                </a:lnTo>
                <a:cubicBezTo>
                  <a:pt x="3086883" y="4486821"/>
                  <a:pt x="3016813" y="4462961"/>
                  <a:pt x="2998706" y="4441836"/>
                </a:cubicBezTo>
                <a:cubicBezTo>
                  <a:pt x="2926278" y="4357337"/>
                  <a:pt x="3056044" y="4277364"/>
                  <a:pt x="3025866" y="4206445"/>
                </a:cubicBezTo>
                <a:cubicBezTo>
                  <a:pt x="2995688" y="4135526"/>
                  <a:pt x="2899117" y="4048010"/>
                  <a:pt x="2817636" y="4016323"/>
                </a:cubicBezTo>
                <a:cubicBezTo>
                  <a:pt x="2736155" y="3984636"/>
                  <a:pt x="2600353" y="3999725"/>
                  <a:pt x="2536979" y="4016323"/>
                </a:cubicBezTo>
                <a:cubicBezTo>
                  <a:pt x="2473605" y="4032921"/>
                  <a:pt x="2521890" y="4120438"/>
                  <a:pt x="2437391" y="4115911"/>
                </a:cubicBezTo>
                <a:cubicBezTo>
                  <a:pt x="2352892" y="4111384"/>
                  <a:pt x="2106939" y="4037447"/>
                  <a:pt x="2029985" y="3989162"/>
                </a:cubicBezTo>
                <a:cubicBezTo>
                  <a:pt x="1953031" y="3940877"/>
                  <a:pt x="2004333" y="3875994"/>
                  <a:pt x="1975664" y="3826200"/>
                </a:cubicBezTo>
                <a:cubicBezTo>
                  <a:pt x="1946995" y="3776406"/>
                  <a:pt x="1856460" y="3756790"/>
                  <a:pt x="1857969" y="3690398"/>
                </a:cubicBezTo>
                <a:cubicBezTo>
                  <a:pt x="1859478" y="3624006"/>
                  <a:pt x="1984718" y="3495748"/>
                  <a:pt x="1984718" y="3427847"/>
                </a:cubicBezTo>
                <a:cubicBezTo>
                  <a:pt x="1984718" y="3359946"/>
                  <a:pt x="1930397" y="3286010"/>
                  <a:pt x="1857969" y="3282992"/>
                </a:cubicBezTo>
                <a:cubicBezTo>
                  <a:pt x="1785541" y="3279974"/>
                  <a:pt x="1640686" y="3420302"/>
                  <a:pt x="1550151" y="3409740"/>
                </a:cubicBezTo>
                <a:cubicBezTo>
                  <a:pt x="1459616" y="3399178"/>
                  <a:pt x="1397751" y="3242252"/>
                  <a:pt x="1314761" y="3219618"/>
                </a:cubicBezTo>
                <a:cubicBezTo>
                  <a:pt x="1231771" y="3196984"/>
                  <a:pt x="1111059" y="3287518"/>
                  <a:pt x="1052211" y="3273938"/>
                </a:cubicBezTo>
                <a:cubicBezTo>
                  <a:pt x="993363" y="3260358"/>
                  <a:pt x="1055228" y="3189439"/>
                  <a:pt x="961676" y="3138136"/>
                </a:cubicBezTo>
                <a:cubicBezTo>
                  <a:pt x="868124" y="3086833"/>
                  <a:pt x="598029" y="3046093"/>
                  <a:pt x="490896" y="2966121"/>
                </a:cubicBezTo>
                <a:cubicBezTo>
                  <a:pt x="383763" y="2886149"/>
                  <a:pt x="371692" y="2759400"/>
                  <a:pt x="318880" y="2658303"/>
                </a:cubicBezTo>
                <a:cubicBezTo>
                  <a:pt x="266068" y="2557206"/>
                  <a:pt x="187605" y="2444037"/>
                  <a:pt x="174025" y="2359538"/>
                </a:cubicBezTo>
                <a:cubicBezTo>
                  <a:pt x="160445" y="2275039"/>
                  <a:pt x="257015" y="2232790"/>
                  <a:pt x="237399" y="2151309"/>
                </a:cubicBezTo>
                <a:cubicBezTo>
                  <a:pt x="217783" y="2069828"/>
                  <a:pt x="109141" y="1926481"/>
                  <a:pt x="56329" y="1870651"/>
                </a:cubicBezTo>
                <a:cubicBezTo>
                  <a:pt x="43126" y="1856694"/>
                  <a:pt x="29546" y="1815859"/>
                  <a:pt x="16225" y="1770073"/>
                </a:cubicBezTo>
                <a:lnTo>
                  <a:pt x="0" y="1712728"/>
                </a:lnTo>
                <a:lnTo>
                  <a:pt x="0" y="0"/>
                </a:lnTo>
                <a:close/>
              </a:path>
            </a:pathLst>
          </a:custGeom>
        </p:spPr>
      </p:pic>
      <p:sp>
        <p:nvSpPr>
          <p:cNvPr id="27" name="矩形 26"/>
          <p:cNvSpPr/>
          <p:nvPr/>
        </p:nvSpPr>
        <p:spPr>
          <a:xfrm>
            <a:off x="3768113" y="6067186"/>
            <a:ext cx="4698722" cy="683264"/>
          </a:xfrm>
          <a:prstGeom prst="rect">
            <a:avLst/>
          </a:prstGeom>
        </p:spPr>
        <p:txBody>
          <a:bodyPr wrap="square">
            <a:spAutoFit/>
          </a:bodyPr>
          <a:lstStyle/>
          <a:p>
            <a:pPr algn="ctr">
              <a:lnSpc>
                <a:spcPct val="120000"/>
              </a:lnSpc>
            </a:pPr>
            <a:r>
              <a:rPr lang="zh-CN" altLang="en-US" sz="3200" b="1" dirty="0">
                <a:solidFill>
                  <a:srgbClr val="FF0000"/>
                </a:solidFill>
                <a:latin typeface="微软雅黑" panose="020B0503020204020204" pitchFamily="34" charset="-122"/>
                <a:ea typeface="微软雅黑" panose="020B0503020204020204" pitchFamily="34" charset="-122"/>
              </a:rPr>
              <a:t>构建全国水环境生态蓝图</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850634" y="2584382"/>
            <a:ext cx="4503075" cy="3405607"/>
            <a:chOff x="892872" y="1971015"/>
            <a:chExt cx="4503075" cy="3405607"/>
          </a:xfrm>
        </p:grpSpPr>
        <p:grpSp>
          <p:nvGrpSpPr>
            <p:cNvPr id="43" name="组合 42"/>
            <p:cNvGrpSpPr/>
            <p:nvPr/>
          </p:nvGrpSpPr>
          <p:grpSpPr>
            <a:xfrm>
              <a:off x="892872" y="1971015"/>
              <a:ext cx="4503075" cy="3405607"/>
              <a:chOff x="2890838" y="1422400"/>
              <a:chExt cx="5984875" cy="4187825"/>
            </a:xfrm>
          </p:grpSpPr>
          <p:sp>
            <p:nvSpPr>
              <p:cNvPr id="28" name="Freeform 7">
                <a:extLst>
                  <a:ext uri="{FF2B5EF4-FFF2-40B4-BE49-F238E27FC236}">
                    <a16:creationId xmlns:a16="http://schemas.microsoft.com/office/drawing/2014/main" xmlns="" id="{CA03E084-06F9-4416-A5C6-7B91A9A174E4}"/>
                  </a:ext>
                </a:extLst>
              </p:cNvPr>
              <p:cNvSpPr>
                <a:spLocks/>
              </p:cNvSpPr>
              <p:nvPr/>
            </p:nvSpPr>
            <p:spPr bwMode="auto">
              <a:xfrm>
                <a:off x="4071938" y="1595438"/>
                <a:ext cx="4803775" cy="4014787"/>
              </a:xfrm>
              <a:custGeom>
                <a:avLst/>
                <a:gdLst>
                  <a:gd name="T0" fmla="*/ 2147483646 w 2449"/>
                  <a:gd name="T1" fmla="*/ 0 h 2047"/>
                  <a:gd name="T2" fmla="*/ 2147483646 w 2449"/>
                  <a:gd name="T3" fmla="*/ 0 h 2047"/>
                  <a:gd name="T4" fmla="*/ 2147483646 w 2449"/>
                  <a:gd name="T5" fmla="*/ 2147483646 h 2047"/>
                  <a:gd name="T6" fmla="*/ 2147483646 w 2449"/>
                  <a:gd name="T7" fmla="*/ 2147483646 h 2047"/>
                  <a:gd name="T8" fmla="*/ 2147483646 w 2449"/>
                  <a:gd name="T9" fmla="*/ 2147483646 h 2047"/>
                  <a:gd name="T10" fmla="*/ 2147483646 w 2449"/>
                  <a:gd name="T11" fmla="*/ 2147483646 h 2047"/>
                  <a:gd name="T12" fmla="*/ 2147483646 w 2449"/>
                  <a:gd name="T13" fmla="*/ 2147483646 h 2047"/>
                  <a:gd name="T14" fmla="*/ 2147483646 w 2449"/>
                  <a:gd name="T15" fmla="*/ 2147483646 h 2047"/>
                  <a:gd name="T16" fmla="*/ 2147483646 w 2449"/>
                  <a:gd name="T17" fmla="*/ 2147483646 h 2047"/>
                  <a:gd name="T18" fmla="*/ 2147483646 w 2449"/>
                  <a:gd name="T19" fmla="*/ 2147483646 h 2047"/>
                  <a:gd name="T20" fmla="*/ 0 w 2449"/>
                  <a:gd name="T21" fmla="*/ 2147483646 h 2047"/>
                  <a:gd name="T22" fmla="*/ 0 w 2449"/>
                  <a:gd name="T23" fmla="*/ 2147483646 h 2047"/>
                  <a:gd name="T24" fmla="*/ 0 w 2449"/>
                  <a:gd name="T25" fmla="*/ 2147483646 h 2047"/>
                  <a:gd name="T26" fmla="*/ 2147483646 w 2449"/>
                  <a:gd name="T27" fmla="*/ 2147483646 h 2047"/>
                  <a:gd name="T28" fmla="*/ 2147483646 w 2449"/>
                  <a:gd name="T29" fmla="*/ 2147483646 h 2047"/>
                  <a:gd name="T30" fmla="*/ 2147483646 w 2449"/>
                  <a:gd name="T31" fmla="*/ 2147483646 h 2047"/>
                  <a:gd name="T32" fmla="*/ 2147483646 w 2449"/>
                  <a:gd name="T33" fmla="*/ 2147483646 h 2047"/>
                  <a:gd name="T34" fmla="*/ 2147483646 w 2449"/>
                  <a:gd name="T35" fmla="*/ 2147483646 h 2047"/>
                  <a:gd name="T36" fmla="*/ 2147483646 w 2449"/>
                  <a:gd name="T37" fmla="*/ 2147483646 h 2047"/>
                  <a:gd name="T38" fmla="*/ 2147483646 w 2449"/>
                  <a:gd name="T39" fmla="*/ 2147483646 h 2047"/>
                  <a:gd name="T40" fmla="*/ 2147483646 w 2449"/>
                  <a:gd name="T41" fmla="*/ 2147483646 h 2047"/>
                  <a:gd name="T42" fmla="*/ 2147483646 w 2449"/>
                  <a:gd name="T43" fmla="*/ 0 h 20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9" h="2047">
                    <a:moveTo>
                      <a:pt x="1924" y="0"/>
                    </a:moveTo>
                    <a:lnTo>
                      <a:pt x="1881" y="0"/>
                    </a:lnTo>
                    <a:lnTo>
                      <a:pt x="2362" y="935"/>
                    </a:lnTo>
                    <a:lnTo>
                      <a:pt x="1799" y="935"/>
                    </a:lnTo>
                    <a:lnTo>
                      <a:pt x="1238" y="935"/>
                    </a:lnTo>
                    <a:lnTo>
                      <a:pt x="968" y="412"/>
                    </a:lnTo>
                    <a:lnTo>
                      <a:pt x="447" y="412"/>
                    </a:lnTo>
                    <a:lnTo>
                      <a:pt x="563" y="632"/>
                    </a:lnTo>
                    <a:lnTo>
                      <a:pt x="518" y="632"/>
                    </a:lnTo>
                    <a:lnTo>
                      <a:pt x="677" y="935"/>
                    </a:lnTo>
                    <a:lnTo>
                      <a:pt x="0" y="935"/>
                    </a:lnTo>
                    <a:lnTo>
                      <a:pt x="0" y="1025"/>
                    </a:lnTo>
                    <a:lnTo>
                      <a:pt x="0" y="1415"/>
                    </a:lnTo>
                    <a:lnTo>
                      <a:pt x="563" y="1415"/>
                    </a:lnTo>
                    <a:lnTo>
                      <a:pt x="447" y="1638"/>
                    </a:lnTo>
                    <a:lnTo>
                      <a:pt x="1010" y="1638"/>
                    </a:lnTo>
                    <a:lnTo>
                      <a:pt x="901" y="1849"/>
                    </a:lnTo>
                    <a:lnTo>
                      <a:pt x="1465" y="1849"/>
                    </a:lnTo>
                    <a:lnTo>
                      <a:pt x="1361" y="2047"/>
                    </a:lnTo>
                    <a:lnTo>
                      <a:pt x="1924" y="2047"/>
                    </a:lnTo>
                    <a:lnTo>
                      <a:pt x="2449" y="1025"/>
                    </a:lnTo>
                    <a:lnTo>
                      <a:pt x="1924" y="0"/>
                    </a:lnTo>
                    <a:close/>
                  </a:path>
                </a:pathLst>
              </a:custGeom>
              <a:solidFill>
                <a:srgbClr val="A5B2B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29" name="Freeform 8">
                <a:extLst>
                  <a:ext uri="{FF2B5EF4-FFF2-40B4-BE49-F238E27FC236}">
                    <a16:creationId xmlns:a16="http://schemas.microsoft.com/office/drawing/2014/main" xmlns="" id="{20B6BC1A-655A-44CF-8D8E-5D06A9FD6D6E}"/>
                  </a:ext>
                </a:extLst>
              </p:cNvPr>
              <p:cNvSpPr>
                <a:spLocks/>
              </p:cNvSpPr>
              <p:nvPr/>
            </p:nvSpPr>
            <p:spPr bwMode="auto">
              <a:xfrm>
                <a:off x="4071938" y="1595438"/>
                <a:ext cx="4803775" cy="4014787"/>
              </a:xfrm>
              <a:custGeom>
                <a:avLst/>
                <a:gdLst>
                  <a:gd name="T0" fmla="*/ 2147483646 w 2449"/>
                  <a:gd name="T1" fmla="*/ 0 h 2047"/>
                  <a:gd name="T2" fmla="*/ 2147483646 w 2449"/>
                  <a:gd name="T3" fmla="*/ 0 h 2047"/>
                  <a:gd name="T4" fmla="*/ 2147483646 w 2449"/>
                  <a:gd name="T5" fmla="*/ 2147483646 h 2047"/>
                  <a:gd name="T6" fmla="*/ 2147483646 w 2449"/>
                  <a:gd name="T7" fmla="*/ 2147483646 h 2047"/>
                  <a:gd name="T8" fmla="*/ 2147483646 w 2449"/>
                  <a:gd name="T9" fmla="*/ 2147483646 h 2047"/>
                  <a:gd name="T10" fmla="*/ 2147483646 w 2449"/>
                  <a:gd name="T11" fmla="*/ 2147483646 h 2047"/>
                  <a:gd name="T12" fmla="*/ 2147483646 w 2449"/>
                  <a:gd name="T13" fmla="*/ 2147483646 h 2047"/>
                  <a:gd name="T14" fmla="*/ 2147483646 w 2449"/>
                  <a:gd name="T15" fmla="*/ 2147483646 h 2047"/>
                  <a:gd name="T16" fmla="*/ 2147483646 w 2449"/>
                  <a:gd name="T17" fmla="*/ 2147483646 h 2047"/>
                  <a:gd name="T18" fmla="*/ 2147483646 w 2449"/>
                  <a:gd name="T19" fmla="*/ 2147483646 h 2047"/>
                  <a:gd name="T20" fmla="*/ 0 w 2449"/>
                  <a:gd name="T21" fmla="*/ 2147483646 h 2047"/>
                  <a:gd name="T22" fmla="*/ 0 w 2449"/>
                  <a:gd name="T23" fmla="*/ 2147483646 h 2047"/>
                  <a:gd name="T24" fmla="*/ 0 w 2449"/>
                  <a:gd name="T25" fmla="*/ 2147483646 h 2047"/>
                  <a:gd name="T26" fmla="*/ 2147483646 w 2449"/>
                  <a:gd name="T27" fmla="*/ 2147483646 h 2047"/>
                  <a:gd name="T28" fmla="*/ 2147483646 w 2449"/>
                  <a:gd name="T29" fmla="*/ 2147483646 h 2047"/>
                  <a:gd name="T30" fmla="*/ 2147483646 w 2449"/>
                  <a:gd name="T31" fmla="*/ 2147483646 h 2047"/>
                  <a:gd name="T32" fmla="*/ 2147483646 w 2449"/>
                  <a:gd name="T33" fmla="*/ 2147483646 h 2047"/>
                  <a:gd name="T34" fmla="*/ 2147483646 w 2449"/>
                  <a:gd name="T35" fmla="*/ 2147483646 h 2047"/>
                  <a:gd name="T36" fmla="*/ 2147483646 w 2449"/>
                  <a:gd name="T37" fmla="*/ 2147483646 h 2047"/>
                  <a:gd name="T38" fmla="*/ 2147483646 w 2449"/>
                  <a:gd name="T39" fmla="*/ 2147483646 h 2047"/>
                  <a:gd name="T40" fmla="*/ 2147483646 w 2449"/>
                  <a:gd name="T41" fmla="*/ 2147483646 h 2047"/>
                  <a:gd name="T42" fmla="*/ 2147483646 w 2449"/>
                  <a:gd name="T43" fmla="*/ 0 h 20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9" h="2047">
                    <a:moveTo>
                      <a:pt x="1924" y="0"/>
                    </a:moveTo>
                    <a:lnTo>
                      <a:pt x="1881" y="0"/>
                    </a:lnTo>
                    <a:lnTo>
                      <a:pt x="2362" y="935"/>
                    </a:lnTo>
                    <a:lnTo>
                      <a:pt x="1799" y="935"/>
                    </a:lnTo>
                    <a:lnTo>
                      <a:pt x="1238" y="935"/>
                    </a:lnTo>
                    <a:lnTo>
                      <a:pt x="968" y="412"/>
                    </a:lnTo>
                    <a:lnTo>
                      <a:pt x="447" y="412"/>
                    </a:lnTo>
                    <a:lnTo>
                      <a:pt x="563" y="632"/>
                    </a:lnTo>
                    <a:lnTo>
                      <a:pt x="518" y="632"/>
                    </a:lnTo>
                    <a:lnTo>
                      <a:pt x="677" y="935"/>
                    </a:lnTo>
                    <a:lnTo>
                      <a:pt x="0" y="935"/>
                    </a:lnTo>
                    <a:lnTo>
                      <a:pt x="0" y="1025"/>
                    </a:lnTo>
                    <a:lnTo>
                      <a:pt x="0" y="1415"/>
                    </a:lnTo>
                    <a:lnTo>
                      <a:pt x="563" y="1415"/>
                    </a:lnTo>
                    <a:lnTo>
                      <a:pt x="447" y="1638"/>
                    </a:lnTo>
                    <a:lnTo>
                      <a:pt x="1010" y="1638"/>
                    </a:lnTo>
                    <a:lnTo>
                      <a:pt x="901" y="1849"/>
                    </a:lnTo>
                    <a:lnTo>
                      <a:pt x="1465" y="1849"/>
                    </a:lnTo>
                    <a:lnTo>
                      <a:pt x="1361" y="2047"/>
                    </a:lnTo>
                    <a:lnTo>
                      <a:pt x="1924" y="2047"/>
                    </a:lnTo>
                    <a:lnTo>
                      <a:pt x="2449" y="1025"/>
                    </a:lnTo>
                    <a:lnTo>
                      <a:pt x="192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30" name="Freeform 9">
                <a:extLst>
                  <a:ext uri="{FF2B5EF4-FFF2-40B4-BE49-F238E27FC236}">
                    <a16:creationId xmlns:a16="http://schemas.microsoft.com/office/drawing/2014/main" xmlns="" id="{AFDB3764-2A1E-4BBD-9D9B-F6AA66450502}"/>
                  </a:ext>
                </a:extLst>
              </p:cNvPr>
              <p:cNvSpPr>
                <a:spLocks/>
              </p:cNvSpPr>
              <p:nvPr/>
            </p:nvSpPr>
            <p:spPr bwMode="auto">
              <a:xfrm>
                <a:off x="6569075" y="1422400"/>
                <a:ext cx="2135188" cy="2006600"/>
              </a:xfrm>
              <a:custGeom>
                <a:avLst/>
                <a:gdLst>
                  <a:gd name="T0" fmla="*/ 0 w 1089"/>
                  <a:gd name="T1" fmla="*/ 0 h 1023"/>
                  <a:gd name="T2" fmla="*/ 2147483646 w 1089"/>
                  <a:gd name="T3" fmla="*/ 0 h 1023"/>
                  <a:gd name="T4" fmla="*/ 2147483646 w 1089"/>
                  <a:gd name="T5" fmla="*/ 2147483646 h 1023"/>
                  <a:gd name="T6" fmla="*/ 2147483646 w 1089"/>
                  <a:gd name="T7" fmla="*/ 2147483646 h 1023"/>
                  <a:gd name="T8" fmla="*/ 0 w 1089"/>
                  <a:gd name="T9" fmla="*/ 0 h 10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9" h="1023">
                    <a:moveTo>
                      <a:pt x="0" y="0"/>
                    </a:moveTo>
                    <a:lnTo>
                      <a:pt x="561" y="0"/>
                    </a:lnTo>
                    <a:lnTo>
                      <a:pt x="1089" y="1023"/>
                    </a:lnTo>
                    <a:lnTo>
                      <a:pt x="526" y="1023"/>
                    </a:lnTo>
                    <a:lnTo>
                      <a:pt x="0" y="0"/>
                    </a:lnTo>
                    <a:close/>
                  </a:path>
                </a:pathLst>
              </a:custGeom>
              <a:solidFill>
                <a:srgbClr val="F6AC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31" name="Freeform 10">
                <a:extLst>
                  <a:ext uri="{FF2B5EF4-FFF2-40B4-BE49-F238E27FC236}">
                    <a16:creationId xmlns:a16="http://schemas.microsoft.com/office/drawing/2014/main" xmlns="" id="{9F005712-4BA2-4E6A-82AB-AC8531890866}"/>
                  </a:ext>
                </a:extLst>
              </p:cNvPr>
              <p:cNvSpPr>
                <a:spLocks/>
              </p:cNvSpPr>
              <p:nvPr/>
            </p:nvSpPr>
            <p:spPr bwMode="auto">
              <a:xfrm>
                <a:off x="6569075" y="1422400"/>
                <a:ext cx="2135188" cy="2006600"/>
              </a:xfrm>
              <a:custGeom>
                <a:avLst/>
                <a:gdLst>
                  <a:gd name="T0" fmla="*/ 0 w 1089"/>
                  <a:gd name="T1" fmla="*/ 0 h 1023"/>
                  <a:gd name="T2" fmla="*/ 2147483646 w 1089"/>
                  <a:gd name="T3" fmla="*/ 0 h 1023"/>
                  <a:gd name="T4" fmla="*/ 2147483646 w 1089"/>
                  <a:gd name="T5" fmla="*/ 2147483646 h 1023"/>
                  <a:gd name="T6" fmla="*/ 2147483646 w 1089"/>
                  <a:gd name="T7" fmla="*/ 2147483646 h 1023"/>
                  <a:gd name="T8" fmla="*/ 0 w 1089"/>
                  <a:gd name="T9" fmla="*/ 0 h 10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9" h="1023">
                    <a:moveTo>
                      <a:pt x="0" y="0"/>
                    </a:moveTo>
                    <a:lnTo>
                      <a:pt x="561" y="0"/>
                    </a:lnTo>
                    <a:lnTo>
                      <a:pt x="1089" y="1023"/>
                    </a:lnTo>
                    <a:lnTo>
                      <a:pt x="526" y="102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32" name="Freeform 11">
                <a:extLst>
                  <a:ext uri="{FF2B5EF4-FFF2-40B4-BE49-F238E27FC236}">
                    <a16:creationId xmlns:a16="http://schemas.microsoft.com/office/drawing/2014/main" xmlns="" id="{1AAF5C9E-C829-4537-B052-B8F6D423D681}"/>
                  </a:ext>
                </a:extLst>
              </p:cNvPr>
              <p:cNvSpPr>
                <a:spLocks/>
              </p:cNvSpPr>
              <p:nvPr/>
            </p:nvSpPr>
            <p:spPr bwMode="auto">
              <a:xfrm>
                <a:off x="6569075" y="3429000"/>
                <a:ext cx="2135188" cy="2009775"/>
              </a:xfrm>
              <a:custGeom>
                <a:avLst/>
                <a:gdLst>
                  <a:gd name="T0" fmla="*/ 0 w 1089"/>
                  <a:gd name="T1" fmla="*/ 2147483646 h 1025"/>
                  <a:gd name="T2" fmla="*/ 2147483646 w 1089"/>
                  <a:gd name="T3" fmla="*/ 2147483646 h 1025"/>
                  <a:gd name="T4" fmla="*/ 2147483646 w 1089"/>
                  <a:gd name="T5" fmla="*/ 0 h 1025"/>
                  <a:gd name="T6" fmla="*/ 2147483646 w 1089"/>
                  <a:gd name="T7" fmla="*/ 0 h 1025"/>
                  <a:gd name="T8" fmla="*/ 0 w 1089"/>
                  <a:gd name="T9" fmla="*/ 2147483646 h 10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9" h="1025">
                    <a:moveTo>
                      <a:pt x="0" y="1025"/>
                    </a:moveTo>
                    <a:lnTo>
                      <a:pt x="561" y="1025"/>
                    </a:lnTo>
                    <a:lnTo>
                      <a:pt x="1089" y="0"/>
                    </a:lnTo>
                    <a:lnTo>
                      <a:pt x="526" y="0"/>
                    </a:lnTo>
                    <a:lnTo>
                      <a:pt x="0" y="1025"/>
                    </a:lnTo>
                    <a:close/>
                  </a:path>
                </a:pathLst>
              </a:custGeom>
              <a:solidFill>
                <a:srgbClr val="F49C1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33" name="Freeform 12">
                <a:extLst>
                  <a:ext uri="{FF2B5EF4-FFF2-40B4-BE49-F238E27FC236}">
                    <a16:creationId xmlns:a16="http://schemas.microsoft.com/office/drawing/2014/main" xmlns="" id="{93E14B1D-FF55-499C-8AD3-A6FCBF5AD658}"/>
                  </a:ext>
                </a:extLst>
              </p:cNvPr>
              <p:cNvSpPr>
                <a:spLocks/>
              </p:cNvSpPr>
              <p:nvPr/>
            </p:nvSpPr>
            <p:spPr bwMode="auto">
              <a:xfrm>
                <a:off x="5668963" y="1816100"/>
                <a:ext cx="1931987" cy="1612900"/>
              </a:xfrm>
              <a:custGeom>
                <a:avLst/>
                <a:gdLst>
                  <a:gd name="T0" fmla="*/ 0 w 985"/>
                  <a:gd name="T1" fmla="*/ 0 h 822"/>
                  <a:gd name="T2" fmla="*/ 2147483646 w 985"/>
                  <a:gd name="T3" fmla="*/ 0 h 822"/>
                  <a:gd name="T4" fmla="*/ 2147483646 w 985"/>
                  <a:gd name="T5" fmla="*/ 2147483646 h 822"/>
                  <a:gd name="T6" fmla="*/ 2147483646 w 985"/>
                  <a:gd name="T7" fmla="*/ 2147483646 h 822"/>
                  <a:gd name="T8" fmla="*/ 0 w 985"/>
                  <a:gd name="T9" fmla="*/ 0 h 8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5" h="822">
                    <a:moveTo>
                      <a:pt x="0" y="0"/>
                    </a:moveTo>
                    <a:lnTo>
                      <a:pt x="561" y="0"/>
                    </a:lnTo>
                    <a:lnTo>
                      <a:pt x="985" y="822"/>
                    </a:lnTo>
                    <a:lnTo>
                      <a:pt x="424" y="822"/>
                    </a:lnTo>
                    <a:lnTo>
                      <a:pt x="0" y="0"/>
                    </a:lnTo>
                    <a:close/>
                  </a:path>
                </a:pathLst>
              </a:custGeom>
              <a:solidFill>
                <a:srgbClr val="F3698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34" name="Freeform 13">
                <a:extLst>
                  <a:ext uri="{FF2B5EF4-FFF2-40B4-BE49-F238E27FC236}">
                    <a16:creationId xmlns:a16="http://schemas.microsoft.com/office/drawing/2014/main" xmlns="" id="{A16A991E-AF3D-4630-9521-E31493F3F0A3}"/>
                  </a:ext>
                </a:extLst>
              </p:cNvPr>
              <p:cNvSpPr>
                <a:spLocks/>
              </p:cNvSpPr>
              <p:nvPr/>
            </p:nvSpPr>
            <p:spPr bwMode="auto">
              <a:xfrm>
                <a:off x="5668963" y="1816100"/>
                <a:ext cx="1931987" cy="1612900"/>
              </a:xfrm>
              <a:custGeom>
                <a:avLst/>
                <a:gdLst>
                  <a:gd name="T0" fmla="*/ 0 w 985"/>
                  <a:gd name="T1" fmla="*/ 0 h 822"/>
                  <a:gd name="T2" fmla="*/ 2147483646 w 985"/>
                  <a:gd name="T3" fmla="*/ 0 h 822"/>
                  <a:gd name="T4" fmla="*/ 2147483646 w 985"/>
                  <a:gd name="T5" fmla="*/ 2147483646 h 822"/>
                  <a:gd name="T6" fmla="*/ 2147483646 w 985"/>
                  <a:gd name="T7" fmla="*/ 2147483646 h 822"/>
                  <a:gd name="T8" fmla="*/ 0 w 985"/>
                  <a:gd name="T9" fmla="*/ 0 h 8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5" h="822">
                    <a:moveTo>
                      <a:pt x="0" y="0"/>
                    </a:moveTo>
                    <a:lnTo>
                      <a:pt x="561" y="0"/>
                    </a:lnTo>
                    <a:lnTo>
                      <a:pt x="985" y="822"/>
                    </a:lnTo>
                    <a:lnTo>
                      <a:pt x="424" y="8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35" name="Freeform 14">
                <a:extLst>
                  <a:ext uri="{FF2B5EF4-FFF2-40B4-BE49-F238E27FC236}">
                    <a16:creationId xmlns:a16="http://schemas.microsoft.com/office/drawing/2014/main" xmlns="" id="{055E4EEF-7370-40C7-887A-E7B36E99B58B}"/>
                  </a:ext>
                </a:extLst>
              </p:cNvPr>
              <p:cNvSpPr>
                <a:spLocks/>
              </p:cNvSpPr>
              <p:nvPr/>
            </p:nvSpPr>
            <p:spPr bwMode="auto">
              <a:xfrm>
                <a:off x="5668963" y="3429000"/>
                <a:ext cx="1931987" cy="1616075"/>
              </a:xfrm>
              <a:custGeom>
                <a:avLst/>
                <a:gdLst>
                  <a:gd name="T0" fmla="*/ 0 w 985"/>
                  <a:gd name="T1" fmla="*/ 2147483646 h 824"/>
                  <a:gd name="T2" fmla="*/ 2147483646 w 985"/>
                  <a:gd name="T3" fmla="*/ 2147483646 h 824"/>
                  <a:gd name="T4" fmla="*/ 2147483646 w 985"/>
                  <a:gd name="T5" fmla="*/ 0 h 824"/>
                  <a:gd name="T6" fmla="*/ 2147483646 w 985"/>
                  <a:gd name="T7" fmla="*/ 0 h 824"/>
                  <a:gd name="T8" fmla="*/ 0 w 985"/>
                  <a:gd name="T9" fmla="*/ 2147483646 h 8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5" h="824">
                    <a:moveTo>
                      <a:pt x="0" y="824"/>
                    </a:moveTo>
                    <a:lnTo>
                      <a:pt x="561" y="824"/>
                    </a:lnTo>
                    <a:lnTo>
                      <a:pt x="985" y="0"/>
                    </a:lnTo>
                    <a:lnTo>
                      <a:pt x="424" y="0"/>
                    </a:lnTo>
                    <a:lnTo>
                      <a:pt x="0" y="824"/>
                    </a:lnTo>
                    <a:close/>
                  </a:path>
                </a:pathLst>
              </a:custGeom>
              <a:solidFill>
                <a:srgbClr val="F046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36" name="Freeform 15">
                <a:extLst>
                  <a:ext uri="{FF2B5EF4-FFF2-40B4-BE49-F238E27FC236}">
                    <a16:creationId xmlns:a16="http://schemas.microsoft.com/office/drawing/2014/main" xmlns="" id="{F8A005B2-9385-4126-9289-5A12F9BCC23E}"/>
                  </a:ext>
                </a:extLst>
              </p:cNvPr>
              <p:cNvSpPr>
                <a:spLocks/>
              </p:cNvSpPr>
              <p:nvPr/>
            </p:nvSpPr>
            <p:spPr bwMode="auto">
              <a:xfrm>
                <a:off x="4776788" y="2227263"/>
                <a:ext cx="1724025" cy="1201737"/>
              </a:xfrm>
              <a:custGeom>
                <a:avLst/>
                <a:gdLst>
                  <a:gd name="T0" fmla="*/ 0 w 879"/>
                  <a:gd name="T1" fmla="*/ 0 h 613"/>
                  <a:gd name="T2" fmla="*/ 2147483646 w 879"/>
                  <a:gd name="T3" fmla="*/ 0 h 613"/>
                  <a:gd name="T4" fmla="*/ 2147483646 w 879"/>
                  <a:gd name="T5" fmla="*/ 2147483646 h 613"/>
                  <a:gd name="T6" fmla="*/ 2147483646 w 879"/>
                  <a:gd name="T7" fmla="*/ 2147483646 h 613"/>
                  <a:gd name="T8" fmla="*/ 0 w 879"/>
                  <a:gd name="T9" fmla="*/ 0 h 6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9" h="613">
                    <a:moveTo>
                      <a:pt x="0" y="0"/>
                    </a:moveTo>
                    <a:lnTo>
                      <a:pt x="564" y="0"/>
                    </a:lnTo>
                    <a:lnTo>
                      <a:pt x="879" y="613"/>
                    </a:lnTo>
                    <a:lnTo>
                      <a:pt x="318" y="613"/>
                    </a:lnTo>
                    <a:lnTo>
                      <a:pt x="0" y="0"/>
                    </a:lnTo>
                    <a:close/>
                  </a:path>
                </a:pathLst>
              </a:custGeom>
              <a:solidFill>
                <a:srgbClr val="60606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37" name="Freeform 16">
                <a:extLst>
                  <a:ext uri="{FF2B5EF4-FFF2-40B4-BE49-F238E27FC236}">
                    <a16:creationId xmlns:a16="http://schemas.microsoft.com/office/drawing/2014/main" xmlns="" id="{0007FC86-D9E8-48C5-A365-498B1DBE2A8F}"/>
                  </a:ext>
                </a:extLst>
              </p:cNvPr>
              <p:cNvSpPr>
                <a:spLocks/>
              </p:cNvSpPr>
              <p:nvPr/>
            </p:nvSpPr>
            <p:spPr bwMode="auto">
              <a:xfrm>
                <a:off x="4776788" y="3429000"/>
                <a:ext cx="1724025" cy="1206500"/>
              </a:xfrm>
              <a:custGeom>
                <a:avLst/>
                <a:gdLst>
                  <a:gd name="T0" fmla="*/ 0 w 879"/>
                  <a:gd name="T1" fmla="*/ 2147483646 h 615"/>
                  <a:gd name="T2" fmla="*/ 2147483646 w 879"/>
                  <a:gd name="T3" fmla="*/ 2147483646 h 615"/>
                  <a:gd name="T4" fmla="*/ 2147483646 w 879"/>
                  <a:gd name="T5" fmla="*/ 0 h 615"/>
                  <a:gd name="T6" fmla="*/ 2147483646 w 879"/>
                  <a:gd name="T7" fmla="*/ 0 h 615"/>
                  <a:gd name="T8" fmla="*/ 0 w 879"/>
                  <a:gd name="T9" fmla="*/ 2147483646 h 6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9" h="615">
                    <a:moveTo>
                      <a:pt x="0" y="615"/>
                    </a:moveTo>
                    <a:lnTo>
                      <a:pt x="564" y="615"/>
                    </a:lnTo>
                    <a:lnTo>
                      <a:pt x="879" y="0"/>
                    </a:lnTo>
                    <a:lnTo>
                      <a:pt x="318" y="0"/>
                    </a:lnTo>
                    <a:lnTo>
                      <a:pt x="0" y="615"/>
                    </a:lnTo>
                    <a:close/>
                  </a:path>
                </a:pathLst>
              </a:custGeom>
              <a:solidFill>
                <a:srgbClr val="45444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38" name="Freeform 17">
                <a:extLst>
                  <a:ext uri="{FF2B5EF4-FFF2-40B4-BE49-F238E27FC236}">
                    <a16:creationId xmlns:a16="http://schemas.microsoft.com/office/drawing/2014/main" xmlns="" id="{1F9C9E17-1EC1-4F44-B10D-7D8796FF5057}"/>
                  </a:ext>
                </a:extLst>
              </p:cNvPr>
              <p:cNvSpPr>
                <a:spLocks/>
              </p:cNvSpPr>
              <p:nvPr/>
            </p:nvSpPr>
            <p:spPr bwMode="auto">
              <a:xfrm>
                <a:off x="3898900" y="2662238"/>
                <a:ext cx="1501775" cy="766762"/>
              </a:xfrm>
              <a:custGeom>
                <a:avLst/>
                <a:gdLst>
                  <a:gd name="T0" fmla="*/ 0 w 765"/>
                  <a:gd name="T1" fmla="*/ 0 h 391"/>
                  <a:gd name="T2" fmla="*/ 2147483646 w 765"/>
                  <a:gd name="T3" fmla="*/ 0 h 391"/>
                  <a:gd name="T4" fmla="*/ 2147483646 w 765"/>
                  <a:gd name="T5" fmla="*/ 2147483646 h 391"/>
                  <a:gd name="T6" fmla="*/ 0 w 765"/>
                  <a:gd name="T7" fmla="*/ 2147483646 h 391"/>
                  <a:gd name="T8" fmla="*/ 0 w 765"/>
                  <a:gd name="T9" fmla="*/ 0 h 3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5" h="391">
                    <a:moveTo>
                      <a:pt x="0" y="0"/>
                    </a:moveTo>
                    <a:lnTo>
                      <a:pt x="561" y="0"/>
                    </a:lnTo>
                    <a:lnTo>
                      <a:pt x="765" y="391"/>
                    </a:lnTo>
                    <a:lnTo>
                      <a:pt x="0" y="391"/>
                    </a:lnTo>
                    <a:lnTo>
                      <a:pt x="0" y="0"/>
                    </a:lnTo>
                    <a:close/>
                  </a:path>
                </a:pathLst>
              </a:custGeom>
              <a:solidFill>
                <a:srgbClr val="4BAE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39" name="Freeform 18">
                <a:extLst>
                  <a:ext uri="{FF2B5EF4-FFF2-40B4-BE49-F238E27FC236}">
                    <a16:creationId xmlns:a16="http://schemas.microsoft.com/office/drawing/2014/main" xmlns="" id="{120D66FC-2696-45E9-8396-6194666E628B}"/>
                  </a:ext>
                </a:extLst>
              </p:cNvPr>
              <p:cNvSpPr>
                <a:spLocks/>
              </p:cNvSpPr>
              <p:nvPr/>
            </p:nvSpPr>
            <p:spPr bwMode="auto">
              <a:xfrm>
                <a:off x="3898900" y="2662238"/>
                <a:ext cx="1501775" cy="766762"/>
              </a:xfrm>
              <a:custGeom>
                <a:avLst/>
                <a:gdLst>
                  <a:gd name="T0" fmla="*/ 0 w 765"/>
                  <a:gd name="T1" fmla="*/ 0 h 391"/>
                  <a:gd name="T2" fmla="*/ 2147483646 w 765"/>
                  <a:gd name="T3" fmla="*/ 0 h 391"/>
                  <a:gd name="T4" fmla="*/ 2147483646 w 765"/>
                  <a:gd name="T5" fmla="*/ 2147483646 h 391"/>
                  <a:gd name="T6" fmla="*/ 0 w 765"/>
                  <a:gd name="T7" fmla="*/ 2147483646 h 391"/>
                  <a:gd name="T8" fmla="*/ 0 w 765"/>
                  <a:gd name="T9" fmla="*/ 0 h 3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5" h="391">
                    <a:moveTo>
                      <a:pt x="0" y="0"/>
                    </a:moveTo>
                    <a:lnTo>
                      <a:pt x="561" y="0"/>
                    </a:lnTo>
                    <a:lnTo>
                      <a:pt x="765" y="391"/>
                    </a:lnTo>
                    <a:lnTo>
                      <a:pt x="0" y="39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40" name="Freeform 19">
                <a:extLst>
                  <a:ext uri="{FF2B5EF4-FFF2-40B4-BE49-F238E27FC236}">
                    <a16:creationId xmlns:a16="http://schemas.microsoft.com/office/drawing/2014/main" xmlns="" id="{BAAD9B02-FB1B-49A2-98AB-E7F2715778C3}"/>
                  </a:ext>
                </a:extLst>
              </p:cNvPr>
              <p:cNvSpPr>
                <a:spLocks/>
              </p:cNvSpPr>
              <p:nvPr/>
            </p:nvSpPr>
            <p:spPr bwMode="auto">
              <a:xfrm>
                <a:off x="3898900" y="3429000"/>
                <a:ext cx="1501775" cy="771525"/>
              </a:xfrm>
              <a:custGeom>
                <a:avLst/>
                <a:gdLst>
                  <a:gd name="T0" fmla="*/ 0 w 765"/>
                  <a:gd name="T1" fmla="*/ 2147483646 h 393"/>
                  <a:gd name="T2" fmla="*/ 2147483646 w 765"/>
                  <a:gd name="T3" fmla="*/ 2147483646 h 393"/>
                  <a:gd name="T4" fmla="*/ 2147483646 w 765"/>
                  <a:gd name="T5" fmla="*/ 0 h 393"/>
                  <a:gd name="T6" fmla="*/ 0 w 765"/>
                  <a:gd name="T7" fmla="*/ 0 h 393"/>
                  <a:gd name="T8" fmla="*/ 0 w 765"/>
                  <a:gd name="T9" fmla="*/ 2147483646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5" h="393">
                    <a:moveTo>
                      <a:pt x="0" y="393"/>
                    </a:moveTo>
                    <a:lnTo>
                      <a:pt x="561" y="393"/>
                    </a:lnTo>
                    <a:lnTo>
                      <a:pt x="765" y="0"/>
                    </a:lnTo>
                    <a:lnTo>
                      <a:pt x="0" y="0"/>
                    </a:lnTo>
                    <a:lnTo>
                      <a:pt x="0" y="393"/>
                    </a:lnTo>
                    <a:close/>
                  </a:path>
                </a:pathLst>
              </a:custGeom>
              <a:solidFill>
                <a:srgbClr val="2AA1D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sp>
            <p:nvSpPr>
              <p:cNvPr id="41" name="Rectangle 20">
                <a:extLst>
                  <a:ext uri="{FF2B5EF4-FFF2-40B4-BE49-F238E27FC236}">
                    <a16:creationId xmlns:a16="http://schemas.microsoft.com/office/drawing/2014/main" xmlns="" id="{ECB978A6-6199-483F-A92C-73DB3FF2DD37}"/>
                  </a:ext>
                </a:extLst>
              </p:cNvPr>
              <p:cNvSpPr>
                <a:spLocks noChangeArrowheads="1"/>
              </p:cNvSpPr>
              <p:nvPr/>
            </p:nvSpPr>
            <p:spPr bwMode="auto">
              <a:xfrm>
                <a:off x="2890838" y="2662238"/>
                <a:ext cx="1008062" cy="1538287"/>
              </a:xfrm>
              <a:prstGeom prst="rect">
                <a:avLst/>
              </a:prstGeom>
              <a:solidFill>
                <a:srgbClr val="E6EAE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a:solidFill>
                    <a:schemeClr val="bg1"/>
                  </a:solidFill>
                  <a:latin typeface="微软雅黑" panose="020B0503020204020204" pitchFamily="34" charset="-122"/>
                </a:endParaRPr>
              </a:p>
            </p:txBody>
          </p:sp>
          <p:sp>
            <p:nvSpPr>
              <p:cNvPr id="42" name="Freeform 44">
                <a:extLst>
                  <a:ext uri="{FF2B5EF4-FFF2-40B4-BE49-F238E27FC236}">
                    <a16:creationId xmlns:a16="http://schemas.microsoft.com/office/drawing/2014/main" xmlns="" id="{9706AE53-D407-49F8-912A-464425272C50}"/>
                  </a:ext>
                </a:extLst>
              </p:cNvPr>
              <p:cNvSpPr>
                <a:spLocks noEditPoints="1"/>
              </p:cNvSpPr>
              <p:nvPr/>
            </p:nvSpPr>
            <p:spPr bwMode="auto">
              <a:xfrm>
                <a:off x="4298950" y="2814638"/>
                <a:ext cx="541338" cy="469900"/>
              </a:xfrm>
              <a:custGeom>
                <a:avLst/>
                <a:gdLst>
                  <a:gd name="T0" fmla="*/ 2147483646 w 276"/>
                  <a:gd name="T1" fmla="*/ 2147483646 h 239"/>
                  <a:gd name="T2" fmla="*/ 2147483646 w 276"/>
                  <a:gd name="T3" fmla="*/ 2147483646 h 239"/>
                  <a:gd name="T4" fmla="*/ 2147483646 w 276"/>
                  <a:gd name="T5" fmla="*/ 2147483646 h 239"/>
                  <a:gd name="T6" fmla="*/ 2147483646 w 276"/>
                  <a:gd name="T7" fmla="*/ 2147483646 h 239"/>
                  <a:gd name="T8" fmla="*/ 2147483646 w 276"/>
                  <a:gd name="T9" fmla="*/ 2147483646 h 239"/>
                  <a:gd name="T10" fmla="*/ 2147483646 w 276"/>
                  <a:gd name="T11" fmla="*/ 2147483646 h 239"/>
                  <a:gd name="T12" fmla="*/ 2147483646 w 276"/>
                  <a:gd name="T13" fmla="*/ 2147483646 h 239"/>
                  <a:gd name="T14" fmla="*/ 2147483646 w 276"/>
                  <a:gd name="T15" fmla="*/ 2147483646 h 239"/>
                  <a:gd name="T16" fmla="*/ 2147483646 w 276"/>
                  <a:gd name="T17" fmla="*/ 2147483646 h 239"/>
                  <a:gd name="T18" fmla="*/ 2147483646 w 276"/>
                  <a:gd name="T19" fmla="*/ 0 h 239"/>
                  <a:gd name="T20" fmla="*/ 2147483646 w 276"/>
                  <a:gd name="T21" fmla="*/ 2147483646 h 239"/>
                  <a:gd name="T22" fmla="*/ 2147483646 w 276"/>
                  <a:gd name="T23" fmla="*/ 2147483646 h 239"/>
                  <a:gd name="T24" fmla="*/ 0 w 276"/>
                  <a:gd name="T25" fmla="*/ 2147483646 h 239"/>
                  <a:gd name="T26" fmla="*/ 2147483646 w 276"/>
                  <a:gd name="T27" fmla="*/ 2147483646 h 239"/>
                  <a:gd name="T28" fmla="*/ 2147483646 w 276"/>
                  <a:gd name="T29" fmla="*/ 2147483646 h 239"/>
                  <a:gd name="T30" fmla="*/ 2147483646 w 276"/>
                  <a:gd name="T31" fmla="*/ 2147483646 h 239"/>
                  <a:gd name="T32" fmla="*/ 2147483646 w 276"/>
                  <a:gd name="T33" fmla="*/ 2147483646 h 239"/>
                  <a:gd name="T34" fmla="*/ 2147483646 w 276"/>
                  <a:gd name="T35" fmla="*/ 2147483646 h 239"/>
                  <a:gd name="T36" fmla="*/ 2147483646 w 276"/>
                  <a:gd name="T37" fmla="*/ 2147483646 h 239"/>
                  <a:gd name="T38" fmla="*/ 2147483646 w 276"/>
                  <a:gd name="T39" fmla="*/ 2147483646 h 239"/>
                  <a:gd name="T40" fmla="*/ 2147483646 w 276"/>
                  <a:gd name="T41" fmla="*/ 2147483646 h 239"/>
                  <a:gd name="T42" fmla="*/ 2147483646 w 276"/>
                  <a:gd name="T43" fmla="*/ 2147483646 h 239"/>
                  <a:gd name="T44" fmla="*/ 2147483646 w 276"/>
                  <a:gd name="T45" fmla="*/ 2147483646 h 239"/>
                  <a:gd name="T46" fmla="*/ 2147483646 w 276"/>
                  <a:gd name="T47" fmla="*/ 2147483646 h 239"/>
                  <a:gd name="T48" fmla="*/ 2147483646 w 276"/>
                  <a:gd name="T49" fmla="*/ 0 h 2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6" h="239">
                    <a:moveTo>
                      <a:pt x="139" y="161"/>
                    </a:moveTo>
                    <a:lnTo>
                      <a:pt x="111" y="161"/>
                    </a:lnTo>
                    <a:lnTo>
                      <a:pt x="111" y="190"/>
                    </a:lnTo>
                    <a:lnTo>
                      <a:pt x="139" y="190"/>
                    </a:lnTo>
                    <a:lnTo>
                      <a:pt x="139" y="161"/>
                    </a:lnTo>
                    <a:moveTo>
                      <a:pt x="63" y="112"/>
                    </a:moveTo>
                    <a:lnTo>
                      <a:pt x="137" y="38"/>
                    </a:lnTo>
                    <a:lnTo>
                      <a:pt x="210" y="112"/>
                    </a:lnTo>
                    <a:lnTo>
                      <a:pt x="63" y="112"/>
                    </a:lnTo>
                    <a:moveTo>
                      <a:pt x="137" y="0"/>
                    </a:moveTo>
                    <a:lnTo>
                      <a:pt x="127" y="10"/>
                    </a:lnTo>
                    <a:lnTo>
                      <a:pt x="21" y="116"/>
                    </a:lnTo>
                    <a:lnTo>
                      <a:pt x="0" y="140"/>
                    </a:lnTo>
                    <a:lnTo>
                      <a:pt x="56" y="140"/>
                    </a:lnTo>
                    <a:lnTo>
                      <a:pt x="56" y="239"/>
                    </a:lnTo>
                    <a:lnTo>
                      <a:pt x="85" y="239"/>
                    </a:lnTo>
                    <a:lnTo>
                      <a:pt x="85" y="140"/>
                    </a:lnTo>
                    <a:lnTo>
                      <a:pt x="184" y="140"/>
                    </a:lnTo>
                    <a:lnTo>
                      <a:pt x="184" y="239"/>
                    </a:lnTo>
                    <a:lnTo>
                      <a:pt x="213" y="239"/>
                    </a:lnTo>
                    <a:lnTo>
                      <a:pt x="213" y="140"/>
                    </a:lnTo>
                    <a:lnTo>
                      <a:pt x="276" y="140"/>
                    </a:lnTo>
                    <a:lnTo>
                      <a:pt x="253" y="116"/>
                    </a:lnTo>
                    <a:lnTo>
                      <a:pt x="146" y="10"/>
                    </a:lnTo>
                    <a:lnTo>
                      <a:pt x="13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p>
            </p:txBody>
          </p:sp>
        </p:grpSp>
        <p:sp>
          <p:nvSpPr>
            <p:cNvPr id="44" name="矩形 43"/>
            <p:cNvSpPr/>
            <p:nvPr/>
          </p:nvSpPr>
          <p:spPr>
            <a:xfrm>
              <a:off x="1622199" y="3178295"/>
              <a:ext cx="1210588" cy="492443"/>
            </a:xfrm>
            <a:prstGeom prst="rect">
              <a:avLst/>
            </a:prstGeom>
            <a:effectLst>
              <a:outerShdw blurRad="50800" dist="38100" dir="2700000" algn="tl" rotWithShape="0">
                <a:prstClr val="black">
                  <a:alpha val="40000"/>
                </a:prstClr>
              </a:outerShdw>
            </a:effectLst>
          </p:spPr>
          <p:txBody>
            <a:bodyPr vert="horz" wrap="none">
              <a:spAutoFit/>
            </a:bodyPr>
            <a:lstStyle/>
            <a:p>
              <a:pPr>
                <a:lnSpc>
                  <a:spcPct val="130000"/>
                </a:lnSpc>
                <a:spcBef>
                  <a:spcPts val="1200"/>
                </a:spcBef>
              </a:pPr>
              <a:r>
                <a:rPr lang="zh-CN" altLang="en-US" sz="2000" b="1" dirty="0">
                  <a:solidFill>
                    <a:schemeClr val="bg1"/>
                  </a:solidFill>
                  <a:latin typeface="微软雅黑" panose="020B0503020204020204" pitchFamily="34" charset="-122"/>
                  <a:ea typeface="微软雅黑" panose="020B0503020204020204" pitchFamily="34" charset="-122"/>
                  <a:cs typeface="Times New Roman" pitchFamily="18" charset="0"/>
                </a:rPr>
                <a:t>数据协同</a:t>
              </a:r>
              <a:endParaRPr lang="en-US" altLang="zh-CN" sz="2000" b="1" dirty="0">
                <a:solidFill>
                  <a:schemeClr val="bg1"/>
                </a:solidFill>
                <a:latin typeface="微软雅黑" panose="020B0503020204020204" pitchFamily="34" charset="-122"/>
                <a:ea typeface="微软雅黑" panose="020B0503020204020204" pitchFamily="34" charset="-122"/>
                <a:cs typeface="Times New Roman" pitchFamily="18" charset="0"/>
              </a:endParaRPr>
            </a:p>
          </p:txBody>
        </p:sp>
        <p:sp>
          <p:nvSpPr>
            <p:cNvPr id="45" name="矩形 44"/>
            <p:cNvSpPr/>
            <p:nvPr/>
          </p:nvSpPr>
          <p:spPr>
            <a:xfrm>
              <a:off x="2476974" y="3572133"/>
              <a:ext cx="1210588" cy="492443"/>
            </a:xfrm>
            <a:prstGeom prst="rect">
              <a:avLst/>
            </a:prstGeom>
            <a:effectLst>
              <a:outerShdw blurRad="50800" dist="38100" dir="2700000" algn="tl" rotWithShape="0">
                <a:prstClr val="black">
                  <a:alpha val="40000"/>
                </a:prstClr>
              </a:outerShdw>
            </a:effectLst>
          </p:spPr>
          <p:txBody>
            <a:bodyPr vert="horz" wrap="none">
              <a:spAutoFit/>
            </a:bodyPr>
            <a:lstStyle/>
            <a:p>
              <a:pPr>
                <a:lnSpc>
                  <a:spcPct val="130000"/>
                </a:lnSpc>
                <a:spcBef>
                  <a:spcPts val="1200"/>
                </a:spcBef>
              </a:pPr>
              <a:r>
                <a:rPr lang="zh-CN" altLang="en-US" sz="2000" b="1" dirty="0">
                  <a:solidFill>
                    <a:schemeClr val="bg1"/>
                  </a:solidFill>
                  <a:latin typeface="微软雅黑" panose="020B0503020204020204" pitchFamily="34" charset="-122"/>
                  <a:ea typeface="微软雅黑" panose="020B0503020204020204" pitchFamily="34" charset="-122"/>
                  <a:cs typeface="Times New Roman" pitchFamily="18" charset="0"/>
                </a:rPr>
                <a:t>资源共享</a:t>
              </a:r>
              <a:endParaRPr lang="en-US" altLang="zh-CN" sz="2000" b="1" dirty="0">
                <a:solidFill>
                  <a:schemeClr val="bg1"/>
                </a:solidFill>
                <a:latin typeface="微软雅黑" panose="020B0503020204020204" pitchFamily="34" charset="-122"/>
                <a:ea typeface="微软雅黑" panose="020B0503020204020204" pitchFamily="34" charset="-122"/>
                <a:cs typeface="Times New Roman" pitchFamily="18" charset="0"/>
              </a:endParaRPr>
            </a:p>
          </p:txBody>
        </p:sp>
        <p:sp>
          <p:nvSpPr>
            <p:cNvPr id="46" name="矩形 45"/>
            <p:cNvSpPr/>
            <p:nvPr/>
          </p:nvSpPr>
          <p:spPr>
            <a:xfrm>
              <a:off x="3359609" y="3113290"/>
              <a:ext cx="1210588" cy="492443"/>
            </a:xfrm>
            <a:prstGeom prst="rect">
              <a:avLst/>
            </a:prstGeom>
            <a:effectLst>
              <a:outerShdw blurRad="50800" dist="38100" dir="2700000" algn="tl" rotWithShape="0">
                <a:prstClr val="black">
                  <a:alpha val="40000"/>
                </a:prstClr>
              </a:outerShdw>
            </a:effectLst>
          </p:spPr>
          <p:txBody>
            <a:bodyPr vert="horz" wrap="none">
              <a:spAutoFit/>
            </a:bodyPr>
            <a:lstStyle/>
            <a:p>
              <a:pPr>
                <a:lnSpc>
                  <a:spcPct val="130000"/>
                </a:lnSpc>
                <a:spcBef>
                  <a:spcPts val="1200"/>
                </a:spcBef>
              </a:pPr>
              <a:r>
                <a:rPr lang="zh-CN" altLang="en-US" sz="2000" b="1" dirty="0">
                  <a:solidFill>
                    <a:schemeClr val="bg1"/>
                  </a:solidFill>
                  <a:latin typeface="微软雅黑" panose="020B0503020204020204" pitchFamily="34" charset="-122"/>
                  <a:ea typeface="微软雅黑" panose="020B0503020204020204" pitchFamily="34" charset="-122"/>
                  <a:cs typeface="Times New Roman" pitchFamily="18" charset="0"/>
                </a:rPr>
                <a:t>区域协作</a:t>
              </a:r>
              <a:endParaRPr lang="en-US" altLang="zh-CN" sz="2000" b="1" dirty="0">
                <a:solidFill>
                  <a:schemeClr val="bg1"/>
                </a:solidFill>
                <a:latin typeface="微软雅黑" panose="020B0503020204020204" pitchFamily="34" charset="-122"/>
                <a:ea typeface="微软雅黑" panose="020B0503020204020204" pitchFamily="34" charset="-122"/>
                <a:cs typeface="Times New Roman" pitchFamily="18" charset="0"/>
              </a:endParaRPr>
            </a:p>
          </p:txBody>
        </p:sp>
        <p:sp>
          <p:nvSpPr>
            <p:cNvPr id="47" name="矩形 46"/>
            <p:cNvSpPr/>
            <p:nvPr/>
          </p:nvSpPr>
          <p:spPr>
            <a:xfrm>
              <a:off x="4002491" y="3572133"/>
              <a:ext cx="1210588" cy="492443"/>
            </a:xfrm>
            <a:prstGeom prst="rect">
              <a:avLst/>
            </a:prstGeom>
            <a:effectLst>
              <a:outerShdw blurRad="50800" dist="38100" dir="2700000" algn="tl" rotWithShape="0">
                <a:prstClr val="black">
                  <a:alpha val="40000"/>
                </a:prstClr>
              </a:outerShdw>
            </a:effectLst>
          </p:spPr>
          <p:txBody>
            <a:bodyPr vert="horz" wrap="none">
              <a:spAutoFit/>
            </a:bodyPr>
            <a:lstStyle/>
            <a:p>
              <a:pPr>
                <a:lnSpc>
                  <a:spcPct val="130000"/>
                </a:lnSpc>
                <a:spcBef>
                  <a:spcPts val="1200"/>
                </a:spcBef>
              </a:pPr>
              <a:r>
                <a:rPr lang="zh-CN" altLang="en-US" sz="2000" b="1" dirty="0">
                  <a:solidFill>
                    <a:schemeClr val="bg1"/>
                  </a:solidFill>
                  <a:latin typeface="微软雅黑" panose="020B0503020204020204" pitchFamily="34" charset="-122"/>
                  <a:ea typeface="微软雅黑" panose="020B0503020204020204" pitchFamily="34" charset="-122"/>
                  <a:cs typeface="Times New Roman" pitchFamily="18" charset="0"/>
                </a:rPr>
                <a:t>流域统筹</a:t>
              </a:r>
              <a:endParaRPr lang="en-US" altLang="zh-CN" sz="2000" b="1" dirty="0">
                <a:solidFill>
                  <a:schemeClr val="bg1"/>
                </a:solidFill>
                <a:latin typeface="微软雅黑" panose="020B0503020204020204" pitchFamily="34" charset="-122"/>
                <a:ea typeface="微软雅黑" panose="020B0503020204020204" pitchFamily="34" charset="-122"/>
                <a:cs typeface="Times New Roman" pitchFamily="18" charset="0"/>
              </a:endParaRPr>
            </a:p>
          </p:txBody>
        </p:sp>
      </p:grpSp>
      <p:sp>
        <p:nvSpPr>
          <p:cNvPr id="2" name="矩形 1"/>
          <p:cNvSpPr/>
          <p:nvPr/>
        </p:nvSpPr>
        <p:spPr>
          <a:xfrm>
            <a:off x="850634" y="995406"/>
            <a:ext cx="10660911" cy="2169825"/>
          </a:xfrm>
          <a:prstGeom prst="rect">
            <a:avLst/>
          </a:prstGeom>
        </p:spPr>
        <p:txBody>
          <a:bodyPr wrap="square">
            <a:spAutoFit/>
          </a:bodyPr>
          <a:lstStyle/>
          <a:p>
            <a:pPr>
              <a:lnSpc>
                <a:spcPct val="150000"/>
              </a:lnSpc>
              <a:defRPr/>
            </a:pPr>
            <a:r>
              <a:rPr lang="zh-CN" altLang="en-US" dirty="0" smtClean="0">
                <a:latin typeface="黑体" panose="02010609060101010101" pitchFamily="49" charset="-122"/>
                <a:ea typeface="黑体" panose="02010609060101010101" pitchFamily="49" charset="-122"/>
              </a:rPr>
              <a:t>    在</a:t>
            </a:r>
            <a:r>
              <a:rPr lang="zh-CN" altLang="en-US" dirty="0">
                <a:latin typeface="黑体" panose="02010609060101010101" pitchFamily="49" charset="-122"/>
                <a:ea typeface="黑体" panose="02010609060101010101" pitchFamily="49" charset="-122"/>
              </a:rPr>
              <a:t>完善流域监测平台的基础上</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实现流域管理部门之间的信息基础设施共建、信息资源共享、业务流程协同</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显著提高</a:t>
            </a:r>
            <a:r>
              <a:rPr lang="zh-CN" altLang="en-US" dirty="0">
                <a:solidFill>
                  <a:srgbClr val="FF0000"/>
                </a:solidFill>
                <a:latin typeface="黑体" panose="02010609060101010101" pitchFamily="49" charset="-122"/>
                <a:ea typeface="黑体" panose="02010609060101010101" pitchFamily="49" charset="-122"/>
              </a:rPr>
              <a:t>流域治理与管理的信息化</a:t>
            </a:r>
            <a:r>
              <a:rPr lang="zh-CN" altLang="en-US" dirty="0">
                <a:latin typeface="黑体" panose="02010609060101010101" pitchFamily="49" charset="-122"/>
                <a:ea typeface="黑体" panose="02010609060101010101" pitchFamily="49" charset="-122"/>
              </a:rPr>
              <a:t>工作水平和</a:t>
            </a:r>
            <a:r>
              <a:rPr lang="zh-CN" altLang="en-US" dirty="0">
                <a:solidFill>
                  <a:srgbClr val="FF0000"/>
                </a:solidFill>
                <a:latin typeface="黑体" panose="02010609060101010101" pitchFamily="49" charset="-122"/>
                <a:ea typeface="黑体" panose="02010609060101010101" pitchFamily="49" charset="-122"/>
              </a:rPr>
              <a:t>协同</a:t>
            </a:r>
            <a:r>
              <a:rPr lang="zh-CN" altLang="en-US" dirty="0">
                <a:latin typeface="黑体" panose="02010609060101010101" pitchFamily="49" charset="-122"/>
                <a:ea typeface="黑体" panose="02010609060101010101" pitchFamily="49" charset="-122"/>
              </a:rPr>
              <a:t>能力</a:t>
            </a:r>
            <a:r>
              <a:rPr lang="zh-CN" altLang="en-US" dirty="0" smtClean="0">
                <a:latin typeface="黑体" panose="02010609060101010101" pitchFamily="49" charset="-122"/>
                <a:ea typeface="黑体" panose="02010609060101010101" pitchFamily="49" charset="-122"/>
              </a:rPr>
              <a:t>。</a:t>
            </a:r>
            <a:endParaRPr lang="en-US" altLang="zh-CN" dirty="0" smtClean="0">
              <a:latin typeface="黑体" panose="02010609060101010101" pitchFamily="49" charset="-122"/>
              <a:ea typeface="黑体" panose="02010609060101010101" pitchFamily="49" charset="-122"/>
            </a:endParaRPr>
          </a:p>
          <a:p>
            <a:pPr>
              <a:lnSpc>
                <a:spcPct val="150000"/>
              </a:lnSpc>
              <a:defRPr/>
            </a:pPr>
            <a:r>
              <a:rPr lang="zh-CN" altLang="en-US" dirty="0" smtClean="0">
                <a:latin typeface="黑体" panose="02010609060101010101" pitchFamily="49" charset="-122"/>
                <a:ea typeface="黑体" panose="02010609060101010101" pitchFamily="49" charset="-122"/>
              </a:rPr>
              <a:t>    通过</a:t>
            </a:r>
            <a:r>
              <a:rPr lang="zh-CN" altLang="en-US" dirty="0">
                <a:latin typeface="黑体" panose="02010609060101010101" pitchFamily="49" charset="-122"/>
                <a:ea typeface="黑体" panose="02010609060101010101" pitchFamily="49" charset="-122"/>
              </a:rPr>
              <a:t>多方的产学研合作不断深入，推动</a:t>
            </a:r>
            <a:r>
              <a:rPr lang="zh-CN" altLang="en-US" dirty="0">
                <a:solidFill>
                  <a:srgbClr val="FF0000"/>
                </a:solidFill>
                <a:latin typeface="黑体" panose="02010609060101010101" pitchFamily="49" charset="-122"/>
                <a:ea typeface="黑体" panose="02010609060101010101" pitchFamily="49" charset="-122"/>
              </a:rPr>
              <a:t>“生态优先，绿色发展”的</a:t>
            </a:r>
            <a:r>
              <a:rPr lang="zh-CN" altLang="en-US" dirty="0" smtClean="0">
                <a:solidFill>
                  <a:srgbClr val="FF0000"/>
                </a:solidFill>
                <a:latin typeface="黑体" panose="02010609060101010101" pitchFamily="49" charset="-122"/>
                <a:ea typeface="黑体" panose="02010609060101010101" pitchFamily="49" charset="-122"/>
              </a:rPr>
              <a:t>流域</a:t>
            </a:r>
            <a:r>
              <a:rPr lang="zh-CN" altLang="en-US" dirty="0">
                <a:solidFill>
                  <a:srgbClr val="FF0000"/>
                </a:solidFill>
                <a:latin typeface="黑体" panose="02010609060101010101" pitchFamily="49" charset="-122"/>
                <a:ea typeface="黑体" panose="02010609060101010101" pitchFamily="49" charset="-122"/>
              </a:rPr>
              <a:t>生态</a:t>
            </a:r>
            <a:r>
              <a:rPr lang="zh-CN" altLang="en-US" dirty="0" smtClean="0">
                <a:solidFill>
                  <a:srgbClr val="FF0000"/>
                </a:solidFill>
                <a:latin typeface="黑体" panose="02010609060101010101" pitchFamily="49" charset="-122"/>
                <a:ea typeface="黑体" panose="02010609060101010101" pitchFamily="49" charset="-122"/>
              </a:rPr>
              <a:t>精细</a:t>
            </a:r>
            <a:r>
              <a:rPr lang="zh-CN" altLang="en-US" dirty="0">
                <a:solidFill>
                  <a:srgbClr val="FF0000"/>
                </a:solidFill>
                <a:latin typeface="黑体" panose="02010609060101010101" pitchFamily="49" charset="-122"/>
                <a:ea typeface="黑体" panose="02010609060101010101" pitchFamily="49" charset="-122"/>
              </a:rPr>
              <a:t>化管理的大数据时代</a:t>
            </a:r>
            <a:r>
              <a:rPr lang="zh-CN" altLang="en-US" dirty="0">
                <a:latin typeface="黑体" panose="02010609060101010101" pitchFamily="49" charset="-122"/>
                <a:ea typeface="黑体" panose="02010609060101010101" pitchFamily="49" charset="-122"/>
              </a:rPr>
              <a:t>早日到来！</a:t>
            </a:r>
          </a:p>
          <a:p>
            <a:pPr>
              <a:lnSpc>
                <a:spcPct val="150000"/>
              </a:lnSpc>
              <a:defRPr/>
            </a:pPr>
            <a:endParaRPr lang="zh-CN" altLang="en-US"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xmlns="" val="3954021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lum bright="20000"/>
            <a:extLst>
              <a:ext uri="{BEBA8EAE-BF5A-486C-A8C5-ECC9F3942E4B}">
                <a14:imgProps xmlns:a14="http://schemas.microsoft.com/office/drawing/2010/main" xmlns="">
                  <a14:imgLayer r:embed="rId4">
                    <a14:imgEffect>
                      <a14:brightnessContrast bright="20000" contrast="10000"/>
                    </a14:imgEffect>
                  </a14:imgLayer>
                </a14:imgProps>
              </a:ext>
              <a:ext uri="{28A0092B-C50C-407E-A947-70E740481C1C}">
                <a14:useLocalDpi xmlns:a14="http://schemas.microsoft.com/office/drawing/2010/main" xmlns="" val="0"/>
              </a:ext>
            </a:extLst>
          </a:blip>
          <a:srcRect l="6106" t="139" r="4658" b="-1"/>
          <a:stretch/>
        </p:blipFill>
        <p:spPr>
          <a:xfrm>
            <a:off x="0" y="76108"/>
            <a:ext cx="12192001" cy="6848475"/>
          </a:xfrm>
          <a:prstGeom prst="rect">
            <a:avLst/>
          </a:prstGeom>
        </p:spPr>
      </p:pic>
      <p:sp>
        <p:nvSpPr>
          <p:cNvPr id="6" name="矩形 5"/>
          <p:cNvSpPr/>
          <p:nvPr/>
        </p:nvSpPr>
        <p:spPr>
          <a:xfrm>
            <a:off x="0" y="5170691"/>
            <a:ext cx="12192000" cy="1753892"/>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3553981" y="5351061"/>
            <a:ext cx="5706561" cy="1200329"/>
          </a:xfrm>
          <a:prstGeom prst="rect">
            <a:avLst/>
          </a:prstGeom>
          <a:noFill/>
          <a:effectLst>
            <a:outerShdw blurRad="50800" dist="12700" dir="2700000" algn="tl" rotWithShape="0">
              <a:prstClr val="black">
                <a:alpha val="40000"/>
              </a:prstClr>
            </a:outerShdw>
          </a:effectLst>
        </p:spPr>
        <p:txBody>
          <a:bodyPr wrap="square" rtlCol="0">
            <a:spAutoFit/>
          </a:bodyPr>
          <a:lstStyle/>
          <a:p>
            <a:pPr algn="ctr">
              <a:lnSpc>
                <a:spcPct val="120000"/>
              </a:lnSpc>
            </a:pPr>
            <a:r>
              <a:rPr lang="zh-CN" altLang="en-US" sz="6000" b="1" dirty="0" smtClean="0">
                <a:latin typeface="微软雅黑" panose="020B0503020204020204" pitchFamily="34" charset="-122"/>
                <a:ea typeface="微软雅黑" panose="020B0503020204020204" pitchFamily="34" charset="-122"/>
              </a:rPr>
              <a:t>感  谢  聆  听！</a:t>
            </a:r>
            <a:endParaRPr lang="zh-CN" altLang="en-US" sz="6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355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xmlns="" id="{DC83BB91-C5E0-46F0-B51B-D737A8D0F3CE}"/>
              </a:ext>
            </a:extLst>
          </p:cNvPr>
          <p:cNvSpPr/>
          <p:nvPr/>
        </p:nvSpPr>
        <p:spPr>
          <a:xfrm>
            <a:off x="1253366" y="5714177"/>
            <a:ext cx="8849655" cy="627864"/>
          </a:xfrm>
          <a:prstGeom prst="rect">
            <a:avLst/>
          </a:prstGeom>
        </p:spPr>
        <p:txBody>
          <a:bodyPr wrap="square">
            <a:spAutoFit/>
          </a:bodyPr>
          <a:lstStyle/>
          <a:p>
            <a:pPr algn="ctr">
              <a:lnSpc>
                <a:spcPct val="120000"/>
              </a:lnSpc>
            </a:pPr>
            <a:r>
              <a:rPr lang="zh-CN" altLang="en-US" sz="3200" b="1" dirty="0" smtClean="0">
                <a:solidFill>
                  <a:srgbClr val="FF0000"/>
                </a:solidFill>
                <a:latin typeface="微软雅黑" panose="020B0503020204020204" pitchFamily="34" charset="-122"/>
                <a:ea typeface="微软雅黑" panose="020B0503020204020204" pitchFamily="34" charset="-122"/>
              </a:rPr>
              <a:t>建设</a:t>
            </a:r>
            <a:r>
              <a:rPr lang="zh-CN" altLang="en-US" sz="3200" b="1" dirty="0">
                <a:solidFill>
                  <a:srgbClr val="FF0000"/>
                </a:solidFill>
                <a:latin typeface="微软雅黑" panose="020B0503020204020204" pitchFamily="34" charset="-122"/>
                <a:ea typeface="微软雅黑" panose="020B0503020204020204" pitchFamily="34" charset="-122"/>
              </a:rPr>
              <a:t>生态文明</a:t>
            </a:r>
            <a:r>
              <a:rPr lang="zh-CN" altLang="en-US" sz="3200" b="1" dirty="0" smtClean="0">
                <a:solidFill>
                  <a:srgbClr val="FF0000"/>
                </a:solidFill>
                <a:latin typeface="微软雅黑" panose="020B0503020204020204" pitchFamily="34" charset="-122"/>
                <a:ea typeface="微软雅黑" panose="020B0503020204020204" pitchFamily="34" charset="-122"/>
              </a:rPr>
              <a:t>是中华民族</a:t>
            </a:r>
            <a:r>
              <a:rPr lang="zh-CN" altLang="en-US" sz="3200" b="1" dirty="0">
                <a:solidFill>
                  <a:srgbClr val="FF0000"/>
                </a:solidFill>
                <a:latin typeface="微软雅黑" panose="020B0503020204020204" pitchFamily="34" charset="-122"/>
                <a:ea typeface="微软雅黑" panose="020B0503020204020204" pitchFamily="34" charset="-122"/>
              </a:rPr>
              <a:t>永续发展的千年</a:t>
            </a:r>
            <a:r>
              <a:rPr lang="zh-CN" altLang="en-US" sz="3200" b="1" dirty="0" smtClean="0">
                <a:solidFill>
                  <a:srgbClr val="FF0000"/>
                </a:solidFill>
                <a:latin typeface="微软雅黑" panose="020B0503020204020204" pitchFamily="34" charset="-122"/>
                <a:ea typeface="微软雅黑" panose="020B0503020204020204" pitchFamily="34" charset="-122"/>
              </a:rPr>
              <a:t>大计</a:t>
            </a:r>
            <a:endParaRPr lang="en-US" altLang="zh-CN" sz="3200" dirty="0">
              <a:solidFill>
                <a:srgbClr val="000000"/>
              </a:solidFill>
              <a:latin typeface="黑体" panose="02010609060101010101" pitchFamily="49" charset="-122"/>
              <a:ea typeface="黑体" panose="02010609060101010101" pitchFamily="49" charset="-122"/>
            </a:endParaRPr>
          </a:p>
        </p:txBody>
      </p:sp>
      <p:pic>
        <p:nvPicPr>
          <p:cNvPr id="19" name="图片 18">
            <a:extLst>
              <a:ext uri="{FF2B5EF4-FFF2-40B4-BE49-F238E27FC236}">
                <a16:creationId xmlns:a16="http://schemas.microsoft.com/office/drawing/2014/main" xmlns="" id="{FF915B25-1CCC-4BC3-854C-4FC1F1544D1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698" r="3873"/>
          <a:stretch/>
        </p:blipFill>
        <p:spPr>
          <a:xfrm>
            <a:off x="5939073" y="1683479"/>
            <a:ext cx="5495454" cy="3602107"/>
          </a:xfrm>
          <a:prstGeom prst="rect">
            <a:avLst/>
          </a:prstGeom>
          <a:effectLst>
            <a:outerShdw blurRad="50800" dist="12700" dir="2700000" algn="tl" rotWithShape="0">
              <a:prstClr val="black">
                <a:alpha val="40000"/>
              </a:prstClr>
            </a:outerShdw>
          </a:effectLst>
        </p:spPr>
      </p:pic>
      <p:sp>
        <p:nvSpPr>
          <p:cNvPr id="23" name="矩形 22">
            <a:extLst>
              <a:ext uri="{FF2B5EF4-FFF2-40B4-BE49-F238E27FC236}">
                <a16:creationId xmlns:a16="http://schemas.microsoft.com/office/drawing/2014/main" xmlns="" id="{43D1F82D-5BD2-4407-B029-9036C13E0B61}"/>
              </a:ext>
            </a:extLst>
          </p:cNvPr>
          <p:cNvSpPr/>
          <p:nvPr/>
        </p:nvSpPr>
        <p:spPr>
          <a:xfrm>
            <a:off x="645510" y="2307196"/>
            <a:ext cx="4973782" cy="1634294"/>
          </a:xfrm>
          <a:prstGeom prst="rect">
            <a:avLst/>
          </a:prstGeom>
        </p:spPr>
        <p:txBody>
          <a:bodyPr wrap="square">
            <a:spAutoFit/>
          </a:bodyPr>
          <a:lstStyle/>
          <a:p>
            <a:pPr>
              <a:lnSpc>
                <a:spcPct val="150000"/>
              </a:lnSpc>
            </a:pPr>
            <a:r>
              <a:rPr lang="zh-CN" altLang="en-US" b="1" dirty="0" smtClean="0">
                <a:latin typeface="微软雅黑" panose="020B0503020204020204" pitchFamily="34" charset="-122"/>
                <a:ea typeface="微软雅黑" panose="020B0503020204020204" pitchFamily="34" charset="-122"/>
              </a:rPr>
              <a:t>       加大力度推进生态文明建设，解决生态环境问题，坚决打好污染防治攻坚战，推动我国生态文明建设迈上新台阶。</a:t>
            </a:r>
            <a:endParaRPr lang="en-US" altLang="zh-CN" b="1" dirty="0" smtClean="0">
              <a:latin typeface="微软雅黑" panose="020B0503020204020204" pitchFamily="34" charset="-122"/>
              <a:ea typeface="微软雅黑" panose="020B0503020204020204" pitchFamily="34" charset="-122"/>
            </a:endParaRPr>
          </a:p>
          <a:p>
            <a:pPr algn="just">
              <a:lnSpc>
                <a:spcPct val="120000"/>
              </a:lnSpc>
            </a:pPr>
            <a:r>
              <a:rPr lang="en-US" altLang="zh-CN" sz="1600" dirty="0" smtClean="0">
                <a:solidFill>
                  <a:srgbClr val="000000"/>
                </a:solidFill>
                <a:latin typeface="华文楷体" panose="02010600040101010101" pitchFamily="2" charset="-122"/>
                <a:ea typeface="华文楷体" panose="02010600040101010101" pitchFamily="2" charset="-122"/>
              </a:rPr>
              <a:t>            ——</a:t>
            </a:r>
            <a:r>
              <a:rPr lang="zh-CN" altLang="en-US" sz="1600" dirty="0">
                <a:solidFill>
                  <a:srgbClr val="000000"/>
                </a:solidFill>
                <a:latin typeface="华文楷体" panose="02010600040101010101" pitchFamily="2" charset="-122"/>
                <a:ea typeface="华文楷体" panose="02010600040101010101" pitchFamily="2" charset="-122"/>
              </a:rPr>
              <a:t>习近</a:t>
            </a:r>
            <a:r>
              <a:rPr lang="zh-CN" altLang="en-US" sz="1600" dirty="0" smtClean="0">
                <a:solidFill>
                  <a:srgbClr val="000000"/>
                </a:solidFill>
                <a:latin typeface="华文楷体" panose="02010600040101010101" pitchFamily="2" charset="-122"/>
                <a:ea typeface="华文楷体" panose="02010600040101010101" pitchFamily="2" charset="-122"/>
              </a:rPr>
              <a:t>平在全国生态环境保护大会上的讲话</a:t>
            </a:r>
            <a:endParaRPr lang="en-US" altLang="zh-CN" sz="1600" dirty="0">
              <a:solidFill>
                <a:srgbClr val="000000"/>
              </a:solidFill>
              <a:latin typeface="华文楷体" panose="02010600040101010101" pitchFamily="2" charset="-122"/>
              <a:ea typeface="华文楷体" panose="02010600040101010101" pitchFamily="2" charset="-122"/>
            </a:endParaRPr>
          </a:p>
        </p:txBody>
      </p:sp>
      <p:grpSp>
        <p:nvGrpSpPr>
          <p:cNvPr id="4" name="组合 6"/>
          <p:cNvGrpSpPr/>
          <p:nvPr/>
        </p:nvGrpSpPr>
        <p:grpSpPr>
          <a:xfrm>
            <a:off x="145571" y="160923"/>
            <a:ext cx="3667893" cy="843564"/>
            <a:chOff x="45188" y="71021"/>
            <a:chExt cx="3667893" cy="843564"/>
          </a:xfrm>
        </p:grpSpPr>
        <p:sp>
          <p:nvSpPr>
            <p:cNvPr id="8" name="矩形 7"/>
            <p:cNvSpPr/>
            <p:nvPr/>
          </p:nvSpPr>
          <p:spPr>
            <a:xfrm>
              <a:off x="630936" y="250565"/>
              <a:ext cx="3082145"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1"/>
                  </a:solidFill>
                  <a:latin typeface="微软雅黑" panose="020B0503020204020204" pitchFamily="34" charset="-122"/>
                  <a:ea typeface="微软雅黑" panose="020B0503020204020204" pitchFamily="34" charset="-122"/>
                </a:rPr>
                <a:t>一、研 究 背 景</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3" name="图片 2"/>
          <p:cNvPicPr>
            <a:picLocks noChangeAspect="1"/>
          </p:cNvPicPr>
          <p:nvPr/>
        </p:nvPicPr>
        <p:blipFill>
          <a:blip r:embed="rId6"/>
          <a:stretch>
            <a:fillRect/>
          </a:stretch>
        </p:blipFill>
        <p:spPr>
          <a:xfrm>
            <a:off x="10728697" y="120337"/>
            <a:ext cx="1333333" cy="761905"/>
          </a:xfrm>
          <a:prstGeom prst="rect">
            <a:avLst/>
          </a:prstGeom>
        </p:spPr>
      </p:pic>
    </p:spTree>
    <p:extLst>
      <p:ext uri="{BB962C8B-B14F-4D97-AF65-F5344CB8AC3E}">
        <p14:creationId xmlns:p14="http://schemas.microsoft.com/office/powerpoint/2010/main" xmlns="" val="3037066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728697" y="120337"/>
            <a:ext cx="1333333" cy="761905"/>
          </a:xfrm>
          <a:prstGeom prst="rect">
            <a:avLst/>
          </a:prstGeom>
        </p:spPr>
      </p:pic>
      <p:pic>
        <p:nvPicPr>
          <p:cNvPr id="36" name="Picture 3" descr="C:\Users\Administrator\Desktop\QQ图片20160315203448.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 t="11176" r="777"/>
          <a:stretch/>
        </p:blipFill>
        <p:spPr bwMode="auto">
          <a:xfrm>
            <a:off x="1245509" y="3451038"/>
            <a:ext cx="2336312" cy="1679780"/>
          </a:xfrm>
          <a:prstGeom prst="roundRect">
            <a:avLst>
              <a:gd name="adj" fmla="val 4964"/>
            </a:avLst>
          </a:prstGeom>
          <a:solidFill>
            <a:srgbClr val="00B050">
              <a:alpha val="72000"/>
            </a:srgbClr>
          </a:solidFill>
          <a:effectLst>
            <a:outerShdw blurRad="50800" dist="127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pic>
      <p:pic>
        <p:nvPicPr>
          <p:cNvPr id="43" name="图片 32" descr="香溪河水华.jpg"/>
          <p:cNvPicPr>
            <a:picLocks noChangeAspect="1"/>
          </p:cNvPicPr>
          <p:nvPr/>
        </p:nvPicPr>
        <p:blipFill>
          <a:blip r:embed="rId5"/>
          <a:srcRect/>
          <a:stretch>
            <a:fillRect/>
          </a:stretch>
        </p:blipFill>
        <p:spPr bwMode="auto">
          <a:xfrm>
            <a:off x="6198199" y="3451038"/>
            <a:ext cx="2336312" cy="1673457"/>
          </a:xfrm>
          <a:prstGeom prst="roundRect">
            <a:avLst>
              <a:gd name="adj" fmla="val 4964"/>
            </a:avLst>
          </a:prstGeom>
          <a:solidFill>
            <a:srgbClr val="00B050">
              <a:alpha val="72000"/>
            </a:srgbClr>
          </a:solidFill>
          <a:effectLst>
            <a:outerShdw blurRad="50800" dist="12700" dir="2700000" algn="tl" rotWithShape="0">
              <a:prstClr val="black">
                <a:alpha val="40000"/>
              </a:prstClr>
            </a:outerShdw>
          </a:effectLst>
        </p:spPr>
      </p:pic>
      <p:pic>
        <p:nvPicPr>
          <p:cNvPr id="10" name="图片 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721854" y="3451038"/>
            <a:ext cx="2336312" cy="1679780"/>
          </a:xfrm>
          <a:prstGeom prst="roundRect">
            <a:avLst>
              <a:gd name="adj" fmla="val 4964"/>
            </a:avLst>
          </a:prstGeom>
          <a:solidFill>
            <a:srgbClr val="00B050">
              <a:alpha val="72000"/>
            </a:srgbClr>
          </a:solidFill>
          <a:effectLst>
            <a:outerShdw blurRad="50800" dist="12700" dir="2700000" algn="tl" rotWithShape="0">
              <a:prstClr val="black">
                <a:alpha val="40000"/>
              </a:prstClr>
            </a:outerShdw>
          </a:effectLst>
        </p:spPr>
      </p:pic>
      <p:pic>
        <p:nvPicPr>
          <p:cNvPr id="11" name="图片 1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674544" y="3451038"/>
            <a:ext cx="2336312" cy="1673457"/>
          </a:xfrm>
          <a:prstGeom prst="roundRect">
            <a:avLst>
              <a:gd name="adj" fmla="val 4964"/>
            </a:avLst>
          </a:prstGeom>
          <a:solidFill>
            <a:srgbClr val="00B050">
              <a:alpha val="72000"/>
            </a:srgbClr>
          </a:solidFill>
          <a:effectLst>
            <a:outerShdw blurRad="50800" dist="12700" dir="2700000" algn="tl" rotWithShape="0">
              <a:prstClr val="black">
                <a:alpha val="40000"/>
              </a:prstClr>
            </a:outerShdw>
          </a:effectLst>
        </p:spPr>
      </p:pic>
      <p:sp>
        <p:nvSpPr>
          <p:cNvPr id="12" name="文本框 11"/>
          <p:cNvSpPr txBox="1"/>
          <p:nvPr/>
        </p:nvSpPr>
        <p:spPr>
          <a:xfrm>
            <a:off x="3772939" y="1421083"/>
            <a:ext cx="4572000" cy="584775"/>
          </a:xfrm>
          <a:prstGeom prst="rect">
            <a:avLst/>
          </a:prstGeom>
          <a:noFill/>
        </p:spPr>
        <p:txBody>
          <a:bodyPr wrap="square" rtlCol="0">
            <a:spAutoFit/>
          </a:bodyPr>
          <a:lstStyle/>
          <a:p>
            <a:pPr algn="ctr"/>
            <a:r>
              <a:rPr lang="zh-CN" altLang="en-US" sz="3200" b="1" dirty="0" smtClean="0">
                <a:latin typeface="微软雅黑" panose="020B0503020204020204" pitchFamily="34" charset="-122"/>
                <a:ea typeface="微软雅黑" panose="020B0503020204020204" pitchFamily="34" charset="-122"/>
              </a:rPr>
              <a:t>我国水污染形式严峻</a:t>
            </a:r>
            <a:endParaRPr lang="en-US" altLang="zh-CN" sz="3200" b="1" dirty="0" smtClean="0">
              <a:latin typeface="微软雅黑" panose="020B0503020204020204" pitchFamily="34" charset="-122"/>
              <a:ea typeface="微软雅黑" panose="020B0503020204020204" pitchFamily="34" charset="-122"/>
            </a:endParaRPr>
          </a:p>
        </p:txBody>
      </p:sp>
      <p:sp>
        <p:nvSpPr>
          <p:cNvPr id="3" name="矩形 2"/>
          <p:cNvSpPr/>
          <p:nvPr/>
        </p:nvSpPr>
        <p:spPr>
          <a:xfrm>
            <a:off x="1315525" y="2647766"/>
            <a:ext cx="2339102" cy="559769"/>
          </a:xfrm>
          <a:prstGeom prst="rect">
            <a:avLst/>
          </a:prstGeom>
        </p:spPr>
        <p:txBody>
          <a:bodyPr wrap="none">
            <a:spAutoFit/>
          </a:bodyPr>
          <a:lstStyle/>
          <a:p>
            <a:pPr>
              <a:lnSpc>
                <a:spcPct val="150000"/>
              </a:lnSpc>
              <a:spcBef>
                <a:spcPts val="600"/>
              </a:spcBef>
            </a:pPr>
            <a:r>
              <a:rPr lang="zh-CN" altLang="en-US" sz="2400" dirty="0">
                <a:latin typeface="黑体" panose="02010609060101010101" pitchFamily="49" charset="-122"/>
                <a:ea typeface="黑体" panose="02010609060101010101" pitchFamily="49" charset="-122"/>
              </a:rPr>
              <a:t>突发水污染事故</a:t>
            </a:r>
            <a:endParaRPr lang="en-US" altLang="zh-CN" sz="2400" dirty="0">
              <a:latin typeface="黑体" panose="02010609060101010101" pitchFamily="49" charset="-122"/>
              <a:ea typeface="黑体" panose="02010609060101010101" pitchFamily="49" charset="-122"/>
            </a:endParaRPr>
          </a:p>
        </p:txBody>
      </p:sp>
      <p:sp>
        <p:nvSpPr>
          <p:cNvPr id="4" name="矩形 3"/>
          <p:cNvSpPr/>
          <p:nvPr/>
        </p:nvSpPr>
        <p:spPr>
          <a:xfrm>
            <a:off x="3874347" y="2645382"/>
            <a:ext cx="2031325" cy="559769"/>
          </a:xfrm>
          <a:prstGeom prst="rect">
            <a:avLst/>
          </a:prstGeom>
        </p:spPr>
        <p:txBody>
          <a:bodyPr wrap="none">
            <a:spAutoFit/>
          </a:bodyPr>
          <a:lstStyle/>
          <a:p>
            <a:pPr>
              <a:lnSpc>
                <a:spcPct val="150000"/>
              </a:lnSpc>
              <a:spcBef>
                <a:spcPts val="600"/>
              </a:spcBef>
            </a:pPr>
            <a:r>
              <a:rPr lang="zh-CN" altLang="en-US" sz="2400" dirty="0">
                <a:latin typeface="黑体" panose="02010609060101010101" pitchFamily="49" charset="-122"/>
                <a:ea typeface="黑体" panose="02010609060101010101" pitchFamily="49" charset="-122"/>
              </a:rPr>
              <a:t>城市黑臭水体</a:t>
            </a:r>
            <a:endParaRPr lang="en-US" altLang="zh-CN" sz="2400" dirty="0">
              <a:latin typeface="黑体" panose="02010609060101010101" pitchFamily="49" charset="-122"/>
              <a:ea typeface="黑体" panose="02010609060101010101" pitchFamily="49" charset="-122"/>
            </a:endParaRPr>
          </a:p>
        </p:txBody>
      </p:sp>
      <p:sp>
        <p:nvSpPr>
          <p:cNvPr id="5" name="矩形 4"/>
          <p:cNvSpPr/>
          <p:nvPr/>
        </p:nvSpPr>
        <p:spPr>
          <a:xfrm>
            <a:off x="6350692" y="2645382"/>
            <a:ext cx="2031325" cy="559769"/>
          </a:xfrm>
          <a:prstGeom prst="rect">
            <a:avLst/>
          </a:prstGeom>
        </p:spPr>
        <p:txBody>
          <a:bodyPr wrap="none">
            <a:spAutoFit/>
          </a:bodyPr>
          <a:lstStyle/>
          <a:p>
            <a:pPr>
              <a:lnSpc>
                <a:spcPct val="150000"/>
              </a:lnSpc>
              <a:spcBef>
                <a:spcPts val="600"/>
              </a:spcBef>
            </a:pPr>
            <a:r>
              <a:rPr lang="zh-CN" altLang="en-US" sz="2400" dirty="0">
                <a:latin typeface="黑体" panose="02010609060101010101" pitchFamily="49" charset="-122"/>
                <a:ea typeface="黑体" panose="02010609060101010101" pitchFamily="49" charset="-122"/>
              </a:rPr>
              <a:t>水体富营养化</a:t>
            </a:r>
            <a:endParaRPr lang="en-US" altLang="zh-CN" sz="2400" dirty="0">
              <a:latin typeface="黑体" panose="02010609060101010101" pitchFamily="49" charset="-122"/>
              <a:ea typeface="黑体" panose="02010609060101010101" pitchFamily="49" charset="-122"/>
            </a:endParaRPr>
          </a:p>
        </p:txBody>
      </p:sp>
      <p:sp>
        <p:nvSpPr>
          <p:cNvPr id="6" name="矩形 5"/>
          <p:cNvSpPr/>
          <p:nvPr/>
        </p:nvSpPr>
        <p:spPr>
          <a:xfrm>
            <a:off x="8827037" y="2645382"/>
            <a:ext cx="2031325" cy="559769"/>
          </a:xfrm>
          <a:prstGeom prst="rect">
            <a:avLst/>
          </a:prstGeom>
        </p:spPr>
        <p:txBody>
          <a:bodyPr wrap="none">
            <a:spAutoFit/>
          </a:bodyPr>
          <a:lstStyle/>
          <a:p>
            <a:pPr>
              <a:lnSpc>
                <a:spcPct val="150000"/>
              </a:lnSpc>
              <a:spcBef>
                <a:spcPts val="600"/>
              </a:spcBef>
            </a:pPr>
            <a:r>
              <a:rPr lang="zh-CN" altLang="en-US" sz="2400" dirty="0">
                <a:latin typeface="黑体" panose="02010609060101010101" pitchFamily="49" charset="-122"/>
                <a:ea typeface="黑体" panose="02010609060101010101" pitchFamily="49" charset="-122"/>
              </a:rPr>
              <a:t>环境容量不足</a:t>
            </a:r>
          </a:p>
        </p:txBody>
      </p:sp>
      <p:grpSp>
        <p:nvGrpSpPr>
          <p:cNvPr id="15" name="组合 6"/>
          <p:cNvGrpSpPr/>
          <p:nvPr/>
        </p:nvGrpSpPr>
        <p:grpSpPr>
          <a:xfrm>
            <a:off x="145571" y="160923"/>
            <a:ext cx="3667893" cy="843564"/>
            <a:chOff x="45188" y="71021"/>
            <a:chExt cx="3667893" cy="843564"/>
          </a:xfrm>
        </p:grpSpPr>
        <p:sp>
          <p:nvSpPr>
            <p:cNvPr id="16" name="矩形 15"/>
            <p:cNvSpPr/>
            <p:nvPr/>
          </p:nvSpPr>
          <p:spPr>
            <a:xfrm>
              <a:off x="630936" y="250565"/>
              <a:ext cx="3082145"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1"/>
                  </a:solidFill>
                  <a:latin typeface="微软雅黑" panose="020B0503020204020204" pitchFamily="34" charset="-122"/>
                  <a:ea typeface="微软雅黑" panose="020B0503020204020204" pitchFamily="34" charset="-122"/>
                </a:rPr>
                <a:t>一、研 究 背 景</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xmlns="">
                    <a14:imgLayer r:embed="rId9">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spTree>
    <p:extLst>
      <p:ext uri="{BB962C8B-B14F-4D97-AF65-F5344CB8AC3E}">
        <p14:creationId xmlns:p14="http://schemas.microsoft.com/office/powerpoint/2010/main" xmlns="" val="7052967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728697" y="120337"/>
            <a:ext cx="1333333" cy="761905"/>
          </a:xfrm>
          <a:prstGeom prst="rect">
            <a:avLst/>
          </a:prstGeom>
        </p:spPr>
      </p:pic>
      <p:grpSp>
        <p:nvGrpSpPr>
          <p:cNvPr id="15" name="组合 6"/>
          <p:cNvGrpSpPr/>
          <p:nvPr/>
        </p:nvGrpSpPr>
        <p:grpSpPr>
          <a:xfrm>
            <a:off x="145571" y="160923"/>
            <a:ext cx="3667893" cy="843564"/>
            <a:chOff x="45188" y="71021"/>
            <a:chExt cx="3667893" cy="843564"/>
          </a:xfrm>
        </p:grpSpPr>
        <p:sp>
          <p:nvSpPr>
            <p:cNvPr id="16" name="矩形 15"/>
            <p:cNvSpPr/>
            <p:nvPr/>
          </p:nvSpPr>
          <p:spPr>
            <a:xfrm>
              <a:off x="630936" y="250565"/>
              <a:ext cx="3082145"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1"/>
                  </a:solidFill>
                  <a:latin typeface="微软雅黑" panose="020B0503020204020204" pitchFamily="34" charset="-122"/>
                  <a:ea typeface="微软雅黑" panose="020B0503020204020204" pitchFamily="34" charset="-122"/>
                </a:rPr>
                <a:t>一、研 究 背 景</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sp>
        <p:nvSpPr>
          <p:cNvPr id="18" name="矩形 17">
            <a:extLst/>
          </p:cNvPr>
          <p:cNvSpPr/>
          <p:nvPr/>
        </p:nvSpPr>
        <p:spPr>
          <a:xfrm>
            <a:off x="550863" y="1345396"/>
            <a:ext cx="6905625" cy="4708981"/>
          </a:xfrm>
          <a:prstGeom prst="rect">
            <a:avLst/>
          </a:prstGeom>
        </p:spPr>
        <p:txBody>
          <a:bodyPr>
            <a:spAutoFit/>
          </a:bodyPr>
          <a:lstStyle/>
          <a:p>
            <a:pPr marL="342900" indent="-342900">
              <a:lnSpc>
                <a:spcPct val="150000"/>
              </a:lnSpc>
              <a:buFont typeface="Wingdings" panose="05000000000000000000" pitchFamily="2" charset="2"/>
              <a:buChar char="p"/>
              <a:defRPr/>
            </a:pPr>
            <a:r>
              <a:rPr lang="zh-CN" altLang="en-US" sz="2000" b="1" dirty="0">
                <a:latin typeface="微软雅黑" panose="020B0503020204020204" pitchFamily="34" charset="-122"/>
                <a:ea typeface="微软雅黑" panose="020B0503020204020204" pitchFamily="34" charset="-122"/>
              </a:rPr>
              <a:t>坚持走好生态优先、绿色发展之路</a:t>
            </a:r>
            <a:endParaRPr lang="en-US" altLang="zh-CN" sz="20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p"/>
              <a:defRPr/>
            </a:pPr>
            <a:r>
              <a:rPr lang="zh-CN" altLang="en-US" sz="2000" b="1" dirty="0">
                <a:latin typeface="微软雅黑" panose="020B0503020204020204" pitchFamily="34" charset="-122"/>
                <a:ea typeface="微软雅黑" panose="020B0503020204020204" pitchFamily="34" charset="-122"/>
              </a:rPr>
              <a:t>网络强国和大数据成为国家发展的新兴战略方向</a:t>
            </a:r>
            <a:endParaRPr lang="en-US" altLang="zh-CN" sz="2000" b="1" dirty="0">
              <a:latin typeface="微软雅黑" panose="020B0503020204020204" pitchFamily="34" charset="-122"/>
              <a:ea typeface="微软雅黑" panose="020B0503020204020204" pitchFamily="34" charset="-122"/>
            </a:endParaRPr>
          </a:p>
          <a:p>
            <a:pPr>
              <a:lnSpc>
                <a:spcPct val="150000"/>
              </a:lnSpc>
              <a:defRPr/>
            </a:pPr>
            <a:r>
              <a:rPr lang="zh-CN" altLang="en-US" sz="2000" dirty="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“十三五”</a:t>
            </a:r>
            <a:r>
              <a:rPr lang="zh-CN" altLang="en-US" sz="1600" dirty="0">
                <a:latin typeface="微软雅黑" panose="020B0503020204020204" pitchFamily="34" charset="-122"/>
                <a:ea typeface="微软雅黑" panose="020B0503020204020204" pitchFamily="34" charset="-122"/>
              </a:rPr>
              <a:t>规划建议提出实施网络强国和国家大数据战略。习近平总书记和李克强总理分别提出要开展生态环境监测大数据分析和环保领域引入大数据监管</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p"/>
              <a:defRPr/>
            </a:pPr>
            <a:r>
              <a:rPr lang="zh-CN" altLang="en-US" sz="2000" b="1" dirty="0">
                <a:latin typeface="微软雅黑" panose="020B0503020204020204" pitchFamily="34" charset="-122"/>
                <a:ea typeface="微软雅黑" panose="020B0503020204020204" pitchFamily="34" charset="-122"/>
              </a:rPr>
              <a:t>将环境治理纳入政府购买服务范围</a:t>
            </a:r>
            <a:endParaRPr lang="en-US" altLang="zh-CN" sz="2000" b="1" dirty="0">
              <a:latin typeface="微软雅黑" panose="020B0503020204020204" pitchFamily="34" charset="-122"/>
              <a:ea typeface="微软雅黑" panose="020B0503020204020204" pitchFamily="34" charset="-122"/>
            </a:endParaRPr>
          </a:p>
          <a:p>
            <a:pPr>
              <a:lnSpc>
                <a:spcPct val="150000"/>
              </a:lnSpc>
              <a:defRPr/>
            </a:pPr>
            <a:r>
              <a:rPr lang="zh-CN" altLang="en-US" sz="1600" dirty="0" smtClean="0">
                <a:latin typeface="微软雅黑" panose="020B0503020204020204" pitchFamily="34" charset="-122"/>
                <a:ea typeface="微软雅黑" panose="020B0503020204020204" pitchFamily="34" charset="-122"/>
              </a:rPr>
              <a:t>    使</a:t>
            </a:r>
            <a:r>
              <a:rPr lang="zh-CN" altLang="en-US" sz="1600" dirty="0">
                <a:latin typeface="微软雅黑" panose="020B0503020204020204" pitchFamily="34" charset="-122"/>
                <a:ea typeface="微软雅黑" panose="020B0503020204020204" pitchFamily="34" charset="-122"/>
              </a:rPr>
              <a:t>环保投入与环境效果联系更加紧密，升级环境治理方式。</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p"/>
              <a:defRPr/>
            </a:pPr>
            <a:r>
              <a:rPr lang="zh-CN" altLang="en-US" sz="2000" b="1" dirty="0">
                <a:latin typeface="微软雅黑" panose="020B0503020204020204" pitchFamily="34" charset="-122"/>
                <a:ea typeface="微软雅黑" panose="020B0503020204020204" pitchFamily="34" charset="-122"/>
              </a:rPr>
              <a:t>互联网</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、大数据正催生新的产业形态</a:t>
            </a:r>
            <a:endParaRPr lang="en-US" altLang="zh-CN" sz="20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p"/>
              <a:defRPr/>
            </a:pPr>
            <a:r>
              <a:rPr lang="zh-CN" altLang="en-US" sz="2000" b="1" dirty="0">
                <a:latin typeface="微软雅黑" panose="020B0503020204020204" pitchFamily="34" charset="-122"/>
                <a:ea typeface="微软雅黑" panose="020B0503020204020204" pitchFamily="34" charset="-122"/>
              </a:rPr>
              <a:t>新时期的环境保护管理需要大数据和物联网的支撑</a:t>
            </a:r>
            <a:endParaRPr lang="en-US" altLang="zh-CN" sz="2000" b="1" dirty="0">
              <a:latin typeface="微软雅黑" panose="020B0503020204020204" pitchFamily="34" charset="-122"/>
              <a:ea typeface="微软雅黑" panose="020B0503020204020204" pitchFamily="34" charset="-122"/>
            </a:endParaRPr>
          </a:p>
          <a:p>
            <a:pPr>
              <a:lnSpc>
                <a:spcPct val="150000"/>
              </a:lnSpc>
              <a:defRPr/>
            </a:pPr>
            <a:r>
              <a:rPr lang="zh-CN" altLang="en-US" sz="1600" dirty="0" smtClean="0">
                <a:latin typeface="微软雅黑" panose="020B0503020204020204" pitchFamily="34" charset="-122"/>
                <a:ea typeface="微软雅黑" panose="020B0503020204020204" pitchFamily="34" charset="-122"/>
              </a:rPr>
              <a:t>    提升</a:t>
            </a:r>
            <a:r>
              <a:rPr lang="zh-CN" altLang="en-US" sz="1600" dirty="0">
                <a:latin typeface="微软雅黑" panose="020B0503020204020204" pitchFamily="34" charset="-122"/>
                <a:ea typeface="微软雅黑" panose="020B0503020204020204" pitchFamily="34" charset="-122"/>
              </a:rPr>
              <a:t>环境治理现代化水平，推进生态环境保护部门之间的协同，引导企业、社会组织和公众的广泛参与。</a:t>
            </a:r>
          </a:p>
        </p:txBody>
      </p:sp>
      <p:graphicFrame>
        <p:nvGraphicFramePr>
          <p:cNvPr id="19" name="图示 18">
            <a:extLst/>
          </p:cNvPr>
          <p:cNvGraphicFramePr/>
          <p:nvPr>
            <p:extLst>
              <p:ext uri="{D42A27DB-BD31-4B8C-83A1-F6EECF244321}">
                <p14:modId xmlns:p14="http://schemas.microsoft.com/office/powerpoint/2010/main" xmlns="" val="3216296596"/>
              </p:ext>
            </p:extLst>
          </p:nvPr>
        </p:nvGraphicFramePr>
        <p:xfrm>
          <a:off x="7456488" y="1708441"/>
          <a:ext cx="4511824" cy="36581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矩形 1"/>
          <p:cNvSpPr>
            <a:spLocks noChangeArrowheads="1"/>
          </p:cNvSpPr>
          <p:nvPr/>
        </p:nvSpPr>
        <p:spPr bwMode="auto">
          <a:xfrm>
            <a:off x="8696737" y="5521653"/>
            <a:ext cx="20313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dirty="0">
                <a:latin typeface="微软雅黑" panose="020B0503020204020204" pitchFamily="34" charset="-122"/>
                <a:ea typeface="微软雅黑" panose="020B0503020204020204" pitchFamily="34" charset="-122"/>
              </a:rPr>
              <a:t>“五大”</a:t>
            </a:r>
            <a:r>
              <a:rPr lang="zh-CN" altLang="en-US" dirty="0" smtClean="0">
                <a:latin typeface="微软雅黑" panose="020B0503020204020204" pitchFamily="34" charset="-122"/>
                <a:ea typeface="微软雅黑" panose="020B0503020204020204" pitchFamily="34" charset="-122"/>
              </a:rPr>
              <a:t>发展理念</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404837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728697" y="120337"/>
            <a:ext cx="1333333" cy="761905"/>
          </a:xfrm>
          <a:prstGeom prst="rect">
            <a:avLst/>
          </a:prstGeom>
        </p:spPr>
      </p:pic>
      <p:grpSp>
        <p:nvGrpSpPr>
          <p:cNvPr id="15" name="组合 6"/>
          <p:cNvGrpSpPr/>
          <p:nvPr/>
        </p:nvGrpSpPr>
        <p:grpSpPr>
          <a:xfrm>
            <a:off x="145571" y="160923"/>
            <a:ext cx="3667893" cy="843564"/>
            <a:chOff x="45188" y="71021"/>
            <a:chExt cx="3667893" cy="843564"/>
          </a:xfrm>
        </p:grpSpPr>
        <p:sp>
          <p:nvSpPr>
            <p:cNvPr id="16" name="矩形 15"/>
            <p:cNvSpPr/>
            <p:nvPr/>
          </p:nvSpPr>
          <p:spPr>
            <a:xfrm>
              <a:off x="630936" y="250565"/>
              <a:ext cx="3082145"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1"/>
                  </a:solidFill>
                  <a:latin typeface="微软雅黑" panose="020B0503020204020204" pitchFamily="34" charset="-122"/>
                  <a:ea typeface="微软雅黑" panose="020B0503020204020204" pitchFamily="34" charset="-122"/>
                </a:rPr>
                <a:t>一、研 究 背 景</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sp>
        <p:nvSpPr>
          <p:cNvPr id="18" name="矩形 17">
            <a:extLst/>
          </p:cNvPr>
          <p:cNvSpPr/>
          <p:nvPr/>
        </p:nvSpPr>
        <p:spPr>
          <a:xfrm>
            <a:off x="695540" y="1495739"/>
            <a:ext cx="3404534" cy="5078313"/>
          </a:xfrm>
          <a:prstGeom prst="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lnSpc>
                <a:spcPct val="150000"/>
              </a:lnSpc>
              <a:buFont typeface="Wingdings" pitchFamily="2" charset="2"/>
              <a:buChar char="p"/>
              <a:defRPr/>
            </a:pPr>
            <a:r>
              <a:rPr lang="zh-CN" altLang="zh-CN" b="1" dirty="0" smtClean="0">
                <a:solidFill>
                  <a:srgbClr val="FF0000"/>
                </a:solidFill>
                <a:latin typeface="微软雅黑" panose="020B0503020204020204" pitchFamily="34" charset="-122"/>
                <a:ea typeface="微软雅黑" panose="020B0503020204020204" pitchFamily="34" charset="-122"/>
              </a:rPr>
              <a:t>“更快速”</a:t>
            </a:r>
            <a:r>
              <a:rPr lang="zh-CN" altLang="zh-CN" dirty="0">
                <a:solidFill>
                  <a:schemeClr val="tx1"/>
                </a:solidFill>
                <a:latin typeface="微软雅黑" panose="020B0503020204020204" pitchFamily="34" charset="-122"/>
                <a:ea typeface="微软雅黑" panose="020B0503020204020204" pitchFamily="34" charset="-122"/>
              </a:rPr>
              <a:t>感知影响城市环境、人体健康、生命安全的实时</a:t>
            </a:r>
            <a:r>
              <a:rPr lang="zh-CN" altLang="zh-CN" dirty="0" smtClean="0">
                <a:solidFill>
                  <a:schemeClr val="tx1"/>
                </a:solidFill>
                <a:latin typeface="微软雅黑" panose="020B0503020204020204" pitchFamily="34" charset="-122"/>
                <a:ea typeface="微软雅黑" panose="020B0503020204020204" pitchFamily="34" charset="-122"/>
              </a:rPr>
              <a:t>指标</a:t>
            </a:r>
            <a:endParaRPr lang="zh-CN" altLang="zh-CN"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Wingdings" pitchFamily="2" charset="2"/>
              <a:buChar char="p"/>
              <a:defRPr/>
            </a:pPr>
            <a:r>
              <a:rPr lang="zh-CN" altLang="zh-CN" b="1" dirty="0" smtClean="0">
                <a:solidFill>
                  <a:srgbClr val="FF0000"/>
                </a:solidFill>
                <a:latin typeface="微软雅黑" panose="020B0503020204020204" pitchFamily="34" charset="-122"/>
                <a:ea typeface="微软雅黑" panose="020B0503020204020204" pitchFamily="34" charset="-122"/>
              </a:rPr>
              <a:t>“更全面”</a:t>
            </a:r>
            <a:r>
              <a:rPr lang="zh-CN" altLang="zh-CN" dirty="0">
                <a:solidFill>
                  <a:schemeClr val="tx1"/>
                </a:solidFill>
                <a:latin typeface="微软雅黑" panose="020B0503020204020204" pitchFamily="34" charset="-122"/>
                <a:ea typeface="微软雅黑" panose="020B0503020204020204" pitchFamily="34" charset="-122"/>
              </a:rPr>
              <a:t>感知污染排放、环境污染、应急事故的变化</a:t>
            </a:r>
            <a:r>
              <a:rPr lang="zh-CN" altLang="zh-CN" dirty="0" smtClean="0">
                <a:solidFill>
                  <a:schemeClr val="tx1"/>
                </a:solidFill>
                <a:latin typeface="微软雅黑" panose="020B0503020204020204" pitchFamily="34" charset="-122"/>
                <a:ea typeface="微软雅黑" panose="020B0503020204020204" pitchFamily="34" charset="-122"/>
              </a:rPr>
              <a:t>过程</a:t>
            </a:r>
            <a:endParaRPr lang="zh-CN" altLang="zh-CN"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Wingdings" pitchFamily="2" charset="2"/>
              <a:buChar char="p"/>
              <a:defRPr/>
            </a:pPr>
            <a:r>
              <a:rPr lang="zh-CN" altLang="zh-CN" b="1" dirty="0" smtClean="0">
                <a:solidFill>
                  <a:srgbClr val="FF0000"/>
                </a:solidFill>
                <a:latin typeface="微软雅黑" panose="020B0503020204020204" pitchFamily="34" charset="-122"/>
                <a:ea typeface="微软雅黑" panose="020B0503020204020204" pitchFamily="34" charset="-122"/>
              </a:rPr>
              <a:t>“更有效”</a:t>
            </a:r>
            <a:r>
              <a:rPr lang="zh-CN" altLang="zh-CN" dirty="0">
                <a:solidFill>
                  <a:schemeClr val="tx1"/>
                </a:solidFill>
                <a:latin typeface="微软雅黑" panose="020B0503020204020204" pitchFamily="34" charset="-122"/>
                <a:ea typeface="微软雅黑" panose="020B0503020204020204" pitchFamily="34" charset="-122"/>
              </a:rPr>
              <a:t>判定环境监察执法与应急处置工作的执行状态与</a:t>
            </a:r>
            <a:r>
              <a:rPr lang="zh-CN" altLang="zh-CN" dirty="0" smtClean="0">
                <a:solidFill>
                  <a:schemeClr val="tx1"/>
                </a:solidFill>
                <a:latin typeface="微软雅黑" panose="020B0503020204020204" pitchFamily="34" charset="-122"/>
                <a:ea typeface="微软雅黑" panose="020B0503020204020204" pitchFamily="34" charset="-122"/>
              </a:rPr>
              <a:t>效果</a:t>
            </a:r>
            <a:endParaRPr lang="zh-CN" altLang="zh-CN"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Wingdings" pitchFamily="2" charset="2"/>
              <a:buChar char="p"/>
              <a:defRPr/>
            </a:pPr>
            <a:r>
              <a:rPr lang="zh-CN" altLang="en-US" b="1" dirty="0" smtClean="0">
                <a:solidFill>
                  <a:srgbClr val="FF0000"/>
                </a:solidFill>
                <a:latin typeface="微软雅黑" panose="020B0503020204020204" pitchFamily="34" charset="-122"/>
                <a:ea typeface="微软雅黑" panose="020B0503020204020204" pitchFamily="34" charset="-122"/>
              </a:rPr>
              <a:t>“</a:t>
            </a:r>
            <a:r>
              <a:rPr lang="zh-CN" altLang="zh-CN" b="1" dirty="0" smtClean="0">
                <a:solidFill>
                  <a:srgbClr val="FF0000"/>
                </a:solidFill>
                <a:latin typeface="微软雅黑" panose="020B0503020204020204" pitchFamily="34" charset="-122"/>
                <a:ea typeface="微软雅黑" panose="020B0503020204020204" pitchFamily="34" charset="-122"/>
              </a:rPr>
              <a:t>更智慧</a:t>
            </a:r>
            <a:r>
              <a:rPr lang="zh-CN" altLang="en-US" b="1" dirty="0" smtClean="0">
                <a:solidFill>
                  <a:srgbClr val="FF0000"/>
                </a:solidFill>
                <a:latin typeface="微软雅黑" panose="020B0503020204020204" pitchFamily="34" charset="-122"/>
                <a:ea typeface="微软雅黑" panose="020B0503020204020204" pitchFamily="34" charset="-122"/>
              </a:rPr>
              <a:t>”</a:t>
            </a:r>
            <a:r>
              <a:rPr lang="zh-CN" altLang="zh-CN" dirty="0" smtClean="0">
                <a:solidFill>
                  <a:schemeClr val="tx1"/>
                </a:solidFill>
                <a:latin typeface="微软雅黑" panose="020B0503020204020204" pitchFamily="34" charset="-122"/>
                <a:ea typeface="微软雅黑" panose="020B0503020204020204" pitchFamily="34" charset="-122"/>
              </a:rPr>
              <a:t>决策</a:t>
            </a:r>
            <a:r>
              <a:rPr lang="zh-CN" altLang="zh-CN" dirty="0">
                <a:solidFill>
                  <a:schemeClr val="tx1"/>
                </a:solidFill>
                <a:latin typeface="微软雅黑" panose="020B0503020204020204" pitchFamily="34" charset="-122"/>
                <a:ea typeface="微软雅黑" panose="020B0503020204020204" pitchFamily="34" charset="-122"/>
              </a:rPr>
              <a:t>重点城市、区域和流域重大环境管理问题</a:t>
            </a:r>
            <a:r>
              <a:rPr lang="zh-CN" altLang="en-US" dirty="0">
                <a:solidFill>
                  <a:schemeClr val="tx1"/>
                </a:solidFill>
                <a:latin typeface="微软雅黑" panose="020B0503020204020204" pitchFamily="34" charset="-122"/>
                <a:ea typeface="微软雅黑" panose="020B0503020204020204" pitchFamily="34" charset="-122"/>
              </a:rPr>
              <a:t>？</a:t>
            </a:r>
            <a:endParaRPr lang="zh-CN" altLang="zh-CN" dirty="0">
              <a:solidFill>
                <a:schemeClr val="tx1"/>
              </a:solidFill>
              <a:latin typeface="微软雅黑" panose="020B0503020204020204" pitchFamily="34" charset="-122"/>
              <a:ea typeface="微软雅黑" panose="020B0503020204020204" pitchFamily="34" charset="-122"/>
            </a:endParaRPr>
          </a:p>
        </p:txBody>
      </p:sp>
      <p:sp>
        <p:nvSpPr>
          <p:cNvPr id="20" name="TextBox 5">
            <a:extLst/>
          </p:cNvPr>
          <p:cNvSpPr txBox="1">
            <a:spLocks noChangeArrowheads="1"/>
          </p:cNvSpPr>
          <p:nvPr/>
        </p:nvSpPr>
        <p:spPr bwMode="auto">
          <a:xfrm>
            <a:off x="918610" y="971864"/>
            <a:ext cx="6588125" cy="523875"/>
          </a:xfrm>
          <a:prstGeom prst="rect">
            <a:avLst/>
          </a:prstGeom>
          <a:noFill/>
          <a:ln>
            <a:noFill/>
          </a:ln>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eaLnBrk="1" hangingPunct="1">
              <a:spcBef>
                <a:spcPct val="0"/>
              </a:spcBef>
              <a:buFont typeface="Arial" panose="020B0604020202020204" pitchFamily="34" charset="0"/>
              <a:buNone/>
              <a:defRPr/>
            </a:pPr>
            <a:r>
              <a:rPr lang="zh-CN" altLang="en-US" sz="2800" b="1" kern="0" dirty="0" smtClean="0">
                <a:solidFill>
                  <a:srgbClr val="FF0000"/>
                </a:solidFill>
                <a:latin typeface="微软雅黑" panose="020B0503020204020204" pitchFamily="34" charset="-122"/>
                <a:ea typeface="微软雅黑" panose="020B0503020204020204" pitchFamily="34" charset="-122"/>
              </a:rPr>
              <a:t>“生态环境大数据”</a:t>
            </a:r>
            <a:endParaRPr lang="zh-CN" altLang="en-US" sz="2800" b="1" kern="0" dirty="0">
              <a:solidFill>
                <a:srgbClr val="FF0000"/>
              </a:solidFill>
              <a:latin typeface="微软雅黑" panose="020B0503020204020204" pitchFamily="34" charset="-122"/>
              <a:ea typeface="微软雅黑" panose="020B0503020204020204" pitchFamily="34" charset="-122"/>
            </a:endParaRPr>
          </a:p>
        </p:txBody>
      </p:sp>
      <p:pic>
        <p:nvPicPr>
          <p:cNvPr id="21" name="Picture 2">
            <a:extLst>
              <a:ext uri="{FF2B5EF4-FFF2-40B4-BE49-F238E27FC236}">
                <a16:creationId xmlns:a16="http://schemas.microsoft.com/office/drawing/2014/main" xmlns="" id="{1DD5428E-7396-48C7-9251-55ED0029761A}"/>
              </a:ext>
            </a:extLst>
          </p:cNvPr>
          <p:cNvPicPr>
            <a:picLocks noChangeAspect="1" noChangeArrowheads="1"/>
          </p:cNvPicPr>
          <p:nvPr/>
        </p:nvPicPr>
        <p:blipFill>
          <a:blip r:embed="rId6"/>
          <a:srcRect/>
          <a:stretch>
            <a:fillRect/>
          </a:stretch>
        </p:blipFill>
        <p:spPr bwMode="auto">
          <a:xfrm>
            <a:off x="4264227" y="1595693"/>
            <a:ext cx="7138813" cy="4449641"/>
          </a:xfrm>
          <a:prstGeom prst="rect">
            <a:avLst/>
          </a:prstGeom>
          <a:ln>
            <a:noFill/>
          </a:ln>
        </p:spPr>
        <p:style>
          <a:lnRef idx="3">
            <a:schemeClr val="lt1"/>
          </a:lnRef>
          <a:fillRef idx="1">
            <a:schemeClr val="accent1"/>
          </a:fillRef>
          <a:effectRef idx="1">
            <a:schemeClr val="accent1"/>
          </a:effectRef>
          <a:fontRef idx="minor">
            <a:schemeClr val="lt1"/>
          </a:fontRef>
        </p:style>
      </p:pic>
      <p:sp>
        <p:nvSpPr>
          <p:cNvPr id="22" name="TextBox 5">
            <a:extLst>
              <a:ext uri="{FF2B5EF4-FFF2-40B4-BE49-F238E27FC236}">
                <a16:creationId xmlns:a16="http://schemas.microsoft.com/office/drawing/2014/main" xmlns="" id="{1C53EFBC-C90B-4233-83F2-BFC7A00172A9}"/>
              </a:ext>
            </a:extLst>
          </p:cNvPr>
          <p:cNvSpPr txBox="1">
            <a:spLocks noChangeArrowheads="1"/>
          </p:cNvSpPr>
          <p:nvPr/>
        </p:nvSpPr>
        <p:spPr bwMode="auto">
          <a:xfrm>
            <a:off x="11507118" y="2362784"/>
            <a:ext cx="554912" cy="3108543"/>
          </a:xfrm>
          <a:prstGeom prst="rect">
            <a:avLst/>
          </a:prstGeom>
          <a:noFill/>
          <a:ln>
            <a:noFill/>
          </a:ln>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eaLnBrk="1" hangingPunct="1">
              <a:spcBef>
                <a:spcPct val="0"/>
              </a:spcBef>
              <a:buFont typeface="Arial" panose="020B0604020202020204" pitchFamily="34" charset="0"/>
              <a:buNone/>
              <a:defRPr/>
            </a:pPr>
            <a:r>
              <a:rPr lang="zh-CN" altLang="en-US" sz="2800" b="1" kern="0" dirty="0">
                <a:solidFill>
                  <a:srgbClr val="002060"/>
                </a:solidFill>
                <a:latin typeface="微软雅黑" panose="020B0503020204020204" pitchFamily="34" charset="-122"/>
                <a:ea typeface="微软雅黑" panose="020B0503020204020204" pitchFamily="34" charset="-122"/>
              </a:rPr>
              <a:t>流</a:t>
            </a:r>
            <a:endParaRPr lang="en-US" altLang="zh-CN" sz="2800" b="1" kern="0" dirty="0">
              <a:solidFill>
                <a:srgbClr val="002060"/>
              </a:solidFill>
              <a:latin typeface="微软雅黑" panose="020B0503020204020204" pitchFamily="34" charset="-122"/>
              <a:ea typeface="微软雅黑" panose="020B0503020204020204" pitchFamily="34" charset="-122"/>
            </a:endParaRPr>
          </a:p>
          <a:p>
            <a:pPr marL="0" indent="0" eaLnBrk="1" hangingPunct="1">
              <a:spcBef>
                <a:spcPct val="0"/>
              </a:spcBef>
              <a:buFont typeface="Arial" panose="020B0604020202020204" pitchFamily="34" charset="0"/>
              <a:buNone/>
              <a:defRPr/>
            </a:pPr>
            <a:r>
              <a:rPr lang="zh-CN" altLang="en-US" sz="2800" b="1" kern="0" dirty="0">
                <a:solidFill>
                  <a:srgbClr val="002060"/>
                </a:solidFill>
                <a:latin typeface="微软雅黑" panose="020B0503020204020204" pitchFamily="34" charset="-122"/>
                <a:ea typeface="微软雅黑" panose="020B0503020204020204" pitchFamily="34" charset="-122"/>
              </a:rPr>
              <a:t>域</a:t>
            </a:r>
            <a:endParaRPr lang="en-US" altLang="zh-CN" sz="2800" b="1" kern="0" dirty="0">
              <a:solidFill>
                <a:srgbClr val="002060"/>
              </a:solidFill>
              <a:latin typeface="微软雅黑" panose="020B0503020204020204" pitchFamily="34" charset="-122"/>
              <a:ea typeface="微软雅黑" panose="020B0503020204020204" pitchFamily="34" charset="-122"/>
            </a:endParaRPr>
          </a:p>
          <a:p>
            <a:pPr marL="0" indent="0" eaLnBrk="1" hangingPunct="1">
              <a:spcBef>
                <a:spcPct val="0"/>
              </a:spcBef>
              <a:buFont typeface="Arial" panose="020B0604020202020204" pitchFamily="34" charset="0"/>
              <a:buNone/>
              <a:defRPr/>
            </a:pPr>
            <a:r>
              <a:rPr lang="zh-CN" altLang="en-US" sz="2800" b="1" kern="0" dirty="0">
                <a:solidFill>
                  <a:srgbClr val="002060"/>
                </a:solidFill>
                <a:latin typeface="微软雅黑" panose="020B0503020204020204" pitchFamily="34" charset="-122"/>
                <a:ea typeface="微软雅黑" panose="020B0503020204020204" pitchFamily="34" charset="-122"/>
              </a:rPr>
              <a:t>精</a:t>
            </a:r>
            <a:endParaRPr lang="en-US" altLang="zh-CN" sz="2800" b="1" kern="0" dirty="0">
              <a:solidFill>
                <a:srgbClr val="002060"/>
              </a:solidFill>
              <a:latin typeface="微软雅黑" panose="020B0503020204020204" pitchFamily="34" charset="-122"/>
              <a:ea typeface="微软雅黑" panose="020B0503020204020204" pitchFamily="34" charset="-122"/>
            </a:endParaRPr>
          </a:p>
          <a:p>
            <a:pPr marL="0" indent="0" eaLnBrk="1" hangingPunct="1">
              <a:spcBef>
                <a:spcPct val="0"/>
              </a:spcBef>
              <a:buFont typeface="Arial" panose="020B0604020202020204" pitchFamily="34" charset="0"/>
              <a:buNone/>
              <a:defRPr/>
            </a:pPr>
            <a:r>
              <a:rPr lang="zh-CN" altLang="en-US" sz="2800" b="1" kern="0" dirty="0">
                <a:solidFill>
                  <a:srgbClr val="002060"/>
                </a:solidFill>
                <a:latin typeface="微软雅黑" panose="020B0503020204020204" pitchFamily="34" charset="-122"/>
                <a:ea typeface="微软雅黑" panose="020B0503020204020204" pitchFamily="34" charset="-122"/>
              </a:rPr>
              <a:t>细</a:t>
            </a:r>
            <a:endParaRPr lang="en-US" altLang="zh-CN" sz="2800" b="1" kern="0" dirty="0">
              <a:solidFill>
                <a:srgbClr val="002060"/>
              </a:solidFill>
              <a:latin typeface="微软雅黑" panose="020B0503020204020204" pitchFamily="34" charset="-122"/>
              <a:ea typeface="微软雅黑" panose="020B0503020204020204" pitchFamily="34" charset="-122"/>
            </a:endParaRPr>
          </a:p>
          <a:p>
            <a:pPr marL="0" indent="0" eaLnBrk="1" hangingPunct="1">
              <a:spcBef>
                <a:spcPct val="0"/>
              </a:spcBef>
              <a:buFont typeface="Arial" panose="020B0604020202020204" pitchFamily="34" charset="0"/>
              <a:buNone/>
              <a:defRPr/>
            </a:pPr>
            <a:r>
              <a:rPr lang="zh-CN" altLang="en-US" sz="2800" b="1" kern="0" dirty="0">
                <a:solidFill>
                  <a:srgbClr val="002060"/>
                </a:solidFill>
                <a:latin typeface="微软雅黑" panose="020B0503020204020204" pitchFamily="34" charset="-122"/>
                <a:ea typeface="微软雅黑" panose="020B0503020204020204" pitchFamily="34" charset="-122"/>
              </a:rPr>
              <a:t>化</a:t>
            </a:r>
            <a:endParaRPr lang="en-US" altLang="zh-CN" sz="2800" b="1" kern="0" dirty="0">
              <a:solidFill>
                <a:srgbClr val="002060"/>
              </a:solidFill>
              <a:latin typeface="微软雅黑" panose="020B0503020204020204" pitchFamily="34" charset="-122"/>
              <a:ea typeface="微软雅黑" panose="020B0503020204020204" pitchFamily="34" charset="-122"/>
            </a:endParaRPr>
          </a:p>
          <a:p>
            <a:pPr marL="0" indent="0" eaLnBrk="1" hangingPunct="1">
              <a:spcBef>
                <a:spcPct val="0"/>
              </a:spcBef>
              <a:buFont typeface="Arial" panose="020B0604020202020204" pitchFamily="34" charset="0"/>
              <a:buNone/>
              <a:defRPr/>
            </a:pPr>
            <a:r>
              <a:rPr lang="zh-CN" altLang="en-US" sz="2800" b="1" kern="0" dirty="0">
                <a:solidFill>
                  <a:srgbClr val="002060"/>
                </a:solidFill>
                <a:latin typeface="微软雅黑" panose="020B0503020204020204" pitchFamily="34" charset="-122"/>
                <a:ea typeface="微软雅黑" panose="020B0503020204020204" pitchFamily="34" charset="-122"/>
              </a:rPr>
              <a:t>管</a:t>
            </a:r>
            <a:endParaRPr lang="en-US" altLang="zh-CN" sz="2800" b="1" kern="0" dirty="0">
              <a:solidFill>
                <a:srgbClr val="002060"/>
              </a:solidFill>
              <a:latin typeface="微软雅黑" panose="020B0503020204020204" pitchFamily="34" charset="-122"/>
              <a:ea typeface="微软雅黑" panose="020B0503020204020204" pitchFamily="34" charset="-122"/>
            </a:endParaRPr>
          </a:p>
          <a:p>
            <a:pPr marL="0" indent="0" eaLnBrk="1" hangingPunct="1">
              <a:spcBef>
                <a:spcPct val="0"/>
              </a:spcBef>
              <a:buFont typeface="Arial" panose="020B0604020202020204" pitchFamily="34" charset="0"/>
              <a:buNone/>
              <a:defRPr/>
            </a:pPr>
            <a:r>
              <a:rPr lang="zh-CN" altLang="en-US" sz="2800" b="1" kern="0" dirty="0">
                <a:solidFill>
                  <a:srgbClr val="002060"/>
                </a:solidFill>
                <a:latin typeface="微软雅黑" panose="020B0503020204020204" pitchFamily="34" charset="-122"/>
                <a:ea typeface="微软雅黑" panose="020B0503020204020204" pitchFamily="34" charset="-122"/>
              </a:rPr>
              <a:t>理</a:t>
            </a:r>
          </a:p>
        </p:txBody>
      </p:sp>
    </p:spTree>
    <p:extLst>
      <p:ext uri="{BB962C8B-B14F-4D97-AF65-F5344CB8AC3E}">
        <p14:creationId xmlns:p14="http://schemas.microsoft.com/office/powerpoint/2010/main" xmlns="" val="38774763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36"/>
          <p:cNvGrpSpPr/>
          <p:nvPr/>
        </p:nvGrpSpPr>
        <p:grpSpPr>
          <a:xfrm>
            <a:off x="145571" y="160923"/>
            <a:ext cx="3667893" cy="843564"/>
            <a:chOff x="45188" y="71021"/>
            <a:chExt cx="3667893" cy="843564"/>
          </a:xfrm>
        </p:grpSpPr>
        <p:sp>
          <p:nvSpPr>
            <p:cNvPr id="10" name="矩形 9"/>
            <p:cNvSpPr/>
            <p:nvPr/>
          </p:nvSpPr>
          <p:spPr>
            <a:xfrm>
              <a:off x="630936" y="250565"/>
              <a:ext cx="3082145" cy="541775"/>
            </a:xfrm>
            <a:prstGeom prst="rect">
              <a:avLst/>
            </a:prstGeom>
            <a:gradFill flip="none" rotWithShape="1">
              <a:gsLst>
                <a:gs pos="0">
                  <a:schemeClr val="accent4">
                    <a:lumMod val="0"/>
                    <a:lumOff val="100000"/>
                  </a:schemeClr>
                </a:gs>
                <a:gs pos="53000">
                  <a:schemeClr val="accent6">
                    <a:lumMod val="20000"/>
                    <a:lumOff val="80000"/>
                  </a:schemeClr>
                </a:gs>
                <a:gs pos="100000">
                  <a:schemeClr val="accent6">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1"/>
                  </a:solidFill>
                  <a:latin typeface="微软雅黑" panose="020B0503020204020204" pitchFamily="34" charset="-122"/>
                  <a:ea typeface="微软雅黑" panose="020B0503020204020204" pitchFamily="34" charset="-122"/>
                </a:rPr>
                <a:t>一、研究背 景</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xmlns="">
                    <a14:imgLayer r:embed="rId3">
                      <a14:imgEffect>
                        <a14:artisticPencilGrayscale/>
                      </a14:imgEffect>
                    </a14:imgLayer>
                  </a14:imgProps>
                </a:ext>
                <a:ext uri="{28A0092B-C50C-407E-A947-70E740481C1C}">
                  <a14:useLocalDpi xmlns:a14="http://schemas.microsoft.com/office/drawing/2010/main" xmlns="" val="0"/>
                </a:ext>
              </a:extLst>
            </a:blip>
            <a:srcRect l="11387" t="8329" r="15484" b="12225"/>
            <a:stretch>
              <a:fillRect/>
            </a:stretch>
          </p:blipFill>
          <p:spPr>
            <a:xfrm>
              <a:off x="45188" y="71021"/>
              <a:ext cx="1099938" cy="843564"/>
            </a:xfrm>
            <a:custGeom>
              <a:avLst/>
              <a:gdLst>
                <a:gd name="connsiteX0" fmla="*/ 2253439 w 4881428"/>
                <a:gd name="connsiteY0" fmla="*/ 15 h 3743663"/>
                <a:gd name="connsiteX1" fmla="*/ 2388456 w 4881428"/>
                <a:gd name="connsiteY1" fmla="*/ 37270 h 3743663"/>
                <a:gd name="connsiteX2" fmla="*/ 2882232 w 4881428"/>
                <a:gd name="connsiteY2" fmla="*/ 201862 h 3743663"/>
                <a:gd name="connsiteX3" fmla="*/ 3183984 w 4881428"/>
                <a:gd name="connsiteY3" fmla="*/ 384742 h 3743663"/>
                <a:gd name="connsiteX4" fmla="*/ 3284568 w 4881428"/>
                <a:gd name="connsiteY4" fmla="*/ 741358 h 3743663"/>
                <a:gd name="connsiteX5" fmla="*/ 3458304 w 4881428"/>
                <a:gd name="connsiteY5" fmla="*/ 713926 h 3743663"/>
                <a:gd name="connsiteX6" fmla="*/ 3522312 w 4881428"/>
                <a:gd name="connsiteY6" fmla="*/ 933382 h 3743663"/>
                <a:gd name="connsiteX7" fmla="*/ 3714336 w 4881428"/>
                <a:gd name="connsiteY7" fmla="*/ 823654 h 3743663"/>
                <a:gd name="connsiteX8" fmla="*/ 3750912 w 4881428"/>
                <a:gd name="connsiteY8" fmla="*/ 1079686 h 3743663"/>
                <a:gd name="connsiteX9" fmla="*/ 3970368 w 4881428"/>
                <a:gd name="connsiteY9" fmla="*/ 1033966 h 3743663"/>
                <a:gd name="connsiteX10" fmla="*/ 3915504 w 4881428"/>
                <a:gd name="connsiteY10" fmla="*/ 1289998 h 3743663"/>
                <a:gd name="connsiteX11" fmla="*/ 4134960 w 4881428"/>
                <a:gd name="connsiteY11" fmla="*/ 1308286 h 3743663"/>
                <a:gd name="connsiteX12" fmla="*/ 4262976 w 4881428"/>
                <a:gd name="connsiteY12" fmla="*/ 1107118 h 3743663"/>
                <a:gd name="connsiteX13" fmla="*/ 4363560 w 4881428"/>
                <a:gd name="connsiteY13" fmla="*/ 1280854 h 3743663"/>
                <a:gd name="connsiteX14" fmla="*/ 4509864 w 4881428"/>
                <a:gd name="connsiteY14" fmla="*/ 1436302 h 3743663"/>
                <a:gd name="connsiteX15" fmla="*/ 4839048 w 4881428"/>
                <a:gd name="connsiteY15" fmla="*/ 1271710 h 3743663"/>
                <a:gd name="connsiteX16" fmla="*/ 4857336 w 4881428"/>
                <a:gd name="connsiteY16" fmla="*/ 1354006 h 3743663"/>
                <a:gd name="connsiteX17" fmla="*/ 4656168 w 4881428"/>
                <a:gd name="connsiteY17" fmla="*/ 1738054 h 3743663"/>
                <a:gd name="connsiteX18" fmla="*/ 4592160 w 4881428"/>
                <a:gd name="connsiteY18" fmla="*/ 1765486 h 3743663"/>
                <a:gd name="connsiteX19" fmla="*/ 4784184 w 4881428"/>
                <a:gd name="connsiteY19" fmla="*/ 2451286 h 3743663"/>
                <a:gd name="connsiteX20" fmla="*/ 4729320 w 4881428"/>
                <a:gd name="connsiteY20" fmla="*/ 2533582 h 3743663"/>
                <a:gd name="connsiteX21" fmla="*/ 4747608 w 4881428"/>
                <a:gd name="connsiteY21" fmla="*/ 2725606 h 3743663"/>
                <a:gd name="connsiteX22" fmla="*/ 3586320 w 4881428"/>
                <a:gd name="connsiteY22" fmla="*/ 2771326 h 3743663"/>
                <a:gd name="connsiteX23" fmla="*/ 3449160 w 4881428"/>
                <a:gd name="connsiteY23" fmla="*/ 2871910 h 3743663"/>
                <a:gd name="connsiteX24" fmla="*/ 3467448 w 4881428"/>
                <a:gd name="connsiteY24" fmla="*/ 3045646 h 3743663"/>
                <a:gd name="connsiteX25" fmla="*/ 3119976 w 4881428"/>
                <a:gd name="connsiteY25" fmla="*/ 3374830 h 3743663"/>
                <a:gd name="connsiteX26" fmla="*/ 2516472 w 4881428"/>
                <a:gd name="connsiteY26" fmla="*/ 3685726 h 3743663"/>
                <a:gd name="connsiteX27" fmla="*/ 1583784 w 4881428"/>
                <a:gd name="connsiteY27" fmla="*/ 3704014 h 3743663"/>
                <a:gd name="connsiteX28" fmla="*/ 779112 w 4881428"/>
                <a:gd name="connsiteY28" fmla="*/ 3265102 h 3743663"/>
                <a:gd name="connsiteX29" fmla="*/ 376776 w 4881428"/>
                <a:gd name="connsiteY29" fmla="*/ 2698174 h 3743663"/>
                <a:gd name="connsiteX30" fmla="*/ 203040 w 4881428"/>
                <a:gd name="connsiteY30" fmla="*/ 2058094 h 3743663"/>
                <a:gd name="connsiteX31" fmla="*/ 1872 w 4881428"/>
                <a:gd name="connsiteY31" fmla="*/ 1975798 h 3743663"/>
                <a:gd name="connsiteX32" fmla="*/ 139032 w 4881428"/>
                <a:gd name="connsiteY32" fmla="*/ 1271710 h 3743663"/>
                <a:gd name="connsiteX33" fmla="*/ 687672 w 4881428"/>
                <a:gd name="connsiteY33" fmla="*/ 439606 h 3743663"/>
                <a:gd name="connsiteX34" fmla="*/ 1437480 w 4881428"/>
                <a:gd name="connsiteY34" fmla="*/ 64702 h 3743663"/>
                <a:gd name="connsiteX35" fmla="*/ 2205576 w 4881428"/>
                <a:gd name="connsiteY35" fmla="*/ 694 h 3743663"/>
                <a:gd name="connsiteX36" fmla="*/ 2253439 w 4881428"/>
                <a:gd name="connsiteY36" fmla="*/ 15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81428" h="3743663">
                  <a:moveTo>
                    <a:pt x="2253439" y="15"/>
                  </a:moveTo>
                  <a:cubicBezTo>
                    <a:pt x="2342784" y="-401"/>
                    <a:pt x="2289777" y="7933"/>
                    <a:pt x="2388456" y="37270"/>
                  </a:cubicBezTo>
                  <a:cubicBezTo>
                    <a:pt x="2501232" y="70798"/>
                    <a:pt x="2749644" y="143950"/>
                    <a:pt x="2882232" y="201862"/>
                  </a:cubicBezTo>
                  <a:cubicBezTo>
                    <a:pt x="3014820" y="259774"/>
                    <a:pt x="3116928" y="294826"/>
                    <a:pt x="3183984" y="384742"/>
                  </a:cubicBezTo>
                  <a:cubicBezTo>
                    <a:pt x="3251040" y="474658"/>
                    <a:pt x="3238848" y="686494"/>
                    <a:pt x="3284568" y="741358"/>
                  </a:cubicBezTo>
                  <a:cubicBezTo>
                    <a:pt x="3330288" y="796222"/>
                    <a:pt x="3418680" y="681922"/>
                    <a:pt x="3458304" y="713926"/>
                  </a:cubicBezTo>
                  <a:cubicBezTo>
                    <a:pt x="3497928" y="745930"/>
                    <a:pt x="3479640" y="915094"/>
                    <a:pt x="3522312" y="933382"/>
                  </a:cubicBezTo>
                  <a:cubicBezTo>
                    <a:pt x="3564984" y="951670"/>
                    <a:pt x="3676236" y="799270"/>
                    <a:pt x="3714336" y="823654"/>
                  </a:cubicBezTo>
                  <a:cubicBezTo>
                    <a:pt x="3752436" y="848038"/>
                    <a:pt x="3708240" y="1044634"/>
                    <a:pt x="3750912" y="1079686"/>
                  </a:cubicBezTo>
                  <a:cubicBezTo>
                    <a:pt x="3793584" y="1114738"/>
                    <a:pt x="3942936" y="998914"/>
                    <a:pt x="3970368" y="1033966"/>
                  </a:cubicBezTo>
                  <a:cubicBezTo>
                    <a:pt x="3997800" y="1069018"/>
                    <a:pt x="3888072" y="1244278"/>
                    <a:pt x="3915504" y="1289998"/>
                  </a:cubicBezTo>
                  <a:cubicBezTo>
                    <a:pt x="3942936" y="1335718"/>
                    <a:pt x="4077048" y="1338766"/>
                    <a:pt x="4134960" y="1308286"/>
                  </a:cubicBezTo>
                  <a:cubicBezTo>
                    <a:pt x="4192872" y="1277806"/>
                    <a:pt x="4224876" y="1111690"/>
                    <a:pt x="4262976" y="1107118"/>
                  </a:cubicBezTo>
                  <a:cubicBezTo>
                    <a:pt x="4301076" y="1102546"/>
                    <a:pt x="4322412" y="1225990"/>
                    <a:pt x="4363560" y="1280854"/>
                  </a:cubicBezTo>
                  <a:cubicBezTo>
                    <a:pt x="4404708" y="1335718"/>
                    <a:pt x="4430616" y="1437826"/>
                    <a:pt x="4509864" y="1436302"/>
                  </a:cubicBezTo>
                  <a:cubicBezTo>
                    <a:pt x="4589112" y="1434778"/>
                    <a:pt x="4781136" y="1285426"/>
                    <a:pt x="4839048" y="1271710"/>
                  </a:cubicBezTo>
                  <a:cubicBezTo>
                    <a:pt x="4896960" y="1257994"/>
                    <a:pt x="4887816" y="1276282"/>
                    <a:pt x="4857336" y="1354006"/>
                  </a:cubicBezTo>
                  <a:cubicBezTo>
                    <a:pt x="4826856" y="1431730"/>
                    <a:pt x="4700364" y="1669474"/>
                    <a:pt x="4656168" y="1738054"/>
                  </a:cubicBezTo>
                  <a:cubicBezTo>
                    <a:pt x="4611972" y="1806634"/>
                    <a:pt x="4570824" y="1646614"/>
                    <a:pt x="4592160" y="1765486"/>
                  </a:cubicBezTo>
                  <a:cubicBezTo>
                    <a:pt x="4613496" y="1884358"/>
                    <a:pt x="4761324" y="2323270"/>
                    <a:pt x="4784184" y="2451286"/>
                  </a:cubicBezTo>
                  <a:cubicBezTo>
                    <a:pt x="4807044" y="2579302"/>
                    <a:pt x="4735416" y="2487862"/>
                    <a:pt x="4729320" y="2533582"/>
                  </a:cubicBezTo>
                  <a:cubicBezTo>
                    <a:pt x="4723224" y="2579302"/>
                    <a:pt x="4938108" y="2685982"/>
                    <a:pt x="4747608" y="2725606"/>
                  </a:cubicBezTo>
                  <a:cubicBezTo>
                    <a:pt x="4557108" y="2765230"/>
                    <a:pt x="3802728" y="2746942"/>
                    <a:pt x="3586320" y="2771326"/>
                  </a:cubicBezTo>
                  <a:cubicBezTo>
                    <a:pt x="3369912" y="2795710"/>
                    <a:pt x="3468972" y="2826190"/>
                    <a:pt x="3449160" y="2871910"/>
                  </a:cubicBezTo>
                  <a:cubicBezTo>
                    <a:pt x="3429348" y="2917630"/>
                    <a:pt x="3522312" y="2961826"/>
                    <a:pt x="3467448" y="3045646"/>
                  </a:cubicBezTo>
                  <a:cubicBezTo>
                    <a:pt x="3412584" y="3129466"/>
                    <a:pt x="3278472" y="3268150"/>
                    <a:pt x="3119976" y="3374830"/>
                  </a:cubicBezTo>
                  <a:cubicBezTo>
                    <a:pt x="2961480" y="3481510"/>
                    <a:pt x="2772504" y="3630862"/>
                    <a:pt x="2516472" y="3685726"/>
                  </a:cubicBezTo>
                  <a:cubicBezTo>
                    <a:pt x="2260440" y="3740590"/>
                    <a:pt x="1873344" y="3774118"/>
                    <a:pt x="1583784" y="3704014"/>
                  </a:cubicBezTo>
                  <a:cubicBezTo>
                    <a:pt x="1294224" y="3633910"/>
                    <a:pt x="980280" y="3432742"/>
                    <a:pt x="779112" y="3265102"/>
                  </a:cubicBezTo>
                  <a:cubicBezTo>
                    <a:pt x="577944" y="3097462"/>
                    <a:pt x="472788" y="2899342"/>
                    <a:pt x="376776" y="2698174"/>
                  </a:cubicBezTo>
                  <a:cubicBezTo>
                    <a:pt x="280764" y="2497006"/>
                    <a:pt x="265524" y="2178490"/>
                    <a:pt x="203040" y="2058094"/>
                  </a:cubicBezTo>
                  <a:cubicBezTo>
                    <a:pt x="140556" y="1937698"/>
                    <a:pt x="12540" y="2106862"/>
                    <a:pt x="1872" y="1975798"/>
                  </a:cubicBezTo>
                  <a:cubicBezTo>
                    <a:pt x="-8796" y="1844734"/>
                    <a:pt x="24732" y="1527742"/>
                    <a:pt x="139032" y="1271710"/>
                  </a:cubicBezTo>
                  <a:cubicBezTo>
                    <a:pt x="253332" y="1015678"/>
                    <a:pt x="471264" y="640774"/>
                    <a:pt x="687672" y="439606"/>
                  </a:cubicBezTo>
                  <a:cubicBezTo>
                    <a:pt x="904080" y="238438"/>
                    <a:pt x="1184496" y="137854"/>
                    <a:pt x="1437480" y="64702"/>
                  </a:cubicBezTo>
                  <a:cubicBezTo>
                    <a:pt x="1690464" y="-8450"/>
                    <a:pt x="2050128" y="3742"/>
                    <a:pt x="2205576" y="694"/>
                  </a:cubicBezTo>
                  <a:cubicBezTo>
                    <a:pt x="2225007" y="313"/>
                    <a:pt x="2240676" y="75"/>
                    <a:pt x="2253439" y="15"/>
                  </a:cubicBezTo>
                  <a:close/>
                </a:path>
              </a:pathLst>
            </a:custGeom>
          </p:spPr>
        </p:pic>
      </p:grpSp>
      <p:pic>
        <p:nvPicPr>
          <p:cNvPr id="12" name="图片 11"/>
          <p:cNvPicPr>
            <a:picLocks noChangeAspect="1"/>
          </p:cNvPicPr>
          <p:nvPr/>
        </p:nvPicPr>
        <p:blipFill>
          <a:blip r:embed="rId4"/>
          <a:stretch>
            <a:fillRect/>
          </a:stretch>
        </p:blipFill>
        <p:spPr>
          <a:xfrm>
            <a:off x="10728697" y="120337"/>
            <a:ext cx="1333333" cy="761905"/>
          </a:xfrm>
          <a:prstGeom prst="rect">
            <a:avLst/>
          </a:prstGeom>
        </p:spPr>
      </p:pic>
      <p:sp>
        <p:nvSpPr>
          <p:cNvPr id="13" name="文本框 12"/>
          <p:cNvSpPr txBox="1"/>
          <p:nvPr/>
        </p:nvSpPr>
        <p:spPr>
          <a:xfrm>
            <a:off x="5716020" y="1977999"/>
            <a:ext cx="5012678" cy="3785652"/>
          </a:xfrm>
          <a:prstGeom prst="rect">
            <a:avLst/>
          </a:prstGeom>
          <a:noFill/>
        </p:spPr>
        <p:txBody>
          <a:bodyPr wrap="square" rtlCol="0">
            <a:spAutoFit/>
          </a:bodyPr>
          <a:lstStyle/>
          <a:p>
            <a:pPr algn="just">
              <a:lnSpc>
                <a:spcPct val="150000"/>
              </a:lnSpc>
            </a:pPr>
            <a:r>
              <a:rPr lang="zh-CN" altLang="en-US" sz="3200" dirty="0" smtClean="0">
                <a:latin typeface="黑体" panose="02010609060101010101" pitchFamily="49" charset="-122"/>
                <a:ea typeface="黑体" panose="02010609060101010101" pitchFamily="49" charset="-122"/>
              </a:rPr>
              <a:t>  </a:t>
            </a:r>
            <a:r>
              <a:rPr lang="zh-CN" altLang="en-US" sz="2400" dirty="0" smtClean="0">
                <a:latin typeface="黑体" panose="02010609060101010101" pitchFamily="49" charset="-122"/>
                <a:ea typeface="黑体" panose="02010609060101010101" pitchFamily="49" charset="-122"/>
              </a:rPr>
              <a:t>在十二五水专项的支持下，武汉大学进行了一系列技术攻关，开展了环境大数据集成研究、模型集成研究、分布式高性能计算技术研究、智能云平台集成技术研究，</a:t>
            </a:r>
            <a:r>
              <a:rPr lang="zh-CN" altLang="en-US" sz="2400" dirty="0">
                <a:latin typeface="黑体" panose="02010609060101010101" pitchFamily="49" charset="-122"/>
                <a:ea typeface="黑体" panose="02010609060101010101" pitchFamily="49" charset="-122"/>
              </a:rPr>
              <a:t>形成了</a:t>
            </a:r>
            <a:r>
              <a:rPr lang="zh-CN" altLang="en-US" sz="2800" b="1" dirty="0" smtClean="0">
                <a:solidFill>
                  <a:srgbClr val="FF0000"/>
                </a:solidFill>
                <a:latin typeface="微软雅黑" panose="020B0503020204020204" pitchFamily="34" charset="-122"/>
                <a:ea typeface="微软雅黑" panose="020B0503020204020204" pitchFamily="34" charset="-122"/>
              </a:rPr>
              <a:t>全流域诊断工具</a:t>
            </a:r>
            <a:r>
              <a:rPr lang="zh-CN" altLang="en-US" sz="2400" dirty="0" smtClean="0">
                <a:latin typeface="黑体" panose="02010609060101010101" pitchFamily="49" charset="-122"/>
                <a:ea typeface="黑体" panose="02010609060101010101" pitchFamily="49" charset="-122"/>
              </a:rPr>
              <a:t>。</a:t>
            </a:r>
            <a:endParaRPr lang="en-US" altLang="zh-CN" sz="2400" dirty="0" smtClean="0">
              <a:latin typeface="黑体" panose="02010609060101010101" pitchFamily="49" charset="-122"/>
              <a:ea typeface="黑体" panose="02010609060101010101" pitchFamily="49" charset="-122"/>
            </a:endParaRPr>
          </a:p>
        </p:txBody>
      </p:sp>
      <p:grpSp>
        <p:nvGrpSpPr>
          <p:cNvPr id="18" name="组合 17"/>
          <p:cNvGrpSpPr/>
          <p:nvPr/>
        </p:nvGrpSpPr>
        <p:grpSpPr>
          <a:xfrm>
            <a:off x="1476454" y="2174200"/>
            <a:ext cx="3394310" cy="3444971"/>
            <a:chOff x="1376866" y="2174200"/>
            <a:chExt cx="3394310" cy="3444971"/>
          </a:xfrm>
        </p:grpSpPr>
        <p:pic>
          <p:nvPicPr>
            <p:cNvPr id="8" name="图片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376866" y="2174200"/>
              <a:ext cx="3394310" cy="3444971"/>
            </a:xfrm>
            <a:prstGeom prst="rect">
              <a:avLst/>
            </a:prstGeom>
          </p:spPr>
        </p:pic>
        <p:sp>
          <p:nvSpPr>
            <p:cNvPr id="14" name="矩形 13"/>
            <p:cNvSpPr/>
            <p:nvPr/>
          </p:nvSpPr>
          <p:spPr>
            <a:xfrm>
              <a:off x="1376866" y="2975860"/>
              <a:ext cx="1422184" cy="461665"/>
            </a:xfrm>
            <a:prstGeom prst="rect">
              <a:avLst/>
            </a:prstGeom>
            <a:effectLst>
              <a:outerShdw blurRad="50800" dist="38100" dir="2700000" algn="tl" rotWithShape="0">
                <a:prstClr val="black">
                  <a:alpha val="40000"/>
                </a:prstClr>
              </a:outerShdw>
            </a:effectLst>
          </p:spPr>
          <p:txBody>
            <a:bodyPr wrap="none">
              <a:spAutoFit/>
            </a:bodyPr>
            <a:lstStyle/>
            <a:p>
              <a:pPr lvl="0" algn="ctr">
                <a:defRPr/>
              </a:pPr>
              <a:r>
                <a:rPr lang="zh-CN" altLang="en-US" sz="2400" b="1" kern="0" dirty="0">
                  <a:solidFill>
                    <a:srgbClr val="FFFFFF"/>
                  </a:solidFill>
                  <a:latin typeface="微软雅黑" panose="020B0503020204020204" pitchFamily="34" charset="-122"/>
                  <a:ea typeface="微软雅黑" panose="020B0503020204020204" pitchFamily="34" charset="-122"/>
                </a:rPr>
                <a:t>部门协同</a:t>
              </a:r>
            </a:p>
          </p:txBody>
        </p:sp>
        <p:sp>
          <p:nvSpPr>
            <p:cNvPr id="15" name="文本框 31"/>
            <p:cNvSpPr>
              <a:spLocks noChangeArrowheads="1"/>
            </p:cNvSpPr>
            <p:nvPr/>
          </p:nvSpPr>
          <p:spPr bwMode="auto">
            <a:xfrm>
              <a:off x="3055438" y="2972729"/>
              <a:ext cx="1415772" cy="461665"/>
            </a:xfrm>
            <a:prstGeom prst="rect">
              <a:avLst/>
            </a:prstGeom>
            <a:effectLst>
              <a:outerShdw blurRad="50800" dist="38100" dir="2700000" algn="tl" rotWithShape="0">
                <a:prstClr val="black">
                  <a:alpha val="40000"/>
                </a:prstClr>
              </a:outerShdw>
            </a:effectLst>
            <a:extLst/>
          </p:spPr>
          <p:txBody>
            <a:bodyPr wrap="none">
              <a:spAutoFit/>
            </a:bodyPr>
            <a:lstStyle/>
            <a:p>
              <a:pPr algn="ctr"/>
              <a:r>
                <a:rPr lang="zh-CN" altLang="en-US" sz="2400" b="1" kern="0" dirty="0">
                  <a:solidFill>
                    <a:srgbClr val="FFFFFF"/>
                  </a:solidFill>
                  <a:latin typeface="微软雅黑" panose="020B0503020204020204" pitchFamily="34" charset="-122"/>
                  <a:ea typeface="微软雅黑" panose="020B0503020204020204" pitchFamily="34" charset="-122"/>
                </a:rPr>
                <a:t>区域协作</a:t>
              </a:r>
            </a:p>
          </p:txBody>
        </p:sp>
        <p:sp>
          <p:nvSpPr>
            <p:cNvPr id="16" name="矩形 15"/>
            <p:cNvSpPr/>
            <p:nvPr/>
          </p:nvSpPr>
          <p:spPr>
            <a:xfrm>
              <a:off x="1658248" y="4495519"/>
              <a:ext cx="1415773" cy="461665"/>
            </a:xfrm>
            <a:prstGeom prst="rect">
              <a:avLst/>
            </a:prstGeom>
            <a:effectLst>
              <a:outerShdw blurRad="50800" dist="38100" dir="2700000" algn="tl" rotWithShape="0">
                <a:prstClr val="black">
                  <a:alpha val="40000"/>
                </a:prstClr>
              </a:outerShdw>
            </a:effectLst>
          </p:spPr>
          <p:txBody>
            <a:bodyPr wrap="none">
              <a:spAutoFit/>
            </a:bodyPr>
            <a:lstStyle/>
            <a:p>
              <a:pPr algn="ctr"/>
              <a:r>
                <a:rPr lang="zh-CN" altLang="en-US" sz="2400" b="1" kern="0" dirty="0">
                  <a:solidFill>
                    <a:srgbClr val="FFFFFF"/>
                  </a:solidFill>
                  <a:latin typeface="微软雅黑" panose="020B0503020204020204" pitchFamily="34" charset="-122"/>
                  <a:ea typeface="微软雅黑" panose="020B0503020204020204" pitchFamily="34" charset="-122"/>
                </a:rPr>
                <a:t>流域统筹</a:t>
              </a:r>
            </a:p>
          </p:txBody>
        </p:sp>
        <p:sp>
          <p:nvSpPr>
            <p:cNvPr id="17" name="文本框 37"/>
            <p:cNvSpPr>
              <a:spLocks noChangeArrowheads="1"/>
            </p:cNvSpPr>
            <p:nvPr/>
          </p:nvSpPr>
          <p:spPr bwMode="auto">
            <a:xfrm>
              <a:off x="3286863" y="4495519"/>
              <a:ext cx="1422185" cy="461665"/>
            </a:xfrm>
            <a:prstGeom prst="rect">
              <a:avLst/>
            </a:prstGeom>
            <a:effectLst>
              <a:outerShdw blurRad="50800" dist="38100" dir="2700000" algn="tl" rotWithShape="0">
                <a:prstClr val="black">
                  <a:alpha val="40000"/>
                </a:prstClr>
              </a:outerShdw>
            </a:effectLst>
            <a:extLst/>
          </p:spPr>
          <p:txBody>
            <a:bodyPr wrap="none">
              <a:spAutoFit/>
            </a:bodyPr>
            <a:lstStyle/>
            <a:p>
              <a:pPr algn="ctr"/>
              <a:r>
                <a:rPr lang="zh-CN" altLang="en-US" sz="2400" b="1" kern="0" dirty="0">
                  <a:solidFill>
                    <a:srgbClr val="FFFFFF"/>
                  </a:solidFill>
                  <a:latin typeface="微软雅黑" panose="020B0503020204020204" pitchFamily="34" charset="-122"/>
                  <a:ea typeface="微软雅黑" panose="020B0503020204020204" pitchFamily="34" charset="-122"/>
                </a:rPr>
                <a:t>时代需求</a:t>
              </a:r>
            </a:p>
          </p:txBody>
        </p:sp>
      </p:grpSp>
    </p:spTree>
    <p:extLst>
      <p:ext uri="{BB962C8B-B14F-4D97-AF65-F5344CB8AC3E}">
        <p14:creationId xmlns:p14="http://schemas.microsoft.com/office/powerpoint/2010/main" xmlns="" val="2626109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542774" y="2534423"/>
            <a:ext cx="4580100" cy="904863"/>
          </a:xfrm>
          <a:prstGeom prst="rect">
            <a:avLst/>
          </a:prstGeom>
          <a:noFill/>
          <a:effectLst>
            <a:outerShdw blurRad="50800" dist="6350" dir="2700000" algn="tl" rotWithShape="0">
              <a:prstClr val="black">
                <a:alpha val="40000"/>
              </a:prstClr>
            </a:outerShdw>
          </a:effectLst>
        </p:spPr>
        <p:txBody>
          <a:bodyPr wrap="none" rtlCol="0">
            <a:spAutoFit/>
          </a:bodyPr>
          <a:lstStyle/>
          <a:p>
            <a:pPr>
              <a:lnSpc>
                <a:spcPct val="120000"/>
              </a:lnSpc>
            </a:pPr>
            <a:r>
              <a:rPr lang="zh-CN" altLang="en-US" sz="4400" b="1" dirty="0">
                <a:solidFill>
                  <a:srgbClr val="11685F"/>
                </a:solidFill>
                <a:latin typeface="微软雅黑" panose="020B0503020204020204" pitchFamily="34" charset="-122"/>
                <a:ea typeface="微软雅黑" panose="020B0503020204020204" pitchFamily="34" charset="-122"/>
              </a:rPr>
              <a:t>二</a:t>
            </a:r>
            <a:r>
              <a:rPr lang="zh-CN" altLang="en-US" sz="4400" b="1" dirty="0" smtClean="0">
                <a:solidFill>
                  <a:srgbClr val="11685F"/>
                </a:solidFill>
                <a:latin typeface="微软雅黑" panose="020B0503020204020204" pitchFamily="34" charset="-122"/>
                <a:ea typeface="微软雅黑" panose="020B0503020204020204" pitchFamily="34" charset="-122"/>
              </a:rPr>
              <a:t>、关  键  技  术</a:t>
            </a:r>
            <a:endParaRPr lang="zh-CN" altLang="en-US" sz="4400" b="1" dirty="0">
              <a:solidFill>
                <a:srgbClr val="11685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708645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6157</TotalTime>
  <Words>3775</Words>
  <Application>Microsoft Office PowerPoint</Application>
  <PresentationFormat>自定义</PresentationFormat>
  <Paragraphs>403</Paragraphs>
  <Slides>32</Slides>
  <Notes>31</Notes>
  <HiddenSlides>0</HiddenSlides>
  <MMClips>11</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32</vt:i4>
      </vt:variant>
    </vt:vector>
  </HeadingPairs>
  <TitlesOfParts>
    <vt:vector size="34" baseType="lpstr">
      <vt:lpstr>Office 主题</vt:lpstr>
      <vt:lpstr>Visio</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a</cp:lastModifiedBy>
  <cp:revision>765</cp:revision>
  <dcterms:created xsi:type="dcterms:W3CDTF">2018-06-12T01:33:58Z</dcterms:created>
  <dcterms:modified xsi:type="dcterms:W3CDTF">2019-06-02T05:02:31Z</dcterms:modified>
</cp:coreProperties>
</file>