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00.jpg" ContentType="image/jpg"/>
  <Override PartName="/ppt/notesSlides/notesSlide18.xml" ContentType="application/vnd.openxmlformats-officedocument.presentationml.notesSlide+xml"/>
  <Override PartName="/ppt/media/image105.jpg" ContentType="image/jpg"/>
  <Override PartName="/ppt/notesSlides/notesSlide19.xml" ContentType="application/vnd.openxmlformats-officedocument.presentationml.notesSlide+xml"/>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9" r:id="rId3"/>
    <p:sldMasterId id="2147483671" r:id="rId4"/>
    <p:sldMasterId id="2147483674" r:id="rId5"/>
    <p:sldMasterId id="2147483697" r:id="rId6"/>
    <p:sldMasterId id="2147483720" r:id="rId7"/>
    <p:sldMasterId id="2147483736" r:id="rId8"/>
    <p:sldMasterId id="2147483743" r:id="rId9"/>
    <p:sldMasterId id="2147483750" r:id="rId10"/>
    <p:sldMasterId id="2147483766" r:id="rId11"/>
  </p:sldMasterIdLst>
  <p:notesMasterIdLst>
    <p:notesMasterId r:id="rId64"/>
  </p:notesMasterIdLst>
  <p:handoutMasterIdLst>
    <p:handoutMasterId r:id="rId65"/>
  </p:handoutMasterIdLst>
  <p:sldIdLst>
    <p:sldId id="1718" r:id="rId12"/>
    <p:sldId id="2396" r:id="rId13"/>
    <p:sldId id="2446" r:id="rId14"/>
    <p:sldId id="2459" r:id="rId15"/>
    <p:sldId id="2460" r:id="rId16"/>
    <p:sldId id="2461" r:id="rId17"/>
    <p:sldId id="2462" r:id="rId18"/>
    <p:sldId id="2464" r:id="rId19"/>
    <p:sldId id="2448" r:id="rId20"/>
    <p:sldId id="2530" r:id="rId21"/>
    <p:sldId id="2358" r:id="rId22"/>
    <p:sldId id="2449" r:id="rId23"/>
    <p:sldId id="2450" r:id="rId24"/>
    <p:sldId id="2458" r:id="rId25"/>
    <p:sldId id="2465" r:id="rId26"/>
    <p:sldId id="2467" r:id="rId27"/>
    <p:sldId id="2468" r:id="rId28"/>
    <p:sldId id="2376" r:id="rId29"/>
    <p:sldId id="2362" r:id="rId30"/>
    <p:sldId id="2363" r:id="rId31"/>
    <p:sldId id="2364" r:id="rId32"/>
    <p:sldId id="2365" r:id="rId33"/>
    <p:sldId id="2366" r:id="rId34"/>
    <p:sldId id="2401" r:id="rId35"/>
    <p:sldId id="2368" r:id="rId36"/>
    <p:sldId id="2369" r:id="rId37"/>
    <p:sldId id="2470" r:id="rId38"/>
    <p:sldId id="2499" r:id="rId39"/>
    <p:sldId id="2472" r:id="rId40"/>
    <p:sldId id="2476" r:id="rId41"/>
    <p:sldId id="2502" r:id="rId42"/>
    <p:sldId id="2478" r:id="rId43"/>
    <p:sldId id="2481" r:id="rId44"/>
    <p:sldId id="2509" r:id="rId45"/>
    <p:sldId id="2483" r:id="rId46"/>
    <p:sldId id="2489" r:id="rId47"/>
    <p:sldId id="2420" r:id="rId48"/>
    <p:sldId id="2424" r:id="rId49"/>
    <p:sldId id="2494" r:id="rId50"/>
    <p:sldId id="2526" r:id="rId51"/>
    <p:sldId id="2527" r:id="rId52"/>
    <p:sldId id="2528" r:id="rId53"/>
    <p:sldId id="2525" r:id="rId54"/>
    <p:sldId id="2514" r:id="rId55"/>
    <p:sldId id="2515" r:id="rId56"/>
    <p:sldId id="2516" r:id="rId57"/>
    <p:sldId id="2517" r:id="rId58"/>
    <p:sldId id="2518" r:id="rId59"/>
    <p:sldId id="2519" r:id="rId60"/>
    <p:sldId id="2520" r:id="rId61"/>
    <p:sldId id="2521" r:id="rId62"/>
    <p:sldId id="2524" r:id="rId63"/>
  </p:sldIdLst>
  <p:sldSz cx="12192000" cy="6858000"/>
  <p:notesSz cx="9926638" cy="67976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189"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377"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566"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754"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5943" algn="l" defTabSz="914377"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131" algn="l" defTabSz="914377"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320" algn="l" defTabSz="914377"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509" algn="l" defTabSz="914377"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71">
          <p15:clr>
            <a:srgbClr val="A4A3A4"/>
          </p15:clr>
        </p15:guide>
        <p15:guide id="2" pos="3774">
          <p15:clr>
            <a:srgbClr val="A4A3A4"/>
          </p15:clr>
        </p15:guide>
        <p15:guide id="3" pos="37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TKO" initials="l" lastIdx="12" clrIdx="0"/>
  <p:cmAuthor id="1" name="张杰" initials="张杰"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8FC"/>
    <a:srgbClr val="3FEDB7"/>
    <a:srgbClr val="D13BC1"/>
    <a:srgbClr val="90E41C"/>
    <a:srgbClr val="347AF8"/>
    <a:srgbClr val="FFC493"/>
    <a:srgbClr val="33CCFF"/>
    <a:srgbClr val="85FFF0"/>
    <a:srgbClr val="CAC8C8"/>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6" autoAdjust="0"/>
    <p:restoredTop sz="99064" autoAdjust="0"/>
  </p:normalViewPr>
  <p:slideViewPr>
    <p:cSldViewPr>
      <p:cViewPr varScale="1">
        <p:scale>
          <a:sx n="115" d="100"/>
          <a:sy n="115" d="100"/>
        </p:scale>
        <p:origin x="450" y="96"/>
      </p:cViewPr>
      <p:guideLst>
        <p:guide orient="horz" pos="2071"/>
        <p:guide pos="3774"/>
        <p:guide pos="3775"/>
      </p:guideLst>
    </p:cSldViewPr>
  </p:slideViewPr>
  <p:outlineViewPr>
    <p:cViewPr>
      <p:scale>
        <a:sx n="33" d="100"/>
        <a:sy n="33" d="100"/>
      </p:scale>
      <p:origin x="0" y="29616"/>
    </p:cViewPr>
  </p:outlin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销售额</c:v>
                </c:pt>
              </c:strCache>
            </c:strRef>
          </c:tx>
          <c:explosion val="8"/>
          <c:dPt>
            <c:idx val="0"/>
            <c:bubble3D val="0"/>
            <c:extLst>
              <c:ext xmlns:c16="http://schemas.microsoft.com/office/drawing/2014/chart" uri="{C3380CC4-5D6E-409C-BE32-E72D297353CC}">
                <c16:uniqueId val="{00000000-DAAE-4694-8C44-D4DD42F14C64}"/>
              </c:ext>
            </c:extLst>
          </c:dPt>
          <c:dPt>
            <c:idx val="1"/>
            <c:bubble3D val="0"/>
            <c:extLst>
              <c:ext xmlns:c16="http://schemas.microsoft.com/office/drawing/2014/chart" uri="{C3380CC4-5D6E-409C-BE32-E72D297353CC}">
                <c16:uniqueId val="{00000001-DAAE-4694-8C44-D4DD42F14C64}"/>
              </c:ext>
            </c:extLst>
          </c:dPt>
          <c:dPt>
            <c:idx val="2"/>
            <c:bubble3D val="0"/>
            <c:extLst>
              <c:ext xmlns:c16="http://schemas.microsoft.com/office/drawing/2014/chart" uri="{C3380CC4-5D6E-409C-BE32-E72D297353CC}">
                <c16:uniqueId val="{00000002-DAAE-4694-8C44-D4DD42F14C64}"/>
              </c:ext>
            </c:extLst>
          </c:dPt>
          <c:dPt>
            <c:idx val="3"/>
            <c:bubble3D val="0"/>
            <c:extLst>
              <c:ext xmlns:c16="http://schemas.microsoft.com/office/drawing/2014/chart" uri="{C3380CC4-5D6E-409C-BE32-E72D297353CC}">
                <c16:uniqueId val="{00000003-DAAE-4694-8C44-D4DD42F14C64}"/>
              </c:ext>
            </c:extLst>
          </c:dPt>
          <c:dPt>
            <c:idx val="4"/>
            <c:bubble3D val="0"/>
            <c:extLst>
              <c:ext xmlns:c16="http://schemas.microsoft.com/office/drawing/2014/chart" uri="{C3380CC4-5D6E-409C-BE32-E72D297353CC}">
                <c16:uniqueId val="{00000004-DAAE-4694-8C44-D4DD42F14C64}"/>
              </c:ext>
            </c:extLst>
          </c:dPt>
          <c:dLbls>
            <c:dLbl>
              <c:idx val="0"/>
              <c:layout>
                <c:manualLayout>
                  <c:x val="-0.10866232866724992"/>
                  <c:y val="1.190476190476190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AAE-4694-8C44-D4DD42F14C64}"/>
                </c:ext>
              </c:extLst>
            </c:dLbl>
            <c:dLbl>
              <c:idx val="1"/>
              <c:layout>
                <c:manualLayout>
                  <c:x val="1.496883202099729E-2"/>
                  <c:y val="-7.6984126984126983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AAE-4694-8C44-D4DD42F14C64}"/>
                </c:ext>
              </c:extLst>
            </c:dLbl>
            <c:dLbl>
              <c:idx val="2"/>
              <c:layout>
                <c:manualLayout>
                  <c:x val="2.1300944152814145E-2"/>
                  <c:y val="0.1301665416822897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AAE-4694-8C44-D4DD42F14C64}"/>
                </c:ext>
              </c:extLst>
            </c:dLbl>
            <c:dLbl>
              <c:idx val="3"/>
              <c:layout>
                <c:manualLayout>
                  <c:x val="-0.18926527413240021"/>
                  <c:y val="-0.1604761904761905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AAE-4694-8C44-D4DD42F14C64}"/>
                </c:ext>
              </c:extLst>
            </c:dLbl>
            <c:dLbl>
              <c:idx val="4"/>
              <c:layout>
                <c:manualLayout>
                  <c:x val="0.21898111694371536"/>
                  <c:y val="-7.639107611548556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AAE-4694-8C44-D4DD42F14C64}"/>
                </c:ext>
              </c:extLst>
            </c:dLbl>
            <c:spPr>
              <a:noFill/>
              <a:ln>
                <a:noFill/>
              </a:ln>
              <a:effectLst/>
            </c:spPr>
            <c:txPr>
              <a:bodyPr rot="0" vert="horz"/>
              <a:lstStyle/>
              <a:p>
                <a:pPr>
                  <a:defRPr sz="1100"/>
                </a:pPr>
                <a:endParaRPr lang="zh-CN"/>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老城城中村、公建正本清源区域</c:v>
                </c:pt>
                <c:pt idx="1">
                  <c:v>已实施正本清源区域</c:v>
                </c:pt>
                <c:pt idx="2">
                  <c:v>城市更新区域</c:v>
                </c:pt>
                <c:pt idx="3">
                  <c:v>建成区内其他区域</c:v>
                </c:pt>
                <c:pt idx="4">
                  <c:v>工业企业、公建正本清源区域</c:v>
                </c:pt>
              </c:strCache>
            </c:strRef>
          </c:cat>
          <c:val>
            <c:numRef>
              <c:f>Sheet1!$B$2:$B$6</c:f>
              <c:numCache>
                <c:formatCode>0%</c:formatCode>
                <c:ptCount val="5"/>
                <c:pt idx="0">
                  <c:v>0.1</c:v>
                </c:pt>
                <c:pt idx="1">
                  <c:v>0.09</c:v>
                </c:pt>
                <c:pt idx="2">
                  <c:v>0.03</c:v>
                </c:pt>
                <c:pt idx="3">
                  <c:v>0.24</c:v>
                </c:pt>
                <c:pt idx="4">
                  <c:v>0.54</c:v>
                </c:pt>
              </c:numCache>
            </c:numRef>
          </c:val>
          <c:extLst>
            <c:ext xmlns:c16="http://schemas.microsoft.com/office/drawing/2014/chart" uri="{C3380CC4-5D6E-409C-BE32-E72D297353CC}">
              <c16:uniqueId val="{00000005-DAAE-4694-8C44-D4DD42F14C64}"/>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1" y="1"/>
            <a:ext cx="4302136" cy="339644"/>
          </a:xfrm>
          <a:prstGeom prst="rect">
            <a:avLst/>
          </a:prstGeom>
          <a:noFill/>
          <a:ln w="9525">
            <a:noFill/>
            <a:miter lim="800000"/>
          </a:ln>
          <a:effectLst/>
        </p:spPr>
        <p:txBody>
          <a:bodyPr vert="horz" wrap="square" lIns="91440" tIns="45720" rIns="91440" bIns="45720" numCol="1" anchor="t" anchorCtr="0" compatLnSpc="1"/>
          <a:lstStyle>
            <a:lvl1pPr>
              <a:defRPr sz="1200">
                <a:ea typeface="+mn-ea"/>
              </a:defRPr>
            </a:lvl1pPr>
          </a:lstStyle>
          <a:p>
            <a:pPr>
              <a:defRPr/>
            </a:pPr>
            <a:endParaRPr lang="zh-CN" altLang="en-US" dirty="0">
              <a:ea typeface="微软雅黑" panose="020B0503020204020204" pitchFamily="34" charset="-122"/>
            </a:endParaRPr>
          </a:p>
        </p:txBody>
      </p:sp>
      <p:sp>
        <p:nvSpPr>
          <p:cNvPr id="88067" name="Rectangle 3"/>
          <p:cNvSpPr>
            <a:spLocks noGrp="1" noChangeArrowheads="1"/>
          </p:cNvSpPr>
          <p:nvPr>
            <p:ph type="dt" sz="quarter" idx="1"/>
          </p:nvPr>
        </p:nvSpPr>
        <p:spPr bwMode="auto">
          <a:xfrm>
            <a:off x="5622286" y="1"/>
            <a:ext cx="4302136" cy="339644"/>
          </a:xfrm>
          <a:prstGeom prst="rect">
            <a:avLst/>
          </a:prstGeom>
          <a:noFill/>
          <a:ln w="9525">
            <a:noFill/>
            <a:miter lim="800000"/>
          </a:ln>
          <a:effectLst/>
        </p:spPr>
        <p:txBody>
          <a:bodyPr vert="horz" wrap="square" lIns="91440" tIns="45720" rIns="91440" bIns="45720" numCol="1" anchor="t" anchorCtr="0" compatLnSpc="1"/>
          <a:lstStyle>
            <a:lvl1pPr algn="r">
              <a:defRPr sz="1200">
                <a:ea typeface="+mn-ea"/>
              </a:defRPr>
            </a:lvl1pPr>
          </a:lstStyle>
          <a:p>
            <a:pPr>
              <a:defRPr/>
            </a:pPr>
            <a:endParaRPr lang="en-US" altLang="zh-CN" dirty="0">
              <a:ea typeface="微软雅黑" panose="020B0503020204020204" pitchFamily="34" charset="-122"/>
            </a:endParaRPr>
          </a:p>
        </p:txBody>
      </p:sp>
      <p:sp>
        <p:nvSpPr>
          <p:cNvPr id="88068" name="Rectangle 4"/>
          <p:cNvSpPr>
            <a:spLocks noGrp="1" noChangeArrowheads="1"/>
          </p:cNvSpPr>
          <p:nvPr>
            <p:ph type="ftr" sz="quarter" idx="2"/>
          </p:nvPr>
        </p:nvSpPr>
        <p:spPr bwMode="auto">
          <a:xfrm>
            <a:off x="1" y="6456832"/>
            <a:ext cx="4302136" cy="339644"/>
          </a:xfrm>
          <a:prstGeom prst="rect">
            <a:avLst/>
          </a:prstGeom>
          <a:noFill/>
          <a:ln w="9525">
            <a:noFill/>
            <a:miter lim="800000"/>
          </a:ln>
          <a:effectLst/>
        </p:spPr>
        <p:txBody>
          <a:bodyPr vert="horz" wrap="square" lIns="91440" tIns="45720" rIns="91440" bIns="45720" numCol="1" anchor="b" anchorCtr="0" compatLnSpc="1"/>
          <a:lstStyle>
            <a:lvl1pPr>
              <a:defRPr sz="1200">
                <a:ea typeface="+mn-ea"/>
              </a:defRPr>
            </a:lvl1pPr>
          </a:lstStyle>
          <a:p>
            <a:pPr>
              <a:defRPr/>
            </a:pPr>
            <a:endParaRPr lang="en-US" altLang="zh-CN" dirty="0">
              <a:ea typeface="微软雅黑" panose="020B0503020204020204" pitchFamily="34" charset="-122"/>
            </a:endParaRPr>
          </a:p>
        </p:txBody>
      </p:sp>
      <p:sp>
        <p:nvSpPr>
          <p:cNvPr id="88069" name="Rectangle 5"/>
          <p:cNvSpPr>
            <a:spLocks noGrp="1" noChangeArrowheads="1"/>
          </p:cNvSpPr>
          <p:nvPr>
            <p:ph type="sldNum" sz="quarter" idx="3"/>
          </p:nvPr>
        </p:nvSpPr>
        <p:spPr bwMode="auto">
          <a:xfrm>
            <a:off x="5622286" y="6456832"/>
            <a:ext cx="4302136" cy="339644"/>
          </a:xfrm>
          <a:prstGeom prst="rect">
            <a:avLst/>
          </a:prstGeom>
          <a:noFill/>
          <a:ln w="9525">
            <a:noFill/>
            <a:miter lim="800000"/>
          </a:ln>
          <a:effectLst/>
        </p:spPr>
        <p:txBody>
          <a:bodyPr vert="horz" wrap="square" lIns="91440" tIns="45720" rIns="91440" bIns="45720" numCol="1" anchor="b" anchorCtr="0" compatLnSpc="1"/>
          <a:lstStyle>
            <a:lvl1pPr algn="r">
              <a:defRPr sz="1200">
                <a:ea typeface="+mn-ea"/>
              </a:defRPr>
            </a:lvl1pPr>
          </a:lstStyle>
          <a:p>
            <a:pPr>
              <a:defRPr/>
            </a:pPr>
            <a:fld id="{5A0E01DA-49A1-4C40-A371-D5D4C9BE0BE3}" type="slidenum">
              <a:rPr lang="zh-CN" altLang="en-US">
                <a:ea typeface="微软雅黑" panose="020B0503020204020204" pitchFamily="34" charset="-122"/>
              </a:rPr>
              <a:t>‹#›</a:t>
            </a:fld>
            <a:endParaRPr lang="en-US" altLang="zh-CN" dirty="0">
              <a:ea typeface="微软雅黑" panose="020B0503020204020204" pitchFamily="34" charset="-122"/>
            </a:endParaRPr>
          </a:p>
        </p:txBody>
      </p:sp>
    </p:spTree>
    <p:extLst>
      <p:ext uri="{BB962C8B-B14F-4D97-AF65-F5344CB8AC3E}">
        <p14:creationId xmlns:p14="http://schemas.microsoft.com/office/powerpoint/2010/main" val="1925777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6930" name="Rectangle 2"/>
          <p:cNvSpPr>
            <a:spLocks noGrp="1" noChangeArrowheads="1"/>
          </p:cNvSpPr>
          <p:nvPr>
            <p:ph type="hdr" sz="quarter"/>
          </p:nvPr>
        </p:nvSpPr>
        <p:spPr bwMode="auto">
          <a:xfrm>
            <a:off x="1" y="1"/>
            <a:ext cx="4302136" cy="339644"/>
          </a:xfrm>
          <a:prstGeom prst="rect">
            <a:avLst/>
          </a:prstGeom>
          <a:noFill/>
          <a:ln w="9525">
            <a:noFill/>
            <a:miter lim="800000"/>
          </a:ln>
          <a:effectLst/>
        </p:spPr>
        <p:txBody>
          <a:bodyPr vert="horz" wrap="square" lIns="91440" tIns="45720" rIns="91440" bIns="45720" numCol="1" anchor="t" anchorCtr="0" compatLnSpc="1"/>
          <a:lstStyle>
            <a:lvl1pPr>
              <a:defRPr sz="1200">
                <a:ea typeface="微软雅黑" panose="020B0503020204020204" pitchFamily="34" charset="-122"/>
              </a:defRPr>
            </a:lvl1pPr>
          </a:lstStyle>
          <a:p>
            <a:pPr>
              <a:defRPr/>
            </a:pPr>
            <a:endParaRPr lang="zh-CN" altLang="en-US" dirty="0"/>
          </a:p>
        </p:txBody>
      </p:sp>
      <p:sp>
        <p:nvSpPr>
          <p:cNvPr id="636931" name="Rectangle 3"/>
          <p:cNvSpPr>
            <a:spLocks noGrp="1" noChangeArrowheads="1"/>
          </p:cNvSpPr>
          <p:nvPr>
            <p:ph type="dt" idx="1"/>
          </p:nvPr>
        </p:nvSpPr>
        <p:spPr bwMode="auto">
          <a:xfrm>
            <a:off x="5622286" y="1"/>
            <a:ext cx="4302136" cy="339644"/>
          </a:xfrm>
          <a:prstGeom prst="rect">
            <a:avLst/>
          </a:prstGeom>
          <a:noFill/>
          <a:ln w="9525">
            <a:noFill/>
            <a:miter lim="800000"/>
          </a:ln>
          <a:effectLst/>
        </p:spPr>
        <p:txBody>
          <a:bodyPr vert="horz" wrap="square" lIns="91440" tIns="45720" rIns="91440" bIns="45720" numCol="1" anchor="t" anchorCtr="0" compatLnSpc="1"/>
          <a:lstStyle>
            <a:lvl1pPr algn="r">
              <a:defRPr sz="1200">
                <a:ea typeface="微软雅黑" panose="020B0503020204020204" pitchFamily="34" charset="-122"/>
              </a:defRPr>
            </a:lvl1pPr>
          </a:lstStyle>
          <a:p>
            <a:pPr>
              <a:defRPr/>
            </a:pPr>
            <a:endParaRPr lang="en-US" altLang="zh-CN" dirty="0"/>
          </a:p>
        </p:txBody>
      </p:sp>
      <p:sp>
        <p:nvSpPr>
          <p:cNvPr id="796676" name="Rectangle 4"/>
          <p:cNvSpPr>
            <a:spLocks noGrp="1" noRot="1" noChangeAspect="1" noChangeArrowheads="1" noTextEdit="1"/>
          </p:cNvSpPr>
          <p:nvPr>
            <p:ph type="sldImg" idx="2"/>
          </p:nvPr>
        </p:nvSpPr>
        <p:spPr bwMode="auto">
          <a:xfrm>
            <a:off x="2698750" y="511175"/>
            <a:ext cx="4529138" cy="2547938"/>
          </a:xfrm>
          <a:prstGeom prst="rect">
            <a:avLst/>
          </a:prstGeom>
          <a:noFill/>
          <a:ln w="9525">
            <a:solidFill>
              <a:srgbClr val="000000"/>
            </a:solidFill>
            <a:miter lim="800000"/>
          </a:ln>
        </p:spPr>
      </p:sp>
      <p:sp>
        <p:nvSpPr>
          <p:cNvPr id="636933" name="Rectangle 5"/>
          <p:cNvSpPr>
            <a:spLocks noGrp="1" noChangeArrowheads="1"/>
          </p:cNvSpPr>
          <p:nvPr>
            <p:ph type="body" sz="quarter" idx="3"/>
          </p:nvPr>
        </p:nvSpPr>
        <p:spPr bwMode="auto">
          <a:xfrm>
            <a:off x="991777" y="3228416"/>
            <a:ext cx="7943086" cy="3059194"/>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dirty="0"/>
              <a:t>单击此处编辑母版文本样式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36934" name="Rectangle 6"/>
          <p:cNvSpPr>
            <a:spLocks noGrp="1" noChangeArrowheads="1"/>
          </p:cNvSpPr>
          <p:nvPr>
            <p:ph type="ftr" sz="quarter" idx="4"/>
          </p:nvPr>
        </p:nvSpPr>
        <p:spPr bwMode="auto">
          <a:xfrm>
            <a:off x="1" y="6456832"/>
            <a:ext cx="4302136" cy="339644"/>
          </a:xfrm>
          <a:prstGeom prst="rect">
            <a:avLst/>
          </a:prstGeom>
          <a:noFill/>
          <a:ln w="9525">
            <a:noFill/>
            <a:miter lim="800000"/>
          </a:ln>
          <a:effectLst/>
        </p:spPr>
        <p:txBody>
          <a:bodyPr vert="horz" wrap="square" lIns="91440" tIns="45720" rIns="91440" bIns="45720" numCol="1" anchor="b" anchorCtr="0" compatLnSpc="1"/>
          <a:lstStyle>
            <a:lvl1pPr>
              <a:defRPr sz="1200">
                <a:ea typeface="微软雅黑" panose="020B0503020204020204" pitchFamily="34" charset="-122"/>
              </a:defRPr>
            </a:lvl1pPr>
          </a:lstStyle>
          <a:p>
            <a:pPr>
              <a:defRPr/>
            </a:pPr>
            <a:endParaRPr lang="en-US" altLang="zh-CN" dirty="0"/>
          </a:p>
        </p:txBody>
      </p:sp>
      <p:sp>
        <p:nvSpPr>
          <p:cNvPr id="636935" name="Rectangle 7"/>
          <p:cNvSpPr>
            <a:spLocks noGrp="1" noChangeArrowheads="1"/>
          </p:cNvSpPr>
          <p:nvPr>
            <p:ph type="sldNum" sz="quarter" idx="5"/>
          </p:nvPr>
        </p:nvSpPr>
        <p:spPr bwMode="auto">
          <a:xfrm>
            <a:off x="5622286" y="6456832"/>
            <a:ext cx="4302136" cy="339644"/>
          </a:xfrm>
          <a:prstGeom prst="rect">
            <a:avLst/>
          </a:prstGeom>
          <a:noFill/>
          <a:ln w="9525">
            <a:noFill/>
            <a:miter lim="800000"/>
          </a:ln>
          <a:effectLst/>
        </p:spPr>
        <p:txBody>
          <a:bodyPr vert="horz" wrap="square" lIns="91440" tIns="45720" rIns="91440" bIns="45720" numCol="1" anchor="b" anchorCtr="0" compatLnSpc="1"/>
          <a:lstStyle>
            <a:lvl1pPr algn="r">
              <a:defRPr sz="1200">
                <a:ea typeface="微软雅黑" panose="020B0503020204020204" pitchFamily="34" charset="-122"/>
              </a:defRPr>
            </a:lvl1pPr>
          </a:lstStyle>
          <a:p>
            <a:pPr>
              <a:defRPr/>
            </a:pPr>
            <a:fld id="{F5A508F7-5D4B-48C4-B191-E0775B8BECBD}" type="slidenum">
              <a:rPr lang="zh-CN" altLang="en-US" smtClean="0"/>
              <a:pPr>
                <a:defRPr/>
              </a:pPr>
              <a:t>‹#›</a:t>
            </a:fld>
            <a:endParaRPr lang="en-US" altLang="zh-CN" dirty="0"/>
          </a:p>
        </p:txBody>
      </p:sp>
    </p:spTree>
    <p:extLst>
      <p:ext uri="{BB962C8B-B14F-4D97-AF65-F5344CB8AC3E}">
        <p14:creationId xmlns:p14="http://schemas.microsoft.com/office/powerpoint/2010/main" val="1943910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微软雅黑" panose="020B0503020204020204" pitchFamily="34" charset="-122"/>
        <a:cs typeface="+mn-cs"/>
      </a:defRPr>
    </a:lvl1pPr>
    <a:lvl2pPr marL="457189" algn="l" rtl="0" eaLnBrk="0" fontAlgn="base" hangingPunct="0">
      <a:spcBef>
        <a:spcPct val="30000"/>
      </a:spcBef>
      <a:spcAft>
        <a:spcPct val="0"/>
      </a:spcAft>
      <a:defRPr sz="1200" kern="1200">
        <a:solidFill>
          <a:schemeClr val="tx1"/>
        </a:solidFill>
        <a:latin typeface="Arial" panose="020B0604020202020204" pitchFamily="34" charset="0"/>
        <a:ea typeface="微软雅黑" panose="020B0503020204020204" pitchFamily="34" charset="-122"/>
        <a:cs typeface="+mn-cs"/>
      </a:defRPr>
    </a:lvl2pPr>
    <a:lvl3pPr marL="914377" algn="l" rtl="0" eaLnBrk="0" fontAlgn="base" hangingPunct="0">
      <a:spcBef>
        <a:spcPct val="30000"/>
      </a:spcBef>
      <a:spcAft>
        <a:spcPct val="0"/>
      </a:spcAft>
      <a:defRPr sz="1200" kern="1200">
        <a:solidFill>
          <a:schemeClr val="tx1"/>
        </a:solidFill>
        <a:latin typeface="Arial" panose="020B0604020202020204" pitchFamily="34" charset="0"/>
        <a:ea typeface="微软雅黑" panose="020B0503020204020204" pitchFamily="34" charset="-122"/>
        <a:cs typeface="+mn-cs"/>
      </a:defRPr>
    </a:lvl3pPr>
    <a:lvl4pPr marL="1371566" algn="l" rtl="0" eaLnBrk="0" fontAlgn="base" hangingPunct="0">
      <a:spcBef>
        <a:spcPct val="30000"/>
      </a:spcBef>
      <a:spcAft>
        <a:spcPct val="0"/>
      </a:spcAft>
      <a:defRPr sz="1200" kern="1200">
        <a:solidFill>
          <a:schemeClr val="tx1"/>
        </a:solidFill>
        <a:latin typeface="Arial" panose="020B0604020202020204" pitchFamily="34" charset="0"/>
        <a:ea typeface="微软雅黑" panose="020B0503020204020204" pitchFamily="34" charset="-122"/>
        <a:cs typeface="+mn-cs"/>
      </a:defRPr>
    </a:lvl4pPr>
    <a:lvl5pPr marL="1828754" algn="l" rtl="0" eaLnBrk="0" fontAlgn="base" hangingPunct="0">
      <a:spcBef>
        <a:spcPct val="30000"/>
      </a:spcBef>
      <a:spcAft>
        <a:spcPct val="0"/>
      </a:spcAft>
      <a:defRPr sz="1200" kern="1200">
        <a:solidFill>
          <a:schemeClr val="tx1"/>
        </a:solidFill>
        <a:latin typeface="Arial" panose="020B0604020202020204" pitchFamily="34" charset="0"/>
        <a:ea typeface="微软雅黑" panose="020B0503020204020204" pitchFamily="34" charset="-122"/>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5A508F7-5D4B-48C4-B191-E0775B8BECBD}" type="slidenum">
              <a:rPr lang="zh-CN" altLang="en-US" smtClean="0"/>
              <a:t>1</a:t>
            </a:fld>
            <a:endParaRPr lang="en-US" altLang="zh-CN"/>
          </a:p>
        </p:txBody>
      </p:sp>
    </p:spTree>
    <p:extLst>
      <p:ext uri="{BB962C8B-B14F-4D97-AF65-F5344CB8AC3E}">
        <p14:creationId xmlns:p14="http://schemas.microsoft.com/office/powerpoint/2010/main" val="3161462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CA0B703-31A2-456B-AE85-690B34938023}"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537435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97163" y="509588"/>
            <a:ext cx="4532312" cy="2549525"/>
          </a:xfrm>
        </p:spPr>
      </p:sp>
      <p:sp>
        <p:nvSpPr>
          <p:cNvPr id="20482" name="Rectangle 3"/>
          <p:cNvSpPr>
            <a:spLocks noGrp="1" noChangeArrowheads="1"/>
          </p:cNvSpPr>
          <p:nvPr>
            <p:ph type="body" idx="1"/>
          </p:nvPr>
        </p:nvSpPr>
        <p:spPr>
          <a:noFill/>
        </p:spPr>
        <p:txBody>
          <a:bodyPr/>
          <a:lstStyle/>
          <a:p>
            <a:endParaRPr lang="zh-CN" altLang="en-US"/>
          </a:p>
        </p:txBody>
      </p:sp>
    </p:spTree>
    <p:extLst>
      <p:ext uri="{BB962C8B-B14F-4D97-AF65-F5344CB8AC3E}">
        <p14:creationId xmlns:p14="http://schemas.microsoft.com/office/powerpoint/2010/main" val="286047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97163" y="509588"/>
            <a:ext cx="4532312" cy="2549525"/>
          </a:xfrm>
        </p:spPr>
      </p:sp>
      <p:sp>
        <p:nvSpPr>
          <p:cNvPr id="20482" name="Rectangle 3"/>
          <p:cNvSpPr>
            <a:spLocks noGrp="1" noChangeArrowheads="1"/>
          </p:cNvSpPr>
          <p:nvPr>
            <p:ph type="body" idx="1"/>
          </p:nvPr>
        </p:nvSpPr>
        <p:spPr>
          <a:noFill/>
        </p:spPr>
        <p:txBody>
          <a:bodyPr/>
          <a:lstStyle/>
          <a:p>
            <a:endParaRPr lang="zh-CN" altLang="en-US"/>
          </a:p>
        </p:txBody>
      </p:sp>
    </p:spTree>
    <p:extLst>
      <p:ext uri="{BB962C8B-B14F-4D97-AF65-F5344CB8AC3E}">
        <p14:creationId xmlns:p14="http://schemas.microsoft.com/office/powerpoint/2010/main" val="2860473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97163" y="509588"/>
            <a:ext cx="4532312" cy="2549525"/>
          </a:xfrm>
        </p:spPr>
      </p:sp>
      <p:sp>
        <p:nvSpPr>
          <p:cNvPr id="20482" name="Rectangle 3"/>
          <p:cNvSpPr>
            <a:spLocks noGrp="1" noChangeArrowheads="1"/>
          </p:cNvSpPr>
          <p:nvPr>
            <p:ph type="body" idx="1"/>
          </p:nvPr>
        </p:nvSpPr>
        <p:spPr>
          <a:noFill/>
        </p:spPr>
        <p:txBody>
          <a:bodyPr/>
          <a:lstStyle/>
          <a:p>
            <a:endParaRPr lang="zh-CN" altLang="en-US"/>
          </a:p>
        </p:txBody>
      </p:sp>
    </p:spTree>
    <p:extLst>
      <p:ext uri="{BB962C8B-B14F-4D97-AF65-F5344CB8AC3E}">
        <p14:creationId xmlns:p14="http://schemas.microsoft.com/office/powerpoint/2010/main" val="2860473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97163" y="509588"/>
            <a:ext cx="4532312" cy="2549525"/>
          </a:xfrm>
        </p:spPr>
      </p:sp>
      <p:sp>
        <p:nvSpPr>
          <p:cNvPr id="20482" name="Rectangle 3"/>
          <p:cNvSpPr>
            <a:spLocks noGrp="1" noChangeArrowheads="1"/>
          </p:cNvSpPr>
          <p:nvPr>
            <p:ph type="body" idx="1"/>
          </p:nvPr>
        </p:nvSpPr>
        <p:spPr>
          <a:noFill/>
        </p:spPr>
        <p:txBody>
          <a:bodyPr/>
          <a:lstStyle/>
          <a:p>
            <a:endParaRPr lang="zh-CN" altLang="en-US"/>
          </a:p>
        </p:txBody>
      </p:sp>
    </p:spTree>
    <p:extLst>
      <p:ext uri="{BB962C8B-B14F-4D97-AF65-F5344CB8AC3E}">
        <p14:creationId xmlns:p14="http://schemas.microsoft.com/office/powerpoint/2010/main" val="2860473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97163" y="509588"/>
            <a:ext cx="4532312" cy="2549525"/>
          </a:xfrm>
        </p:spPr>
      </p:sp>
      <p:sp>
        <p:nvSpPr>
          <p:cNvPr id="20482" name="Rectangle 3"/>
          <p:cNvSpPr>
            <a:spLocks noGrp="1" noChangeArrowheads="1"/>
          </p:cNvSpPr>
          <p:nvPr>
            <p:ph type="body" idx="1"/>
          </p:nvPr>
        </p:nvSpPr>
        <p:spPr>
          <a:noFill/>
        </p:spPr>
        <p:txBody>
          <a:bodyPr/>
          <a:lstStyle/>
          <a:p>
            <a:endParaRPr lang="zh-CN" altLang="en-US"/>
          </a:p>
        </p:txBody>
      </p:sp>
    </p:spTree>
    <p:extLst>
      <p:ext uri="{BB962C8B-B14F-4D97-AF65-F5344CB8AC3E}">
        <p14:creationId xmlns:p14="http://schemas.microsoft.com/office/powerpoint/2010/main" val="2860473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A0B703-31A2-456B-AE85-690B34938023}" type="slidenum">
              <a:rPr lang="zh-CN" altLang="en-US">
                <a:solidFill>
                  <a:prstClr val="black"/>
                </a:solidFill>
              </a:rPr>
              <a:pPr/>
              <a:t>44</a:t>
            </a:fld>
            <a:endParaRPr lang="zh-CN" altLang="en-US">
              <a:solidFill>
                <a:prstClr val="black"/>
              </a:solidFill>
            </a:endParaRPr>
          </a:p>
        </p:txBody>
      </p:sp>
    </p:spTree>
    <p:extLst>
      <p:ext uri="{BB962C8B-B14F-4D97-AF65-F5344CB8AC3E}">
        <p14:creationId xmlns:p14="http://schemas.microsoft.com/office/powerpoint/2010/main" val="3788782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A0B703-31A2-456B-AE85-690B34938023}" type="slidenum">
              <a:rPr lang="zh-CN" altLang="en-US">
                <a:solidFill>
                  <a:prstClr val="black"/>
                </a:solidFill>
              </a:rPr>
              <a:pPr/>
              <a:t>47</a:t>
            </a:fld>
            <a:endParaRPr lang="zh-CN" altLang="en-US">
              <a:solidFill>
                <a:prstClr val="black"/>
              </a:solidFill>
            </a:endParaRPr>
          </a:p>
        </p:txBody>
      </p:sp>
    </p:spTree>
    <p:extLst>
      <p:ext uri="{BB962C8B-B14F-4D97-AF65-F5344CB8AC3E}">
        <p14:creationId xmlns:p14="http://schemas.microsoft.com/office/powerpoint/2010/main" val="262991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99944A-5123-4A53-BC4A-204F850B7D65}" type="slidenum">
              <a:rPr lang="zh-CN" altLang="en-US" smtClean="0">
                <a:solidFill>
                  <a:prstClr val="black"/>
                </a:solidFill>
              </a:rPr>
              <a:pPr/>
              <a:t>48</a:t>
            </a:fld>
            <a:endParaRPr lang="zh-CN" altLang="en-US">
              <a:solidFill>
                <a:prstClr val="black"/>
              </a:solidFill>
            </a:endParaRPr>
          </a:p>
        </p:txBody>
      </p:sp>
    </p:spTree>
    <p:extLst>
      <p:ext uri="{BB962C8B-B14F-4D97-AF65-F5344CB8AC3E}">
        <p14:creationId xmlns:p14="http://schemas.microsoft.com/office/powerpoint/2010/main" val="2949601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A0B703-31A2-456B-AE85-690B34938023}" type="slidenum">
              <a:rPr lang="zh-CN" altLang="en-US">
                <a:solidFill>
                  <a:prstClr val="black"/>
                </a:solidFill>
              </a:rPr>
              <a:pPr/>
              <a:t>49</a:t>
            </a:fld>
            <a:endParaRPr lang="zh-CN" altLang="en-US">
              <a:solidFill>
                <a:prstClr val="black"/>
              </a:solidFill>
            </a:endParaRPr>
          </a:p>
        </p:txBody>
      </p:sp>
    </p:spTree>
    <p:extLst>
      <p:ext uri="{BB962C8B-B14F-4D97-AF65-F5344CB8AC3E}">
        <p14:creationId xmlns:p14="http://schemas.microsoft.com/office/powerpoint/2010/main" val="337266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r>
              <a:rPr lang="zh-CN" altLang="en-US" sz="1800" b="0" i="0" kern="1200" dirty="0">
                <a:solidFill>
                  <a:schemeClr val="tx1"/>
                </a:solidFill>
                <a:effectLst/>
                <a:latin typeface="+mn-lt"/>
                <a:ea typeface="+mn-ea"/>
                <a:cs typeface="+mn-cs"/>
              </a:rPr>
              <a:t>国务院机构改革后，新设立的“生态环境部”已经整合了主要涉水部门“住建部”“水利部”“农业部”等部委的职责，政策上已经将“</a:t>
            </a:r>
            <a:r>
              <a:rPr lang="en-US" altLang="zh-CN" sz="1800" b="0" i="0" kern="1200" dirty="0">
                <a:solidFill>
                  <a:schemeClr val="tx1"/>
                </a:solidFill>
                <a:effectLst/>
                <a:latin typeface="+mn-lt"/>
                <a:ea typeface="+mn-ea"/>
                <a:cs typeface="+mn-cs"/>
              </a:rPr>
              <a:t>N</a:t>
            </a:r>
            <a:r>
              <a:rPr lang="zh-CN" altLang="en-US" sz="1800" b="0" i="0" kern="1200" dirty="0">
                <a:solidFill>
                  <a:schemeClr val="tx1"/>
                </a:solidFill>
                <a:effectLst/>
                <a:latin typeface="+mn-lt"/>
                <a:ea typeface="+mn-ea"/>
                <a:cs typeface="+mn-cs"/>
              </a:rPr>
              <a:t>龙治水”的情况解决了。</a:t>
            </a:r>
            <a:endParaRPr lang="en-US" altLang="zh-CN" sz="18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但是，实际操作上，新组建的“生态环境部”还未从根本上改变</a:t>
            </a:r>
            <a:r>
              <a:rPr lang="zh-CN" altLang="en-US" sz="1800" b="0" i="0" kern="1200" dirty="0">
                <a:solidFill>
                  <a:schemeClr val="tx1"/>
                </a:solidFill>
                <a:effectLst/>
                <a:latin typeface="+mn-lt"/>
                <a:ea typeface="+mn-ea"/>
                <a:cs typeface="+mn-cs"/>
              </a:rPr>
              <a:t>“</a:t>
            </a:r>
            <a:r>
              <a:rPr lang="en-US" altLang="zh-CN" sz="1800" b="0" i="0" kern="1200" dirty="0">
                <a:solidFill>
                  <a:schemeClr val="tx1"/>
                </a:solidFill>
                <a:effectLst/>
                <a:latin typeface="+mn-lt"/>
                <a:ea typeface="+mn-ea"/>
                <a:cs typeface="+mn-cs"/>
              </a:rPr>
              <a:t>N</a:t>
            </a:r>
            <a:r>
              <a:rPr lang="zh-CN" altLang="en-US" sz="1800" b="0" i="0" kern="1200" dirty="0">
                <a:solidFill>
                  <a:schemeClr val="tx1"/>
                </a:solidFill>
                <a:effectLst/>
                <a:latin typeface="+mn-lt"/>
                <a:ea typeface="+mn-ea"/>
                <a:cs typeface="+mn-cs"/>
              </a:rPr>
              <a:t>龙治水”，新部委的管理模式仍在</a:t>
            </a:r>
            <a:r>
              <a:rPr lang="zh-CN" altLang="en-US" sz="1800" b="0" i="0" kern="1200">
                <a:solidFill>
                  <a:schemeClr val="tx1"/>
                </a:solidFill>
                <a:effectLst/>
                <a:latin typeface="+mn-lt"/>
                <a:ea typeface="+mn-ea"/>
                <a:cs typeface="+mn-cs"/>
              </a:rPr>
              <a:t>摸索中。</a:t>
            </a:r>
            <a:endParaRPr lang="en-US" altLang="zh-CN" sz="1800" b="0"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14F2B7A2-7B6F-4F46-B032-A773C8051D80}"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94459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99944A-5123-4A53-BC4A-204F850B7D65}" type="slidenum">
              <a:rPr lang="zh-CN" altLang="en-US" smtClean="0">
                <a:solidFill>
                  <a:prstClr val="black"/>
                </a:solidFill>
              </a:rPr>
              <a:pPr/>
              <a:t>50</a:t>
            </a:fld>
            <a:endParaRPr lang="zh-CN" altLang="en-US">
              <a:solidFill>
                <a:prstClr val="black"/>
              </a:solidFill>
            </a:endParaRPr>
          </a:p>
        </p:txBody>
      </p:sp>
    </p:spTree>
    <p:extLst>
      <p:ext uri="{BB962C8B-B14F-4D97-AF65-F5344CB8AC3E}">
        <p14:creationId xmlns:p14="http://schemas.microsoft.com/office/powerpoint/2010/main" val="424035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CA0B703-31A2-456B-AE85-690B34938023}"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566430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A99944A-5123-4A53-BC4A-204F850B7D6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929155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2603500" y="571500"/>
            <a:ext cx="5067300" cy="2851150"/>
          </a:xfrm>
          <a:ln/>
        </p:spPr>
      </p:sp>
      <p:sp>
        <p:nvSpPr>
          <p:cNvPr id="20482" name="Rectangle 3"/>
          <p:cNvSpPr>
            <a:spLocks noGrp="1" noChangeArrowheads="1"/>
          </p:cNvSpPr>
          <p:nvPr>
            <p:ph type="body" idx="1"/>
          </p:nvPr>
        </p:nvSpPr>
        <p:spPr>
          <a:noFill/>
          <a:ln/>
        </p:spPr>
        <p:txBody>
          <a:bodyPr/>
          <a:lstStyle/>
          <a:p>
            <a:endParaRPr lang="zh-CN" altLang="en-US"/>
          </a:p>
        </p:txBody>
      </p:sp>
    </p:spTree>
    <p:extLst>
      <p:ext uri="{BB962C8B-B14F-4D97-AF65-F5344CB8AC3E}">
        <p14:creationId xmlns:p14="http://schemas.microsoft.com/office/powerpoint/2010/main" val="178954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r>
              <a:rPr lang="zh-CN" altLang="en-US" dirty="0"/>
              <a:t> 在治理城市黑臭水体时，按照“六大系统”技术体系，应遵循“外源控制</a:t>
            </a:r>
            <a:r>
              <a:rPr lang="en-US" altLang="zh-CN" dirty="0"/>
              <a:t>+</a:t>
            </a:r>
            <a:r>
              <a:rPr lang="zh-CN" altLang="en-US" dirty="0"/>
              <a:t>内源治理</a:t>
            </a:r>
            <a:r>
              <a:rPr lang="en-US" altLang="zh-CN" dirty="0"/>
              <a:t>+</a:t>
            </a:r>
            <a:r>
              <a:rPr lang="zh-CN" altLang="en-US" dirty="0"/>
              <a:t>工程补水</a:t>
            </a:r>
            <a:r>
              <a:rPr lang="en-US" altLang="zh-CN" dirty="0"/>
              <a:t>+</a:t>
            </a:r>
            <a:r>
              <a:rPr lang="zh-CN" altLang="en-US" dirty="0"/>
              <a:t>水质净化</a:t>
            </a:r>
            <a:r>
              <a:rPr lang="en-US" altLang="zh-CN" dirty="0"/>
              <a:t>/</a:t>
            </a:r>
            <a:r>
              <a:rPr lang="zh-CN" altLang="en-US" dirty="0"/>
              <a:t>生态修复</a:t>
            </a:r>
            <a:r>
              <a:rPr lang="en-US" altLang="zh-CN" dirty="0"/>
              <a:t>+</a:t>
            </a:r>
            <a:r>
              <a:rPr lang="zh-CN" altLang="en-US" dirty="0"/>
              <a:t>监测管理”的理念。外源控制主要是截断污染源，对点源污染、面源污染进行综合治理；内源控制则是内源污染物的清除与处理；工程补水使水系连通，维持水体流动，改善水质；水质净化</a:t>
            </a:r>
            <a:r>
              <a:rPr lang="en-US" altLang="zh-CN" dirty="0"/>
              <a:t>/</a:t>
            </a:r>
            <a:r>
              <a:rPr lang="zh-CN" altLang="en-US" dirty="0"/>
              <a:t>生态修复能提高水质，提升自净能力，恢复水体生态系统循环，提升河道景观。在此基础上，要加强防洪防涝与水质监控，综合管理，建立完善的监测系统和信息管理云平台系统。</a:t>
            </a:r>
          </a:p>
          <a:p>
            <a:r>
              <a:rPr lang="zh-CN" altLang="en-US" dirty="0"/>
              <a:t>“六大系统”是一个完整的水环境治理技术体系，涵盖了水环境治理项目全流程所需技术，是中电建水环境公司水环境治理技术体系的核心。“六大系统”最终以技术、产品（包括硬件、软件等）及标准等形式体现出来，“六大系统”的部分成果已成功用于指导茅洲河综合整治工程。</a:t>
            </a:r>
          </a:p>
        </p:txBody>
      </p:sp>
      <p:sp>
        <p:nvSpPr>
          <p:cNvPr id="4" name="灯片编号占位符 3"/>
          <p:cNvSpPr>
            <a:spLocks noGrp="1"/>
          </p:cNvSpPr>
          <p:nvPr>
            <p:ph type="sldNum" sz="quarter" idx="10"/>
          </p:nvPr>
        </p:nvSpPr>
        <p:spPr/>
        <p:txBody>
          <a:bodyPr/>
          <a:lstStyle/>
          <a:p>
            <a:pPr>
              <a:defRPr/>
            </a:pPr>
            <a:fld id="{CF192921-4581-478E-84E0-8A34A00DC0B6}" type="slidenum">
              <a:rPr lang="zh-CN" altLang="en-US" smtClean="0"/>
              <a:t>19</a:t>
            </a:fld>
            <a:endParaRPr lang="zh-CN" altLang="en-US"/>
          </a:p>
        </p:txBody>
      </p:sp>
    </p:spTree>
    <p:extLst>
      <p:ext uri="{BB962C8B-B14F-4D97-AF65-F5344CB8AC3E}">
        <p14:creationId xmlns:p14="http://schemas.microsoft.com/office/powerpoint/2010/main" val="1012964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sz="800" dirty="0"/>
              <a:t>首先根据河流修复的水质目标，进行水体污染物的总量控制。基于城市河流水环境保护目标和水体自然条件，确定水体允许纳污负荷，根据社会、自然以及经济条件，合理地将允许纳污负荷分配给各入河污染源，最后结合各污染源的负荷分配情况，采用相应的技术措施和管理措施削减其污染负荷，起到源头管控的作用。</a:t>
            </a:r>
            <a:r>
              <a:rPr lang="en-US" altLang="zh-CN" sz="800" kern="0" dirty="0">
                <a:latin typeface="微软雅黑" panose="020B0503020204020204" pitchFamily="34" charset="-122"/>
                <a:ea typeface="微软雅黑" panose="020B0503020204020204" pitchFamily="34" charset="-122"/>
                <a:cs typeface="仿宋_GB2312" panose="02010609030101010101" pitchFamily="49" charset="-122"/>
              </a:rPr>
              <a:t> </a:t>
            </a:r>
            <a:r>
              <a:rPr lang="zh-CN" altLang="zh-CN" sz="800" kern="0" dirty="0">
                <a:latin typeface="微软雅黑" panose="020B0503020204020204" pitchFamily="34" charset="-122"/>
                <a:ea typeface="微软雅黑" panose="020B0503020204020204" pitchFamily="34" charset="-122"/>
                <a:cs typeface="仿宋_GB2312" panose="02010609030101010101" pitchFamily="49" charset="-122"/>
              </a:rPr>
              <a:t>外源污染管控系统的目的就是利用先进的管理措施、技术措施、工程措施对城镇河流外源污染进行有效的管控，避免河流受到污染，生态遭到破坏。</a:t>
            </a:r>
            <a:endParaRPr lang="zh-CN" altLang="en-US" sz="800" kern="0" dirty="0">
              <a:latin typeface="微软雅黑" panose="020B0503020204020204" pitchFamily="34" charset="-122"/>
              <a:ea typeface="微软雅黑" panose="020B0503020204020204" pitchFamily="34" charset="-122"/>
              <a:cs typeface="仿宋_GB2312" panose="02010609030101010101" pitchFamily="49" charset="-122"/>
            </a:endParaRPr>
          </a:p>
          <a:p>
            <a:endParaRPr lang="zh-CN" altLang="en-US" sz="800" dirty="0"/>
          </a:p>
        </p:txBody>
      </p:sp>
      <p:sp>
        <p:nvSpPr>
          <p:cNvPr id="4" name="灯片编号占位符 3"/>
          <p:cNvSpPr>
            <a:spLocks noGrp="1"/>
          </p:cNvSpPr>
          <p:nvPr>
            <p:ph type="sldNum" sz="quarter" idx="10"/>
          </p:nvPr>
        </p:nvSpPr>
        <p:spPr/>
        <p:txBody>
          <a:bodyPr/>
          <a:lstStyle/>
          <a:p>
            <a:pPr>
              <a:defRPr/>
            </a:pPr>
            <a:fld id="{CF192921-4581-478E-84E0-8A34A00DC0B6}" type="slidenum">
              <a:rPr lang="zh-CN" altLang="en-US" smtClean="0"/>
              <a:t>21</a:t>
            </a:fld>
            <a:endParaRPr lang="zh-CN" altLang="en-US"/>
          </a:p>
        </p:txBody>
      </p:sp>
    </p:spTree>
    <p:extLst>
      <p:ext uri="{BB962C8B-B14F-4D97-AF65-F5344CB8AC3E}">
        <p14:creationId xmlns:p14="http://schemas.microsoft.com/office/powerpoint/2010/main" val="4257853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r>
              <a:rPr lang="zh-CN" altLang="en-US" dirty="0"/>
              <a:t>针对具体的工程，首先进行现状调查，收集区域内的污染源情况和河流现状，进行流域污染源预测，结合河道环境容量计算，得出需要削减的污染物负荷总量，确定补水工程削减污染负荷量，提出补水工程方案，进行多因素综合比较，利用模型分析结果，确定最优补水方案</a:t>
            </a:r>
          </a:p>
        </p:txBody>
      </p:sp>
      <p:sp>
        <p:nvSpPr>
          <p:cNvPr id="4" name="灯片编号占位符 3"/>
          <p:cNvSpPr>
            <a:spLocks noGrp="1"/>
          </p:cNvSpPr>
          <p:nvPr>
            <p:ph type="sldNum" sz="quarter" idx="10"/>
          </p:nvPr>
        </p:nvSpPr>
        <p:spPr/>
        <p:txBody>
          <a:bodyPr/>
          <a:lstStyle/>
          <a:p>
            <a:pPr>
              <a:defRPr/>
            </a:pPr>
            <a:fld id="{CF192921-4581-478E-84E0-8A34A00DC0B6}" type="slidenum">
              <a:rPr lang="zh-CN" altLang="en-US" smtClean="0"/>
              <a:t>23</a:t>
            </a:fld>
            <a:endParaRPr lang="zh-CN" altLang="en-US"/>
          </a:p>
        </p:txBody>
      </p:sp>
    </p:spTree>
    <p:extLst>
      <p:ext uri="{BB962C8B-B14F-4D97-AF65-F5344CB8AC3E}">
        <p14:creationId xmlns:p14="http://schemas.microsoft.com/office/powerpoint/2010/main" val="3146099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698750" y="511175"/>
            <a:ext cx="4529138" cy="2547938"/>
          </a:xfrm>
        </p:spPr>
      </p:sp>
      <p:sp>
        <p:nvSpPr>
          <p:cNvPr id="3" name="备注占位符 2"/>
          <p:cNvSpPr>
            <a:spLocks noGrp="1"/>
          </p:cNvSpPr>
          <p:nvPr>
            <p:ph type="body" idx="1"/>
          </p:nvPr>
        </p:nvSpPr>
        <p:spPr/>
        <p:txBody>
          <a:bodyPr/>
          <a:lstStyle/>
          <a:p>
            <a:r>
              <a:rPr lang="zh-CN" altLang="en-US" dirty="0"/>
              <a:t>针对具体的工程，首先进行现状调查，收集区域内的污染源情况和河流现状，进行流域污染源预测，结合河道环境容量计算，得出需要削减的污染物负荷总量，确定补水工程削减污染负荷量，提出补水工程方案，进行多因素综合比较，利用模型分析结果，确定最优补水方案</a:t>
            </a:r>
          </a:p>
        </p:txBody>
      </p:sp>
      <p:sp>
        <p:nvSpPr>
          <p:cNvPr id="4" name="灯片编号占位符 3"/>
          <p:cNvSpPr>
            <a:spLocks noGrp="1"/>
          </p:cNvSpPr>
          <p:nvPr>
            <p:ph type="sldNum" sz="quarter" idx="10"/>
          </p:nvPr>
        </p:nvSpPr>
        <p:spPr/>
        <p:txBody>
          <a:bodyPr/>
          <a:lstStyle/>
          <a:p>
            <a:pPr>
              <a:defRPr/>
            </a:pPr>
            <a:fld id="{CF192921-4581-478E-84E0-8A34A00DC0B6}" type="slidenum">
              <a:rPr lang="zh-CN" altLang="en-US" smtClean="0"/>
              <a:t>24</a:t>
            </a:fld>
            <a:endParaRPr lang="zh-CN" altLang="en-US"/>
          </a:p>
        </p:txBody>
      </p:sp>
    </p:spTree>
    <p:extLst>
      <p:ext uri="{BB962C8B-B14F-4D97-AF65-F5344CB8AC3E}">
        <p14:creationId xmlns:p14="http://schemas.microsoft.com/office/powerpoint/2010/main" val="3146099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7.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22.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1486415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77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015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92410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1265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2680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1"/>
            <a:ext cx="2743200" cy="365125"/>
          </a:xfrm>
          <a:prstGeom prst="rect">
            <a:avLst/>
          </a:prstGeom>
        </p:spPr>
        <p:txBody>
          <a:bodyPr lIns="91438" tIns="45719" rIns="91438" bIns="45719"/>
          <a:lstStyle>
            <a:lvl1pPr>
              <a:defRPr/>
            </a:lvl1pPr>
          </a:lstStyle>
          <a:p>
            <a:pPr defTabSz="1219170" fontAlgn="auto">
              <a:spcBef>
                <a:spcPts val="0"/>
              </a:spcBef>
              <a:spcAft>
                <a:spcPts val="0"/>
              </a:spcAft>
              <a:defRPr/>
            </a:pPr>
            <a:fld id="{505B07E1-D6BE-4854-BAC3-BDF9A6BAE400}" type="datetimeFigureOut">
              <a:rPr lang="zh-CN" altLang="en-US" sz="2400">
                <a:solidFill>
                  <a:prstClr val="black"/>
                </a:solidFill>
                <a:latin typeface="Calibri"/>
                <a:ea typeface="宋体"/>
              </a:rPr>
              <a:pPr defTabSz="1219170" fontAlgn="auto">
                <a:spcBef>
                  <a:spcPts val="0"/>
                </a:spcBef>
                <a:spcAft>
                  <a:spcPts val="0"/>
                </a:spcAft>
                <a:defRPr/>
              </a:pPr>
              <a:t>2019/6/2</a:t>
            </a:fld>
            <a:endParaRPr lang="zh-CN" altLang="en-US" sz="2400">
              <a:solidFill>
                <a:prstClr val="black"/>
              </a:solidFill>
              <a:latin typeface="Calibri"/>
              <a:ea typeface="宋体"/>
            </a:endParaRPr>
          </a:p>
        </p:txBody>
      </p:sp>
      <p:sp>
        <p:nvSpPr>
          <p:cNvPr id="3" name="页脚占位符 4"/>
          <p:cNvSpPr>
            <a:spLocks noGrp="1"/>
          </p:cNvSpPr>
          <p:nvPr>
            <p:ph type="ftr" sz="quarter" idx="11"/>
          </p:nvPr>
        </p:nvSpPr>
        <p:spPr>
          <a:xfrm>
            <a:off x="4038600" y="6356351"/>
            <a:ext cx="4114800" cy="365125"/>
          </a:xfrm>
          <a:prstGeom prst="rect">
            <a:avLst/>
          </a:prstGeom>
        </p:spPr>
        <p:txBody>
          <a:bodyPr lIns="91438" tIns="45719" rIns="91438" bIns="45719"/>
          <a:lstStyle>
            <a:lvl1pPr>
              <a:defRPr/>
            </a:lvl1pPr>
          </a:lstStyle>
          <a:p>
            <a:pPr defTabSz="1219170" fontAlgn="auto">
              <a:spcBef>
                <a:spcPts val="0"/>
              </a:spcBef>
              <a:spcAft>
                <a:spcPts val="0"/>
              </a:spcAft>
              <a:defRPr/>
            </a:pPr>
            <a:endParaRPr lang="zh-CN" altLang="en-US" sz="2400">
              <a:solidFill>
                <a:prstClr val="black"/>
              </a:solidFill>
              <a:latin typeface="Calibri"/>
              <a:ea typeface="宋体"/>
            </a:endParaRPr>
          </a:p>
        </p:txBody>
      </p:sp>
      <p:sp>
        <p:nvSpPr>
          <p:cNvPr id="4" name="幻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lvl1pPr>
              <a:defRPr/>
            </a:lvl1pPr>
          </a:lstStyle>
          <a:p>
            <a:pPr defTabSz="1219170" fontAlgn="auto">
              <a:spcBef>
                <a:spcPts val="0"/>
              </a:spcBef>
              <a:spcAft>
                <a:spcPts val="0"/>
              </a:spcAft>
            </a:pPr>
            <a:fld id="{49F467FC-5A33-4A68-989B-8A0255E463E7}" type="slidenum">
              <a:rPr lang="zh-CN" altLang="en-US" sz="2400">
                <a:solidFill>
                  <a:prstClr val="black"/>
                </a:solidFill>
                <a:latin typeface="Calibri"/>
                <a:ea typeface="宋体"/>
              </a:rPr>
              <a:pPr defTabSz="1219170" fontAlgn="auto">
                <a:spcBef>
                  <a:spcPts val="0"/>
                </a:spcBef>
                <a:spcAft>
                  <a:spcPts val="0"/>
                </a:spcAft>
              </a:pPr>
              <a:t>‹#›</a:t>
            </a:fld>
            <a:endParaRPr lang="zh-CN" altLang="en-US" sz="2400">
              <a:solidFill>
                <a:prstClr val="black"/>
              </a:solidFill>
              <a:latin typeface="Calibri"/>
              <a:ea typeface="宋体"/>
            </a:endParaRPr>
          </a:p>
        </p:txBody>
      </p:sp>
    </p:spTree>
    <p:extLst>
      <p:ext uri="{BB962C8B-B14F-4D97-AF65-F5344CB8AC3E}">
        <p14:creationId xmlns:p14="http://schemas.microsoft.com/office/powerpoint/2010/main" val="721045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a:prstGeom prst="rect">
            <a:avLst/>
          </a:prstGeom>
        </p:spPr>
        <p:txBody>
          <a:bodyPr lIns="91438" tIns="45719" rIns="91438" bIns="45719" anchor="b"/>
          <a:lstStyle>
            <a:lvl1pPr algn="ctr">
              <a:defRPr sz="8000"/>
            </a:lvl1pPr>
          </a:lstStyle>
          <a:p>
            <a:r>
              <a:rPr lang="zh-CN" altLang="en-US" dirty="0"/>
              <a:t>单击此处编辑母版标题样式</a:t>
            </a:r>
          </a:p>
        </p:txBody>
      </p:sp>
      <p:sp>
        <p:nvSpPr>
          <p:cNvPr id="3" name="副标题 2"/>
          <p:cNvSpPr>
            <a:spLocks noGrp="1"/>
          </p:cNvSpPr>
          <p:nvPr>
            <p:ph type="subTitle" idx="1"/>
          </p:nvPr>
        </p:nvSpPr>
        <p:spPr>
          <a:xfrm>
            <a:off x="1524000" y="3602569"/>
            <a:ext cx="9144000" cy="1655233"/>
          </a:xfrm>
          <a:prstGeom prst="rect">
            <a:avLst/>
          </a:prstGeom>
        </p:spPr>
        <p:txBody>
          <a:bodyPr lIns="91438" tIns="45719" rIns="91438" bIns="45719"/>
          <a:lstStyle>
            <a:lvl1pPr marL="0" indent="0" algn="ctr">
              <a:buNone/>
              <a:defRPr sz="3200"/>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zh-CN" altLang="en-US"/>
              <a:t>单击以编辑母版副标题样式</a:t>
            </a:r>
          </a:p>
        </p:txBody>
      </p:sp>
      <p:sp>
        <p:nvSpPr>
          <p:cNvPr id="4" name="日期占位符 3"/>
          <p:cNvSpPr>
            <a:spLocks noGrp="1"/>
          </p:cNvSpPr>
          <p:nvPr>
            <p:ph type="dt" sz="half" idx="10"/>
          </p:nvPr>
        </p:nvSpPr>
        <p:spPr>
          <a:xfrm>
            <a:off x="838200" y="6356353"/>
            <a:ext cx="2743200" cy="366183"/>
          </a:xfrm>
          <a:prstGeom prst="rect">
            <a:avLst/>
          </a:prstGeom>
        </p:spPr>
        <p:txBody>
          <a:bodyPr lIns="91438" tIns="45719" rIns="91438" bIns="45719"/>
          <a:lstStyle/>
          <a:p>
            <a:pPr defTabSz="1219170" fontAlgn="auto">
              <a:spcBef>
                <a:spcPts val="0"/>
              </a:spcBef>
              <a:spcAft>
                <a:spcPts val="0"/>
              </a:spcAft>
            </a:pPr>
            <a:endParaRPr lang="zh-CN" altLang="en-US" sz="2400">
              <a:solidFill>
                <a:prstClr val="black">
                  <a:tint val="75000"/>
                </a:prstClr>
              </a:solidFill>
              <a:latin typeface="Calibri"/>
              <a:ea typeface="宋体"/>
            </a:endParaRPr>
          </a:p>
        </p:txBody>
      </p:sp>
      <p:sp>
        <p:nvSpPr>
          <p:cNvPr id="5" name="页脚占位符 4"/>
          <p:cNvSpPr>
            <a:spLocks noGrp="1"/>
          </p:cNvSpPr>
          <p:nvPr>
            <p:ph type="ftr" sz="quarter" idx="11"/>
          </p:nvPr>
        </p:nvSpPr>
        <p:spPr>
          <a:xfrm>
            <a:off x="4038600" y="6356353"/>
            <a:ext cx="4114800" cy="366183"/>
          </a:xfrm>
          <a:prstGeom prst="rect">
            <a:avLst/>
          </a:prstGeom>
        </p:spPr>
        <p:txBody>
          <a:bodyPr lIns="91438" tIns="45719" rIns="91438" bIns="45719"/>
          <a:lstStyle/>
          <a:p>
            <a:pPr defTabSz="1219170" fontAlgn="auto">
              <a:spcBef>
                <a:spcPts val="0"/>
              </a:spcBef>
              <a:spcAft>
                <a:spcPts val="0"/>
              </a:spcAft>
            </a:pPr>
            <a:endParaRPr lang="zh-CN" altLang="en-US" sz="2400">
              <a:solidFill>
                <a:prstClr val="black">
                  <a:tint val="75000"/>
                </a:prstClr>
              </a:solidFill>
              <a:latin typeface="Calibri"/>
              <a:ea typeface="宋体"/>
            </a:endParaRPr>
          </a:p>
        </p:txBody>
      </p:sp>
      <p:sp>
        <p:nvSpPr>
          <p:cNvPr id="8" name="灯片编号占位符 5"/>
          <p:cNvSpPr>
            <a:spLocks noGrp="1"/>
          </p:cNvSpPr>
          <p:nvPr>
            <p:ph type="sldNum" sz="quarter" idx="4"/>
          </p:nvPr>
        </p:nvSpPr>
        <p:spPr>
          <a:xfrm>
            <a:off x="8968340" y="6484542"/>
            <a:ext cx="2844800" cy="365125"/>
          </a:xfrm>
          <a:prstGeom prst="rect">
            <a:avLst/>
          </a:prstGeom>
        </p:spPr>
        <p:txBody>
          <a:bodyPr lIns="91438" tIns="45719" rIns="91438" bIns="45719"/>
          <a:lstStyle>
            <a:lvl1pPr algn="r">
              <a:defRPr>
                <a:latin typeface="Times New Roman" panose="02020603050405020304" pitchFamily="18" charset="0"/>
                <a:cs typeface="Times New Roman" panose="02020603050405020304" pitchFamily="18" charset="0"/>
              </a:defRPr>
            </a:lvl1pPr>
          </a:lstStyle>
          <a:p>
            <a:pPr defTabSz="1219170" fontAlgn="auto">
              <a:spcBef>
                <a:spcPts val="0"/>
              </a:spcBef>
              <a:spcAft>
                <a:spcPts val="0"/>
              </a:spcAft>
            </a:pPr>
            <a:fld id="{6BAC988B-806A-4D80-ADE0-38297F1FF54D}" type="slidenum">
              <a:rPr lang="zh-CN" altLang="en-US" sz="2400" smtClean="0">
                <a:solidFill>
                  <a:prstClr val="black"/>
                </a:solidFill>
                <a:ea typeface="宋体"/>
              </a:rPr>
              <a:pPr defTabSz="1219170" fontAlgn="auto">
                <a:spcBef>
                  <a:spcPts val="0"/>
                </a:spcBef>
                <a:spcAft>
                  <a:spcPts val="0"/>
                </a:spcAft>
              </a:pPr>
              <a:t>‹#›</a:t>
            </a:fld>
            <a:endParaRPr lang="zh-CN" altLang="en-US" sz="2400" dirty="0">
              <a:solidFill>
                <a:prstClr val="black"/>
              </a:solidFill>
              <a:ea typeface="宋体"/>
            </a:endParaRPr>
          </a:p>
        </p:txBody>
      </p:sp>
    </p:spTree>
    <p:extLst>
      <p:ext uri="{BB962C8B-B14F-4D97-AF65-F5344CB8AC3E}">
        <p14:creationId xmlns:p14="http://schemas.microsoft.com/office/powerpoint/2010/main" val="253960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4102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600201"/>
            <a:ext cx="54102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3912529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1" y="1535113"/>
            <a:ext cx="5386388"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1" y="2174875"/>
            <a:ext cx="53863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7" y="1535113"/>
            <a:ext cx="5389563" cy="639763"/>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7" y="2174875"/>
            <a:ext cx="538956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198012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861212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330872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49"/>
            <a:ext cx="4011613"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5" y="273052"/>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613" cy="46910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538673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188" y="5367338"/>
            <a:ext cx="7315200" cy="804863"/>
          </a:xfrm>
        </p:spPr>
        <p:txBody>
          <a:bodyPr/>
          <a:lstStyle>
            <a:lvl1pPr marL="0" indent="0">
              <a:buNone/>
              <a:defRPr sz="1500"/>
            </a:lvl1pPr>
            <a:lvl2pPr marL="457189" indent="0">
              <a:buNone/>
              <a:defRPr sz="1200"/>
            </a:lvl2pPr>
            <a:lvl3pPr marL="914377" indent="0">
              <a:buNone/>
              <a:defRPr sz="11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4158637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3703269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772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482109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a:prstGeom prst="rect">
            <a:avLst/>
          </a:prstGeom>
        </p:spPr>
        <p:txBody>
          <a:bodyPr lIns="91438" tIns="45719" rIns="91438" bIns="45719" anchor="b"/>
          <a:lstStyle>
            <a:lvl1pPr algn="ctr">
              <a:defRPr sz="8000"/>
            </a:lvl1pPr>
          </a:lstStyle>
          <a:p>
            <a:r>
              <a:rPr lang="zh-CN" altLang="en-US" dirty="0"/>
              <a:t>单击此处编辑母版标题样式</a:t>
            </a:r>
          </a:p>
        </p:txBody>
      </p:sp>
      <p:sp>
        <p:nvSpPr>
          <p:cNvPr id="3" name="副标题 2"/>
          <p:cNvSpPr>
            <a:spLocks noGrp="1"/>
          </p:cNvSpPr>
          <p:nvPr>
            <p:ph type="subTitle" idx="1"/>
          </p:nvPr>
        </p:nvSpPr>
        <p:spPr>
          <a:xfrm>
            <a:off x="1524000" y="3602569"/>
            <a:ext cx="9144000" cy="1655233"/>
          </a:xfrm>
        </p:spPr>
        <p:txBody>
          <a:bodyPr/>
          <a:lstStyle>
            <a:lvl1pPr marL="0" indent="0" algn="ctr">
              <a:buNone/>
              <a:defRPr sz="3200"/>
            </a:lvl1pPr>
            <a:lvl2pPr marL="609570" indent="0" algn="ctr">
              <a:buNone/>
              <a:defRPr sz="2700"/>
            </a:lvl2pPr>
            <a:lvl3pPr marL="1219140" indent="0" algn="ctr">
              <a:buNone/>
              <a:defRPr sz="2400"/>
            </a:lvl3pPr>
            <a:lvl4pPr marL="1828709" indent="0" algn="ctr">
              <a:buNone/>
              <a:defRPr sz="2100"/>
            </a:lvl4pPr>
            <a:lvl5pPr marL="2438278" indent="0" algn="ctr">
              <a:buNone/>
              <a:defRPr sz="2100"/>
            </a:lvl5pPr>
            <a:lvl6pPr marL="3047848" indent="0" algn="ctr">
              <a:buNone/>
              <a:defRPr sz="2100"/>
            </a:lvl6pPr>
            <a:lvl7pPr marL="3657418" indent="0" algn="ctr">
              <a:buNone/>
              <a:defRPr sz="2100"/>
            </a:lvl7pPr>
            <a:lvl8pPr marL="4266987" indent="0" algn="ctr">
              <a:buNone/>
              <a:defRPr sz="2100"/>
            </a:lvl8pPr>
            <a:lvl9pPr marL="4876557" indent="0" algn="ctr">
              <a:buNone/>
              <a:defRPr sz="2100"/>
            </a:lvl9pPr>
          </a:lstStyle>
          <a:p>
            <a:r>
              <a:rPr lang="zh-CN" altLang="en-US"/>
              <a:t>单击以编辑母版副标题样式</a:t>
            </a:r>
          </a:p>
        </p:txBody>
      </p:sp>
      <p:sp>
        <p:nvSpPr>
          <p:cNvPr id="4" name="日期占位符 3"/>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8" name="灯片编号占位符 5"/>
          <p:cNvSpPr>
            <a:spLocks noGrp="1"/>
          </p:cNvSpPr>
          <p:nvPr>
            <p:ph type="sldNum" sz="quarter" idx="4"/>
          </p:nvPr>
        </p:nvSpPr>
        <p:spPr>
          <a:xfrm>
            <a:off x="8968340" y="6484542"/>
            <a:ext cx="2844800" cy="365125"/>
          </a:xfrm>
          <a:prstGeom prst="rect">
            <a:avLst/>
          </a:prstGeom>
        </p:spPr>
        <p:txBody>
          <a:bodyPr/>
          <a:lstStyle>
            <a:lvl1pPr algn="r">
              <a:defRPr>
                <a:latin typeface="Times New Roman" panose="02020603050405020304" pitchFamily="18" charset="0"/>
                <a:cs typeface="Times New Roman" panose="02020603050405020304" pitchFamily="18" charset="0"/>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72850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灯片编号占位符 5"/>
          <p:cNvSpPr>
            <a:spLocks noGrp="1"/>
          </p:cNvSpPr>
          <p:nvPr>
            <p:ph type="sldNum" sz="quarter" idx="4"/>
          </p:nvPr>
        </p:nvSpPr>
        <p:spPr>
          <a:xfrm>
            <a:off x="8968340" y="6484542"/>
            <a:ext cx="2844800" cy="365125"/>
          </a:xfrm>
          <a:prstGeom prst="rect">
            <a:avLst/>
          </a:prstGeom>
        </p:spPr>
        <p:txBody>
          <a:bodyPr/>
          <a:lstStyle>
            <a:lvl1pPr algn="r">
              <a:defRPr>
                <a:latin typeface="Times New Roman" panose="02020603050405020304" pitchFamily="18" charset="0"/>
                <a:cs typeface="Times New Roman" panose="02020603050405020304" pitchFamily="18" charset="0"/>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1057357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目录页1.jpg"/>
          <p:cNvPicPr>
            <a:picLocks noChangeAspect="1"/>
          </p:cNvPicPr>
          <p:nvPr userDrawn="1"/>
        </p:nvPicPr>
        <p:blipFill>
          <a:blip r:embed="rId2" cstate="print"/>
          <a:stretch>
            <a:fillRect/>
          </a:stretch>
        </p:blipFill>
        <p:spPr>
          <a:xfrm>
            <a:off x="-15909" y="-1"/>
            <a:ext cx="12207909" cy="6858001"/>
          </a:xfrm>
          <a:prstGeom prst="rect">
            <a:avLst/>
          </a:prstGeom>
          <a:scene3d>
            <a:camera prst="orthographicFront">
              <a:rot lat="0" lon="0" rev="0"/>
            </a:camera>
            <a:lightRig rig="threePt" dir="t"/>
          </a:scene3d>
        </p:spPr>
      </p:pic>
      <p:pic>
        <p:nvPicPr>
          <p:cNvPr id="9" name="图片 8"/>
          <p:cNvPicPr>
            <a:picLocks noChangeAspect="1"/>
          </p:cNvPicPr>
          <p:nvPr userDrawn="1"/>
        </p:nvPicPr>
        <p:blipFill>
          <a:blip r:embed="rId3"/>
          <a:stretch>
            <a:fillRect/>
          </a:stretch>
        </p:blipFill>
        <p:spPr>
          <a:xfrm flipV="1">
            <a:off x="0" y="775755"/>
            <a:ext cx="12193088" cy="60959"/>
          </a:xfrm>
          <a:prstGeom prst="rect">
            <a:avLst/>
          </a:prstGeom>
        </p:spPr>
      </p:pic>
    </p:spTree>
    <p:extLst>
      <p:ext uri="{BB962C8B-B14F-4D97-AF65-F5344CB8AC3E}">
        <p14:creationId xmlns:p14="http://schemas.microsoft.com/office/powerpoint/2010/main" val="2809558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descr="目录页1.jpg"/>
          <p:cNvPicPr>
            <a:picLocks noChangeAspect="1"/>
          </p:cNvPicPr>
          <p:nvPr userDrawn="1"/>
        </p:nvPicPr>
        <p:blipFill>
          <a:blip r:embed="rId2" cstate="print"/>
          <a:stretch>
            <a:fillRect/>
          </a:stretch>
        </p:blipFill>
        <p:spPr>
          <a:xfrm>
            <a:off x="-15909" y="-1"/>
            <a:ext cx="12207909" cy="6858001"/>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3393358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486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310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882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823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4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83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285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206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8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29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2"/>
            <a:ext cx="2743200" cy="365125"/>
          </a:xfrm>
          <a:prstGeom prst="rect">
            <a:avLst/>
          </a:prstGeom>
        </p:spPr>
        <p:txBody>
          <a:bodyPr lIns="91436" tIns="45718" rIns="91436" bIns="45718"/>
          <a:lstStyle>
            <a:lvl1pPr>
              <a:defRPr/>
            </a:lvl1pPr>
          </a:lstStyle>
          <a:p>
            <a:pPr defTabSz="1219140" fontAlgn="auto">
              <a:spcBef>
                <a:spcPts val="0"/>
              </a:spcBef>
              <a:spcAft>
                <a:spcPts val="0"/>
              </a:spcAft>
              <a:defRPr/>
            </a:pPr>
            <a:fld id="{505B07E1-D6BE-4854-BAC3-BDF9A6BAE400}" type="datetimeFigureOut">
              <a:rPr lang="zh-CN" altLang="en-US" smtClean="0">
                <a:solidFill>
                  <a:prstClr val="black"/>
                </a:solidFill>
                <a:latin typeface="Calibri"/>
                <a:ea typeface="宋体"/>
              </a:rPr>
              <a:pPr defTabSz="1219140" fontAlgn="auto">
                <a:spcBef>
                  <a:spcPts val="0"/>
                </a:spcBef>
                <a:spcAft>
                  <a:spcPts val="0"/>
                </a:spcAft>
                <a:defRPr/>
              </a:pPr>
              <a:t>2019/6/2</a:t>
            </a:fld>
            <a:endParaRPr lang="zh-CN" altLang="en-US">
              <a:solidFill>
                <a:prstClr val="black"/>
              </a:solidFill>
              <a:latin typeface="Calibri"/>
              <a:ea typeface="宋体"/>
            </a:endParaRPr>
          </a:p>
        </p:txBody>
      </p:sp>
      <p:sp>
        <p:nvSpPr>
          <p:cNvPr id="3" name="页脚占位符 4"/>
          <p:cNvSpPr>
            <a:spLocks noGrp="1"/>
          </p:cNvSpPr>
          <p:nvPr>
            <p:ph type="ftr" sz="quarter" idx="11"/>
          </p:nvPr>
        </p:nvSpPr>
        <p:spPr>
          <a:xfrm>
            <a:off x="4038600" y="6356352"/>
            <a:ext cx="4114800" cy="365125"/>
          </a:xfrm>
          <a:prstGeom prst="rect">
            <a:avLst/>
          </a:prstGeom>
        </p:spPr>
        <p:txBody>
          <a:bodyPr lIns="91436" tIns="45718" rIns="91436" bIns="45718"/>
          <a:lstStyle>
            <a:lvl1pPr>
              <a:defRPr/>
            </a:lvl1pPr>
          </a:lstStyle>
          <a:p>
            <a:pPr defTabSz="1219140" fontAlgn="auto">
              <a:spcBef>
                <a:spcPts val="0"/>
              </a:spcBef>
              <a:spcAft>
                <a:spcPts val="0"/>
              </a:spcAft>
              <a:defRPr/>
            </a:pPr>
            <a:endParaRPr lang="zh-CN" altLang="en-US">
              <a:solidFill>
                <a:prstClr val="black"/>
              </a:solidFill>
              <a:latin typeface="Calibri"/>
              <a:ea typeface="宋体"/>
            </a:endParaRPr>
          </a:p>
        </p:txBody>
      </p:sp>
      <p:sp>
        <p:nvSpPr>
          <p:cNvPr id="4" name="幻灯片编号占位符 5"/>
          <p:cNvSpPr>
            <a:spLocks noGrp="1"/>
          </p:cNvSpPr>
          <p:nvPr>
            <p:ph type="sldNum" sz="quarter" idx="12"/>
          </p:nvPr>
        </p:nvSpPr>
        <p:spPr>
          <a:xfrm>
            <a:off x="8610600" y="6356352"/>
            <a:ext cx="2743200" cy="365125"/>
          </a:xfrm>
          <a:prstGeom prst="rect">
            <a:avLst/>
          </a:prstGeom>
        </p:spPr>
        <p:txBody>
          <a:bodyPr lIns="91436" tIns="45718" rIns="91436" bIns="45718"/>
          <a:lstStyle>
            <a:lvl1pPr>
              <a:defRPr/>
            </a:lvl1pPr>
          </a:lstStyle>
          <a:p>
            <a:pPr defTabSz="1219140" fontAlgn="auto">
              <a:spcBef>
                <a:spcPts val="0"/>
              </a:spcBef>
              <a:spcAft>
                <a:spcPts val="0"/>
              </a:spcAft>
            </a:pPr>
            <a:fld id="{49F467FC-5A33-4A68-989B-8A0255E463E7}" type="slidenum">
              <a:rPr lang="zh-CN" altLang="en-US" smtClean="0">
                <a:solidFill>
                  <a:prstClr val="black"/>
                </a:solidFill>
                <a:latin typeface="Calibri"/>
                <a:ea typeface="宋体"/>
              </a:rPr>
              <a:pPr defTabSz="1219140" fontAlgn="auto">
                <a:spcBef>
                  <a:spcPts val="0"/>
                </a:spcBef>
                <a:spcAft>
                  <a:spcPts val="0"/>
                </a:spcAft>
              </a:pPr>
              <a:t>‹#›</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879420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a:prstGeom prst="rect">
            <a:avLst/>
          </a:prstGeom>
        </p:spPr>
        <p:txBody>
          <a:bodyPr lIns="91436" tIns="45718" rIns="91436" bIns="45718" anchor="b"/>
          <a:lstStyle>
            <a:lvl1pPr algn="ctr">
              <a:defRPr sz="8000"/>
            </a:lvl1pPr>
          </a:lstStyle>
          <a:p>
            <a:r>
              <a:rPr lang="zh-CN" altLang="en-US" dirty="0"/>
              <a:t>单击此处编辑母版标题样式</a:t>
            </a:r>
          </a:p>
        </p:txBody>
      </p:sp>
      <p:sp>
        <p:nvSpPr>
          <p:cNvPr id="3" name="副标题 2"/>
          <p:cNvSpPr>
            <a:spLocks noGrp="1"/>
          </p:cNvSpPr>
          <p:nvPr>
            <p:ph type="subTitle" idx="1"/>
          </p:nvPr>
        </p:nvSpPr>
        <p:spPr>
          <a:xfrm>
            <a:off x="1524000" y="3602570"/>
            <a:ext cx="9144000" cy="1655233"/>
          </a:xfrm>
          <a:prstGeom prst="rect">
            <a:avLst/>
          </a:prstGeom>
        </p:spPr>
        <p:txBody>
          <a:bodyPr lIns="91436" tIns="45718" rIns="91436" bIns="45718"/>
          <a:lstStyle>
            <a:lvl1pPr marL="0" indent="0" algn="ctr">
              <a:buNone/>
              <a:defRPr sz="3200"/>
            </a:lvl1pPr>
            <a:lvl2pPr marL="609555" indent="0" algn="ctr">
              <a:buNone/>
              <a:defRPr sz="2700"/>
            </a:lvl2pPr>
            <a:lvl3pPr marL="1219110" indent="0" algn="ctr">
              <a:buNone/>
              <a:defRPr sz="2400"/>
            </a:lvl3pPr>
            <a:lvl4pPr marL="1828664" indent="0" algn="ctr">
              <a:buNone/>
              <a:defRPr sz="2100"/>
            </a:lvl4pPr>
            <a:lvl5pPr marL="2438218" indent="0" algn="ctr">
              <a:buNone/>
              <a:defRPr sz="2100"/>
            </a:lvl5pPr>
            <a:lvl6pPr marL="3047772" indent="0" algn="ctr">
              <a:buNone/>
              <a:defRPr sz="2100"/>
            </a:lvl6pPr>
            <a:lvl7pPr marL="3657327" indent="0" algn="ctr">
              <a:buNone/>
              <a:defRPr sz="2100"/>
            </a:lvl7pPr>
            <a:lvl8pPr marL="4266880" indent="0" algn="ctr">
              <a:buNone/>
              <a:defRPr sz="2100"/>
            </a:lvl8pPr>
            <a:lvl9pPr marL="4876435" indent="0" algn="ctr">
              <a:buNone/>
              <a:defRPr sz="2100"/>
            </a:lvl9pPr>
          </a:lstStyle>
          <a:p>
            <a:r>
              <a:rPr lang="zh-CN" altLang="en-US"/>
              <a:t>单击以编辑母版副标题样式</a:t>
            </a:r>
          </a:p>
        </p:txBody>
      </p:sp>
      <p:sp>
        <p:nvSpPr>
          <p:cNvPr id="4" name="日期占位符 3"/>
          <p:cNvSpPr>
            <a:spLocks noGrp="1"/>
          </p:cNvSpPr>
          <p:nvPr>
            <p:ph type="dt" sz="half" idx="10"/>
          </p:nvPr>
        </p:nvSpPr>
        <p:spPr>
          <a:xfrm>
            <a:off x="838200" y="6356354"/>
            <a:ext cx="2743200" cy="366183"/>
          </a:xfrm>
          <a:prstGeom prst="rect">
            <a:avLst/>
          </a:prstGeom>
        </p:spPr>
        <p:txBody>
          <a:bodyPr lIns="91436" tIns="45718" rIns="91436" bIns="45718"/>
          <a:lstStyle/>
          <a:p>
            <a:pPr defTabSz="1219140" fontAlgn="auto">
              <a:spcBef>
                <a:spcPts val="0"/>
              </a:spcBef>
              <a:spcAft>
                <a:spcPts val="0"/>
              </a:spcAft>
            </a:pPr>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a:xfrm>
            <a:off x="4038600" y="6356354"/>
            <a:ext cx="4114800" cy="366183"/>
          </a:xfrm>
          <a:prstGeom prst="rect">
            <a:avLst/>
          </a:prstGeom>
        </p:spPr>
        <p:txBody>
          <a:bodyPr lIns="91436" tIns="45718" rIns="91436" bIns="45718"/>
          <a:lstStyle/>
          <a:p>
            <a:pPr defTabSz="1219140" fontAlgn="auto">
              <a:spcBef>
                <a:spcPts val="0"/>
              </a:spcBef>
              <a:spcAft>
                <a:spcPts val="0"/>
              </a:spcAft>
            </a:pPr>
            <a:endParaRPr lang="zh-CN" altLang="en-US">
              <a:solidFill>
                <a:prstClr val="black">
                  <a:tint val="75000"/>
                </a:prstClr>
              </a:solidFill>
              <a:latin typeface="Calibri"/>
              <a:ea typeface="宋体"/>
            </a:endParaRPr>
          </a:p>
        </p:txBody>
      </p:sp>
      <p:sp>
        <p:nvSpPr>
          <p:cNvPr id="8" name="灯片编号占位符 5"/>
          <p:cNvSpPr>
            <a:spLocks noGrp="1"/>
          </p:cNvSpPr>
          <p:nvPr>
            <p:ph type="sldNum" sz="quarter" idx="4"/>
          </p:nvPr>
        </p:nvSpPr>
        <p:spPr>
          <a:xfrm>
            <a:off x="8968340" y="6484543"/>
            <a:ext cx="2844800" cy="365125"/>
          </a:xfrm>
          <a:prstGeom prst="rect">
            <a:avLst/>
          </a:prstGeom>
        </p:spPr>
        <p:txBody>
          <a:bodyPr lIns="91436" tIns="45718" rIns="91436" bIns="45718"/>
          <a:lstStyle>
            <a:lvl1pPr algn="r">
              <a:defRPr>
                <a:latin typeface="Times New Roman" panose="02020603050405020304" pitchFamily="18" charset="0"/>
                <a:cs typeface="Times New Roman" panose="02020603050405020304" pitchFamily="18" charset="0"/>
              </a:defRPr>
            </a:lvl1pPr>
          </a:lstStyle>
          <a:p>
            <a:pPr defTabSz="1219140" fontAlgn="auto">
              <a:spcBef>
                <a:spcPts val="0"/>
              </a:spcBef>
              <a:spcAft>
                <a:spcPts val="0"/>
              </a:spcAft>
            </a:pPr>
            <a:fld id="{6BAC988B-806A-4D80-ADE0-38297F1FF54D}" type="slidenum">
              <a:rPr lang="zh-CN" altLang="en-US" smtClean="0">
                <a:solidFill>
                  <a:prstClr val="black"/>
                </a:solidFill>
                <a:ea typeface="宋体"/>
              </a:rPr>
              <a:pPr defTabSz="1219140" fontAlgn="auto">
                <a:spcBef>
                  <a:spcPts val="0"/>
                </a:spcBef>
                <a:spcAft>
                  <a:spcPts val="0"/>
                </a:spcAft>
              </a:pPr>
              <a:t>‹#›</a:t>
            </a:fld>
            <a:endParaRPr lang="zh-CN" altLang="en-US" dirty="0">
              <a:solidFill>
                <a:prstClr val="black"/>
              </a:solidFill>
              <a:ea typeface="宋体"/>
            </a:endParaRPr>
          </a:p>
        </p:txBody>
      </p:sp>
    </p:spTree>
    <p:extLst>
      <p:ext uri="{BB962C8B-B14F-4D97-AF65-F5344CB8AC3E}">
        <p14:creationId xmlns:p14="http://schemas.microsoft.com/office/powerpoint/2010/main" val="6331324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封面">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4" name="图片 13" hidden="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3000"/>
            <a:ext cx="12192000" cy="4212000"/>
          </a:xfrm>
          <a:prstGeom prst="rect">
            <a:avLst/>
          </a:prstGeom>
        </p:spPr>
      </p:pic>
      <p:sp>
        <p:nvSpPr>
          <p:cNvPr id="8" name="文本框 7"/>
          <p:cNvSpPr txBox="1"/>
          <p:nvPr/>
        </p:nvSpPr>
        <p:spPr>
          <a:xfrm>
            <a:off x="1163028" y="4347283"/>
            <a:ext cx="9809327" cy="1255044"/>
          </a:xfrm>
          <a:prstGeom prst="rect">
            <a:avLst/>
          </a:prstGeom>
          <a:noFill/>
        </p:spPr>
        <p:txBody>
          <a:bodyPr wrap="square" lIns="91438" tIns="45719" rIns="91438" bIns="45719" rtlCol="0">
            <a:spAutoFit/>
          </a:bodyPr>
          <a:lstStyle/>
          <a:p>
            <a:pPr algn="just" fontAlgn="auto">
              <a:lnSpc>
                <a:spcPts val="4500"/>
              </a:lnSpc>
              <a:spcBef>
                <a:spcPts val="0"/>
              </a:spcBef>
              <a:spcAft>
                <a:spcPts val="0"/>
              </a:spcAft>
            </a:pPr>
            <a:r>
              <a:rPr lang="zh-CN" altLang="en-US" sz="3600" b="1" dirty="0">
                <a:solidFill>
                  <a:srgbClr val="D54773">
                    <a:lumMod val="75000"/>
                  </a:srgbClr>
                </a:solidFill>
                <a:latin typeface="Times New Roman"/>
                <a:ea typeface="微软雅黑"/>
              </a:rPr>
              <a:t>流域统筹 系统治理</a:t>
            </a:r>
            <a:endParaRPr lang="en-US" altLang="zh-CN" sz="3600" b="1" dirty="0">
              <a:solidFill>
                <a:srgbClr val="D54773">
                  <a:lumMod val="75000"/>
                </a:srgbClr>
              </a:solidFill>
              <a:latin typeface="Times New Roman"/>
              <a:ea typeface="微软雅黑"/>
            </a:endParaRPr>
          </a:p>
          <a:p>
            <a:pPr algn="just" fontAlgn="auto">
              <a:lnSpc>
                <a:spcPts val="4500"/>
              </a:lnSpc>
              <a:spcBef>
                <a:spcPts val="0"/>
              </a:spcBef>
              <a:spcAft>
                <a:spcPts val="0"/>
              </a:spcAft>
            </a:pPr>
            <a:r>
              <a:rPr lang="en-US" altLang="zh-CN" sz="3600" b="1" dirty="0">
                <a:solidFill>
                  <a:srgbClr val="005A9E"/>
                </a:solidFill>
                <a:latin typeface="Times New Roman"/>
                <a:ea typeface="微软雅黑"/>
              </a:rPr>
              <a:t>                    ——</a:t>
            </a:r>
            <a:r>
              <a:rPr lang="zh-CN" altLang="en-US" sz="3600" b="1" dirty="0">
                <a:solidFill>
                  <a:srgbClr val="005A9E"/>
                </a:solidFill>
                <a:latin typeface="Times New Roman"/>
                <a:ea typeface="微软雅黑"/>
              </a:rPr>
              <a:t>深圳茅洲河治理经验与挑战</a:t>
            </a:r>
            <a:endParaRPr lang="en-US" altLang="zh-CN" sz="3600" b="1" dirty="0">
              <a:solidFill>
                <a:srgbClr val="005A9E"/>
              </a:solidFill>
              <a:latin typeface="Times New Roman"/>
              <a:ea typeface="微软雅黑"/>
            </a:endParaRPr>
          </a:p>
        </p:txBody>
      </p:sp>
      <p:sp>
        <p:nvSpPr>
          <p:cNvPr id="2" name="弧形 1"/>
          <p:cNvSpPr/>
          <p:nvPr userDrawn="1"/>
        </p:nvSpPr>
        <p:spPr>
          <a:xfrm rot="10085228">
            <a:off x="-2703497" y="-2886429"/>
            <a:ext cx="15059929" cy="6766183"/>
          </a:xfrm>
          <a:prstGeom prst="arc">
            <a:avLst>
              <a:gd name="adj1" fmla="val 11269603"/>
              <a:gd name="adj2" fmla="val 20198466"/>
            </a:avLst>
          </a:prstGeom>
          <a:ln w="12700">
            <a:gradFill>
              <a:gsLst>
                <a:gs pos="0">
                  <a:schemeClr val="accent2">
                    <a:lumMod val="75000"/>
                  </a:schemeClr>
                </a:gs>
                <a:gs pos="54000">
                  <a:schemeClr val="accent1">
                    <a:tint val="44500"/>
                    <a:satMod val="160000"/>
                  </a:schemeClr>
                </a:gs>
                <a:gs pos="73000">
                  <a:schemeClr val="accent1">
                    <a:tint val="23500"/>
                    <a:satMod val="160000"/>
                    <a:alpha val="0"/>
                  </a:schemeClr>
                </a:gs>
              </a:gsLst>
              <a:lin ang="1320000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fontAlgn="auto">
              <a:spcBef>
                <a:spcPts val="0"/>
              </a:spcBef>
              <a:spcAft>
                <a:spcPts val="0"/>
              </a:spcAft>
            </a:pPr>
            <a:endParaRPr lang="zh-SG" altLang="en-US">
              <a:solidFill>
                <a:prstClr val="black"/>
              </a:solidFill>
            </a:endParaRPr>
          </a:p>
        </p:txBody>
      </p:sp>
      <p:sp>
        <p:nvSpPr>
          <p:cNvPr id="7" name="弧形 6"/>
          <p:cNvSpPr/>
          <p:nvPr userDrawn="1"/>
        </p:nvSpPr>
        <p:spPr>
          <a:xfrm rot="11870041">
            <a:off x="-2420207" y="-2338077"/>
            <a:ext cx="16264195" cy="6451007"/>
          </a:xfrm>
          <a:prstGeom prst="arc">
            <a:avLst>
              <a:gd name="adj1" fmla="val 11478479"/>
              <a:gd name="adj2" fmla="val 18550185"/>
            </a:avLst>
          </a:prstGeom>
          <a:noFill/>
          <a:ln w="28575">
            <a:gradFill>
              <a:gsLst>
                <a:gs pos="0">
                  <a:schemeClr val="accent3">
                    <a:lumMod val="40000"/>
                    <a:lumOff val="60000"/>
                    <a:alpha val="15000"/>
                  </a:schemeClr>
                </a:gs>
                <a:gs pos="91000">
                  <a:schemeClr val="accent3">
                    <a:lumMod val="75000"/>
                  </a:schemeClr>
                </a:gs>
              </a:gsLst>
              <a:lin ang="900000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fontAlgn="auto">
              <a:spcBef>
                <a:spcPts val="0"/>
              </a:spcBef>
              <a:spcAft>
                <a:spcPts val="0"/>
              </a:spcAft>
            </a:pPr>
            <a:endParaRPr lang="zh-SG" altLang="en-US">
              <a:solidFill>
                <a:prstClr val="black"/>
              </a:solidFill>
            </a:endParaRPr>
          </a:p>
        </p:txBody>
      </p:sp>
      <p:cxnSp>
        <p:nvCxnSpPr>
          <p:cNvPr id="4" name="直接连接符 3"/>
          <p:cNvCxnSpPr/>
          <p:nvPr userDrawn="1"/>
        </p:nvCxnSpPr>
        <p:spPr>
          <a:xfrm>
            <a:off x="1266600" y="5603563"/>
            <a:ext cx="5082139" cy="0"/>
          </a:xfrm>
          <a:prstGeom prst="line">
            <a:avLst/>
          </a:prstGeom>
          <a:ln w="47625">
            <a:gradFill>
              <a:gsLst>
                <a:gs pos="0">
                  <a:schemeClr val="accent6">
                    <a:lumMod val="89000"/>
                    <a:lumOff val="11000"/>
                  </a:schemeClr>
                </a:gs>
                <a:gs pos="96944">
                  <a:schemeClr val="accent4">
                    <a:lumMod val="75000"/>
                    <a:alpha val="0"/>
                  </a:schemeClr>
                </a:gs>
                <a:gs pos="68000">
                  <a:schemeClr val="accent4">
                    <a:lumMod val="87000"/>
                    <a:lumOff val="13000"/>
                  </a:schemeClr>
                </a:gs>
              </a:gsLst>
              <a:lin ang="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b="42046"/>
          <a:stretch/>
        </p:blipFill>
        <p:spPr>
          <a:xfrm>
            <a:off x="9402039" y="116626"/>
            <a:ext cx="973996" cy="562759"/>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t="56480"/>
          <a:stretch/>
        </p:blipFill>
        <p:spPr>
          <a:xfrm>
            <a:off x="10202781" y="131869"/>
            <a:ext cx="1226759" cy="532275"/>
          </a:xfrm>
          <a:prstGeom prst="rect">
            <a:avLst/>
          </a:prstGeom>
        </p:spPr>
      </p:pic>
    </p:spTree>
    <p:extLst>
      <p:ext uri="{BB962C8B-B14F-4D97-AF65-F5344CB8AC3E}">
        <p14:creationId xmlns:p14="http://schemas.microsoft.com/office/powerpoint/2010/main" val="183374099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hidden="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 y="0"/>
            <a:ext cx="3837215" cy="6858000"/>
          </a:xfrm>
          <a:prstGeom prst="rect">
            <a:avLst/>
          </a:prstGeom>
        </p:spPr>
      </p:pic>
      <p:grpSp>
        <p:nvGrpSpPr>
          <p:cNvPr id="13" name="组合 12" hidden="1"/>
          <p:cNvGrpSpPr/>
          <p:nvPr userDrawn="1"/>
        </p:nvGrpSpPr>
        <p:grpSpPr>
          <a:xfrm>
            <a:off x="8277257" y="1312739"/>
            <a:ext cx="3362257" cy="504000"/>
            <a:chOff x="2064677" y="2995975"/>
            <a:chExt cx="2737837" cy="410400"/>
          </a:xfrm>
        </p:grpSpPr>
        <p:pic>
          <p:nvPicPr>
            <p:cNvPr id="17" name="图片 16"/>
            <p:cNvPicPr>
              <a:picLocks noChangeAspect="1"/>
            </p:cNvPicPr>
            <p:nvPr/>
          </p:nvPicPr>
          <p:blipFill rotWithShape="1">
            <a:blip r:embed="rId4" cstate="screen">
              <a:extLst>
                <a:ext uri="{28A0092B-C50C-407E-A947-70E740481C1C}">
                  <a14:useLocalDpi xmlns:a14="http://schemas.microsoft.com/office/drawing/2010/main"/>
                </a:ext>
              </a:extLst>
            </a:blip>
            <a:srcRect l="6942" t="6209" r="5721" b="4116"/>
            <a:stretch/>
          </p:blipFill>
          <p:spPr>
            <a:xfrm>
              <a:off x="2064677" y="3035831"/>
              <a:ext cx="432111" cy="331200"/>
            </a:xfrm>
            <a:prstGeom prst="rect">
              <a:avLst/>
            </a:prstGeom>
          </p:spPr>
        </p:pic>
        <p:pic>
          <p:nvPicPr>
            <p:cNvPr id="23" name="Picture 2" descr="C:\Users\rui02.guo\Desktop\LOGO-NEW\POTEN-LOGO-LR-0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6882" y="2995975"/>
              <a:ext cx="1025632" cy="41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l="6841" t="12657" r="5273" b="12155"/>
            <a:stretch/>
          </p:blipFill>
          <p:spPr>
            <a:xfrm>
              <a:off x="2527760" y="3070154"/>
              <a:ext cx="1004569" cy="260619"/>
            </a:xfrm>
            <a:prstGeom prst="rect">
              <a:avLst/>
            </a:prstGeom>
          </p:spPr>
        </p:pic>
        <p:cxnSp>
          <p:nvCxnSpPr>
            <p:cNvPr id="25" name="直接连接符 24"/>
            <p:cNvCxnSpPr/>
            <p:nvPr/>
          </p:nvCxnSpPr>
          <p:spPr>
            <a:xfrm>
              <a:off x="3654358" y="3002463"/>
              <a:ext cx="0" cy="396000"/>
            </a:xfrm>
            <a:prstGeom prst="line">
              <a:avLst/>
            </a:prstGeom>
            <a:ln w="15875">
              <a:gradFill flip="none" rotWithShape="1">
                <a:gsLst>
                  <a:gs pos="60000">
                    <a:schemeClr val="bg1"/>
                  </a:gs>
                  <a:gs pos="90000">
                    <a:schemeClr val="bg1">
                      <a:alpha val="20000"/>
                    </a:schemeClr>
                  </a:gs>
                  <a:gs pos="10000">
                    <a:schemeClr val="bg1">
                      <a:alpha val="20000"/>
                    </a:schemeClr>
                  </a:gs>
                  <a:gs pos="40000">
                    <a:schemeClr val="bg1"/>
                  </a:gs>
                </a:gsLst>
                <a:path path="circle">
                  <a:fillToRect r="100000" b="100000"/>
                </a:path>
                <a:tileRect l="-100000" t="-100000"/>
              </a:gradFill>
            </a:ln>
          </p:spPr>
          <p:style>
            <a:lnRef idx="1">
              <a:schemeClr val="accent5"/>
            </a:lnRef>
            <a:fillRef idx="0">
              <a:schemeClr val="accent5"/>
            </a:fillRef>
            <a:effectRef idx="0">
              <a:schemeClr val="accent5"/>
            </a:effectRef>
            <a:fontRef idx="minor">
              <a:schemeClr val="tx1"/>
            </a:fontRef>
          </p:style>
        </p:cxnSp>
      </p:grpSp>
      <p:sp>
        <p:nvSpPr>
          <p:cNvPr id="11" name="文本框 10"/>
          <p:cNvSpPr txBox="1"/>
          <p:nvPr userDrawn="1"/>
        </p:nvSpPr>
        <p:spPr>
          <a:xfrm>
            <a:off x="5794276" y="1041509"/>
            <a:ext cx="3956424" cy="646331"/>
          </a:xfrm>
          <a:prstGeom prst="rect">
            <a:avLst/>
          </a:prstGeom>
          <a:noFill/>
        </p:spPr>
        <p:txBody>
          <a:bodyPr wrap="square" lIns="91438" tIns="45719" rIns="91438" bIns="45719" rtlCol="0">
            <a:spAutoFit/>
          </a:bodyPr>
          <a:lstStyle/>
          <a:p>
            <a:pPr fontAlgn="auto">
              <a:spcBef>
                <a:spcPts val="0"/>
              </a:spcBef>
              <a:spcAft>
                <a:spcPts val="0"/>
              </a:spcAft>
            </a:pPr>
            <a:r>
              <a:rPr lang="zh-CN" altLang="en-US" sz="3600" b="1" dirty="0">
                <a:solidFill>
                  <a:srgbClr val="005A9E"/>
                </a:solidFill>
                <a:latin typeface="Times New Roman"/>
                <a:ea typeface="微软雅黑"/>
              </a:rPr>
              <a:t>目 录</a:t>
            </a:r>
            <a:r>
              <a:rPr lang="zh-CN" altLang="en-US" sz="2000" dirty="0">
                <a:solidFill>
                  <a:srgbClr val="005A9E"/>
                </a:solidFill>
                <a:latin typeface="Times New Roman"/>
                <a:ea typeface="微软雅黑"/>
              </a:rPr>
              <a:t>丨</a:t>
            </a:r>
            <a:r>
              <a:rPr lang="en-US" altLang="zh-CN" sz="2000" dirty="0">
                <a:solidFill>
                  <a:srgbClr val="005A9E"/>
                </a:solidFill>
                <a:latin typeface="Times New Roman"/>
                <a:ea typeface="微软雅黑"/>
              </a:rPr>
              <a:t>CONTENTS</a:t>
            </a:r>
            <a:endParaRPr lang="zh-CN" altLang="en-US" sz="2000" dirty="0">
              <a:solidFill>
                <a:srgbClr val="005A9E"/>
              </a:solidFill>
              <a:latin typeface="Times New Roman"/>
              <a:ea typeface="微软雅黑"/>
            </a:endParaRPr>
          </a:p>
        </p:txBody>
      </p:sp>
    </p:spTree>
    <p:extLst>
      <p:ext uri="{BB962C8B-B14F-4D97-AF65-F5344CB8AC3E}">
        <p14:creationId xmlns:p14="http://schemas.microsoft.com/office/powerpoint/2010/main" val="256295187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标题 5"/>
          <p:cNvSpPr txBox="1">
            <a:spLocks/>
          </p:cNvSpPr>
          <p:nvPr userDrawn="1">
            <p:custDataLst>
              <p:tags r:id="rId1"/>
            </p:custDataLst>
          </p:nvPr>
        </p:nvSpPr>
        <p:spPr>
          <a:xfrm>
            <a:off x="4054525" y="2043081"/>
            <a:ext cx="4852408"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7"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grpSp>
        <p:nvGrpSpPr>
          <p:cNvPr id="8" name="组合 7"/>
          <p:cNvGrpSpPr/>
          <p:nvPr userDrawn="1"/>
        </p:nvGrpSpPr>
        <p:grpSpPr>
          <a:xfrm>
            <a:off x="8299065" y="2041879"/>
            <a:ext cx="612000" cy="612000"/>
            <a:chOff x="6550117" y="3185948"/>
            <a:chExt cx="540000" cy="540000"/>
          </a:xfrm>
        </p:grpSpPr>
        <p:sp>
          <p:nvSpPr>
            <p:cNvPr id="10" name="椭圆 9"/>
            <p:cNvSpPr/>
            <p:nvPr userDrawn="1">
              <p:custDataLst>
                <p:tags r:id="rId2"/>
              </p:custDataLst>
            </p:nvPr>
          </p:nvSpPr>
          <p:spPr>
            <a:xfrm>
              <a:off x="6550117" y="3185948"/>
              <a:ext cx="540000" cy="540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pic>
          <p:nvPicPr>
            <p:cNvPr id="11" name="图片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11016" y="3293948"/>
              <a:ext cx="218203" cy="324000"/>
            </a:xfrm>
            <a:prstGeom prst="rect">
              <a:avLst/>
            </a:prstGeom>
          </p:spPr>
        </p:pic>
      </p:grpSp>
    </p:spTree>
    <p:extLst>
      <p:ext uri="{BB962C8B-B14F-4D97-AF65-F5344CB8AC3E}">
        <p14:creationId xmlns:p14="http://schemas.microsoft.com/office/powerpoint/2010/main" val="231902297"/>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16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9" name="图片 8"/>
          <p:cNvPicPr>
            <a:picLocks noChangeAspect="1"/>
          </p:cNvPicPr>
          <p:nvPr userDrawn="1"/>
        </p:nvPicPr>
        <p:blipFill>
          <a:blip r:embed="rId4"/>
          <a:stretch>
            <a:fillRect/>
          </a:stretch>
        </p:blipFill>
        <p:spPr>
          <a:xfrm flipV="1">
            <a:off x="1" y="679745"/>
            <a:ext cx="12193201" cy="60959"/>
          </a:xfrm>
          <a:prstGeom prst="rect">
            <a:avLst/>
          </a:prstGeom>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221225809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正文">
    <p:spTree>
      <p:nvGrpSpPr>
        <p:cNvPr id="1" name=""/>
        <p:cNvGrpSpPr/>
        <p:nvPr/>
      </p:nvGrpSpPr>
      <p:grpSpPr>
        <a:xfrm>
          <a:off x="0" y="0"/>
          <a:ext cx="0" cy="0"/>
          <a:chOff x="0" y="0"/>
          <a:chExt cx="0" cy="0"/>
        </a:xfrm>
      </p:grpSpPr>
      <p:pic>
        <p:nvPicPr>
          <p:cNvPr id="2" name="图片 1" descr="目录页1.jpg"/>
          <p:cNvPicPr>
            <a:picLocks noChangeAspect="1"/>
          </p:cNvPicPr>
          <p:nvPr userDrawn="1"/>
        </p:nvPicPr>
        <p:blipFill>
          <a:blip r:embed="rId2" cstate="print"/>
          <a:stretch>
            <a:fillRect/>
          </a:stretch>
        </p:blipFill>
        <p:spPr>
          <a:xfrm>
            <a:off x="1" y="0"/>
            <a:ext cx="12193201" cy="6858024"/>
          </a:xfrm>
          <a:prstGeom prst="rect">
            <a:avLst/>
          </a:prstGeom>
        </p:spPr>
      </p:pic>
      <p:pic>
        <p:nvPicPr>
          <p:cNvPr id="3" name="图片 2"/>
          <p:cNvPicPr>
            <a:picLocks noChangeAspect="1"/>
          </p:cNvPicPr>
          <p:nvPr userDrawn="1"/>
        </p:nvPicPr>
        <p:blipFill>
          <a:blip r:embed="rId3"/>
          <a:stretch>
            <a:fillRect/>
          </a:stretch>
        </p:blipFill>
        <p:spPr>
          <a:xfrm flipV="1">
            <a:off x="1" y="679745"/>
            <a:ext cx="12193201" cy="60959"/>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4353828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7" name="Picture 2" descr="C:\Users\think\Desktop\PPT模板_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39374" y="0"/>
            <a:ext cx="11714455" cy="836712"/>
          </a:xfrm>
        </p:spPr>
        <p:txBody>
          <a:bodyPr lIns="91438" tIns="45719" rIns="91438" bIns="45719">
            <a:normAutofit/>
          </a:bodyPr>
          <a:lstStyle>
            <a:lvl1pPr algn="l">
              <a:defRPr sz="2700" b="1">
                <a:solidFill>
                  <a:srgbClr val="004CA0"/>
                </a:solidFill>
                <a:ea typeface="微软雅黑" panose="020B0503020204020204" pitchFamily="34" charset="-122"/>
              </a:defRPr>
            </a:lvl1pPr>
          </a:lstStyle>
          <a:p>
            <a:r>
              <a:rPr lang="zh-CN" altLang="en-US" dirty="0"/>
              <a:t>单击此处编辑母版标题样式</a:t>
            </a:r>
          </a:p>
        </p:txBody>
      </p:sp>
      <p:pic>
        <p:nvPicPr>
          <p:cNvPr id="8" name="Picture 2" descr="C:\Users\think\Desktop\PPT模板_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359" t="3199" r="88316" b="87878"/>
          <a:stretch>
            <a:fillRect/>
          </a:stretch>
        </p:blipFill>
        <p:spPr bwMode="auto">
          <a:xfrm>
            <a:off x="10705567" y="59707"/>
            <a:ext cx="1192216" cy="64156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userDrawn="1"/>
        </p:nvSpPr>
        <p:spPr>
          <a:xfrm>
            <a:off x="1" y="866545"/>
            <a:ext cx="12193201" cy="642211"/>
          </a:xfrm>
          <a:prstGeom prst="rect">
            <a:avLst/>
          </a:prstGeom>
          <a:gradFill>
            <a:gsLst>
              <a:gs pos="18000">
                <a:schemeClr val="accent1">
                  <a:lumMod val="40000"/>
                  <a:lumOff val="60000"/>
                  <a:alpha val="8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ea typeface="微软雅黑" panose="020B0503020204020204" pitchFamily="34" charset="-122"/>
            </a:endParaRPr>
          </a:p>
        </p:txBody>
      </p:sp>
      <p:sp>
        <p:nvSpPr>
          <p:cNvPr id="3" name="内容占位符 2"/>
          <p:cNvSpPr>
            <a:spLocks noGrp="1"/>
          </p:cNvSpPr>
          <p:nvPr>
            <p:ph idx="1"/>
          </p:nvPr>
        </p:nvSpPr>
        <p:spPr>
          <a:xfrm>
            <a:off x="239374" y="836714"/>
            <a:ext cx="11714455" cy="5289452"/>
          </a:xfrm>
        </p:spPr>
        <p:txBody>
          <a:bodyPr lIns="91438" tIns="45719" rIns="91438" bIns="45719">
            <a:normAutofit/>
          </a:bodyPr>
          <a:lstStyle>
            <a:lvl1pPr>
              <a:defRPr sz="2700">
                <a:solidFill>
                  <a:srgbClr val="004CA0"/>
                </a:solidFill>
                <a:ea typeface="微软雅黑" panose="020B0503020204020204" pitchFamily="34" charset="-122"/>
              </a:defRPr>
            </a:lvl1pPr>
            <a:lvl2pPr>
              <a:defRPr sz="2400">
                <a:solidFill>
                  <a:srgbClr val="004CA0"/>
                </a:solidFill>
                <a:ea typeface="微软雅黑" panose="020B0503020204020204" pitchFamily="34" charset="-122"/>
              </a:defRPr>
            </a:lvl2pPr>
            <a:lvl3pPr marL="1219170" indent="0">
              <a:buNone/>
              <a:defRPr sz="2100">
                <a:solidFill>
                  <a:srgbClr val="004CA0"/>
                </a:solidFill>
                <a:ea typeface="微软雅黑" panose="020B0503020204020204" pitchFamily="34" charset="-122"/>
              </a:defRPr>
            </a:lvl3pPr>
            <a:lvl4pPr>
              <a:defRPr sz="1900">
                <a:solidFill>
                  <a:srgbClr val="004CA0"/>
                </a:solidFill>
              </a:defRPr>
            </a:lvl4pPr>
            <a:lvl5pPr>
              <a:defRPr sz="1900">
                <a:solidFill>
                  <a:srgbClr val="004CA0"/>
                </a:solidFill>
              </a:defRPr>
            </a:lvl5pPr>
          </a:lstStyle>
          <a:p>
            <a:pPr lvl="0"/>
            <a:r>
              <a:rPr lang="zh-CN" altLang="en-US" dirty="0"/>
              <a:t>单击此处编辑母版文本样式</a:t>
            </a:r>
          </a:p>
          <a:p>
            <a:pPr lvl="1"/>
            <a:r>
              <a:rPr lang="zh-CN" altLang="en-US" dirty="0"/>
              <a:t>第二级</a:t>
            </a:r>
          </a:p>
          <a:p>
            <a:pPr lvl="2"/>
            <a:endParaRPr lang="zh-CN" altLang="en-US" dirty="0"/>
          </a:p>
        </p:txBody>
      </p:sp>
      <p:sp>
        <p:nvSpPr>
          <p:cNvPr id="6" name="灯片编号占位符 5"/>
          <p:cNvSpPr>
            <a:spLocks noGrp="1"/>
          </p:cNvSpPr>
          <p:nvPr>
            <p:ph type="sldNum" sz="quarter" idx="12"/>
          </p:nvPr>
        </p:nvSpPr>
        <p:spPr/>
        <p:txBody>
          <a:bodyPr lIns="91438" tIns="45719" rIns="91438" bIns="45719"/>
          <a:lstStyle>
            <a:lvl1pPr>
              <a:defRPr>
                <a:ea typeface="微软雅黑" panose="020B0503020204020204" pitchFamily="34" charset="-122"/>
              </a:defRPr>
            </a:lvl1pPr>
          </a:lstStyle>
          <a:p>
            <a:fld id="{0C913308-F349-4B6D-A68A-DD1791B4A57B}" type="slidenum">
              <a:rPr lang="zh-CN" altLang="en-US" smtClean="0"/>
              <a:pPr/>
              <a:t>‹#›</a:t>
            </a:fld>
            <a:endParaRPr lang="zh-CN" altLang="en-US"/>
          </a:p>
        </p:txBody>
      </p:sp>
      <p:sp>
        <p:nvSpPr>
          <p:cNvPr id="9" name="矩形 8"/>
          <p:cNvSpPr/>
          <p:nvPr userDrawn="1"/>
        </p:nvSpPr>
        <p:spPr>
          <a:xfrm>
            <a:off x="1" y="853136"/>
            <a:ext cx="12193201" cy="33600"/>
          </a:xfrm>
          <a:prstGeom prst="rect">
            <a:avLst/>
          </a:prstGeom>
          <a:gradFill flip="none" rotWithShape="1">
            <a:gsLst>
              <a:gs pos="0">
                <a:srgbClr val="004CA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ea typeface="微软雅黑" panose="020B0503020204020204" pitchFamily="34"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标题 5"/>
          <p:cNvSpPr txBox="1">
            <a:spLocks/>
          </p:cNvSpPr>
          <p:nvPr userDrawn="1">
            <p:custDataLst>
              <p:tags r:id="rId1"/>
            </p:custDataLst>
          </p:nvPr>
        </p:nvSpPr>
        <p:spPr>
          <a:xfrm>
            <a:off x="4054525" y="2043081"/>
            <a:ext cx="4687200"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12"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grpSp>
        <p:nvGrpSpPr>
          <p:cNvPr id="2" name="组合 1"/>
          <p:cNvGrpSpPr/>
          <p:nvPr userDrawn="1"/>
        </p:nvGrpSpPr>
        <p:grpSpPr>
          <a:xfrm>
            <a:off x="8129723" y="2041879"/>
            <a:ext cx="612000" cy="612000"/>
            <a:chOff x="6669893" y="2041878"/>
            <a:chExt cx="612000" cy="612000"/>
          </a:xfrm>
        </p:grpSpPr>
        <p:sp>
          <p:nvSpPr>
            <p:cNvPr id="10" name="椭圆 9"/>
            <p:cNvSpPr/>
            <p:nvPr userDrawn="1">
              <p:custDataLst>
                <p:tags r:id="rId2"/>
              </p:custDataLst>
            </p:nvPr>
          </p:nvSpPr>
          <p:spPr>
            <a:xfrm>
              <a:off x="6669893" y="2041878"/>
              <a:ext cx="612000" cy="612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sp>
          <p:nvSpPr>
            <p:cNvPr id="11" name="KSO_Shape"/>
            <p:cNvSpPr>
              <a:spLocks/>
            </p:cNvSpPr>
            <p:nvPr userDrawn="1"/>
          </p:nvSpPr>
          <p:spPr bwMode="auto">
            <a:xfrm>
              <a:off x="6812693" y="2184678"/>
              <a:ext cx="326400" cy="326400"/>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w="63500" cap="flat" cmpd="sng" algn="ctr">
              <a:noFill/>
              <a:prstDash val="solid"/>
            </a:ln>
            <a:effectLst/>
            <a:ex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109886356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kern="1200" dirty="0">
                <a:ln w="0"/>
                <a:solidFill>
                  <a:srgbClr val="005A9E"/>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36248769-5C09-4C4A-9630-FDD725BA69D8}"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grpSp>
        <p:nvGrpSpPr>
          <p:cNvPr id="13" name="组合 12"/>
          <p:cNvGrpSpPr/>
          <p:nvPr userDrawn="1"/>
        </p:nvGrpSpPr>
        <p:grpSpPr>
          <a:xfrm>
            <a:off x="0" y="140513"/>
            <a:ext cx="694187" cy="504000"/>
            <a:chOff x="-1" y="140514"/>
            <a:chExt cx="507970" cy="504000"/>
          </a:xfrm>
        </p:grpSpPr>
        <p:sp>
          <p:nvSpPr>
            <p:cNvPr id="15" name="矩形 14"/>
            <p:cNvSpPr/>
            <p:nvPr userDrawn="1"/>
          </p:nvSpPr>
          <p:spPr>
            <a:xfrm>
              <a:off x="-1" y="140514"/>
              <a:ext cx="324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16" name="矩形 15"/>
            <p:cNvSpPr/>
            <p:nvPr userDrawn="1"/>
          </p:nvSpPr>
          <p:spPr>
            <a:xfrm>
              <a:off x="361566" y="140514"/>
              <a:ext cx="72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2" name="矩形 21"/>
            <p:cNvSpPr/>
            <p:nvPr userDrawn="1"/>
          </p:nvSpPr>
          <p:spPr>
            <a:xfrm>
              <a:off x="471969" y="140514"/>
              <a:ext cx="36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7587437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标题 5"/>
          <p:cNvSpPr txBox="1">
            <a:spLocks/>
          </p:cNvSpPr>
          <p:nvPr userDrawn="1">
            <p:custDataLst>
              <p:tags r:id="rId1"/>
            </p:custDataLst>
          </p:nvPr>
        </p:nvSpPr>
        <p:spPr>
          <a:xfrm>
            <a:off x="4054525" y="2043081"/>
            <a:ext cx="4687200"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18"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sp>
        <p:nvSpPr>
          <p:cNvPr id="20" name="椭圆 19"/>
          <p:cNvSpPr/>
          <p:nvPr userDrawn="1">
            <p:custDataLst>
              <p:tags r:id="rId2"/>
            </p:custDataLst>
          </p:nvPr>
        </p:nvSpPr>
        <p:spPr>
          <a:xfrm>
            <a:off x="8129723" y="2041879"/>
            <a:ext cx="612000" cy="612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sp>
        <p:nvSpPr>
          <p:cNvPr id="22" name="KSO_Shape"/>
          <p:cNvSpPr>
            <a:spLocks/>
          </p:cNvSpPr>
          <p:nvPr userDrawn="1"/>
        </p:nvSpPr>
        <p:spPr bwMode="auto">
          <a:xfrm>
            <a:off x="8254720" y="2152452"/>
            <a:ext cx="344251" cy="34425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w="63500" cap="flat" cmpd="sng" algn="ctr">
            <a:noFill/>
            <a:prstDash val="solid"/>
          </a:ln>
          <a:effectLst/>
          <a:ex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Tree>
    <p:extLst>
      <p:ext uri="{BB962C8B-B14F-4D97-AF65-F5344CB8AC3E}">
        <p14:creationId xmlns:p14="http://schemas.microsoft.com/office/powerpoint/2010/main" val="9868261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userDrawn="1"/>
        </p:nvGrpSpPr>
        <p:grpSpPr>
          <a:xfrm>
            <a:off x="-1" y="140513"/>
            <a:ext cx="694187" cy="504000"/>
            <a:chOff x="-1" y="140514"/>
            <a:chExt cx="507970" cy="504000"/>
          </a:xfrm>
        </p:grpSpPr>
        <p:sp>
          <p:nvSpPr>
            <p:cNvPr id="19" name="矩形 18"/>
            <p:cNvSpPr/>
            <p:nvPr userDrawn="1"/>
          </p:nvSpPr>
          <p:spPr>
            <a:xfrm>
              <a:off x="-1" y="140514"/>
              <a:ext cx="324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0" name="矩形 19"/>
            <p:cNvSpPr/>
            <p:nvPr userDrawn="1"/>
          </p:nvSpPr>
          <p:spPr>
            <a:xfrm>
              <a:off x="361566" y="140514"/>
              <a:ext cx="72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1" name="矩形 20"/>
            <p:cNvSpPr/>
            <p:nvPr userDrawn="1"/>
          </p:nvSpPr>
          <p:spPr>
            <a:xfrm>
              <a:off x="471969" y="140514"/>
              <a:ext cx="36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dirty="0">
                <a:ln w="0"/>
                <a:solidFill>
                  <a:srgbClr val="E65D00"/>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4C05735A-A8CA-4DB4-9C7D-DC7D892CC58F}"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spTree>
    <p:extLst>
      <p:ext uri="{BB962C8B-B14F-4D97-AF65-F5344CB8AC3E}">
        <p14:creationId xmlns:p14="http://schemas.microsoft.com/office/powerpoint/2010/main" val="66633914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分隔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45687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userDrawn="1"/>
        </p:nvGrpSpPr>
        <p:grpSpPr>
          <a:xfrm>
            <a:off x="-1" y="140513"/>
            <a:ext cx="694187" cy="504000"/>
            <a:chOff x="-1" y="140514"/>
            <a:chExt cx="507970" cy="504000"/>
          </a:xfrm>
        </p:grpSpPr>
        <p:sp>
          <p:nvSpPr>
            <p:cNvPr id="19" name="矩形 18"/>
            <p:cNvSpPr/>
            <p:nvPr userDrawn="1"/>
          </p:nvSpPr>
          <p:spPr>
            <a:xfrm>
              <a:off x="-1" y="140514"/>
              <a:ext cx="324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0" name="矩形 19"/>
            <p:cNvSpPr/>
            <p:nvPr userDrawn="1"/>
          </p:nvSpPr>
          <p:spPr>
            <a:xfrm>
              <a:off x="361566" y="140514"/>
              <a:ext cx="72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1" name="矩形 20"/>
            <p:cNvSpPr/>
            <p:nvPr userDrawn="1"/>
          </p:nvSpPr>
          <p:spPr>
            <a:xfrm>
              <a:off x="471969" y="140514"/>
              <a:ext cx="36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dirty="0">
                <a:ln w="0"/>
                <a:solidFill>
                  <a:srgbClr val="C80A4D"/>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E62D73A3-E4F1-4789-BD2E-BE1CA3F73A77}"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spTree>
    <p:extLst>
      <p:ext uri="{BB962C8B-B14F-4D97-AF65-F5344CB8AC3E}">
        <p14:creationId xmlns:p14="http://schemas.microsoft.com/office/powerpoint/2010/main" val="109611007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结束页2">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2" name="矩形 1"/>
          <p:cNvSpPr/>
          <p:nvPr userDrawn="1"/>
        </p:nvSpPr>
        <p:spPr>
          <a:xfrm>
            <a:off x="3423685" y="2009553"/>
            <a:ext cx="5518297" cy="2434856"/>
          </a:xfrm>
          <a:prstGeom prst="rect">
            <a:avLst/>
          </a:prstGeom>
          <a:solidFill>
            <a:srgbClr val="F6F5F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328616452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30552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结束页2">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Tree>
    <p:extLst>
      <p:ext uri="{BB962C8B-B14F-4D97-AF65-F5344CB8AC3E}">
        <p14:creationId xmlns:p14="http://schemas.microsoft.com/office/powerpoint/2010/main" val="140432730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文本框 10"/>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DEBB5CCA-839B-4030-AC0C-B115028979BE}"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2846913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2846913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1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28469137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2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3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4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5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6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7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8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5589346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070" y="274639"/>
            <a:ext cx="2743471" cy="5851525"/>
          </a:xfrm>
          <a:prstGeom prst="rect">
            <a:avLst/>
          </a:prstGeom>
        </p:spPr>
        <p:txBody>
          <a:bodyPr vert="eaVert" lIns="91438" tIns="45719" rIns="91438" bIns="45719"/>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60" y="274639"/>
            <a:ext cx="8027191" cy="5851525"/>
          </a:xfrm>
          <a:prstGeom prst="rect">
            <a:avLst/>
          </a:prstGeom>
        </p:spPr>
        <p:txBody>
          <a:bodyPr vert="eaVert" lIns="91438" tIns="45719" rIns="91438" bIns="45719"/>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005FAA82-39AF-4045-AACE-79AAC4E83A2C}" type="datetimeFigureOut">
              <a:rPr lang="zh-CN" altLang="en-US" smtClean="0"/>
              <a:pPr/>
              <a:t>2019/6/2</a:t>
            </a:fld>
            <a:endParaRPr lang="zh-CN" altLang="en-US" dirty="0"/>
          </a:p>
        </p:txBody>
      </p:sp>
      <p:sp>
        <p:nvSpPr>
          <p:cNvPr id="5" name="页脚占位符 4"/>
          <p:cNvSpPr>
            <a:spLocks noGrp="1"/>
          </p:cNvSpPr>
          <p:nvPr>
            <p:ph type="ftr" sz="quarter" idx="11"/>
          </p:nvPr>
        </p:nvSpPr>
        <p:spPr>
          <a:xfrm>
            <a:off x="4166010" y="6356352"/>
            <a:ext cx="3861180" cy="365125"/>
          </a:xfrm>
          <a:prstGeom prst="rect">
            <a:avLst/>
          </a:prstGeom>
        </p:spPr>
        <p:txBody>
          <a:bodyPr lIns="91438" tIns="45719" rIns="91438" bIns="45719"/>
          <a:lstStyle>
            <a:lvl1pPr>
              <a:defRPr>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12"/>
          </p:nvPr>
        </p:nvSpPr>
        <p:spPr>
          <a:xfrm>
            <a:off x="87384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6BAC988B-806A-4D80-ADE0-38297F1FF54D}" type="slidenum">
              <a:rPr lang="zh-CN" altLang="en-US" smtClean="0"/>
              <a:pPr/>
              <a:t>‹#›</a:t>
            </a:fld>
            <a:endParaRPr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封面">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4" name="图片 13" hidden="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3000"/>
            <a:ext cx="12192000" cy="4212000"/>
          </a:xfrm>
          <a:prstGeom prst="rect">
            <a:avLst/>
          </a:prstGeom>
        </p:spPr>
      </p:pic>
      <p:sp>
        <p:nvSpPr>
          <p:cNvPr id="8" name="文本框 7"/>
          <p:cNvSpPr txBox="1"/>
          <p:nvPr/>
        </p:nvSpPr>
        <p:spPr>
          <a:xfrm>
            <a:off x="1163028" y="4347283"/>
            <a:ext cx="9809327" cy="1255044"/>
          </a:xfrm>
          <a:prstGeom prst="rect">
            <a:avLst/>
          </a:prstGeom>
          <a:noFill/>
        </p:spPr>
        <p:txBody>
          <a:bodyPr wrap="square" lIns="91438" tIns="45719" rIns="91438" bIns="45719" rtlCol="0">
            <a:spAutoFit/>
          </a:bodyPr>
          <a:lstStyle/>
          <a:p>
            <a:pPr algn="just" fontAlgn="auto">
              <a:lnSpc>
                <a:spcPts val="4500"/>
              </a:lnSpc>
              <a:spcBef>
                <a:spcPts val="0"/>
              </a:spcBef>
              <a:spcAft>
                <a:spcPts val="0"/>
              </a:spcAft>
            </a:pPr>
            <a:r>
              <a:rPr lang="zh-CN" altLang="en-US" sz="3600" b="1" dirty="0">
                <a:solidFill>
                  <a:srgbClr val="D54773">
                    <a:lumMod val="75000"/>
                  </a:srgbClr>
                </a:solidFill>
                <a:latin typeface="Times New Roman"/>
                <a:ea typeface="微软雅黑"/>
              </a:rPr>
              <a:t>流域统筹 系统治理</a:t>
            </a:r>
            <a:endParaRPr lang="en-US" altLang="zh-CN" sz="3600" b="1" dirty="0">
              <a:solidFill>
                <a:srgbClr val="D54773">
                  <a:lumMod val="75000"/>
                </a:srgbClr>
              </a:solidFill>
              <a:latin typeface="Times New Roman"/>
              <a:ea typeface="微软雅黑"/>
            </a:endParaRPr>
          </a:p>
          <a:p>
            <a:pPr algn="just" fontAlgn="auto">
              <a:lnSpc>
                <a:spcPts val="4500"/>
              </a:lnSpc>
              <a:spcBef>
                <a:spcPts val="0"/>
              </a:spcBef>
              <a:spcAft>
                <a:spcPts val="0"/>
              </a:spcAft>
            </a:pPr>
            <a:r>
              <a:rPr lang="en-US" altLang="zh-CN" sz="3600" b="1" dirty="0">
                <a:solidFill>
                  <a:srgbClr val="005A9E"/>
                </a:solidFill>
                <a:latin typeface="Times New Roman"/>
                <a:ea typeface="微软雅黑"/>
              </a:rPr>
              <a:t>                    ——</a:t>
            </a:r>
            <a:r>
              <a:rPr lang="zh-CN" altLang="en-US" sz="3600" b="1" dirty="0">
                <a:solidFill>
                  <a:srgbClr val="005A9E"/>
                </a:solidFill>
                <a:latin typeface="Times New Roman"/>
                <a:ea typeface="微软雅黑"/>
              </a:rPr>
              <a:t>深圳茅洲河治理经验与挑战</a:t>
            </a:r>
            <a:endParaRPr lang="en-US" altLang="zh-CN" sz="3600" b="1" dirty="0">
              <a:solidFill>
                <a:srgbClr val="005A9E"/>
              </a:solidFill>
              <a:latin typeface="Times New Roman"/>
              <a:ea typeface="微软雅黑"/>
            </a:endParaRPr>
          </a:p>
        </p:txBody>
      </p:sp>
      <p:sp>
        <p:nvSpPr>
          <p:cNvPr id="2" name="弧形 1"/>
          <p:cNvSpPr/>
          <p:nvPr userDrawn="1"/>
        </p:nvSpPr>
        <p:spPr>
          <a:xfrm rot="10085228">
            <a:off x="-2703497" y="-2886429"/>
            <a:ext cx="15059929" cy="6766183"/>
          </a:xfrm>
          <a:prstGeom prst="arc">
            <a:avLst>
              <a:gd name="adj1" fmla="val 11269603"/>
              <a:gd name="adj2" fmla="val 20198466"/>
            </a:avLst>
          </a:prstGeom>
          <a:ln w="12700">
            <a:gradFill>
              <a:gsLst>
                <a:gs pos="0">
                  <a:schemeClr val="accent2">
                    <a:lumMod val="75000"/>
                  </a:schemeClr>
                </a:gs>
                <a:gs pos="54000">
                  <a:schemeClr val="accent1">
                    <a:tint val="44500"/>
                    <a:satMod val="160000"/>
                  </a:schemeClr>
                </a:gs>
                <a:gs pos="73000">
                  <a:schemeClr val="accent1">
                    <a:tint val="23500"/>
                    <a:satMod val="160000"/>
                    <a:alpha val="0"/>
                  </a:schemeClr>
                </a:gs>
              </a:gsLst>
              <a:lin ang="1320000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fontAlgn="auto">
              <a:spcBef>
                <a:spcPts val="0"/>
              </a:spcBef>
              <a:spcAft>
                <a:spcPts val="0"/>
              </a:spcAft>
            </a:pPr>
            <a:endParaRPr lang="zh-SG" altLang="en-US">
              <a:solidFill>
                <a:prstClr val="black"/>
              </a:solidFill>
            </a:endParaRPr>
          </a:p>
        </p:txBody>
      </p:sp>
      <p:sp>
        <p:nvSpPr>
          <p:cNvPr id="7" name="弧形 6"/>
          <p:cNvSpPr/>
          <p:nvPr userDrawn="1"/>
        </p:nvSpPr>
        <p:spPr>
          <a:xfrm rot="11870041">
            <a:off x="-2420207" y="-2338077"/>
            <a:ext cx="16264195" cy="6451007"/>
          </a:xfrm>
          <a:prstGeom prst="arc">
            <a:avLst>
              <a:gd name="adj1" fmla="val 11478479"/>
              <a:gd name="adj2" fmla="val 18550185"/>
            </a:avLst>
          </a:prstGeom>
          <a:noFill/>
          <a:ln w="28575">
            <a:gradFill>
              <a:gsLst>
                <a:gs pos="0">
                  <a:schemeClr val="accent3">
                    <a:lumMod val="40000"/>
                    <a:lumOff val="60000"/>
                    <a:alpha val="15000"/>
                  </a:schemeClr>
                </a:gs>
                <a:gs pos="91000">
                  <a:schemeClr val="accent3">
                    <a:lumMod val="75000"/>
                  </a:schemeClr>
                </a:gs>
              </a:gsLst>
              <a:lin ang="900000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fontAlgn="auto">
              <a:spcBef>
                <a:spcPts val="0"/>
              </a:spcBef>
              <a:spcAft>
                <a:spcPts val="0"/>
              </a:spcAft>
            </a:pPr>
            <a:endParaRPr lang="zh-SG" altLang="en-US">
              <a:solidFill>
                <a:prstClr val="black"/>
              </a:solidFill>
            </a:endParaRPr>
          </a:p>
        </p:txBody>
      </p:sp>
      <p:cxnSp>
        <p:nvCxnSpPr>
          <p:cNvPr id="4" name="直接连接符 3"/>
          <p:cNvCxnSpPr/>
          <p:nvPr userDrawn="1"/>
        </p:nvCxnSpPr>
        <p:spPr>
          <a:xfrm>
            <a:off x="1266600" y="5603563"/>
            <a:ext cx="5082139" cy="0"/>
          </a:xfrm>
          <a:prstGeom prst="line">
            <a:avLst/>
          </a:prstGeom>
          <a:ln w="47625">
            <a:gradFill>
              <a:gsLst>
                <a:gs pos="0">
                  <a:schemeClr val="accent6">
                    <a:lumMod val="89000"/>
                    <a:lumOff val="11000"/>
                  </a:schemeClr>
                </a:gs>
                <a:gs pos="96944">
                  <a:schemeClr val="accent4">
                    <a:lumMod val="75000"/>
                    <a:alpha val="0"/>
                  </a:schemeClr>
                </a:gs>
                <a:gs pos="68000">
                  <a:schemeClr val="accent4">
                    <a:lumMod val="87000"/>
                    <a:lumOff val="13000"/>
                  </a:schemeClr>
                </a:gs>
              </a:gsLst>
              <a:lin ang="0" scaled="0"/>
            </a:gra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userDrawn="1"/>
        </p:nvPicPr>
        <p:blipFill rotWithShape="1">
          <a:blip r:embed="rId4" cstate="print">
            <a:extLst>
              <a:ext uri="{28A0092B-C50C-407E-A947-70E740481C1C}">
                <a14:useLocalDpi xmlns:a14="http://schemas.microsoft.com/office/drawing/2010/main" val="0"/>
              </a:ext>
            </a:extLst>
          </a:blip>
          <a:srcRect b="42046"/>
          <a:stretch/>
        </p:blipFill>
        <p:spPr>
          <a:xfrm>
            <a:off x="9402039" y="116626"/>
            <a:ext cx="973996" cy="562759"/>
          </a:xfrm>
          <a:prstGeom prst="rect">
            <a:avLst/>
          </a:prstGeom>
        </p:spPr>
      </p:pic>
      <p:pic>
        <p:nvPicPr>
          <p:cNvPr id="10" name="图片 9"/>
          <p:cNvPicPr>
            <a:picLocks noChangeAspect="1"/>
          </p:cNvPicPr>
          <p:nvPr userDrawn="1"/>
        </p:nvPicPr>
        <p:blipFill rotWithShape="1">
          <a:blip r:embed="rId5" cstate="print">
            <a:extLst>
              <a:ext uri="{28A0092B-C50C-407E-A947-70E740481C1C}">
                <a14:useLocalDpi xmlns:a14="http://schemas.microsoft.com/office/drawing/2010/main" val="0"/>
              </a:ext>
            </a:extLst>
          </a:blip>
          <a:srcRect t="56480"/>
          <a:stretch/>
        </p:blipFill>
        <p:spPr>
          <a:xfrm>
            <a:off x="10202781" y="131869"/>
            <a:ext cx="1226759" cy="532275"/>
          </a:xfrm>
          <a:prstGeom prst="rect">
            <a:avLst/>
          </a:prstGeom>
        </p:spPr>
      </p:pic>
    </p:spTree>
    <p:extLst>
      <p:ext uri="{BB962C8B-B14F-4D97-AF65-F5344CB8AC3E}">
        <p14:creationId xmlns:p14="http://schemas.microsoft.com/office/powerpoint/2010/main" val="284340178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hidden="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2" y="0"/>
            <a:ext cx="3837215" cy="6858000"/>
          </a:xfrm>
          <a:prstGeom prst="rect">
            <a:avLst/>
          </a:prstGeom>
        </p:spPr>
      </p:pic>
      <p:grpSp>
        <p:nvGrpSpPr>
          <p:cNvPr id="13" name="组合 12" hidden="1"/>
          <p:cNvGrpSpPr/>
          <p:nvPr userDrawn="1"/>
        </p:nvGrpSpPr>
        <p:grpSpPr>
          <a:xfrm>
            <a:off x="8277257" y="1312739"/>
            <a:ext cx="3362257" cy="504000"/>
            <a:chOff x="2064677" y="2995975"/>
            <a:chExt cx="2737837" cy="410400"/>
          </a:xfrm>
        </p:grpSpPr>
        <p:pic>
          <p:nvPicPr>
            <p:cNvPr id="17" name="图片 16"/>
            <p:cNvPicPr>
              <a:picLocks noChangeAspect="1"/>
            </p:cNvPicPr>
            <p:nvPr/>
          </p:nvPicPr>
          <p:blipFill rotWithShape="1">
            <a:blip r:embed="rId4" cstate="screen">
              <a:extLst>
                <a:ext uri="{28A0092B-C50C-407E-A947-70E740481C1C}">
                  <a14:useLocalDpi xmlns:a14="http://schemas.microsoft.com/office/drawing/2010/main"/>
                </a:ext>
              </a:extLst>
            </a:blip>
            <a:srcRect l="6942" t="6209" r="5721" b="4116"/>
            <a:stretch/>
          </p:blipFill>
          <p:spPr>
            <a:xfrm>
              <a:off x="2064677" y="3035831"/>
              <a:ext cx="432111" cy="331200"/>
            </a:xfrm>
            <a:prstGeom prst="rect">
              <a:avLst/>
            </a:prstGeom>
          </p:spPr>
        </p:pic>
        <p:pic>
          <p:nvPicPr>
            <p:cNvPr id="23" name="Picture 2" descr="C:\Users\rui02.guo\Desktop\LOGO-NEW\POTEN-LOGO-LR-02.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6882" y="2995975"/>
              <a:ext cx="1025632" cy="41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23"/>
            <p:cNvPicPr>
              <a:picLocks noChangeAspect="1"/>
            </p:cNvPicPr>
            <p:nvPr/>
          </p:nvPicPr>
          <p:blipFill rotWithShape="1">
            <a:blip r:embed="rId6" cstate="screen">
              <a:biLevel thresh="25000"/>
              <a:extLst>
                <a:ext uri="{28A0092B-C50C-407E-A947-70E740481C1C}">
                  <a14:useLocalDpi xmlns:a14="http://schemas.microsoft.com/office/drawing/2010/main"/>
                </a:ext>
              </a:extLst>
            </a:blip>
            <a:srcRect l="6841" t="12657" r="5273" b="12155"/>
            <a:stretch/>
          </p:blipFill>
          <p:spPr>
            <a:xfrm>
              <a:off x="2527760" y="3070154"/>
              <a:ext cx="1004569" cy="260619"/>
            </a:xfrm>
            <a:prstGeom prst="rect">
              <a:avLst/>
            </a:prstGeom>
          </p:spPr>
        </p:pic>
        <p:cxnSp>
          <p:nvCxnSpPr>
            <p:cNvPr id="25" name="直接连接符 24"/>
            <p:cNvCxnSpPr/>
            <p:nvPr/>
          </p:nvCxnSpPr>
          <p:spPr>
            <a:xfrm>
              <a:off x="3654358" y="3002463"/>
              <a:ext cx="0" cy="396000"/>
            </a:xfrm>
            <a:prstGeom prst="line">
              <a:avLst/>
            </a:prstGeom>
            <a:ln w="15875">
              <a:gradFill flip="none" rotWithShape="1">
                <a:gsLst>
                  <a:gs pos="60000">
                    <a:schemeClr val="bg1"/>
                  </a:gs>
                  <a:gs pos="90000">
                    <a:schemeClr val="bg1">
                      <a:alpha val="20000"/>
                    </a:schemeClr>
                  </a:gs>
                  <a:gs pos="10000">
                    <a:schemeClr val="bg1">
                      <a:alpha val="20000"/>
                    </a:schemeClr>
                  </a:gs>
                  <a:gs pos="40000">
                    <a:schemeClr val="bg1"/>
                  </a:gs>
                </a:gsLst>
                <a:path path="circle">
                  <a:fillToRect r="100000" b="100000"/>
                </a:path>
                <a:tileRect l="-100000" t="-100000"/>
              </a:gradFill>
            </a:ln>
          </p:spPr>
          <p:style>
            <a:lnRef idx="1">
              <a:schemeClr val="accent5"/>
            </a:lnRef>
            <a:fillRef idx="0">
              <a:schemeClr val="accent5"/>
            </a:fillRef>
            <a:effectRef idx="0">
              <a:schemeClr val="accent5"/>
            </a:effectRef>
            <a:fontRef idx="minor">
              <a:schemeClr val="tx1"/>
            </a:fontRef>
          </p:style>
        </p:cxnSp>
      </p:grpSp>
      <p:sp>
        <p:nvSpPr>
          <p:cNvPr id="11" name="文本框 10"/>
          <p:cNvSpPr txBox="1"/>
          <p:nvPr userDrawn="1"/>
        </p:nvSpPr>
        <p:spPr>
          <a:xfrm>
            <a:off x="5794276" y="1041509"/>
            <a:ext cx="3956424" cy="646331"/>
          </a:xfrm>
          <a:prstGeom prst="rect">
            <a:avLst/>
          </a:prstGeom>
          <a:noFill/>
        </p:spPr>
        <p:txBody>
          <a:bodyPr wrap="square" lIns="91438" tIns="45719" rIns="91438" bIns="45719" rtlCol="0">
            <a:spAutoFit/>
          </a:bodyPr>
          <a:lstStyle/>
          <a:p>
            <a:pPr fontAlgn="auto">
              <a:spcBef>
                <a:spcPts val="0"/>
              </a:spcBef>
              <a:spcAft>
                <a:spcPts val="0"/>
              </a:spcAft>
            </a:pPr>
            <a:r>
              <a:rPr lang="zh-CN" altLang="en-US" sz="3600" b="1" dirty="0">
                <a:solidFill>
                  <a:srgbClr val="005A9E"/>
                </a:solidFill>
                <a:latin typeface="Times New Roman"/>
                <a:ea typeface="微软雅黑"/>
              </a:rPr>
              <a:t>目 录</a:t>
            </a:r>
            <a:r>
              <a:rPr lang="zh-CN" altLang="en-US" sz="2000" dirty="0">
                <a:solidFill>
                  <a:srgbClr val="005A9E"/>
                </a:solidFill>
                <a:latin typeface="Times New Roman"/>
                <a:ea typeface="微软雅黑"/>
              </a:rPr>
              <a:t>丨</a:t>
            </a:r>
            <a:r>
              <a:rPr lang="en-US" altLang="zh-CN" sz="2000" dirty="0">
                <a:solidFill>
                  <a:srgbClr val="005A9E"/>
                </a:solidFill>
                <a:latin typeface="Times New Roman"/>
                <a:ea typeface="微软雅黑"/>
              </a:rPr>
              <a:t>CONTENTS</a:t>
            </a:r>
            <a:endParaRPr lang="zh-CN" altLang="en-US" sz="2000" dirty="0">
              <a:solidFill>
                <a:srgbClr val="005A9E"/>
              </a:solidFill>
              <a:latin typeface="Times New Roman"/>
              <a:ea typeface="微软雅黑"/>
            </a:endParaRPr>
          </a:p>
        </p:txBody>
      </p:sp>
    </p:spTree>
    <p:extLst>
      <p:ext uri="{BB962C8B-B14F-4D97-AF65-F5344CB8AC3E}">
        <p14:creationId xmlns:p14="http://schemas.microsoft.com/office/powerpoint/2010/main" val="376894481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标题 5"/>
          <p:cNvSpPr txBox="1">
            <a:spLocks/>
          </p:cNvSpPr>
          <p:nvPr userDrawn="1">
            <p:custDataLst>
              <p:tags r:id="rId1"/>
            </p:custDataLst>
          </p:nvPr>
        </p:nvSpPr>
        <p:spPr>
          <a:xfrm>
            <a:off x="4054525" y="2043081"/>
            <a:ext cx="4852408"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7"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grpSp>
        <p:nvGrpSpPr>
          <p:cNvPr id="8" name="组合 7"/>
          <p:cNvGrpSpPr/>
          <p:nvPr userDrawn="1"/>
        </p:nvGrpSpPr>
        <p:grpSpPr>
          <a:xfrm>
            <a:off x="8299065" y="2041879"/>
            <a:ext cx="612000" cy="612000"/>
            <a:chOff x="6550117" y="3185948"/>
            <a:chExt cx="540000" cy="540000"/>
          </a:xfrm>
        </p:grpSpPr>
        <p:sp>
          <p:nvSpPr>
            <p:cNvPr id="10" name="椭圆 9"/>
            <p:cNvSpPr/>
            <p:nvPr userDrawn="1">
              <p:custDataLst>
                <p:tags r:id="rId2"/>
              </p:custDataLst>
            </p:nvPr>
          </p:nvSpPr>
          <p:spPr>
            <a:xfrm>
              <a:off x="6550117" y="3185948"/>
              <a:ext cx="540000" cy="540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pic>
          <p:nvPicPr>
            <p:cNvPr id="11" name="图片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711016" y="3293948"/>
              <a:ext cx="218203" cy="324000"/>
            </a:xfrm>
            <a:prstGeom prst="rect">
              <a:avLst/>
            </a:prstGeom>
          </p:spPr>
        </p:pic>
      </p:grpSp>
    </p:spTree>
    <p:extLst>
      <p:ext uri="{BB962C8B-B14F-4D97-AF65-F5344CB8AC3E}">
        <p14:creationId xmlns:p14="http://schemas.microsoft.com/office/powerpoint/2010/main" val="3728491253"/>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16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图片 8" descr="目录页1.jpg"/>
          <p:cNvPicPr>
            <a:picLocks noChangeAspect="1"/>
          </p:cNvPicPr>
          <p:nvPr userDrawn="1"/>
        </p:nvPicPr>
        <p:blipFill>
          <a:blip r:embed="rId3" cstate="print"/>
          <a:stretch>
            <a:fillRect/>
          </a:stretch>
        </p:blipFill>
        <p:spPr>
          <a:xfrm>
            <a:off x="1" y="0"/>
            <a:ext cx="12193201" cy="6858024"/>
          </a:xfrm>
          <a:prstGeom prst="rect">
            <a:avLst/>
          </a:prstGeom>
        </p:spPr>
      </p:pic>
      <p:pic>
        <p:nvPicPr>
          <p:cNvPr id="12" name="图片 11"/>
          <p:cNvPicPr>
            <a:picLocks noChangeAspect="1"/>
          </p:cNvPicPr>
          <p:nvPr userDrawn="1"/>
        </p:nvPicPr>
        <p:blipFill>
          <a:blip r:embed="rId4"/>
          <a:stretch>
            <a:fillRect/>
          </a:stretch>
        </p:blipFill>
        <p:spPr>
          <a:xfrm flipV="1">
            <a:off x="1" y="679745"/>
            <a:ext cx="12193201" cy="60959"/>
          </a:xfrm>
          <a:prstGeom prst="rect">
            <a:avLst/>
          </a:prstGeom>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25712616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正文">
    <p:spTree>
      <p:nvGrpSpPr>
        <p:cNvPr id="1" name=""/>
        <p:cNvGrpSpPr/>
        <p:nvPr/>
      </p:nvGrpSpPr>
      <p:grpSpPr>
        <a:xfrm>
          <a:off x="0" y="0"/>
          <a:ext cx="0" cy="0"/>
          <a:chOff x="0" y="0"/>
          <a:chExt cx="0" cy="0"/>
        </a:xfrm>
      </p:grpSpPr>
      <p:pic>
        <p:nvPicPr>
          <p:cNvPr id="2" name="图片 1" descr="目录页1.jpg"/>
          <p:cNvPicPr>
            <a:picLocks noChangeAspect="1"/>
          </p:cNvPicPr>
          <p:nvPr userDrawn="1"/>
        </p:nvPicPr>
        <p:blipFill>
          <a:blip r:embed="rId2" cstate="print"/>
          <a:stretch>
            <a:fillRect/>
          </a:stretch>
        </p:blipFill>
        <p:spPr>
          <a:xfrm>
            <a:off x="1" y="0"/>
            <a:ext cx="12193201" cy="6858024"/>
          </a:xfrm>
          <a:prstGeom prst="rect">
            <a:avLst/>
          </a:prstGeom>
        </p:spPr>
      </p:pic>
      <p:pic>
        <p:nvPicPr>
          <p:cNvPr id="3" name="图片 2"/>
          <p:cNvPicPr>
            <a:picLocks noChangeAspect="1"/>
          </p:cNvPicPr>
          <p:nvPr userDrawn="1"/>
        </p:nvPicPr>
        <p:blipFill>
          <a:blip r:embed="rId3"/>
          <a:stretch>
            <a:fillRect/>
          </a:stretch>
        </p:blipFill>
        <p:spPr>
          <a:xfrm flipV="1">
            <a:off x="1" y="679745"/>
            <a:ext cx="12193201" cy="60959"/>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407450184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标题 5"/>
          <p:cNvSpPr txBox="1">
            <a:spLocks/>
          </p:cNvSpPr>
          <p:nvPr userDrawn="1">
            <p:custDataLst>
              <p:tags r:id="rId1"/>
            </p:custDataLst>
          </p:nvPr>
        </p:nvSpPr>
        <p:spPr>
          <a:xfrm>
            <a:off x="4054525" y="2043081"/>
            <a:ext cx="4687200"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12"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grpSp>
        <p:nvGrpSpPr>
          <p:cNvPr id="2" name="组合 1"/>
          <p:cNvGrpSpPr/>
          <p:nvPr userDrawn="1"/>
        </p:nvGrpSpPr>
        <p:grpSpPr>
          <a:xfrm>
            <a:off x="8129723" y="2041879"/>
            <a:ext cx="612000" cy="612000"/>
            <a:chOff x="6669893" y="2041878"/>
            <a:chExt cx="612000" cy="612000"/>
          </a:xfrm>
        </p:grpSpPr>
        <p:sp>
          <p:nvSpPr>
            <p:cNvPr id="10" name="椭圆 9"/>
            <p:cNvSpPr/>
            <p:nvPr userDrawn="1">
              <p:custDataLst>
                <p:tags r:id="rId2"/>
              </p:custDataLst>
            </p:nvPr>
          </p:nvSpPr>
          <p:spPr>
            <a:xfrm>
              <a:off x="6669893" y="2041878"/>
              <a:ext cx="612000" cy="612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sp>
          <p:nvSpPr>
            <p:cNvPr id="11" name="KSO_Shape"/>
            <p:cNvSpPr>
              <a:spLocks/>
            </p:cNvSpPr>
            <p:nvPr userDrawn="1"/>
          </p:nvSpPr>
          <p:spPr bwMode="auto">
            <a:xfrm>
              <a:off x="6812693" y="2184678"/>
              <a:ext cx="326400" cy="326400"/>
            </a:xfrm>
            <a:custGeom>
              <a:avLst/>
              <a:gdLst>
                <a:gd name="T0" fmla="*/ 1767542 w 3927"/>
                <a:gd name="T1" fmla="*/ 308011 h 3928"/>
                <a:gd name="T2" fmla="*/ 1684137 w 3927"/>
                <a:gd name="T3" fmla="*/ 390514 h 3928"/>
                <a:gd name="T4" fmla="*/ 1406885 w 3927"/>
                <a:gd name="T5" fmla="*/ 115046 h 3928"/>
                <a:gd name="T6" fmla="*/ 1490290 w 3927"/>
                <a:gd name="T7" fmla="*/ 32084 h 3928"/>
                <a:gd name="T8" fmla="*/ 1597525 w 3927"/>
                <a:gd name="T9" fmla="*/ 28876 h 3928"/>
                <a:gd name="T10" fmla="*/ 1770750 w 3927"/>
                <a:gd name="T11" fmla="*/ 200757 h 3928"/>
                <a:gd name="T12" fmla="*/ 1767542 w 3927"/>
                <a:gd name="T13" fmla="*/ 308011 h 3928"/>
                <a:gd name="T14" fmla="*/ 1032021 w 3927"/>
                <a:gd name="T15" fmla="*/ 1039078 h 3928"/>
                <a:gd name="T16" fmla="*/ 754768 w 3927"/>
                <a:gd name="T17" fmla="*/ 763152 h 3928"/>
                <a:gd name="T18" fmla="*/ 1364724 w 3927"/>
                <a:gd name="T19" fmla="*/ 156756 h 3928"/>
                <a:gd name="T20" fmla="*/ 1641977 w 3927"/>
                <a:gd name="T21" fmla="*/ 432682 h 3928"/>
                <a:gd name="T22" fmla="*/ 1032021 w 3927"/>
                <a:gd name="T23" fmla="*/ 1039078 h 3928"/>
                <a:gd name="T24" fmla="*/ 993526 w 3927"/>
                <a:gd name="T25" fmla="*/ 1077121 h 3928"/>
                <a:gd name="T26" fmla="*/ 605373 w 3927"/>
                <a:gd name="T27" fmla="*/ 1187584 h 3928"/>
                <a:gd name="T28" fmla="*/ 716274 w 3927"/>
                <a:gd name="T29" fmla="*/ 801653 h 3928"/>
                <a:gd name="T30" fmla="*/ 993526 w 3927"/>
                <a:gd name="T31" fmla="*/ 1077121 h 3928"/>
                <a:gd name="T32" fmla="*/ 352867 w 3927"/>
                <a:gd name="T33" fmla="*/ 226883 h 3928"/>
                <a:gd name="T34" fmla="*/ 179641 w 3927"/>
                <a:gd name="T35" fmla="*/ 400597 h 3928"/>
                <a:gd name="T36" fmla="*/ 179641 w 3927"/>
                <a:gd name="T37" fmla="*/ 1447468 h 3928"/>
                <a:gd name="T38" fmla="*/ 352867 w 3927"/>
                <a:gd name="T39" fmla="*/ 1620724 h 3928"/>
                <a:gd name="T40" fmla="*/ 1400011 w 3927"/>
                <a:gd name="T41" fmla="*/ 1620724 h 3928"/>
                <a:gd name="T42" fmla="*/ 1573236 w 3927"/>
                <a:gd name="T43" fmla="*/ 1447468 h 3928"/>
                <a:gd name="T44" fmla="*/ 1573236 w 3927"/>
                <a:gd name="T45" fmla="*/ 759485 h 3928"/>
                <a:gd name="T46" fmla="*/ 1752419 w 3927"/>
                <a:gd name="T47" fmla="*/ 585771 h 3928"/>
                <a:gd name="T48" fmla="*/ 1752419 w 3927"/>
                <a:gd name="T49" fmla="*/ 1511178 h 3928"/>
                <a:gd name="T50" fmla="*/ 1457753 w 3927"/>
                <a:gd name="T51" fmla="*/ 1800397 h 3928"/>
                <a:gd name="T52" fmla="*/ 289168 w 3927"/>
                <a:gd name="T53" fmla="*/ 1800397 h 3928"/>
                <a:gd name="T54" fmla="*/ 0 w 3927"/>
                <a:gd name="T55" fmla="*/ 1511178 h 3928"/>
                <a:gd name="T56" fmla="*/ 0 w 3927"/>
                <a:gd name="T57" fmla="*/ 354304 h 3928"/>
                <a:gd name="T58" fmla="*/ 289168 w 3927"/>
                <a:gd name="T59" fmla="*/ 47210 h 3928"/>
                <a:gd name="T60" fmla="*/ 1214412 w 3927"/>
                <a:gd name="T61" fmla="*/ 47210 h 3928"/>
                <a:gd name="T62" fmla="*/ 1040728 w 3927"/>
                <a:gd name="T63" fmla="*/ 226883 h 3928"/>
                <a:gd name="T64" fmla="*/ 352867 w 3927"/>
                <a:gd name="T65" fmla="*/ 226883 h 39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27" h="3928">
                  <a:moveTo>
                    <a:pt x="3857" y="672"/>
                  </a:moveTo>
                  <a:cubicBezTo>
                    <a:pt x="3675" y="852"/>
                    <a:pt x="3675" y="852"/>
                    <a:pt x="3675" y="852"/>
                  </a:cubicBezTo>
                  <a:cubicBezTo>
                    <a:pt x="3070" y="251"/>
                    <a:pt x="3070" y="251"/>
                    <a:pt x="3070" y="251"/>
                  </a:cubicBezTo>
                  <a:cubicBezTo>
                    <a:pt x="3252" y="70"/>
                    <a:pt x="3252" y="70"/>
                    <a:pt x="3252" y="70"/>
                  </a:cubicBezTo>
                  <a:cubicBezTo>
                    <a:pt x="3319" y="4"/>
                    <a:pt x="3424" y="0"/>
                    <a:pt x="3486" y="63"/>
                  </a:cubicBezTo>
                  <a:cubicBezTo>
                    <a:pt x="3864" y="438"/>
                    <a:pt x="3864" y="438"/>
                    <a:pt x="3864" y="438"/>
                  </a:cubicBezTo>
                  <a:cubicBezTo>
                    <a:pt x="3927" y="501"/>
                    <a:pt x="3924" y="605"/>
                    <a:pt x="3857" y="672"/>
                  </a:cubicBezTo>
                  <a:close/>
                  <a:moveTo>
                    <a:pt x="2252" y="2267"/>
                  </a:moveTo>
                  <a:cubicBezTo>
                    <a:pt x="1647" y="1665"/>
                    <a:pt x="1647" y="1665"/>
                    <a:pt x="1647" y="1665"/>
                  </a:cubicBezTo>
                  <a:cubicBezTo>
                    <a:pt x="2978" y="342"/>
                    <a:pt x="2978" y="342"/>
                    <a:pt x="2978" y="342"/>
                  </a:cubicBezTo>
                  <a:cubicBezTo>
                    <a:pt x="3583" y="944"/>
                    <a:pt x="3583" y="944"/>
                    <a:pt x="3583" y="944"/>
                  </a:cubicBezTo>
                  <a:lnTo>
                    <a:pt x="2252" y="2267"/>
                  </a:lnTo>
                  <a:close/>
                  <a:moveTo>
                    <a:pt x="2168" y="2350"/>
                  </a:moveTo>
                  <a:cubicBezTo>
                    <a:pt x="1321" y="2591"/>
                    <a:pt x="1321" y="2591"/>
                    <a:pt x="1321" y="2591"/>
                  </a:cubicBezTo>
                  <a:cubicBezTo>
                    <a:pt x="1563" y="1749"/>
                    <a:pt x="1563" y="1749"/>
                    <a:pt x="1563" y="1749"/>
                  </a:cubicBezTo>
                  <a:lnTo>
                    <a:pt x="2168" y="2350"/>
                  </a:lnTo>
                  <a:close/>
                  <a:moveTo>
                    <a:pt x="770" y="495"/>
                  </a:moveTo>
                  <a:cubicBezTo>
                    <a:pt x="561" y="495"/>
                    <a:pt x="392" y="665"/>
                    <a:pt x="392" y="874"/>
                  </a:cubicBezTo>
                  <a:cubicBezTo>
                    <a:pt x="392" y="3158"/>
                    <a:pt x="392" y="3158"/>
                    <a:pt x="392" y="3158"/>
                  </a:cubicBezTo>
                  <a:cubicBezTo>
                    <a:pt x="392" y="3367"/>
                    <a:pt x="561" y="3536"/>
                    <a:pt x="770" y="3536"/>
                  </a:cubicBezTo>
                  <a:cubicBezTo>
                    <a:pt x="3055" y="3536"/>
                    <a:pt x="3055" y="3536"/>
                    <a:pt x="3055" y="3536"/>
                  </a:cubicBezTo>
                  <a:cubicBezTo>
                    <a:pt x="3264" y="3536"/>
                    <a:pt x="3433" y="3367"/>
                    <a:pt x="3433" y="3158"/>
                  </a:cubicBezTo>
                  <a:cubicBezTo>
                    <a:pt x="3433" y="1657"/>
                    <a:pt x="3433" y="1657"/>
                    <a:pt x="3433" y="1657"/>
                  </a:cubicBezTo>
                  <a:cubicBezTo>
                    <a:pt x="3824" y="1278"/>
                    <a:pt x="3824" y="1278"/>
                    <a:pt x="3824" y="1278"/>
                  </a:cubicBezTo>
                  <a:cubicBezTo>
                    <a:pt x="3824" y="3297"/>
                    <a:pt x="3824" y="3297"/>
                    <a:pt x="3824" y="3297"/>
                  </a:cubicBezTo>
                  <a:cubicBezTo>
                    <a:pt x="3824" y="3645"/>
                    <a:pt x="3529" y="3928"/>
                    <a:pt x="3181" y="3928"/>
                  </a:cubicBezTo>
                  <a:cubicBezTo>
                    <a:pt x="631" y="3928"/>
                    <a:pt x="631" y="3928"/>
                    <a:pt x="631" y="3928"/>
                  </a:cubicBezTo>
                  <a:cubicBezTo>
                    <a:pt x="283" y="3928"/>
                    <a:pt x="0" y="3645"/>
                    <a:pt x="0" y="3297"/>
                  </a:cubicBezTo>
                  <a:cubicBezTo>
                    <a:pt x="0" y="773"/>
                    <a:pt x="0" y="773"/>
                    <a:pt x="0" y="773"/>
                  </a:cubicBezTo>
                  <a:cubicBezTo>
                    <a:pt x="0" y="425"/>
                    <a:pt x="283" y="103"/>
                    <a:pt x="631" y="103"/>
                  </a:cubicBezTo>
                  <a:cubicBezTo>
                    <a:pt x="2650" y="103"/>
                    <a:pt x="2650" y="103"/>
                    <a:pt x="2650" y="103"/>
                  </a:cubicBezTo>
                  <a:cubicBezTo>
                    <a:pt x="2271" y="495"/>
                    <a:pt x="2271" y="495"/>
                    <a:pt x="2271" y="495"/>
                  </a:cubicBezTo>
                  <a:lnTo>
                    <a:pt x="770" y="495"/>
                  </a:lnTo>
                  <a:close/>
                </a:path>
              </a:pathLst>
            </a:custGeom>
            <a:solidFill>
              <a:schemeClr val="bg1"/>
            </a:solidFill>
            <a:ln w="63500" cap="flat" cmpd="sng" algn="ctr">
              <a:noFill/>
              <a:prstDash val="solid"/>
            </a:ln>
            <a:effectLst/>
            <a:ex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206012800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kern="1200" dirty="0">
                <a:ln w="0"/>
                <a:solidFill>
                  <a:srgbClr val="005A9E"/>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36248769-5C09-4C4A-9630-FDD725BA69D8}"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grpSp>
        <p:nvGrpSpPr>
          <p:cNvPr id="13" name="组合 12"/>
          <p:cNvGrpSpPr/>
          <p:nvPr userDrawn="1"/>
        </p:nvGrpSpPr>
        <p:grpSpPr>
          <a:xfrm>
            <a:off x="0" y="140513"/>
            <a:ext cx="694187" cy="504000"/>
            <a:chOff x="-1" y="140514"/>
            <a:chExt cx="507970" cy="504000"/>
          </a:xfrm>
        </p:grpSpPr>
        <p:sp>
          <p:nvSpPr>
            <p:cNvPr id="15" name="矩形 14"/>
            <p:cNvSpPr/>
            <p:nvPr userDrawn="1"/>
          </p:nvSpPr>
          <p:spPr>
            <a:xfrm>
              <a:off x="-1" y="140514"/>
              <a:ext cx="324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16" name="矩形 15"/>
            <p:cNvSpPr/>
            <p:nvPr userDrawn="1"/>
          </p:nvSpPr>
          <p:spPr>
            <a:xfrm>
              <a:off x="361566" y="140514"/>
              <a:ext cx="72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2" name="矩形 21"/>
            <p:cNvSpPr/>
            <p:nvPr userDrawn="1"/>
          </p:nvSpPr>
          <p:spPr>
            <a:xfrm>
              <a:off x="471969" y="140514"/>
              <a:ext cx="36000" cy="504000"/>
            </a:xfrm>
            <a:prstGeom prst="rect">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26328654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7" name="标题 5"/>
          <p:cNvSpPr txBox="1">
            <a:spLocks/>
          </p:cNvSpPr>
          <p:nvPr userDrawn="1">
            <p:custDataLst>
              <p:tags r:id="rId1"/>
            </p:custDataLst>
          </p:nvPr>
        </p:nvSpPr>
        <p:spPr>
          <a:xfrm>
            <a:off x="4054525" y="2043081"/>
            <a:ext cx="4687200" cy="609599"/>
          </a:xfrm>
          <a:prstGeom prst="roundRect">
            <a:avLst>
              <a:gd name="adj" fmla="val 50000"/>
            </a:avLst>
          </a:prstGeom>
          <a:noFill/>
          <a:ln w="12700">
            <a:solidFill>
              <a:srgbClr val="0070C0"/>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18" name="标题 4"/>
          <p:cNvSpPr>
            <a:spLocks noGrp="1"/>
          </p:cNvSpPr>
          <p:nvPr>
            <p:ph type="title" hasCustomPrompt="1"/>
          </p:nvPr>
        </p:nvSpPr>
        <p:spPr>
          <a:xfrm>
            <a:off x="4054525" y="2064049"/>
            <a:ext cx="4687200" cy="567659"/>
          </a:xfrm>
        </p:spPr>
        <p:txBody>
          <a:bodyPr/>
          <a:lstStyle>
            <a:lvl1pPr algn="ctr">
              <a:lnSpc>
                <a:spcPct val="100000"/>
              </a:lnSpc>
              <a:defRPr lang="zh-CN" altLang="en-US" sz="2800" b="0" i="0" kern="1200" baseline="0" smtClean="0">
                <a:solidFill>
                  <a:srgbClr val="00478E"/>
                </a:solidFill>
                <a:latin typeface="+mn-lt"/>
                <a:ea typeface="+mn-ea"/>
                <a:cs typeface="+mj-cs"/>
              </a:defRPr>
            </a:lvl1pPr>
          </a:lstStyle>
          <a:p>
            <a:r>
              <a:rPr lang="zh-CN" altLang="en-US" dirty="0"/>
              <a:t>项目片区概况</a:t>
            </a:r>
          </a:p>
        </p:txBody>
      </p:sp>
      <p:sp>
        <p:nvSpPr>
          <p:cNvPr id="20" name="椭圆 19"/>
          <p:cNvSpPr/>
          <p:nvPr userDrawn="1">
            <p:custDataLst>
              <p:tags r:id="rId2"/>
            </p:custDataLst>
          </p:nvPr>
        </p:nvSpPr>
        <p:spPr>
          <a:xfrm>
            <a:off x="8129723" y="2041879"/>
            <a:ext cx="612000" cy="612000"/>
          </a:xfrm>
          <a:prstGeom prst="ellipse">
            <a:avLst/>
          </a:prstGeom>
          <a:gradFill flip="none" rotWithShape="1">
            <a:gsLst>
              <a:gs pos="16000">
                <a:srgbClr val="005A9E"/>
              </a:gs>
              <a:gs pos="100000">
                <a:srgbClr val="3CC5C8"/>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sp>
        <p:nvSpPr>
          <p:cNvPr id="22" name="KSO_Shape"/>
          <p:cNvSpPr>
            <a:spLocks/>
          </p:cNvSpPr>
          <p:nvPr userDrawn="1"/>
        </p:nvSpPr>
        <p:spPr bwMode="auto">
          <a:xfrm>
            <a:off x="8254720" y="2152452"/>
            <a:ext cx="344251" cy="344251"/>
          </a:xfrm>
          <a:custGeom>
            <a:avLst/>
            <a:gdLst>
              <a:gd name="T0" fmla="*/ 1264650 w 2063750"/>
              <a:gd name="T1" fmla="*/ 933236 h 1925638"/>
              <a:gd name="T2" fmla="*/ 1205010 w 2063750"/>
              <a:gd name="T3" fmla="*/ 981200 h 1925638"/>
              <a:gd name="T4" fmla="*/ 1169637 w 2063750"/>
              <a:gd name="T5" fmla="*/ 913641 h 1925638"/>
              <a:gd name="T6" fmla="*/ 1863628 w 2063750"/>
              <a:gd name="T7" fmla="*/ 619424 h 1925638"/>
              <a:gd name="T8" fmla="*/ 1873035 w 2063750"/>
              <a:gd name="T9" fmla="*/ 667280 h 1925638"/>
              <a:gd name="T10" fmla="*/ 1691374 w 2063750"/>
              <a:gd name="T11" fmla="*/ 669322 h 1925638"/>
              <a:gd name="T12" fmla="*/ 1696077 w 2063750"/>
              <a:gd name="T13" fmla="*/ 621175 h 1925638"/>
              <a:gd name="T14" fmla="*/ 742063 w 2063750"/>
              <a:gd name="T15" fmla="*/ 629637 h 1925638"/>
              <a:gd name="T16" fmla="*/ 727975 w 2063750"/>
              <a:gd name="T17" fmla="*/ 676034 h 1925638"/>
              <a:gd name="T18" fmla="*/ 550987 w 2063750"/>
              <a:gd name="T19" fmla="*/ 656483 h 1925638"/>
              <a:gd name="T20" fmla="*/ 577990 w 2063750"/>
              <a:gd name="T21" fmla="*/ 615922 h 1925638"/>
              <a:gd name="T22" fmla="*/ 1273128 w 2063750"/>
              <a:gd name="T23" fmla="*/ 560052 h 1925638"/>
              <a:gd name="T24" fmla="*/ 1196826 w 2063750"/>
              <a:gd name="T25" fmla="*/ 846374 h 1925638"/>
              <a:gd name="T26" fmla="*/ 1157651 w 2063750"/>
              <a:gd name="T27" fmla="*/ 551279 h 1925638"/>
              <a:gd name="T28" fmla="*/ 1196634 w 2063750"/>
              <a:gd name="T29" fmla="*/ 394965 h 1925638"/>
              <a:gd name="T30" fmla="*/ 1004375 w 2063750"/>
              <a:gd name="T31" fmla="*/ 453667 h 1925638"/>
              <a:gd name="T32" fmla="*/ 916159 w 2063750"/>
              <a:gd name="T33" fmla="*/ 617446 h 1925638"/>
              <a:gd name="T34" fmla="*/ 942243 w 2063750"/>
              <a:gd name="T35" fmla="*/ 775648 h 1925638"/>
              <a:gd name="T36" fmla="*/ 1065042 w 2063750"/>
              <a:gd name="T37" fmla="*/ 952636 h 1925638"/>
              <a:gd name="T38" fmla="*/ 1352258 w 2063750"/>
              <a:gd name="T39" fmla="*/ 1009577 h 1925638"/>
              <a:gd name="T40" fmla="*/ 1456007 w 2063750"/>
              <a:gd name="T41" fmla="*/ 831122 h 1925638"/>
              <a:gd name="T42" fmla="*/ 1514915 w 2063750"/>
              <a:gd name="T43" fmla="*/ 694346 h 1925638"/>
              <a:gd name="T44" fmla="*/ 1484729 w 2063750"/>
              <a:gd name="T45" fmla="*/ 506499 h 1925638"/>
              <a:gd name="T46" fmla="*/ 1323829 w 2063750"/>
              <a:gd name="T47" fmla="*/ 407879 h 1925638"/>
              <a:gd name="T48" fmla="*/ 1277230 w 2063750"/>
              <a:gd name="T49" fmla="*/ 330686 h 1925638"/>
              <a:gd name="T50" fmla="*/ 1483556 w 2063750"/>
              <a:gd name="T51" fmla="*/ 408467 h 1925638"/>
              <a:gd name="T52" fmla="*/ 1585840 w 2063750"/>
              <a:gd name="T53" fmla="*/ 598074 h 1925638"/>
              <a:gd name="T54" fmla="*/ 1556532 w 2063750"/>
              <a:gd name="T55" fmla="*/ 799717 h 1925638"/>
              <a:gd name="T56" fmla="*/ 1444577 w 2063750"/>
              <a:gd name="T57" fmla="*/ 953809 h 1925638"/>
              <a:gd name="T58" fmla="*/ 1379514 w 2063750"/>
              <a:gd name="T59" fmla="*/ 1234993 h 1925638"/>
              <a:gd name="T60" fmla="*/ 1224769 w 2063750"/>
              <a:gd name="T61" fmla="*/ 1299859 h 1925638"/>
              <a:gd name="T62" fmla="*/ 973458 w 2063750"/>
              <a:gd name="T63" fmla="*/ 1301550 h 1925638"/>
              <a:gd name="T64" fmla="*/ 884643 w 2063750"/>
              <a:gd name="T65" fmla="*/ 1352828 h 1925638"/>
              <a:gd name="T66" fmla="*/ 1171315 w 2063750"/>
              <a:gd name="T67" fmla="*/ 1381250 h 1925638"/>
              <a:gd name="T68" fmla="*/ 1609826 w 2063750"/>
              <a:gd name="T69" fmla="*/ 1205732 h 1925638"/>
              <a:gd name="T70" fmla="*/ 1769285 w 2063750"/>
              <a:gd name="T71" fmla="*/ 1202215 h 1925638"/>
              <a:gd name="T72" fmla="*/ 1698033 w 2063750"/>
              <a:gd name="T73" fmla="*/ 1343539 h 1925638"/>
              <a:gd name="T74" fmla="*/ 1830840 w 2063750"/>
              <a:gd name="T75" fmla="*/ 1309461 h 1925638"/>
              <a:gd name="T76" fmla="*/ 1902362 w 2063750"/>
              <a:gd name="T77" fmla="*/ 1344330 h 1925638"/>
              <a:gd name="T78" fmla="*/ 1805632 w 2063750"/>
              <a:gd name="T79" fmla="*/ 1426962 h 1925638"/>
              <a:gd name="T80" fmla="*/ 1115916 w 2063750"/>
              <a:gd name="T81" fmla="*/ 1759833 h 1925638"/>
              <a:gd name="T82" fmla="*/ 544327 w 2063750"/>
              <a:gd name="T83" fmla="*/ 1713829 h 1925638"/>
              <a:gd name="T84" fmla="*/ 50124 w 2063750"/>
              <a:gd name="T85" fmla="*/ 1388576 h 1925638"/>
              <a:gd name="T86" fmla="*/ 277587 w 2063750"/>
              <a:gd name="T87" fmla="*/ 1364841 h 1925638"/>
              <a:gd name="T88" fmla="*/ 557812 w 2063750"/>
              <a:gd name="T89" fmla="*/ 1209541 h 1925638"/>
              <a:gd name="T90" fmla="*/ 1023426 w 2063750"/>
              <a:gd name="T91" fmla="*/ 1057126 h 1925638"/>
              <a:gd name="T92" fmla="*/ 919090 w 2063750"/>
              <a:gd name="T93" fmla="*/ 864876 h 1925638"/>
              <a:gd name="T94" fmla="*/ 854320 w 2063750"/>
              <a:gd name="T95" fmla="*/ 707847 h 1925638"/>
              <a:gd name="T96" fmla="*/ 887730 w 2063750"/>
              <a:gd name="T97" fmla="*/ 478909 h 1925638"/>
              <a:gd name="T98" fmla="*/ 1065042 w 2063750"/>
              <a:gd name="T99" fmla="*/ 350938 h 1925638"/>
              <a:gd name="T100" fmla="*/ 1690144 w 2063750"/>
              <a:gd name="T101" fmla="*/ 203159 h 1925638"/>
              <a:gd name="T102" fmla="*/ 1700127 w 2063750"/>
              <a:gd name="T103" fmla="*/ 250943 h 1925638"/>
              <a:gd name="T104" fmla="*/ 1558014 w 2063750"/>
              <a:gd name="T105" fmla="*/ 348271 h 1925638"/>
              <a:gd name="T106" fmla="*/ 1655497 w 2063750"/>
              <a:gd name="T107" fmla="*/ 206383 h 1925638"/>
              <a:gd name="T108" fmla="*/ 904489 w 2063750"/>
              <a:gd name="T109" fmla="*/ 306056 h 1925638"/>
              <a:gd name="T110" fmla="*/ 895180 w 2063750"/>
              <a:gd name="T111" fmla="*/ 353841 h 1925638"/>
              <a:gd name="T112" fmla="*/ 757001 w 2063750"/>
              <a:gd name="T113" fmla="*/ 243028 h 1925638"/>
              <a:gd name="T114" fmla="*/ 779982 w 2063750"/>
              <a:gd name="T115" fmla="*/ 199933 h 1925638"/>
              <a:gd name="T116" fmla="*/ 1248509 w 2063750"/>
              <a:gd name="T117" fmla="*/ 28478 h 1925638"/>
              <a:gd name="T118" fmla="*/ 1217149 w 2063750"/>
              <a:gd name="T119" fmla="*/ 197882 h 1925638"/>
              <a:gd name="T120" fmla="*/ 1185497 w 2063750"/>
              <a:gd name="T121" fmla="*/ 28478 h 1925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63750" h="1925638">
                <a:moveTo>
                  <a:pt x="1310496" y="957198"/>
                </a:moveTo>
                <a:lnTo>
                  <a:pt x="1315880" y="957198"/>
                </a:lnTo>
                <a:lnTo>
                  <a:pt x="1321581" y="957198"/>
                </a:lnTo>
                <a:lnTo>
                  <a:pt x="1326965" y="958465"/>
                </a:lnTo>
                <a:lnTo>
                  <a:pt x="1332032" y="959732"/>
                </a:lnTo>
                <a:lnTo>
                  <a:pt x="1337099" y="961316"/>
                </a:lnTo>
                <a:lnTo>
                  <a:pt x="1341850" y="963533"/>
                </a:lnTo>
                <a:lnTo>
                  <a:pt x="1346284" y="966383"/>
                </a:lnTo>
                <a:lnTo>
                  <a:pt x="1350718" y="969234"/>
                </a:lnTo>
                <a:lnTo>
                  <a:pt x="1354202" y="973035"/>
                </a:lnTo>
                <a:lnTo>
                  <a:pt x="1357685" y="976519"/>
                </a:lnTo>
                <a:lnTo>
                  <a:pt x="1360536" y="980637"/>
                </a:lnTo>
                <a:lnTo>
                  <a:pt x="1363386" y="985072"/>
                </a:lnTo>
                <a:lnTo>
                  <a:pt x="1365603" y="989506"/>
                </a:lnTo>
                <a:lnTo>
                  <a:pt x="1367503" y="994574"/>
                </a:lnTo>
                <a:lnTo>
                  <a:pt x="1369087" y="999959"/>
                </a:lnTo>
                <a:lnTo>
                  <a:pt x="1369720" y="1005344"/>
                </a:lnTo>
                <a:lnTo>
                  <a:pt x="1370037" y="1010728"/>
                </a:lnTo>
                <a:lnTo>
                  <a:pt x="1369720" y="1016113"/>
                </a:lnTo>
                <a:lnTo>
                  <a:pt x="1369087" y="1021181"/>
                </a:lnTo>
                <a:lnTo>
                  <a:pt x="1367503" y="1026566"/>
                </a:lnTo>
                <a:lnTo>
                  <a:pt x="1365603" y="1031634"/>
                </a:lnTo>
                <a:lnTo>
                  <a:pt x="1363386" y="1036385"/>
                </a:lnTo>
                <a:lnTo>
                  <a:pt x="1360536" y="1040503"/>
                </a:lnTo>
                <a:lnTo>
                  <a:pt x="1357685" y="1044620"/>
                </a:lnTo>
                <a:lnTo>
                  <a:pt x="1354202" y="1048738"/>
                </a:lnTo>
                <a:lnTo>
                  <a:pt x="1350718" y="1051906"/>
                </a:lnTo>
                <a:lnTo>
                  <a:pt x="1346284" y="1055073"/>
                </a:lnTo>
                <a:lnTo>
                  <a:pt x="1341850" y="1057290"/>
                </a:lnTo>
                <a:lnTo>
                  <a:pt x="1337099" y="1059507"/>
                </a:lnTo>
                <a:lnTo>
                  <a:pt x="1332032" y="1061408"/>
                </a:lnTo>
                <a:lnTo>
                  <a:pt x="1326965" y="1062675"/>
                </a:lnTo>
                <a:lnTo>
                  <a:pt x="1321581" y="1063308"/>
                </a:lnTo>
                <a:lnTo>
                  <a:pt x="1315880" y="1063625"/>
                </a:lnTo>
                <a:lnTo>
                  <a:pt x="1310496" y="1063308"/>
                </a:lnTo>
                <a:lnTo>
                  <a:pt x="1305428" y="1062675"/>
                </a:lnTo>
                <a:lnTo>
                  <a:pt x="1300361" y="1061408"/>
                </a:lnTo>
                <a:lnTo>
                  <a:pt x="1295294" y="1059507"/>
                </a:lnTo>
                <a:lnTo>
                  <a:pt x="1290543" y="1057290"/>
                </a:lnTo>
                <a:lnTo>
                  <a:pt x="1286109" y="1055073"/>
                </a:lnTo>
                <a:lnTo>
                  <a:pt x="1281992" y="1051906"/>
                </a:lnTo>
                <a:lnTo>
                  <a:pt x="1278191" y="1048738"/>
                </a:lnTo>
                <a:lnTo>
                  <a:pt x="1275024" y="1044620"/>
                </a:lnTo>
                <a:lnTo>
                  <a:pt x="1271857" y="1040503"/>
                </a:lnTo>
                <a:lnTo>
                  <a:pt x="1269324" y="1036385"/>
                </a:lnTo>
                <a:lnTo>
                  <a:pt x="1267107" y="1031634"/>
                </a:lnTo>
                <a:lnTo>
                  <a:pt x="1265206" y="1026566"/>
                </a:lnTo>
                <a:lnTo>
                  <a:pt x="1263940" y="1021181"/>
                </a:lnTo>
                <a:lnTo>
                  <a:pt x="1263306" y="1016113"/>
                </a:lnTo>
                <a:lnTo>
                  <a:pt x="1262989" y="1010728"/>
                </a:lnTo>
                <a:lnTo>
                  <a:pt x="1263306" y="1005344"/>
                </a:lnTo>
                <a:lnTo>
                  <a:pt x="1263940" y="999959"/>
                </a:lnTo>
                <a:lnTo>
                  <a:pt x="1265206" y="994574"/>
                </a:lnTo>
                <a:lnTo>
                  <a:pt x="1267107" y="989506"/>
                </a:lnTo>
                <a:lnTo>
                  <a:pt x="1269324" y="985072"/>
                </a:lnTo>
                <a:lnTo>
                  <a:pt x="1271857" y="980637"/>
                </a:lnTo>
                <a:lnTo>
                  <a:pt x="1275024" y="976519"/>
                </a:lnTo>
                <a:lnTo>
                  <a:pt x="1278191" y="973035"/>
                </a:lnTo>
                <a:lnTo>
                  <a:pt x="1281992" y="969234"/>
                </a:lnTo>
                <a:lnTo>
                  <a:pt x="1286109" y="966383"/>
                </a:lnTo>
                <a:lnTo>
                  <a:pt x="1290543" y="963533"/>
                </a:lnTo>
                <a:lnTo>
                  <a:pt x="1295294" y="961316"/>
                </a:lnTo>
                <a:lnTo>
                  <a:pt x="1300361" y="959732"/>
                </a:lnTo>
                <a:lnTo>
                  <a:pt x="1305428" y="958465"/>
                </a:lnTo>
                <a:lnTo>
                  <a:pt x="1310496" y="957198"/>
                </a:lnTo>
                <a:close/>
                <a:moveTo>
                  <a:pt x="1856524" y="666750"/>
                </a:moveTo>
                <a:lnTo>
                  <a:pt x="2002690" y="666750"/>
                </a:lnTo>
                <a:lnTo>
                  <a:pt x="2005874" y="667066"/>
                </a:lnTo>
                <a:lnTo>
                  <a:pt x="2009695" y="667382"/>
                </a:lnTo>
                <a:lnTo>
                  <a:pt x="2012561" y="668330"/>
                </a:lnTo>
                <a:lnTo>
                  <a:pt x="2016064" y="669595"/>
                </a:lnTo>
                <a:lnTo>
                  <a:pt x="2018930" y="670859"/>
                </a:lnTo>
                <a:lnTo>
                  <a:pt x="2021796" y="672755"/>
                </a:lnTo>
                <a:lnTo>
                  <a:pt x="2024344" y="674335"/>
                </a:lnTo>
                <a:lnTo>
                  <a:pt x="2026891" y="676863"/>
                </a:lnTo>
                <a:lnTo>
                  <a:pt x="2029121" y="679076"/>
                </a:lnTo>
                <a:lnTo>
                  <a:pt x="2031031" y="681920"/>
                </a:lnTo>
                <a:lnTo>
                  <a:pt x="2032623" y="684764"/>
                </a:lnTo>
                <a:lnTo>
                  <a:pt x="2034216" y="687292"/>
                </a:lnTo>
                <a:lnTo>
                  <a:pt x="2035489" y="690769"/>
                </a:lnTo>
                <a:lnTo>
                  <a:pt x="2036126" y="693929"/>
                </a:lnTo>
                <a:lnTo>
                  <a:pt x="2036763" y="697405"/>
                </a:lnTo>
                <a:lnTo>
                  <a:pt x="2036763" y="700566"/>
                </a:lnTo>
                <a:lnTo>
                  <a:pt x="2036763" y="704358"/>
                </a:lnTo>
                <a:lnTo>
                  <a:pt x="2036126" y="707834"/>
                </a:lnTo>
                <a:lnTo>
                  <a:pt x="2035489" y="710995"/>
                </a:lnTo>
                <a:lnTo>
                  <a:pt x="2034216" y="714155"/>
                </a:lnTo>
                <a:lnTo>
                  <a:pt x="2032623" y="716999"/>
                </a:lnTo>
                <a:lnTo>
                  <a:pt x="2031031" y="720160"/>
                </a:lnTo>
                <a:lnTo>
                  <a:pt x="2029121" y="722688"/>
                </a:lnTo>
                <a:lnTo>
                  <a:pt x="2026891" y="724900"/>
                </a:lnTo>
                <a:lnTo>
                  <a:pt x="2024344" y="727112"/>
                </a:lnTo>
                <a:lnTo>
                  <a:pt x="2021796" y="729009"/>
                </a:lnTo>
                <a:lnTo>
                  <a:pt x="2018930" y="730905"/>
                </a:lnTo>
                <a:lnTo>
                  <a:pt x="2016064" y="732169"/>
                </a:lnTo>
                <a:lnTo>
                  <a:pt x="2012561" y="733433"/>
                </a:lnTo>
                <a:lnTo>
                  <a:pt x="2009695" y="734381"/>
                </a:lnTo>
                <a:lnTo>
                  <a:pt x="2005874" y="734697"/>
                </a:lnTo>
                <a:lnTo>
                  <a:pt x="2002690" y="735013"/>
                </a:lnTo>
                <a:lnTo>
                  <a:pt x="1856524" y="735013"/>
                </a:lnTo>
                <a:lnTo>
                  <a:pt x="1853339" y="734697"/>
                </a:lnTo>
                <a:lnTo>
                  <a:pt x="1849518" y="734381"/>
                </a:lnTo>
                <a:lnTo>
                  <a:pt x="1846652" y="733433"/>
                </a:lnTo>
                <a:lnTo>
                  <a:pt x="1843149" y="732169"/>
                </a:lnTo>
                <a:lnTo>
                  <a:pt x="1840283" y="730905"/>
                </a:lnTo>
                <a:lnTo>
                  <a:pt x="1837417" y="729009"/>
                </a:lnTo>
                <a:lnTo>
                  <a:pt x="1834870" y="727112"/>
                </a:lnTo>
                <a:lnTo>
                  <a:pt x="1832322" y="724900"/>
                </a:lnTo>
                <a:lnTo>
                  <a:pt x="1830093" y="722688"/>
                </a:lnTo>
                <a:lnTo>
                  <a:pt x="1828182" y="720160"/>
                </a:lnTo>
                <a:lnTo>
                  <a:pt x="1826590" y="716999"/>
                </a:lnTo>
                <a:lnTo>
                  <a:pt x="1824998" y="714155"/>
                </a:lnTo>
                <a:lnTo>
                  <a:pt x="1823724" y="710995"/>
                </a:lnTo>
                <a:lnTo>
                  <a:pt x="1823087" y="707834"/>
                </a:lnTo>
                <a:lnTo>
                  <a:pt x="1822450" y="704358"/>
                </a:lnTo>
                <a:lnTo>
                  <a:pt x="1822450" y="700566"/>
                </a:lnTo>
                <a:lnTo>
                  <a:pt x="1822450" y="697405"/>
                </a:lnTo>
                <a:lnTo>
                  <a:pt x="1823087" y="693929"/>
                </a:lnTo>
                <a:lnTo>
                  <a:pt x="1823724" y="690769"/>
                </a:lnTo>
                <a:lnTo>
                  <a:pt x="1824998" y="687292"/>
                </a:lnTo>
                <a:lnTo>
                  <a:pt x="1826590" y="684764"/>
                </a:lnTo>
                <a:lnTo>
                  <a:pt x="1828182" y="681920"/>
                </a:lnTo>
                <a:lnTo>
                  <a:pt x="1830093" y="679076"/>
                </a:lnTo>
                <a:lnTo>
                  <a:pt x="1832322" y="676863"/>
                </a:lnTo>
                <a:lnTo>
                  <a:pt x="1834870" y="674335"/>
                </a:lnTo>
                <a:lnTo>
                  <a:pt x="1837417" y="672755"/>
                </a:lnTo>
                <a:lnTo>
                  <a:pt x="1840283" y="670859"/>
                </a:lnTo>
                <a:lnTo>
                  <a:pt x="1843149" y="669595"/>
                </a:lnTo>
                <a:lnTo>
                  <a:pt x="1846652" y="668330"/>
                </a:lnTo>
                <a:lnTo>
                  <a:pt x="1849518" y="667382"/>
                </a:lnTo>
                <a:lnTo>
                  <a:pt x="1853339" y="667066"/>
                </a:lnTo>
                <a:lnTo>
                  <a:pt x="1856524" y="666750"/>
                </a:lnTo>
                <a:close/>
                <a:moveTo>
                  <a:pt x="629654" y="666750"/>
                </a:moveTo>
                <a:lnTo>
                  <a:pt x="775285" y="666750"/>
                </a:lnTo>
                <a:lnTo>
                  <a:pt x="778783" y="667066"/>
                </a:lnTo>
                <a:lnTo>
                  <a:pt x="781962" y="667382"/>
                </a:lnTo>
                <a:lnTo>
                  <a:pt x="785460" y="668330"/>
                </a:lnTo>
                <a:lnTo>
                  <a:pt x="788640" y="669595"/>
                </a:lnTo>
                <a:lnTo>
                  <a:pt x="791819" y="670859"/>
                </a:lnTo>
                <a:lnTo>
                  <a:pt x="794363" y="672755"/>
                </a:lnTo>
                <a:lnTo>
                  <a:pt x="797225" y="674335"/>
                </a:lnTo>
                <a:lnTo>
                  <a:pt x="799451" y="676863"/>
                </a:lnTo>
                <a:lnTo>
                  <a:pt x="801677" y="679076"/>
                </a:lnTo>
                <a:lnTo>
                  <a:pt x="803902" y="681920"/>
                </a:lnTo>
                <a:lnTo>
                  <a:pt x="805492" y="684764"/>
                </a:lnTo>
                <a:lnTo>
                  <a:pt x="806764" y="687292"/>
                </a:lnTo>
                <a:lnTo>
                  <a:pt x="808036" y="690769"/>
                </a:lnTo>
                <a:lnTo>
                  <a:pt x="808990" y="693929"/>
                </a:lnTo>
                <a:lnTo>
                  <a:pt x="809626" y="697405"/>
                </a:lnTo>
                <a:lnTo>
                  <a:pt x="809626" y="700566"/>
                </a:lnTo>
                <a:lnTo>
                  <a:pt x="809626" y="704358"/>
                </a:lnTo>
                <a:lnTo>
                  <a:pt x="808990" y="707834"/>
                </a:lnTo>
                <a:lnTo>
                  <a:pt x="808036" y="710995"/>
                </a:lnTo>
                <a:lnTo>
                  <a:pt x="806764" y="714155"/>
                </a:lnTo>
                <a:lnTo>
                  <a:pt x="805492" y="716999"/>
                </a:lnTo>
                <a:lnTo>
                  <a:pt x="803902" y="720160"/>
                </a:lnTo>
                <a:lnTo>
                  <a:pt x="801677" y="722688"/>
                </a:lnTo>
                <a:lnTo>
                  <a:pt x="799451" y="724900"/>
                </a:lnTo>
                <a:lnTo>
                  <a:pt x="797225" y="727112"/>
                </a:lnTo>
                <a:lnTo>
                  <a:pt x="794363" y="729009"/>
                </a:lnTo>
                <a:lnTo>
                  <a:pt x="791819" y="730905"/>
                </a:lnTo>
                <a:lnTo>
                  <a:pt x="788640" y="732169"/>
                </a:lnTo>
                <a:lnTo>
                  <a:pt x="785460" y="733433"/>
                </a:lnTo>
                <a:lnTo>
                  <a:pt x="781962" y="734381"/>
                </a:lnTo>
                <a:lnTo>
                  <a:pt x="778783" y="734697"/>
                </a:lnTo>
                <a:lnTo>
                  <a:pt x="775285" y="735013"/>
                </a:lnTo>
                <a:lnTo>
                  <a:pt x="629654" y="735013"/>
                </a:lnTo>
                <a:lnTo>
                  <a:pt x="626156" y="734697"/>
                </a:lnTo>
                <a:lnTo>
                  <a:pt x="622976" y="734381"/>
                </a:lnTo>
                <a:lnTo>
                  <a:pt x="619479" y="733433"/>
                </a:lnTo>
                <a:lnTo>
                  <a:pt x="616299" y="732169"/>
                </a:lnTo>
                <a:lnTo>
                  <a:pt x="613119" y="730905"/>
                </a:lnTo>
                <a:lnTo>
                  <a:pt x="610576" y="729009"/>
                </a:lnTo>
                <a:lnTo>
                  <a:pt x="607714" y="727112"/>
                </a:lnTo>
                <a:lnTo>
                  <a:pt x="605488" y="724900"/>
                </a:lnTo>
                <a:lnTo>
                  <a:pt x="603262" y="722688"/>
                </a:lnTo>
                <a:lnTo>
                  <a:pt x="601036" y="720160"/>
                </a:lnTo>
                <a:lnTo>
                  <a:pt x="599447" y="716999"/>
                </a:lnTo>
                <a:lnTo>
                  <a:pt x="598175" y="714155"/>
                </a:lnTo>
                <a:lnTo>
                  <a:pt x="596903" y="710995"/>
                </a:lnTo>
                <a:lnTo>
                  <a:pt x="596267" y="707834"/>
                </a:lnTo>
                <a:lnTo>
                  <a:pt x="595313" y="704358"/>
                </a:lnTo>
                <a:lnTo>
                  <a:pt x="595313" y="700566"/>
                </a:lnTo>
                <a:lnTo>
                  <a:pt x="595313" y="697405"/>
                </a:lnTo>
                <a:lnTo>
                  <a:pt x="596267" y="693929"/>
                </a:lnTo>
                <a:lnTo>
                  <a:pt x="596903" y="690769"/>
                </a:lnTo>
                <a:lnTo>
                  <a:pt x="598175" y="687292"/>
                </a:lnTo>
                <a:lnTo>
                  <a:pt x="599447" y="684764"/>
                </a:lnTo>
                <a:lnTo>
                  <a:pt x="601036" y="681920"/>
                </a:lnTo>
                <a:lnTo>
                  <a:pt x="603262" y="679076"/>
                </a:lnTo>
                <a:lnTo>
                  <a:pt x="605488" y="676863"/>
                </a:lnTo>
                <a:lnTo>
                  <a:pt x="607714" y="674335"/>
                </a:lnTo>
                <a:lnTo>
                  <a:pt x="610576" y="672755"/>
                </a:lnTo>
                <a:lnTo>
                  <a:pt x="613119" y="670859"/>
                </a:lnTo>
                <a:lnTo>
                  <a:pt x="616299" y="669595"/>
                </a:lnTo>
                <a:lnTo>
                  <a:pt x="619479" y="668330"/>
                </a:lnTo>
                <a:lnTo>
                  <a:pt x="622976" y="667382"/>
                </a:lnTo>
                <a:lnTo>
                  <a:pt x="626156" y="667066"/>
                </a:lnTo>
                <a:lnTo>
                  <a:pt x="629654" y="666750"/>
                </a:lnTo>
                <a:close/>
                <a:moveTo>
                  <a:pt x="1315880" y="528637"/>
                </a:moveTo>
                <a:lnTo>
                  <a:pt x="1321897" y="528954"/>
                </a:lnTo>
                <a:lnTo>
                  <a:pt x="1327598" y="529904"/>
                </a:lnTo>
                <a:lnTo>
                  <a:pt x="1333615" y="531805"/>
                </a:lnTo>
                <a:lnTo>
                  <a:pt x="1339316" y="534655"/>
                </a:lnTo>
                <a:lnTo>
                  <a:pt x="1345017" y="537823"/>
                </a:lnTo>
                <a:lnTo>
                  <a:pt x="1350084" y="541941"/>
                </a:lnTo>
                <a:lnTo>
                  <a:pt x="1354835" y="546375"/>
                </a:lnTo>
                <a:lnTo>
                  <a:pt x="1359586" y="551760"/>
                </a:lnTo>
                <a:lnTo>
                  <a:pt x="1364020" y="557778"/>
                </a:lnTo>
                <a:lnTo>
                  <a:pt x="1367503" y="564430"/>
                </a:lnTo>
                <a:lnTo>
                  <a:pt x="1370987" y="571398"/>
                </a:lnTo>
                <a:lnTo>
                  <a:pt x="1373837" y="579634"/>
                </a:lnTo>
                <a:lnTo>
                  <a:pt x="1375104" y="583751"/>
                </a:lnTo>
                <a:lnTo>
                  <a:pt x="1376371" y="588186"/>
                </a:lnTo>
                <a:lnTo>
                  <a:pt x="1377955" y="597055"/>
                </a:lnTo>
                <a:lnTo>
                  <a:pt x="1379222" y="606557"/>
                </a:lnTo>
                <a:lnTo>
                  <a:pt x="1379538" y="616377"/>
                </a:lnTo>
                <a:lnTo>
                  <a:pt x="1379222" y="627463"/>
                </a:lnTo>
                <a:lnTo>
                  <a:pt x="1378905" y="637915"/>
                </a:lnTo>
                <a:lnTo>
                  <a:pt x="1378588" y="647101"/>
                </a:lnTo>
                <a:lnTo>
                  <a:pt x="1377955" y="655970"/>
                </a:lnTo>
                <a:lnTo>
                  <a:pt x="1376054" y="673074"/>
                </a:lnTo>
                <a:lnTo>
                  <a:pt x="1373204" y="690179"/>
                </a:lnTo>
                <a:lnTo>
                  <a:pt x="1370037" y="706967"/>
                </a:lnTo>
                <a:lnTo>
                  <a:pt x="1366237" y="725021"/>
                </a:lnTo>
                <a:lnTo>
                  <a:pt x="1361803" y="745293"/>
                </a:lnTo>
                <a:lnTo>
                  <a:pt x="1357369" y="769366"/>
                </a:lnTo>
                <a:lnTo>
                  <a:pt x="1352301" y="797873"/>
                </a:lnTo>
                <a:lnTo>
                  <a:pt x="1346917" y="830815"/>
                </a:lnTo>
                <a:lnTo>
                  <a:pt x="1344384" y="849503"/>
                </a:lnTo>
                <a:lnTo>
                  <a:pt x="1341533" y="870092"/>
                </a:lnTo>
                <a:lnTo>
                  <a:pt x="1338683" y="892264"/>
                </a:lnTo>
                <a:lnTo>
                  <a:pt x="1335832" y="916654"/>
                </a:lnTo>
                <a:lnTo>
                  <a:pt x="1296561" y="916654"/>
                </a:lnTo>
                <a:lnTo>
                  <a:pt x="1293710" y="892264"/>
                </a:lnTo>
                <a:lnTo>
                  <a:pt x="1290860" y="870092"/>
                </a:lnTo>
                <a:lnTo>
                  <a:pt x="1288326" y="849820"/>
                </a:lnTo>
                <a:lnTo>
                  <a:pt x="1285792" y="831132"/>
                </a:lnTo>
                <a:lnTo>
                  <a:pt x="1280092" y="797873"/>
                </a:lnTo>
                <a:lnTo>
                  <a:pt x="1275341" y="769366"/>
                </a:lnTo>
                <a:lnTo>
                  <a:pt x="1270590" y="745293"/>
                </a:lnTo>
                <a:lnTo>
                  <a:pt x="1266473" y="725021"/>
                </a:lnTo>
                <a:lnTo>
                  <a:pt x="1262356" y="706967"/>
                </a:lnTo>
                <a:lnTo>
                  <a:pt x="1258872" y="690179"/>
                </a:lnTo>
                <a:lnTo>
                  <a:pt x="1256339" y="673074"/>
                </a:lnTo>
                <a:lnTo>
                  <a:pt x="1254438" y="655970"/>
                </a:lnTo>
                <a:lnTo>
                  <a:pt x="1253805" y="647101"/>
                </a:lnTo>
                <a:lnTo>
                  <a:pt x="1252855" y="637915"/>
                </a:lnTo>
                <a:lnTo>
                  <a:pt x="1252538" y="627463"/>
                </a:lnTo>
                <a:lnTo>
                  <a:pt x="1252538" y="616377"/>
                </a:lnTo>
                <a:lnTo>
                  <a:pt x="1252855" y="606557"/>
                </a:lnTo>
                <a:lnTo>
                  <a:pt x="1254122" y="597055"/>
                </a:lnTo>
                <a:lnTo>
                  <a:pt x="1255705" y="588186"/>
                </a:lnTo>
                <a:lnTo>
                  <a:pt x="1256972" y="583751"/>
                </a:lnTo>
                <a:lnTo>
                  <a:pt x="1258239" y="579634"/>
                </a:lnTo>
                <a:lnTo>
                  <a:pt x="1261406" y="571398"/>
                </a:lnTo>
                <a:lnTo>
                  <a:pt x="1264573" y="564430"/>
                </a:lnTo>
                <a:lnTo>
                  <a:pt x="1268374" y="557778"/>
                </a:lnTo>
                <a:lnTo>
                  <a:pt x="1272807" y="551760"/>
                </a:lnTo>
                <a:lnTo>
                  <a:pt x="1277241" y="546375"/>
                </a:lnTo>
                <a:lnTo>
                  <a:pt x="1281992" y="541941"/>
                </a:lnTo>
                <a:lnTo>
                  <a:pt x="1287376" y="537823"/>
                </a:lnTo>
                <a:lnTo>
                  <a:pt x="1293077" y="534655"/>
                </a:lnTo>
                <a:lnTo>
                  <a:pt x="1298778" y="531805"/>
                </a:lnTo>
                <a:lnTo>
                  <a:pt x="1304162" y="529904"/>
                </a:lnTo>
                <a:lnTo>
                  <a:pt x="1310179" y="528954"/>
                </a:lnTo>
                <a:lnTo>
                  <a:pt x="1315880" y="528637"/>
                </a:lnTo>
                <a:close/>
                <a:moveTo>
                  <a:pt x="1316038" y="427125"/>
                </a:moveTo>
                <a:lnTo>
                  <a:pt x="1306196" y="427443"/>
                </a:lnTo>
                <a:lnTo>
                  <a:pt x="1296353" y="427761"/>
                </a:lnTo>
                <a:lnTo>
                  <a:pt x="1283971" y="428715"/>
                </a:lnTo>
                <a:lnTo>
                  <a:pt x="1269048" y="430622"/>
                </a:lnTo>
                <a:lnTo>
                  <a:pt x="1252221" y="432529"/>
                </a:lnTo>
                <a:lnTo>
                  <a:pt x="1233806" y="435390"/>
                </a:lnTo>
                <a:lnTo>
                  <a:pt x="1224281" y="437615"/>
                </a:lnTo>
                <a:lnTo>
                  <a:pt x="1214121" y="439523"/>
                </a:lnTo>
                <a:lnTo>
                  <a:pt x="1204278" y="441748"/>
                </a:lnTo>
                <a:lnTo>
                  <a:pt x="1193483" y="444609"/>
                </a:lnTo>
                <a:lnTo>
                  <a:pt x="1183323" y="447470"/>
                </a:lnTo>
                <a:lnTo>
                  <a:pt x="1172528" y="450967"/>
                </a:lnTo>
                <a:lnTo>
                  <a:pt x="1161733" y="454463"/>
                </a:lnTo>
                <a:lnTo>
                  <a:pt x="1150938" y="458914"/>
                </a:lnTo>
                <a:lnTo>
                  <a:pt x="1140143" y="463364"/>
                </a:lnTo>
                <a:lnTo>
                  <a:pt x="1129348" y="467814"/>
                </a:lnTo>
                <a:lnTo>
                  <a:pt x="1118871" y="473218"/>
                </a:lnTo>
                <a:lnTo>
                  <a:pt x="1108393" y="478940"/>
                </a:lnTo>
                <a:lnTo>
                  <a:pt x="1097916" y="484980"/>
                </a:lnTo>
                <a:lnTo>
                  <a:pt x="1088073" y="491338"/>
                </a:lnTo>
                <a:lnTo>
                  <a:pt x="1078231" y="498331"/>
                </a:lnTo>
                <a:lnTo>
                  <a:pt x="1069023" y="505960"/>
                </a:lnTo>
                <a:lnTo>
                  <a:pt x="1059498" y="514225"/>
                </a:lnTo>
                <a:lnTo>
                  <a:pt x="1050926" y="522808"/>
                </a:lnTo>
                <a:lnTo>
                  <a:pt x="1043623" y="530755"/>
                </a:lnTo>
                <a:lnTo>
                  <a:pt x="1036638" y="539656"/>
                </a:lnTo>
                <a:lnTo>
                  <a:pt x="1029971" y="548557"/>
                </a:lnTo>
                <a:lnTo>
                  <a:pt x="1023938" y="557775"/>
                </a:lnTo>
                <a:lnTo>
                  <a:pt x="1018541" y="567312"/>
                </a:lnTo>
                <a:lnTo>
                  <a:pt x="1013461" y="577166"/>
                </a:lnTo>
                <a:lnTo>
                  <a:pt x="1009333" y="587656"/>
                </a:lnTo>
                <a:lnTo>
                  <a:pt x="1005206" y="598464"/>
                </a:lnTo>
                <a:lnTo>
                  <a:pt x="1001713" y="608954"/>
                </a:lnTo>
                <a:lnTo>
                  <a:pt x="998856" y="620398"/>
                </a:lnTo>
                <a:lnTo>
                  <a:pt x="996633" y="632160"/>
                </a:lnTo>
                <a:lnTo>
                  <a:pt x="994728" y="643922"/>
                </a:lnTo>
                <a:lnTo>
                  <a:pt x="993458" y="656319"/>
                </a:lnTo>
                <a:lnTo>
                  <a:pt x="992506" y="668716"/>
                </a:lnTo>
                <a:lnTo>
                  <a:pt x="992506" y="681750"/>
                </a:lnTo>
                <a:lnTo>
                  <a:pt x="992506" y="694783"/>
                </a:lnTo>
                <a:lnTo>
                  <a:pt x="993141" y="707498"/>
                </a:lnTo>
                <a:lnTo>
                  <a:pt x="994093" y="719260"/>
                </a:lnTo>
                <a:lnTo>
                  <a:pt x="994728" y="730704"/>
                </a:lnTo>
                <a:lnTo>
                  <a:pt x="996316" y="741829"/>
                </a:lnTo>
                <a:lnTo>
                  <a:pt x="997586" y="752002"/>
                </a:lnTo>
                <a:lnTo>
                  <a:pt x="998856" y="762174"/>
                </a:lnTo>
                <a:lnTo>
                  <a:pt x="1000443" y="771393"/>
                </a:lnTo>
                <a:lnTo>
                  <a:pt x="1002031" y="780611"/>
                </a:lnTo>
                <a:lnTo>
                  <a:pt x="1003936" y="789194"/>
                </a:lnTo>
                <a:lnTo>
                  <a:pt x="1005841" y="797777"/>
                </a:lnTo>
                <a:lnTo>
                  <a:pt x="1008063" y="805724"/>
                </a:lnTo>
                <a:lnTo>
                  <a:pt x="1010603" y="813035"/>
                </a:lnTo>
                <a:lnTo>
                  <a:pt x="1012826" y="820347"/>
                </a:lnTo>
                <a:lnTo>
                  <a:pt x="1015683" y="827022"/>
                </a:lnTo>
                <a:lnTo>
                  <a:pt x="1018223" y="833698"/>
                </a:lnTo>
                <a:lnTo>
                  <a:pt x="1020763" y="840055"/>
                </a:lnTo>
                <a:lnTo>
                  <a:pt x="1023621" y="846095"/>
                </a:lnTo>
                <a:lnTo>
                  <a:pt x="1026478" y="851817"/>
                </a:lnTo>
                <a:lnTo>
                  <a:pt x="1032828" y="862943"/>
                </a:lnTo>
                <a:lnTo>
                  <a:pt x="1039496" y="872797"/>
                </a:lnTo>
                <a:lnTo>
                  <a:pt x="1046481" y="882652"/>
                </a:lnTo>
                <a:lnTo>
                  <a:pt x="1053466" y="891552"/>
                </a:lnTo>
                <a:lnTo>
                  <a:pt x="1061086" y="900135"/>
                </a:lnTo>
                <a:lnTo>
                  <a:pt x="1076643" y="917301"/>
                </a:lnTo>
                <a:lnTo>
                  <a:pt x="1091883" y="934467"/>
                </a:lnTo>
                <a:lnTo>
                  <a:pt x="1099821" y="943367"/>
                </a:lnTo>
                <a:lnTo>
                  <a:pt x="1107441" y="952904"/>
                </a:lnTo>
                <a:lnTo>
                  <a:pt x="1115061" y="962758"/>
                </a:lnTo>
                <a:lnTo>
                  <a:pt x="1122681" y="973566"/>
                </a:lnTo>
                <a:lnTo>
                  <a:pt x="1129983" y="985010"/>
                </a:lnTo>
                <a:lnTo>
                  <a:pt x="1136968" y="996772"/>
                </a:lnTo>
                <a:lnTo>
                  <a:pt x="1143953" y="1009805"/>
                </a:lnTo>
                <a:lnTo>
                  <a:pt x="1150938" y="1024427"/>
                </a:lnTo>
                <a:lnTo>
                  <a:pt x="1153796" y="1031739"/>
                </a:lnTo>
                <a:lnTo>
                  <a:pt x="1157288" y="1039686"/>
                </a:lnTo>
                <a:lnTo>
                  <a:pt x="1160146" y="1047633"/>
                </a:lnTo>
                <a:lnTo>
                  <a:pt x="1162686" y="1056216"/>
                </a:lnTo>
                <a:lnTo>
                  <a:pt x="1165543" y="1064799"/>
                </a:lnTo>
                <a:lnTo>
                  <a:pt x="1168083" y="1074017"/>
                </a:lnTo>
                <a:lnTo>
                  <a:pt x="1170941" y="1083554"/>
                </a:lnTo>
                <a:lnTo>
                  <a:pt x="1173163" y="1093408"/>
                </a:lnTo>
                <a:lnTo>
                  <a:pt x="1175386" y="1103580"/>
                </a:lnTo>
                <a:lnTo>
                  <a:pt x="1177608" y="1114388"/>
                </a:lnTo>
                <a:lnTo>
                  <a:pt x="1179513" y="1125196"/>
                </a:lnTo>
                <a:lnTo>
                  <a:pt x="1181418" y="1136958"/>
                </a:lnTo>
                <a:lnTo>
                  <a:pt x="1181680" y="1141412"/>
                </a:lnTo>
                <a:lnTo>
                  <a:pt x="1456680" y="1141412"/>
                </a:lnTo>
                <a:lnTo>
                  <a:pt x="1456691" y="1136958"/>
                </a:lnTo>
                <a:lnTo>
                  <a:pt x="1458596" y="1125196"/>
                </a:lnTo>
                <a:lnTo>
                  <a:pt x="1460818" y="1114388"/>
                </a:lnTo>
                <a:lnTo>
                  <a:pt x="1462723" y="1103580"/>
                </a:lnTo>
                <a:lnTo>
                  <a:pt x="1464946" y="1093408"/>
                </a:lnTo>
                <a:lnTo>
                  <a:pt x="1467486" y="1083554"/>
                </a:lnTo>
                <a:lnTo>
                  <a:pt x="1470026" y="1074017"/>
                </a:lnTo>
                <a:lnTo>
                  <a:pt x="1472883" y="1064799"/>
                </a:lnTo>
                <a:lnTo>
                  <a:pt x="1475423" y="1056216"/>
                </a:lnTo>
                <a:lnTo>
                  <a:pt x="1478281" y="1047633"/>
                </a:lnTo>
                <a:lnTo>
                  <a:pt x="1481456" y="1039686"/>
                </a:lnTo>
                <a:lnTo>
                  <a:pt x="1484313" y="1031739"/>
                </a:lnTo>
                <a:lnTo>
                  <a:pt x="1487806" y="1024427"/>
                </a:lnTo>
                <a:lnTo>
                  <a:pt x="1494156" y="1009805"/>
                </a:lnTo>
                <a:lnTo>
                  <a:pt x="1501141" y="996772"/>
                </a:lnTo>
                <a:lnTo>
                  <a:pt x="1508443" y="985010"/>
                </a:lnTo>
                <a:lnTo>
                  <a:pt x="1515746" y="973566"/>
                </a:lnTo>
                <a:lnTo>
                  <a:pt x="1523048" y="962758"/>
                </a:lnTo>
                <a:lnTo>
                  <a:pt x="1530986" y="952904"/>
                </a:lnTo>
                <a:lnTo>
                  <a:pt x="1538606" y="943367"/>
                </a:lnTo>
                <a:lnTo>
                  <a:pt x="1546543" y="934467"/>
                </a:lnTo>
                <a:lnTo>
                  <a:pt x="1561466" y="917301"/>
                </a:lnTo>
                <a:lnTo>
                  <a:pt x="1577341" y="900135"/>
                </a:lnTo>
                <a:lnTo>
                  <a:pt x="1584643" y="891552"/>
                </a:lnTo>
                <a:lnTo>
                  <a:pt x="1591946" y="882652"/>
                </a:lnTo>
                <a:lnTo>
                  <a:pt x="1598613" y="872797"/>
                </a:lnTo>
                <a:lnTo>
                  <a:pt x="1605281" y="862943"/>
                </a:lnTo>
                <a:lnTo>
                  <a:pt x="1611631" y="851817"/>
                </a:lnTo>
                <a:lnTo>
                  <a:pt x="1614806" y="846095"/>
                </a:lnTo>
                <a:lnTo>
                  <a:pt x="1617346" y="840055"/>
                </a:lnTo>
                <a:lnTo>
                  <a:pt x="1620203" y="833698"/>
                </a:lnTo>
                <a:lnTo>
                  <a:pt x="1623061" y="827022"/>
                </a:lnTo>
                <a:lnTo>
                  <a:pt x="1625283" y="820347"/>
                </a:lnTo>
                <a:lnTo>
                  <a:pt x="1628141" y="813035"/>
                </a:lnTo>
                <a:lnTo>
                  <a:pt x="1630046" y="805724"/>
                </a:lnTo>
                <a:lnTo>
                  <a:pt x="1632268" y="797777"/>
                </a:lnTo>
                <a:lnTo>
                  <a:pt x="1634491" y="789194"/>
                </a:lnTo>
                <a:lnTo>
                  <a:pt x="1636396" y="780611"/>
                </a:lnTo>
                <a:lnTo>
                  <a:pt x="1637983" y="771393"/>
                </a:lnTo>
                <a:lnTo>
                  <a:pt x="1639571" y="762174"/>
                </a:lnTo>
                <a:lnTo>
                  <a:pt x="1641158" y="752002"/>
                </a:lnTo>
                <a:lnTo>
                  <a:pt x="1642428" y="741829"/>
                </a:lnTo>
                <a:lnTo>
                  <a:pt x="1643381" y="730704"/>
                </a:lnTo>
                <a:lnTo>
                  <a:pt x="1644333" y="719260"/>
                </a:lnTo>
                <a:lnTo>
                  <a:pt x="1644968" y="707498"/>
                </a:lnTo>
                <a:lnTo>
                  <a:pt x="1645603" y="694783"/>
                </a:lnTo>
                <a:lnTo>
                  <a:pt x="1645921" y="681750"/>
                </a:lnTo>
                <a:lnTo>
                  <a:pt x="1645603" y="668716"/>
                </a:lnTo>
                <a:lnTo>
                  <a:pt x="1644968" y="656319"/>
                </a:lnTo>
                <a:lnTo>
                  <a:pt x="1643698" y="643922"/>
                </a:lnTo>
                <a:lnTo>
                  <a:pt x="1641793" y="632160"/>
                </a:lnTo>
                <a:lnTo>
                  <a:pt x="1639253" y="620398"/>
                </a:lnTo>
                <a:lnTo>
                  <a:pt x="1636396" y="608954"/>
                </a:lnTo>
                <a:lnTo>
                  <a:pt x="1632903" y="598464"/>
                </a:lnTo>
                <a:lnTo>
                  <a:pt x="1629411" y="587656"/>
                </a:lnTo>
                <a:lnTo>
                  <a:pt x="1624648" y="577166"/>
                </a:lnTo>
                <a:lnTo>
                  <a:pt x="1619568" y="567312"/>
                </a:lnTo>
                <a:lnTo>
                  <a:pt x="1614488" y="557775"/>
                </a:lnTo>
                <a:lnTo>
                  <a:pt x="1608456" y="548557"/>
                </a:lnTo>
                <a:lnTo>
                  <a:pt x="1602106" y="539656"/>
                </a:lnTo>
                <a:lnTo>
                  <a:pt x="1595121" y="530755"/>
                </a:lnTo>
                <a:lnTo>
                  <a:pt x="1587183" y="522808"/>
                </a:lnTo>
                <a:lnTo>
                  <a:pt x="1578611" y="514225"/>
                </a:lnTo>
                <a:lnTo>
                  <a:pt x="1569721" y="505960"/>
                </a:lnTo>
                <a:lnTo>
                  <a:pt x="1559878" y="498331"/>
                </a:lnTo>
                <a:lnTo>
                  <a:pt x="1550353" y="491338"/>
                </a:lnTo>
                <a:lnTo>
                  <a:pt x="1540193" y="484980"/>
                </a:lnTo>
                <a:lnTo>
                  <a:pt x="1529716" y="478622"/>
                </a:lnTo>
                <a:lnTo>
                  <a:pt x="1519556" y="473218"/>
                </a:lnTo>
                <a:lnTo>
                  <a:pt x="1508761" y="467814"/>
                </a:lnTo>
                <a:lnTo>
                  <a:pt x="1497966" y="463046"/>
                </a:lnTo>
                <a:lnTo>
                  <a:pt x="1487488" y="458596"/>
                </a:lnTo>
                <a:lnTo>
                  <a:pt x="1476376" y="454463"/>
                </a:lnTo>
                <a:lnTo>
                  <a:pt x="1465581" y="450967"/>
                </a:lnTo>
                <a:lnTo>
                  <a:pt x="1455103" y="447470"/>
                </a:lnTo>
                <a:lnTo>
                  <a:pt x="1444308" y="444609"/>
                </a:lnTo>
                <a:lnTo>
                  <a:pt x="1434148" y="441748"/>
                </a:lnTo>
                <a:lnTo>
                  <a:pt x="1423988" y="439523"/>
                </a:lnTo>
                <a:lnTo>
                  <a:pt x="1413828" y="437615"/>
                </a:lnTo>
                <a:lnTo>
                  <a:pt x="1404303" y="435390"/>
                </a:lnTo>
                <a:lnTo>
                  <a:pt x="1385888" y="432529"/>
                </a:lnTo>
                <a:lnTo>
                  <a:pt x="1369061" y="430304"/>
                </a:lnTo>
                <a:lnTo>
                  <a:pt x="1354456" y="428715"/>
                </a:lnTo>
                <a:lnTo>
                  <a:pt x="1342073" y="427761"/>
                </a:lnTo>
                <a:lnTo>
                  <a:pt x="1332866" y="427443"/>
                </a:lnTo>
                <a:lnTo>
                  <a:pt x="1323023" y="427125"/>
                </a:lnTo>
                <a:lnTo>
                  <a:pt x="1316038" y="427125"/>
                </a:lnTo>
                <a:close/>
                <a:moveTo>
                  <a:pt x="1309371" y="354012"/>
                </a:moveTo>
                <a:lnTo>
                  <a:pt x="1315403" y="354012"/>
                </a:lnTo>
                <a:lnTo>
                  <a:pt x="1322071" y="354012"/>
                </a:lnTo>
                <a:lnTo>
                  <a:pt x="1328103" y="354012"/>
                </a:lnTo>
                <a:lnTo>
                  <a:pt x="1337628" y="354330"/>
                </a:lnTo>
                <a:lnTo>
                  <a:pt x="1350011" y="354966"/>
                </a:lnTo>
                <a:lnTo>
                  <a:pt x="1365568" y="356237"/>
                </a:lnTo>
                <a:lnTo>
                  <a:pt x="1383666" y="358145"/>
                </a:lnTo>
                <a:lnTo>
                  <a:pt x="1403351" y="361006"/>
                </a:lnTo>
                <a:lnTo>
                  <a:pt x="1413828" y="362913"/>
                </a:lnTo>
                <a:lnTo>
                  <a:pt x="1424941" y="364820"/>
                </a:lnTo>
                <a:lnTo>
                  <a:pt x="1436371" y="367363"/>
                </a:lnTo>
                <a:lnTo>
                  <a:pt x="1448118" y="369906"/>
                </a:lnTo>
                <a:lnTo>
                  <a:pt x="1460183" y="373085"/>
                </a:lnTo>
                <a:lnTo>
                  <a:pt x="1471931" y="376264"/>
                </a:lnTo>
                <a:lnTo>
                  <a:pt x="1484313" y="380079"/>
                </a:lnTo>
                <a:lnTo>
                  <a:pt x="1497013" y="383893"/>
                </a:lnTo>
                <a:lnTo>
                  <a:pt x="1509396" y="388661"/>
                </a:lnTo>
                <a:lnTo>
                  <a:pt x="1522096" y="393748"/>
                </a:lnTo>
                <a:lnTo>
                  <a:pt x="1534478" y="399152"/>
                </a:lnTo>
                <a:lnTo>
                  <a:pt x="1547178" y="405191"/>
                </a:lnTo>
                <a:lnTo>
                  <a:pt x="1559561" y="411549"/>
                </a:lnTo>
                <a:lnTo>
                  <a:pt x="1571943" y="418542"/>
                </a:lnTo>
                <a:lnTo>
                  <a:pt x="1584008" y="425854"/>
                </a:lnTo>
                <a:lnTo>
                  <a:pt x="1595756" y="433801"/>
                </a:lnTo>
                <a:lnTo>
                  <a:pt x="1607186" y="442384"/>
                </a:lnTo>
                <a:lnTo>
                  <a:pt x="1618616" y="451602"/>
                </a:lnTo>
                <a:lnTo>
                  <a:pt x="1629728" y="461139"/>
                </a:lnTo>
                <a:lnTo>
                  <a:pt x="1640206" y="471629"/>
                </a:lnTo>
                <a:lnTo>
                  <a:pt x="1650366" y="483073"/>
                </a:lnTo>
                <a:lnTo>
                  <a:pt x="1659891" y="494199"/>
                </a:lnTo>
                <a:lnTo>
                  <a:pt x="1668463" y="506278"/>
                </a:lnTo>
                <a:lnTo>
                  <a:pt x="1672591" y="512318"/>
                </a:lnTo>
                <a:lnTo>
                  <a:pt x="1676401" y="518676"/>
                </a:lnTo>
                <a:lnTo>
                  <a:pt x="1680211" y="525033"/>
                </a:lnTo>
                <a:lnTo>
                  <a:pt x="1683703" y="531391"/>
                </a:lnTo>
                <a:lnTo>
                  <a:pt x="1690371" y="544424"/>
                </a:lnTo>
                <a:lnTo>
                  <a:pt x="1696403" y="558093"/>
                </a:lnTo>
                <a:lnTo>
                  <a:pt x="1701801" y="572398"/>
                </a:lnTo>
                <a:lnTo>
                  <a:pt x="1706563" y="586703"/>
                </a:lnTo>
                <a:lnTo>
                  <a:pt x="1710056" y="601325"/>
                </a:lnTo>
                <a:lnTo>
                  <a:pt x="1713548" y="616266"/>
                </a:lnTo>
                <a:lnTo>
                  <a:pt x="1715771" y="631842"/>
                </a:lnTo>
                <a:lnTo>
                  <a:pt x="1717993" y="647736"/>
                </a:lnTo>
                <a:lnTo>
                  <a:pt x="1718946" y="663948"/>
                </a:lnTo>
                <a:lnTo>
                  <a:pt x="1719263" y="680478"/>
                </a:lnTo>
                <a:lnTo>
                  <a:pt x="1718946" y="697644"/>
                </a:lnTo>
                <a:lnTo>
                  <a:pt x="1718311" y="712584"/>
                </a:lnTo>
                <a:lnTo>
                  <a:pt x="1717041" y="727207"/>
                </a:lnTo>
                <a:lnTo>
                  <a:pt x="1716088" y="740876"/>
                </a:lnTo>
                <a:lnTo>
                  <a:pt x="1714501" y="753909"/>
                </a:lnTo>
                <a:lnTo>
                  <a:pt x="1712913" y="766624"/>
                </a:lnTo>
                <a:lnTo>
                  <a:pt x="1711326" y="778704"/>
                </a:lnTo>
                <a:lnTo>
                  <a:pt x="1709103" y="790148"/>
                </a:lnTo>
                <a:lnTo>
                  <a:pt x="1706881" y="801274"/>
                </a:lnTo>
                <a:lnTo>
                  <a:pt x="1704658" y="812082"/>
                </a:lnTo>
                <a:lnTo>
                  <a:pt x="1701801" y="821936"/>
                </a:lnTo>
                <a:lnTo>
                  <a:pt x="1698943" y="831790"/>
                </a:lnTo>
                <a:lnTo>
                  <a:pt x="1696086" y="841009"/>
                </a:lnTo>
                <a:lnTo>
                  <a:pt x="1692911" y="849910"/>
                </a:lnTo>
                <a:lnTo>
                  <a:pt x="1689736" y="858175"/>
                </a:lnTo>
                <a:lnTo>
                  <a:pt x="1686243" y="866122"/>
                </a:lnTo>
                <a:lnTo>
                  <a:pt x="1682751" y="874069"/>
                </a:lnTo>
                <a:lnTo>
                  <a:pt x="1679258" y="881698"/>
                </a:lnTo>
                <a:lnTo>
                  <a:pt x="1675448" y="888691"/>
                </a:lnTo>
                <a:lnTo>
                  <a:pt x="1671321" y="895367"/>
                </a:lnTo>
                <a:lnTo>
                  <a:pt x="1667828" y="902042"/>
                </a:lnTo>
                <a:lnTo>
                  <a:pt x="1659573" y="914440"/>
                </a:lnTo>
                <a:lnTo>
                  <a:pt x="1651001" y="925884"/>
                </a:lnTo>
                <a:lnTo>
                  <a:pt x="1642428" y="936692"/>
                </a:lnTo>
                <a:lnTo>
                  <a:pt x="1633856" y="947182"/>
                </a:lnTo>
                <a:lnTo>
                  <a:pt x="1624648" y="957036"/>
                </a:lnTo>
                <a:lnTo>
                  <a:pt x="1615758" y="966891"/>
                </a:lnTo>
                <a:lnTo>
                  <a:pt x="1602423" y="981831"/>
                </a:lnTo>
                <a:lnTo>
                  <a:pt x="1595756" y="989460"/>
                </a:lnTo>
                <a:lnTo>
                  <a:pt x="1589406" y="997407"/>
                </a:lnTo>
                <a:lnTo>
                  <a:pt x="1583056" y="1005672"/>
                </a:lnTo>
                <a:lnTo>
                  <a:pt x="1576706" y="1014255"/>
                </a:lnTo>
                <a:lnTo>
                  <a:pt x="1570991" y="1023474"/>
                </a:lnTo>
                <a:lnTo>
                  <a:pt x="1564958" y="1033010"/>
                </a:lnTo>
                <a:lnTo>
                  <a:pt x="1559561" y="1043818"/>
                </a:lnTo>
                <a:lnTo>
                  <a:pt x="1554163" y="1054626"/>
                </a:lnTo>
                <a:lnTo>
                  <a:pt x="1549083" y="1067024"/>
                </a:lnTo>
                <a:lnTo>
                  <a:pt x="1544638" y="1080057"/>
                </a:lnTo>
                <a:lnTo>
                  <a:pt x="1540193" y="1094680"/>
                </a:lnTo>
                <a:lnTo>
                  <a:pt x="1536383" y="1110256"/>
                </a:lnTo>
                <a:lnTo>
                  <a:pt x="1532891" y="1127104"/>
                </a:lnTo>
                <a:lnTo>
                  <a:pt x="1529716" y="1144905"/>
                </a:lnTo>
                <a:lnTo>
                  <a:pt x="1529716" y="1286999"/>
                </a:lnTo>
                <a:lnTo>
                  <a:pt x="1526858" y="1293992"/>
                </a:lnTo>
                <a:lnTo>
                  <a:pt x="1525906" y="1296535"/>
                </a:lnTo>
                <a:lnTo>
                  <a:pt x="1523366" y="1300986"/>
                </a:lnTo>
                <a:lnTo>
                  <a:pt x="1520508" y="1306072"/>
                </a:lnTo>
                <a:lnTo>
                  <a:pt x="1516063" y="1312747"/>
                </a:lnTo>
                <a:lnTo>
                  <a:pt x="1510348" y="1320694"/>
                </a:lnTo>
                <a:lnTo>
                  <a:pt x="1503046" y="1328641"/>
                </a:lnTo>
                <a:lnTo>
                  <a:pt x="1499236" y="1333410"/>
                </a:lnTo>
                <a:lnTo>
                  <a:pt x="1494473" y="1337542"/>
                </a:lnTo>
                <a:lnTo>
                  <a:pt x="1489393" y="1342310"/>
                </a:lnTo>
                <a:lnTo>
                  <a:pt x="1483996" y="1346761"/>
                </a:lnTo>
                <a:lnTo>
                  <a:pt x="1478281" y="1351211"/>
                </a:lnTo>
                <a:lnTo>
                  <a:pt x="1471931" y="1355979"/>
                </a:lnTo>
                <a:lnTo>
                  <a:pt x="1465263" y="1360748"/>
                </a:lnTo>
                <a:lnTo>
                  <a:pt x="1457961" y="1365516"/>
                </a:lnTo>
                <a:lnTo>
                  <a:pt x="1450341" y="1369648"/>
                </a:lnTo>
                <a:lnTo>
                  <a:pt x="1442086" y="1374417"/>
                </a:lnTo>
                <a:lnTo>
                  <a:pt x="1432878" y="1378867"/>
                </a:lnTo>
                <a:lnTo>
                  <a:pt x="1423671" y="1382682"/>
                </a:lnTo>
                <a:lnTo>
                  <a:pt x="1413511" y="1386814"/>
                </a:lnTo>
                <a:lnTo>
                  <a:pt x="1403351" y="1390311"/>
                </a:lnTo>
                <a:lnTo>
                  <a:pt x="1392238" y="1394125"/>
                </a:lnTo>
                <a:lnTo>
                  <a:pt x="1380173" y="1397622"/>
                </a:lnTo>
                <a:lnTo>
                  <a:pt x="1367791" y="1400483"/>
                </a:lnTo>
                <a:lnTo>
                  <a:pt x="1354773" y="1403662"/>
                </a:lnTo>
                <a:lnTo>
                  <a:pt x="1341121" y="1405887"/>
                </a:lnTo>
                <a:lnTo>
                  <a:pt x="1326833" y="1407794"/>
                </a:lnTo>
                <a:lnTo>
                  <a:pt x="1324611" y="1408112"/>
                </a:lnTo>
                <a:lnTo>
                  <a:pt x="1311276" y="1407794"/>
                </a:lnTo>
                <a:lnTo>
                  <a:pt x="1296988" y="1405887"/>
                </a:lnTo>
                <a:lnTo>
                  <a:pt x="1283336" y="1403662"/>
                </a:lnTo>
                <a:lnTo>
                  <a:pt x="1270318" y="1400483"/>
                </a:lnTo>
                <a:lnTo>
                  <a:pt x="1257936" y="1397622"/>
                </a:lnTo>
                <a:lnTo>
                  <a:pt x="1246188" y="1394125"/>
                </a:lnTo>
                <a:lnTo>
                  <a:pt x="1235076" y="1390311"/>
                </a:lnTo>
                <a:lnTo>
                  <a:pt x="1224598" y="1386814"/>
                </a:lnTo>
                <a:lnTo>
                  <a:pt x="1214438" y="1382682"/>
                </a:lnTo>
                <a:lnTo>
                  <a:pt x="1205231" y="1378867"/>
                </a:lnTo>
                <a:lnTo>
                  <a:pt x="1196658" y="1374417"/>
                </a:lnTo>
                <a:lnTo>
                  <a:pt x="1192940" y="1372348"/>
                </a:lnTo>
                <a:lnTo>
                  <a:pt x="1177471" y="1376937"/>
                </a:lnTo>
                <a:lnTo>
                  <a:pt x="1156831" y="1382967"/>
                </a:lnTo>
                <a:lnTo>
                  <a:pt x="1135872" y="1388679"/>
                </a:lnTo>
                <a:lnTo>
                  <a:pt x="1094591" y="1399787"/>
                </a:lnTo>
                <a:lnTo>
                  <a:pt x="1054580" y="1409625"/>
                </a:lnTo>
                <a:lnTo>
                  <a:pt x="1017744" y="1419462"/>
                </a:lnTo>
                <a:lnTo>
                  <a:pt x="985672" y="1428031"/>
                </a:lnTo>
                <a:lnTo>
                  <a:pt x="971700" y="1432157"/>
                </a:lnTo>
                <a:lnTo>
                  <a:pt x="959633" y="1436282"/>
                </a:lnTo>
                <a:lnTo>
                  <a:pt x="949471" y="1439773"/>
                </a:lnTo>
                <a:lnTo>
                  <a:pt x="941215" y="1443581"/>
                </a:lnTo>
                <a:lnTo>
                  <a:pt x="938357" y="1445168"/>
                </a:lnTo>
                <a:lnTo>
                  <a:pt x="935499" y="1446755"/>
                </a:lnTo>
                <a:lnTo>
                  <a:pt x="933594" y="1448024"/>
                </a:lnTo>
                <a:lnTo>
                  <a:pt x="932324" y="1449928"/>
                </a:lnTo>
                <a:lnTo>
                  <a:pt x="932006" y="1451198"/>
                </a:lnTo>
                <a:lnTo>
                  <a:pt x="932006" y="1452784"/>
                </a:lnTo>
                <a:lnTo>
                  <a:pt x="932641" y="1454054"/>
                </a:lnTo>
                <a:lnTo>
                  <a:pt x="934229" y="1455641"/>
                </a:lnTo>
                <a:lnTo>
                  <a:pt x="938675" y="1457862"/>
                </a:lnTo>
                <a:lnTo>
                  <a:pt x="944390" y="1460401"/>
                </a:lnTo>
                <a:lnTo>
                  <a:pt x="950741" y="1462940"/>
                </a:lnTo>
                <a:lnTo>
                  <a:pt x="958363" y="1465161"/>
                </a:lnTo>
                <a:lnTo>
                  <a:pt x="966619" y="1467065"/>
                </a:lnTo>
                <a:lnTo>
                  <a:pt x="976145" y="1469604"/>
                </a:lnTo>
                <a:lnTo>
                  <a:pt x="985672" y="1471508"/>
                </a:lnTo>
                <a:lnTo>
                  <a:pt x="996468" y="1473412"/>
                </a:lnTo>
                <a:lnTo>
                  <a:pt x="1019014" y="1477538"/>
                </a:lnTo>
                <a:lnTo>
                  <a:pt x="1043783" y="1481029"/>
                </a:lnTo>
                <a:lnTo>
                  <a:pt x="1069505" y="1484202"/>
                </a:lnTo>
                <a:lnTo>
                  <a:pt x="1095861" y="1486741"/>
                </a:lnTo>
                <a:lnTo>
                  <a:pt x="1122218" y="1489597"/>
                </a:lnTo>
                <a:lnTo>
                  <a:pt x="1147939" y="1491819"/>
                </a:lnTo>
                <a:lnTo>
                  <a:pt x="1172708" y="1493723"/>
                </a:lnTo>
                <a:lnTo>
                  <a:pt x="1195889" y="1495309"/>
                </a:lnTo>
                <a:lnTo>
                  <a:pt x="1233995" y="1497214"/>
                </a:lnTo>
                <a:lnTo>
                  <a:pt x="1247967" y="1497848"/>
                </a:lnTo>
                <a:lnTo>
                  <a:pt x="1257811" y="1497848"/>
                </a:lnTo>
                <a:lnTo>
                  <a:pt x="1260034" y="1497848"/>
                </a:lnTo>
                <a:lnTo>
                  <a:pt x="1262574" y="1497531"/>
                </a:lnTo>
                <a:lnTo>
                  <a:pt x="1268925" y="1495944"/>
                </a:lnTo>
                <a:lnTo>
                  <a:pt x="1276864" y="1493723"/>
                </a:lnTo>
                <a:lnTo>
                  <a:pt x="1286391" y="1490549"/>
                </a:lnTo>
                <a:lnTo>
                  <a:pt x="1297187" y="1486106"/>
                </a:lnTo>
                <a:lnTo>
                  <a:pt x="1309254" y="1481663"/>
                </a:lnTo>
                <a:lnTo>
                  <a:pt x="1337516" y="1470239"/>
                </a:lnTo>
                <a:lnTo>
                  <a:pt x="1369588" y="1456593"/>
                </a:lnTo>
                <a:lnTo>
                  <a:pt x="1404836" y="1440725"/>
                </a:lnTo>
                <a:lnTo>
                  <a:pt x="1483271" y="1406768"/>
                </a:lnTo>
                <a:lnTo>
                  <a:pt x="1524870" y="1388679"/>
                </a:lnTo>
                <a:lnTo>
                  <a:pt x="1566786" y="1370908"/>
                </a:lnTo>
                <a:lnTo>
                  <a:pt x="1608703" y="1354088"/>
                </a:lnTo>
                <a:lnTo>
                  <a:pt x="1629343" y="1346154"/>
                </a:lnTo>
                <a:lnTo>
                  <a:pt x="1649666" y="1337903"/>
                </a:lnTo>
                <a:lnTo>
                  <a:pt x="1669672" y="1330604"/>
                </a:lnTo>
                <a:lnTo>
                  <a:pt x="1689043" y="1323622"/>
                </a:lnTo>
                <a:lnTo>
                  <a:pt x="1708095" y="1317275"/>
                </a:lnTo>
                <a:lnTo>
                  <a:pt x="1726513" y="1311246"/>
                </a:lnTo>
                <a:lnTo>
                  <a:pt x="1743978" y="1305851"/>
                </a:lnTo>
                <a:lnTo>
                  <a:pt x="1760491" y="1301725"/>
                </a:lnTo>
                <a:lnTo>
                  <a:pt x="1776368" y="1297599"/>
                </a:lnTo>
                <a:lnTo>
                  <a:pt x="1790976" y="1294743"/>
                </a:lnTo>
                <a:lnTo>
                  <a:pt x="1804630" y="1292204"/>
                </a:lnTo>
                <a:lnTo>
                  <a:pt x="1817650" y="1290618"/>
                </a:lnTo>
                <a:lnTo>
                  <a:pt x="1829717" y="1289031"/>
                </a:lnTo>
                <a:lnTo>
                  <a:pt x="1840831" y="1288396"/>
                </a:lnTo>
                <a:lnTo>
                  <a:pt x="1851310" y="1287762"/>
                </a:lnTo>
                <a:lnTo>
                  <a:pt x="1860836" y="1287127"/>
                </a:lnTo>
                <a:lnTo>
                  <a:pt x="1869728" y="1287762"/>
                </a:lnTo>
                <a:lnTo>
                  <a:pt x="1877984" y="1288396"/>
                </a:lnTo>
                <a:lnTo>
                  <a:pt x="1885605" y="1289348"/>
                </a:lnTo>
                <a:lnTo>
                  <a:pt x="1892274" y="1290618"/>
                </a:lnTo>
                <a:lnTo>
                  <a:pt x="1898307" y="1292204"/>
                </a:lnTo>
                <a:lnTo>
                  <a:pt x="1904023" y="1294426"/>
                </a:lnTo>
                <a:lnTo>
                  <a:pt x="1908469" y="1296647"/>
                </a:lnTo>
                <a:lnTo>
                  <a:pt x="1912914" y="1298869"/>
                </a:lnTo>
                <a:lnTo>
                  <a:pt x="1916725" y="1302042"/>
                </a:lnTo>
                <a:lnTo>
                  <a:pt x="1919901" y="1304899"/>
                </a:lnTo>
                <a:lnTo>
                  <a:pt x="1922441" y="1308389"/>
                </a:lnTo>
                <a:lnTo>
                  <a:pt x="1924664" y="1311880"/>
                </a:lnTo>
                <a:lnTo>
                  <a:pt x="1926252" y="1315688"/>
                </a:lnTo>
                <a:lnTo>
                  <a:pt x="1927522" y="1319497"/>
                </a:lnTo>
                <a:lnTo>
                  <a:pt x="1928157" y="1323622"/>
                </a:lnTo>
                <a:lnTo>
                  <a:pt x="1928474" y="1328065"/>
                </a:lnTo>
                <a:lnTo>
                  <a:pt x="1928474" y="1332825"/>
                </a:lnTo>
                <a:lnTo>
                  <a:pt x="1928157" y="1336951"/>
                </a:lnTo>
                <a:lnTo>
                  <a:pt x="1927522" y="1342029"/>
                </a:lnTo>
                <a:lnTo>
                  <a:pt x="1926252" y="1346789"/>
                </a:lnTo>
                <a:lnTo>
                  <a:pt x="1924981" y="1351549"/>
                </a:lnTo>
                <a:lnTo>
                  <a:pt x="1923711" y="1356627"/>
                </a:lnTo>
                <a:lnTo>
                  <a:pt x="1921488" y="1361704"/>
                </a:lnTo>
                <a:lnTo>
                  <a:pt x="1919583" y="1366782"/>
                </a:lnTo>
                <a:lnTo>
                  <a:pt x="1917728" y="1370490"/>
                </a:lnTo>
                <a:lnTo>
                  <a:pt x="1673225" y="1539875"/>
                </a:lnTo>
                <a:lnTo>
                  <a:pt x="1839536" y="1455101"/>
                </a:lnTo>
                <a:lnTo>
                  <a:pt x="1835829" y="1457509"/>
                </a:lnTo>
                <a:lnTo>
                  <a:pt x="1835750" y="1457545"/>
                </a:lnTo>
                <a:lnTo>
                  <a:pt x="1831940" y="1459449"/>
                </a:lnTo>
                <a:lnTo>
                  <a:pt x="1834797" y="1458179"/>
                </a:lnTo>
                <a:lnTo>
                  <a:pt x="1835829" y="1457509"/>
                </a:lnTo>
                <a:lnTo>
                  <a:pt x="1846229" y="1452784"/>
                </a:lnTo>
                <a:lnTo>
                  <a:pt x="1861789" y="1446437"/>
                </a:lnTo>
                <a:lnTo>
                  <a:pt x="1871633" y="1442629"/>
                </a:lnTo>
                <a:lnTo>
                  <a:pt x="1882112" y="1438821"/>
                </a:lnTo>
                <a:lnTo>
                  <a:pt x="1893226" y="1435013"/>
                </a:lnTo>
                <a:lnTo>
                  <a:pt x="1905293" y="1431204"/>
                </a:lnTo>
                <a:lnTo>
                  <a:pt x="1917995" y="1427714"/>
                </a:lnTo>
                <a:lnTo>
                  <a:pt x="1930697" y="1424857"/>
                </a:lnTo>
                <a:lnTo>
                  <a:pt x="1944034" y="1422001"/>
                </a:lnTo>
                <a:lnTo>
                  <a:pt x="1957054" y="1420097"/>
                </a:lnTo>
                <a:lnTo>
                  <a:pt x="1970391" y="1418828"/>
                </a:lnTo>
                <a:lnTo>
                  <a:pt x="1977059" y="1418510"/>
                </a:lnTo>
                <a:lnTo>
                  <a:pt x="1983410" y="1418193"/>
                </a:lnTo>
                <a:lnTo>
                  <a:pt x="1989761" y="1418510"/>
                </a:lnTo>
                <a:lnTo>
                  <a:pt x="1995795" y="1418828"/>
                </a:lnTo>
                <a:lnTo>
                  <a:pt x="2001828" y="1419780"/>
                </a:lnTo>
                <a:lnTo>
                  <a:pt x="2007862" y="1420732"/>
                </a:lnTo>
                <a:lnTo>
                  <a:pt x="2013577" y="1421684"/>
                </a:lnTo>
                <a:lnTo>
                  <a:pt x="2018658" y="1423588"/>
                </a:lnTo>
                <a:lnTo>
                  <a:pt x="2023739" y="1425175"/>
                </a:lnTo>
                <a:lnTo>
                  <a:pt x="2028820" y="1427079"/>
                </a:lnTo>
                <a:lnTo>
                  <a:pt x="2033265" y="1429618"/>
                </a:lnTo>
                <a:lnTo>
                  <a:pt x="2037394" y="1431839"/>
                </a:lnTo>
                <a:lnTo>
                  <a:pt x="2041839" y="1434378"/>
                </a:lnTo>
                <a:lnTo>
                  <a:pt x="2045650" y="1437234"/>
                </a:lnTo>
                <a:lnTo>
                  <a:pt x="2048825" y="1439773"/>
                </a:lnTo>
                <a:lnTo>
                  <a:pt x="2052001" y="1442946"/>
                </a:lnTo>
                <a:lnTo>
                  <a:pt x="2054859" y="1445803"/>
                </a:lnTo>
                <a:lnTo>
                  <a:pt x="2057082" y="1449294"/>
                </a:lnTo>
                <a:lnTo>
                  <a:pt x="2059305" y="1452467"/>
                </a:lnTo>
                <a:lnTo>
                  <a:pt x="2060892" y="1455958"/>
                </a:lnTo>
                <a:lnTo>
                  <a:pt x="2062162" y="1459131"/>
                </a:lnTo>
                <a:lnTo>
                  <a:pt x="2063115" y="1462622"/>
                </a:lnTo>
                <a:lnTo>
                  <a:pt x="2063433" y="1465796"/>
                </a:lnTo>
                <a:lnTo>
                  <a:pt x="2063750" y="1469287"/>
                </a:lnTo>
                <a:lnTo>
                  <a:pt x="2063433" y="1472778"/>
                </a:lnTo>
                <a:lnTo>
                  <a:pt x="2062480" y="1476268"/>
                </a:lnTo>
                <a:lnTo>
                  <a:pt x="2061210" y="1479442"/>
                </a:lnTo>
                <a:lnTo>
                  <a:pt x="2059622" y="1482933"/>
                </a:lnTo>
                <a:lnTo>
                  <a:pt x="2057082" y="1485789"/>
                </a:lnTo>
                <a:lnTo>
                  <a:pt x="2054541" y="1489280"/>
                </a:lnTo>
                <a:lnTo>
                  <a:pt x="2051048" y="1492136"/>
                </a:lnTo>
                <a:lnTo>
                  <a:pt x="2047555" y="1495309"/>
                </a:lnTo>
                <a:lnTo>
                  <a:pt x="2043110" y="1497848"/>
                </a:lnTo>
                <a:lnTo>
                  <a:pt x="2038029" y="1500704"/>
                </a:lnTo>
                <a:lnTo>
                  <a:pt x="2017071" y="1511494"/>
                </a:lnTo>
                <a:lnTo>
                  <a:pt x="1995795" y="1522919"/>
                </a:lnTo>
                <a:lnTo>
                  <a:pt x="1975154" y="1534344"/>
                </a:lnTo>
                <a:lnTo>
                  <a:pt x="1956101" y="1545451"/>
                </a:lnTo>
                <a:lnTo>
                  <a:pt x="1926252" y="1562271"/>
                </a:lnTo>
                <a:lnTo>
                  <a:pt x="1914502" y="1569252"/>
                </a:lnTo>
                <a:lnTo>
                  <a:pt x="1983410" y="1527997"/>
                </a:lnTo>
                <a:lnTo>
                  <a:pt x="1511215" y="1778704"/>
                </a:lnTo>
                <a:lnTo>
                  <a:pt x="1498196" y="1785369"/>
                </a:lnTo>
                <a:lnTo>
                  <a:pt x="1482953" y="1792985"/>
                </a:lnTo>
                <a:lnTo>
                  <a:pt x="1462948" y="1802823"/>
                </a:lnTo>
                <a:lnTo>
                  <a:pt x="1438814" y="1814248"/>
                </a:lnTo>
                <a:lnTo>
                  <a:pt x="1410870" y="1827259"/>
                </a:lnTo>
                <a:lnTo>
                  <a:pt x="1380385" y="1841223"/>
                </a:lnTo>
                <a:lnTo>
                  <a:pt x="1347678" y="1855186"/>
                </a:lnTo>
                <a:lnTo>
                  <a:pt x="1313382" y="1869150"/>
                </a:lnTo>
                <a:lnTo>
                  <a:pt x="1295917" y="1876131"/>
                </a:lnTo>
                <a:lnTo>
                  <a:pt x="1278769" y="1882796"/>
                </a:lnTo>
                <a:lnTo>
                  <a:pt x="1260987" y="1889143"/>
                </a:lnTo>
                <a:lnTo>
                  <a:pt x="1243204" y="1895172"/>
                </a:lnTo>
                <a:lnTo>
                  <a:pt x="1225739" y="1900885"/>
                </a:lnTo>
                <a:lnTo>
                  <a:pt x="1208909" y="1905962"/>
                </a:lnTo>
                <a:lnTo>
                  <a:pt x="1191761" y="1910723"/>
                </a:lnTo>
                <a:lnTo>
                  <a:pt x="1175248" y="1914848"/>
                </a:lnTo>
                <a:lnTo>
                  <a:pt x="1159371" y="1918656"/>
                </a:lnTo>
                <a:lnTo>
                  <a:pt x="1144129" y="1921513"/>
                </a:lnTo>
                <a:lnTo>
                  <a:pt x="1129204" y="1923417"/>
                </a:lnTo>
                <a:lnTo>
                  <a:pt x="1115232" y="1925004"/>
                </a:lnTo>
                <a:lnTo>
                  <a:pt x="1108563" y="1925321"/>
                </a:lnTo>
                <a:lnTo>
                  <a:pt x="1102212" y="1925638"/>
                </a:lnTo>
                <a:lnTo>
                  <a:pt x="1095861" y="1925638"/>
                </a:lnTo>
                <a:lnTo>
                  <a:pt x="1089828" y="1925321"/>
                </a:lnTo>
                <a:lnTo>
                  <a:pt x="1076808" y="1924051"/>
                </a:lnTo>
                <a:lnTo>
                  <a:pt x="1061884" y="1922465"/>
                </a:lnTo>
                <a:lnTo>
                  <a:pt x="1025683" y="1918656"/>
                </a:lnTo>
                <a:lnTo>
                  <a:pt x="983131" y="1912944"/>
                </a:lnTo>
                <a:lnTo>
                  <a:pt x="934546" y="1906280"/>
                </a:lnTo>
                <a:lnTo>
                  <a:pt x="824992" y="1890412"/>
                </a:lnTo>
                <a:lnTo>
                  <a:pt x="707181" y="1872958"/>
                </a:lnTo>
                <a:lnTo>
                  <a:pt x="589688" y="1856138"/>
                </a:lnTo>
                <a:lnTo>
                  <a:pt x="534117" y="1848522"/>
                </a:lnTo>
                <a:lnTo>
                  <a:pt x="482357" y="1841540"/>
                </a:lnTo>
                <a:lnTo>
                  <a:pt x="435677" y="1835828"/>
                </a:lnTo>
                <a:lnTo>
                  <a:pt x="394713" y="1831385"/>
                </a:lnTo>
                <a:lnTo>
                  <a:pt x="376613" y="1829798"/>
                </a:lnTo>
                <a:lnTo>
                  <a:pt x="361053" y="1828529"/>
                </a:lnTo>
                <a:lnTo>
                  <a:pt x="347399" y="1827577"/>
                </a:lnTo>
                <a:lnTo>
                  <a:pt x="335967" y="1827259"/>
                </a:lnTo>
                <a:lnTo>
                  <a:pt x="314056" y="1827577"/>
                </a:lnTo>
                <a:lnTo>
                  <a:pt x="289922" y="1827894"/>
                </a:lnTo>
                <a:lnTo>
                  <a:pt x="237209" y="1829481"/>
                </a:lnTo>
                <a:lnTo>
                  <a:pt x="181321" y="1831385"/>
                </a:lnTo>
                <a:lnTo>
                  <a:pt x="126702" y="1833606"/>
                </a:lnTo>
                <a:lnTo>
                  <a:pt x="37153" y="1837732"/>
                </a:lnTo>
                <a:lnTo>
                  <a:pt x="0" y="1839636"/>
                </a:lnTo>
                <a:lnTo>
                  <a:pt x="19053" y="1500704"/>
                </a:lnTo>
                <a:lnTo>
                  <a:pt x="28580" y="1501657"/>
                </a:lnTo>
                <a:lnTo>
                  <a:pt x="54301" y="1503878"/>
                </a:lnTo>
                <a:lnTo>
                  <a:pt x="72084" y="1505147"/>
                </a:lnTo>
                <a:lnTo>
                  <a:pt x="92089" y="1506099"/>
                </a:lnTo>
                <a:lnTo>
                  <a:pt x="114318" y="1507369"/>
                </a:lnTo>
                <a:lnTo>
                  <a:pt x="137499" y="1507686"/>
                </a:lnTo>
                <a:lnTo>
                  <a:pt x="161632" y="1507369"/>
                </a:lnTo>
                <a:lnTo>
                  <a:pt x="173699" y="1506734"/>
                </a:lnTo>
                <a:lnTo>
                  <a:pt x="186084" y="1505782"/>
                </a:lnTo>
                <a:lnTo>
                  <a:pt x="198151" y="1504830"/>
                </a:lnTo>
                <a:lnTo>
                  <a:pt x="210217" y="1503878"/>
                </a:lnTo>
                <a:lnTo>
                  <a:pt x="221649" y="1502291"/>
                </a:lnTo>
                <a:lnTo>
                  <a:pt x="233399" y="1500704"/>
                </a:lnTo>
                <a:lnTo>
                  <a:pt x="244513" y="1498483"/>
                </a:lnTo>
                <a:lnTo>
                  <a:pt x="255627" y="1496262"/>
                </a:lnTo>
                <a:lnTo>
                  <a:pt x="265471" y="1493088"/>
                </a:lnTo>
                <a:lnTo>
                  <a:pt x="275315" y="1490232"/>
                </a:lnTo>
                <a:lnTo>
                  <a:pt x="284524" y="1486424"/>
                </a:lnTo>
                <a:lnTo>
                  <a:pt x="292780" y="1482615"/>
                </a:lnTo>
                <a:lnTo>
                  <a:pt x="300719" y="1478172"/>
                </a:lnTo>
                <a:lnTo>
                  <a:pt x="304212" y="1475634"/>
                </a:lnTo>
                <a:lnTo>
                  <a:pt x="307705" y="1473095"/>
                </a:lnTo>
                <a:lnTo>
                  <a:pt x="321677" y="1462622"/>
                </a:lnTo>
                <a:lnTo>
                  <a:pt x="337872" y="1450880"/>
                </a:lnTo>
                <a:lnTo>
                  <a:pt x="355972" y="1438821"/>
                </a:lnTo>
                <a:lnTo>
                  <a:pt x="375978" y="1426127"/>
                </a:lnTo>
                <a:lnTo>
                  <a:pt x="396936" y="1413433"/>
                </a:lnTo>
                <a:lnTo>
                  <a:pt x="418847" y="1400421"/>
                </a:lnTo>
                <a:lnTo>
                  <a:pt x="441075" y="1387727"/>
                </a:lnTo>
                <a:lnTo>
                  <a:pt x="463621" y="1375351"/>
                </a:lnTo>
                <a:lnTo>
                  <a:pt x="485850" y="1363291"/>
                </a:lnTo>
                <a:lnTo>
                  <a:pt x="508078" y="1352184"/>
                </a:lnTo>
                <a:lnTo>
                  <a:pt x="529037" y="1341711"/>
                </a:lnTo>
                <a:lnTo>
                  <a:pt x="549042" y="1332191"/>
                </a:lnTo>
                <a:lnTo>
                  <a:pt x="567142" y="1323940"/>
                </a:lnTo>
                <a:lnTo>
                  <a:pt x="583972" y="1317275"/>
                </a:lnTo>
                <a:lnTo>
                  <a:pt x="597945" y="1311880"/>
                </a:lnTo>
                <a:lnTo>
                  <a:pt x="604296" y="1309976"/>
                </a:lnTo>
                <a:lnTo>
                  <a:pt x="609694" y="1308389"/>
                </a:lnTo>
                <a:lnTo>
                  <a:pt x="616680" y="1307120"/>
                </a:lnTo>
                <a:lnTo>
                  <a:pt x="626524" y="1304899"/>
                </a:lnTo>
                <a:lnTo>
                  <a:pt x="655103" y="1299821"/>
                </a:lnTo>
                <a:lnTo>
                  <a:pt x="693844" y="1293474"/>
                </a:lnTo>
                <a:lnTo>
                  <a:pt x="740842" y="1286492"/>
                </a:lnTo>
                <a:lnTo>
                  <a:pt x="794507" y="1279193"/>
                </a:lnTo>
                <a:lnTo>
                  <a:pt x="853254" y="1271894"/>
                </a:lnTo>
                <a:lnTo>
                  <a:pt x="884056" y="1268403"/>
                </a:lnTo>
                <a:lnTo>
                  <a:pt x="915176" y="1264912"/>
                </a:lnTo>
                <a:lnTo>
                  <a:pt x="946931" y="1261421"/>
                </a:lnTo>
                <a:lnTo>
                  <a:pt x="979003" y="1258565"/>
                </a:lnTo>
                <a:lnTo>
                  <a:pt x="1010758" y="1256026"/>
                </a:lnTo>
                <a:lnTo>
                  <a:pt x="1042195" y="1253488"/>
                </a:lnTo>
                <a:lnTo>
                  <a:pt x="1073633" y="1251583"/>
                </a:lnTo>
                <a:lnTo>
                  <a:pt x="1103800" y="1249997"/>
                </a:lnTo>
                <a:lnTo>
                  <a:pt x="1108711" y="1249733"/>
                </a:lnTo>
                <a:lnTo>
                  <a:pt x="1108711" y="1144905"/>
                </a:lnTo>
                <a:lnTo>
                  <a:pt x="1105218" y="1127104"/>
                </a:lnTo>
                <a:lnTo>
                  <a:pt x="1102043" y="1110256"/>
                </a:lnTo>
                <a:lnTo>
                  <a:pt x="1097916" y="1094680"/>
                </a:lnTo>
                <a:lnTo>
                  <a:pt x="1093788" y="1080057"/>
                </a:lnTo>
                <a:lnTo>
                  <a:pt x="1089026" y="1067024"/>
                </a:lnTo>
                <a:lnTo>
                  <a:pt x="1083946" y="1054626"/>
                </a:lnTo>
                <a:lnTo>
                  <a:pt x="1078866" y="1043818"/>
                </a:lnTo>
                <a:lnTo>
                  <a:pt x="1073468" y="1033010"/>
                </a:lnTo>
                <a:lnTo>
                  <a:pt x="1067753" y="1023474"/>
                </a:lnTo>
                <a:lnTo>
                  <a:pt x="1061721" y="1014255"/>
                </a:lnTo>
                <a:lnTo>
                  <a:pt x="1055371" y="1005672"/>
                </a:lnTo>
                <a:lnTo>
                  <a:pt x="1049021" y="997407"/>
                </a:lnTo>
                <a:lnTo>
                  <a:pt x="1042671" y="989460"/>
                </a:lnTo>
                <a:lnTo>
                  <a:pt x="1036003" y="981831"/>
                </a:lnTo>
                <a:lnTo>
                  <a:pt x="1022668" y="966891"/>
                </a:lnTo>
                <a:lnTo>
                  <a:pt x="1013461" y="957036"/>
                </a:lnTo>
                <a:lnTo>
                  <a:pt x="1004888" y="947182"/>
                </a:lnTo>
                <a:lnTo>
                  <a:pt x="995681" y="936692"/>
                </a:lnTo>
                <a:lnTo>
                  <a:pt x="987108" y="925884"/>
                </a:lnTo>
                <a:lnTo>
                  <a:pt x="978853" y="914440"/>
                </a:lnTo>
                <a:lnTo>
                  <a:pt x="970916" y="902042"/>
                </a:lnTo>
                <a:lnTo>
                  <a:pt x="966788" y="895367"/>
                </a:lnTo>
                <a:lnTo>
                  <a:pt x="962978" y="888691"/>
                </a:lnTo>
                <a:lnTo>
                  <a:pt x="959168" y="881698"/>
                </a:lnTo>
                <a:lnTo>
                  <a:pt x="955676" y="874069"/>
                </a:lnTo>
                <a:lnTo>
                  <a:pt x="952183" y="866122"/>
                </a:lnTo>
                <a:lnTo>
                  <a:pt x="948691" y="858175"/>
                </a:lnTo>
                <a:lnTo>
                  <a:pt x="945516" y="849910"/>
                </a:lnTo>
                <a:lnTo>
                  <a:pt x="942341" y="841009"/>
                </a:lnTo>
                <a:lnTo>
                  <a:pt x="939483" y="831790"/>
                </a:lnTo>
                <a:lnTo>
                  <a:pt x="936626" y="821936"/>
                </a:lnTo>
                <a:lnTo>
                  <a:pt x="934086" y="812082"/>
                </a:lnTo>
                <a:lnTo>
                  <a:pt x="931863" y="801274"/>
                </a:lnTo>
                <a:lnTo>
                  <a:pt x="929323" y="790148"/>
                </a:lnTo>
                <a:lnTo>
                  <a:pt x="927418" y="778704"/>
                </a:lnTo>
                <a:lnTo>
                  <a:pt x="925513" y="766624"/>
                </a:lnTo>
                <a:lnTo>
                  <a:pt x="923608" y="753909"/>
                </a:lnTo>
                <a:lnTo>
                  <a:pt x="922338" y="740876"/>
                </a:lnTo>
                <a:lnTo>
                  <a:pt x="921068" y="727207"/>
                </a:lnTo>
                <a:lnTo>
                  <a:pt x="920433" y="712584"/>
                </a:lnTo>
                <a:lnTo>
                  <a:pt x="919481" y="697644"/>
                </a:lnTo>
                <a:lnTo>
                  <a:pt x="919163" y="680478"/>
                </a:lnTo>
                <a:lnTo>
                  <a:pt x="919481" y="663948"/>
                </a:lnTo>
                <a:lnTo>
                  <a:pt x="920751" y="647736"/>
                </a:lnTo>
                <a:lnTo>
                  <a:pt x="922338" y="631842"/>
                </a:lnTo>
                <a:lnTo>
                  <a:pt x="924561" y="616266"/>
                </a:lnTo>
                <a:lnTo>
                  <a:pt x="928053" y="601325"/>
                </a:lnTo>
                <a:lnTo>
                  <a:pt x="932181" y="586703"/>
                </a:lnTo>
                <a:lnTo>
                  <a:pt x="936308" y="572398"/>
                </a:lnTo>
                <a:lnTo>
                  <a:pt x="941706" y="558093"/>
                </a:lnTo>
                <a:lnTo>
                  <a:pt x="947738" y="544424"/>
                </a:lnTo>
                <a:lnTo>
                  <a:pt x="954406" y="531391"/>
                </a:lnTo>
                <a:lnTo>
                  <a:pt x="958216" y="525033"/>
                </a:lnTo>
                <a:lnTo>
                  <a:pt x="961708" y="518676"/>
                </a:lnTo>
                <a:lnTo>
                  <a:pt x="965836" y="512318"/>
                </a:lnTo>
                <a:lnTo>
                  <a:pt x="969646" y="506278"/>
                </a:lnTo>
                <a:lnTo>
                  <a:pt x="978853" y="494199"/>
                </a:lnTo>
                <a:lnTo>
                  <a:pt x="988061" y="483073"/>
                </a:lnTo>
                <a:lnTo>
                  <a:pt x="998221" y="471629"/>
                </a:lnTo>
                <a:lnTo>
                  <a:pt x="1008698" y="461139"/>
                </a:lnTo>
                <a:lnTo>
                  <a:pt x="1019811" y="451602"/>
                </a:lnTo>
                <a:lnTo>
                  <a:pt x="1030923" y="442384"/>
                </a:lnTo>
                <a:lnTo>
                  <a:pt x="1042671" y="433801"/>
                </a:lnTo>
                <a:lnTo>
                  <a:pt x="1054736" y="425854"/>
                </a:lnTo>
                <a:lnTo>
                  <a:pt x="1066483" y="418542"/>
                </a:lnTo>
                <a:lnTo>
                  <a:pt x="1078866" y="411549"/>
                </a:lnTo>
                <a:lnTo>
                  <a:pt x="1091248" y="405191"/>
                </a:lnTo>
                <a:lnTo>
                  <a:pt x="1103631" y="399152"/>
                </a:lnTo>
                <a:lnTo>
                  <a:pt x="1116331" y="393748"/>
                </a:lnTo>
                <a:lnTo>
                  <a:pt x="1128713" y="388661"/>
                </a:lnTo>
                <a:lnTo>
                  <a:pt x="1141413" y="383893"/>
                </a:lnTo>
                <a:lnTo>
                  <a:pt x="1153796" y="380079"/>
                </a:lnTo>
                <a:lnTo>
                  <a:pt x="1166178" y="376264"/>
                </a:lnTo>
                <a:lnTo>
                  <a:pt x="1178243" y="373085"/>
                </a:lnTo>
                <a:lnTo>
                  <a:pt x="1190308" y="369906"/>
                </a:lnTo>
                <a:lnTo>
                  <a:pt x="1201738" y="367363"/>
                </a:lnTo>
                <a:lnTo>
                  <a:pt x="1213168" y="364820"/>
                </a:lnTo>
                <a:lnTo>
                  <a:pt x="1224281" y="362595"/>
                </a:lnTo>
                <a:lnTo>
                  <a:pt x="1235076" y="361006"/>
                </a:lnTo>
                <a:lnTo>
                  <a:pt x="1254761" y="358145"/>
                </a:lnTo>
                <a:lnTo>
                  <a:pt x="1272223" y="356237"/>
                </a:lnTo>
                <a:lnTo>
                  <a:pt x="1287781" y="354966"/>
                </a:lnTo>
                <a:lnTo>
                  <a:pt x="1300163" y="354330"/>
                </a:lnTo>
                <a:lnTo>
                  <a:pt x="1309371" y="354012"/>
                </a:lnTo>
                <a:close/>
                <a:moveTo>
                  <a:pt x="1815403" y="215900"/>
                </a:moveTo>
                <a:lnTo>
                  <a:pt x="1818266" y="216218"/>
                </a:lnTo>
                <a:lnTo>
                  <a:pt x="1821764" y="216535"/>
                </a:lnTo>
                <a:lnTo>
                  <a:pt x="1824945" y="217170"/>
                </a:lnTo>
                <a:lnTo>
                  <a:pt x="1828126" y="218758"/>
                </a:lnTo>
                <a:lnTo>
                  <a:pt x="1830989" y="220028"/>
                </a:lnTo>
                <a:lnTo>
                  <a:pt x="1834170" y="221615"/>
                </a:lnTo>
                <a:lnTo>
                  <a:pt x="1836715" y="223520"/>
                </a:lnTo>
                <a:lnTo>
                  <a:pt x="1839577" y="226060"/>
                </a:lnTo>
                <a:lnTo>
                  <a:pt x="1841804" y="228600"/>
                </a:lnTo>
                <a:lnTo>
                  <a:pt x="1843713" y="231458"/>
                </a:lnTo>
                <a:lnTo>
                  <a:pt x="1845621" y="234315"/>
                </a:lnTo>
                <a:lnTo>
                  <a:pt x="1847212" y="237490"/>
                </a:lnTo>
                <a:lnTo>
                  <a:pt x="1848166" y="240348"/>
                </a:lnTo>
                <a:lnTo>
                  <a:pt x="1848802" y="243523"/>
                </a:lnTo>
                <a:lnTo>
                  <a:pt x="1849438" y="247015"/>
                </a:lnTo>
                <a:lnTo>
                  <a:pt x="1849438" y="250508"/>
                </a:lnTo>
                <a:lnTo>
                  <a:pt x="1849438" y="253365"/>
                </a:lnTo>
                <a:lnTo>
                  <a:pt x="1848802" y="256858"/>
                </a:lnTo>
                <a:lnTo>
                  <a:pt x="1848166" y="260033"/>
                </a:lnTo>
                <a:lnTo>
                  <a:pt x="1847212" y="263208"/>
                </a:lnTo>
                <a:lnTo>
                  <a:pt x="1845621" y="266065"/>
                </a:lnTo>
                <a:lnTo>
                  <a:pt x="1843713" y="268923"/>
                </a:lnTo>
                <a:lnTo>
                  <a:pt x="1841804" y="271780"/>
                </a:lnTo>
                <a:lnTo>
                  <a:pt x="1839577" y="274320"/>
                </a:lnTo>
                <a:lnTo>
                  <a:pt x="1736517" y="377190"/>
                </a:lnTo>
                <a:lnTo>
                  <a:pt x="1733654" y="379730"/>
                </a:lnTo>
                <a:lnTo>
                  <a:pt x="1731109" y="381635"/>
                </a:lnTo>
                <a:lnTo>
                  <a:pt x="1727928" y="383223"/>
                </a:lnTo>
                <a:lnTo>
                  <a:pt x="1725065" y="384810"/>
                </a:lnTo>
                <a:lnTo>
                  <a:pt x="1721885" y="386080"/>
                </a:lnTo>
                <a:lnTo>
                  <a:pt x="1718704" y="386715"/>
                </a:lnTo>
                <a:lnTo>
                  <a:pt x="1715205" y="387350"/>
                </a:lnTo>
                <a:lnTo>
                  <a:pt x="1712342" y="387350"/>
                </a:lnTo>
                <a:lnTo>
                  <a:pt x="1708843" y="387350"/>
                </a:lnTo>
                <a:lnTo>
                  <a:pt x="1705662" y="386715"/>
                </a:lnTo>
                <a:lnTo>
                  <a:pt x="1702163" y="386080"/>
                </a:lnTo>
                <a:lnTo>
                  <a:pt x="1699300" y="384810"/>
                </a:lnTo>
                <a:lnTo>
                  <a:pt x="1696119" y="383223"/>
                </a:lnTo>
                <a:lnTo>
                  <a:pt x="1693257" y="381635"/>
                </a:lnTo>
                <a:lnTo>
                  <a:pt x="1690394" y="379730"/>
                </a:lnTo>
                <a:lnTo>
                  <a:pt x="1687849" y="377190"/>
                </a:lnTo>
                <a:lnTo>
                  <a:pt x="1685622" y="374650"/>
                </a:lnTo>
                <a:lnTo>
                  <a:pt x="1683396" y="371793"/>
                </a:lnTo>
                <a:lnTo>
                  <a:pt x="1681805" y="368935"/>
                </a:lnTo>
                <a:lnTo>
                  <a:pt x="1680533" y="365760"/>
                </a:lnTo>
                <a:lnTo>
                  <a:pt x="1679261" y="362903"/>
                </a:lnTo>
                <a:lnTo>
                  <a:pt x="1678624" y="359410"/>
                </a:lnTo>
                <a:lnTo>
                  <a:pt x="1678306" y="356235"/>
                </a:lnTo>
                <a:lnTo>
                  <a:pt x="1677988" y="353378"/>
                </a:lnTo>
                <a:lnTo>
                  <a:pt x="1678306" y="349885"/>
                </a:lnTo>
                <a:lnTo>
                  <a:pt x="1678624" y="346393"/>
                </a:lnTo>
                <a:lnTo>
                  <a:pt x="1679261" y="343218"/>
                </a:lnTo>
                <a:lnTo>
                  <a:pt x="1680533" y="340043"/>
                </a:lnTo>
                <a:lnTo>
                  <a:pt x="1681805" y="337185"/>
                </a:lnTo>
                <a:lnTo>
                  <a:pt x="1683396" y="334328"/>
                </a:lnTo>
                <a:lnTo>
                  <a:pt x="1685622" y="331470"/>
                </a:lnTo>
                <a:lnTo>
                  <a:pt x="1687849" y="328930"/>
                </a:lnTo>
                <a:lnTo>
                  <a:pt x="1790910" y="226060"/>
                </a:lnTo>
                <a:lnTo>
                  <a:pt x="1793455" y="223520"/>
                </a:lnTo>
                <a:lnTo>
                  <a:pt x="1796317" y="221615"/>
                </a:lnTo>
                <a:lnTo>
                  <a:pt x="1799180" y="220028"/>
                </a:lnTo>
                <a:lnTo>
                  <a:pt x="1802361" y="218758"/>
                </a:lnTo>
                <a:lnTo>
                  <a:pt x="1805224" y="217170"/>
                </a:lnTo>
                <a:lnTo>
                  <a:pt x="1808723" y="216535"/>
                </a:lnTo>
                <a:lnTo>
                  <a:pt x="1811904" y="216218"/>
                </a:lnTo>
                <a:lnTo>
                  <a:pt x="1815403" y="215900"/>
                </a:lnTo>
                <a:close/>
                <a:moveTo>
                  <a:pt x="851599" y="215900"/>
                </a:moveTo>
                <a:lnTo>
                  <a:pt x="855065" y="216218"/>
                </a:lnTo>
                <a:lnTo>
                  <a:pt x="857902" y="216535"/>
                </a:lnTo>
                <a:lnTo>
                  <a:pt x="861368" y="217170"/>
                </a:lnTo>
                <a:lnTo>
                  <a:pt x="864205" y="218758"/>
                </a:lnTo>
                <a:lnTo>
                  <a:pt x="867356" y="220028"/>
                </a:lnTo>
                <a:lnTo>
                  <a:pt x="870192" y="221615"/>
                </a:lnTo>
                <a:lnTo>
                  <a:pt x="872713" y="223520"/>
                </a:lnTo>
                <a:lnTo>
                  <a:pt x="875550" y="226060"/>
                </a:lnTo>
                <a:lnTo>
                  <a:pt x="977657" y="328930"/>
                </a:lnTo>
                <a:lnTo>
                  <a:pt x="979863" y="331470"/>
                </a:lnTo>
                <a:lnTo>
                  <a:pt x="981754" y="334328"/>
                </a:lnTo>
                <a:lnTo>
                  <a:pt x="983960" y="337185"/>
                </a:lnTo>
                <a:lnTo>
                  <a:pt x="985220" y="340043"/>
                </a:lnTo>
                <a:lnTo>
                  <a:pt x="986166" y="343218"/>
                </a:lnTo>
                <a:lnTo>
                  <a:pt x="986796" y="346393"/>
                </a:lnTo>
                <a:lnTo>
                  <a:pt x="987426" y="349885"/>
                </a:lnTo>
                <a:lnTo>
                  <a:pt x="987426" y="353378"/>
                </a:lnTo>
                <a:lnTo>
                  <a:pt x="987426" y="356235"/>
                </a:lnTo>
                <a:lnTo>
                  <a:pt x="986796" y="359410"/>
                </a:lnTo>
                <a:lnTo>
                  <a:pt x="986166" y="362903"/>
                </a:lnTo>
                <a:lnTo>
                  <a:pt x="985220" y="365760"/>
                </a:lnTo>
                <a:lnTo>
                  <a:pt x="983960" y="368935"/>
                </a:lnTo>
                <a:lnTo>
                  <a:pt x="981754" y="371793"/>
                </a:lnTo>
                <a:lnTo>
                  <a:pt x="979863" y="374650"/>
                </a:lnTo>
                <a:lnTo>
                  <a:pt x="977657" y="377190"/>
                </a:lnTo>
                <a:lnTo>
                  <a:pt x="975135" y="379730"/>
                </a:lnTo>
                <a:lnTo>
                  <a:pt x="972299" y="381635"/>
                </a:lnTo>
                <a:lnTo>
                  <a:pt x="969778" y="383223"/>
                </a:lnTo>
                <a:lnTo>
                  <a:pt x="966627" y="384810"/>
                </a:lnTo>
                <a:lnTo>
                  <a:pt x="963475" y="386080"/>
                </a:lnTo>
                <a:lnTo>
                  <a:pt x="960324" y="386715"/>
                </a:lnTo>
                <a:lnTo>
                  <a:pt x="957172" y="387350"/>
                </a:lnTo>
                <a:lnTo>
                  <a:pt x="953706" y="387350"/>
                </a:lnTo>
                <a:lnTo>
                  <a:pt x="950554" y="387350"/>
                </a:lnTo>
                <a:lnTo>
                  <a:pt x="947088" y="386715"/>
                </a:lnTo>
                <a:lnTo>
                  <a:pt x="944251" y="386080"/>
                </a:lnTo>
                <a:lnTo>
                  <a:pt x="940785" y="384810"/>
                </a:lnTo>
                <a:lnTo>
                  <a:pt x="937948" y="383223"/>
                </a:lnTo>
                <a:lnTo>
                  <a:pt x="935112" y="381635"/>
                </a:lnTo>
                <a:lnTo>
                  <a:pt x="932276" y="379730"/>
                </a:lnTo>
                <a:lnTo>
                  <a:pt x="929440" y="377190"/>
                </a:lnTo>
                <a:lnTo>
                  <a:pt x="827333" y="274320"/>
                </a:lnTo>
                <a:lnTo>
                  <a:pt x="825127" y="271780"/>
                </a:lnTo>
                <a:lnTo>
                  <a:pt x="823236" y="268923"/>
                </a:lnTo>
                <a:lnTo>
                  <a:pt x="821345" y="266065"/>
                </a:lnTo>
                <a:lnTo>
                  <a:pt x="820084" y="263208"/>
                </a:lnTo>
                <a:lnTo>
                  <a:pt x="819139" y="260033"/>
                </a:lnTo>
                <a:lnTo>
                  <a:pt x="818193" y="256858"/>
                </a:lnTo>
                <a:lnTo>
                  <a:pt x="817878" y="253365"/>
                </a:lnTo>
                <a:lnTo>
                  <a:pt x="817563" y="250508"/>
                </a:lnTo>
                <a:lnTo>
                  <a:pt x="817878" y="247015"/>
                </a:lnTo>
                <a:lnTo>
                  <a:pt x="818193" y="243523"/>
                </a:lnTo>
                <a:lnTo>
                  <a:pt x="819139" y="240348"/>
                </a:lnTo>
                <a:lnTo>
                  <a:pt x="820084" y="237490"/>
                </a:lnTo>
                <a:lnTo>
                  <a:pt x="821345" y="234315"/>
                </a:lnTo>
                <a:lnTo>
                  <a:pt x="823236" y="231458"/>
                </a:lnTo>
                <a:lnTo>
                  <a:pt x="825127" y="228600"/>
                </a:lnTo>
                <a:lnTo>
                  <a:pt x="827333" y="226060"/>
                </a:lnTo>
                <a:lnTo>
                  <a:pt x="830169" y="223520"/>
                </a:lnTo>
                <a:lnTo>
                  <a:pt x="832690" y="221615"/>
                </a:lnTo>
                <a:lnTo>
                  <a:pt x="835842" y="220028"/>
                </a:lnTo>
                <a:lnTo>
                  <a:pt x="838678" y="218758"/>
                </a:lnTo>
                <a:lnTo>
                  <a:pt x="842144" y="217170"/>
                </a:lnTo>
                <a:lnTo>
                  <a:pt x="844981" y="216535"/>
                </a:lnTo>
                <a:lnTo>
                  <a:pt x="848447" y="216218"/>
                </a:lnTo>
                <a:lnTo>
                  <a:pt x="851599" y="215900"/>
                </a:lnTo>
                <a:close/>
                <a:moveTo>
                  <a:pt x="1318578" y="0"/>
                </a:moveTo>
                <a:lnTo>
                  <a:pt x="1321753" y="318"/>
                </a:lnTo>
                <a:lnTo>
                  <a:pt x="1325563" y="636"/>
                </a:lnTo>
                <a:lnTo>
                  <a:pt x="1328421" y="1590"/>
                </a:lnTo>
                <a:lnTo>
                  <a:pt x="1331913" y="2544"/>
                </a:lnTo>
                <a:lnTo>
                  <a:pt x="1334771" y="4133"/>
                </a:lnTo>
                <a:lnTo>
                  <a:pt x="1337629" y="6041"/>
                </a:lnTo>
                <a:lnTo>
                  <a:pt x="1340169" y="7949"/>
                </a:lnTo>
                <a:lnTo>
                  <a:pt x="1342391" y="9857"/>
                </a:lnTo>
                <a:lnTo>
                  <a:pt x="1344931" y="12719"/>
                </a:lnTo>
                <a:lnTo>
                  <a:pt x="1346836" y="15262"/>
                </a:lnTo>
                <a:lnTo>
                  <a:pt x="1348424" y="18124"/>
                </a:lnTo>
                <a:lnTo>
                  <a:pt x="1350011" y="20986"/>
                </a:lnTo>
                <a:lnTo>
                  <a:pt x="1351281" y="23848"/>
                </a:lnTo>
                <a:lnTo>
                  <a:pt x="1351916" y="27345"/>
                </a:lnTo>
                <a:lnTo>
                  <a:pt x="1352551" y="30843"/>
                </a:lnTo>
                <a:lnTo>
                  <a:pt x="1352551" y="34341"/>
                </a:lnTo>
                <a:lnTo>
                  <a:pt x="1352551" y="180290"/>
                </a:lnTo>
                <a:lnTo>
                  <a:pt x="1352551" y="183469"/>
                </a:lnTo>
                <a:lnTo>
                  <a:pt x="1351916" y="186967"/>
                </a:lnTo>
                <a:lnTo>
                  <a:pt x="1351281" y="190147"/>
                </a:lnTo>
                <a:lnTo>
                  <a:pt x="1350011" y="193327"/>
                </a:lnTo>
                <a:lnTo>
                  <a:pt x="1348424" y="196188"/>
                </a:lnTo>
                <a:lnTo>
                  <a:pt x="1346836" y="199368"/>
                </a:lnTo>
                <a:lnTo>
                  <a:pt x="1344931" y="201912"/>
                </a:lnTo>
                <a:lnTo>
                  <a:pt x="1342391" y="204138"/>
                </a:lnTo>
                <a:lnTo>
                  <a:pt x="1340169" y="206681"/>
                </a:lnTo>
                <a:lnTo>
                  <a:pt x="1337629" y="208271"/>
                </a:lnTo>
                <a:lnTo>
                  <a:pt x="1334771" y="210179"/>
                </a:lnTo>
                <a:lnTo>
                  <a:pt x="1331913" y="211769"/>
                </a:lnTo>
                <a:lnTo>
                  <a:pt x="1328421" y="212723"/>
                </a:lnTo>
                <a:lnTo>
                  <a:pt x="1325563" y="213677"/>
                </a:lnTo>
                <a:lnTo>
                  <a:pt x="1321753" y="213995"/>
                </a:lnTo>
                <a:lnTo>
                  <a:pt x="1318578" y="214313"/>
                </a:lnTo>
                <a:lnTo>
                  <a:pt x="1315086" y="213995"/>
                </a:lnTo>
                <a:lnTo>
                  <a:pt x="1311593" y="213677"/>
                </a:lnTo>
                <a:lnTo>
                  <a:pt x="1308418" y="212723"/>
                </a:lnTo>
                <a:lnTo>
                  <a:pt x="1305243" y="211769"/>
                </a:lnTo>
                <a:lnTo>
                  <a:pt x="1302068" y="210179"/>
                </a:lnTo>
                <a:lnTo>
                  <a:pt x="1299528" y="208271"/>
                </a:lnTo>
                <a:lnTo>
                  <a:pt x="1296671" y="206681"/>
                </a:lnTo>
                <a:lnTo>
                  <a:pt x="1294448" y="204138"/>
                </a:lnTo>
                <a:lnTo>
                  <a:pt x="1292226" y="201912"/>
                </a:lnTo>
                <a:lnTo>
                  <a:pt x="1290003" y="199368"/>
                </a:lnTo>
                <a:lnTo>
                  <a:pt x="1288416" y="196188"/>
                </a:lnTo>
                <a:lnTo>
                  <a:pt x="1287146" y="193327"/>
                </a:lnTo>
                <a:lnTo>
                  <a:pt x="1285876" y="190147"/>
                </a:lnTo>
                <a:lnTo>
                  <a:pt x="1285241" y="186967"/>
                </a:lnTo>
                <a:lnTo>
                  <a:pt x="1284288" y="183469"/>
                </a:lnTo>
                <a:lnTo>
                  <a:pt x="1284288" y="180290"/>
                </a:lnTo>
                <a:lnTo>
                  <a:pt x="1284288" y="34341"/>
                </a:lnTo>
                <a:lnTo>
                  <a:pt x="1284288" y="30843"/>
                </a:lnTo>
                <a:lnTo>
                  <a:pt x="1285241" y="27345"/>
                </a:lnTo>
                <a:lnTo>
                  <a:pt x="1285876" y="23848"/>
                </a:lnTo>
                <a:lnTo>
                  <a:pt x="1287146" y="20986"/>
                </a:lnTo>
                <a:lnTo>
                  <a:pt x="1288416" y="18124"/>
                </a:lnTo>
                <a:lnTo>
                  <a:pt x="1290003" y="15262"/>
                </a:lnTo>
                <a:lnTo>
                  <a:pt x="1292226" y="12719"/>
                </a:lnTo>
                <a:lnTo>
                  <a:pt x="1294448" y="9857"/>
                </a:lnTo>
                <a:lnTo>
                  <a:pt x="1296671" y="7949"/>
                </a:lnTo>
                <a:lnTo>
                  <a:pt x="1299528" y="6041"/>
                </a:lnTo>
                <a:lnTo>
                  <a:pt x="1302068" y="4133"/>
                </a:lnTo>
                <a:lnTo>
                  <a:pt x="1305243" y="2544"/>
                </a:lnTo>
                <a:lnTo>
                  <a:pt x="1308418" y="1590"/>
                </a:lnTo>
                <a:lnTo>
                  <a:pt x="1311593" y="636"/>
                </a:lnTo>
                <a:lnTo>
                  <a:pt x="1315086" y="318"/>
                </a:lnTo>
                <a:lnTo>
                  <a:pt x="1318578" y="0"/>
                </a:lnTo>
                <a:close/>
              </a:path>
            </a:pathLst>
          </a:custGeom>
          <a:solidFill>
            <a:schemeClr val="bg1"/>
          </a:solidFill>
          <a:ln w="63500" cap="flat" cmpd="sng" algn="ctr">
            <a:noFill/>
            <a:prstDash val="solid"/>
          </a:ln>
          <a:effectLst/>
          <a:ex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Tree>
    <p:extLst>
      <p:ext uri="{BB962C8B-B14F-4D97-AF65-F5344CB8AC3E}">
        <p14:creationId xmlns:p14="http://schemas.microsoft.com/office/powerpoint/2010/main" val="100451008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userDrawn="1"/>
        </p:nvGrpSpPr>
        <p:grpSpPr>
          <a:xfrm>
            <a:off x="-1" y="140513"/>
            <a:ext cx="694187" cy="504000"/>
            <a:chOff x="-1" y="140514"/>
            <a:chExt cx="507970" cy="504000"/>
          </a:xfrm>
        </p:grpSpPr>
        <p:sp>
          <p:nvSpPr>
            <p:cNvPr id="19" name="矩形 18"/>
            <p:cNvSpPr/>
            <p:nvPr userDrawn="1"/>
          </p:nvSpPr>
          <p:spPr>
            <a:xfrm>
              <a:off x="-1" y="140514"/>
              <a:ext cx="324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0" name="矩形 19"/>
            <p:cNvSpPr/>
            <p:nvPr userDrawn="1"/>
          </p:nvSpPr>
          <p:spPr>
            <a:xfrm>
              <a:off x="361566" y="140514"/>
              <a:ext cx="72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1" name="矩形 20"/>
            <p:cNvSpPr/>
            <p:nvPr userDrawn="1"/>
          </p:nvSpPr>
          <p:spPr>
            <a:xfrm>
              <a:off x="471969" y="140514"/>
              <a:ext cx="36000" cy="504000"/>
            </a:xfrm>
            <a:prstGeom prst="rect">
              <a:avLst/>
            </a:prstGeom>
            <a:gradFill flip="none" rotWithShape="1">
              <a:gsLst>
                <a:gs pos="16000">
                  <a:srgbClr val="D74246"/>
                </a:gs>
                <a:gs pos="100000">
                  <a:srgbClr val="FFD85B"/>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dirty="0">
                <a:ln w="0"/>
                <a:solidFill>
                  <a:srgbClr val="E65D00"/>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4C05735A-A8CA-4DB4-9C7D-DC7D892CC58F}"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spTree>
    <p:extLst>
      <p:ext uri="{BB962C8B-B14F-4D97-AF65-F5344CB8AC3E}">
        <p14:creationId xmlns:p14="http://schemas.microsoft.com/office/powerpoint/2010/main" val="300628685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分隔页">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2613853" y="248300"/>
            <a:ext cx="1440667" cy="2857760"/>
          </a:xfrm>
        </p:spPr>
        <p:txBody>
          <a:bodyPr>
            <a:noAutofit/>
          </a:bodyPr>
          <a:lstStyle>
            <a:lvl1pPr marL="0" indent="0" algn="ctr" defTabSz="914377" rtl="0" eaLnBrk="1" latinLnBrk="0" hangingPunct="1">
              <a:lnSpc>
                <a:spcPct val="100000"/>
              </a:lnSpc>
              <a:spcBef>
                <a:spcPts val="0"/>
              </a:spcBef>
              <a:spcAft>
                <a:spcPts val="0"/>
              </a:spcAft>
              <a:buSzPct val="80000"/>
              <a:buFont typeface="Arial" panose="020B0604020202020204" pitchFamily="34" charset="0"/>
              <a:buNone/>
              <a:defRPr lang="zh-CN" altLang="en-US" sz="18500" b="1" i="1" kern="1200" baseline="0" dirty="0" smtClean="0">
                <a:gradFill>
                  <a:gsLst>
                    <a:gs pos="32000">
                      <a:srgbClr val="C80A4D"/>
                    </a:gs>
                    <a:gs pos="70000">
                      <a:srgbClr val="EE6CB0"/>
                    </a:gs>
                  </a:gsLst>
                  <a:lin ang="5400000" scaled="0"/>
                </a:gradFill>
                <a:latin typeface="Arial" panose="020B0604020202020204" pitchFamily="34" charset="0"/>
                <a:ea typeface="+mn-ea"/>
                <a:cs typeface="Arial" panose="020B0604020202020204" pitchFamily="34" charset="0"/>
              </a:defRPr>
            </a:lvl1pPr>
            <a:lvl2pPr marL="0" indent="0" algn="ctr" defTabSz="914377" rtl="0" eaLnBrk="1" latinLnBrk="0" hangingPunct="1">
              <a:lnSpc>
                <a:spcPct val="100000"/>
              </a:lnSpc>
              <a:spcBef>
                <a:spcPts val="0"/>
              </a:spcBef>
              <a:spcAft>
                <a:spcPts val="0"/>
              </a:spcAft>
              <a:buSzPct val="80000"/>
              <a:buFont typeface="Arial" panose="020B0604020202020204" pitchFamily="34" charset="0"/>
              <a:buNone/>
              <a:defRPr lang="zh-CN" altLang="en-US" sz="18500" b="1" i="1" kern="1200" baseline="0" dirty="0" smtClean="0">
                <a:gradFill>
                  <a:gsLst>
                    <a:gs pos="32000">
                      <a:srgbClr val="0073BD"/>
                    </a:gs>
                    <a:gs pos="70000">
                      <a:srgbClr val="B93D5B"/>
                    </a:gs>
                  </a:gsLst>
                  <a:lin ang="5400000" scaled="0"/>
                </a:gradFill>
                <a:latin typeface="+mn-lt"/>
                <a:ea typeface="+mn-ea"/>
                <a:cs typeface="+mn-cs"/>
              </a:defRPr>
            </a:lvl2pPr>
            <a:lvl3pPr marL="0" indent="0" algn="ctr" defTabSz="914377" rtl="0" eaLnBrk="1" latinLnBrk="0" hangingPunct="1">
              <a:lnSpc>
                <a:spcPct val="100000"/>
              </a:lnSpc>
              <a:spcBef>
                <a:spcPts val="0"/>
              </a:spcBef>
              <a:spcAft>
                <a:spcPts val="0"/>
              </a:spcAft>
              <a:buSzPct val="80000"/>
              <a:buFont typeface="Arial" panose="020B0604020202020204" pitchFamily="34" charset="0"/>
              <a:buNone/>
              <a:defRPr lang="zh-CN" altLang="en-US" sz="18500" b="1" i="1" kern="1200" baseline="0" dirty="0" smtClean="0">
                <a:gradFill>
                  <a:gsLst>
                    <a:gs pos="32000">
                      <a:srgbClr val="0073BD"/>
                    </a:gs>
                    <a:gs pos="70000">
                      <a:srgbClr val="B93D5B"/>
                    </a:gs>
                  </a:gsLst>
                  <a:lin ang="5400000" scaled="0"/>
                </a:gradFill>
                <a:latin typeface="+mn-lt"/>
                <a:ea typeface="+mn-ea"/>
                <a:cs typeface="+mn-cs"/>
              </a:defRPr>
            </a:lvl3pPr>
            <a:lvl4pPr marL="0" indent="0" algn="ctr" defTabSz="914377" rtl="0" eaLnBrk="1" latinLnBrk="0" hangingPunct="1">
              <a:lnSpc>
                <a:spcPct val="100000"/>
              </a:lnSpc>
              <a:spcBef>
                <a:spcPts val="0"/>
              </a:spcBef>
              <a:spcAft>
                <a:spcPts val="0"/>
              </a:spcAft>
              <a:buSzPct val="80000"/>
              <a:buFont typeface="Arial" panose="020B0604020202020204" pitchFamily="34" charset="0"/>
              <a:buNone/>
              <a:defRPr lang="zh-CN" altLang="en-US" sz="18500" b="1" i="1" kern="1200" baseline="0" dirty="0" smtClean="0">
                <a:gradFill>
                  <a:gsLst>
                    <a:gs pos="32000">
                      <a:srgbClr val="0073BD"/>
                    </a:gs>
                    <a:gs pos="70000">
                      <a:srgbClr val="B93D5B"/>
                    </a:gs>
                  </a:gsLst>
                  <a:lin ang="5400000" scaled="0"/>
                </a:gradFill>
                <a:latin typeface="+mn-lt"/>
                <a:ea typeface="+mn-ea"/>
                <a:cs typeface="+mn-cs"/>
              </a:defRPr>
            </a:lvl4pPr>
            <a:lvl5pPr marL="0" indent="0" algn="ctr" defTabSz="914377" rtl="0" eaLnBrk="1" latinLnBrk="0" hangingPunct="1">
              <a:lnSpc>
                <a:spcPct val="100000"/>
              </a:lnSpc>
              <a:spcBef>
                <a:spcPts val="0"/>
              </a:spcBef>
              <a:spcAft>
                <a:spcPts val="0"/>
              </a:spcAft>
              <a:buSzPct val="80000"/>
              <a:buFont typeface="Arial" panose="020B0604020202020204" pitchFamily="34" charset="0"/>
              <a:buNone/>
              <a:defRPr lang="zh-CN" altLang="en-US" sz="18500" b="1" i="1" kern="1200" baseline="0" dirty="0">
                <a:gradFill>
                  <a:gsLst>
                    <a:gs pos="32000">
                      <a:srgbClr val="0073BD"/>
                    </a:gs>
                    <a:gs pos="70000">
                      <a:srgbClr val="B93D5B"/>
                    </a:gs>
                  </a:gsLst>
                  <a:lin ang="5400000" scaled="0"/>
                </a:gradFill>
                <a:latin typeface="+mn-lt"/>
                <a:ea typeface="+mn-ea"/>
                <a:cs typeface="+mn-cs"/>
              </a:defRPr>
            </a:lvl5pPr>
          </a:lstStyle>
          <a:p>
            <a:pPr lvl="0"/>
            <a:r>
              <a:rPr lang="en-US" altLang="zh-CN" dirty="0"/>
              <a:t>4</a:t>
            </a:r>
            <a:endParaRPr lang="zh-CN" altLang="en-US" dirty="0"/>
          </a:p>
        </p:txBody>
      </p:sp>
      <p:sp>
        <p:nvSpPr>
          <p:cNvPr id="9" name="标题 5"/>
          <p:cNvSpPr txBox="1">
            <a:spLocks/>
          </p:cNvSpPr>
          <p:nvPr userDrawn="1">
            <p:custDataLst>
              <p:tags r:id="rId1"/>
            </p:custDataLst>
          </p:nvPr>
        </p:nvSpPr>
        <p:spPr>
          <a:xfrm>
            <a:off x="4054519" y="2043081"/>
            <a:ext cx="4687200" cy="609599"/>
          </a:xfrm>
          <a:prstGeom prst="roundRect">
            <a:avLst>
              <a:gd name="adj" fmla="val 50000"/>
            </a:avLst>
          </a:prstGeom>
          <a:noFill/>
          <a:ln w="12700">
            <a:solidFill>
              <a:schemeClr val="accent3">
                <a:lumMod val="75000"/>
              </a:schemeClr>
            </a:solidFill>
          </a:ln>
        </p:spPr>
        <p:txBody>
          <a:bodyPr vert="horz" lIns="91438" tIns="45719" rIns="91438" bIns="45719" rtlCol="0" anchor="ctr">
            <a:noAutofit/>
          </a:bodyPr>
          <a:lstStyle>
            <a:lvl1pPr algn="l" defTabSz="914400" rtl="0" eaLnBrk="1" latinLnBrk="0" hangingPunct="1">
              <a:lnSpc>
                <a:spcPct val="90000"/>
              </a:lnSpc>
              <a:spcBef>
                <a:spcPct val="0"/>
              </a:spcBef>
              <a:buNone/>
              <a:defRPr sz="4000" b="1" i="0" kern="1200" baseline="0">
                <a:gradFill>
                  <a:gsLst>
                    <a:gs pos="0">
                      <a:schemeClr val="accent2"/>
                    </a:gs>
                    <a:gs pos="100000">
                      <a:schemeClr val="accent1"/>
                    </a:gs>
                  </a:gsLst>
                  <a:lin ang="6600000" scaled="0"/>
                </a:gradFill>
                <a:latin typeface="幼圆" panose="02010509060101010101" pitchFamily="49" charset="-122"/>
                <a:ea typeface="幼圆" panose="02010509060101010101" pitchFamily="49" charset="-122"/>
                <a:cs typeface="+mj-cs"/>
              </a:defRPr>
            </a:lvl1pPr>
          </a:lstStyle>
          <a:p>
            <a:pPr algn="ctr" fontAlgn="auto">
              <a:lnSpc>
                <a:spcPct val="120000"/>
              </a:lnSpc>
              <a:spcAft>
                <a:spcPts val="0"/>
              </a:spcAft>
              <a:defRPr/>
            </a:pPr>
            <a:endParaRPr lang="zh-CN" altLang="en-US" sz="2800" dirty="0">
              <a:solidFill>
                <a:prstClr val="black">
                  <a:lumMod val="65000"/>
                  <a:lumOff val="35000"/>
                </a:prstClr>
              </a:solidFill>
              <a:latin typeface="微软雅黑"/>
              <a:ea typeface="微软雅黑"/>
            </a:endParaRPr>
          </a:p>
        </p:txBody>
      </p:sp>
      <p:sp>
        <p:nvSpPr>
          <p:cNvPr id="7" name="标题 4"/>
          <p:cNvSpPr>
            <a:spLocks noGrp="1"/>
          </p:cNvSpPr>
          <p:nvPr>
            <p:ph type="title" hasCustomPrompt="1"/>
          </p:nvPr>
        </p:nvSpPr>
        <p:spPr>
          <a:xfrm>
            <a:off x="4054519" y="2064049"/>
            <a:ext cx="4687200" cy="567659"/>
          </a:xfrm>
        </p:spPr>
        <p:txBody>
          <a:bodyPr/>
          <a:lstStyle>
            <a:lvl1pPr algn="ctr">
              <a:lnSpc>
                <a:spcPct val="100000"/>
              </a:lnSpc>
              <a:defRPr lang="zh-CN" altLang="en-US" sz="2800" b="0" i="0" kern="1200" baseline="0" smtClean="0">
                <a:solidFill>
                  <a:srgbClr val="C80A4D"/>
                </a:solidFill>
                <a:latin typeface="+mn-lt"/>
                <a:ea typeface="+mn-ea"/>
                <a:cs typeface="+mj-cs"/>
              </a:defRPr>
            </a:lvl1pPr>
          </a:lstStyle>
          <a:p>
            <a:r>
              <a:rPr lang="zh-CN" altLang="en-US" dirty="0"/>
              <a:t>项目片区概况</a:t>
            </a:r>
          </a:p>
        </p:txBody>
      </p:sp>
      <p:grpSp>
        <p:nvGrpSpPr>
          <p:cNvPr id="2" name="组合 1"/>
          <p:cNvGrpSpPr/>
          <p:nvPr userDrawn="1"/>
        </p:nvGrpSpPr>
        <p:grpSpPr>
          <a:xfrm>
            <a:off x="8134743" y="2041879"/>
            <a:ext cx="612000" cy="612000"/>
            <a:chOff x="6674917" y="2041878"/>
            <a:chExt cx="612000" cy="612000"/>
          </a:xfrm>
        </p:grpSpPr>
        <p:sp>
          <p:nvSpPr>
            <p:cNvPr id="10" name="椭圆 9"/>
            <p:cNvSpPr/>
            <p:nvPr userDrawn="1">
              <p:custDataLst>
                <p:tags r:id="rId2"/>
              </p:custDataLst>
            </p:nvPr>
          </p:nvSpPr>
          <p:spPr>
            <a:xfrm>
              <a:off x="6674917" y="2041878"/>
              <a:ext cx="612000" cy="612000"/>
            </a:xfrm>
            <a:prstGeom prst="ellipse">
              <a:avLst/>
            </a:prstGeom>
            <a:solidFill>
              <a:schemeClr val="accent3">
                <a:lumMod val="75000"/>
              </a:schemeClr>
            </a:solidFill>
            <a:ln w="63500" cap="flat" cmpd="sng" algn="ctr">
              <a:noFill/>
              <a:prstDash val="solid"/>
            </a:ln>
            <a:effectLst/>
          </p:spPr>
          <p:txBody>
            <a:bodyPr lIns="0" tIns="0" rIns="0" bIns="0" anchor="ctr"/>
            <a:lstStyle/>
            <a:p>
              <a:pPr algn="ctr" fontAlgn="auto">
                <a:spcBef>
                  <a:spcPts val="0"/>
                </a:spcBef>
                <a:spcAft>
                  <a:spcPts val="0"/>
                </a:spcAft>
              </a:pPr>
              <a:endParaRPr lang="en-US" sz="2800" kern="0" dirty="0">
                <a:solidFill>
                  <a:prstClr val="black">
                    <a:lumMod val="65000"/>
                    <a:lumOff val="35000"/>
                  </a:prstClr>
                </a:solidFill>
                <a:latin typeface="Arial"/>
                <a:ea typeface="微软雅黑"/>
              </a:endParaRPr>
            </a:p>
          </p:txBody>
        </p:sp>
        <p:sp>
          <p:nvSpPr>
            <p:cNvPr id="11" name="KSO_Shape"/>
            <p:cNvSpPr>
              <a:spLocks/>
            </p:cNvSpPr>
            <p:nvPr userDrawn="1"/>
          </p:nvSpPr>
          <p:spPr bwMode="auto">
            <a:xfrm>
              <a:off x="6812617" y="2210178"/>
              <a:ext cx="336600" cy="275400"/>
            </a:xfrm>
            <a:custGeom>
              <a:avLst/>
              <a:gdLst>
                <a:gd name="T0" fmla="*/ 1282926 w 2516188"/>
                <a:gd name="T1" fmla="*/ 1313726 h 2027237"/>
                <a:gd name="T2" fmla="*/ 1162503 w 2516188"/>
                <a:gd name="T3" fmla="*/ 1450670 h 2027237"/>
                <a:gd name="T4" fmla="*/ 1137784 w 2516188"/>
                <a:gd name="T5" fmla="*/ 1643161 h 2027237"/>
                <a:gd name="T6" fmla="*/ 1220334 w 2516188"/>
                <a:gd name="T7" fmla="*/ 1810486 h 2027237"/>
                <a:gd name="T8" fmla="*/ 1378630 w 2516188"/>
                <a:gd name="T9" fmla="*/ 1898003 h 2027237"/>
                <a:gd name="T10" fmla="*/ 1560512 w 2516188"/>
                <a:gd name="T11" fmla="*/ 1871929 h 2027237"/>
                <a:gd name="T12" fmla="*/ 1689780 w 2516188"/>
                <a:gd name="T13" fmla="*/ 1744735 h 2027237"/>
                <a:gd name="T14" fmla="*/ 1727880 w 2516188"/>
                <a:gd name="T15" fmla="*/ 1555191 h 2027237"/>
                <a:gd name="T16" fmla="*/ 1656670 w 2516188"/>
                <a:gd name="T17" fmla="*/ 1381064 h 2027237"/>
                <a:gd name="T18" fmla="*/ 1505857 w 2516188"/>
                <a:gd name="T19" fmla="*/ 1281985 h 2027237"/>
                <a:gd name="T20" fmla="*/ 1809439 w 2516188"/>
                <a:gd name="T21" fmla="*/ 1277240 h 2027237"/>
                <a:gd name="T22" fmla="*/ 1326696 w 2516188"/>
                <a:gd name="T23" fmla="*/ 1208978 h 2027237"/>
                <a:gd name="T24" fmla="*/ 1406068 w 2516188"/>
                <a:gd name="T25" fmla="*/ 957861 h 2027237"/>
                <a:gd name="T26" fmla="*/ 1514904 w 2516188"/>
                <a:gd name="T27" fmla="*/ 999371 h 2027237"/>
                <a:gd name="T28" fmla="*/ 907730 w 2516188"/>
                <a:gd name="T29" fmla="*/ 714391 h 2027237"/>
                <a:gd name="T30" fmla="*/ 1103087 w 2516188"/>
                <a:gd name="T31" fmla="*/ 791852 h 2027237"/>
                <a:gd name="T32" fmla="*/ 438604 w 2516188"/>
                <a:gd name="T33" fmla="*/ 1110785 h 2027237"/>
                <a:gd name="T34" fmla="*/ 558265 w 2516188"/>
                <a:gd name="T35" fmla="*/ 730292 h 2027237"/>
                <a:gd name="T36" fmla="*/ 1857961 w 2516188"/>
                <a:gd name="T37" fmla="*/ 415732 h 2027237"/>
                <a:gd name="T38" fmla="*/ 1664325 w 2516188"/>
                <a:gd name="T39" fmla="*/ 540944 h 2027237"/>
                <a:gd name="T40" fmla="*/ 1573176 w 2516188"/>
                <a:gd name="T41" fmla="*/ 760971 h 2027237"/>
                <a:gd name="T42" fmla="*/ 1621698 w 2516188"/>
                <a:gd name="T43" fmla="*/ 1000279 h 2027237"/>
                <a:gd name="T44" fmla="*/ 1787899 w 2516188"/>
                <a:gd name="T45" fmla="*/ 1161102 h 2027237"/>
                <a:gd name="T46" fmla="*/ 2020988 w 2516188"/>
                <a:gd name="T47" fmla="*/ 1193993 h 2027237"/>
                <a:gd name="T48" fmla="*/ 2223466 w 2516188"/>
                <a:gd name="T49" fmla="*/ 1083526 h 2027237"/>
                <a:gd name="T50" fmla="*/ 2329354 w 2516188"/>
                <a:gd name="T51" fmla="*/ 872118 h 2027237"/>
                <a:gd name="T52" fmla="*/ 2297837 w 2516188"/>
                <a:gd name="T53" fmla="*/ 628954 h 2027237"/>
                <a:gd name="T54" fmla="*/ 2143427 w 2516188"/>
                <a:gd name="T55" fmla="*/ 455882 h 2027237"/>
                <a:gd name="T56" fmla="*/ 787501 w 2516188"/>
                <a:gd name="T57" fmla="*/ 323394 h 2027237"/>
                <a:gd name="T58" fmla="*/ 928464 w 2516188"/>
                <a:gd name="T59" fmla="*/ 462387 h 2027237"/>
                <a:gd name="T60" fmla="*/ 946638 w 2516188"/>
                <a:gd name="T61" fmla="*/ 532808 h 2027237"/>
                <a:gd name="T62" fmla="*/ 901042 w 2516188"/>
                <a:gd name="T63" fmla="*/ 620622 h 2027237"/>
                <a:gd name="T64" fmla="*/ 722233 w 2516188"/>
                <a:gd name="T65" fmla="*/ 687176 h 2027237"/>
                <a:gd name="T66" fmla="*/ 608843 w 2516188"/>
                <a:gd name="T67" fmla="*/ 555169 h 2027237"/>
                <a:gd name="T68" fmla="*/ 597706 w 2516188"/>
                <a:gd name="T69" fmla="*/ 489683 h 2027237"/>
                <a:gd name="T70" fmla="*/ 667389 w 2516188"/>
                <a:gd name="T71" fmla="*/ 364820 h 2027237"/>
                <a:gd name="T72" fmla="*/ 632363 w 2516188"/>
                <a:gd name="T73" fmla="*/ 228686 h 2027237"/>
                <a:gd name="T74" fmla="*/ 369672 w 2516188"/>
                <a:gd name="T75" fmla="*/ 401391 h 2027237"/>
                <a:gd name="T76" fmla="*/ 250905 w 2516188"/>
                <a:gd name="T77" fmla="*/ 697391 h 2027237"/>
                <a:gd name="T78" fmla="*/ 325701 w 2516188"/>
                <a:gd name="T79" fmla="*/ 1012656 h 2027237"/>
                <a:gd name="T80" fmla="*/ 559834 w 2516188"/>
                <a:gd name="T81" fmla="*/ 1220718 h 2027237"/>
                <a:gd name="T82" fmla="*/ 883269 w 2516188"/>
                <a:gd name="T83" fmla="*/ 1256981 h 2027237"/>
                <a:gd name="T84" fmla="*/ 1159106 w 2516188"/>
                <a:gd name="T85" fmla="*/ 1103542 h 2027237"/>
                <a:gd name="T86" fmla="*/ 1298724 w 2516188"/>
                <a:gd name="T87" fmla="*/ 818647 h 2027237"/>
                <a:gd name="T88" fmla="*/ 1247048 w 2516188"/>
                <a:gd name="T89" fmla="*/ 497036 h 2027237"/>
                <a:gd name="T90" fmla="*/ 1028554 w 2516188"/>
                <a:gd name="T91" fmla="*/ 272656 h 2027237"/>
                <a:gd name="T92" fmla="*/ 993649 w 2516188"/>
                <a:gd name="T93" fmla="*/ 113097 h 2027237"/>
                <a:gd name="T94" fmla="*/ 1388933 w 2516188"/>
                <a:gd name="T95" fmla="*/ 491143 h 2027237"/>
                <a:gd name="T96" fmla="*/ 1791753 w 2516188"/>
                <a:gd name="T97" fmla="*/ 332712 h 2027237"/>
                <a:gd name="T98" fmla="*/ 2237298 w 2516188"/>
                <a:gd name="T99" fmla="*/ 311843 h 2027237"/>
                <a:gd name="T100" fmla="*/ 2429346 w 2516188"/>
                <a:gd name="T101" fmla="*/ 759610 h 2027237"/>
                <a:gd name="T102" fmla="*/ 2299878 w 2516188"/>
                <a:gd name="T103" fmla="*/ 1144544 h 2027237"/>
                <a:gd name="T104" fmla="*/ 1906937 w 2516188"/>
                <a:gd name="T105" fmla="*/ 1297655 h 2027237"/>
                <a:gd name="T106" fmla="*/ 1868941 w 2516188"/>
                <a:gd name="T107" fmla="*/ 1636133 h 2027237"/>
                <a:gd name="T108" fmla="*/ 1607457 w 2516188"/>
                <a:gd name="T109" fmla="*/ 1934959 h 2027237"/>
                <a:gd name="T110" fmla="*/ 1279525 w 2516188"/>
                <a:gd name="T111" fmla="*/ 1947883 h 2027237"/>
                <a:gd name="T112" fmla="*/ 1076098 w 2516188"/>
                <a:gd name="T113" fmla="*/ 1706418 h 2027237"/>
                <a:gd name="T114" fmla="*/ 1082596 w 2516188"/>
                <a:gd name="T115" fmla="*/ 1324488 h 2027237"/>
                <a:gd name="T116" fmla="*/ 578420 w 2516188"/>
                <a:gd name="T117" fmla="*/ 1369398 h 2027237"/>
                <a:gd name="T118" fmla="*/ 171350 w 2516188"/>
                <a:gd name="T119" fmla="*/ 1000871 h 2027237"/>
                <a:gd name="T120" fmla="*/ 174750 w 2516188"/>
                <a:gd name="T121" fmla="*/ 468025 h 2027237"/>
                <a:gd name="T122" fmla="*/ 575926 w 2516188"/>
                <a:gd name="T123" fmla="*/ 24931 h 2027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16188" h="2027237">
                  <a:moveTo>
                    <a:pt x="1106296" y="1311603"/>
                  </a:moveTo>
                  <a:lnTo>
                    <a:pt x="1089354" y="1320965"/>
                  </a:lnTo>
                  <a:lnTo>
                    <a:pt x="1132793" y="1349777"/>
                  </a:lnTo>
                  <a:lnTo>
                    <a:pt x="1106296" y="1311603"/>
                  </a:lnTo>
                  <a:close/>
                  <a:moveTo>
                    <a:pt x="1423534" y="1272009"/>
                  </a:moveTo>
                  <a:lnTo>
                    <a:pt x="1416050" y="1272235"/>
                  </a:lnTo>
                  <a:lnTo>
                    <a:pt x="1408339" y="1272916"/>
                  </a:lnTo>
                  <a:lnTo>
                    <a:pt x="1400855" y="1273596"/>
                  </a:lnTo>
                  <a:lnTo>
                    <a:pt x="1393144" y="1274503"/>
                  </a:lnTo>
                  <a:lnTo>
                    <a:pt x="1385887" y="1275636"/>
                  </a:lnTo>
                  <a:lnTo>
                    <a:pt x="1378630" y="1276770"/>
                  </a:lnTo>
                  <a:lnTo>
                    <a:pt x="1371373" y="1278357"/>
                  </a:lnTo>
                  <a:lnTo>
                    <a:pt x="1363889" y="1280171"/>
                  </a:lnTo>
                  <a:lnTo>
                    <a:pt x="1356632" y="1281985"/>
                  </a:lnTo>
                  <a:lnTo>
                    <a:pt x="1349602" y="1284025"/>
                  </a:lnTo>
                  <a:lnTo>
                    <a:pt x="1342571" y="1286292"/>
                  </a:lnTo>
                  <a:lnTo>
                    <a:pt x="1335768" y="1288560"/>
                  </a:lnTo>
                  <a:lnTo>
                    <a:pt x="1328964" y="1291054"/>
                  </a:lnTo>
                  <a:lnTo>
                    <a:pt x="1322160" y="1293774"/>
                  </a:lnTo>
                  <a:lnTo>
                    <a:pt x="1315357" y="1296722"/>
                  </a:lnTo>
                  <a:lnTo>
                    <a:pt x="1308780" y="1299896"/>
                  </a:lnTo>
                  <a:lnTo>
                    <a:pt x="1302203" y="1303070"/>
                  </a:lnTo>
                  <a:lnTo>
                    <a:pt x="1295626" y="1306471"/>
                  </a:lnTo>
                  <a:lnTo>
                    <a:pt x="1289276" y="1310099"/>
                  </a:lnTo>
                  <a:lnTo>
                    <a:pt x="1282926" y="1313726"/>
                  </a:lnTo>
                  <a:lnTo>
                    <a:pt x="1276576" y="1317808"/>
                  </a:lnTo>
                  <a:lnTo>
                    <a:pt x="1270680" y="1321662"/>
                  </a:lnTo>
                  <a:lnTo>
                    <a:pt x="1264557" y="1325743"/>
                  </a:lnTo>
                  <a:lnTo>
                    <a:pt x="1258660" y="1330051"/>
                  </a:lnTo>
                  <a:lnTo>
                    <a:pt x="1252991" y="1334585"/>
                  </a:lnTo>
                  <a:lnTo>
                    <a:pt x="1247094" y="1339120"/>
                  </a:lnTo>
                  <a:lnTo>
                    <a:pt x="1241651" y="1343881"/>
                  </a:lnTo>
                  <a:lnTo>
                    <a:pt x="1236209" y="1349096"/>
                  </a:lnTo>
                  <a:lnTo>
                    <a:pt x="1230766" y="1353857"/>
                  </a:lnTo>
                  <a:lnTo>
                    <a:pt x="1225776" y="1359072"/>
                  </a:lnTo>
                  <a:lnTo>
                    <a:pt x="1220334" y="1364513"/>
                  </a:lnTo>
                  <a:lnTo>
                    <a:pt x="1215571" y="1369728"/>
                  </a:lnTo>
                  <a:lnTo>
                    <a:pt x="1210582" y="1375170"/>
                  </a:lnTo>
                  <a:lnTo>
                    <a:pt x="1206046" y="1381064"/>
                  </a:lnTo>
                  <a:lnTo>
                    <a:pt x="1201284" y="1386959"/>
                  </a:lnTo>
                  <a:lnTo>
                    <a:pt x="1196748" y="1392627"/>
                  </a:lnTo>
                  <a:lnTo>
                    <a:pt x="1192439" y="1398749"/>
                  </a:lnTo>
                  <a:lnTo>
                    <a:pt x="1188130" y="1404871"/>
                  </a:lnTo>
                  <a:lnTo>
                    <a:pt x="1184048" y="1410992"/>
                  </a:lnTo>
                  <a:lnTo>
                    <a:pt x="1180192" y="1417341"/>
                  </a:lnTo>
                  <a:lnTo>
                    <a:pt x="1176564" y="1423916"/>
                  </a:lnTo>
                  <a:lnTo>
                    <a:pt x="1172709" y="1430491"/>
                  </a:lnTo>
                  <a:lnTo>
                    <a:pt x="1169080" y="1437066"/>
                  </a:lnTo>
                  <a:lnTo>
                    <a:pt x="1165905" y="1443868"/>
                  </a:lnTo>
                  <a:lnTo>
                    <a:pt x="1162503" y="1450670"/>
                  </a:lnTo>
                  <a:lnTo>
                    <a:pt x="1159555" y="1457472"/>
                  </a:lnTo>
                  <a:lnTo>
                    <a:pt x="1156607" y="1464500"/>
                  </a:lnTo>
                  <a:lnTo>
                    <a:pt x="1153659" y="1471982"/>
                  </a:lnTo>
                  <a:lnTo>
                    <a:pt x="1151164" y="1479011"/>
                  </a:lnTo>
                  <a:lnTo>
                    <a:pt x="1148896" y="1486266"/>
                  </a:lnTo>
                  <a:lnTo>
                    <a:pt x="1146628" y="1493521"/>
                  </a:lnTo>
                  <a:lnTo>
                    <a:pt x="1144360" y="1501230"/>
                  </a:lnTo>
                  <a:lnTo>
                    <a:pt x="1142773" y="1508712"/>
                  </a:lnTo>
                  <a:lnTo>
                    <a:pt x="1140959" y="1516421"/>
                  </a:lnTo>
                  <a:lnTo>
                    <a:pt x="1139371" y="1523903"/>
                  </a:lnTo>
                  <a:lnTo>
                    <a:pt x="1137784" y="1531611"/>
                  </a:lnTo>
                  <a:lnTo>
                    <a:pt x="1136650" y="1539547"/>
                  </a:lnTo>
                  <a:lnTo>
                    <a:pt x="1135516" y="1547255"/>
                  </a:lnTo>
                  <a:lnTo>
                    <a:pt x="1134835" y="1555191"/>
                  </a:lnTo>
                  <a:lnTo>
                    <a:pt x="1134155" y="1563353"/>
                  </a:lnTo>
                  <a:lnTo>
                    <a:pt x="1133475" y="1571289"/>
                  </a:lnTo>
                  <a:lnTo>
                    <a:pt x="1133248" y="1579451"/>
                  </a:lnTo>
                  <a:lnTo>
                    <a:pt x="1133248" y="1587386"/>
                  </a:lnTo>
                  <a:lnTo>
                    <a:pt x="1133248" y="1595548"/>
                  </a:lnTo>
                  <a:lnTo>
                    <a:pt x="1133475" y="1603711"/>
                  </a:lnTo>
                  <a:lnTo>
                    <a:pt x="1134155" y="1611646"/>
                  </a:lnTo>
                  <a:lnTo>
                    <a:pt x="1134835" y="1619808"/>
                  </a:lnTo>
                  <a:lnTo>
                    <a:pt x="1135516" y="1627517"/>
                  </a:lnTo>
                  <a:lnTo>
                    <a:pt x="1136650" y="1635679"/>
                  </a:lnTo>
                  <a:lnTo>
                    <a:pt x="1137784" y="1643161"/>
                  </a:lnTo>
                  <a:lnTo>
                    <a:pt x="1139371" y="1651097"/>
                  </a:lnTo>
                  <a:lnTo>
                    <a:pt x="1140959" y="1658579"/>
                  </a:lnTo>
                  <a:lnTo>
                    <a:pt x="1142773" y="1666514"/>
                  </a:lnTo>
                  <a:lnTo>
                    <a:pt x="1144360" y="1673769"/>
                  </a:lnTo>
                  <a:lnTo>
                    <a:pt x="1146628" y="1681251"/>
                  </a:lnTo>
                  <a:lnTo>
                    <a:pt x="1148896" y="1688733"/>
                  </a:lnTo>
                  <a:lnTo>
                    <a:pt x="1151164" y="1695989"/>
                  </a:lnTo>
                  <a:lnTo>
                    <a:pt x="1153659" y="1703244"/>
                  </a:lnTo>
                  <a:lnTo>
                    <a:pt x="1156607" y="1710272"/>
                  </a:lnTo>
                  <a:lnTo>
                    <a:pt x="1159555" y="1717301"/>
                  </a:lnTo>
                  <a:lnTo>
                    <a:pt x="1162503" y="1724329"/>
                  </a:lnTo>
                  <a:lnTo>
                    <a:pt x="1165905" y="1731131"/>
                  </a:lnTo>
                  <a:lnTo>
                    <a:pt x="1169080" y="1737933"/>
                  </a:lnTo>
                  <a:lnTo>
                    <a:pt x="1172709" y="1744735"/>
                  </a:lnTo>
                  <a:lnTo>
                    <a:pt x="1176564" y="1751310"/>
                  </a:lnTo>
                  <a:lnTo>
                    <a:pt x="1180192" y="1757432"/>
                  </a:lnTo>
                  <a:lnTo>
                    <a:pt x="1184048" y="1763780"/>
                  </a:lnTo>
                  <a:lnTo>
                    <a:pt x="1188130" y="1770128"/>
                  </a:lnTo>
                  <a:lnTo>
                    <a:pt x="1192439" y="1776250"/>
                  </a:lnTo>
                  <a:lnTo>
                    <a:pt x="1196748" y="1782372"/>
                  </a:lnTo>
                  <a:lnTo>
                    <a:pt x="1201284" y="1788267"/>
                  </a:lnTo>
                  <a:lnTo>
                    <a:pt x="1206046" y="1793935"/>
                  </a:lnTo>
                  <a:lnTo>
                    <a:pt x="1210582" y="1799603"/>
                  </a:lnTo>
                  <a:lnTo>
                    <a:pt x="1215571" y="1805271"/>
                  </a:lnTo>
                  <a:lnTo>
                    <a:pt x="1220334" y="1810486"/>
                  </a:lnTo>
                  <a:lnTo>
                    <a:pt x="1225776" y="1815927"/>
                  </a:lnTo>
                  <a:lnTo>
                    <a:pt x="1230766" y="1821142"/>
                  </a:lnTo>
                  <a:lnTo>
                    <a:pt x="1236209" y="1826130"/>
                  </a:lnTo>
                  <a:lnTo>
                    <a:pt x="1241651" y="1830891"/>
                  </a:lnTo>
                  <a:lnTo>
                    <a:pt x="1247094" y="1835653"/>
                  </a:lnTo>
                  <a:lnTo>
                    <a:pt x="1252991" y="1840187"/>
                  </a:lnTo>
                  <a:lnTo>
                    <a:pt x="1258660" y="1844948"/>
                  </a:lnTo>
                  <a:lnTo>
                    <a:pt x="1264557" y="1849030"/>
                  </a:lnTo>
                  <a:lnTo>
                    <a:pt x="1270680" y="1853337"/>
                  </a:lnTo>
                  <a:lnTo>
                    <a:pt x="1276576" y="1857418"/>
                  </a:lnTo>
                  <a:lnTo>
                    <a:pt x="1282926" y="1861273"/>
                  </a:lnTo>
                  <a:lnTo>
                    <a:pt x="1289276" y="1865127"/>
                  </a:lnTo>
                  <a:lnTo>
                    <a:pt x="1295626" y="1868528"/>
                  </a:lnTo>
                  <a:lnTo>
                    <a:pt x="1302203" y="1871929"/>
                  </a:lnTo>
                  <a:lnTo>
                    <a:pt x="1308780" y="1875103"/>
                  </a:lnTo>
                  <a:lnTo>
                    <a:pt x="1315357" y="1878051"/>
                  </a:lnTo>
                  <a:lnTo>
                    <a:pt x="1322160" y="1881225"/>
                  </a:lnTo>
                  <a:lnTo>
                    <a:pt x="1328964" y="1883946"/>
                  </a:lnTo>
                  <a:lnTo>
                    <a:pt x="1335768" y="1886440"/>
                  </a:lnTo>
                  <a:lnTo>
                    <a:pt x="1342571" y="1888707"/>
                  </a:lnTo>
                  <a:lnTo>
                    <a:pt x="1349602" y="1890974"/>
                  </a:lnTo>
                  <a:lnTo>
                    <a:pt x="1356632" y="1893015"/>
                  </a:lnTo>
                  <a:lnTo>
                    <a:pt x="1363889" y="1894828"/>
                  </a:lnTo>
                  <a:lnTo>
                    <a:pt x="1371373" y="1896642"/>
                  </a:lnTo>
                  <a:lnTo>
                    <a:pt x="1378630" y="1898003"/>
                  </a:lnTo>
                  <a:lnTo>
                    <a:pt x="1385887" y="1899363"/>
                  </a:lnTo>
                  <a:lnTo>
                    <a:pt x="1393144" y="1900270"/>
                  </a:lnTo>
                  <a:lnTo>
                    <a:pt x="1400855" y="1901404"/>
                  </a:lnTo>
                  <a:lnTo>
                    <a:pt x="1408339" y="1902084"/>
                  </a:lnTo>
                  <a:lnTo>
                    <a:pt x="1416050" y="1902537"/>
                  </a:lnTo>
                  <a:lnTo>
                    <a:pt x="1423534" y="1902764"/>
                  </a:lnTo>
                  <a:lnTo>
                    <a:pt x="1431244" y="1903217"/>
                  </a:lnTo>
                  <a:lnTo>
                    <a:pt x="1438955" y="1902764"/>
                  </a:lnTo>
                  <a:lnTo>
                    <a:pt x="1446439" y="1902537"/>
                  </a:lnTo>
                  <a:lnTo>
                    <a:pt x="1454377" y="1902084"/>
                  </a:lnTo>
                  <a:lnTo>
                    <a:pt x="1461634" y="1901404"/>
                  </a:lnTo>
                  <a:lnTo>
                    <a:pt x="1469118" y="1900270"/>
                  </a:lnTo>
                  <a:lnTo>
                    <a:pt x="1476828" y="1899363"/>
                  </a:lnTo>
                  <a:lnTo>
                    <a:pt x="1484086" y="1898003"/>
                  </a:lnTo>
                  <a:lnTo>
                    <a:pt x="1491343" y="1896642"/>
                  </a:lnTo>
                  <a:lnTo>
                    <a:pt x="1498373" y="1894828"/>
                  </a:lnTo>
                  <a:lnTo>
                    <a:pt x="1505857" y="1893015"/>
                  </a:lnTo>
                  <a:lnTo>
                    <a:pt x="1512887" y="1890974"/>
                  </a:lnTo>
                  <a:lnTo>
                    <a:pt x="1519918" y="1888707"/>
                  </a:lnTo>
                  <a:lnTo>
                    <a:pt x="1526721" y="1886440"/>
                  </a:lnTo>
                  <a:lnTo>
                    <a:pt x="1533752" y="1883946"/>
                  </a:lnTo>
                  <a:lnTo>
                    <a:pt x="1540555" y="1881225"/>
                  </a:lnTo>
                  <a:lnTo>
                    <a:pt x="1547132" y="1878051"/>
                  </a:lnTo>
                  <a:lnTo>
                    <a:pt x="1553936" y="1875103"/>
                  </a:lnTo>
                  <a:lnTo>
                    <a:pt x="1560512" y="1871929"/>
                  </a:lnTo>
                  <a:lnTo>
                    <a:pt x="1566862" y="1868528"/>
                  </a:lnTo>
                  <a:lnTo>
                    <a:pt x="1573439" y="1865127"/>
                  </a:lnTo>
                  <a:lnTo>
                    <a:pt x="1579562" y="1861273"/>
                  </a:lnTo>
                  <a:lnTo>
                    <a:pt x="1585686" y="1857418"/>
                  </a:lnTo>
                  <a:lnTo>
                    <a:pt x="1591809" y="1853337"/>
                  </a:lnTo>
                  <a:lnTo>
                    <a:pt x="1597932" y="1849030"/>
                  </a:lnTo>
                  <a:lnTo>
                    <a:pt x="1603602" y="1844948"/>
                  </a:lnTo>
                  <a:lnTo>
                    <a:pt x="1609498" y="1840187"/>
                  </a:lnTo>
                  <a:lnTo>
                    <a:pt x="1615394" y="1835653"/>
                  </a:lnTo>
                  <a:lnTo>
                    <a:pt x="1620837" y="1830891"/>
                  </a:lnTo>
                  <a:lnTo>
                    <a:pt x="1626053" y="1826130"/>
                  </a:lnTo>
                  <a:lnTo>
                    <a:pt x="1631723" y="1821142"/>
                  </a:lnTo>
                  <a:lnTo>
                    <a:pt x="1636712" y="1815927"/>
                  </a:lnTo>
                  <a:lnTo>
                    <a:pt x="1641928" y="1810486"/>
                  </a:lnTo>
                  <a:lnTo>
                    <a:pt x="1646918" y="1805271"/>
                  </a:lnTo>
                  <a:lnTo>
                    <a:pt x="1651907" y="1799603"/>
                  </a:lnTo>
                  <a:lnTo>
                    <a:pt x="1656670" y="1793935"/>
                  </a:lnTo>
                  <a:lnTo>
                    <a:pt x="1661205" y="1788267"/>
                  </a:lnTo>
                  <a:lnTo>
                    <a:pt x="1665741" y="1782372"/>
                  </a:lnTo>
                  <a:lnTo>
                    <a:pt x="1670050" y="1776250"/>
                  </a:lnTo>
                  <a:lnTo>
                    <a:pt x="1674359" y="1770128"/>
                  </a:lnTo>
                  <a:lnTo>
                    <a:pt x="1678441" y="1763780"/>
                  </a:lnTo>
                  <a:lnTo>
                    <a:pt x="1682296" y="1757432"/>
                  </a:lnTo>
                  <a:lnTo>
                    <a:pt x="1686152" y="1751310"/>
                  </a:lnTo>
                  <a:lnTo>
                    <a:pt x="1689780" y="1744735"/>
                  </a:lnTo>
                  <a:lnTo>
                    <a:pt x="1693182" y="1737933"/>
                  </a:lnTo>
                  <a:lnTo>
                    <a:pt x="1696584" y="1731131"/>
                  </a:lnTo>
                  <a:lnTo>
                    <a:pt x="1699759" y="1724329"/>
                  </a:lnTo>
                  <a:lnTo>
                    <a:pt x="1702934" y="1717301"/>
                  </a:lnTo>
                  <a:lnTo>
                    <a:pt x="1705882" y="1710272"/>
                  </a:lnTo>
                  <a:lnTo>
                    <a:pt x="1708604" y="1703244"/>
                  </a:lnTo>
                  <a:lnTo>
                    <a:pt x="1711098" y="1695989"/>
                  </a:lnTo>
                  <a:lnTo>
                    <a:pt x="1713593" y="1688733"/>
                  </a:lnTo>
                  <a:lnTo>
                    <a:pt x="1715861" y="1681251"/>
                  </a:lnTo>
                  <a:lnTo>
                    <a:pt x="1717902" y="1673769"/>
                  </a:lnTo>
                  <a:lnTo>
                    <a:pt x="1719716" y="1666514"/>
                  </a:lnTo>
                  <a:lnTo>
                    <a:pt x="1721530" y="1658579"/>
                  </a:lnTo>
                  <a:lnTo>
                    <a:pt x="1723345" y="1651097"/>
                  </a:lnTo>
                  <a:lnTo>
                    <a:pt x="1724478" y="1643161"/>
                  </a:lnTo>
                  <a:lnTo>
                    <a:pt x="1725839" y="1635679"/>
                  </a:lnTo>
                  <a:lnTo>
                    <a:pt x="1726746" y="1627517"/>
                  </a:lnTo>
                  <a:lnTo>
                    <a:pt x="1727880" y="1619808"/>
                  </a:lnTo>
                  <a:lnTo>
                    <a:pt x="1728334" y="1611646"/>
                  </a:lnTo>
                  <a:lnTo>
                    <a:pt x="1728787" y="1603711"/>
                  </a:lnTo>
                  <a:lnTo>
                    <a:pt x="1729014" y="1595548"/>
                  </a:lnTo>
                  <a:lnTo>
                    <a:pt x="1729241" y="1587386"/>
                  </a:lnTo>
                  <a:lnTo>
                    <a:pt x="1729014" y="1579451"/>
                  </a:lnTo>
                  <a:lnTo>
                    <a:pt x="1728787" y="1571289"/>
                  </a:lnTo>
                  <a:lnTo>
                    <a:pt x="1728334" y="1563353"/>
                  </a:lnTo>
                  <a:lnTo>
                    <a:pt x="1727880" y="1555191"/>
                  </a:lnTo>
                  <a:lnTo>
                    <a:pt x="1726746" y="1547255"/>
                  </a:lnTo>
                  <a:lnTo>
                    <a:pt x="1725839" y="1539547"/>
                  </a:lnTo>
                  <a:lnTo>
                    <a:pt x="1724478" y="1531611"/>
                  </a:lnTo>
                  <a:lnTo>
                    <a:pt x="1723345" y="1523903"/>
                  </a:lnTo>
                  <a:lnTo>
                    <a:pt x="1721530" y="1516421"/>
                  </a:lnTo>
                  <a:lnTo>
                    <a:pt x="1719716" y="1508712"/>
                  </a:lnTo>
                  <a:lnTo>
                    <a:pt x="1717902" y="1501230"/>
                  </a:lnTo>
                  <a:lnTo>
                    <a:pt x="1715861" y="1493521"/>
                  </a:lnTo>
                  <a:lnTo>
                    <a:pt x="1713593" y="1486266"/>
                  </a:lnTo>
                  <a:lnTo>
                    <a:pt x="1711098" y="1479011"/>
                  </a:lnTo>
                  <a:lnTo>
                    <a:pt x="1708604" y="1471982"/>
                  </a:lnTo>
                  <a:lnTo>
                    <a:pt x="1705882" y="1464500"/>
                  </a:lnTo>
                  <a:lnTo>
                    <a:pt x="1702934" y="1457472"/>
                  </a:lnTo>
                  <a:lnTo>
                    <a:pt x="1699759" y="1450670"/>
                  </a:lnTo>
                  <a:lnTo>
                    <a:pt x="1696584" y="1443868"/>
                  </a:lnTo>
                  <a:lnTo>
                    <a:pt x="1693182" y="1437066"/>
                  </a:lnTo>
                  <a:lnTo>
                    <a:pt x="1689780" y="1430491"/>
                  </a:lnTo>
                  <a:lnTo>
                    <a:pt x="1686152" y="1423916"/>
                  </a:lnTo>
                  <a:lnTo>
                    <a:pt x="1682296" y="1417341"/>
                  </a:lnTo>
                  <a:lnTo>
                    <a:pt x="1678441" y="1410992"/>
                  </a:lnTo>
                  <a:lnTo>
                    <a:pt x="1674359" y="1404871"/>
                  </a:lnTo>
                  <a:lnTo>
                    <a:pt x="1670050" y="1398749"/>
                  </a:lnTo>
                  <a:lnTo>
                    <a:pt x="1665741" y="1392627"/>
                  </a:lnTo>
                  <a:lnTo>
                    <a:pt x="1661205" y="1386959"/>
                  </a:lnTo>
                  <a:lnTo>
                    <a:pt x="1656670" y="1381064"/>
                  </a:lnTo>
                  <a:lnTo>
                    <a:pt x="1651907" y="1375170"/>
                  </a:lnTo>
                  <a:lnTo>
                    <a:pt x="1646918" y="1369728"/>
                  </a:lnTo>
                  <a:lnTo>
                    <a:pt x="1641928" y="1364513"/>
                  </a:lnTo>
                  <a:lnTo>
                    <a:pt x="1636712" y="1359072"/>
                  </a:lnTo>
                  <a:lnTo>
                    <a:pt x="1631723" y="1353857"/>
                  </a:lnTo>
                  <a:lnTo>
                    <a:pt x="1626053" y="1349096"/>
                  </a:lnTo>
                  <a:lnTo>
                    <a:pt x="1620837" y="1343881"/>
                  </a:lnTo>
                  <a:lnTo>
                    <a:pt x="1615394" y="1339120"/>
                  </a:lnTo>
                  <a:lnTo>
                    <a:pt x="1609498" y="1334585"/>
                  </a:lnTo>
                  <a:lnTo>
                    <a:pt x="1603602" y="1330051"/>
                  </a:lnTo>
                  <a:lnTo>
                    <a:pt x="1597932" y="1325743"/>
                  </a:lnTo>
                  <a:lnTo>
                    <a:pt x="1591809" y="1321662"/>
                  </a:lnTo>
                  <a:lnTo>
                    <a:pt x="1585686" y="1317808"/>
                  </a:lnTo>
                  <a:lnTo>
                    <a:pt x="1579562" y="1313726"/>
                  </a:lnTo>
                  <a:lnTo>
                    <a:pt x="1573439" y="1310099"/>
                  </a:lnTo>
                  <a:lnTo>
                    <a:pt x="1566862" y="1306471"/>
                  </a:lnTo>
                  <a:lnTo>
                    <a:pt x="1560512" y="1303070"/>
                  </a:lnTo>
                  <a:lnTo>
                    <a:pt x="1553936" y="1299896"/>
                  </a:lnTo>
                  <a:lnTo>
                    <a:pt x="1547132" y="1296722"/>
                  </a:lnTo>
                  <a:lnTo>
                    <a:pt x="1540555" y="1293774"/>
                  </a:lnTo>
                  <a:lnTo>
                    <a:pt x="1533752" y="1291054"/>
                  </a:lnTo>
                  <a:lnTo>
                    <a:pt x="1526721" y="1288560"/>
                  </a:lnTo>
                  <a:lnTo>
                    <a:pt x="1519918" y="1286292"/>
                  </a:lnTo>
                  <a:lnTo>
                    <a:pt x="1512887" y="1284025"/>
                  </a:lnTo>
                  <a:lnTo>
                    <a:pt x="1505857" y="1281985"/>
                  </a:lnTo>
                  <a:lnTo>
                    <a:pt x="1498373" y="1280171"/>
                  </a:lnTo>
                  <a:lnTo>
                    <a:pt x="1491343" y="1278357"/>
                  </a:lnTo>
                  <a:lnTo>
                    <a:pt x="1484086" y="1276770"/>
                  </a:lnTo>
                  <a:lnTo>
                    <a:pt x="1476828" y="1275636"/>
                  </a:lnTo>
                  <a:lnTo>
                    <a:pt x="1469118" y="1274503"/>
                  </a:lnTo>
                  <a:lnTo>
                    <a:pt x="1461634" y="1273596"/>
                  </a:lnTo>
                  <a:lnTo>
                    <a:pt x="1454377" y="1272916"/>
                  </a:lnTo>
                  <a:lnTo>
                    <a:pt x="1446439" y="1272235"/>
                  </a:lnTo>
                  <a:lnTo>
                    <a:pt x="1438955" y="1272009"/>
                  </a:lnTo>
                  <a:lnTo>
                    <a:pt x="1431244" y="1272009"/>
                  </a:lnTo>
                  <a:lnTo>
                    <a:pt x="1423534" y="1272009"/>
                  </a:lnTo>
                  <a:close/>
                  <a:moveTo>
                    <a:pt x="1710807" y="1230967"/>
                  </a:moveTo>
                  <a:lnTo>
                    <a:pt x="1681695" y="1273459"/>
                  </a:lnTo>
                  <a:lnTo>
                    <a:pt x="1672544" y="1286973"/>
                  </a:lnTo>
                  <a:lnTo>
                    <a:pt x="1679802" y="1294001"/>
                  </a:lnTo>
                  <a:lnTo>
                    <a:pt x="1687286" y="1301030"/>
                  </a:lnTo>
                  <a:lnTo>
                    <a:pt x="1694543" y="1308285"/>
                  </a:lnTo>
                  <a:lnTo>
                    <a:pt x="1701346" y="1315994"/>
                  </a:lnTo>
                  <a:lnTo>
                    <a:pt x="1708150" y="1323702"/>
                  </a:lnTo>
                  <a:lnTo>
                    <a:pt x="1714727" y="1331638"/>
                  </a:lnTo>
                  <a:lnTo>
                    <a:pt x="1721077" y="1339573"/>
                  </a:lnTo>
                  <a:lnTo>
                    <a:pt x="1726973" y="1347962"/>
                  </a:lnTo>
                  <a:lnTo>
                    <a:pt x="1782082" y="1310552"/>
                  </a:lnTo>
                  <a:lnTo>
                    <a:pt x="1797549" y="1334139"/>
                  </a:lnTo>
                  <a:lnTo>
                    <a:pt x="1809439" y="1277240"/>
                  </a:lnTo>
                  <a:lnTo>
                    <a:pt x="1796742" y="1272704"/>
                  </a:lnTo>
                  <a:lnTo>
                    <a:pt x="1783817" y="1267487"/>
                  </a:lnTo>
                  <a:lnTo>
                    <a:pt x="1771120" y="1262496"/>
                  </a:lnTo>
                  <a:lnTo>
                    <a:pt x="1758876" y="1257052"/>
                  </a:lnTo>
                  <a:lnTo>
                    <a:pt x="1746405" y="1250928"/>
                  </a:lnTo>
                  <a:lnTo>
                    <a:pt x="1734388" y="1244577"/>
                  </a:lnTo>
                  <a:lnTo>
                    <a:pt x="1722371" y="1237998"/>
                  </a:lnTo>
                  <a:lnTo>
                    <a:pt x="1710807" y="1230967"/>
                  </a:lnTo>
                  <a:close/>
                  <a:moveTo>
                    <a:pt x="1303938" y="1136405"/>
                  </a:moveTo>
                  <a:lnTo>
                    <a:pt x="1292378" y="1151137"/>
                  </a:lnTo>
                  <a:lnTo>
                    <a:pt x="1280592" y="1165643"/>
                  </a:lnTo>
                  <a:lnTo>
                    <a:pt x="1268126" y="1179695"/>
                  </a:lnTo>
                  <a:lnTo>
                    <a:pt x="1255660" y="1193520"/>
                  </a:lnTo>
                  <a:lnTo>
                    <a:pt x="1242514" y="1206892"/>
                  </a:lnTo>
                  <a:lnTo>
                    <a:pt x="1229142" y="1220038"/>
                  </a:lnTo>
                  <a:lnTo>
                    <a:pt x="1228678" y="1220464"/>
                  </a:lnTo>
                  <a:lnTo>
                    <a:pt x="1245280" y="1245708"/>
                  </a:lnTo>
                  <a:lnTo>
                    <a:pt x="1255032" y="1240040"/>
                  </a:lnTo>
                  <a:lnTo>
                    <a:pt x="1264784" y="1234825"/>
                  </a:lnTo>
                  <a:lnTo>
                    <a:pt x="1274535" y="1229611"/>
                  </a:lnTo>
                  <a:lnTo>
                    <a:pt x="1284741" y="1224849"/>
                  </a:lnTo>
                  <a:lnTo>
                    <a:pt x="1294719" y="1220315"/>
                  </a:lnTo>
                  <a:lnTo>
                    <a:pt x="1305378" y="1216234"/>
                  </a:lnTo>
                  <a:lnTo>
                    <a:pt x="1315810" y="1212606"/>
                  </a:lnTo>
                  <a:lnTo>
                    <a:pt x="1326696" y="1208978"/>
                  </a:lnTo>
                  <a:lnTo>
                    <a:pt x="1317851" y="1162499"/>
                  </a:lnTo>
                  <a:lnTo>
                    <a:pt x="1338634" y="1158125"/>
                  </a:lnTo>
                  <a:lnTo>
                    <a:pt x="1303938" y="1136405"/>
                  </a:lnTo>
                  <a:close/>
                  <a:moveTo>
                    <a:pt x="1573856" y="1104394"/>
                  </a:moveTo>
                  <a:lnTo>
                    <a:pt x="1504448" y="1150536"/>
                  </a:lnTo>
                  <a:lnTo>
                    <a:pt x="1554162" y="1159779"/>
                  </a:lnTo>
                  <a:lnTo>
                    <a:pt x="1543277" y="1211246"/>
                  </a:lnTo>
                  <a:lnTo>
                    <a:pt x="1553482" y="1214873"/>
                  </a:lnTo>
                  <a:lnTo>
                    <a:pt x="1563461" y="1218728"/>
                  </a:lnTo>
                  <a:lnTo>
                    <a:pt x="1573439" y="1222809"/>
                  </a:lnTo>
                  <a:lnTo>
                    <a:pt x="1582964" y="1227343"/>
                  </a:lnTo>
                  <a:lnTo>
                    <a:pt x="1592489" y="1231878"/>
                  </a:lnTo>
                  <a:lnTo>
                    <a:pt x="1602241" y="1237093"/>
                  </a:lnTo>
                  <a:lnTo>
                    <a:pt x="1604861" y="1238598"/>
                  </a:lnTo>
                  <a:lnTo>
                    <a:pt x="1643919" y="1181290"/>
                  </a:lnTo>
                  <a:lnTo>
                    <a:pt x="1634396" y="1172671"/>
                  </a:lnTo>
                  <a:lnTo>
                    <a:pt x="1625099" y="1163598"/>
                  </a:lnTo>
                  <a:lnTo>
                    <a:pt x="1616030" y="1154297"/>
                  </a:lnTo>
                  <a:lnTo>
                    <a:pt x="1606960" y="1144544"/>
                  </a:lnTo>
                  <a:lnTo>
                    <a:pt x="1598344" y="1135017"/>
                  </a:lnTo>
                  <a:lnTo>
                    <a:pt x="1589955" y="1124809"/>
                  </a:lnTo>
                  <a:lnTo>
                    <a:pt x="1582019" y="1114829"/>
                  </a:lnTo>
                  <a:lnTo>
                    <a:pt x="1573856" y="1104394"/>
                  </a:lnTo>
                  <a:close/>
                  <a:moveTo>
                    <a:pt x="1494497" y="939488"/>
                  </a:moveTo>
                  <a:lnTo>
                    <a:pt x="1406068" y="957861"/>
                  </a:lnTo>
                  <a:lnTo>
                    <a:pt x="1403616" y="944839"/>
                  </a:lnTo>
                  <a:lnTo>
                    <a:pt x="1398905" y="959168"/>
                  </a:lnTo>
                  <a:lnTo>
                    <a:pt x="1392786" y="975940"/>
                  </a:lnTo>
                  <a:lnTo>
                    <a:pt x="1386213" y="992258"/>
                  </a:lnTo>
                  <a:lnTo>
                    <a:pt x="1379186" y="1008350"/>
                  </a:lnTo>
                  <a:lnTo>
                    <a:pt x="1371934" y="1024215"/>
                  </a:lnTo>
                  <a:lnTo>
                    <a:pt x="1364001" y="1039854"/>
                  </a:lnTo>
                  <a:lnTo>
                    <a:pt x="1453302" y="1096062"/>
                  </a:lnTo>
                  <a:lnTo>
                    <a:pt x="1389399" y="1186185"/>
                  </a:lnTo>
                  <a:lnTo>
                    <a:pt x="1391103" y="1195375"/>
                  </a:lnTo>
                  <a:lnTo>
                    <a:pt x="1401082" y="1194241"/>
                  </a:lnTo>
                  <a:lnTo>
                    <a:pt x="1411060" y="1193561"/>
                  </a:lnTo>
                  <a:lnTo>
                    <a:pt x="1421266" y="1193334"/>
                  </a:lnTo>
                  <a:lnTo>
                    <a:pt x="1431244" y="1193108"/>
                  </a:lnTo>
                  <a:lnTo>
                    <a:pt x="1443491" y="1193334"/>
                  </a:lnTo>
                  <a:lnTo>
                    <a:pt x="1455510" y="1193788"/>
                  </a:lnTo>
                  <a:lnTo>
                    <a:pt x="1467757" y="1195148"/>
                  </a:lnTo>
                  <a:lnTo>
                    <a:pt x="1479550" y="1196508"/>
                  </a:lnTo>
                  <a:lnTo>
                    <a:pt x="1489528" y="1147762"/>
                  </a:lnTo>
                  <a:lnTo>
                    <a:pt x="1502988" y="1150265"/>
                  </a:lnTo>
                  <a:lnTo>
                    <a:pt x="1457312" y="1082619"/>
                  </a:lnTo>
                  <a:lnTo>
                    <a:pt x="1530775" y="1033850"/>
                  </a:lnTo>
                  <a:lnTo>
                    <a:pt x="1525107" y="1022508"/>
                  </a:lnTo>
                  <a:lnTo>
                    <a:pt x="1519892" y="1011166"/>
                  </a:lnTo>
                  <a:lnTo>
                    <a:pt x="1514904" y="999371"/>
                  </a:lnTo>
                  <a:lnTo>
                    <a:pt x="1510369" y="987803"/>
                  </a:lnTo>
                  <a:lnTo>
                    <a:pt x="1505834" y="976007"/>
                  </a:lnTo>
                  <a:lnTo>
                    <a:pt x="1501753" y="963759"/>
                  </a:lnTo>
                  <a:lnTo>
                    <a:pt x="1497898" y="951736"/>
                  </a:lnTo>
                  <a:lnTo>
                    <a:pt x="1494497" y="939488"/>
                  </a:lnTo>
                  <a:close/>
                  <a:moveTo>
                    <a:pt x="1436598" y="748796"/>
                  </a:moveTo>
                  <a:lnTo>
                    <a:pt x="1436530" y="753373"/>
                  </a:lnTo>
                  <a:lnTo>
                    <a:pt x="1435850" y="768558"/>
                  </a:lnTo>
                  <a:lnTo>
                    <a:pt x="1434943" y="783744"/>
                  </a:lnTo>
                  <a:lnTo>
                    <a:pt x="1433583" y="798476"/>
                  </a:lnTo>
                  <a:lnTo>
                    <a:pt x="1475747" y="806068"/>
                  </a:lnTo>
                  <a:lnTo>
                    <a:pt x="1475678" y="801801"/>
                  </a:lnTo>
                  <a:lnTo>
                    <a:pt x="1475678" y="790232"/>
                  </a:lnTo>
                  <a:lnTo>
                    <a:pt x="1476131" y="778890"/>
                  </a:lnTo>
                  <a:lnTo>
                    <a:pt x="1476811" y="767549"/>
                  </a:lnTo>
                  <a:lnTo>
                    <a:pt x="1477718" y="756434"/>
                  </a:lnTo>
                  <a:lnTo>
                    <a:pt x="1436598" y="748796"/>
                  </a:lnTo>
                  <a:close/>
                  <a:moveTo>
                    <a:pt x="742743" y="704850"/>
                  </a:moveTo>
                  <a:lnTo>
                    <a:pt x="798947" y="704850"/>
                  </a:lnTo>
                  <a:lnTo>
                    <a:pt x="815945" y="745739"/>
                  </a:lnTo>
                  <a:lnTo>
                    <a:pt x="784670" y="762776"/>
                  </a:lnTo>
                  <a:lnTo>
                    <a:pt x="809372" y="847279"/>
                  </a:lnTo>
                  <a:lnTo>
                    <a:pt x="868297" y="708257"/>
                  </a:lnTo>
                  <a:lnTo>
                    <a:pt x="887787" y="711211"/>
                  </a:lnTo>
                  <a:lnTo>
                    <a:pt x="907730" y="714391"/>
                  </a:lnTo>
                  <a:lnTo>
                    <a:pt x="927447" y="717798"/>
                  </a:lnTo>
                  <a:lnTo>
                    <a:pt x="946711" y="721660"/>
                  </a:lnTo>
                  <a:lnTo>
                    <a:pt x="965521" y="725749"/>
                  </a:lnTo>
                  <a:lnTo>
                    <a:pt x="983652" y="730065"/>
                  </a:lnTo>
                  <a:lnTo>
                    <a:pt x="1001329" y="734835"/>
                  </a:lnTo>
                  <a:lnTo>
                    <a:pt x="1017873" y="739606"/>
                  </a:lnTo>
                  <a:lnTo>
                    <a:pt x="1025805" y="742104"/>
                  </a:lnTo>
                  <a:lnTo>
                    <a:pt x="1033284" y="744830"/>
                  </a:lnTo>
                  <a:lnTo>
                    <a:pt x="1040763" y="747329"/>
                  </a:lnTo>
                  <a:lnTo>
                    <a:pt x="1047789" y="750282"/>
                  </a:lnTo>
                  <a:lnTo>
                    <a:pt x="1054361" y="753235"/>
                  </a:lnTo>
                  <a:lnTo>
                    <a:pt x="1060707" y="755961"/>
                  </a:lnTo>
                  <a:lnTo>
                    <a:pt x="1066599" y="759141"/>
                  </a:lnTo>
                  <a:lnTo>
                    <a:pt x="1072265" y="762094"/>
                  </a:lnTo>
                  <a:lnTo>
                    <a:pt x="1077251" y="765048"/>
                  </a:lnTo>
                  <a:lnTo>
                    <a:pt x="1082010" y="768228"/>
                  </a:lnTo>
                  <a:lnTo>
                    <a:pt x="1086316" y="771408"/>
                  </a:lnTo>
                  <a:lnTo>
                    <a:pt x="1090169" y="774815"/>
                  </a:lnTo>
                  <a:lnTo>
                    <a:pt x="1093341" y="777996"/>
                  </a:lnTo>
                  <a:lnTo>
                    <a:pt x="1096288" y="781176"/>
                  </a:lnTo>
                  <a:lnTo>
                    <a:pt x="1098554" y="784810"/>
                  </a:lnTo>
                  <a:lnTo>
                    <a:pt x="1100140" y="788445"/>
                  </a:lnTo>
                  <a:lnTo>
                    <a:pt x="1101500" y="789354"/>
                  </a:lnTo>
                  <a:lnTo>
                    <a:pt x="1102407" y="790717"/>
                  </a:lnTo>
                  <a:lnTo>
                    <a:pt x="1103087" y="791852"/>
                  </a:lnTo>
                  <a:lnTo>
                    <a:pt x="1103313" y="793215"/>
                  </a:lnTo>
                  <a:lnTo>
                    <a:pt x="1103313" y="1108968"/>
                  </a:lnTo>
                  <a:lnTo>
                    <a:pt x="1103313" y="1109649"/>
                  </a:lnTo>
                  <a:lnTo>
                    <a:pt x="1103087" y="1110785"/>
                  </a:lnTo>
                  <a:lnTo>
                    <a:pt x="1101953" y="1112148"/>
                  </a:lnTo>
                  <a:lnTo>
                    <a:pt x="1100367" y="1113738"/>
                  </a:lnTo>
                  <a:lnTo>
                    <a:pt x="1098554" y="1115101"/>
                  </a:lnTo>
                  <a:lnTo>
                    <a:pt x="1095834" y="1116237"/>
                  </a:lnTo>
                  <a:lnTo>
                    <a:pt x="1093115" y="1116919"/>
                  </a:lnTo>
                  <a:lnTo>
                    <a:pt x="1089942" y="1117600"/>
                  </a:lnTo>
                  <a:lnTo>
                    <a:pt x="1086542" y="1117600"/>
                  </a:lnTo>
                  <a:lnTo>
                    <a:pt x="997076" y="1117600"/>
                  </a:lnTo>
                  <a:lnTo>
                    <a:pt x="987985" y="890587"/>
                  </a:lnTo>
                  <a:lnTo>
                    <a:pt x="979297" y="1117600"/>
                  </a:lnTo>
                  <a:lnTo>
                    <a:pt x="560671" y="1117600"/>
                  </a:lnTo>
                  <a:lnTo>
                    <a:pt x="552560" y="890587"/>
                  </a:lnTo>
                  <a:lnTo>
                    <a:pt x="544260" y="1117600"/>
                  </a:lnTo>
                  <a:lnTo>
                    <a:pt x="454694" y="1117600"/>
                  </a:lnTo>
                  <a:lnTo>
                    <a:pt x="451295" y="1117600"/>
                  </a:lnTo>
                  <a:lnTo>
                    <a:pt x="448349" y="1116919"/>
                  </a:lnTo>
                  <a:lnTo>
                    <a:pt x="445402" y="1116237"/>
                  </a:lnTo>
                  <a:lnTo>
                    <a:pt x="443136" y="1115101"/>
                  </a:lnTo>
                  <a:lnTo>
                    <a:pt x="441096" y="1113738"/>
                  </a:lnTo>
                  <a:lnTo>
                    <a:pt x="439510" y="1112148"/>
                  </a:lnTo>
                  <a:lnTo>
                    <a:pt x="438604" y="1110785"/>
                  </a:lnTo>
                  <a:lnTo>
                    <a:pt x="438377" y="1109649"/>
                  </a:lnTo>
                  <a:lnTo>
                    <a:pt x="438150" y="1108968"/>
                  </a:lnTo>
                  <a:lnTo>
                    <a:pt x="438150" y="793215"/>
                  </a:lnTo>
                  <a:lnTo>
                    <a:pt x="438377" y="791852"/>
                  </a:lnTo>
                  <a:lnTo>
                    <a:pt x="438830" y="790717"/>
                  </a:lnTo>
                  <a:lnTo>
                    <a:pt x="439737" y="789354"/>
                  </a:lnTo>
                  <a:lnTo>
                    <a:pt x="441096" y="788445"/>
                  </a:lnTo>
                  <a:lnTo>
                    <a:pt x="442910" y="784810"/>
                  </a:lnTo>
                  <a:lnTo>
                    <a:pt x="445176" y="781176"/>
                  </a:lnTo>
                  <a:lnTo>
                    <a:pt x="447895" y="777996"/>
                  </a:lnTo>
                  <a:lnTo>
                    <a:pt x="451068" y="774815"/>
                  </a:lnTo>
                  <a:lnTo>
                    <a:pt x="455148" y="771408"/>
                  </a:lnTo>
                  <a:lnTo>
                    <a:pt x="459454" y="768228"/>
                  </a:lnTo>
                  <a:lnTo>
                    <a:pt x="463986" y="765048"/>
                  </a:lnTo>
                  <a:lnTo>
                    <a:pt x="469199" y="762094"/>
                  </a:lnTo>
                  <a:lnTo>
                    <a:pt x="474865" y="759141"/>
                  </a:lnTo>
                  <a:lnTo>
                    <a:pt x="480984" y="755961"/>
                  </a:lnTo>
                  <a:lnTo>
                    <a:pt x="487103" y="753235"/>
                  </a:lnTo>
                  <a:lnTo>
                    <a:pt x="494128" y="750282"/>
                  </a:lnTo>
                  <a:lnTo>
                    <a:pt x="501154" y="747556"/>
                  </a:lnTo>
                  <a:lnTo>
                    <a:pt x="508406" y="744830"/>
                  </a:lnTo>
                  <a:lnTo>
                    <a:pt x="516111" y="742331"/>
                  </a:lnTo>
                  <a:lnTo>
                    <a:pt x="524044" y="739606"/>
                  </a:lnTo>
                  <a:lnTo>
                    <a:pt x="540588" y="734835"/>
                  </a:lnTo>
                  <a:lnTo>
                    <a:pt x="558265" y="730292"/>
                  </a:lnTo>
                  <a:lnTo>
                    <a:pt x="576622" y="725749"/>
                  </a:lnTo>
                  <a:lnTo>
                    <a:pt x="595659" y="721660"/>
                  </a:lnTo>
                  <a:lnTo>
                    <a:pt x="615149" y="717798"/>
                  </a:lnTo>
                  <a:lnTo>
                    <a:pt x="634640" y="714391"/>
                  </a:lnTo>
                  <a:lnTo>
                    <a:pt x="654357" y="711211"/>
                  </a:lnTo>
                  <a:lnTo>
                    <a:pt x="674300" y="708257"/>
                  </a:lnTo>
                  <a:lnTo>
                    <a:pt x="731864" y="847279"/>
                  </a:lnTo>
                  <a:lnTo>
                    <a:pt x="756567" y="762776"/>
                  </a:lnTo>
                  <a:lnTo>
                    <a:pt x="725292" y="745739"/>
                  </a:lnTo>
                  <a:lnTo>
                    <a:pt x="742743" y="704850"/>
                  </a:lnTo>
                  <a:close/>
                  <a:moveTo>
                    <a:pt x="1498274" y="650506"/>
                  </a:moveTo>
                  <a:lnTo>
                    <a:pt x="1434927" y="663127"/>
                  </a:lnTo>
                  <a:lnTo>
                    <a:pt x="1491549" y="673641"/>
                  </a:lnTo>
                  <a:lnTo>
                    <a:pt x="1495177" y="660711"/>
                  </a:lnTo>
                  <a:lnTo>
                    <a:pt x="1498274" y="650506"/>
                  </a:lnTo>
                  <a:close/>
                  <a:moveTo>
                    <a:pt x="1943442" y="403257"/>
                  </a:moveTo>
                  <a:lnTo>
                    <a:pt x="1933693" y="403710"/>
                  </a:lnTo>
                  <a:lnTo>
                    <a:pt x="1923943" y="404391"/>
                  </a:lnTo>
                  <a:lnTo>
                    <a:pt x="1914193" y="405298"/>
                  </a:lnTo>
                  <a:lnTo>
                    <a:pt x="1904670" y="406432"/>
                  </a:lnTo>
                  <a:lnTo>
                    <a:pt x="1895374" y="407793"/>
                  </a:lnTo>
                  <a:lnTo>
                    <a:pt x="1885624" y="409608"/>
                  </a:lnTo>
                  <a:lnTo>
                    <a:pt x="1876327" y="411196"/>
                  </a:lnTo>
                  <a:lnTo>
                    <a:pt x="1867031" y="413237"/>
                  </a:lnTo>
                  <a:lnTo>
                    <a:pt x="1857961" y="415732"/>
                  </a:lnTo>
                  <a:lnTo>
                    <a:pt x="1848892" y="418228"/>
                  </a:lnTo>
                  <a:lnTo>
                    <a:pt x="1839822" y="421176"/>
                  </a:lnTo>
                  <a:lnTo>
                    <a:pt x="1830753" y="424125"/>
                  </a:lnTo>
                  <a:lnTo>
                    <a:pt x="1821910" y="427528"/>
                  </a:lnTo>
                  <a:lnTo>
                    <a:pt x="1813294" y="430703"/>
                  </a:lnTo>
                  <a:lnTo>
                    <a:pt x="1804677" y="434559"/>
                  </a:lnTo>
                  <a:lnTo>
                    <a:pt x="1796061" y="438189"/>
                  </a:lnTo>
                  <a:lnTo>
                    <a:pt x="1787899" y="442499"/>
                  </a:lnTo>
                  <a:lnTo>
                    <a:pt x="1779509" y="446808"/>
                  </a:lnTo>
                  <a:lnTo>
                    <a:pt x="1771120" y="451118"/>
                  </a:lnTo>
                  <a:lnTo>
                    <a:pt x="1763184" y="455882"/>
                  </a:lnTo>
                  <a:lnTo>
                    <a:pt x="1755248" y="461099"/>
                  </a:lnTo>
                  <a:lnTo>
                    <a:pt x="1747539" y="466089"/>
                  </a:lnTo>
                  <a:lnTo>
                    <a:pt x="1739603" y="471306"/>
                  </a:lnTo>
                  <a:lnTo>
                    <a:pt x="1732121" y="476750"/>
                  </a:lnTo>
                  <a:lnTo>
                    <a:pt x="1724638" y="482421"/>
                  </a:lnTo>
                  <a:lnTo>
                    <a:pt x="1717383" y="488319"/>
                  </a:lnTo>
                  <a:lnTo>
                    <a:pt x="1710354" y="493989"/>
                  </a:lnTo>
                  <a:lnTo>
                    <a:pt x="1703325" y="500341"/>
                  </a:lnTo>
                  <a:lnTo>
                    <a:pt x="1696522" y="506692"/>
                  </a:lnTo>
                  <a:lnTo>
                    <a:pt x="1689720" y="513270"/>
                  </a:lnTo>
                  <a:lnTo>
                    <a:pt x="1683145" y="519848"/>
                  </a:lnTo>
                  <a:lnTo>
                    <a:pt x="1676796" y="526653"/>
                  </a:lnTo>
                  <a:lnTo>
                    <a:pt x="1670447" y="533685"/>
                  </a:lnTo>
                  <a:lnTo>
                    <a:pt x="1664325" y="540944"/>
                  </a:lnTo>
                  <a:lnTo>
                    <a:pt x="1658430" y="548429"/>
                  </a:lnTo>
                  <a:lnTo>
                    <a:pt x="1652762" y="555688"/>
                  </a:lnTo>
                  <a:lnTo>
                    <a:pt x="1647093" y="563173"/>
                  </a:lnTo>
                  <a:lnTo>
                    <a:pt x="1641651" y="571112"/>
                  </a:lnTo>
                  <a:lnTo>
                    <a:pt x="1636436" y="578825"/>
                  </a:lnTo>
                  <a:lnTo>
                    <a:pt x="1631448" y="586991"/>
                  </a:lnTo>
                  <a:lnTo>
                    <a:pt x="1626686" y="594930"/>
                  </a:lnTo>
                  <a:lnTo>
                    <a:pt x="1621698" y="603322"/>
                  </a:lnTo>
                  <a:lnTo>
                    <a:pt x="1617163" y="611715"/>
                  </a:lnTo>
                  <a:lnTo>
                    <a:pt x="1613082" y="620335"/>
                  </a:lnTo>
                  <a:lnTo>
                    <a:pt x="1609001" y="628954"/>
                  </a:lnTo>
                  <a:lnTo>
                    <a:pt x="1604919" y="637801"/>
                  </a:lnTo>
                  <a:lnTo>
                    <a:pt x="1601292" y="646647"/>
                  </a:lnTo>
                  <a:lnTo>
                    <a:pt x="1597890" y="655721"/>
                  </a:lnTo>
                  <a:lnTo>
                    <a:pt x="1594263" y="664794"/>
                  </a:lnTo>
                  <a:lnTo>
                    <a:pt x="1591315" y="673867"/>
                  </a:lnTo>
                  <a:lnTo>
                    <a:pt x="1588594" y="683167"/>
                  </a:lnTo>
                  <a:lnTo>
                    <a:pt x="1585647" y="692694"/>
                  </a:lnTo>
                  <a:lnTo>
                    <a:pt x="1583152" y="701994"/>
                  </a:lnTo>
                  <a:lnTo>
                    <a:pt x="1580885" y="711748"/>
                  </a:lnTo>
                  <a:lnTo>
                    <a:pt x="1578844" y="721502"/>
                  </a:lnTo>
                  <a:lnTo>
                    <a:pt x="1577257" y="731029"/>
                  </a:lnTo>
                  <a:lnTo>
                    <a:pt x="1575670" y="741010"/>
                  </a:lnTo>
                  <a:lnTo>
                    <a:pt x="1574310" y="750990"/>
                  </a:lnTo>
                  <a:lnTo>
                    <a:pt x="1573176" y="760971"/>
                  </a:lnTo>
                  <a:lnTo>
                    <a:pt x="1572269" y="770951"/>
                  </a:lnTo>
                  <a:lnTo>
                    <a:pt x="1571815" y="781386"/>
                  </a:lnTo>
                  <a:lnTo>
                    <a:pt x="1571362" y="791366"/>
                  </a:lnTo>
                  <a:lnTo>
                    <a:pt x="1571362" y="801801"/>
                  </a:lnTo>
                  <a:lnTo>
                    <a:pt x="1571362" y="812235"/>
                  </a:lnTo>
                  <a:lnTo>
                    <a:pt x="1571815" y="822215"/>
                  </a:lnTo>
                  <a:lnTo>
                    <a:pt x="1572269" y="832423"/>
                  </a:lnTo>
                  <a:lnTo>
                    <a:pt x="1573176" y="842403"/>
                  </a:lnTo>
                  <a:lnTo>
                    <a:pt x="1574310" y="852611"/>
                  </a:lnTo>
                  <a:lnTo>
                    <a:pt x="1575670" y="862365"/>
                  </a:lnTo>
                  <a:lnTo>
                    <a:pt x="1577257" y="872118"/>
                  </a:lnTo>
                  <a:lnTo>
                    <a:pt x="1578844" y="882099"/>
                  </a:lnTo>
                  <a:lnTo>
                    <a:pt x="1580885" y="891853"/>
                  </a:lnTo>
                  <a:lnTo>
                    <a:pt x="1583152" y="901607"/>
                  </a:lnTo>
                  <a:lnTo>
                    <a:pt x="1585647" y="910907"/>
                  </a:lnTo>
                  <a:lnTo>
                    <a:pt x="1588594" y="920207"/>
                  </a:lnTo>
                  <a:lnTo>
                    <a:pt x="1591315" y="929507"/>
                  </a:lnTo>
                  <a:lnTo>
                    <a:pt x="1594263" y="938807"/>
                  </a:lnTo>
                  <a:lnTo>
                    <a:pt x="1597890" y="947880"/>
                  </a:lnTo>
                  <a:lnTo>
                    <a:pt x="1601292" y="956954"/>
                  </a:lnTo>
                  <a:lnTo>
                    <a:pt x="1604919" y="965800"/>
                  </a:lnTo>
                  <a:lnTo>
                    <a:pt x="1609001" y="974420"/>
                  </a:lnTo>
                  <a:lnTo>
                    <a:pt x="1613082" y="983266"/>
                  </a:lnTo>
                  <a:lnTo>
                    <a:pt x="1617163" y="991886"/>
                  </a:lnTo>
                  <a:lnTo>
                    <a:pt x="1621698" y="1000279"/>
                  </a:lnTo>
                  <a:lnTo>
                    <a:pt x="1626686" y="1008444"/>
                  </a:lnTo>
                  <a:lnTo>
                    <a:pt x="1631448" y="1016610"/>
                  </a:lnTo>
                  <a:lnTo>
                    <a:pt x="1636436" y="1024776"/>
                  </a:lnTo>
                  <a:lnTo>
                    <a:pt x="1641651" y="1032489"/>
                  </a:lnTo>
                  <a:lnTo>
                    <a:pt x="1647093" y="1040428"/>
                  </a:lnTo>
                  <a:lnTo>
                    <a:pt x="1652762" y="1047913"/>
                  </a:lnTo>
                  <a:lnTo>
                    <a:pt x="1658430" y="1055172"/>
                  </a:lnTo>
                  <a:lnTo>
                    <a:pt x="1664325" y="1062657"/>
                  </a:lnTo>
                  <a:lnTo>
                    <a:pt x="1670447" y="1069916"/>
                  </a:lnTo>
                  <a:lnTo>
                    <a:pt x="1676796" y="1076721"/>
                  </a:lnTo>
                  <a:lnTo>
                    <a:pt x="1683145" y="1083526"/>
                  </a:lnTo>
                  <a:lnTo>
                    <a:pt x="1689720" y="1090331"/>
                  </a:lnTo>
                  <a:lnTo>
                    <a:pt x="1696522" y="1096909"/>
                  </a:lnTo>
                  <a:lnTo>
                    <a:pt x="1703325" y="1103260"/>
                  </a:lnTo>
                  <a:lnTo>
                    <a:pt x="1710354" y="1109158"/>
                  </a:lnTo>
                  <a:lnTo>
                    <a:pt x="1717383" y="1115282"/>
                  </a:lnTo>
                  <a:lnTo>
                    <a:pt x="1724638" y="1121180"/>
                  </a:lnTo>
                  <a:lnTo>
                    <a:pt x="1732121" y="1126851"/>
                  </a:lnTo>
                  <a:lnTo>
                    <a:pt x="1739603" y="1132295"/>
                  </a:lnTo>
                  <a:lnTo>
                    <a:pt x="1747539" y="1137512"/>
                  </a:lnTo>
                  <a:lnTo>
                    <a:pt x="1755248" y="1142502"/>
                  </a:lnTo>
                  <a:lnTo>
                    <a:pt x="1763184" y="1147719"/>
                  </a:lnTo>
                  <a:lnTo>
                    <a:pt x="1771120" y="1152256"/>
                  </a:lnTo>
                  <a:lnTo>
                    <a:pt x="1779509" y="1156793"/>
                  </a:lnTo>
                  <a:lnTo>
                    <a:pt x="1787899" y="1161102"/>
                  </a:lnTo>
                  <a:lnTo>
                    <a:pt x="1796061" y="1164959"/>
                  </a:lnTo>
                  <a:lnTo>
                    <a:pt x="1804677" y="1169042"/>
                  </a:lnTo>
                  <a:lnTo>
                    <a:pt x="1813294" y="1172671"/>
                  </a:lnTo>
                  <a:lnTo>
                    <a:pt x="1821910" y="1176073"/>
                  </a:lnTo>
                  <a:lnTo>
                    <a:pt x="1830753" y="1179476"/>
                  </a:lnTo>
                  <a:lnTo>
                    <a:pt x="1839822" y="1182425"/>
                  </a:lnTo>
                  <a:lnTo>
                    <a:pt x="1848892" y="1185147"/>
                  </a:lnTo>
                  <a:lnTo>
                    <a:pt x="1857961" y="1187869"/>
                  </a:lnTo>
                  <a:lnTo>
                    <a:pt x="1867031" y="1190364"/>
                  </a:lnTo>
                  <a:lnTo>
                    <a:pt x="1876327" y="1192405"/>
                  </a:lnTo>
                  <a:lnTo>
                    <a:pt x="1885624" y="1193993"/>
                  </a:lnTo>
                  <a:lnTo>
                    <a:pt x="1895374" y="1195808"/>
                  </a:lnTo>
                  <a:lnTo>
                    <a:pt x="1904670" y="1197169"/>
                  </a:lnTo>
                  <a:lnTo>
                    <a:pt x="1914193" y="1198303"/>
                  </a:lnTo>
                  <a:lnTo>
                    <a:pt x="1923943" y="1199210"/>
                  </a:lnTo>
                  <a:lnTo>
                    <a:pt x="1933693" y="1199891"/>
                  </a:lnTo>
                  <a:lnTo>
                    <a:pt x="1943442" y="1200118"/>
                  </a:lnTo>
                  <a:lnTo>
                    <a:pt x="1953192" y="1200344"/>
                  </a:lnTo>
                  <a:lnTo>
                    <a:pt x="1963169" y="1200118"/>
                  </a:lnTo>
                  <a:lnTo>
                    <a:pt x="1972919" y="1199891"/>
                  </a:lnTo>
                  <a:lnTo>
                    <a:pt x="1982895" y="1199210"/>
                  </a:lnTo>
                  <a:lnTo>
                    <a:pt x="1992418" y="1198303"/>
                  </a:lnTo>
                  <a:lnTo>
                    <a:pt x="2001941" y="1197169"/>
                  </a:lnTo>
                  <a:lnTo>
                    <a:pt x="2011691" y="1195808"/>
                  </a:lnTo>
                  <a:lnTo>
                    <a:pt x="2020988" y="1193993"/>
                  </a:lnTo>
                  <a:lnTo>
                    <a:pt x="2030284" y="1192405"/>
                  </a:lnTo>
                  <a:lnTo>
                    <a:pt x="2039580" y="1190364"/>
                  </a:lnTo>
                  <a:lnTo>
                    <a:pt x="2048877" y="1187869"/>
                  </a:lnTo>
                  <a:lnTo>
                    <a:pt x="2057946" y="1185147"/>
                  </a:lnTo>
                  <a:lnTo>
                    <a:pt x="2067016" y="1182425"/>
                  </a:lnTo>
                  <a:lnTo>
                    <a:pt x="2075859" y="1179476"/>
                  </a:lnTo>
                  <a:lnTo>
                    <a:pt x="2084702" y="1176073"/>
                  </a:lnTo>
                  <a:lnTo>
                    <a:pt x="2093544" y="1172671"/>
                  </a:lnTo>
                  <a:lnTo>
                    <a:pt x="2102160" y="1169042"/>
                  </a:lnTo>
                  <a:lnTo>
                    <a:pt x="2110777" y="1164959"/>
                  </a:lnTo>
                  <a:lnTo>
                    <a:pt x="2119166" y="1161102"/>
                  </a:lnTo>
                  <a:lnTo>
                    <a:pt x="2127329" y="1156793"/>
                  </a:lnTo>
                  <a:lnTo>
                    <a:pt x="2135491" y="1152256"/>
                  </a:lnTo>
                  <a:lnTo>
                    <a:pt x="2143427" y="1147719"/>
                  </a:lnTo>
                  <a:lnTo>
                    <a:pt x="2151590" y="1142502"/>
                  </a:lnTo>
                  <a:lnTo>
                    <a:pt x="2159526" y="1137512"/>
                  </a:lnTo>
                  <a:lnTo>
                    <a:pt x="2167008" y="1132295"/>
                  </a:lnTo>
                  <a:lnTo>
                    <a:pt x="2174491" y="1126851"/>
                  </a:lnTo>
                  <a:lnTo>
                    <a:pt x="2182200" y="1121180"/>
                  </a:lnTo>
                  <a:lnTo>
                    <a:pt x="2189229" y="1115282"/>
                  </a:lnTo>
                  <a:lnTo>
                    <a:pt x="2196484" y="1109158"/>
                  </a:lnTo>
                  <a:lnTo>
                    <a:pt x="2203513" y="1103260"/>
                  </a:lnTo>
                  <a:lnTo>
                    <a:pt x="2210316" y="1096909"/>
                  </a:lnTo>
                  <a:lnTo>
                    <a:pt x="2216891" y="1090331"/>
                  </a:lnTo>
                  <a:lnTo>
                    <a:pt x="2223466" y="1083526"/>
                  </a:lnTo>
                  <a:lnTo>
                    <a:pt x="2230042" y="1076721"/>
                  </a:lnTo>
                  <a:lnTo>
                    <a:pt x="2236391" y="1069916"/>
                  </a:lnTo>
                  <a:lnTo>
                    <a:pt x="2242513" y="1062657"/>
                  </a:lnTo>
                  <a:lnTo>
                    <a:pt x="2248181" y="1055172"/>
                  </a:lnTo>
                  <a:lnTo>
                    <a:pt x="2254076" y="1047913"/>
                  </a:lnTo>
                  <a:lnTo>
                    <a:pt x="2259518" y="1040428"/>
                  </a:lnTo>
                  <a:lnTo>
                    <a:pt x="2265187" y="1032489"/>
                  </a:lnTo>
                  <a:lnTo>
                    <a:pt x="2270175" y="1024776"/>
                  </a:lnTo>
                  <a:lnTo>
                    <a:pt x="2275163" y="1016610"/>
                  </a:lnTo>
                  <a:lnTo>
                    <a:pt x="2280152" y="1008444"/>
                  </a:lnTo>
                  <a:lnTo>
                    <a:pt x="2284913" y="1000279"/>
                  </a:lnTo>
                  <a:lnTo>
                    <a:pt x="2289448" y="991886"/>
                  </a:lnTo>
                  <a:lnTo>
                    <a:pt x="2293529" y="983266"/>
                  </a:lnTo>
                  <a:lnTo>
                    <a:pt x="2297837" y="974420"/>
                  </a:lnTo>
                  <a:lnTo>
                    <a:pt x="2301692" y="965800"/>
                  </a:lnTo>
                  <a:lnTo>
                    <a:pt x="2305546" y="956954"/>
                  </a:lnTo>
                  <a:lnTo>
                    <a:pt x="2308948" y="947880"/>
                  </a:lnTo>
                  <a:lnTo>
                    <a:pt x="2312349" y="938807"/>
                  </a:lnTo>
                  <a:lnTo>
                    <a:pt x="2315296" y="929507"/>
                  </a:lnTo>
                  <a:lnTo>
                    <a:pt x="2318471" y="920207"/>
                  </a:lnTo>
                  <a:lnTo>
                    <a:pt x="2321192" y="910907"/>
                  </a:lnTo>
                  <a:lnTo>
                    <a:pt x="2323459" y="901607"/>
                  </a:lnTo>
                  <a:lnTo>
                    <a:pt x="2325726" y="891853"/>
                  </a:lnTo>
                  <a:lnTo>
                    <a:pt x="2327767" y="882099"/>
                  </a:lnTo>
                  <a:lnTo>
                    <a:pt x="2329354" y="872118"/>
                  </a:lnTo>
                  <a:lnTo>
                    <a:pt x="2331168" y="862365"/>
                  </a:lnTo>
                  <a:lnTo>
                    <a:pt x="2332528" y="852611"/>
                  </a:lnTo>
                  <a:lnTo>
                    <a:pt x="2333435" y="842403"/>
                  </a:lnTo>
                  <a:lnTo>
                    <a:pt x="2334569" y="832423"/>
                  </a:lnTo>
                  <a:lnTo>
                    <a:pt x="2335023" y="822215"/>
                  </a:lnTo>
                  <a:lnTo>
                    <a:pt x="2335476" y="812235"/>
                  </a:lnTo>
                  <a:lnTo>
                    <a:pt x="2335476" y="801801"/>
                  </a:lnTo>
                  <a:lnTo>
                    <a:pt x="2335476" y="791366"/>
                  </a:lnTo>
                  <a:lnTo>
                    <a:pt x="2335023" y="781386"/>
                  </a:lnTo>
                  <a:lnTo>
                    <a:pt x="2334569" y="770951"/>
                  </a:lnTo>
                  <a:lnTo>
                    <a:pt x="2333435" y="760971"/>
                  </a:lnTo>
                  <a:lnTo>
                    <a:pt x="2332528" y="750990"/>
                  </a:lnTo>
                  <a:lnTo>
                    <a:pt x="2331168" y="741010"/>
                  </a:lnTo>
                  <a:lnTo>
                    <a:pt x="2329354" y="731029"/>
                  </a:lnTo>
                  <a:lnTo>
                    <a:pt x="2327767" y="721502"/>
                  </a:lnTo>
                  <a:lnTo>
                    <a:pt x="2325726" y="711748"/>
                  </a:lnTo>
                  <a:lnTo>
                    <a:pt x="2323459" y="701994"/>
                  </a:lnTo>
                  <a:lnTo>
                    <a:pt x="2321192" y="692694"/>
                  </a:lnTo>
                  <a:lnTo>
                    <a:pt x="2318471" y="683167"/>
                  </a:lnTo>
                  <a:lnTo>
                    <a:pt x="2315296" y="673867"/>
                  </a:lnTo>
                  <a:lnTo>
                    <a:pt x="2312349" y="664794"/>
                  </a:lnTo>
                  <a:lnTo>
                    <a:pt x="2308948" y="655721"/>
                  </a:lnTo>
                  <a:lnTo>
                    <a:pt x="2305546" y="646647"/>
                  </a:lnTo>
                  <a:lnTo>
                    <a:pt x="2301692" y="637801"/>
                  </a:lnTo>
                  <a:lnTo>
                    <a:pt x="2297837" y="628954"/>
                  </a:lnTo>
                  <a:lnTo>
                    <a:pt x="2293529" y="620335"/>
                  </a:lnTo>
                  <a:lnTo>
                    <a:pt x="2289448" y="611715"/>
                  </a:lnTo>
                  <a:lnTo>
                    <a:pt x="2284913" y="603322"/>
                  </a:lnTo>
                  <a:lnTo>
                    <a:pt x="2280152" y="594930"/>
                  </a:lnTo>
                  <a:lnTo>
                    <a:pt x="2275163" y="586991"/>
                  </a:lnTo>
                  <a:lnTo>
                    <a:pt x="2270175" y="578825"/>
                  </a:lnTo>
                  <a:lnTo>
                    <a:pt x="2265187" y="571112"/>
                  </a:lnTo>
                  <a:lnTo>
                    <a:pt x="2259518" y="563173"/>
                  </a:lnTo>
                  <a:lnTo>
                    <a:pt x="2254076" y="555688"/>
                  </a:lnTo>
                  <a:lnTo>
                    <a:pt x="2248181" y="548429"/>
                  </a:lnTo>
                  <a:lnTo>
                    <a:pt x="2242513" y="540944"/>
                  </a:lnTo>
                  <a:lnTo>
                    <a:pt x="2236391" y="533685"/>
                  </a:lnTo>
                  <a:lnTo>
                    <a:pt x="2230042" y="526653"/>
                  </a:lnTo>
                  <a:lnTo>
                    <a:pt x="2223466" y="519848"/>
                  </a:lnTo>
                  <a:lnTo>
                    <a:pt x="2216891" y="513270"/>
                  </a:lnTo>
                  <a:lnTo>
                    <a:pt x="2210316" y="506692"/>
                  </a:lnTo>
                  <a:lnTo>
                    <a:pt x="2203513" y="500341"/>
                  </a:lnTo>
                  <a:lnTo>
                    <a:pt x="2196484" y="493989"/>
                  </a:lnTo>
                  <a:lnTo>
                    <a:pt x="2189229" y="488319"/>
                  </a:lnTo>
                  <a:lnTo>
                    <a:pt x="2182200" y="482421"/>
                  </a:lnTo>
                  <a:lnTo>
                    <a:pt x="2174491" y="476750"/>
                  </a:lnTo>
                  <a:lnTo>
                    <a:pt x="2167008" y="471306"/>
                  </a:lnTo>
                  <a:lnTo>
                    <a:pt x="2159526" y="466089"/>
                  </a:lnTo>
                  <a:lnTo>
                    <a:pt x="2151590" y="461099"/>
                  </a:lnTo>
                  <a:lnTo>
                    <a:pt x="2143427" y="455882"/>
                  </a:lnTo>
                  <a:lnTo>
                    <a:pt x="2135491" y="451118"/>
                  </a:lnTo>
                  <a:lnTo>
                    <a:pt x="2127329" y="446808"/>
                  </a:lnTo>
                  <a:lnTo>
                    <a:pt x="2119166" y="442499"/>
                  </a:lnTo>
                  <a:lnTo>
                    <a:pt x="2110777" y="438189"/>
                  </a:lnTo>
                  <a:lnTo>
                    <a:pt x="2102160" y="434559"/>
                  </a:lnTo>
                  <a:lnTo>
                    <a:pt x="2093544" y="430703"/>
                  </a:lnTo>
                  <a:lnTo>
                    <a:pt x="2084702" y="427528"/>
                  </a:lnTo>
                  <a:lnTo>
                    <a:pt x="2075859" y="424125"/>
                  </a:lnTo>
                  <a:lnTo>
                    <a:pt x="2067016" y="421176"/>
                  </a:lnTo>
                  <a:lnTo>
                    <a:pt x="2057946" y="418228"/>
                  </a:lnTo>
                  <a:lnTo>
                    <a:pt x="2048877" y="415732"/>
                  </a:lnTo>
                  <a:lnTo>
                    <a:pt x="2039580" y="413237"/>
                  </a:lnTo>
                  <a:lnTo>
                    <a:pt x="2030284" y="411196"/>
                  </a:lnTo>
                  <a:lnTo>
                    <a:pt x="2020988" y="409608"/>
                  </a:lnTo>
                  <a:lnTo>
                    <a:pt x="2011691" y="407793"/>
                  </a:lnTo>
                  <a:lnTo>
                    <a:pt x="2001941" y="406432"/>
                  </a:lnTo>
                  <a:lnTo>
                    <a:pt x="1992418" y="405298"/>
                  </a:lnTo>
                  <a:lnTo>
                    <a:pt x="1982895" y="404391"/>
                  </a:lnTo>
                  <a:lnTo>
                    <a:pt x="1972919" y="403710"/>
                  </a:lnTo>
                  <a:lnTo>
                    <a:pt x="1963169" y="403257"/>
                  </a:lnTo>
                  <a:lnTo>
                    <a:pt x="1953192" y="403257"/>
                  </a:lnTo>
                  <a:lnTo>
                    <a:pt x="1943442" y="403257"/>
                  </a:lnTo>
                  <a:close/>
                  <a:moveTo>
                    <a:pt x="770731" y="322262"/>
                  </a:moveTo>
                  <a:lnTo>
                    <a:pt x="779116" y="322488"/>
                  </a:lnTo>
                  <a:lnTo>
                    <a:pt x="787501" y="323394"/>
                  </a:lnTo>
                  <a:lnTo>
                    <a:pt x="795433" y="324526"/>
                  </a:lnTo>
                  <a:lnTo>
                    <a:pt x="803592" y="326110"/>
                  </a:lnTo>
                  <a:lnTo>
                    <a:pt x="811297" y="328374"/>
                  </a:lnTo>
                  <a:lnTo>
                    <a:pt x="819229" y="330864"/>
                  </a:lnTo>
                  <a:lnTo>
                    <a:pt x="826708" y="333581"/>
                  </a:lnTo>
                  <a:lnTo>
                    <a:pt x="833960" y="336976"/>
                  </a:lnTo>
                  <a:lnTo>
                    <a:pt x="841439" y="340598"/>
                  </a:lnTo>
                  <a:lnTo>
                    <a:pt x="848464" y="344899"/>
                  </a:lnTo>
                  <a:lnTo>
                    <a:pt x="855263" y="349427"/>
                  </a:lnTo>
                  <a:lnTo>
                    <a:pt x="861836" y="354407"/>
                  </a:lnTo>
                  <a:lnTo>
                    <a:pt x="868181" y="359387"/>
                  </a:lnTo>
                  <a:lnTo>
                    <a:pt x="874300" y="364820"/>
                  </a:lnTo>
                  <a:lnTo>
                    <a:pt x="880192" y="370932"/>
                  </a:lnTo>
                  <a:lnTo>
                    <a:pt x="885631" y="377044"/>
                  </a:lnTo>
                  <a:lnTo>
                    <a:pt x="891297" y="383609"/>
                  </a:lnTo>
                  <a:lnTo>
                    <a:pt x="896283" y="390400"/>
                  </a:lnTo>
                  <a:lnTo>
                    <a:pt x="901042" y="397418"/>
                  </a:lnTo>
                  <a:lnTo>
                    <a:pt x="905575" y="404662"/>
                  </a:lnTo>
                  <a:lnTo>
                    <a:pt x="909881" y="412359"/>
                  </a:lnTo>
                  <a:lnTo>
                    <a:pt x="913733" y="420055"/>
                  </a:lnTo>
                  <a:lnTo>
                    <a:pt x="917586" y="428205"/>
                  </a:lnTo>
                  <a:lnTo>
                    <a:pt x="920759" y="436354"/>
                  </a:lnTo>
                  <a:lnTo>
                    <a:pt x="923478" y="444730"/>
                  </a:lnTo>
                  <a:lnTo>
                    <a:pt x="926198" y="453558"/>
                  </a:lnTo>
                  <a:lnTo>
                    <a:pt x="928464" y="462387"/>
                  </a:lnTo>
                  <a:lnTo>
                    <a:pt x="930051" y="471442"/>
                  </a:lnTo>
                  <a:lnTo>
                    <a:pt x="931637" y="480497"/>
                  </a:lnTo>
                  <a:lnTo>
                    <a:pt x="931739" y="481540"/>
                  </a:lnTo>
                  <a:lnTo>
                    <a:pt x="931911" y="481468"/>
                  </a:lnTo>
                  <a:lnTo>
                    <a:pt x="933450" y="481012"/>
                  </a:lnTo>
                  <a:lnTo>
                    <a:pt x="934768" y="481468"/>
                  </a:lnTo>
                  <a:lnTo>
                    <a:pt x="936307" y="481925"/>
                  </a:lnTo>
                  <a:lnTo>
                    <a:pt x="937846" y="482837"/>
                  </a:lnTo>
                  <a:lnTo>
                    <a:pt x="938945" y="484206"/>
                  </a:lnTo>
                  <a:lnTo>
                    <a:pt x="940264" y="485576"/>
                  </a:lnTo>
                  <a:lnTo>
                    <a:pt x="941363" y="487401"/>
                  </a:lnTo>
                  <a:lnTo>
                    <a:pt x="942681" y="489683"/>
                  </a:lnTo>
                  <a:lnTo>
                    <a:pt x="943780" y="491964"/>
                  </a:lnTo>
                  <a:lnTo>
                    <a:pt x="944660" y="494931"/>
                  </a:lnTo>
                  <a:lnTo>
                    <a:pt x="945319" y="497669"/>
                  </a:lnTo>
                  <a:lnTo>
                    <a:pt x="946198" y="500635"/>
                  </a:lnTo>
                  <a:lnTo>
                    <a:pt x="946638" y="504058"/>
                  </a:lnTo>
                  <a:lnTo>
                    <a:pt x="947078" y="507252"/>
                  </a:lnTo>
                  <a:lnTo>
                    <a:pt x="947517" y="510903"/>
                  </a:lnTo>
                  <a:lnTo>
                    <a:pt x="947737" y="514554"/>
                  </a:lnTo>
                  <a:lnTo>
                    <a:pt x="947737" y="518433"/>
                  </a:lnTo>
                  <a:lnTo>
                    <a:pt x="947737" y="522312"/>
                  </a:lnTo>
                  <a:lnTo>
                    <a:pt x="947517" y="525734"/>
                  </a:lnTo>
                  <a:lnTo>
                    <a:pt x="947078" y="529385"/>
                  </a:lnTo>
                  <a:lnTo>
                    <a:pt x="946638" y="532808"/>
                  </a:lnTo>
                  <a:lnTo>
                    <a:pt x="946198" y="536230"/>
                  </a:lnTo>
                  <a:lnTo>
                    <a:pt x="945319" y="539196"/>
                  </a:lnTo>
                  <a:lnTo>
                    <a:pt x="944660" y="542163"/>
                  </a:lnTo>
                  <a:lnTo>
                    <a:pt x="943780" y="544673"/>
                  </a:lnTo>
                  <a:lnTo>
                    <a:pt x="942681" y="547183"/>
                  </a:lnTo>
                  <a:lnTo>
                    <a:pt x="941363" y="549236"/>
                  </a:lnTo>
                  <a:lnTo>
                    <a:pt x="940264" y="551290"/>
                  </a:lnTo>
                  <a:lnTo>
                    <a:pt x="938945" y="552659"/>
                  </a:lnTo>
                  <a:lnTo>
                    <a:pt x="937846" y="554028"/>
                  </a:lnTo>
                  <a:lnTo>
                    <a:pt x="936307" y="554712"/>
                  </a:lnTo>
                  <a:lnTo>
                    <a:pt x="934768" y="555169"/>
                  </a:lnTo>
                  <a:lnTo>
                    <a:pt x="933450" y="555625"/>
                  </a:lnTo>
                  <a:lnTo>
                    <a:pt x="931911" y="555169"/>
                  </a:lnTo>
                  <a:lnTo>
                    <a:pt x="930812" y="554712"/>
                  </a:lnTo>
                  <a:lnTo>
                    <a:pt x="929273" y="554028"/>
                  </a:lnTo>
                  <a:lnTo>
                    <a:pt x="928830" y="553567"/>
                  </a:lnTo>
                  <a:lnTo>
                    <a:pt x="928464" y="555653"/>
                  </a:lnTo>
                  <a:lnTo>
                    <a:pt x="926198" y="564481"/>
                  </a:lnTo>
                  <a:lnTo>
                    <a:pt x="923478" y="573084"/>
                  </a:lnTo>
                  <a:lnTo>
                    <a:pt x="920759" y="581459"/>
                  </a:lnTo>
                  <a:lnTo>
                    <a:pt x="917586" y="589835"/>
                  </a:lnTo>
                  <a:lnTo>
                    <a:pt x="913733" y="597985"/>
                  </a:lnTo>
                  <a:lnTo>
                    <a:pt x="909881" y="605681"/>
                  </a:lnTo>
                  <a:lnTo>
                    <a:pt x="905575" y="613378"/>
                  </a:lnTo>
                  <a:lnTo>
                    <a:pt x="901042" y="620622"/>
                  </a:lnTo>
                  <a:lnTo>
                    <a:pt x="896283" y="627639"/>
                  </a:lnTo>
                  <a:lnTo>
                    <a:pt x="891297" y="634431"/>
                  </a:lnTo>
                  <a:lnTo>
                    <a:pt x="885631" y="640769"/>
                  </a:lnTo>
                  <a:lnTo>
                    <a:pt x="880192" y="647108"/>
                  </a:lnTo>
                  <a:lnTo>
                    <a:pt x="874300" y="652767"/>
                  </a:lnTo>
                  <a:lnTo>
                    <a:pt x="868181" y="658426"/>
                  </a:lnTo>
                  <a:lnTo>
                    <a:pt x="861836" y="663633"/>
                  </a:lnTo>
                  <a:lnTo>
                    <a:pt x="855263" y="668387"/>
                  </a:lnTo>
                  <a:lnTo>
                    <a:pt x="848464" y="672914"/>
                  </a:lnTo>
                  <a:lnTo>
                    <a:pt x="841439" y="676989"/>
                  </a:lnTo>
                  <a:lnTo>
                    <a:pt x="833960" y="680837"/>
                  </a:lnTo>
                  <a:lnTo>
                    <a:pt x="826708" y="684006"/>
                  </a:lnTo>
                  <a:lnTo>
                    <a:pt x="819229" y="687176"/>
                  </a:lnTo>
                  <a:lnTo>
                    <a:pt x="811297" y="689666"/>
                  </a:lnTo>
                  <a:lnTo>
                    <a:pt x="803592" y="691703"/>
                  </a:lnTo>
                  <a:lnTo>
                    <a:pt x="795433" y="693514"/>
                  </a:lnTo>
                  <a:lnTo>
                    <a:pt x="787501" y="694646"/>
                  </a:lnTo>
                  <a:lnTo>
                    <a:pt x="779116" y="695099"/>
                  </a:lnTo>
                  <a:lnTo>
                    <a:pt x="770731" y="695325"/>
                  </a:lnTo>
                  <a:lnTo>
                    <a:pt x="762346" y="695099"/>
                  </a:lnTo>
                  <a:lnTo>
                    <a:pt x="754187" y="694646"/>
                  </a:lnTo>
                  <a:lnTo>
                    <a:pt x="746029" y="693514"/>
                  </a:lnTo>
                  <a:lnTo>
                    <a:pt x="737870" y="691703"/>
                  </a:lnTo>
                  <a:lnTo>
                    <a:pt x="730165" y="689666"/>
                  </a:lnTo>
                  <a:lnTo>
                    <a:pt x="722233" y="687176"/>
                  </a:lnTo>
                  <a:lnTo>
                    <a:pt x="714754" y="684006"/>
                  </a:lnTo>
                  <a:lnTo>
                    <a:pt x="707502" y="680837"/>
                  </a:lnTo>
                  <a:lnTo>
                    <a:pt x="700250" y="676989"/>
                  </a:lnTo>
                  <a:lnTo>
                    <a:pt x="693451" y="672914"/>
                  </a:lnTo>
                  <a:lnTo>
                    <a:pt x="686425" y="668387"/>
                  </a:lnTo>
                  <a:lnTo>
                    <a:pt x="679626" y="663633"/>
                  </a:lnTo>
                  <a:lnTo>
                    <a:pt x="673508" y="658426"/>
                  </a:lnTo>
                  <a:lnTo>
                    <a:pt x="667389" y="652767"/>
                  </a:lnTo>
                  <a:lnTo>
                    <a:pt x="661270" y="647108"/>
                  </a:lnTo>
                  <a:lnTo>
                    <a:pt x="655831" y="640769"/>
                  </a:lnTo>
                  <a:lnTo>
                    <a:pt x="650165" y="634431"/>
                  </a:lnTo>
                  <a:lnTo>
                    <a:pt x="645179" y="627639"/>
                  </a:lnTo>
                  <a:lnTo>
                    <a:pt x="640420" y="620622"/>
                  </a:lnTo>
                  <a:lnTo>
                    <a:pt x="635887" y="613378"/>
                  </a:lnTo>
                  <a:lnTo>
                    <a:pt x="631581" y="605681"/>
                  </a:lnTo>
                  <a:lnTo>
                    <a:pt x="627729" y="597985"/>
                  </a:lnTo>
                  <a:lnTo>
                    <a:pt x="624103" y="589835"/>
                  </a:lnTo>
                  <a:lnTo>
                    <a:pt x="620930" y="581459"/>
                  </a:lnTo>
                  <a:lnTo>
                    <a:pt x="617984" y="573084"/>
                  </a:lnTo>
                  <a:lnTo>
                    <a:pt x="615491" y="564481"/>
                  </a:lnTo>
                  <a:lnTo>
                    <a:pt x="613224" y="555653"/>
                  </a:lnTo>
                  <a:lnTo>
                    <a:pt x="612715" y="553111"/>
                  </a:lnTo>
                  <a:lnTo>
                    <a:pt x="611627" y="554028"/>
                  </a:lnTo>
                  <a:lnTo>
                    <a:pt x="610467" y="554712"/>
                  </a:lnTo>
                  <a:lnTo>
                    <a:pt x="608843" y="555169"/>
                  </a:lnTo>
                  <a:lnTo>
                    <a:pt x="607218" y="555625"/>
                  </a:lnTo>
                  <a:lnTo>
                    <a:pt x="605826" y="555169"/>
                  </a:lnTo>
                  <a:lnTo>
                    <a:pt x="604202" y="554712"/>
                  </a:lnTo>
                  <a:lnTo>
                    <a:pt x="602578" y="554028"/>
                  </a:lnTo>
                  <a:lnTo>
                    <a:pt x="601418" y="552659"/>
                  </a:lnTo>
                  <a:lnTo>
                    <a:pt x="600026" y="551290"/>
                  </a:lnTo>
                  <a:lnTo>
                    <a:pt x="598866" y="549236"/>
                  </a:lnTo>
                  <a:lnTo>
                    <a:pt x="597706" y="547183"/>
                  </a:lnTo>
                  <a:lnTo>
                    <a:pt x="596545" y="544673"/>
                  </a:lnTo>
                  <a:lnTo>
                    <a:pt x="595617" y="542163"/>
                  </a:lnTo>
                  <a:lnTo>
                    <a:pt x="594689" y="539196"/>
                  </a:lnTo>
                  <a:lnTo>
                    <a:pt x="593993" y="536230"/>
                  </a:lnTo>
                  <a:lnTo>
                    <a:pt x="593297" y="532808"/>
                  </a:lnTo>
                  <a:lnTo>
                    <a:pt x="592833" y="529385"/>
                  </a:lnTo>
                  <a:lnTo>
                    <a:pt x="592369" y="525734"/>
                  </a:lnTo>
                  <a:lnTo>
                    <a:pt x="592369" y="522312"/>
                  </a:lnTo>
                  <a:lnTo>
                    <a:pt x="592137" y="518433"/>
                  </a:lnTo>
                  <a:lnTo>
                    <a:pt x="592369" y="514554"/>
                  </a:lnTo>
                  <a:lnTo>
                    <a:pt x="592369" y="510903"/>
                  </a:lnTo>
                  <a:lnTo>
                    <a:pt x="593297" y="504058"/>
                  </a:lnTo>
                  <a:lnTo>
                    <a:pt x="593993" y="500635"/>
                  </a:lnTo>
                  <a:lnTo>
                    <a:pt x="594689" y="497669"/>
                  </a:lnTo>
                  <a:lnTo>
                    <a:pt x="595617" y="494931"/>
                  </a:lnTo>
                  <a:lnTo>
                    <a:pt x="596545" y="491964"/>
                  </a:lnTo>
                  <a:lnTo>
                    <a:pt x="597706" y="489683"/>
                  </a:lnTo>
                  <a:lnTo>
                    <a:pt x="598866" y="487401"/>
                  </a:lnTo>
                  <a:lnTo>
                    <a:pt x="600026" y="485576"/>
                  </a:lnTo>
                  <a:lnTo>
                    <a:pt x="601418" y="484206"/>
                  </a:lnTo>
                  <a:lnTo>
                    <a:pt x="602578" y="482837"/>
                  </a:lnTo>
                  <a:lnTo>
                    <a:pt x="604202" y="481925"/>
                  </a:lnTo>
                  <a:lnTo>
                    <a:pt x="605826" y="481468"/>
                  </a:lnTo>
                  <a:lnTo>
                    <a:pt x="607218" y="481012"/>
                  </a:lnTo>
                  <a:lnTo>
                    <a:pt x="608843" y="481468"/>
                  </a:lnTo>
                  <a:lnTo>
                    <a:pt x="609707" y="481711"/>
                  </a:lnTo>
                  <a:lnTo>
                    <a:pt x="609825" y="480497"/>
                  </a:lnTo>
                  <a:lnTo>
                    <a:pt x="611411" y="471442"/>
                  </a:lnTo>
                  <a:lnTo>
                    <a:pt x="613224" y="462387"/>
                  </a:lnTo>
                  <a:lnTo>
                    <a:pt x="615491" y="453558"/>
                  </a:lnTo>
                  <a:lnTo>
                    <a:pt x="617984" y="444730"/>
                  </a:lnTo>
                  <a:lnTo>
                    <a:pt x="620930" y="436354"/>
                  </a:lnTo>
                  <a:lnTo>
                    <a:pt x="624103" y="428205"/>
                  </a:lnTo>
                  <a:lnTo>
                    <a:pt x="627729" y="420055"/>
                  </a:lnTo>
                  <a:lnTo>
                    <a:pt x="631581" y="412359"/>
                  </a:lnTo>
                  <a:lnTo>
                    <a:pt x="635887" y="404662"/>
                  </a:lnTo>
                  <a:lnTo>
                    <a:pt x="640420" y="397418"/>
                  </a:lnTo>
                  <a:lnTo>
                    <a:pt x="645179" y="390400"/>
                  </a:lnTo>
                  <a:lnTo>
                    <a:pt x="650165" y="383609"/>
                  </a:lnTo>
                  <a:lnTo>
                    <a:pt x="655831" y="377044"/>
                  </a:lnTo>
                  <a:lnTo>
                    <a:pt x="661270" y="370932"/>
                  </a:lnTo>
                  <a:lnTo>
                    <a:pt x="667389" y="364820"/>
                  </a:lnTo>
                  <a:lnTo>
                    <a:pt x="673508" y="359387"/>
                  </a:lnTo>
                  <a:lnTo>
                    <a:pt x="679626" y="354407"/>
                  </a:lnTo>
                  <a:lnTo>
                    <a:pt x="686425" y="349427"/>
                  </a:lnTo>
                  <a:lnTo>
                    <a:pt x="693451" y="344899"/>
                  </a:lnTo>
                  <a:lnTo>
                    <a:pt x="700250" y="340598"/>
                  </a:lnTo>
                  <a:lnTo>
                    <a:pt x="707502" y="336976"/>
                  </a:lnTo>
                  <a:lnTo>
                    <a:pt x="714754" y="333581"/>
                  </a:lnTo>
                  <a:lnTo>
                    <a:pt x="722233" y="330864"/>
                  </a:lnTo>
                  <a:lnTo>
                    <a:pt x="730165" y="328374"/>
                  </a:lnTo>
                  <a:lnTo>
                    <a:pt x="737870" y="326110"/>
                  </a:lnTo>
                  <a:lnTo>
                    <a:pt x="746029" y="324526"/>
                  </a:lnTo>
                  <a:lnTo>
                    <a:pt x="754187" y="323394"/>
                  </a:lnTo>
                  <a:lnTo>
                    <a:pt x="762346" y="322488"/>
                  </a:lnTo>
                  <a:lnTo>
                    <a:pt x="770731" y="322262"/>
                  </a:lnTo>
                  <a:close/>
                  <a:moveTo>
                    <a:pt x="763369" y="208742"/>
                  </a:moveTo>
                  <a:lnTo>
                    <a:pt x="749996" y="209421"/>
                  </a:lnTo>
                  <a:lnTo>
                    <a:pt x="736397" y="210328"/>
                  </a:lnTo>
                  <a:lnTo>
                    <a:pt x="723025" y="211461"/>
                  </a:lnTo>
                  <a:lnTo>
                    <a:pt x="709879" y="212821"/>
                  </a:lnTo>
                  <a:lnTo>
                    <a:pt x="696733" y="214861"/>
                  </a:lnTo>
                  <a:lnTo>
                    <a:pt x="683587" y="216901"/>
                  </a:lnTo>
                  <a:lnTo>
                    <a:pt x="670668" y="219394"/>
                  </a:lnTo>
                  <a:lnTo>
                    <a:pt x="657975" y="222114"/>
                  </a:lnTo>
                  <a:lnTo>
                    <a:pt x="645056" y="225513"/>
                  </a:lnTo>
                  <a:lnTo>
                    <a:pt x="632363" y="228686"/>
                  </a:lnTo>
                  <a:lnTo>
                    <a:pt x="620124" y="232539"/>
                  </a:lnTo>
                  <a:lnTo>
                    <a:pt x="607658" y="236619"/>
                  </a:lnTo>
                  <a:lnTo>
                    <a:pt x="595645" y="240925"/>
                  </a:lnTo>
                  <a:lnTo>
                    <a:pt x="583633" y="245458"/>
                  </a:lnTo>
                  <a:lnTo>
                    <a:pt x="571620" y="250445"/>
                  </a:lnTo>
                  <a:lnTo>
                    <a:pt x="559834" y="255431"/>
                  </a:lnTo>
                  <a:lnTo>
                    <a:pt x="548275" y="261097"/>
                  </a:lnTo>
                  <a:lnTo>
                    <a:pt x="536942" y="266536"/>
                  </a:lnTo>
                  <a:lnTo>
                    <a:pt x="525609" y="272656"/>
                  </a:lnTo>
                  <a:lnTo>
                    <a:pt x="514503" y="279002"/>
                  </a:lnTo>
                  <a:lnTo>
                    <a:pt x="503398" y="285348"/>
                  </a:lnTo>
                  <a:lnTo>
                    <a:pt x="492518" y="292147"/>
                  </a:lnTo>
                  <a:lnTo>
                    <a:pt x="481866" y="299173"/>
                  </a:lnTo>
                  <a:lnTo>
                    <a:pt x="471439" y="306426"/>
                  </a:lnTo>
                  <a:lnTo>
                    <a:pt x="461240" y="313906"/>
                  </a:lnTo>
                  <a:lnTo>
                    <a:pt x="451041" y="321611"/>
                  </a:lnTo>
                  <a:lnTo>
                    <a:pt x="441295" y="329544"/>
                  </a:lnTo>
                  <a:lnTo>
                    <a:pt x="431775" y="337703"/>
                  </a:lnTo>
                  <a:lnTo>
                    <a:pt x="422029" y="346316"/>
                  </a:lnTo>
                  <a:lnTo>
                    <a:pt x="412736" y="354929"/>
                  </a:lnTo>
                  <a:lnTo>
                    <a:pt x="403896" y="363768"/>
                  </a:lnTo>
                  <a:lnTo>
                    <a:pt x="394830" y="372833"/>
                  </a:lnTo>
                  <a:lnTo>
                    <a:pt x="386217" y="382126"/>
                  </a:lnTo>
                  <a:lnTo>
                    <a:pt x="378058" y="391645"/>
                  </a:lnTo>
                  <a:lnTo>
                    <a:pt x="369672" y="401391"/>
                  </a:lnTo>
                  <a:lnTo>
                    <a:pt x="361739" y="411363"/>
                  </a:lnTo>
                  <a:lnTo>
                    <a:pt x="354033" y="421562"/>
                  </a:lnTo>
                  <a:lnTo>
                    <a:pt x="346780" y="431762"/>
                  </a:lnTo>
                  <a:lnTo>
                    <a:pt x="339300" y="442187"/>
                  </a:lnTo>
                  <a:lnTo>
                    <a:pt x="332274" y="452840"/>
                  </a:lnTo>
                  <a:lnTo>
                    <a:pt x="325701" y="463492"/>
                  </a:lnTo>
                  <a:lnTo>
                    <a:pt x="319128" y="474598"/>
                  </a:lnTo>
                  <a:lnTo>
                    <a:pt x="313008" y="485704"/>
                  </a:lnTo>
                  <a:lnTo>
                    <a:pt x="307115" y="497036"/>
                  </a:lnTo>
                  <a:lnTo>
                    <a:pt x="301222" y="508821"/>
                  </a:lnTo>
                  <a:lnTo>
                    <a:pt x="295783" y="520380"/>
                  </a:lnTo>
                  <a:lnTo>
                    <a:pt x="290796" y="532166"/>
                  </a:lnTo>
                  <a:lnTo>
                    <a:pt x="286036" y="543952"/>
                  </a:lnTo>
                  <a:lnTo>
                    <a:pt x="281503" y="556190"/>
                  </a:lnTo>
                  <a:lnTo>
                    <a:pt x="277197" y="568203"/>
                  </a:lnTo>
                  <a:lnTo>
                    <a:pt x="273117" y="580668"/>
                  </a:lnTo>
                  <a:lnTo>
                    <a:pt x="269264" y="593134"/>
                  </a:lnTo>
                  <a:lnTo>
                    <a:pt x="266091" y="605826"/>
                  </a:lnTo>
                  <a:lnTo>
                    <a:pt x="262691" y="618745"/>
                  </a:lnTo>
                  <a:lnTo>
                    <a:pt x="259971" y="631664"/>
                  </a:lnTo>
                  <a:lnTo>
                    <a:pt x="257478" y="644356"/>
                  </a:lnTo>
                  <a:lnTo>
                    <a:pt x="255438" y="657501"/>
                  </a:lnTo>
                  <a:lnTo>
                    <a:pt x="253398" y="670647"/>
                  </a:lnTo>
                  <a:lnTo>
                    <a:pt x="251812" y="684019"/>
                  </a:lnTo>
                  <a:lnTo>
                    <a:pt x="250905" y="697391"/>
                  </a:lnTo>
                  <a:lnTo>
                    <a:pt x="249772" y="710990"/>
                  </a:lnTo>
                  <a:lnTo>
                    <a:pt x="249319" y="724589"/>
                  </a:lnTo>
                  <a:lnTo>
                    <a:pt x="249319" y="738188"/>
                  </a:lnTo>
                  <a:lnTo>
                    <a:pt x="249319" y="752013"/>
                  </a:lnTo>
                  <a:lnTo>
                    <a:pt x="249772" y="765612"/>
                  </a:lnTo>
                  <a:lnTo>
                    <a:pt x="250905" y="778984"/>
                  </a:lnTo>
                  <a:lnTo>
                    <a:pt x="251812" y="792356"/>
                  </a:lnTo>
                  <a:lnTo>
                    <a:pt x="253398" y="805728"/>
                  </a:lnTo>
                  <a:lnTo>
                    <a:pt x="255438" y="818647"/>
                  </a:lnTo>
                  <a:lnTo>
                    <a:pt x="257478" y="831793"/>
                  </a:lnTo>
                  <a:lnTo>
                    <a:pt x="259971" y="844938"/>
                  </a:lnTo>
                  <a:lnTo>
                    <a:pt x="262691" y="857857"/>
                  </a:lnTo>
                  <a:lnTo>
                    <a:pt x="266091" y="870549"/>
                  </a:lnTo>
                  <a:lnTo>
                    <a:pt x="269264" y="883015"/>
                  </a:lnTo>
                  <a:lnTo>
                    <a:pt x="273117" y="895707"/>
                  </a:lnTo>
                  <a:lnTo>
                    <a:pt x="277197" y="907946"/>
                  </a:lnTo>
                  <a:lnTo>
                    <a:pt x="281503" y="920185"/>
                  </a:lnTo>
                  <a:lnTo>
                    <a:pt x="286036" y="932197"/>
                  </a:lnTo>
                  <a:lnTo>
                    <a:pt x="290796" y="944436"/>
                  </a:lnTo>
                  <a:lnTo>
                    <a:pt x="295783" y="956221"/>
                  </a:lnTo>
                  <a:lnTo>
                    <a:pt x="301222" y="967780"/>
                  </a:lnTo>
                  <a:lnTo>
                    <a:pt x="307115" y="979113"/>
                  </a:lnTo>
                  <a:lnTo>
                    <a:pt x="313008" y="990445"/>
                  </a:lnTo>
                  <a:lnTo>
                    <a:pt x="319128" y="1001551"/>
                  </a:lnTo>
                  <a:lnTo>
                    <a:pt x="325701" y="1012656"/>
                  </a:lnTo>
                  <a:lnTo>
                    <a:pt x="332274" y="1023535"/>
                  </a:lnTo>
                  <a:lnTo>
                    <a:pt x="339300" y="1034188"/>
                  </a:lnTo>
                  <a:lnTo>
                    <a:pt x="346780" y="1044840"/>
                  </a:lnTo>
                  <a:lnTo>
                    <a:pt x="354033" y="1055039"/>
                  </a:lnTo>
                  <a:lnTo>
                    <a:pt x="361739" y="1065238"/>
                  </a:lnTo>
                  <a:lnTo>
                    <a:pt x="369672" y="1074984"/>
                  </a:lnTo>
                  <a:lnTo>
                    <a:pt x="378058" y="1084503"/>
                  </a:lnTo>
                  <a:lnTo>
                    <a:pt x="386217" y="1094249"/>
                  </a:lnTo>
                  <a:lnTo>
                    <a:pt x="394830" y="1103542"/>
                  </a:lnTo>
                  <a:lnTo>
                    <a:pt x="403896" y="1112608"/>
                  </a:lnTo>
                  <a:lnTo>
                    <a:pt x="412736" y="1121447"/>
                  </a:lnTo>
                  <a:lnTo>
                    <a:pt x="422029" y="1130059"/>
                  </a:lnTo>
                  <a:lnTo>
                    <a:pt x="431775" y="1138672"/>
                  </a:lnTo>
                  <a:lnTo>
                    <a:pt x="441295" y="1146604"/>
                  </a:lnTo>
                  <a:lnTo>
                    <a:pt x="451041" y="1154764"/>
                  </a:lnTo>
                  <a:lnTo>
                    <a:pt x="461240" y="1162470"/>
                  </a:lnTo>
                  <a:lnTo>
                    <a:pt x="471439" y="1169949"/>
                  </a:lnTo>
                  <a:lnTo>
                    <a:pt x="481866" y="1177202"/>
                  </a:lnTo>
                  <a:lnTo>
                    <a:pt x="492518" y="1184228"/>
                  </a:lnTo>
                  <a:lnTo>
                    <a:pt x="503398" y="1191027"/>
                  </a:lnTo>
                  <a:lnTo>
                    <a:pt x="514503" y="1197600"/>
                  </a:lnTo>
                  <a:lnTo>
                    <a:pt x="525609" y="1203719"/>
                  </a:lnTo>
                  <a:lnTo>
                    <a:pt x="536942" y="1209612"/>
                  </a:lnTo>
                  <a:lnTo>
                    <a:pt x="548275" y="1215505"/>
                  </a:lnTo>
                  <a:lnTo>
                    <a:pt x="559834" y="1220718"/>
                  </a:lnTo>
                  <a:lnTo>
                    <a:pt x="571620" y="1226157"/>
                  </a:lnTo>
                  <a:lnTo>
                    <a:pt x="583633" y="1230917"/>
                  </a:lnTo>
                  <a:lnTo>
                    <a:pt x="595645" y="1235450"/>
                  </a:lnTo>
                  <a:lnTo>
                    <a:pt x="607658" y="1239756"/>
                  </a:lnTo>
                  <a:lnTo>
                    <a:pt x="620124" y="1243836"/>
                  </a:lnTo>
                  <a:lnTo>
                    <a:pt x="632363" y="1247462"/>
                  </a:lnTo>
                  <a:lnTo>
                    <a:pt x="645056" y="1251088"/>
                  </a:lnTo>
                  <a:lnTo>
                    <a:pt x="657975" y="1254035"/>
                  </a:lnTo>
                  <a:lnTo>
                    <a:pt x="670668" y="1256981"/>
                  </a:lnTo>
                  <a:lnTo>
                    <a:pt x="683587" y="1259474"/>
                  </a:lnTo>
                  <a:lnTo>
                    <a:pt x="696733" y="1261741"/>
                  </a:lnTo>
                  <a:lnTo>
                    <a:pt x="709879" y="1263327"/>
                  </a:lnTo>
                  <a:lnTo>
                    <a:pt x="723025" y="1264914"/>
                  </a:lnTo>
                  <a:lnTo>
                    <a:pt x="736397" y="1266274"/>
                  </a:lnTo>
                  <a:lnTo>
                    <a:pt x="749996" y="1266954"/>
                  </a:lnTo>
                  <a:lnTo>
                    <a:pt x="763369" y="1267407"/>
                  </a:lnTo>
                  <a:lnTo>
                    <a:pt x="776968" y="1267634"/>
                  </a:lnTo>
                  <a:lnTo>
                    <a:pt x="790567" y="1267407"/>
                  </a:lnTo>
                  <a:lnTo>
                    <a:pt x="804167" y="1266954"/>
                  </a:lnTo>
                  <a:lnTo>
                    <a:pt x="817539" y="1266274"/>
                  </a:lnTo>
                  <a:lnTo>
                    <a:pt x="830912" y="1264914"/>
                  </a:lnTo>
                  <a:lnTo>
                    <a:pt x="844284" y="1263327"/>
                  </a:lnTo>
                  <a:lnTo>
                    <a:pt x="857430" y="1261741"/>
                  </a:lnTo>
                  <a:lnTo>
                    <a:pt x="870576" y="1259474"/>
                  </a:lnTo>
                  <a:lnTo>
                    <a:pt x="883269" y="1256981"/>
                  </a:lnTo>
                  <a:lnTo>
                    <a:pt x="896188" y="1254035"/>
                  </a:lnTo>
                  <a:lnTo>
                    <a:pt x="908880" y="1251088"/>
                  </a:lnTo>
                  <a:lnTo>
                    <a:pt x="921346" y="1247462"/>
                  </a:lnTo>
                  <a:lnTo>
                    <a:pt x="933812" y="1243836"/>
                  </a:lnTo>
                  <a:lnTo>
                    <a:pt x="946278" y="1239756"/>
                  </a:lnTo>
                  <a:lnTo>
                    <a:pt x="958518" y="1235450"/>
                  </a:lnTo>
                  <a:lnTo>
                    <a:pt x="970304" y="1230917"/>
                  </a:lnTo>
                  <a:lnTo>
                    <a:pt x="982543" y="1226157"/>
                  </a:lnTo>
                  <a:lnTo>
                    <a:pt x="994102" y="1220718"/>
                  </a:lnTo>
                  <a:lnTo>
                    <a:pt x="1005662" y="1215505"/>
                  </a:lnTo>
                  <a:lnTo>
                    <a:pt x="1017221" y="1209612"/>
                  </a:lnTo>
                  <a:lnTo>
                    <a:pt x="1028554" y="1203719"/>
                  </a:lnTo>
                  <a:lnTo>
                    <a:pt x="1039660" y="1197600"/>
                  </a:lnTo>
                  <a:lnTo>
                    <a:pt x="1050539" y="1191027"/>
                  </a:lnTo>
                  <a:lnTo>
                    <a:pt x="1061418" y="1184228"/>
                  </a:lnTo>
                  <a:lnTo>
                    <a:pt x="1072071" y="1177202"/>
                  </a:lnTo>
                  <a:lnTo>
                    <a:pt x="1082497" y="1169949"/>
                  </a:lnTo>
                  <a:lnTo>
                    <a:pt x="1092696" y="1162470"/>
                  </a:lnTo>
                  <a:lnTo>
                    <a:pt x="1102669" y="1154764"/>
                  </a:lnTo>
                  <a:lnTo>
                    <a:pt x="1112642" y="1146604"/>
                  </a:lnTo>
                  <a:lnTo>
                    <a:pt x="1122388" y="1138672"/>
                  </a:lnTo>
                  <a:lnTo>
                    <a:pt x="1131681" y="1130059"/>
                  </a:lnTo>
                  <a:lnTo>
                    <a:pt x="1141200" y="1121447"/>
                  </a:lnTo>
                  <a:lnTo>
                    <a:pt x="1150266" y="1112608"/>
                  </a:lnTo>
                  <a:lnTo>
                    <a:pt x="1159106" y="1103542"/>
                  </a:lnTo>
                  <a:lnTo>
                    <a:pt x="1167492" y="1094249"/>
                  </a:lnTo>
                  <a:lnTo>
                    <a:pt x="1175878" y="1084503"/>
                  </a:lnTo>
                  <a:lnTo>
                    <a:pt x="1184264" y="1074984"/>
                  </a:lnTo>
                  <a:lnTo>
                    <a:pt x="1191971" y="1065238"/>
                  </a:lnTo>
                  <a:lnTo>
                    <a:pt x="1199904" y="1055039"/>
                  </a:lnTo>
                  <a:lnTo>
                    <a:pt x="1207383" y="1044840"/>
                  </a:lnTo>
                  <a:lnTo>
                    <a:pt x="1214409" y="1034188"/>
                  </a:lnTo>
                  <a:lnTo>
                    <a:pt x="1221662" y="1023535"/>
                  </a:lnTo>
                  <a:lnTo>
                    <a:pt x="1228462" y="1012656"/>
                  </a:lnTo>
                  <a:lnTo>
                    <a:pt x="1234582" y="1001551"/>
                  </a:lnTo>
                  <a:lnTo>
                    <a:pt x="1240928" y="990445"/>
                  </a:lnTo>
                  <a:lnTo>
                    <a:pt x="1247048" y="979113"/>
                  </a:lnTo>
                  <a:lnTo>
                    <a:pt x="1252487" y="967780"/>
                  </a:lnTo>
                  <a:lnTo>
                    <a:pt x="1258154" y="956221"/>
                  </a:lnTo>
                  <a:lnTo>
                    <a:pt x="1263140" y="944436"/>
                  </a:lnTo>
                  <a:lnTo>
                    <a:pt x="1268126" y="932197"/>
                  </a:lnTo>
                  <a:lnTo>
                    <a:pt x="1272659" y="920185"/>
                  </a:lnTo>
                  <a:lnTo>
                    <a:pt x="1276966" y="907946"/>
                  </a:lnTo>
                  <a:lnTo>
                    <a:pt x="1281046" y="895707"/>
                  </a:lnTo>
                  <a:lnTo>
                    <a:pt x="1284672" y="883015"/>
                  </a:lnTo>
                  <a:lnTo>
                    <a:pt x="1288072" y="870549"/>
                  </a:lnTo>
                  <a:lnTo>
                    <a:pt x="1291245" y="857857"/>
                  </a:lnTo>
                  <a:lnTo>
                    <a:pt x="1293965" y="844938"/>
                  </a:lnTo>
                  <a:lnTo>
                    <a:pt x="1296458" y="831793"/>
                  </a:lnTo>
                  <a:lnTo>
                    <a:pt x="1298724" y="818647"/>
                  </a:lnTo>
                  <a:lnTo>
                    <a:pt x="1300538" y="805728"/>
                  </a:lnTo>
                  <a:lnTo>
                    <a:pt x="1301898" y="792356"/>
                  </a:lnTo>
                  <a:lnTo>
                    <a:pt x="1303258" y="778984"/>
                  </a:lnTo>
                  <a:lnTo>
                    <a:pt x="1303938" y="765612"/>
                  </a:lnTo>
                  <a:lnTo>
                    <a:pt x="1304618" y="752013"/>
                  </a:lnTo>
                  <a:lnTo>
                    <a:pt x="1304844" y="738188"/>
                  </a:lnTo>
                  <a:lnTo>
                    <a:pt x="1304618" y="724589"/>
                  </a:lnTo>
                  <a:lnTo>
                    <a:pt x="1303938" y="710990"/>
                  </a:lnTo>
                  <a:lnTo>
                    <a:pt x="1303258" y="697391"/>
                  </a:lnTo>
                  <a:lnTo>
                    <a:pt x="1301898" y="684019"/>
                  </a:lnTo>
                  <a:lnTo>
                    <a:pt x="1300538" y="670647"/>
                  </a:lnTo>
                  <a:lnTo>
                    <a:pt x="1298724" y="657501"/>
                  </a:lnTo>
                  <a:lnTo>
                    <a:pt x="1296458" y="644356"/>
                  </a:lnTo>
                  <a:lnTo>
                    <a:pt x="1293965" y="631664"/>
                  </a:lnTo>
                  <a:lnTo>
                    <a:pt x="1291245" y="618745"/>
                  </a:lnTo>
                  <a:lnTo>
                    <a:pt x="1288072" y="605826"/>
                  </a:lnTo>
                  <a:lnTo>
                    <a:pt x="1284672" y="593134"/>
                  </a:lnTo>
                  <a:lnTo>
                    <a:pt x="1281046" y="580668"/>
                  </a:lnTo>
                  <a:lnTo>
                    <a:pt x="1276966" y="568203"/>
                  </a:lnTo>
                  <a:lnTo>
                    <a:pt x="1272659" y="556190"/>
                  </a:lnTo>
                  <a:lnTo>
                    <a:pt x="1268126" y="543952"/>
                  </a:lnTo>
                  <a:lnTo>
                    <a:pt x="1263140" y="532166"/>
                  </a:lnTo>
                  <a:lnTo>
                    <a:pt x="1258154" y="520380"/>
                  </a:lnTo>
                  <a:lnTo>
                    <a:pt x="1252487" y="508821"/>
                  </a:lnTo>
                  <a:lnTo>
                    <a:pt x="1247048" y="497036"/>
                  </a:lnTo>
                  <a:lnTo>
                    <a:pt x="1240928" y="485704"/>
                  </a:lnTo>
                  <a:lnTo>
                    <a:pt x="1234582" y="474598"/>
                  </a:lnTo>
                  <a:lnTo>
                    <a:pt x="1228462" y="463492"/>
                  </a:lnTo>
                  <a:lnTo>
                    <a:pt x="1221662" y="452840"/>
                  </a:lnTo>
                  <a:lnTo>
                    <a:pt x="1214409" y="442187"/>
                  </a:lnTo>
                  <a:lnTo>
                    <a:pt x="1207383" y="431762"/>
                  </a:lnTo>
                  <a:lnTo>
                    <a:pt x="1199904" y="421562"/>
                  </a:lnTo>
                  <a:lnTo>
                    <a:pt x="1191971" y="411363"/>
                  </a:lnTo>
                  <a:lnTo>
                    <a:pt x="1184264" y="401391"/>
                  </a:lnTo>
                  <a:lnTo>
                    <a:pt x="1175878" y="391645"/>
                  </a:lnTo>
                  <a:lnTo>
                    <a:pt x="1167492" y="382126"/>
                  </a:lnTo>
                  <a:lnTo>
                    <a:pt x="1159106" y="372833"/>
                  </a:lnTo>
                  <a:lnTo>
                    <a:pt x="1150266" y="363768"/>
                  </a:lnTo>
                  <a:lnTo>
                    <a:pt x="1141200" y="354929"/>
                  </a:lnTo>
                  <a:lnTo>
                    <a:pt x="1131681" y="346316"/>
                  </a:lnTo>
                  <a:lnTo>
                    <a:pt x="1122388" y="337703"/>
                  </a:lnTo>
                  <a:lnTo>
                    <a:pt x="1112642" y="329544"/>
                  </a:lnTo>
                  <a:lnTo>
                    <a:pt x="1102669" y="321611"/>
                  </a:lnTo>
                  <a:lnTo>
                    <a:pt x="1092696" y="313906"/>
                  </a:lnTo>
                  <a:lnTo>
                    <a:pt x="1082497" y="306426"/>
                  </a:lnTo>
                  <a:lnTo>
                    <a:pt x="1072071" y="299173"/>
                  </a:lnTo>
                  <a:lnTo>
                    <a:pt x="1061418" y="292147"/>
                  </a:lnTo>
                  <a:lnTo>
                    <a:pt x="1050539" y="285348"/>
                  </a:lnTo>
                  <a:lnTo>
                    <a:pt x="1039660" y="279002"/>
                  </a:lnTo>
                  <a:lnTo>
                    <a:pt x="1028554" y="272656"/>
                  </a:lnTo>
                  <a:lnTo>
                    <a:pt x="1017221" y="266536"/>
                  </a:lnTo>
                  <a:lnTo>
                    <a:pt x="1005662" y="261097"/>
                  </a:lnTo>
                  <a:lnTo>
                    <a:pt x="994102" y="255431"/>
                  </a:lnTo>
                  <a:lnTo>
                    <a:pt x="982543" y="250445"/>
                  </a:lnTo>
                  <a:lnTo>
                    <a:pt x="970304" y="245458"/>
                  </a:lnTo>
                  <a:lnTo>
                    <a:pt x="958518" y="240925"/>
                  </a:lnTo>
                  <a:lnTo>
                    <a:pt x="946278" y="236619"/>
                  </a:lnTo>
                  <a:lnTo>
                    <a:pt x="933812" y="232539"/>
                  </a:lnTo>
                  <a:lnTo>
                    <a:pt x="921346" y="228686"/>
                  </a:lnTo>
                  <a:lnTo>
                    <a:pt x="908880" y="225513"/>
                  </a:lnTo>
                  <a:lnTo>
                    <a:pt x="896188" y="222114"/>
                  </a:lnTo>
                  <a:lnTo>
                    <a:pt x="883269" y="219394"/>
                  </a:lnTo>
                  <a:lnTo>
                    <a:pt x="870576" y="216901"/>
                  </a:lnTo>
                  <a:lnTo>
                    <a:pt x="857430" y="214861"/>
                  </a:lnTo>
                  <a:lnTo>
                    <a:pt x="844284" y="212821"/>
                  </a:lnTo>
                  <a:lnTo>
                    <a:pt x="830912" y="211461"/>
                  </a:lnTo>
                  <a:lnTo>
                    <a:pt x="817539" y="210328"/>
                  </a:lnTo>
                  <a:lnTo>
                    <a:pt x="804167" y="209421"/>
                  </a:lnTo>
                  <a:lnTo>
                    <a:pt x="790567" y="208742"/>
                  </a:lnTo>
                  <a:lnTo>
                    <a:pt x="776968" y="208742"/>
                  </a:lnTo>
                  <a:lnTo>
                    <a:pt x="763369" y="208742"/>
                  </a:lnTo>
                  <a:close/>
                  <a:moveTo>
                    <a:pt x="880549" y="0"/>
                  </a:moveTo>
                  <a:lnTo>
                    <a:pt x="994556" y="20398"/>
                  </a:lnTo>
                  <a:lnTo>
                    <a:pt x="975517" y="106977"/>
                  </a:lnTo>
                  <a:lnTo>
                    <a:pt x="993649" y="113097"/>
                  </a:lnTo>
                  <a:lnTo>
                    <a:pt x="1011328" y="119216"/>
                  </a:lnTo>
                  <a:lnTo>
                    <a:pt x="1028554" y="126242"/>
                  </a:lnTo>
                  <a:lnTo>
                    <a:pt x="1045779" y="133722"/>
                  </a:lnTo>
                  <a:lnTo>
                    <a:pt x="1062778" y="141654"/>
                  </a:lnTo>
                  <a:lnTo>
                    <a:pt x="1079324" y="150040"/>
                  </a:lnTo>
                  <a:lnTo>
                    <a:pt x="1095870" y="158879"/>
                  </a:lnTo>
                  <a:lnTo>
                    <a:pt x="1112189" y="167945"/>
                  </a:lnTo>
                  <a:lnTo>
                    <a:pt x="1169079" y="87486"/>
                  </a:lnTo>
                  <a:lnTo>
                    <a:pt x="1265406" y="148000"/>
                  </a:lnTo>
                  <a:lnTo>
                    <a:pt x="1204210" y="234126"/>
                  </a:lnTo>
                  <a:lnTo>
                    <a:pt x="1217583" y="245685"/>
                  </a:lnTo>
                  <a:lnTo>
                    <a:pt x="1230275" y="257697"/>
                  </a:lnTo>
                  <a:lnTo>
                    <a:pt x="1242968" y="269936"/>
                  </a:lnTo>
                  <a:lnTo>
                    <a:pt x="1255434" y="282402"/>
                  </a:lnTo>
                  <a:lnTo>
                    <a:pt x="1267220" y="295547"/>
                  </a:lnTo>
                  <a:lnTo>
                    <a:pt x="1278779" y="308693"/>
                  </a:lnTo>
                  <a:lnTo>
                    <a:pt x="1290112" y="322291"/>
                  </a:lnTo>
                  <a:lnTo>
                    <a:pt x="1300991" y="336117"/>
                  </a:lnTo>
                  <a:lnTo>
                    <a:pt x="1397999" y="274016"/>
                  </a:lnTo>
                  <a:lnTo>
                    <a:pt x="1461915" y="365128"/>
                  </a:lnTo>
                  <a:lnTo>
                    <a:pt x="1360828" y="429948"/>
                  </a:lnTo>
                  <a:lnTo>
                    <a:pt x="1368307" y="444907"/>
                  </a:lnTo>
                  <a:lnTo>
                    <a:pt x="1375560" y="460319"/>
                  </a:lnTo>
                  <a:lnTo>
                    <a:pt x="1382360" y="475504"/>
                  </a:lnTo>
                  <a:lnTo>
                    <a:pt x="1388933" y="491143"/>
                  </a:lnTo>
                  <a:lnTo>
                    <a:pt x="1395052" y="507008"/>
                  </a:lnTo>
                  <a:lnTo>
                    <a:pt x="1400719" y="522873"/>
                  </a:lnTo>
                  <a:lnTo>
                    <a:pt x="1405932" y="538965"/>
                  </a:lnTo>
                  <a:lnTo>
                    <a:pt x="1410918" y="555511"/>
                  </a:lnTo>
                  <a:lnTo>
                    <a:pt x="1478508" y="542018"/>
                  </a:lnTo>
                  <a:lnTo>
                    <a:pt x="1463660" y="532324"/>
                  </a:lnTo>
                  <a:lnTo>
                    <a:pt x="1511276" y="462460"/>
                  </a:lnTo>
                  <a:lnTo>
                    <a:pt x="1571815" y="502155"/>
                  </a:lnTo>
                  <a:lnTo>
                    <a:pt x="1580205" y="490814"/>
                  </a:lnTo>
                  <a:lnTo>
                    <a:pt x="1588821" y="479926"/>
                  </a:lnTo>
                  <a:lnTo>
                    <a:pt x="1597664" y="469265"/>
                  </a:lnTo>
                  <a:lnTo>
                    <a:pt x="1606960" y="459057"/>
                  </a:lnTo>
                  <a:lnTo>
                    <a:pt x="1616256" y="448850"/>
                  </a:lnTo>
                  <a:lnTo>
                    <a:pt x="1626006" y="439096"/>
                  </a:lnTo>
                  <a:lnTo>
                    <a:pt x="1635983" y="429342"/>
                  </a:lnTo>
                  <a:lnTo>
                    <a:pt x="1646186" y="420042"/>
                  </a:lnTo>
                  <a:lnTo>
                    <a:pt x="1609454" y="365376"/>
                  </a:lnTo>
                  <a:lnTo>
                    <a:pt x="1680424" y="318421"/>
                  </a:lnTo>
                  <a:lnTo>
                    <a:pt x="1714888" y="370139"/>
                  </a:lnTo>
                  <a:lnTo>
                    <a:pt x="1727359" y="362881"/>
                  </a:lnTo>
                  <a:lnTo>
                    <a:pt x="1739830" y="356076"/>
                  </a:lnTo>
                  <a:lnTo>
                    <a:pt x="1752527" y="349724"/>
                  </a:lnTo>
                  <a:lnTo>
                    <a:pt x="1765451" y="343600"/>
                  </a:lnTo>
                  <a:lnTo>
                    <a:pt x="1778376" y="338156"/>
                  </a:lnTo>
                  <a:lnTo>
                    <a:pt x="1791753" y="332712"/>
                  </a:lnTo>
                  <a:lnTo>
                    <a:pt x="1805358" y="327948"/>
                  </a:lnTo>
                  <a:lnTo>
                    <a:pt x="1819189" y="323639"/>
                  </a:lnTo>
                  <a:lnTo>
                    <a:pt x="1807625" y="264889"/>
                  </a:lnTo>
                  <a:lnTo>
                    <a:pt x="1890839" y="247650"/>
                  </a:lnTo>
                  <a:lnTo>
                    <a:pt x="1902176" y="306173"/>
                  </a:lnTo>
                  <a:lnTo>
                    <a:pt x="1914646" y="305265"/>
                  </a:lnTo>
                  <a:lnTo>
                    <a:pt x="1927571" y="304131"/>
                  </a:lnTo>
                  <a:lnTo>
                    <a:pt x="1940495" y="303677"/>
                  </a:lnTo>
                  <a:lnTo>
                    <a:pt x="1953192" y="303451"/>
                  </a:lnTo>
                  <a:lnTo>
                    <a:pt x="1968837" y="303677"/>
                  </a:lnTo>
                  <a:lnTo>
                    <a:pt x="1984482" y="304812"/>
                  </a:lnTo>
                  <a:lnTo>
                    <a:pt x="1999901" y="305946"/>
                  </a:lnTo>
                  <a:lnTo>
                    <a:pt x="2015319" y="307760"/>
                  </a:lnTo>
                  <a:lnTo>
                    <a:pt x="2028243" y="246062"/>
                  </a:lnTo>
                  <a:lnTo>
                    <a:pt x="2111003" y="261260"/>
                  </a:lnTo>
                  <a:lnTo>
                    <a:pt x="2097172" y="326361"/>
                  </a:lnTo>
                  <a:lnTo>
                    <a:pt x="2110323" y="330897"/>
                  </a:lnTo>
                  <a:lnTo>
                    <a:pt x="2122794" y="335888"/>
                  </a:lnTo>
                  <a:lnTo>
                    <a:pt x="2135491" y="341105"/>
                  </a:lnTo>
                  <a:lnTo>
                    <a:pt x="2147962" y="346549"/>
                  </a:lnTo>
                  <a:lnTo>
                    <a:pt x="2160206" y="352673"/>
                  </a:lnTo>
                  <a:lnTo>
                    <a:pt x="2172223" y="359024"/>
                  </a:lnTo>
                  <a:lnTo>
                    <a:pt x="2184240" y="365603"/>
                  </a:lnTo>
                  <a:lnTo>
                    <a:pt x="2196031" y="372634"/>
                  </a:lnTo>
                  <a:lnTo>
                    <a:pt x="2237298" y="311843"/>
                  </a:lnTo>
                  <a:lnTo>
                    <a:pt x="2306907" y="357210"/>
                  </a:lnTo>
                  <a:lnTo>
                    <a:pt x="2262919" y="422311"/>
                  </a:lnTo>
                  <a:lnTo>
                    <a:pt x="2272442" y="430930"/>
                  </a:lnTo>
                  <a:lnTo>
                    <a:pt x="2281739" y="440003"/>
                  </a:lnTo>
                  <a:lnTo>
                    <a:pt x="2290808" y="449304"/>
                  </a:lnTo>
                  <a:lnTo>
                    <a:pt x="2299651" y="458830"/>
                  </a:lnTo>
                  <a:lnTo>
                    <a:pt x="2308267" y="468584"/>
                  </a:lnTo>
                  <a:lnTo>
                    <a:pt x="2316883" y="478338"/>
                  </a:lnTo>
                  <a:lnTo>
                    <a:pt x="2324819" y="488772"/>
                  </a:lnTo>
                  <a:lnTo>
                    <a:pt x="2332755" y="499207"/>
                  </a:lnTo>
                  <a:lnTo>
                    <a:pt x="2403045" y="452252"/>
                  </a:lnTo>
                  <a:lnTo>
                    <a:pt x="2449300" y="520982"/>
                  </a:lnTo>
                  <a:lnTo>
                    <a:pt x="2376063" y="569751"/>
                  </a:lnTo>
                  <a:lnTo>
                    <a:pt x="2381731" y="581093"/>
                  </a:lnTo>
                  <a:lnTo>
                    <a:pt x="2386719" y="592435"/>
                  </a:lnTo>
                  <a:lnTo>
                    <a:pt x="2391708" y="604230"/>
                  </a:lnTo>
                  <a:lnTo>
                    <a:pt x="2396469" y="615798"/>
                  </a:lnTo>
                  <a:lnTo>
                    <a:pt x="2400777" y="627594"/>
                  </a:lnTo>
                  <a:lnTo>
                    <a:pt x="2405085" y="639616"/>
                  </a:lnTo>
                  <a:lnTo>
                    <a:pt x="2408940" y="651865"/>
                  </a:lnTo>
                  <a:lnTo>
                    <a:pt x="2412568" y="664113"/>
                  </a:lnTo>
                  <a:lnTo>
                    <a:pt x="2500543" y="645740"/>
                  </a:lnTo>
                  <a:lnTo>
                    <a:pt x="2516188" y="727400"/>
                  </a:lnTo>
                  <a:lnTo>
                    <a:pt x="2427759" y="745773"/>
                  </a:lnTo>
                  <a:lnTo>
                    <a:pt x="2429346" y="759610"/>
                  </a:lnTo>
                  <a:lnTo>
                    <a:pt x="2430027" y="773447"/>
                  </a:lnTo>
                  <a:lnTo>
                    <a:pt x="2430934" y="787737"/>
                  </a:lnTo>
                  <a:lnTo>
                    <a:pt x="2431160" y="801801"/>
                  </a:lnTo>
                  <a:lnTo>
                    <a:pt x="2430934" y="813142"/>
                  </a:lnTo>
                  <a:lnTo>
                    <a:pt x="2430480" y="824711"/>
                  </a:lnTo>
                  <a:lnTo>
                    <a:pt x="2429800" y="836052"/>
                  </a:lnTo>
                  <a:lnTo>
                    <a:pt x="2428893" y="847167"/>
                  </a:lnTo>
                  <a:lnTo>
                    <a:pt x="2514601" y="863045"/>
                  </a:lnTo>
                  <a:lnTo>
                    <a:pt x="2497142" y="945158"/>
                  </a:lnTo>
                  <a:lnTo>
                    <a:pt x="2415062" y="929961"/>
                  </a:lnTo>
                  <a:lnTo>
                    <a:pt x="2411434" y="942890"/>
                  </a:lnTo>
                  <a:lnTo>
                    <a:pt x="2407580" y="955593"/>
                  </a:lnTo>
                  <a:lnTo>
                    <a:pt x="2403725" y="968068"/>
                  </a:lnTo>
                  <a:lnTo>
                    <a:pt x="2399190" y="980771"/>
                  </a:lnTo>
                  <a:lnTo>
                    <a:pt x="2394655" y="992793"/>
                  </a:lnTo>
                  <a:lnTo>
                    <a:pt x="2389440" y="1005042"/>
                  </a:lnTo>
                  <a:lnTo>
                    <a:pt x="2384225" y="1017064"/>
                  </a:lnTo>
                  <a:lnTo>
                    <a:pt x="2378330" y="1029086"/>
                  </a:lnTo>
                  <a:lnTo>
                    <a:pt x="2443178" y="1071050"/>
                  </a:lnTo>
                  <a:lnTo>
                    <a:pt x="2395562" y="1141141"/>
                  </a:lnTo>
                  <a:lnTo>
                    <a:pt x="2335023" y="1101446"/>
                  </a:lnTo>
                  <a:lnTo>
                    <a:pt x="2326633" y="1112560"/>
                  </a:lnTo>
                  <a:lnTo>
                    <a:pt x="2318017" y="1123675"/>
                  </a:lnTo>
                  <a:lnTo>
                    <a:pt x="2308948" y="1134336"/>
                  </a:lnTo>
                  <a:lnTo>
                    <a:pt x="2299878" y="1144544"/>
                  </a:lnTo>
                  <a:lnTo>
                    <a:pt x="2290355" y="1154751"/>
                  </a:lnTo>
                  <a:lnTo>
                    <a:pt x="2280832" y="1164505"/>
                  </a:lnTo>
                  <a:lnTo>
                    <a:pt x="2270628" y="1174259"/>
                  </a:lnTo>
                  <a:lnTo>
                    <a:pt x="2260425" y="1183332"/>
                  </a:lnTo>
                  <a:lnTo>
                    <a:pt x="2297157" y="1237998"/>
                  </a:lnTo>
                  <a:lnTo>
                    <a:pt x="2226641" y="1285180"/>
                  </a:lnTo>
                  <a:lnTo>
                    <a:pt x="2191723" y="1233462"/>
                  </a:lnTo>
                  <a:lnTo>
                    <a:pt x="2179252" y="1240494"/>
                  </a:lnTo>
                  <a:lnTo>
                    <a:pt x="2167008" y="1247299"/>
                  </a:lnTo>
                  <a:lnTo>
                    <a:pt x="2154084" y="1253877"/>
                  </a:lnTo>
                  <a:lnTo>
                    <a:pt x="2141160" y="1259774"/>
                  </a:lnTo>
                  <a:lnTo>
                    <a:pt x="2128236" y="1265445"/>
                  </a:lnTo>
                  <a:lnTo>
                    <a:pt x="2114858" y="1270662"/>
                  </a:lnTo>
                  <a:lnTo>
                    <a:pt x="2101480" y="1275653"/>
                  </a:lnTo>
                  <a:lnTo>
                    <a:pt x="2087876" y="1279962"/>
                  </a:lnTo>
                  <a:lnTo>
                    <a:pt x="2098759" y="1338712"/>
                  </a:lnTo>
                  <a:lnTo>
                    <a:pt x="2015773" y="1355951"/>
                  </a:lnTo>
                  <a:lnTo>
                    <a:pt x="2004662" y="1297202"/>
                  </a:lnTo>
                  <a:lnTo>
                    <a:pt x="1991965" y="1298336"/>
                  </a:lnTo>
                  <a:lnTo>
                    <a:pt x="1979267" y="1299470"/>
                  </a:lnTo>
                  <a:lnTo>
                    <a:pt x="1966343" y="1299924"/>
                  </a:lnTo>
                  <a:lnTo>
                    <a:pt x="1953192" y="1300150"/>
                  </a:lnTo>
                  <a:lnTo>
                    <a:pt x="1937774" y="1299924"/>
                  </a:lnTo>
                  <a:lnTo>
                    <a:pt x="1922356" y="1298789"/>
                  </a:lnTo>
                  <a:lnTo>
                    <a:pt x="1906937" y="1297655"/>
                  </a:lnTo>
                  <a:lnTo>
                    <a:pt x="1891519" y="1295841"/>
                  </a:lnTo>
                  <a:lnTo>
                    <a:pt x="1878368" y="1357312"/>
                  </a:lnTo>
                  <a:lnTo>
                    <a:pt x="1803886" y="1343802"/>
                  </a:lnTo>
                  <a:lnTo>
                    <a:pt x="1817914" y="1365194"/>
                  </a:lnTo>
                  <a:lnTo>
                    <a:pt x="1760991" y="1403737"/>
                  </a:lnTo>
                  <a:lnTo>
                    <a:pt x="1765073" y="1412806"/>
                  </a:lnTo>
                  <a:lnTo>
                    <a:pt x="1769155" y="1421875"/>
                  </a:lnTo>
                  <a:lnTo>
                    <a:pt x="1773237" y="1430944"/>
                  </a:lnTo>
                  <a:lnTo>
                    <a:pt x="1776866" y="1440467"/>
                  </a:lnTo>
                  <a:lnTo>
                    <a:pt x="1780268" y="1449763"/>
                  </a:lnTo>
                  <a:lnTo>
                    <a:pt x="1783670" y="1459285"/>
                  </a:lnTo>
                  <a:lnTo>
                    <a:pt x="1786391" y="1468808"/>
                  </a:lnTo>
                  <a:lnTo>
                    <a:pt x="1789112" y="1478557"/>
                  </a:lnTo>
                  <a:lnTo>
                    <a:pt x="1858055" y="1464047"/>
                  </a:lnTo>
                  <a:lnTo>
                    <a:pt x="1870075" y="1528664"/>
                  </a:lnTo>
                  <a:lnTo>
                    <a:pt x="1801359" y="1542948"/>
                  </a:lnTo>
                  <a:lnTo>
                    <a:pt x="1802266" y="1554057"/>
                  </a:lnTo>
                  <a:lnTo>
                    <a:pt x="1802946" y="1564940"/>
                  </a:lnTo>
                  <a:lnTo>
                    <a:pt x="1803627" y="1576277"/>
                  </a:lnTo>
                  <a:lnTo>
                    <a:pt x="1803854" y="1587386"/>
                  </a:lnTo>
                  <a:lnTo>
                    <a:pt x="1803627" y="1596455"/>
                  </a:lnTo>
                  <a:lnTo>
                    <a:pt x="1803173" y="1605524"/>
                  </a:lnTo>
                  <a:lnTo>
                    <a:pt x="1802720" y="1614367"/>
                  </a:lnTo>
                  <a:lnTo>
                    <a:pt x="1802039" y="1623436"/>
                  </a:lnTo>
                  <a:lnTo>
                    <a:pt x="1868941" y="1636133"/>
                  </a:lnTo>
                  <a:lnTo>
                    <a:pt x="1855334" y="1700977"/>
                  </a:lnTo>
                  <a:lnTo>
                    <a:pt x="1791154" y="1688960"/>
                  </a:lnTo>
                  <a:lnTo>
                    <a:pt x="1788659" y="1699163"/>
                  </a:lnTo>
                  <a:lnTo>
                    <a:pt x="1785711" y="1709365"/>
                  </a:lnTo>
                  <a:lnTo>
                    <a:pt x="1782309" y="1719115"/>
                  </a:lnTo>
                  <a:lnTo>
                    <a:pt x="1778907" y="1729091"/>
                  </a:lnTo>
                  <a:lnTo>
                    <a:pt x="1775278" y="1738840"/>
                  </a:lnTo>
                  <a:lnTo>
                    <a:pt x="1771196" y="1748363"/>
                  </a:lnTo>
                  <a:lnTo>
                    <a:pt x="1767114" y="1758112"/>
                  </a:lnTo>
                  <a:lnTo>
                    <a:pt x="1762578" y="1767408"/>
                  </a:lnTo>
                  <a:lnTo>
                    <a:pt x="1813152" y="1800737"/>
                  </a:lnTo>
                  <a:lnTo>
                    <a:pt x="1775959" y="1855831"/>
                  </a:lnTo>
                  <a:lnTo>
                    <a:pt x="1728787" y="1824543"/>
                  </a:lnTo>
                  <a:lnTo>
                    <a:pt x="1722211" y="1833385"/>
                  </a:lnTo>
                  <a:lnTo>
                    <a:pt x="1715634" y="1842228"/>
                  </a:lnTo>
                  <a:lnTo>
                    <a:pt x="1708604" y="1850617"/>
                  </a:lnTo>
                  <a:lnTo>
                    <a:pt x="1701573" y="1859006"/>
                  </a:lnTo>
                  <a:lnTo>
                    <a:pt x="1694089" y="1866714"/>
                  </a:lnTo>
                  <a:lnTo>
                    <a:pt x="1686378" y="1874650"/>
                  </a:lnTo>
                  <a:lnTo>
                    <a:pt x="1678668" y="1882132"/>
                  </a:lnTo>
                  <a:lnTo>
                    <a:pt x="1670730" y="1889614"/>
                  </a:lnTo>
                  <a:lnTo>
                    <a:pt x="1699305" y="1932919"/>
                  </a:lnTo>
                  <a:lnTo>
                    <a:pt x="1644196" y="1970329"/>
                  </a:lnTo>
                  <a:lnTo>
                    <a:pt x="1616982" y="1929064"/>
                  </a:lnTo>
                  <a:lnTo>
                    <a:pt x="1607457" y="1934959"/>
                  </a:lnTo>
                  <a:lnTo>
                    <a:pt x="1597932" y="1940174"/>
                  </a:lnTo>
                  <a:lnTo>
                    <a:pt x="1587727" y="1945162"/>
                  </a:lnTo>
                  <a:lnTo>
                    <a:pt x="1577975" y="1950150"/>
                  </a:lnTo>
                  <a:lnTo>
                    <a:pt x="1567543" y="1954684"/>
                  </a:lnTo>
                  <a:lnTo>
                    <a:pt x="1557337" y="1958539"/>
                  </a:lnTo>
                  <a:lnTo>
                    <a:pt x="1546678" y="1962393"/>
                  </a:lnTo>
                  <a:lnTo>
                    <a:pt x="1536019" y="1966021"/>
                  </a:lnTo>
                  <a:lnTo>
                    <a:pt x="1544637" y="2012273"/>
                  </a:lnTo>
                  <a:lnTo>
                    <a:pt x="1480003" y="2026104"/>
                  </a:lnTo>
                  <a:lnTo>
                    <a:pt x="1471159" y="1979624"/>
                  </a:lnTo>
                  <a:lnTo>
                    <a:pt x="1461407" y="1980531"/>
                  </a:lnTo>
                  <a:lnTo>
                    <a:pt x="1451202" y="1981438"/>
                  </a:lnTo>
                  <a:lnTo>
                    <a:pt x="1441450" y="1981892"/>
                  </a:lnTo>
                  <a:lnTo>
                    <a:pt x="1431244" y="1981892"/>
                  </a:lnTo>
                  <a:lnTo>
                    <a:pt x="1418998" y="1981665"/>
                  </a:lnTo>
                  <a:lnTo>
                    <a:pt x="1406752" y="1980985"/>
                  </a:lnTo>
                  <a:lnTo>
                    <a:pt x="1394959" y="1979851"/>
                  </a:lnTo>
                  <a:lnTo>
                    <a:pt x="1382939" y="1978491"/>
                  </a:lnTo>
                  <a:lnTo>
                    <a:pt x="1372734" y="2027237"/>
                  </a:lnTo>
                  <a:lnTo>
                    <a:pt x="1308553" y="2015221"/>
                  </a:lnTo>
                  <a:lnTo>
                    <a:pt x="1318985" y="1963754"/>
                  </a:lnTo>
                  <a:lnTo>
                    <a:pt x="1309007" y="1960126"/>
                  </a:lnTo>
                  <a:lnTo>
                    <a:pt x="1299028" y="1956272"/>
                  </a:lnTo>
                  <a:lnTo>
                    <a:pt x="1289276" y="1952190"/>
                  </a:lnTo>
                  <a:lnTo>
                    <a:pt x="1279525" y="1947883"/>
                  </a:lnTo>
                  <a:lnTo>
                    <a:pt x="1269773" y="1942895"/>
                  </a:lnTo>
                  <a:lnTo>
                    <a:pt x="1260475" y="1937907"/>
                  </a:lnTo>
                  <a:lnTo>
                    <a:pt x="1251176" y="1932692"/>
                  </a:lnTo>
                  <a:lnTo>
                    <a:pt x="1242105" y="1927024"/>
                  </a:lnTo>
                  <a:lnTo>
                    <a:pt x="1209675" y="1975317"/>
                  </a:lnTo>
                  <a:lnTo>
                    <a:pt x="1155473" y="1939267"/>
                  </a:lnTo>
                  <a:lnTo>
                    <a:pt x="1189944" y="1888027"/>
                  </a:lnTo>
                  <a:lnTo>
                    <a:pt x="1182460" y="1880998"/>
                  </a:lnTo>
                  <a:lnTo>
                    <a:pt x="1175203" y="1873970"/>
                  </a:lnTo>
                  <a:lnTo>
                    <a:pt x="1168173" y="1866488"/>
                  </a:lnTo>
                  <a:lnTo>
                    <a:pt x="1161142" y="1859006"/>
                  </a:lnTo>
                  <a:lnTo>
                    <a:pt x="1154566" y="1851070"/>
                  </a:lnTo>
                  <a:lnTo>
                    <a:pt x="1147989" y="1843361"/>
                  </a:lnTo>
                  <a:lnTo>
                    <a:pt x="1141412" y="1835199"/>
                  </a:lnTo>
                  <a:lnTo>
                    <a:pt x="1135289" y="1827037"/>
                  </a:lnTo>
                  <a:lnTo>
                    <a:pt x="1080633" y="1863994"/>
                  </a:lnTo>
                  <a:lnTo>
                    <a:pt x="1044575" y="1809806"/>
                  </a:lnTo>
                  <a:lnTo>
                    <a:pt x="1101498" y="1771262"/>
                  </a:lnTo>
                  <a:lnTo>
                    <a:pt x="1097189" y="1761966"/>
                  </a:lnTo>
                  <a:lnTo>
                    <a:pt x="1093107" y="1753351"/>
                  </a:lnTo>
                  <a:lnTo>
                    <a:pt x="1089478" y="1743828"/>
                  </a:lnTo>
                  <a:lnTo>
                    <a:pt x="1085623" y="1734759"/>
                  </a:lnTo>
                  <a:lnTo>
                    <a:pt x="1082448" y="1725236"/>
                  </a:lnTo>
                  <a:lnTo>
                    <a:pt x="1079046" y="1715941"/>
                  </a:lnTo>
                  <a:lnTo>
                    <a:pt x="1076098" y="1706418"/>
                  </a:lnTo>
                  <a:lnTo>
                    <a:pt x="1073376" y="1696442"/>
                  </a:lnTo>
                  <a:lnTo>
                    <a:pt x="1004660" y="1710953"/>
                  </a:lnTo>
                  <a:lnTo>
                    <a:pt x="992187" y="1646335"/>
                  </a:lnTo>
                  <a:lnTo>
                    <a:pt x="1061130" y="1631825"/>
                  </a:lnTo>
                  <a:lnTo>
                    <a:pt x="1060223" y="1620715"/>
                  </a:lnTo>
                  <a:lnTo>
                    <a:pt x="1059316" y="1609832"/>
                  </a:lnTo>
                  <a:lnTo>
                    <a:pt x="1058862" y="1598723"/>
                  </a:lnTo>
                  <a:lnTo>
                    <a:pt x="1058635" y="1587386"/>
                  </a:lnTo>
                  <a:lnTo>
                    <a:pt x="1058862" y="1578317"/>
                  </a:lnTo>
                  <a:lnTo>
                    <a:pt x="1059089" y="1569248"/>
                  </a:lnTo>
                  <a:lnTo>
                    <a:pt x="1059542" y="1560406"/>
                  </a:lnTo>
                  <a:lnTo>
                    <a:pt x="1060450" y="1551337"/>
                  </a:lnTo>
                  <a:lnTo>
                    <a:pt x="993548" y="1538867"/>
                  </a:lnTo>
                  <a:lnTo>
                    <a:pt x="1007155" y="1474023"/>
                  </a:lnTo>
                  <a:lnTo>
                    <a:pt x="1071335" y="1486039"/>
                  </a:lnTo>
                  <a:lnTo>
                    <a:pt x="1074057" y="1475836"/>
                  </a:lnTo>
                  <a:lnTo>
                    <a:pt x="1076778" y="1465860"/>
                  </a:lnTo>
                  <a:lnTo>
                    <a:pt x="1080180" y="1455658"/>
                  </a:lnTo>
                  <a:lnTo>
                    <a:pt x="1083582" y="1445908"/>
                  </a:lnTo>
                  <a:lnTo>
                    <a:pt x="1087210" y="1436159"/>
                  </a:lnTo>
                  <a:lnTo>
                    <a:pt x="1091292" y="1426410"/>
                  </a:lnTo>
                  <a:lnTo>
                    <a:pt x="1095375" y="1417114"/>
                  </a:lnTo>
                  <a:lnTo>
                    <a:pt x="1099683" y="1407818"/>
                  </a:lnTo>
                  <a:lnTo>
                    <a:pt x="1049337" y="1374263"/>
                  </a:lnTo>
                  <a:lnTo>
                    <a:pt x="1082596" y="1324488"/>
                  </a:lnTo>
                  <a:lnTo>
                    <a:pt x="1072071" y="1329961"/>
                  </a:lnTo>
                  <a:lnTo>
                    <a:pt x="1054392" y="1338574"/>
                  </a:lnTo>
                  <a:lnTo>
                    <a:pt x="1036486" y="1346733"/>
                  </a:lnTo>
                  <a:lnTo>
                    <a:pt x="1018581" y="1354213"/>
                  </a:lnTo>
                  <a:lnTo>
                    <a:pt x="1000222" y="1361012"/>
                  </a:lnTo>
                  <a:lnTo>
                    <a:pt x="981410" y="1367585"/>
                  </a:lnTo>
                  <a:lnTo>
                    <a:pt x="962597" y="1373478"/>
                  </a:lnTo>
                  <a:lnTo>
                    <a:pt x="978010" y="1451444"/>
                  </a:lnTo>
                  <a:lnTo>
                    <a:pt x="863550" y="1474335"/>
                  </a:lnTo>
                  <a:lnTo>
                    <a:pt x="847911" y="1396142"/>
                  </a:lnTo>
                  <a:lnTo>
                    <a:pt x="830458" y="1397955"/>
                  </a:lnTo>
                  <a:lnTo>
                    <a:pt x="812779" y="1399089"/>
                  </a:lnTo>
                  <a:lnTo>
                    <a:pt x="794874" y="1399995"/>
                  </a:lnTo>
                  <a:lnTo>
                    <a:pt x="776968" y="1400222"/>
                  </a:lnTo>
                  <a:lnTo>
                    <a:pt x="766089" y="1399995"/>
                  </a:lnTo>
                  <a:lnTo>
                    <a:pt x="755209" y="1399542"/>
                  </a:lnTo>
                  <a:lnTo>
                    <a:pt x="744557" y="1399089"/>
                  </a:lnTo>
                  <a:lnTo>
                    <a:pt x="733904" y="1398635"/>
                  </a:lnTo>
                  <a:lnTo>
                    <a:pt x="723251" y="1397729"/>
                  </a:lnTo>
                  <a:lnTo>
                    <a:pt x="712599" y="1396822"/>
                  </a:lnTo>
                  <a:lnTo>
                    <a:pt x="701946" y="1395689"/>
                  </a:lnTo>
                  <a:lnTo>
                    <a:pt x="691520" y="1394329"/>
                  </a:lnTo>
                  <a:lnTo>
                    <a:pt x="673614" y="1476375"/>
                  </a:lnTo>
                  <a:lnTo>
                    <a:pt x="559381" y="1455977"/>
                  </a:lnTo>
                  <a:lnTo>
                    <a:pt x="578420" y="1369398"/>
                  </a:lnTo>
                  <a:lnTo>
                    <a:pt x="560514" y="1363505"/>
                  </a:lnTo>
                  <a:lnTo>
                    <a:pt x="542835" y="1356932"/>
                  </a:lnTo>
                  <a:lnTo>
                    <a:pt x="525609" y="1350133"/>
                  </a:lnTo>
                  <a:lnTo>
                    <a:pt x="508157" y="1342654"/>
                  </a:lnTo>
                  <a:lnTo>
                    <a:pt x="491158" y="1334721"/>
                  </a:lnTo>
                  <a:lnTo>
                    <a:pt x="474613" y="1326562"/>
                  </a:lnTo>
                  <a:lnTo>
                    <a:pt x="458294" y="1317723"/>
                  </a:lnTo>
                  <a:lnTo>
                    <a:pt x="441975" y="1308430"/>
                  </a:lnTo>
                  <a:lnTo>
                    <a:pt x="384857" y="1388890"/>
                  </a:lnTo>
                  <a:lnTo>
                    <a:pt x="288530" y="1328602"/>
                  </a:lnTo>
                  <a:lnTo>
                    <a:pt x="349726" y="1242249"/>
                  </a:lnTo>
                  <a:lnTo>
                    <a:pt x="336580" y="1230690"/>
                  </a:lnTo>
                  <a:lnTo>
                    <a:pt x="323434" y="1218678"/>
                  </a:lnTo>
                  <a:lnTo>
                    <a:pt x="310968" y="1206439"/>
                  </a:lnTo>
                  <a:lnTo>
                    <a:pt x="298729" y="1193747"/>
                  </a:lnTo>
                  <a:lnTo>
                    <a:pt x="286716" y="1181055"/>
                  </a:lnTo>
                  <a:lnTo>
                    <a:pt x="275157" y="1167683"/>
                  </a:lnTo>
                  <a:lnTo>
                    <a:pt x="264051" y="1153857"/>
                  </a:lnTo>
                  <a:lnTo>
                    <a:pt x="253172" y="1140032"/>
                  </a:lnTo>
                  <a:lnTo>
                    <a:pt x="155711" y="1202359"/>
                  </a:lnTo>
                  <a:lnTo>
                    <a:pt x="92248" y="1111021"/>
                  </a:lnTo>
                  <a:lnTo>
                    <a:pt x="193109" y="1046200"/>
                  </a:lnTo>
                  <a:lnTo>
                    <a:pt x="185629" y="1031468"/>
                  </a:lnTo>
                  <a:lnTo>
                    <a:pt x="178603" y="1016283"/>
                  </a:lnTo>
                  <a:lnTo>
                    <a:pt x="171350" y="1000871"/>
                  </a:lnTo>
                  <a:lnTo>
                    <a:pt x="165230" y="985232"/>
                  </a:lnTo>
                  <a:lnTo>
                    <a:pt x="159111" y="969594"/>
                  </a:lnTo>
                  <a:lnTo>
                    <a:pt x="153218" y="953502"/>
                  </a:lnTo>
                  <a:lnTo>
                    <a:pt x="148004" y="937183"/>
                  </a:lnTo>
                  <a:lnTo>
                    <a:pt x="143018" y="921091"/>
                  </a:lnTo>
                  <a:lnTo>
                    <a:pt x="21305" y="945342"/>
                  </a:lnTo>
                  <a:lnTo>
                    <a:pt x="0" y="837005"/>
                  </a:lnTo>
                  <a:lnTo>
                    <a:pt x="121713" y="812754"/>
                  </a:lnTo>
                  <a:lnTo>
                    <a:pt x="119673" y="794169"/>
                  </a:lnTo>
                  <a:lnTo>
                    <a:pt x="118540" y="775584"/>
                  </a:lnTo>
                  <a:lnTo>
                    <a:pt x="117633" y="756999"/>
                  </a:lnTo>
                  <a:lnTo>
                    <a:pt x="117180" y="738188"/>
                  </a:lnTo>
                  <a:lnTo>
                    <a:pt x="117406" y="723002"/>
                  </a:lnTo>
                  <a:lnTo>
                    <a:pt x="118313" y="707817"/>
                  </a:lnTo>
                  <a:lnTo>
                    <a:pt x="118993" y="692632"/>
                  </a:lnTo>
                  <a:lnTo>
                    <a:pt x="120353" y="677673"/>
                  </a:lnTo>
                  <a:lnTo>
                    <a:pt x="2040" y="656595"/>
                  </a:lnTo>
                  <a:lnTo>
                    <a:pt x="25838" y="547805"/>
                  </a:lnTo>
                  <a:lnTo>
                    <a:pt x="139392" y="567976"/>
                  </a:lnTo>
                  <a:lnTo>
                    <a:pt x="144151" y="550978"/>
                  </a:lnTo>
                  <a:lnTo>
                    <a:pt x="149591" y="533979"/>
                  </a:lnTo>
                  <a:lnTo>
                    <a:pt x="155257" y="516981"/>
                  </a:lnTo>
                  <a:lnTo>
                    <a:pt x="161377" y="500662"/>
                  </a:lnTo>
                  <a:lnTo>
                    <a:pt x="167950" y="484344"/>
                  </a:lnTo>
                  <a:lnTo>
                    <a:pt x="174750" y="468025"/>
                  </a:lnTo>
                  <a:lnTo>
                    <a:pt x="182229" y="452160"/>
                  </a:lnTo>
                  <a:lnTo>
                    <a:pt x="189935" y="436521"/>
                  </a:lnTo>
                  <a:lnTo>
                    <a:pt x="100634" y="380313"/>
                  </a:lnTo>
                  <a:lnTo>
                    <a:pt x="166363" y="287614"/>
                  </a:lnTo>
                  <a:lnTo>
                    <a:pt x="250225" y="339970"/>
                  </a:lnTo>
                  <a:lnTo>
                    <a:pt x="261558" y="325464"/>
                  </a:lnTo>
                  <a:lnTo>
                    <a:pt x="273344" y="310732"/>
                  </a:lnTo>
                  <a:lnTo>
                    <a:pt x="285583" y="296680"/>
                  </a:lnTo>
                  <a:lnTo>
                    <a:pt x="298502" y="282628"/>
                  </a:lnTo>
                  <a:lnTo>
                    <a:pt x="311422" y="269483"/>
                  </a:lnTo>
                  <a:lnTo>
                    <a:pt x="325021" y="256337"/>
                  </a:lnTo>
                  <a:lnTo>
                    <a:pt x="338620" y="243645"/>
                  </a:lnTo>
                  <a:lnTo>
                    <a:pt x="353126" y="231179"/>
                  </a:lnTo>
                  <a:lnTo>
                    <a:pt x="302356" y="158653"/>
                  </a:lnTo>
                  <a:lnTo>
                    <a:pt x="399817" y="96098"/>
                  </a:lnTo>
                  <a:lnTo>
                    <a:pt x="447868" y="164772"/>
                  </a:lnTo>
                  <a:lnTo>
                    <a:pt x="464640" y="155253"/>
                  </a:lnTo>
                  <a:lnTo>
                    <a:pt x="482092" y="146187"/>
                  </a:lnTo>
                  <a:lnTo>
                    <a:pt x="499545" y="137801"/>
                  </a:lnTo>
                  <a:lnTo>
                    <a:pt x="517450" y="129642"/>
                  </a:lnTo>
                  <a:lnTo>
                    <a:pt x="535582" y="122389"/>
                  </a:lnTo>
                  <a:lnTo>
                    <a:pt x="553941" y="115363"/>
                  </a:lnTo>
                  <a:lnTo>
                    <a:pt x="572753" y="109017"/>
                  </a:lnTo>
                  <a:lnTo>
                    <a:pt x="591566" y="103124"/>
                  </a:lnTo>
                  <a:lnTo>
                    <a:pt x="575926" y="24931"/>
                  </a:lnTo>
                  <a:lnTo>
                    <a:pt x="690613" y="2267"/>
                  </a:lnTo>
                  <a:lnTo>
                    <a:pt x="706026" y="80233"/>
                  </a:lnTo>
                  <a:lnTo>
                    <a:pt x="723705" y="78420"/>
                  </a:lnTo>
                  <a:lnTo>
                    <a:pt x="741384" y="77513"/>
                  </a:lnTo>
                  <a:lnTo>
                    <a:pt x="759063" y="76607"/>
                  </a:lnTo>
                  <a:lnTo>
                    <a:pt x="776968" y="76380"/>
                  </a:lnTo>
                  <a:lnTo>
                    <a:pt x="787848" y="76380"/>
                  </a:lnTo>
                  <a:lnTo>
                    <a:pt x="798727" y="76607"/>
                  </a:lnTo>
                  <a:lnTo>
                    <a:pt x="809380" y="77060"/>
                  </a:lnTo>
                  <a:lnTo>
                    <a:pt x="820032" y="77967"/>
                  </a:lnTo>
                  <a:lnTo>
                    <a:pt x="830685" y="78646"/>
                  </a:lnTo>
                  <a:lnTo>
                    <a:pt x="841338" y="79780"/>
                  </a:lnTo>
                  <a:lnTo>
                    <a:pt x="851764" y="80686"/>
                  </a:lnTo>
                  <a:lnTo>
                    <a:pt x="862417" y="82046"/>
                  </a:lnTo>
                  <a:lnTo>
                    <a:pt x="880549" y="0"/>
                  </a:lnTo>
                  <a:close/>
                </a:path>
              </a:pathLst>
            </a:custGeom>
            <a:solidFill>
              <a:schemeClr val="bg1"/>
            </a:solidFill>
            <a:ln w="63500" cap="flat" cmpd="sng" algn="ctr">
              <a:noFill/>
              <a:prstDash val="solid"/>
            </a:ln>
            <a:effectLst/>
            <a:ex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33766891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005FAA82-39AF-4045-AACE-79AAC4E83A2C}" type="datetimeFigureOut">
              <a:rPr lang="zh-CN" altLang="en-US" smtClean="0"/>
              <a:pPr/>
              <a:t>2019/6/2</a:t>
            </a:fld>
            <a:endParaRPr lang="zh-CN" altLang="en-US" dirty="0"/>
          </a:p>
        </p:txBody>
      </p:sp>
      <p:sp>
        <p:nvSpPr>
          <p:cNvPr id="3" name="页脚占位符 2"/>
          <p:cNvSpPr>
            <a:spLocks noGrp="1"/>
          </p:cNvSpPr>
          <p:nvPr>
            <p:ph type="ftr" sz="quarter" idx="11"/>
          </p:nvPr>
        </p:nvSpPr>
        <p:spPr>
          <a:xfrm>
            <a:off x="4165600" y="6356352"/>
            <a:ext cx="3860800" cy="365125"/>
          </a:xfrm>
          <a:prstGeom prst="rect">
            <a:avLst/>
          </a:prstGeom>
        </p:spPr>
        <p:txBody>
          <a:bodyPr lIns="121914" tIns="60957" rIns="121914" bIns="60957"/>
          <a:lstStyle>
            <a:lvl1pPr>
              <a:defRPr>
                <a:ea typeface="微软雅黑" panose="020B0503020204020204" pitchFamily="34" charset="-122"/>
              </a:defRPr>
            </a:lvl1pPr>
          </a:lstStyle>
          <a:p>
            <a:endParaRPr lang="zh-CN" altLang="en-US" dirty="0"/>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6BAC988B-806A-4D80-ADE0-38297F1FF54D}" type="slidenum">
              <a:rPr lang="zh-CN" altLang="en-US" smtClean="0"/>
              <a:pPr/>
              <a:t>‹#›</a:t>
            </a:fld>
            <a:endParaRPr lang="zh-CN" altLang="en-US" dirty="0"/>
          </a:p>
        </p:txBody>
      </p:sp>
    </p:spTree>
    <p:extLst>
      <p:ext uri="{BB962C8B-B14F-4D97-AF65-F5344CB8AC3E}">
        <p14:creationId xmlns:p14="http://schemas.microsoft.com/office/powerpoint/2010/main" val="28782619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正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组合 16"/>
          <p:cNvGrpSpPr/>
          <p:nvPr userDrawn="1"/>
        </p:nvGrpSpPr>
        <p:grpSpPr>
          <a:xfrm>
            <a:off x="-1" y="140513"/>
            <a:ext cx="694187" cy="504000"/>
            <a:chOff x="-1" y="140514"/>
            <a:chExt cx="507970" cy="504000"/>
          </a:xfrm>
        </p:grpSpPr>
        <p:sp>
          <p:nvSpPr>
            <p:cNvPr id="19" name="矩形 18"/>
            <p:cNvSpPr/>
            <p:nvPr userDrawn="1"/>
          </p:nvSpPr>
          <p:spPr>
            <a:xfrm>
              <a:off x="-1" y="140514"/>
              <a:ext cx="324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0" name="矩形 19"/>
            <p:cNvSpPr/>
            <p:nvPr userDrawn="1"/>
          </p:nvSpPr>
          <p:spPr>
            <a:xfrm>
              <a:off x="361566" y="140514"/>
              <a:ext cx="72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21" name="矩形 20"/>
            <p:cNvSpPr/>
            <p:nvPr userDrawn="1"/>
          </p:nvSpPr>
          <p:spPr>
            <a:xfrm>
              <a:off x="471969" y="140514"/>
              <a:ext cx="36000" cy="504000"/>
            </a:xfrm>
            <a:prstGeom prst="rect">
              <a:avLst/>
            </a:prstGeom>
            <a:gradFill flip="none" rotWithShape="1">
              <a:gsLst>
                <a:gs pos="16000">
                  <a:srgbClr val="C80A4D"/>
                </a:gs>
                <a:gs pos="100000">
                  <a:srgbClr val="EE6CB0"/>
                </a:gs>
              </a:gsLst>
              <a:lin ang="7260000" scaled="0"/>
              <a:tileRect/>
            </a:grad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
        <p:nvSpPr>
          <p:cNvPr id="12" name="标题 16"/>
          <p:cNvSpPr>
            <a:spLocks noGrp="1"/>
          </p:cNvSpPr>
          <p:nvPr>
            <p:ph type="title"/>
          </p:nvPr>
        </p:nvSpPr>
        <p:spPr>
          <a:xfrm>
            <a:off x="770093" y="184913"/>
            <a:ext cx="9226404" cy="461665"/>
          </a:xfrm>
          <a:noFill/>
        </p:spPr>
        <p:txBody>
          <a:bodyPr vert="horz" wrap="square" lIns="91438" tIns="45719" rIns="91438" bIns="45719" rtlCol="0" anchor="ctr">
            <a:spAutoFit/>
          </a:bodyPr>
          <a:lstStyle>
            <a:lvl1pPr>
              <a:defRPr lang="zh-CN" altLang="en-US" sz="2400" b="0" dirty="0">
                <a:ln w="0"/>
                <a:solidFill>
                  <a:srgbClr val="C80A4D"/>
                </a:solidFill>
                <a:latin typeface="+mn-lt"/>
                <a:ea typeface="+mn-ea"/>
                <a:cs typeface="+mn-ea"/>
              </a:defRPr>
            </a:lvl1pPr>
          </a:lstStyle>
          <a:p>
            <a:pPr marL="0" lvl="0" indent="-228594">
              <a:lnSpc>
                <a:spcPct val="100000"/>
              </a:lnSpc>
              <a:spcBef>
                <a:spcPts val="1000"/>
              </a:spcBef>
              <a:buFont typeface="Arial" panose="020B0604020202020204" pitchFamily="34" charset="0"/>
              <a:buChar char="•"/>
            </a:pPr>
            <a:r>
              <a:rPr lang="zh-CN" altLang="en-US" dirty="0"/>
              <a:t>单击此处编辑母版标题样式</a:t>
            </a:r>
          </a:p>
        </p:txBody>
      </p:sp>
      <p:sp>
        <p:nvSpPr>
          <p:cNvPr id="10" name="文本框 9"/>
          <p:cNvSpPr txBox="1"/>
          <p:nvPr userDrawn="1"/>
        </p:nvSpPr>
        <p:spPr>
          <a:xfrm>
            <a:off x="11564981" y="223236"/>
            <a:ext cx="627019" cy="338555"/>
          </a:xfrm>
          <a:prstGeom prst="rect">
            <a:avLst/>
          </a:prstGeom>
          <a:noFill/>
        </p:spPr>
        <p:txBody>
          <a:bodyPr wrap="square" lIns="91438" tIns="45719" rIns="91438" bIns="45719" rtlCol="0">
            <a:spAutoFit/>
          </a:bodyPr>
          <a:lstStyle/>
          <a:p>
            <a:pPr algn="r" fontAlgn="auto">
              <a:spcBef>
                <a:spcPts val="0"/>
              </a:spcBef>
              <a:spcAft>
                <a:spcPts val="0"/>
              </a:spcAft>
            </a:pPr>
            <a:fld id="{E62D73A3-E4F1-4789-BD2E-BE1CA3F73A77}" type="slidenum">
              <a:rPr lang="en-US" altLang="zh-CN" sz="1600">
                <a:solidFill>
                  <a:prstClr val="black">
                    <a:lumMod val="65000"/>
                    <a:lumOff val="35000"/>
                  </a:prstClr>
                </a:solidFill>
                <a:ea typeface="微软雅黑"/>
                <a:cs typeface="Arial" panose="020B0604020202020204" pitchFamily="34" charset="0"/>
              </a:rPr>
              <a:pPr algn="r" fontAlgn="auto">
                <a:spcBef>
                  <a:spcPts val="0"/>
                </a:spcBef>
                <a:spcAft>
                  <a:spcPts val="0"/>
                </a:spcAft>
              </a:pPr>
              <a:t>‹#›</a:t>
            </a:fld>
            <a:endParaRPr lang="zh-CN" altLang="en-US" sz="1600" dirty="0">
              <a:solidFill>
                <a:prstClr val="black">
                  <a:lumMod val="65000"/>
                  <a:lumOff val="35000"/>
                </a:prstClr>
              </a:solidFill>
              <a:ea typeface="微软雅黑"/>
              <a:cs typeface="Arial" panose="020B0604020202020204" pitchFamily="34" charset="0"/>
            </a:endParaRPr>
          </a:p>
        </p:txBody>
      </p:sp>
    </p:spTree>
    <p:extLst>
      <p:ext uri="{BB962C8B-B14F-4D97-AF65-F5344CB8AC3E}">
        <p14:creationId xmlns:p14="http://schemas.microsoft.com/office/powerpoint/2010/main" val="366993536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结束页2">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2" name="矩形 1"/>
          <p:cNvSpPr/>
          <p:nvPr userDrawn="1"/>
        </p:nvSpPr>
        <p:spPr>
          <a:xfrm>
            <a:off x="3423685" y="2009553"/>
            <a:ext cx="5518297" cy="2434856"/>
          </a:xfrm>
          <a:prstGeom prst="rect">
            <a:avLst/>
          </a:prstGeom>
          <a:solidFill>
            <a:srgbClr val="F6F5F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426004208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42340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结束页2">
    <p:spTree>
      <p:nvGrpSpPr>
        <p:cNvPr id="1" name=""/>
        <p:cNvGrpSpPr/>
        <p:nvPr/>
      </p:nvGrpSpPr>
      <p:grpSpPr>
        <a:xfrm>
          <a:off x="0" y="0"/>
          <a:ext cx="0" cy="0"/>
          <a:chOff x="0" y="0"/>
          <a:chExt cx="0" cy="0"/>
        </a:xfrm>
      </p:grpSpPr>
      <p:pic>
        <p:nvPicPr>
          <p:cNvPr id="20" name="图片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Tree>
    <p:extLst>
      <p:ext uri="{BB962C8B-B14F-4D97-AF65-F5344CB8AC3E}">
        <p14:creationId xmlns:p14="http://schemas.microsoft.com/office/powerpoint/2010/main" val="291839076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5BB76-F8CE-49E0-A70C-5BC2DAFD95A8}" type="datetimeFigureOut">
              <a:rPr lang="zh-CN" altLang="en-US" smtClean="0">
                <a:solidFill>
                  <a:prstClr val="black">
                    <a:tint val="75000"/>
                  </a:prstClr>
                </a:solidFill>
              </a:rPr>
              <a:pPr/>
              <a:t>2019/6/2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6CAEB60-EC62-4CF0-9BFC-A865F066AD8F}" type="slidenum">
              <a:rPr lang="zh-CN" altLang="en-US" smtClean="0">
                <a:solidFill>
                  <a:prstClr val="black">
                    <a:tint val="75000"/>
                  </a:prstClr>
                </a:solidFill>
              </a:rPr>
              <a:pPr/>
              <a:t>‹#›</a:t>
            </a:fld>
            <a:endParaRPr lang="zh-CN" altLang="en-US">
              <a:solidFill>
                <a:prstClr val="black">
                  <a:tint val="75000"/>
                </a:prstClr>
              </a:solidFill>
            </a:endParaRPr>
          </a:p>
        </p:txBody>
      </p:sp>
      <p:grpSp>
        <p:nvGrpSpPr>
          <p:cNvPr id="5" name="组合 4"/>
          <p:cNvGrpSpPr/>
          <p:nvPr userDrawn="1"/>
        </p:nvGrpSpPr>
        <p:grpSpPr>
          <a:xfrm>
            <a:off x="334598" y="272185"/>
            <a:ext cx="1389580" cy="425387"/>
            <a:chOff x="-1" y="140514"/>
            <a:chExt cx="389824" cy="504000"/>
          </a:xfrm>
          <a:solidFill>
            <a:srgbClr val="2F5597"/>
          </a:solidFill>
        </p:grpSpPr>
        <p:sp>
          <p:nvSpPr>
            <p:cNvPr id="6" name="矩形 5"/>
            <p:cNvSpPr/>
            <p:nvPr userDrawn="1"/>
          </p:nvSpPr>
          <p:spPr>
            <a:xfrm>
              <a:off x="-1" y="140514"/>
              <a:ext cx="324000" cy="504000"/>
            </a:xfrm>
            <a:prstGeom prst="rect">
              <a:avLst/>
            </a:prstGeom>
            <a:grp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7" name="矩形 6"/>
            <p:cNvSpPr/>
            <p:nvPr userDrawn="1"/>
          </p:nvSpPr>
          <p:spPr>
            <a:xfrm>
              <a:off x="332592" y="140514"/>
              <a:ext cx="35812" cy="504000"/>
            </a:xfrm>
            <a:prstGeom prst="rect">
              <a:avLst/>
            </a:prstGeom>
            <a:grp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sp>
          <p:nvSpPr>
            <p:cNvPr id="8" name="矩形 7"/>
            <p:cNvSpPr/>
            <p:nvPr userDrawn="1"/>
          </p:nvSpPr>
          <p:spPr>
            <a:xfrm>
              <a:off x="376997" y="140514"/>
              <a:ext cx="12826" cy="504000"/>
            </a:xfrm>
            <a:prstGeom prst="rect">
              <a:avLst/>
            </a:prstGeom>
            <a:grpFill/>
            <a:ln w="63500" cap="flat" cmpd="sng" algn="ctr">
              <a:noFill/>
              <a:prstDash val="solid"/>
            </a:ln>
            <a:effectLst/>
          </p:spPr>
          <p:txBody>
            <a:bodyPr lIns="0" tIns="0" rIns="0" bIns="0" anchor="ctr"/>
            <a:lstStyle/>
            <a:p>
              <a:pPr algn="ctr" fontAlgn="auto">
                <a:spcBef>
                  <a:spcPts val="0"/>
                </a:spcBef>
                <a:spcAft>
                  <a:spcPts val="0"/>
                </a:spcAft>
              </a:pPr>
              <a:endParaRPr lang="zh-CN" altLang="en-US" sz="2800" kern="0">
                <a:solidFill>
                  <a:prstClr val="black">
                    <a:lumMod val="65000"/>
                    <a:lumOff val="35000"/>
                  </a:prstClr>
                </a:solidFill>
                <a:latin typeface="Arial"/>
                <a:ea typeface="微软雅黑"/>
              </a:endParaRPr>
            </a:p>
          </p:txBody>
        </p:sp>
      </p:grpSp>
    </p:spTree>
    <p:extLst>
      <p:ext uri="{BB962C8B-B14F-4D97-AF65-F5344CB8AC3E}">
        <p14:creationId xmlns:p14="http://schemas.microsoft.com/office/powerpoint/2010/main" val="4087684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149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7634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7" name="Picture 2" descr="C:\Users\think\Desktop\PPT模板_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39374" y="0"/>
            <a:ext cx="11714455" cy="836712"/>
          </a:xfrm>
        </p:spPr>
        <p:txBody>
          <a:bodyPr lIns="91438" tIns="45719" rIns="91438" bIns="45719">
            <a:normAutofit/>
          </a:bodyPr>
          <a:lstStyle>
            <a:lvl1pPr algn="l">
              <a:defRPr sz="2700" b="1">
                <a:solidFill>
                  <a:srgbClr val="004CA0"/>
                </a:solidFill>
                <a:ea typeface="微软雅黑" panose="020B0503020204020204" pitchFamily="34" charset="-122"/>
              </a:defRPr>
            </a:lvl1pPr>
          </a:lstStyle>
          <a:p>
            <a:r>
              <a:rPr lang="zh-CN" altLang="en-US" dirty="0"/>
              <a:t>单击此处编辑母版标题样式</a:t>
            </a:r>
          </a:p>
        </p:txBody>
      </p:sp>
      <p:pic>
        <p:nvPicPr>
          <p:cNvPr id="8" name="Picture 2" descr="C:\Users\think\Desktop\PPT模板_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359" t="3199" r="88316" b="87878"/>
          <a:stretch>
            <a:fillRect/>
          </a:stretch>
        </p:blipFill>
        <p:spPr bwMode="auto">
          <a:xfrm>
            <a:off x="10705567" y="59707"/>
            <a:ext cx="1192216" cy="64156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userDrawn="1"/>
        </p:nvSpPr>
        <p:spPr>
          <a:xfrm>
            <a:off x="1" y="866545"/>
            <a:ext cx="12193201" cy="642211"/>
          </a:xfrm>
          <a:prstGeom prst="rect">
            <a:avLst/>
          </a:prstGeom>
          <a:gradFill>
            <a:gsLst>
              <a:gs pos="18000">
                <a:schemeClr val="accent1">
                  <a:lumMod val="40000"/>
                  <a:lumOff val="60000"/>
                  <a:alpha val="8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3" name="内容占位符 2"/>
          <p:cNvSpPr>
            <a:spLocks noGrp="1"/>
          </p:cNvSpPr>
          <p:nvPr>
            <p:ph idx="1"/>
          </p:nvPr>
        </p:nvSpPr>
        <p:spPr>
          <a:xfrm>
            <a:off x="239374" y="836714"/>
            <a:ext cx="11714455" cy="5289452"/>
          </a:xfrm>
        </p:spPr>
        <p:txBody>
          <a:bodyPr lIns="91438" tIns="45719" rIns="91438" bIns="45719">
            <a:normAutofit/>
          </a:bodyPr>
          <a:lstStyle>
            <a:lvl1pPr>
              <a:defRPr sz="2700">
                <a:solidFill>
                  <a:srgbClr val="004CA0"/>
                </a:solidFill>
                <a:ea typeface="微软雅黑" panose="020B0503020204020204" pitchFamily="34" charset="-122"/>
              </a:defRPr>
            </a:lvl1pPr>
            <a:lvl2pPr>
              <a:defRPr sz="2400">
                <a:solidFill>
                  <a:srgbClr val="004CA0"/>
                </a:solidFill>
                <a:ea typeface="微软雅黑" panose="020B0503020204020204" pitchFamily="34" charset="-122"/>
              </a:defRPr>
            </a:lvl2pPr>
            <a:lvl3pPr marL="1219170" indent="0">
              <a:buNone/>
              <a:defRPr sz="2100">
                <a:solidFill>
                  <a:srgbClr val="004CA0"/>
                </a:solidFill>
                <a:ea typeface="微软雅黑" panose="020B0503020204020204" pitchFamily="34" charset="-122"/>
              </a:defRPr>
            </a:lvl3pPr>
            <a:lvl4pPr>
              <a:defRPr sz="1900">
                <a:solidFill>
                  <a:srgbClr val="004CA0"/>
                </a:solidFill>
              </a:defRPr>
            </a:lvl4pPr>
            <a:lvl5pPr>
              <a:defRPr sz="1900">
                <a:solidFill>
                  <a:srgbClr val="004CA0"/>
                </a:solidFill>
              </a:defRPr>
            </a:lvl5pPr>
          </a:lstStyle>
          <a:p>
            <a:pPr lvl="0"/>
            <a:r>
              <a:rPr lang="zh-CN" altLang="en-US" dirty="0"/>
              <a:t>单击此处编辑母版文本样式</a:t>
            </a:r>
          </a:p>
          <a:p>
            <a:pPr lvl="1"/>
            <a:r>
              <a:rPr lang="zh-CN" altLang="en-US" dirty="0"/>
              <a:t>第二级</a:t>
            </a:r>
          </a:p>
          <a:p>
            <a:pPr lvl="2"/>
            <a:endParaRPr lang="zh-CN" altLang="en-US" dirty="0"/>
          </a:p>
        </p:txBody>
      </p:sp>
      <p:sp>
        <p:nvSpPr>
          <p:cNvPr id="6" name="灯片编号占位符 5"/>
          <p:cNvSpPr>
            <a:spLocks noGrp="1"/>
          </p:cNvSpPr>
          <p:nvPr>
            <p:ph type="sldNum" sz="quarter" idx="12"/>
          </p:nvPr>
        </p:nvSpPr>
        <p:spPr/>
        <p:txBody>
          <a:bodyPr lIns="91438" tIns="45719" rIns="91438" bIns="45719"/>
          <a:lstStyle>
            <a:lvl1pPr>
              <a:defRPr>
                <a:ea typeface="微软雅黑" panose="020B0503020204020204" pitchFamily="34" charset="-122"/>
              </a:defRPr>
            </a:lvl1pPr>
          </a:lstStyle>
          <a:p>
            <a:fld id="{0C913308-F349-4B6D-A68A-DD1791B4A57B}" type="slidenum">
              <a:rPr lang="zh-CN" altLang="en-US" smtClean="0">
                <a:solidFill>
                  <a:prstClr val="black"/>
                </a:solidFill>
              </a:rPr>
              <a:pPr/>
              <a:t>‹#›</a:t>
            </a:fld>
            <a:endParaRPr lang="zh-CN" altLang="en-US">
              <a:solidFill>
                <a:prstClr val="black"/>
              </a:solidFill>
            </a:endParaRPr>
          </a:p>
        </p:txBody>
      </p:sp>
      <p:sp>
        <p:nvSpPr>
          <p:cNvPr id="9" name="矩形 8"/>
          <p:cNvSpPr/>
          <p:nvPr userDrawn="1"/>
        </p:nvSpPr>
        <p:spPr>
          <a:xfrm>
            <a:off x="1" y="853136"/>
            <a:ext cx="12193201" cy="33600"/>
          </a:xfrm>
          <a:prstGeom prst="rect">
            <a:avLst/>
          </a:prstGeom>
          <a:gradFill flip="none" rotWithShape="1">
            <a:gsLst>
              <a:gs pos="0">
                <a:srgbClr val="004CA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758604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9547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070" y="274639"/>
            <a:ext cx="2743471" cy="5851525"/>
          </a:xfrm>
          <a:prstGeom prst="rect">
            <a:avLst/>
          </a:prstGeom>
        </p:spPr>
        <p:txBody>
          <a:bodyPr vert="eaVert" lIns="91438" tIns="45719" rIns="91438" bIns="45719"/>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60" y="274639"/>
            <a:ext cx="8027191" cy="5851525"/>
          </a:xfrm>
          <a:prstGeom prst="rect">
            <a:avLst/>
          </a:prstGeom>
        </p:spPr>
        <p:txBody>
          <a:bodyPr vert="eaVert" lIns="91438" tIns="45719" rIns="91438" bIns="45719"/>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5" name="页脚占位符 4"/>
          <p:cNvSpPr>
            <a:spLocks noGrp="1"/>
          </p:cNvSpPr>
          <p:nvPr>
            <p:ph type="ftr" sz="quarter" idx="11"/>
          </p:nvPr>
        </p:nvSpPr>
        <p:spPr>
          <a:xfrm>
            <a:off x="4166010" y="6356352"/>
            <a:ext cx="3861180" cy="365125"/>
          </a:xfrm>
          <a:prstGeom prst="rect">
            <a:avLst/>
          </a:prstGeom>
        </p:spPr>
        <p:txBody>
          <a:bodyPr lIns="91438" tIns="45719" rIns="91438" bIns="45719"/>
          <a:lstStyle>
            <a:lvl1pPr>
              <a:defRPr>
                <a:ea typeface="微软雅黑" panose="020B0503020204020204" pitchFamily="34"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7384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08005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3760801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lIns="121914" tIns="60957" rIns="121914" bIns="60957"/>
          <a:lstStyle>
            <a:lvl1pPr>
              <a:defRPr>
                <a:ea typeface="微软雅黑" panose="020B0503020204020204"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917861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31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59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7" name="Picture 2" descr="C:\Users\think\Desktop\PPT模板_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39374" y="0"/>
            <a:ext cx="11714455" cy="836712"/>
          </a:xfrm>
        </p:spPr>
        <p:txBody>
          <a:bodyPr lIns="91438" tIns="45719" rIns="91438" bIns="45719">
            <a:normAutofit/>
          </a:bodyPr>
          <a:lstStyle>
            <a:lvl1pPr algn="l">
              <a:defRPr sz="2700" b="1">
                <a:solidFill>
                  <a:srgbClr val="004CA0"/>
                </a:solidFill>
                <a:ea typeface="微软雅黑" panose="020B0503020204020204" pitchFamily="34" charset="-122"/>
              </a:defRPr>
            </a:lvl1pPr>
          </a:lstStyle>
          <a:p>
            <a:r>
              <a:rPr lang="zh-CN" altLang="en-US" dirty="0"/>
              <a:t>单击此处编辑母版标题样式</a:t>
            </a:r>
          </a:p>
        </p:txBody>
      </p:sp>
      <p:pic>
        <p:nvPicPr>
          <p:cNvPr id="8" name="Picture 2" descr="C:\Users\think\Desktop\PPT模板_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359" t="3199" r="88316" b="87878"/>
          <a:stretch>
            <a:fillRect/>
          </a:stretch>
        </p:blipFill>
        <p:spPr bwMode="auto">
          <a:xfrm>
            <a:off x="10705567" y="59707"/>
            <a:ext cx="1192216" cy="64156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userDrawn="1"/>
        </p:nvSpPr>
        <p:spPr>
          <a:xfrm>
            <a:off x="1" y="866545"/>
            <a:ext cx="12193201" cy="642211"/>
          </a:xfrm>
          <a:prstGeom prst="rect">
            <a:avLst/>
          </a:prstGeom>
          <a:gradFill>
            <a:gsLst>
              <a:gs pos="18000">
                <a:schemeClr val="accent1">
                  <a:lumMod val="40000"/>
                  <a:lumOff val="60000"/>
                  <a:alpha val="8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3" name="内容占位符 2"/>
          <p:cNvSpPr>
            <a:spLocks noGrp="1"/>
          </p:cNvSpPr>
          <p:nvPr>
            <p:ph idx="1"/>
          </p:nvPr>
        </p:nvSpPr>
        <p:spPr>
          <a:xfrm>
            <a:off x="239374" y="836714"/>
            <a:ext cx="11714455" cy="5289452"/>
          </a:xfrm>
        </p:spPr>
        <p:txBody>
          <a:bodyPr lIns="91438" tIns="45719" rIns="91438" bIns="45719">
            <a:normAutofit/>
          </a:bodyPr>
          <a:lstStyle>
            <a:lvl1pPr>
              <a:defRPr sz="2700">
                <a:solidFill>
                  <a:srgbClr val="004CA0"/>
                </a:solidFill>
                <a:ea typeface="微软雅黑" panose="020B0503020204020204" pitchFamily="34" charset="-122"/>
              </a:defRPr>
            </a:lvl1pPr>
            <a:lvl2pPr>
              <a:defRPr sz="2400">
                <a:solidFill>
                  <a:srgbClr val="004CA0"/>
                </a:solidFill>
                <a:ea typeface="微软雅黑" panose="020B0503020204020204" pitchFamily="34" charset="-122"/>
              </a:defRPr>
            </a:lvl2pPr>
            <a:lvl3pPr marL="1219170" indent="0">
              <a:buNone/>
              <a:defRPr sz="2100">
                <a:solidFill>
                  <a:srgbClr val="004CA0"/>
                </a:solidFill>
                <a:ea typeface="微软雅黑" panose="020B0503020204020204" pitchFamily="34" charset="-122"/>
              </a:defRPr>
            </a:lvl3pPr>
            <a:lvl4pPr>
              <a:defRPr sz="1900">
                <a:solidFill>
                  <a:srgbClr val="004CA0"/>
                </a:solidFill>
              </a:defRPr>
            </a:lvl4pPr>
            <a:lvl5pPr>
              <a:defRPr sz="1900">
                <a:solidFill>
                  <a:srgbClr val="004CA0"/>
                </a:solidFill>
              </a:defRPr>
            </a:lvl5pPr>
          </a:lstStyle>
          <a:p>
            <a:pPr lvl="0"/>
            <a:r>
              <a:rPr lang="zh-CN" altLang="en-US" dirty="0"/>
              <a:t>单击此处编辑母版文本样式</a:t>
            </a:r>
          </a:p>
          <a:p>
            <a:pPr lvl="1"/>
            <a:r>
              <a:rPr lang="zh-CN" altLang="en-US" dirty="0"/>
              <a:t>第二级</a:t>
            </a:r>
          </a:p>
          <a:p>
            <a:pPr lvl="2"/>
            <a:endParaRPr lang="zh-CN" altLang="en-US" dirty="0"/>
          </a:p>
        </p:txBody>
      </p:sp>
      <p:sp>
        <p:nvSpPr>
          <p:cNvPr id="6" name="灯片编号占位符 5"/>
          <p:cNvSpPr>
            <a:spLocks noGrp="1"/>
          </p:cNvSpPr>
          <p:nvPr>
            <p:ph type="sldNum" sz="quarter" idx="12"/>
          </p:nvPr>
        </p:nvSpPr>
        <p:spPr/>
        <p:txBody>
          <a:bodyPr lIns="91438" tIns="45719" rIns="91438" bIns="45719"/>
          <a:lstStyle>
            <a:lvl1pPr>
              <a:defRPr>
                <a:ea typeface="微软雅黑" panose="020B0503020204020204" pitchFamily="34" charset="-122"/>
              </a:defRPr>
            </a:lvl1pPr>
          </a:lstStyle>
          <a:p>
            <a:fld id="{0C913308-F349-4B6D-A68A-DD1791B4A57B}" type="slidenum">
              <a:rPr lang="zh-CN" altLang="en-US" smtClean="0">
                <a:solidFill>
                  <a:prstClr val="black"/>
                </a:solidFill>
              </a:rPr>
              <a:pPr/>
              <a:t>‹#›</a:t>
            </a:fld>
            <a:endParaRPr lang="zh-CN" altLang="en-US">
              <a:solidFill>
                <a:prstClr val="black"/>
              </a:solidFill>
            </a:endParaRPr>
          </a:p>
        </p:txBody>
      </p:sp>
      <p:sp>
        <p:nvSpPr>
          <p:cNvPr id="9" name="矩形 8"/>
          <p:cNvSpPr/>
          <p:nvPr userDrawn="1"/>
        </p:nvSpPr>
        <p:spPr>
          <a:xfrm>
            <a:off x="1" y="853136"/>
            <a:ext cx="12193201" cy="33600"/>
          </a:xfrm>
          <a:prstGeom prst="rect">
            <a:avLst/>
          </a:prstGeom>
          <a:gradFill flip="none" rotWithShape="1">
            <a:gsLst>
              <a:gs pos="0">
                <a:srgbClr val="004CA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22864142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302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070" y="274639"/>
            <a:ext cx="2743471" cy="5851525"/>
          </a:xfrm>
          <a:prstGeom prst="rect">
            <a:avLst/>
          </a:prstGeom>
        </p:spPr>
        <p:txBody>
          <a:bodyPr vert="eaVert" lIns="91438" tIns="45719" rIns="91438" bIns="45719"/>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60" y="274639"/>
            <a:ext cx="8027191" cy="5851525"/>
          </a:xfrm>
          <a:prstGeom prst="rect">
            <a:avLst/>
          </a:prstGeom>
        </p:spPr>
        <p:txBody>
          <a:bodyPr vert="eaVert" lIns="91438" tIns="45719" rIns="91438" bIns="45719"/>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5" name="页脚占位符 4"/>
          <p:cNvSpPr>
            <a:spLocks noGrp="1"/>
          </p:cNvSpPr>
          <p:nvPr>
            <p:ph type="ftr" sz="quarter" idx="11"/>
          </p:nvPr>
        </p:nvSpPr>
        <p:spPr>
          <a:xfrm>
            <a:off x="4166010" y="6356352"/>
            <a:ext cx="3861180" cy="365125"/>
          </a:xfrm>
          <a:prstGeom prst="rect">
            <a:avLst/>
          </a:prstGeom>
        </p:spPr>
        <p:txBody>
          <a:bodyPr lIns="91438" tIns="45719" rIns="91438" bIns="45719"/>
          <a:lstStyle>
            <a:lvl1pPr>
              <a:defRPr>
                <a:ea typeface="微软雅黑" panose="020B0503020204020204" pitchFamily="34"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7384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652433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lIns="121914" tIns="60957" rIns="121914" bIns="60957"/>
          <a:lstStyle>
            <a:lvl1pPr>
              <a:defRPr>
                <a:ea typeface="微软雅黑" panose="020B0503020204020204"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3095797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348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4331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7" name="Picture 2" descr="C:\Users\think\Desktop\PPT模板_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a:xfrm>
            <a:off x="239374" y="0"/>
            <a:ext cx="11714455" cy="836712"/>
          </a:xfrm>
        </p:spPr>
        <p:txBody>
          <a:bodyPr lIns="91438" tIns="45719" rIns="91438" bIns="45719">
            <a:normAutofit/>
          </a:bodyPr>
          <a:lstStyle>
            <a:lvl1pPr algn="l">
              <a:defRPr sz="2700" b="1">
                <a:solidFill>
                  <a:srgbClr val="004CA0"/>
                </a:solidFill>
                <a:ea typeface="微软雅黑" panose="020B0503020204020204" pitchFamily="34" charset="-122"/>
              </a:defRPr>
            </a:lvl1pPr>
          </a:lstStyle>
          <a:p>
            <a:r>
              <a:rPr lang="zh-CN" altLang="en-US" dirty="0"/>
              <a:t>单击此处编辑母版标题样式</a:t>
            </a:r>
          </a:p>
        </p:txBody>
      </p:sp>
      <p:pic>
        <p:nvPicPr>
          <p:cNvPr id="8" name="Picture 2" descr="C:\Users\think\Desktop\PPT模板_01.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359" t="3199" r="88316" b="87878"/>
          <a:stretch>
            <a:fillRect/>
          </a:stretch>
        </p:blipFill>
        <p:spPr bwMode="auto">
          <a:xfrm>
            <a:off x="10705567" y="59707"/>
            <a:ext cx="1192216" cy="641567"/>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userDrawn="1"/>
        </p:nvSpPr>
        <p:spPr>
          <a:xfrm>
            <a:off x="1" y="866545"/>
            <a:ext cx="12193201" cy="642211"/>
          </a:xfrm>
          <a:prstGeom prst="rect">
            <a:avLst/>
          </a:prstGeom>
          <a:gradFill>
            <a:gsLst>
              <a:gs pos="18000">
                <a:schemeClr val="accent1">
                  <a:lumMod val="40000"/>
                  <a:lumOff val="60000"/>
                  <a:alpha val="8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3" name="内容占位符 2"/>
          <p:cNvSpPr>
            <a:spLocks noGrp="1"/>
          </p:cNvSpPr>
          <p:nvPr>
            <p:ph idx="1"/>
          </p:nvPr>
        </p:nvSpPr>
        <p:spPr>
          <a:xfrm>
            <a:off x="239374" y="836714"/>
            <a:ext cx="11714455" cy="5289452"/>
          </a:xfrm>
        </p:spPr>
        <p:txBody>
          <a:bodyPr lIns="91438" tIns="45719" rIns="91438" bIns="45719">
            <a:normAutofit/>
          </a:bodyPr>
          <a:lstStyle>
            <a:lvl1pPr>
              <a:defRPr sz="2700">
                <a:solidFill>
                  <a:srgbClr val="004CA0"/>
                </a:solidFill>
                <a:ea typeface="微软雅黑" panose="020B0503020204020204" pitchFamily="34" charset="-122"/>
              </a:defRPr>
            </a:lvl1pPr>
            <a:lvl2pPr>
              <a:defRPr sz="2400">
                <a:solidFill>
                  <a:srgbClr val="004CA0"/>
                </a:solidFill>
                <a:ea typeface="微软雅黑" panose="020B0503020204020204" pitchFamily="34" charset="-122"/>
              </a:defRPr>
            </a:lvl2pPr>
            <a:lvl3pPr marL="1219170" indent="0">
              <a:buNone/>
              <a:defRPr sz="2100">
                <a:solidFill>
                  <a:srgbClr val="004CA0"/>
                </a:solidFill>
                <a:ea typeface="微软雅黑" panose="020B0503020204020204" pitchFamily="34" charset="-122"/>
              </a:defRPr>
            </a:lvl3pPr>
            <a:lvl4pPr>
              <a:defRPr sz="1900">
                <a:solidFill>
                  <a:srgbClr val="004CA0"/>
                </a:solidFill>
              </a:defRPr>
            </a:lvl4pPr>
            <a:lvl5pPr>
              <a:defRPr sz="1900">
                <a:solidFill>
                  <a:srgbClr val="004CA0"/>
                </a:solidFill>
              </a:defRPr>
            </a:lvl5pPr>
          </a:lstStyle>
          <a:p>
            <a:pPr lvl="0"/>
            <a:r>
              <a:rPr lang="zh-CN" altLang="en-US" dirty="0"/>
              <a:t>单击此处编辑母版文本样式</a:t>
            </a:r>
          </a:p>
          <a:p>
            <a:pPr lvl="1"/>
            <a:r>
              <a:rPr lang="zh-CN" altLang="en-US" dirty="0"/>
              <a:t>第二级</a:t>
            </a:r>
          </a:p>
          <a:p>
            <a:pPr lvl="2"/>
            <a:endParaRPr lang="zh-CN" altLang="en-US" dirty="0"/>
          </a:p>
        </p:txBody>
      </p:sp>
      <p:sp>
        <p:nvSpPr>
          <p:cNvPr id="6" name="灯片编号占位符 5"/>
          <p:cNvSpPr>
            <a:spLocks noGrp="1"/>
          </p:cNvSpPr>
          <p:nvPr>
            <p:ph type="sldNum" sz="quarter" idx="12"/>
          </p:nvPr>
        </p:nvSpPr>
        <p:spPr/>
        <p:txBody>
          <a:bodyPr lIns="91438" tIns="45719" rIns="91438" bIns="45719"/>
          <a:lstStyle>
            <a:lvl1pPr>
              <a:defRPr>
                <a:ea typeface="微软雅黑" panose="020B0503020204020204" pitchFamily="34" charset="-122"/>
              </a:defRPr>
            </a:lvl1pPr>
          </a:lstStyle>
          <a:p>
            <a:fld id="{0C913308-F349-4B6D-A68A-DD1791B4A57B}" type="slidenum">
              <a:rPr lang="zh-CN" altLang="en-US" smtClean="0">
                <a:solidFill>
                  <a:prstClr val="black"/>
                </a:solidFill>
              </a:rPr>
              <a:pPr/>
              <a:t>‹#›</a:t>
            </a:fld>
            <a:endParaRPr lang="zh-CN" altLang="en-US">
              <a:solidFill>
                <a:prstClr val="black"/>
              </a:solidFill>
            </a:endParaRPr>
          </a:p>
        </p:txBody>
      </p:sp>
      <p:sp>
        <p:nvSpPr>
          <p:cNvPr id="9" name="矩形 8"/>
          <p:cNvSpPr/>
          <p:nvPr userDrawn="1"/>
        </p:nvSpPr>
        <p:spPr>
          <a:xfrm>
            <a:off x="1" y="853136"/>
            <a:ext cx="12193201" cy="33600"/>
          </a:xfrm>
          <a:prstGeom prst="rect">
            <a:avLst/>
          </a:prstGeom>
          <a:gradFill flip="none" rotWithShape="1">
            <a:gsLst>
              <a:gs pos="0">
                <a:srgbClr val="004CA0"/>
              </a:gs>
              <a:gs pos="100000">
                <a:srgbClr val="0070C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Tree>
    <p:extLst>
      <p:ext uri="{BB962C8B-B14F-4D97-AF65-F5344CB8AC3E}">
        <p14:creationId xmlns:p14="http://schemas.microsoft.com/office/powerpoint/2010/main" val="2544809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3C5868A-D900-4EC8-9832-FB1CB62F0F8F}" type="datetimeFigureOut">
              <a:rPr lang="zh-CN" altLang="en-US" smtClean="0"/>
              <a:t>2019/6/2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07C2AE-1918-41DC-AA88-EE8033E2AE87}" type="slidenum">
              <a:rPr lang="zh-CN" altLang="en-US" smtClean="0"/>
              <a:t>‹#›</a:t>
            </a:fld>
            <a:endParaRPr lang="zh-CN" altLang="en-US"/>
          </a:p>
        </p:txBody>
      </p:sp>
    </p:spTree>
    <p:extLst>
      <p:ext uri="{BB962C8B-B14F-4D97-AF65-F5344CB8AC3E}">
        <p14:creationId xmlns:p14="http://schemas.microsoft.com/office/powerpoint/2010/main" val="16110256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181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0070" y="274639"/>
            <a:ext cx="2743471" cy="5851525"/>
          </a:xfrm>
          <a:prstGeom prst="rect">
            <a:avLst/>
          </a:prstGeom>
        </p:spPr>
        <p:txBody>
          <a:bodyPr vert="eaVert" lIns="91438" tIns="45719" rIns="91438" bIns="45719"/>
          <a:lstStyle>
            <a:lvl1pPr>
              <a:defRPr>
                <a:ea typeface="微软雅黑" panose="020B0503020204020204" pitchFamily="34"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609660" y="274639"/>
            <a:ext cx="8027191" cy="5851525"/>
          </a:xfrm>
          <a:prstGeom prst="rect">
            <a:avLst/>
          </a:prstGeom>
        </p:spPr>
        <p:txBody>
          <a:bodyPr vert="eaVert" lIns="91438" tIns="45719" rIns="91438" bIns="45719"/>
          <a:lstStyle>
            <a:lvl1pPr>
              <a:defRPr>
                <a:ea typeface="微软雅黑" panose="020B0503020204020204" pitchFamily="34" charset="-122"/>
              </a:defRPr>
            </a:lvl1pPr>
            <a:lvl2pPr>
              <a:defRPr>
                <a:ea typeface="微软雅黑" panose="020B0503020204020204" pitchFamily="34" charset="-122"/>
              </a:defRPr>
            </a:lvl2pPr>
            <a:lvl3pPr>
              <a:defRPr>
                <a:ea typeface="微软雅黑" panose="020B0503020204020204" pitchFamily="34" charset="-122"/>
              </a:defRPr>
            </a:lvl3pPr>
            <a:lvl4pPr>
              <a:defRPr>
                <a:ea typeface="微软雅黑" panose="020B0503020204020204" pitchFamily="34" charset="-122"/>
              </a:defRPr>
            </a:lvl4pPr>
            <a:lvl5pPr>
              <a:defRPr>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096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5" name="页脚占位符 4"/>
          <p:cNvSpPr>
            <a:spLocks noGrp="1"/>
          </p:cNvSpPr>
          <p:nvPr>
            <p:ph type="ftr" sz="quarter" idx="11"/>
          </p:nvPr>
        </p:nvSpPr>
        <p:spPr>
          <a:xfrm>
            <a:off x="4166010" y="6356352"/>
            <a:ext cx="3861180" cy="365125"/>
          </a:xfrm>
          <a:prstGeom prst="rect">
            <a:avLst/>
          </a:prstGeom>
        </p:spPr>
        <p:txBody>
          <a:bodyPr lIns="91438" tIns="45719" rIns="91438" bIns="45719"/>
          <a:lstStyle>
            <a:lvl1pPr>
              <a:defRPr>
                <a:ea typeface="微软雅黑" panose="020B0503020204020204" pitchFamily="34" charset="-122"/>
              </a:defRPr>
            </a:lvl1pPr>
          </a:lstStyle>
          <a:p>
            <a:endParaRPr lang="zh-CN" altLang="en-US" dirty="0">
              <a:solidFill>
                <a:prstClr val="black"/>
              </a:solidFill>
            </a:endParaRPr>
          </a:p>
        </p:txBody>
      </p:sp>
      <p:sp>
        <p:nvSpPr>
          <p:cNvPr id="6" name="灯片编号占位符 5"/>
          <p:cNvSpPr>
            <a:spLocks noGrp="1"/>
          </p:cNvSpPr>
          <p:nvPr>
            <p:ph type="sldNum" sz="quarter" idx="12"/>
          </p:nvPr>
        </p:nvSpPr>
        <p:spPr>
          <a:xfrm>
            <a:off x="8738460" y="6356352"/>
            <a:ext cx="2845080" cy="365125"/>
          </a:xfrm>
          <a:prstGeom prst="rect">
            <a:avLst/>
          </a:prstGeom>
        </p:spPr>
        <p:txBody>
          <a:bodyPr lIns="91438" tIns="45719" rIns="91438" bIns="45719"/>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9664113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005FAA82-39AF-4045-AACE-79AAC4E83A2C}" type="datetimeFigureOut">
              <a:rPr lang="zh-CN" altLang="en-US" smtClean="0">
                <a:solidFill>
                  <a:prstClr val="black"/>
                </a:solidFill>
              </a:rPr>
              <a:pPr/>
              <a:t>2019/6/2</a:t>
            </a:fld>
            <a:endParaRPr lang="zh-CN" altLang="en-US" dirty="0">
              <a:solidFill>
                <a:prstClr val="black"/>
              </a:solidFill>
            </a:endParaRPr>
          </a:p>
        </p:txBody>
      </p:sp>
      <p:sp>
        <p:nvSpPr>
          <p:cNvPr id="3" name="页脚占位符 2"/>
          <p:cNvSpPr>
            <a:spLocks noGrp="1"/>
          </p:cNvSpPr>
          <p:nvPr>
            <p:ph type="ftr" sz="quarter" idx="11"/>
          </p:nvPr>
        </p:nvSpPr>
        <p:spPr>
          <a:xfrm>
            <a:off x="4165600" y="6356352"/>
            <a:ext cx="3860800" cy="365125"/>
          </a:xfrm>
          <a:prstGeom prst="rect">
            <a:avLst/>
          </a:prstGeom>
        </p:spPr>
        <p:txBody>
          <a:bodyPr lIns="121914" tIns="60957" rIns="121914" bIns="60957"/>
          <a:lstStyle>
            <a:lvl1pPr>
              <a:defRPr>
                <a:ea typeface="微软雅黑" panose="020B0503020204020204" pitchFamily="34" charset="-122"/>
              </a:defRPr>
            </a:lvl1pPr>
          </a:lstStyle>
          <a:p>
            <a:endParaRPr lang="zh-CN" altLang="en-US" dirty="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914" tIns="60957" rIns="121914" bIns="60957"/>
          <a:lstStyle>
            <a:lvl1pPr>
              <a:defRPr>
                <a:ea typeface="微软雅黑" panose="020B0503020204020204" pitchFamily="34" charset="-122"/>
              </a:defRPr>
            </a:lvl1pPr>
          </a:lstStyle>
          <a:p>
            <a:fld id="{6BAC988B-806A-4D80-ADE0-38297F1FF54D}" type="slidenum">
              <a:rPr lang="zh-CN" altLang="en-US" smtClean="0">
                <a:solidFill>
                  <a:prstClr val="black"/>
                </a:solidFill>
              </a:rPr>
              <a:pPr/>
              <a:t>‹#›</a:t>
            </a:fld>
            <a:endParaRPr lang="zh-CN" altLang="en-US" dirty="0">
              <a:solidFill>
                <a:prstClr val="black"/>
              </a:solidFill>
            </a:endParaRPr>
          </a:p>
        </p:txBody>
      </p:sp>
    </p:spTree>
    <p:extLst>
      <p:ext uri="{BB962C8B-B14F-4D97-AF65-F5344CB8AC3E}">
        <p14:creationId xmlns:p14="http://schemas.microsoft.com/office/powerpoint/2010/main" val="2510502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目录页1.jpg"/>
          <p:cNvPicPr>
            <a:picLocks noChangeAspect="1"/>
          </p:cNvPicPr>
          <p:nvPr userDrawn="1"/>
        </p:nvPicPr>
        <p:blipFill>
          <a:blip r:embed="rId2" cstate="print"/>
          <a:stretch>
            <a:fillRect/>
          </a:stretch>
        </p:blipFill>
        <p:spPr>
          <a:xfrm>
            <a:off x="-15909" y="-1"/>
            <a:ext cx="12207909" cy="6858001"/>
          </a:xfrm>
          <a:prstGeom prst="rect">
            <a:avLst/>
          </a:prstGeom>
          <a:scene3d>
            <a:camera prst="orthographicFront">
              <a:rot lat="0" lon="0" rev="0"/>
            </a:camera>
            <a:lightRig rig="threePt" dir="t"/>
          </a:scene3d>
        </p:spPr>
      </p:pic>
      <p:pic>
        <p:nvPicPr>
          <p:cNvPr id="9" name="图片 8"/>
          <p:cNvPicPr>
            <a:picLocks noChangeAspect="1"/>
          </p:cNvPicPr>
          <p:nvPr userDrawn="1"/>
        </p:nvPicPr>
        <p:blipFill>
          <a:blip r:embed="rId3"/>
          <a:stretch>
            <a:fillRect/>
          </a:stretch>
        </p:blipFill>
        <p:spPr>
          <a:xfrm flipV="1">
            <a:off x="0" y="775754"/>
            <a:ext cx="12193088" cy="60959"/>
          </a:xfrm>
          <a:prstGeom prst="rect">
            <a:avLst/>
          </a:prstGeom>
        </p:spPr>
      </p:pic>
    </p:spTree>
    <p:extLst>
      <p:ext uri="{BB962C8B-B14F-4D97-AF65-F5344CB8AC3E}">
        <p14:creationId xmlns:p14="http://schemas.microsoft.com/office/powerpoint/2010/main" val="1013938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descr="目录页1.jpg"/>
          <p:cNvPicPr>
            <a:picLocks noChangeAspect="1"/>
          </p:cNvPicPr>
          <p:nvPr userDrawn="1"/>
        </p:nvPicPr>
        <p:blipFill>
          <a:blip r:embed="rId2" cstate="print"/>
          <a:stretch>
            <a:fillRect/>
          </a:stretch>
        </p:blipFill>
        <p:spPr>
          <a:xfrm>
            <a:off x="-15909" y="-1"/>
            <a:ext cx="12207909" cy="6858001"/>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15305307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940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82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568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8453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37358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89.xml"/><Relationship Id="rId7"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6.png"/><Relationship Id="rId5" Type="http://schemas.openxmlformats.org/officeDocument/2006/relationships/slideLayout" Target="../slideLayouts/slideLayout91.xml"/><Relationship Id="rId10" Type="http://schemas.openxmlformats.org/officeDocument/2006/relationships/image" Target="../media/image5.png"/><Relationship Id="rId4" Type="http://schemas.openxmlformats.org/officeDocument/2006/relationships/slideLayout" Target="../slideLayouts/slideLayout90.xml"/><Relationship Id="rId9"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11.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6.png"/><Relationship Id="rId5" Type="http://schemas.openxmlformats.org/officeDocument/2006/relationships/slideLayout" Target="../slideLayouts/slideLayout6.xm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theme" Target="../theme/theme6.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77.xml"/><Relationship Id="rId7"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image" Target="../media/image6.png"/><Relationship Id="rId5" Type="http://schemas.openxmlformats.org/officeDocument/2006/relationships/slideLayout" Target="../slideLayouts/slideLayout79.xml"/><Relationship Id="rId10" Type="http://schemas.openxmlformats.org/officeDocument/2006/relationships/image" Target="../media/image5.png"/><Relationship Id="rId4" Type="http://schemas.openxmlformats.org/officeDocument/2006/relationships/slideLayout" Target="../slideLayouts/slideLayout78.xml"/><Relationship Id="rId9"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83.xml"/><Relationship Id="rId7"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6.png"/><Relationship Id="rId5" Type="http://schemas.openxmlformats.org/officeDocument/2006/relationships/slideLayout" Target="../slideLayouts/slideLayout85.xml"/><Relationship Id="rId10" Type="http://schemas.openxmlformats.org/officeDocument/2006/relationships/image" Target="../media/image5.png"/><Relationship Id="rId4" Type="http://schemas.openxmlformats.org/officeDocument/2006/relationships/slideLayout" Target="../slideLayouts/slideLayout8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图片 2" descr="2016-ppt封面.jpg"/>
          <p:cNvPicPr>
            <a:picLocks noChangeAspect="1"/>
          </p:cNvPicPr>
          <p:nvPr/>
        </p:nvPicPr>
        <p:blipFill>
          <a:blip r:embed="rId3" cstate="print"/>
          <a:stretch>
            <a:fillRect/>
          </a:stretch>
        </p:blipFill>
        <p:spPr>
          <a:xfrm>
            <a:off x="1" y="410255"/>
            <a:ext cx="12193201" cy="6470717"/>
          </a:xfrm>
          <a:prstGeom prst="rect">
            <a:avLst/>
          </a:prstGeom>
        </p:spPr>
      </p:pic>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b="44744"/>
          <a:stretch>
            <a:fillRect/>
          </a:stretch>
        </p:blipFill>
        <p:spPr>
          <a:xfrm>
            <a:off x="6944530" y="291845"/>
            <a:ext cx="5105319" cy="10249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5900">
          <a:solidFill>
            <a:schemeClr val="tx1"/>
          </a:solidFill>
          <a:latin typeface="Calibri" panose="020F0502020204030204" pitchFamily="34" charset="0"/>
          <a:ea typeface="宋体" panose="02010600030101010101" pitchFamily="2" charset="-122"/>
        </a:defRPr>
      </a:lvl5pPr>
      <a:lvl6pPr marL="609585"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6pPr>
      <a:lvl7pPr marL="1219170"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7pPr>
      <a:lvl8pPr marL="1828754"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8pPr>
      <a:lvl9pPr marL="2438339" algn="ctr" rtl="0" fontAlgn="base">
        <a:spcBef>
          <a:spcPct val="0"/>
        </a:spcBef>
        <a:spcAft>
          <a:spcPct val="0"/>
        </a:spcAft>
        <a:defRPr sz="5900">
          <a:solidFill>
            <a:schemeClr val="tx1"/>
          </a:solidFill>
          <a:latin typeface="Calibri" panose="020F0502020204030204" pitchFamily="34" charset="0"/>
          <a:ea typeface="宋体" panose="02010600030101010101" pitchFamily="2" charset="-122"/>
        </a:defRPr>
      </a:lvl9pPr>
    </p:titleStyle>
    <p:bodyStyle>
      <a:lvl1pPr marL="457189" indent="-457189" algn="l"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700"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目录页1.jpg"/>
          <p:cNvPicPr>
            <a:picLocks noChangeAspect="1"/>
          </p:cNvPicPr>
          <p:nvPr/>
        </p:nvPicPr>
        <p:blipFill>
          <a:blip r:embed="rId8" cstate="print"/>
          <a:stretch>
            <a:fillRect/>
          </a:stretch>
        </p:blipFill>
        <p:spPr>
          <a:xfrm>
            <a:off x="1" y="0"/>
            <a:ext cx="12193201" cy="6858024"/>
          </a:xfrm>
          <a:prstGeom prst="rect">
            <a:avLst/>
          </a:prstGeom>
        </p:spPr>
      </p:pic>
      <p:pic>
        <p:nvPicPr>
          <p:cNvPr id="3" name="Picture 4"/>
          <p:cNvPicPr preferRelativeResize="0">
            <a:picLocks noChangeArrowheads="1"/>
          </p:cNvPicPr>
          <p:nvPr userDrawn="1"/>
        </p:nvPicPr>
        <p:blipFill>
          <a:blip r:embed="rId9" cstate="print"/>
          <a:srcRect t="97618"/>
          <a:stretch>
            <a:fillRect/>
          </a:stretch>
        </p:blipFill>
        <p:spPr bwMode="auto">
          <a:xfrm>
            <a:off x="1" y="6761989"/>
            <a:ext cx="12193201" cy="96011"/>
          </a:xfrm>
          <a:prstGeom prst="rect">
            <a:avLst/>
          </a:prstGeom>
          <a:noFill/>
          <a:ln w="9525">
            <a:noFill/>
            <a:miter lim="800000"/>
            <a:headEnd/>
            <a:tailEnd/>
          </a:ln>
        </p:spPr>
      </p:pic>
      <p:pic>
        <p:nvPicPr>
          <p:cNvPr id="2" name="图片 1"/>
          <p:cNvPicPr>
            <a:picLocks noChangeAspect="1"/>
          </p:cNvPicPr>
          <p:nvPr userDrawn="1"/>
        </p:nvPicPr>
        <p:blipFill>
          <a:blip r:embed="rId10"/>
          <a:stretch>
            <a:fillRect/>
          </a:stretch>
        </p:blipFill>
        <p:spPr>
          <a:xfrm flipV="1">
            <a:off x="1" y="679745"/>
            <a:ext cx="12193201" cy="60959"/>
          </a:xfrm>
          <a:prstGeom prst="rect">
            <a:avLst/>
          </a:prstGeom>
        </p:spPr>
      </p:pic>
      <p:pic>
        <p:nvPicPr>
          <p:cNvPr id="5" name="图片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331020150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Lst>
  <p:txStyles>
    <p:titleStyle>
      <a:lvl1pPr algn="ctr" defTabSz="121853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12507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87" r:id="rId13"/>
    <p:sldLayoutId id="2147483788" r:id="rId14"/>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目录页1.jpg"/>
          <p:cNvPicPr>
            <a:picLocks noChangeAspect="1"/>
          </p:cNvPicPr>
          <p:nvPr/>
        </p:nvPicPr>
        <p:blipFill>
          <a:blip r:embed="rId8" cstate="print"/>
          <a:stretch>
            <a:fillRect/>
          </a:stretch>
        </p:blipFill>
        <p:spPr>
          <a:xfrm>
            <a:off x="1" y="0"/>
            <a:ext cx="12193201" cy="6858024"/>
          </a:xfrm>
          <a:prstGeom prst="rect">
            <a:avLst/>
          </a:prstGeom>
        </p:spPr>
      </p:pic>
      <p:pic>
        <p:nvPicPr>
          <p:cNvPr id="3" name="Picture 4"/>
          <p:cNvPicPr preferRelativeResize="0">
            <a:picLocks noChangeArrowheads="1"/>
          </p:cNvPicPr>
          <p:nvPr userDrawn="1"/>
        </p:nvPicPr>
        <p:blipFill>
          <a:blip r:embed="rId9" cstate="print"/>
          <a:srcRect t="97618"/>
          <a:stretch>
            <a:fillRect/>
          </a:stretch>
        </p:blipFill>
        <p:spPr bwMode="auto">
          <a:xfrm>
            <a:off x="1" y="6761989"/>
            <a:ext cx="12193201" cy="96011"/>
          </a:xfrm>
          <a:prstGeom prst="rect">
            <a:avLst/>
          </a:prstGeom>
          <a:noFill/>
          <a:ln w="9525">
            <a:noFill/>
            <a:miter lim="800000"/>
            <a:headEnd/>
            <a:tailEnd/>
          </a:ln>
        </p:spPr>
      </p:pic>
      <p:pic>
        <p:nvPicPr>
          <p:cNvPr id="2" name="图片 1"/>
          <p:cNvPicPr>
            <a:picLocks noChangeAspect="1"/>
          </p:cNvPicPr>
          <p:nvPr userDrawn="1"/>
        </p:nvPicPr>
        <p:blipFill>
          <a:blip r:embed="rId10"/>
          <a:stretch>
            <a:fillRect/>
          </a:stretch>
        </p:blipFill>
        <p:spPr>
          <a:xfrm flipV="1">
            <a:off x="1" y="679745"/>
            <a:ext cx="12193201" cy="60959"/>
          </a:xfrm>
          <a:prstGeom prst="rect">
            <a:avLst/>
          </a:prstGeom>
        </p:spPr>
      </p:pic>
      <p:pic>
        <p:nvPicPr>
          <p:cNvPr id="5" name="图片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8" r:id="rId6"/>
  </p:sldLayoutIdLst>
  <p:txStyles>
    <p:titleStyle>
      <a:lvl1pPr algn="ctr" defTabSz="121853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38" tIns="45719" rIns="91438" bIns="4571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38" tIns="45719" rIns="91438" bIns="4571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38" tIns="45719" rIns="91438" bIns="45719" rtlCol="0" anchor="ctr"/>
          <a:lstStyle>
            <a:lvl1pPr algn="l">
              <a:defRPr sz="1200">
                <a:solidFill>
                  <a:schemeClr val="tx1">
                    <a:tint val="75000"/>
                  </a:schemeClr>
                </a:solidFill>
                <a:ea typeface="微软雅黑" panose="020B0503020204020204" pitchFamily="34" charset="-122"/>
              </a:defRPr>
            </a:lvl1pPr>
          </a:lstStyle>
          <a:p>
            <a:fld id="{73C5868A-D900-4EC8-9832-FB1CB62F0F8F}" type="datetimeFigureOut">
              <a:rPr lang="zh-CN" altLang="en-US" smtClean="0"/>
              <a:pPr/>
              <a:t>2019/6/2</a:t>
            </a:fld>
            <a:endParaRPr lang="zh-CN" altLang="en-US" dirty="0"/>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38" tIns="45719" rIns="91438" bIns="45719" rtlCol="0" anchor="ctr"/>
          <a:lstStyle>
            <a:lvl1pPr algn="ctr">
              <a:defRPr sz="1200">
                <a:solidFill>
                  <a:schemeClr val="tx1">
                    <a:tint val="75000"/>
                  </a:schemeClr>
                </a:solidFill>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38" tIns="45719" rIns="91438" bIns="45719" rtlCol="0" anchor="ctr"/>
          <a:lstStyle>
            <a:lvl1pPr algn="r">
              <a:defRPr sz="1200">
                <a:solidFill>
                  <a:schemeClr val="tx1">
                    <a:tint val="75000"/>
                  </a:schemeClr>
                </a:solidFill>
                <a:ea typeface="微软雅黑" panose="020B0503020204020204" pitchFamily="34" charset="-122"/>
              </a:defRPr>
            </a:lvl1pPr>
          </a:lstStyle>
          <a:p>
            <a:fld id="{DC07C2AE-1918-41DC-AA88-EE8033E2AE87}" type="slidenum">
              <a:rPr lang="zh-CN" altLang="en-US" smtClean="0"/>
              <a:pPr/>
              <a:t>‹#›</a:t>
            </a:fld>
            <a:endParaRPr lang="zh-CN" altLang="en-US" dirty="0"/>
          </a:p>
        </p:txBody>
      </p:sp>
    </p:spTree>
    <p:extLst>
      <p:ext uri="{BB962C8B-B14F-4D97-AF65-F5344CB8AC3E}">
        <p14:creationId xmlns:p14="http://schemas.microsoft.com/office/powerpoint/2010/main" val="162632887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defTabSz="914377"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微软雅黑" panose="020B0503020204020204" pitchFamily="34" charset="-122"/>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微软雅黑" panose="020B0503020204020204" pitchFamily="34" charset="-122"/>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微软雅黑" panose="020B0503020204020204" pitchFamily="34" charset="-122"/>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微软雅黑" panose="020B0503020204020204" pitchFamily="34" charset="-122"/>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微软雅黑" panose="020B0503020204020204" pitchFamily="34" charset="-122"/>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838200" y="1826684"/>
            <a:ext cx="10515600" cy="4349749"/>
          </a:xfrm>
          <a:prstGeom prst="rect">
            <a:avLst/>
          </a:prstGeom>
        </p:spPr>
        <p:txBody>
          <a:bodyPr vert="horz" lIns="91438" tIns="45719" rIns="91438" bIns="45719"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3"/>
            <a:ext cx="2743200" cy="366183"/>
          </a:xfrm>
          <a:prstGeom prst="rect">
            <a:avLst/>
          </a:prstGeom>
        </p:spPr>
        <p:txBody>
          <a:bodyPr vert="horz" lIns="91438" tIns="45719" rIns="91438" bIns="45719" rtlCol="0" anchor="ctr"/>
          <a:lstStyle>
            <a:lvl1pPr algn="l">
              <a:defRPr sz="1600">
                <a:solidFill>
                  <a:schemeClr val="tx1">
                    <a:tint val="75000"/>
                  </a:schemeClr>
                </a:solidFill>
                <a:ea typeface="微软雅黑" panose="020B0503020204020204" pitchFamily="34" charset="-122"/>
              </a:defRPr>
            </a:lvl1pPr>
          </a:lstStyle>
          <a:p>
            <a:pPr fontAlgn="auto">
              <a:spcBef>
                <a:spcPts val="0"/>
              </a:spcBef>
              <a:spcAft>
                <a:spcPts val="0"/>
              </a:spcAft>
            </a:pPr>
            <a:endParaRPr lang="zh-CN" altLang="en-US" dirty="0">
              <a:solidFill>
                <a:prstClr val="black">
                  <a:tint val="75000"/>
                </a:prstClr>
              </a:solidFill>
              <a:latin typeface="等线"/>
            </a:endParaRPr>
          </a:p>
        </p:txBody>
      </p:sp>
      <p:sp>
        <p:nvSpPr>
          <p:cNvPr id="5" name="页脚占位符 4"/>
          <p:cNvSpPr>
            <a:spLocks noGrp="1"/>
          </p:cNvSpPr>
          <p:nvPr>
            <p:ph type="ftr" sz="quarter" idx="3"/>
          </p:nvPr>
        </p:nvSpPr>
        <p:spPr>
          <a:xfrm>
            <a:off x="4038600" y="6356353"/>
            <a:ext cx="4114800" cy="366183"/>
          </a:xfrm>
          <a:prstGeom prst="rect">
            <a:avLst/>
          </a:prstGeom>
        </p:spPr>
        <p:txBody>
          <a:bodyPr vert="horz" lIns="91438" tIns="45719" rIns="91438" bIns="45719" rtlCol="0" anchor="ctr"/>
          <a:lstStyle>
            <a:lvl1pPr algn="ctr">
              <a:defRPr sz="1600">
                <a:solidFill>
                  <a:schemeClr val="tx1">
                    <a:tint val="75000"/>
                  </a:schemeClr>
                </a:solidFill>
                <a:ea typeface="微软雅黑" panose="020B0503020204020204" pitchFamily="34" charset="-122"/>
              </a:defRPr>
            </a:lvl1pPr>
          </a:lstStyle>
          <a:p>
            <a:pPr fontAlgn="auto">
              <a:spcBef>
                <a:spcPts val="0"/>
              </a:spcBef>
              <a:spcAft>
                <a:spcPts val="0"/>
              </a:spcAft>
            </a:pPr>
            <a:endParaRPr lang="zh-CN" altLang="en-US" dirty="0">
              <a:solidFill>
                <a:prstClr val="black">
                  <a:tint val="75000"/>
                </a:prstClr>
              </a:solidFill>
              <a:latin typeface="等线"/>
            </a:endParaRPr>
          </a:p>
        </p:txBody>
      </p:sp>
      <p:pic>
        <p:nvPicPr>
          <p:cNvPr id="7" name="图片 6"/>
          <p:cNvPicPr/>
          <p:nvPr/>
        </p:nvPicPr>
        <p:blipFill rotWithShape="1">
          <a:blip r:embed="rId4"/>
          <a:srcRect r="80054"/>
          <a:stretch/>
        </p:blipFill>
        <p:spPr>
          <a:xfrm>
            <a:off x="11064552" y="182409"/>
            <a:ext cx="768085" cy="832600"/>
          </a:xfrm>
          <a:prstGeom prst="rect">
            <a:avLst/>
          </a:prstGeom>
        </p:spPr>
      </p:pic>
      <p:sp>
        <p:nvSpPr>
          <p:cNvPr id="9" name="灯片编号占位符 5"/>
          <p:cNvSpPr>
            <a:spLocks noGrp="1"/>
          </p:cNvSpPr>
          <p:nvPr>
            <p:ph type="sldNum" sz="quarter" idx="4"/>
          </p:nvPr>
        </p:nvSpPr>
        <p:spPr>
          <a:xfrm>
            <a:off x="8968340" y="6484542"/>
            <a:ext cx="2844800" cy="365125"/>
          </a:xfrm>
          <a:prstGeom prst="rect">
            <a:avLst/>
          </a:prstGeom>
        </p:spPr>
        <p:txBody>
          <a:bodyPr lIns="91438" tIns="45719" rIns="91438" bIns="45719"/>
          <a:lstStyle>
            <a:lvl1pPr algn="r">
              <a:defRPr>
                <a:latin typeface="Times New Roman" panose="02020603050405020304" pitchFamily="18" charset="0"/>
                <a:ea typeface="微软雅黑" panose="020B0503020204020204" pitchFamily="34" charset="-122"/>
                <a:cs typeface="Times New Roman" panose="02020603050405020304" pitchFamily="18" charset="0"/>
              </a:defRPr>
            </a:lvl1pPr>
          </a:lstStyle>
          <a:p>
            <a:pPr fontAlgn="auto">
              <a:spcBef>
                <a:spcPts val="0"/>
              </a:spcBef>
              <a:spcAft>
                <a:spcPts val="0"/>
              </a:spcAft>
            </a:pPr>
            <a:fld id="{6BAC988B-806A-4D80-ADE0-38297F1FF54D}" type="slidenum">
              <a:rPr lang="zh-CN" altLang="en-US" smtClean="0">
                <a:solidFill>
                  <a:prstClr val="black"/>
                </a:solidFill>
              </a:rPr>
              <a:pPr fontAlgn="auto">
                <a:spcBef>
                  <a:spcPts val="0"/>
                </a:spcBef>
                <a:spcAft>
                  <a:spcPts val="0"/>
                </a:spcAft>
              </a:pPr>
              <a:t>‹#›</a:t>
            </a:fld>
            <a:endParaRPr lang="zh-CN" altLang="en-US" dirty="0">
              <a:solidFill>
                <a:prstClr val="black"/>
              </a:solidFill>
            </a:endParaRPr>
          </a:p>
        </p:txBody>
      </p:sp>
    </p:spTree>
    <p:extLst>
      <p:ext uri="{BB962C8B-B14F-4D97-AF65-F5344CB8AC3E}">
        <p14:creationId xmlns:p14="http://schemas.microsoft.com/office/powerpoint/2010/main" val="3060551083"/>
      </p:ext>
    </p:extLst>
  </p:cSld>
  <p:clrMap bg1="lt1" tx1="dk1" bg2="lt2" tx2="dk2" accent1="accent1" accent2="accent2" accent3="accent3" accent4="accent4" accent5="accent5" accent6="accent6" hlink="hlink" folHlink="folHlink"/>
  <p:sldLayoutIdLst>
    <p:sldLayoutId id="2147483672" r:id="rId1"/>
    <p:sldLayoutId id="2147483673" r:id="rId2"/>
  </p:sldLayoutIdLst>
  <p:hf hdr="0" ftr="0" dt="0"/>
  <p:txStyles>
    <p:titleStyle>
      <a:lvl1pPr algn="l" defTabSz="121914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7754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95" r:id="rId13"/>
    <p:sldLayoutId id="2147483696" r:id="rId14"/>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6F5F4"/>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fontAlgn="auto">
              <a:spcBef>
                <a:spcPts val="0"/>
              </a:spcBef>
              <a:spcAft>
                <a:spcPts val="0"/>
              </a:spcAft>
            </a:pPr>
            <a:fld id="{458C14FC-324F-40F3-93FC-7C9BE9E6DAA9}" type="datetime1">
              <a:rPr lang="zh-CN" altLang="en-US" smtClean="0">
                <a:solidFill>
                  <a:prstClr val="black">
                    <a:tint val="75000"/>
                  </a:prstClr>
                </a:solidFill>
                <a:latin typeface="Times New Roman"/>
                <a:ea typeface="微软雅黑"/>
              </a:rPr>
              <a:pPr fontAlgn="auto">
                <a:spcBef>
                  <a:spcPts val="0"/>
                </a:spcBef>
                <a:spcAft>
                  <a:spcPts val="0"/>
                </a:spcAft>
              </a:pPr>
              <a:t>2019/6/2</a:t>
            </a:fld>
            <a:endParaRPr lang="zh-CN" altLang="en-US">
              <a:solidFill>
                <a:prstClr val="black">
                  <a:tint val="75000"/>
                </a:prstClr>
              </a:solidFill>
              <a:latin typeface="Times New Roman"/>
              <a:ea typeface="微软雅黑"/>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Times New Roman"/>
              <a:ea typeface="微软雅黑"/>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fontAlgn="auto">
              <a:spcBef>
                <a:spcPts val="0"/>
              </a:spcBef>
              <a:spcAft>
                <a:spcPts val="0"/>
              </a:spcAft>
            </a:pPr>
            <a:fld id="{3944C2A6-4079-4908-AF58-33BEFBA8834A}" type="slidenum">
              <a:rPr lang="zh-CN" altLang="en-US" smtClean="0">
                <a:solidFill>
                  <a:prstClr val="black">
                    <a:tint val="75000"/>
                  </a:prstClr>
                </a:solidFill>
                <a:latin typeface="Times New Roman"/>
                <a:ea typeface="微软雅黑"/>
              </a:rPr>
              <a:pPr fontAlgn="auto">
                <a:spcBef>
                  <a:spcPts val="0"/>
                </a:spcBef>
                <a:spcAft>
                  <a:spcPts val="0"/>
                </a:spcAft>
              </a:pPr>
              <a:t>‹#›</a:t>
            </a:fld>
            <a:endParaRPr lang="zh-CN" altLang="en-US">
              <a:solidFill>
                <a:prstClr val="black">
                  <a:tint val="75000"/>
                </a:prstClr>
              </a:solidFill>
              <a:latin typeface="Times New Roman"/>
              <a:ea typeface="微软雅黑"/>
            </a:endParaRPr>
          </a:p>
        </p:txBody>
      </p:sp>
    </p:spTree>
    <p:extLst>
      <p:ext uri="{BB962C8B-B14F-4D97-AF65-F5344CB8AC3E}">
        <p14:creationId xmlns:p14="http://schemas.microsoft.com/office/powerpoint/2010/main" val="319933602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3" r:id="rId15"/>
    <p:sldLayoutId id="2147483715" r:id="rId16"/>
    <p:sldLayoutId id="2147483719"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ransition>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6F5F4"/>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4"/>
            <a:ext cx="10515600" cy="4351339"/>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fontAlgn="auto">
              <a:spcBef>
                <a:spcPts val="0"/>
              </a:spcBef>
              <a:spcAft>
                <a:spcPts val="0"/>
              </a:spcAft>
            </a:pPr>
            <a:fld id="{458C14FC-324F-40F3-93FC-7C9BE9E6DAA9}" type="datetime1">
              <a:rPr lang="zh-CN" altLang="en-US" smtClean="0">
                <a:solidFill>
                  <a:prstClr val="black">
                    <a:tint val="75000"/>
                  </a:prstClr>
                </a:solidFill>
                <a:latin typeface="Times New Roman"/>
                <a:ea typeface="微软雅黑"/>
              </a:rPr>
              <a:pPr fontAlgn="auto">
                <a:spcBef>
                  <a:spcPts val="0"/>
                </a:spcBef>
                <a:spcAft>
                  <a:spcPts val="0"/>
                </a:spcAft>
              </a:pPr>
              <a:t>2019/6/2</a:t>
            </a:fld>
            <a:endParaRPr lang="zh-CN" altLang="en-US">
              <a:solidFill>
                <a:prstClr val="black">
                  <a:tint val="75000"/>
                </a:prstClr>
              </a:solidFill>
              <a:latin typeface="Times New Roman"/>
              <a:ea typeface="微软雅黑"/>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Times New Roman"/>
              <a:ea typeface="微软雅黑"/>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fontAlgn="auto">
              <a:spcBef>
                <a:spcPts val="0"/>
              </a:spcBef>
              <a:spcAft>
                <a:spcPts val="0"/>
              </a:spcAft>
            </a:pPr>
            <a:fld id="{3944C2A6-4079-4908-AF58-33BEFBA8834A}" type="slidenum">
              <a:rPr lang="zh-CN" altLang="en-US" smtClean="0">
                <a:solidFill>
                  <a:prstClr val="black">
                    <a:tint val="75000"/>
                  </a:prstClr>
                </a:solidFill>
                <a:latin typeface="Times New Roman"/>
                <a:ea typeface="微软雅黑"/>
              </a:rPr>
              <a:pPr fontAlgn="auto">
                <a:spcBef>
                  <a:spcPts val="0"/>
                </a:spcBef>
                <a:spcAft>
                  <a:spcPts val="0"/>
                </a:spcAft>
              </a:pPr>
              <a:t>‹#›</a:t>
            </a:fld>
            <a:endParaRPr lang="zh-CN" altLang="en-US">
              <a:solidFill>
                <a:prstClr val="black">
                  <a:tint val="75000"/>
                </a:prstClr>
              </a:solidFill>
              <a:latin typeface="Times New Roman"/>
              <a:ea typeface="微软雅黑"/>
            </a:endParaRPr>
          </a:p>
        </p:txBody>
      </p:sp>
    </p:spTree>
    <p:extLst>
      <p:ext uri="{BB962C8B-B14F-4D97-AF65-F5344CB8AC3E}">
        <p14:creationId xmlns:p14="http://schemas.microsoft.com/office/powerpoint/2010/main" val="14421885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ransition>
    <p:fade/>
  </p:transition>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目录页1.jpg"/>
          <p:cNvPicPr>
            <a:picLocks noChangeAspect="1"/>
          </p:cNvPicPr>
          <p:nvPr/>
        </p:nvPicPr>
        <p:blipFill>
          <a:blip r:embed="rId8" cstate="print"/>
          <a:stretch>
            <a:fillRect/>
          </a:stretch>
        </p:blipFill>
        <p:spPr>
          <a:xfrm>
            <a:off x="1" y="0"/>
            <a:ext cx="12193201" cy="6858024"/>
          </a:xfrm>
          <a:prstGeom prst="rect">
            <a:avLst/>
          </a:prstGeom>
        </p:spPr>
      </p:pic>
      <p:pic>
        <p:nvPicPr>
          <p:cNvPr id="3" name="Picture 4"/>
          <p:cNvPicPr preferRelativeResize="0">
            <a:picLocks noChangeArrowheads="1"/>
          </p:cNvPicPr>
          <p:nvPr userDrawn="1"/>
        </p:nvPicPr>
        <p:blipFill>
          <a:blip r:embed="rId9" cstate="print"/>
          <a:srcRect t="97618"/>
          <a:stretch>
            <a:fillRect/>
          </a:stretch>
        </p:blipFill>
        <p:spPr bwMode="auto">
          <a:xfrm>
            <a:off x="1" y="6761989"/>
            <a:ext cx="12193201" cy="96011"/>
          </a:xfrm>
          <a:prstGeom prst="rect">
            <a:avLst/>
          </a:prstGeom>
          <a:noFill/>
          <a:ln w="9525">
            <a:noFill/>
            <a:miter lim="800000"/>
            <a:headEnd/>
            <a:tailEnd/>
          </a:ln>
        </p:spPr>
      </p:pic>
      <p:pic>
        <p:nvPicPr>
          <p:cNvPr id="2" name="图片 1"/>
          <p:cNvPicPr>
            <a:picLocks noChangeAspect="1"/>
          </p:cNvPicPr>
          <p:nvPr userDrawn="1"/>
        </p:nvPicPr>
        <p:blipFill>
          <a:blip r:embed="rId10"/>
          <a:stretch>
            <a:fillRect/>
          </a:stretch>
        </p:blipFill>
        <p:spPr>
          <a:xfrm flipV="1">
            <a:off x="1" y="679745"/>
            <a:ext cx="12193201" cy="60959"/>
          </a:xfrm>
          <a:prstGeom prst="rect">
            <a:avLst/>
          </a:prstGeom>
        </p:spPr>
      </p:pic>
      <p:pic>
        <p:nvPicPr>
          <p:cNvPr id="5" name="图片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75621257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xStyles>
    <p:titleStyle>
      <a:lvl1pPr algn="ctr" defTabSz="121853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目录页1.jpg"/>
          <p:cNvPicPr>
            <a:picLocks noChangeAspect="1"/>
          </p:cNvPicPr>
          <p:nvPr/>
        </p:nvPicPr>
        <p:blipFill>
          <a:blip r:embed="rId8" cstate="print"/>
          <a:stretch>
            <a:fillRect/>
          </a:stretch>
        </p:blipFill>
        <p:spPr>
          <a:xfrm>
            <a:off x="1" y="0"/>
            <a:ext cx="12193201" cy="6858024"/>
          </a:xfrm>
          <a:prstGeom prst="rect">
            <a:avLst/>
          </a:prstGeom>
        </p:spPr>
      </p:pic>
      <p:pic>
        <p:nvPicPr>
          <p:cNvPr id="3" name="Picture 4"/>
          <p:cNvPicPr preferRelativeResize="0">
            <a:picLocks noChangeArrowheads="1"/>
          </p:cNvPicPr>
          <p:nvPr userDrawn="1"/>
        </p:nvPicPr>
        <p:blipFill>
          <a:blip r:embed="rId9" cstate="print"/>
          <a:srcRect t="97618"/>
          <a:stretch>
            <a:fillRect/>
          </a:stretch>
        </p:blipFill>
        <p:spPr bwMode="auto">
          <a:xfrm>
            <a:off x="1" y="6761989"/>
            <a:ext cx="12193201" cy="96011"/>
          </a:xfrm>
          <a:prstGeom prst="rect">
            <a:avLst/>
          </a:prstGeom>
          <a:noFill/>
          <a:ln w="9525">
            <a:noFill/>
            <a:miter lim="800000"/>
            <a:headEnd/>
            <a:tailEnd/>
          </a:ln>
        </p:spPr>
      </p:pic>
      <p:pic>
        <p:nvPicPr>
          <p:cNvPr id="2" name="图片 1"/>
          <p:cNvPicPr>
            <a:picLocks noChangeAspect="1"/>
          </p:cNvPicPr>
          <p:nvPr userDrawn="1"/>
        </p:nvPicPr>
        <p:blipFill>
          <a:blip r:embed="rId10"/>
          <a:stretch>
            <a:fillRect/>
          </a:stretch>
        </p:blipFill>
        <p:spPr>
          <a:xfrm flipV="1">
            <a:off x="1" y="679745"/>
            <a:ext cx="12193201" cy="60959"/>
          </a:xfrm>
          <a:prstGeom prst="rect">
            <a:avLst/>
          </a:prstGeom>
        </p:spPr>
      </p:pic>
      <p:pic>
        <p:nvPicPr>
          <p:cNvPr id="5" name="图片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79006390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xStyles>
    <p:titleStyle>
      <a:lvl1pPr algn="ctr" defTabSz="1218535"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853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853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853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853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9170" algn="l" defTabSz="1218535" rtl="0" eaLnBrk="1" latinLnBrk="0" hangingPunct="1">
        <a:defRPr sz="2400" kern="1200">
          <a:solidFill>
            <a:schemeClr val="tx1"/>
          </a:solidFill>
          <a:latin typeface="+mn-lt"/>
          <a:ea typeface="+mn-ea"/>
          <a:cs typeface="+mn-cs"/>
        </a:defRPr>
      </a:lvl3pPr>
      <a:lvl4pPr marL="1828754" algn="l" defTabSz="1218535" rtl="0" eaLnBrk="1" latinLnBrk="0" hangingPunct="1">
        <a:defRPr sz="2400" kern="1200">
          <a:solidFill>
            <a:schemeClr val="tx1"/>
          </a:solidFill>
          <a:latin typeface="+mn-lt"/>
          <a:ea typeface="+mn-ea"/>
          <a:cs typeface="+mn-cs"/>
        </a:defRPr>
      </a:lvl4pPr>
      <a:lvl5pPr marL="2438339" algn="l" defTabSz="1218535" rtl="0" eaLnBrk="1" latinLnBrk="0" hangingPunct="1">
        <a:defRPr sz="2400" kern="1200">
          <a:solidFill>
            <a:schemeClr val="tx1"/>
          </a:solidFill>
          <a:latin typeface="+mn-lt"/>
          <a:ea typeface="+mn-ea"/>
          <a:cs typeface="+mn-cs"/>
        </a:defRPr>
      </a:lvl5pPr>
      <a:lvl6pPr marL="3047924" algn="l" defTabSz="1218535" rtl="0" eaLnBrk="1" latinLnBrk="0" hangingPunct="1">
        <a:defRPr sz="2400" kern="1200">
          <a:solidFill>
            <a:schemeClr val="tx1"/>
          </a:solidFill>
          <a:latin typeface="+mn-lt"/>
          <a:ea typeface="+mn-ea"/>
          <a:cs typeface="+mn-cs"/>
        </a:defRPr>
      </a:lvl6pPr>
      <a:lvl7pPr marL="3657509" algn="l" defTabSz="1218535" rtl="0" eaLnBrk="1" latinLnBrk="0" hangingPunct="1">
        <a:defRPr sz="2400" kern="1200">
          <a:solidFill>
            <a:schemeClr val="tx1"/>
          </a:solidFill>
          <a:latin typeface="+mn-lt"/>
          <a:ea typeface="+mn-ea"/>
          <a:cs typeface="+mn-cs"/>
        </a:defRPr>
      </a:lvl7pPr>
      <a:lvl8pPr marL="4267093" algn="l" defTabSz="1218535" rtl="0" eaLnBrk="1" latinLnBrk="0" hangingPunct="1">
        <a:defRPr sz="2400" kern="1200">
          <a:solidFill>
            <a:schemeClr val="tx1"/>
          </a:solidFill>
          <a:latin typeface="+mn-lt"/>
          <a:ea typeface="+mn-ea"/>
          <a:cs typeface="+mn-cs"/>
        </a:defRPr>
      </a:lvl8pPr>
      <a:lvl9pPr marL="4876678" algn="l" defTabSz="121853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8.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49.pn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3.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53.xml"/><Relationship Id="rId6" Type="http://schemas.openxmlformats.org/officeDocument/2006/relationships/image" Target="../media/image91.jpg"/><Relationship Id="rId5" Type="http://schemas.openxmlformats.org/officeDocument/2006/relationships/image" Target="../media/image90.jpeg"/><Relationship Id="rId4" Type="http://schemas.openxmlformats.org/officeDocument/2006/relationships/image" Target="../media/image89.jp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98.jpeg"/><Relationship Id="rId2" Type="http://schemas.openxmlformats.org/officeDocument/2006/relationships/image" Target="../media/image94.png"/><Relationship Id="rId1" Type="http://schemas.openxmlformats.org/officeDocument/2006/relationships/slideLayout" Target="../slideLayouts/slideLayout54.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jpg"/></Relationships>
</file>

<file path=ppt/slides/_rels/slide4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107.jpg"/><Relationship Id="rId5" Type="http://schemas.openxmlformats.org/officeDocument/2006/relationships/image" Target="../media/image106.png"/><Relationship Id="rId4" Type="http://schemas.openxmlformats.org/officeDocument/2006/relationships/image" Target="../media/image105.jpg"/></Relationships>
</file>

<file path=ppt/slides/_rels/slide4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31.jpeg"/><Relationship Id="rId4"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59.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txBox="1"/>
          <p:nvPr/>
        </p:nvSpPr>
        <p:spPr>
          <a:xfrm>
            <a:off x="4430501" y="5229200"/>
            <a:ext cx="6400800" cy="1296144"/>
          </a:xfrm>
          <a:prstGeom prst="rect">
            <a:avLst/>
          </a:prstGeom>
        </p:spPr>
        <p:txBody>
          <a:bodyPr lIns="91438" tIns="45719" rIns="91438" bIns="45719"/>
          <a:lstStyle>
            <a:lvl1pPr marL="457200" indent="-457200" algn="l" rtl="0" eaLnBrk="0" fontAlgn="base" hangingPunct="0">
              <a:spcBef>
                <a:spcPct val="2000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ct val="2000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marL="0" indent="0" algn="ctr" fontAlgn="auto">
              <a:spcAft>
                <a:spcPts val="0"/>
              </a:spcAft>
              <a:buClr>
                <a:srgbClr val="96B1E6"/>
              </a:buClr>
              <a:buNone/>
              <a:defRPr/>
            </a:pPr>
            <a:r>
              <a:rPr lang="zh-CN" altLang="en-US" sz="2000" kern="0" dirty="0">
                <a:solidFill>
                  <a:schemeClr val="bg1"/>
                </a:solidFill>
                <a:latin typeface="+mj-ea"/>
                <a:ea typeface="+mj-ea"/>
              </a:rPr>
              <a:t>中电建水环境治理技术有限公司</a:t>
            </a:r>
            <a:endParaRPr lang="en-US" altLang="zh-CN" sz="2000" kern="0" dirty="0">
              <a:solidFill>
                <a:schemeClr val="bg1"/>
              </a:solidFill>
              <a:latin typeface="+mj-ea"/>
              <a:ea typeface="+mj-ea"/>
            </a:endParaRPr>
          </a:p>
          <a:p>
            <a:pPr marL="0" indent="0" algn="ctr" fontAlgn="auto">
              <a:spcAft>
                <a:spcPts val="0"/>
              </a:spcAft>
              <a:buClr>
                <a:srgbClr val="96B1E6"/>
              </a:buClr>
              <a:buNone/>
              <a:defRPr/>
            </a:pPr>
            <a:r>
              <a:rPr lang="zh-CN" altLang="en-US" sz="2000" kern="0" dirty="0">
                <a:solidFill>
                  <a:schemeClr val="bg1"/>
                </a:solidFill>
                <a:latin typeface="+mj-ea"/>
                <a:ea typeface="+mj-ea"/>
              </a:rPr>
              <a:t>副总工程师、教授级高级工程师</a:t>
            </a:r>
            <a:endParaRPr lang="en-US" altLang="zh-CN" sz="2000" kern="0" dirty="0">
              <a:solidFill>
                <a:schemeClr val="bg1"/>
              </a:solidFill>
              <a:latin typeface="+mj-ea"/>
              <a:ea typeface="+mj-ea"/>
            </a:endParaRPr>
          </a:p>
          <a:p>
            <a:pPr marL="0" indent="0" algn="ctr" fontAlgn="auto">
              <a:spcAft>
                <a:spcPts val="0"/>
              </a:spcAft>
              <a:buClr>
                <a:srgbClr val="96B1E6"/>
              </a:buClr>
              <a:buNone/>
              <a:defRPr/>
            </a:pPr>
            <a:r>
              <a:rPr lang="zh-CN" altLang="en-US" sz="2000" kern="0" dirty="0">
                <a:solidFill>
                  <a:schemeClr val="bg1"/>
                </a:solidFill>
                <a:latin typeface="+mj-ea"/>
                <a:ea typeface="+mj-ea"/>
              </a:rPr>
              <a:t>田卫红 </a:t>
            </a:r>
            <a:endParaRPr lang="en-US" altLang="zh-CN" sz="2000" kern="0" dirty="0">
              <a:solidFill>
                <a:schemeClr val="bg1"/>
              </a:solidFill>
              <a:latin typeface="+mj-ea"/>
              <a:ea typeface="+mj-ea"/>
            </a:endParaRPr>
          </a:p>
        </p:txBody>
      </p:sp>
      <p:sp>
        <p:nvSpPr>
          <p:cNvPr id="6" name="标题 1">
            <a:extLst>
              <a:ext uri="{FF2B5EF4-FFF2-40B4-BE49-F238E27FC236}">
                <a16:creationId xmlns:a16="http://schemas.microsoft.com/office/drawing/2014/main" id="{F806DEC8-85AE-4F3D-BC9F-C5E167310FF0}"/>
              </a:ext>
            </a:extLst>
          </p:cNvPr>
          <p:cNvSpPr txBox="1">
            <a:spLocks/>
          </p:cNvSpPr>
          <p:nvPr/>
        </p:nvSpPr>
        <p:spPr>
          <a:xfrm>
            <a:off x="4295954" y="3212977"/>
            <a:ext cx="7056631" cy="1098099"/>
          </a:xfrm>
          <a:prstGeom prst="rect">
            <a:avLst/>
          </a:prstGeom>
        </p:spPr>
        <p:txBody>
          <a:bodyPr vert="horz" lIns="91438" tIns="45719" rIns="91438" bIns="45719" rtlCol="0" anchor="ctr">
            <a:noAutofit/>
          </a:bodyPr>
          <a:lstStyle>
            <a:lvl1pPr algn="ctr" defTabSz="910742" rtl="0" eaLnBrk="1" latinLnBrk="0" hangingPunct="1">
              <a:spcBef>
                <a:spcPct val="0"/>
              </a:spcBef>
              <a:buNone/>
              <a:defRPr sz="3586" b="1" kern="1200">
                <a:solidFill>
                  <a:schemeClr val="bg1"/>
                </a:solidFill>
                <a:latin typeface="+mj-lt"/>
                <a:ea typeface="+mj-ea"/>
                <a:cs typeface="+mj-cs"/>
              </a:defRPr>
            </a:lvl1pPr>
          </a:lstStyle>
          <a:p>
            <a:pPr fontAlgn="auto">
              <a:lnSpc>
                <a:spcPts val="4781"/>
              </a:lnSpc>
              <a:spcAft>
                <a:spcPts val="0"/>
              </a:spcAft>
            </a:pPr>
            <a:r>
              <a:rPr lang="zh-CN" altLang="en-US" sz="3200" dirty="0">
                <a:latin typeface="+mn-ea"/>
                <a:ea typeface="+mn-ea"/>
              </a:rPr>
              <a:t>茅洲河流域水环境综合整治工程实践</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27381" y="1701039"/>
            <a:ext cx="3648405" cy="4416260"/>
            <a:chOff x="395536" y="1275779"/>
            <a:chExt cx="2736304" cy="3312195"/>
          </a:xfrm>
        </p:grpSpPr>
        <p:sp>
          <p:nvSpPr>
            <p:cNvPr id="19" name="文本框 44"/>
            <p:cNvSpPr txBox="1"/>
            <p:nvPr/>
          </p:nvSpPr>
          <p:spPr>
            <a:xfrm>
              <a:off x="395536" y="2556649"/>
              <a:ext cx="2736304" cy="2031325"/>
            </a:xfrm>
            <a:prstGeom prst="rect">
              <a:avLst/>
            </a:prstGeom>
            <a:noFill/>
          </p:spPr>
          <p:txBody>
            <a:bodyPr wrap="square">
              <a:spAutoFit/>
            </a:bodyPr>
            <a:lstStyle/>
            <a:p>
              <a:pPr algn="just" defTabSz="1219140" fontAlgn="auto">
                <a:spcBef>
                  <a:spcPts val="0"/>
                </a:spcBef>
                <a:spcAft>
                  <a:spcPts val="0"/>
                </a:spcAft>
                <a:buClr>
                  <a:srgbClr val="1F3F5F"/>
                </a:buClr>
              </a:pPr>
              <a:r>
                <a:rPr lang="zh-CN" altLang="en-US" sz="1900" dirty="0">
                  <a:solidFill>
                    <a:prstClr val="black"/>
                  </a:solidFill>
                  <a:latin typeface="微软雅黑" pitchFamily="34" charset="-122"/>
                  <a:ea typeface="微软雅黑" pitchFamily="34" charset="-122"/>
                </a:rPr>
                <a:t>“</a:t>
              </a:r>
              <a:r>
                <a:rPr lang="zh-CN" altLang="en-US" sz="1900" dirty="0">
                  <a:solidFill>
                    <a:srgbClr val="FF0000"/>
                  </a:solidFill>
                  <a:latin typeface="微软雅黑" pitchFamily="34" charset="-122"/>
                  <a:ea typeface="微软雅黑" pitchFamily="34" charset="-122"/>
                </a:rPr>
                <a:t>多龙管水，条块分割</a:t>
              </a:r>
              <a:r>
                <a:rPr lang="zh-CN" altLang="en-US" sz="1900" dirty="0">
                  <a:solidFill>
                    <a:prstClr val="black"/>
                  </a:solidFill>
                  <a:latin typeface="微软雅黑" pitchFamily="34" charset="-122"/>
                  <a:ea typeface="微软雅黑" pitchFamily="34" charset="-122"/>
                </a:rPr>
                <a:t>”，治理片断化、碎片化，造成</a:t>
              </a:r>
              <a:r>
                <a:rPr lang="zh-CN" altLang="en-US" sz="1900" dirty="0">
                  <a:solidFill>
                    <a:srgbClr val="FF0000"/>
                  </a:solidFill>
                  <a:latin typeface="微软雅黑" pitchFamily="34" charset="-122"/>
                  <a:ea typeface="微软雅黑" pitchFamily="34" charset="-122"/>
                </a:rPr>
                <a:t>管理权分散，各自为政</a:t>
              </a:r>
              <a:r>
                <a:rPr lang="zh-CN" altLang="en-US" sz="1900" dirty="0">
                  <a:solidFill>
                    <a:prstClr val="black"/>
                  </a:solidFill>
                  <a:latin typeface="微软雅黑" pitchFamily="34" charset="-122"/>
                  <a:ea typeface="微软雅黑" pitchFamily="34" charset="-122"/>
                </a:rPr>
                <a:t>，浪费人力物力，使有限的水资源不能合理配置和统一监管，造成</a:t>
              </a:r>
              <a:r>
                <a:rPr lang="zh-CN" altLang="en-US" sz="1900" dirty="0">
                  <a:solidFill>
                    <a:srgbClr val="FF0000"/>
                  </a:solidFill>
                  <a:latin typeface="微软雅黑" pitchFamily="34" charset="-122"/>
                  <a:ea typeface="微软雅黑" pitchFamily="34" charset="-122"/>
                </a:rPr>
                <a:t>水资源管理混乱、掠夺性开发、水源污染加重</a:t>
              </a:r>
              <a:r>
                <a:rPr lang="zh-CN" altLang="en-US" sz="1900" dirty="0">
                  <a:solidFill>
                    <a:prstClr val="black"/>
                  </a:solidFill>
                  <a:latin typeface="微软雅黑" pitchFamily="34" charset="-122"/>
                  <a:ea typeface="微软雅黑" pitchFamily="34" charset="-122"/>
                </a:rPr>
                <a:t>的不良局面。</a:t>
              </a:r>
              <a:endParaRPr lang="en-US" altLang="zh-CN" sz="1900" dirty="0">
                <a:solidFill>
                  <a:prstClr val="black"/>
                </a:solidFill>
                <a:latin typeface="微软雅黑" pitchFamily="34" charset="-122"/>
                <a:ea typeface="微软雅黑" pitchFamily="34" charset="-122"/>
              </a:endParaRPr>
            </a:p>
            <a:p>
              <a:pPr algn="just" defTabSz="1219140" fontAlgn="auto">
                <a:spcBef>
                  <a:spcPts val="0"/>
                </a:spcBef>
                <a:spcAft>
                  <a:spcPts val="0"/>
                </a:spcAft>
                <a:buClr>
                  <a:srgbClr val="1F3F5F"/>
                </a:buClr>
              </a:pPr>
              <a:endParaRPr lang="en-US" altLang="zh-CN" sz="1900" dirty="0">
                <a:solidFill>
                  <a:prstClr val="black"/>
                </a:solidFill>
                <a:latin typeface="微软雅黑" pitchFamily="34" charset="-122"/>
                <a:ea typeface="微软雅黑" pitchFamily="34" charset="-122"/>
              </a:endParaRPr>
            </a:p>
            <a:p>
              <a:pPr algn="just" defTabSz="1219140" fontAlgn="auto">
                <a:spcBef>
                  <a:spcPts val="0"/>
                </a:spcBef>
                <a:spcAft>
                  <a:spcPts val="0"/>
                </a:spcAft>
                <a:buClr>
                  <a:srgbClr val="1F3F5F"/>
                </a:buClr>
              </a:pPr>
              <a:r>
                <a:rPr lang="zh-CN" altLang="en-US" sz="1900" dirty="0">
                  <a:solidFill>
                    <a:prstClr val="black"/>
                  </a:solidFill>
                  <a:latin typeface="微软雅黑" pitchFamily="34" charset="-122"/>
                  <a:ea typeface="微软雅黑" pitchFamily="34" charset="-122"/>
                </a:rPr>
                <a:t>总结成功经验，汲取失误教训</a:t>
              </a:r>
              <a:endParaRPr lang="en-US" altLang="zh-CN" sz="1900" dirty="0">
                <a:solidFill>
                  <a:prstClr val="black">
                    <a:lumMod val="50000"/>
                    <a:lumOff val="50000"/>
                  </a:prstClr>
                </a:solidFill>
                <a:latin typeface="幼圆" panose="02010509060101010101" pitchFamily="49" charset="-122"/>
                <a:ea typeface="幼圆" panose="02010509060101010101" pitchFamily="49" charset="-122"/>
              </a:endParaRPr>
            </a:p>
          </p:txBody>
        </p:sp>
        <p:grpSp>
          <p:nvGrpSpPr>
            <p:cNvPr id="28" name="组合 27"/>
            <p:cNvGrpSpPr/>
            <p:nvPr/>
          </p:nvGrpSpPr>
          <p:grpSpPr>
            <a:xfrm>
              <a:off x="1187624" y="1275779"/>
              <a:ext cx="1368151" cy="1223963"/>
              <a:chOff x="1619672" y="1489074"/>
              <a:chExt cx="1585913" cy="1366838"/>
            </a:xfrm>
          </p:grpSpPr>
          <p:sp>
            <p:nvSpPr>
              <p:cNvPr id="20" name="任意多边形 19"/>
              <p:cNvSpPr/>
              <p:nvPr/>
            </p:nvSpPr>
            <p:spPr>
              <a:xfrm>
                <a:off x="1619672" y="1489074"/>
                <a:ext cx="1585913" cy="1366838"/>
              </a:xfrm>
              <a:custGeom>
                <a:avLst/>
                <a:gdLst>
                  <a:gd name="connsiteX0" fmla="*/ 684000 w 1585945"/>
                  <a:gd name="connsiteY0" fmla="*/ 0 h 1368000"/>
                  <a:gd name="connsiteX1" fmla="*/ 1354104 w 1585945"/>
                  <a:gd name="connsiteY1" fmla="*/ 546150 h 1368000"/>
                  <a:gd name="connsiteX2" fmla="*/ 1354466 w 1585945"/>
                  <a:gd name="connsiteY2" fmla="*/ 549742 h 1368000"/>
                  <a:gd name="connsiteX3" fmla="*/ 1585945 w 1585945"/>
                  <a:gd name="connsiteY3" fmla="*/ 684001 h 1368000"/>
                  <a:gd name="connsiteX4" fmla="*/ 1354466 w 1585945"/>
                  <a:gd name="connsiteY4" fmla="*/ 818258 h 1368000"/>
                  <a:gd name="connsiteX5" fmla="*/ 1354104 w 1585945"/>
                  <a:gd name="connsiteY5" fmla="*/ 821850 h 1368000"/>
                  <a:gd name="connsiteX6" fmla="*/ 684000 w 1585945"/>
                  <a:gd name="connsiteY6" fmla="*/ 1368000 h 1368000"/>
                  <a:gd name="connsiteX7" fmla="*/ 0 w 1585945"/>
                  <a:gd name="connsiteY7" fmla="*/ 684000 h 1368000"/>
                  <a:gd name="connsiteX8" fmla="*/ 684000 w 1585945"/>
                  <a:gd name="connsiteY8"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945" h="1368000">
                    <a:moveTo>
                      <a:pt x="684000" y="0"/>
                    </a:moveTo>
                    <a:cubicBezTo>
                      <a:pt x="1014543" y="0"/>
                      <a:pt x="1290323" y="234463"/>
                      <a:pt x="1354104" y="546150"/>
                    </a:cubicBezTo>
                    <a:lnTo>
                      <a:pt x="1354466" y="549742"/>
                    </a:lnTo>
                    <a:lnTo>
                      <a:pt x="1585945" y="684001"/>
                    </a:lnTo>
                    <a:lnTo>
                      <a:pt x="1354466" y="818258"/>
                    </a:lnTo>
                    <a:lnTo>
                      <a:pt x="1354104" y="821850"/>
                    </a:lnTo>
                    <a:cubicBezTo>
                      <a:pt x="1290323" y="1133537"/>
                      <a:pt x="1014543" y="1368000"/>
                      <a:pt x="684000" y="1368000"/>
                    </a:cubicBezTo>
                    <a:cubicBezTo>
                      <a:pt x="306237" y="1368000"/>
                      <a:pt x="0" y="1061763"/>
                      <a:pt x="0" y="684000"/>
                    </a:cubicBezTo>
                    <a:cubicBezTo>
                      <a:pt x="0" y="306237"/>
                      <a:pt x="306237" y="0"/>
                      <a:pt x="684000" y="0"/>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endParaRPr lang="zh-CN" altLang="en-US">
                  <a:solidFill>
                    <a:prstClr val="white"/>
                  </a:solidFill>
                </a:endParaRPr>
              </a:p>
            </p:txBody>
          </p:sp>
          <p:sp>
            <p:nvSpPr>
              <p:cNvPr id="21" name="椭圆 20"/>
              <p:cNvSpPr/>
              <p:nvPr/>
            </p:nvSpPr>
            <p:spPr>
              <a:xfrm>
                <a:off x="1764134" y="1631949"/>
                <a:ext cx="1079500" cy="1081088"/>
              </a:xfrm>
              <a:prstGeom prst="ellipse">
                <a:avLst/>
              </a:prstGeom>
              <a:solidFill>
                <a:schemeClr val="tx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已有</a:t>
                </a:r>
                <a:endParaRPr lang="en-US" altLang="zh-CN" b="1" dirty="0">
                  <a:solidFill>
                    <a:prstClr val="white"/>
                  </a:solidFill>
                  <a:latin typeface="微软雅黑" panose="020B0503020204020204" pitchFamily="34" charset="-122"/>
                  <a:ea typeface="微软雅黑" panose="020B0503020204020204" pitchFamily="34" charset="-122"/>
                </a:endParaRPr>
              </a:p>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模式</a:t>
                </a:r>
              </a:p>
            </p:txBody>
          </p:sp>
        </p:grpSp>
      </p:grpSp>
      <p:grpSp>
        <p:nvGrpSpPr>
          <p:cNvPr id="35" name="组合 34"/>
          <p:cNvGrpSpPr/>
          <p:nvPr/>
        </p:nvGrpSpPr>
        <p:grpSpPr>
          <a:xfrm>
            <a:off x="4463819" y="1700809"/>
            <a:ext cx="2868744" cy="3840427"/>
            <a:chOff x="3347864" y="1275606"/>
            <a:chExt cx="2151558" cy="2880320"/>
          </a:xfrm>
        </p:grpSpPr>
        <p:sp>
          <p:nvSpPr>
            <p:cNvPr id="22" name="文本框 53"/>
            <p:cNvSpPr txBox="1"/>
            <p:nvPr/>
          </p:nvSpPr>
          <p:spPr>
            <a:xfrm>
              <a:off x="3347864" y="2512399"/>
              <a:ext cx="2151558" cy="1643527"/>
            </a:xfrm>
            <a:prstGeom prst="rect">
              <a:avLst/>
            </a:prstGeom>
            <a:noFill/>
          </p:spPr>
          <p:txBody>
            <a:bodyPr wrap="square">
              <a:spAutoFit/>
            </a:bodyPr>
            <a:lstStyle/>
            <a:p>
              <a:pPr indent="-160859" algn="just" defTabSz="1219140" fontAlgn="auto">
                <a:lnSpc>
                  <a:spcPct val="120000"/>
                </a:lnSpc>
                <a:spcBef>
                  <a:spcPct val="50000"/>
                </a:spcBef>
                <a:spcAft>
                  <a:spcPts val="0"/>
                </a:spcAft>
                <a:buClr>
                  <a:srgbClr val="1F3F5F"/>
                </a:buClr>
              </a:pPr>
              <a:r>
                <a:rPr lang="zh-CN" altLang="en-US" sz="1900" dirty="0">
                  <a:solidFill>
                    <a:prstClr val="black"/>
                  </a:solidFill>
                  <a:latin typeface="微软雅黑" pitchFamily="34" charset="-122"/>
                  <a:ea typeface="微软雅黑" pitchFamily="34" charset="-122"/>
                </a:rPr>
                <a:t>水环境污染呈现出</a:t>
              </a:r>
              <a:r>
                <a:rPr lang="zh-CN" altLang="en-US" sz="1900" dirty="0">
                  <a:solidFill>
                    <a:srgbClr val="FF0000"/>
                  </a:solidFill>
                  <a:latin typeface="微软雅黑" pitchFamily="34" charset="-122"/>
                  <a:ea typeface="微软雅黑" pitchFamily="34" charset="-122"/>
                </a:rPr>
                <a:t>区域性、复合型、大数量、长累积、多层次</a:t>
              </a:r>
              <a:r>
                <a:rPr lang="zh-CN" altLang="en-US" sz="1900" dirty="0">
                  <a:solidFill>
                    <a:prstClr val="black"/>
                  </a:solidFill>
                  <a:latin typeface="微软雅黑" pitchFamily="34" charset="-122"/>
                  <a:ea typeface="微软雅黑" pitchFamily="34" charset="-122"/>
                </a:rPr>
                <a:t>的新特性及发展趋势；从流域复合生态系统的</a:t>
              </a:r>
              <a:r>
                <a:rPr lang="zh-CN" altLang="en-US" sz="1900" dirty="0">
                  <a:solidFill>
                    <a:srgbClr val="FF0000"/>
                  </a:solidFill>
                  <a:latin typeface="微软雅黑" pitchFamily="34" charset="-122"/>
                  <a:ea typeface="微软雅黑" pitchFamily="34" charset="-122"/>
                </a:rPr>
                <a:t>功能性</a:t>
              </a:r>
              <a:r>
                <a:rPr lang="zh-CN" altLang="en-US" sz="1900" dirty="0">
                  <a:solidFill>
                    <a:prstClr val="black"/>
                  </a:solidFill>
                  <a:latin typeface="微软雅黑" pitchFamily="34" charset="-122"/>
                  <a:ea typeface="微软雅黑" pitchFamily="34" charset="-122"/>
                </a:rPr>
                <a:t>、</a:t>
              </a:r>
              <a:r>
                <a:rPr lang="zh-CN" altLang="en-US" sz="1900" dirty="0">
                  <a:solidFill>
                    <a:srgbClr val="FF0000"/>
                  </a:solidFill>
                  <a:latin typeface="微软雅黑" pitchFamily="34" charset="-122"/>
                  <a:ea typeface="微软雅黑" pitchFamily="34" charset="-122"/>
                </a:rPr>
                <a:t>全局性、整体性</a:t>
              </a:r>
              <a:r>
                <a:rPr lang="zh-CN" altLang="en-US" sz="1900" dirty="0">
                  <a:solidFill>
                    <a:prstClr val="black"/>
                  </a:solidFill>
                  <a:latin typeface="微软雅黑" pitchFamily="34" charset="-122"/>
                  <a:ea typeface="微软雅黑" pitchFamily="34" charset="-122"/>
                </a:rPr>
                <a:t>进行综合考虑</a:t>
              </a:r>
            </a:p>
          </p:txBody>
        </p:sp>
        <p:grpSp>
          <p:nvGrpSpPr>
            <p:cNvPr id="29" name="组合 28"/>
            <p:cNvGrpSpPr/>
            <p:nvPr/>
          </p:nvGrpSpPr>
          <p:grpSpPr>
            <a:xfrm>
              <a:off x="3779912" y="1275606"/>
              <a:ext cx="1439862" cy="1223963"/>
              <a:chOff x="3369097" y="1489074"/>
              <a:chExt cx="1592263" cy="1366838"/>
            </a:xfrm>
          </p:grpSpPr>
          <p:sp>
            <p:nvSpPr>
              <p:cNvPr id="23" name="任意多边形 22"/>
              <p:cNvSpPr/>
              <p:nvPr/>
            </p:nvSpPr>
            <p:spPr>
              <a:xfrm>
                <a:off x="3369097" y="1489074"/>
                <a:ext cx="1592263" cy="1366838"/>
              </a:xfrm>
              <a:custGeom>
                <a:avLst/>
                <a:gdLst>
                  <a:gd name="connsiteX0" fmla="*/ 684000 w 1593175"/>
                  <a:gd name="connsiteY0" fmla="*/ 0 h 1368000"/>
                  <a:gd name="connsiteX1" fmla="*/ 1354104 w 1593175"/>
                  <a:gd name="connsiteY1" fmla="*/ 546150 h 1368000"/>
                  <a:gd name="connsiteX2" fmla="*/ 1358043 w 1593175"/>
                  <a:gd name="connsiteY2" fmla="*/ 585224 h 1368000"/>
                  <a:gd name="connsiteX3" fmla="*/ 1358043 w 1593175"/>
                  <a:gd name="connsiteY3" fmla="*/ 547625 h 1368000"/>
                  <a:gd name="connsiteX4" fmla="*/ 1593175 w 1593175"/>
                  <a:gd name="connsiteY4" fmla="*/ 684002 h 1368000"/>
                  <a:gd name="connsiteX5" fmla="*/ 1358043 w 1593175"/>
                  <a:gd name="connsiteY5" fmla="*/ 820378 h 1368000"/>
                  <a:gd name="connsiteX6" fmla="*/ 1358043 w 1593175"/>
                  <a:gd name="connsiteY6" fmla="*/ 782777 h 1368000"/>
                  <a:gd name="connsiteX7" fmla="*/ 1354104 w 1593175"/>
                  <a:gd name="connsiteY7" fmla="*/ 821850 h 1368000"/>
                  <a:gd name="connsiteX8" fmla="*/ 684000 w 1593175"/>
                  <a:gd name="connsiteY8" fmla="*/ 1368000 h 1368000"/>
                  <a:gd name="connsiteX9" fmla="*/ 0 w 1593175"/>
                  <a:gd name="connsiteY9" fmla="*/ 684000 h 1368000"/>
                  <a:gd name="connsiteX10" fmla="*/ 684000 w 1593175"/>
                  <a:gd name="connsiteY10"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3175" h="1368000">
                    <a:moveTo>
                      <a:pt x="684000" y="0"/>
                    </a:moveTo>
                    <a:cubicBezTo>
                      <a:pt x="1014543" y="0"/>
                      <a:pt x="1290323" y="234463"/>
                      <a:pt x="1354104" y="546150"/>
                    </a:cubicBezTo>
                    <a:lnTo>
                      <a:pt x="1358043" y="585224"/>
                    </a:lnTo>
                    <a:lnTo>
                      <a:pt x="1358043" y="547625"/>
                    </a:lnTo>
                    <a:lnTo>
                      <a:pt x="1593175" y="684002"/>
                    </a:lnTo>
                    <a:lnTo>
                      <a:pt x="1358043" y="820378"/>
                    </a:lnTo>
                    <a:lnTo>
                      <a:pt x="1358043" y="782777"/>
                    </a:lnTo>
                    <a:lnTo>
                      <a:pt x="1354104" y="821850"/>
                    </a:lnTo>
                    <a:cubicBezTo>
                      <a:pt x="1290323" y="1133537"/>
                      <a:pt x="1014543" y="1368000"/>
                      <a:pt x="684000" y="1368000"/>
                    </a:cubicBezTo>
                    <a:cubicBezTo>
                      <a:pt x="306237" y="1368000"/>
                      <a:pt x="0" y="1061763"/>
                      <a:pt x="0" y="684000"/>
                    </a:cubicBezTo>
                    <a:cubicBezTo>
                      <a:pt x="0" y="306237"/>
                      <a:pt x="306237" y="0"/>
                      <a:pt x="684000"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endParaRPr lang="zh-CN" altLang="en-US">
                  <a:solidFill>
                    <a:prstClr val="white"/>
                  </a:solidFill>
                </a:endParaRPr>
              </a:p>
            </p:txBody>
          </p:sp>
          <p:sp>
            <p:nvSpPr>
              <p:cNvPr id="24" name="椭圆 23"/>
              <p:cNvSpPr/>
              <p:nvPr/>
            </p:nvSpPr>
            <p:spPr>
              <a:xfrm>
                <a:off x="3511971" y="1631949"/>
                <a:ext cx="1081088" cy="1081087"/>
              </a:xfrm>
              <a:prstGeom prst="ellipse">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模式</a:t>
                </a:r>
                <a:endParaRPr lang="en-US" altLang="zh-CN" b="1" dirty="0">
                  <a:solidFill>
                    <a:prstClr val="white"/>
                  </a:solidFill>
                  <a:latin typeface="微软雅黑" panose="020B0503020204020204" pitchFamily="34" charset="-122"/>
                  <a:ea typeface="微软雅黑" panose="020B0503020204020204" pitchFamily="34" charset="-122"/>
                </a:endParaRPr>
              </a:p>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转变</a:t>
                </a:r>
              </a:p>
            </p:txBody>
          </p:sp>
        </p:grpSp>
      </p:grpSp>
      <p:grpSp>
        <p:nvGrpSpPr>
          <p:cNvPr id="36" name="组合 35"/>
          <p:cNvGrpSpPr/>
          <p:nvPr/>
        </p:nvGrpSpPr>
        <p:grpSpPr>
          <a:xfrm>
            <a:off x="7632172" y="1701040"/>
            <a:ext cx="4128459" cy="4407669"/>
            <a:chOff x="5724128" y="1275779"/>
            <a:chExt cx="3096344" cy="3305752"/>
          </a:xfrm>
        </p:grpSpPr>
        <p:sp>
          <p:nvSpPr>
            <p:cNvPr id="25" name="文本框 51"/>
            <p:cNvSpPr txBox="1"/>
            <p:nvPr/>
          </p:nvSpPr>
          <p:spPr>
            <a:xfrm>
              <a:off x="5724128" y="2571750"/>
              <a:ext cx="3096344" cy="2009781"/>
            </a:xfrm>
            <a:prstGeom prst="rect">
              <a:avLst/>
            </a:prstGeom>
            <a:noFill/>
          </p:spPr>
          <p:txBody>
            <a:bodyPr wrap="square">
              <a:spAutoFit/>
            </a:bodyPr>
            <a:lstStyle/>
            <a:p>
              <a:pPr indent="-160859" algn="just" defTabSz="1219140" fontAlgn="auto">
                <a:lnSpc>
                  <a:spcPct val="120000"/>
                </a:lnSpc>
                <a:spcBef>
                  <a:spcPct val="50000"/>
                </a:spcBef>
                <a:spcAft>
                  <a:spcPts val="0"/>
                </a:spcAft>
                <a:buClr>
                  <a:srgbClr val="1F3F5F"/>
                </a:buClr>
              </a:pPr>
              <a:r>
                <a:rPr lang="zh-CN" altLang="en-US" sz="1900" dirty="0">
                  <a:solidFill>
                    <a:prstClr val="black"/>
                  </a:solidFill>
                  <a:latin typeface="微软雅黑" pitchFamily="34" charset="-122"/>
                  <a:ea typeface="微软雅黑" pitchFamily="34" charset="-122"/>
                </a:rPr>
                <a:t>以保护水生态环境、保障人水和谐为中心，将水环境治理与水土资源的开发、利用相结合，将生态环境效益和社会经济效益相结合，建立持续、稳定、高效的</a:t>
              </a:r>
              <a:r>
                <a:rPr lang="zh-CN" altLang="en-US" sz="1900" dirty="0">
                  <a:solidFill>
                    <a:srgbClr val="FF0000"/>
                  </a:solidFill>
                  <a:latin typeface="微软雅黑" pitchFamily="34" charset="-122"/>
                  <a:ea typeface="微软雅黑" pitchFamily="34" charset="-122"/>
                </a:rPr>
                <a:t>流域“自然</a:t>
              </a:r>
              <a:r>
                <a:rPr lang="en-US" altLang="zh-CN" sz="1900" dirty="0">
                  <a:solidFill>
                    <a:srgbClr val="FF0000"/>
                  </a:solidFill>
                  <a:latin typeface="微软雅黑" pitchFamily="34" charset="-122"/>
                  <a:ea typeface="微软雅黑" pitchFamily="34" charset="-122"/>
                </a:rPr>
                <a:t>—</a:t>
              </a:r>
              <a:r>
                <a:rPr lang="zh-CN" altLang="en-US" sz="1900" dirty="0">
                  <a:solidFill>
                    <a:srgbClr val="FF0000"/>
                  </a:solidFill>
                  <a:latin typeface="微软雅黑" pitchFamily="34" charset="-122"/>
                  <a:ea typeface="微软雅黑" pitchFamily="34" charset="-122"/>
                </a:rPr>
                <a:t>社会</a:t>
              </a:r>
              <a:r>
                <a:rPr lang="en-US" altLang="zh-CN" sz="1900" dirty="0">
                  <a:solidFill>
                    <a:srgbClr val="FF0000"/>
                  </a:solidFill>
                  <a:latin typeface="微软雅黑" pitchFamily="34" charset="-122"/>
                  <a:ea typeface="微软雅黑" pitchFamily="34" charset="-122"/>
                </a:rPr>
                <a:t>—</a:t>
              </a:r>
              <a:r>
                <a:rPr lang="zh-CN" altLang="en-US" sz="1900" dirty="0">
                  <a:solidFill>
                    <a:srgbClr val="FF0000"/>
                  </a:solidFill>
                  <a:latin typeface="微软雅黑" pitchFamily="34" charset="-122"/>
                  <a:ea typeface="微软雅黑" pitchFamily="34" charset="-122"/>
                </a:rPr>
                <a:t>经济”复合生态系统治理模式。</a:t>
              </a:r>
              <a:endParaRPr lang="en-US" altLang="zh-CN" sz="1900" dirty="0">
                <a:solidFill>
                  <a:srgbClr val="FF0000"/>
                </a:solidFill>
                <a:latin typeface="微软雅黑" pitchFamily="34" charset="-122"/>
                <a:ea typeface="微软雅黑" pitchFamily="34" charset="-122"/>
              </a:endParaRPr>
            </a:p>
            <a:p>
              <a:pPr indent="-160859" algn="just" defTabSz="1219140" fontAlgn="auto">
                <a:lnSpc>
                  <a:spcPct val="120000"/>
                </a:lnSpc>
                <a:spcBef>
                  <a:spcPct val="50000"/>
                </a:spcBef>
                <a:spcAft>
                  <a:spcPts val="0"/>
                </a:spcAft>
                <a:buClr>
                  <a:srgbClr val="1F3F5F"/>
                </a:buClr>
              </a:pPr>
              <a:r>
                <a:rPr lang="zh-CN" altLang="en-US" sz="1900" dirty="0">
                  <a:solidFill>
                    <a:srgbClr val="FF0000"/>
                  </a:solidFill>
                  <a:latin typeface="微软雅黑" pitchFamily="34" charset="-122"/>
                  <a:ea typeface="微软雅黑" pitchFamily="34" charset="-122"/>
                </a:rPr>
                <a:t>进一步完善跨流域支持系统。</a:t>
              </a:r>
            </a:p>
          </p:txBody>
        </p:sp>
        <p:grpSp>
          <p:nvGrpSpPr>
            <p:cNvPr id="30" name="组合 29"/>
            <p:cNvGrpSpPr/>
            <p:nvPr/>
          </p:nvGrpSpPr>
          <p:grpSpPr>
            <a:xfrm>
              <a:off x="6588522" y="1275779"/>
              <a:ext cx="1439862" cy="1223963"/>
              <a:chOff x="5116935" y="1489074"/>
              <a:chExt cx="1582737" cy="1366838"/>
            </a:xfrm>
          </p:grpSpPr>
          <p:sp>
            <p:nvSpPr>
              <p:cNvPr id="26" name="任意多边形 25"/>
              <p:cNvSpPr/>
              <p:nvPr/>
            </p:nvSpPr>
            <p:spPr>
              <a:xfrm>
                <a:off x="5116935" y="1489074"/>
                <a:ext cx="1582737" cy="1366838"/>
              </a:xfrm>
              <a:custGeom>
                <a:avLst/>
                <a:gdLst>
                  <a:gd name="connsiteX0" fmla="*/ 684000 w 1582987"/>
                  <a:gd name="connsiteY0" fmla="*/ 0 h 1368000"/>
                  <a:gd name="connsiteX1" fmla="*/ 1354104 w 1582987"/>
                  <a:gd name="connsiteY1" fmla="*/ 546150 h 1368000"/>
                  <a:gd name="connsiteX2" fmla="*/ 1354650 w 1582987"/>
                  <a:gd name="connsiteY2" fmla="*/ 551567 h 1368000"/>
                  <a:gd name="connsiteX3" fmla="*/ 1582987 w 1582987"/>
                  <a:gd name="connsiteY3" fmla="*/ 684003 h 1368000"/>
                  <a:gd name="connsiteX4" fmla="*/ 1354649 w 1582987"/>
                  <a:gd name="connsiteY4" fmla="*/ 816438 h 1368000"/>
                  <a:gd name="connsiteX5" fmla="*/ 1354104 w 1582987"/>
                  <a:gd name="connsiteY5" fmla="*/ 821850 h 1368000"/>
                  <a:gd name="connsiteX6" fmla="*/ 684000 w 1582987"/>
                  <a:gd name="connsiteY6" fmla="*/ 1368000 h 1368000"/>
                  <a:gd name="connsiteX7" fmla="*/ 0 w 1582987"/>
                  <a:gd name="connsiteY7" fmla="*/ 684000 h 1368000"/>
                  <a:gd name="connsiteX8" fmla="*/ 684000 w 1582987"/>
                  <a:gd name="connsiteY8"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2987" h="1368000">
                    <a:moveTo>
                      <a:pt x="684000" y="0"/>
                    </a:moveTo>
                    <a:cubicBezTo>
                      <a:pt x="1014543" y="0"/>
                      <a:pt x="1290323" y="234463"/>
                      <a:pt x="1354104" y="546150"/>
                    </a:cubicBezTo>
                    <a:lnTo>
                      <a:pt x="1354650" y="551567"/>
                    </a:lnTo>
                    <a:lnTo>
                      <a:pt x="1582987" y="684003"/>
                    </a:lnTo>
                    <a:lnTo>
                      <a:pt x="1354649" y="816438"/>
                    </a:lnTo>
                    <a:lnTo>
                      <a:pt x="1354104" y="821850"/>
                    </a:lnTo>
                    <a:cubicBezTo>
                      <a:pt x="1290323" y="1133537"/>
                      <a:pt x="1014543" y="1368000"/>
                      <a:pt x="684000" y="1368000"/>
                    </a:cubicBezTo>
                    <a:cubicBezTo>
                      <a:pt x="306237" y="1368000"/>
                      <a:pt x="0" y="1061763"/>
                      <a:pt x="0" y="684000"/>
                    </a:cubicBezTo>
                    <a:cubicBezTo>
                      <a:pt x="0" y="306237"/>
                      <a:pt x="306237" y="0"/>
                      <a:pt x="684000" y="0"/>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endParaRPr lang="zh-CN" altLang="en-US">
                  <a:solidFill>
                    <a:prstClr val="white"/>
                  </a:solidFill>
                </a:endParaRPr>
              </a:p>
            </p:txBody>
          </p:sp>
          <p:sp>
            <p:nvSpPr>
              <p:cNvPr id="27" name="椭圆 26"/>
              <p:cNvSpPr/>
              <p:nvPr/>
            </p:nvSpPr>
            <p:spPr>
              <a:xfrm>
                <a:off x="5259810" y="1631949"/>
                <a:ext cx="1081087" cy="1081088"/>
              </a:xfrm>
              <a:prstGeom prst="ellips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模式</a:t>
                </a:r>
                <a:endParaRPr lang="en-US" altLang="zh-CN" b="1" dirty="0">
                  <a:solidFill>
                    <a:prstClr val="white"/>
                  </a:solidFill>
                  <a:latin typeface="微软雅黑" panose="020B0503020204020204" pitchFamily="34" charset="-122"/>
                  <a:ea typeface="微软雅黑" panose="020B0503020204020204" pitchFamily="34" charset="-122"/>
                </a:endParaRPr>
              </a:p>
              <a:p>
                <a:pPr algn="ctr" defTabSz="1219140" fontAlgn="auto">
                  <a:spcBef>
                    <a:spcPts val="0"/>
                  </a:spcBef>
                  <a:spcAft>
                    <a:spcPts val="0"/>
                  </a:spcAft>
                  <a:defRPr/>
                </a:pPr>
                <a:r>
                  <a:rPr lang="zh-CN" altLang="en-US" b="1" dirty="0">
                    <a:solidFill>
                      <a:prstClr val="white"/>
                    </a:solidFill>
                    <a:latin typeface="微软雅黑" panose="020B0503020204020204" pitchFamily="34" charset="-122"/>
                    <a:ea typeface="微软雅黑" panose="020B0503020204020204" pitchFamily="34" charset="-122"/>
                  </a:rPr>
                  <a:t>方向</a:t>
                </a:r>
              </a:p>
            </p:txBody>
          </p:sp>
        </p:grpSp>
      </p:grpSp>
      <p:sp>
        <p:nvSpPr>
          <p:cNvPr id="31" name="Line 3"/>
          <p:cNvSpPr>
            <a:spLocks noChangeShapeType="1"/>
          </p:cNvSpPr>
          <p:nvPr/>
        </p:nvSpPr>
        <p:spPr bwMode="auto">
          <a:xfrm flipH="1">
            <a:off x="4271797" y="2014262"/>
            <a:ext cx="0" cy="4103039"/>
          </a:xfrm>
          <a:prstGeom prst="line">
            <a:avLst/>
          </a:prstGeom>
          <a:noFill/>
          <a:ln w="9525">
            <a:solidFill>
              <a:srgbClr val="1C1C1C"/>
            </a:solidFill>
            <a:prstDash val="dash"/>
            <a:round/>
            <a:headEnd/>
            <a:tailEnd/>
          </a:ln>
          <a:effectLst/>
        </p:spPr>
        <p:txBody>
          <a:bodyPr wrap="none" lIns="121914" tIns="60957" rIns="121914" bIns="60957" anchor="ctr"/>
          <a:lstStyle/>
          <a:p>
            <a:pPr defTabSz="1219140" fontAlgn="auto">
              <a:spcBef>
                <a:spcPts val="0"/>
              </a:spcBef>
              <a:spcAft>
                <a:spcPts val="0"/>
              </a:spcAft>
            </a:pPr>
            <a:endParaRPr lang="zh-CN" altLang="en-US">
              <a:solidFill>
                <a:prstClr val="black"/>
              </a:solidFill>
              <a:latin typeface="Calibri"/>
              <a:ea typeface="宋体"/>
            </a:endParaRPr>
          </a:p>
        </p:txBody>
      </p:sp>
      <p:sp>
        <p:nvSpPr>
          <p:cNvPr id="32" name="Line 4"/>
          <p:cNvSpPr>
            <a:spLocks noChangeShapeType="1"/>
          </p:cNvSpPr>
          <p:nvPr/>
        </p:nvSpPr>
        <p:spPr bwMode="auto">
          <a:xfrm flipH="1">
            <a:off x="7536160" y="2005671"/>
            <a:ext cx="0" cy="4103039"/>
          </a:xfrm>
          <a:prstGeom prst="line">
            <a:avLst/>
          </a:prstGeom>
          <a:noFill/>
          <a:ln w="9525">
            <a:solidFill>
              <a:srgbClr val="1C1C1C"/>
            </a:solidFill>
            <a:prstDash val="dash"/>
            <a:round/>
            <a:headEnd/>
            <a:tailEnd/>
          </a:ln>
          <a:effectLst/>
        </p:spPr>
        <p:txBody>
          <a:bodyPr wrap="none" lIns="121914" tIns="60957" rIns="121914" bIns="60957" anchor="ctr"/>
          <a:lstStyle/>
          <a:p>
            <a:pPr defTabSz="1219140" fontAlgn="auto">
              <a:spcBef>
                <a:spcPts val="0"/>
              </a:spcBef>
              <a:spcAft>
                <a:spcPts val="0"/>
              </a:spcAft>
            </a:pPr>
            <a:endParaRPr lang="zh-CN" altLang="en-US">
              <a:solidFill>
                <a:prstClr val="black"/>
              </a:solidFill>
              <a:latin typeface="Calibri"/>
              <a:ea typeface="宋体"/>
            </a:endParaRPr>
          </a:p>
        </p:txBody>
      </p:sp>
      <p:sp>
        <p:nvSpPr>
          <p:cNvPr id="34" name="AutoShape 10"/>
          <p:cNvSpPr>
            <a:spLocks noChangeArrowheads="1"/>
          </p:cNvSpPr>
          <p:nvPr/>
        </p:nvSpPr>
        <p:spPr bwMode="gray">
          <a:xfrm>
            <a:off x="479377" y="135826"/>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二、流域水环境治理理念及总体思路</a:t>
            </a:r>
          </a:p>
        </p:txBody>
      </p:sp>
      <p:sp>
        <p:nvSpPr>
          <p:cNvPr id="37"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38" name="Text Box 18"/>
          <p:cNvSpPr txBox="1">
            <a:spLocks noChangeArrowheads="1"/>
          </p:cNvSpPr>
          <p:nvPr/>
        </p:nvSpPr>
        <p:spPr bwMode="auto">
          <a:xfrm>
            <a:off x="933803" y="827422"/>
            <a:ext cx="2492986" cy="369330"/>
          </a:xfrm>
          <a:prstGeom prst="rect">
            <a:avLst/>
          </a:prstGeom>
          <a:noFill/>
          <a:ln w="9525" algn="ctr">
            <a:noFill/>
            <a:miter lim="800000"/>
          </a:ln>
        </p:spPr>
        <p:txBody>
          <a:bodyPr wrap="none" lIns="91438" tIns="45719" rIns="91438" bIns="45719">
            <a:spAutoFit/>
          </a:bodyPr>
          <a:lstStyle/>
          <a:p>
            <a:pPr eaLnBrk="0" hangingPunct="0"/>
            <a:r>
              <a:rPr lang="zh-CN" altLang="en-US" b="1" dirty="0">
                <a:solidFill>
                  <a:srgbClr val="C00000"/>
                </a:solidFill>
                <a:latin typeface="微软雅黑" panose="020B0503020204020204" pitchFamily="34" charset="-122"/>
                <a:ea typeface="微软雅黑" panose="020B0503020204020204" pitchFamily="34" charset="-122"/>
              </a:rPr>
              <a:t>我国流域治理模式发展</a:t>
            </a:r>
          </a:p>
        </p:txBody>
      </p:sp>
      <p:sp>
        <p:nvSpPr>
          <p:cNvPr id="39"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40388890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20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200"/>
                            </p:stCondLst>
                            <p:childTnLst>
                              <p:par>
                                <p:cTn id="13" presetID="1" presetClass="entr" presetSubtype="0" fill="hold" nodeType="afterEffect">
                                  <p:stCondLst>
                                    <p:cond delay="300"/>
                                  </p:stCondLst>
                                  <p:childTnLst>
                                    <p:set>
                                      <p:cBhvr>
                                        <p:cTn id="14" dur="1" fill="hold">
                                          <p:stCondLst>
                                            <p:cond delay="0"/>
                                          </p:stCondLst>
                                        </p:cTn>
                                        <p:tgtEl>
                                          <p:spTgt spid="35"/>
                                        </p:tgtEl>
                                        <p:attrNameLst>
                                          <p:attrName>style.visibility</p:attrName>
                                        </p:attrNameLst>
                                      </p:cBhvr>
                                      <p:to>
                                        <p:strVal val="visible"/>
                                      </p:to>
                                    </p:set>
                                  </p:childTnLst>
                                </p:cTn>
                              </p:par>
                            </p:childTnLst>
                          </p:cTn>
                        </p:par>
                        <p:par>
                          <p:cTn id="15" fill="hold">
                            <p:stCondLst>
                              <p:cond delay="1500"/>
                            </p:stCondLst>
                            <p:childTnLst>
                              <p:par>
                                <p:cTn id="16" presetID="10" presetClass="entr" presetSubtype="0" fill="hold" grpId="0" nodeType="afterEffect">
                                  <p:stCondLst>
                                    <p:cond delay="2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2200"/>
                            </p:stCondLst>
                            <p:childTnLst>
                              <p:par>
                                <p:cTn id="20" presetID="10" presetClass="entr" presetSubtype="0" fill="hold" nodeType="afterEffect">
                                  <p:stCondLst>
                                    <p:cond delay="3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767408" y="5098367"/>
            <a:ext cx="10657184" cy="954101"/>
          </a:xfrm>
          <a:prstGeom prst="rect">
            <a:avLst/>
          </a:prstGeom>
          <a:noFill/>
        </p:spPr>
        <p:txBody>
          <a:bodyPr wrap="square" lIns="121914" tIns="60957" rIns="121914" bIns="60957">
            <a:spAutoFit/>
          </a:bodyPr>
          <a:lstStyle/>
          <a:p>
            <a:pPr>
              <a:lnSpc>
                <a:spcPct val="150000"/>
              </a:lnSpc>
            </a:pPr>
            <a:r>
              <a:rPr lang="en-US" altLang="zh-CN"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通过</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全流域统筹</a:t>
            </a:r>
            <a:r>
              <a:rPr lang="zh-CN" altLang="zh-CN"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系统化治理</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，有序开展水环境综合治理，协同解决</a:t>
            </a:r>
            <a:r>
              <a:rPr lang="zh-CN"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水安全、水资源、水环境、水生态、水文化、水经济</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问题，全面促进水环境治理取得根本性实效。</a:t>
            </a:r>
            <a:endParaRPr lang="zh-CN" altLang="en-US" dirty="0">
              <a:latin typeface="微软雅黑" panose="020B0503020204020204" pitchFamily="34" charset="-122"/>
              <a:ea typeface="微软雅黑" panose="020B0503020204020204" pitchFamily="34" charset="-122"/>
            </a:endParaRPr>
          </a:p>
        </p:txBody>
      </p:sp>
      <p:sp>
        <p:nvSpPr>
          <p:cNvPr id="37" name="AutoShape 10"/>
          <p:cNvSpPr>
            <a:spLocks noChangeArrowheads="1"/>
          </p:cNvSpPr>
          <p:nvPr/>
        </p:nvSpPr>
        <p:spPr bwMode="gray">
          <a:xfrm>
            <a:off x="479377" y="135826"/>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二、流域水环境治理理念及总体思路</a:t>
            </a:r>
          </a:p>
        </p:txBody>
      </p:sp>
      <p:grpSp>
        <p:nvGrpSpPr>
          <p:cNvPr id="5" name="组合 4">
            <a:extLst>
              <a:ext uri="{FF2B5EF4-FFF2-40B4-BE49-F238E27FC236}">
                <a16:creationId xmlns:a16="http://schemas.microsoft.com/office/drawing/2014/main" id="{67E16B1F-56ED-4D94-919F-05110019C1D3}"/>
              </a:ext>
            </a:extLst>
          </p:cNvPr>
          <p:cNvGrpSpPr/>
          <p:nvPr/>
        </p:nvGrpSpPr>
        <p:grpSpPr>
          <a:xfrm>
            <a:off x="0" y="1458501"/>
            <a:ext cx="12487403" cy="3554675"/>
            <a:chOff x="-26639" y="2508009"/>
            <a:chExt cx="12487402" cy="3554675"/>
          </a:xfrm>
        </p:grpSpPr>
        <p:sp>
          <p:nvSpPr>
            <p:cNvPr id="2" name="矩形 1"/>
            <p:cNvSpPr/>
            <p:nvPr/>
          </p:nvSpPr>
          <p:spPr>
            <a:xfrm>
              <a:off x="-26639" y="2606300"/>
              <a:ext cx="12192000" cy="34563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ea typeface="微软雅黑" panose="020B0503020204020204" pitchFamily="34" charset="-122"/>
              </a:endParaRPr>
            </a:p>
          </p:txBody>
        </p:sp>
        <p:grpSp>
          <p:nvGrpSpPr>
            <p:cNvPr id="30" name="组合 29"/>
            <p:cNvGrpSpPr/>
            <p:nvPr/>
          </p:nvGrpSpPr>
          <p:grpSpPr>
            <a:xfrm>
              <a:off x="1386646" y="2535512"/>
              <a:ext cx="6136916" cy="2598593"/>
              <a:chOff x="1259636" y="1317422"/>
              <a:chExt cx="6090776" cy="2514838"/>
            </a:xfrm>
          </p:grpSpPr>
          <p:grpSp>
            <p:nvGrpSpPr>
              <p:cNvPr id="8" name="组合 7"/>
              <p:cNvGrpSpPr/>
              <p:nvPr/>
            </p:nvGrpSpPr>
            <p:grpSpPr>
              <a:xfrm rot="5400000">
                <a:off x="779805" y="1874434"/>
                <a:ext cx="2335881" cy="1376219"/>
                <a:chOff x="4150133" y="3284573"/>
                <a:chExt cx="3891242" cy="2292586"/>
              </a:xfrm>
            </p:grpSpPr>
            <p:sp>
              <p:nvSpPr>
                <p:cNvPr id="9" name="椭圆 18"/>
                <p:cNvSpPr/>
                <p:nvPr/>
              </p:nvSpPr>
              <p:spPr>
                <a:xfrm>
                  <a:off x="4150133" y="3327094"/>
                  <a:ext cx="3891242" cy="2250065"/>
                </a:xfrm>
                <a:custGeom>
                  <a:avLst/>
                  <a:gdLst/>
                  <a:ahLst/>
                  <a:cxnLst/>
                  <a:rect l="l" t="t" r="r" b="b"/>
                  <a:pathLst>
                    <a:path w="6552728" h="3789040">
                      <a:moveTo>
                        <a:pt x="3276364" y="0"/>
                      </a:moveTo>
                      <a:cubicBezTo>
                        <a:pt x="5085850" y="0"/>
                        <a:pt x="6552728" y="1466878"/>
                        <a:pt x="6552728" y="3276364"/>
                      </a:cubicBezTo>
                      <a:cubicBezTo>
                        <a:pt x="6552728" y="3450792"/>
                        <a:pt x="6539098" y="3622036"/>
                        <a:pt x="6512527" y="3789040"/>
                      </a:cubicBezTo>
                      <a:lnTo>
                        <a:pt x="5535623" y="3789040"/>
                      </a:lnTo>
                      <a:cubicBezTo>
                        <a:pt x="5553690" y="3674839"/>
                        <a:pt x="5562811" y="3557773"/>
                        <a:pt x="5562811" y="3438575"/>
                      </a:cubicBezTo>
                      <a:cubicBezTo>
                        <a:pt x="5562811" y="2175805"/>
                        <a:pt x="4539134" y="1152128"/>
                        <a:pt x="3276364" y="1152128"/>
                      </a:cubicBezTo>
                      <a:cubicBezTo>
                        <a:pt x="2013594" y="1152128"/>
                        <a:pt x="989917" y="2175805"/>
                        <a:pt x="989917" y="3438575"/>
                      </a:cubicBezTo>
                      <a:cubicBezTo>
                        <a:pt x="989917" y="3557773"/>
                        <a:pt x="999038" y="3674839"/>
                        <a:pt x="1017105" y="3789040"/>
                      </a:cubicBezTo>
                      <a:lnTo>
                        <a:pt x="40201" y="3789040"/>
                      </a:lnTo>
                      <a:cubicBezTo>
                        <a:pt x="13631" y="3622036"/>
                        <a:pt x="0" y="3450792"/>
                        <a:pt x="0" y="3276364"/>
                      </a:cubicBezTo>
                      <a:cubicBezTo>
                        <a:pt x="0" y="1466878"/>
                        <a:pt x="1466878" y="0"/>
                        <a:pt x="3276364" y="0"/>
                      </a:cubicBezTo>
                      <a:close/>
                    </a:path>
                  </a:pathLst>
                </a:custGeom>
                <a:solidFill>
                  <a:srgbClr val="1CADE4">
                    <a:lumMod val="40000"/>
                    <a:lumOff val="60000"/>
                  </a:srgbClr>
                </a:solidFill>
                <a:ln w="12700" cap="flat" cmpd="sng" algn="ctr">
                  <a:noFill/>
                  <a:prstDash val="solid"/>
                  <a:miter lim="800000"/>
                </a:ln>
                <a:effectLst/>
              </p:spPr>
              <p:txBody>
                <a:bodyPr rtlCol="0" anchor="ct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10" name="椭圆 18"/>
                <p:cNvSpPr/>
                <p:nvPr/>
              </p:nvSpPr>
              <p:spPr>
                <a:xfrm>
                  <a:off x="4278414" y="3467986"/>
                  <a:ext cx="3634675" cy="2101709"/>
                </a:xfrm>
                <a:custGeom>
                  <a:avLst/>
                  <a:gdLst/>
                  <a:ahLst/>
                  <a:cxnLst/>
                  <a:rect l="l" t="t" r="r" b="b"/>
                  <a:pathLst>
                    <a:path w="6120680" h="3539213">
                      <a:moveTo>
                        <a:pt x="3060340" y="0"/>
                      </a:moveTo>
                      <a:cubicBezTo>
                        <a:pt x="4750520" y="0"/>
                        <a:pt x="6120680" y="1370161"/>
                        <a:pt x="6120680" y="3060340"/>
                      </a:cubicBezTo>
                      <a:cubicBezTo>
                        <a:pt x="6120680" y="3223267"/>
                        <a:pt x="6107949" y="3383220"/>
                        <a:pt x="6083130" y="3539213"/>
                      </a:cubicBezTo>
                      <a:lnTo>
                        <a:pt x="5462282" y="3539213"/>
                      </a:lnTo>
                      <a:cubicBezTo>
                        <a:pt x="5481168" y="3419369"/>
                        <a:pt x="5490610" y="3296541"/>
                        <a:pt x="5490610" y="3171507"/>
                      </a:cubicBezTo>
                      <a:cubicBezTo>
                        <a:pt x="5490610" y="1829306"/>
                        <a:pt x="4402541" y="741237"/>
                        <a:pt x="3060340" y="741237"/>
                      </a:cubicBezTo>
                      <a:cubicBezTo>
                        <a:pt x="1718139" y="741237"/>
                        <a:pt x="630070" y="1829306"/>
                        <a:pt x="630070" y="3171507"/>
                      </a:cubicBezTo>
                      <a:cubicBezTo>
                        <a:pt x="630070" y="3296541"/>
                        <a:pt x="639513" y="3419369"/>
                        <a:pt x="658398" y="3539213"/>
                      </a:cubicBezTo>
                      <a:lnTo>
                        <a:pt x="37550" y="3539213"/>
                      </a:lnTo>
                      <a:cubicBezTo>
                        <a:pt x="12732" y="3383220"/>
                        <a:pt x="0" y="3223267"/>
                        <a:pt x="0" y="3060340"/>
                      </a:cubicBezTo>
                      <a:cubicBezTo>
                        <a:pt x="0" y="1370161"/>
                        <a:pt x="1370161" y="0"/>
                        <a:pt x="3060340" y="0"/>
                      </a:cubicBezTo>
                      <a:close/>
                    </a:path>
                  </a:pathLst>
                </a:custGeom>
                <a:solidFill>
                  <a:srgbClr val="1CADE4"/>
                </a:solidFill>
                <a:ln w="12700" cap="flat" cmpd="sng" algn="ctr">
                  <a:noFill/>
                  <a:prstDash val="solid"/>
                  <a:miter lim="800000"/>
                </a:ln>
                <a:effectLst/>
              </p:spPr>
              <p:txBody>
                <a:bodyPr rtlCol="0" anchor="ct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19" name="任意多边形 18"/>
                <p:cNvSpPr/>
                <p:nvPr/>
              </p:nvSpPr>
              <p:spPr>
                <a:xfrm rot="19794454">
                  <a:off x="4438021" y="3284573"/>
                  <a:ext cx="263284" cy="653510"/>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21" name="任意多边形 20"/>
                <p:cNvSpPr/>
                <p:nvPr/>
              </p:nvSpPr>
              <p:spPr>
                <a:xfrm rot="1304959">
                  <a:off x="7565627" y="3354650"/>
                  <a:ext cx="263286" cy="653510"/>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grpSp>
          <p:sp>
            <p:nvSpPr>
              <p:cNvPr id="24" name="任意多边形 23"/>
              <p:cNvSpPr/>
              <p:nvPr/>
            </p:nvSpPr>
            <p:spPr>
              <a:xfrm rot="5400000">
                <a:off x="2690176" y="2431071"/>
                <a:ext cx="190874" cy="450473"/>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25" name="矩形 24"/>
              <p:cNvSpPr/>
              <p:nvPr/>
            </p:nvSpPr>
            <p:spPr>
              <a:xfrm>
                <a:off x="2563380" y="1317422"/>
                <a:ext cx="4787032" cy="357428"/>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节水优先、空间均衡、系统治理、两手发力</a:t>
                </a:r>
                <a:endParaRPr lang="zh-CN" altLang="en-US" b="1" dirty="0">
                  <a:ea typeface="微软雅黑" panose="020B0503020204020204" pitchFamily="34" charset="-122"/>
                </a:endParaRPr>
              </a:p>
            </p:txBody>
          </p:sp>
          <p:sp>
            <p:nvSpPr>
              <p:cNvPr id="26" name="矩形 25"/>
              <p:cNvSpPr/>
              <p:nvPr/>
            </p:nvSpPr>
            <p:spPr>
              <a:xfrm>
                <a:off x="3038410" y="2443955"/>
                <a:ext cx="3114172" cy="357428"/>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山水林田湖草生命共同体</a:t>
                </a:r>
                <a:endParaRPr lang="zh-CN" altLang="en-US" b="1" dirty="0">
                  <a:ea typeface="微软雅黑" panose="020B0503020204020204" pitchFamily="34" charset="-122"/>
                </a:endParaRPr>
              </a:p>
            </p:txBody>
          </p:sp>
          <p:sp>
            <p:nvSpPr>
              <p:cNvPr id="28" name="矩形 27"/>
              <p:cNvSpPr/>
              <p:nvPr/>
            </p:nvSpPr>
            <p:spPr>
              <a:xfrm>
                <a:off x="2671520" y="3474832"/>
                <a:ext cx="2898200" cy="357428"/>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绿水青山就是金山银山</a:t>
                </a:r>
                <a:endParaRPr lang="zh-CN" altLang="en-US" b="1" dirty="0">
                  <a:ea typeface="微软雅黑" panose="020B0503020204020204" pitchFamily="34" charset="-122"/>
                </a:endParaRPr>
              </a:p>
            </p:txBody>
          </p:sp>
        </p:grpSp>
        <p:sp>
          <p:nvSpPr>
            <p:cNvPr id="23" name="虚尾箭头 22"/>
            <p:cNvSpPr/>
            <p:nvPr/>
          </p:nvSpPr>
          <p:spPr>
            <a:xfrm>
              <a:off x="6816080" y="3629810"/>
              <a:ext cx="694425" cy="480053"/>
            </a:xfrm>
            <a:prstGeom prst="stripedRightArrow">
              <a:avLst/>
            </a:prstGeom>
            <a:solidFill>
              <a:schemeClr val="bg1">
                <a:lumMod val="5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31">
              <a:extLst>
                <a:ext uri="{FF2B5EF4-FFF2-40B4-BE49-F238E27FC236}">
                  <a16:creationId xmlns:a16="http://schemas.microsoft.com/office/drawing/2014/main" id="{345CA1D8-0905-49B3-81A3-F0DCD25A241B}"/>
                </a:ext>
              </a:extLst>
            </p:cNvPr>
            <p:cNvSpPr/>
            <p:nvPr/>
          </p:nvSpPr>
          <p:spPr>
            <a:xfrm>
              <a:off x="205762" y="3518172"/>
              <a:ext cx="1914433" cy="607855"/>
            </a:xfrm>
            <a:prstGeom prst="rect">
              <a:avLst/>
            </a:prstGeom>
          </p:spPr>
          <p:txBody>
            <a:bodyPr wrap="square" lIns="121917" tIns="60958" rIns="121917" bIns="60958">
              <a:spAutoFit/>
            </a:bodyPr>
            <a:lstStyle/>
            <a:p>
              <a:pPr>
                <a:lnSpc>
                  <a:spcPct val="150000"/>
                </a:lnSpc>
              </a:pPr>
              <a:r>
                <a:rPr lang="zh-CN" altLang="en-US" sz="21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生态文明建设</a:t>
              </a:r>
            </a:p>
          </p:txBody>
        </p:sp>
        <p:sp>
          <p:nvSpPr>
            <p:cNvPr id="33" name="矩形 32">
              <a:extLst>
                <a:ext uri="{FF2B5EF4-FFF2-40B4-BE49-F238E27FC236}">
                  <a16:creationId xmlns:a16="http://schemas.microsoft.com/office/drawing/2014/main" id="{AB5E9FE9-7422-4D95-966A-27BC30D86AFC}"/>
                </a:ext>
              </a:extLst>
            </p:cNvPr>
            <p:cNvSpPr/>
            <p:nvPr/>
          </p:nvSpPr>
          <p:spPr>
            <a:xfrm>
              <a:off x="7714221" y="3518172"/>
              <a:ext cx="1602801" cy="607855"/>
            </a:xfrm>
            <a:prstGeom prst="rect">
              <a:avLst/>
            </a:prstGeom>
          </p:spPr>
          <p:txBody>
            <a:bodyPr wrap="square" lIns="121917" tIns="60958" rIns="121917" bIns="60958">
              <a:spAutoFit/>
            </a:bodyPr>
            <a:lstStyle/>
            <a:p>
              <a:pPr>
                <a:lnSpc>
                  <a:spcPct val="150000"/>
                </a:lnSpc>
              </a:pPr>
              <a:r>
                <a:rPr lang="zh-CN" altLang="en-US" sz="2100" b="1"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水环境治理</a:t>
              </a:r>
            </a:p>
          </p:txBody>
        </p:sp>
        <p:grpSp>
          <p:nvGrpSpPr>
            <p:cNvPr id="52" name="组合 51">
              <a:extLst>
                <a:ext uri="{FF2B5EF4-FFF2-40B4-BE49-F238E27FC236}">
                  <a16:creationId xmlns:a16="http://schemas.microsoft.com/office/drawing/2014/main" id="{DE4F0BBD-8211-4BCB-BF40-45D6F0AF5ED1}"/>
                </a:ext>
              </a:extLst>
            </p:cNvPr>
            <p:cNvGrpSpPr/>
            <p:nvPr/>
          </p:nvGrpSpPr>
          <p:grpSpPr>
            <a:xfrm>
              <a:off x="8904312" y="2508009"/>
              <a:ext cx="3556451" cy="2950682"/>
              <a:chOff x="1259636" y="1317422"/>
              <a:chExt cx="3529712" cy="2855579"/>
            </a:xfrm>
          </p:grpSpPr>
          <p:grpSp>
            <p:nvGrpSpPr>
              <p:cNvPr id="53" name="组合 52">
                <a:extLst>
                  <a:ext uri="{FF2B5EF4-FFF2-40B4-BE49-F238E27FC236}">
                    <a16:creationId xmlns:a16="http://schemas.microsoft.com/office/drawing/2014/main" id="{1E787355-19A7-4812-AC02-CA921D16AB2A}"/>
                  </a:ext>
                </a:extLst>
              </p:cNvPr>
              <p:cNvGrpSpPr/>
              <p:nvPr/>
            </p:nvGrpSpPr>
            <p:grpSpPr>
              <a:xfrm rot="5400000">
                <a:off x="726939" y="1927299"/>
                <a:ext cx="2573043" cy="1507650"/>
                <a:chOff x="4150133" y="3065628"/>
                <a:chExt cx="4286320" cy="2511531"/>
              </a:xfrm>
            </p:grpSpPr>
            <p:sp>
              <p:nvSpPr>
                <p:cNvPr id="59" name="椭圆 18">
                  <a:extLst>
                    <a:ext uri="{FF2B5EF4-FFF2-40B4-BE49-F238E27FC236}">
                      <a16:creationId xmlns:a16="http://schemas.microsoft.com/office/drawing/2014/main" id="{A30A55E1-D744-41AF-90A9-3BE46490134E}"/>
                    </a:ext>
                  </a:extLst>
                </p:cNvPr>
                <p:cNvSpPr/>
                <p:nvPr/>
              </p:nvSpPr>
              <p:spPr>
                <a:xfrm>
                  <a:off x="4150133" y="3327094"/>
                  <a:ext cx="3891242" cy="2250065"/>
                </a:xfrm>
                <a:custGeom>
                  <a:avLst/>
                  <a:gdLst/>
                  <a:ahLst/>
                  <a:cxnLst/>
                  <a:rect l="l" t="t" r="r" b="b"/>
                  <a:pathLst>
                    <a:path w="6552728" h="3789040">
                      <a:moveTo>
                        <a:pt x="3276364" y="0"/>
                      </a:moveTo>
                      <a:cubicBezTo>
                        <a:pt x="5085850" y="0"/>
                        <a:pt x="6552728" y="1466878"/>
                        <a:pt x="6552728" y="3276364"/>
                      </a:cubicBezTo>
                      <a:cubicBezTo>
                        <a:pt x="6552728" y="3450792"/>
                        <a:pt x="6539098" y="3622036"/>
                        <a:pt x="6512527" y="3789040"/>
                      </a:cubicBezTo>
                      <a:lnTo>
                        <a:pt x="5535623" y="3789040"/>
                      </a:lnTo>
                      <a:cubicBezTo>
                        <a:pt x="5553690" y="3674839"/>
                        <a:pt x="5562811" y="3557773"/>
                        <a:pt x="5562811" y="3438575"/>
                      </a:cubicBezTo>
                      <a:cubicBezTo>
                        <a:pt x="5562811" y="2175805"/>
                        <a:pt x="4539134" y="1152128"/>
                        <a:pt x="3276364" y="1152128"/>
                      </a:cubicBezTo>
                      <a:cubicBezTo>
                        <a:pt x="2013594" y="1152128"/>
                        <a:pt x="989917" y="2175805"/>
                        <a:pt x="989917" y="3438575"/>
                      </a:cubicBezTo>
                      <a:cubicBezTo>
                        <a:pt x="989917" y="3557773"/>
                        <a:pt x="999038" y="3674839"/>
                        <a:pt x="1017105" y="3789040"/>
                      </a:cubicBezTo>
                      <a:lnTo>
                        <a:pt x="40201" y="3789040"/>
                      </a:lnTo>
                      <a:cubicBezTo>
                        <a:pt x="13631" y="3622036"/>
                        <a:pt x="0" y="3450792"/>
                        <a:pt x="0" y="3276364"/>
                      </a:cubicBezTo>
                      <a:cubicBezTo>
                        <a:pt x="0" y="1466878"/>
                        <a:pt x="1466878" y="0"/>
                        <a:pt x="3276364" y="0"/>
                      </a:cubicBezTo>
                      <a:close/>
                    </a:path>
                  </a:pathLst>
                </a:custGeom>
                <a:solidFill>
                  <a:srgbClr val="1CADE4">
                    <a:lumMod val="40000"/>
                    <a:lumOff val="60000"/>
                  </a:srgbClr>
                </a:solidFill>
                <a:ln w="12700" cap="flat" cmpd="sng" algn="ctr">
                  <a:noFill/>
                  <a:prstDash val="solid"/>
                  <a:miter lim="800000"/>
                </a:ln>
                <a:effectLst/>
              </p:spPr>
              <p:txBody>
                <a:bodyPr rtlCol="0" anchor="ct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60" name="椭圆 18">
                  <a:extLst>
                    <a:ext uri="{FF2B5EF4-FFF2-40B4-BE49-F238E27FC236}">
                      <a16:creationId xmlns:a16="http://schemas.microsoft.com/office/drawing/2014/main" id="{66102B64-CD11-440F-B5CD-2A2324FA226D}"/>
                    </a:ext>
                  </a:extLst>
                </p:cNvPr>
                <p:cNvSpPr/>
                <p:nvPr/>
              </p:nvSpPr>
              <p:spPr>
                <a:xfrm>
                  <a:off x="4278414" y="3467986"/>
                  <a:ext cx="3634675" cy="2101709"/>
                </a:xfrm>
                <a:custGeom>
                  <a:avLst/>
                  <a:gdLst/>
                  <a:ahLst/>
                  <a:cxnLst/>
                  <a:rect l="l" t="t" r="r" b="b"/>
                  <a:pathLst>
                    <a:path w="6120680" h="3539213">
                      <a:moveTo>
                        <a:pt x="3060340" y="0"/>
                      </a:moveTo>
                      <a:cubicBezTo>
                        <a:pt x="4750520" y="0"/>
                        <a:pt x="6120680" y="1370161"/>
                        <a:pt x="6120680" y="3060340"/>
                      </a:cubicBezTo>
                      <a:cubicBezTo>
                        <a:pt x="6120680" y="3223267"/>
                        <a:pt x="6107949" y="3383220"/>
                        <a:pt x="6083130" y="3539213"/>
                      </a:cubicBezTo>
                      <a:lnTo>
                        <a:pt x="5462282" y="3539213"/>
                      </a:lnTo>
                      <a:cubicBezTo>
                        <a:pt x="5481168" y="3419369"/>
                        <a:pt x="5490610" y="3296541"/>
                        <a:pt x="5490610" y="3171507"/>
                      </a:cubicBezTo>
                      <a:cubicBezTo>
                        <a:pt x="5490610" y="1829306"/>
                        <a:pt x="4402541" y="741237"/>
                        <a:pt x="3060340" y="741237"/>
                      </a:cubicBezTo>
                      <a:cubicBezTo>
                        <a:pt x="1718139" y="741237"/>
                        <a:pt x="630070" y="1829306"/>
                        <a:pt x="630070" y="3171507"/>
                      </a:cubicBezTo>
                      <a:cubicBezTo>
                        <a:pt x="630070" y="3296541"/>
                        <a:pt x="639513" y="3419369"/>
                        <a:pt x="658398" y="3539213"/>
                      </a:cubicBezTo>
                      <a:lnTo>
                        <a:pt x="37550" y="3539213"/>
                      </a:lnTo>
                      <a:cubicBezTo>
                        <a:pt x="12732" y="3383220"/>
                        <a:pt x="0" y="3223267"/>
                        <a:pt x="0" y="3060340"/>
                      </a:cubicBezTo>
                      <a:cubicBezTo>
                        <a:pt x="0" y="1370161"/>
                        <a:pt x="1370161" y="0"/>
                        <a:pt x="3060340" y="0"/>
                      </a:cubicBezTo>
                      <a:close/>
                    </a:path>
                  </a:pathLst>
                </a:custGeom>
                <a:solidFill>
                  <a:srgbClr val="1CADE4"/>
                </a:solidFill>
                <a:ln w="12700" cap="flat" cmpd="sng" algn="ctr">
                  <a:noFill/>
                  <a:prstDash val="solid"/>
                  <a:miter lim="800000"/>
                </a:ln>
                <a:effectLst/>
              </p:spPr>
              <p:txBody>
                <a:bodyPr rtlCol="0" anchor="ct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61" name="任意多边形 18">
                  <a:extLst>
                    <a:ext uri="{FF2B5EF4-FFF2-40B4-BE49-F238E27FC236}">
                      <a16:creationId xmlns:a16="http://schemas.microsoft.com/office/drawing/2014/main" id="{FB16A932-4A92-4188-9908-5D7E6997746C}"/>
                    </a:ext>
                  </a:extLst>
                </p:cNvPr>
                <p:cNvSpPr/>
                <p:nvPr/>
              </p:nvSpPr>
              <p:spPr>
                <a:xfrm rot="19794454">
                  <a:off x="4438021" y="3284573"/>
                  <a:ext cx="263284" cy="653510"/>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62" name="任意多边形 19">
                  <a:extLst>
                    <a:ext uri="{FF2B5EF4-FFF2-40B4-BE49-F238E27FC236}">
                      <a16:creationId xmlns:a16="http://schemas.microsoft.com/office/drawing/2014/main" id="{1D30B661-2EFD-41CA-A4D7-2A8BE4D2BAE1}"/>
                    </a:ext>
                  </a:extLst>
                </p:cNvPr>
                <p:cNvSpPr/>
                <p:nvPr/>
              </p:nvSpPr>
              <p:spPr>
                <a:xfrm rot="2286718">
                  <a:off x="7037432" y="3065628"/>
                  <a:ext cx="263286" cy="653507"/>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63" name="任意多边形 20">
                  <a:extLst>
                    <a:ext uri="{FF2B5EF4-FFF2-40B4-BE49-F238E27FC236}">
                      <a16:creationId xmlns:a16="http://schemas.microsoft.com/office/drawing/2014/main" id="{4A5612C1-E769-4E79-8876-6D7F50F4E3E3}"/>
                    </a:ext>
                  </a:extLst>
                </p:cNvPr>
                <p:cNvSpPr/>
                <p:nvPr/>
              </p:nvSpPr>
              <p:spPr>
                <a:xfrm rot="3882913">
                  <a:off x="7982830" y="4045739"/>
                  <a:ext cx="270009" cy="637237"/>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grpSp>
          <p:sp>
            <p:nvSpPr>
              <p:cNvPr id="54" name="任意多边形 23">
                <a:extLst>
                  <a:ext uri="{FF2B5EF4-FFF2-40B4-BE49-F238E27FC236}">
                    <a16:creationId xmlns:a16="http://schemas.microsoft.com/office/drawing/2014/main" id="{041AD532-7CBF-4E27-91D9-9817C5D99FF0}"/>
                  </a:ext>
                </a:extLst>
              </p:cNvPr>
              <p:cNvSpPr/>
              <p:nvPr/>
            </p:nvSpPr>
            <p:spPr>
              <a:xfrm rot="5400000">
                <a:off x="2685576" y="2208221"/>
                <a:ext cx="190874" cy="450473"/>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rgbClr val="1CADE4">
                  <a:lumMod val="40000"/>
                  <a:lumOff val="60000"/>
                </a:srgbClr>
              </a:solidFill>
              <a:ln w="12700" cap="flat" cmpd="sng" algn="ctr">
                <a:noFill/>
                <a:prstDash val="solid"/>
                <a:miter lim="800000"/>
              </a:ln>
              <a:effectLst/>
            </p:spPr>
            <p:txBody>
              <a:bodyPr wrap="square" rtlCol="0" anchor="ctr">
                <a:noAutofit/>
              </a:bodyPr>
              <a:lstStyle/>
              <a:p>
                <a:pPr algn="ctr">
                  <a:defRPr/>
                </a:pPr>
                <a:endParaRPr lang="zh-CN" altLang="en-US" sz="1900" kern="0" dirty="0">
                  <a:solidFill>
                    <a:prstClr val="white"/>
                  </a:solidFill>
                  <a:latin typeface="Calibri" panose="020F0502020204030204"/>
                  <a:ea typeface="微软雅黑" panose="020B0503020204020204" pitchFamily="34" charset="-122"/>
                </a:endParaRPr>
              </a:p>
            </p:txBody>
          </p:sp>
          <p:sp>
            <p:nvSpPr>
              <p:cNvPr id="55" name="矩形 54">
                <a:extLst>
                  <a:ext uri="{FF2B5EF4-FFF2-40B4-BE49-F238E27FC236}">
                    <a16:creationId xmlns:a16="http://schemas.microsoft.com/office/drawing/2014/main" id="{036D7A54-AFD7-4806-8A44-E9857DE7DC35}"/>
                  </a:ext>
                </a:extLst>
              </p:cNvPr>
              <p:cNvSpPr/>
              <p:nvPr/>
            </p:nvSpPr>
            <p:spPr>
              <a:xfrm>
                <a:off x="2563380" y="1317422"/>
                <a:ext cx="1150576" cy="372321"/>
              </a:xfrm>
              <a:prstGeom prst="rect">
                <a:avLst/>
              </a:prstGeom>
            </p:spPr>
            <p:txBody>
              <a:bodyPr wrap="none">
                <a:spAutoFit/>
              </a:bodyPr>
              <a:lstStyle/>
              <a:p>
                <a:r>
                  <a:rPr lang="zh-CN" altLang="en-US" sz="1900" b="1" dirty="0">
                    <a:solidFill>
                      <a:srgbClr val="C00000"/>
                    </a:solidFill>
                    <a:latin typeface="微软雅黑" panose="020B0503020204020204" pitchFamily="34" charset="-122"/>
                    <a:ea typeface="微软雅黑" panose="020B0503020204020204" pitchFamily="34" charset="-122"/>
                  </a:rPr>
                  <a:t>流域统筹</a:t>
                </a:r>
                <a:endParaRPr lang="zh-CN" altLang="en-US" sz="1900" b="1" dirty="0">
                  <a:solidFill>
                    <a:srgbClr val="C00000"/>
                  </a:solidFill>
                  <a:ea typeface="微软雅黑" panose="020B0503020204020204" pitchFamily="34" charset="-122"/>
                </a:endParaRPr>
              </a:p>
            </p:txBody>
          </p:sp>
          <p:sp>
            <p:nvSpPr>
              <p:cNvPr id="56" name="矩形 55">
                <a:extLst>
                  <a:ext uri="{FF2B5EF4-FFF2-40B4-BE49-F238E27FC236}">
                    <a16:creationId xmlns:a16="http://schemas.microsoft.com/office/drawing/2014/main" id="{2292CC71-E8BE-47E8-942D-13C567D3B473}"/>
                  </a:ext>
                </a:extLst>
              </p:cNvPr>
              <p:cNvSpPr/>
              <p:nvPr/>
            </p:nvSpPr>
            <p:spPr>
              <a:xfrm>
                <a:off x="3033811" y="2221105"/>
                <a:ext cx="1150576" cy="372321"/>
              </a:xfrm>
              <a:prstGeom prst="rect">
                <a:avLst/>
              </a:prstGeom>
            </p:spPr>
            <p:txBody>
              <a:bodyPr wrap="none">
                <a:spAutoFit/>
              </a:bodyPr>
              <a:lstStyle/>
              <a:p>
                <a:r>
                  <a:rPr lang="zh-CN" altLang="en-US" sz="1900" b="1" dirty="0">
                    <a:solidFill>
                      <a:srgbClr val="C00000"/>
                    </a:solidFill>
                    <a:latin typeface="微软雅黑" panose="020B0503020204020204" pitchFamily="34" charset="-122"/>
                    <a:ea typeface="微软雅黑" panose="020B0503020204020204" pitchFamily="34" charset="-122"/>
                  </a:rPr>
                  <a:t>系统治理</a:t>
                </a:r>
                <a:endParaRPr lang="zh-CN" altLang="en-US" sz="1900" b="1" dirty="0">
                  <a:solidFill>
                    <a:srgbClr val="C00000"/>
                  </a:solidFill>
                  <a:ea typeface="微软雅黑" panose="020B0503020204020204" pitchFamily="34" charset="-122"/>
                </a:endParaRPr>
              </a:p>
            </p:txBody>
          </p:sp>
          <p:sp>
            <p:nvSpPr>
              <p:cNvPr id="57" name="矩形 56">
                <a:extLst>
                  <a:ext uri="{FF2B5EF4-FFF2-40B4-BE49-F238E27FC236}">
                    <a16:creationId xmlns:a16="http://schemas.microsoft.com/office/drawing/2014/main" id="{100D0DE8-754F-478A-BAF3-60EA12189D4C}"/>
                  </a:ext>
                </a:extLst>
              </p:cNvPr>
              <p:cNvSpPr/>
              <p:nvPr/>
            </p:nvSpPr>
            <p:spPr>
              <a:xfrm>
                <a:off x="2664557" y="3123527"/>
                <a:ext cx="1649019" cy="372321"/>
              </a:xfrm>
              <a:prstGeom prst="rect">
                <a:avLst/>
              </a:prstGeom>
            </p:spPr>
            <p:txBody>
              <a:bodyPr wrap="square">
                <a:spAutoFit/>
              </a:bodyPr>
              <a:lstStyle/>
              <a:p>
                <a:r>
                  <a:rPr lang="zh-CN" altLang="en-US" sz="1900" b="1" dirty="0">
                    <a:latin typeface="微软雅黑" panose="020B0503020204020204" pitchFamily="34" charset="-122"/>
                    <a:ea typeface="微软雅黑" panose="020B0503020204020204" pitchFamily="34" charset="-122"/>
                  </a:rPr>
                  <a:t>远近结合</a:t>
                </a:r>
                <a:endParaRPr lang="zh-CN" altLang="en-US" sz="1900" b="1" dirty="0">
                  <a:ea typeface="微软雅黑" panose="020B0503020204020204" pitchFamily="34" charset="-122"/>
                </a:endParaRPr>
              </a:p>
            </p:txBody>
          </p:sp>
          <p:sp>
            <p:nvSpPr>
              <p:cNvPr id="58" name="矩形 57">
                <a:extLst>
                  <a:ext uri="{FF2B5EF4-FFF2-40B4-BE49-F238E27FC236}">
                    <a16:creationId xmlns:a16="http://schemas.microsoft.com/office/drawing/2014/main" id="{BB28C347-CAB8-48ED-9578-13230041841A}"/>
                  </a:ext>
                </a:extLst>
              </p:cNvPr>
              <p:cNvSpPr/>
              <p:nvPr/>
            </p:nvSpPr>
            <p:spPr>
              <a:xfrm>
                <a:off x="2181125" y="3800680"/>
                <a:ext cx="2608223" cy="372321"/>
              </a:xfrm>
              <a:prstGeom prst="rect">
                <a:avLst/>
              </a:prstGeom>
            </p:spPr>
            <p:txBody>
              <a:bodyPr wrap="square">
                <a:spAutoFit/>
              </a:bodyPr>
              <a:lstStyle/>
              <a:p>
                <a:r>
                  <a:rPr lang="zh-CN" altLang="en-US" sz="1900" b="1" dirty="0">
                    <a:latin typeface="微软雅黑" panose="020B0503020204020204" pitchFamily="34" charset="-122"/>
                    <a:ea typeface="微软雅黑" panose="020B0503020204020204" pitchFamily="34" charset="-122"/>
                  </a:rPr>
                  <a:t>标本兼治</a:t>
                </a:r>
                <a:endParaRPr lang="zh-CN" altLang="en-US" sz="1900" b="1" dirty="0">
                  <a:ea typeface="微软雅黑" panose="020B0503020204020204" pitchFamily="34" charset="-122"/>
                </a:endParaRPr>
              </a:p>
            </p:txBody>
          </p:sp>
        </p:grpSp>
      </p:grpSp>
      <p:sp>
        <p:nvSpPr>
          <p:cNvPr id="34"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35"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36" name="TextBox 35"/>
          <p:cNvSpPr txBox="1"/>
          <p:nvPr/>
        </p:nvSpPr>
        <p:spPr>
          <a:xfrm>
            <a:off x="902804" y="836712"/>
            <a:ext cx="2528900" cy="400103"/>
          </a:xfrm>
          <a:prstGeom prst="rect">
            <a:avLst/>
          </a:prstGeom>
          <a:noFill/>
        </p:spPr>
        <p:txBody>
          <a:bodyPr vert="horz" wrap="square" lIns="121914" tIns="60957" rIns="121914" bIns="60957" rtlCol="0">
            <a:spAutoFit/>
          </a:bodyPr>
          <a:lstStyle/>
          <a:p>
            <a:pPr defTabSz="1219140" fontAlgn="auto">
              <a:spcBef>
                <a:spcPts val="0"/>
              </a:spcBef>
              <a:spcAft>
                <a:spcPts val="0"/>
              </a:spcAft>
              <a:buClr>
                <a:srgbClr val="1F497D"/>
              </a:buClr>
            </a:pPr>
            <a:r>
              <a:rPr lang="zh-CN" altLang="en-US" b="1" dirty="0">
                <a:solidFill>
                  <a:srgbClr val="C00000"/>
                </a:solidFill>
                <a:latin typeface="微软雅黑" pitchFamily="34" charset="-122"/>
                <a:ea typeface="微软雅黑" pitchFamily="34" charset="-122"/>
              </a:rPr>
              <a:t>治理理念</a:t>
            </a:r>
          </a:p>
        </p:txBody>
      </p:sp>
    </p:spTree>
    <p:extLst>
      <p:ext uri="{BB962C8B-B14F-4D97-AF65-F5344CB8AC3E}">
        <p14:creationId xmlns:p14="http://schemas.microsoft.com/office/powerpoint/2010/main" val="2379478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圆角矩形 70"/>
          <p:cNvSpPr/>
          <p:nvPr/>
        </p:nvSpPr>
        <p:spPr>
          <a:xfrm>
            <a:off x="9768492" y="1631391"/>
            <a:ext cx="2088149" cy="3264336"/>
          </a:xfrm>
          <a:prstGeom prst="roundRect">
            <a:avLst/>
          </a:prstGeom>
          <a:solidFill>
            <a:schemeClr val="bg1"/>
          </a:solidFill>
          <a:ln>
            <a:solidFill>
              <a:srgbClr val="5959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 name="矩形 3"/>
          <p:cNvSpPr/>
          <p:nvPr/>
        </p:nvSpPr>
        <p:spPr>
          <a:xfrm>
            <a:off x="479376" y="2995081"/>
            <a:ext cx="2112235" cy="11325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spcBef>
                <a:spcPts val="600"/>
              </a:spcBef>
              <a:spcAft>
                <a:spcPts val="600"/>
              </a:spcAft>
            </a:pPr>
            <a:r>
              <a:rPr lang="zh-CN" altLang="en-US" sz="1600" b="1" dirty="0">
                <a:solidFill>
                  <a:schemeClr val="tx1"/>
                </a:solidFill>
                <a:latin typeface="微软雅黑" panose="020B0503020204020204" pitchFamily="34" charset="-122"/>
                <a:ea typeface="微软雅黑" panose="020B0503020204020204" pitchFamily="34" charset="-122"/>
              </a:rPr>
              <a:t>流域统筹，系统治理</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spcBef>
                <a:spcPts val="600"/>
              </a:spcBef>
              <a:spcAft>
                <a:spcPts val="600"/>
              </a:spcAft>
            </a:pPr>
            <a:r>
              <a:rPr lang="zh-CN" altLang="en-US" sz="1600" b="1" dirty="0">
                <a:solidFill>
                  <a:schemeClr val="tx1"/>
                </a:solidFill>
                <a:latin typeface="微软雅黑" panose="020B0503020204020204" pitchFamily="34" charset="-122"/>
                <a:ea typeface="微软雅黑" panose="020B0503020204020204" pitchFamily="34" charset="-122"/>
              </a:rPr>
              <a:t>远近结合，标本兼治</a:t>
            </a:r>
          </a:p>
        </p:txBody>
      </p:sp>
      <p:sp>
        <p:nvSpPr>
          <p:cNvPr id="28" name="矩形 27"/>
          <p:cNvSpPr/>
          <p:nvPr/>
        </p:nvSpPr>
        <p:spPr>
          <a:xfrm>
            <a:off x="7085588" y="1055327"/>
            <a:ext cx="1920213"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防洪工程</a:t>
            </a:r>
          </a:p>
        </p:txBody>
      </p:sp>
      <p:sp>
        <p:nvSpPr>
          <p:cNvPr id="29" name="矩形 28"/>
          <p:cNvSpPr/>
          <p:nvPr/>
        </p:nvSpPr>
        <p:spPr>
          <a:xfrm>
            <a:off x="7094367" y="1631391"/>
            <a:ext cx="1915821"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排涝工程</a:t>
            </a:r>
          </a:p>
        </p:txBody>
      </p:sp>
      <p:sp>
        <p:nvSpPr>
          <p:cNvPr id="30" name="矩形 29"/>
          <p:cNvSpPr/>
          <p:nvPr/>
        </p:nvSpPr>
        <p:spPr>
          <a:xfrm>
            <a:off x="7094367" y="2279463"/>
            <a:ext cx="1920213"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外源治理工程</a:t>
            </a:r>
          </a:p>
        </p:txBody>
      </p:sp>
      <p:sp>
        <p:nvSpPr>
          <p:cNvPr id="31" name="矩形 30"/>
          <p:cNvSpPr/>
          <p:nvPr/>
        </p:nvSpPr>
        <p:spPr>
          <a:xfrm>
            <a:off x="7094367" y="2927535"/>
            <a:ext cx="1911435"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内源治理工程</a:t>
            </a:r>
          </a:p>
        </p:txBody>
      </p:sp>
      <p:sp>
        <p:nvSpPr>
          <p:cNvPr id="32" name="矩形 31"/>
          <p:cNvSpPr/>
          <p:nvPr/>
        </p:nvSpPr>
        <p:spPr>
          <a:xfrm>
            <a:off x="7094367" y="4079663"/>
            <a:ext cx="1911435"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水质改善工程</a:t>
            </a:r>
          </a:p>
        </p:txBody>
      </p:sp>
      <p:sp>
        <p:nvSpPr>
          <p:cNvPr id="33" name="矩形 32"/>
          <p:cNvSpPr/>
          <p:nvPr/>
        </p:nvSpPr>
        <p:spPr>
          <a:xfrm>
            <a:off x="7094367" y="3503599"/>
            <a:ext cx="1911435"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水力调控工程</a:t>
            </a:r>
          </a:p>
        </p:txBody>
      </p:sp>
      <p:cxnSp>
        <p:nvCxnSpPr>
          <p:cNvPr id="37" name="直接连接符 36"/>
          <p:cNvCxnSpPr/>
          <p:nvPr/>
        </p:nvCxnSpPr>
        <p:spPr>
          <a:xfrm>
            <a:off x="6888089" y="1889943"/>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flipV="1">
            <a:off x="6901059" y="1295325"/>
            <a:ext cx="160" cy="4176467"/>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5" name="直接连接符 44"/>
          <p:cNvCxnSpPr/>
          <p:nvPr/>
        </p:nvCxnSpPr>
        <p:spPr>
          <a:xfrm>
            <a:off x="6904681" y="3167535"/>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6" name="直接连接符 45"/>
          <p:cNvCxnSpPr/>
          <p:nvPr/>
        </p:nvCxnSpPr>
        <p:spPr>
          <a:xfrm>
            <a:off x="6896868" y="2519463"/>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6906613" y="5471791"/>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9" name="直接连接符 48"/>
          <p:cNvCxnSpPr/>
          <p:nvPr/>
        </p:nvCxnSpPr>
        <p:spPr>
          <a:xfrm>
            <a:off x="6890632" y="3776675"/>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3" name="组合 52"/>
          <p:cNvGrpSpPr/>
          <p:nvPr/>
        </p:nvGrpSpPr>
        <p:grpSpPr>
          <a:xfrm flipH="1">
            <a:off x="8950194" y="1273251"/>
            <a:ext cx="232069" cy="4198543"/>
            <a:chOff x="5353396" y="1487967"/>
            <a:chExt cx="174052" cy="3148907"/>
          </a:xfrm>
        </p:grpSpPr>
        <p:cxnSp>
          <p:nvCxnSpPr>
            <p:cNvPr id="54" name="直接连接符 53"/>
            <p:cNvCxnSpPr/>
            <p:nvPr/>
          </p:nvCxnSpPr>
          <p:spPr>
            <a:xfrm>
              <a:off x="5353396" y="1959895"/>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a:off x="5353396" y="1487968"/>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6" name="直接连接符 55"/>
            <p:cNvCxnSpPr/>
            <p:nvPr/>
          </p:nvCxnSpPr>
          <p:spPr>
            <a:xfrm flipH="1" flipV="1">
              <a:off x="5364087" y="1487967"/>
              <a:ext cx="1" cy="3148907"/>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a:off x="5353396" y="2931790"/>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a:off x="5353396" y="2422626"/>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9" name="直接连接符 58"/>
            <p:cNvCxnSpPr/>
            <p:nvPr/>
          </p:nvCxnSpPr>
          <p:spPr>
            <a:xfrm>
              <a:off x="5379324" y="4204824"/>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0" name="直接连接符 59"/>
            <p:cNvCxnSpPr/>
            <p:nvPr/>
          </p:nvCxnSpPr>
          <p:spPr>
            <a:xfrm>
              <a:off x="5362161" y="3379074"/>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4" name="直接连接符 93"/>
            <p:cNvCxnSpPr/>
            <p:nvPr/>
          </p:nvCxnSpPr>
          <p:spPr>
            <a:xfrm>
              <a:off x="5362161" y="4636872"/>
              <a:ext cx="14812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61" name="下箭头 60"/>
          <p:cNvSpPr/>
          <p:nvPr/>
        </p:nvSpPr>
        <p:spPr>
          <a:xfrm rot="16200000" flipH="1">
            <a:off x="6528088" y="5931911"/>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64" name="矩形 63"/>
          <p:cNvSpPr/>
          <p:nvPr/>
        </p:nvSpPr>
        <p:spPr>
          <a:xfrm>
            <a:off x="9849195" y="3047495"/>
            <a:ext cx="1915821"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改善水环境</a:t>
            </a:r>
          </a:p>
        </p:txBody>
      </p:sp>
      <p:sp>
        <p:nvSpPr>
          <p:cNvPr id="65" name="矩形 64"/>
          <p:cNvSpPr/>
          <p:nvPr/>
        </p:nvSpPr>
        <p:spPr>
          <a:xfrm>
            <a:off x="9849195" y="3623559"/>
            <a:ext cx="1920213"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修复水生态</a:t>
            </a:r>
          </a:p>
        </p:txBody>
      </p:sp>
      <p:sp>
        <p:nvSpPr>
          <p:cNvPr id="68" name="矩形 67"/>
          <p:cNvSpPr/>
          <p:nvPr/>
        </p:nvSpPr>
        <p:spPr>
          <a:xfrm>
            <a:off x="9849195" y="4199621"/>
            <a:ext cx="1911435"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健全水管理</a:t>
            </a:r>
          </a:p>
        </p:txBody>
      </p:sp>
      <p:sp>
        <p:nvSpPr>
          <p:cNvPr id="69" name="矩形 68"/>
          <p:cNvSpPr/>
          <p:nvPr/>
        </p:nvSpPr>
        <p:spPr>
          <a:xfrm>
            <a:off x="9840416" y="1895367"/>
            <a:ext cx="1920213"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保障水安全</a:t>
            </a:r>
          </a:p>
        </p:txBody>
      </p:sp>
      <p:sp>
        <p:nvSpPr>
          <p:cNvPr id="74" name="文本框 73"/>
          <p:cNvSpPr txBox="1"/>
          <p:nvPr/>
        </p:nvSpPr>
        <p:spPr>
          <a:xfrm>
            <a:off x="6168569" y="3109209"/>
            <a:ext cx="492430" cy="777130"/>
          </a:xfrm>
          <a:prstGeom prst="rect">
            <a:avLst/>
          </a:prstGeom>
          <a:noFill/>
        </p:spPr>
        <p:txBody>
          <a:bodyPr vert="eaVert" wrap="none" lIns="121914" tIns="60957" rIns="121914" bIns="60957"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实    施</a:t>
            </a:r>
          </a:p>
        </p:txBody>
      </p:sp>
      <p:sp>
        <p:nvSpPr>
          <p:cNvPr id="76" name="文本框 75"/>
          <p:cNvSpPr txBox="1"/>
          <p:nvPr/>
        </p:nvSpPr>
        <p:spPr>
          <a:xfrm>
            <a:off x="9142765" y="3109210"/>
            <a:ext cx="657633" cy="861775"/>
          </a:xfrm>
          <a:prstGeom prst="rect">
            <a:avLst/>
          </a:prstGeom>
          <a:noFill/>
        </p:spPr>
        <p:txBody>
          <a:bodyPr wrap="square" lIns="121914" tIns="60957" rIns="121914" bIns="60957"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协同</a:t>
            </a:r>
            <a:endParaRPr lang="en-US" altLang="zh-CN" sz="1600" b="1" dirty="0">
              <a:solidFill>
                <a:srgbClr val="FF0000"/>
              </a:solidFill>
              <a:latin typeface="微软雅黑" panose="020B0503020204020204" pitchFamily="34" charset="-122"/>
              <a:ea typeface="微软雅黑" panose="020B0503020204020204" pitchFamily="34" charset="-122"/>
            </a:endParaRPr>
          </a:p>
          <a:p>
            <a:endParaRPr lang="en-US" altLang="zh-CN" sz="1600" b="1" dirty="0">
              <a:solidFill>
                <a:srgbClr val="FF0000"/>
              </a:solidFill>
              <a:latin typeface="微软雅黑" panose="020B0503020204020204" pitchFamily="34" charset="-122"/>
              <a:ea typeface="微软雅黑" panose="020B0503020204020204" pitchFamily="34" charset="-122"/>
            </a:endParaRPr>
          </a:p>
          <a:p>
            <a:r>
              <a:rPr lang="zh-CN" altLang="en-US" sz="1600" b="1" dirty="0">
                <a:solidFill>
                  <a:srgbClr val="FF0000"/>
                </a:solidFill>
                <a:latin typeface="微软雅黑" panose="020B0503020204020204" pitchFamily="34" charset="-122"/>
                <a:ea typeface="微软雅黑" panose="020B0503020204020204" pitchFamily="34" charset="-122"/>
              </a:rPr>
              <a:t>推进</a:t>
            </a:r>
          </a:p>
        </p:txBody>
      </p:sp>
      <p:sp>
        <p:nvSpPr>
          <p:cNvPr id="77" name="矩形 76"/>
          <p:cNvSpPr/>
          <p:nvPr/>
        </p:nvSpPr>
        <p:spPr>
          <a:xfrm>
            <a:off x="623393" y="5922921"/>
            <a:ext cx="1344739" cy="48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治理理念</a:t>
            </a:r>
          </a:p>
        </p:txBody>
      </p:sp>
      <p:sp>
        <p:nvSpPr>
          <p:cNvPr id="78" name="下箭头 77"/>
          <p:cNvSpPr/>
          <p:nvPr/>
        </p:nvSpPr>
        <p:spPr>
          <a:xfrm rot="16200000" flipH="1">
            <a:off x="2759616" y="5952599"/>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85" name="矩形 84"/>
          <p:cNvSpPr/>
          <p:nvPr/>
        </p:nvSpPr>
        <p:spPr>
          <a:xfrm>
            <a:off x="3650396" y="5922921"/>
            <a:ext cx="2208245" cy="48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六大系统</a:t>
            </a:r>
          </a:p>
        </p:txBody>
      </p:sp>
      <p:sp>
        <p:nvSpPr>
          <p:cNvPr id="86" name="矩形 85"/>
          <p:cNvSpPr/>
          <p:nvPr/>
        </p:nvSpPr>
        <p:spPr>
          <a:xfrm>
            <a:off x="7238047" y="5922921"/>
            <a:ext cx="1555861"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八类工程</a:t>
            </a:r>
          </a:p>
        </p:txBody>
      </p:sp>
      <p:sp>
        <p:nvSpPr>
          <p:cNvPr id="87" name="下箭头 86"/>
          <p:cNvSpPr/>
          <p:nvPr/>
        </p:nvSpPr>
        <p:spPr>
          <a:xfrm rot="16200000" flipH="1">
            <a:off x="9375565" y="5908475"/>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88" name="矩形 87"/>
          <p:cNvSpPr/>
          <p:nvPr/>
        </p:nvSpPr>
        <p:spPr>
          <a:xfrm>
            <a:off x="10071983" y="5922921"/>
            <a:ext cx="1509088"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治理目标</a:t>
            </a:r>
          </a:p>
        </p:txBody>
      </p:sp>
      <p:sp>
        <p:nvSpPr>
          <p:cNvPr id="89" name="矩形 88"/>
          <p:cNvSpPr/>
          <p:nvPr/>
        </p:nvSpPr>
        <p:spPr>
          <a:xfrm>
            <a:off x="7094367" y="4655727"/>
            <a:ext cx="1911435"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生态修复工程</a:t>
            </a:r>
          </a:p>
        </p:txBody>
      </p:sp>
      <p:sp>
        <p:nvSpPr>
          <p:cNvPr id="90" name="矩形 89"/>
          <p:cNvSpPr/>
          <p:nvPr/>
        </p:nvSpPr>
        <p:spPr>
          <a:xfrm>
            <a:off x="7094367" y="5231791"/>
            <a:ext cx="1911435" cy="48000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景观提升工程</a:t>
            </a:r>
          </a:p>
        </p:txBody>
      </p:sp>
      <p:cxnSp>
        <p:nvCxnSpPr>
          <p:cNvPr id="91" name="直接连接符 90"/>
          <p:cNvCxnSpPr/>
          <p:nvPr/>
        </p:nvCxnSpPr>
        <p:spPr>
          <a:xfrm>
            <a:off x="6899773" y="4895727"/>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2" name="直接连接符 91"/>
          <p:cNvCxnSpPr/>
          <p:nvPr/>
        </p:nvCxnSpPr>
        <p:spPr>
          <a:xfrm>
            <a:off x="6899773" y="4326681"/>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3" name="直接连接符 92"/>
          <p:cNvCxnSpPr/>
          <p:nvPr/>
        </p:nvCxnSpPr>
        <p:spPr>
          <a:xfrm>
            <a:off x="6882181" y="1273251"/>
            <a:ext cx="19749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6" name="矩形 95"/>
          <p:cNvSpPr/>
          <p:nvPr/>
        </p:nvSpPr>
        <p:spPr>
          <a:xfrm>
            <a:off x="9870811" y="2471431"/>
            <a:ext cx="1911435" cy="48000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调控水资源</a:t>
            </a:r>
          </a:p>
        </p:txBody>
      </p:sp>
      <p:sp>
        <p:nvSpPr>
          <p:cNvPr id="111" name="弧形 110"/>
          <p:cNvSpPr/>
          <p:nvPr/>
        </p:nvSpPr>
        <p:spPr>
          <a:xfrm>
            <a:off x="915749" y="1714348"/>
            <a:ext cx="2587963" cy="3649613"/>
          </a:xfrm>
          <a:prstGeom prst="arc">
            <a:avLst>
              <a:gd name="adj1" fmla="val 16656671"/>
              <a:gd name="adj2" fmla="val 5171827"/>
            </a:avLst>
          </a:prstGeom>
          <a:ln/>
        </p:spPr>
        <p:style>
          <a:lnRef idx="2">
            <a:schemeClr val="accent2"/>
          </a:lnRef>
          <a:fillRef idx="0">
            <a:schemeClr val="accent2"/>
          </a:fillRef>
          <a:effectRef idx="1">
            <a:schemeClr val="accent2"/>
          </a:effectRef>
          <a:fontRef idx="minor">
            <a:schemeClr val="tx1"/>
          </a:fontRef>
        </p:style>
        <p:txBody>
          <a:bodyPr lIns="121914" tIns="60957" rIns="121914" bIns="60957" rtlCol="0" anchor="ctr"/>
          <a:lstStyle/>
          <a:p>
            <a:pPr algn="ctr"/>
            <a:endParaRPr lang="zh-CN" altLang="en-US"/>
          </a:p>
        </p:txBody>
      </p:sp>
      <p:grpSp>
        <p:nvGrpSpPr>
          <p:cNvPr id="112" name="组合 111"/>
          <p:cNvGrpSpPr/>
          <p:nvPr/>
        </p:nvGrpSpPr>
        <p:grpSpPr>
          <a:xfrm>
            <a:off x="2158505" y="1629068"/>
            <a:ext cx="3799753" cy="3941275"/>
            <a:chOff x="2537156" y="1307103"/>
            <a:chExt cx="3259143" cy="3147370"/>
          </a:xfrm>
        </p:grpSpPr>
        <p:sp>
          <p:nvSpPr>
            <p:cNvPr id="113" name="椭圆 112"/>
            <p:cNvSpPr/>
            <p:nvPr/>
          </p:nvSpPr>
          <p:spPr>
            <a:xfrm>
              <a:off x="2660447" y="1307103"/>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1</a:t>
              </a:r>
              <a:endParaRPr lang="zh-CN" altLang="en-US" b="1" dirty="0"/>
            </a:p>
          </p:txBody>
        </p:sp>
        <p:sp>
          <p:nvSpPr>
            <p:cNvPr id="114" name="椭圆 113"/>
            <p:cNvSpPr/>
            <p:nvPr/>
          </p:nvSpPr>
          <p:spPr>
            <a:xfrm>
              <a:off x="3278078" y="1807275"/>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2</a:t>
              </a:r>
              <a:endParaRPr lang="zh-CN" altLang="en-US" b="1" dirty="0"/>
            </a:p>
          </p:txBody>
        </p:sp>
        <p:sp>
          <p:nvSpPr>
            <p:cNvPr id="115" name="椭圆 114"/>
            <p:cNvSpPr/>
            <p:nvPr/>
          </p:nvSpPr>
          <p:spPr>
            <a:xfrm>
              <a:off x="3524097" y="2343915"/>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3</a:t>
              </a:r>
              <a:endParaRPr lang="zh-CN" altLang="en-US" b="1" dirty="0"/>
            </a:p>
          </p:txBody>
        </p:sp>
        <p:sp>
          <p:nvSpPr>
            <p:cNvPr id="116" name="椭圆 115"/>
            <p:cNvSpPr/>
            <p:nvPr/>
          </p:nvSpPr>
          <p:spPr>
            <a:xfrm>
              <a:off x="3505685" y="3034052"/>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4</a:t>
              </a:r>
              <a:endParaRPr lang="zh-CN" altLang="en-US" b="1" dirty="0"/>
            </a:p>
          </p:txBody>
        </p:sp>
        <p:sp>
          <p:nvSpPr>
            <p:cNvPr id="117" name="椭圆 116"/>
            <p:cNvSpPr/>
            <p:nvPr/>
          </p:nvSpPr>
          <p:spPr>
            <a:xfrm>
              <a:off x="3278078" y="3664733"/>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5</a:t>
              </a:r>
              <a:endParaRPr lang="zh-CN" altLang="en-US" b="1" dirty="0"/>
            </a:p>
          </p:txBody>
        </p:sp>
        <p:sp>
          <p:nvSpPr>
            <p:cNvPr id="118" name="椭圆 117"/>
            <p:cNvSpPr/>
            <p:nvPr/>
          </p:nvSpPr>
          <p:spPr>
            <a:xfrm>
              <a:off x="2537156" y="4163873"/>
              <a:ext cx="289371" cy="28937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t>6</a:t>
              </a:r>
              <a:endParaRPr lang="zh-CN" altLang="en-US" b="1" dirty="0"/>
            </a:p>
          </p:txBody>
        </p:sp>
        <p:sp>
          <p:nvSpPr>
            <p:cNvPr id="119" name="文本框 7"/>
            <p:cNvSpPr txBox="1"/>
            <p:nvPr/>
          </p:nvSpPr>
          <p:spPr>
            <a:xfrm>
              <a:off x="3196870" y="1308957"/>
              <a:ext cx="2590373" cy="270358"/>
            </a:xfrm>
            <a:prstGeom prst="rect">
              <a:avLst/>
            </a:prstGeom>
            <a:solidFill>
              <a:schemeClr val="tx2">
                <a:lumMod val="20000"/>
                <a:lumOff val="80000"/>
              </a:schemeClr>
            </a:solid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防洪防涝与水质提升监测系统</a:t>
              </a:r>
            </a:p>
          </p:txBody>
        </p:sp>
        <p:sp>
          <p:nvSpPr>
            <p:cNvPr id="120" name="文本框 31"/>
            <p:cNvSpPr txBox="1"/>
            <p:nvPr/>
          </p:nvSpPr>
          <p:spPr>
            <a:xfrm>
              <a:off x="3872608" y="1843644"/>
              <a:ext cx="1918311" cy="270358"/>
            </a:xfrm>
            <a:prstGeom prst="rect">
              <a:avLst/>
            </a:prstGeom>
            <a:solidFill>
              <a:schemeClr val="tx2">
                <a:lumMod val="20000"/>
                <a:lumOff val="80000"/>
              </a:schemeClr>
            </a:solidFill>
          </p:spPr>
          <p:txBody>
            <a:bodyPr wrap="non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600" b="1" dirty="0"/>
                <a:t>雨污分流截排管控系统</a:t>
              </a:r>
            </a:p>
          </p:txBody>
        </p:sp>
        <p:sp>
          <p:nvSpPr>
            <p:cNvPr id="121" name="文本框 32"/>
            <p:cNvSpPr txBox="1"/>
            <p:nvPr/>
          </p:nvSpPr>
          <p:spPr>
            <a:xfrm>
              <a:off x="4019095" y="2401517"/>
              <a:ext cx="1771824" cy="270358"/>
            </a:xfrm>
            <a:prstGeom prst="rect">
              <a:avLst/>
            </a:prstGeom>
            <a:solidFill>
              <a:schemeClr val="tx2">
                <a:lumMod val="20000"/>
                <a:lumOff val="80000"/>
              </a:schemeClr>
            </a:solidFill>
          </p:spPr>
          <p:txBody>
            <a:bodyPr wrap="squar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600" b="1" dirty="0"/>
                <a:t>内外源污染管控系统</a:t>
              </a:r>
            </a:p>
          </p:txBody>
        </p:sp>
        <p:sp>
          <p:nvSpPr>
            <p:cNvPr id="122" name="文本框 33"/>
            <p:cNvSpPr txBox="1"/>
            <p:nvPr/>
          </p:nvSpPr>
          <p:spPr>
            <a:xfrm>
              <a:off x="3872608" y="3034051"/>
              <a:ext cx="1918311" cy="270358"/>
            </a:xfrm>
            <a:prstGeom prst="rect">
              <a:avLst/>
            </a:prstGeom>
            <a:solidFill>
              <a:schemeClr val="tx2">
                <a:lumMod val="20000"/>
                <a:lumOff val="80000"/>
              </a:schemeClr>
            </a:solidFill>
          </p:spPr>
          <p:txBody>
            <a:bodyPr wrap="non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600" b="1" dirty="0"/>
                <a:t>工程补水增净驱动系统</a:t>
              </a:r>
            </a:p>
          </p:txBody>
        </p:sp>
        <p:sp>
          <p:nvSpPr>
            <p:cNvPr id="123" name="文本框 34"/>
            <p:cNvSpPr txBox="1"/>
            <p:nvPr/>
          </p:nvSpPr>
          <p:spPr>
            <a:xfrm>
              <a:off x="3872608" y="3666587"/>
              <a:ext cx="1918311" cy="270358"/>
            </a:xfrm>
            <a:prstGeom prst="rect">
              <a:avLst/>
            </a:prstGeom>
            <a:solidFill>
              <a:schemeClr val="tx2">
                <a:lumMod val="20000"/>
                <a:lumOff val="80000"/>
              </a:schemeClr>
            </a:solidFill>
          </p:spPr>
          <p:txBody>
            <a:bodyPr wrap="none" rtlCol="0">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zh-CN" altLang="en-US" sz="1600" b="1" dirty="0"/>
                <a:t>生态美化循环促进系统</a:t>
              </a:r>
            </a:p>
          </p:txBody>
        </p:sp>
        <p:sp>
          <p:nvSpPr>
            <p:cNvPr id="124" name="矩形 123"/>
            <p:cNvSpPr/>
            <p:nvPr/>
          </p:nvSpPr>
          <p:spPr>
            <a:xfrm>
              <a:off x="3174022" y="4184115"/>
              <a:ext cx="2622277" cy="270358"/>
            </a:xfrm>
            <a:prstGeom prst="rect">
              <a:avLst/>
            </a:prstGeom>
            <a:solidFill>
              <a:schemeClr val="tx2">
                <a:lumMod val="20000"/>
                <a:lumOff val="80000"/>
              </a:schemeClr>
            </a:solidFill>
          </p:spPr>
          <p:txBody>
            <a:bodyPr wrap="none" rtlCol="0">
              <a:spAutoFit/>
            </a:bodyPr>
            <a:lstStyle/>
            <a:p>
              <a:pPr algn="ctr"/>
              <a:r>
                <a:rPr lang="zh-CN" altLang="en-US" sz="1600" b="1" dirty="0">
                  <a:latin typeface="微软雅黑" panose="020B0503020204020204" pitchFamily="34" charset="-122"/>
                  <a:ea typeface="微软雅黑" panose="020B0503020204020204" pitchFamily="34" charset="-122"/>
                </a:rPr>
                <a:t>水环境治理信息管理云平台系统</a:t>
              </a:r>
            </a:p>
          </p:txBody>
        </p:sp>
      </p:grpSp>
      <p:sp>
        <p:nvSpPr>
          <p:cNvPr id="128" name="下箭头 127"/>
          <p:cNvSpPr/>
          <p:nvPr/>
        </p:nvSpPr>
        <p:spPr>
          <a:xfrm rot="16200000" flipH="1">
            <a:off x="6297207" y="3270877"/>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129" name="下箭头 128"/>
          <p:cNvSpPr/>
          <p:nvPr/>
        </p:nvSpPr>
        <p:spPr>
          <a:xfrm rot="16200000" flipH="1">
            <a:off x="2881311" y="3218752"/>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130" name="下箭头 129"/>
          <p:cNvSpPr/>
          <p:nvPr/>
        </p:nvSpPr>
        <p:spPr>
          <a:xfrm rot="16200000" flipH="1">
            <a:off x="9359693" y="3270877"/>
            <a:ext cx="240000" cy="480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131" name="文本框 73"/>
          <p:cNvSpPr txBox="1"/>
          <p:nvPr/>
        </p:nvSpPr>
        <p:spPr>
          <a:xfrm>
            <a:off x="2761317" y="3109210"/>
            <a:ext cx="492430" cy="716216"/>
          </a:xfrm>
          <a:prstGeom prst="rect">
            <a:avLst/>
          </a:prstGeom>
          <a:noFill/>
        </p:spPr>
        <p:txBody>
          <a:bodyPr vert="eaVert" wrap="none" lIns="121914" tIns="60957" rIns="121914" bIns="60957"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采   用</a:t>
            </a:r>
          </a:p>
        </p:txBody>
      </p:sp>
      <p:sp>
        <p:nvSpPr>
          <p:cNvPr id="67" name="AutoShape 10"/>
          <p:cNvSpPr>
            <a:spLocks noChangeArrowheads="1"/>
          </p:cNvSpPr>
          <p:nvPr/>
        </p:nvSpPr>
        <p:spPr bwMode="gray">
          <a:xfrm>
            <a:off x="479377" y="135826"/>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二、流域水环境治理理念及总体思路</a:t>
            </a:r>
          </a:p>
        </p:txBody>
      </p:sp>
      <p:sp>
        <p:nvSpPr>
          <p:cNvPr id="63"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66"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70" name="TextBox 69"/>
          <p:cNvSpPr txBox="1"/>
          <p:nvPr/>
        </p:nvSpPr>
        <p:spPr>
          <a:xfrm>
            <a:off x="902804" y="836712"/>
            <a:ext cx="2528900" cy="400103"/>
          </a:xfrm>
          <a:prstGeom prst="rect">
            <a:avLst/>
          </a:prstGeom>
          <a:noFill/>
        </p:spPr>
        <p:txBody>
          <a:bodyPr vert="horz" wrap="square" lIns="121914" tIns="60957" rIns="121914" bIns="60957" rtlCol="0">
            <a:spAutoFit/>
          </a:bodyPr>
          <a:lstStyle/>
          <a:p>
            <a:pPr defTabSz="1219140" fontAlgn="auto">
              <a:spcBef>
                <a:spcPts val="0"/>
              </a:spcBef>
              <a:spcAft>
                <a:spcPts val="0"/>
              </a:spcAft>
              <a:buClr>
                <a:srgbClr val="1F497D"/>
              </a:buClr>
            </a:pPr>
            <a:r>
              <a:rPr lang="zh-CN" altLang="en-US" b="1" dirty="0">
                <a:solidFill>
                  <a:srgbClr val="C00000"/>
                </a:solidFill>
                <a:latin typeface="微软雅黑" pitchFamily="34" charset="-122"/>
                <a:ea typeface="微软雅黑" pitchFamily="34" charset="-122"/>
              </a:rPr>
              <a:t>总体思路</a:t>
            </a:r>
          </a:p>
        </p:txBody>
      </p:sp>
    </p:spTree>
    <p:extLst>
      <p:ext uri="{BB962C8B-B14F-4D97-AF65-F5344CB8AC3E}">
        <p14:creationId xmlns:p14="http://schemas.microsoft.com/office/powerpoint/2010/main" val="29377182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7EE5ADA-BD15-4DE0-9BEF-0312C9CA8C1D}"/>
              </a:ext>
            </a:extLst>
          </p:cNvPr>
          <p:cNvGrpSpPr/>
          <p:nvPr/>
        </p:nvGrpSpPr>
        <p:grpSpPr>
          <a:xfrm>
            <a:off x="2370739" y="1700808"/>
            <a:ext cx="7571303" cy="3191799"/>
            <a:chOff x="2570443" y="1331543"/>
            <a:chExt cx="7571303" cy="3191798"/>
          </a:xfrm>
        </p:grpSpPr>
        <p:sp>
          <p:nvSpPr>
            <p:cNvPr id="11" name="文本框 10">
              <a:extLst>
                <a:ext uri="{FF2B5EF4-FFF2-40B4-BE49-F238E27FC236}">
                  <a16:creationId xmlns:a16="http://schemas.microsoft.com/office/drawing/2014/main" id="{6CEDBB95-B878-4729-AAA9-AF97C9C5D125}"/>
                </a:ext>
              </a:extLst>
            </p:cNvPr>
            <p:cNvSpPr txBox="1"/>
            <p:nvPr/>
          </p:nvSpPr>
          <p:spPr>
            <a:xfrm>
              <a:off x="2570443" y="3877010"/>
              <a:ext cx="7571303" cy="646331"/>
            </a:xfrm>
            <a:prstGeom prst="rect">
              <a:avLst/>
            </a:prstGeom>
            <a:noFill/>
          </p:spPr>
          <p:txBody>
            <a:bodyPr vert="horz" wrap="none" rtlCol="0" anchor="ctr">
              <a:spAutoFit/>
            </a:bodyPr>
            <a:lstStyle/>
            <a:p>
              <a:pPr algn="ctr" fontAlgn="auto">
                <a:spcBef>
                  <a:spcPts val="0"/>
                </a:spcBef>
                <a:spcAft>
                  <a:spcPts val="0"/>
                </a:spcAft>
                <a:defRPr/>
              </a:pPr>
              <a:r>
                <a:rPr lang="zh-CN" altLang="en-US" sz="3600" kern="0" dirty="0">
                  <a:solidFill>
                    <a:prstClr val="black">
                      <a:lumMod val="75000"/>
                      <a:lumOff val="25000"/>
                    </a:prstClr>
                  </a:solidFill>
                  <a:ea typeface="微软雅黑" panose="020B0503020204020204" pitchFamily="34" charset="-122"/>
                </a:rPr>
                <a:t>茅洲河流域水环境综合整治工程实践</a:t>
              </a:r>
            </a:p>
          </p:txBody>
        </p:sp>
        <p:grpSp>
          <p:nvGrpSpPr>
            <p:cNvPr id="12" name="组合 11">
              <a:extLst>
                <a:ext uri="{FF2B5EF4-FFF2-40B4-BE49-F238E27FC236}">
                  <a16:creationId xmlns:a16="http://schemas.microsoft.com/office/drawing/2014/main" id="{AB10F5BA-FFF7-4542-B422-FEEC094A86F5}"/>
                </a:ext>
              </a:extLst>
            </p:cNvPr>
            <p:cNvGrpSpPr/>
            <p:nvPr/>
          </p:nvGrpSpPr>
          <p:grpSpPr>
            <a:xfrm>
              <a:off x="5023040" y="1569383"/>
              <a:ext cx="2498670" cy="1862047"/>
              <a:chOff x="2757770" y="2361498"/>
              <a:chExt cx="2498670" cy="1862047"/>
            </a:xfrm>
          </p:grpSpPr>
          <p:sp>
            <p:nvSpPr>
              <p:cNvPr id="15" name="TextBox 59">
                <a:extLst>
                  <a:ext uri="{FF2B5EF4-FFF2-40B4-BE49-F238E27FC236}">
                    <a16:creationId xmlns:a16="http://schemas.microsoft.com/office/drawing/2014/main" id="{64435E29-9C0C-48DA-9FE8-6D3A6BD2C73E}"/>
                  </a:ext>
                </a:extLst>
              </p:cNvPr>
              <p:cNvSpPr txBox="1">
                <a:spLocks noChangeArrowheads="1"/>
              </p:cNvSpPr>
              <p:nvPr/>
            </p:nvSpPr>
            <p:spPr bwMode="auto">
              <a:xfrm flipH="1">
                <a:off x="3115977" y="2361498"/>
                <a:ext cx="1782258" cy="1862047"/>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783" fontAlgn="auto">
                  <a:spcBef>
                    <a:spcPts val="0"/>
                  </a:spcBef>
                  <a:spcAft>
                    <a:spcPts val="0"/>
                  </a:spcAft>
                  <a:defRPr/>
                </a:pPr>
                <a:r>
                  <a:rPr lang="en-US" altLang="zh-CN" sz="11500" kern="0" dirty="0">
                    <a:solidFill>
                      <a:srgbClr val="5B9BD5"/>
                    </a:solidFill>
                    <a:latin typeface="Impact" panose="020B0806030902050204" pitchFamily="34" charset="0"/>
                    <a:ea typeface="微软雅黑" pitchFamily="34" charset="-122"/>
                  </a:rPr>
                  <a:t>03</a:t>
                </a:r>
                <a:endParaRPr lang="en-US" altLang="ko-KR" sz="8800" kern="0" dirty="0">
                  <a:solidFill>
                    <a:srgbClr val="5B9BD5"/>
                  </a:solidFill>
                  <a:latin typeface="Impact" panose="020B0806030902050204" pitchFamily="34" charset="0"/>
                  <a:ea typeface="微软雅黑" pitchFamily="34" charset="-122"/>
                </a:endParaRPr>
              </a:p>
            </p:txBody>
          </p:sp>
          <p:sp>
            <p:nvSpPr>
              <p:cNvPr id="16" name="椭圆 15">
                <a:extLst>
                  <a:ext uri="{FF2B5EF4-FFF2-40B4-BE49-F238E27FC236}">
                    <a16:creationId xmlns:a16="http://schemas.microsoft.com/office/drawing/2014/main" id="{A0827029-E7DE-4D73-B859-CB5C49CE8E3C}"/>
                  </a:ext>
                </a:extLst>
              </p:cNvPr>
              <p:cNvSpPr/>
              <p:nvPr/>
            </p:nvSpPr>
            <p:spPr>
              <a:xfrm>
                <a:off x="2787950" y="3646240"/>
                <a:ext cx="2468490" cy="327680"/>
              </a:xfrm>
              <a:prstGeom prst="ellipse">
                <a:avLst/>
              </a:prstGeom>
              <a:gradFill flip="none" rotWithShape="1">
                <a:gsLst>
                  <a:gs pos="0">
                    <a:sysClr val="windowText" lastClr="000000">
                      <a:alpha val="90000"/>
                    </a:sysClr>
                  </a:gs>
                  <a:gs pos="100000">
                    <a:sysClr val="windowText" lastClr="000000">
                      <a:alpha val="0"/>
                    </a:sysClr>
                  </a:gs>
                </a:gsLst>
                <a:path path="shape">
                  <a:fillToRect l="50000" t="50000" r="50000" b="50000"/>
                </a:path>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7" name="矩形 16">
                <a:extLst>
                  <a:ext uri="{FF2B5EF4-FFF2-40B4-BE49-F238E27FC236}">
                    <a16:creationId xmlns:a16="http://schemas.microsoft.com/office/drawing/2014/main" id="{C9098CFA-7BF2-497D-912F-32E021DF2940}"/>
                  </a:ext>
                </a:extLst>
              </p:cNvPr>
              <p:cNvSpPr/>
              <p:nvPr/>
            </p:nvSpPr>
            <p:spPr>
              <a:xfrm>
                <a:off x="2757770" y="3801706"/>
                <a:ext cx="2498670" cy="387863"/>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
          <p:nvSpPr>
            <p:cNvPr id="13" name="任意多边形 38">
              <a:extLst>
                <a:ext uri="{FF2B5EF4-FFF2-40B4-BE49-F238E27FC236}">
                  <a16:creationId xmlns:a16="http://schemas.microsoft.com/office/drawing/2014/main" id="{115B4F3F-6A34-422A-A5FA-EA3F33FBB452}"/>
                </a:ext>
              </a:extLst>
            </p:cNvPr>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cap="flat" cmpd="sng" algn="ctr">
              <a:solidFill>
                <a:sysClr val="window" lastClr="FFFFFF">
                  <a:lumMod val="65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4" name="任意多边形 36">
              <a:extLst>
                <a:ext uri="{FF2B5EF4-FFF2-40B4-BE49-F238E27FC236}">
                  <a16:creationId xmlns:a16="http://schemas.microsoft.com/office/drawing/2014/main" id="{12E02229-F875-405B-8F5E-BFB5E1F71DB0}"/>
                </a:ext>
              </a:extLst>
            </p:cNvPr>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cap="flat" cmpd="sng" algn="ctr">
              <a:solidFill>
                <a:sysClr val="window" lastClr="FFFFFF">
                  <a:lumMod val="50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Tree>
    <p:extLst>
      <p:ext uri="{BB962C8B-B14F-4D97-AF65-F5344CB8AC3E}">
        <p14:creationId xmlns:p14="http://schemas.microsoft.com/office/powerpoint/2010/main" val="2441032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94692" y="764706"/>
            <a:ext cx="8497309" cy="6093295"/>
          </a:xfrm>
          <a:prstGeom prst="rect">
            <a:avLst/>
          </a:prstGeom>
          <a:gradFill>
            <a:gsLst>
              <a:gs pos="0">
                <a:schemeClr val="bg1">
                  <a:lumMod val="50000"/>
                  <a:alpha val="19000"/>
                </a:schemeClr>
              </a:gs>
              <a:gs pos="100000">
                <a:schemeClr val="tx2">
                  <a:lumMod val="20000"/>
                  <a:lumOff val="80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SG" altLang="en-US"/>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731" t="8795" r="2750" b="6102"/>
          <a:stretch/>
        </p:blipFill>
        <p:spPr>
          <a:xfrm>
            <a:off x="3757197" y="1834836"/>
            <a:ext cx="8242923" cy="4921251"/>
          </a:xfrm>
          <a:prstGeom prst="rect">
            <a:avLst/>
          </a:prstGeom>
          <a:ln w="6350">
            <a:solidFill>
              <a:srgbClr val="19567C"/>
            </a:solidFill>
          </a:ln>
        </p:spPr>
      </p:pic>
      <p:sp>
        <p:nvSpPr>
          <p:cNvPr id="4" name="标题 2"/>
          <p:cNvSpPr txBox="1">
            <a:spLocks/>
          </p:cNvSpPr>
          <p:nvPr/>
        </p:nvSpPr>
        <p:spPr>
          <a:xfrm>
            <a:off x="770093" y="184913"/>
            <a:ext cx="9226404" cy="461665"/>
          </a:xfrm>
          <a:prstGeom prst="rect">
            <a:avLst/>
          </a:prstGeom>
        </p:spPr>
        <p:txBody>
          <a:bodyPr lIns="91438" tIns="45719" rIns="91438" bIns="45719"/>
          <a:lstStyle>
            <a:lvl1pPr algn="ctr" defTabSz="1218565" rtl="0" eaLnBrk="1" latinLnBrk="0" hangingPunct="1">
              <a:spcBef>
                <a:spcPct val="0"/>
              </a:spcBef>
              <a:buNone/>
              <a:defRPr sz="5865" kern="1200">
                <a:solidFill>
                  <a:schemeClr val="tx1"/>
                </a:solidFill>
                <a:latin typeface="+mj-lt"/>
                <a:ea typeface="+mj-ea"/>
                <a:cs typeface="+mj-cs"/>
              </a:defRPr>
            </a:lvl1pPr>
          </a:lstStyle>
          <a:p>
            <a:pPr fontAlgn="auto">
              <a:spcAft>
                <a:spcPts val="0"/>
              </a:spcAft>
            </a:pPr>
            <a:endParaRPr lang="zh-CN" altLang="en-US" sz="1500" b="1" dirty="0"/>
          </a:p>
        </p:txBody>
      </p:sp>
      <p:sp>
        <p:nvSpPr>
          <p:cNvPr id="7" name="矩形 6"/>
          <p:cNvSpPr/>
          <p:nvPr/>
        </p:nvSpPr>
        <p:spPr>
          <a:xfrm>
            <a:off x="456623" y="1082515"/>
            <a:ext cx="11751716" cy="738664"/>
          </a:xfrm>
          <a:prstGeom prst="rect">
            <a:avLst/>
          </a:prstGeom>
        </p:spPr>
        <p:txBody>
          <a:bodyPr wrap="square" lIns="91438" tIns="45719" rIns="91438" bIns="45719">
            <a:spAutoFit/>
          </a:bodyPr>
          <a:lstStyle/>
          <a:p>
            <a:pPr algn="ctr">
              <a:lnSpc>
                <a:spcPct val="150000"/>
              </a:lnSpc>
            </a:pPr>
            <a:r>
              <a:rPr lang="zh-CN" altLang="en-US" sz="2800" b="1" dirty="0">
                <a:solidFill>
                  <a:srgbClr val="2582BB"/>
                </a:solidFill>
              </a:rPr>
              <a:t>茅洲河</a:t>
            </a:r>
            <a:r>
              <a:rPr lang="zh-CN" altLang="en-US" sz="2800" b="1" dirty="0">
                <a:solidFill>
                  <a:schemeClr val="accent3">
                    <a:lumMod val="75000"/>
                  </a:schemeClr>
                </a:solidFill>
              </a:rPr>
              <a:t> </a:t>
            </a:r>
            <a:r>
              <a:rPr lang="zh-CN" altLang="en-US" b="1" dirty="0"/>
              <a:t>是深圳市第一大河，是深圳山海相连之纽，多元文化之脉，展示形象之窗。</a:t>
            </a:r>
            <a:endParaRPr lang="en-US" altLang="zh-CN" b="1" dirty="0"/>
          </a:p>
        </p:txBody>
      </p:sp>
      <p:sp>
        <p:nvSpPr>
          <p:cNvPr id="8" name="TextBox 7"/>
          <p:cNvSpPr txBox="1"/>
          <p:nvPr/>
        </p:nvSpPr>
        <p:spPr>
          <a:xfrm>
            <a:off x="4948310" y="4145117"/>
            <a:ext cx="649533" cy="369330"/>
          </a:xfrm>
          <a:prstGeom prst="rect">
            <a:avLst/>
          </a:prstGeom>
          <a:solidFill>
            <a:schemeClr val="bg1">
              <a:alpha val="46000"/>
            </a:schemeClr>
          </a:solidFill>
        </p:spPr>
        <p:txBody>
          <a:bodyPr wrap="none" lIns="91438" tIns="45719" rIns="91438" bIns="45719" rtlCol="0">
            <a:spAutoFit/>
          </a:bodyPr>
          <a:lstStyle/>
          <a:p>
            <a:r>
              <a:rPr lang="zh-CN" altLang="en-US" b="1" dirty="0">
                <a:solidFill>
                  <a:schemeClr val="accent4">
                    <a:lumMod val="50000"/>
                  </a:schemeClr>
                </a:solidFill>
              </a:rPr>
              <a:t>东莞</a:t>
            </a:r>
            <a:endParaRPr lang="zh-SG" altLang="en-US" b="1" dirty="0">
              <a:solidFill>
                <a:schemeClr val="accent4">
                  <a:lumMod val="50000"/>
                </a:schemeClr>
              </a:solidFill>
            </a:endParaRPr>
          </a:p>
        </p:txBody>
      </p:sp>
      <p:sp>
        <p:nvSpPr>
          <p:cNvPr id="9" name="TextBox 8"/>
          <p:cNvSpPr txBox="1"/>
          <p:nvPr/>
        </p:nvSpPr>
        <p:spPr>
          <a:xfrm>
            <a:off x="6480778" y="5414220"/>
            <a:ext cx="649533" cy="369330"/>
          </a:xfrm>
          <a:prstGeom prst="rect">
            <a:avLst/>
          </a:prstGeom>
          <a:solidFill>
            <a:schemeClr val="bg1">
              <a:alpha val="47000"/>
            </a:schemeClr>
          </a:solidFill>
        </p:spPr>
        <p:txBody>
          <a:bodyPr wrap="none" lIns="91438" tIns="45719" rIns="91438" bIns="45719" rtlCol="0">
            <a:spAutoFit/>
          </a:bodyPr>
          <a:lstStyle/>
          <a:p>
            <a:r>
              <a:rPr lang="zh-CN" altLang="en-US" b="1" dirty="0">
                <a:solidFill>
                  <a:schemeClr val="accent4">
                    <a:lumMod val="50000"/>
                  </a:schemeClr>
                </a:solidFill>
              </a:rPr>
              <a:t>宝安</a:t>
            </a:r>
            <a:endParaRPr lang="zh-SG" altLang="en-US" b="1" dirty="0">
              <a:solidFill>
                <a:schemeClr val="accent4">
                  <a:lumMod val="50000"/>
                </a:schemeClr>
              </a:solidFill>
            </a:endParaRPr>
          </a:p>
        </p:txBody>
      </p:sp>
      <p:sp>
        <p:nvSpPr>
          <p:cNvPr id="10" name="TextBox 9"/>
          <p:cNvSpPr txBox="1"/>
          <p:nvPr/>
        </p:nvSpPr>
        <p:spPr>
          <a:xfrm>
            <a:off x="10424814" y="3775785"/>
            <a:ext cx="649533" cy="369330"/>
          </a:xfrm>
          <a:prstGeom prst="rect">
            <a:avLst/>
          </a:prstGeom>
          <a:solidFill>
            <a:schemeClr val="bg1">
              <a:alpha val="46000"/>
            </a:schemeClr>
          </a:solidFill>
        </p:spPr>
        <p:txBody>
          <a:bodyPr wrap="none" lIns="91438" tIns="45719" rIns="91438" bIns="45719" rtlCol="0">
            <a:spAutoFit/>
          </a:bodyPr>
          <a:lstStyle/>
          <a:p>
            <a:r>
              <a:rPr lang="zh-CN" altLang="en-US" b="1" dirty="0">
                <a:solidFill>
                  <a:schemeClr val="accent4">
                    <a:lumMod val="50000"/>
                  </a:schemeClr>
                </a:solidFill>
              </a:rPr>
              <a:t>光明</a:t>
            </a:r>
            <a:endParaRPr lang="zh-SG" altLang="en-US" b="1" dirty="0">
              <a:solidFill>
                <a:schemeClr val="accent4">
                  <a:lumMod val="50000"/>
                </a:schemeClr>
              </a:solidFill>
            </a:endParaRPr>
          </a:p>
        </p:txBody>
      </p:sp>
      <p:sp>
        <p:nvSpPr>
          <p:cNvPr id="11" name="矩形 10"/>
          <p:cNvSpPr/>
          <p:nvPr/>
        </p:nvSpPr>
        <p:spPr>
          <a:xfrm>
            <a:off x="121872" y="1834837"/>
            <a:ext cx="3556480" cy="4547397"/>
          </a:xfrm>
          <a:prstGeom prst="rect">
            <a:avLst/>
          </a:prstGeom>
          <a:solidFill>
            <a:schemeClr val="accent3">
              <a:lumMod val="40000"/>
              <a:lumOff val="60000"/>
            </a:schemeClr>
          </a:solidFill>
        </p:spPr>
        <p:txBody>
          <a:bodyPr wrap="square" lIns="91438" tIns="45719" rIns="91438" bIns="45719">
            <a:spAutoFit/>
          </a:bodyPr>
          <a:lstStyle/>
          <a:p>
            <a:pPr algn="just">
              <a:lnSpc>
                <a:spcPct val="150000"/>
              </a:lnSpc>
            </a:pPr>
            <a:r>
              <a:rPr lang="zh-CN" altLang="en-US" sz="700" dirty="0">
                <a:latin typeface="+mn-ea"/>
              </a:rPr>
              <a:t>       </a:t>
            </a:r>
            <a:endParaRPr lang="en-US" altLang="zh-CN" sz="700" dirty="0">
              <a:latin typeface="+mn-ea"/>
            </a:endParaRPr>
          </a:p>
          <a:p>
            <a:pPr algn="just">
              <a:lnSpc>
                <a:spcPct val="150000"/>
              </a:lnSpc>
            </a:pPr>
            <a:r>
              <a:rPr lang="zh-CN" altLang="en-US" dirty="0">
                <a:latin typeface="+mn-ea"/>
              </a:rPr>
              <a:t>       茅洲河流域面积</a:t>
            </a:r>
            <a:r>
              <a:rPr lang="en-US" altLang="zh-CN" dirty="0">
                <a:latin typeface="+mn-ea"/>
              </a:rPr>
              <a:t>388km</a:t>
            </a:r>
            <a:r>
              <a:rPr lang="en-US" altLang="zh-CN" baseline="30000" dirty="0">
                <a:latin typeface="+mn-ea"/>
              </a:rPr>
              <a:t>2</a:t>
            </a:r>
            <a:r>
              <a:rPr lang="zh-CN" altLang="en-US" dirty="0">
                <a:latin typeface="+mn-ea"/>
              </a:rPr>
              <a:t>，流经深圳、东莞</a:t>
            </a:r>
            <a:r>
              <a:rPr lang="en-US" altLang="zh-CN" dirty="0">
                <a:latin typeface="+mn-ea"/>
              </a:rPr>
              <a:t>2</a:t>
            </a:r>
            <a:r>
              <a:rPr lang="zh-CN" altLang="en-US" dirty="0">
                <a:latin typeface="+mn-ea"/>
              </a:rPr>
              <a:t>市</a:t>
            </a:r>
            <a:r>
              <a:rPr lang="en-US" altLang="zh-CN" dirty="0">
                <a:latin typeface="+mn-ea"/>
              </a:rPr>
              <a:t>3</a:t>
            </a:r>
            <a:r>
              <a:rPr lang="zh-CN" altLang="en-US" dirty="0">
                <a:latin typeface="+mn-ea"/>
              </a:rPr>
              <a:t>地，干流长</a:t>
            </a:r>
            <a:r>
              <a:rPr lang="en-US" altLang="zh-CN" dirty="0">
                <a:latin typeface="+mn-ea"/>
              </a:rPr>
              <a:t>41.69km</a:t>
            </a:r>
            <a:r>
              <a:rPr lang="zh-CN" altLang="en-US" dirty="0">
                <a:latin typeface="+mn-ea"/>
              </a:rPr>
              <a:t>。</a:t>
            </a:r>
            <a:endParaRPr lang="en-US" altLang="zh-CN" dirty="0">
              <a:latin typeface="+mn-ea"/>
            </a:endParaRPr>
          </a:p>
          <a:p>
            <a:pPr algn="just">
              <a:lnSpc>
                <a:spcPct val="150000"/>
              </a:lnSpc>
            </a:pPr>
            <a:r>
              <a:rPr lang="en-US" altLang="zh-CN" dirty="0">
                <a:latin typeface="+mn-ea"/>
              </a:rPr>
              <a:t>       </a:t>
            </a:r>
            <a:r>
              <a:rPr lang="zh-CN" altLang="en-US" dirty="0">
                <a:latin typeface="+mn-ea"/>
              </a:rPr>
              <a:t>其中，</a:t>
            </a:r>
            <a:r>
              <a:rPr lang="zh-CN" altLang="en-US" sz="2000" b="1" dirty="0">
                <a:solidFill>
                  <a:srgbClr val="19567C"/>
                </a:solidFill>
                <a:latin typeface="+mn-ea"/>
              </a:rPr>
              <a:t>宝安片区</a:t>
            </a:r>
            <a:r>
              <a:rPr lang="zh-CN" altLang="en-US" dirty="0">
                <a:latin typeface="+mn-ea"/>
              </a:rPr>
              <a:t>流域面积</a:t>
            </a:r>
            <a:r>
              <a:rPr lang="en-US" altLang="zh-CN" b="1" dirty="0">
                <a:solidFill>
                  <a:srgbClr val="19567C"/>
                </a:solidFill>
                <a:latin typeface="+mn-ea"/>
              </a:rPr>
              <a:t>112.65km</a:t>
            </a:r>
            <a:r>
              <a:rPr lang="en-US" altLang="zh-CN" b="1" baseline="30000" dirty="0">
                <a:solidFill>
                  <a:srgbClr val="19567C"/>
                </a:solidFill>
                <a:latin typeface="+mn-ea"/>
              </a:rPr>
              <a:t>2</a:t>
            </a:r>
            <a:r>
              <a:rPr lang="zh-CN" altLang="en-US" dirty="0">
                <a:latin typeface="+mn-ea"/>
              </a:rPr>
              <a:t>，涵盖松岗、沙井街道两个行政区域，</a:t>
            </a:r>
            <a:r>
              <a:rPr lang="zh-CN" altLang="en-US" b="1" dirty="0">
                <a:solidFill>
                  <a:srgbClr val="19567C"/>
                </a:solidFill>
                <a:latin typeface="+mn-ea"/>
              </a:rPr>
              <a:t>河涌</a:t>
            </a:r>
            <a:r>
              <a:rPr lang="en-US" altLang="zh-CN" b="1" dirty="0">
                <a:solidFill>
                  <a:srgbClr val="19567C"/>
                </a:solidFill>
                <a:latin typeface="+mn-ea"/>
              </a:rPr>
              <a:t>19</a:t>
            </a:r>
            <a:r>
              <a:rPr lang="zh-CN" altLang="en-US" b="1" dirty="0">
                <a:solidFill>
                  <a:srgbClr val="19567C"/>
                </a:solidFill>
                <a:latin typeface="+mn-ea"/>
              </a:rPr>
              <a:t>条</a:t>
            </a:r>
            <a:r>
              <a:rPr lang="zh-CN" altLang="en-US" dirty="0">
                <a:latin typeface="+mn-ea"/>
              </a:rPr>
              <a:t>，干支流河道</a:t>
            </a:r>
            <a:r>
              <a:rPr lang="zh-CN" altLang="en-US" b="1" dirty="0">
                <a:solidFill>
                  <a:srgbClr val="19567C"/>
                </a:solidFill>
                <a:latin typeface="+mn-ea"/>
              </a:rPr>
              <a:t>总长</a:t>
            </a:r>
            <a:r>
              <a:rPr lang="en-US" altLang="zh-CN" b="1" dirty="0">
                <a:solidFill>
                  <a:srgbClr val="19567C"/>
                </a:solidFill>
                <a:latin typeface="+mn-ea"/>
              </a:rPr>
              <a:t>96.56km</a:t>
            </a:r>
            <a:r>
              <a:rPr lang="zh-CN" altLang="en-US" dirty="0">
                <a:latin typeface="+mn-ea"/>
              </a:rPr>
              <a:t>。宝安区境内干流全长</a:t>
            </a:r>
            <a:r>
              <a:rPr lang="en-US" altLang="zh-CN" dirty="0">
                <a:latin typeface="+mn-ea"/>
              </a:rPr>
              <a:t>19.71km</a:t>
            </a:r>
            <a:r>
              <a:rPr lang="zh-CN" altLang="en-US" dirty="0">
                <a:latin typeface="+mn-ea"/>
              </a:rPr>
              <a:t>，下游河口段</a:t>
            </a:r>
            <a:r>
              <a:rPr lang="en-US" altLang="zh-CN" dirty="0">
                <a:latin typeface="+mn-ea"/>
              </a:rPr>
              <a:t>11.98km</a:t>
            </a:r>
            <a:r>
              <a:rPr lang="zh-CN" altLang="en-US" dirty="0">
                <a:latin typeface="+mn-ea"/>
              </a:rPr>
              <a:t>为深莞两市界河。</a:t>
            </a:r>
            <a:endParaRPr lang="en-US" altLang="zh-CN" dirty="0">
              <a:latin typeface="+mn-ea"/>
            </a:endParaRPr>
          </a:p>
          <a:p>
            <a:pPr algn="just">
              <a:lnSpc>
                <a:spcPct val="150000"/>
              </a:lnSpc>
            </a:pPr>
            <a:endParaRPr lang="en-US" altLang="zh-CN" sz="1100" dirty="0">
              <a:latin typeface="+mn-ea"/>
            </a:endParaRPr>
          </a:p>
          <a:p>
            <a:pPr algn="just">
              <a:lnSpc>
                <a:spcPct val="150000"/>
              </a:lnSpc>
            </a:pPr>
            <a:endParaRPr lang="zh-CN" altLang="en-US" sz="1100" dirty="0">
              <a:latin typeface="+mn-ea"/>
            </a:endParaRPr>
          </a:p>
        </p:txBody>
      </p:sp>
      <p:sp>
        <p:nvSpPr>
          <p:cNvPr id="12" name="TextBox 11"/>
          <p:cNvSpPr txBox="1"/>
          <p:nvPr/>
        </p:nvSpPr>
        <p:spPr>
          <a:xfrm>
            <a:off x="3757198" y="6448311"/>
            <a:ext cx="1477743" cy="323163"/>
          </a:xfrm>
          <a:prstGeom prst="rect">
            <a:avLst/>
          </a:prstGeom>
          <a:solidFill>
            <a:srgbClr val="19567C">
              <a:alpha val="49000"/>
            </a:srgbClr>
          </a:solidFill>
        </p:spPr>
        <p:txBody>
          <a:bodyPr wrap="square" lIns="91438" tIns="45719" rIns="91438" bIns="45719" rtlCol="0">
            <a:spAutoFit/>
          </a:bodyPr>
          <a:lstStyle/>
          <a:p>
            <a:r>
              <a:rPr lang="zh-CN" altLang="en-US" sz="1500" dirty="0">
                <a:solidFill>
                  <a:schemeClr val="bg1"/>
                </a:solidFill>
              </a:rPr>
              <a:t>茅洲河流域图</a:t>
            </a:r>
            <a:endParaRPr lang="zh-SG" altLang="en-US" sz="1500" dirty="0">
              <a:solidFill>
                <a:schemeClr val="bg1"/>
              </a:solidFill>
            </a:endParaRPr>
          </a:p>
        </p:txBody>
      </p:sp>
      <p:sp>
        <p:nvSpPr>
          <p:cNvPr id="13"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4" name="Text Box 18"/>
          <p:cNvSpPr txBox="1">
            <a:spLocks noChangeArrowheads="1"/>
          </p:cNvSpPr>
          <p:nvPr/>
        </p:nvSpPr>
        <p:spPr bwMode="auto">
          <a:xfrm>
            <a:off x="933803" y="764705"/>
            <a:ext cx="1800489" cy="369330"/>
          </a:xfrm>
          <a:prstGeom prst="rect">
            <a:avLst/>
          </a:prstGeom>
          <a:noFill/>
          <a:ln w="9525" algn="ctr">
            <a:noFill/>
            <a:miter lim="800000"/>
          </a:ln>
        </p:spPr>
        <p:txBody>
          <a:bodyPr wrap="none" lIns="91438" tIns="45719" rIns="91438" bIns="45719">
            <a:spAutoFit/>
          </a:bodyPr>
          <a:lstStyle/>
          <a:p>
            <a:pPr eaLnBrk="0" hangingPunct="0"/>
            <a:r>
              <a:rPr lang="zh-CN" altLang="en-US" b="1" dirty="0">
                <a:solidFill>
                  <a:srgbClr val="C00000"/>
                </a:solidFill>
                <a:latin typeface="微软雅黑" panose="020B0503020204020204" pitchFamily="34" charset="-122"/>
                <a:ea typeface="微软雅黑" panose="020B0503020204020204" pitchFamily="34" charset="-122"/>
              </a:rPr>
              <a:t>茅洲河流域概况</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15"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16"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42436597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p:cNvSpPr txBox="1">
            <a:spLocks/>
          </p:cNvSpPr>
          <p:nvPr/>
        </p:nvSpPr>
        <p:spPr bwMode="auto">
          <a:xfrm>
            <a:off x="2023316" y="4943990"/>
            <a:ext cx="9800511" cy="1184407"/>
          </a:xfrm>
          <a:prstGeom prst="rect">
            <a:avLst/>
          </a:prstGeom>
          <a:solidFill>
            <a:srgbClr val="FFFFFF">
              <a:lumMod val="85000"/>
            </a:srgbClr>
          </a:solidFill>
          <a:ln w="9525">
            <a:noFill/>
            <a:miter lim="800000"/>
            <a:headEnd/>
            <a:tailEnd/>
          </a:ln>
          <a:effectLst>
            <a:outerShdw blurRad="50800" dist="38100" dir="2700000" algn="tl" rotWithShape="0">
              <a:prstClr val="black">
                <a:alpha val="40000"/>
              </a:prstClr>
            </a:outerShdw>
          </a:effectLst>
        </p:spPr>
        <p:txBody>
          <a:bodyPr vert="horz" wrap="square" lIns="68578" tIns="34290" rIns="68578"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15945" indent="0">
              <a:lnSpc>
                <a:spcPct val="150000"/>
              </a:lnSpc>
              <a:spcBef>
                <a:spcPts val="0"/>
              </a:spcBef>
              <a:buNone/>
              <a:defRPr/>
            </a:pPr>
            <a:r>
              <a:rPr lang="zh-CN" altLang="en-US" sz="1600" kern="0" dirty="0">
                <a:solidFill>
                  <a:srgbClr val="0070C0"/>
                </a:solidFill>
                <a:latin typeface="微软雅黑"/>
              </a:rPr>
              <a:t>       茅洲河流域是原宝安县的</a:t>
            </a:r>
            <a:r>
              <a:rPr lang="zh-CN" altLang="en-US" sz="1600" b="1" kern="0" dirty="0">
                <a:solidFill>
                  <a:prstClr val="black">
                    <a:lumMod val="85000"/>
                    <a:lumOff val="15000"/>
                  </a:prstClr>
                </a:solidFill>
                <a:latin typeface="微软雅黑"/>
              </a:rPr>
              <a:t>主要产粮区</a:t>
            </a:r>
            <a:r>
              <a:rPr lang="zh-CN" altLang="en-US" sz="1600" kern="0" dirty="0">
                <a:solidFill>
                  <a:srgbClr val="0070C0"/>
                </a:solidFill>
                <a:latin typeface="微软雅黑"/>
              </a:rPr>
              <a:t>，历史上就是受</a:t>
            </a:r>
            <a:r>
              <a:rPr lang="zh-CN" altLang="en-US" sz="1600" b="1" kern="0" dirty="0">
                <a:solidFill>
                  <a:prstClr val="black">
                    <a:lumMod val="85000"/>
                    <a:lumOff val="15000"/>
                  </a:prstClr>
                </a:solidFill>
                <a:latin typeface="微软雅黑"/>
              </a:rPr>
              <a:t>洪涝影响比较多</a:t>
            </a:r>
            <a:r>
              <a:rPr lang="zh-CN" altLang="en-US" sz="1600" kern="0" dirty="0">
                <a:solidFill>
                  <a:srgbClr val="0070C0"/>
                </a:solidFill>
                <a:latin typeface="微软雅黑"/>
              </a:rPr>
              <a:t>的区域，改革开放以来城镇化发展迅猛，乡镇企业云集，耕地面积逐年缩减，城镇建设用地逐渐增加，</a:t>
            </a:r>
            <a:r>
              <a:rPr lang="zh-CN" altLang="en-US" sz="1600" b="1" kern="0" dirty="0">
                <a:solidFill>
                  <a:prstClr val="black">
                    <a:lumMod val="85000"/>
                    <a:lumOff val="15000"/>
                  </a:prstClr>
                </a:solidFill>
                <a:latin typeface="微软雅黑"/>
              </a:rPr>
              <a:t>一直未曾进行过全面的整治</a:t>
            </a:r>
            <a:r>
              <a:rPr lang="zh-CN" altLang="en-US" sz="1600" kern="0" dirty="0">
                <a:solidFill>
                  <a:srgbClr val="0070C0"/>
                </a:solidFill>
                <a:latin typeface="微软雅黑"/>
              </a:rPr>
              <a:t>，造成河道的防洪、排涝、排污的负担日益加重。</a:t>
            </a:r>
            <a:endParaRPr lang="en-US" altLang="zh-CN" sz="1600" kern="0" dirty="0">
              <a:solidFill>
                <a:srgbClr val="0070C0"/>
              </a:solidFill>
              <a:latin typeface="微软雅黑"/>
            </a:endParaRPr>
          </a:p>
        </p:txBody>
      </p:sp>
      <p:grpSp>
        <p:nvGrpSpPr>
          <p:cNvPr id="19" name="组合 18"/>
          <p:cNvGrpSpPr/>
          <p:nvPr/>
        </p:nvGrpSpPr>
        <p:grpSpPr>
          <a:xfrm>
            <a:off x="439140" y="1532122"/>
            <a:ext cx="11384687" cy="2965439"/>
            <a:chOff x="439141" y="1532121"/>
            <a:chExt cx="11384686" cy="2965439"/>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9715" t="31503" r="23885" b="3007"/>
            <a:stretch/>
          </p:blipFill>
          <p:spPr>
            <a:xfrm>
              <a:off x="8988176" y="1532121"/>
              <a:ext cx="2835651" cy="2754681"/>
            </a:xfrm>
            <a:prstGeom prst="rect">
              <a:avLst/>
            </a:prstGeom>
            <a:ln>
              <a:noFill/>
            </a:ln>
            <a:effectLst>
              <a:outerShdw blurRad="190500" algn="tl" rotWithShape="0">
                <a:srgbClr val="000000">
                  <a:alpha val="70000"/>
                </a:srgbClr>
              </a:outerShdw>
            </a:effectLst>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14277" t="23268" r="32852" b="14118"/>
            <a:stretch/>
          </p:blipFill>
          <p:spPr>
            <a:xfrm>
              <a:off x="6066254" y="1532122"/>
              <a:ext cx="2766182" cy="2754680"/>
            </a:xfrm>
            <a:prstGeom prst="rect">
              <a:avLst/>
            </a:prstGeom>
            <a:ln>
              <a:noFill/>
            </a:ln>
            <a:effectLst>
              <a:outerShdw blurRad="190500" algn="tl" rotWithShape="0">
                <a:srgbClr val="000000">
                  <a:alpha val="70000"/>
                </a:srgbClr>
              </a:outerShdw>
            </a:effectLst>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13879" t="23672" r="31069" b="14830"/>
            <a:stretch/>
          </p:blipFill>
          <p:spPr>
            <a:xfrm>
              <a:off x="3188789" y="1532121"/>
              <a:ext cx="2720358" cy="2594097"/>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16530" t="23882" r="29242" b="12925"/>
            <a:stretch/>
          </p:blipFill>
          <p:spPr>
            <a:xfrm>
              <a:off x="439142" y="1540399"/>
              <a:ext cx="2621065" cy="2719244"/>
            </a:xfrm>
            <a:prstGeom prst="rect">
              <a:avLst/>
            </a:prstGeom>
            <a:ln>
              <a:noFill/>
            </a:ln>
            <a:effectLst>
              <a:outerShdw blurRad="190500" algn="tl" rotWithShape="0">
                <a:srgbClr val="000000">
                  <a:alpha val="70000"/>
                </a:srgbClr>
              </a:outerShdw>
            </a:effectLst>
          </p:spPr>
        </p:pic>
        <p:sp>
          <p:nvSpPr>
            <p:cNvPr id="10" name="内容占位符 2"/>
            <p:cNvSpPr txBox="1">
              <a:spLocks/>
            </p:cNvSpPr>
            <p:nvPr/>
          </p:nvSpPr>
          <p:spPr bwMode="auto">
            <a:xfrm>
              <a:off x="439141" y="4094150"/>
              <a:ext cx="2621065" cy="403410"/>
            </a:xfrm>
            <a:prstGeom prst="rect">
              <a:avLst/>
            </a:prstGeom>
            <a:solidFill>
              <a:srgbClr val="19567C"/>
            </a:solidFill>
            <a:ln w="9525">
              <a:no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spcBef>
                  <a:spcPts val="0"/>
                </a:spcBef>
                <a:buNone/>
                <a:defRPr/>
              </a:pPr>
              <a:r>
                <a:rPr lang="en-US" altLang="zh-CN" sz="1100" b="1" kern="0" dirty="0">
                  <a:solidFill>
                    <a:prstClr val="white"/>
                  </a:solidFill>
                  <a:latin typeface="幼圆"/>
                  <a:ea typeface="幼圆"/>
                </a:rPr>
                <a:t>1979</a:t>
              </a:r>
              <a:r>
                <a:rPr lang="zh-CN" altLang="en-US" sz="1100" b="1" kern="0" dirty="0">
                  <a:solidFill>
                    <a:prstClr val="white"/>
                  </a:solidFill>
                  <a:latin typeface="幼圆"/>
                  <a:ea typeface="幼圆"/>
                </a:rPr>
                <a:t>：</a:t>
              </a:r>
              <a:r>
                <a:rPr lang="zh-CN" altLang="en-US" sz="1100" kern="0" dirty="0">
                  <a:solidFill>
                    <a:prstClr val="white"/>
                  </a:solidFill>
                  <a:latin typeface="微软雅黑" panose="020B0503020204020204" pitchFamily="34" charset="-122"/>
                </a:rPr>
                <a:t>改革开放前的茅洲河两岸散落着一些渔村，主要以生态湿地为主。 </a:t>
              </a: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endParaRPr lang="en-US" altLang="zh-CN" sz="1100" b="1" kern="0" dirty="0">
                <a:solidFill>
                  <a:srgbClr val="C00000"/>
                </a:solidFill>
                <a:latin typeface="幼圆"/>
                <a:ea typeface="幼圆"/>
              </a:endParaRPr>
            </a:p>
          </p:txBody>
        </p:sp>
        <p:sp>
          <p:nvSpPr>
            <p:cNvPr id="11" name="内容占位符 2"/>
            <p:cNvSpPr txBox="1">
              <a:spLocks/>
            </p:cNvSpPr>
            <p:nvPr/>
          </p:nvSpPr>
          <p:spPr bwMode="auto">
            <a:xfrm>
              <a:off x="440170" y="1532121"/>
              <a:ext cx="1061793" cy="289216"/>
            </a:xfrm>
            <a:prstGeom prst="rect">
              <a:avLst/>
            </a:prstGeom>
            <a:solidFill>
              <a:srgbClr val="FFFFFF">
                <a:lumMod val="75000"/>
                <a:alpha val="56000"/>
              </a:srgbClr>
            </a:solid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spcBef>
                  <a:spcPts val="0"/>
                </a:spcBef>
                <a:buNone/>
                <a:defRPr/>
              </a:pPr>
              <a:r>
                <a:rPr lang="zh-CN" altLang="en-US" sz="1500" b="1" kern="0" dirty="0">
                  <a:solidFill>
                    <a:srgbClr val="FFFFFF"/>
                  </a:solidFill>
                  <a:latin typeface="幼圆"/>
                  <a:ea typeface="幼圆"/>
                </a:rPr>
                <a:t>改革开放前</a:t>
              </a:r>
              <a:r>
                <a:rPr lang="zh-CN" altLang="en-US" sz="1500" kern="0" dirty="0">
                  <a:solidFill>
                    <a:srgbClr val="000000"/>
                  </a:solidFill>
                  <a:latin typeface="幼圆"/>
                  <a:ea typeface="幼圆"/>
                </a:rPr>
                <a:t/>
              </a:r>
              <a:br>
                <a:rPr lang="zh-CN" altLang="en-US" sz="1500" kern="0" dirty="0">
                  <a:solidFill>
                    <a:srgbClr val="000000"/>
                  </a:solidFill>
                  <a:latin typeface="幼圆"/>
                  <a:ea typeface="幼圆"/>
                </a:rPr>
              </a:br>
              <a:r>
                <a:rPr lang="zh-CN" altLang="en-US" sz="1500" kern="0" dirty="0">
                  <a:solidFill>
                    <a:srgbClr val="000000"/>
                  </a:solidFill>
                  <a:latin typeface="幼圆"/>
                  <a:ea typeface="幼圆"/>
                </a:rPr>
                <a:t/>
              </a:r>
              <a:br>
                <a:rPr lang="zh-CN" altLang="en-US" sz="1500" kern="0" dirty="0">
                  <a:solidFill>
                    <a:srgbClr val="000000"/>
                  </a:solidFill>
                  <a:latin typeface="幼圆"/>
                  <a:ea typeface="幼圆"/>
                </a:rPr>
              </a:br>
              <a:endParaRPr lang="en-US" altLang="zh-CN" sz="1500" b="1" kern="0" dirty="0">
                <a:solidFill>
                  <a:srgbClr val="C00000"/>
                </a:solidFill>
                <a:latin typeface="幼圆"/>
                <a:ea typeface="幼圆"/>
              </a:endParaRPr>
            </a:p>
          </p:txBody>
        </p:sp>
        <p:sp>
          <p:nvSpPr>
            <p:cNvPr id="12" name="内容占位符 2"/>
            <p:cNvSpPr txBox="1">
              <a:spLocks/>
            </p:cNvSpPr>
            <p:nvPr/>
          </p:nvSpPr>
          <p:spPr bwMode="auto">
            <a:xfrm>
              <a:off x="3188789" y="1532121"/>
              <a:ext cx="787794" cy="289216"/>
            </a:xfrm>
            <a:prstGeom prst="rect">
              <a:avLst/>
            </a:prstGeom>
            <a:solidFill>
              <a:srgbClr val="FFFFFF">
                <a:lumMod val="75000"/>
                <a:alpha val="56000"/>
              </a:srgbClr>
            </a:solidFill>
            <a:ln w="9525">
              <a:noFill/>
              <a:miter lim="800000"/>
              <a:headEnd/>
              <a:tailEnd/>
            </a:ln>
          </p:spPr>
          <p:txBody>
            <a:bodyPr vert="horz" wrap="square" lIns="68580" tIns="34290" rIns="68580" bIns="34290" numCol="1" anchor="t" anchorCtr="0" compatLnSpc="1">
              <a:prstTxWarp prst="textNoShape">
                <a:avLst/>
              </a:prstTxWarp>
            </a:bodyPr>
            <a:lstStyle>
              <a:defPPr>
                <a:defRPr lang="zh-CN"/>
              </a:defPPr>
              <a:lvl1pPr indent="0" eaLnBrk="0" fontAlgn="base" hangingPunct="0">
                <a:spcBef>
                  <a:spcPts val="0"/>
                </a:spcBef>
                <a:spcAft>
                  <a:spcPct val="0"/>
                </a:spcAft>
                <a:buFont typeface="Arial"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r>
                <a:rPr lang="en-US" altLang="zh-CN" b="1" kern="0" dirty="0">
                  <a:solidFill>
                    <a:srgbClr val="FFFFFF"/>
                  </a:solidFill>
                </a:rPr>
                <a:t>90</a:t>
              </a:r>
              <a:r>
                <a:rPr lang="zh-CN" altLang="en-US" b="1" kern="0" dirty="0">
                  <a:solidFill>
                    <a:srgbClr val="FFFFFF"/>
                  </a:solidFill>
                </a:rPr>
                <a:t>年代</a:t>
              </a:r>
              <a:br>
                <a:rPr lang="zh-CN" altLang="en-US" b="1" kern="0" dirty="0">
                  <a:solidFill>
                    <a:srgbClr val="FFFFFF"/>
                  </a:solidFill>
                </a:rPr>
              </a:br>
              <a:r>
                <a:rPr lang="zh-CN" altLang="en-US" b="1" kern="0" dirty="0">
                  <a:solidFill>
                    <a:srgbClr val="FFFFFF"/>
                  </a:solidFill>
                </a:rPr>
                <a:t/>
              </a:r>
              <a:br>
                <a:rPr lang="zh-CN" altLang="en-US" b="1" kern="0" dirty="0">
                  <a:solidFill>
                    <a:srgbClr val="FFFFFF"/>
                  </a:solidFill>
                </a:rPr>
              </a:br>
              <a:endParaRPr lang="en-US" altLang="zh-CN" b="1" kern="0" dirty="0">
                <a:solidFill>
                  <a:srgbClr val="FFFFFF"/>
                </a:solidFill>
              </a:endParaRPr>
            </a:p>
          </p:txBody>
        </p:sp>
        <p:sp>
          <p:nvSpPr>
            <p:cNvPr id="13" name="内容占位符 2"/>
            <p:cNvSpPr txBox="1">
              <a:spLocks/>
            </p:cNvSpPr>
            <p:nvPr/>
          </p:nvSpPr>
          <p:spPr bwMode="auto">
            <a:xfrm>
              <a:off x="6066254" y="1540399"/>
              <a:ext cx="1061794" cy="280938"/>
            </a:xfrm>
            <a:prstGeom prst="rect">
              <a:avLst/>
            </a:prstGeom>
            <a:solidFill>
              <a:srgbClr val="FFFFFF">
                <a:lumMod val="75000"/>
                <a:alpha val="56000"/>
              </a:srgbClr>
            </a:solidFill>
            <a:ln w="9525">
              <a:noFill/>
              <a:miter lim="800000"/>
              <a:headEnd/>
              <a:tailEnd/>
            </a:ln>
          </p:spPr>
          <p:txBody>
            <a:bodyPr vert="horz" wrap="square" lIns="68580" tIns="34290" rIns="68580" bIns="34290" numCol="1" anchor="t" anchorCtr="0" compatLnSpc="1">
              <a:prstTxWarp prst="textNoShape">
                <a:avLst/>
              </a:prstTxWarp>
            </a:bodyPr>
            <a:lstStyle>
              <a:defPPr>
                <a:defRPr lang="zh-CN"/>
              </a:defPPr>
              <a:lvl1pPr indent="0" eaLnBrk="0" fontAlgn="base" hangingPunct="0">
                <a:spcBef>
                  <a:spcPts val="0"/>
                </a:spcBef>
                <a:spcAft>
                  <a:spcPct val="0"/>
                </a:spcAft>
                <a:buFont typeface="Arial"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r>
                <a:rPr lang="zh-CN" altLang="en-US" b="1" kern="0" dirty="0">
                  <a:solidFill>
                    <a:srgbClr val="FFFFFF"/>
                  </a:solidFill>
                </a:rPr>
                <a:t>进入新世纪</a:t>
              </a:r>
              <a:br>
                <a:rPr lang="zh-CN" altLang="en-US" b="1" kern="0" dirty="0">
                  <a:solidFill>
                    <a:srgbClr val="FFFFFF"/>
                  </a:solidFill>
                </a:rPr>
              </a:br>
              <a:r>
                <a:rPr lang="zh-CN" altLang="en-US" b="1" kern="0" dirty="0">
                  <a:solidFill>
                    <a:srgbClr val="FFFFFF"/>
                  </a:solidFill>
                </a:rPr>
                <a:t/>
              </a:r>
              <a:br>
                <a:rPr lang="zh-CN" altLang="en-US" b="1" kern="0" dirty="0">
                  <a:solidFill>
                    <a:srgbClr val="FFFFFF"/>
                  </a:solidFill>
                </a:rPr>
              </a:br>
              <a:endParaRPr lang="en-US" altLang="zh-CN" b="1" kern="0" dirty="0">
                <a:solidFill>
                  <a:srgbClr val="FFFFFF"/>
                </a:solidFill>
              </a:endParaRPr>
            </a:p>
          </p:txBody>
        </p:sp>
        <p:sp>
          <p:nvSpPr>
            <p:cNvPr id="14" name="内容占位符 2"/>
            <p:cNvSpPr txBox="1">
              <a:spLocks/>
            </p:cNvSpPr>
            <p:nvPr/>
          </p:nvSpPr>
          <p:spPr bwMode="auto">
            <a:xfrm>
              <a:off x="8996241" y="1539245"/>
              <a:ext cx="753560" cy="282092"/>
            </a:xfrm>
            <a:prstGeom prst="rect">
              <a:avLst/>
            </a:prstGeom>
            <a:solidFill>
              <a:srgbClr val="FFFFFF">
                <a:lumMod val="75000"/>
                <a:alpha val="56000"/>
              </a:srgbClr>
            </a:solidFill>
            <a:ln w="9525">
              <a:noFill/>
              <a:miter lim="800000"/>
              <a:headEnd/>
              <a:tailEnd/>
            </a:ln>
          </p:spPr>
          <p:txBody>
            <a:bodyPr vert="horz" wrap="square" lIns="68580" tIns="34290" rIns="68580" bIns="34290" numCol="1" anchor="t" anchorCtr="0" compatLnSpc="1">
              <a:prstTxWarp prst="textNoShape">
                <a:avLst/>
              </a:prstTxWarp>
            </a:bodyPr>
            <a:lstStyle>
              <a:defPPr>
                <a:defRPr lang="zh-CN"/>
              </a:defPPr>
              <a:lvl1pPr indent="0" eaLnBrk="0" fontAlgn="base" hangingPunct="0">
                <a:spcBef>
                  <a:spcPts val="0"/>
                </a:spcBef>
                <a:spcAft>
                  <a:spcPct val="0"/>
                </a:spcAft>
                <a:buFont typeface="Arial" pitchFamily="34" charset="0"/>
                <a:buNone/>
                <a:defRPr sz="1400">
                  <a:solidFill>
                    <a:schemeClr val="bg1"/>
                  </a:solidFill>
                  <a:latin typeface="微软雅黑" panose="020B0503020204020204" pitchFamily="34" charset="-122"/>
                  <a:ea typeface="微软雅黑" panose="020B0503020204020204" pitchFamily="34" charset="-122"/>
                </a:defRPr>
              </a:lvl1pPr>
              <a:lvl2pPr marL="742950" indent="-285750" eaLnBrk="0" fontAlgn="base" hangingPunct="0">
                <a:spcBef>
                  <a:spcPct val="20000"/>
                </a:spcBef>
                <a:spcAft>
                  <a:spcPct val="0"/>
                </a:spcAft>
                <a:buFont typeface="Arial" pitchFamily="34" charset="0"/>
                <a:buChar char="–"/>
                <a:defRPr sz="2800"/>
              </a:lvl2pPr>
              <a:lvl3pPr marL="1143000" indent="-228600" eaLnBrk="0" fontAlgn="base" hangingPunct="0">
                <a:spcBef>
                  <a:spcPct val="20000"/>
                </a:spcBef>
                <a:spcAft>
                  <a:spcPct val="0"/>
                </a:spcAft>
                <a:buFont typeface="Arial" pitchFamily="34" charset="0"/>
                <a:buChar char="•"/>
                <a:defRPr sz="2400"/>
              </a:lvl3pPr>
              <a:lvl4pPr marL="1600200" indent="-228600" eaLnBrk="0" fontAlgn="base" hangingPunct="0">
                <a:spcBef>
                  <a:spcPct val="20000"/>
                </a:spcBef>
                <a:spcAft>
                  <a:spcPct val="0"/>
                </a:spcAft>
                <a:buFont typeface="Arial" pitchFamily="34" charset="0"/>
                <a:buChar char="–"/>
                <a:defRPr sz="2000"/>
              </a:lvl4pPr>
              <a:lvl5pPr marL="2057400" indent="-228600" eaLnBrk="0" fontAlgn="base" hangingPunct="0">
                <a:spcBef>
                  <a:spcPct val="20000"/>
                </a:spcBef>
                <a:spcAft>
                  <a:spcPct val="0"/>
                </a:spcAft>
                <a:buFont typeface="Arial" pitchFamily="34" charset="0"/>
                <a:buChar char="»"/>
                <a:defRPr sz="2000"/>
              </a:lvl5pPr>
              <a:lvl6pPr marL="2514600" indent="-228600" eaLnBrk="0" fontAlgn="base" hangingPunct="0">
                <a:spcBef>
                  <a:spcPct val="20000"/>
                </a:spcBef>
                <a:spcAft>
                  <a:spcPct val="0"/>
                </a:spcAft>
                <a:buFont typeface="Arial" pitchFamily="34" charset="0"/>
                <a:buChar char="»"/>
                <a:defRPr sz="2000"/>
              </a:lvl6pPr>
              <a:lvl7pPr marL="2971800" indent="-228600" eaLnBrk="0" fontAlgn="base" hangingPunct="0">
                <a:spcBef>
                  <a:spcPct val="20000"/>
                </a:spcBef>
                <a:spcAft>
                  <a:spcPct val="0"/>
                </a:spcAft>
                <a:buFont typeface="Arial" pitchFamily="34" charset="0"/>
                <a:buChar char="»"/>
                <a:defRPr sz="2000"/>
              </a:lvl7pPr>
              <a:lvl8pPr marL="3429000" indent="-228600" eaLnBrk="0" fontAlgn="base" hangingPunct="0">
                <a:spcBef>
                  <a:spcPct val="20000"/>
                </a:spcBef>
                <a:spcAft>
                  <a:spcPct val="0"/>
                </a:spcAft>
                <a:buFont typeface="Arial" pitchFamily="34" charset="0"/>
                <a:buChar char="»"/>
                <a:defRPr sz="2000"/>
              </a:lvl8pPr>
              <a:lvl9pPr marL="3886200" indent="-228600" eaLnBrk="0" fontAlgn="base" hangingPunct="0">
                <a:spcBef>
                  <a:spcPct val="20000"/>
                </a:spcBef>
                <a:spcAft>
                  <a:spcPct val="0"/>
                </a:spcAft>
                <a:buFont typeface="Arial" pitchFamily="34" charset="0"/>
                <a:buChar char="»"/>
                <a:defRPr sz="2000"/>
              </a:lvl9pPr>
            </a:lstStyle>
            <a:p>
              <a:pPr>
                <a:defRPr/>
              </a:pPr>
              <a:r>
                <a:rPr lang="en-US" altLang="zh-CN" b="1" kern="0" dirty="0">
                  <a:solidFill>
                    <a:srgbClr val="FFFFFF"/>
                  </a:solidFill>
                </a:rPr>
                <a:t>2015</a:t>
              </a:r>
              <a:r>
                <a:rPr lang="zh-CN" altLang="en-US" b="1" kern="0" dirty="0">
                  <a:solidFill>
                    <a:srgbClr val="FFFFFF"/>
                  </a:solidFill>
                </a:rPr>
                <a:t>年</a:t>
              </a:r>
              <a:endParaRPr lang="en-US" altLang="zh-CN" b="1" kern="0" dirty="0">
                <a:solidFill>
                  <a:srgbClr val="FFFFFF"/>
                </a:solidFill>
              </a:endParaRPr>
            </a:p>
          </p:txBody>
        </p:sp>
        <p:sp>
          <p:nvSpPr>
            <p:cNvPr id="15" name="内容占位符 2"/>
            <p:cNvSpPr txBox="1">
              <a:spLocks/>
            </p:cNvSpPr>
            <p:nvPr/>
          </p:nvSpPr>
          <p:spPr bwMode="auto">
            <a:xfrm>
              <a:off x="3188789" y="4086738"/>
              <a:ext cx="2720358" cy="403410"/>
            </a:xfrm>
            <a:prstGeom prst="rect">
              <a:avLst/>
            </a:prstGeom>
            <a:solidFill>
              <a:srgbClr val="19567C"/>
            </a:solidFill>
            <a:ln w="9525">
              <a:no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spcBef>
                  <a:spcPts val="0"/>
                </a:spcBef>
                <a:buNone/>
                <a:defRPr/>
              </a:pPr>
              <a:r>
                <a:rPr lang="en-US" altLang="zh-CN" sz="1100" b="1" kern="0" dirty="0">
                  <a:solidFill>
                    <a:prstClr val="white"/>
                  </a:solidFill>
                  <a:latin typeface="幼圆"/>
                  <a:ea typeface="幼圆"/>
                </a:rPr>
                <a:t>1990</a:t>
              </a:r>
              <a:r>
                <a:rPr lang="zh-CN" altLang="en-US" sz="1100" b="1" kern="0" dirty="0">
                  <a:solidFill>
                    <a:prstClr val="white"/>
                  </a:solidFill>
                  <a:latin typeface="幼圆"/>
                  <a:ea typeface="幼圆"/>
                </a:rPr>
                <a:t>：</a:t>
              </a:r>
              <a:r>
                <a:rPr lang="en-US" altLang="zh-CN" sz="1100" kern="0" dirty="0">
                  <a:solidFill>
                    <a:prstClr val="white"/>
                  </a:solidFill>
                  <a:latin typeface="幼圆"/>
                  <a:ea typeface="幼圆"/>
                </a:rPr>
                <a:t>90</a:t>
              </a:r>
              <a:r>
                <a:rPr lang="zh-CN" altLang="en-US" sz="1100" kern="0" dirty="0">
                  <a:solidFill>
                    <a:prstClr val="white"/>
                  </a:solidFill>
                  <a:latin typeface="幼圆"/>
                  <a:ea typeface="幼圆"/>
                </a:rPr>
                <a:t>年代，随着经济逐渐发展，两岸建起工业厂房，但还是以生态湿地为主。 </a:t>
              </a: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endParaRPr lang="en-US" altLang="zh-CN" sz="1100" kern="0" dirty="0">
                <a:solidFill>
                  <a:srgbClr val="C00000"/>
                </a:solidFill>
                <a:latin typeface="幼圆"/>
                <a:ea typeface="幼圆"/>
              </a:endParaRPr>
            </a:p>
          </p:txBody>
        </p:sp>
        <p:sp>
          <p:nvSpPr>
            <p:cNvPr id="16" name="内容占位符 2"/>
            <p:cNvSpPr txBox="1">
              <a:spLocks/>
            </p:cNvSpPr>
            <p:nvPr/>
          </p:nvSpPr>
          <p:spPr bwMode="auto">
            <a:xfrm>
              <a:off x="6066254" y="4087880"/>
              <a:ext cx="2766182" cy="402268"/>
            </a:xfrm>
            <a:prstGeom prst="rect">
              <a:avLst/>
            </a:prstGeom>
            <a:solidFill>
              <a:srgbClr val="19567C"/>
            </a:solidFill>
            <a:ln w="9525">
              <a:no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spcBef>
                  <a:spcPts val="0"/>
                </a:spcBef>
                <a:buNone/>
                <a:defRPr/>
              </a:pPr>
              <a:r>
                <a:rPr lang="en-US" altLang="zh-CN" sz="1100" b="1" kern="0" dirty="0">
                  <a:solidFill>
                    <a:prstClr val="white"/>
                  </a:solidFill>
                  <a:latin typeface="幼圆"/>
                  <a:ea typeface="幼圆"/>
                </a:rPr>
                <a:t>2000</a:t>
              </a:r>
              <a:r>
                <a:rPr lang="zh-CN" altLang="en-US" sz="1100" b="1" kern="0" dirty="0">
                  <a:solidFill>
                    <a:prstClr val="white"/>
                  </a:solidFill>
                  <a:latin typeface="幼圆"/>
                  <a:ea typeface="幼圆"/>
                </a:rPr>
                <a:t>：</a:t>
              </a:r>
              <a:r>
                <a:rPr lang="zh-CN" altLang="en-US" sz="1100" kern="0" dirty="0">
                  <a:solidFill>
                    <a:prstClr val="white"/>
                  </a:solidFill>
                  <a:latin typeface="幼圆"/>
                  <a:ea typeface="幼圆"/>
                </a:rPr>
                <a:t>进入新世纪，工业化加快，两岸依托国道高速路拓展，工业园区逐步成立。 </a:t>
              </a:r>
              <a:r>
                <a:rPr lang="zh-CN" altLang="en-US" sz="1100" kern="0" dirty="0">
                  <a:solidFill>
                    <a:srgbClr val="000000"/>
                  </a:solidFill>
                  <a:latin typeface="Calibri"/>
                  <a:ea typeface="宋体"/>
                </a:rPr>
                <a:t/>
              </a:r>
              <a:br>
                <a:rPr lang="zh-CN" altLang="en-US" sz="1100" kern="0" dirty="0">
                  <a:solidFill>
                    <a:srgbClr val="000000"/>
                  </a:solidFill>
                  <a:latin typeface="Calibri"/>
                  <a:ea typeface="宋体"/>
                </a:rPr>
              </a:br>
              <a:r>
                <a:rPr lang="zh-CN" altLang="en-US" sz="1100" kern="0" dirty="0">
                  <a:solidFill>
                    <a:srgbClr val="000000"/>
                  </a:solidFill>
                  <a:latin typeface="Calibri"/>
                  <a:ea typeface="宋体"/>
                </a:rPr>
                <a:t/>
              </a:r>
              <a:br>
                <a:rPr lang="zh-CN" altLang="en-US" sz="1100" kern="0" dirty="0">
                  <a:solidFill>
                    <a:srgbClr val="000000"/>
                  </a:solidFill>
                  <a:latin typeface="Calibri"/>
                  <a:ea typeface="宋体"/>
                </a:rPr>
              </a:br>
              <a:r>
                <a:rPr lang="zh-CN" altLang="en-US" sz="1100" kern="0" dirty="0">
                  <a:solidFill>
                    <a:srgbClr val="000000"/>
                  </a:solidFill>
                  <a:latin typeface="Calibri"/>
                  <a:ea typeface="宋体"/>
                </a:rPr>
                <a:t/>
              </a:r>
              <a:br>
                <a:rPr lang="zh-CN" altLang="en-US" sz="1100" kern="0" dirty="0">
                  <a:solidFill>
                    <a:srgbClr val="000000"/>
                  </a:solidFill>
                  <a:latin typeface="Calibri"/>
                  <a:ea typeface="宋体"/>
                </a:rPr>
              </a:br>
              <a:endParaRPr lang="en-US" altLang="zh-CN" sz="1100" b="1" kern="0" dirty="0">
                <a:solidFill>
                  <a:srgbClr val="C00000"/>
                </a:solidFill>
                <a:latin typeface="幼圆"/>
                <a:ea typeface="幼圆"/>
              </a:endParaRPr>
            </a:p>
          </p:txBody>
        </p:sp>
        <p:sp>
          <p:nvSpPr>
            <p:cNvPr id="17" name="内容占位符 2"/>
            <p:cNvSpPr txBox="1">
              <a:spLocks/>
            </p:cNvSpPr>
            <p:nvPr/>
          </p:nvSpPr>
          <p:spPr bwMode="auto">
            <a:xfrm>
              <a:off x="8978135" y="4087880"/>
              <a:ext cx="2845692" cy="402268"/>
            </a:xfrm>
            <a:prstGeom prst="rect">
              <a:avLst/>
            </a:prstGeom>
            <a:solidFill>
              <a:srgbClr val="19567C"/>
            </a:solidFill>
            <a:ln w="9525">
              <a:noFill/>
              <a:miter lim="800000"/>
              <a:headEnd/>
              <a:tailEnd/>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0">
                <a:spcBef>
                  <a:spcPts val="0"/>
                </a:spcBef>
                <a:buNone/>
                <a:defRPr/>
              </a:pPr>
              <a:r>
                <a:rPr lang="en-US" altLang="zh-CN" sz="1100" b="1" kern="0" dirty="0">
                  <a:solidFill>
                    <a:prstClr val="white"/>
                  </a:solidFill>
                  <a:latin typeface="微软雅黑" panose="020B0503020204020204" pitchFamily="34" charset="-122"/>
                </a:rPr>
                <a:t>2015</a:t>
              </a:r>
              <a:r>
                <a:rPr lang="zh-CN" altLang="en-US" sz="1100" b="1" kern="0" dirty="0">
                  <a:solidFill>
                    <a:prstClr val="white"/>
                  </a:solidFill>
                  <a:latin typeface="微软雅黑" panose="020B0503020204020204" pitchFamily="34" charset="-122"/>
                </a:rPr>
                <a:t>：</a:t>
              </a:r>
              <a:r>
                <a:rPr lang="zh-CN" altLang="en-US" sz="1100" kern="0" dirty="0">
                  <a:solidFill>
                    <a:prstClr val="white"/>
                  </a:solidFill>
                  <a:latin typeface="微软雅黑" panose="020B0503020204020204" pitchFamily="34" charset="-122"/>
                </a:rPr>
                <a:t>两岸形成了大量工业园，以生产型为主，由于产业粗放，导致茅洲河污染严重。 </a:t>
              </a: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r>
                <a:rPr lang="zh-CN" altLang="en-US" sz="1100" kern="0" dirty="0">
                  <a:solidFill>
                    <a:srgbClr val="000000"/>
                  </a:solidFill>
                  <a:latin typeface="幼圆"/>
                  <a:ea typeface="幼圆"/>
                </a:rPr>
                <a:t/>
              </a:r>
              <a:br>
                <a:rPr lang="zh-CN" altLang="en-US" sz="1100" kern="0" dirty="0">
                  <a:solidFill>
                    <a:srgbClr val="000000"/>
                  </a:solidFill>
                  <a:latin typeface="幼圆"/>
                  <a:ea typeface="幼圆"/>
                </a:rPr>
              </a:br>
              <a:endParaRPr lang="en-US" altLang="zh-CN" sz="1100" b="1" kern="0" dirty="0">
                <a:solidFill>
                  <a:srgbClr val="C00000"/>
                </a:solidFill>
                <a:latin typeface="幼圆"/>
                <a:ea typeface="幼圆"/>
              </a:endParaRPr>
            </a:p>
          </p:txBody>
        </p:sp>
      </p:grpSp>
      <p:sp>
        <p:nvSpPr>
          <p:cNvPr id="21" name="五边形 20"/>
          <p:cNvSpPr/>
          <p:nvPr/>
        </p:nvSpPr>
        <p:spPr>
          <a:xfrm>
            <a:off x="440172" y="4943989"/>
            <a:ext cx="2254313" cy="1206000"/>
          </a:xfrm>
          <a:prstGeom prst="homePlate">
            <a:avLst/>
          </a:prstGeom>
          <a:solidFill>
            <a:schemeClr val="accent3">
              <a:lumMod val="75000"/>
            </a:schemeClr>
          </a:solidFill>
          <a:ln>
            <a:noFill/>
          </a:ln>
          <a:effectLst>
            <a:outerShdw blurRad="50800" dist="635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r>
              <a:rPr lang="zh-CN" altLang="en-US" b="1" dirty="0">
                <a:solidFill>
                  <a:prstClr val="white"/>
                </a:solidFill>
              </a:rPr>
              <a:t>茅洲河的变迁</a:t>
            </a:r>
          </a:p>
          <a:p>
            <a:pPr algn="ctr" fontAlgn="auto">
              <a:spcBef>
                <a:spcPts val="0"/>
              </a:spcBef>
              <a:spcAft>
                <a:spcPts val="0"/>
              </a:spcAft>
            </a:pPr>
            <a:r>
              <a:rPr lang="zh-CN" altLang="en-US" b="1" dirty="0">
                <a:solidFill>
                  <a:prstClr val="white"/>
                </a:solidFill>
              </a:rPr>
              <a:t>见证了深圳工业的迅猛发展</a:t>
            </a:r>
          </a:p>
        </p:txBody>
      </p:sp>
      <p:sp>
        <p:nvSpPr>
          <p:cNvPr id="2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23"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24" name="Text Box 18"/>
          <p:cNvSpPr txBox="1">
            <a:spLocks noChangeArrowheads="1"/>
          </p:cNvSpPr>
          <p:nvPr/>
        </p:nvSpPr>
        <p:spPr bwMode="auto">
          <a:xfrm>
            <a:off x="933803" y="764705"/>
            <a:ext cx="1569656" cy="369330"/>
          </a:xfrm>
          <a:prstGeom prst="rect">
            <a:avLst/>
          </a:prstGeom>
          <a:noFill/>
          <a:ln w="9525" algn="ctr">
            <a:noFill/>
            <a:miter lim="800000"/>
          </a:ln>
        </p:spPr>
        <p:txBody>
          <a:bodyPr wrap="none" lIns="91438" tIns="45719" rIns="91438" bIns="45719">
            <a:spAutoFit/>
          </a:bodyPr>
          <a:lstStyle/>
          <a:p>
            <a:pPr eaLnBrk="0" hangingPunct="0"/>
            <a:r>
              <a:rPr lang="zh-CN" altLang="en-US" b="1" dirty="0">
                <a:solidFill>
                  <a:srgbClr val="C00000"/>
                </a:solidFill>
                <a:latin typeface="微软雅黑" panose="020B0503020204020204" pitchFamily="34" charset="-122"/>
                <a:ea typeface="微软雅黑" panose="020B0503020204020204" pitchFamily="34" charset="-122"/>
              </a:rPr>
              <a:t>茅洲河的变迁</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25"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146761401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321731" y="803809"/>
            <a:ext cx="6453552" cy="25066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8087" r="573"/>
          <a:stretch/>
        </p:blipFill>
        <p:spPr>
          <a:xfrm>
            <a:off x="6775284" y="803807"/>
            <a:ext cx="5159979" cy="5924921"/>
          </a:xfrm>
          <a:prstGeom prst="rect">
            <a:avLst/>
          </a:prstGeom>
          <a:ln>
            <a:noFill/>
          </a:ln>
          <a:effectLst/>
        </p:spPr>
      </p:pic>
      <p:grpSp>
        <p:nvGrpSpPr>
          <p:cNvPr id="26" name="组合 25"/>
          <p:cNvGrpSpPr/>
          <p:nvPr/>
        </p:nvGrpSpPr>
        <p:grpSpPr>
          <a:xfrm>
            <a:off x="321732" y="3310464"/>
            <a:ext cx="6333499" cy="3418264"/>
            <a:chOff x="-1036800" y="685801"/>
            <a:chExt cx="7796238" cy="4485061"/>
          </a:xfrm>
          <a:effectLst/>
        </p:grpSpPr>
        <p:grpSp>
          <p:nvGrpSpPr>
            <p:cNvPr id="21" name="组合 20"/>
            <p:cNvGrpSpPr/>
            <p:nvPr/>
          </p:nvGrpSpPr>
          <p:grpSpPr>
            <a:xfrm>
              <a:off x="2867904" y="685801"/>
              <a:ext cx="3891534" cy="4485061"/>
              <a:chOff x="7117655" y="915123"/>
              <a:chExt cx="5044090" cy="5881992"/>
            </a:xfrm>
          </p:grpSpPr>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22408"/>
              <a:stretch/>
            </p:blipFill>
            <p:spPr>
              <a:xfrm>
                <a:off x="7121744" y="915123"/>
                <a:ext cx="5040001" cy="2876828"/>
              </a:xfrm>
              <a:prstGeom prst="rect">
                <a:avLst/>
              </a:prstGeom>
              <a:ln>
                <a:noFill/>
              </a:ln>
              <a:effectLst/>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7655" y="3896697"/>
                <a:ext cx="5040000" cy="2900418"/>
              </a:xfrm>
              <a:prstGeom prst="rect">
                <a:avLst/>
              </a:prstGeom>
              <a:ln>
                <a:noFill/>
              </a:ln>
              <a:effectLst/>
            </p:spPr>
          </p:pic>
        </p:grpSp>
        <p:pic>
          <p:nvPicPr>
            <p:cNvPr id="24" name="图片 23"/>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790" t="6745" r="21721" b="13165"/>
            <a:stretch/>
          </p:blipFill>
          <p:spPr>
            <a:xfrm>
              <a:off x="-1036800" y="2959273"/>
              <a:ext cx="3763232" cy="2211589"/>
            </a:xfrm>
            <a:prstGeom prst="rect">
              <a:avLst/>
            </a:prstGeom>
            <a:ln>
              <a:noFill/>
            </a:ln>
            <a:effectLst/>
          </p:spPr>
        </p:pic>
        <p:pic>
          <p:nvPicPr>
            <p:cNvPr id="25" name="图片 24"/>
            <p:cNvPicPr>
              <a:picLocks noChangeAspect="1"/>
            </p:cNvPicPr>
            <p:nvPr/>
          </p:nvPicPr>
          <p:blipFill rotWithShape="1">
            <a:blip r:embed="rId8" cstate="print">
              <a:extLst>
                <a:ext uri="{28A0092B-C50C-407E-A947-70E740481C1C}">
                  <a14:useLocalDpi xmlns:a14="http://schemas.microsoft.com/office/drawing/2010/main" val="0"/>
                </a:ext>
              </a:extLst>
            </a:blip>
            <a:srcRect b="13101"/>
            <a:stretch/>
          </p:blipFill>
          <p:spPr>
            <a:xfrm>
              <a:off x="-1036799" y="685801"/>
              <a:ext cx="3763231" cy="2193602"/>
            </a:xfrm>
            <a:prstGeom prst="rect">
              <a:avLst/>
            </a:prstGeom>
            <a:ln>
              <a:noFill/>
            </a:ln>
            <a:effectLst/>
          </p:spPr>
        </p:pic>
      </p:grpSp>
      <p:sp>
        <p:nvSpPr>
          <p:cNvPr id="27" name="矩形 26"/>
          <p:cNvSpPr/>
          <p:nvPr/>
        </p:nvSpPr>
        <p:spPr>
          <a:xfrm>
            <a:off x="1151465" y="846143"/>
            <a:ext cx="5545667" cy="2308324"/>
          </a:xfrm>
          <a:prstGeom prst="rect">
            <a:avLst/>
          </a:prstGeom>
        </p:spPr>
        <p:txBody>
          <a:bodyPr wrap="square" lIns="91438" tIns="45719" rIns="91438" bIns="45719">
            <a:spAutoFit/>
          </a:bodyPr>
          <a:lstStyle/>
          <a:p>
            <a:pPr marL="285744" indent="-285744" fontAlgn="auto">
              <a:lnSpc>
                <a:spcPct val="150000"/>
              </a:lnSpc>
              <a:spcBef>
                <a:spcPts val="0"/>
              </a:spcBef>
              <a:spcAft>
                <a:spcPts val="0"/>
              </a:spcAft>
              <a:buFont typeface="Arial" panose="020B0604020202020204" pitchFamily="34" charset="0"/>
              <a:buChar char="•"/>
              <a:defRPr/>
            </a:pPr>
            <a:r>
              <a:rPr lang="zh-CN" altLang="en-US" sz="1600" b="1" kern="0" dirty="0">
                <a:latin typeface="Times New Roman"/>
                <a:ea typeface="微软雅黑"/>
              </a:rPr>
              <a:t>流域水资源承载能力不足、流域内供水基本外调</a:t>
            </a:r>
            <a:endParaRPr lang="en-US" altLang="zh-CN" sz="1600" b="1" kern="0" dirty="0">
              <a:latin typeface="Times New Roman"/>
              <a:ea typeface="微软雅黑"/>
            </a:endParaRPr>
          </a:p>
          <a:p>
            <a:pPr marL="285744" indent="-285744" fontAlgn="auto">
              <a:lnSpc>
                <a:spcPct val="150000"/>
              </a:lnSpc>
              <a:spcBef>
                <a:spcPts val="0"/>
              </a:spcBef>
              <a:spcAft>
                <a:spcPts val="0"/>
              </a:spcAft>
              <a:buFont typeface="Arial" panose="020B0604020202020204" pitchFamily="34" charset="0"/>
              <a:buChar char="•"/>
            </a:pPr>
            <a:r>
              <a:rPr lang="zh-CN" altLang="en-US" sz="1600" b="1" kern="0" dirty="0">
                <a:latin typeface="Times New Roman"/>
                <a:ea typeface="微软雅黑"/>
              </a:rPr>
              <a:t>流域内小企业多达</a:t>
            </a:r>
            <a:r>
              <a:rPr lang="en-US" altLang="zh-CN" sz="1600" b="1" kern="0" dirty="0">
                <a:latin typeface="Times New Roman"/>
                <a:ea typeface="微软雅黑"/>
              </a:rPr>
              <a:t>3</a:t>
            </a:r>
            <a:r>
              <a:rPr lang="zh-CN" altLang="en-US" sz="1600" b="1" kern="0" dirty="0">
                <a:latin typeface="Times New Roman"/>
                <a:ea typeface="微软雅黑"/>
              </a:rPr>
              <a:t>万多家，市区直管比例仅</a:t>
            </a:r>
            <a:r>
              <a:rPr lang="en-US" altLang="zh-CN" sz="1600" b="1" kern="0" dirty="0">
                <a:latin typeface="Times New Roman"/>
                <a:ea typeface="微软雅黑"/>
              </a:rPr>
              <a:t>1%</a:t>
            </a:r>
          </a:p>
          <a:p>
            <a:pPr marL="285744" indent="-285744" fontAlgn="auto">
              <a:lnSpc>
                <a:spcPct val="150000"/>
              </a:lnSpc>
              <a:spcBef>
                <a:spcPts val="0"/>
              </a:spcBef>
              <a:spcAft>
                <a:spcPts val="0"/>
              </a:spcAft>
              <a:buFont typeface="Arial" panose="020B0604020202020204" pitchFamily="34" charset="0"/>
              <a:buChar char="•"/>
            </a:pPr>
            <a:r>
              <a:rPr lang="zh-CN" altLang="en-US" sz="1600" b="1" kern="0" dirty="0">
                <a:latin typeface="Times New Roman"/>
                <a:ea typeface="微软雅黑"/>
              </a:rPr>
              <a:t>排水设施历史欠账多，末端治水思路需调整</a:t>
            </a:r>
            <a:endParaRPr lang="en-US" altLang="zh-CN" sz="1600" b="1" kern="0" dirty="0">
              <a:latin typeface="Times New Roman"/>
              <a:ea typeface="微软雅黑"/>
            </a:endParaRPr>
          </a:p>
          <a:p>
            <a:pPr marL="285744" indent="-285744" fontAlgn="auto">
              <a:lnSpc>
                <a:spcPct val="150000"/>
              </a:lnSpc>
              <a:spcBef>
                <a:spcPts val="0"/>
              </a:spcBef>
              <a:spcAft>
                <a:spcPts val="0"/>
              </a:spcAft>
              <a:buFont typeface="Arial" panose="020B0604020202020204" pitchFamily="34" charset="0"/>
              <a:buChar char="•"/>
            </a:pPr>
            <a:r>
              <a:rPr lang="zh-CN" altLang="en-US" sz="1600" b="1" kern="0" dirty="0">
                <a:latin typeface="Times New Roman"/>
                <a:ea typeface="微软雅黑"/>
              </a:rPr>
              <a:t>存在洪、潮、涝三方面的水安全问题</a:t>
            </a:r>
            <a:endParaRPr lang="en-US" altLang="zh-CN" sz="1600" b="1" kern="0" dirty="0">
              <a:latin typeface="Times New Roman"/>
              <a:ea typeface="微软雅黑"/>
            </a:endParaRPr>
          </a:p>
          <a:p>
            <a:pPr marL="285744" indent="-285744" fontAlgn="auto">
              <a:lnSpc>
                <a:spcPct val="150000"/>
              </a:lnSpc>
              <a:spcBef>
                <a:spcPts val="0"/>
              </a:spcBef>
              <a:spcAft>
                <a:spcPts val="0"/>
              </a:spcAft>
              <a:buFont typeface="Arial" panose="020B0604020202020204" pitchFamily="34" charset="0"/>
              <a:buChar char="•"/>
            </a:pPr>
            <a:r>
              <a:rPr lang="zh-CN" altLang="en-US" sz="1600" b="1" kern="0" dirty="0">
                <a:latin typeface="Times New Roman"/>
                <a:ea typeface="微软雅黑"/>
              </a:rPr>
              <a:t>横跨</a:t>
            </a:r>
            <a:r>
              <a:rPr lang="en-US" altLang="zh-CN" sz="1600" b="1" kern="0" dirty="0">
                <a:latin typeface="Times New Roman"/>
                <a:ea typeface="微软雅黑"/>
              </a:rPr>
              <a:t>2</a:t>
            </a:r>
            <a:r>
              <a:rPr lang="zh-CN" altLang="en-US" sz="1600" b="1" kern="0" dirty="0">
                <a:latin typeface="Times New Roman"/>
                <a:ea typeface="微软雅黑"/>
              </a:rPr>
              <a:t>市</a:t>
            </a:r>
            <a:r>
              <a:rPr lang="en-US" altLang="zh-CN" sz="1600" b="1" kern="0" dirty="0">
                <a:latin typeface="Times New Roman"/>
                <a:ea typeface="微软雅黑"/>
              </a:rPr>
              <a:t>3</a:t>
            </a:r>
            <a:r>
              <a:rPr lang="zh-CN" altLang="en-US" sz="1600" b="1" kern="0" dirty="0">
                <a:latin typeface="Times New Roman"/>
                <a:ea typeface="微软雅黑"/>
              </a:rPr>
              <a:t>地，属地管辖部门多</a:t>
            </a:r>
            <a:endParaRPr lang="en-US" altLang="zh-CN" sz="1600" b="1" kern="0" dirty="0">
              <a:latin typeface="Times New Roman"/>
              <a:ea typeface="微软雅黑"/>
            </a:endParaRPr>
          </a:p>
          <a:p>
            <a:pPr marL="285744" indent="-285744" fontAlgn="auto">
              <a:lnSpc>
                <a:spcPct val="150000"/>
              </a:lnSpc>
              <a:spcBef>
                <a:spcPts val="0"/>
              </a:spcBef>
              <a:spcAft>
                <a:spcPts val="0"/>
              </a:spcAft>
              <a:buFont typeface="Arial" panose="020B0604020202020204" pitchFamily="34" charset="0"/>
              <a:buChar char="•"/>
            </a:pPr>
            <a:r>
              <a:rPr lang="zh-CN" altLang="en-US" sz="1600" b="1" kern="0" dirty="0">
                <a:latin typeface="Times New Roman"/>
                <a:ea typeface="微软雅黑"/>
              </a:rPr>
              <a:t>区域内土地资源稀缺、工程推进实施难度大</a:t>
            </a:r>
          </a:p>
        </p:txBody>
      </p:sp>
      <p:sp>
        <p:nvSpPr>
          <p:cNvPr id="28" name="TextBox 27"/>
          <p:cNvSpPr txBox="1"/>
          <p:nvPr/>
        </p:nvSpPr>
        <p:spPr>
          <a:xfrm>
            <a:off x="634997" y="1337737"/>
            <a:ext cx="389467" cy="1323439"/>
          </a:xfrm>
          <a:prstGeom prst="rect">
            <a:avLst/>
          </a:prstGeom>
          <a:solidFill>
            <a:schemeClr val="tx1">
              <a:lumMod val="85000"/>
              <a:lumOff val="15000"/>
            </a:schemeClr>
          </a:solidFill>
        </p:spPr>
        <p:txBody>
          <a:bodyPr wrap="square" lIns="91438" tIns="45719" rIns="91438" bIns="45719" rtlCol="0">
            <a:spAutoFit/>
          </a:bodyPr>
          <a:lstStyle/>
          <a:p>
            <a:pPr fontAlgn="auto">
              <a:spcBef>
                <a:spcPts val="0"/>
              </a:spcBef>
              <a:spcAft>
                <a:spcPts val="0"/>
              </a:spcAft>
            </a:pPr>
            <a:r>
              <a:rPr lang="zh-CN" altLang="en-US" sz="2000" b="1" dirty="0">
                <a:solidFill>
                  <a:prstClr val="white"/>
                </a:solidFill>
                <a:latin typeface="Times New Roman"/>
                <a:ea typeface="微软雅黑"/>
              </a:rPr>
              <a:t>突出问题</a:t>
            </a:r>
            <a:endParaRPr lang="zh-SG" altLang="en-US" sz="2000" b="1" dirty="0">
              <a:solidFill>
                <a:prstClr val="white"/>
              </a:solidFill>
              <a:latin typeface="Times New Roman"/>
              <a:ea typeface="微软雅黑"/>
            </a:endParaRPr>
          </a:p>
        </p:txBody>
      </p:sp>
      <p:sp>
        <p:nvSpPr>
          <p:cNvPr id="13"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1552923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52"/>
          <p:cNvSpPr/>
          <p:nvPr/>
        </p:nvSpPr>
        <p:spPr>
          <a:xfrm>
            <a:off x="604523" y="2351351"/>
            <a:ext cx="1680349" cy="366969"/>
          </a:xfrm>
          <a:prstGeom prst="rect">
            <a:avLst/>
          </a:prstGeom>
        </p:spPr>
        <p:txBody>
          <a:bodyPr wrap="none" lIns="89099" tIns="44550" rIns="89099" bIns="44550">
            <a:spAutoFit/>
          </a:bodyPr>
          <a:lstStyle/>
          <a:p>
            <a:pPr defTabSz="742487" fontAlgn="auto">
              <a:spcBef>
                <a:spcPts val="0"/>
              </a:spcBef>
              <a:spcAft>
                <a:spcPts val="0"/>
              </a:spcAft>
            </a:pPr>
            <a:r>
              <a:rPr lang="en-US" altLang="zh-CN" b="1" dirty="0">
                <a:solidFill>
                  <a:srgbClr val="4EA6DC">
                    <a:lumMod val="50000"/>
                  </a:srgbClr>
                </a:solidFill>
                <a:latin typeface="Times New Roman"/>
                <a:ea typeface="微软雅黑"/>
                <a:cs typeface="Aparajita" panose="020B0604020202020204" pitchFamily="34" charset="0"/>
              </a:rPr>
              <a:t>2016</a:t>
            </a:r>
            <a:r>
              <a:rPr lang="zh-CN" altLang="en-US" b="1" dirty="0">
                <a:solidFill>
                  <a:srgbClr val="4EA6DC">
                    <a:lumMod val="50000"/>
                  </a:srgbClr>
                </a:solidFill>
                <a:latin typeface="Times New Roman"/>
                <a:ea typeface="微软雅黑"/>
                <a:cs typeface="Aparajita" panose="020B0604020202020204" pitchFamily="34" charset="0"/>
              </a:rPr>
              <a:t>年</a:t>
            </a:r>
            <a:r>
              <a:rPr lang="en-US" altLang="zh-CN" b="1" dirty="0">
                <a:solidFill>
                  <a:srgbClr val="4EA6DC">
                    <a:lumMod val="50000"/>
                  </a:srgbClr>
                </a:solidFill>
                <a:latin typeface="Times New Roman"/>
                <a:ea typeface="微软雅黑"/>
                <a:cs typeface="Aparajita" panose="020B0604020202020204" pitchFamily="34" charset="0"/>
              </a:rPr>
              <a:t>1</a:t>
            </a:r>
            <a:r>
              <a:rPr lang="zh-CN" altLang="en-US" b="1" dirty="0">
                <a:solidFill>
                  <a:srgbClr val="4EA6DC">
                    <a:lumMod val="50000"/>
                  </a:srgbClr>
                </a:solidFill>
                <a:latin typeface="Times New Roman"/>
                <a:ea typeface="微软雅黑"/>
                <a:cs typeface="Aparajita" panose="020B0604020202020204" pitchFamily="34" charset="0"/>
              </a:rPr>
              <a:t>月</a:t>
            </a:r>
            <a:r>
              <a:rPr lang="en-US" altLang="zh-CN" b="1" dirty="0">
                <a:solidFill>
                  <a:srgbClr val="4EA6DC">
                    <a:lumMod val="50000"/>
                  </a:srgbClr>
                </a:solidFill>
                <a:latin typeface="Times New Roman"/>
                <a:ea typeface="微软雅黑"/>
                <a:cs typeface="Aparajita" panose="020B0604020202020204" pitchFamily="34" charset="0"/>
              </a:rPr>
              <a:t>20</a:t>
            </a:r>
            <a:r>
              <a:rPr lang="zh-CN" altLang="en-US" b="1" dirty="0">
                <a:solidFill>
                  <a:srgbClr val="4EA6DC">
                    <a:lumMod val="50000"/>
                  </a:srgbClr>
                </a:solidFill>
                <a:latin typeface="Times New Roman"/>
                <a:ea typeface="微软雅黑"/>
                <a:cs typeface="Aparajita" panose="020B0604020202020204" pitchFamily="34" charset="0"/>
              </a:rPr>
              <a:t>日</a:t>
            </a:r>
            <a:endParaRPr lang="en-US" b="1" dirty="0">
              <a:solidFill>
                <a:srgbClr val="4EA6DC">
                  <a:lumMod val="50000"/>
                </a:srgbClr>
              </a:solidFill>
              <a:latin typeface="Times New Roman"/>
              <a:ea typeface="微软雅黑"/>
              <a:cs typeface="Aparajita" panose="020B0604020202020204" pitchFamily="34" charset="0"/>
            </a:endParaRPr>
          </a:p>
        </p:txBody>
      </p:sp>
      <p:sp>
        <p:nvSpPr>
          <p:cNvPr id="21" name="TextBox 35"/>
          <p:cNvSpPr txBox="1"/>
          <p:nvPr/>
        </p:nvSpPr>
        <p:spPr>
          <a:xfrm>
            <a:off x="632976" y="2732218"/>
            <a:ext cx="11051023" cy="459303"/>
          </a:xfrm>
          <a:prstGeom prst="rect">
            <a:avLst/>
          </a:prstGeom>
          <a:noFill/>
        </p:spPr>
        <p:txBody>
          <a:bodyPr wrap="square" lIns="89099" tIns="44550" rIns="89099" bIns="44550" rtlCol="0">
            <a:spAutoFit/>
          </a:bodyPr>
          <a:lstStyle/>
          <a:p>
            <a:pPr marL="263769" indent="-263769" defTabSz="742487" fontAlgn="auto">
              <a:lnSpc>
                <a:spcPct val="150000"/>
              </a:lnSpc>
              <a:spcBef>
                <a:spcPts val="0"/>
              </a:spcBef>
              <a:spcAft>
                <a:spcPts val="0"/>
              </a:spcAft>
              <a:buFont typeface="Arial" pitchFamily="34" charset="0"/>
              <a:buChar char="•"/>
            </a:pPr>
            <a:r>
              <a:rPr lang="zh-CN" altLang="en-US" sz="1600" b="1" dirty="0">
                <a:solidFill>
                  <a:prstClr val="black"/>
                </a:solidFill>
                <a:latin typeface="Times New Roman"/>
                <a:ea typeface="微软雅黑"/>
                <a:cs typeface="Aparajita" panose="020B0604020202020204" pitchFamily="34" charset="0"/>
              </a:rPr>
              <a:t>茅洲河流域（宝安片区）水环境综合整治项目（设计采购施工项目总承包）由中国电力建设股份有限公司中标。</a:t>
            </a:r>
            <a:endParaRPr lang="en-US" sz="1600" b="1" dirty="0">
              <a:solidFill>
                <a:prstClr val="black"/>
              </a:solidFill>
              <a:latin typeface="Times New Roman"/>
              <a:ea typeface="微软雅黑"/>
              <a:cs typeface="Aparajita" panose="020B0604020202020204" pitchFamily="34" charset="0"/>
            </a:endParaRPr>
          </a:p>
        </p:txBody>
      </p:sp>
      <p:sp>
        <p:nvSpPr>
          <p:cNvPr id="4" name="矩形 3"/>
          <p:cNvSpPr/>
          <p:nvPr/>
        </p:nvSpPr>
        <p:spPr>
          <a:xfrm>
            <a:off x="597621" y="1362936"/>
            <a:ext cx="1223408" cy="369330"/>
          </a:xfrm>
          <a:prstGeom prst="rect">
            <a:avLst/>
          </a:prstGeom>
        </p:spPr>
        <p:txBody>
          <a:bodyPr wrap="none" lIns="91438" tIns="45719" rIns="91438" bIns="45719">
            <a:spAutoFit/>
          </a:bodyPr>
          <a:lstStyle/>
          <a:p>
            <a:pPr defTabSz="742487" fontAlgn="auto">
              <a:spcBef>
                <a:spcPts val="0"/>
              </a:spcBef>
              <a:spcAft>
                <a:spcPts val="0"/>
              </a:spcAft>
            </a:pPr>
            <a:r>
              <a:rPr lang="en-US" altLang="zh-SG" b="1" dirty="0">
                <a:solidFill>
                  <a:srgbClr val="4EA6DC">
                    <a:lumMod val="50000"/>
                  </a:srgbClr>
                </a:solidFill>
                <a:latin typeface="Times New Roman"/>
                <a:ea typeface="微软雅黑"/>
                <a:cs typeface="Aparajita" panose="020B0604020202020204" pitchFamily="34" charset="0"/>
              </a:rPr>
              <a:t>2015</a:t>
            </a:r>
            <a:r>
              <a:rPr lang="zh-SG" altLang="en-US" b="1" dirty="0">
                <a:solidFill>
                  <a:srgbClr val="4EA6DC">
                    <a:lumMod val="50000"/>
                  </a:srgbClr>
                </a:solidFill>
                <a:latin typeface="Times New Roman"/>
                <a:ea typeface="微软雅黑"/>
                <a:cs typeface="Aparajita" panose="020B0604020202020204" pitchFamily="34" charset="0"/>
              </a:rPr>
              <a:t>年</a:t>
            </a:r>
            <a:r>
              <a:rPr lang="en-US" altLang="zh-SG" b="1" dirty="0">
                <a:solidFill>
                  <a:srgbClr val="4EA6DC">
                    <a:lumMod val="50000"/>
                  </a:srgbClr>
                </a:solidFill>
                <a:latin typeface="Times New Roman"/>
                <a:ea typeface="微软雅黑"/>
                <a:cs typeface="Aparajita" panose="020B0604020202020204" pitchFamily="34" charset="0"/>
              </a:rPr>
              <a:t>8</a:t>
            </a:r>
            <a:r>
              <a:rPr lang="zh-SG" altLang="en-US" b="1" dirty="0">
                <a:solidFill>
                  <a:srgbClr val="4EA6DC">
                    <a:lumMod val="50000"/>
                  </a:srgbClr>
                </a:solidFill>
                <a:latin typeface="Times New Roman"/>
                <a:ea typeface="微软雅黑"/>
                <a:cs typeface="Aparajita" panose="020B0604020202020204" pitchFamily="34" charset="0"/>
              </a:rPr>
              <a:t>月</a:t>
            </a:r>
          </a:p>
        </p:txBody>
      </p:sp>
      <p:sp>
        <p:nvSpPr>
          <p:cNvPr id="5" name="矩形 4"/>
          <p:cNvSpPr/>
          <p:nvPr/>
        </p:nvSpPr>
        <p:spPr>
          <a:xfrm>
            <a:off x="638388" y="1732269"/>
            <a:ext cx="10342879" cy="769441"/>
          </a:xfrm>
          <a:prstGeom prst="rect">
            <a:avLst/>
          </a:prstGeom>
        </p:spPr>
        <p:txBody>
          <a:bodyPr wrap="square" lIns="91438" tIns="45719" rIns="91438" bIns="45719">
            <a:spAutoFit/>
          </a:bodyPr>
          <a:lstStyle/>
          <a:p>
            <a:pPr marL="263769" indent="-263769" defTabSz="742487" fontAlgn="auto">
              <a:lnSpc>
                <a:spcPct val="150000"/>
              </a:lnSpc>
              <a:spcBef>
                <a:spcPts val="0"/>
              </a:spcBef>
              <a:spcAft>
                <a:spcPts val="0"/>
              </a:spcAft>
              <a:buFont typeface="Arial" pitchFamily="34" charset="0"/>
              <a:buChar char="•"/>
            </a:pPr>
            <a:r>
              <a:rPr lang="zh-CN" altLang="en-US" sz="1600" b="1" dirty="0">
                <a:solidFill>
                  <a:prstClr val="black"/>
                </a:solidFill>
                <a:latin typeface="Times New Roman"/>
                <a:ea typeface="微软雅黑"/>
                <a:cs typeface="Aparajita" panose="020B0604020202020204" pitchFamily="34" charset="0"/>
              </a:rPr>
              <a:t>受宝安区政府委托，中国电建开始茅洲河治理前期工作，提出了宝安、光明、东莞三地流域统筹治理</a:t>
            </a:r>
          </a:p>
          <a:p>
            <a:pPr fontAlgn="auto">
              <a:spcBef>
                <a:spcPts val="0"/>
              </a:spcBef>
              <a:spcAft>
                <a:spcPts val="0"/>
              </a:spcAft>
            </a:pPr>
            <a:endParaRPr lang="zh-CN" altLang="en-US" sz="2000" dirty="0">
              <a:solidFill>
                <a:prstClr val="black"/>
              </a:solidFill>
              <a:latin typeface="Times New Roman"/>
              <a:ea typeface="微软雅黑"/>
            </a:endParaRPr>
          </a:p>
        </p:txBody>
      </p:sp>
      <p:sp>
        <p:nvSpPr>
          <p:cNvPr id="6" name="矩形 5"/>
          <p:cNvSpPr/>
          <p:nvPr/>
        </p:nvSpPr>
        <p:spPr>
          <a:xfrm>
            <a:off x="1511940" y="5943313"/>
            <a:ext cx="9172789" cy="397747"/>
          </a:xfrm>
          <a:prstGeom prst="rect">
            <a:avLst/>
          </a:prstGeom>
        </p:spPr>
        <p:txBody>
          <a:bodyPr wrap="none" lIns="89099" tIns="44550" rIns="89099" bIns="44550">
            <a:spAutoFit/>
          </a:bodyPr>
          <a:lstStyle/>
          <a:p>
            <a:pPr defTabSz="742487" fontAlgn="auto">
              <a:spcBef>
                <a:spcPts val="0"/>
              </a:spcBef>
              <a:spcAft>
                <a:spcPts val="0"/>
              </a:spcAft>
            </a:pPr>
            <a:r>
              <a:rPr lang="zh-CN" altLang="en-US" sz="2000" b="1" dirty="0">
                <a:solidFill>
                  <a:srgbClr val="C00000"/>
                </a:solidFill>
                <a:latin typeface="Times New Roman"/>
                <a:ea typeface="微软雅黑"/>
                <a:cs typeface="Aparajita" panose="020B0604020202020204" pitchFamily="34" charset="0"/>
              </a:rPr>
              <a:t>由此，国内最大水环境治理</a:t>
            </a:r>
            <a:r>
              <a:rPr lang="en-US" altLang="zh-CN" sz="2000" b="1" dirty="0">
                <a:solidFill>
                  <a:srgbClr val="C00000"/>
                </a:solidFill>
                <a:latin typeface="Times New Roman"/>
                <a:ea typeface="微软雅黑"/>
                <a:cs typeface="Aparajita" panose="020B0604020202020204" pitchFamily="34" charset="0"/>
              </a:rPr>
              <a:t>EPC</a:t>
            </a:r>
            <a:r>
              <a:rPr lang="zh-CN" altLang="en-US" sz="2000" b="1" dirty="0">
                <a:solidFill>
                  <a:srgbClr val="C00000"/>
                </a:solidFill>
                <a:latin typeface="Times New Roman"/>
                <a:ea typeface="微软雅黑"/>
                <a:cs typeface="Aparajita" panose="020B0604020202020204" pitchFamily="34" charset="0"/>
              </a:rPr>
              <a:t>项目</a:t>
            </a:r>
            <a:r>
              <a:rPr lang="en-US" altLang="zh-CN" sz="2000" b="1" dirty="0">
                <a:solidFill>
                  <a:srgbClr val="C00000"/>
                </a:solidFill>
                <a:latin typeface="Times New Roman"/>
                <a:ea typeface="微软雅黑"/>
                <a:cs typeface="Aparajita" panose="020B0604020202020204" pitchFamily="34" charset="0"/>
              </a:rPr>
              <a:t>——</a:t>
            </a:r>
            <a:r>
              <a:rPr lang="zh-CN" altLang="en-US" sz="2000" b="1" dirty="0">
                <a:solidFill>
                  <a:srgbClr val="C00000"/>
                </a:solidFill>
                <a:latin typeface="Times New Roman"/>
                <a:ea typeface="微软雅黑"/>
                <a:cs typeface="Aparajita" panose="020B0604020202020204" pitchFamily="34" charset="0"/>
              </a:rPr>
              <a:t>茅洲河流域综合整治工程拉开治理大幕</a:t>
            </a:r>
            <a:endParaRPr lang="zh-SG" altLang="en-US" sz="2000" b="1" dirty="0">
              <a:solidFill>
                <a:srgbClr val="C00000"/>
              </a:solidFill>
              <a:latin typeface="Times New Roman"/>
              <a:ea typeface="微软雅黑"/>
              <a:cs typeface="Aparajita" panose="020B0604020202020204" pitchFamily="34" charset="0"/>
            </a:endParaRPr>
          </a:p>
        </p:txBody>
      </p:sp>
      <p:pic>
        <p:nvPicPr>
          <p:cNvPr id="22" name="图片 14" descr="nk2-fjh.jpg"/>
          <p:cNvPicPr>
            <a:picLocks noChangeAspect="1" noChangeArrowheads="1"/>
          </p:cNvPicPr>
          <p:nvPr/>
        </p:nvPicPr>
        <p:blipFill>
          <a:blip r:embed="rId3">
            <a:extLst>
              <a:ext uri="{28A0092B-C50C-407E-A947-70E740481C1C}">
                <a14:useLocalDpi xmlns:a14="http://schemas.microsoft.com/office/drawing/2010/main" val="0"/>
              </a:ext>
            </a:extLst>
          </a:blip>
          <a:srcRect l="7813" t="30930" r="7031" b="14063"/>
          <a:stretch>
            <a:fillRect/>
          </a:stretch>
        </p:blipFill>
        <p:spPr bwMode="auto">
          <a:xfrm>
            <a:off x="668010" y="3751746"/>
            <a:ext cx="5199388"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燕川污水厂-cl"/>
          <p:cNvPicPr>
            <a:picLocks noChangeAspect="1" noChangeArrowheads="1"/>
          </p:cNvPicPr>
          <p:nvPr/>
        </p:nvPicPr>
        <p:blipFill>
          <a:blip r:embed="rId4" cstate="print">
            <a:extLst>
              <a:ext uri="{28A0092B-C50C-407E-A947-70E740481C1C}">
                <a14:useLocalDpi xmlns:a14="http://schemas.microsoft.com/office/drawing/2010/main" val="0"/>
              </a:ext>
            </a:extLst>
          </a:blip>
          <a:srcRect l="4762" t="7524"/>
          <a:stretch>
            <a:fillRect/>
          </a:stretch>
        </p:blipFill>
        <p:spPr bwMode="auto">
          <a:xfrm>
            <a:off x="5954401" y="3764973"/>
            <a:ext cx="2910199"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0798" y="3764975"/>
            <a:ext cx="2692399" cy="191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17592" y="824664"/>
            <a:ext cx="4301571" cy="369330"/>
          </a:xfrm>
          <a:prstGeom prst="rect">
            <a:avLst/>
          </a:prstGeom>
          <a:noFill/>
        </p:spPr>
        <p:txBody>
          <a:bodyPr vert="horz" wrap="square" lIns="91438" tIns="45719" rIns="91438" bIns="45719" rtlCol="0">
            <a:spAutoFit/>
          </a:bodyPr>
          <a:lstStyle/>
          <a:p>
            <a:pPr eaLnBrk="0" hangingPunct="0">
              <a:defRPr/>
            </a:pPr>
            <a:r>
              <a:rPr lang="zh-CN" altLang="en-US" b="1" kern="0" dirty="0">
                <a:solidFill>
                  <a:prstClr val="black"/>
                </a:solidFill>
                <a:latin typeface="Times New Roman"/>
                <a:ea typeface="微软雅黑"/>
              </a:rPr>
              <a:t> </a:t>
            </a:r>
            <a:r>
              <a:rPr lang="zh-CN" altLang="en-US" b="1" kern="0" dirty="0">
                <a:solidFill>
                  <a:srgbClr val="C00000"/>
                </a:solidFill>
                <a:latin typeface="Times New Roman"/>
                <a:ea typeface="微软雅黑"/>
              </a:rPr>
              <a:t>茅洲河流域综合治理到来</a:t>
            </a:r>
          </a:p>
        </p:txBody>
      </p:sp>
      <p:sp>
        <p:nvSpPr>
          <p:cNvPr id="1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13"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4"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3766120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2"/>
          <p:cNvSpPr>
            <a:spLocks noChangeArrowheads="1"/>
          </p:cNvSpPr>
          <p:nvPr/>
        </p:nvSpPr>
        <p:spPr bwMode="auto">
          <a:xfrm>
            <a:off x="431372" y="836712"/>
            <a:ext cx="11425269" cy="5532280"/>
          </a:xfrm>
          <a:prstGeom prst="rect">
            <a:avLst/>
          </a:prstGeom>
          <a:noFill/>
          <a:ln w="9525">
            <a:noFill/>
            <a:miter lim="800000"/>
            <a:headEnd/>
            <a:tailEnd/>
          </a:ln>
        </p:spPr>
        <p:txBody>
          <a:bodyPr wrap="square" lIns="121914" tIns="60957" rIns="121914" bIns="60957">
            <a:spAutoFit/>
          </a:bodyPr>
          <a:lstStyle/>
          <a:p>
            <a:pPr algn="just">
              <a:lnSpc>
                <a:spcPct val="200000"/>
              </a:lnSpc>
              <a:buClr>
                <a:srgbClr val="009CEA"/>
              </a:buClr>
              <a:buSzPct val="68000"/>
            </a:pP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algn="just">
              <a:lnSpc>
                <a:spcPct val="150000"/>
              </a:lnSpc>
              <a:buClr>
                <a:srgbClr val="009CEA"/>
              </a:buClr>
              <a:buSzPct val="68000"/>
            </a:pP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整个项目包括，</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八大类，</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46</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个子</a:t>
            </a: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项工程</a:t>
            </a: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防洪工程：河道综合整治</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16</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排涝工程：片区排涝</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5</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外源治理工程：雨污分流管网</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18</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内源治理工程：清淤及底泥处置工程</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水力调控工程：补水工程</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3</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生态修复工程：湿地工程</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项</a:t>
            </a:r>
            <a:endPar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景观提升工程</a:t>
            </a:r>
            <a:r>
              <a:rPr lang="zh-CN" altLang="en-US" sz="1900" dirty="0">
                <a:latin typeface="微软雅黑" panose="020B0503020204020204" pitchFamily="34" charset="-122"/>
                <a:ea typeface="微软雅黑" panose="020B0503020204020204" pitchFamily="34" charset="-122"/>
                <a:sym typeface="幼圆" pitchFamily="49" charset="-122"/>
              </a:rPr>
              <a:t> ：</a:t>
            </a:r>
            <a:r>
              <a:rPr lang="en-US" altLang="zh-CN" sz="1900" dirty="0">
                <a:latin typeface="微软雅黑" panose="020B0503020204020204" pitchFamily="34" charset="-122"/>
                <a:ea typeface="微软雅黑" panose="020B0503020204020204" pitchFamily="34" charset="-122"/>
                <a:sym typeface="幼圆" pitchFamily="49" charset="-122"/>
              </a:rPr>
              <a:t>2</a:t>
            </a:r>
            <a:r>
              <a:rPr lang="zh-CN" altLang="en-US" sz="1900" dirty="0">
                <a:latin typeface="微软雅黑" panose="020B0503020204020204" pitchFamily="34" charset="-122"/>
                <a:ea typeface="微软雅黑" panose="020B0503020204020204" pitchFamily="34" charset="-122"/>
                <a:sym typeface="幼圆" pitchFamily="49" charset="-122"/>
              </a:rPr>
              <a:t>项（景观提升和恢复工程）</a:t>
            </a:r>
            <a:endParaRPr lang="en-US" altLang="zh-CN" sz="1900" dirty="0">
              <a:latin typeface="微软雅黑" panose="020B0503020204020204" pitchFamily="34" charset="-122"/>
              <a:ea typeface="微软雅黑" panose="020B0503020204020204" pitchFamily="34" charset="-122"/>
              <a:sym typeface="幼圆" pitchFamily="49" charset="-122"/>
            </a:endParaRPr>
          </a:p>
          <a:p>
            <a:pPr lvl="1" algn="just">
              <a:lnSpc>
                <a:spcPct val="150000"/>
              </a:lnSpc>
              <a:buClr>
                <a:srgbClr val="009CEA"/>
              </a:buClr>
              <a:buFont typeface="Wingdings" pitchFamily="2" charset="2"/>
              <a:buChar char="n"/>
            </a:pPr>
            <a:r>
              <a:rPr lang="zh-CN" altLang="en-US" sz="1900" dirty="0">
                <a:latin typeface="微软雅黑" panose="020B0503020204020204" pitchFamily="34" charset="-122"/>
                <a:ea typeface="微软雅黑" panose="020B0503020204020204" pitchFamily="34" charset="-122"/>
                <a:sym typeface="幼圆" pitchFamily="49" charset="-122"/>
              </a:rPr>
              <a:t>水质改善工程与河道治理工程同步实施</a:t>
            </a:r>
            <a:endParaRPr lang="en-US" altLang="zh-CN" sz="1900" dirty="0">
              <a:latin typeface="微软雅黑" panose="020B0503020204020204" pitchFamily="34" charset="-122"/>
              <a:ea typeface="微软雅黑" panose="020B0503020204020204" pitchFamily="34" charset="-122"/>
              <a:sym typeface="幼圆" pitchFamily="49" charset="-122"/>
            </a:endParaRPr>
          </a:p>
          <a:p>
            <a:pPr lvl="1" indent="457189" algn="just">
              <a:lnSpc>
                <a:spcPct val="150000"/>
              </a:lnSpc>
              <a:buClr>
                <a:srgbClr val="009CEA"/>
              </a:buClr>
              <a:buSzPct val="68000"/>
            </a:pP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管网工程</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916km,</a:t>
            </a: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河道综合整治工程共</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96.56km</a:t>
            </a: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，排涝泵站共</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163m</a:t>
            </a:r>
            <a:r>
              <a:rPr lang="en-US" altLang="zh-CN" sz="1900" baseline="30000" dirty="0">
                <a:solidFill>
                  <a:srgbClr val="000000"/>
                </a:solidFill>
                <a:latin typeface="微软雅黑" panose="020B0503020204020204" pitchFamily="34" charset="-122"/>
                <a:ea typeface="微软雅黑" panose="020B0503020204020204" pitchFamily="34" charset="-122"/>
                <a:sym typeface="幼圆" pitchFamily="49" charset="-122"/>
              </a:rPr>
              <a:t>3</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/s</a:t>
            </a: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、清淤</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470</a:t>
            </a:r>
            <a:r>
              <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rPr>
              <a:t>万</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m</a:t>
            </a:r>
            <a:r>
              <a:rPr lang="en-US" altLang="zh-CN" sz="1900" baseline="30000" dirty="0">
                <a:solidFill>
                  <a:srgbClr val="000000"/>
                </a:solidFill>
                <a:latin typeface="微软雅黑" panose="020B0503020204020204" pitchFamily="34" charset="-122"/>
                <a:ea typeface="微软雅黑" panose="020B0503020204020204" pitchFamily="34" charset="-122"/>
                <a:sym typeface="幼圆" pitchFamily="49" charset="-122"/>
              </a:rPr>
              <a:t>3</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。工程总投资约</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150</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亿元</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采用</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EPC</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总承包模式建设。</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2017</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年底消除黑臭，</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2020</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年底达到地表</a:t>
            </a:r>
            <a:r>
              <a:rPr lang="en-US" altLang="zh-CN" sz="1900" dirty="0">
                <a:solidFill>
                  <a:srgbClr val="000000"/>
                </a:solidFill>
                <a:latin typeface="微软雅黑" panose="020B0503020204020204" pitchFamily="34" charset="-122"/>
                <a:ea typeface="微软雅黑" panose="020B0503020204020204" pitchFamily="34" charset="-122"/>
                <a:sym typeface="幼圆" pitchFamily="49" charset="-122"/>
              </a:rPr>
              <a:t>V</a:t>
            </a:r>
            <a:r>
              <a:rPr lang="zh-CN" altLang="en-US" sz="1900" dirty="0">
                <a:solidFill>
                  <a:srgbClr val="000000"/>
                </a:solidFill>
                <a:latin typeface="微软雅黑" panose="020B0503020204020204" pitchFamily="34" charset="-122"/>
                <a:ea typeface="微软雅黑" panose="020B0503020204020204" pitchFamily="34" charset="-122"/>
                <a:sym typeface="幼圆" pitchFamily="49" charset="-122"/>
              </a:rPr>
              <a:t>类水质标准。</a:t>
            </a:r>
            <a:endParaRPr lang="zh-CN" altLang="zh-CN" sz="1900" dirty="0">
              <a:solidFill>
                <a:srgbClr val="000000"/>
              </a:solidFill>
              <a:latin typeface="微软雅黑" panose="020B0503020204020204" pitchFamily="34" charset="-122"/>
              <a:ea typeface="微软雅黑" panose="020B0503020204020204" pitchFamily="34" charset="-122"/>
              <a:sym typeface="幼圆" pitchFamily="49" charset="-122"/>
            </a:endParaRPr>
          </a:p>
        </p:txBody>
      </p:sp>
      <p:pic>
        <p:nvPicPr>
          <p:cNvPr id="53" name="Picture 10"/>
          <p:cNvPicPr>
            <a:picLocks noChangeAspect="1"/>
          </p:cNvPicPr>
          <p:nvPr/>
        </p:nvPicPr>
        <p:blipFill>
          <a:blip r:embed="rId3" cstate="print"/>
          <a:srcRect t="15426" b="9855"/>
          <a:stretch>
            <a:fillRect/>
          </a:stretch>
        </p:blipFill>
        <p:spPr bwMode="auto">
          <a:xfrm>
            <a:off x="5951984" y="1286503"/>
            <a:ext cx="5760640" cy="4114996"/>
          </a:xfrm>
          <a:prstGeom prst="rect">
            <a:avLst/>
          </a:prstGeom>
          <a:noFill/>
          <a:ln w="9525">
            <a:noFill/>
            <a:miter lim="800000"/>
            <a:headEnd/>
            <a:tailEnd/>
          </a:ln>
        </p:spPr>
      </p:pic>
      <p:sp>
        <p:nvSpPr>
          <p:cNvPr id="12"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3"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5"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9" name="Text Box 18">
            <a:extLst>
              <a:ext uri="{FF2B5EF4-FFF2-40B4-BE49-F238E27FC236}">
                <a16:creationId xmlns:a16="http://schemas.microsoft.com/office/drawing/2014/main" id="{CA6DAFA6-7BA9-4709-8F49-C4E4AED1B013}"/>
              </a:ext>
            </a:extLst>
          </p:cNvPr>
          <p:cNvSpPr txBox="1">
            <a:spLocks noChangeArrowheads="1"/>
          </p:cNvSpPr>
          <p:nvPr/>
        </p:nvSpPr>
        <p:spPr bwMode="auto">
          <a:xfrm>
            <a:off x="933803" y="764705"/>
            <a:ext cx="1569656" cy="369330"/>
          </a:xfrm>
          <a:prstGeom prst="rect">
            <a:avLst/>
          </a:prstGeom>
          <a:noFill/>
          <a:ln w="9525" algn="ctr">
            <a:noFill/>
            <a:miter lim="800000"/>
          </a:ln>
        </p:spPr>
        <p:txBody>
          <a:bodyPr wrap="none" lIns="91438" tIns="45719" rIns="91438" bIns="45719">
            <a:spAutoFit/>
          </a:bodyPr>
          <a:lstStyle/>
          <a:p>
            <a:pPr eaLnBrk="0" hangingPunct="0"/>
            <a:r>
              <a:rPr lang="zh-CN" altLang="en-US" b="1" dirty="0">
                <a:solidFill>
                  <a:srgbClr val="C00000"/>
                </a:solidFill>
                <a:latin typeface="微软雅黑" panose="020B0503020204020204" pitchFamily="34" charset="-122"/>
                <a:ea typeface="微软雅黑" panose="020B0503020204020204" pitchFamily="34" charset="-122"/>
              </a:rPr>
              <a:t>工程实施概况</a:t>
            </a:r>
            <a:endParaRPr lang="en-US" altLang="zh-CN" b="1" dirty="0">
              <a:solidFill>
                <a:srgbClr val="C00000"/>
              </a:solidFill>
              <a:latin typeface="微软雅黑" panose="020B0503020204020204" pitchFamily="34" charset="-122"/>
              <a:ea typeface="微软雅黑" panose="020B0503020204020204" pitchFamily="34" charset="-122"/>
            </a:endParaRPr>
          </a:p>
        </p:txBody>
      </p:sp>
      <p:sp>
        <p:nvSpPr>
          <p:cNvPr id="11"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97160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下箭头 77"/>
          <p:cNvSpPr/>
          <p:nvPr/>
        </p:nvSpPr>
        <p:spPr>
          <a:xfrm>
            <a:off x="5529253" y="2370617"/>
            <a:ext cx="93344" cy="528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2100" dirty="0">
              <a:ea typeface="微软雅黑" panose="020B0503020204020204" pitchFamily="34" charset="-122"/>
            </a:endParaRPr>
          </a:p>
        </p:txBody>
      </p:sp>
      <p:sp>
        <p:nvSpPr>
          <p:cNvPr id="79" name="下箭头 78"/>
          <p:cNvSpPr/>
          <p:nvPr/>
        </p:nvSpPr>
        <p:spPr>
          <a:xfrm>
            <a:off x="5529253" y="3306721"/>
            <a:ext cx="93344" cy="528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2100" dirty="0">
              <a:ea typeface="微软雅黑" panose="020B0503020204020204" pitchFamily="34" charset="-122"/>
            </a:endParaRPr>
          </a:p>
        </p:txBody>
      </p:sp>
      <p:sp>
        <p:nvSpPr>
          <p:cNvPr id="81" name="下箭头 80"/>
          <p:cNvSpPr/>
          <p:nvPr/>
        </p:nvSpPr>
        <p:spPr>
          <a:xfrm>
            <a:off x="5519484" y="5106921"/>
            <a:ext cx="103115" cy="528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2100" dirty="0">
              <a:ea typeface="微软雅黑" panose="020B0503020204020204" pitchFamily="34" charset="-122"/>
            </a:endParaRPr>
          </a:p>
        </p:txBody>
      </p:sp>
      <p:grpSp>
        <p:nvGrpSpPr>
          <p:cNvPr id="40" name="组合 39"/>
          <p:cNvGrpSpPr/>
          <p:nvPr/>
        </p:nvGrpSpPr>
        <p:grpSpPr>
          <a:xfrm>
            <a:off x="897985" y="764706"/>
            <a:ext cx="10363979" cy="682431"/>
            <a:chOff x="521702" y="699542"/>
            <a:chExt cx="7772984" cy="511823"/>
          </a:xfrm>
        </p:grpSpPr>
        <p:sp>
          <p:nvSpPr>
            <p:cNvPr id="67" name="矩形 66"/>
            <p:cNvSpPr/>
            <p:nvPr/>
          </p:nvSpPr>
          <p:spPr>
            <a:xfrm>
              <a:off x="7057380" y="774062"/>
              <a:ext cx="1237306"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严控入河污染</a:t>
              </a:r>
            </a:p>
          </p:txBody>
        </p:sp>
        <p:cxnSp>
          <p:nvCxnSpPr>
            <p:cNvPr id="77" name="直接连接符 76"/>
            <p:cNvCxnSpPr/>
            <p:nvPr/>
          </p:nvCxnSpPr>
          <p:spPr>
            <a:xfrm flipH="1">
              <a:off x="6581286" y="961068"/>
              <a:ext cx="47177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107" name="组合 106"/>
            <p:cNvGrpSpPr/>
            <p:nvPr/>
          </p:nvGrpSpPr>
          <p:grpSpPr>
            <a:xfrm>
              <a:off x="521702" y="699542"/>
              <a:ext cx="6047459" cy="511823"/>
              <a:chOff x="521702" y="627534"/>
              <a:chExt cx="6047459" cy="511823"/>
            </a:xfrm>
          </p:grpSpPr>
          <p:grpSp>
            <p:nvGrpSpPr>
              <p:cNvPr id="45" name="组合 44"/>
              <p:cNvGrpSpPr/>
              <p:nvPr/>
            </p:nvGrpSpPr>
            <p:grpSpPr>
              <a:xfrm rot="10800000">
                <a:off x="6408628" y="726617"/>
                <a:ext cx="160533" cy="302494"/>
                <a:chOff x="2363081" y="840083"/>
                <a:chExt cx="165100" cy="311100"/>
              </a:xfrm>
            </p:grpSpPr>
            <p:cxnSp>
              <p:nvCxnSpPr>
                <p:cNvPr id="46" name="直接连接符 45"/>
                <p:cNvCxnSpPr/>
                <p:nvPr/>
              </p:nvCxnSpPr>
              <p:spPr>
                <a:xfrm>
                  <a:off x="2363081" y="840083"/>
                  <a:ext cx="0" cy="3111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7" name="直接连接符 46"/>
                <p:cNvCxnSpPr/>
                <p:nvPr/>
              </p:nvCxnSpPr>
              <p:spPr>
                <a:xfrm>
                  <a:off x="2365733" y="11511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2365733" y="8400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106" name="组合 105"/>
              <p:cNvGrpSpPr/>
              <p:nvPr/>
            </p:nvGrpSpPr>
            <p:grpSpPr>
              <a:xfrm>
                <a:off x="521702" y="627534"/>
                <a:ext cx="5885257" cy="511823"/>
                <a:chOff x="521702" y="627534"/>
                <a:chExt cx="5885257" cy="511823"/>
              </a:xfrm>
            </p:grpSpPr>
            <p:sp>
              <p:nvSpPr>
                <p:cNvPr id="3" name="矩形 2"/>
                <p:cNvSpPr/>
                <p:nvPr/>
              </p:nvSpPr>
              <p:spPr>
                <a:xfrm>
                  <a:off x="3419180" y="774708"/>
                  <a:ext cx="1221955"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控源截污</a:t>
                  </a:r>
                </a:p>
              </p:txBody>
            </p:sp>
            <p:grpSp>
              <p:nvGrpSpPr>
                <p:cNvPr id="4" name="组合 3"/>
                <p:cNvGrpSpPr/>
                <p:nvPr/>
              </p:nvGrpSpPr>
              <p:grpSpPr>
                <a:xfrm>
                  <a:off x="5106898" y="727085"/>
                  <a:ext cx="160533" cy="302494"/>
                  <a:chOff x="2363081" y="840083"/>
                  <a:chExt cx="165100" cy="311100"/>
                </a:xfrm>
              </p:grpSpPr>
              <p:cxnSp>
                <p:nvCxnSpPr>
                  <p:cNvPr id="5" name="直接连接符 4"/>
                  <p:cNvCxnSpPr/>
                  <p:nvPr/>
                </p:nvCxnSpPr>
                <p:spPr>
                  <a:xfrm>
                    <a:off x="2363081" y="840083"/>
                    <a:ext cx="0" cy="3111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 name="直接连接符 5"/>
                  <p:cNvCxnSpPr/>
                  <p:nvPr/>
                </p:nvCxnSpPr>
                <p:spPr>
                  <a:xfrm>
                    <a:off x="2365733" y="11511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7" name="直接连接符 6"/>
                  <p:cNvCxnSpPr/>
                  <p:nvPr/>
                </p:nvCxnSpPr>
                <p:spPr>
                  <a:xfrm>
                    <a:off x="2365733" y="8400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cxnSp>
              <p:nvCxnSpPr>
                <p:cNvPr id="14" name="直接连接符 13"/>
                <p:cNvCxnSpPr/>
                <p:nvPr/>
              </p:nvCxnSpPr>
              <p:spPr>
                <a:xfrm>
                  <a:off x="4637595" y="889298"/>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5" name="矩形 14"/>
                <p:cNvSpPr/>
                <p:nvPr/>
              </p:nvSpPr>
              <p:spPr>
                <a:xfrm>
                  <a:off x="5269101" y="627534"/>
                  <a:ext cx="1137858" cy="201057"/>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正本清源</a:t>
                  </a:r>
                </a:p>
              </p:txBody>
            </p:sp>
            <p:sp>
              <p:nvSpPr>
                <p:cNvPr id="16" name="矩形 15"/>
                <p:cNvSpPr/>
                <p:nvPr/>
              </p:nvSpPr>
              <p:spPr>
                <a:xfrm>
                  <a:off x="5259871" y="932999"/>
                  <a:ext cx="1147088" cy="206358"/>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织网成片</a:t>
                  </a:r>
                </a:p>
              </p:txBody>
            </p:sp>
            <p:sp>
              <p:nvSpPr>
                <p:cNvPr id="82" name="矩形 81"/>
                <p:cNvSpPr/>
                <p:nvPr/>
              </p:nvSpPr>
              <p:spPr>
                <a:xfrm>
                  <a:off x="521702" y="774730"/>
                  <a:ext cx="2441581" cy="238729"/>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雨污分流截排管控系统</a:t>
                  </a:r>
                </a:p>
              </p:txBody>
            </p:sp>
            <p:cxnSp>
              <p:nvCxnSpPr>
                <p:cNvPr id="87" name="直接连接符 86"/>
                <p:cNvCxnSpPr/>
                <p:nvPr/>
              </p:nvCxnSpPr>
              <p:spPr>
                <a:xfrm>
                  <a:off x="2949985" y="894239"/>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grpSp>
      <p:grpSp>
        <p:nvGrpSpPr>
          <p:cNvPr id="108" name="组合 107"/>
          <p:cNvGrpSpPr/>
          <p:nvPr/>
        </p:nvGrpSpPr>
        <p:grpSpPr>
          <a:xfrm>
            <a:off x="856949" y="2791284"/>
            <a:ext cx="10414320" cy="682432"/>
            <a:chOff x="490925" y="2219477"/>
            <a:chExt cx="7810740" cy="511824"/>
          </a:xfrm>
        </p:grpSpPr>
        <p:sp>
          <p:nvSpPr>
            <p:cNvPr id="69" name="矩形 68"/>
            <p:cNvSpPr/>
            <p:nvPr/>
          </p:nvSpPr>
          <p:spPr>
            <a:xfrm>
              <a:off x="7064359" y="2260037"/>
              <a:ext cx="1237306"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促进水质提升</a:t>
              </a:r>
            </a:p>
          </p:txBody>
        </p:sp>
        <p:cxnSp>
          <p:nvCxnSpPr>
            <p:cNvPr id="75" name="直接连接符 74"/>
            <p:cNvCxnSpPr/>
            <p:nvPr/>
          </p:nvCxnSpPr>
          <p:spPr>
            <a:xfrm flipH="1">
              <a:off x="6594309" y="2464728"/>
              <a:ext cx="47177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95" name="组合 94"/>
            <p:cNvGrpSpPr/>
            <p:nvPr/>
          </p:nvGrpSpPr>
          <p:grpSpPr>
            <a:xfrm>
              <a:off x="490925" y="2219477"/>
              <a:ext cx="6105961" cy="511824"/>
              <a:chOff x="490925" y="2060768"/>
              <a:chExt cx="6105961" cy="511824"/>
            </a:xfrm>
          </p:grpSpPr>
          <p:sp>
            <p:nvSpPr>
              <p:cNvPr id="9" name="矩形 8"/>
              <p:cNvSpPr/>
              <p:nvPr/>
            </p:nvSpPr>
            <p:spPr>
              <a:xfrm>
                <a:off x="3415320" y="2205472"/>
                <a:ext cx="1237305"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活水增容</a:t>
                </a:r>
              </a:p>
            </p:txBody>
          </p:sp>
          <p:cxnSp>
            <p:nvCxnSpPr>
              <p:cNvPr id="23" name="直接连接符 22"/>
              <p:cNvCxnSpPr/>
              <p:nvPr/>
            </p:nvCxnSpPr>
            <p:spPr>
              <a:xfrm>
                <a:off x="5120697" y="2160319"/>
                <a:ext cx="0" cy="302494"/>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a:off x="5123276" y="2462813"/>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a:off x="5123276" y="2160319"/>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6" name="直接连接符 25"/>
              <p:cNvCxnSpPr/>
              <p:nvPr/>
            </p:nvCxnSpPr>
            <p:spPr>
              <a:xfrm>
                <a:off x="4651395" y="2322532"/>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7" name="矩形 26"/>
              <p:cNvSpPr/>
              <p:nvPr/>
            </p:nvSpPr>
            <p:spPr>
              <a:xfrm>
                <a:off x="5282900" y="2060768"/>
                <a:ext cx="1137858" cy="201057"/>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4673"/>
                <a:r>
                  <a:rPr lang="zh-CN" altLang="en-US" sz="1500" dirty="0">
                    <a:solidFill>
                      <a:schemeClr val="tx1"/>
                    </a:solidFill>
                    <a:latin typeface="微软雅黑" panose="020B0503020204020204" pitchFamily="34" charset="-122"/>
                    <a:ea typeface="微软雅黑" panose="020B0503020204020204" pitchFamily="34" charset="-122"/>
                  </a:rPr>
                  <a:t>清水补给</a:t>
                </a:r>
              </a:p>
            </p:txBody>
          </p:sp>
          <p:sp>
            <p:nvSpPr>
              <p:cNvPr id="28" name="矩形 27"/>
              <p:cNvSpPr/>
              <p:nvPr/>
            </p:nvSpPr>
            <p:spPr>
              <a:xfrm>
                <a:off x="5273670" y="2366234"/>
                <a:ext cx="1147088" cy="206358"/>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prstClr val="black"/>
                    </a:solidFill>
                    <a:latin typeface="微软雅黑" panose="020B0503020204020204" pitchFamily="34" charset="-122"/>
                    <a:ea typeface="微软雅黑" panose="020B0503020204020204" pitchFamily="34" charset="-122"/>
                  </a:rPr>
                  <a:t>活水循环</a:t>
                </a:r>
                <a:endParaRPr lang="zh-CN" altLang="en-US" sz="1500" dirty="0">
                  <a:solidFill>
                    <a:schemeClr val="tx1"/>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rot="10800000">
                <a:off x="6436353" y="2158140"/>
                <a:ext cx="160533" cy="302494"/>
                <a:chOff x="2363081" y="840083"/>
                <a:chExt cx="165100" cy="311100"/>
              </a:xfrm>
            </p:grpSpPr>
            <p:cxnSp>
              <p:nvCxnSpPr>
                <p:cNvPr id="54" name="直接连接符 53"/>
                <p:cNvCxnSpPr/>
                <p:nvPr/>
              </p:nvCxnSpPr>
              <p:spPr>
                <a:xfrm>
                  <a:off x="2363081" y="840083"/>
                  <a:ext cx="0" cy="3111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a:off x="2365733" y="11511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6" name="直接连接符 55"/>
                <p:cNvCxnSpPr/>
                <p:nvPr/>
              </p:nvCxnSpPr>
              <p:spPr>
                <a:xfrm>
                  <a:off x="2365733" y="8400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84" name="矩形 83"/>
              <p:cNvSpPr/>
              <p:nvPr/>
            </p:nvSpPr>
            <p:spPr>
              <a:xfrm>
                <a:off x="490925" y="2199297"/>
                <a:ext cx="2474741" cy="235820"/>
              </a:xfrm>
              <a:prstGeom prst="rect">
                <a:avLst/>
              </a:prstGeom>
              <a:solidFill>
                <a:srgbClr val="FFE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工程补水增净驱动系统</a:t>
                </a:r>
              </a:p>
            </p:txBody>
          </p:sp>
          <p:cxnSp>
            <p:nvCxnSpPr>
              <p:cNvPr id="89" name="直接连接符 88"/>
              <p:cNvCxnSpPr>
                <a:stCxn id="84" idx="3"/>
              </p:cNvCxnSpPr>
              <p:nvPr/>
            </p:nvCxnSpPr>
            <p:spPr>
              <a:xfrm>
                <a:off x="2965666" y="2317207"/>
                <a:ext cx="447418" cy="4566"/>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grpSp>
        <p:nvGrpSpPr>
          <p:cNvPr id="109" name="组合 108"/>
          <p:cNvGrpSpPr/>
          <p:nvPr/>
        </p:nvGrpSpPr>
        <p:grpSpPr>
          <a:xfrm>
            <a:off x="891073" y="3741035"/>
            <a:ext cx="10389505" cy="1578272"/>
            <a:chOff x="516516" y="2931790"/>
            <a:chExt cx="7792129" cy="1183704"/>
          </a:xfrm>
        </p:grpSpPr>
        <p:cxnSp>
          <p:nvCxnSpPr>
            <p:cNvPr id="64" name="直接连接符 63"/>
            <p:cNvCxnSpPr/>
            <p:nvPr/>
          </p:nvCxnSpPr>
          <p:spPr>
            <a:xfrm flipH="1">
              <a:off x="6566046" y="3841770"/>
              <a:ext cx="504000"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0" name="矩形 69"/>
            <p:cNvSpPr/>
            <p:nvPr/>
          </p:nvSpPr>
          <p:spPr>
            <a:xfrm>
              <a:off x="7064206" y="2966792"/>
              <a:ext cx="1237306"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恢复水体自净</a:t>
              </a:r>
            </a:p>
          </p:txBody>
        </p:sp>
        <p:sp>
          <p:nvSpPr>
            <p:cNvPr id="71" name="矩形 70"/>
            <p:cNvSpPr/>
            <p:nvPr/>
          </p:nvSpPr>
          <p:spPr>
            <a:xfrm>
              <a:off x="7071339" y="3638651"/>
              <a:ext cx="1237306"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重建水生生态</a:t>
              </a:r>
            </a:p>
          </p:txBody>
        </p:sp>
        <p:cxnSp>
          <p:nvCxnSpPr>
            <p:cNvPr id="74" name="直接连接符 73"/>
            <p:cNvCxnSpPr/>
            <p:nvPr/>
          </p:nvCxnSpPr>
          <p:spPr>
            <a:xfrm flipH="1">
              <a:off x="6564334" y="3172108"/>
              <a:ext cx="5017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96" name="组合 95"/>
            <p:cNvGrpSpPr/>
            <p:nvPr/>
          </p:nvGrpSpPr>
          <p:grpSpPr>
            <a:xfrm>
              <a:off x="516516" y="2931790"/>
              <a:ext cx="6050397" cy="1183704"/>
              <a:chOff x="516516" y="2996031"/>
              <a:chExt cx="6050397" cy="1183704"/>
            </a:xfrm>
          </p:grpSpPr>
          <p:sp>
            <p:nvSpPr>
              <p:cNvPr id="10" name="矩形 9"/>
              <p:cNvSpPr/>
              <p:nvPr/>
            </p:nvSpPr>
            <p:spPr>
              <a:xfrm>
                <a:off x="3419180" y="3128018"/>
                <a:ext cx="1213618"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水质净化</a:t>
                </a:r>
              </a:p>
            </p:txBody>
          </p:sp>
          <p:sp>
            <p:nvSpPr>
              <p:cNvPr id="12" name="矩形 11"/>
              <p:cNvSpPr/>
              <p:nvPr/>
            </p:nvSpPr>
            <p:spPr>
              <a:xfrm>
                <a:off x="3415320" y="3795886"/>
                <a:ext cx="1222275"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生态修复</a:t>
                </a:r>
              </a:p>
            </p:txBody>
          </p:sp>
          <p:cxnSp>
            <p:nvCxnSpPr>
              <p:cNvPr id="29" name="直接连接符 28"/>
              <p:cNvCxnSpPr/>
              <p:nvPr/>
            </p:nvCxnSpPr>
            <p:spPr>
              <a:xfrm>
                <a:off x="5099639" y="3095582"/>
                <a:ext cx="0" cy="302494"/>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0" name="直接连接符 29"/>
              <p:cNvCxnSpPr/>
              <p:nvPr/>
            </p:nvCxnSpPr>
            <p:spPr>
              <a:xfrm>
                <a:off x="5102218" y="3398076"/>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1" name="直接连接符 30"/>
              <p:cNvCxnSpPr/>
              <p:nvPr/>
            </p:nvCxnSpPr>
            <p:spPr>
              <a:xfrm>
                <a:off x="5102218" y="3095582"/>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2" name="直接连接符 31"/>
              <p:cNvCxnSpPr/>
              <p:nvPr/>
            </p:nvCxnSpPr>
            <p:spPr>
              <a:xfrm>
                <a:off x="4630337" y="3257795"/>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33" name="矩形 32"/>
              <p:cNvSpPr/>
              <p:nvPr/>
            </p:nvSpPr>
            <p:spPr>
              <a:xfrm>
                <a:off x="5261842" y="2996031"/>
                <a:ext cx="1137858" cy="201057"/>
              </a:xfrm>
              <a:prstGeom prst="rect">
                <a:avLst/>
              </a:prstGeom>
              <a:solidFill>
                <a:srgbClr val="A1C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原位治理</a:t>
                </a:r>
              </a:p>
            </p:txBody>
          </p:sp>
          <p:sp>
            <p:nvSpPr>
              <p:cNvPr id="34" name="矩形 33"/>
              <p:cNvSpPr/>
              <p:nvPr/>
            </p:nvSpPr>
            <p:spPr>
              <a:xfrm>
                <a:off x="5252612" y="3301496"/>
                <a:ext cx="1147088" cy="206358"/>
              </a:xfrm>
              <a:prstGeom prst="rect">
                <a:avLst/>
              </a:prstGeom>
              <a:solidFill>
                <a:srgbClr val="A1C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旁路处理</a:t>
                </a:r>
              </a:p>
            </p:txBody>
          </p:sp>
          <p:grpSp>
            <p:nvGrpSpPr>
              <p:cNvPr id="35" name="组合 34"/>
              <p:cNvGrpSpPr/>
              <p:nvPr/>
            </p:nvGrpSpPr>
            <p:grpSpPr>
              <a:xfrm>
                <a:off x="4637593" y="3759913"/>
                <a:ext cx="629836" cy="324000"/>
                <a:chOff x="1880426" y="3959198"/>
                <a:chExt cx="647755" cy="333218"/>
              </a:xfrm>
            </p:grpSpPr>
            <p:cxnSp>
              <p:nvCxnSpPr>
                <p:cNvPr id="36" name="直接连接符 35"/>
                <p:cNvCxnSpPr/>
                <p:nvPr/>
              </p:nvCxnSpPr>
              <p:spPr>
                <a:xfrm>
                  <a:off x="2355616" y="3959198"/>
                  <a:ext cx="0" cy="33321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a:off x="2365733" y="4285567"/>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2358268" y="3965207"/>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1880426" y="4125807"/>
                  <a:ext cx="482653"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1" name="矩形 40"/>
              <p:cNvSpPr/>
              <p:nvPr/>
            </p:nvSpPr>
            <p:spPr>
              <a:xfrm>
                <a:off x="5252612" y="3973377"/>
                <a:ext cx="1147088" cy="206358"/>
              </a:xfrm>
              <a:prstGeom prst="rect">
                <a:avLst/>
              </a:prstGeom>
              <a:solidFill>
                <a:srgbClr val="B9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环境美化</a:t>
                </a:r>
              </a:p>
            </p:txBody>
          </p:sp>
          <p:sp>
            <p:nvSpPr>
              <p:cNvPr id="42" name="矩形 41"/>
              <p:cNvSpPr/>
              <p:nvPr/>
            </p:nvSpPr>
            <p:spPr>
              <a:xfrm>
                <a:off x="5248961" y="3666837"/>
                <a:ext cx="1137858" cy="201057"/>
              </a:xfrm>
              <a:prstGeom prst="rect">
                <a:avLst/>
              </a:prstGeom>
              <a:solidFill>
                <a:srgbClr val="B9E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生态修复</a:t>
                </a:r>
              </a:p>
            </p:txBody>
          </p:sp>
          <p:grpSp>
            <p:nvGrpSpPr>
              <p:cNvPr id="57" name="组合 56"/>
              <p:cNvGrpSpPr/>
              <p:nvPr/>
            </p:nvGrpSpPr>
            <p:grpSpPr>
              <a:xfrm rot="10800000">
                <a:off x="6406380" y="3087519"/>
                <a:ext cx="160533" cy="302494"/>
                <a:chOff x="2363081" y="598291"/>
                <a:chExt cx="165100" cy="311100"/>
              </a:xfrm>
            </p:grpSpPr>
            <p:cxnSp>
              <p:nvCxnSpPr>
                <p:cNvPr id="58" name="直接连接符 57"/>
                <p:cNvCxnSpPr/>
                <p:nvPr/>
              </p:nvCxnSpPr>
              <p:spPr>
                <a:xfrm>
                  <a:off x="2363081" y="598291"/>
                  <a:ext cx="0" cy="3111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9" name="直接连接符 58"/>
                <p:cNvCxnSpPr/>
                <p:nvPr/>
              </p:nvCxnSpPr>
              <p:spPr>
                <a:xfrm>
                  <a:off x="2365733" y="909391"/>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0" name="直接连接符 59"/>
                <p:cNvCxnSpPr/>
                <p:nvPr/>
              </p:nvCxnSpPr>
              <p:spPr>
                <a:xfrm>
                  <a:off x="2365733" y="598291"/>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cxnSp>
            <p:nvCxnSpPr>
              <p:cNvPr id="61" name="直接连接符 60"/>
              <p:cNvCxnSpPr/>
              <p:nvPr/>
            </p:nvCxnSpPr>
            <p:spPr>
              <a:xfrm flipV="1">
                <a:off x="6550928" y="3742293"/>
                <a:ext cx="0" cy="3240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2" name="直接连接符 61"/>
              <p:cNvCxnSpPr/>
              <p:nvPr/>
            </p:nvCxnSpPr>
            <p:spPr>
              <a:xfrm rot="10800000">
                <a:off x="6383136" y="3744818"/>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63" name="直接连接符 62"/>
              <p:cNvCxnSpPr/>
              <p:nvPr/>
            </p:nvCxnSpPr>
            <p:spPr>
              <a:xfrm rot="10800000">
                <a:off x="6390395" y="4075457"/>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80" name="下箭头 79"/>
              <p:cNvSpPr/>
              <p:nvPr/>
            </p:nvSpPr>
            <p:spPr>
              <a:xfrm>
                <a:off x="3995153" y="3375836"/>
                <a:ext cx="70008" cy="396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dirty="0">
                  <a:ea typeface="微软雅黑" panose="020B0503020204020204" pitchFamily="34" charset="-122"/>
                </a:endParaRPr>
              </a:p>
            </p:txBody>
          </p:sp>
          <p:sp>
            <p:nvSpPr>
              <p:cNvPr id="85" name="矩形 84"/>
              <p:cNvSpPr/>
              <p:nvPr/>
            </p:nvSpPr>
            <p:spPr>
              <a:xfrm>
                <a:off x="516516" y="3421324"/>
                <a:ext cx="2441581" cy="230546"/>
              </a:xfrm>
              <a:prstGeom prst="rect">
                <a:avLst/>
              </a:prstGeom>
              <a:solidFill>
                <a:srgbClr val="A1C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生态美化循环促进系统</a:t>
                </a:r>
              </a:p>
            </p:txBody>
          </p:sp>
          <p:cxnSp>
            <p:nvCxnSpPr>
              <p:cNvPr id="90" name="直接连接符 89"/>
              <p:cNvCxnSpPr/>
              <p:nvPr/>
            </p:nvCxnSpPr>
            <p:spPr>
              <a:xfrm>
                <a:off x="3254875" y="3811344"/>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1" name="直接连接符 90"/>
              <p:cNvCxnSpPr/>
              <p:nvPr/>
            </p:nvCxnSpPr>
            <p:spPr>
              <a:xfrm>
                <a:off x="3261225" y="3240142"/>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2" name="直接连接符 91"/>
              <p:cNvCxnSpPr/>
              <p:nvPr/>
            </p:nvCxnSpPr>
            <p:spPr>
              <a:xfrm>
                <a:off x="2957607" y="3542400"/>
                <a:ext cx="301982"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93" name="直接连接符 92"/>
              <p:cNvCxnSpPr/>
              <p:nvPr/>
            </p:nvCxnSpPr>
            <p:spPr>
              <a:xfrm>
                <a:off x="3259589" y="3241345"/>
                <a:ext cx="0" cy="5760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grpSp>
        <p:nvGrpSpPr>
          <p:cNvPr id="110" name="组合 109"/>
          <p:cNvGrpSpPr/>
          <p:nvPr/>
        </p:nvGrpSpPr>
        <p:grpSpPr>
          <a:xfrm>
            <a:off x="880256" y="5488775"/>
            <a:ext cx="10380904" cy="722211"/>
            <a:chOff x="508405" y="4242595"/>
            <a:chExt cx="7785678" cy="541658"/>
          </a:xfrm>
        </p:grpSpPr>
        <p:cxnSp>
          <p:nvCxnSpPr>
            <p:cNvPr id="65" name="直接连接符 64"/>
            <p:cNvCxnSpPr/>
            <p:nvPr/>
          </p:nvCxnSpPr>
          <p:spPr>
            <a:xfrm flipH="1">
              <a:off x="6412730" y="4520470"/>
              <a:ext cx="64033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72" name="矩形 71"/>
            <p:cNvSpPr/>
            <p:nvPr/>
          </p:nvSpPr>
          <p:spPr>
            <a:xfrm>
              <a:off x="7056777" y="4309434"/>
              <a:ext cx="1237306"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保持长效运行</a:t>
              </a:r>
            </a:p>
          </p:txBody>
        </p:sp>
        <p:grpSp>
          <p:nvGrpSpPr>
            <p:cNvPr id="97" name="组合 96"/>
            <p:cNvGrpSpPr/>
            <p:nvPr/>
          </p:nvGrpSpPr>
          <p:grpSpPr>
            <a:xfrm>
              <a:off x="508405" y="4242595"/>
              <a:ext cx="5912353" cy="541658"/>
              <a:chOff x="508405" y="4242595"/>
              <a:chExt cx="5912353" cy="541658"/>
            </a:xfrm>
          </p:grpSpPr>
          <p:sp>
            <p:nvSpPr>
              <p:cNvPr id="13" name="矩形 12"/>
              <p:cNvSpPr/>
              <p:nvPr/>
            </p:nvSpPr>
            <p:spPr>
              <a:xfrm>
                <a:off x="3412829" y="4389867"/>
                <a:ext cx="1224766"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长效维护</a:t>
                </a:r>
              </a:p>
            </p:txBody>
          </p:sp>
          <p:cxnSp>
            <p:nvCxnSpPr>
              <p:cNvPr id="43" name="直接连接符 42"/>
              <p:cNvCxnSpPr/>
              <p:nvPr/>
            </p:nvCxnSpPr>
            <p:spPr>
              <a:xfrm>
                <a:off x="4622145" y="4507777"/>
                <a:ext cx="622275"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44" name="矩形 43"/>
              <p:cNvSpPr/>
              <p:nvPr/>
            </p:nvSpPr>
            <p:spPr>
              <a:xfrm>
                <a:off x="5252611" y="4336627"/>
                <a:ext cx="1168147" cy="35299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水环境治理信息管理云平台</a:t>
                </a:r>
              </a:p>
            </p:txBody>
          </p:sp>
          <p:sp>
            <p:nvSpPr>
              <p:cNvPr id="86" name="矩形 85"/>
              <p:cNvSpPr/>
              <p:nvPr/>
            </p:nvSpPr>
            <p:spPr>
              <a:xfrm>
                <a:off x="513645" y="4242595"/>
                <a:ext cx="2441581" cy="235821"/>
              </a:xfrm>
              <a:prstGeom prst="rect">
                <a:avLst/>
              </a:prstGeom>
              <a:solidFill>
                <a:srgbClr val="D99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河湖防洪防涝与水质提升监测系统</a:t>
                </a:r>
              </a:p>
            </p:txBody>
          </p:sp>
          <p:sp>
            <p:nvSpPr>
              <p:cNvPr id="98" name="矩形 97"/>
              <p:cNvSpPr/>
              <p:nvPr/>
            </p:nvSpPr>
            <p:spPr>
              <a:xfrm>
                <a:off x="508405" y="4548432"/>
                <a:ext cx="2441581" cy="235821"/>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水环境治理信息管理云平台系统</a:t>
                </a:r>
              </a:p>
            </p:txBody>
          </p:sp>
          <p:grpSp>
            <p:nvGrpSpPr>
              <p:cNvPr id="99" name="组合 98"/>
              <p:cNvGrpSpPr/>
              <p:nvPr/>
            </p:nvGrpSpPr>
            <p:grpSpPr>
              <a:xfrm rot="10800000">
                <a:off x="2945772" y="4381638"/>
                <a:ext cx="175021" cy="302494"/>
                <a:chOff x="2359383" y="840083"/>
                <a:chExt cx="180000" cy="311100"/>
              </a:xfrm>
            </p:grpSpPr>
            <p:cxnSp>
              <p:nvCxnSpPr>
                <p:cNvPr id="100" name="直接连接符 99"/>
                <p:cNvCxnSpPr/>
                <p:nvPr/>
              </p:nvCxnSpPr>
              <p:spPr>
                <a:xfrm>
                  <a:off x="2363081" y="840083"/>
                  <a:ext cx="0" cy="31110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01" name="直接连接符 100"/>
                <p:cNvCxnSpPr/>
                <p:nvPr/>
              </p:nvCxnSpPr>
              <p:spPr>
                <a:xfrm>
                  <a:off x="2365733" y="11511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02" name="直接连接符 101"/>
                <p:cNvCxnSpPr/>
                <p:nvPr/>
              </p:nvCxnSpPr>
              <p:spPr>
                <a:xfrm>
                  <a:off x="2359383" y="840083"/>
                  <a:ext cx="180000"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cxnSp>
            <p:nvCxnSpPr>
              <p:cNvPr id="103" name="直接连接符 102"/>
              <p:cNvCxnSpPr/>
              <p:nvPr/>
            </p:nvCxnSpPr>
            <p:spPr>
              <a:xfrm flipH="1">
                <a:off x="3114619" y="4529237"/>
                <a:ext cx="298210"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sp>
        <p:nvSpPr>
          <p:cNvPr id="11" name="下箭头 10"/>
          <p:cNvSpPr/>
          <p:nvPr/>
        </p:nvSpPr>
        <p:spPr>
          <a:xfrm>
            <a:off x="5519483" y="1362505"/>
            <a:ext cx="93344" cy="528000"/>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sz="2100" dirty="0">
              <a:ea typeface="微软雅黑" panose="020B0503020204020204" pitchFamily="34" charset="-122"/>
            </a:endParaRPr>
          </a:p>
        </p:txBody>
      </p:sp>
      <p:grpSp>
        <p:nvGrpSpPr>
          <p:cNvPr id="94" name="组合 93"/>
          <p:cNvGrpSpPr/>
          <p:nvPr/>
        </p:nvGrpSpPr>
        <p:grpSpPr>
          <a:xfrm>
            <a:off x="856949" y="1639157"/>
            <a:ext cx="10413632" cy="948396"/>
            <a:chOff x="490925" y="1355381"/>
            <a:chExt cx="7810224" cy="711297"/>
          </a:xfrm>
        </p:grpSpPr>
        <p:sp>
          <p:nvSpPr>
            <p:cNvPr id="68" name="矩形 67"/>
            <p:cNvSpPr/>
            <p:nvPr/>
          </p:nvSpPr>
          <p:spPr>
            <a:xfrm>
              <a:off x="7064359" y="1500819"/>
              <a:ext cx="1236790" cy="408597"/>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削减污染负荷</a:t>
              </a:r>
            </a:p>
          </p:txBody>
        </p:sp>
        <p:cxnSp>
          <p:nvCxnSpPr>
            <p:cNvPr id="76" name="直接连接符 75"/>
            <p:cNvCxnSpPr/>
            <p:nvPr/>
          </p:nvCxnSpPr>
          <p:spPr>
            <a:xfrm flipH="1">
              <a:off x="6581286" y="1712898"/>
              <a:ext cx="471779"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120" name="组合 119"/>
            <p:cNvGrpSpPr/>
            <p:nvPr/>
          </p:nvGrpSpPr>
          <p:grpSpPr>
            <a:xfrm>
              <a:off x="490925" y="1355381"/>
              <a:ext cx="6092940" cy="711297"/>
              <a:chOff x="490925" y="1347614"/>
              <a:chExt cx="6092940" cy="711297"/>
            </a:xfrm>
          </p:grpSpPr>
          <p:grpSp>
            <p:nvGrpSpPr>
              <p:cNvPr id="2" name="组合 1"/>
              <p:cNvGrpSpPr/>
              <p:nvPr/>
            </p:nvGrpSpPr>
            <p:grpSpPr>
              <a:xfrm>
                <a:off x="490925" y="1347614"/>
                <a:ext cx="6092940" cy="601464"/>
                <a:chOff x="490925" y="1360608"/>
                <a:chExt cx="6092940" cy="601464"/>
              </a:xfrm>
            </p:grpSpPr>
            <p:sp>
              <p:nvSpPr>
                <p:cNvPr id="8" name="矩形 7"/>
                <p:cNvSpPr/>
                <p:nvPr/>
              </p:nvSpPr>
              <p:spPr>
                <a:xfrm>
                  <a:off x="3415320" y="1604483"/>
                  <a:ext cx="1223203" cy="235820"/>
                </a:xfrm>
                <a:prstGeom prst="rect">
                  <a:avLst/>
                </a:prstGeom>
                <a:solidFill>
                  <a:srgbClr val="F7C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内外源削减</a:t>
                  </a:r>
                </a:p>
              </p:txBody>
            </p:sp>
            <p:cxnSp>
              <p:nvCxnSpPr>
                <p:cNvPr id="17" name="直接连接符 16"/>
                <p:cNvCxnSpPr/>
                <p:nvPr/>
              </p:nvCxnSpPr>
              <p:spPr>
                <a:xfrm>
                  <a:off x="5106898" y="1460159"/>
                  <a:ext cx="0" cy="49827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5109476" y="1720648"/>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5109476" y="1460159"/>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a:off x="4637595" y="1715198"/>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1" name="矩形 20"/>
                <p:cNvSpPr/>
                <p:nvPr/>
              </p:nvSpPr>
              <p:spPr>
                <a:xfrm>
                  <a:off x="5269101" y="1360608"/>
                  <a:ext cx="1137858" cy="201057"/>
                </a:xfrm>
                <a:prstGeom prst="rect">
                  <a:avLst/>
                </a:prstGeom>
                <a:solidFill>
                  <a:srgbClr val="DFE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底泥处理</a:t>
                  </a:r>
                </a:p>
              </p:txBody>
            </p:sp>
            <p:sp>
              <p:nvSpPr>
                <p:cNvPr id="22" name="矩形 21"/>
                <p:cNvSpPr/>
                <p:nvPr/>
              </p:nvSpPr>
              <p:spPr>
                <a:xfrm>
                  <a:off x="5259871" y="1608923"/>
                  <a:ext cx="1147088" cy="206358"/>
                </a:xfrm>
                <a:prstGeom prst="rect">
                  <a:avLst/>
                </a:prstGeom>
                <a:solidFill>
                  <a:srgbClr val="DFE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污水处理</a:t>
                  </a:r>
                </a:p>
              </p:txBody>
            </p:sp>
            <p:grpSp>
              <p:nvGrpSpPr>
                <p:cNvPr id="49" name="组合 48"/>
                <p:cNvGrpSpPr/>
                <p:nvPr/>
              </p:nvGrpSpPr>
              <p:grpSpPr>
                <a:xfrm rot="10800000">
                  <a:off x="6423332" y="1469173"/>
                  <a:ext cx="160533" cy="492899"/>
                  <a:chOff x="2363081" y="644261"/>
                  <a:chExt cx="165100" cy="506922"/>
                </a:xfrm>
              </p:grpSpPr>
              <p:cxnSp>
                <p:nvCxnSpPr>
                  <p:cNvPr id="50" name="直接连接符 49"/>
                  <p:cNvCxnSpPr/>
                  <p:nvPr/>
                </p:nvCxnSpPr>
                <p:spPr>
                  <a:xfrm rot="10800000" flipV="1">
                    <a:off x="2363081" y="644261"/>
                    <a:ext cx="0" cy="506922"/>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1" name="直接连接符 50"/>
                  <p:cNvCxnSpPr/>
                  <p:nvPr/>
                </p:nvCxnSpPr>
                <p:spPr>
                  <a:xfrm>
                    <a:off x="2365733" y="1151183"/>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2" name="直接连接符 51"/>
                  <p:cNvCxnSpPr/>
                  <p:nvPr/>
                </p:nvCxnSpPr>
                <p:spPr>
                  <a:xfrm>
                    <a:off x="2365733" y="892552"/>
                    <a:ext cx="162448"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83" name="矩形 82"/>
                <p:cNvSpPr/>
                <p:nvPr/>
              </p:nvSpPr>
              <p:spPr>
                <a:xfrm>
                  <a:off x="490925" y="1600230"/>
                  <a:ext cx="2472358" cy="245384"/>
                </a:xfrm>
                <a:prstGeom prst="rect">
                  <a:avLst/>
                </a:prstGeom>
                <a:solidFill>
                  <a:srgbClr val="DFE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微软雅黑" panose="020B0503020204020204" pitchFamily="34" charset="-122"/>
                      <a:ea typeface="微软雅黑" panose="020B0503020204020204" pitchFamily="34" charset="-122"/>
                    </a:rPr>
                    <a:t>内外源污染管控系统</a:t>
                  </a:r>
                </a:p>
              </p:txBody>
            </p:sp>
            <p:cxnSp>
              <p:nvCxnSpPr>
                <p:cNvPr id="88" name="直接连接符 87"/>
                <p:cNvCxnSpPr/>
                <p:nvPr/>
              </p:nvCxnSpPr>
              <p:spPr>
                <a:xfrm>
                  <a:off x="2959884" y="1720445"/>
                  <a:ext cx="469302" cy="5838"/>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13" name="矩形 112"/>
              <p:cNvSpPr/>
              <p:nvPr/>
            </p:nvSpPr>
            <p:spPr>
              <a:xfrm>
                <a:off x="5259871" y="1852553"/>
                <a:ext cx="1147088" cy="206358"/>
              </a:xfrm>
              <a:prstGeom prst="rect">
                <a:avLst/>
              </a:prstGeom>
              <a:solidFill>
                <a:srgbClr val="DFE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500" dirty="0">
                    <a:solidFill>
                      <a:schemeClr val="tx1"/>
                    </a:solidFill>
                    <a:latin typeface="微软雅黑" panose="020B0503020204020204" pitchFamily="34" charset="-122"/>
                    <a:ea typeface="微软雅黑" panose="020B0503020204020204" pitchFamily="34" charset="-122"/>
                  </a:rPr>
                  <a:t>垃圾处理</a:t>
                </a:r>
              </a:p>
            </p:txBody>
          </p:sp>
          <p:cxnSp>
            <p:nvCxnSpPr>
              <p:cNvPr id="114" name="直接连接符 113"/>
              <p:cNvCxnSpPr/>
              <p:nvPr/>
            </p:nvCxnSpPr>
            <p:spPr>
              <a:xfrm>
                <a:off x="5103888" y="1945435"/>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16" name="直接连接符 115"/>
              <p:cNvCxnSpPr/>
              <p:nvPr/>
            </p:nvCxnSpPr>
            <p:spPr>
              <a:xfrm rot="10800000">
                <a:off x="6411220" y="1949079"/>
                <a:ext cx="157954" cy="0"/>
              </a:xfrm>
              <a:prstGeom prst="lin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sp>
        <p:nvSpPr>
          <p:cNvPr id="12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3873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50"/>
                                        <p:tgtEl>
                                          <p:spTgt spid="11"/>
                                        </p:tgtEl>
                                      </p:cBhvr>
                                    </p:animEffect>
                                  </p:childTnLst>
                                </p:cTn>
                              </p:par>
                            </p:childTnLst>
                          </p:cTn>
                        </p:par>
                        <p:par>
                          <p:cTn id="13" fill="hold">
                            <p:stCondLst>
                              <p:cond delay="250"/>
                            </p:stCondLst>
                            <p:childTnLst>
                              <p:par>
                                <p:cTn id="14" presetID="22" presetClass="entr" presetSubtype="8"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wipe(left)">
                                      <p:cBhvr>
                                        <p:cTn id="16" dur="500"/>
                                        <p:tgtEl>
                                          <p:spTgt spid="9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up)">
                                      <p:cBhvr>
                                        <p:cTn id="21" dur="250"/>
                                        <p:tgtEl>
                                          <p:spTgt spid="78"/>
                                        </p:tgtEl>
                                      </p:cBhvr>
                                    </p:animEffect>
                                  </p:childTnLst>
                                </p:cTn>
                              </p:par>
                            </p:childTnLst>
                          </p:cTn>
                        </p:par>
                        <p:par>
                          <p:cTn id="22" fill="hold">
                            <p:stCondLst>
                              <p:cond delay="250"/>
                            </p:stCondLst>
                            <p:childTnLst>
                              <p:par>
                                <p:cTn id="23" presetID="22" presetClass="entr" presetSubtype="8" fill="hold" nodeType="afterEffect">
                                  <p:stCondLst>
                                    <p:cond delay="0"/>
                                  </p:stCondLst>
                                  <p:childTnLst>
                                    <p:set>
                                      <p:cBhvr>
                                        <p:cTn id="24" dur="1" fill="hold">
                                          <p:stCondLst>
                                            <p:cond delay="0"/>
                                          </p:stCondLst>
                                        </p:cTn>
                                        <p:tgtEl>
                                          <p:spTgt spid="108"/>
                                        </p:tgtEl>
                                        <p:attrNameLst>
                                          <p:attrName>style.visibility</p:attrName>
                                        </p:attrNameLst>
                                      </p:cBhvr>
                                      <p:to>
                                        <p:strVal val="visible"/>
                                      </p:to>
                                    </p:set>
                                    <p:animEffect transition="in" filter="wipe(left)">
                                      <p:cBhvr>
                                        <p:cTn id="25" dur="500"/>
                                        <p:tgtEl>
                                          <p:spTgt spid="10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wipe(up)">
                                      <p:cBhvr>
                                        <p:cTn id="30" dur="250"/>
                                        <p:tgtEl>
                                          <p:spTgt spid="79"/>
                                        </p:tgtEl>
                                      </p:cBhvr>
                                    </p:animEffect>
                                  </p:childTnLst>
                                </p:cTn>
                              </p:par>
                            </p:childTnLst>
                          </p:cTn>
                        </p:par>
                        <p:par>
                          <p:cTn id="31" fill="hold">
                            <p:stCondLst>
                              <p:cond delay="250"/>
                            </p:stCondLst>
                            <p:childTnLst>
                              <p:par>
                                <p:cTn id="32" presetID="22" presetClass="entr" presetSubtype="8" fill="hold" nodeType="after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wipe(left)">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animEffect transition="in" filter="wipe(up)">
                                      <p:cBhvr>
                                        <p:cTn id="39" dur="250"/>
                                        <p:tgtEl>
                                          <p:spTgt spid="81"/>
                                        </p:tgtEl>
                                      </p:cBhvr>
                                    </p:animEffect>
                                  </p:childTnLst>
                                </p:cTn>
                              </p:par>
                            </p:childTnLst>
                          </p:cTn>
                        </p:par>
                        <p:par>
                          <p:cTn id="40" fill="hold">
                            <p:stCondLst>
                              <p:cond delay="250"/>
                            </p:stCondLst>
                            <p:childTnLst>
                              <p:par>
                                <p:cTn id="41" presetID="22" presetClass="entr" presetSubtype="8" fill="hold" nodeType="after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left)">
                                      <p:cBhvr>
                                        <p:cTn id="43"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txBox="1">
            <a:spLocks noChangeArrowheads="1"/>
          </p:cNvSpPr>
          <p:nvPr/>
        </p:nvSpPr>
        <p:spPr bwMode="auto">
          <a:xfrm flipH="1">
            <a:off x="839418" y="3041279"/>
            <a:ext cx="3187903" cy="984883"/>
          </a:xfrm>
          <a:prstGeom prst="rect">
            <a:avLst/>
          </a:prstGeom>
          <a:noFill/>
          <a:ln>
            <a:noFill/>
          </a:ln>
        </p:spPr>
        <p:txBody>
          <a:bodyPr wrap="square" lIns="91438" tIns="45719" rIns="91438" bIns="4571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685783">
              <a:defRPr/>
            </a:pPr>
            <a:r>
              <a:rPr lang="zh-CN" altLang="en-US" sz="4000" b="1" kern="0" dirty="0">
                <a:solidFill>
                  <a:schemeClr val="accent1"/>
                </a:solidFill>
                <a:latin typeface="微软雅黑" panose="020B0503020204020204" pitchFamily="34" charset="-122"/>
                <a:ea typeface="微软雅黑" panose="020B0503020204020204" pitchFamily="34" charset="-122"/>
              </a:rPr>
              <a:t>内     容</a:t>
            </a:r>
            <a:endParaRPr lang="en-US" altLang="zh-CN" sz="4000" b="1" kern="0" dirty="0">
              <a:solidFill>
                <a:schemeClr val="accent1"/>
              </a:solidFill>
              <a:latin typeface="微软雅黑" panose="020B0503020204020204" pitchFamily="34" charset="-122"/>
              <a:ea typeface="微软雅黑" panose="020B0503020204020204" pitchFamily="34" charset="-122"/>
            </a:endParaRPr>
          </a:p>
          <a:p>
            <a:pPr algn="r" defTabSz="685783">
              <a:defRPr/>
            </a:pPr>
            <a:r>
              <a:rPr lang="en-US" altLang="ko-KR" b="1" kern="0" dirty="0">
                <a:solidFill>
                  <a:schemeClr val="accent1"/>
                </a:solidFill>
                <a:latin typeface="微软雅黑" panose="020B0503020204020204" pitchFamily="34" charset="-122"/>
                <a:ea typeface="微软雅黑" panose="020B0503020204020204" pitchFamily="34" charset="-122"/>
              </a:rPr>
              <a:t>CONTENTS</a:t>
            </a:r>
            <a:endParaRPr lang="en-US" altLang="ko-KR" kern="0" dirty="0">
              <a:solidFill>
                <a:schemeClr val="accent1"/>
              </a:solidFill>
              <a:latin typeface="微软雅黑" panose="020B0503020204020204" pitchFamily="34" charset="-122"/>
              <a:ea typeface="微软雅黑" panose="020B0503020204020204" pitchFamily="34" charset="-122"/>
            </a:endParaRPr>
          </a:p>
        </p:txBody>
      </p:sp>
      <p:sp>
        <p:nvSpPr>
          <p:cNvPr id="8" name="任意多边形 26"/>
          <p:cNvSpPr/>
          <p:nvPr/>
        </p:nvSpPr>
        <p:spPr>
          <a:xfrm>
            <a:off x="2415699" y="2535001"/>
            <a:ext cx="1845119" cy="534043"/>
          </a:xfrm>
          <a:custGeom>
            <a:avLst/>
            <a:gdLst>
              <a:gd name="connsiteX0" fmla="*/ 0 w 1682088"/>
              <a:gd name="connsiteY0" fmla="*/ 0 h 519125"/>
              <a:gd name="connsiteX1" fmla="*/ 1682088 w 1682088"/>
              <a:gd name="connsiteY1" fmla="*/ 0 h 519125"/>
              <a:gd name="connsiteX2" fmla="*/ 1682088 w 1682088"/>
              <a:gd name="connsiteY2" fmla="*/ 519125 h 519125"/>
              <a:gd name="connsiteX3" fmla="*/ 0 w 1682088"/>
              <a:gd name="connsiteY3" fmla="*/ 519125 h 519125"/>
              <a:gd name="connsiteX4" fmla="*/ 0 w 1682088"/>
              <a:gd name="connsiteY4" fmla="*/ 0 h 519125"/>
              <a:gd name="connsiteX0-1" fmla="*/ 0 w 1682088"/>
              <a:gd name="connsiteY0-2" fmla="*/ 519125 h 610565"/>
              <a:gd name="connsiteX1-3" fmla="*/ 0 w 1682088"/>
              <a:gd name="connsiteY1-4" fmla="*/ 0 h 610565"/>
              <a:gd name="connsiteX2-5" fmla="*/ 1682088 w 1682088"/>
              <a:gd name="connsiteY2-6" fmla="*/ 0 h 610565"/>
              <a:gd name="connsiteX3-7" fmla="*/ 1682088 w 1682088"/>
              <a:gd name="connsiteY3-8" fmla="*/ 519125 h 610565"/>
              <a:gd name="connsiteX4-9" fmla="*/ 91440 w 1682088"/>
              <a:gd name="connsiteY4-10" fmla="*/ 610565 h 610565"/>
              <a:gd name="connsiteX0-11" fmla="*/ 0 w 1682088"/>
              <a:gd name="connsiteY0-12" fmla="*/ 519125 h 519125"/>
              <a:gd name="connsiteX1-13" fmla="*/ 0 w 1682088"/>
              <a:gd name="connsiteY1-14" fmla="*/ 0 h 519125"/>
              <a:gd name="connsiteX2-15" fmla="*/ 1682088 w 1682088"/>
              <a:gd name="connsiteY2-16" fmla="*/ 0 h 519125"/>
              <a:gd name="connsiteX3-17" fmla="*/ 1682088 w 1682088"/>
              <a:gd name="connsiteY3-18" fmla="*/ 519125 h 519125"/>
            </a:gdLst>
            <a:ahLst/>
            <a:cxnLst>
              <a:cxn ang="0">
                <a:pos x="connsiteX0-1" y="connsiteY0-2"/>
              </a:cxn>
              <a:cxn ang="0">
                <a:pos x="connsiteX1-3" y="connsiteY1-4"/>
              </a:cxn>
              <a:cxn ang="0">
                <a:pos x="connsiteX2-5" y="connsiteY2-6"/>
              </a:cxn>
              <a:cxn ang="0">
                <a:pos x="connsiteX3-7" y="connsiteY3-8"/>
              </a:cxn>
            </a:cxnLst>
            <a:rect l="l" t="t" r="r" b="b"/>
            <a:pathLst>
              <a:path w="1682088" h="519125">
                <a:moveTo>
                  <a:pt x="0" y="519125"/>
                </a:moveTo>
                <a:lnTo>
                  <a:pt x="0" y="0"/>
                </a:lnTo>
                <a:lnTo>
                  <a:pt x="1682088" y="0"/>
                </a:lnTo>
                <a:lnTo>
                  <a:pt x="1682088" y="519125"/>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zh-CN" altLang="en-US" dirty="0">
              <a:ea typeface="微软雅黑" panose="020B0503020204020204" pitchFamily="34" charset="-122"/>
            </a:endParaRPr>
          </a:p>
        </p:txBody>
      </p:sp>
      <p:sp>
        <p:nvSpPr>
          <p:cNvPr id="9" name="任意多边形 34"/>
          <p:cNvSpPr/>
          <p:nvPr/>
        </p:nvSpPr>
        <p:spPr>
          <a:xfrm>
            <a:off x="1725503" y="2865407"/>
            <a:ext cx="2301816" cy="1478645"/>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3662" h="1478645">
                <a:moveTo>
                  <a:pt x="2463662" y="1105159"/>
                </a:moveTo>
                <a:lnTo>
                  <a:pt x="2463662" y="1478645"/>
                </a:lnTo>
                <a:lnTo>
                  <a:pt x="0" y="1478645"/>
                </a:lnTo>
                <a:lnTo>
                  <a:pt x="0" y="0"/>
                </a:lnTo>
                <a:lnTo>
                  <a:pt x="877819"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zh-CN" altLang="en-US" dirty="0">
              <a:ea typeface="微软雅黑" panose="020B0503020204020204" pitchFamily="34" charset="-122"/>
            </a:endParaRPr>
          </a:p>
        </p:txBody>
      </p:sp>
      <p:sp>
        <p:nvSpPr>
          <p:cNvPr id="4" name="矩形 3"/>
          <p:cNvSpPr/>
          <p:nvPr/>
        </p:nvSpPr>
        <p:spPr>
          <a:xfrm>
            <a:off x="5231905" y="1556793"/>
            <a:ext cx="5724745" cy="539353"/>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ea typeface="微软雅黑" panose="020B0503020204020204" pitchFamily="34" charset="-122"/>
            </a:endParaRPr>
          </a:p>
        </p:txBody>
      </p:sp>
      <p:sp>
        <p:nvSpPr>
          <p:cNvPr id="6" name="TextBox 64"/>
          <p:cNvSpPr txBox="1"/>
          <p:nvPr/>
        </p:nvSpPr>
        <p:spPr>
          <a:xfrm>
            <a:off x="5231906" y="1568415"/>
            <a:ext cx="5365631" cy="369330"/>
          </a:xfrm>
          <a:prstGeom prst="rect">
            <a:avLst/>
          </a:prstGeom>
          <a:noFill/>
        </p:spPr>
        <p:txBody>
          <a:bodyPr wrap="square" lIns="91438" tIns="45719" rIns="91438" bIns="45719" rtlCol="0">
            <a:spAutoFit/>
          </a:bodyPr>
          <a:lstStyle>
            <a:defPPr>
              <a:defRPr lang="zh-CN"/>
            </a:defPPr>
            <a:lvl1pPr>
              <a:defRPr sz="1800">
                <a:solidFill>
                  <a:schemeClr val="tx1">
                    <a:lumMod val="75000"/>
                    <a:lumOff val="25000"/>
                  </a:schemeClr>
                </a:solidFill>
              </a:defRPr>
            </a:lvl1pPr>
          </a:lstStyle>
          <a:p>
            <a:pPr font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 一   我国水环境现状及存在问题</a:t>
            </a:r>
          </a:p>
        </p:txBody>
      </p:sp>
      <p:sp>
        <p:nvSpPr>
          <p:cNvPr id="10" name="任意多边形 37"/>
          <p:cNvSpPr/>
          <p:nvPr/>
        </p:nvSpPr>
        <p:spPr>
          <a:xfrm>
            <a:off x="6931080" y="1568376"/>
            <a:ext cx="4025571" cy="539353"/>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zh-CN" altLang="en-US" dirty="0">
              <a:ea typeface="微软雅黑" panose="020B0503020204020204" pitchFamily="34" charset="-122"/>
            </a:endParaRPr>
          </a:p>
        </p:txBody>
      </p:sp>
      <p:grpSp>
        <p:nvGrpSpPr>
          <p:cNvPr id="31" name="组合 30"/>
          <p:cNvGrpSpPr/>
          <p:nvPr/>
        </p:nvGrpSpPr>
        <p:grpSpPr>
          <a:xfrm>
            <a:off x="5240761" y="2495185"/>
            <a:ext cx="5724747" cy="539353"/>
            <a:chOff x="6447523" y="2314768"/>
            <a:chExt cx="3828684" cy="539353"/>
          </a:xfrm>
        </p:grpSpPr>
        <p:sp>
          <p:nvSpPr>
            <p:cNvPr id="11" name="矩形 10"/>
            <p:cNvSpPr/>
            <p:nvPr/>
          </p:nvSpPr>
          <p:spPr>
            <a:xfrm>
              <a:off x="6447523" y="2314768"/>
              <a:ext cx="3828683" cy="539353"/>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2" name="TextBox 64"/>
            <p:cNvSpPr txBox="1"/>
            <p:nvPr/>
          </p:nvSpPr>
          <p:spPr>
            <a:xfrm>
              <a:off x="6528733" y="2324319"/>
              <a:ext cx="3578846" cy="369332"/>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algn="l" font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二   流域水环境治理理念及总体思路</a:t>
              </a:r>
            </a:p>
          </p:txBody>
        </p:sp>
        <p:sp>
          <p:nvSpPr>
            <p:cNvPr id="13" name="任意多边形 44"/>
            <p:cNvSpPr/>
            <p:nvPr/>
          </p:nvSpPr>
          <p:spPr>
            <a:xfrm>
              <a:off x="7580864" y="2314768"/>
              <a:ext cx="2695343" cy="539353"/>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ea typeface="微软雅黑" panose="020B0503020204020204" pitchFamily="34" charset="-122"/>
              </a:endParaRPr>
            </a:p>
          </p:txBody>
        </p:sp>
      </p:grpSp>
      <p:sp>
        <p:nvSpPr>
          <p:cNvPr id="26" name="矩形 25"/>
          <p:cNvSpPr/>
          <p:nvPr/>
        </p:nvSpPr>
        <p:spPr>
          <a:xfrm>
            <a:off x="5231904" y="3465713"/>
            <a:ext cx="5832648" cy="539353"/>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ea typeface="微软雅黑" panose="020B0503020204020204" pitchFamily="34" charset="-122"/>
            </a:endParaRPr>
          </a:p>
        </p:txBody>
      </p:sp>
      <p:sp>
        <p:nvSpPr>
          <p:cNvPr id="27" name="TextBox 64"/>
          <p:cNvSpPr txBox="1"/>
          <p:nvPr/>
        </p:nvSpPr>
        <p:spPr>
          <a:xfrm>
            <a:off x="5322944" y="3457785"/>
            <a:ext cx="5688633" cy="369330"/>
          </a:xfrm>
          <a:prstGeom prst="rect">
            <a:avLst/>
          </a:prstGeom>
          <a:noFill/>
        </p:spPr>
        <p:txBody>
          <a:bodyPr wrap="square" lIns="91438" tIns="45719" rIns="91438" bIns="45719" rtlCol="0">
            <a:spAutoFit/>
          </a:bodyPr>
          <a:lstStyle>
            <a:defPPr>
              <a:defRPr lang="zh-CN"/>
            </a:defPPr>
            <a:lvl1pPr>
              <a:defRPr sz="1800">
                <a:solidFill>
                  <a:schemeClr val="tx1">
                    <a:lumMod val="75000"/>
                    <a:lumOff val="25000"/>
                  </a:schemeClr>
                </a:solidFill>
              </a:defRPr>
            </a:lvl1pPr>
          </a:lstStyle>
          <a:p>
            <a:pPr font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三</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  茅洲河流域水环境综合整治工程实践</a:t>
            </a:r>
          </a:p>
        </p:txBody>
      </p:sp>
      <p:sp>
        <p:nvSpPr>
          <p:cNvPr id="28" name="任意多边形 52"/>
          <p:cNvSpPr/>
          <p:nvPr/>
        </p:nvSpPr>
        <p:spPr>
          <a:xfrm>
            <a:off x="6929130" y="3465713"/>
            <a:ext cx="4135423" cy="539353"/>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zh-CN" altLang="en-US" dirty="0">
              <a:ea typeface="微软雅黑" panose="020B0503020204020204" pitchFamily="34" charset="-122"/>
            </a:endParaRPr>
          </a:p>
        </p:txBody>
      </p:sp>
      <p:sp>
        <p:nvSpPr>
          <p:cNvPr id="18" name="矩形 17"/>
          <p:cNvSpPr/>
          <p:nvPr/>
        </p:nvSpPr>
        <p:spPr>
          <a:xfrm>
            <a:off x="5209315" y="4457781"/>
            <a:ext cx="5832648" cy="539353"/>
          </a:xfrm>
          <a:prstGeom prst="rect">
            <a:avLst/>
          </a:prstGeom>
          <a:solidFill>
            <a:srgbClr val="F6F6F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ea typeface="微软雅黑" panose="020B0503020204020204" pitchFamily="34" charset="-122"/>
            </a:endParaRPr>
          </a:p>
        </p:txBody>
      </p:sp>
      <p:sp>
        <p:nvSpPr>
          <p:cNvPr id="19" name="TextBox 64"/>
          <p:cNvSpPr txBox="1"/>
          <p:nvPr/>
        </p:nvSpPr>
        <p:spPr>
          <a:xfrm>
            <a:off x="5353332" y="4509121"/>
            <a:ext cx="5688633" cy="369330"/>
          </a:xfrm>
          <a:prstGeom prst="rect">
            <a:avLst/>
          </a:prstGeom>
          <a:noFill/>
        </p:spPr>
        <p:txBody>
          <a:bodyPr wrap="square" lIns="91438" tIns="45719" rIns="91438" bIns="45719" rtlCol="0">
            <a:spAutoFit/>
          </a:bodyPr>
          <a:lstStyle>
            <a:defPPr>
              <a:defRPr lang="zh-CN"/>
            </a:defPPr>
            <a:lvl1pPr>
              <a:defRPr sz="1800">
                <a:solidFill>
                  <a:schemeClr val="tx1">
                    <a:lumMod val="75000"/>
                    <a:lumOff val="25000"/>
                  </a:schemeClr>
                </a:solidFill>
              </a:defRPr>
            </a:lvl1pPr>
          </a:lstStyle>
          <a:p>
            <a:pPr font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四</a:t>
            </a:r>
            <a:r>
              <a:rPr lang="en-US" altLang="zh-CN"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  茅洲河流域水环境治理成效</a:t>
            </a:r>
          </a:p>
        </p:txBody>
      </p:sp>
      <p:sp>
        <p:nvSpPr>
          <p:cNvPr id="20" name="任意多边形 52"/>
          <p:cNvSpPr/>
          <p:nvPr/>
        </p:nvSpPr>
        <p:spPr>
          <a:xfrm>
            <a:off x="6906542" y="4473825"/>
            <a:ext cx="4135423" cy="539353"/>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 name="connsiteX0-37" fmla="*/ 2463662 w 2463662"/>
              <a:gd name="connsiteY0-38" fmla="*/ 1105159 h 1478645"/>
              <a:gd name="connsiteX1-39" fmla="*/ 2463662 w 2463662"/>
              <a:gd name="connsiteY1-40" fmla="*/ 1478645 h 1478645"/>
              <a:gd name="connsiteX2-41" fmla="*/ 0 w 2463662"/>
              <a:gd name="connsiteY2-42" fmla="*/ 1478645 h 1478645"/>
              <a:gd name="connsiteX3-43" fmla="*/ 0 w 2463662"/>
              <a:gd name="connsiteY3-44" fmla="*/ 0 h 1478645"/>
              <a:gd name="connsiteX0-45" fmla="*/ 2463662 w 2463662"/>
              <a:gd name="connsiteY0-46" fmla="*/ 0 h 373486"/>
              <a:gd name="connsiteX1-47" fmla="*/ 2463662 w 2463662"/>
              <a:gd name="connsiteY1-48" fmla="*/ 373486 h 373486"/>
              <a:gd name="connsiteX2-49" fmla="*/ 0 w 2463662"/>
              <a:gd name="connsiteY2-50" fmla="*/ 373486 h 373486"/>
            </a:gdLst>
            <a:ahLst/>
            <a:cxnLst>
              <a:cxn ang="0">
                <a:pos x="connsiteX0-1" y="connsiteY0-2"/>
              </a:cxn>
              <a:cxn ang="0">
                <a:pos x="connsiteX1-3" y="connsiteY1-4"/>
              </a:cxn>
              <a:cxn ang="0">
                <a:pos x="connsiteX2-5" y="connsiteY2-6"/>
              </a:cxn>
            </a:cxnLst>
            <a:rect l="l" t="t" r="r" b="b"/>
            <a:pathLst>
              <a:path w="2463662" h="373486">
                <a:moveTo>
                  <a:pt x="2463662" y="0"/>
                </a:moveTo>
                <a:lnTo>
                  <a:pt x="2463662" y="373486"/>
                </a:lnTo>
                <a:lnTo>
                  <a:pt x="0" y="373486"/>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38" tIns="45719" rIns="91438" bIns="45719" rtlCol="0" anchor="ctr">
            <a:noAutofit/>
          </a:bodyPr>
          <a:lstStyle/>
          <a:p>
            <a:pPr algn="ctr"/>
            <a:endParaRPr lang="zh-CN" altLang="en-US" dirty="0">
              <a:ea typeface="微软雅黑" panose="020B0503020204020204" pitchFamily="34" charset="-122"/>
            </a:endParaRPr>
          </a:p>
        </p:txBody>
      </p:sp>
    </p:spTree>
    <p:extLst>
      <p:ext uri="{BB962C8B-B14F-4D97-AF65-F5344CB8AC3E}">
        <p14:creationId xmlns:p14="http://schemas.microsoft.com/office/powerpoint/2010/main" val="4273809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82714" y="2060849"/>
            <a:ext cx="4128457" cy="3031593"/>
          </a:xfrm>
          <a:prstGeom prst="rect">
            <a:avLst/>
          </a:prstGeom>
        </p:spPr>
        <p:txBody>
          <a:bodyPr wrap="square" lIns="121914" tIns="60957" rIns="121914" bIns="60957">
            <a:spAutoFit/>
          </a:bodyPr>
          <a:lstStyle/>
          <a:p>
            <a:pPr algn="just">
              <a:lnSpc>
                <a:spcPct val="150000"/>
              </a:lnSpc>
            </a:pPr>
            <a:r>
              <a:rPr lang="en-US" altLang="zh-CN" dirty="0">
                <a:latin typeface="微软雅黑" pitchFamily="34" charset="-122"/>
                <a:ea typeface="微软雅黑" pitchFamily="34" charset="-122"/>
              </a:rPr>
              <a:t>      </a:t>
            </a:r>
            <a:r>
              <a:rPr lang="zh-CN" altLang="zh-CN" dirty="0">
                <a:latin typeface="微软雅黑" pitchFamily="34" charset="-122"/>
                <a:ea typeface="微软雅黑" pitchFamily="34" charset="-122"/>
              </a:rPr>
              <a:t>应用遥测、通信、计算机和网络技术，</a:t>
            </a:r>
            <a:r>
              <a:rPr lang="zh-CN" altLang="en-US" dirty="0">
                <a:latin typeface="微软雅黑" pitchFamily="34" charset="-122"/>
                <a:ea typeface="微软雅黑" pitchFamily="34" charset="-122"/>
              </a:rPr>
              <a:t>结合</a:t>
            </a:r>
            <a:r>
              <a:rPr lang="zh-CN" altLang="zh-CN" dirty="0">
                <a:latin typeface="微软雅黑" pitchFamily="34" charset="-122"/>
                <a:ea typeface="微软雅黑" pitchFamily="34" charset="-122"/>
              </a:rPr>
              <a:t>水文水质预报模型，完成</a:t>
            </a:r>
            <a:r>
              <a:rPr lang="zh-CN" altLang="zh-CN" b="1" dirty="0">
                <a:solidFill>
                  <a:srgbClr val="C00000"/>
                </a:solidFill>
                <a:latin typeface="微软雅黑" pitchFamily="34" charset="-122"/>
                <a:ea typeface="微软雅黑" pitchFamily="34" charset="-122"/>
              </a:rPr>
              <a:t>水文、水质、市政排水信息</a:t>
            </a:r>
            <a:r>
              <a:rPr lang="zh-CN" altLang="zh-CN" dirty="0">
                <a:latin typeface="微软雅黑" pitchFamily="34" charset="-122"/>
                <a:ea typeface="微软雅黑" pitchFamily="34" charset="-122"/>
              </a:rPr>
              <a:t>的实时连续收集、处理，定时发布水情、水质预报，预先发布水灾害预警，为城市防洪排涝、水环境管理及其他综合管理目标优化调度服务</a:t>
            </a:r>
            <a:r>
              <a:rPr lang="zh-CN" altLang="en-US" dirty="0">
                <a:latin typeface="微软雅黑" pitchFamily="34" charset="-122"/>
                <a:ea typeface="微软雅黑" pitchFamily="34" charset="-122"/>
              </a:rPr>
              <a:t>。</a:t>
            </a:r>
          </a:p>
        </p:txBody>
      </p:sp>
      <p:pic>
        <p:nvPicPr>
          <p:cNvPr id="2050" name="Picture 2" descr="https://timgsa.baidu.com/timg?image&amp;quality=80&amp;size=b9999_10000&amp;sec=1505636016264&amp;di=d94a7bd20d4142751943b0ff290291a0&amp;imgtype=0&amp;src=http%3A%2F%2Fwww.tangshanliulin.com%2FUpload%2F150475478436.png"/>
          <p:cNvPicPr>
            <a:picLocks noChangeAspect="1" noChangeArrowheads="1"/>
          </p:cNvPicPr>
          <p:nvPr/>
        </p:nvPicPr>
        <p:blipFill rotWithShape="1">
          <a:blip r:embed="rId2">
            <a:extLst>
              <a:ext uri="{28A0092B-C50C-407E-A947-70E740481C1C}">
                <a14:useLocalDpi xmlns:a14="http://schemas.microsoft.com/office/drawing/2010/main" val="0"/>
              </a:ext>
            </a:extLst>
          </a:blip>
          <a:srcRect l="4088" r="1907"/>
          <a:stretch/>
        </p:blipFill>
        <p:spPr bwMode="auto">
          <a:xfrm>
            <a:off x="5519936" y="1700809"/>
            <a:ext cx="5760640" cy="422718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8" name="AutoShape 17"/>
          <p:cNvSpPr>
            <a:spLocks noChangeArrowheads="1"/>
          </p:cNvSpPr>
          <p:nvPr/>
        </p:nvSpPr>
        <p:spPr bwMode="gray">
          <a:xfrm rot="18900000" flipH="1">
            <a:off x="662340" y="1120395"/>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0" name="Line 14"/>
          <p:cNvSpPr>
            <a:spLocks noChangeShapeType="1"/>
          </p:cNvSpPr>
          <p:nvPr/>
        </p:nvSpPr>
        <p:spPr bwMode="auto">
          <a:xfrm>
            <a:off x="911577" y="1226756"/>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2" name="矩形 1">
            <a:extLst>
              <a:ext uri="{FF2B5EF4-FFF2-40B4-BE49-F238E27FC236}">
                <a16:creationId xmlns:a16="http://schemas.microsoft.com/office/drawing/2014/main" id="{2CCF1CA0-68C8-47DB-987D-6F8DC65249EA}"/>
              </a:ext>
            </a:extLst>
          </p:cNvPr>
          <p:cNvSpPr/>
          <p:nvPr/>
        </p:nvSpPr>
        <p:spPr>
          <a:xfrm>
            <a:off x="905594" y="1516144"/>
            <a:ext cx="3185483"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防洪排涝与水质提升监测系统</a:t>
            </a:r>
            <a:endParaRPr lang="zh-CN" altLang="en-US" b="1" dirty="0">
              <a:solidFill>
                <a:srgbClr val="C00000"/>
              </a:solidFill>
            </a:endParaRPr>
          </a:p>
        </p:txBody>
      </p:sp>
      <p:sp>
        <p:nvSpPr>
          <p:cNvPr id="1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3" name="TextBox 2"/>
          <p:cNvSpPr txBox="1"/>
          <p:nvPr/>
        </p:nvSpPr>
        <p:spPr>
          <a:xfrm>
            <a:off x="983432" y="826646"/>
            <a:ext cx="3240360" cy="400111"/>
          </a:xfrm>
          <a:prstGeom prst="rect">
            <a:avLst/>
          </a:prstGeom>
          <a:noFill/>
        </p:spPr>
        <p:txBody>
          <a:bodyPr wrap="square" lIns="91438" tIns="45719" rIns="91438" bIns="45719"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六大系统子系统介绍</a:t>
            </a:r>
          </a:p>
        </p:txBody>
      </p:sp>
    </p:spTree>
    <p:extLst>
      <p:ext uri="{BB962C8B-B14F-4D97-AF65-F5344CB8AC3E}">
        <p14:creationId xmlns:p14="http://schemas.microsoft.com/office/powerpoint/2010/main" val="40876071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67354" y="1417307"/>
            <a:ext cx="10269723" cy="538603"/>
          </a:xfrm>
          <a:prstGeom prst="rect">
            <a:avLst/>
          </a:prstGeom>
        </p:spPr>
        <p:txBody>
          <a:bodyPr wrap="square" lIns="121914" tIns="60957" rIns="121914" bIns="60957">
            <a:spAutoFit/>
          </a:bodyPr>
          <a:lstStyle/>
          <a:p>
            <a:pPr indent="406381" algn="just">
              <a:lnSpc>
                <a:spcPct val="150000"/>
              </a:lnSpc>
              <a:spcAft>
                <a:spcPts val="0"/>
              </a:spcAft>
            </a:pPr>
            <a:r>
              <a:rPr lang="zh-CN" altLang="zh-CN" kern="0" dirty="0">
                <a:latin typeface="微软雅黑" panose="020B0503020204020204" pitchFamily="34" charset="-122"/>
                <a:ea typeface="微软雅黑" panose="020B0503020204020204" pitchFamily="34" charset="-122"/>
                <a:cs typeface="仿宋_GB2312" panose="02010609030101010101" pitchFamily="49" charset="-122"/>
              </a:rPr>
              <a:t>通过“</a:t>
            </a:r>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产污</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源头</a:t>
            </a:r>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管控</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排污</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过程控制</a:t>
            </a:r>
            <a:r>
              <a:rPr lang="zh-CN" altLang="zh-CN" kern="0" dirty="0">
                <a:latin typeface="微软雅黑" panose="020B0503020204020204" pitchFamily="34" charset="-122"/>
                <a:ea typeface="微软雅黑" panose="020B0503020204020204" pitchFamily="34" charset="-122"/>
                <a:cs typeface="仿宋_GB2312" panose="02010609030101010101" pitchFamily="49" charset="-122"/>
              </a:rPr>
              <a:t>”将</a:t>
            </a:r>
            <a:r>
              <a:rPr lang="zh-CN" altLang="en-US" kern="0" dirty="0">
                <a:latin typeface="微软雅黑" panose="020B0503020204020204" pitchFamily="34" charset="-122"/>
                <a:ea typeface="微软雅黑" panose="020B0503020204020204" pitchFamily="34" charset="-122"/>
                <a:cs typeface="仿宋_GB2312" panose="02010609030101010101" pitchFamily="49" charset="-122"/>
              </a:rPr>
              <a:t>污水</a:t>
            </a:r>
            <a:r>
              <a:rPr lang="zh-CN" altLang="zh-CN" kern="0" dirty="0">
                <a:latin typeface="微软雅黑" panose="020B0503020204020204" pitchFamily="34" charset="-122"/>
                <a:ea typeface="微软雅黑" panose="020B0503020204020204" pitchFamily="34" charset="-122"/>
                <a:cs typeface="仿宋_GB2312" panose="02010609030101010101" pitchFamily="49" charset="-122"/>
              </a:rPr>
              <a:t>在</a:t>
            </a:r>
            <a:r>
              <a:rPr lang="zh-CN" altLang="en-US" kern="0" dirty="0">
                <a:latin typeface="微软雅黑" panose="020B0503020204020204" pitchFamily="34" charset="-122"/>
                <a:ea typeface="微软雅黑" panose="020B0503020204020204" pitchFamily="34" charset="-122"/>
                <a:cs typeface="仿宋_GB2312" panose="02010609030101010101" pitchFamily="49" charset="-122"/>
              </a:rPr>
              <a:t>排</a:t>
            </a:r>
            <a:r>
              <a:rPr lang="zh-CN" altLang="zh-CN" kern="0" dirty="0">
                <a:latin typeface="微软雅黑" panose="020B0503020204020204" pitchFamily="34" charset="-122"/>
                <a:ea typeface="微软雅黑" panose="020B0503020204020204" pitchFamily="34" charset="-122"/>
                <a:cs typeface="仿宋_GB2312" panose="02010609030101010101" pitchFamily="49" charset="-122"/>
              </a:rPr>
              <a:t>入河湖水体前进行</a:t>
            </a:r>
            <a:r>
              <a:rPr lang="zh-CN" altLang="en-US" kern="0" dirty="0">
                <a:latin typeface="微软雅黑" panose="020B0503020204020204" pitchFamily="34" charset="-122"/>
                <a:ea typeface="微软雅黑" panose="020B0503020204020204" pitchFamily="34" charset="-122"/>
                <a:cs typeface="仿宋_GB2312" panose="02010609030101010101" pitchFamily="49" charset="-122"/>
              </a:rPr>
              <a:t>收集、控制。</a:t>
            </a:r>
          </a:p>
        </p:txBody>
      </p:sp>
      <p:grpSp>
        <p:nvGrpSpPr>
          <p:cNvPr id="4" name="组合 3"/>
          <p:cNvGrpSpPr/>
          <p:nvPr/>
        </p:nvGrpSpPr>
        <p:grpSpPr>
          <a:xfrm>
            <a:off x="2067358" y="2180863"/>
            <a:ext cx="7872873" cy="3544173"/>
            <a:chOff x="5674879" y="938528"/>
            <a:chExt cx="5570306" cy="2507615"/>
          </a:xfrm>
        </p:grpSpPr>
        <p:sp>
          <p:nvSpPr>
            <p:cNvPr id="5" name="矩形 4"/>
            <p:cNvSpPr/>
            <p:nvPr/>
          </p:nvSpPr>
          <p:spPr>
            <a:xfrm>
              <a:off x="5674879" y="938528"/>
              <a:ext cx="4532192" cy="2507615"/>
            </a:xfrm>
            <a:prstGeom prst="rect">
              <a:avLst/>
            </a:prstGeom>
            <a:ln w="12700">
              <a:solidFill>
                <a:schemeClr val="tx1"/>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dirty="0">
                <a:ea typeface="微软雅黑" panose="020B0503020204020204" pitchFamily="34" charset="-122"/>
              </a:endParaRPr>
            </a:p>
          </p:txBody>
        </p:sp>
        <p:grpSp>
          <p:nvGrpSpPr>
            <p:cNvPr id="6" name="组合 5"/>
            <p:cNvGrpSpPr/>
            <p:nvPr/>
          </p:nvGrpSpPr>
          <p:grpSpPr>
            <a:xfrm>
              <a:off x="5745500" y="1012645"/>
              <a:ext cx="5499685" cy="2346199"/>
              <a:chOff x="7315" y="80467"/>
              <a:chExt cx="5500062" cy="2346199"/>
            </a:xfrm>
          </p:grpSpPr>
          <p:sp>
            <p:nvSpPr>
              <p:cNvPr id="8" name="圆角矩形 7"/>
              <p:cNvSpPr/>
              <p:nvPr/>
            </p:nvSpPr>
            <p:spPr>
              <a:xfrm>
                <a:off x="7315" y="80467"/>
                <a:ext cx="4384040" cy="615950"/>
              </a:xfrm>
              <a:prstGeom prst="roundRect">
                <a:avLst/>
              </a:prstGeom>
              <a:solidFill>
                <a:srgbClr val="F7C3AB"/>
              </a:solidFill>
              <a:ln w="952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667"/>
                  </a:spcBef>
                  <a:spcAft>
                    <a:spcPts val="0"/>
                  </a:spcAft>
                  <a:defRPr/>
                </a:pPr>
                <a:r>
                  <a:rPr lang="en-US" sz="1500" kern="100" dirty="0">
                    <a:solidFill>
                      <a:sysClr val="windowText" lastClr="000000"/>
                    </a:solidFill>
                    <a:latin typeface="Calibri"/>
                    <a:ea typeface="微软雅黑" panose="020B0503020204020204" pitchFamily="34" charset="-122"/>
                    <a:cs typeface="Times New Roman" panose="02020603050405020304" pitchFamily="18" charset="0"/>
                  </a:rPr>
                  <a:t>                                                       </a:t>
                </a:r>
              </a:p>
              <a:p>
                <a:pPr algn="ctr" defTabSz="1219140" fontAlgn="auto">
                  <a:spcBef>
                    <a:spcPts val="667"/>
                  </a:spcBef>
                  <a:spcAft>
                    <a:spcPts val="0"/>
                  </a:spcAft>
                  <a:defRPr/>
                </a:pPr>
                <a:endParaRPr lang="en-US" altLang="zh-CN" sz="1500" kern="100" dirty="0">
                  <a:solidFill>
                    <a:sysClr val="windowText" lastClr="000000"/>
                  </a:solidFill>
                  <a:latin typeface="Calibri"/>
                  <a:ea typeface="微软雅黑" panose="020B0503020204020204" pitchFamily="34" charset="-122"/>
                  <a:cs typeface="Times New Roman" panose="02020603050405020304" pitchFamily="18" charset="0"/>
                </a:endParaRPr>
              </a:p>
              <a:p>
                <a:pPr algn="ctr" defTabSz="1219140" fontAlgn="auto">
                  <a:spcBef>
                    <a:spcPts val="667"/>
                  </a:spcBef>
                  <a:spcAft>
                    <a:spcPts val="0"/>
                  </a:spcAft>
                  <a:defRPr/>
                </a:pPr>
                <a:r>
                  <a:rPr lang="en-US" altLang="zh-CN" sz="1500" b="1" kern="100" dirty="0">
                    <a:solidFill>
                      <a:sysClr val="windowText" lastClr="000000"/>
                    </a:solidFill>
                    <a:latin typeface="Calibri"/>
                    <a:ea typeface="微软雅黑" panose="020B0503020204020204" pitchFamily="34" charset="-122"/>
                    <a:cs typeface="Times New Roman" panose="02020603050405020304" pitchFamily="18" charset="0"/>
                  </a:rPr>
                  <a:t>                                                                                                                      </a:t>
                </a:r>
                <a:r>
                  <a:rPr lang="zh-CN" altLang="en-US" sz="1500" b="1" kern="100" dirty="0">
                    <a:solidFill>
                      <a:sysClr val="windowText" lastClr="000000"/>
                    </a:solidFill>
                    <a:latin typeface="Calibri"/>
                    <a:ea typeface="微软雅黑" panose="020B0503020204020204" pitchFamily="34" charset="-122"/>
                    <a:cs typeface="Times New Roman" panose="02020603050405020304" pitchFamily="18" charset="0"/>
                  </a:rPr>
                  <a:t>政策保障</a:t>
                </a:r>
                <a:r>
                  <a:rPr lang="en-US" sz="1500" b="1" kern="100" dirty="0">
                    <a:solidFill>
                      <a:sysClr val="windowText" lastClr="000000"/>
                    </a:solidFill>
                    <a:latin typeface="Calibri"/>
                    <a:ea typeface="微软雅黑" panose="020B0503020204020204" pitchFamily="34" charset="-122"/>
                    <a:cs typeface="Times New Roman" panose="02020603050405020304" pitchFamily="18" charset="0"/>
                  </a:rPr>
                  <a:t>/</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a:p>
                <a:pPr algn="ctr" defTabSz="1219140" fontAlgn="auto">
                  <a:spcBef>
                    <a:spcPts val="0"/>
                  </a:spcBef>
                  <a:spcAft>
                    <a:spcPts val="0"/>
                  </a:spcAft>
                  <a:defRPr/>
                </a:pPr>
                <a:r>
                  <a:rPr lang="en-US" sz="1500" b="1" kern="100" dirty="0">
                    <a:solidFill>
                      <a:sysClr val="windowText" lastClr="000000"/>
                    </a:solidFill>
                    <a:latin typeface="Calibri"/>
                    <a:ea typeface="微软雅黑" panose="020B0503020204020204" pitchFamily="34" charset="-122"/>
                    <a:cs typeface="Times New Roman" panose="02020603050405020304" pitchFamily="18" charset="0"/>
                  </a:rPr>
                  <a:t>                                                                                                                    </a:t>
                </a:r>
                <a:r>
                  <a:rPr lang="zh-CN" altLang="en-US" sz="1500" b="1" kern="100" dirty="0">
                    <a:solidFill>
                      <a:sysClr val="windowText" lastClr="000000"/>
                    </a:solidFill>
                    <a:latin typeface="Calibri"/>
                    <a:ea typeface="微软雅黑" panose="020B0503020204020204" pitchFamily="34" charset="-122"/>
                    <a:cs typeface="Times New Roman" panose="02020603050405020304" pitchFamily="18" charset="0"/>
                  </a:rPr>
                  <a:t>源头管控</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a:p>
                <a:pPr algn="ctr" defTabSz="1219140" fontAlgn="auto">
                  <a:spcBef>
                    <a:spcPts val="0"/>
                  </a:spcBef>
                  <a:spcAft>
                    <a:spcPts val="0"/>
                  </a:spcAft>
                  <a:defRPr/>
                </a:pPr>
                <a:r>
                  <a:rPr lang="en-US" sz="1500" kern="100" dirty="0">
                    <a:solidFill>
                      <a:sysClr val="windowText" lastClr="000000"/>
                    </a:solidFill>
                    <a:latin typeface="Calibri"/>
                    <a:ea typeface="微软雅黑" panose="020B0503020204020204" pitchFamily="34" charset="-122"/>
                    <a:cs typeface="Times New Roman" panose="02020603050405020304" pitchFamily="18" charset="0"/>
                  </a:rPr>
                  <a:t>        </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a:p>
                <a:pPr algn="ctr" defTabSz="1219140" fontAlgn="auto">
                  <a:spcBef>
                    <a:spcPts val="0"/>
                  </a:spcBef>
                  <a:spcAft>
                    <a:spcPts val="0"/>
                  </a:spcAft>
                  <a:defRPr/>
                </a:pPr>
                <a:r>
                  <a:rPr lang="en-US" sz="1500" kern="100" dirty="0">
                    <a:solidFill>
                      <a:sysClr val="windowText" lastClr="000000"/>
                    </a:solidFill>
                    <a:latin typeface="Calibri"/>
                    <a:ea typeface="微软雅黑" panose="020B0503020204020204" pitchFamily="34" charset="-122"/>
                    <a:cs typeface="Times New Roman" panose="02020603050405020304" pitchFamily="18" charset="0"/>
                  </a:rPr>
                  <a:t> </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p:txBody>
          </p:sp>
          <p:sp>
            <p:nvSpPr>
              <p:cNvPr id="9" name="矩形 8"/>
              <p:cNvSpPr/>
              <p:nvPr/>
            </p:nvSpPr>
            <p:spPr>
              <a:xfrm>
                <a:off x="991445" y="129134"/>
                <a:ext cx="797009" cy="497840"/>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清洁生产</a:t>
                </a:r>
              </a:p>
            </p:txBody>
          </p:sp>
          <p:sp>
            <p:nvSpPr>
              <p:cNvPr id="10" name="圆角矩形 9"/>
              <p:cNvSpPr/>
              <p:nvPr/>
            </p:nvSpPr>
            <p:spPr>
              <a:xfrm>
                <a:off x="18769" y="1821606"/>
                <a:ext cx="4337684" cy="590550"/>
              </a:xfrm>
              <a:prstGeom prst="roundRect">
                <a:avLst/>
              </a:prstGeom>
              <a:solidFill>
                <a:srgbClr val="EF7471"/>
              </a:solidFill>
              <a:ln w="952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en-US" sz="1500" kern="100" dirty="0">
                    <a:solidFill>
                      <a:sysClr val="windowText" lastClr="000000"/>
                    </a:solidFill>
                    <a:latin typeface="Calibri"/>
                    <a:ea typeface="微软雅黑" panose="020B0503020204020204" pitchFamily="34" charset="-122"/>
                    <a:cs typeface="Times New Roman" panose="02020603050405020304" pitchFamily="18" charset="0"/>
                  </a:rPr>
                  <a:t>                                                                                                                         </a:t>
                </a:r>
                <a:r>
                  <a:rPr lang="zh-CN" altLang="en-US" sz="1500" b="1" kern="100" dirty="0">
                    <a:solidFill>
                      <a:sysClr val="windowText" lastClr="000000"/>
                    </a:solidFill>
                    <a:latin typeface="Calibri"/>
                    <a:ea typeface="微软雅黑" panose="020B0503020204020204" pitchFamily="34" charset="-122"/>
                    <a:cs typeface="Times New Roman" panose="02020603050405020304" pitchFamily="18" charset="0"/>
                  </a:rPr>
                  <a:t>过程控制</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p:txBody>
          </p:sp>
          <p:sp>
            <p:nvSpPr>
              <p:cNvPr id="11" name="矩形 10"/>
              <p:cNvSpPr/>
              <p:nvPr/>
            </p:nvSpPr>
            <p:spPr>
              <a:xfrm>
                <a:off x="143126" y="1880127"/>
                <a:ext cx="723265" cy="482021"/>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雨污分流</a:t>
                </a:r>
              </a:p>
            </p:txBody>
          </p:sp>
          <p:sp>
            <p:nvSpPr>
              <p:cNvPr id="12" name="矩形 11"/>
              <p:cNvSpPr/>
              <p:nvPr/>
            </p:nvSpPr>
            <p:spPr>
              <a:xfrm>
                <a:off x="947798" y="1872812"/>
                <a:ext cx="998855" cy="487345"/>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沿河截污</a:t>
                </a:r>
              </a:p>
            </p:txBody>
          </p:sp>
          <p:sp>
            <p:nvSpPr>
              <p:cNvPr id="16" name="矩形 15"/>
              <p:cNvSpPr/>
              <p:nvPr/>
            </p:nvSpPr>
            <p:spPr>
              <a:xfrm>
                <a:off x="5102247" y="80468"/>
                <a:ext cx="405130" cy="2346198"/>
              </a:xfrm>
              <a:prstGeom prst="rect">
                <a:avLst/>
              </a:prstGeom>
              <a:solidFill>
                <a:srgbClr val="A1C3E8"/>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b="1" kern="100" dirty="0">
                    <a:solidFill>
                      <a:sysClr val="windowText" lastClr="000000"/>
                    </a:solidFill>
                    <a:latin typeface="Calibri"/>
                    <a:ea typeface="微软雅黑" panose="020B0503020204020204" pitchFamily="34" charset="-122"/>
                    <a:cs typeface="Times New Roman" panose="02020603050405020304" pitchFamily="18" charset="0"/>
                  </a:rPr>
                  <a:t>雨污</a:t>
                </a:r>
                <a:endParaRPr lang="en-US" altLang="zh-CN" sz="1500" b="1" kern="100" dirty="0">
                  <a:solidFill>
                    <a:sysClr val="windowText" lastClr="000000"/>
                  </a:solidFill>
                  <a:latin typeface="Calibri"/>
                  <a:ea typeface="微软雅黑" panose="020B0503020204020204" pitchFamily="34" charset="-122"/>
                  <a:cs typeface="Times New Roman" panose="02020603050405020304" pitchFamily="18" charset="0"/>
                </a:endParaRPr>
              </a:p>
              <a:p>
                <a:pPr algn="ctr" defTabSz="1219140" fontAlgn="auto">
                  <a:spcBef>
                    <a:spcPts val="0"/>
                  </a:spcBef>
                  <a:spcAft>
                    <a:spcPts val="0"/>
                  </a:spcAft>
                  <a:defRPr/>
                </a:pPr>
                <a:r>
                  <a:rPr lang="zh-CN" altLang="en-US" sz="1500" b="1" kern="100" dirty="0">
                    <a:solidFill>
                      <a:sysClr val="windowText" lastClr="000000"/>
                    </a:solidFill>
                    <a:latin typeface="Calibri"/>
                    <a:ea typeface="微软雅黑" panose="020B0503020204020204" pitchFamily="34" charset="-122"/>
                    <a:cs typeface="Times New Roman" panose="02020603050405020304" pitchFamily="18" charset="0"/>
                  </a:rPr>
                  <a:t>分流截排管控系统</a:t>
                </a:r>
                <a:endPar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endParaRPr>
              </a:p>
            </p:txBody>
          </p:sp>
          <p:sp>
            <p:nvSpPr>
              <p:cNvPr id="17" name="矩形 16"/>
              <p:cNvSpPr/>
              <p:nvPr/>
            </p:nvSpPr>
            <p:spPr>
              <a:xfrm>
                <a:off x="131672" y="131673"/>
                <a:ext cx="734718" cy="501650"/>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产业升级</a:t>
                </a:r>
              </a:p>
            </p:txBody>
          </p:sp>
          <p:sp>
            <p:nvSpPr>
              <p:cNvPr id="18" name="矩形 17"/>
              <p:cNvSpPr/>
              <p:nvPr/>
            </p:nvSpPr>
            <p:spPr>
              <a:xfrm>
                <a:off x="2758498" y="129134"/>
                <a:ext cx="723115" cy="495300"/>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排污管理</a:t>
                </a:r>
              </a:p>
            </p:txBody>
          </p:sp>
          <p:sp>
            <p:nvSpPr>
              <p:cNvPr id="19" name="矩形 18"/>
              <p:cNvSpPr/>
              <p:nvPr/>
            </p:nvSpPr>
            <p:spPr>
              <a:xfrm>
                <a:off x="2849749" y="1880023"/>
                <a:ext cx="723265" cy="482021"/>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智慧管网</a:t>
                </a:r>
              </a:p>
            </p:txBody>
          </p:sp>
          <p:sp>
            <p:nvSpPr>
              <p:cNvPr id="22" name="矩形 21"/>
              <p:cNvSpPr/>
              <p:nvPr/>
            </p:nvSpPr>
            <p:spPr>
              <a:xfrm>
                <a:off x="2035234" y="1880127"/>
                <a:ext cx="723265" cy="482021"/>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初雨收集</a:t>
                </a:r>
              </a:p>
            </p:txBody>
          </p:sp>
          <p:sp>
            <p:nvSpPr>
              <p:cNvPr id="24" name="矩形 23"/>
              <p:cNvSpPr/>
              <p:nvPr/>
            </p:nvSpPr>
            <p:spPr>
              <a:xfrm>
                <a:off x="1946653" y="139057"/>
                <a:ext cx="708130" cy="488950"/>
              </a:xfrm>
              <a:prstGeom prst="rect">
                <a:avLst/>
              </a:prstGeom>
              <a:solidFill>
                <a:sysClr val="window" lastClr="FFFFFF"/>
              </a:solidFill>
              <a:ln w="635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defTabSz="1219140" fontAlgn="auto">
                  <a:spcBef>
                    <a:spcPts val="0"/>
                  </a:spcBef>
                  <a:spcAft>
                    <a:spcPts val="0"/>
                  </a:spcAft>
                  <a:defRPr/>
                </a:pPr>
                <a:r>
                  <a:rPr lang="zh-CN" altLang="en-US" sz="1500" kern="100" dirty="0">
                    <a:solidFill>
                      <a:sysClr val="windowText" lastClr="000000"/>
                    </a:solidFill>
                    <a:latin typeface="Calibri"/>
                    <a:ea typeface="微软雅黑" panose="020B0503020204020204" pitchFamily="34" charset="-122"/>
                    <a:cs typeface="Times New Roman" panose="02020603050405020304" pitchFamily="18" charset="0"/>
                  </a:rPr>
                  <a:t>循环利用</a:t>
                </a:r>
              </a:p>
            </p:txBody>
          </p:sp>
        </p:grpSp>
      </p:grpSp>
      <p:sp>
        <p:nvSpPr>
          <p:cNvPr id="41" name="矩形 40"/>
          <p:cNvSpPr/>
          <p:nvPr/>
        </p:nvSpPr>
        <p:spPr>
          <a:xfrm>
            <a:off x="3719737" y="5925279"/>
            <a:ext cx="3428177" cy="369328"/>
          </a:xfrm>
          <a:prstGeom prst="rect">
            <a:avLst/>
          </a:prstGeom>
        </p:spPr>
        <p:txBody>
          <a:bodyPr wrap="none" lIns="121914" tIns="60957" rIns="121914" bIns="60957">
            <a:spAutoFit/>
          </a:bodyPr>
          <a:lstStyle/>
          <a:p>
            <a:r>
              <a:rPr lang="zh-CN" altLang="en-US" sz="1600" kern="0" dirty="0">
                <a:latin typeface="微软雅黑" panose="020B0503020204020204" pitchFamily="34" charset="-122"/>
                <a:ea typeface="微软雅黑" panose="020B0503020204020204" pitchFamily="34" charset="-122"/>
                <a:cs typeface="仿宋_GB2312" panose="02010609030101010101" pitchFamily="49" charset="-122"/>
              </a:rPr>
              <a:t>雨污分流截排</a:t>
            </a:r>
            <a:r>
              <a:rPr lang="zh-CN" altLang="zh-CN" sz="1600" kern="0" dirty="0">
                <a:latin typeface="微软雅黑" panose="020B0503020204020204" pitchFamily="34" charset="-122"/>
                <a:ea typeface="微软雅黑" panose="020B0503020204020204" pitchFamily="34" charset="-122"/>
                <a:cs typeface="仿宋_GB2312" panose="02010609030101010101" pitchFamily="49" charset="-122"/>
              </a:rPr>
              <a:t>管控系统</a:t>
            </a:r>
            <a:r>
              <a:rPr lang="zh-CN" altLang="en-US" sz="1600" kern="0" dirty="0">
                <a:latin typeface="微软雅黑" panose="020B0503020204020204" pitchFamily="34" charset="-122"/>
                <a:ea typeface="微软雅黑" panose="020B0503020204020204" pitchFamily="34" charset="-122"/>
                <a:cs typeface="仿宋_GB2312" panose="02010609030101010101" pitchFamily="49" charset="-122"/>
              </a:rPr>
              <a:t>构成示意图</a:t>
            </a:r>
            <a:endParaRPr lang="zh-CN" altLang="en-US" sz="1600" dirty="0">
              <a:ea typeface="微软雅黑" panose="020B0503020204020204" pitchFamily="34" charset="-122"/>
            </a:endParaRPr>
          </a:p>
        </p:txBody>
      </p:sp>
      <p:sp>
        <p:nvSpPr>
          <p:cNvPr id="27" name="虚尾箭头 26"/>
          <p:cNvSpPr/>
          <p:nvPr/>
        </p:nvSpPr>
        <p:spPr>
          <a:xfrm>
            <a:off x="8473918" y="3720920"/>
            <a:ext cx="694425" cy="480053"/>
          </a:xfrm>
          <a:prstGeom prst="striped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 name="矩形 2"/>
          <p:cNvSpPr/>
          <p:nvPr/>
        </p:nvSpPr>
        <p:spPr>
          <a:xfrm>
            <a:off x="2962959" y="3714724"/>
            <a:ext cx="3247031" cy="400103"/>
          </a:xfrm>
          <a:prstGeom prst="rect">
            <a:avLst/>
          </a:prstGeom>
        </p:spPr>
        <p:txBody>
          <a:bodyPr wrap="none" lIns="121914" tIns="60957" rIns="121914" bIns="60957">
            <a:spAutoFit/>
          </a:bodyPr>
          <a:lstStyle/>
          <a:p>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产污</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源头</a:t>
            </a:r>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管控</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a:t>
            </a:r>
            <a:r>
              <a:rPr lang="zh-CN" altLang="en-US"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排污</a:t>
            </a:r>
            <a:r>
              <a:rPr lang="zh-CN" altLang="zh-CN" b="1" kern="0" dirty="0">
                <a:solidFill>
                  <a:srgbClr val="C00000"/>
                </a:solidFill>
                <a:latin typeface="微软雅黑" panose="020B0503020204020204" pitchFamily="34" charset="-122"/>
                <a:ea typeface="微软雅黑" panose="020B0503020204020204" pitchFamily="34" charset="-122"/>
                <a:cs typeface="仿宋_GB2312" panose="02010609030101010101" pitchFamily="49" charset="-122"/>
              </a:rPr>
              <a:t>过程控制</a:t>
            </a:r>
            <a:endParaRPr lang="zh-CN" altLang="en-US" dirty="0">
              <a:solidFill>
                <a:srgbClr val="C00000"/>
              </a:solidFill>
              <a:ea typeface="微软雅黑" panose="020B0503020204020204" pitchFamily="34" charset="-122"/>
            </a:endParaRPr>
          </a:p>
        </p:txBody>
      </p:sp>
      <p:sp>
        <p:nvSpPr>
          <p:cNvPr id="23"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25"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28"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30" name="矩形 29">
            <a:extLst>
              <a:ext uri="{FF2B5EF4-FFF2-40B4-BE49-F238E27FC236}">
                <a16:creationId xmlns:a16="http://schemas.microsoft.com/office/drawing/2014/main" id="{9A4479E5-E215-4A5F-B513-CBD8DAE64EB2}"/>
              </a:ext>
            </a:extLst>
          </p:cNvPr>
          <p:cNvSpPr/>
          <p:nvPr/>
        </p:nvSpPr>
        <p:spPr>
          <a:xfrm>
            <a:off x="879604" y="792134"/>
            <a:ext cx="2492986"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雨污分流截排管控系统</a:t>
            </a:r>
            <a:endParaRPr lang="zh-CN" altLang="en-US" b="1" dirty="0">
              <a:solidFill>
                <a:srgbClr val="C00000"/>
              </a:solidFill>
            </a:endParaRPr>
          </a:p>
        </p:txBody>
      </p:sp>
      <p:sp>
        <p:nvSpPr>
          <p:cNvPr id="26"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4246710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551384" y="2132856"/>
            <a:ext cx="10945214" cy="1092601"/>
          </a:xfrm>
          <a:prstGeom prst="rect">
            <a:avLst/>
          </a:prstGeom>
        </p:spPr>
        <p:txBody>
          <a:bodyPr wrap="square" lIns="121914" tIns="60957" rIns="121914" bIns="60957">
            <a:spAutoFit/>
          </a:bodyPr>
          <a:lstStyle/>
          <a:p>
            <a:pPr algn="just">
              <a:lnSpc>
                <a:spcPct val="150000"/>
              </a:lnSpc>
            </a:pPr>
            <a:r>
              <a:rPr lang="zh-CN" altLang="en-US" sz="2100" dirty="0">
                <a:latin typeface="微软雅黑" panose="020B0503020204020204" pitchFamily="34" charset="-122"/>
                <a:ea typeface="微软雅黑" panose="020B0503020204020204" pitchFamily="34" charset="-122"/>
                <a:cs typeface="Times New Roman" panose="02020603050405020304" pitchFamily="18" charset="0"/>
              </a:rPr>
              <a:t>       对</a:t>
            </a:r>
            <a:r>
              <a:rPr lang="zh-CN" altLang="zh-CN" sz="2100" dirty="0">
                <a:latin typeface="微软雅黑" panose="020B0503020204020204" pitchFamily="34" charset="-122"/>
                <a:ea typeface="微软雅黑" panose="020B0503020204020204" pitchFamily="34" charset="-122"/>
                <a:cs typeface="Times New Roman" panose="02020603050405020304" pitchFamily="18" charset="0"/>
              </a:rPr>
              <a:t>河湖</a:t>
            </a:r>
            <a:r>
              <a:rPr lang="zh-CN" altLang="en-US" sz="2100" dirty="0">
                <a:latin typeface="微软雅黑" panose="020B0503020204020204" pitchFamily="34" charset="-122"/>
                <a:ea typeface="微软雅黑" panose="020B0503020204020204" pitchFamily="34" charset="-122"/>
                <a:cs typeface="Times New Roman" panose="02020603050405020304" pitchFamily="18" charset="0"/>
              </a:rPr>
              <a:t>污染底泥进行环保清淤</a:t>
            </a:r>
            <a:r>
              <a:rPr lang="zh-CN" altLang="zh-CN" sz="2100" dirty="0">
                <a:latin typeface="微软雅黑" panose="020B0503020204020204" pitchFamily="34" charset="-122"/>
                <a:ea typeface="微软雅黑" panose="020B0503020204020204" pitchFamily="34" charset="-122"/>
                <a:cs typeface="Times New Roman" panose="02020603050405020304" pitchFamily="18" charset="0"/>
              </a:rPr>
              <a:t>，并通过</a:t>
            </a:r>
            <a:r>
              <a:rPr lang="zh-CN" altLang="zh-CN" sz="2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减量化、稳定化、无害化</a:t>
            </a:r>
            <a:r>
              <a:rPr lang="zh-CN" altLang="zh-CN" sz="2100" dirty="0">
                <a:latin typeface="微软雅黑" panose="020B0503020204020204" pitchFamily="34" charset="-122"/>
                <a:ea typeface="微软雅黑" panose="020B0503020204020204" pitchFamily="34" charset="-122"/>
                <a:cs typeface="Times New Roman" panose="02020603050405020304" pitchFamily="18" charset="0"/>
              </a:rPr>
              <a:t>等系列措施对清理出来的污泥进行处理，最终通过用于回填、建材等用途，实现河湖污泥</a:t>
            </a:r>
            <a:r>
              <a:rPr lang="zh-CN" altLang="zh-CN" sz="21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资源化</a:t>
            </a:r>
            <a:r>
              <a:rPr lang="zh-CN" altLang="zh-CN" sz="2100" dirty="0">
                <a:latin typeface="微软雅黑" panose="020B0503020204020204" pitchFamily="34" charset="-122"/>
                <a:ea typeface="微软雅黑" panose="020B0503020204020204" pitchFamily="34" charset="-122"/>
                <a:cs typeface="Times New Roman" panose="02020603050405020304" pitchFamily="18" charset="0"/>
              </a:rPr>
              <a:t>利用</a:t>
            </a:r>
            <a:r>
              <a:rPr lang="zh-CN" altLang="en-US" sz="2100" dirty="0">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3" name="矩形 2"/>
          <p:cNvSpPr/>
          <p:nvPr/>
        </p:nvSpPr>
        <p:spPr>
          <a:xfrm>
            <a:off x="431372" y="1588737"/>
            <a:ext cx="5376597" cy="400103"/>
          </a:xfrm>
          <a:prstGeom prst="rect">
            <a:avLst/>
          </a:prstGeom>
        </p:spPr>
        <p:txBody>
          <a:bodyPr wrap="square" lIns="121914" tIns="60957" rIns="121914" bIns="60957">
            <a:spAutoFit/>
          </a:bodyPr>
          <a:lstStyle/>
          <a:p>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）内源：河湖污染底泥环保清淤及处理处置</a:t>
            </a:r>
            <a:endParaRPr lang="zh-CN" altLang="en-US" dirty="0">
              <a:solidFill>
                <a:srgbClr val="C00000"/>
              </a:solidFill>
              <a:ea typeface="微软雅黑" panose="020B0503020204020204" pitchFamily="34" charset="-122"/>
            </a:endParaRPr>
          </a:p>
        </p:txBody>
      </p:sp>
      <p:sp>
        <p:nvSpPr>
          <p:cNvPr id="9"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0"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2"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14" name="矩形 13">
            <a:extLst>
              <a:ext uri="{FF2B5EF4-FFF2-40B4-BE49-F238E27FC236}">
                <a16:creationId xmlns:a16="http://schemas.microsoft.com/office/drawing/2014/main" id="{D9563B0B-88FD-40E8-B0D7-B837E6E97F25}"/>
              </a:ext>
            </a:extLst>
          </p:cNvPr>
          <p:cNvSpPr/>
          <p:nvPr/>
        </p:nvSpPr>
        <p:spPr>
          <a:xfrm>
            <a:off x="879605" y="792134"/>
            <a:ext cx="2262154"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内外源污染管控系统</a:t>
            </a:r>
            <a:endParaRPr lang="zh-CN" altLang="en-US" b="1" dirty="0">
              <a:solidFill>
                <a:srgbClr val="C00000"/>
              </a:solidFill>
            </a:endParaRPr>
          </a:p>
        </p:txBody>
      </p:sp>
      <p:sp>
        <p:nvSpPr>
          <p:cNvPr id="11"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2" name="TextBox 1"/>
          <p:cNvSpPr txBox="1"/>
          <p:nvPr/>
        </p:nvSpPr>
        <p:spPr>
          <a:xfrm>
            <a:off x="528275" y="3522216"/>
            <a:ext cx="9030662" cy="615553"/>
          </a:xfrm>
          <a:prstGeom prst="rect">
            <a:avLst/>
          </a:prstGeom>
          <a:noFill/>
        </p:spPr>
        <p:txBody>
          <a:bodyPr wrap="square" rtlCol="0">
            <a:spAutoFit/>
          </a:bodyPr>
          <a:lstStyle/>
          <a:p>
            <a:pPr lvl="0"/>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）外源：污水集中分散处理结合、垃圾收集及处理处置</a:t>
            </a:r>
          </a:p>
          <a:p>
            <a:endParaRPr lang="zh-CN" altLang="en-US" sz="1600" dirty="0">
              <a:solidFill>
                <a:srgbClr val="004CA0"/>
              </a:solidFill>
              <a:latin typeface="黑体" panose="02010609060101010101" pitchFamily="49" charset="-122"/>
              <a:ea typeface="黑体" panose="02010609060101010101" pitchFamily="49" charset="-122"/>
            </a:endParaRPr>
          </a:p>
        </p:txBody>
      </p:sp>
      <p:sp>
        <p:nvSpPr>
          <p:cNvPr id="4" name="TextBox 3"/>
          <p:cNvSpPr txBox="1"/>
          <p:nvPr/>
        </p:nvSpPr>
        <p:spPr>
          <a:xfrm>
            <a:off x="1127448" y="4293096"/>
            <a:ext cx="10009112" cy="415498"/>
          </a:xfrm>
          <a:prstGeom prst="rect">
            <a:avLst/>
          </a:prstGeom>
          <a:noFill/>
        </p:spPr>
        <p:txBody>
          <a:bodyPr wrap="square" rtlCol="0">
            <a:spAutoFit/>
          </a:bodyPr>
          <a:lstStyle/>
          <a:p>
            <a:r>
              <a:rPr lang="zh-CN" altLang="zh-CN" sz="2100" dirty="0">
                <a:latin typeface="微软雅黑" panose="020B0503020204020204" pitchFamily="34" charset="-122"/>
                <a:ea typeface="微软雅黑" panose="020B0503020204020204" pitchFamily="34" charset="-122"/>
                <a:cs typeface="Times New Roman" panose="02020603050405020304" pitchFamily="18" charset="0"/>
              </a:rPr>
              <a:t>生活垃圾制气及综合利用工艺流程</a:t>
            </a:r>
            <a:r>
              <a:rPr lang="zh-CN" altLang="en-US" sz="2100" dirty="0">
                <a:latin typeface="微软雅黑" panose="020B0503020204020204" pitchFamily="34" charset="-122"/>
                <a:ea typeface="微软雅黑" panose="020B0503020204020204" pitchFamily="34" charset="-122"/>
                <a:cs typeface="Times New Roman" panose="02020603050405020304" pitchFamily="18" charset="0"/>
              </a:rPr>
              <a:t>，分散式一体化设备</a:t>
            </a:r>
          </a:p>
        </p:txBody>
      </p:sp>
    </p:spTree>
    <p:extLst>
      <p:ext uri="{BB962C8B-B14F-4D97-AF65-F5344CB8AC3E}">
        <p14:creationId xmlns:p14="http://schemas.microsoft.com/office/powerpoint/2010/main" val="100144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27383" y="1322769"/>
            <a:ext cx="11137237" cy="1000268"/>
          </a:xfrm>
          <a:prstGeom prst="rect">
            <a:avLst/>
          </a:prstGeom>
        </p:spPr>
        <p:txBody>
          <a:bodyPr wrap="square" lIns="121914" tIns="60957" rIns="121914" bIns="60957">
            <a:spAutoFit/>
          </a:bodyPr>
          <a:lstStyle>
            <a:defPPr>
              <a:defRPr lang="zh-CN"/>
            </a:defPPr>
            <a:lvl1pPr indent="457200" algn="just">
              <a:lnSpc>
                <a:spcPct val="150000"/>
              </a:lnSpc>
              <a:defRPr sz="1600">
                <a:latin typeface="微软雅黑" panose="020B0503020204020204" pitchFamily="34" charset="-122"/>
                <a:ea typeface="微软雅黑" panose="020B0503020204020204" pitchFamily="34" charset="-122"/>
              </a:defRPr>
            </a:lvl1pPr>
          </a:lstStyle>
          <a:p>
            <a:r>
              <a:rPr lang="zh-CN" altLang="en-US" sz="1900" dirty="0"/>
              <a:t>通过分析流域内入河污染负荷总量、充分挖掘流域水资源用于河道补水，采取水力调控的手段</a:t>
            </a:r>
            <a:r>
              <a:rPr lang="zh-CN" altLang="en-US" sz="1900" b="1" dirty="0">
                <a:solidFill>
                  <a:srgbClr val="C00000"/>
                </a:solidFill>
              </a:rPr>
              <a:t>改善河道水动力条件，增强水循环</a:t>
            </a:r>
            <a:r>
              <a:rPr lang="zh-CN" altLang="en-US" sz="1900" dirty="0"/>
              <a:t>，从而改善水质。</a:t>
            </a:r>
          </a:p>
        </p:txBody>
      </p:sp>
      <p:grpSp>
        <p:nvGrpSpPr>
          <p:cNvPr id="93" name="组合 92"/>
          <p:cNvGrpSpPr/>
          <p:nvPr/>
        </p:nvGrpSpPr>
        <p:grpSpPr>
          <a:xfrm>
            <a:off x="549545" y="2372884"/>
            <a:ext cx="7370659" cy="3380021"/>
            <a:chOff x="3168352" y="1923678"/>
            <a:chExt cx="5580112" cy="2558916"/>
          </a:xfrm>
        </p:grpSpPr>
        <p:sp>
          <p:nvSpPr>
            <p:cNvPr id="20" name="AutoShape 10"/>
            <p:cNvSpPr>
              <a:spLocks noChangeArrowheads="1"/>
            </p:cNvSpPr>
            <p:nvPr/>
          </p:nvSpPr>
          <p:spPr bwMode="auto">
            <a:xfrm rot="16200000">
              <a:off x="5477669" y="386054"/>
              <a:ext cx="961478" cy="5580112"/>
            </a:xfrm>
            <a:prstGeom prst="downArrow">
              <a:avLst>
                <a:gd name="adj1" fmla="val 49065"/>
                <a:gd name="adj2" fmla="val 44827"/>
              </a:avLst>
            </a:prstGeom>
            <a:solidFill>
              <a:srgbClr val="0070C0"/>
            </a:solidFill>
            <a:ln>
              <a:noFill/>
            </a:ln>
          </p:spPr>
          <p:txBody>
            <a:bodyPr vert="eaVert"/>
            <a:lstStyle/>
            <a:p>
              <a:endParaRPr lang="zh-CN" altLang="en-US" sz="2700">
                <a:latin typeface="微软雅黑" pitchFamily="34" charset="-122"/>
                <a:ea typeface="微软雅黑" pitchFamily="34" charset="-122"/>
              </a:endParaRPr>
            </a:p>
          </p:txBody>
        </p:sp>
        <p:grpSp>
          <p:nvGrpSpPr>
            <p:cNvPr id="22" name="组合 41"/>
            <p:cNvGrpSpPr>
              <a:grpSpLocks/>
            </p:cNvGrpSpPr>
            <p:nvPr/>
          </p:nvGrpSpPr>
          <p:grpSpPr bwMode="auto">
            <a:xfrm>
              <a:off x="5241999" y="2671432"/>
              <a:ext cx="1169591" cy="1058292"/>
              <a:chOff x="1214414" y="2786058"/>
              <a:chExt cx="1935848" cy="1751017"/>
            </a:xfrm>
          </p:grpSpPr>
          <p:grpSp>
            <p:nvGrpSpPr>
              <p:cNvPr id="40" name="Group 6"/>
              <p:cNvGrpSpPr>
                <a:grpSpLocks/>
              </p:cNvGrpSpPr>
              <p:nvPr/>
            </p:nvGrpSpPr>
            <p:grpSpPr bwMode="auto">
              <a:xfrm>
                <a:off x="1295400" y="2786058"/>
                <a:ext cx="1753450" cy="1751017"/>
                <a:chOff x="1823" y="2371"/>
                <a:chExt cx="1801" cy="1801"/>
              </a:xfrm>
            </p:grpSpPr>
            <p:sp>
              <p:nvSpPr>
                <p:cNvPr id="42"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700">
                    <a:solidFill>
                      <a:srgbClr val="0070C0"/>
                    </a:solidFill>
                    <a:latin typeface="微软雅黑" pitchFamily="34" charset="-122"/>
                    <a:ea typeface="微软雅黑" pitchFamily="34" charset="-122"/>
                  </a:endParaRPr>
                </a:p>
              </p:txBody>
            </p:sp>
            <p:sp>
              <p:nvSpPr>
                <p:cNvPr id="43" name="Oval 8"/>
                <p:cNvSpPr>
                  <a:spLocks noChangeArrowheads="1"/>
                </p:cNvSpPr>
                <p:nvPr/>
              </p:nvSpPr>
              <p:spPr bwMode="auto">
                <a:xfrm>
                  <a:off x="1945" y="2493"/>
                  <a:ext cx="1556" cy="1556"/>
                </a:xfrm>
                <a:prstGeom prst="ellipse">
                  <a:avLst/>
                </a:prstGeom>
                <a:solidFill>
                  <a:schemeClr val="tx2">
                    <a:lumMod val="40000"/>
                    <a:lumOff val="60000"/>
                  </a:schemeClr>
                </a:solidFill>
                <a:ln w="38100">
                  <a:solidFill>
                    <a:srgbClr val="FFFFFF"/>
                  </a:solidFill>
                  <a:round/>
                  <a:headEnd/>
                  <a:tailEnd/>
                </a:ln>
              </p:spPr>
              <p:txBody>
                <a:bodyPr/>
                <a:lstStyle/>
                <a:p>
                  <a:pPr>
                    <a:defRPr/>
                  </a:pPr>
                  <a:endParaRPr lang="zh-CN" altLang="en-US" sz="2700">
                    <a:solidFill>
                      <a:srgbClr val="0070C0"/>
                    </a:solidFill>
                    <a:latin typeface="微软雅黑" pitchFamily="34" charset="-122"/>
                    <a:ea typeface="微软雅黑" pitchFamily="34" charset="-122"/>
                  </a:endParaRPr>
                </a:p>
              </p:txBody>
            </p:sp>
          </p:grpSp>
          <p:sp>
            <p:nvSpPr>
              <p:cNvPr id="41"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700" b="1" dirty="0">
                    <a:latin typeface="微软雅黑" pitchFamily="34" charset="-122"/>
                    <a:ea typeface="微软雅黑" pitchFamily="34" charset="-122"/>
                  </a:rPr>
                  <a:t>2</a:t>
                </a:r>
                <a:endParaRPr lang="zh-CN" altLang="en-US" sz="2700" b="1" dirty="0">
                  <a:latin typeface="微软雅黑" pitchFamily="34" charset="-122"/>
                  <a:ea typeface="微软雅黑" pitchFamily="34" charset="-122"/>
                </a:endParaRPr>
              </a:p>
            </p:txBody>
          </p:sp>
        </p:grpSp>
        <p:grpSp>
          <p:nvGrpSpPr>
            <p:cNvPr id="23" name="组合 46"/>
            <p:cNvGrpSpPr>
              <a:grpSpLocks/>
            </p:cNvGrpSpPr>
            <p:nvPr/>
          </p:nvGrpSpPr>
          <p:grpSpPr bwMode="auto">
            <a:xfrm>
              <a:off x="6758049" y="2671432"/>
              <a:ext cx="1169590" cy="1058292"/>
              <a:chOff x="1214414" y="2786058"/>
              <a:chExt cx="1935848" cy="1751017"/>
            </a:xfrm>
          </p:grpSpPr>
          <p:sp>
            <p:nvSpPr>
              <p:cNvPr id="36"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700" b="1" dirty="0">
                    <a:solidFill>
                      <a:srgbClr val="0070C0"/>
                    </a:solidFill>
                    <a:latin typeface="微软雅黑" pitchFamily="34" charset="-122"/>
                    <a:ea typeface="微软雅黑" pitchFamily="34" charset="-122"/>
                  </a:rPr>
                  <a:t>3</a:t>
                </a:r>
                <a:endParaRPr lang="zh-CN" altLang="en-US" sz="2700" b="1" dirty="0">
                  <a:solidFill>
                    <a:srgbClr val="0070C0"/>
                  </a:solidFill>
                  <a:latin typeface="微软雅黑" pitchFamily="34" charset="-122"/>
                  <a:ea typeface="微软雅黑" pitchFamily="34" charset="-122"/>
                </a:endParaRPr>
              </a:p>
            </p:txBody>
          </p:sp>
          <p:grpSp>
            <p:nvGrpSpPr>
              <p:cNvPr id="37" name="Group 6"/>
              <p:cNvGrpSpPr>
                <a:grpSpLocks/>
              </p:cNvGrpSpPr>
              <p:nvPr/>
            </p:nvGrpSpPr>
            <p:grpSpPr bwMode="auto">
              <a:xfrm>
                <a:off x="1295400" y="2786058"/>
                <a:ext cx="1753450" cy="1751017"/>
                <a:chOff x="1823" y="2371"/>
                <a:chExt cx="1801" cy="1801"/>
              </a:xfrm>
            </p:grpSpPr>
            <p:sp>
              <p:nvSpPr>
                <p:cNvPr id="38"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700">
                    <a:solidFill>
                      <a:srgbClr val="0070C0"/>
                    </a:solidFill>
                    <a:latin typeface="微软雅黑" pitchFamily="34" charset="-122"/>
                    <a:ea typeface="微软雅黑" pitchFamily="34" charset="-122"/>
                  </a:endParaRPr>
                </a:p>
              </p:txBody>
            </p:sp>
            <p:sp>
              <p:nvSpPr>
                <p:cNvPr id="39" name="Oval 8"/>
                <p:cNvSpPr>
                  <a:spLocks noChangeArrowheads="1"/>
                </p:cNvSpPr>
                <p:nvPr/>
              </p:nvSpPr>
              <p:spPr bwMode="auto">
                <a:xfrm>
                  <a:off x="1945" y="2493"/>
                  <a:ext cx="1556" cy="1556"/>
                </a:xfrm>
                <a:prstGeom prst="ellipse">
                  <a:avLst/>
                </a:prstGeom>
                <a:solidFill>
                  <a:srgbClr val="0070C0"/>
                </a:solidFill>
                <a:ln w="38100">
                  <a:solidFill>
                    <a:srgbClr val="FFFFFF"/>
                  </a:solidFill>
                  <a:round/>
                  <a:headEnd/>
                  <a:tailEnd/>
                </a:ln>
              </p:spPr>
              <p:txBody>
                <a:bodyPr/>
                <a:lstStyle/>
                <a:p>
                  <a:pPr>
                    <a:defRPr/>
                  </a:pPr>
                  <a:endParaRPr lang="zh-CN" altLang="en-US" sz="2700">
                    <a:solidFill>
                      <a:srgbClr val="0070C0"/>
                    </a:solidFill>
                    <a:latin typeface="微软雅黑" pitchFamily="34" charset="-122"/>
                    <a:ea typeface="微软雅黑" pitchFamily="34" charset="-122"/>
                  </a:endParaRPr>
                </a:p>
              </p:txBody>
            </p:sp>
          </p:grpSp>
        </p:grpSp>
        <p:grpSp>
          <p:nvGrpSpPr>
            <p:cNvPr id="24" name="组合 40"/>
            <p:cNvGrpSpPr>
              <a:grpSpLocks/>
            </p:cNvGrpSpPr>
            <p:nvPr/>
          </p:nvGrpSpPr>
          <p:grpSpPr bwMode="auto">
            <a:xfrm>
              <a:off x="3603434" y="2671432"/>
              <a:ext cx="1169591" cy="1058292"/>
              <a:chOff x="1214414" y="2786058"/>
              <a:chExt cx="1935848" cy="1751017"/>
            </a:xfrm>
          </p:grpSpPr>
          <p:grpSp>
            <p:nvGrpSpPr>
              <p:cNvPr id="32" name="Group 6"/>
              <p:cNvGrpSpPr>
                <a:grpSpLocks/>
              </p:cNvGrpSpPr>
              <p:nvPr/>
            </p:nvGrpSpPr>
            <p:grpSpPr bwMode="auto">
              <a:xfrm>
                <a:off x="1295400" y="2786058"/>
                <a:ext cx="1753450" cy="1751017"/>
                <a:chOff x="1823" y="2371"/>
                <a:chExt cx="1801" cy="1801"/>
              </a:xfrm>
            </p:grpSpPr>
            <p:sp>
              <p:nvSpPr>
                <p:cNvPr id="34"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700">
                    <a:latin typeface="微软雅黑" pitchFamily="34" charset="-122"/>
                    <a:ea typeface="微软雅黑" pitchFamily="34" charset="-122"/>
                  </a:endParaRPr>
                </a:p>
              </p:txBody>
            </p:sp>
            <p:sp>
              <p:nvSpPr>
                <p:cNvPr id="35" name="Oval 8"/>
                <p:cNvSpPr>
                  <a:spLocks noChangeArrowheads="1"/>
                </p:cNvSpPr>
                <p:nvPr/>
              </p:nvSpPr>
              <p:spPr bwMode="auto">
                <a:xfrm>
                  <a:off x="1946" y="2493"/>
                  <a:ext cx="1556" cy="1556"/>
                </a:xfrm>
                <a:prstGeom prst="ellipse">
                  <a:avLst/>
                </a:prstGeom>
                <a:solidFill>
                  <a:schemeClr val="tx2">
                    <a:lumMod val="20000"/>
                    <a:lumOff val="80000"/>
                  </a:schemeClr>
                </a:solidFill>
                <a:ln w="38100">
                  <a:solidFill>
                    <a:srgbClr val="FFFFFF"/>
                  </a:solidFill>
                  <a:round/>
                  <a:headEnd/>
                  <a:tailEnd/>
                </a:ln>
              </p:spPr>
              <p:txBody>
                <a:bodyPr/>
                <a:lstStyle/>
                <a:p>
                  <a:endParaRPr lang="zh-CN" altLang="en-US" sz="2700">
                    <a:latin typeface="微软雅黑" pitchFamily="34" charset="-122"/>
                    <a:ea typeface="微软雅黑" pitchFamily="34" charset="-122"/>
                  </a:endParaRPr>
                </a:p>
              </p:txBody>
            </p:sp>
          </p:grpSp>
          <p:sp>
            <p:nvSpPr>
              <p:cNvPr id="33"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700" b="1" dirty="0">
                    <a:latin typeface="微软雅黑" pitchFamily="34" charset="-122"/>
                    <a:ea typeface="微软雅黑" pitchFamily="34" charset="-122"/>
                  </a:rPr>
                  <a:t>1</a:t>
                </a:r>
                <a:endParaRPr lang="zh-CN" altLang="en-US" sz="2700" b="1" dirty="0">
                  <a:latin typeface="微软雅黑" pitchFamily="34" charset="-122"/>
                  <a:ea typeface="微软雅黑" pitchFamily="34" charset="-122"/>
                </a:endParaRPr>
              </a:p>
            </p:txBody>
          </p:sp>
        </p:grpSp>
        <p:sp>
          <p:nvSpPr>
            <p:cNvPr id="25" name="矩形标注 24"/>
            <p:cNvSpPr/>
            <p:nvPr/>
          </p:nvSpPr>
          <p:spPr>
            <a:xfrm>
              <a:off x="5469968" y="3906578"/>
              <a:ext cx="1226776" cy="45719"/>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6" name="矩形标注 25"/>
            <p:cNvSpPr/>
            <p:nvPr/>
          </p:nvSpPr>
          <p:spPr>
            <a:xfrm>
              <a:off x="3812622" y="2433186"/>
              <a:ext cx="1089328" cy="44086"/>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27" name="Rectangle 28"/>
            <p:cNvSpPr>
              <a:spLocks noChangeArrowheads="1"/>
            </p:cNvSpPr>
            <p:nvPr/>
          </p:nvSpPr>
          <p:spPr bwMode="auto">
            <a:xfrm>
              <a:off x="5362692" y="3947063"/>
              <a:ext cx="151605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b="1" dirty="0">
                  <a:solidFill>
                    <a:schemeClr val="tx1">
                      <a:lumMod val="95000"/>
                      <a:lumOff val="5000"/>
                    </a:schemeClr>
                  </a:solidFill>
                  <a:latin typeface="微软雅黑" pitchFamily="34" charset="-122"/>
                  <a:ea typeface="微软雅黑" pitchFamily="34" charset="-122"/>
                </a:rPr>
                <a:t>充分挖掘流域水资源用于河道补水</a:t>
              </a:r>
            </a:p>
          </p:txBody>
        </p:sp>
        <p:sp>
          <p:nvSpPr>
            <p:cNvPr id="28" name="Rectangle 28"/>
            <p:cNvSpPr>
              <a:spLocks noChangeArrowheads="1"/>
            </p:cNvSpPr>
            <p:nvPr/>
          </p:nvSpPr>
          <p:spPr bwMode="auto">
            <a:xfrm>
              <a:off x="3724714" y="1923678"/>
              <a:ext cx="1364526" cy="51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b="1" dirty="0">
                  <a:solidFill>
                    <a:schemeClr val="tx1">
                      <a:lumMod val="95000"/>
                      <a:lumOff val="5000"/>
                    </a:schemeClr>
                  </a:solidFill>
                  <a:latin typeface="微软雅黑" pitchFamily="34" charset="-122"/>
                  <a:ea typeface="微软雅黑" pitchFamily="34" charset="-122"/>
                </a:rPr>
                <a:t>分析流域内入河污染负荷总量</a:t>
              </a:r>
            </a:p>
          </p:txBody>
        </p:sp>
        <p:sp>
          <p:nvSpPr>
            <p:cNvPr id="29" name="矩形标注 28"/>
            <p:cNvSpPr/>
            <p:nvPr/>
          </p:nvSpPr>
          <p:spPr>
            <a:xfrm>
              <a:off x="6806980" y="2428301"/>
              <a:ext cx="1213102" cy="48970"/>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a typeface="微软雅黑" panose="020B0503020204020204" pitchFamily="34" charset="-122"/>
              </a:endParaRPr>
            </a:p>
          </p:txBody>
        </p:sp>
        <p:sp>
          <p:nvSpPr>
            <p:cNvPr id="30" name="Rectangle 28"/>
            <p:cNvSpPr>
              <a:spLocks noChangeArrowheads="1"/>
            </p:cNvSpPr>
            <p:nvPr/>
          </p:nvSpPr>
          <p:spPr bwMode="auto">
            <a:xfrm>
              <a:off x="6721798" y="1928800"/>
              <a:ext cx="1632557" cy="51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b="1" dirty="0">
                  <a:solidFill>
                    <a:schemeClr val="tx1">
                      <a:lumMod val="95000"/>
                      <a:lumOff val="5000"/>
                    </a:schemeClr>
                  </a:solidFill>
                  <a:latin typeface="微软雅黑" pitchFamily="34" charset="-122"/>
                  <a:ea typeface="微软雅黑" pitchFamily="34" charset="-122"/>
                </a:rPr>
                <a:t>采取水力调控的手段改善河道水动力条件</a:t>
              </a:r>
            </a:p>
          </p:txBody>
        </p:sp>
        <p:sp>
          <p:nvSpPr>
            <p:cNvPr id="31" name="Text Box 9"/>
            <p:cNvSpPr txBox="1">
              <a:spLocks noChangeArrowheads="1"/>
            </p:cNvSpPr>
            <p:nvPr/>
          </p:nvSpPr>
          <p:spPr bwMode="auto">
            <a:xfrm>
              <a:off x="6758049" y="3038308"/>
              <a:ext cx="1169591" cy="3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2700" b="1" dirty="0">
                  <a:latin typeface="微软雅黑" pitchFamily="34" charset="-122"/>
                  <a:ea typeface="微软雅黑" pitchFamily="34" charset="-122"/>
                </a:rPr>
                <a:t>3</a:t>
              </a:r>
              <a:endParaRPr lang="zh-CN" altLang="en-US" sz="2700" b="1" dirty="0">
                <a:latin typeface="微软雅黑" pitchFamily="34" charset="-122"/>
                <a:ea typeface="微软雅黑" pitchFamily="34" charset="-122"/>
              </a:endParaRPr>
            </a:p>
          </p:txBody>
        </p:sp>
      </p:grpSp>
      <p:grpSp>
        <p:nvGrpSpPr>
          <p:cNvPr id="73" name="组合 72"/>
          <p:cNvGrpSpPr/>
          <p:nvPr/>
        </p:nvGrpSpPr>
        <p:grpSpPr>
          <a:xfrm>
            <a:off x="8423088" y="2481331"/>
            <a:ext cx="3320589" cy="2946420"/>
            <a:chOff x="2996697" y="1036614"/>
            <a:chExt cx="3375685" cy="2995308"/>
          </a:xfrm>
        </p:grpSpPr>
        <p:grpSp>
          <p:nvGrpSpPr>
            <p:cNvPr id="83" name="组合 82"/>
            <p:cNvGrpSpPr/>
            <p:nvPr/>
          </p:nvGrpSpPr>
          <p:grpSpPr>
            <a:xfrm>
              <a:off x="3045815" y="1036614"/>
              <a:ext cx="3229245" cy="2995308"/>
              <a:chOff x="1879102" y="-614890"/>
              <a:chExt cx="4736434" cy="4393310"/>
            </a:xfrm>
          </p:grpSpPr>
          <p:sp>
            <p:nvSpPr>
              <p:cNvPr id="85" name="Freeform 8"/>
              <p:cNvSpPr>
                <a:spLocks/>
              </p:cNvSpPr>
              <p:nvPr/>
            </p:nvSpPr>
            <p:spPr bwMode="auto">
              <a:xfrm flipH="1">
                <a:off x="4055764" y="1159876"/>
                <a:ext cx="143999" cy="2618544"/>
              </a:xfrm>
              <a:custGeom>
                <a:avLst/>
                <a:gdLst>
                  <a:gd name="T0" fmla="*/ 60 w 66"/>
                  <a:gd name="T1" fmla="*/ 795 h 846"/>
                  <a:gd name="T2" fmla="*/ 40 w 66"/>
                  <a:gd name="T3" fmla="*/ 716 h 846"/>
                  <a:gd name="T4" fmla="*/ 40 w 66"/>
                  <a:gd name="T5" fmla="*/ 0 h 846"/>
                  <a:gd name="T6" fmla="*/ 26 w 66"/>
                  <a:gd name="T7" fmla="*/ 0 h 846"/>
                  <a:gd name="T8" fmla="*/ 26 w 66"/>
                  <a:gd name="T9" fmla="*/ 712 h 846"/>
                  <a:gd name="T10" fmla="*/ 3 w 66"/>
                  <a:gd name="T11" fmla="*/ 799 h 846"/>
                  <a:gd name="T12" fmla="*/ 3 w 66"/>
                  <a:gd name="T13" fmla="*/ 799 h 846"/>
                  <a:gd name="T14" fmla="*/ 3 w 66"/>
                  <a:gd name="T15" fmla="*/ 799 h 846"/>
                  <a:gd name="T16" fmla="*/ 3 w 66"/>
                  <a:gd name="T17" fmla="*/ 799 h 846"/>
                  <a:gd name="T18" fmla="*/ 0 w 66"/>
                  <a:gd name="T19" fmla="*/ 813 h 846"/>
                  <a:gd name="T20" fmla="*/ 33 w 66"/>
                  <a:gd name="T21" fmla="*/ 846 h 846"/>
                  <a:gd name="T22" fmla="*/ 66 w 66"/>
                  <a:gd name="T23" fmla="*/ 813 h 846"/>
                  <a:gd name="T24" fmla="*/ 60 w 66"/>
                  <a:gd name="T25" fmla="*/ 79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846">
                    <a:moveTo>
                      <a:pt x="60" y="795"/>
                    </a:moveTo>
                    <a:cubicBezTo>
                      <a:pt x="45" y="763"/>
                      <a:pt x="41" y="727"/>
                      <a:pt x="40" y="716"/>
                    </a:cubicBezTo>
                    <a:cubicBezTo>
                      <a:pt x="40" y="0"/>
                      <a:pt x="40" y="0"/>
                      <a:pt x="40" y="0"/>
                    </a:cubicBezTo>
                    <a:cubicBezTo>
                      <a:pt x="26" y="0"/>
                      <a:pt x="26" y="0"/>
                      <a:pt x="26" y="0"/>
                    </a:cubicBezTo>
                    <a:cubicBezTo>
                      <a:pt x="26" y="712"/>
                      <a:pt x="26" y="712"/>
                      <a:pt x="26" y="712"/>
                    </a:cubicBezTo>
                    <a:cubicBezTo>
                      <a:pt x="26" y="712"/>
                      <a:pt x="24" y="759"/>
                      <a:pt x="3" y="799"/>
                    </a:cubicBezTo>
                    <a:cubicBezTo>
                      <a:pt x="3" y="799"/>
                      <a:pt x="3" y="799"/>
                      <a:pt x="3" y="799"/>
                    </a:cubicBezTo>
                    <a:cubicBezTo>
                      <a:pt x="3" y="799"/>
                      <a:pt x="3" y="799"/>
                      <a:pt x="3" y="799"/>
                    </a:cubicBezTo>
                    <a:cubicBezTo>
                      <a:pt x="3" y="799"/>
                      <a:pt x="3" y="799"/>
                      <a:pt x="3" y="799"/>
                    </a:cubicBezTo>
                    <a:cubicBezTo>
                      <a:pt x="1" y="803"/>
                      <a:pt x="0" y="808"/>
                      <a:pt x="0" y="813"/>
                    </a:cubicBezTo>
                    <a:cubicBezTo>
                      <a:pt x="0" y="831"/>
                      <a:pt x="15" y="846"/>
                      <a:pt x="33" y="846"/>
                    </a:cubicBezTo>
                    <a:cubicBezTo>
                      <a:pt x="51" y="846"/>
                      <a:pt x="66" y="831"/>
                      <a:pt x="66" y="813"/>
                    </a:cubicBezTo>
                    <a:cubicBezTo>
                      <a:pt x="66" y="806"/>
                      <a:pt x="64" y="800"/>
                      <a:pt x="60" y="79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latin typeface="微软雅黑" panose="020B0503020204020204" pitchFamily="34" charset="-122"/>
                  <a:ea typeface="微软雅黑" panose="020B0503020204020204" pitchFamily="34" charset="-122"/>
                </a:endParaRPr>
              </a:p>
            </p:txBody>
          </p:sp>
          <p:grpSp>
            <p:nvGrpSpPr>
              <p:cNvPr id="86" name="组合 85"/>
              <p:cNvGrpSpPr/>
              <p:nvPr/>
            </p:nvGrpSpPr>
            <p:grpSpPr>
              <a:xfrm>
                <a:off x="1879102" y="213981"/>
                <a:ext cx="2238502" cy="1839648"/>
                <a:chOff x="1879102" y="213981"/>
                <a:chExt cx="2238502" cy="1839648"/>
              </a:xfrm>
            </p:grpSpPr>
            <p:sp>
              <p:nvSpPr>
                <p:cNvPr id="90" name="圆角矩形 1446"/>
                <p:cNvSpPr/>
                <p:nvPr/>
              </p:nvSpPr>
              <p:spPr>
                <a:xfrm>
                  <a:off x="1879102" y="246220"/>
                  <a:ext cx="2238502" cy="1807409"/>
                </a:xfrm>
                <a:custGeom>
                  <a:avLst/>
                  <a:gdLst>
                    <a:gd name="connsiteX0" fmla="*/ 0 w 2497138"/>
                    <a:gd name="connsiteY0" fmla="*/ 352582 h 1086842"/>
                    <a:gd name="connsiteX1" fmla="*/ 352582 w 2497138"/>
                    <a:gd name="connsiteY1" fmla="*/ 0 h 1086842"/>
                    <a:gd name="connsiteX2" fmla="*/ 2144556 w 2497138"/>
                    <a:gd name="connsiteY2" fmla="*/ 0 h 1086842"/>
                    <a:gd name="connsiteX3" fmla="*/ 2497138 w 2497138"/>
                    <a:gd name="connsiteY3" fmla="*/ 352582 h 1086842"/>
                    <a:gd name="connsiteX4" fmla="*/ 2497138 w 2497138"/>
                    <a:gd name="connsiteY4" fmla="*/ 734260 h 1086842"/>
                    <a:gd name="connsiteX5" fmla="*/ 2144556 w 2497138"/>
                    <a:gd name="connsiteY5" fmla="*/ 1086842 h 1086842"/>
                    <a:gd name="connsiteX6" fmla="*/ 352582 w 2497138"/>
                    <a:gd name="connsiteY6" fmla="*/ 1086842 h 1086842"/>
                    <a:gd name="connsiteX7" fmla="*/ 0 w 2497138"/>
                    <a:gd name="connsiteY7" fmla="*/ 734260 h 1086842"/>
                    <a:gd name="connsiteX8" fmla="*/ 0 w 2497138"/>
                    <a:gd name="connsiteY8" fmla="*/ 352582 h 108684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21445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312"/>
                    <a:gd name="connsiteX1" fmla="*/ 352582 w 2509838"/>
                    <a:gd name="connsiteY1" fmla="*/ 0 h 1853312"/>
                    <a:gd name="connsiteX2" fmla="*/ 2144556 w 2509838"/>
                    <a:gd name="connsiteY2" fmla="*/ 0 h 1853312"/>
                    <a:gd name="connsiteX3" fmla="*/ 2497138 w 2509838"/>
                    <a:gd name="connsiteY3" fmla="*/ 352582 h 1853312"/>
                    <a:gd name="connsiteX4" fmla="*/ 2509838 w 2509838"/>
                    <a:gd name="connsiteY4" fmla="*/ 1826460 h 1853312"/>
                    <a:gd name="connsiteX5" fmla="*/ 1471456 w 2509838"/>
                    <a:gd name="connsiteY5" fmla="*/ 1086842 h 1853312"/>
                    <a:gd name="connsiteX6" fmla="*/ 352582 w 2509838"/>
                    <a:gd name="connsiteY6" fmla="*/ 1086842 h 1853312"/>
                    <a:gd name="connsiteX7" fmla="*/ 0 w 2509838"/>
                    <a:gd name="connsiteY7" fmla="*/ 734260 h 1853312"/>
                    <a:gd name="connsiteX8" fmla="*/ 0 w 2509838"/>
                    <a:gd name="connsiteY8" fmla="*/ 352582 h 185331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2694"/>
                    <a:gd name="connsiteY0" fmla="*/ 352582 h 1821697"/>
                    <a:gd name="connsiteX1" fmla="*/ 352582 w 2502694"/>
                    <a:gd name="connsiteY1" fmla="*/ 0 h 1821697"/>
                    <a:gd name="connsiteX2" fmla="*/ 2144556 w 2502694"/>
                    <a:gd name="connsiteY2" fmla="*/ 0 h 1821697"/>
                    <a:gd name="connsiteX3" fmla="*/ 2497138 w 2502694"/>
                    <a:gd name="connsiteY3" fmla="*/ 352582 h 1821697"/>
                    <a:gd name="connsiteX4" fmla="*/ 2502694 w 2502694"/>
                    <a:gd name="connsiteY4" fmla="*/ 1821697 h 1821697"/>
                    <a:gd name="connsiteX5" fmla="*/ 1471456 w 2502694"/>
                    <a:gd name="connsiteY5" fmla="*/ 1086842 h 1821697"/>
                    <a:gd name="connsiteX6" fmla="*/ 352582 w 2502694"/>
                    <a:gd name="connsiteY6" fmla="*/ 1086842 h 1821697"/>
                    <a:gd name="connsiteX7" fmla="*/ 0 w 2502694"/>
                    <a:gd name="connsiteY7" fmla="*/ 734260 h 1821697"/>
                    <a:gd name="connsiteX8" fmla="*/ 0 w 2502694"/>
                    <a:gd name="connsiteY8" fmla="*/ 352582 h 1821697"/>
                    <a:gd name="connsiteX0" fmla="*/ 0 w 2497932"/>
                    <a:gd name="connsiteY0" fmla="*/ 352582 h 1807410"/>
                    <a:gd name="connsiteX1" fmla="*/ 352582 w 2497932"/>
                    <a:gd name="connsiteY1" fmla="*/ 0 h 1807410"/>
                    <a:gd name="connsiteX2" fmla="*/ 2144556 w 2497932"/>
                    <a:gd name="connsiteY2" fmla="*/ 0 h 1807410"/>
                    <a:gd name="connsiteX3" fmla="*/ 2497138 w 2497932"/>
                    <a:gd name="connsiteY3" fmla="*/ 352582 h 1807410"/>
                    <a:gd name="connsiteX4" fmla="*/ 2497932 w 2497932"/>
                    <a:gd name="connsiteY4" fmla="*/ 1807410 h 1807410"/>
                    <a:gd name="connsiteX5" fmla="*/ 1471456 w 2497932"/>
                    <a:gd name="connsiteY5" fmla="*/ 1086842 h 1807410"/>
                    <a:gd name="connsiteX6" fmla="*/ 352582 w 2497932"/>
                    <a:gd name="connsiteY6" fmla="*/ 1086842 h 1807410"/>
                    <a:gd name="connsiteX7" fmla="*/ 0 w 2497932"/>
                    <a:gd name="connsiteY7" fmla="*/ 734260 h 1807410"/>
                    <a:gd name="connsiteX8" fmla="*/ 0 w 2497932"/>
                    <a:gd name="connsiteY8" fmla="*/ 352582 h 18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932" h="1807410">
                      <a:moveTo>
                        <a:pt x="0" y="352582"/>
                      </a:moveTo>
                      <a:cubicBezTo>
                        <a:pt x="0" y="157856"/>
                        <a:pt x="157856" y="0"/>
                        <a:pt x="352582" y="0"/>
                      </a:cubicBezTo>
                      <a:lnTo>
                        <a:pt x="2144556" y="0"/>
                      </a:lnTo>
                      <a:cubicBezTo>
                        <a:pt x="2339282" y="0"/>
                        <a:pt x="2497138" y="157856"/>
                        <a:pt x="2497138" y="352582"/>
                      </a:cubicBezTo>
                      <a:cubicBezTo>
                        <a:pt x="2497138" y="479808"/>
                        <a:pt x="2497932" y="1680184"/>
                        <a:pt x="2497932" y="1807410"/>
                      </a:cubicBezTo>
                      <a:cubicBezTo>
                        <a:pt x="2288382" y="1398886"/>
                        <a:pt x="1863032" y="1086842"/>
                        <a:pt x="1471456" y="1086842"/>
                      </a:cubicBezTo>
                      <a:lnTo>
                        <a:pt x="352582" y="1086842"/>
                      </a:lnTo>
                      <a:cubicBezTo>
                        <a:pt x="157856" y="1086842"/>
                        <a:pt x="0" y="928986"/>
                        <a:pt x="0" y="734260"/>
                      </a:cubicBezTo>
                      <a:lnTo>
                        <a:pt x="0" y="352582"/>
                      </a:lnTo>
                      <a:close/>
                    </a:path>
                  </a:pathLst>
                </a:custGeom>
                <a:solidFill>
                  <a:srgbClr val="4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1" name="圆角矩形 1446"/>
                <p:cNvSpPr/>
                <p:nvPr/>
              </p:nvSpPr>
              <p:spPr>
                <a:xfrm>
                  <a:off x="1879102" y="213981"/>
                  <a:ext cx="2238103" cy="1807409"/>
                </a:xfrm>
                <a:custGeom>
                  <a:avLst/>
                  <a:gdLst>
                    <a:gd name="connsiteX0" fmla="*/ 0 w 2497138"/>
                    <a:gd name="connsiteY0" fmla="*/ 352582 h 1086842"/>
                    <a:gd name="connsiteX1" fmla="*/ 352582 w 2497138"/>
                    <a:gd name="connsiteY1" fmla="*/ 0 h 1086842"/>
                    <a:gd name="connsiteX2" fmla="*/ 2144556 w 2497138"/>
                    <a:gd name="connsiteY2" fmla="*/ 0 h 1086842"/>
                    <a:gd name="connsiteX3" fmla="*/ 2497138 w 2497138"/>
                    <a:gd name="connsiteY3" fmla="*/ 352582 h 1086842"/>
                    <a:gd name="connsiteX4" fmla="*/ 2497138 w 2497138"/>
                    <a:gd name="connsiteY4" fmla="*/ 734260 h 1086842"/>
                    <a:gd name="connsiteX5" fmla="*/ 2144556 w 2497138"/>
                    <a:gd name="connsiteY5" fmla="*/ 1086842 h 1086842"/>
                    <a:gd name="connsiteX6" fmla="*/ 352582 w 2497138"/>
                    <a:gd name="connsiteY6" fmla="*/ 1086842 h 1086842"/>
                    <a:gd name="connsiteX7" fmla="*/ 0 w 2497138"/>
                    <a:gd name="connsiteY7" fmla="*/ 734260 h 1086842"/>
                    <a:gd name="connsiteX8" fmla="*/ 0 w 2497138"/>
                    <a:gd name="connsiteY8" fmla="*/ 352582 h 108684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21445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312"/>
                    <a:gd name="connsiteX1" fmla="*/ 352582 w 2509838"/>
                    <a:gd name="connsiteY1" fmla="*/ 0 h 1853312"/>
                    <a:gd name="connsiteX2" fmla="*/ 2144556 w 2509838"/>
                    <a:gd name="connsiteY2" fmla="*/ 0 h 1853312"/>
                    <a:gd name="connsiteX3" fmla="*/ 2497138 w 2509838"/>
                    <a:gd name="connsiteY3" fmla="*/ 352582 h 1853312"/>
                    <a:gd name="connsiteX4" fmla="*/ 2509838 w 2509838"/>
                    <a:gd name="connsiteY4" fmla="*/ 1826460 h 1853312"/>
                    <a:gd name="connsiteX5" fmla="*/ 1471456 w 2509838"/>
                    <a:gd name="connsiteY5" fmla="*/ 1086842 h 1853312"/>
                    <a:gd name="connsiteX6" fmla="*/ 352582 w 2509838"/>
                    <a:gd name="connsiteY6" fmla="*/ 1086842 h 1853312"/>
                    <a:gd name="connsiteX7" fmla="*/ 0 w 2509838"/>
                    <a:gd name="connsiteY7" fmla="*/ 734260 h 1853312"/>
                    <a:gd name="connsiteX8" fmla="*/ 0 w 2509838"/>
                    <a:gd name="connsiteY8" fmla="*/ 352582 h 185331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2694"/>
                    <a:gd name="connsiteY0" fmla="*/ 352582 h 1821697"/>
                    <a:gd name="connsiteX1" fmla="*/ 352582 w 2502694"/>
                    <a:gd name="connsiteY1" fmla="*/ 0 h 1821697"/>
                    <a:gd name="connsiteX2" fmla="*/ 2144556 w 2502694"/>
                    <a:gd name="connsiteY2" fmla="*/ 0 h 1821697"/>
                    <a:gd name="connsiteX3" fmla="*/ 2497138 w 2502694"/>
                    <a:gd name="connsiteY3" fmla="*/ 352582 h 1821697"/>
                    <a:gd name="connsiteX4" fmla="*/ 2502694 w 2502694"/>
                    <a:gd name="connsiteY4" fmla="*/ 1821697 h 1821697"/>
                    <a:gd name="connsiteX5" fmla="*/ 1471456 w 2502694"/>
                    <a:gd name="connsiteY5" fmla="*/ 1086842 h 1821697"/>
                    <a:gd name="connsiteX6" fmla="*/ 352582 w 2502694"/>
                    <a:gd name="connsiteY6" fmla="*/ 1086842 h 1821697"/>
                    <a:gd name="connsiteX7" fmla="*/ 0 w 2502694"/>
                    <a:gd name="connsiteY7" fmla="*/ 734260 h 1821697"/>
                    <a:gd name="connsiteX8" fmla="*/ 0 w 2502694"/>
                    <a:gd name="connsiteY8" fmla="*/ 352582 h 1821697"/>
                    <a:gd name="connsiteX0" fmla="*/ 0 w 2497932"/>
                    <a:gd name="connsiteY0" fmla="*/ 352582 h 1807410"/>
                    <a:gd name="connsiteX1" fmla="*/ 352582 w 2497932"/>
                    <a:gd name="connsiteY1" fmla="*/ 0 h 1807410"/>
                    <a:gd name="connsiteX2" fmla="*/ 2144556 w 2497932"/>
                    <a:gd name="connsiteY2" fmla="*/ 0 h 1807410"/>
                    <a:gd name="connsiteX3" fmla="*/ 2497138 w 2497932"/>
                    <a:gd name="connsiteY3" fmla="*/ 352582 h 1807410"/>
                    <a:gd name="connsiteX4" fmla="*/ 2497932 w 2497932"/>
                    <a:gd name="connsiteY4" fmla="*/ 1807410 h 1807410"/>
                    <a:gd name="connsiteX5" fmla="*/ 1471456 w 2497932"/>
                    <a:gd name="connsiteY5" fmla="*/ 1086842 h 1807410"/>
                    <a:gd name="connsiteX6" fmla="*/ 352582 w 2497932"/>
                    <a:gd name="connsiteY6" fmla="*/ 1086842 h 1807410"/>
                    <a:gd name="connsiteX7" fmla="*/ 0 w 2497932"/>
                    <a:gd name="connsiteY7" fmla="*/ 734260 h 1807410"/>
                    <a:gd name="connsiteX8" fmla="*/ 0 w 2497932"/>
                    <a:gd name="connsiteY8" fmla="*/ 352582 h 18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932" h="1807410">
                      <a:moveTo>
                        <a:pt x="0" y="352582"/>
                      </a:moveTo>
                      <a:cubicBezTo>
                        <a:pt x="0" y="157856"/>
                        <a:pt x="157856" y="0"/>
                        <a:pt x="352582" y="0"/>
                      </a:cubicBezTo>
                      <a:lnTo>
                        <a:pt x="2144556" y="0"/>
                      </a:lnTo>
                      <a:cubicBezTo>
                        <a:pt x="2339282" y="0"/>
                        <a:pt x="2497138" y="157856"/>
                        <a:pt x="2497138" y="352582"/>
                      </a:cubicBezTo>
                      <a:cubicBezTo>
                        <a:pt x="2497138" y="479808"/>
                        <a:pt x="2497932" y="1680184"/>
                        <a:pt x="2497932" y="1807410"/>
                      </a:cubicBezTo>
                      <a:cubicBezTo>
                        <a:pt x="2288382" y="1398886"/>
                        <a:pt x="1863032" y="1086842"/>
                        <a:pt x="1471456" y="1086842"/>
                      </a:cubicBezTo>
                      <a:lnTo>
                        <a:pt x="352582" y="1086842"/>
                      </a:lnTo>
                      <a:cubicBezTo>
                        <a:pt x="157856" y="1086842"/>
                        <a:pt x="0" y="928986"/>
                        <a:pt x="0" y="734260"/>
                      </a:cubicBezTo>
                      <a:lnTo>
                        <a:pt x="0" y="352582"/>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flipH="1">
                <a:off x="4117604" y="-614890"/>
                <a:ext cx="2497932" cy="1839648"/>
                <a:chOff x="1619672" y="213981"/>
                <a:chExt cx="2497932" cy="1839648"/>
              </a:xfrm>
            </p:grpSpPr>
            <p:sp>
              <p:nvSpPr>
                <p:cNvPr id="88" name="圆角矩形 1446"/>
                <p:cNvSpPr/>
                <p:nvPr/>
              </p:nvSpPr>
              <p:spPr>
                <a:xfrm>
                  <a:off x="1619672" y="246219"/>
                  <a:ext cx="2497932" cy="1807410"/>
                </a:xfrm>
                <a:custGeom>
                  <a:avLst/>
                  <a:gdLst>
                    <a:gd name="connsiteX0" fmla="*/ 0 w 2497138"/>
                    <a:gd name="connsiteY0" fmla="*/ 352582 h 1086842"/>
                    <a:gd name="connsiteX1" fmla="*/ 352582 w 2497138"/>
                    <a:gd name="connsiteY1" fmla="*/ 0 h 1086842"/>
                    <a:gd name="connsiteX2" fmla="*/ 2144556 w 2497138"/>
                    <a:gd name="connsiteY2" fmla="*/ 0 h 1086842"/>
                    <a:gd name="connsiteX3" fmla="*/ 2497138 w 2497138"/>
                    <a:gd name="connsiteY3" fmla="*/ 352582 h 1086842"/>
                    <a:gd name="connsiteX4" fmla="*/ 2497138 w 2497138"/>
                    <a:gd name="connsiteY4" fmla="*/ 734260 h 1086842"/>
                    <a:gd name="connsiteX5" fmla="*/ 2144556 w 2497138"/>
                    <a:gd name="connsiteY5" fmla="*/ 1086842 h 1086842"/>
                    <a:gd name="connsiteX6" fmla="*/ 352582 w 2497138"/>
                    <a:gd name="connsiteY6" fmla="*/ 1086842 h 1086842"/>
                    <a:gd name="connsiteX7" fmla="*/ 0 w 2497138"/>
                    <a:gd name="connsiteY7" fmla="*/ 734260 h 1086842"/>
                    <a:gd name="connsiteX8" fmla="*/ 0 w 2497138"/>
                    <a:gd name="connsiteY8" fmla="*/ 352582 h 108684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21445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312"/>
                    <a:gd name="connsiteX1" fmla="*/ 352582 w 2509838"/>
                    <a:gd name="connsiteY1" fmla="*/ 0 h 1853312"/>
                    <a:gd name="connsiteX2" fmla="*/ 2144556 w 2509838"/>
                    <a:gd name="connsiteY2" fmla="*/ 0 h 1853312"/>
                    <a:gd name="connsiteX3" fmla="*/ 2497138 w 2509838"/>
                    <a:gd name="connsiteY3" fmla="*/ 352582 h 1853312"/>
                    <a:gd name="connsiteX4" fmla="*/ 2509838 w 2509838"/>
                    <a:gd name="connsiteY4" fmla="*/ 1826460 h 1853312"/>
                    <a:gd name="connsiteX5" fmla="*/ 1471456 w 2509838"/>
                    <a:gd name="connsiteY5" fmla="*/ 1086842 h 1853312"/>
                    <a:gd name="connsiteX6" fmla="*/ 352582 w 2509838"/>
                    <a:gd name="connsiteY6" fmla="*/ 1086842 h 1853312"/>
                    <a:gd name="connsiteX7" fmla="*/ 0 w 2509838"/>
                    <a:gd name="connsiteY7" fmla="*/ 734260 h 1853312"/>
                    <a:gd name="connsiteX8" fmla="*/ 0 w 2509838"/>
                    <a:gd name="connsiteY8" fmla="*/ 352582 h 185331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2694"/>
                    <a:gd name="connsiteY0" fmla="*/ 352582 h 1821697"/>
                    <a:gd name="connsiteX1" fmla="*/ 352582 w 2502694"/>
                    <a:gd name="connsiteY1" fmla="*/ 0 h 1821697"/>
                    <a:gd name="connsiteX2" fmla="*/ 2144556 w 2502694"/>
                    <a:gd name="connsiteY2" fmla="*/ 0 h 1821697"/>
                    <a:gd name="connsiteX3" fmla="*/ 2497138 w 2502694"/>
                    <a:gd name="connsiteY3" fmla="*/ 352582 h 1821697"/>
                    <a:gd name="connsiteX4" fmla="*/ 2502694 w 2502694"/>
                    <a:gd name="connsiteY4" fmla="*/ 1821697 h 1821697"/>
                    <a:gd name="connsiteX5" fmla="*/ 1471456 w 2502694"/>
                    <a:gd name="connsiteY5" fmla="*/ 1086842 h 1821697"/>
                    <a:gd name="connsiteX6" fmla="*/ 352582 w 2502694"/>
                    <a:gd name="connsiteY6" fmla="*/ 1086842 h 1821697"/>
                    <a:gd name="connsiteX7" fmla="*/ 0 w 2502694"/>
                    <a:gd name="connsiteY7" fmla="*/ 734260 h 1821697"/>
                    <a:gd name="connsiteX8" fmla="*/ 0 w 2502694"/>
                    <a:gd name="connsiteY8" fmla="*/ 352582 h 1821697"/>
                    <a:gd name="connsiteX0" fmla="*/ 0 w 2497932"/>
                    <a:gd name="connsiteY0" fmla="*/ 352582 h 1807410"/>
                    <a:gd name="connsiteX1" fmla="*/ 352582 w 2497932"/>
                    <a:gd name="connsiteY1" fmla="*/ 0 h 1807410"/>
                    <a:gd name="connsiteX2" fmla="*/ 2144556 w 2497932"/>
                    <a:gd name="connsiteY2" fmla="*/ 0 h 1807410"/>
                    <a:gd name="connsiteX3" fmla="*/ 2497138 w 2497932"/>
                    <a:gd name="connsiteY3" fmla="*/ 352582 h 1807410"/>
                    <a:gd name="connsiteX4" fmla="*/ 2497932 w 2497932"/>
                    <a:gd name="connsiteY4" fmla="*/ 1807410 h 1807410"/>
                    <a:gd name="connsiteX5" fmla="*/ 1471456 w 2497932"/>
                    <a:gd name="connsiteY5" fmla="*/ 1086842 h 1807410"/>
                    <a:gd name="connsiteX6" fmla="*/ 352582 w 2497932"/>
                    <a:gd name="connsiteY6" fmla="*/ 1086842 h 1807410"/>
                    <a:gd name="connsiteX7" fmla="*/ 0 w 2497932"/>
                    <a:gd name="connsiteY7" fmla="*/ 734260 h 1807410"/>
                    <a:gd name="connsiteX8" fmla="*/ 0 w 2497932"/>
                    <a:gd name="connsiteY8" fmla="*/ 352582 h 18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932" h="1807410">
                      <a:moveTo>
                        <a:pt x="0" y="352582"/>
                      </a:moveTo>
                      <a:cubicBezTo>
                        <a:pt x="0" y="157856"/>
                        <a:pt x="157856" y="0"/>
                        <a:pt x="352582" y="0"/>
                      </a:cubicBezTo>
                      <a:lnTo>
                        <a:pt x="2144556" y="0"/>
                      </a:lnTo>
                      <a:cubicBezTo>
                        <a:pt x="2339282" y="0"/>
                        <a:pt x="2497138" y="157856"/>
                        <a:pt x="2497138" y="352582"/>
                      </a:cubicBezTo>
                      <a:cubicBezTo>
                        <a:pt x="2497138" y="479808"/>
                        <a:pt x="2497932" y="1680184"/>
                        <a:pt x="2497932" y="1807410"/>
                      </a:cubicBezTo>
                      <a:cubicBezTo>
                        <a:pt x="2288382" y="1398886"/>
                        <a:pt x="1863032" y="1086842"/>
                        <a:pt x="1471456" y="1086842"/>
                      </a:cubicBezTo>
                      <a:lnTo>
                        <a:pt x="352582" y="1086842"/>
                      </a:lnTo>
                      <a:cubicBezTo>
                        <a:pt x="157856" y="1086842"/>
                        <a:pt x="0" y="928986"/>
                        <a:pt x="0" y="734260"/>
                      </a:cubicBezTo>
                      <a:lnTo>
                        <a:pt x="0" y="352582"/>
                      </a:lnTo>
                      <a:close/>
                    </a:path>
                  </a:pathLst>
                </a:custGeom>
                <a:solidFill>
                  <a:srgbClr val="4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89" name="圆角矩形 1446"/>
                <p:cNvSpPr/>
                <p:nvPr/>
              </p:nvSpPr>
              <p:spPr>
                <a:xfrm>
                  <a:off x="1619672" y="213981"/>
                  <a:ext cx="2497932" cy="1807410"/>
                </a:xfrm>
                <a:custGeom>
                  <a:avLst/>
                  <a:gdLst>
                    <a:gd name="connsiteX0" fmla="*/ 0 w 2497138"/>
                    <a:gd name="connsiteY0" fmla="*/ 352582 h 1086842"/>
                    <a:gd name="connsiteX1" fmla="*/ 352582 w 2497138"/>
                    <a:gd name="connsiteY1" fmla="*/ 0 h 1086842"/>
                    <a:gd name="connsiteX2" fmla="*/ 2144556 w 2497138"/>
                    <a:gd name="connsiteY2" fmla="*/ 0 h 1086842"/>
                    <a:gd name="connsiteX3" fmla="*/ 2497138 w 2497138"/>
                    <a:gd name="connsiteY3" fmla="*/ 352582 h 1086842"/>
                    <a:gd name="connsiteX4" fmla="*/ 2497138 w 2497138"/>
                    <a:gd name="connsiteY4" fmla="*/ 734260 h 1086842"/>
                    <a:gd name="connsiteX5" fmla="*/ 2144556 w 2497138"/>
                    <a:gd name="connsiteY5" fmla="*/ 1086842 h 1086842"/>
                    <a:gd name="connsiteX6" fmla="*/ 352582 w 2497138"/>
                    <a:gd name="connsiteY6" fmla="*/ 1086842 h 1086842"/>
                    <a:gd name="connsiteX7" fmla="*/ 0 w 2497138"/>
                    <a:gd name="connsiteY7" fmla="*/ 734260 h 1086842"/>
                    <a:gd name="connsiteX8" fmla="*/ 0 w 2497138"/>
                    <a:gd name="connsiteY8" fmla="*/ 352582 h 108684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21445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53312"/>
                    <a:gd name="connsiteX1" fmla="*/ 352582 w 2509838"/>
                    <a:gd name="connsiteY1" fmla="*/ 0 h 1853312"/>
                    <a:gd name="connsiteX2" fmla="*/ 2144556 w 2509838"/>
                    <a:gd name="connsiteY2" fmla="*/ 0 h 1853312"/>
                    <a:gd name="connsiteX3" fmla="*/ 2497138 w 2509838"/>
                    <a:gd name="connsiteY3" fmla="*/ 352582 h 1853312"/>
                    <a:gd name="connsiteX4" fmla="*/ 2509838 w 2509838"/>
                    <a:gd name="connsiteY4" fmla="*/ 1826460 h 1853312"/>
                    <a:gd name="connsiteX5" fmla="*/ 1471456 w 2509838"/>
                    <a:gd name="connsiteY5" fmla="*/ 1086842 h 1853312"/>
                    <a:gd name="connsiteX6" fmla="*/ 352582 w 2509838"/>
                    <a:gd name="connsiteY6" fmla="*/ 1086842 h 1853312"/>
                    <a:gd name="connsiteX7" fmla="*/ 0 w 2509838"/>
                    <a:gd name="connsiteY7" fmla="*/ 734260 h 1853312"/>
                    <a:gd name="connsiteX8" fmla="*/ 0 w 2509838"/>
                    <a:gd name="connsiteY8" fmla="*/ 352582 h 1853312"/>
                    <a:gd name="connsiteX0" fmla="*/ 0 w 2509838"/>
                    <a:gd name="connsiteY0" fmla="*/ 352582 h 1853157"/>
                    <a:gd name="connsiteX1" fmla="*/ 352582 w 2509838"/>
                    <a:gd name="connsiteY1" fmla="*/ 0 h 1853157"/>
                    <a:gd name="connsiteX2" fmla="*/ 2144556 w 2509838"/>
                    <a:gd name="connsiteY2" fmla="*/ 0 h 1853157"/>
                    <a:gd name="connsiteX3" fmla="*/ 2497138 w 2509838"/>
                    <a:gd name="connsiteY3" fmla="*/ 352582 h 1853157"/>
                    <a:gd name="connsiteX4" fmla="*/ 2509838 w 2509838"/>
                    <a:gd name="connsiteY4" fmla="*/ 1826460 h 1853157"/>
                    <a:gd name="connsiteX5" fmla="*/ 1471456 w 2509838"/>
                    <a:gd name="connsiteY5" fmla="*/ 1086842 h 1853157"/>
                    <a:gd name="connsiteX6" fmla="*/ 352582 w 2509838"/>
                    <a:gd name="connsiteY6" fmla="*/ 1086842 h 1853157"/>
                    <a:gd name="connsiteX7" fmla="*/ 0 w 2509838"/>
                    <a:gd name="connsiteY7" fmla="*/ 734260 h 1853157"/>
                    <a:gd name="connsiteX8" fmla="*/ 0 w 2509838"/>
                    <a:gd name="connsiteY8" fmla="*/ 352582 h 1853157"/>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9838"/>
                    <a:gd name="connsiteY0" fmla="*/ 352582 h 1826460"/>
                    <a:gd name="connsiteX1" fmla="*/ 352582 w 2509838"/>
                    <a:gd name="connsiteY1" fmla="*/ 0 h 1826460"/>
                    <a:gd name="connsiteX2" fmla="*/ 2144556 w 2509838"/>
                    <a:gd name="connsiteY2" fmla="*/ 0 h 1826460"/>
                    <a:gd name="connsiteX3" fmla="*/ 2497138 w 2509838"/>
                    <a:gd name="connsiteY3" fmla="*/ 352582 h 1826460"/>
                    <a:gd name="connsiteX4" fmla="*/ 2509838 w 2509838"/>
                    <a:gd name="connsiteY4" fmla="*/ 1826460 h 1826460"/>
                    <a:gd name="connsiteX5" fmla="*/ 1471456 w 2509838"/>
                    <a:gd name="connsiteY5" fmla="*/ 1086842 h 1826460"/>
                    <a:gd name="connsiteX6" fmla="*/ 352582 w 2509838"/>
                    <a:gd name="connsiteY6" fmla="*/ 1086842 h 1826460"/>
                    <a:gd name="connsiteX7" fmla="*/ 0 w 2509838"/>
                    <a:gd name="connsiteY7" fmla="*/ 734260 h 1826460"/>
                    <a:gd name="connsiteX8" fmla="*/ 0 w 2509838"/>
                    <a:gd name="connsiteY8" fmla="*/ 352582 h 1826460"/>
                    <a:gd name="connsiteX0" fmla="*/ 0 w 2502694"/>
                    <a:gd name="connsiteY0" fmla="*/ 352582 h 1821697"/>
                    <a:gd name="connsiteX1" fmla="*/ 352582 w 2502694"/>
                    <a:gd name="connsiteY1" fmla="*/ 0 h 1821697"/>
                    <a:gd name="connsiteX2" fmla="*/ 2144556 w 2502694"/>
                    <a:gd name="connsiteY2" fmla="*/ 0 h 1821697"/>
                    <a:gd name="connsiteX3" fmla="*/ 2497138 w 2502694"/>
                    <a:gd name="connsiteY3" fmla="*/ 352582 h 1821697"/>
                    <a:gd name="connsiteX4" fmla="*/ 2502694 w 2502694"/>
                    <a:gd name="connsiteY4" fmla="*/ 1821697 h 1821697"/>
                    <a:gd name="connsiteX5" fmla="*/ 1471456 w 2502694"/>
                    <a:gd name="connsiteY5" fmla="*/ 1086842 h 1821697"/>
                    <a:gd name="connsiteX6" fmla="*/ 352582 w 2502694"/>
                    <a:gd name="connsiteY6" fmla="*/ 1086842 h 1821697"/>
                    <a:gd name="connsiteX7" fmla="*/ 0 w 2502694"/>
                    <a:gd name="connsiteY7" fmla="*/ 734260 h 1821697"/>
                    <a:gd name="connsiteX8" fmla="*/ 0 w 2502694"/>
                    <a:gd name="connsiteY8" fmla="*/ 352582 h 1821697"/>
                    <a:gd name="connsiteX0" fmla="*/ 0 w 2497932"/>
                    <a:gd name="connsiteY0" fmla="*/ 352582 h 1807410"/>
                    <a:gd name="connsiteX1" fmla="*/ 352582 w 2497932"/>
                    <a:gd name="connsiteY1" fmla="*/ 0 h 1807410"/>
                    <a:gd name="connsiteX2" fmla="*/ 2144556 w 2497932"/>
                    <a:gd name="connsiteY2" fmla="*/ 0 h 1807410"/>
                    <a:gd name="connsiteX3" fmla="*/ 2497138 w 2497932"/>
                    <a:gd name="connsiteY3" fmla="*/ 352582 h 1807410"/>
                    <a:gd name="connsiteX4" fmla="*/ 2497932 w 2497932"/>
                    <a:gd name="connsiteY4" fmla="*/ 1807410 h 1807410"/>
                    <a:gd name="connsiteX5" fmla="*/ 1471456 w 2497932"/>
                    <a:gd name="connsiteY5" fmla="*/ 1086842 h 1807410"/>
                    <a:gd name="connsiteX6" fmla="*/ 352582 w 2497932"/>
                    <a:gd name="connsiteY6" fmla="*/ 1086842 h 1807410"/>
                    <a:gd name="connsiteX7" fmla="*/ 0 w 2497932"/>
                    <a:gd name="connsiteY7" fmla="*/ 734260 h 1807410"/>
                    <a:gd name="connsiteX8" fmla="*/ 0 w 2497932"/>
                    <a:gd name="connsiteY8" fmla="*/ 352582 h 18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932" h="1807410">
                      <a:moveTo>
                        <a:pt x="0" y="352582"/>
                      </a:moveTo>
                      <a:cubicBezTo>
                        <a:pt x="0" y="157856"/>
                        <a:pt x="157856" y="0"/>
                        <a:pt x="352582" y="0"/>
                      </a:cubicBezTo>
                      <a:lnTo>
                        <a:pt x="2144556" y="0"/>
                      </a:lnTo>
                      <a:cubicBezTo>
                        <a:pt x="2339282" y="0"/>
                        <a:pt x="2497138" y="157856"/>
                        <a:pt x="2497138" y="352582"/>
                      </a:cubicBezTo>
                      <a:cubicBezTo>
                        <a:pt x="2497138" y="479808"/>
                        <a:pt x="2497932" y="1680184"/>
                        <a:pt x="2497932" y="1807410"/>
                      </a:cubicBezTo>
                      <a:cubicBezTo>
                        <a:pt x="2288382" y="1398886"/>
                        <a:pt x="1863032" y="1086842"/>
                        <a:pt x="1471456" y="1086842"/>
                      </a:cubicBezTo>
                      <a:lnTo>
                        <a:pt x="352582" y="1086842"/>
                      </a:lnTo>
                      <a:cubicBezTo>
                        <a:pt x="157856" y="1086842"/>
                        <a:pt x="0" y="928986"/>
                        <a:pt x="0" y="734260"/>
                      </a:cubicBezTo>
                      <a:lnTo>
                        <a:pt x="0" y="352582"/>
                      </a:lnTo>
                      <a:close/>
                    </a:path>
                  </a:pathLst>
                </a:cu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grpSp>
        </p:grpSp>
        <p:grpSp>
          <p:nvGrpSpPr>
            <p:cNvPr id="75" name="组合 74"/>
            <p:cNvGrpSpPr/>
            <p:nvPr/>
          </p:nvGrpSpPr>
          <p:grpSpPr>
            <a:xfrm flipH="1">
              <a:off x="2996697" y="1650354"/>
              <a:ext cx="1805985" cy="615747"/>
              <a:chOff x="2581446" y="1650354"/>
              <a:chExt cx="1805985" cy="615747"/>
            </a:xfrm>
          </p:grpSpPr>
          <p:sp>
            <p:nvSpPr>
              <p:cNvPr id="80" name="TextBox 1458"/>
              <p:cNvSpPr txBox="1"/>
              <p:nvPr/>
            </p:nvSpPr>
            <p:spPr>
              <a:xfrm>
                <a:off x="2581446" y="1697804"/>
                <a:ext cx="762770" cy="516257"/>
              </a:xfrm>
              <a:prstGeom prst="rect">
                <a:avLst/>
              </a:prstGeom>
              <a:noFill/>
            </p:spPr>
            <p:txBody>
              <a:bodyPr wrap="square" rtlCol="0" anchor="ctr" anchorCtr="1">
                <a:spAutoFit/>
              </a:bodyPr>
              <a:lstStyle/>
              <a:p>
                <a:pPr algn="ctr"/>
                <a:r>
                  <a:rPr lang="en-US" altLang="zh-CN" sz="2700" b="1" dirty="0">
                    <a:solidFill>
                      <a:schemeClr val="bg1"/>
                    </a:solidFill>
                    <a:latin typeface="微软雅黑" panose="020B0503020204020204" pitchFamily="34" charset="-122"/>
                    <a:ea typeface="微软雅黑" panose="020B0503020204020204" pitchFamily="34" charset="-122"/>
                  </a:rPr>
                  <a:t>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3206357" y="1650354"/>
                <a:ext cx="1178527" cy="391104"/>
              </a:xfrm>
              <a:prstGeom prst="rect">
                <a:avLst/>
              </a:prstGeom>
            </p:spPr>
            <p:txBody>
              <a:bodyPr wrap="none">
                <a:spAutoFit/>
              </a:bodyPr>
              <a:lstStyle/>
              <a:p>
                <a:pPr algn="ctr"/>
                <a:r>
                  <a:rPr lang="zh-CN" altLang="en-US" sz="1900" b="1" dirty="0">
                    <a:solidFill>
                      <a:schemeClr val="bg1"/>
                    </a:solidFill>
                    <a:latin typeface="微软雅黑" panose="020B0503020204020204" pitchFamily="34" charset="-122"/>
                    <a:ea typeface="微软雅黑" panose="020B0503020204020204" pitchFamily="34" charset="-122"/>
                  </a:rPr>
                  <a:t>活水循环</a:t>
                </a:r>
              </a:p>
            </p:txBody>
          </p:sp>
          <p:sp>
            <p:nvSpPr>
              <p:cNvPr id="82" name="矩形 81"/>
              <p:cNvSpPr/>
              <p:nvPr/>
            </p:nvSpPr>
            <p:spPr>
              <a:xfrm>
                <a:off x="3052463" y="2000150"/>
                <a:ext cx="1334968" cy="265951"/>
              </a:xfrm>
              <a:prstGeom prst="rect">
                <a:avLst/>
              </a:prstGeom>
            </p:spPr>
            <p:txBody>
              <a:bodyPr wrap="none">
                <a:spAutoFit/>
              </a:bodyPr>
              <a:lstStyle/>
              <a:p>
                <a:pPr algn="ctr"/>
                <a:r>
                  <a:rPr lang="zh-CN" altLang="en-US" sz="1100" b="1" dirty="0">
                    <a:latin typeface="微软雅黑" panose="020B0503020204020204" pitchFamily="34" charset="-122"/>
                    <a:ea typeface="微软雅黑" panose="020B0503020204020204" pitchFamily="34" charset="-122"/>
                    <a:cs typeface="宋体" panose="02010600030101010101" pitchFamily="2" charset="-122"/>
                    <a:sym typeface="+mn-ea"/>
                  </a:rPr>
                  <a:t>提高水体的流动性</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4430327" y="1075232"/>
              <a:ext cx="1942055" cy="625483"/>
              <a:chOff x="2702135" y="1650354"/>
              <a:chExt cx="1942055" cy="625483"/>
            </a:xfrm>
          </p:grpSpPr>
          <p:sp>
            <p:nvSpPr>
              <p:cNvPr id="77" name="TextBox 364"/>
              <p:cNvSpPr txBox="1"/>
              <p:nvPr/>
            </p:nvSpPr>
            <p:spPr>
              <a:xfrm>
                <a:off x="2702135" y="1697805"/>
                <a:ext cx="762771" cy="516257"/>
              </a:xfrm>
              <a:prstGeom prst="rect">
                <a:avLst/>
              </a:prstGeom>
              <a:noFill/>
            </p:spPr>
            <p:txBody>
              <a:bodyPr wrap="square" rtlCol="0" anchor="ctr" anchorCtr="1">
                <a:spAutoFit/>
              </a:bodyPr>
              <a:lstStyle/>
              <a:p>
                <a:pPr algn="ctr"/>
                <a:r>
                  <a:rPr lang="en-US" altLang="zh-CN" sz="2700" b="1" dirty="0">
                    <a:solidFill>
                      <a:schemeClr val="bg1"/>
                    </a:solidFill>
                    <a:latin typeface="微软雅黑" panose="020B0503020204020204" pitchFamily="34" charset="-122"/>
                    <a:ea typeface="微软雅黑" panose="020B0503020204020204" pitchFamily="34" charset="-122"/>
                  </a:rPr>
                  <a:t>2</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8" name="矩形 77"/>
              <p:cNvSpPr/>
              <p:nvPr/>
            </p:nvSpPr>
            <p:spPr>
              <a:xfrm>
                <a:off x="3165775" y="1650354"/>
                <a:ext cx="1178527" cy="391104"/>
              </a:xfrm>
              <a:prstGeom prst="rect">
                <a:avLst/>
              </a:prstGeom>
            </p:spPr>
            <p:txBody>
              <a:bodyPr wrap="none">
                <a:spAutoFit/>
              </a:bodyPr>
              <a:lstStyle/>
              <a:p>
                <a:r>
                  <a:rPr lang="zh-CN" altLang="en-US" sz="1900" b="1" dirty="0">
                    <a:solidFill>
                      <a:schemeClr val="bg1"/>
                    </a:solidFill>
                    <a:latin typeface="微软雅黑" panose="020B0503020204020204" pitchFamily="34" charset="-122"/>
                    <a:ea typeface="微软雅黑" panose="020B0503020204020204" pitchFamily="34" charset="-122"/>
                  </a:rPr>
                  <a:t>清水补给</a:t>
                </a:r>
              </a:p>
            </p:txBody>
          </p:sp>
          <p:sp>
            <p:nvSpPr>
              <p:cNvPr id="79" name="矩形 78"/>
              <p:cNvSpPr/>
              <p:nvPr/>
            </p:nvSpPr>
            <p:spPr>
              <a:xfrm>
                <a:off x="3165817" y="2009886"/>
                <a:ext cx="1478373" cy="265951"/>
              </a:xfrm>
              <a:prstGeom prst="rect">
                <a:avLst/>
              </a:prstGeom>
            </p:spPr>
            <p:txBody>
              <a:bodyPr wrap="none">
                <a:spAutoFit/>
              </a:bodyPr>
              <a:lstStyle/>
              <a:p>
                <a:pPr algn="ctr"/>
                <a:r>
                  <a:rPr lang="zh-CN" altLang="en-US" sz="1100" b="1" dirty="0">
                    <a:latin typeface="微软雅黑" panose="020B0503020204020204" pitchFamily="34" charset="-122"/>
                    <a:ea typeface="微软雅黑" panose="020B0503020204020204" pitchFamily="34" charset="-122"/>
                    <a:cs typeface="宋体" panose="02010600030101010101" pitchFamily="2" charset="-122"/>
                    <a:sym typeface="+mn-ea"/>
                  </a:rPr>
                  <a:t>提高水体的环境容量</a:t>
                </a:r>
              </a:p>
            </p:txBody>
          </p:sp>
        </p:grpSp>
      </p:grpSp>
      <p:sp>
        <p:nvSpPr>
          <p:cNvPr id="15" name="矩形 14"/>
          <p:cNvSpPr/>
          <p:nvPr/>
        </p:nvSpPr>
        <p:spPr>
          <a:xfrm>
            <a:off x="9247678" y="5523762"/>
            <a:ext cx="1465929" cy="317943"/>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两个技术手段</a:t>
            </a:r>
          </a:p>
        </p:txBody>
      </p:sp>
      <p:sp>
        <p:nvSpPr>
          <p:cNvPr id="4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48"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50"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52" name="矩形 51">
            <a:extLst>
              <a:ext uri="{FF2B5EF4-FFF2-40B4-BE49-F238E27FC236}">
                <a16:creationId xmlns:a16="http://schemas.microsoft.com/office/drawing/2014/main" id="{5158278C-909A-4205-B7CC-38CC40131A2C}"/>
              </a:ext>
            </a:extLst>
          </p:cNvPr>
          <p:cNvSpPr/>
          <p:nvPr/>
        </p:nvSpPr>
        <p:spPr>
          <a:xfrm>
            <a:off x="879604" y="792134"/>
            <a:ext cx="2492986"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工程补水增净驱动系统</a:t>
            </a:r>
            <a:endParaRPr lang="zh-CN" altLang="en-US" b="1" dirty="0">
              <a:solidFill>
                <a:srgbClr val="C00000"/>
              </a:solidFill>
            </a:endParaRPr>
          </a:p>
        </p:txBody>
      </p:sp>
      <p:sp>
        <p:nvSpPr>
          <p:cNvPr id="53"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398912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down)">
                                      <p:cBhvr>
                                        <p:cTn id="11" dur="500"/>
                                        <p:tgtEl>
                                          <p:spTgt spid="7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48"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50"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grpSp>
        <p:nvGrpSpPr>
          <p:cNvPr id="42" name="组合 41"/>
          <p:cNvGrpSpPr/>
          <p:nvPr/>
        </p:nvGrpSpPr>
        <p:grpSpPr>
          <a:xfrm>
            <a:off x="335360" y="1385789"/>
            <a:ext cx="11614888" cy="5355579"/>
            <a:chOff x="97736" y="949063"/>
            <a:chExt cx="12012997" cy="5736963"/>
          </a:xfrm>
        </p:grpSpPr>
        <p:sp>
          <p:nvSpPr>
            <p:cNvPr id="43" name="文本框 4">
              <a:extLst>
                <a:ext uri="{FF2B5EF4-FFF2-40B4-BE49-F238E27FC236}">
                  <a16:creationId xmlns:a16="http://schemas.microsoft.com/office/drawing/2014/main" id="{3F8F9968-F9B1-4F09-8477-1020AECC7F1D}"/>
                </a:ext>
              </a:extLst>
            </p:cNvPr>
            <p:cNvSpPr txBox="1"/>
            <p:nvPr/>
          </p:nvSpPr>
          <p:spPr>
            <a:xfrm>
              <a:off x="144929" y="949063"/>
              <a:ext cx="2403173" cy="692358"/>
            </a:xfrm>
            <a:prstGeom prst="rect">
              <a:avLst/>
            </a:prstGeom>
            <a:noFill/>
            <a:ln w="6350">
              <a:solidFill>
                <a:schemeClr val="tx1"/>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目标水域水质监测、污染情况调查（污染来源、污染程度、污染物组成）</a:t>
              </a:r>
            </a:p>
          </p:txBody>
        </p:sp>
        <p:sp>
          <p:nvSpPr>
            <p:cNvPr id="44" name="文本框 4">
              <a:extLst>
                <a:ext uri="{FF2B5EF4-FFF2-40B4-BE49-F238E27FC236}">
                  <a16:creationId xmlns:a16="http://schemas.microsoft.com/office/drawing/2014/main" id="{1CC3A6E3-B099-493F-BB88-3CFF95BC2E79}"/>
                </a:ext>
              </a:extLst>
            </p:cNvPr>
            <p:cNvSpPr txBox="1">
              <a:spLocks noChangeArrowheads="1"/>
            </p:cNvSpPr>
            <p:nvPr/>
          </p:nvSpPr>
          <p:spPr bwMode="auto">
            <a:xfrm>
              <a:off x="3019303" y="1020478"/>
              <a:ext cx="892302" cy="505933"/>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377" eaLnBrk="0" hangingPunct="0"/>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制定水质提升目标</a:t>
              </a:r>
              <a:endParaRPr kumimoji="0" lang="zh-CN" altLang="zh-CN" b="0" i="0" u="none" strike="noStrike" cap="none" normalizeH="0" baseline="0" dirty="0">
                <a:ln>
                  <a:noFill/>
                </a:ln>
                <a:solidFill>
                  <a:schemeClr val="tx1"/>
                </a:solidFill>
                <a:effectLst/>
                <a:latin typeface="Arial" panose="020B0604020202020204" pitchFamily="34" charset="0"/>
                <a:ea typeface="微软雅黑" panose="020B0503020204020204" pitchFamily="34" charset="-122"/>
              </a:endParaRPr>
            </a:p>
          </p:txBody>
        </p:sp>
        <p:sp>
          <p:nvSpPr>
            <p:cNvPr id="45" name="文本框 5">
              <a:extLst>
                <a:ext uri="{FF2B5EF4-FFF2-40B4-BE49-F238E27FC236}">
                  <a16:creationId xmlns:a16="http://schemas.microsoft.com/office/drawing/2014/main" id="{2511CDFE-E7CD-4D7E-A483-E71B36B94055}"/>
                </a:ext>
              </a:extLst>
            </p:cNvPr>
            <p:cNvSpPr txBox="1">
              <a:spLocks noChangeArrowheads="1"/>
            </p:cNvSpPr>
            <p:nvPr/>
          </p:nvSpPr>
          <p:spPr bwMode="auto">
            <a:xfrm>
              <a:off x="4590034" y="963613"/>
              <a:ext cx="2403173" cy="617230"/>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377" eaLnBrk="0" hangingPunct="0"/>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确定水质提升技术路线及技术方案（技术比选研究、工程量计算、治理效果研判）</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3" name="文本框 7">
              <a:extLst>
                <a:ext uri="{FF2B5EF4-FFF2-40B4-BE49-F238E27FC236}">
                  <a16:creationId xmlns:a16="http://schemas.microsoft.com/office/drawing/2014/main" id="{683946A0-1739-4BCD-A90A-2B7129507C03}"/>
                </a:ext>
              </a:extLst>
            </p:cNvPr>
            <p:cNvSpPr txBox="1">
              <a:spLocks noChangeArrowheads="1"/>
            </p:cNvSpPr>
            <p:nvPr/>
          </p:nvSpPr>
          <p:spPr bwMode="auto">
            <a:xfrm>
              <a:off x="7474181" y="1032419"/>
              <a:ext cx="2290604" cy="479618"/>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377" eaLnBrk="0" hangingPunct="0"/>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水质提升</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工程</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及水质监测系统</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设计</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施工</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、调试</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4" name="文本框 10">
              <a:extLst>
                <a:ext uri="{FF2B5EF4-FFF2-40B4-BE49-F238E27FC236}">
                  <a16:creationId xmlns:a16="http://schemas.microsoft.com/office/drawing/2014/main" id="{DBBC0D9C-07CE-4E83-AA91-C0F086279095}"/>
                </a:ext>
              </a:extLst>
            </p:cNvPr>
            <p:cNvSpPr txBox="1">
              <a:spLocks noChangeArrowheads="1"/>
            </p:cNvSpPr>
            <p:nvPr/>
          </p:nvSpPr>
          <p:spPr bwMode="auto">
            <a:xfrm>
              <a:off x="10182161" y="1032419"/>
              <a:ext cx="1928572" cy="479618"/>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defTabSz="914377" eaLnBrk="0" hangingPunct="0"/>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水质提升</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工程</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及水质监测系统</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运行</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、维护</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5" name="左大括号 54">
              <a:extLst>
                <a:ext uri="{FF2B5EF4-FFF2-40B4-BE49-F238E27FC236}">
                  <a16:creationId xmlns:a16="http://schemas.microsoft.com/office/drawing/2014/main" id="{5A71B6CE-095A-4BA1-8FFE-89928F4D651F}"/>
                </a:ext>
              </a:extLst>
            </p:cNvPr>
            <p:cNvSpPr/>
            <p:nvPr/>
          </p:nvSpPr>
          <p:spPr>
            <a:xfrm rot="5400000">
              <a:off x="5667443" y="-1367696"/>
              <a:ext cx="332045" cy="650362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ea typeface="微软雅黑" panose="020B0503020204020204" pitchFamily="34" charset="-122"/>
              </a:endParaRPr>
            </a:p>
          </p:txBody>
        </p:sp>
        <p:sp>
          <p:nvSpPr>
            <p:cNvPr id="56" name="文本框 18">
              <a:extLst>
                <a:ext uri="{FF2B5EF4-FFF2-40B4-BE49-F238E27FC236}">
                  <a16:creationId xmlns:a16="http://schemas.microsoft.com/office/drawing/2014/main" id="{83C65BEA-B74B-4E42-ABAC-9E665DC74D39}"/>
                </a:ext>
              </a:extLst>
            </p:cNvPr>
            <p:cNvSpPr txBox="1"/>
            <p:nvPr/>
          </p:nvSpPr>
          <p:spPr>
            <a:xfrm>
              <a:off x="2124534" y="2098263"/>
              <a:ext cx="1168587" cy="346178"/>
            </a:xfrm>
            <a:prstGeom prst="rect">
              <a:avLst/>
            </a:prstGeom>
            <a:noFill/>
          </p:spPr>
          <p:txBody>
            <a:bodyPr wrap="square" rtlCol="0">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消除黑臭</a:t>
              </a:r>
            </a:p>
          </p:txBody>
        </p:sp>
        <p:sp>
          <p:nvSpPr>
            <p:cNvPr id="57" name="文本框 24">
              <a:extLst>
                <a:ext uri="{FF2B5EF4-FFF2-40B4-BE49-F238E27FC236}">
                  <a16:creationId xmlns:a16="http://schemas.microsoft.com/office/drawing/2014/main" id="{DB3A7785-AD4B-4F0F-B5EC-85276739D200}"/>
                </a:ext>
              </a:extLst>
            </p:cNvPr>
            <p:cNvSpPr txBox="1"/>
            <p:nvPr/>
          </p:nvSpPr>
          <p:spPr>
            <a:xfrm>
              <a:off x="8653493" y="2098263"/>
              <a:ext cx="1035793" cy="346178"/>
            </a:xfrm>
            <a:prstGeom prst="rect">
              <a:avLst/>
            </a:prstGeom>
            <a:noFill/>
          </p:spPr>
          <p:txBody>
            <a:bodyPr wrap="square" rtlCol="0">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生态修复</a:t>
              </a:r>
            </a:p>
          </p:txBody>
        </p:sp>
        <p:sp>
          <p:nvSpPr>
            <p:cNvPr id="58" name="矩形 57">
              <a:extLst>
                <a:ext uri="{FF2B5EF4-FFF2-40B4-BE49-F238E27FC236}">
                  <a16:creationId xmlns:a16="http://schemas.microsoft.com/office/drawing/2014/main" id="{D46C8795-F727-4AC0-A58B-2E522BD19E97}"/>
                </a:ext>
              </a:extLst>
            </p:cNvPr>
            <p:cNvSpPr/>
            <p:nvPr/>
          </p:nvSpPr>
          <p:spPr>
            <a:xfrm>
              <a:off x="248109" y="2844005"/>
              <a:ext cx="986810"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曝气复氧</a:t>
              </a:r>
            </a:p>
          </p:txBody>
        </p:sp>
        <p:sp>
          <p:nvSpPr>
            <p:cNvPr id="59" name="矩形 58">
              <a:extLst>
                <a:ext uri="{FF2B5EF4-FFF2-40B4-BE49-F238E27FC236}">
                  <a16:creationId xmlns:a16="http://schemas.microsoft.com/office/drawing/2014/main" id="{B73B92DD-0521-4B94-AB75-C41F0CF1893A}"/>
                </a:ext>
              </a:extLst>
            </p:cNvPr>
            <p:cNvSpPr/>
            <p:nvPr/>
          </p:nvSpPr>
          <p:spPr>
            <a:xfrm>
              <a:off x="1944303" y="2844005"/>
              <a:ext cx="1384717"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生物载体安装</a:t>
              </a:r>
            </a:p>
          </p:txBody>
        </p:sp>
        <p:sp>
          <p:nvSpPr>
            <p:cNvPr id="60" name="矩形 59">
              <a:extLst>
                <a:ext uri="{FF2B5EF4-FFF2-40B4-BE49-F238E27FC236}">
                  <a16:creationId xmlns:a16="http://schemas.microsoft.com/office/drawing/2014/main" id="{612DBEC6-95E6-4F67-8AF6-A890801FFE9B}"/>
                </a:ext>
              </a:extLst>
            </p:cNvPr>
            <p:cNvSpPr/>
            <p:nvPr/>
          </p:nvSpPr>
          <p:spPr>
            <a:xfrm>
              <a:off x="4027647" y="2844005"/>
              <a:ext cx="1384717"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复合制剂投加</a:t>
              </a:r>
            </a:p>
          </p:txBody>
        </p:sp>
        <p:sp>
          <p:nvSpPr>
            <p:cNvPr id="61" name="矩形 60">
              <a:extLst>
                <a:ext uri="{FF2B5EF4-FFF2-40B4-BE49-F238E27FC236}">
                  <a16:creationId xmlns:a16="http://schemas.microsoft.com/office/drawing/2014/main" id="{33046469-421C-49AA-863B-AF3111B7E8AA}"/>
                </a:ext>
              </a:extLst>
            </p:cNvPr>
            <p:cNvSpPr/>
            <p:nvPr/>
          </p:nvSpPr>
          <p:spPr>
            <a:xfrm>
              <a:off x="5951498" y="2844005"/>
              <a:ext cx="2578439"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水生动植物及生物调控技术</a:t>
              </a:r>
            </a:p>
          </p:txBody>
        </p:sp>
        <p:sp>
          <p:nvSpPr>
            <p:cNvPr id="62" name="矩形 61">
              <a:extLst>
                <a:ext uri="{FF2B5EF4-FFF2-40B4-BE49-F238E27FC236}">
                  <a16:creationId xmlns:a16="http://schemas.microsoft.com/office/drawing/2014/main" id="{C2A06144-60C7-4A00-AA99-5F1E80C447D2}"/>
                </a:ext>
              </a:extLst>
            </p:cNvPr>
            <p:cNvSpPr/>
            <p:nvPr/>
          </p:nvSpPr>
          <p:spPr>
            <a:xfrm>
              <a:off x="10628526" y="2844005"/>
              <a:ext cx="1384717"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人工湿地技术</a:t>
              </a:r>
            </a:p>
          </p:txBody>
        </p:sp>
        <p:sp>
          <p:nvSpPr>
            <p:cNvPr id="63" name="矩形 62">
              <a:extLst>
                <a:ext uri="{FF2B5EF4-FFF2-40B4-BE49-F238E27FC236}">
                  <a16:creationId xmlns:a16="http://schemas.microsoft.com/office/drawing/2014/main" id="{2050C034-0C8C-4E7F-BC03-78351414F0E9}"/>
                </a:ext>
              </a:extLst>
            </p:cNvPr>
            <p:cNvSpPr/>
            <p:nvPr/>
          </p:nvSpPr>
          <p:spPr>
            <a:xfrm>
              <a:off x="8653710" y="2835615"/>
              <a:ext cx="1384717" cy="346178"/>
            </a:xfrm>
            <a:prstGeom prst="rect">
              <a:avLst/>
            </a:prstGeom>
          </p:spPr>
          <p:txBody>
            <a:bodyPr wrap="non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生态浮岛技术</a:t>
              </a:r>
            </a:p>
          </p:txBody>
        </p:sp>
        <p:sp>
          <p:nvSpPr>
            <p:cNvPr id="64" name="左大括号 63">
              <a:extLst>
                <a:ext uri="{FF2B5EF4-FFF2-40B4-BE49-F238E27FC236}">
                  <a16:creationId xmlns:a16="http://schemas.microsoft.com/office/drawing/2014/main" id="{1C9B6E61-E806-4818-8AD6-BC74BC9466B1}"/>
                </a:ext>
              </a:extLst>
            </p:cNvPr>
            <p:cNvSpPr/>
            <p:nvPr/>
          </p:nvSpPr>
          <p:spPr>
            <a:xfrm rot="5400000">
              <a:off x="2524078" y="615638"/>
              <a:ext cx="244542" cy="408618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ea typeface="微软雅黑" panose="020B0503020204020204" pitchFamily="34" charset="-122"/>
              </a:endParaRPr>
            </a:p>
          </p:txBody>
        </p:sp>
        <p:sp>
          <p:nvSpPr>
            <p:cNvPr id="65" name="左大括号 64">
              <a:extLst>
                <a:ext uri="{FF2B5EF4-FFF2-40B4-BE49-F238E27FC236}">
                  <a16:creationId xmlns:a16="http://schemas.microsoft.com/office/drawing/2014/main" id="{731EB10A-AF7C-4B95-B905-003F2DF05227}"/>
                </a:ext>
              </a:extLst>
            </p:cNvPr>
            <p:cNvSpPr/>
            <p:nvPr/>
          </p:nvSpPr>
          <p:spPr>
            <a:xfrm rot="5400000">
              <a:off x="9017832" y="623286"/>
              <a:ext cx="244542" cy="406806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dirty="0">
                <a:ea typeface="微软雅黑" panose="020B0503020204020204" pitchFamily="34" charset="-122"/>
              </a:endParaRPr>
            </a:p>
          </p:txBody>
        </p:sp>
        <p:pic>
          <p:nvPicPr>
            <p:cNvPr id="66" name="图片 5" descr="IMG_256">
              <a:extLst>
                <a:ext uri="{FF2B5EF4-FFF2-40B4-BE49-F238E27FC236}">
                  <a16:creationId xmlns:a16="http://schemas.microsoft.com/office/drawing/2014/main" id="{BD9BFEFE-5E73-4050-9D22-1B1DE000E3D4}"/>
                </a:ext>
              </a:extLst>
            </p:cNvPr>
            <p:cNvPicPr>
              <a:picLocks noChangeAspect="1"/>
            </p:cNvPicPr>
            <p:nvPr/>
          </p:nvPicPr>
          <p:blipFill rotWithShape="1">
            <a:blip r:embed="rId3"/>
            <a:srcRect r="26596"/>
            <a:stretch/>
          </p:blipFill>
          <p:spPr>
            <a:xfrm>
              <a:off x="185909" y="3218981"/>
              <a:ext cx="1195838" cy="1356761"/>
            </a:xfrm>
            <a:prstGeom prst="rect">
              <a:avLst/>
            </a:prstGeom>
            <a:ln>
              <a:noFill/>
            </a:ln>
            <a:effectLst>
              <a:outerShdw blurRad="292100" dist="139700" dir="2700000" algn="tl" rotWithShape="0">
                <a:srgbClr val="333333">
                  <a:alpha val="65000"/>
                </a:srgbClr>
              </a:outerShdw>
            </a:effectLst>
          </p:spPr>
        </p:pic>
        <p:pic>
          <p:nvPicPr>
            <p:cNvPr id="67" name="图片 66" descr="8Y]AH1CQ]2Z3$VUL{~___@N">
              <a:extLst>
                <a:ext uri="{FF2B5EF4-FFF2-40B4-BE49-F238E27FC236}">
                  <a16:creationId xmlns:a16="http://schemas.microsoft.com/office/drawing/2014/main" id="{F1CCC407-825E-4BDD-8810-302672136C40}"/>
                </a:ext>
              </a:extLst>
            </p:cNvPr>
            <p:cNvPicPr>
              <a:picLocks noChangeAspect="1"/>
            </p:cNvPicPr>
            <p:nvPr/>
          </p:nvPicPr>
          <p:blipFill>
            <a:blip r:embed="rId4"/>
            <a:stretch>
              <a:fillRect/>
            </a:stretch>
          </p:blipFill>
          <p:spPr>
            <a:xfrm>
              <a:off x="97736" y="4895697"/>
              <a:ext cx="1406706" cy="1615040"/>
            </a:xfrm>
            <a:prstGeom prst="rect">
              <a:avLst/>
            </a:prstGeom>
            <a:ln>
              <a:noFill/>
            </a:ln>
            <a:effectLst>
              <a:outerShdw blurRad="292100" dist="139700" dir="2700000" algn="tl" rotWithShape="0">
                <a:srgbClr val="333333">
                  <a:alpha val="65000"/>
                </a:srgbClr>
              </a:outerShdw>
            </a:effectLst>
          </p:spPr>
        </p:pic>
        <p:pic>
          <p:nvPicPr>
            <p:cNvPr id="68" name="图片 67">
              <a:extLst>
                <a:ext uri="{FF2B5EF4-FFF2-40B4-BE49-F238E27FC236}">
                  <a16:creationId xmlns:a16="http://schemas.microsoft.com/office/drawing/2014/main" id="{F14E28C7-1455-4B97-BDBE-A235D7A7F70B}"/>
                </a:ext>
              </a:extLst>
            </p:cNvPr>
            <p:cNvPicPr>
              <a:picLocks noChangeAspect="1"/>
            </p:cNvPicPr>
            <p:nvPr/>
          </p:nvPicPr>
          <p:blipFill>
            <a:blip r:embed="rId5"/>
            <a:stretch>
              <a:fillRect/>
            </a:stretch>
          </p:blipFill>
          <p:spPr>
            <a:xfrm>
              <a:off x="1835418" y="3173307"/>
              <a:ext cx="1425368" cy="1575231"/>
            </a:xfrm>
            <a:prstGeom prst="rect">
              <a:avLst/>
            </a:prstGeom>
            <a:ln>
              <a:noFill/>
            </a:ln>
            <a:effectLst>
              <a:outerShdw blurRad="292100" dist="139700" dir="2700000" algn="tl" rotWithShape="0">
                <a:srgbClr val="333333">
                  <a:alpha val="65000"/>
                </a:srgbClr>
              </a:outerShdw>
            </a:effectLst>
          </p:spPr>
        </p:pic>
        <p:pic>
          <p:nvPicPr>
            <p:cNvPr id="69" name="Picture 2" descr="C:\Users\Administrator\Desktop\产品手册图片\对比图-修改.jpg">
              <a:extLst>
                <a:ext uri="{FF2B5EF4-FFF2-40B4-BE49-F238E27FC236}">
                  <a16:creationId xmlns:a16="http://schemas.microsoft.com/office/drawing/2014/main" id="{614CD17F-6447-4965-A695-9AD26B982D8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95" r="9195" b="57404"/>
            <a:stretch/>
          </p:blipFill>
          <p:spPr bwMode="auto">
            <a:xfrm>
              <a:off x="5793407" y="4930760"/>
              <a:ext cx="2334143" cy="1277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a:extLst>
                <a:ext uri="{FF2B5EF4-FFF2-40B4-BE49-F238E27FC236}">
                  <a16:creationId xmlns:a16="http://schemas.microsoft.com/office/drawing/2014/main" id="{CF8DDB43-CCC8-446D-87C9-CDD96E6223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532" y="4888815"/>
              <a:ext cx="1696454" cy="1272342"/>
            </a:xfrm>
            <a:prstGeom prst="rect">
              <a:avLst/>
            </a:prstGeom>
            <a:ln>
              <a:noFill/>
            </a:ln>
            <a:effectLst>
              <a:outerShdw blurRad="292100" dist="139700" dir="2700000" algn="tl" rotWithShape="0">
                <a:srgbClr val="333333">
                  <a:alpha val="65000"/>
                </a:srgbClr>
              </a:outerShdw>
            </a:effectLst>
          </p:spPr>
        </p:pic>
        <p:pic>
          <p:nvPicPr>
            <p:cNvPr id="71" name="图片 70">
              <a:extLst>
                <a:ext uri="{FF2B5EF4-FFF2-40B4-BE49-F238E27FC236}">
                  <a16:creationId xmlns:a16="http://schemas.microsoft.com/office/drawing/2014/main" id="{CD041C8C-DA2B-43DD-9E75-B289A07C2529}"/>
                </a:ext>
              </a:extLst>
            </p:cNvPr>
            <p:cNvPicPr/>
            <p:nvPr/>
          </p:nvPicPr>
          <p:blipFill rotWithShape="1">
            <a:blip r:embed="rId8"/>
            <a:srcRect l="74050" t="3809" r="1139" b="40109"/>
            <a:stretch/>
          </p:blipFill>
          <p:spPr>
            <a:xfrm>
              <a:off x="1895340" y="4888815"/>
              <a:ext cx="1305523" cy="1797211"/>
            </a:xfrm>
            <a:prstGeom prst="rect">
              <a:avLst/>
            </a:prstGeom>
            <a:ln>
              <a:noFill/>
            </a:ln>
            <a:effectLst>
              <a:outerShdw blurRad="292100" dist="139700" dir="2700000" algn="tl" rotWithShape="0">
                <a:srgbClr val="333333">
                  <a:alpha val="65000"/>
                </a:srgbClr>
              </a:outerShdw>
            </a:effectLst>
          </p:spPr>
        </p:pic>
        <p:pic>
          <p:nvPicPr>
            <p:cNvPr id="72" name="图片 71">
              <a:extLst>
                <a:ext uri="{FF2B5EF4-FFF2-40B4-BE49-F238E27FC236}">
                  <a16:creationId xmlns:a16="http://schemas.microsoft.com/office/drawing/2014/main" id="{0DA6BD82-EB23-464F-9A82-78E6136271F1}"/>
                </a:ext>
              </a:extLst>
            </p:cNvPr>
            <p:cNvPicPr>
              <a:picLocks noChangeAspect="1"/>
            </p:cNvPicPr>
            <p:nvPr/>
          </p:nvPicPr>
          <p:blipFill>
            <a:blip r:embed="rId9"/>
            <a:stretch>
              <a:fillRect/>
            </a:stretch>
          </p:blipFill>
          <p:spPr>
            <a:xfrm>
              <a:off x="3846042" y="4915558"/>
              <a:ext cx="1556467" cy="1647239"/>
            </a:xfrm>
            <a:prstGeom prst="rect">
              <a:avLst/>
            </a:prstGeom>
            <a:ln>
              <a:noFill/>
            </a:ln>
            <a:effectLst>
              <a:outerShdw blurRad="292100" dist="139700" dir="2700000" algn="tl" rotWithShape="0">
                <a:srgbClr val="333333">
                  <a:alpha val="65000"/>
                </a:srgbClr>
              </a:outerShdw>
            </a:effectLst>
          </p:spPr>
        </p:pic>
        <p:pic>
          <p:nvPicPr>
            <p:cNvPr id="73" name="Picture 2" descr="https://timgsa.baidu.com/timg?image&amp;quality=80&amp;size=b9999_10000&amp;sec=1512452381025&amp;di=c03c0ad7cc210e2af26415ca022266c5&amp;imgtype=0&amp;src=http%3A%2F%2Fwww.ll086.com%2FUploadFiles%2Fpropic%2F20150107%2F635562361265077741.jpg">
              <a:extLst>
                <a:ext uri="{FF2B5EF4-FFF2-40B4-BE49-F238E27FC236}">
                  <a16:creationId xmlns:a16="http://schemas.microsoft.com/office/drawing/2014/main" id="{E109EC36-B2F9-41BC-9525-BD9653A0FEB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110" r="12805"/>
            <a:stretch/>
          </p:blipFill>
          <p:spPr bwMode="auto">
            <a:xfrm>
              <a:off x="3820875" y="3284656"/>
              <a:ext cx="1650661" cy="1239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4" name="Picture 3" descr="F:\联想12014.3.25\新建文件夹\ziliao\基地照片\IMG_20130505_074458.jpg">
              <a:extLst>
                <a:ext uri="{FF2B5EF4-FFF2-40B4-BE49-F238E27FC236}">
                  <a16:creationId xmlns:a16="http://schemas.microsoft.com/office/drawing/2014/main" id="{B5691294-0E9E-4F9F-885C-37CD43BBF508}"/>
                </a:ext>
              </a:extLst>
            </p:cNvPr>
            <p:cNvPicPr>
              <a:picLocks noChangeAspect="1" noChangeArrowheads="1"/>
            </p:cNvPicPr>
            <p:nvPr/>
          </p:nvPicPr>
          <p:blipFill>
            <a:blip r:embed="rId11"/>
            <a:srcRect/>
            <a:stretch>
              <a:fillRect/>
            </a:stretch>
          </p:blipFill>
          <p:spPr bwMode="auto">
            <a:xfrm>
              <a:off x="6150491" y="3210592"/>
              <a:ext cx="1851430" cy="1420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5" name="Picture 4" descr="https://timgsa.baidu.com/timg?image&amp;quality=80&amp;size=b9999_10000&amp;sec=1512393481609&amp;di=b2b8ccac856ea6117431201537ff3211&amp;imgtype=0&amp;src=http%3A%2F%2Fimg.diytrade.com%2Fcdimg%2F1720259%2F24674520%2F0%2F1329445972.jpg">
              <a:extLst>
                <a:ext uri="{FF2B5EF4-FFF2-40B4-BE49-F238E27FC236}">
                  <a16:creationId xmlns:a16="http://schemas.microsoft.com/office/drawing/2014/main" id="{640125E9-F135-4087-A955-CC4B86F4E57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70875" y="3286093"/>
              <a:ext cx="1555768" cy="1168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6" descr="https://timgsa.baidu.com/timg?image&amp;quality=80&amp;size=b9999_10000&amp;sec=1512452527817&amp;di=5a2d5b6fb7c76d0086721a0571fcdab7&amp;imgtype=0&amp;src=http%3A%2F%2Fi1.bbs.fd.zol-img.com.cn%2Ft_s1200x5000%2Fg2%2FM00%2F0B%2F0C%2FCg-4WVVO4nKIWAgvAAXsG026rLQAADSzABjpSkABewz887.jpg">
              <a:extLst>
                <a:ext uri="{FF2B5EF4-FFF2-40B4-BE49-F238E27FC236}">
                  <a16:creationId xmlns:a16="http://schemas.microsoft.com/office/drawing/2014/main" id="{BD6F60E9-00B7-4636-B3B7-36FF0EB28E6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844" r="6847"/>
            <a:stretch/>
          </p:blipFill>
          <p:spPr bwMode="auto">
            <a:xfrm>
              <a:off x="10403524" y="4922371"/>
              <a:ext cx="1646665" cy="1148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 name="Picture 8" descr="https://timgsa.baidu.com/timg?image&amp;quality=80&amp;size=b9999_10000&amp;sec=1512452739496&amp;di=b9248433d4e90807cf777df914c59994&amp;imgtype=0&amp;src=http%3A%2F%2Fwww.reyao.cn%2Fruiyao%2Fkindeditor%2Fattached%2Fimage%2F20161027%2F20161027071500_48899.png">
              <a:extLst>
                <a:ext uri="{FF2B5EF4-FFF2-40B4-BE49-F238E27FC236}">
                  <a16:creationId xmlns:a16="http://schemas.microsoft.com/office/drawing/2014/main" id="{B6A1124E-BE00-483C-8FDF-4539313428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3525" y="3324256"/>
              <a:ext cx="1666664" cy="10240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8" name="下箭头 6">
              <a:extLst>
                <a:ext uri="{FF2B5EF4-FFF2-40B4-BE49-F238E27FC236}">
                  <a16:creationId xmlns:a16="http://schemas.microsoft.com/office/drawing/2014/main" id="{94B7EC5E-9CEB-4562-9CB6-496B494EE415}"/>
                </a:ext>
              </a:extLst>
            </p:cNvPr>
            <p:cNvSpPr/>
            <p:nvPr/>
          </p:nvSpPr>
          <p:spPr>
            <a:xfrm rot="16200000">
              <a:off x="2724823" y="1071791"/>
              <a:ext cx="134470" cy="38284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dirty="0">
                <a:ea typeface="微软雅黑" panose="020B0503020204020204" pitchFamily="34" charset="-122"/>
              </a:endParaRPr>
            </a:p>
          </p:txBody>
        </p:sp>
        <p:sp>
          <p:nvSpPr>
            <p:cNvPr id="79" name="下箭头 6">
              <a:extLst>
                <a:ext uri="{FF2B5EF4-FFF2-40B4-BE49-F238E27FC236}">
                  <a16:creationId xmlns:a16="http://schemas.microsoft.com/office/drawing/2014/main" id="{71768305-C181-4AA6-941A-0262E5BB21AB}"/>
                </a:ext>
              </a:extLst>
            </p:cNvPr>
            <p:cNvSpPr/>
            <p:nvPr/>
          </p:nvSpPr>
          <p:spPr>
            <a:xfrm rot="16200000">
              <a:off x="4180999" y="981387"/>
              <a:ext cx="134470" cy="56364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dirty="0">
                <a:ea typeface="微软雅黑" panose="020B0503020204020204" pitchFamily="34" charset="-122"/>
              </a:endParaRPr>
            </a:p>
          </p:txBody>
        </p:sp>
        <p:sp>
          <p:nvSpPr>
            <p:cNvPr id="80" name="下箭头 6">
              <a:extLst>
                <a:ext uri="{FF2B5EF4-FFF2-40B4-BE49-F238E27FC236}">
                  <a16:creationId xmlns:a16="http://schemas.microsoft.com/office/drawing/2014/main" id="{C6E21D3D-0E35-4159-AB8B-ECE6D744A9FD}"/>
                </a:ext>
              </a:extLst>
            </p:cNvPr>
            <p:cNvSpPr/>
            <p:nvPr/>
          </p:nvSpPr>
          <p:spPr>
            <a:xfrm rot="16200000">
              <a:off x="7171237" y="1102589"/>
              <a:ext cx="117690" cy="3044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dirty="0">
                <a:ea typeface="微软雅黑" panose="020B0503020204020204" pitchFamily="34" charset="-122"/>
              </a:endParaRPr>
            </a:p>
          </p:txBody>
        </p:sp>
        <p:sp>
          <p:nvSpPr>
            <p:cNvPr id="81" name="下箭头 6">
              <a:extLst>
                <a:ext uri="{FF2B5EF4-FFF2-40B4-BE49-F238E27FC236}">
                  <a16:creationId xmlns:a16="http://schemas.microsoft.com/office/drawing/2014/main" id="{66E2626A-5E50-4F19-8C2C-A38B6BB830E2}"/>
                </a:ext>
              </a:extLst>
            </p:cNvPr>
            <p:cNvSpPr/>
            <p:nvPr/>
          </p:nvSpPr>
          <p:spPr>
            <a:xfrm rot="16200000">
              <a:off x="9925853" y="1102589"/>
              <a:ext cx="117690" cy="30446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sz="1600" dirty="0">
                <a:ea typeface="微软雅黑" panose="020B0503020204020204" pitchFamily="34" charset="-122"/>
              </a:endParaRPr>
            </a:p>
          </p:txBody>
        </p:sp>
      </p:grpSp>
      <p:sp>
        <p:nvSpPr>
          <p:cNvPr id="82" name="矩形 81"/>
          <p:cNvSpPr/>
          <p:nvPr/>
        </p:nvSpPr>
        <p:spPr>
          <a:xfrm>
            <a:off x="9113329" y="751709"/>
            <a:ext cx="2565228" cy="451403"/>
          </a:xfrm>
          <a:prstGeom prst="rect">
            <a:avLst/>
          </a:prstGeom>
        </p:spPr>
        <p:txBody>
          <a:bodyPr wrap="none" lIns="121914" tIns="60957" rIns="121914" bIns="60957">
            <a:spAutoFit/>
          </a:bodyPr>
          <a:lstStyle/>
          <a:p>
            <a:r>
              <a:rPr lang="zh-CN" altLang="en-US" sz="2100" b="1" dirty="0">
                <a:latin typeface="微软雅黑" panose="020B0503020204020204" pitchFamily="34" charset="-122"/>
                <a:ea typeface="微软雅黑" panose="020B0503020204020204" pitchFamily="34" charset="-122"/>
                <a:cs typeface="Times New Roman" panose="02020603050405020304" pitchFamily="18" charset="0"/>
              </a:rPr>
              <a:t>水质提升</a:t>
            </a:r>
            <a:r>
              <a:rPr lang="en-US" altLang="zh-CN" sz="21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100" b="1" dirty="0">
                <a:latin typeface="微软雅黑" panose="020B0503020204020204" pitchFamily="34" charset="-122"/>
                <a:ea typeface="微软雅黑" panose="020B0503020204020204" pitchFamily="34" charset="-122"/>
                <a:cs typeface="Times New Roman" panose="02020603050405020304" pitchFamily="18" charset="0"/>
              </a:rPr>
              <a:t>生态修复</a:t>
            </a:r>
          </a:p>
        </p:txBody>
      </p:sp>
      <p:sp>
        <p:nvSpPr>
          <p:cNvPr id="51" name="矩形 50">
            <a:extLst>
              <a:ext uri="{FF2B5EF4-FFF2-40B4-BE49-F238E27FC236}">
                <a16:creationId xmlns:a16="http://schemas.microsoft.com/office/drawing/2014/main" id="{E0E7AEC6-5391-44B1-9C84-74C66A95448B}"/>
              </a:ext>
            </a:extLst>
          </p:cNvPr>
          <p:cNvSpPr/>
          <p:nvPr/>
        </p:nvSpPr>
        <p:spPr>
          <a:xfrm>
            <a:off x="879604" y="792134"/>
            <a:ext cx="2492986"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生态美化循环促进系统</a:t>
            </a:r>
            <a:endParaRPr lang="zh-CN" altLang="en-US" b="1" dirty="0">
              <a:solidFill>
                <a:srgbClr val="C00000"/>
              </a:solidFill>
            </a:endParaRPr>
          </a:p>
        </p:txBody>
      </p:sp>
      <p:sp>
        <p:nvSpPr>
          <p:cNvPr id="46"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2609462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28"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30"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grpSp>
        <p:nvGrpSpPr>
          <p:cNvPr id="31" name="组合 30"/>
          <p:cNvGrpSpPr/>
          <p:nvPr/>
        </p:nvGrpSpPr>
        <p:grpSpPr>
          <a:xfrm>
            <a:off x="254565" y="1332741"/>
            <a:ext cx="11170028" cy="5361355"/>
            <a:chOff x="220060" y="725157"/>
            <a:chExt cx="11830432" cy="6127533"/>
          </a:xfrm>
        </p:grpSpPr>
        <p:sp>
          <p:nvSpPr>
            <p:cNvPr id="32" name="矩形 31">
              <a:extLst>
                <a:ext uri="{FF2B5EF4-FFF2-40B4-BE49-F238E27FC236}">
                  <a16:creationId xmlns:a16="http://schemas.microsoft.com/office/drawing/2014/main" id="{AEEB6107-3B7A-42FE-89E2-FCC822CC98DC}"/>
                </a:ext>
              </a:extLst>
            </p:cNvPr>
            <p:cNvSpPr/>
            <p:nvPr/>
          </p:nvSpPr>
          <p:spPr>
            <a:xfrm>
              <a:off x="544533" y="2175200"/>
              <a:ext cx="361478" cy="3763833"/>
            </a:xfrm>
            <a:prstGeom prst="rect">
              <a:avLst/>
            </a:prstGeom>
            <a:solidFill>
              <a:srgbClr val="92D050"/>
            </a:solidFill>
            <a:ln w="12700">
              <a:noFill/>
            </a:ln>
          </p:spPr>
          <p:txBody>
            <a:bodyPr wrap="square">
              <a:spAutoFit/>
            </a:bodyPr>
            <a:lstStyle/>
            <a:p>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生态护坡及岸带修复改造技</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术</a:t>
              </a:r>
            </a:p>
          </p:txBody>
        </p:sp>
        <p:sp>
          <p:nvSpPr>
            <p:cNvPr id="33" name="矩形 32">
              <a:extLst>
                <a:ext uri="{FF2B5EF4-FFF2-40B4-BE49-F238E27FC236}">
                  <a16:creationId xmlns:a16="http://schemas.microsoft.com/office/drawing/2014/main" id="{5AE27602-7E6A-4925-B3A5-0D6EEB3E2DF1}"/>
                </a:ext>
              </a:extLst>
            </p:cNvPr>
            <p:cNvSpPr/>
            <p:nvPr/>
          </p:nvSpPr>
          <p:spPr>
            <a:xfrm>
              <a:off x="1442238" y="2145210"/>
              <a:ext cx="1007664" cy="369348"/>
            </a:xfrm>
            <a:prstGeom prst="rect">
              <a:avLst/>
            </a:prstGeom>
            <a:solidFill>
              <a:schemeClr val="accent3">
                <a:lumMod val="60000"/>
                <a:lumOff val="40000"/>
              </a:schemeClr>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生态护坡</a:t>
              </a: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4" name="矩形 33">
              <a:extLst>
                <a:ext uri="{FF2B5EF4-FFF2-40B4-BE49-F238E27FC236}">
                  <a16:creationId xmlns:a16="http://schemas.microsoft.com/office/drawing/2014/main" id="{4CBEFD72-0189-4E99-95C6-D5AD0F7E051C}"/>
                </a:ext>
              </a:extLst>
            </p:cNvPr>
            <p:cNvSpPr/>
            <p:nvPr/>
          </p:nvSpPr>
          <p:spPr>
            <a:xfrm>
              <a:off x="1442238" y="5616312"/>
              <a:ext cx="1581064" cy="369348"/>
            </a:xfrm>
            <a:prstGeom prst="rect">
              <a:avLst/>
            </a:prstGeom>
            <a:solidFill>
              <a:schemeClr val="accent3">
                <a:lumMod val="60000"/>
                <a:lumOff val="40000"/>
              </a:schemeClr>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岸带修复改造</a:t>
              </a: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5" name="矩形 34">
              <a:extLst>
                <a:ext uri="{FF2B5EF4-FFF2-40B4-BE49-F238E27FC236}">
                  <a16:creationId xmlns:a16="http://schemas.microsoft.com/office/drawing/2014/main" id="{D8AC79B1-1D76-44EE-B3CA-391ECF427496}"/>
                </a:ext>
              </a:extLst>
            </p:cNvPr>
            <p:cNvSpPr/>
            <p:nvPr/>
          </p:nvSpPr>
          <p:spPr>
            <a:xfrm>
              <a:off x="3023303" y="1343363"/>
              <a:ext cx="906479" cy="369348"/>
            </a:xfrm>
            <a:prstGeom prst="rect">
              <a:avLst/>
            </a:prstGeom>
            <a:solidFill>
              <a:srgbClr val="DFEAAE"/>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石笼垫</a:t>
              </a: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6" name="矩形 35">
              <a:extLst>
                <a:ext uri="{FF2B5EF4-FFF2-40B4-BE49-F238E27FC236}">
                  <a16:creationId xmlns:a16="http://schemas.microsoft.com/office/drawing/2014/main" id="{AE75E42E-30A8-473B-92FB-A93772A22E6C}"/>
                </a:ext>
              </a:extLst>
            </p:cNvPr>
            <p:cNvSpPr/>
            <p:nvPr/>
          </p:nvSpPr>
          <p:spPr>
            <a:xfrm>
              <a:off x="3023303" y="2051862"/>
              <a:ext cx="1430585" cy="369348"/>
            </a:xfrm>
            <a:prstGeom prst="rect">
              <a:avLst/>
            </a:prstGeom>
            <a:solidFill>
              <a:srgbClr val="DFEAAE"/>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生态砖和鱼巢</a:t>
              </a: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7" name="矩形 36">
              <a:extLst>
                <a:ext uri="{FF2B5EF4-FFF2-40B4-BE49-F238E27FC236}">
                  <a16:creationId xmlns:a16="http://schemas.microsoft.com/office/drawing/2014/main" id="{28EB55BA-8327-4AD5-BACE-8DEDB56E0529}"/>
                </a:ext>
              </a:extLst>
            </p:cNvPr>
            <p:cNvSpPr/>
            <p:nvPr/>
          </p:nvSpPr>
          <p:spPr>
            <a:xfrm>
              <a:off x="3023303" y="2811635"/>
              <a:ext cx="621452" cy="369348"/>
            </a:xfrm>
            <a:prstGeom prst="rect">
              <a:avLst/>
            </a:prstGeom>
            <a:solidFill>
              <a:srgbClr val="DFEAAE"/>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抛石</a:t>
              </a:r>
              <a:endParaRPr lang="en-US" altLang="zh-CN" sz="15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矩形 37">
              <a:extLst>
                <a:ext uri="{FF2B5EF4-FFF2-40B4-BE49-F238E27FC236}">
                  <a16:creationId xmlns:a16="http://schemas.microsoft.com/office/drawing/2014/main" id="{C85A84A5-A7B6-4088-A200-6E825C5D7249}"/>
                </a:ext>
              </a:extLst>
            </p:cNvPr>
            <p:cNvSpPr/>
            <p:nvPr/>
          </p:nvSpPr>
          <p:spPr>
            <a:xfrm>
              <a:off x="3023303" y="3478904"/>
              <a:ext cx="1430585" cy="369348"/>
            </a:xfrm>
            <a:prstGeom prst="rect">
              <a:avLst/>
            </a:prstGeom>
            <a:solidFill>
              <a:srgbClr val="DFEAAE"/>
            </a:solidFill>
            <a:ln w="12700">
              <a:noFill/>
            </a:ln>
          </p:spPr>
          <p:txBody>
            <a:bodyPr wrap="square">
              <a:spAutoFit/>
            </a:bodyPr>
            <a:lstStyle/>
            <a:p>
              <a:r>
                <a:rPr lang="zh-CN" altLang="en-US" sz="1500" dirty="0">
                  <a:latin typeface="微软雅黑" panose="020B0503020204020204" pitchFamily="34" charset="-122"/>
                  <a:ea typeface="微软雅黑" panose="020B0503020204020204" pitchFamily="34" charset="-122"/>
                  <a:cs typeface="Times New Roman" panose="02020603050405020304" pitchFamily="18" charset="0"/>
                </a:rPr>
                <a:t>土工织物扁袋</a:t>
              </a:r>
            </a:p>
          </p:txBody>
        </p:sp>
        <p:pic>
          <p:nvPicPr>
            <p:cNvPr id="39" name="图片 38" descr="http://img10.cn.gcimg.net/gcproduct/day_20141017/90f37f83b01b6b006a746cbb7c7fdc0a.jpg">
              <a:extLst>
                <a:ext uri="{FF2B5EF4-FFF2-40B4-BE49-F238E27FC236}">
                  <a16:creationId xmlns:a16="http://schemas.microsoft.com/office/drawing/2014/main" id="{33317207-5C05-4B99-ACF3-6E75D1A15C19}"/>
                </a:ext>
              </a:extLst>
            </p:cNvPr>
            <p:cNvPicPr/>
            <p:nvPr/>
          </p:nvPicPr>
          <p:blipFill rotWithShape="1">
            <a:blip r:embed="rId2">
              <a:extLst>
                <a:ext uri="{28A0092B-C50C-407E-A947-70E740481C1C}">
                  <a14:useLocalDpi xmlns:a14="http://schemas.microsoft.com/office/drawing/2010/main" val="0"/>
                </a:ext>
              </a:extLst>
            </a:blip>
            <a:srcRect l="5839" r="4988" b="14784"/>
            <a:stretch/>
          </p:blipFill>
          <p:spPr bwMode="auto">
            <a:xfrm>
              <a:off x="5409352" y="794741"/>
              <a:ext cx="2555359" cy="183499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40" name="图片 39">
              <a:extLst>
                <a:ext uri="{FF2B5EF4-FFF2-40B4-BE49-F238E27FC236}">
                  <a16:creationId xmlns:a16="http://schemas.microsoft.com/office/drawing/2014/main" id="{A4867B47-D6A6-464E-AEFF-67BF688E7474}"/>
                </a:ext>
              </a:extLst>
            </p:cNvPr>
            <p:cNvPicPr/>
            <p:nvPr/>
          </p:nvPicPr>
          <p:blipFill>
            <a:blip r:embed="rId3"/>
            <a:stretch>
              <a:fillRect/>
            </a:stretch>
          </p:blipFill>
          <p:spPr>
            <a:xfrm>
              <a:off x="8132491" y="2781427"/>
              <a:ext cx="3918001" cy="1903884"/>
            </a:xfrm>
            <a:prstGeom prst="rect">
              <a:avLst/>
            </a:prstGeom>
            <a:ln>
              <a:noFill/>
            </a:ln>
            <a:effectLst>
              <a:outerShdw blurRad="292100" dist="139700" dir="2700000" algn="tl" rotWithShape="0">
                <a:srgbClr val="333333">
                  <a:alpha val="65000"/>
                </a:srgbClr>
              </a:outerShdw>
            </a:effectLst>
          </p:spPr>
        </p:pic>
        <p:pic>
          <p:nvPicPr>
            <p:cNvPr id="41" name="图片 40" descr="https://timgsa.baidu.com/timg?image&amp;quality=80&amp;size=b9999_10000&amp;sec=1486205281801&amp;di=0d27d6d4bfdbd2000a94ad85df42810a&amp;imgtype=0&amp;src=http%3A%2F%2Fwww.turenscape.com%2Fupfiles%2F1449802145.jpg">
              <a:extLst>
                <a:ext uri="{FF2B5EF4-FFF2-40B4-BE49-F238E27FC236}">
                  <a16:creationId xmlns:a16="http://schemas.microsoft.com/office/drawing/2014/main" id="{11E4B074-E5E9-4F23-A70B-B33DBB2E4AE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88244" y="2767667"/>
              <a:ext cx="2876467" cy="1917644"/>
            </a:xfrm>
            <a:prstGeom prst="rect">
              <a:avLst/>
            </a:prstGeom>
            <a:ln>
              <a:noFill/>
            </a:ln>
            <a:effectLst>
              <a:outerShdw blurRad="292100" dist="139700" dir="2700000" algn="tl" rotWithShape="0">
                <a:srgbClr val="333333">
                  <a:alpha val="65000"/>
                </a:srgbClr>
              </a:outerShdw>
            </a:effectLst>
          </p:spPr>
        </p:pic>
        <p:pic>
          <p:nvPicPr>
            <p:cNvPr id="42" name="图片 41">
              <a:extLst>
                <a:ext uri="{FF2B5EF4-FFF2-40B4-BE49-F238E27FC236}">
                  <a16:creationId xmlns:a16="http://schemas.microsoft.com/office/drawing/2014/main" id="{C1B691BE-5C12-438A-9816-B582C1FE5EB5}"/>
                </a:ext>
              </a:extLst>
            </p:cNvPr>
            <p:cNvPicPr/>
            <p:nvPr/>
          </p:nvPicPr>
          <p:blipFill>
            <a:blip r:embed="rId5"/>
            <a:stretch>
              <a:fillRect/>
            </a:stretch>
          </p:blipFill>
          <p:spPr>
            <a:xfrm>
              <a:off x="8132491" y="725157"/>
              <a:ext cx="2480254" cy="1917644"/>
            </a:xfrm>
            <a:prstGeom prst="rect">
              <a:avLst/>
            </a:prstGeom>
            <a:ln>
              <a:noFill/>
            </a:ln>
            <a:effectLst>
              <a:outerShdw blurRad="292100" dist="139700" dir="2700000" algn="tl" rotWithShape="0">
                <a:srgbClr val="333333">
                  <a:alpha val="65000"/>
                </a:srgbClr>
              </a:outerShdw>
            </a:effectLst>
          </p:spPr>
        </p:pic>
        <p:pic>
          <p:nvPicPr>
            <p:cNvPr id="43" name="图片 42" descr="C:\Users\hp\Desktop\剖面.jpg">
              <a:extLst>
                <a:ext uri="{FF2B5EF4-FFF2-40B4-BE49-F238E27FC236}">
                  <a16:creationId xmlns:a16="http://schemas.microsoft.com/office/drawing/2014/main" id="{8D0C5B7B-6435-49C4-8CE1-33785F7CAEB2}"/>
                </a:ext>
              </a:extLst>
            </p:cNvPr>
            <p:cNvPicPr/>
            <p:nvPr/>
          </p:nvPicPr>
          <p:blipFill>
            <a:blip r:embed="rId6" cstate="print"/>
            <a:srcRect t="15810" b="34585"/>
            <a:stretch>
              <a:fillRect/>
            </a:stretch>
          </p:blipFill>
          <p:spPr bwMode="auto">
            <a:xfrm>
              <a:off x="4634742" y="4929739"/>
              <a:ext cx="4319087" cy="1511232"/>
            </a:xfrm>
            <a:prstGeom prst="rect">
              <a:avLst/>
            </a:prstGeom>
            <a:ln>
              <a:noFill/>
            </a:ln>
            <a:effectLst>
              <a:outerShdw blurRad="292100" dist="139700" dir="2700000" algn="tl" rotWithShape="0">
                <a:srgbClr val="333333">
                  <a:alpha val="65000"/>
                </a:srgbClr>
              </a:outerShdw>
            </a:effectLst>
          </p:spPr>
        </p:pic>
        <p:pic>
          <p:nvPicPr>
            <p:cNvPr id="44" name="图片 43" descr="C:\Users\hp\Documents\Tencent Files\66322358\FileRecv\MobileFile\hedaoxiufu.jpg">
              <a:extLst>
                <a:ext uri="{FF2B5EF4-FFF2-40B4-BE49-F238E27FC236}">
                  <a16:creationId xmlns:a16="http://schemas.microsoft.com/office/drawing/2014/main" id="{8D496F47-38CB-45D0-90E1-9D2BE945460D}"/>
                </a:ext>
              </a:extLst>
            </p:cNvPr>
            <p:cNvPicPr/>
            <p:nvPr/>
          </p:nvPicPr>
          <p:blipFill>
            <a:blip r:embed="rId7" cstate="print"/>
            <a:srcRect/>
            <a:stretch>
              <a:fillRect/>
            </a:stretch>
          </p:blipFill>
          <p:spPr bwMode="auto">
            <a:xfrm>
              <a:off x="9302434" y="4929739"/>
              <a:ext cx="2397917" cy="1497998"/>
            </a:xfrm>
            <a:prstGeom prst="rect">
              <a:avLst/>
            </a:prstGeom>
            <a:ln>
              <a:noFill/>
            </a:ln>
            <a:effectLst>
              <a:outerShdw blurRad="292100" dist="139700" dir="2700000" algn="tl" rotWithShape="0">
                <a:srgbClr val="333333">
                  <a:alpha val="65000"/>
                </a:srgbClr>
              </a:outerShdw>
            </a:effectLst>
          </p:spPr>
        </p:pic>
        <p:grpSp>
          <p:nvGrpSpPr>
            <p:cNvPr id="45" name="组合 44">
              <a:extLst>
                <a:ext uri="{FF2B5EF4-FFF2-40B4-BE49-F238E27FC236}">
                  <a16:creationId xmlns:a16="http://schemas.microsoft.com/office/drawing/2014/main" id="{018F09C5-6EE6-44CC-87B7-EDA110AFF3C1}"/>
                </a:ext>
              </a:extLst>
            </p:cNvPr>
            <p:cNvGrpSpPr/>
            <p:nvPr/>
          </p:nvGrpSpPr>
          <p:grpSpPr>
            <a:xfrm>
              <a:off x="6581954" y="2189080"/>
              <a:ext cx="1385213" cy="447695"/>
              <a:chOff x="3019" y="1805528"/>
              <a:chExt cx="2168228" cy="447695"/>
            </a:xfrm>
          </p:grpSpPr>
          <p:sp>
            <p:nvSpPr>
              <p:cNvPr id="63" name="矩形 62">
                <a:extLst>
                  <a:ext uri="{FF2B5EF4-FFF2-40B4-BE49-F238E27FC236}">
                    <a16:creationId xmlns:a16="http://schemas.microsoft.com/office/drawing/2014/main" id="{741E8494-C07D-4A43-A1A3-98C1D9A1F117}"/>
                  </a:ext>
                </a:extLst>
              </p:cNvPr>
              <p:cNvSpPr/>
              <p:nvPr/>
            </p:nvSpPr>
            <p:spPr>
              <a:xfrm>
                <a:off x="3019" y="1805528"/>
                <a:ext cx="2168228" cy="446022"/>
              </a:xfrm>
              <a:prstGeom prst="rect">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64" name="文本框 52">
                <a:extLst>
                  <a:ext uri="{FF2B5EF4-FFF2-40B4-BE49-F238E27FC236}">
                    <a16:creationId xmlns:a16="http://schemas.microsoft.com/office/drawing/2014/main" id="{F541988E-1E55-42CD-BD91-14566854D4D4}"/>
                  </a:ext>
                </a:extLst>
              </p:cNvPr>
              <p:cNvSpPr txBox="1"/>
              <p:nvPr/>
            </p:nvSpPr>
            <p:spPr>
              <a:xfrm>
                <a:off x="3019" y="1877113"/>
                <a:ext cx="2168228" cy="37611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Aft>
                    <a:spcPct val="35000"/>
                  </a:spcAft>
                </a:pPr>
                <a:r>
                  <a:rPr lang="zh-CN" altLang="en-US" sz="1600" dirty="0">
                    <a:solidFill>
                      <a:schemeClr val="tx1"/>
                    </a:solidFill>
                    <a:latin typeface="微软雅黑" panose="020B0503020204020204" pitchFamily="34" charset="-122"/>
                    <a:ea typeface="微软雅黑" panose="020B0503020204020204" pitchFamily="34" charset="-122"/>
                  </a:rPr>
                  <a:t>石笼垫</a:t>
                </a:r>
                <a:endParaRPr lang="zh-CN" altLang="en-US" sz="1600" dirty="0">
                  <a:solidFill>
                    <a:schemeClr val="tx1"/>
                  </a:solidFill>
                  <a:ea typeface="微软雅黑" panose="020B0503020204020204" pitchFamily="34" charset="-122"/>
                </a:endParaRPr>
              </a:p>
            </p:txBody>
          </p:sp>
        </p:grpSp>
        <p:grpSp>
          <p:nvGrpSpPr>
            <p:cNvPr id="46" name="组合 45">
              <a:extLst>
                <a:ext uri="{FF2B5EF4-FFF2-40B4-BE49-F238E27FC236}">
                  <a16:creationId xmlns:a16="http://schemas.microsoft.com/office/drawing/2014/main" id="{69964B6B-9FB4-418D-A6AE-825DB91F2159}"/>
                </a:ext>
              </a:extLst>
            </p:cNvPr>
            <p:cNvGrpSpPr/>
            <p:nvPr/>
          </p:nvGrpSpPr>
          <p:grpSpPr>
            <a:xfrm>
              <a:off x="8132491" y="2767668"/>
              <a:ext cx="1710249" cy="469814"/>
              <a:chOff x="674934" y="457675"/>
              <a:chExt cx="2175971" cy="446022"/>
            </a:xfrm>
          </p:grpSpPr>
          <p:sp>
            <p:nvSpPr>
              <p:cNvPr id="61" name="矩形 60">
                <a:extLst>
                  <a:ext uri="{FF2B5EF4-FFF2-40B4-BE49-F238E27FC236}">
                    <a16:creationId xmlns:a16="http://schemas.microsoft.com/office/drawing/2014/main" id="{135187BC-7622-453F-9E21-9C846E019020}"/>
                  </a:ext>
                </a:extLst>
              </p:cNvPr>
              <p:cNvSpPr/>
              <p:nvPr/>
            </p:nvSpPr>
            <p:spPr>
              <a:xfrm>
                <a:off x="682677" y="457675"/>
                <a:ext cx="2168228" cy="446022"/>
              </a:xfrm>
              <a:prstGeom prst="rect">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62" name="文本框 56">
                <a:extLst>
                  <a:ext uri="{FF2B5EF4-FFF2-40B4-BE49-F238E27FC236}">
                    <a16:creationId xmlns:a16="http://schemas.microsoft.com/office/drawing/2014/main" id="{8753255A-507B-457A-A201-F63B5CA0CC88}"/>
                  </a:ext>
                </a:extLst>
              </p:cNvPr>
              <p:cNvSpPr txBox="1"/>
              <p:nvPr/>
            </p:nvSpPr>
            <p:spPr>
              <a:xfrm>
                <a:off x="674934" y="514130"/>
                <a:ext cx="2168228" cy="37611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Aft>
                    <a:spcPct val="35000"/>
                  </a:spcAft>
                </a:pPr>
                <a:r>
                  <a:rPr lang="zh-CN" altLang="en-US" sz="1600" dirty="0">
                    <a:solidFill>
                      <a:schemeClr val="tx1"/>
                    </a:solidFill>
                    <a:latin typeface="微软雅黑" panose="020B0503020204020204" pitchFamily="34" charset="-122"/>
                    <a:ea typeface="微软雅黑" panose="020B0503020204020204" pitchFamily="34" charset="-122"/>
                  </a:rPr>
                  <a:t>生态砖、鱼巢</a:t>
                </a:r>
                <a:endParaRPr lang="zh-CN" altLang="en-US" sz="1600" dirty="0">
                  <a:solidFill>
                    <a:schemeClr val="tx1"/>
                  </a:solidFill>
                  <a:ea typeface="微软雅黑" panose="020B0503020204020204" pitchFamily="34" charset="-122"/>
                </a:endParaRPr>
              </a:p>
            </p:txBody>
          </p:sp>
        </p:grpSp>
        <p:grpSp>
          <p:nvGrpSpPr>
            <p:cNvPr id="47" name="组合 46">
              <a:extLst>
                <a:ext uri="{FF2B5EF4-FFF2-40B4-BE49-F238E27FC236}">
                  <a16:creationId xmlns:a16="http://schemas.microsoft.com/office/drawing/2014/main" id="{F0104E47-F7F7-47E6-AD9F-B4D5FAF57907}"/>
                </a:ext>
              </a:extLst>
            </p:cNvPr>
            <p:cNvGrpSpPr/>
            <p:nvPr/>
          </p:nvGrpSpPr>
          <p:grpSpPr>
            <a:xfrm>
              <a:off x="6581955" y="2767667"/>
              <a:ext cx="1386864" cy="446022"/>
              <a:chOff x="3019" y="1805528"/>
              <a:chExt cx="2168228" cy="446022"/>
            </a:xfrm>
          </p:grpSpPr>
          <p:sp>
            <p:nvSpPr>
              <p:cNvPr id="59" name="矩形 58">
                <a:extLst>
                  <a:ext uri="{FF2B5EF4-FFF2-40B4-BE49-F238E27FC236}">
                    <a16:creationId xmlns:a16="http://schemas.microsoft.com/office/drawing/2014/main" id="{170DE726-42DE-495F-90FB-0BD80A98CB2C}"/>
                  </a:ext>
                </a:extLst>
              </p:cNvPr>
              <p:cNvSpPr/>
              <p:nvPr/>
            </p:nvSpPr>
            <p:spPr>
              <a:xfrm>
                <a:off x="3019" y="1805528"/>
                <a:ext cx="2168228" cy="446022"/>
              </a:xfrm>
              <a:prstGeom prst="rect">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60" name="文本框 59">
                <a:extLst>
                  <a:ext uri="{FF2B5EF4-FFF2-40B4-BE49-F238E27FC236}">
                    <a16:creationId xmlns:a16="http://schemas.microsoft.com/office/drawing/2014/main" id="{D3219B47-46B6-488D-BF3F-139EDD93AAC3}"/>
                  </a:ext>
                </a:extLst>
              </p:cNvPr>
              <p:cNvSpPr txBox="1"/>
              <p:nvPr/>
            </p:nvSpPr>
            <p:spPr>
              <a:xfrm>
                <a:off x="139704" y="1875440"/>
                <a:ext cx="1950627" cy="37611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Aft>
                    <a:spcPct val="35000"/>
                  </a:spcAft>
                </a:pPr>
                <a:r>
                  <a:rPr lang="zh-CN" altLang="en-US" sz="1600" dirty="0">
                    <a:solidFill>
                      <a:schemeClr val="tx1"/>
                    </a:solidFill>
                    <a:latin typeface="微软雅黑" panose="020B0503020204020204" pitchFamily="34" charset="-122"/>
                    <a:ea typeface="微软雅黑" panose="020B0503020204020204" pitchFamily="34" charset="-122"/>
                  </a:rPr>
                  <a:t>抛石护岸</a:t>
                </a:r>
                <a:endParaRPr lang="zh-CN" altLang="en-US" sz="1600" dirty="0">
                  <a:solidFill>
                    <a:schemeClr val="tx1"/>
                  </a:solidFill>
                  <a:ea typeface="微软雅黑" panose="020B0503020204020204" pitchFamily="34" charset="-122"/>
                </a:endParaRPr>
              </a:p>
            </p:txBody>
          </p:sp>
        </p:grpSp>
        <p:grpSp>
          <p:nvGrpSpPr>
            <p:cNvPr id="48" name="组合 47">
              <a:extLst>
                <a:ext uri="{FF2B5EF4-FFF2-40B4-BE49-F238E27FC236}">
                  <a16:creationId xmlns:a16="http://schemas.microsoft.com/office/drawing/2014/main" id="{D6CFD04B-EE81-401E-8D23-394EDB5AC94A}"/>
                </a:ext>
              </a:extLst>
            </p:cNvPr>
            <p:cNvGrpSpPr/>
            <p:nvPr/>
          </p:nvGrpSpPr>
          <p:grpSpPr>
            <a:xfrm>
              <a:off x="8127577" y="2169592"/>
              <a:ext cx="1322263" cy="473209"/>
              <a:chOff x="674934" y="457675"/>
              <a:chExt cx="2175971" cy="446022"/>
            </a:xfrm>
          </p:grpSpPr>
          <p:sp>
            <p:nvSpPr>
              <p:cNvPr id="57" name="矩形 56">
                <a:extLst>
                  <a:ext uri="{FF2B5EF4-FFF2-40B4-BE49-F238E27FC236}">
                    <a16:creationId xmlns:a16="http://schemas.microsoft.com/office/drawing/2014/main" id="{DFD21C3E-BE5D-4909-9581-745EFCA07472}"/>
                  </a:ext>
                </a:extLst>
              </p:cNvPr>
              <p:cNvSpPr/>
              <p:nvPr/>
            </p:nvSpPr>
            <p:spPr>
              <a:xfrm>
                <a:off x="682677" y="457675"/>
                <a:ext cx="2168228" cy="446022"/>
              </a:xfrm>
              <a:prstGeom prst="rect">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58" name="文本框 62">
                <a:extLst>
                  <a:ext uri="{FF2B5EF4-FFF2-40B4-BE49-F238E27FC236}">
                    <a16:creationId xmlns:a16="http://schemas.microsoft.com/office/drawing/2014/main" id="{6D3DD2DA-53A9-4C6E-9776-32BD3515B946}"/>
                  </a:ext>
                </a:extLst>
              </p:cNvPr>
              <p:cNvSpPr txBox="1"/>
              <p:nvPr/>
            </p:nvSpPr>
            <p:spPr>
              <a:xfrm>
                <a:off x="674934" y="514130"/>
                <a:ext cx="2168228" cy="37611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Aft>
                    <a:spcPct val="35000"/>
                  </a:spcAft>
                </a:pPr>
                <a:r>
                  <a:rPr lang="zh-CN" altLang="en-US" sz="1500" dirty="0">
                    <a:solidFill>
                      <a:schemeClr val="tx1"/>
                    </a:solidFill>
                    <a:latin typeface="微软雅黑" panose="020B0503020204020204" pitchFamily="34" charset="-122"/>
                    <a:ea typeface="微软雅黑" panose="020B0503020204020204" pitchFamily="34" charset="-122"/>
                  </a:rPr>
                  <a:t>土工织物扁袋</a:t>
                </a:r>
                <a:endParaRPr lang="zh-CN" altLang="en-US" sz="1500" dirty="0">
                  <a:solidFill>
                    <a:schemeClr val="tx1"/>
                  </a:solidFill>
                  <a:ea typeface="微软雅黑" panose="020B0503020204020204" pitchFamily="34" charset="-122"/>
                </a:endParaRPr>
              </a:p>
            </p:txBody>
          </p:sp>
        </p:grpSp>
        <p:cxnSp>
          <p:nvCxnSpPr>
            <p:cNvPr id="49" name="连接符: 肘形 8">
              <a:extLst>
                <a:ext uri="{FF2B5EF4-FFF2-40B4-BE49-F238E27FC236}">
                  <a16:creationId xmlns:a16="http://schemas.microsoft.com/office/drawing/2014/main" id="{88C543A0-4811-4855-BA01-3C94FF394379}"/>
                </a:ext>
              </a:extLst>
            </p:cNvPr>
            <p:cNvCxnSpPr>
              <a:cxnSpLocks/>
              <a:stCxn id="32" idx="3"/>
              <a:endCxn id="33" idx="1"/>
            </p:cNvCxnSpPr>
            <p:nvPr/>
          </p:nvCxnSpPr>
          <p:spPr>
            <a:xfrm flipV="1">
              <a:off x="906010" y="2329885"/>
              <a:ext cx="536228" cy="1727233"/>
            </a:xfrm>
            <a:prstGeom prst="bentConnector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连接符: 肘形 11">
              <a:extLst>
                <a:ext uri="{FF2B5EF4-FFF2-40B4-BE49-F238E27FC236}">
                  <a16:creationId xmlns:a16="http://schemas.microsoft.com/office/drawing/2014/main" id="{D69FBC55-12F2-4C86-94F4-E65B62724773}"/>
                </a:ext>
              </a:extLst>
            </p:cNvPr>
            <p:cNvCxnSpPr>
              <a:cxnSpLocks/>
              <a:stCxn id="32" idx="3"/>
              <a:endCxn id="34" idx="1"/>
            </p:cNvCxnSpPr>
            <p:nvPr/>
          </p:nvCxnSpPr>
          <p:spPr>
            <a:xfrm>
              <a:off x="906010" y="4057118"/>
              <a:ext cx="536228" cy="1743869"/>
            </a:xfrm>
            <a:prstGeom prst="bentConnector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连接符: 肘形 14">
              <a:extLst>
                <a:ext uri="{FF2B5EF4-FFF2-40B4-BE49-F238E27FC236}">
                  <a16:creationId xmlns:a16="http://schemas.microsoft.com/office/drawing/2014/main" id="{218C5184-6CF1-41D2-B225-02BD836A7B13}"/>
                </a:ext>
              </a:extLst>
            </p:cNvPr>
            <p:cNvCxnSpPr>
              <a:cxnSpLocks/>
              <a:stCxn id="33" idx="3"/>
            </p:cNvCxnSpPr>
            <p:nvPr/>
          </p:nvCxnSpPr>
          <p:spPr>
            <a:xfrm flipV="1">
              <a:off x="2449902" y="1497252"/>
              <a:ext cx="573401" cy="832633"/>
            </a:xfrm>
            <a:prstGeom prst="bentConnector2">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连接符: 肘形 21">
              <a:extLst>
                <a:ext uri="{FF2B5EF4-FFF2-40B4-BE49-F238E27FC236}">
                  <a16:creationId xmlns:a16="http://schemas.microsoft.com/office/drawing/2014/main" id="{DF6BFB86-52BE-4623-89F7-19B8F9030959}"/>
                </a:ext>
              </a:extLst>
            </p:cNvPr>
            <p:cNvCxnSpPr>
              <a:cxnSpLocks/>
              <a:stCxn id="33" idx="3"/>
              <a:endCxn id="36" idx="1"/>
            </p:cNvCxnSpPr>
            <p:nvPr/>
          </p:nvCxnSpPr>
          <p:spPr>
            <a:xfrm flipV="1">
              <a:off x="2449902" y="2236537"/>
              <a:ext cx="573401" cy="93348"/>
            </a:xfrm>
            <a:prstGeom prst="bentConnector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连接符: 肘形 28">
              <a:extLst>
                <a:ext uri="{FF2B5EF4-FFF2-40B4-BE49-F238E27FC236}">
                  <a16:creationId xmlns:a16="http://schemas.microsoft.com/office/drawing/2014/main" id="{7F9C950C-B41A-40C6-85F7-B62484324A1C}"/>
                </a:ext>
              </a:extLst>
            </p:cNvPr>
            <p:cNvCxnSpPr>
              <a:cxnSpLocks/>
              <a:stCxn id="33" idx="3"/>
              <a:endCxn id="37" idx="1"/>
            </p:cNvCxnSpPr>
            <p:nvPr/>
          </p:nvCxnSpPr>
          <p:spPr>
            <a:xfrm>
              <a:off x="2449902" y="2329885"/>
              <a:ext cx="573401" cy="666425"/>
            </a:xfrm>
            <a:prstGeom prst="bentConnector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连接符: 肘形 30">
              <a:extLst>
                <a:ext uri="{FF2B5EF4-FFF2-40B4-BE49-F238E27FC236}">
                  <a16:creationId xmlns:a16="http://schemas.microsoft.com/office/drawing/2014/main" id="{8FC42643-BEC9-4453-97F6-76FCB9091B88}"/>
                </a:ext>
              </a:extLst>
            </p:cNvPr>
            <p:cNvCxnSpPr>
              <a:cxnSpLocks/>
              <a:stCxn id="33" idx="3"/>
              <a:endCxn id="38" idx="1"/>
            </p:cNvCxnSpPr>
            <p:nvPr/>
          </p:nvCxnSpPr>
          <p:spPr>
            <a:xfrm>
              <a:off x="2449902" y="2329885"/>
              <a:ext cx="573401" cy="1333693"/>
            </a:xfrm>
            <a:prstGeom prst="bentConnector3">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文本框 67">
              <a:extLst>
                <a:ext uri="{FF2B5EF4-FFF2-40B4-BE49-F238E27FC236}">
                  <a16:creationId xmlns:a16="http://schemas.microsoft.com/office/drawing/2014/main" id="{F82113E6-ECF3-47AE-AD71-291F9165B6C9}"/>
                </a:ext>
              </a:extLst>
            </p:cNvPr>
            <p:cNvSpPr txBox="1"/>
            <p:nvPr/>
          </p:nvSpPr>
          <p:spPr>
            <a:xfrm>
              <a:off x="8375232" y="6476580"/>
              <a:ext cx="1287446" cy="37611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40640" tIns="40640" rIns="40640" bIns="40640" numCol="1" spcCol="1270" anchor="ctr" anchorCtr="0">
              <a:noAutofit/>
            </a:bodyPr>
            <a:lstStyle/>
            <a:p>
              <a:pPr algn="ctr" defTabSz="711182">
                <a:lnSpc>
                  <a:spcPct val="90000"/>
                </a:lnSpc>
                <a:spcAft>
                  <a:spcPct val="35000"/>
                </a:spcAft>
              </a:pPr>
              <a:r>
                <a:rPr lang="zh-CN" altLang="en-US" sz="1600" dirty="0">
                  <a:solidFill>
                    <a:schemeClr val="tx1"/>
                  </a:solidFill>
                  <a:latin typeface="微软雅黑" panose="020B0503020204020204" pitchFamily="34" charset="-122"/>
                  <a:ea typeface="微软雅黑" panose="020B0503020204020204" pitchFamily="34" charset="-122"/>
                </a:rPr>
                <a:t>岸 带 复 绿</a:t>
              </a:r>
              <a:endParaRPr lang="zh-CN" altLang="en-US" sz="1600" dirty="0">
                <a:solidFill>
                  <a:schemeClr val="tx1"/>
                </a:solidFill>
                <a:ea typeface="微软雅黑" panose="020B0503020204020204" pitchFamily="34" charset="-122"/>
              </a:endParaRPr>
            </a:p>
          </p:txBody>
        </p:sp>
        <p:sp>
          <p:nvSpPr>
            <p:cNvPr id="56" name="矩形 55">
              <a:extLst>
                <a:ext uri="{FF2B5EF4-FFF2-40B4-BE49-F238E27FC236}">
                  <a16:creationId xmlns:a16="http://schemas.microsoft.com/office/drawing/2014/main" id="{66A856D1-CBA4-4540-BDA6-5C4555E8EA96}"/>
                </a:ext>
              </a:extLst>
            </p:cNvPr>
            <p:cNvSpPr/>
            <p:nvPr/>
          </p:nvSpPr>
          <p:spPr>
            <a:xfrm>
              <a:off x="220060" y="964734"/>
              <a:ext cx="4357905" cy="5360565"/>
            </a:xfrm>
            <a:prstGeom prst="rect">
              <a:avLst/>
            </a:prstGeom>
            <a:noFill/>
            <a:ln>
              <a:solidFill>
                <a:srgbClr val="A1C3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grpSp>
      <p:sp>
        <p:nvSpPr>
          <p:cNvPr id="72" name="矩形 71"/>
          <p:cNvSpPr/>
          <p:nvPr/>
        </p:nvSpPr>
        <p:spPr>
          <a:xfrm>
            <a:off x="10317185" y="751709"/>
            <a:ext cx="1340532" cy="451403"/>
          </a:xfrm>
          <a:prstGeom prst="rect">
            <a:avLst/>
          </a:prstGeom>
        </p:spPr>
        <p:txBody>
          <a:bodyPr wrap="none" lIns="121914" tIns="60957" rIns="121914" bIns="60957">
            <a:spAutoFit/>
          </a:bodyPr>
          <a:lstStyle/>
          <a:p>
            <a:r>
              <a:rPr lang="zh-CN" altLang="en-US" sz="2100" b="1" dirty="0">
                <a:latin typeface="微软雅黑" panose="020B0503020204020204" pitchFamily="34" charset="-122"/>
                <a:ea typeface="微软雅黑" panose="020B0503020204020204" pitchFamily="34" charset="-122"/>
                <a:cs typeface="Times New Roman" panose="02020603050405020304" pitchFamily="18" charset="0"/>
              </a:rPr>
              <a:t>景观美化</a:t>
            </a:r>
          </a:p>
        </p:txBody>
      </p:sp>
      <p:sp>
        <p:nvSpPr>
          <p:cNvPr id="66" name="矩形 65">
            <a:extLst>
              <a:ext uri="{FF2B5EF4-FFF2-40B4-BE49-F238E27FC236}">
                <a16:creationId xmlns:a16="http://schemas.microsoft.com/office/drawing/2014/main" id="{9BB5C569-F911-4DDD-8CF2-04093B40C680}"/>
              </a:ext>
            </a:extLst>
          </p:cNvPr>
          <p:cNvSpPr/>
          <p:nvPr/>
        </p:nvSpPr>
        <p:spPr>
          <a:xfrm>
            <a:off x="879604" y="792134"/>
            <a:ext cx="2492986"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生态美化循环促进系统</a:t>
            </a:r>
            <a:endParaRPr lang="zh-CN" altLang="en-US" b="1" dirty="0">
              <a:solidFill>
                <a:srgbClr val="C00000"/>
              </a:solidFill>
            </a:endParaRPr>
          </a:p>
        </p:txBody>
      </p:sp>
      <p:sp>
        <p:nvSpPr>
          <p:cNvPr id="67"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37361931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38360" y="5376923"/>
            <a:ext cx="10342216" cy="1369600"/>
          </a:xfrm>
          <a:prstGeom prst="rect">
            <a:avLst/>
          </a:prstGeom>
        </p:spPr>
        <p:txBody>
          <a:bodyPr wrap="square" lIns="121914" tIns="60957" rIns="121914" bIns="60957">
            <a:spAutoFit/>
          </a:bodyPr>
          <a:lstStyle/>
          <a:p>
            <a:pPr algn="just">
              <a:lnSpc>
                <a:spcPct val="150000"/>
              </a:lnSpc>
            </a:pPr>
            <a:r>
              <a:rPr lang="en-US" altLang="zh-CN" sz="1600" dirty="0">
                <a:latin typeface="微软雅黑" panose="020B0503020204020204" pitchFamily="34" charset="-122"/>
                <a:ea typeface="微软雅黑" panose="020B0503020204020204" pitchFamily="34" charset="-122"/>
              </a:rPr>
              <a:t>      </a:t>
            </a:r>
            <a:r>
              <a:rPr lang="zh-CN" altLang="zh-CN" dirty="0">
                <a:latin typeface="微软雅黑" panose="020B0503020204020204" pitchFamily="34" charset="-122"/>
                <a:ea typeface="微软雅黑" panose="020B0503020204020204" pitchFamily="34" charset="-122"/>
              </a:rPr>
              <a:t>为了实现水环境治理的综合目标，水环境治理决策支持系统需要在水质、水情监测的基础上实现水文、水质、气象、工情等信息的汇集与管理，并实现流域洪水预报、防洪排涝调度、污染河道补水调度等决策支持功能，以达到智慧水务的管理决策目标。</a:t>
            </a:r>
            <a:endParaRPr lang="zh-CN" altLang="en-US" dirty="0">
              <a:latin typeface="微软雅黑" panose="020B0503020204020204" pitchFamily="34" charset="-122"/>
              <a:ea typeface="微软雅黑" panose="020B0503020204020204" pitchFamily="34" charset="-122"/>
            </a:endParaRPr>
          </a:p>
        </p:txBody>
      </p:sp>
      <p:pic>
        <p:nvPicPr>
          <p:cNvPr id="22534" name="Picture 6" descr="http://www.suntront.com/pic/%E5%9B%BE%E7%89%8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26" y="1309746"/>
            <a:ext cx="9478119" cy="413547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8"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1"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12" name="矩形 11">
            <a:extLst>
              <a:ext uri="{FF2B5EF4-FFF2-40B4-BE49-F238E27FC236}">
                <a16:creationId xmlns:a16="http://schemas.microsoft.com/office/drawing/2014/main" id="{7FA89D82-E02A-45C9-A91D-E1DF853D79F1}"/>
              </a:ext>
            </a:extLst>
          </p:cNvPr>
          <p:cNvSpPr/>
          <p:nvPr/>
        </p:nvSpPr>
        <p:spPr>
          <a:xfrm>
            <a:off x="879605" y="792134"/>
            <a:ext cx="3416316" cy="369330"/>
          </a:xfrm>
          <a:prstGeom prst="rect">
            <a:avLst/>
          </a:prstGeom>
        </p:spPr>
        <p:txBody>
          <a:bodyPr wrap="none" lIns="91438" tIns="45719" rIns="91438" bIns="45719">
            <a:spAutoFit/>
          </a:bodyPr>
          <a:lstStyle/>
          <a:p>
            <a:r>
              <a:rPr lang="zh-CN" altLang="en-US" b="1" dirty="0">
                <a:solidFill>
                  <a:srgbClr val="C00000"/>
                </a:solidFill>
                <a:latin typeface="微软雅黑" panose="020B0503020204020204" pitchFamily="34" charset="-122"/>
                <a:ea typeface="微软雅黑" panose="020B0503020204020204" pitchFamily="34" charset="-122"/>
              </a:rPr>
              <a:t>水环境治理信息管理云平台系统</a:t>
            </a:r>
            <a:endParaRPr lang="zh-CN" altLang="en-US" b="1" dirty="0">
              <a:solidFill>
                <a:srgbClr val="C00000"/>
              </a:solidFill>
            </a:endParaRPr>
          </a:p>
        </p:txBody>
      </p:sp>
      <p:sp>
        <p:nvSpPr>
          <p:cNvPr id="9"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787174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427" y="1285312"/>
            <a:ext cx="11081517" cy="784828"/>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500" b="1" dirty="0">
                <a:solidFill>
                  <a:srgbClr val="454551"/>
                </a:solidFill>
                <a:latin typeface="Times New Roman"/>
                <a:ea typeface="微软雅黑"/>
              </a:rPr>
              <a:t>        </a:t>
            </a:r>
            <a:r>
              <a:rPr lang="zh-CN" altLang="en-US" sz="1500" b="1" dirty="0">
                <a:latin typeface="Times New Roman"/>
                <a:ea typeface="微软雅黑"/>
              </a:rPr>
              <a:t>在</a:t>
            </a:r>
            <a:r>
              <a:rPr lang="en-US" altLang="zh-CN" sz="1500" b="1" dirty="0">
                <a:latin typeface="Times New Roman"/>
                <a:ea typeface="微软雅黑"/>
              </a:rPr>
              <a:t>EPC</a:t>
            </a:r>
            <a:r>
              <a:rPr lang="zh-CN" altLang="en-US" sz="1500" b="1" dirty="0">
                <a:latin typeface="Times New Roman"/>
                <a:ea typeface="微软雅黑"/>
              </a:rPr>
              <a:t>项目开工建设后，随着对项目认识的加深，为了实现流域全面消除黑臭得分目标，我们不断再思考，谋划“四步”逐级推进方案</a:t>
            </a:r>
            <a:endParaRPr lang="zh-SG" altLang="en-US" sz="1500" b="1" dirty="0">
              <a:latin typeface="Times New Roman"/>
              <a:ea typeface="微软雅黑"/>
            </a:endParaRPr>
          </a:p>
        </p:txBody>
      </p:sp>
      <p:sp>
        <p:nvSpPr>
          <p:cNvPr id="42" name="矩形 41"/>
          <p:cNvSpPr/>
          <p:nvPr/>
        </p:nvSpPr>
        <p:spPr>
          <a:xfrm>
            <a:off x="3372151" y="1700808"/>
            <a:ext cx="4944491" cy="507827"/>
          </a:xfrm>
          <a:prstGeom prst="rect">
            <a:avLst/>
          </a:prstGeom>
          <a:solidFill>
            <a:schemeClr val="accent3">
              <a:lumMod val="50000"/>
            </a:schemeClr>
          </a:solidFill>
          <a:ln w="25400" cap="flat" cmpd="sng" algn="ctr">
            <a:solidFill>
              <a:srgbClr val="1F497D">
                <a:lumMod val="40000"/>
                <a:lumOff val="60000"/>
              </a:srgbClr>
            </a:solidFill>
            <a:prstDash val="solid"/>
          </a:ln>
          <a:effectLst>
            <a:glow rad="63500">
              <a:srgbClr val="4F81BD">
                <a:satMod val="175000"/>
                <a:alpha val="40000"/>
              </a:srgbClr>
            </a:glow>
          </a:effectLst>
        </p:spPr>
        <p:txBody>
          <a:bodyPr wrap="square" lIns="91427" tIns="0" rIns="91427" bIns="45714">
            <a:spAutoFit/>
          </a:bodyPr>
          <a:lstStyle/>
          <a:p>
            <a:pPr algn="ctr" defTabSz="913742" fontAlgn="auto">
              <a:lnSpc>
                <a:spcPct val="150000"/>
              </a:lnSpc>
              <a:spcBef>
                <a:spcPts val="0"/>
              </a:spcBef>
              <a:spcAft>
                <a:spcPts val="0"/>
              </a:spcAft>
              <a:defRPr/>
            </a:pPr>
            <a:r>
              <a:rPr lang="zh-CN" altLang="en-US" sz="2000" b="1" kern="0" dirty="0">
                <a:solidFill>
                  <a:prstClr val="white"/>
                </a:solidFill>
                <a:latin typeface="Times New Roman"/>
                <a:ea typeface="微软雅黑"/>
              </a:rPr>
              <a:t>流域统筹、系统治理 “四步”逐级推进</a:t>
            </a:r>
          </a:p>
        </p:txBody>
      </p:sp>
      <p:sp>
        <p:nvSpPr>
          <p:cNvPr id="43" name="矩形 42"/>
          <p:cNvSpPr/>
          <p:nvPr/>
        </p:nvSpPr>
        <p:spPr>
          <a:xfrm>
            <a:off x="2071274" y="2517729"/>
            <a:ext cx="1348143" cy="553999"/>
          </a:xfrm>
          <a:prstGeom prst="rect">
            <a:avLst/>
          </a:prstGeom>
          <a:solidFill>
            <a:srgbClr val="FFFFFF"/>
          </a:solidFill>
          <a:ln w="25400" cap="flat" cmpd="sng" algn="ctr">
            <a:solidFill>
              <a:srgbClr val="C0504D">
                <a:lumMod val="40000"/>
                <a:lumOff val="60000"/>
              </a:srgbClr>
            </a:solidFill>
            <a:prstDash val="solid"/>
          </a:ln>
          <a:effectLst>
            <a:glow rad="63500">
              <a:srgbClr val="C0504D">
                <a:satMod val="175000"/>
                <a:alpha val="40000"/>
              </a:srgbClr>
            </a:glow>
          </a:effectLst>
        </p:spPr>
        <p:txBody>
          <a:bodyPr wrap="square" lIns="91427" tIns="45714" rIns="91427" bIns="45714">
            <a:spAutoFit/>
          </a:bodyPr>
          <a:lstStyle/>
          <a:p>
            <a:pPr algn="ctr" defTabSz="913742" fontAlgn="auto">
              <a:lnSpc>
                <a:spcPct val="150000"/>
              </a:lnSpc>
              <a:spcBef>
                <a:spcPts val="0"/>
              </a:spcBef>
              <a:spcAft>
                <a:spcPts val="0"/>
              </a:spcAft>
              <a:defRPr/>
            </a:pPr>
            <a:r>
              <a:rPr lang="zh-CN" altLang="en-US" sz="2000" b="1" kern="0" dirty="0">
                <a:solidFill>
                  <a:srgbClr val="C00000"/>
                </a:solidFill>
                <a:latin typeface="Times New Roman"/>
                <a:ea typeface="微软雅黑"/>
              </a:rPr>
              <a:t>织网成片</a:t>
            </a:r>
          </a:p>
        </p:txBody>
      </p:sp>
      <p:sp>
        <p:nvSpPr>
          <p:cNvPr id="44" name="矩形 43"/>
          <p:cNvSpPr/>
          <p:nvPr/>
        </p:nvSpPr>
        <p:spPr>
          <a:xfrm>
            <a:off x="4321541" y="2534504"/>
            <a:ext cx="1458087" cy="544177"/>
          </a:xfrm>
          <a:prstGeom prst="rect">
            <a:avLst/>
          </a:prstGeom>
          <a:solidFill>
            <a:srgbClr val="FFFFFF"/>
          </a:solidFill>
          <a:ln w="25400" cap="flat" cmpd="sng" algn="ctr">
            <a:solidFill>
              <a:srgbClr val="C0504D">
                <a:lumMod val="40000"/>
                <a:lumOff val="60000"/>
              </a:srgbClr>
            </a:solidFill>
            <a:prstDash val="solid"/>
          </a:ln>
          <a:effectLst>
            <a:glow rad="63500">
              <a:srgbClr val="C0504D">
                <a:satMod val="175000"/>
                <a:alpha val="40000"/>
              </a:srgbClr>
            </a:glow>
          </a:effectLst>
        </p:spPr>
        <p:txBody>
          <a:bodyPr wrap="square" lIns="91427" tIns="35999" rIns="91427" bIns="45714">
            <a:spAutoFit/>
          </a:bodyPr>
          <a:lstStyle/>
          <a:p>
            <a:pPr algn="ctr" defTabSz="913742" fontAlgn="auto">
              <a:lnSpc>
                <a:spcPct val="150000"/>
              </a:lnSpc>
              <a:spcBef>
                <a:spcPts val="0"/>
              </a:spcBef>
              <a:spcAft>
                <a:spcPts val="0"/>
              </a:spcAft>
              <a:defRPr/>
            </a:pPr>
            <a:r>
              <a:rPr lang="zh-CN" altLang="en-US" sz="2000" b="1" kern="0" dirty="0">
                <a:solidFill>
                  <a:srgbClr val="C00000"/>
                </a:solidFill>
                <a:latin typeface="Times New Roman"/>
                <a:ea typeface="微软雅黑"/>
              </a:rPr>
              <a:t>正本清源</a:t>
            </a:r>
          </a:p>
        </p:txBody>
      </p:sp>
      <p:sp>
        <p:nvSpPr>
          <p:cNvPr id="45" name="矩形 44"/>
          <p:cNvSpPr/>
          <p:nvPr/>
        </p:nvSpPr>
        <p:spPr>
          <a:xfrm>
            <a:off x="6743902" y="2534504"/>
            <a:ext cx="1348143" cy="544177"/>
          </a:xfrm>
          <a:prstGeom prst="rect">
            <a:avLst/>
          </a:prstGeom>
          <a:solidFill>
            <a:srgbClr val="FFFFFF"/>
          </a:solidFill>
          <a:ln w="25400" cap="flat" cmpd="sng" algn="ctr">
            <a:solidFill>
              <a:srgbClr val="C0504D">
                <a:lumMod val="40000"/>
                <a:lumOff val="60000"/>
              </a:srgbClr>
            </a:solidFill>
            <a:prstDash val="solid"/>
          </a:ln>
          <a:effectLst>
            <a:glow rad="63500">
              <a:srgbClr val="C0504D">
                <a:satMod val="175000"/>
                <a:alpha val="40000"/>
              </a:srgbClr>
            </a:glow>
          </a:effectLst>
        </p:spPr>
        <p:txBody>
          <a:bodyPr wrap="square" lIns="91427" tIns="35999" rIns="91427" bIns="45714">
            <a:spAutoFit/>
          </a:bodyPr>
          <a:lstStyle/>
          <a:p>
            <a:pPr algn="ctr" defTabSz="913742" fontAlgn="auto">
              <a:lnSpc>
                <a:spcPct val="150000"/>
              </a:lnSpc>
              <a:spcBef>
                <a:spcPts val="0"/>
              </a:spcBef>
              <a:spcAft>
                <a:spcPts val="0"/>
              </a:spcAft>
              <a:defRPr/>
            </a:pPr>
            <a:r>
              <a:rPr lang="zh-CN" altLang="en-US" sz="2000" b="1" kern="0" dirty="0">
                <a:solidFill>
                  <a:srgbClr val="C00000"/>
                </a:solidFill>
                <a:latin typeface="Times New Roman"/>
                <a:ea typeface="微软雅黑"/>
              </a:rPr>
              <a:t>理水梳岸</a:t>
            </a:r>
            <a:endParaRPr lang="en-US" altLang="zh-CN" sz="2000" b="1" kern="0" dirty="0">
              <a:solidFill>
                <a:srgbClr val="C00000"/>
              </a:solidFill>
              <a:latin typeface="Times New Roman"/>
              <a:ea typeface="微软雅黑"/>
            </a:endParaRPr>
          </a:p>
        </p:txBody>
      </p:sp>
      <p:sp>
        <p:nvSpPr>
          <p:cNvPr id="46" name="矩形 45"/>
          <p:cNvSpPr/>
          <p:nvPr/>
        </p:nvSpPr>
        <p:spPr>
          <a:xfrm>
            <a:off x="9090163" y="2514532"/>
            <a:ext cx="1348143" cy="553987"/>
          </a:xfrm>
          <a:prstGeom prst="rect">
            <a:avLst/>
          </a:prstGeom>
          <a:solidFill>
            <a:srgbClr val="FFFFFF"/>
          </a:solidFill>
          <a:ln w="25400" cap="flat" cmpd="sng" algn="ctr">
            <a:solidFill>
              <a:srgbClr val="C0504D">
                <a:lumMod val="40000"/>
                <a:lumOff val="60000"/>
              </a:srgbClr>
            </a:solidFill>
            <a:prstDash val="solid"/>
          </a:ln>
          <a:effectLst>
            <a:glow rad="63500">
              <a:srgbClr val="C0504D">
                <a:satMod val="175000"/>
                <a:alpha val="40000"/>
              </a:srgbClr>
            </a:glow>
          </a:effectLst>
        </p:spPr>
        <p:txBody>
          <a:bodyPr wrap="square" lIns="91427" tIns="45714" rIns="91427" bIns="45714">
            <a:spAutoFit/>
          </a:bodyPr>
          <a:lstStyle/>
          <a:p>
            <a:pPr algn="ctr" defTabSz="913742" fontAlgn="auto">
              <a:lnSpc>
                <a:spcPct val="150000"/>
              </a:lnSpc>
              <a:spcBef>
                <a:spcPts val="0"/>
              </a:spcBef>
              <a:spcAft>
                <a:spcPts val="0"/>
              </a:spcAft>
              <a:defRPr/>
            </a:pPr>
            <a:r>
              <a:rPr lang="zh-CN" altLang="en-US" sz="2000" b="1" kern="0" dirty="0">
                <a:solidFill>
                  <a:srgbClr val="C00000"/>
                </a:solidFill>
                <a:latin typeface="Times New Roman"/>
                <a:ea typeface="微软雅黑"/>
              </a:rPr>
              <a:t>寻水溯源</a:t>
            </a:r>
          </a:p>
        </p:txBody>
      </p:sp>
      <p:grpSp>
        <p:nvGrpSpPr>
          <p:cNvPr id="47" name="组合 46"/>
          <p:cNvGrpSpPr/>
          <p:nvPr/>
        </p:nvGrpSpPr>
        <p:grpSpPr>
          <a:xfrm>
            <a:off x="4133833" y="3596101"/>
            <a:ext cx="1871857" cy="1477328"/>
            <a:chOff x="4111363" y="951275"/>
            <a:chExt cx="1892900" cy="1477328"/>
          </a:xfrm>
        </p:grpSpPr>
        <p:sp>
          <p:nvSpPr>
            <p:cNvPr id="48" name="矩形 47"/>
            <p:cNvSpPr/>
            <p:nvPr/>
          </p:nvSpPr>
          <p:spPr bwMode="auto">
            <a:xfrm>
              <a:off x="4139951" y="994471"/>
              <a:ext cx="1864311" cy="1384995"/>
            </a:xfrm>
            <a:prstGeom prst="rect">
              <a:avLst/>
            </a:prstGeom>
            <a:solidFill>
              <a:srgbClr val="AE4845">
                <a:lumMod val="40000"/>
                <a:lumOff val="600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49" name="TextBox 51"/>
            <p:cNvSpPr txBox="1"/>
            <p:nvPr/>
          </p:nvSpPr>
          <p:spPr>
            <a:xfrm>
              <a:off x="4111363" y="951275"/>
              <a:ext cx="1892900" cy="1477328"/>
            </a:xfrm>
            <a:prstGeom prst="rect">
              <a:avLst/>
            </a:prstGeom>
            <a:noFill/>
          </p:spPr>
          <p:txBody>
            <a:bodyPr wrap="square" rtlCol="0">
              <a:spAutoFit/>
            </a:bodyPr>
            <a:lstStyle/>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srgbClr val="000000"/>
                  </a:solidFill>
                  <a:latin typeface="Times New Roman"/>
                  <a:ea typeface="微软雅黑"/>
                </a:rPr>
                <a:t>小区雨污分流</a:t>
              </a:r>
              <a:endParaRPr lang="en-US" altLang="zh-CN" sz="1500" b="1" kern="0" dirty="0">
                <a:solidFill>
                  <a:srgbClr val="000000"/>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srgbClr val="000000"/>
                  </a:solidFill>
                  <a:latin typeface="Times New Roman"/>
                  <a:ea typeface="微软雅黑"/>
                </a:rPr>
                <a:t>海绵城市</a:t>
              </a:r>
              <a:endParaRPr lang="en-US" altLang="zh-CN" sz="1500" b="1" kern="0" dirty="0">
                <a:solidFill>
                  <a:srgbClr val="000000"/>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srgbClr val="000000"/>
                  </a:solidFill>
                  <a:latin typeface="Times New Roman"/>
                  <a:ea typeface="微软雅黑"/>
                </a:rPr>
                <a:t>城市更新</a:t>
              </a:r>
              <a:endParaRPr lang="en-US" altLang="zh-CN" sz="1500" b="1" kern="0" dirty="0">
                <a:solidFill>
                  <a:srgbClr val="000000"/>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srgbClr val="000000"/>
                  </a:solidFill>
                  <a:latin typeface="Times New Roman"/>
                  <a:ea typeface="微软雅黑"/>
                </a:rPr>
                <a:t>城中村综合整治</a:t>
              </a:r>
              <a:endParaRPr lang="en-US" altLang="zh-CN" sz="1500" b="1" kern="0" dirty="0">
                <a:solidFill>
                  <a:srgbClr val="000000"/>
                </a:solidFill>
                <a:latin typeface="Times New Roman"/>
                <a:ea typeface="微软雅黑"/>
              </a:endParaRPr>
            </a:p>
          </p:txBody>
        </p:sp>
      </p:grpSp>
      <p:grpSp>
        <p:nvGrpSpPr>
          <p:cNvPr id="50" name="组合 49"/>
          <p:cNvGrpSpPr/>
          <p:nvPr/>
        </p:nvGrpSpPr>
        <p:grpSpPr>
          <a:xfrm>
            <a:off x="1877600" y="3634800"/>
            <a:ext cx="1757813" cy="1384995"/>
            <a:chOff x="4139952" y="1002763"/>
            <a:chExt cx="3256143" cy="1255815"/>
          </a:xfrm>
          <a:solidFill>
            <a:srgbClr val="B2C1DB">
              <a:lumMod val="20000"/>
              <a:lumOff val="80000"/>
            </a:srgbClr>
          </a:solidFill>
        </p:grpSpPr>
        <p:sp>
          <p:nvSpPr>
            <p:cNvPr id="51" name="矩形 50"/>
            <p:cNvSpPr/>
            <p:nvPr/>
          </p:nvSpPr>
          <p:spPr bwMode="auto">
            <a:xfrm>
              <a:off x="4139952" y="1002763"/>
              <a:ext cx="3256143" cy="1255815"/>
            </a:xfrm>
            <a:prstGeom prst="rect">
              <a:avLst/>
            </a:prstGeom>
            <a:solidFill>
              <a:srgbClr val="AE4845">
                <a:lumMod val="40000"/>
                <a:lumOff val="600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52" name="TextBox 51"/>
            <p:cNvSpPr txBox="1"/>
            <p:nvPr/>
          </p:nvSpPr>
          <p:spPr>
            <a:xfrm>
              <a:off x="4340493" y="1079243"/>
              <a:ext cx="2949302" cy="1032559"/>
            </a:xfrm>
            <a:prstGeom prst="rect">
              <a:avLst/>
            </a:prstGeom>
            <a:noFill/>
          </p:spPr>
          <p:txBody>
            <a:bodyPr wrap="square" rtlCol="0">
              <a:spAutoFit/>
            </a:bodyPr>
            <a:lstStyle/>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接驳完善</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修复干管</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打通系统</a:t>
              </a:r>
            </a:p>
          </p:txBody>
        </p:sp>
      </p:grpSp>
      <p:grpSp>
        <p:nvGrpSpPr>
          <p:cNvPr id="53" name="组合 52"/>
          <p:cNvGrpSpPr/>
          <p:nvPr/>
        </p:nvGrpSpPr>
        <p:grpSpPr>
          <a:xfrm>
            <a:off x="6339231" y="3591933"/>
            <a:ext cx="2243459" cy="2154436"/>
            <a:chOff x="4139952" y="958607"/>
            <a:chExt cx="3783483" cy="2154436"/>
          </a:xfrm>
        </p:grpSpPr>
        <p:sp>
          <p:nvSpPr>
            <p:cNvPr id="54" name="矩形 53"/>
            <p:cNvSpPr/>
            <p:nvPr/>
          </p:nvSpPr>
          <p:spPr bwMode="auto">
            <a:xfrm>
              <a:off x="4139952" y="1009135"/>
              <a:ext cx="3744416" cy="1937570"/>
            </a:xfrm>
            <a:prstGeom prst="rect">
              <a:avLst/>
            </a:prstGeom>
            <a:solidFill>
              <a:srgbClr val="AE4845">
                <a:lumMod val="40000"/>
                <a:lumOff val="600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55" name="TextBox 51"/>
            <p:cNvSpPr txBox="1"/>
            <p:nvPr/>
          </p:nvSpPr>
          <p:spPr>
            <a:xfrm>
              <a:off x="4179019" y="958607"/>
              <a:ext cx="3744416" cy="2154436"/>
            </a:xfrm>
            <a:prstGeom prst="rect">
              <a:avLst/>
            </a:prstGeom>
            <a:noFill/>
          </p:spPr>
          <p:txBody>
            <a:bodyPr wrap="square" rtlCol="0">
              <a:spAutoFit/>
            </a:bodyPr>
            <a:lstStyle/>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solidFill>
                  <a:latin typeface="Times New Roman"/>
                  <a:ea typeface="微软雅黑"/>
                </a:rPr>
                <a:t>雨水系统梳理</a:t>
              </a:r>
              <a:endParaRPr lang="en-US" altLang="zh-CN" sz="1500" b="1" kern="0" dirty="0">
                <a:solidFill>
                  <a:prstClr val="black"/>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solidFill>
                  <a:latin typeface="Times New Roman"/>
                  <a:ea typeface="微软雅黑"/>
                </a:rPr>
                <a:t>排水口路径整理初雨收集处理</a:t>
              </a:r>
              <a:endParaRPr lang="en-US" altLang="zh-CN" sz="1500" b="1" kern="0" dirty="0">
                <a:solidFill>
                  <a:prstClr val="black"/>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防洪排涝规划、设计、复核提升</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岸线景观美化</a:t>
              </a:r>
              <a:endParaRPr lang="en-US" altLang="zh-CN" sz="1500" b="1" kern="0" dirty="0">
                <a:solidFill>
                  <a:prstClr val="black">
                    <a:lumMod val="75000"/>
                  </a:prstClr>
                </a:solidFill>
                <a:latin typeface="Times New Roman"/>
                <a:ea typeface="微软雅黑"/>
              </a:endParaRPr>
            </a:p>
          </p:txBody>
        </p:sp>
      </p:grpSp>
      <p:grpSp>
        <p:nvGrpSpPr>
          <p:cNvPr id="56" name="组合 55"/>
          <p:cNvGrpSpPr/>
          <p:nvPr/>
        </p:nvGrpSpPr>
        <p:grpSpPr>
          <a:xfrm>
            <a:off x="8879052" y="3637433"/>
            <a:ext cx="1980688" cy="1477328"/>
            <a:chOff x="4139952" y="1109900"/>
            <a:chExt cx="3804518" cy="1804310"/>
          </a:xfrm>
        </p:grpSpPr>
        <p:sp>
          <p:nvSpPr>
            <p:cNvPr id="57" name="矩形 56"/>
            <p:cNvSpPr/>
            <p:nvPr/>
          </p:nvSpPr>
          <p:spPr bwMode="auto">
            <a:xfrm>
              <a:off x="4139952" y="1109900"/>
              <a:ext cx="3744416" cy="1682585"/>
            </a:xfrm>
            <a:prstGeom prst="rect">
              <a:avLst/>
            </a:prstGeom>
            <a:solidFill>
              <a:srgbClr val="AE4845">
                <a:lumMod val="40000"/>
                <a:lumOff val="60000"/>
                <a:alpha val="32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58" name="TextBox 51"/>
            <p:cNvSpPr txBox="1"/>
            <p:nvPr/>
          </p:nvSpPr>
          <p:spPr>
            <a:xfrm>
              <a:off x="4200053" y="1109900"/>
              <a:ext cx="3744417" cy="1804310"/>
            </a:xfrm>
            <a:prstGeom prst="rect">
              <a:avLst/>
            </a:prstGeom>
            <a:noFill/>
          </p:spPr>
          <p:txBody>
            <a:bodyPr wrap="square" rtlCol="0">
              <a:spAutoFit/>
            </a:bodyPr>
            <a:lstStyle/>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源头生态基流</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再生水补水</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跨流域调水</a:t>
              </a:r>
              <a:endParaRPr lang="en-US" altLang="zh-CN" sz="1500" b="1" kern="0" dirty="0">
                <a:solidFill>
                  <a:prstClr val="black">
                    <a:lumMod val="75000"/>
                  </a:prstClr>
                </a:solidFill>
                <a:latin typeface="Times New Roman"/>
                <a:ea typeface="微软雅黑"/>
              </a:endParaRPr>
            </a:p>
            <a:p>
              <a:pPr marL="285744" indent="-285744" defTabSz="913742" fontAlgn="auto">
                <a:lnSpc>
                  <a:spcPct val="150000"/>
                </a:lnSpc>
                <a:spcBef>
                  <a:spcPts val="0"/>
                </a:spcBef>
                <a:spcAft>
                  <a:spcPts val="0"/>
                </a:spcAft>
                <a:buFont typeface="Arial" panose="020B0604020202020204" pitchFamily="34" charset="0"/>
                <a:buChar char="•"/>
                <a:defRPr/>
              </a:pPr>
              <a:r>
                <a:rPr lang="zh-CN" altLang="en-US" sz="1500" b="1" kern="0" dirty="0">
                  <a:solidFill>
                    <a:prstClr val="black">
                      <a:lumMod val="75000"/>
                    </a:prstClr>
                  </a:solidFill>
                  <a:latin typeface="Times New Roman"/>
                  <a:ea typeface="微软雅黑"/>
                </a:rPr>
                <a:t>海水利用</a:t>
              </a:r>
              <a:endParaRPr lang="en-US" altLang="zh-CN" sz="1500" b="1" kern="0" dirty="0">
                <a:solidFill>
                  <a:prstClr val="black">
                    <a:lumMod val="75000"/>
                  </a:prstClr>
                </a:solidFill>
                <a:latin typeface="Times New Roman"/>
                <a:ea typeface="微软雅黑"/>
              </a:endParaRPr>
            </a:p>
          </p:txBody>
        </p:sp>
      </p:grpSp>
      <p:sp>
        <p:nvSpPr>
          <p:cNvPr id="59" name="圆角矩形 58"/>
          <p:cNvSpPr/>
          <p:nvPr/>
        </p:nvSpPr>
        <p:spPr bwMode="auto">
          <a:xfrm>
            <a:off x="1084541" y="3652906"/>
            <a:ext cx="432048" cy="1377663"/>
          </a:xfrm>
          <a:prstGeom prst="roundRect">
            <a:avLst/>
          </a:prstGeom>
          <a:solidFill>
            <a:srgbClr val="C0504D">
              <a:alpha val="91000"/>
            </a:srgbClr>
          </a:solidFill>
          <a:ln w="9525" cap="flat" cmpd="sng" algn="ctr">
            <a:noFill/>
            <a:prstDash val="solid"/>
            <a:round/>
            <a:headEnd type="none" w="med" len="med"/>
            <a:tailEnd type="none" w="med" len="med"/>
          </a:ln>
          <a:effectLst/>
        </p:spPr>
        <p:txBody>
          <a:bodyPr vert="horz" wrap="square" lIns="91427" tIns="45714" rIns="91427" bIns="45714" numCol="1" rtlCol="0" anchor="ctr" anchorCtr="0" compatLnSpc="1"/>
          <a:lstStyle/>
          <a:p>
            <a:pPr algn="ctr" defTabSz="913742" fontAlgn="auto">
              <a:spcBef>
                <a:spcPts val="0"/>
              </a:spcBef>
              <a:spcAft>
                <a:spcPts val="0"/>
              </a:spcAft>
              <a:defRPr/>
            </a:pPr>
            <a:r>
              <a:rPr lang="zh-CN" altLang="en-US" b="1" kern="0" dirty="0">
                <a:solidFill>
                  <a:srgbClr val="FFFFFF"/>
                </a:solidFill>
                <a:latin typeface="Times New Roman"/>
                <a:ea typeface="微软雅黑"/>
              </a:rPr>
              <a:t>应对措施</a:t>
            </a:r>
          </a:p>
        </p:txBody>
      </p:sp>
      <p:sp>
        <p:nvSpPr>
          <p:cNvPr id="60" name="圆角矩形 59"/>
          <p:cNvSpPr/>
          <p:nvPr/>
        </p:nvSpPr>
        <p:spPr bwMode="auto">
          <a:xfrm>
            <a:off x="1077837" y="2183698"/>
            <a:ext cx="432048" cy="1240647"/>
          </a:xfrm>
          <a:prstGeom prst="roundRect">
            <a:avLst/>
          </a:prstGeom>
          <a:solidFill>
            <a:srgbClr val="C0504D">
              <a:alpha val="91000"/>
            </a:srgbClr>
          </a:solidFill>
          <a:ln w="9525" cap="flat" cmpd="sng" algn="ctr">
            <a:noFill/>
            <a:prstDash val="solid"/>
            <a:round/>
            <a:headEnd type="none" w="med" len="med"/>
            <a:tailEnd type="none" w="med" len="med"/>
          </a:ln>
          <a:effectLst/>
        </p:spPr>
        <p:txBody>
          <a:bodyPr vert="horz" wrap="square" lIns="91427" tIns="45714" rIns="91427" bIns="45714" numCol="1" rtlCol="0" anchor="ctr" anchorCtr="0" compatLnSpc="1"/>
          <a:lstStyle/>
          <a:p>
            <a:pPr algn="ctr" defTabSz="913742" fontAlgn="auto">
              <a:spcBef>
                <a:spcPts val="0"/>
              </a:spcBef>
              <a:spcAft>
                <a:spcPts val="0"/>
              </a:spcAft>
              <a:defRPr/>
            </a:pPr>
            <a:r>
              <a:rPr lang="zh-CN" altLang="en-US" b="1" kern="0" dirty="0">
                <a:solidFill>
                  <a:srgbClr val="FFFFFF"/>
                </a:solidFill>
                <a:latin typeface="Times New Roman"/>
                <a:ea typeface="微软雅黑"/>
              </a:rPr>
              <a:t>技术路线</a:t>
            </a:r>
          </a:p>
        </p:txBody>
      </p:sp>
      <p:sp>
        <p:nvSpPr>
          <p:cNvPr id="61" name="虚尾箭头 60"/>
          <p:cNvSpPr/>
          <p:nvPr/>
        </p:nvSpPr>
        <p:spPr bwMode="auto">
          <a:xfrm>
            <a:off x="3666500" y="2669822"/>
            <a:ext cx="402429" cy="249812"/>
          </a:xfrm>
          <a:prstGeom prst="stripedRightArrow">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27" tIns="45714" rIns="91427" bIns="45714"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62" name="虚尾箭头 61"/>
          <p:cNvSpPr/>
          <p:nvPr/>
        </p:nvSpPr>
        <p:spPr bwMode="auto">
          <a:xfrm>
            <a:off x="6029655" y="2659409"/>
            <a:ext cx="402429" cy="249812"/>
          </a:xfrm>
          <a:prstGeom prst="stripedRightArrow">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27" tIns="45714" rIns="91427" bIns="45714"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63" name="虚尾箭头 62"/>
          <p:cNvSpPr/>
          <p:nvPr/>
        </p:nvSpPr>
        <p:spPr bwMode="auto">
          <a:xfrm>
            <a:off x="8416843" y="2659409"/>
            <a:ext cx="402429" cy="249812"/>
          </a:xfrm>
          <a:prstGeom prst="stripedRightArrow">
            <a:avLst/>
          </a:prstGeom>
          <a:solidFill>
            <a:schemeClr val="accent3">
              <a:lumMod val="50000"/>
            </a:schemeClr>
          </a:solidFill>
          <a:ln w="9525" cap="flat" cmpd="sng" algn="ctr">
            <a:noFill/>
            <a:prstDash val="solid"/>
            <a:round/>
            <a:headEnd type="none" w="med" len="med"/>
            <a:tailEnd type="none" w="med" len="med"/>
          </a:ln>
          <a:effectLst/>
        </p:spPr>
        <p:txBody>
          <a:bodyPr vert="horz" wrap="square" lIns="91427" tIns="45714" rIns="91427" bIns="45714" numCol="1" rtlCol="0" anchor="t" anchorCtr="0" compatLnSpc="1"/>
          <a:lstStyle/>
          <a:p>
            <a:pPr defTabSz="913742" fontAlgn="auto">
              <a:spcBef>
                <a:spcPts val="0"/>
              </a:spcBef>
              <a:spcAft>
                <a:spcPts val="0"/>
              </a:spcAft>
              <a:defRPr/>
            </a:pPr>
            <a:endParaRPr lang="zh-CN" altLang="en-US" kern="0">
              <a:solidFill>
                <a:srgbClr val="000000"/>
              </a:solidFill>
              <a:latin typeface="Verdana"/>
              <a:ea typeface="微软雅黑"/>
            </a:endParaRPr>
          </a:p>
        </p:txBody>
      </p:sp>
      <p:sp>
        <p:nvSpPr>
          <p:cNvPr id="65" name="矩形 64"/>
          <p:cNvSpPr/>
          <p:nvPr/>
        </p:nvSpPr>
        <p:spPr bwMode="auto">
          <a:xfrm>
            <a:off x="1439619" y="5860498"/>
            <a:ext cx="2428095" cy="745389"/>
          </a:xfrm>
          <a:prstGeom prst="rect">
            <a:avLst/>
          </a:prstGeom>
          <a:noFill/>
          <a:ln w="28575">
            <a:solidFill>
              <a:srgbClr val="1F497D">
                <a:lumMod val="75000"/>
              </a:srgbClr>
            </a:solidFill>
            <a:prstDash val="sysDash"/>
            <a:miter lim="800000"/>
          </a:ln>
        </p:spPr>
        <p:txBody>
          <a:bodyPr vert="horz" wrap="square" lIns="91427" tIns="45714" rIns="91427" bIns="45714" numCol="1" anchor="ctr" anchorCtr="0" compatLnSpc="1"/>
          <a:lstStyle/>
          <a:p>
            <a:pPr algn="ctr" defTabSz="913742" eaLnBrk="0" hangingPunct="0">
              <a:lnSpc>
                <a:spcPct val="150000"/>
              </a:lnSpc>
              <a:defRPr/>
            </a:pPr>
            <a:r>
              <a:rPr lang="zh-CN" altLang="en-US" sz="1500" b="1" kern="0" dirty="0">
                <a:solidFill>
                  <a:srgbClr val="4F81BD">
                    <a:lumMod val="75000"/>
                  </a:srgbClr>
                </a:solidFill>
                <a:latin typeface="Times New Roman"/>
                <a:ea typeface="微软雅黑"/>
              </a:rPr>
              <a:t>沿河截污管管径过大，与污水厂设计规模不匹配！！</a:t>
            </a:r>
          </a:p>
        </p:txBody>
      </p:sp>
      <p:cxnSp>
        <p:nvCxnSpPr>
          <p:cNvPr id="66" name="直接箭头连接符 65"/>
          <p:cNvCxnSpPr/>
          <p:nvPr/>
        </p:nvCxnSpPr>
        <p:spPr bwMode="auto">
          <a:xfrm>
            <a:off x="2731104" y="5051308"/>
            <a:ext cx="0" cy="687160"/>
          </a:xfrm>
          <a:prstGeom prst="straightConnector1">
            <a:avLst/>
          </a:prstGeom>
          <a:solidFill>
            <a:srgbClr val="4F81BD"/>
          </a:solidFill>
          <a:ln w="76200" cap="flat" cmpd="sng" algn="ctr">
            <a:solidFill>
              <a:srgbClr val="1F497D">
                <a:lumMod val="75000"/>
              </a:srgbClr>
            </a:solidFill>
            <a:prstDash val="sysDot"/>
            <a:round/>
            <a:headEnd type="none" w="med" len="med"/>
            <a:tailEnd type="triangle"/>
          </a:ln>
          <a:effectLst>
            <a:outerShdw blurRad="50800" dist="38100" dir="2700000" algn="tl" rotWithShape="0">
              <a:prstClr val="black">
                <a:alpha val="40000"/>
              </a:prstClr>
            </a:outerShdw>
          </a:effectLst>
        </p:spPr>
      </p:cxnSp>
      <p:cxnSp>
        <p:nvCxnSpPr>
          <p:cNvPr id="67" name="肘形连接符 66"/>
          <p:cNvCxnSpPr/>
          <p:nvPr/>
        </p:nvCxnSpPr>
        <p:spPr bwMode="auto">
          <a:xfrm flipV="1">
            <a:off x="3958871" y="5766383"/>
            <a:ext cx="3570836" cy="636080"/>
          </a:xfrm>
          <a:prstGeom prst="bentConnector2">
            <a:avLst/>
          </a:prstGeom>
          <a:solidFill>
            <a:srgbClr val="4F81BD"/>
          </a:solidFill>
          <a:ln w="19050" cap="flat" cmpd="sng" algn="ctr">
            <a:solidFill>
              <a:srgbClr val="1F497D"/>
            </a:solidFill>
            <a:prstDash val="dash"/>
            <a:round/>
            <a:headEnd type="oval" w="med" len="med"/>
            <a:tailEnd type="oval"/>
          </a:ln>
        </p:spPr>
      </p:cxnSp>
      <p:cxnSp>
        <p:nvCxnSpPr>
          <p:cNvPr id="68" name="直接箭头连接符 67"/>
          <p:cNvCxnSpPr/>
          <p:nvPr/>
        </p:nvCxnSpPr>
        <p:spPr bwMode="auto">
          <a:xfrm>
            <a:off x="5093725" y="5037901"/>
            <a:ext cx="0" cy="356988"/>
          </a:xfrm>
          <a:prstGeom prst="straightConnector1">
            <a:avLst/>
          </a:prstGeom>
          <a:solidFill>
            <a:srgbClr val="4F81BD"/>
          </a:solidFill>
          <a:ln w="76200" cap="flat" cmpd="sng" algn="ctr">
            <a:solidFill>
              <a:srgbClr val="1F497D">
                <a:lumMod val="75000"/>
              </a:srgbClr>
            </a:solidFill>
            <a:prstDash val="sysDot"/>
            <a:round/>
            <a:headEnd type="none" w="med" len="med"/>
            <a:tailEnd type="triangle"/>
          </a:ln>
          <a:effectLst>
            <a:outerShdw blurRad="50800" dist="38100" dir="2700000" algn="tl" rotWithShape="0">
              <a:prstClr val="black">
                <a:alpha val="40000"/>
              </a:prstClr>
            </a:outerShdw>
          </a:effectLst>
        </p:spPr>
      </p:cxnSp>
      <p:sp>
        <p:nvSpPr>
          <p:cNvPr id="69" name="矩形 68"/>
          <p:cNvSpPr/>
          <p:nvPr/>
        </p:nvSpPr>
        <p:spPr bwMode="auto">
          <a:xfrm>
            <a:off x="4118207" y="5398712"/>
            <a:ext cx="1972559" cy="745389"/>
          </a:xfrm>
          <a:prstGeom prst="rect">
            <a:avLst/>
          </a:prstGeom>
          <a:noFill/>
          <a:ln w="28575">
            <a:solidFill>
              <a:srgbClr val="1F497D">
                <a:lumMod val="75000"/>
              </a:srgbClr>
            </a:solidFill>
            <a:prstDash val="sysDash"/>
            <a:miter lim="800000"/>
          </a:ln>
        </p:spPr>
        <p:txBody>
          <a:bodyPr vert="horz" wrap="square" lIns="91427" tIns="45714" rIns="91427" bIns="45714" numCol="1" anchor="ctr" anchorCtr="0" compatLnSpc="1"/>
          <a:lstStyle/>
          <a:p>
            <a:pPr algn="ctr" defTabSz="913742" eaLnBrk="0" hangingPunct="0">
              <a:lnSpc>
                <a:spcPct val="150000"/>
              </a:lnSpc>
              <a:defRPr/>
            </a:pPr>
            <a:r>
              <a:rPr lang="zh-CN" altLang="en-US" sz="1500" b="1" kern="0" dirty="0">
                <a:solidFill>
                  <a:srgbClr val="4F81BD">
                    <a:lumMod val="75000"/>
                  </a:srgbClr>
                </a:solidFill>
                <a:latin typeface="Times New Roman"/>
                <a:ea typeface="微软雅黑"/>
              </a:rPr>
              <a:t>通过雨水系统，监控验证正本清源！！</a:t>
            </a:r>
          </a:p>
        </p:txBody>
      </p:sp>
      <p:cxnSp>
        <p:nvCxnSpPr>
          <p:cNvPr id="70" name="肘形连接符 69"/>
          <p:cNvCxnSpPr/>
          <p:nvPr/>
        </p:nvCxnSpPr>
        <p:spPr bwMode="auto">
          <a:xfrm flipV="1">
            <a:off x="6126415" y="5622017"/>
            <a:ext cx="1394824" cy="137059"/>
          </a:xfrm>
          <a:prstGeom prst="bentConnector3">
            <a:avLst>
              <a:gd name="adj1" fmla="val 101277"/>
            </a:avLst>
          </a:prstGeom>
          <a:solidFill>
            <a:srgbClr val="4F81BD"/>
          </a:solidFill>
          <a:ln w="19050" cap="flat" cmpd="sng" algn="ctr">
            <a:solidFill>
              <a:srgbClr val="1F497D"/>
            </a:solidFill>
            <a:prstDash val="dash"/>
            <a:round/>
            <a:headEnd type="oval" w="med" len="med"/>
            <a:tailEnd type="oval"/>
          </a:ln>
        </p:spPr>
      </p:cxnSp>
      <p:sp>
        <p:nvSpPr>
          <p:cNvPr id="2" name="矩形 1"/>
          <p:cNvSpPr/>
          <p:nvPr/>
        </p:nvSpPr>
        <p:spPr>
          <a:xfrm>
            <a:off x="4535058" y="3173832"/>
            <a:ext cx="1031047" cy="369330"/>
          </a:xfrm>
          <a:prstGeom prst="rect">
            <a:avLst/>
          </a:prstGeom>
        </p:spPr>
        <p:txBody>
          <a:bodyPr wrap="none" lIns="91438" tIns="45719" rIns="91438" bIns="45719">
            <a:spAutoFit/>
          </a:bodyPr>
          <a:lstStyle/>
          <a:p>
            <a:pPr fontAlgn="auto">
              <a:spcBef>
                <a:spcPts val="0"/>
              </a:spcBef>
              <a:spcAft>
                <a:spcPts val="0"/>
              </a:spcAft>
            </a:pPr>
            <a:r>
              <a:rPr lang="en-US" altLang="zh-SG" dirty="0">
                <a:solidFill>
                  <a:prstClr val="black"/>
                </a:solidFill>
                <a:latin typeface="Times New Roman"/>
                <a:ea typeface="微软雅黑"/>
              </a:rPr>
              <a:t>(</a:t>
            </a:r>
            <a:r>
              <a:rPr lang="zh-SG" altLang="en-US" dirty="0">
                <a:solidFill>
                  <a:prstClr val="black"/>
                </a:solidFill>
                <a:latin typeface="Times New Roman"/>
                <a:ea typeface="微软雅黑"/>
              </a:rPr>
              <a:t>疏、导</a:t>
            </a:r>
            <a:r>
              <a:rPr lang="en-US" altLang="zh-SG" dirty="0">
                <a:solidFill>
                  <a:prstClr val="black"/>
                </a:solidFill>
                <a:latin typeface="Times New Roman"/>
                <a:ea typeface="微软雅黑"/>
              </a:rPr>
              <a:t>)</a:t>
            </a:r>
          </a:p>
        </p:txBody>
      </p:sp>
      <p:sp>
        <p:nvSpPr>
          <p:cNvPr id="3" name="矩形 2"/>
          <p:cNvSpPr/>
          <p:nvPr/>
        </p:nvSpPr>
        <p:spPr>
          <a:xfrm>
            <a:off x="6902447" y="3151037"/>
            <a:ext cx="1031047" cy="369330"/>
          </a:xfrm>
          <a:prstGeom prst="rect">
            <a:avLst/>
          </a:prstGeom>
        </p:spPr>
        <p:txBody>
          <a:bodyPr wrap="none" lIns="91438" tIns="45719" rIns="91438" bIns="45719">
            <a:spAutoFit/>
          </a:bodyPr>
          <a:lstStyle/>
          <a:p>
            <a:pPr fontAlgn="auto">
              <a:spcBef>
                <a:spcPts val="0"/>
              </a:spcBef>
              <a:spcAft>
                <a:spcPts val="0"/>
              </a:spcAft>
            </a:pPr>
            <a:r>
              <a:rPr lang="en-US" altLang="zh-SG" dirty="0">
                <a:solidFill>
                  <a:prstClr val="black"/>
                </a:solidFill>
                <a:latin typeface="Times New Roman"/>
                <a:ea typeface="微软雅黑"/>
              </a:rPr>
              <a:t>(</a:t>
            </a:r>
            <a:r>
              <a:rPr lang="zh-SG" altLang="en-US" dirty="0">
                <a:solidFill>
                  <a:prstClr val="black"/>
                </a:solidFill>
                <a:latin typeface="Times New Roman"/>
                <a:ea typeface="微软雅黑"/>
              </a:rPr>
              <a:t>防、堵</a:t>
            </a:r>
            <a:r>
              <a:rPr lang="en-US" altLang="zh-SG" dirty="0">
                <a:solidFill>
                  <a:prstClr val="black"/>
                </a:solidFill>
                <a:latin typeface="Times New Roman"/>
                <a:ea typeface="微软雅黑"/>
              </a:rPr>
              <a:t>)</a:t>
            </a:r>
          </a:p>
        </p:txBody>
      </p:sp>
      <p:sp>
        <p:nvSpPr>
          <p:cNvPr id="34"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37" name="Text Box 18"/>
          <p:cNvSpPr txBox="1">
            <a:spLocks noChangeArrowheads="1"/>
          </p:cNvSpPr>
          <p:nvPr/>
        </p:nvSpPr>
        <p:spPr bwMode="auto">
          <a:xfrm>
            <a:off x="933802" y="764705"/>
            <a:ext cx="2236511" cy="400111"/>
          </a:xfrm>
          <a:prstGeom prst="rect">
            <a:avLst/>
          </a:prstGeom>
          <a:noFill/>
          <a:ln w="9525" algn="ctr">
            <a:noFill/>
            <a:miter lim="800000"/>
          </a:ln>
        </p:spPr>
        <p:txBody>
          <a:bodyPr wrap="none" lIns="91438" tIns="45719" rIns="91438" bIns="45719">
            <a:spAutoFit/>
          </a:bodyPr>
          <a:lstStyle/>
          <a:p>
            <a:pPr eaLnBrk="0" hangingPunct="0"/>
            <a:r>
              <a:rPr lang="zh-CN" altLang="en-US" sz="2000" b="1" dirty="0">
                <a:solidFill>
                  <a:srgbClr val="C00000"/>
                </a:solidFill>
                <a:latin typeface="微软雅黑" panose="020B0503020204020204" pitchFamily="34" charset="-122"/>
                <a:ea typeface="微软雅黑" panose="020B0503020204020204" pitchFamily="34" charset="-122"/>
              </a:rPr>
              <a:t>四条技术保障路线</a:t>
            </a:r>
            <a:endParaRPr lang="en-US" altLang="zh-CN" sz="2000" b="1" dirty="0">
              <a:solidFill>
                <a:srgbClr val="C00000"/>
              </a:solidFill>
              <a:latin typeface="微软雅黑" panose="020B0503020204020204" pitchFamily="34" charset="-122"/>
              <a:ea typeface="微软雅黑" panose="020B0503020204020204" pitchFamily="34" charset="-122"/>
            </a:endParaRPr>
          </a:p>
        </p:txBody>
      </p:sp>
      <p:sp>
        <p:nvSpPr>
          <p:cNvPr id="38"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39"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193939939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0"/>
          <p:cNvSpPr txBox="1"/>
          <p:nvPr/>
        </p:nvSpPr>
        <p:spPr>
          <a:xfrm>
            <a:off x="7608168" y="2658554"/>
            <a:ext cx="2491227" cy="707887"/>
          </a:xfrm>
          <a:prstGeom prst="rect">
            <a:avLst/>
          </a:prstGeom>
          <a:noFill/>
        </p:spPr>
        <p:txBody>
          <a:bodyPr wrap="square" lIns="91438" tIns="45719" rIns="91438" bIns="45719" rtlCol="0">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rPr>
              <a:t>沙井、松岗</a:t>
            </a:r>
            <a:endParaRPr lang="en-US" altLang="zh-CN" sz="2000" b="1" dirty="0">
              <a:solidFill>
                <a:prstClr val="black"/>
              </a:solidFill>
              <a:latin typeface="微软雅黑" panose="020B0503020204020204" pitchFamily="34" charset="-122"/>
              <a:ea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rPr>
              <a:t>接驳完善工程</a:t>
            </a:r>
          </a:p>
        </p:txBody>
      </p:sp>
      <p:sp>
        <p:nvSpPr>
          <p:cNvPr id="18" name="TextBox 50"/>
          <p:cNvSpPr txBox="1"/>
          <p:nvPr/>
        </p:nvSpPr>
        <p:spPr>
          <a:xfrm>
            <a:off x="2567608" y="4839789"/>
            <a:ext cx="2736304" cy="707887"/>
          </a:xfrm>
          <a:prstGeom prst="rect">
            <a:avLst/>
          </a:prstGeom>
          <a:noFill/>
        </p:spPr>
        <p:txBody>
          <a:bodyPr wrap="square" lIns="91438" tIns="45719" rIns="91438" bIns="45719" rtlCol="0">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rPr>
              <a:t>片区雨污管网与</a:t>
            </a:r>
            <a:endParaRPr lang="en-US" altLang="zh-CN" sz="2000" b="1" dirty="0">
              <a:solidFill>
                <a:prstClr val="black"/>
              </a:solidFill>
              <a:latin typeface="微软雅黑" panose="020B0503020204020204" pitchFamily="34" charset="-122"/>
              <a:ea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rPr>
              <a:t>干管系统</a:t>
            </a:r>
            <a:r>
              <a:rPr lang="zh-CN" altLang="en-US" sz="2000" b="1" dirty="0">
                <a:solidFill>
                  <a:prstClr val="black"/>
                </a:solidFill>
                <a:latin typeface="微软雅黑" panose="020B0503020204020204" pitchFamily="34" charset="-122"/>
                <a:ea typeface="微软雅黑" panose="020B0503020204020204" pitchFamily="34" charset="-122"/>
              </a:rPr>
              <a:t>衔接</a:t>
            </a:r>
          </a:p>
        </p:txBody>
      </p:sp>
      <p:sp>
        <p:nvSpPr>
          <p:cNvPr id="19" name="TextBox 50"/>
          <p:cNvSpPr txBox="1"/>
          <p:nvPr/>
        </p:nvSpPr>
        <p:spPr>
          <a:xfrm>
            <a:off x="2782568" y="2629138"/>
            <a:ext cx="2521344" cy="707887"/>
          </a:xfrm>
          <a:prstGeom prst="rect">
            <a:avLst/>
          </a:prstGeom>
          <a:noFill/>
        </p:spPr>
        <p:txBody>
          <a:bodyPr wrap="square" lIns="91438" tIns="45719" rIns="91438" bIns="45719" rtlCol="0">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rPr>
              <a:t>片区雨污管网与</a:t>
            </a:r>
            <a:endParaRPr lang="en-US" altLang="zh-CN" sz="2000" b="1" dirty="0">
              <a:solidFill>
                <a:prstClr val="black"/>
              </a:solidFill>
              <a:latin typeface="微软雅黑" panose="020B0503020204020204" pitchFamily="34" charset="-122"/>
              <a:ea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rPr>
              <a:t>包外项目</a:t>
            </a:r>
            <a:r>
              <a:rPr lang="zh-CN" altLang="en-US" sz="2000" b="1" dirty="0">
                <a:solidFill>
                  <a:prstClr val="black"/>
                </a:solidFill>
                <a:latin typeface="微软雅黑" panose="020B0503020204020204" pitchFamily="34" charset="-122"/>
                <a:ea typeface="微软雅黑" panose="020B0503020204020204" pitchFamily="34" charset="-122"/>
              </a:rPr>
              <a:t>衔接</a:t>
            </a:r>
          </a:p>
        </p:txBody>
      </p:sp>
      <p:sp>
        <p:nvSpPr>
          <p:cNvPr id="20" name="TextBox 50"/>
          <p:cNvSpPr txBox="1"/>
          <p:nvPr/>
        </p:nvSpPr>
        <p:spPr>
          <a:xfrm>
            <a:off x="7464152" y="4952002"/>
            <a:ext cx="2736304" cy="707887"/>
          </a:xfrm>
          <a:prstGeom prst="rect">
            <a:avLst/>
          </a:prstGeom>
          <a:noFill/>
        </p:spPr>
        <p:txBody>
          <a:bodyPr wrap="square" lIns="91438" tIns="45719" rIns="91438" bIns="45719" rtlCol="0">
            <a:spAutoFit/>
          </a:bodyPr>
          <a:lstStyle/>
          <a:p>
            <a:pPr algn="ctr"/>
            <a:r>
              <a:rPr lang="zh-CN" altLang="en-US" sz="2000" b="1" dirty="0">
                <a:solidFill>
                  <a:prstClr val="black"/>
                </a:solidFill>
                <a:latin typeface="微软雅黑" panose="020B0503020204020204" pitchFamily="34" charset="-122"/>
                <a:ea typeface="微软雅黑" panose="020B0503020204020204" pitchFamily="34" charset="-122"/>
              </a:rPr>
              <a:t>片区雨污管网与</a:t>
            </a:r>
            <a:endParaRPr lang="en-US" altLang="zh-CN" sz="2000" b="1" dirty="0">
              <a:solidFill>
                <a:prstClr val="black"/>
              </a:solidFill>
              <a:latin typeface="微软雅黑" panose="020B0503020204020204" pitchFamily="34" charset="-122"/>
              <a:ea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rPr>
              <a:t>沿河截污管</a:t>
            </a:r>
            <a:r>
              <a:rPr lang="zh-CN" altLang="en-US" sz="2000" b="1" dirty="0">
                <a:solidFill>
                  <a:prstClr val="black"/>
                </a:solidFill>
                <a:latin typeface="微软雅黑" panose="020B0503020204020204" pitchFamily="34" charset="-122"/>
                <a:ea typeface="微软雅黑" panose="020B0503020204020204" pitchFamily="34" charset="-122"/>
              </a:rPr>
              <a:t>衔接</a:t>
            </a:r>
          </a:p>
        </p:txBody>
      </p:sp>
      <p:sp>
        <p:nvSpPr>
          <p:cNvPr id="22" name="文本框 2"/>
          <p:cNvSpPr txBox="1"/>
          <p:nvPr/>
        </p:nvSpPr>
        <p:spPr>
          <a:xfrm>
            <a:off x="2187201" y="1452290"/>
            <a:ext cx="9453417" cy="615551"/>
          </a:xfrm>
          <a:prstGeom prst="rect">
            <a:avLst/>
          </a:prstGeom>
          <a:noFill/>
        </p:spPr>
        <p:txBody>
          <a:bodyPr wrap="square" lIns="121914" tIns="60957" rIns="121914" bIns="60957" rtlCol="0">
            <a:spAutoFit/>
          </a:bodyPr>
          <a:lstStyle/>
          <a:p>
            <a:pPr algn="just">
              <a:lnSpc>
                <a:spcPct val="150000"/>
              </a:lnSpc>
            </a:pPr>
            <a:r>
              <a:rPr lang="en-US" altLang="zh-CN" sz="2100" dirty="0">
                <a:solidFill>
                  <a:prstClr val="black"/>
                </a:solidFill>
                <a:latin typeface="微软雅黑" panose="020B0503020204020204" pitchFamily="34" charset="-122"/>
                <a:ea typeface="微软雅黑" panose="020B0503020204020204" pitchFamily="34" charset="-122"/>
              </a:rPr>
              <a:t>       </a:t>
            </a:r>
            <a:r>
              <a:rPr lang="zh-CN" altLang="en-US" sz="2100" dirty="0">
                <a:solidFill>
                  <a:prstClr val="black"/>
                </a:solidFill>
                <a:latin typeface="微软雅黑" panose="020B0503020204020204" pitchFamily="34" charset="-122"/>
                <a:ea typeface="微软雅黑" panose="020B0503020204020204" pitchFamily="34" charset="-122"/>
              </a:rPr>
              <a:t>目的：打通污水收集系统“最后</a:t>
            </a:r>
            <a:r>
              <a:rPr lang="en-US" altLang="zh-CN" sz="2100" dirty="0">
                <a:solidFill>
                  <a:prstClr val="black"/>
                </a:solidFill>
                <a:latin typeface="微软雅黑" panose="020B0503020204020204" pitchFamily="34" charset="-122"/>
                <a:ea typeface="微软雅黑" panose="020B0503020204020204" pitchFamily="34" charset="-122"/>
              </a:rPr>
              <a:t>100m</a:t>
            </a:r>
            <a:r>
              <a:rPr lang="zh-CN" altLang="en-US" sz="2100" dirty="0">
                <a:solidFill>
                  <a:prstClr val="black"/>
                </a:solidFill>
                <a:latin typeface="微软雅黑" panose="020B0503020204020204" pitchFamily="34" charset="-122"/>
                <a:ea typeface="微软雅黑" panose="020B0503020204020204" pitchFamily="34" charset="-122"/>
              </a:rPr>
              <a:t>”，提高流域污水收集率。</a:t>
            </a:r>
          </a:p>
        </p:txBody>
      </p:sp>
      <p:sp>
        <p:nvSpPr>
          <p:cNvPr id="3" name="圆角矩形 2"/>
          <p:cNvSpPr/>
          <p:nvPr/>
        </p:nvSpPr>
        <p:spPr>
          <a:xfrm>
            <a:off x="623392" y="1988840"/>
            <a:ext cx="1556755" cy="1944216"/>
          </a:xfrm>
          <a:prstGeom prst="roundRect">
            <a:avLst/>
          </a:prstGeom>
          <a:solidFill>
            <a:srgbClr val="3FED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nSpc>
                <a:spcPct val="150000"/>
              </a:lnSpc>
            </a:pP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做好片区管网施工与包外项目的协调工作，</a:t>
            </a: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做到</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同步推进、同步实施、同一标准，保证</a:t>
            </a: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片区雨污</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管网</a:t>
            </a: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与包外项目的</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顺利</a:t>
            </a: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连接</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右箭头 3"/>
          <p:cNvSpPr/>
          <p:nvPr/>
        </p:nvSpPr>
        <p:spPr>
          <a:xfrm>
            <a:off x="9840416" y="5258513"/>
            <a:ext cx="299611" cy="57475"/>
          </a:xfrm>
          <a:prstGeom prst="rightArrow">
            <a:avLst/>
          </a:prstGeom>
          <a:solidFill>
            <a:srgbClr val="4628FC"/>
          </a:solidFill>
          <a:ln>
            <a:solidFill>
              <a:srgbClr val="4628FC"/>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23" name="圆角矩形 22"/>
          <p:cNvSpPr/>
          <p:nvPr/>
        </p:nvSpPr>
        <p:spPr>
          <a:xfrm>
            <a:off x="10344472" y="2474300"/>
            <a:ext cx="1556755" cy="1017560"/>
          </a:xfrm>
          <a:prstGeom prst="roundRect">
            <a:avLst/>
          </a:prstGeom>
          <a:solidFill>
            <a:srgbClr val="347AF8"/>
          </a:solidFill>
          <a:ln>
            <a:solidFill>
              <a:srgbClr val="347AF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sz="1200" kern="1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打通</a:t>
            </a:r>
            <a:r>
              <a:rPr lang="zh-CN" altLang="zh-CN" sz="1200" kern="1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服务范围内的接驳干管、断头管道</a:t>
            </a:r>
            <a:r>
              <a:rPr lang="zh-CN" altLang="en-US" sz="1200" kern="1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，针对结构性、功能性缺陷进行修复</a:t>
            </a:r>
            <a:endParaRPr lang="zh-CN" altLang="en-US" sz="1200" dirty="0">
              <a:solidFill>
                <a:srgbClr val="FFFF00"/>
              </a:solidFill>
              <a:ea typeface="微软雅黑" panose="020B0503020204020204" pitchFamily="34" charset="-122"/>
            </a:endParaRPr>
          </a:p>
        </p:txBody>
      </p:sp>
      <p:sp>
        <p:nvSpPr>
          <p:cNvPr id="24" name="圆角矩形 23"/>
          <p:cNvSpPr/>
          <p:nvPr/>
        </p:nvSpPr>
        <p:spPr>
          <a:xfrm>
            <a:off x="10344472" y="4715195"/>
            <a:ext cx="1556755" cy="1181500"/>
          </a:xfrm>
          <a:prstGeom prst="roundRect">
            <a:avLst/>
          </a:prstGeom>
          <a:solidFill>
            <a:srgbClr val="4628FC"/>
          </a:solidFill>
          <a:ln>
            <a:solidFill>
              <a:srgbClr val="4628FC"/>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en-US" sz="1200" dirty="0">
                <a:solidFill>
                  <a:prstClr val="white"/>
                </a:solidFill>
                <a:latin typeface="微软雅黑" panose="020B0503020204020204" pitchFamily="34" charset="-122"/>
                <a:ea typeface="微软雅黑" panose="020B0503020204020204" pitchFamily="34" charset="-122"/>
                <a:cs typeface="Times New Roman" panose="02020603050405020304" pitchFamily="18" charset="0"/>
              </a:rPr>
              <a:t>明确接驳位置、管道标高、管道直径、管材等情况，做好施工协调工作，为管道顺利衔接打好基础</a:t>
            </a:r>
            <a:endParaRPr lang="zh-CN" altLang="en-US" sz="1200" dirty="0">
              <a:solidFill>
                <a:prstClr val="white"/>
              </a:solidFill>
              <a:ea typeface="微软雅黑" panose="020B0503020204020204" pitchFamily="34" charset="-122"/>
            </a:endParaRPr>
          </a:p>
        </p:txBody>
      </p:sp>
      <p:sp>
        <p:nvSpPr>
          <p:cNvPr id="25" name="圆角矩形 24"/>
          <p:cNvSpPr/>
          <p:nvPr/>
        </p:nvSpPr>
        <p:spPr>
          <a:xfrm>
            <a:off x="623392" y="4660280"/>
            <a:ext cx="1556755" cy="1066901"/>
          </a:xfrm>
          <a:prstGeom prst="roundRect">
            <a:avLst/>
          </a:prstGeom>
          <a:solidFill>
            <a:srgbClr val="90E41C"/>
          </a:solidFill>
          <a:ln>
            <a:solidFill>
              <a:srgbClr val="90E41C"/>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保证片区内已建设完成的管网与主干管</a:t>
            </a:r>
            <a:r>
              <a:rPr lang="zh-CN" altLang="en-US"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顺利</a:t>
            </a:r>
            <a:r>
              <a:rPr lang="zh-CN" altLang="zh-CN" sz="1200" kern="100"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连接，整体形成片区雨污分流的总网络</a:t>
            </a:r>
            <a:endParaRPr lang="zh-CN" altLang="en-US" sz="1200" dirty="0">
              <a:solidFill>
                <a:prstClr val="black"/>
              </a:solidFill>
              <a:ea typeface="微软雅黑" panose="020B0503020204020204" pitchFamily="34" charset="-122"/>
            </a:endParaRPr>
          </a:p>
        </p:txBody>
      </p:sp>
      <p:sp>
        <p:nvSpPr>
          <p:cNvPr id="27" name="右箭头 26"/>
          <p:cNvSpPr/>
          <p:nvPr/>
        </p:nvSpPr>
        <p:spPr>
          <a:xfrm>
            <a:off x="9840416" y="2954343"/>
            <a:ext cx="299611" cy="57475"/>
          </a:xfrm>
          <a:prstGeom prst="rightArrow">
            <a:avLst/>
          </a:prstGeom>
          <a:solidFill>
            <a:srgbClr val="347AF8"/>
          </a:solidFill>
          <a:ln>
            <a:solidFill>
              <a:srgbClr val="347AF8"/>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5" name="左箭头 4"/>
          <p:cNvSpPr/>
          <p:nvPr/>
        </p:nvSpPr>
        <p:spPr>
          <a:xfrm>
            <a:off x="2423592" y="2920905"/>
            <a:ext cx="442773" cy="91593"/>
          </a:xfrm>
          <a:prstGeom prst="leftArrow">
            <a:avLst/>
          </a:prstGeom>
          <a:solidFill>
            <a:srgbClr val="3FEDB7"/>
          </a:solidFill>
          <a:ln>
            <a:solidFill>
              <a:srgbClr val="3FEDB7"/>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29" name="左箭头 28"/>
          <p:cNvSpPr/>
          <p:nvPr/>
        </p:nvSpPr>
        <p:spPr>
          <a:xfrm>
            <a:off x="2423592" y="5147936"/>
            <a:ext cx="442773" cy="91593"/>
          </a:xfrm>
          <a:prstGeom prst="leftArrow">
            <a:avLst/>
          </a:prstGeom>
          <a:solidFill>
            <a:srgbClr val="90E41C"/>
          </a:solidFill>
          <a:ln>
            <a:solidFill>
              <a:srgbClr val="90E41C"/>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dirty="0">
              <a:solidFill>
                <a:prstClr val="white"/>
              </a:solidFill>
              <a:ea typeface="微软雅黑" panose="020B0503020204020204" pitchFamily="34" charset="-122"/>
            </a:endParaRPr>
          </a:p>
        </p:txBody>
      </p:sp>
      <p:sp>
        <p:nvSpPr>
          <p:cNvPr id="74" name="AutoShape 13"/>
          <p:cNvSpPr>
            <a:spLocks noChangeArrowheads="1"/>
          </p:cNvSpPr>
          <p:nvPr/>
        </p:nvSpPr>
        <p:spPr bwMode="auto">
          <a:xfrm rot="7200000" flipV="1">
            <a:off x="6072345" y="3192936"/>
            <a:ext cx="3028951" cy="2773363"/>
          </a:xfrm>
          <a:prstGeom prst="triangle">
            <a:avLst>
              <a:gd name="adj" fmla="val 50000"/>
            </a:avLst>
          </a:prstGeom>
          <a:gradFill rotWithShape="1">
            <a:gsLst>
              <a:gs pos="0">
                <a:srgbClr val="4628FC"/>
              </a:gs>
              <a:gs pos="100000">
                <a:srgbClr val="CCEC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75" name="AutoShape 14"/>
          <p:cNvSpPr>
            <a:spLocks noChangeArrowheads="1"/>
          </p:cNvSpPr>
          <p:nvPr/>
        </p:nvSpPr>
        <p:spPr bwMode="auto">
          <a:xfrm rot="14400000" flipH="1" flipV="1">
            <a:off x="3659345" y="3192936"/>
            <a:ext cx="3028951" cy="2773363"/>
          </a:xfrm>
          <a:prstGeom prst="triangle">
            <a:avLst>
              <a:gd name="adj" fmla="val 50000"/>
            </a:avLst>
          </a:prstGeom>
          <a:gradFill rotWithShape="1">
            <a:gsLst>
              <a:gs pos="0">
                <a:srgbClr val="72E41C"/>
              </a:gs>
              <a:gs pos="100000">
                <a:srgbClr val="CCEC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76" name="AutoShape 11"/>
          <p:cNvSpPr>
            <a:spLocks noChangeArrowheads="1"/>
          </p:cNvSpPr>
          <p:nvPr/>
        </p:nvSpPr>
        <p:spPr bwMode="auto">
          <a:xfrm rot="14400000">
            <a:off x="6072345" y="1814985"/>
            <a:ext cx="3028951" cy="2773363"/>
          </a:xfrm>
          <a:prstGeom prst="triangle">
            <a:avLst>
              <a:gd name="adj" fmla="val 50000"/>
            </a:avLst>
          </a:prstGeom>
          <a:gradFill rotWithShape="1">
            <a:gsLst>
              <a:gs pos="0">
                <a:srgbClr val="347AF8"/>
              </a:gs>
              <a:gs pos="100000">
                <a:srgbClr val="CCEC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77" name="AutoShape 12"/>
          <p:cNvSpPr>
            <a:spLocks noChangeArrowheads="1"/>
          </p:cNvSpPr>
          <p:nvPr/>
        </p:nvSpPr>
        <p:spPr bwMode="auto">
          <a:xfrm rot="7200000" flipH="1">
            <a:off x="3659345" y="1814985"/>
            <a:ext cx="3028951" cy="2773363"/>
          </a:xfrm>
          <a:prstGeom prst="triangle">
            <a:avLst>
              <a:gd name="adj" fmla="val 50000"/>
            </a:avLst>
          </a:prstGeom>
          <a:gradFill rotWithShape="1">
            <a:gsLst>
              <a:gs pos="0">
                <a:srgbClr val="3FEDB7"/>
              </a:gs>
              <a:gs pos="100000">
                <a:srgbClr val="CCEC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78" name="Oval 19"/>
          <p:cNvSpPr>
            <a:spLocks noChangeArrowheads="1"/>
          </p:cNvSpPr>
          <p:nvPr/>
        </p:nvSpPr>
        <p:spPr bwMode="auto">
          <a:xfrm>
            <a:off x="4828540" y="2347593"/>
            <a:ext cx="3095625" cy="3095625"/>
          </a:xfrm>
          <a:prstGeom prst="ellipse">
            <a:avLst/>
          </a:prstGeom>
          <a:solidFill>
            <a:schemeClr val="bg1">
              <a:alpha val="25000"/>
            </a:schemeClr>
          </a:solidFill>
          <a:ln w="12700">
            <a:solidFill>
              <a:schemeClr val="bg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79" name="Oval 20"/>
          <p:cNvSpPr>
            <a:spLocks noChangeArrowheads="1"/>
          </p:cNvSpPr>
          <p:nvPr/>
        </p:nvSpPr>
        <p:spPr bwMode="auto">
          <a:xfrm>
            <a:off x="4955538" y="2474593"/>
            <a:ext cx="2843212" cy="2843212"/>
          </a:xfrm>
          <a:prstGeom prst="ellipse">
            <a:avLst/>
          </a:prstGeom>
          <a:solidFill>
            <a:srgbClr val="99CCFF">
              <a:alpha val="50000"/>
            </a:srgbClr>
          </a:solidFill>
          <a:ln w="57150">
            <a:solidFill>
              <a:srgbClr val="00B0F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0" name="Arc 39"/>
          <p:cNvSpPr/>
          <p:nvPr/>
        </p:nvSpPr>
        <p:spPr bwMode="auto">
          <a:xfrm rot="884024">
            <a:off x="6508114" y="2879406"/>
            <a:ext cx="1200151" cy="1196975"/>
          </a:xfrm>
          <a:custGeom>
            <a:avLst/>
            <a:gdLst>
              <a:gd name="G0" fmla="+- 0 0 0"/>
              <a:gd name="G1" fmla="+- 20637 0 0"/>
              <a:gd name="G2" fmla="+- 21600 0 0"/>
              <a:gd name="T0" fmla="*/ 6379 w 20646"/>
              <a:gd name="T1" fmla="*/ 0 h 20637"/>
              <a:gd name="T2" fmla="*/ 20646 w 20646"/>
              <a:gd name="T3" fmla="*/ 14290 h 20637"/>
              <a:gd name="T4" fmla="*/ 0 w 20646"/>
              <a:gd name="T5" fmla="*/ 20637 h 20637"/>
            </a:gdLst>
            <a:ahLst/>
            <a:cxnLst>
              <a:cxn ang="0">
                <a:pos x="T0" y="T1"/>
              </a:cxn>
              <a:cxn ang="0">
                <a:pos x="T2" y="T3"/>
              </a:cxn>
              <a:cxn ang="0">
                <a:pos x="T4" y="T5"/>
              </a:cxn>
            </a:cxnLst>
            <a:rect l="0" t="0" r="r" b="b"/>
            <a:pathLst>
              <a:path w="20646" h="20637" fill="none" extrusionOk="0">
                <a:moveTo>
                  <a:pt x="6378" y="0"/>
                </a:moveTo>
                <a:cubicBezTo>
                  <a:pt x="13205" y="2110"/>
                  <a:pt x="18546" y="7460"/>
                  <a:pt x="20646" y="14289"/>
                </a:cubicBezTo>
              </a:path>
              <a:path w="20646" h="20637" stroke="0" extrusionOk="0">
                <a:moveTo>
                  <a:pt x="6378" y="0"/>
                </a:moveTo>
                <a:cubicBezTo>
                  <a:pt x="13205" y="2110"/>
                  <a:pt x="18546" y="7460"/>
                  <a:pt x="20646" y="14289"/>
                </a:cubicBezTo>
                <a:lnTo>
                  <a:pt x="0" y="20637"/>
                </a:lnTo>
                <a:close/>
              </a:path>
            </a:pathLst>
          </a:custGeom>
          <a:gradFill rotWithShape="1">
            <a:gsLst>
              <a:gs pos="0">
                <a:srgbClr val="2648A6"/>
              </a:gs>
              <a:gs pos="100000">
                <a:srgbClr val="446AD4"/>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1" name="Arc 40"/>
          <p:cNvSpPr/>
          <p:nvPr/>
        </p:nvSpPr>
        <p:spPr bwMode="auto">
          <a:xfrm rot="4500000">
            <a:off x="6530338" y="3720781"/>
            <a:ext cx="1200151" cy="1216025"/>
          </a:xfrm>
          <a:custGeom>
            <a:avLst/>
            <a:gdLst>
              <a:gd name="G0" fmla="+- 0 0 0"/>
              <a:gd name="G1" fmla="+- 20919 0 0"/>
              <a:gd name="G2" fmla="+- 21600 0 0"/>
              <a:gd name="T0" fmla="*/ 5380 w 20690"/>
              <a:gd name="T1" fmla="*/ 0 h 20919"/>
              <a:gd name="T2" fmla="*/ 20690 w 20690"/>
              <a:gd name="T3" fmla="*/ 14717 h 20919"/>
              <a:gd name="T4" fmla="*/ 0 w 20690"/>
              <a:gd name="T5" fmla="*/ 20919 h 20919"/>
            </a:gdLst>
            <a:ahLst/>
            <a:cxnLst>
              <a:cxn ang="0">
                <a:pos x="T0" y="T1"/>
              </a:cxn>
              <a:cxn ang="0">
                <a:pos x="T2" y="T3"/>
              </a:cxn>
              <a:cxn ang="0">
                <a:pos x="T4" y="T5"/>
              </a:cxn>
            </a:cxnLst>
            <a:rect l="0" t="0" r="r" b="b"/>
            <a:pathLst>
              <a:path w="20690" h="20919" fill="none" extrusionOk="0">
                <a:moveTo>
                  <a:pt x="5380" y="-1"/>
                </a:moveTo>
                <a:cubicBezTo>
                  <a:pt x="12709" y="1884"/>
                  <a:pt x="18517" y="7467"/>
                  <a:pt x="20690" y="14716"/>
                </a:cubicBezTo>
              </a:path>
              <a:path w="20690" h="20919" stroke="0" extrusionOk="0">
                <a:moveTo>
                  <a:pt x="5380" y="-1"/>
                </a:moveTo>
                <a:cubicBezTo>
                  <a:pt x="12709" y="1884"/>
                  <a:pt x="18517" y="7467"/>
                  <a:pt x="20690" y="14716"/>
                </a:cubicBezTo>
                <a:lnTo>
                  <a:pt x="0" y="20919"/>
                </a:lnTo>
                <a:close/>
              </a:path>
            </a:pathLst>
          </a:custGeom>
          <a:gradFill rotWithShape="1">
            <a:gsLst>
              <a:gs pos="0">
                <a:srgbClr val="3C3C90"/>
              </a:gs>
              <a:gs pos="100000">
                <a:srgbClr val="336699"/>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2" name="Arc 41"/>
          <p:cNvSpPr/>
          <p:nvPr/>
        </p:nvSpPr>
        <p:spPr bwMode="auto">
          <a:xfrm rot="20724172" flipH="1">
            <a:off x="5038088" y="2873055"/>
            <a:ext cx="1203325" cy="1203325"/>
          </a:xfrm>
          <a:custGeom>
            <a:avLst/>
            <a:gdLst>
              <a:gd name="G0" fmla="+- 0 0 0"/>
              <a:gd name="G1" fmla="+- 20739 0 0"/>
              <a:gd name="G2" fmla="+- 21600 0 0"/>
              <a:gd name="T0" fmla="*/ 6038 w 20704"/>
              <a:gd name="T1" fmla="*/ 0 h 20739"/>
              <a:gd name="T2" fmla="*/ 20704 w 20704"/>
              <a:gd name="T3" fmla="*/ 14583 h 20739"/>
              <a:gd name="T4" fmla="*/ 0 w 20704"/>
              <a:gd name="T5" fmla="*/ 20739 h 20739"/>
            </a:gdLst>
            <a:ahLst/>
            <a:cxnLst>
              <a:cxn ang="0">
                <a:pos x="T0" y="T1"/>
              </a:cxn>
              <a:cxn ang="0">
                <a:pos x="T2" y="T3"/>
              </a:cxn>
              <a:cxn ang="0">
                <a:pos x="T4" y="T5"/>
              </a:cxn>
            </a:cxnLst>
            <a:rect l="0" t="0" r="r" b="b"/>
            <a:pathLst>
              <a:path w="20704" h="20739" fill="none" extrusionOk="0">
                <a:moveTo>
                  <a:pt x="6037" y="0"/>
                </a:moveTo>
                <a:cubicBezTo>
                  <a:pt x="13087" y="2052"/>
                  <a:pt x="18611" y="7545"/>
                  <a:pt x="20704" y="14582"/>
                </a:cubicBezTo>
              </a:path>
              <a:path w="20704" h="20739" stroke="0" extrusionOk="0">
                <a:moveTo>
                  <a:pt x="6037" y="0"/>
                </a:moveTo>
                <a:cubicBezTo>
                  <a:pt x="13087" y="2052"/>
                  <a:pt x="18611" y="7545"/>
                  <a:pt x="20704" y="14582"/>
                </a:cubicBezTo>
                <a:lnTo>
                  <a:pt x="0" y="20739"/>
                </a:lnTo>
                <a:close/>
              </a:path>
            </a:pathLst>
          </a:custGeom>
          <a:gradFill rotWithShape="1">
            <a:gsLst>
              <a:gs pos="0">
                <a:srgbClr val="296540"/>
              </a:gs>
              <a:gs pos="100000">
                <a:srgbClr val="3D9983"/>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3" name="Arc 42"/>
          <p:cNvSpPr/>
          <p:nvPr/>
        </p:nvSpPr>
        <p:spPr bwMode="auto">
          <a:xfrm rot="17100000" flipH="1">
            <a:off x="5049995" y="3721574"/>
            <a:ext cx="1193800" cy="1211263"/>
          </a:xfrm>
          <a:custGeom>
            <a:avLst/>
            <a:gdLst>
              <a:gd name="G0" fmla="+- 0 0 0"/>
              <a:gd name="G1" fmla="+- 20851 0 0"/>
              <a:gd name="G2" fmla="+- 21600 0 0"/>
              <a:gd name="T0" fmla="*/ 5637 w 20584"/>
              <a:gd name="T1" fmla="*/ 0 h 20851"/>
              <a:gd name="T2" fmla="*/ 20584 w 20584"/>
              <a:gd name="T3" fmla="*/ 14306 h 20851"/>
              <a:gd name="T4" fmla="*/ 0 w 20584"/>
              <a:gd name="T5" fmla="*/ 20851 h 20851"/>
            </a:gdLst>
            <a:ahLst/>
            <a:cxnLst>
              <a:cxn ang="0">
                <a:pos x="T0" y="T1"/>
              </a:cxn>
              <a:cxn ang="0">
                <a:pos x="T2" y="T3"/>
              </a:cxn>
              <a:cxn ang="0">
                <a:pos x="T4" y="T5"/>
              </a:cxn>
            </a:cxnLst>
            <a:rect l="0" t="0" r="r" b="b"/>
            <a:pathLst>
              <a:path w="20584" h="20851" fill="none" extrusionOk="0">
                <a:moveTo>
                  <a:pt x="5637" y="-1"/>
                </a:moveTo>
                <a:cubicBezTo>
                  <a:pt x="12728" y="1916"/>
                  <a:pt x="18358" y="7305"/>
                  <a:pt x="20584" y="14305"/>
                </a:cubicBezTo>
              </a:path>
              <a:path w="20584" h="20851" stroke="0" extrusionOk="0">
                <a:moveTo>
                  <a:pt x="5637" y="-1"/>
                </a:moveTo>
                <a:cubicBezTo>
                  <a:pt x="12728" y="1916"/>
                  <a:pt x="18358" y="7305"/>
                  <a:pt x="20584" y="14305"/>
                </a:cubicBezTo>
                <a:lnTo>
                  <a:pt x="0" y="20851"/>
                </a:lnTo>
                <a:close/>
              </a:path>
            </a:pathLst>
          </a:custGeom>
          <a:gradFill rotWithShape="1">
            <a:gsLst>
              <a:gs pos="0">
                <a:srgbClr val="57902C"/>
              </a:gs>
              <a:gs pos="100000">
                <a:srgbClr val="90C94B"/>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4" name="Arc 44"/>
          <p:cNvSpPr/>
          <p:nvPr/>
        </p:nvSpPr>
        <p:spPr bwMode="auto">
          <a:xfrm rot="884024">
            <a:off x="6471600" y="3192142"/>
            <a:ext cx="827088" cy="830263"/>
          </a:xfrm>
          <a:custGeom>
            <a:avLst/>
            <a:gdLst>
              <a:gd name="G0" fmla="+- 0 0 0"/>
              <a:gd name="G1" fmla="+- 20754 0 0"/>
              <a:gd name="G2" fmla="+- 21600 0 0"/>
              <a:gd name="T0" fmla="*/ 5986 w 20590"/>
              <a:gd name="T1" fmla="*/ 0 h 20754"/>
              <a:gd name="T2" fmla="*/ 20590 w 20590"/>
              <a:gd name="T3" fmla="*/ 14225 h 20754"/>
              <a:gd name="T4" fmla="*/ 0 w 20590"/>
              <a:gd name="T5" fmla="*/ 20754 h 20754"/>
            </a:gdLst>
            <a:ahLst/>
            <a:cxnLst>
              <a:cxn ang="0">
                <a:pos x="T0" y="T1"/>
              </a:cxn>
              <a:cxn ang="0">
                <a:pos x="T2" y="T3"/>
              </a:cxn>
              <a:cxn ang="0">
                <a:pos x="T4" y="T5"/>
              </a:cxn>
            </a:cxnLst>
            <a:rect l="0" t="0" r="r" b="b"/>
            <a:pathLst>
              <a:path w="20590" h="20754" fill="none" extrusionOk="0">
                <a:moveTo>
                  <a:pt x="5985" y="0"/>
                </a:moveTo>
                <a:cubicBezTo>
                  <a:pt x="12926" y="2001"/>
                  <a:pt x="18406" y="7339"/>
                  <a:pt x="20589" y="14225"/>
                </a:cubicBezTo>
              </a:path>
              <a:path w="20590" h="20754" stroke="0" extrusionOk="0">
                <a:moveTo>
                  <a:pt x="5985" y="0"/>
                </a:moveTo>
                <a:cubicBezTo>
                  <a:pt x="12926" y="2001"/>
                  <a:pt x="18406" y="7339"/>
                  <a:pt x="20589" y="14225"/>
                </a:cubicBezTo>
                <a:lnTo>
                  <a:pt x="0" y="20754"/>
                </a:lnTo>
                <a:close/>
              </a:path>
            </a:pathLst>
          </a:custGeom>
          <a:gradFill rotWithShape="1">
            <a:gsLst>
              <a:gs pos="0">
                <a:srgbClr val="1C357A"/>
              </a:gs>
              <a:gs pos="100000">
                <a:srgbClr val="446AD4"/>
              </a:gs>
            </a:gsLst>
            <a:lin ang="5400000" scaled="1"/>
          </a:gradFill>
          <a:ln w="317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5" name="Arc 45"/>
          <p:cNvSpPr/>
          <p:nvPr/>
        </p:nvSpPr>
        <p:spPr bwMode="auto">
          <a:xfrm rot="4500000">
            <a:off x="6483507" y="3778725"/>
            <a:ext cx="828675" cy="836612"/>
          </a:xfrm>
          <a:custGeom>
            <a:avLst/>
            <a:gdLst>
              <a:gd name="G0" fmla="+- 0 0 0"/>
              <a:gd name="G1" fmla="+- 20863 0 0"/>
              <a:gd name="G2" fmla="+- 21600 0 0"/>
              <a:gd name="T0" fmla="*/ 5593 w 20718"/>
              <a:gd name="T1" fmla="*/ 0 h 20863"/>
              <a:gd name="T2" fmla="*/ 20718 w 20718"/>
              <a:gd name="T3" fmla="*/ 14753 h 20863"/>
              <a:gd name="T4" fmla="*/ 0 w 20718"/>
              <a:gd name="T5" fmla="*/ 20863 h 20863"/>
            </a:gdLst>
            <a:ahLst/>
            <a:cxnLst>
              <a:cxn ang="0">
                <a:pos x="T0" y="T1"/>
              </a:cxn>
              <a:cxn ang="0">
                <a:pos x="T2" y="T3"/>
              </a:cxn>
              <a:cxn ang="0">
                <a:pos x="T4" y="T5"/>
              </a:cxn>
            </a:cxnLst>
            <a:rect l="0" t="0" r="r" b="b"/>
            <a:pathLst>
              <a:path w="20718" h="20863" fill="none" extrusionOk="0">
                <a:moveTo>
                  <a:pt x="5593" y="-1"/>
                </a:moveTo>
                <a:cubicBezTo>
                  <a:pt x="12859" y="1947"/>
                  <a:pt x="18589" y="7536"/>
                  <a:pt x="20717" y="14753"/>
                </a:cubicBezTo>
              </a:path>
              <a:path w="20718" h="20863" stroke="0" extrusionOk="0">
                <a:moveTo>
                  <a:pt x="5593" y="-1"/>
                </a:moveTo>
                <a:cubicBezTo>
                  <a:pt x="12859" y="1947"/>
                  <a:pt x="18589" y="7536"/>
                  <a:pt x="20717" y="14753"/>
                </a:cubicBezTo>
                <a:lnTo>
                  <a:pt x="0" y="20863"/>
                </a:lnTo>
                <a:close/>
              </a:path>
            </a:pathLst>
          </a:custGeom>
          <a:gradFill rotWithShape="1">
            <a:gsLst>
              <a:gs pos="0">
                <a:srgbClr val="2E2E70"/>
              </a:gs>
              <a:gs pos="100000">
                <a:srgbClr val="336699"/>
              </a:gs>
            </a:gsLst>
            <a:lin ang="5400000" scaled="1"/>
          </a:gradFill>
          <a:ln w="317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6" name="Arc 46"/>
          <p:cNvSpPr/>
          <p:nvPr/>
        </p:nvSpPr>
        <p:spPr bwMode="auto">
          <a:xfrm rot="20724172" flipH="1">
            <a:off x="5460365" y="3198493"/>
            <a:ext cx="827087" cy="825500"/>
          </a:xfrm>
          <a:custGeom>
            <a:avLst/>
            <a:gdLst>
              <a:gd name="G0" fmla="+- 0 0 0"/>
              <a:gd name="G1" fmla="+- 20650 0 0"/>
              <a:gd name="G2" fmla="+- 21600 0 0"/>
              <a:gd name="T0" fmla="*/ 6335 w 20600"/>
              <a:gd name="T1" fmla="*/ 0 h 20650"/>
              <a:gd name="T2" fmla="*/ 20600 w 20600"/>
              <a:gd name="T3" fmla="*/ 14154 h 20650"/>
              <a:gd name="T4" fmla="*/ 0 w 20600"/>
              <a:gd name="T5" fmla="*/ 20650 h 20650"/>
            </a:gdLst>
            <a:ahLst/>
            <a:cxnLst>
              <a:cxn ang="0">
                <a:pos x="T0" y="T1"/>
              </a:cxn>
              <a:cxn ang="0">
                <a:pos x="T2" y="T3"/>
              </a:cxn>
              <a:cxn ang="0">
                <a:pos x="T4" y="T5"/>
              </a:cxn>
            </a:cxnLst>
            <a:rect l="0" t="0" r="r" b="b"/>
            <a:pathLst>
              <a:path w="20600" h="20650" fill="none" extrusionOk="0">
                <a:moveTo>
                  <a:pt x="6335" y="-1"/>
                </a:moveTo>
                <a:cubicBezTo>
                  <a:pt x="13128" y="2084"/>
                  <a:pt x="18462" y="7376"/>
                  <a:pt x="20600" y="14153"/>
                </a:cubicBezTo>
              </a:path>
              <a:path w="20600" h="20650" stroke="0" extrusionOk="0">
                <a:moveTo>
                  <a:pt x="6335" y="-1"/>
                </a:moveTo>
                <a:cubicBezTo>
                  <a:pt x="13128" y="2084"/>
                  <a:pt x="18462" y="7376"/>
                  <a:pt x="20600" y="14153"/>
                </a:cubicBezTo>
                <a:lnTo>
                  <a:pt x="0" y="20650"/>
                </a:lnTo>
                <a:close/>
              </a:path>
            </a:pathLst>
          </a:custGeom>
          <a:gradFill rotWithShape="1">
            <a:gsLst>
              <a:gs pos="0">
                <a:srgbClr val="163622"/>
              </a:gs>
              <a:gs pos="100000">
                <a:srgbClr val="3D9983"/>
              </a:gs>
            </a:gsLst>
            <a:lin ang="5400000" scaled="1"/>
          </a:gradFill>
          <a:ln w="317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7" name="Arc 47"/>
          <p:cNvSpPr/>
          <p:nvPr/>
        </p:nvSpPr>
        <p:spPr bwMode="auto">
          <a:xfrm rot="17100000" flipH="1">
            <a:off x="5459570" y="3778723"/>
            <a:ext cx="825500" cy="833439"/>
          </a:xfrm>
          <a:custGeom>
            <a:avLst/>
            <a:gdLst>
              <a:gd name="G0" fmla="+- 0 0 0"/>
              <a:gd name="G1" fmla="+- 20821 0 0"/>
              <a:gd name="G2" fmla="+- 21600 0 0"/>
              <a:gd name="T0" fmla="*/ 5747 w 20653"/>
              <a:gd name="T1" fmla="*/ 0 h 20821"/>
              <a:gd name="T2" fmla="*/ 20653 w 20653"/>
              <a:gd name="T3" fmla="*/ 14496 h 20821"/>
              <a:gd name="T4" fmla="*/ 0 w 20653"/>
              <a:gd name="T5" fmla="*/ 20821 h 20821"/>
            </a:gdLst>
            <a:ahLst/>
            <a:cxnLst>
              <a:cxn ang="0">
                <a:pos x="T0" y="T1"/>
              </a:cxn>
              <a:cxn ang="0">
                <a:pos x="T2" y="T3"/>
              </a:cxn>
              <a:cxn ang="0">
                <a:pos x="T4" y="T5"/>
              </a:cxn>
            </a:cxnLst>
            <a:rect l="0" t="0" r="r" b="b"/>
            <a:pathLst>
              <a:path w="20653" h="20821" fill="none" extrusionOk="0">
                <a:moveTo>
                  <a:pt x="5747" y="-1"/>
                </a:moveTo>
                <a:cubicBezTo>
                  <a:pt x="12867" y="1965"/>
                  <a:pt x="18490" y="7432"/>
                  <a:pt x="20653" y="14495"/>
                </a:cubicBezTo>
              </a:path>
              <a:path w="20653" h="20821" stroke="0" extrusionOk="0">
                <a:moveTo>
                  <a:pt x="5747" y="-1"/>
                </a:moveTo>
                <a:cubicBezTo>
                  <a:pt x="12867" y="1965"/>
                  <a:pt x="18490" y="7432"/>
                  <a:pt x="20653" y="14495"/>
                </a:cubicBezTo>
                <a:lnTo>
                  <a:pt x="0" y="20821"/>
                </a:lnTo>
                <a:close/>
              </a:path>
            </a:pathLst>
          </a:custGeom>
          <a:gradFill rotWithShape="1">
            <a:gsLst>
              <a:gs pos="0">
                <a:srgbClr val="426D21"/>
              </a:gs>
              <a:gs pos="100000">
                <a:srgbClr val="90C94B"/>
              </a:gs>
            </a:gsLst>
            <a:lin ang="5400000" scaled="1"/>
          </a:gradFill>
          <a:ln w="3175">
            <a:solidFill>
              <a:srgbClr val="C0C0C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8" name="Oval 48"/>
          <p:cNvSpPr>
            <a:spLocks noChangeArrowheads="1"/>
          </p:cNvSpPr>
          <p:nvPr/>
        </p:nvSpPr>
        <p:spPr bwMode="auto">
          <a:xfrm>
            <a:off x="5708014" y="3209605"/>
            <a:ext cx="1368425" cy="1368425"/>
          </a:xfrm>
          <a:prstGeom prst="ellipse">
            <a:avLst/>
          </a:prstGeom>
          <a:gradFill rotWithShape="1">
            <a:gsLst>
              <a:gs pos="0">
                <a:srgbClr val="BDE6FF"/>
              </a:gs>
              <a:gs pos="100000">
                <a:srgbClr val="CCECFF"/>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sp>
        <p:nvSpPr>
          <p:cNvPr id="89" name="Oval 49"/>
          <p:cNvSpPr>
            <a:spLocks noChangeArrowheads="1"/>
          </p:cNvSpPr>
          <p:nvPr/>
        </p:nvSpPr>
        <p:spPr bwMode="auto">
          <a:xfrm>
            <a:off x="5779451" y="3293743"/>
            <a:ext cx="1223963" cy="1220787"/>
          </a:xfrm>
          <a:prstGeom prst="ellipse">
            <a:avLst/>
          </a:prstGeom>
          <a:gradFill rotWithShape="0">
            <a:gsLst>
              <a:gs pos="0">
                <a:srgbClr val="A1BAD3">
                  <a:alpha val="64999"/>
                </a:srgbClr>
              </a:gs>
              <a:gs pos="43000">
                <a:srgbClr val="A1BAD3">
                  <a:gamma/>
                  <a:tint val="28627"/>
                  <a:invGamma/>
                  <a:alpha val="63000"/>
                </a:srgbClr>
              </a:gs>
            </a:gsLst>
            <a:lin ang="5400000" scaled="1"/>
          </a:gradFill>
          <a:ln w="9525">
            <a:solidFill>
              <a:srgbClr val="000000"/>
            </a:solidFill>
            <a:round/>
          </a:ln>
          <a:effectLst/>
        </p:spPr>
        <p:txBody>
          <a:bodyPr wrap="none" lIns="91438" tIns="45719" rIns="91438" bIns="45719" anchor="ctr"/>
          <a:lstStyle/>
          <a:p>
            <a:pPr algn="ctr" latinLnBrk="1"/>
            <a:endParaRPr kumimoji="1" lang="zh-CN" altLang="zh-CN" sz="1600">
              <a:solidFill>
                <a:srgbClr val="000000"/>
              </a:solidFill>
              <a:ea typeface="HY견고딕" pitchFamily="18" charset="-127"/>
            </a:endParaRPr>
          </a:p>
        </p:txBody>
      </p:sp>
      <p:sp>
        <p:nvSpPr>
          <p:cNvPr id="90" name="AutoShape 52"/>
          <p:cNvSpPr>
            <a:spLocks noChangeAspect="1" noChangeArrowheads="1"/>
          </p:cNvSpPr>
          <p:nvPr/>
        </p:nvSpPr>
        <p:spPr bwMode="auto">
          <a:xfrm>
            <a:off x="5781039" y="3295330"/>
            <a:ext cx="1220787" cy="1220788"/>
          </a:xfrm>
          <a:custGeom>
            <a:avLst/>
            <a:gdLst>
              <a:gd name="G0" fmla="+- 451 0 0"/>
              <a:gd name="G1" fmla="+- 21600 0 451"/>
              <a:gd name="G2" fmla="+- 21600 0 45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51" y="10800"/>
                </a:moveTo>
                <a:cubicBezTo>
                  <a:pt x="451" y="16516"/>
                  <a:pt x="5084" y="21149"/>
                  <a:pt x="10800" y="21149"/>
                </a:cubicBezTo>
                <a:cubicBezTo>
                  <a:pt x="16516" y="21149"/>
                  <a:pt x="21149" y="16516"/>
                  <a:pt x="21149" y="10800"/>
                </a:cubicBezTo>
                <a:cubicBezTo>
                  <a:pt x="21149" y="5084"/>
                  <a:pt x="16516" y="451"/>
                  <a:pt x="10800" y="451"/>
                </a:cubicBezTo>
                <a:cubicBezTo>
                  <a:pt x="5084" y="451"/>
                  <a:pt x="451" y="5084"/>
                  <a:pt x="451" y="10800"/>
                </a:cubicBezTo>
                <a:close/>
              </a:path>
            </a:pathLst>
          </a:custGeom>
          <a:gradFill rotWithShape="1">
            <a:gsLst>
              <a:gs pos="0">
                <a:srgbClr val="CCECFF">
                  <a:alpha val="0"/>
                </a:srgbClr>
              </a:gs>
              <a:gs pos="100000">
                <a:srgbClr val="068ECC"/>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endParaRPr lang="zh-CN" altLang="en-US" dirty="0">
              <a:solidFill>
                <a:srgbClr val="000000"/>
              </a:solidFill>
              <a:ea typeface="微软雅黑" panose="020B0503020204020204" pitchFamily="34" charset="-122"/>
            </a:endParaRPr>
          </a:p>
        </p:txBody>
      </p:sp>
      <p:pic>
        <p:nvPicPr>
          <p:cNvPr id="91" name="Picture 105" descr="02章_05-1"/>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528626" y="4193855"/>
            <a:ext cx="188913" cy="18256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6" descr="02章_05-1"/>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555613" y="3330255"/>
            <a:ext cx="188912" cy="18256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8" descr="02章_05-1"/>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039926" y="3401692"/>
            <a:ext cx="188913" cy="18256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09" descr="02章_05-1"/>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7039926" y="4193855"/>
            <a:ext cx="188913" cy="182563"/>
          </a:xfrm>
          <a:prstGeom prst="rect">
            <a:avLst/>
          </a:prstGeom>
          <a:noFill/>
          <a:extLst>
            <a:ext uri="{909E8E84-426E-40DD-AFC4-6F175D3DCCD1}">
              <a14:hiddenFill xmlns:a14="http://schemas.microsoft.com/office/drawing/2010/main">
                <a:solidFill>
                  <a:srgbClr val="FFFFFF"/>
                </a:solidFill>
              </a14:hiddenFill>
            </a:ext>
          </a:extLst>
        </p:spPr>
      </p:pic>
      <p:sp>
        <p:nvSpPr>
          <p:cNvPr id="95" name="AutoShape 121"/>
          <p:cNvSpPr>
            <a:spLocks noChangeArrowheads="1"/>
          </p:cNvSpPr>
          <p:nvPr/>
        </p:nvSpPr>
        <p:spPr bwMode="auto">
          <a:xfrm>
            <a:off x="5131750" y="4230369"/>
            <a:ext cx="604839" cy="307975"/>
          </a:xfrm>
          <a:prstGeom prst="roundRect">
            <a:avLst>
              <a:gd name="adj" fmla="val 50000"/>
            </a:avLst>
          </a:prstGeom>
          <a:noFill/>
          <a:ln>
            <a:noFill/>
          </a:ln>
          <a:effectLst/>
          <a:extLst>
            <a:ext uri="{909E8E84-426E-40DD-AFC4-6F175D3DCCD1}">
              <a14:hiddenFill xmlns:a14="http://schemas.microsoft.com/office/drawing/2010/main">
                <a:gradFill rotWithShape="0">
                  <a:gsLst>
                    <a:gs pos="0">
                      <a:srgbClr val="0099CC">
                        <a:gamma/>
                        <a:tint val="31765"/>
                        <a:invGamma/>
                      </a:srgbClr>
                    </a:gs>
                    <a:gs pos="100000">
                      <a:srgbClr val="0099CC"/>
                    </a:gs>
                  </a:gsLst>
                  <a:lin ang="2700000" scaled="1"/>
                </a:gradFill>
              </a14:hiddenFill>
            </a:ext>
            <a:ext uri="{91240B29-F687-4F45-9708-019B960494DF}">
              <a14:hiddenLine xmlns:a14="http://schemas.microsoft.com/office/drawing/2010/main" w="12700">
                <a:solidFill>
                  <a:srgbClr val="003399"/>
                </a:solidFill>
                <a:round/>
              </a14:hiddenLine>
            </a:ext>
            <a:ext uri="{AF507438-7753-43E0-B8FC-AC1667EBCBE1}">
              <a14:hiddenEffects xmlns:a14="http://schemas.microsoft.com/office/drawing/2010/main">
                <a:effectLst>
                  <a:outerShdw dist="35921" dir="2700000" algn="ctr" rotWithShape="0">
                    <a:srgbClr val="5890C8"/>
                  </a:outerShdw>
                </a:effectLst>
              </a14:hiddenEffects>
            </a:ext>
          </a:extLst>
        </p:spPr>
        <p:txBody>
          <a:bodyPr wrap="none" lIns="91438" tIns="45719" rIns="91438" bIns="45719" anchor="ctr"/>
          <a:lstStyle/>
          <a:p>
            <a:pPr algn="ctr"/>
            <a:r>
              <a:rPr lang="en-US" altLang="ko-KR" b="1" dirty="0">
                <a:solidFill>
                  <a:srgbClr val="FFFFFF"/>
                </a:solidFill>
                <a:latin typeface="Century Gothic" pitchFamily="34" charset="0"/>
                <a:ea typeface="굴림" pitchFamily="34" charset="-127"/>
              </a:rPr>
              <a:t>1</a:t>
            </a:r>
          </a:p>
        </p:txBody>
      </p:sp>
      <p:sp>
        <p:nvSpPr>
          <p:cNvPr id="96" name="AutoShape 122"/>
          <p:cNvSpPr>
            <a:spLocks noChangeArrowheads="1"/>
          </p:cNvSpPr>
          <p:nvPr/>
        </p:nvSpPr>
        <p:spPr bwMode="auto">
          <a:xfrm>
            <a:off x="7076439" y="4230368"/>
            <a:ext cx="604837" cy="306387"/>
          </a:xfrm>
          <a:prstGeom prst="roundRect">
            <a:avLst>
              <a:gd name="adj" fmla="val 50000"/>
            </a:avLst>
          </a:prstGeom>
          <a:noFill/>
          <a:ln>
            <a:noFill/>
          </a:ln>
          <a:effectLst/>
          <a:extLst>
            <a:ext uri="{909E8E84-426E-40DD-AFC4-6F175D3DCCD1}">
              <a14:hiddenFill xmlns:a14="http://schemas.microsoft.com/office/drawing/2010/main">
                <a:gradFill rotWithShape="0">
                  <a:gsLst>
                    <a:gs pos="0">
                      <a:srgbClr val="0099CC">
                        <a:gamma/>
                        <a:tint val="31765"/>
                        <a:invGamma/>
                      </a:srgbClr>
                    </a:gs>
                    <a:gs pos="100000">
                      <a:srgbClr val="0099CC"/>
                    </a:gs>
                  </a:gsLst>
                  <a:lin ang="2700000" scaled="1"/>
                </a:gradFill>
              </a14:hiddenFill>
            </a:ext>
            <a:ext uri="{91240B29-F687-4F45-9708-019B960494DF}">
              <a14:hiddenLine xmlns:a14="http://schemas.microsoft.com/office/drawing/2010/main" w="12700">
                <a:solidFill>
                  <a:srgbClr val="003399"/>
                </a:solidFill>
                <a:round/>
              </a14:hiddenLine>
            </a:ext>
            <a:ext uri="{AF507438-7753-43E0-B8FC-AC1667EBCBE1}">
              <a14:hiddenEffects xmlns:a14="http://schemas.microsoft.com/office/drawing/2010/main">
                <a:effectLst>
                  <a:outerShdw dist="35921" dir="2700000" algn="ctr" rotWithShape="0">
                    <a:srgbClr val="5890C8"/>
                  </a:outerShdw>
                </a:effectLst>
              </a14:hiddenEffects>
            </a:ext>
          </a:extLst>
        </p:spPr>
        <p:txBody>
          <a:bodyPr wrap="none" lIns="91438" tIns="45719" rIns="91438" bIns="45719" anchor="ctr"/>
          <a:lstStyle/>
          <a:p>
            <a:pPr algn="ctr"/>
            <a:r>
              <a:rPr lang="en-US" altLang="ko-KR" b="1" dirty="0">
                <a:solidFill>
                  <a:srgbClr val="FFFFFF"/>
                </a:solidFill>
                <a:latin typeface="Century Gothic" pitchFamily="34" charset="0"/>
                <a:ea typeface="굴림" pitchFamily="34" charset="-127"/>
              </a:rPr>
              <a:t>4</a:t>
            </a:r>
          </a:p>
        </p:txBody>
      </p:sp>
      <p:sp>
        <p:nvSpPr>
          <p:cNvPr id="97" name="AutoShape 123"/>
          <p:cNvSpPr>
            <a:spLocks noChangeArrowheads="1"/>
          </p:cNvSpPr>
          <p:nvPr/>
        </p:nvSpPr>
        <p:spPr bwMode="auto">
          <a:xfrm>
            <a:off x="7076439" y="3293743"/>
            <a:ext cx="604837" cy="306387"/>
          </a:xfrm>
          <a:prstGeom prst="roundRect">
            <a:avLst>
              <a:gd name="adj" fmla="val 50000"/>
            </a:avLst>
          </a:prstGeom>
          <a:noFill/>
          <a:ln>
            <a:noFill/>
          </a:ln>
          <a:effectLst/>
          <a:extLst>
            <a:ext uri="{909E8E84-426E-40DD-AFC4-6F175D3DCCD1}">
              <a14:hiddenFill xmlns:a14="http://schemas.microsoft.com/office/drawing/2010/main">
                <a:gradFill rotWithShape="0">
                  <a:gsLst>
                    <a:gs pos="0">
                      <a:srgbClr val="0099CC">
                        <a:gamma/>
                        <a:tint val="31765"/>
                        <a:invGamma/>
                      </a:srgbClr>
                    </a:gs>
                    <a:gs pos="100000">
                      <a:srgbClr val="0099CC"/>
                    </a:gs>
                  </a:gsLst>
                  <a:lin ang="2700000" scaled="1"/>
                </a:gradFill>
              </a14:hiddenFill>
            </a:ext>
            <a:ext uri="{91240B29-F687-4F45-9708-019B960494DF}">
              <a14:hiddenLine xmlns:a14="http://schemas.microsoft.com/office/drawing/2010/main" w="12700">
                <a:solidFill>
                  <a:srgbClr val="003399"/>
                </a:solidFill>
                <a:round/>
              </a14:hiddenLine>
            </a:ext>
            <a:ext uri="{AF507438-7753-43E0-B8FC-AC1667EBCBE1}">
              <a14:hiddenEffects xmlns:a14="http://schemas.microsoft.com/office/drawing/2010/main">
                <a:effectLst>
                  <a:outerShdw dist="35921" dir="2700000" algn="ctr" rotWithShape="0">
                    <a:srgbClr val="5890C8"/>
                  </a:outerShdw>
                </a:effectLst>
              </a14:hiddenEffects>
            </a:ext>
          </a:extLst>
        </p:spPr>
        <p:txBody>
          <a:bodyPr wrap="none" lIns="91438" tIns="45719" rIns="91438" bIns="45719" anchor="ctr"/>
          <a:lstStyle/>
          <a:p>
            <a:pPr algn="ctr"/>
            <a:r>
              <a:rPr lang="en-US" altLang="ko-KR" b="1" dirty="0">
                <a:solidFill>
                  <a:srgbClr val="FFFFFF"/>
                </a:solidFill>
                <a:latin typeface="Century Gothic" pitchFamily="34" charset="0"/>
                <a:ea typeface="굴림" pitchFamily="34" charset="-127"/>
              </a:rPr>
              <a:t>3</a:t>
            </a:r>
          </a:p>
        </p:txBody>
      </p:sp>
      <p:sp>
        <p:nvSpPr>
          <p:cNvPr id="98" name="AutoShape 124"/>
          <p:cNvSpPr>
            <a:spLocks noChangeArrowheads="1"/>
          </p:cNvSpPr>
          <p:nvPr/>
        </p:nvSpPr>
        <p:spPr bwMode="auto">
          <a:xfrm>
            <a:off x="5103175" y="3293743"/>
            <a:ext cx="604839" cy="306387"/>
          </a:xfrm>
          <a:prstGeom prst="roundRect">
            <a:avLst>
              <a:gd name="adj" fmla="val 50000"/>
            </a:avLst>
          </a:prstGeom>
          <a:noFill/>
          <a:ln>
            <a:noFill/>
          </a:ln>
          <a:effectLst/>
          <a:extLst>
            <a:ext uri="{909E8E84-426E-40DD-AFC4-6F175D3DCCD1}">
              <a14:hiddenFill xmlns:a14="http://schemas.microsoft.com/office/drawing/2010/main">
                <a:gradFill rotWithShape="0">
                  <a:gsLst>
                    <a:gs pos="0">
                      <a:srgbClr val="0099CC">
                        <a:gamma/>
                        <a:tint val="31765"/>
                        <a:invGamma/>
                      </a:srgbClr>
                    </a:gs>
                    <a:gs pos="100000">
                      <a:srgbClr val="0099CC"/>
                    </a:gs>
                  </a:gsLst>
                  <a:lin ang="2700000" scaled="1"/>
                </a:gradFill>
              </a14:hiddenFill>
            </a:ext>
            <a:ext uri="{91240B29-F687-4F45-9708-019B960494DF}">
              <a14:hiddenLine xmlns:a14="http://schemas.microsoft.com/office/drawing/2010/main" w="12700">
                <a:solidFill>
                  <a:srgbClr val="003399"/>
                </a:solidFill>
                <a:round/>
              </a14:hiddenLine>
            </a:ext>
            <a:ext uri="{AF507438-7753-43E0-B8FC-AC1667EBCBE1}">
              <a14:hiddenEffects xmlns:a14="http://schemas.microsoft.com/office/drawing/2010/main">
                <a:effectLst>
                  <a:outerShdw dist="35921" dir="2700000" algn="ctr" rotWithShape="0">
                    <a:srgbClr val="5890C8"/>
                  </a:outerShdw>
                </a:effectLst>
              </a14:hiddenEffects>
            </a:ext>
          </a:extLst>
        </p:spPr>
        <p:txBody>
          <a:bodyPr wrap="none" lIns="91438" tIns="45719" rIns="91438" bIns="45719" anchor="ctr"/>
          <a:lstStyle/>
          <a:p>
            <a:pPr algn="ctr"/>
            <a:r>
              <a:rPr lang="en-US" altLang="ko-KR" b="1" dirty="0">
                <a:solidFill>
                  <a:srgbClr val="FFFFFF"/>
                </a:solidFill>
                <a:latin typeface="Century Gothic" pitchFamily="34" charset="0"/>
                <a:ea typeface="굴림" pitchFamily="34" charset="-127"/>
              </a:rPr>
              <a:t>2</a:t>
            </a:r>
          </a:p>
        </p:txBody>
      </p:sp>
      <p:sp>
        <p:nvSpPr>
          <p:cNvPr id="99" name="TextBox 44"/>
          <p:cNvSpPr txBox="1"/>
          <p:nvPr/>
        </p:nvSpPr>
        <p:spPr>
          <a:xfrm>
            <a:off x="5859458" y="3402137"/>
            <a:ext cx="1065535" cy="1077219"/>
          </a:xfrm>
          <a:prstGeom prst="rect">
            <a:avLst/>
          </a:prstGeom>
          <a:noFill/>
        </p:spPr>
        <p:txBody>
          <a:bodyPr wrap="square" lIns="91438" tIns="45719" rIns="91438" bIns="45719" rtlCol="0">
            <a:spAutoFit/>
          </a:bodyPr>
          <a:lstStyle/>
          <a:p>
            <a:pPr algn="ctr" fontAlgn="auto">
              <a:spcBef>
                <a:spcPts val="0"/>
              </a:spcBef>
              <a:spcAft>
                <a:spcPts val="0"/>
              </a:spcAft>
              <a:defRPr/>
            </a:pPr>
            <a:r>
              <a:rPr lang="zh-CN" altLang="en-US" sz="3200" b="1" kern="0" dirty="0">
                <a:solidFill>
                  <a:srgbClr val="FF0000"/>
                </a:solidFill>
                <a:latin typeface="微软雅黑" panose="020B0503020204020204" pitchFamily="34" charset="-122"/>
                <a:ea typeface="微软雅黑" panose="020B0503020204020204" pitchFamily="34" charset="-122"/>
              </a:rPr>
              <a:t>织网成片</a:t>
            </a:r>
            <a:endParaRPr lang="zh-CN" altLang="en-US" sz="6700" b="1" kern="0" dirty="0">
              <a:solidFill>
                <a:srgbClr val="FF0000"/>
              </a:solidFill>
              <a:latin typeface="微软雅黑" panose="020B0503020204020204" pitchFamily="34" charset="-122"/>
              <a:ea typeface="微软雅黑" panose="020B0503020204020204" pitchFamily="34" charset="-122"/>
              <a:cs typeface="Calibri" panose="020F0502020204030204" pitchFamily="34" charset="0"/>
            </a:endParaRPr>
          </a:p>
        </p:txBody>
      </p:sp>
      <p:sp>
        <p:nvSpPr>
          <p:cNvPr id="100" name="TextBox 3"/>
          <p:cNvSpPr txBox="1">
            <a:spLocks noChangeArrowheads="1"/>
          </p:cNvSpPr>
          <p:nvPr/>
        </p:nvSpPr>
        <p:spPr bwMode="auto">
          <a:xfrm>
            <a:off x="3505106" y="764704"/>
            <a:ext cx="1340532" cy="451403"/>
          </a:xfrm>
          <a:prstGeom prst="rect">
            <a:avLst/>
          </a:prstGeom>
        </p:spPr>
        <p:txBody>
          <a:bodyPr wrap="none" lIns="121914" tIns="60957" rIns="121914" bIns="60957">
            <a:spAutoFit/>
          </a:bodyPr>
          <a:lstStyle>
            <a:defPPr>
              <a:defRPr lang="zh-CN"/>
            </a:defPPr>
            <a:lvl1pPr>
              <a:defRPr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2100" dirty="0">
                <a:sym typeface="+mn-ea"/>
              </a:rPr>
              <a:t>总体思路</a:t>
            </a:r>
          </a:p>
        </p:txBody>
      </p:sp>
      <p:sp>
        <p:nvSpPr>
          <p:cNvPr id="51"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solidFill>
                  <a:prstClr val="black"/>
                </a:solidFill>
                <a:latin typeface="微软雅黑" panose="020B0503020204020204" pitchFamily="34" charset="-122"/>
                <a:ea typeface="微软雅黑" panose="020B0503020204020204" pitchFamily="34" charset="-122"/>
              </a:rPr>
              <a:t>三、茅洲河流域水环境综合整治工程实践</a:t>
            </a:r>
          </a:p>
        </p:txBody>
      </p:sp>
      <p:sp>
        <p:nvSpPr>
          <p:cNvPr id="50" name="矩形 49"/>
          <p:cNvSpPr/>
          <p:nvPr/>
        </p:nvSpPr>
        <p:spPr>
          <a:xfrm>
            <a:off x="983433" y="822514"/>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织网成片</a:t>
            </a:r>
            <a:endParaRPr lang="zh-SG" altLang="en-US" sz="2000" b="1" dirty="0">
              <a:solidFill>
                <a:srgbClr val="C00000"/>
              </a:solidFill>
              <a:latin typeface="Times New Roman"/>
              <a:ea typeface="微软雅黑"/>
              <a:cs typeface="Arial Unicode MS" pitchFamily="34" charset="-122"/>
            </a:endParaRPr>
          </a:p>
        </p:txBody>
      </p:sp>
      <p:sp>
        <p:nvSpPr>
          <p:cNvPr id="52"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53"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39119033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additive="base">
                                        <p:cTn id="7" dur="500" fill="hold"/>
                                        <p:tgtEl>
                                          <p:spTgt spid="95"/>
                                        </p:tgtEl>
                                        <p:attrNameLst>
                                          <p:attrName>ppt_x</p:attrName>
                                        </p:attrNameLst>
                                      </p:cBhvr>
                                      <p:tavLst>
                                        <p:tav tm="0">
                                          <p:val>
                                            <p:strVal val="#ppt_x"/>
                                          </p:val>
                                        </p:tav>
                                        <p:tav tm="100000">
                                          <p:val>
                                            <p:strVal val="#ppt_x"/>
                                          </p:val>
                                        </p:tav>
                                      </p:tavLst>
                                    </p:anim>
                                    <p:anim calcmode="lin" valueType="num">
                                      <p:cBhvr additive="base">
                                        <p:cTn id="8" dur="500" fill="hold"/>
                                        <p:tgtEl>
                                          <p:spTgt spid="9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additive="base">
                                        <p:cTn id="51" dur="500" fill="hold"/>
                                        <p:tgtEl>
                                          <p:spTgt spid="97"/>
                                        </p:tgtEl>
                                        <p:attrNameLst>
                                          <p:attrName>ppt_x</p:attrName>
                                        </p:attrNameLst>
                                      </p:cBhvr>
                                      <p:tavLst>
                                        <p:tav tm="0">
                                          <p:val>
                                            <p:strVal val="#ppt_x"/>
                                          </p:val>
                                        </p:tav>
                                        <p:tav tm="100000">
                                          <p:val>
                                            <p:strVal val="#ppt_x"/>
                                          </p:val>
                                        </p:tav>
                                      </p:tavLst>
                                    </p:anim>
                                    <p:anim calcmode="lin" valueType="num">
                                      <p:cBhvr additive="base">
                                        <p:cTn id="5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anim calcmode="lin" valueType="num">
                                      <p:cBhvr additive="base">
                                        <p:cTn id="67" dur="500" fill="hold"/>
                                        <p:tgtEl>
                                          <p:spTgt spid="96"/>
                                        </p:tgtEl>
                                        <p:attrNameLst>
                                          <p:attrName>ppt_x</p:attrName>
                                        </p:attrNameLst>
                                      </p:cBhvr>
                                      <p:tavLst>
                                        <p:tav tm="0">
                                          <p:val>
                                            <p:strVal val="#ppt_x"/>
                                          </p:val>
                                        </p:tav>
                                        <p:tav tm="100000">
                                          <p:val>
                                            <p:strVal val="#ppt_x"/>
                                          </p:val>
                                        </p:tav>
                                      </p:tavLst>
                                    </p:anim>
                                    <p:anim calcmode="lin" valueType="num">
                                      <p:cBhvr additive="base">
                                        <p:cTn id="68" dur="500" fill="hold"/>
                                        <p:tgtEl>
                                          <p:spTgt spid="9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500" fill="hold"/>
                                        <p:tgtEl>
                                          <p:spTgt spid="4"/>
                                        </p:tgtEl>
                                        <p:attrNameLst>
                                          <p:attrName>ppt_x</p:attrName>
                                        </p:attrNameLst>
                                      </p:cBhvr>
                                      <p:tavLst>
                                        <p:tav tm="0">
                                          <p:val>
                                            <p:strVal val="#ppt_x"/>
                                          </p:val>
                                        </p:tav>
                                        <p:tav tm="100000">
                                          <p:val>
                                            <p:strVal val="#ppt_x"/>
                                          </p:val>
                                        </p:tav>
                                      </p:tavLst>
                                    </p:anim>
                                    <p:anim calcmode="lin" valueType="num">
                                      <p:cBhvr additive="base">
                                        <p:cTn id="8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p:bldP spid="3" grpId="0" animBg="1"/>
      <p:bldP spid="4" grpId="0" animBg="1"/>
      <p:bldP spid="23" grpId="0" animBg="1"/>
      <p:bldP spid="24" grpId="0" animBg="1"/>
      <p:bldP spid="25" grpId="0" animBg="1"/>
      <p:bldP spid="27" grpId="0" animBg="1"/>
      <p:bldP spid="5" grpId="0" animBg="1"/>
      <p:bldP spid="29" grpId="0" animBg="1"/>
      <p:bldP spid="95" grpId="0"/>
      <p:bldP spid="96" grpId="0"/>
      <p:bldP spid="97" grpId="0"/>
      <p:bldP spid="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clrChange>
              <a:clrFrom>
                <a:srgbClr val="FFFFFF"/>
              </a:clrFrom>
              <a:clrTo>
                <a:srgbClr val="FFFFFF">
                  <a:alpha val="0"/>
                </a:srgbClr>
              </a:clrTo>
            </a:clrChange>
          </a:blip>
          <a:stretch>
            <a:fillRect/>
          </a:stretch>
        </p:blipFill>
        <p:spPr>
          <a:xfrm>
            <a:off x="5951530" y="1462056"/>
            <a:ext cx="6052039" cy="4871011"/>
          </a:xfrm>
          <a:prstGeom prst="rect">
            <a:avLst/>
          </a:prstGeom>
        </p:spPr>
      </p:pic>
      <p:sp>
        <p:nvSpPr>
          <p:cNvPr id="6" name="内容占位符 2"/>
          <p:cNvSpPr txBox="1"/>
          <p:nvPr/>
        </p:nvSpPr>
        <p:spPr bwMode="auto">
          <a:xfrm>
            <a:off x="184731" y="1910968"/>
            <a:ext cx="5766799" cy="4481195"/>
          </a:xfrm>
          <a:prstGeom prst="rect">
            <a:avLst/>
          </a:prstGeom>
          <a:noFill/>
          <a:ln w="9525">
            <a:noFill/>
            <a:miter lim="800000"/>
          </a:ln>
        </p:spPr>
        <p:txBody>
          <a:bodyPr lIns="91438" tIns="45719" rIns="91438" bIns="45719"/>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0" indent="501162">
              <a:lnSpc>
                <a:spcPct val="200000"/>
              </a:lnSpc>
              <a:spcBef>
                <a:spcPts val="0"/>
              </a:spcBef>
              <a:buNone/>
              <a:defRPr/>
            </a:pPr>
            <a:r>
              <a:rPr lang="zh-CN" altLang="en-US" sz="2000" kern="0" dirty="0">
                <a:solidFill>
                  <a:srgbClr val="000000"/>
                </a:solidFill>
                <a:latin typeface="微软雅黑"/>
              </a:rPr>
              <a:t>      </a:t>
            </a:r>
            <a:r>
              <a:rPr lang="zh-CN" altLang="en-US" sz="2000" b="1" kern="0" dirty="0">
                <a:solidFill>
                  <a:srgbClr val="000000"/>
                </a:solidFill>
                <a:latin typeface="微软雅黑"/>
              </a:rPr>
              <a:t>茅洲河宝安片区有</a:t>
            </a:r>
            <a:r>
              <a:rPr lang="zh-CN" altLang="en-US" sz="2000" b="1" kern="0" dirty="0">
                <a:solidFill>
                  <a:srgbClr val="C00000"/>
                </a:solidFill>
                <a:latin typeface="微软雅黑"/>
              </a:rPr>
              <a:t>两座污水处理厂</a:t>
            </a:r>
            <a:endParaRPr lang="en-US" altLang="zh-CN" sz="1600" kern="0" dirty="0">
              <a:solidFill>
                <a:srgbClr val="C00000"/>
              </a:solidFill>
              <a:latin typeface="微软雅黑"/>
            </a:endParaRPr>
          </a:p>
          <a:p>
            <a:pPr marL="0" indent="501162" algn="just" eaLnBrk="1">
              <a:lnSpc>
                <a:spcPct val="200000"/>
              </a:lnSpc>
              <a:spcBef>
                <a:spcPts val="0"/>
              </a:spcBef>
              <a:buNone/>
              <a:defRPr/>
            </a:pPr>
            <a:r>
              <a:rPr lang="zh-CN" altLang="zh-CN" sz="1600" b="1" kern="0" dirty="0">
                <a:solidFill>
                  <a:srgbClr val="000000"/>
                </a:solidFill>
                <a:latin typeface="微软雅黑"/>
              </a:rPr>
              <a:t>沙井污水</a:t>
            </a:r>
            <a:r>
              <a:rPr lang="zh-CN" altLang="en-US" sz="1600" b="1" kern="0" dirty="0">
                <a:solidFill>
                  <a:srgbClr val="000000"/>
                </a:solidFill>
                <a:latin typeface="微软雅黑"/>
              </a:rPr>
              <a:t>处理</a:t>
            </a:r>
            <a:r>
              <a:rPr lang="zh-CN" altLang="zh-CN" sz="1600" b="1" kern="0" dirty="0">
                <a:solidFill>
                  <a:srgbClr val="000000"/>
                </a:solidFill>
                <a:latin typeface="微软雅黑"/>
              </a:rPr>
              <a:t>厂</a:t>
            </a:r>
            <a:r>
              <a:rPr lang="zh-CN" altLang="en-US" sz="1600" kern="0" dirty="0">
                <a:solidFill>
                  <a:srgbClr val="000000"/>
                </a:solidFill>
                <a:latin typeface="微软雅黑"/>
              </a:rPr>
              <a:t>，处理能力</a:t>
            </a:r>
            <a:r>
              <a:rPr lang="en-US" altLang="zh-CN" sz="1600" kern="0" dirty="0">
                <a:solidFill>
                  <a:srgbClr val="000000"/>
                </a:solidFill>
                <a:latin typeface="微软雅黑"/>
              </a:rPr>
              <a:t>50</a:t>
            </a:r>
            <a:r>
              <a:rPr lang="zh-CN" altLang="en-US" sz="1600" kern="0" dirty="0">
                <a:solidFill>
                  <a:srgbClr val="000000"/>
                </a:solidFill>
                <a:latin typeface="微软雅黑"/>
              </a:rPr>
              <a:t>万吨</a:t>
            </a:r>
            <a:r>
              <a:rPr lang="en-US" altLang="zh-CN" sz="1600" kern="0" dirty="0">
                <a:solidFill>
                  <a:srgbClr val="000000"/>
                </a:solidFill>
                <a:latin typeface="微软雅黑"/>
              </a:rPr>
              <a:t>/d</a:t>
            </a:r>
            <a:r>
              <a:rPr lang="zh-CN" altLang="en-US" sz="1600" kern="0" dirty="0">
                <a:solidFill>
                  <a:srgbClr val="000000"/>
                </a:solidFill>
                <a:latin typeface="微软雅黑"/>
              </a:rPr>
              <a:t>，总</a:t>
            </a:r>
            <a:r>
              <a:rPr lang="zh-CN" altLang="zh-CN" sz="1600" kern="0" dirty="0">
                <a:solidFill>
                  <a:srgbClr val="000000"/>
                </a:solidFill>
                <a:latin typeface="微软雅黑"/>
              </a:rPr>
              <a:t>服务范围包括沙井</a:t>
            </a:r>
            <a:r>
              <a:rPr lang="zh-CN" altLang="en-US" sz="1600" kern="0" dirty="0">
                <a:solidFill>
                  <a:srgbClr val="000000"/>
                </a:solidFill>
                <a:latin typeface="微软雅黑"/>
              </a:rPr>
              <a:t>、新桥、松岗和燕罗</a:t>
            </a:r>
            <a:r>
              <a:rPr lang="zh-CN" altLang="zh-CN" sz="1600" kern="0" dirty="0">
                <a:solidFill>
                  <a:srgbClr val="000000"/>
                </a:solidFill>
                <a:latin typeface="微软雅黑"/>
              </a:rPr>
              <a:t>街道</a:t>
            </a:r>
            <a:r>
              <a:rPr lang="zh-CN" altLang="en-US" sz="1600" kern="0" dirty="0">
                <a:solidFill>
                  <a:srgbClr val="000000"/>
                </a:solidFill>
                <a:latin typeface="微软雅黑"/>
              </a:rPr>
              <a:t>部分区域，</a:t>
            </a:r>
            <a:r>
              <a:rPr lang="zh-CN" altLang="zh-CN" sz="1600" kern="0" dirty="0">
                <a:solidFill>
                  <a:srgbClr val="000000"/>
                </a:solidFill>
                <a:latin typeface="微软雅黑"/>
              </a:rPr>
              <a:t>总服务面积约</a:t>
            </a:r>
            <a:r>
              <a:rPr lang="en-US" altLang="zh-CN" sz="1600" b="1" kern="0" dirty="0">
                <a:solidFill>
                  <a:srgbClr val="C00000"/>
                </a:solidFill>
                <a:latin typeface="微软雅黑"/>
              </a:rPr>
              <a:t>69km</a:t>
            </a:r>
            <a:r>
              <a:rPr lang="en-US" altLang="zh-CN" sz="1600" b="1" kern="0" baseline="30000" dirty="0">
                <a:solidFill>
                  <a:srgbClr val="C00000"/>
                </a:solidFill>
                <a:latin typeface="微软雅黑"/>
              </a:rPr>
              <a:t>2</a:t>
            </a:r>
            <a:r>
              <a:rPr lang="zh-CN" altLang="zh-CN" sz="1600" kern="0" dirty="0">
                <a:solidFill>
                  <a:srgbClr val="D54773">
                    <a:lumMod val="50000"/>
                  </a:srgbClr>
                </a:solidFill>
                <a:latin typeface="微软雅黑"/>
              </a:rPr>
              <a:t> </a:t>
            </a:r>
            <a:r>
              <a:rPr lang="zh-CN" altLang="en-US" sz="1600" kern="0" dirty="0">
                <a:solidFill>
                  <a:srgbClr val="000000"/>
                </a:solidFill>
                <a:latin typeface="微软雅黑"/>
              </a:rPr>
              <a:t>，包括大空港范围内</a:t>
            </a:r>
            <a:r>
              <a:rPr lang="en-US" altLang="zh-CN" sz="1600" kern="0" dirty="0">
                <a:solidFill>
                  <a:srgbClr val="000000"/>
                </a:solidFill>
                <a:latin typeface="微软雅黑"/>
              </a:rPr>
              <a:t>11km</a:t>
            </a:r>
            <a:r>
              <a:rPr lang="en-US" altLang="zh-CN" sz="1600" kern="0" baseline="30000" dirty="0">
                <a:solidFill>
                  <a:srgbClr val="000000"/>
                </a:solidFill>
                <a:latin typeface="微软雅黑"/>
              </a:rPr>
              <a:t>2</a:t>
            </a:r>
            <a:r>
              <a:rPr lang="zh-CN" altLang="zh-CN" sz="1600" kern="0" dirty="0">
                <a:solidFill>
                  <a:srgbClr val="000000"/>
                </a:solidFill>
                <a:latin typeface="微软雅黑"/>
              </a:rPr>
              <a:t> </a:t>
            </a:r>
            <a:r>
              <a:rPr lang="zh-CN" altLang="en-US" sz="1600" kern="0" dirty="0">
                <a:solidFill>
                  <a:srgbClr val="000000"/>
                </a:solidFill>
                <a:latin typeface="微软雅黑"/>
              </a:rPr>
              <a:t>和其它范围</a:t>
            </a:r>
            <a:r>
              <a:rPr lang="en-US" altLang="zh-CN" sz="1600" kern="0" dirty="0">
                <a:solidFill>
                  <a:srgbClr val="000000"/>
                </a:solidFill>
                <a:latin typeface="微软雅黑"/>
              </a:rPr>
              <a:t>58km</a:t>
            </a:r>
            <a:r>
              <a:rPr lang="en-US" altLang="zh-CN" sz="1600" kern="0" baseline="30000" dirty="0">
                <a:solidFill>
                  <a:srgbClr val="000000"/>
                </a:solidFill>
                <a:latin typeface="微软雅黑"/>
              </a:rPr>
              <a:t>2</a:t>
            </a:r>
            <a:r>
              <a:rPr lang="zh-CN" altLang="zh-CN" sz="1600" kern="0" dirty="0">
                <a:solidFill>
                  <a:srgbClr val="000000"/>
                </a:solidFill>
                <a:latin typeface="微软雅黑"/>
              </a:rPr>
              <a:t> 。</a:t>
            </a:r>
            <a:endParaRPr lang="en-US" altLang="zh-CN" sz="1600" kern="0" baseline="30000" dirty="0">
              <a:solidFill>
                <a:srgbClr val="000000"/>
              </a:solidFill>
              <a:latin typeface="微软雅黑"/>
            </a:endParaRPr>
          </a:p>
          <a:p>
            <a:pPr marL="0" indent="501162" algn="just" eaLnBrk="1">
              <a:lnSpc>
                <a:spcPct val="200000"/>
              </a:lnSpc>
              <a:spcBef>
                <a:spcPts val="0"/>
              </a:spcBef>
              <a:buNone/>
              <a:defRPr/>
            </a:pPr>
            <a:r>
              <a:rPr lang="zh-CN" altLang="zh-CN" sz="1600" b="1" kern="0" dirty="0">
                <a:solidFill>
                  <a:srgbClr val="000000"/>
                </a:solidFill>
                <a:latin typeface="微软雅黑"/>
              </a:rPr>
              <a:t>松岗水质净化厂</a:t>
            </a:r>
            <a:r>
              <a:rPr lang="zh-CN" altLang="en-US" sz="1600" kern="0" dirty="0">
                <a:solidFill>
                  <a:srgbClr val="000000"/>
                </a:solidFill>
              </a:rPr>
              <a:t>，处理能力</a:t>
            </a:r>
            <a:r>
              <a:rPr lang="en-US" altLang="zh-CN" sz="1600" kern="0" dirty="0">
                <a:solidFill>
                  <a:srgbClr val="000000"/>
                </a:solidFill>
              </a:rPr>
              <a:t>30</a:t>
            </a:r>
            <a:r>
              <a:rPr lang="zh-CN" altLang="en-US" sz="1600" kern="0" dirty="0">
                <a:solidFill>
                  <a:srgbClr val="000000"/>
                </a:solidFill>
              </a:rPr>
              <a:t>万吨</a:t>
            </a:r>
            <a:r>
              <a:rPr lang="en-US" altLang="zh-CN" sz="1600" kern="0" dirty="0">
                <a:solidFill>
                  <a:srgbClr val="000000"/>
                </a:solidFill>
              </a:rPr>
              <a:t>/d</a:t>
            </a:r>
            <a:r>
              <a:rPr lang="zh-CN" altLang="en-US" sz="1600" kern="0" dirty="0">
                <a:solidFill>
                  <a:srgbClr val="000000"/>
                </a:solidFill>
              </a:rPr>
              <a:t>，</a:t>
            </a:r>
            <a:r>
              <a:rPr lang="zh-CN" altLang="zh-CN" sz="1600" kern="0" dirty="0">
                <a:solidFill>
                  <a:srgbClr val="000000"/>
                </a:solidFill>
                <a:latin typeface="微软雅黑"/>
              </a:rPr>
              <a:t>服务范围包括</a:t>
            </a:r>
            <a:r>
              <a:rPr lang="zh-CN" altLang="en-US" sz="1600" kern="0" dirty="0">
                <a:solidFill>
                  <a:srgbClr val="000000"/>
                </a:solidFill>
                <a:latin typeface="微软雅黑"/>
              </a:rPr>
              <a:t>光明新区、燕罗街道和</a:t>
            </a:r>
            <a:r>
              <a:rPr lang="zh-CN" altLang="zh-CN" sz="1600" kern="0" dirty="0">
                <a:solidFill>
                  <a:srgbClr val="000000"/>
                </a:solidFill>
                <a:latin typeface="微软雅黑"/>
              </a:rPr>
              <a:t>松岗街道</a:t>
            </a:r>
            <a:r>
              <a:rPr lang="zh-CN" altLang="en-US" sz="1600" kern="0" dirty="0">
                <a:solidFill>
                  <a:srgbClr val="000000"/>
                </a:solidFill>
                <a:latin typeface="微软雅黑"/>
              </a:rPr>
              <a:t>部分区域，</a:t>
            </a:r>
            <a:r>
              <a:rPr lang="zh-CN" altLang="zh-CN" sz="1600" kern="0" dirty="0">
                <a:solidFill>
                  <a:srgbClr val="000000"/>
                </a:solidFill>
                <a:latin typeface="微软雅黑"/>
              </a:rPr>
              <a:t>服务面积</a:t>
            </a:r>
            <a:r>
              <a:rPr lang="en-US" altLang="zh-CN" sz="1600" b="1" kern="0" dirty="0">
                <a:solidFill>
                  <a:srgbClr val="C00000"/>
                </a:solidFill>
                <a:latin typeface="微软雅黑"/>
              </a:rPr>
              <a:t>50km</a:t>
            </a:r>
            <a:r>
              <a:rPr lang="en-US" altLang="zh-CN" sz="1600" b="1" kern="0" baseline="30000" dirty="0">
                <a:solidFill>
                  <a:srgbClr val="C00000"/>
                </a:solidFill>
                <a:latin typeface="微软雅黑"/>
              </a:rPr>
              <a:t>2</a:t>
            </a:r>
            <a:r>
              <a:rPr lang="zh-CN" altLang="en-US" sz="1600" kern="0" dirty="0">
                <a:solidFill>
                  <a:srgbClr val="000000"/>
                </a:solidFill>
                <a:latin typeface="微软雅黑"/>
              </a:rPr>
              <a:t>，包括光明新区范围内</a:t>
            </a:r>
            <a:r>
              <a:rPr lang="en-US" altLang="zh-CN" sz="1600" kern="0" dirty="0">
                <a:solidFill>
                  <a:srgbClr val="000000"/>
                </a:solidFill>
                <a:latin typeface="微软雅黑"/>
              </a:rPr>
              <a:t>22km</a:t>
            </a:r>
            <a:r>
              <a:rPr lang="en-US" altLang="zh-CN" sz="1600" kern="0" baseline="30000" dirty="0">
                <a:solidFill>
                  <a:srgbClr val="000000"/>
                </a:solidFill>
                <a:latin typeface="微软雅黑"/>
              </a:rPr>
              <a:t>2</a:t>
            </a:r>
            <a:r>
              <a:rPr lang="zh-CN" altLang="en-US" sz="1600" kern="0" dirty="0">
                <a:solidFill>
                  <a:srgbClr val="000000"/>
                </a:solidFill>
                <a:latin typeface="微软雅黑"/>
              </a:rPr>
              <a:t>和其它范围</a:t>
            </a:r>
            <a:r>
              <a:rPr lang="en-US" altLang="zh-CN" sz="1600" kern="0" dirty="0">
                <a:solidFill>
                  <a:srgbClr val="000000"/>
                </a:solidFill>
                <a:latin typeface="微软雅黑"/>
              </a:rPr>
              <a:t>28km</a:t>
            </a:r>
            <a:r>
              <a:rPr lang="en-US" altLang="zh-CN" sz="1600" kern="0" baseline="30000" dirty="0">
                <a:solidFill>
                  <a:srgbClr val="000000"/>
                </a:solidFill>
                <a:latin typeface="微软雅黑"/>
              </a:rPr>
              <a:t>2</a:t>
            </a:r>
            <a:r>
              <a:rPr lang="zh-CN" altLang="zh-CN" sz="1600" kern="0" dirty="0">
                <a:solidFill>
                  <a:srgbClr val="000000"/>
                </a:solidFill>
                <a:latin typeface="微软雅黑"/>
              </a:rPr>
              <a:t> </a:t>
            </a:r>
            <a:r>
              <a:rPr lang="zh-CN" altLang="en-US" sz="1600" kern="0" dirty="0">
                <a:solidFill>
                  <a:srgbClr val="000000"/>
                </a:solidFill>
                <a:latin typeface="微软雅黑"/>
              </a:rPr>
              <a:t>。</a:t>
            </a:r>
          </a:p>
        </p:txBody>
      </p:sp>
      <p:sp>
        <p:nvSpPr>
          <p:cNvPr id="7" name="云形 6"/>
          <p:cNvSpPr/>
          <p:nvPr/>
        </p:nvSpPr>
        <p:spPr bwMode="auto">
          <a:xfrm>
            <a:off x="6350001" y="1210253"/>
            <a:ext cx="3850455" cy="825339"/>
          </a:xfrm>
          <a:prstGeom prst="cloud">
            <a:avLst/>
          </a:prstGeom>
          <a:solidFill>
            <a:schemeClr val="accent3">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38" tIns="45719" rIns="91438" bIns="45719" numCol="1" rtlCol="0" anchor="t" anchorCtr="0" compatLnSpc="1">
            <a:prstTxWarp prst="textNoShape">
              <a:avLst/>
            </a:prstTxWarp>
          </a:bodyPr>
          <a:lstStyle/>
          <a:p>
            <a:pPr algn="ctr" eaLnBrk="0" hangingPunct="0">
              <a:lnSpc>
                <a:spcPct val="150000"/>
              </a:lnSpc>
            </a:pPr>
            <a:r>
              <a:rPr lang="zh-CN" altLang="en-US" sz="1600" dirty="0">
                <a:solidFill>
                  <a:srgbClr val="FF0000"/>
                </a:solidFill>
                <a:latin typeface="微软雅黑"/>
                <a:ea typeface="微软雅黑"/>
              </a:rPr>
              <a:t>进水约</a:t>
            </a:r>
            <a:r>
              <a:rPr lang="en-US" altLang="zh-CN" sz="1600" dirty="0">
                <a:solidFill>
                  <a:srgbClr val="FF0000"/>
                </a:solidFill>
                <a:latin typeface="微软雅黑"/>
                <a:ea typeface="微软雅黑"/>
              </a:rPr>
              <a:t>50%</a:t>
            </a:r>
            <a:r>
              <a:rPr lang="zh-CN" altLang="en-US" sz="1600" dirty="0">
                <a:solidFill>
                  <a:srgbClr val="FF0000"/>
                </a:solidFill>
                <a:latin typeface="微软雅黑"/>
                <a:ea typeface="微软雅黑"/>
              </a:rPr>
              <a:t>取之河道截污</a:t>
            </a:r>
          </a:p>
          <a:p>
            <a:pPr algn="ctr" eaLnBrk="0" hangingPunct="0">
              <a:lnSpc>
                <a:spcPct val="150000"/>
              </a:lnSpc>
              <a:buFont typeface="Arial" pitchFamily="34" charset="0"/>
              <a:buNone/>
            </a:pPr>
            <a:endParaRPr lang="zh-CN" altLang="en-US" sz="1600" dirty="0">
              <a:solidFill>
                <a:srgbClr val="C00000"/>
              </a:solidFill>
              <a:latin typeface="微软雅黑"/>
              <a:ea typeface="微软雅黑"/>
            </a:endParaRPr>
          </a:p>
        </p:txBody>
      </p:sp>
      <p:sp>
        <p:nvSpPr>
          <p:cNvPr id="8" name="云形 7"/>
          <p:cNvSpPr/>
          <p:nvPr/>
        </p:nvSpPr>
        <p:spPr bwMode="auto">
          <a:xfrm>
            <a:off x="7680176" y="6002867"/>
            <a:ext cx="4323393" cy="742868"/>
          </a:xfrm>
          <a:prstGeom prst="cloud">
            <a:avLst/>
          </a:prstGeom>
          <a:solidFill>
            <a:schemeClr val="accent3">
              <a:lumMod val="40000"/>
              <a:lumOff val="6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38" tIns="45719" rIns="91438" bIns="45719" numCol="1" rtlCol="0" anchor="t" anchorCtr="0" compatLnSpc="1">
            <a:prstTxWarp prst="textNoShape">
              <a:avLst/>
            </a:prstTxWarp>
          </a:bodyPr>
          <a:lstStyle/>
          <a:p>
            <a:pPr algn="ctr" eaLnBrk="0" hangingPunct="0">
              <a:lnSpc>
                <a:spcPct val="150000"/>
              </a:lnSpc>
            </a:pPr>
            <a:r>
              <a:rPr lang="zh-CN" altLang="en-US" sz="1600" dirty="0">
                <a:solidFill>
                  <a:srgbClr val="FF0000"/>
                </a:solidFill>
                <a:latin typeface="微软雅黑"/>
                <a:ea typeface="微软雅黑"/>
              </a:rPr>
              <a:t>进水</a:t>
            </a:r>
            <a:r>
              <a:rPr lang="en-US" altLang="zh-CN" sz="1600" dirty="0">
                <a:solidFill>
                  <a:srgbClr val="FF0000"/>
                </a:solidFill>
                <a:latin typeface="微软雅黑"/>
                <a:ea typeface="微软雅黑"/>
              </a:rPr>
              <a:t>80~90%</a:t>
            </a:r>
            <a:r>
              <a:rPr lang="zh-CN" altLang="en-US" sz="1600" dirty="0">
                <a:solidFill>
                  <a:srgbClr val="FF0000"/>
                </a:solidFill>
                <a:latin typeface="微软雅黑"/>
                <a:ea typeface="微软雅黑"/>
              </a:rPr>
              <a:t>取之河道截污</a:t>
            </a:r>
          </a:p>
        </p:txBody>
      </p:sp>
      <p:sp>
        <p:nvSpPr>
          <p:cNvPr id="11" name="矩形 10"/>
          <p:cNvSpPr/>
          <p:nvPr/>
        </p:nvSpPr>
        <p:spPr>
          <a:xfrm>
            <a:off x="983433" y="822514"/>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织网成片</a:t>
            </a:r>
            <a:endParaRPr lang="zh-SG" altLang="en-US" sz="2000" b="1" dirty="0">
              <a:solidFill>
                <a:srgbClr val="C00000"/>
              </a:solidFill>
              <a:latin typeface="Times New Roman"/>
              <a:ea typeface="微软雅黑"/>
              <a:cs typeface="Arial Unicode MS" pitchFamily="34" charset="-122"/>
            </a:endParaRPr>
          </a:p>
        </p:txBody>
      </p:sp>
      <p:sp>
        <p:nvSpPr>
          <p:cNvPr id="12" name="标题 1"/>
          <p:cNvSpPr txBox="1">
            <a:spLocks noChangeArrowheads="1"/>
          </p:cNvSpPr>
          <p:nvPr/>
        </p:nvSpPr>
        <p:spPr bwMode="auto">
          <a:xfrm>
            <a:off x="395537" y="1396818"/>
            <a:ext cx="3247404" cy="39846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a:lstStyle>
          <a:p>
            <a:pPr algn="l"/>
            <a:r>
              <a:rPr lang="zh-CN" altLang="en-US" sz="1900" b="1" kern="0" dirty="0">
                <a:solidFill>
                  <a:prstClr val="black"/>
                </a:solidFill>
                <a:latin typeface="微软雅黑" panose="020B0503020204020204" pitchFamily="34" charset="-122"/>
              </a:rPr>
              <a:t>污水处理厂服务范围及情况</a:t>
            </a:r>
          </a:p>
        </p:txBody>
      </p:sp>
      <p:sp>
        <p:nvSpPr>
          <p:cNvPr id="2" name="左箭头标注 1"/>
          <p:cNvSpPr/>
          <p:nvPr/>
        </p:nvSpPr>
        <p:spPr>
          <a:xfrm>
            <a:off x="2322128" y="764704"/>
            <a:ext cx="2477728" cy="575187"/>
          </a:xfrm>
          <a:prstGeom prst="leftArrowCallou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r>
              <a:rPr lang="zh-CN" altLang="en-US" b="1" dirty="0">
                <a:solidFill>
                  <a:prstClr val="black"/>
                </a:solidFill>
              </a:rPr>
              <a:t>以污水为核心</a:t>
            </a:r>
          </a:p>
        </p:txBody>
      </p:sp>
      <p:sp>
        <p:nvSpPr>
          <p:cNvPr id="13"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14"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15"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22500807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7EE5ADA-BD15-4DE0-9BEF-0312C9CA8C1D}"/>
              </a:ext>
            </a:extLst>
          </p:cNvPr>
          <p:cNvGrpSpPr/>
          <p:nvPr/>
        </p:nvGrpSpPr>
        <p:grpSpPr>
          <a:xfrm>
            <a:off x="3233679" y="1700809"/>
            <a:ext cx="5724644" cy="3191799"/>
            <a:chOff x="3433382" y="1331543"/>
            <a:chExt cx="5724644" cy="3191798"/>
          </a:xfrm>
        </p:grpSpPr>
        <p:sp>
          <p:nvSpPr>
            <p:cNvPr id="11" name="文本框 10">
              <a:extLst>
                <a:ext uri="{FF2B5EF4-FFF2-40B4-BE49-F238E27FC236}">
                  <a16:creationId xmlns:a16="http://schemas.microsoft.com/office/drawing/2014/main" id="{6CEDBB95-B878-4729-AAA9-AF97C9C5D125}"/>
                </a:ext>
              </a:extLst>
            </p:cNvPr>
            <p:cNvSpPr txBox="1"/>
            <p:nvPr/>
          </p:nvSpPr>
          <p:spPr>
            <a:xfrm>
              <a:off x="3433382" y="3877010"/>
              <a:ext cx="5724644" cy="646331"/>
            </a:xfrm>
            <a:prstGeom prst="rect">
              <a:avLst/>
            </a:prstGeom>
            <a:noFill/>
          </p:spPr>
          <p:txBody>
            <a:bodyPr vert="horz" wrap="none" rtlCol="0" anchor="ctr">
              <a:spAutoFit/>
            </a:bodyPr>
            <a:lstStyle/>
            <a:p>
              <a:pPr algn="ctr" fontAlgn="auto">
                <a:spcBef>
                  <a:spcPts val="0"/>
                </a:spcBef>
                <a:spcAft>
                  <a:spcPts val="0"/>
                </a:spcAft>
                <a:defRPr/>
              </a:pPr>
              <a:r>
                <a:rPr lang="zh-CN" altLang="en-US" sz="3600" kern="0" dirty="0">
                  <a:solidFill>
                    <a:prstClr val="black">
                      <a:lumMod val="75000"/>
                      <a:lumOff val="25000"/>
                    </a:prstClr>
                  </a:solidFill>
                  <a:ea typeface="微软雅黑" panose="020B0503020204020204" pitchFamily="34" charset="-122"/>
                </a:rPr>
                <a:t>我国水环境现状及存在问题</a:t>
              </a:r>
            </a:p>
          </p:txBody>
        </p:sp>
        <p:grpSp>
          <p:nvGrpSpPr>
            <p:cNvPr id="12" name="组合 11">
              <a:extLst>
                <a:ext uri="{FF2B5EF4-FFF2-40B4-BE49-F238E27FC236}">
                  <a16:creationId xmlns:a16="http://schemas.microsoft.com/office/drawing/2014/main" id="{AB10F5BA-FFF7-4542-B422-FEEC094A86F5}"/>
                </a:ext>
              </a:extLst>
            </p:cNvPr>
            <p:cNvGrpSpPr/>
            <p:nvPr/>
          </p:nvGrpSpPr>
          <p:grpSpPr>
            <a:xfrm>
              <a:off x="5023040" y="1556558"/>
              <a:ext cx="2498670" cy="1887696"/>
              <a:chOff x="2757770" y="2348673"/>
              <a:chExt cx="2498670" cy="1887696"/>
            </a:xfrm>
          </p:grpSpPr>
          <p:sp>
            <p:nvSpPr>
              <p:cNvPr id="15" name="TextBox 59">
                <a:extLst>
                  <a:ext uri="{FF2B5EF4-FFF2-40B4-BE49-F238E27FC236}">
                    <a16:creationId xmlns:a16="http://schemas.microsoft.com/office/drawing/2014/main" id="{64435E29-9C0C-48DA-9FE8-6D3A6BD2C73E}"/>
                  </a:ext>
                </a:extLst>
              </p:cNvPr>
              <p:cNvSpPr txBox="1">
                <a:spLocks noChangeArrowheads="1"/>
              </p:cNvSpPr>
              <p:nvPr/>
            </p:nvSpPr>
            <p:spPr bwMode="auto">
              <a:xfrm flipH="1">
                <a:off x="3115977" y="2348673"/>
                <a:ext cx="1782258" cy="1887696"/>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783" fontAlgn="auto">
                  <a:spcBef>
                    <a:spcPts val="0"/>
                  </a:spcBef>
                  <a:spcAft>
                    <a:spcPts val="0"/>
                  </a:spcAft>
                  <a:defRPr/>
                </a:pPr>
                <a:r>
                  <a:rPr lang="en-US" altLang="zh-CN" sz="11500" kern="0" dirty="0">
                    <a:solidFill>
                      <a:srgbClr val="5B9BD5"/>
                    </a:solidFill>
                    <a:latin typeface="Impact" panose="020B0806030902050204" pitchFamily="34" charset="0"/>
                    <a:ea typeface="微软雅黑" pitchFamily="34" charset="-122"/>
                  </a:rPr>
                  <a:t>01</a:t>
                </a:r>
                <a:endParaRPr lang="en-US" altLang="ko-KR" sz="8800" kern="0" dirty="0">
                  <a:solidFill>
                    <a:srgbClr val="5B9BD5"/>
                  </a:solidFill>
                  <a:latin typeface="Impact" panose="020B0806030902050204" pitchFamily="34" charset="0"/>
                  <a:ea typeface="微软雅黑" pitchFamily="34" charset="-122"/>
                </a:endParaRPr>
              </a:p>
            </p:txBody>
          </p:sp>
          <p:sp>
            <p:nvSpPr>
              <p:cNvPr id="16" name="椭圆 15">
                <a:extLst>
                  <a:ext uri="{FF2B5EF4-FFF2-40B4-BE49-F238E27FC236}">
                    <a16:creationId xmlns:a16="http://schemas.microsoft.com/office/drawing/2014/main" id="{A0827029-E7DE-4D73-B859-CB5C49CE8E3C}"/>
                  </a:ext>
                </a:extLst>
              </p:cNvPr>
              <p:cNvSpPr/>
              <p:nvPr/>
            </p:nvSpPr>
            <p:spPr>
              <a:xfrm>
                <a:off x="2787950" y="3646240"/>
                <a:ext cx="2468490" cy="327680"/>
              </a:xfrm>
              <a:prstGeom prst="ellipse">
                <a:avLst/>
              </a:prstGeom>
              <a:gradFill flip="none" rotWithShape="1">
                <a:gsLst>
                  <a:gs pos="0">
                    <a:sysClr val="windowText" lastClr="000000">
                      <a:alpha val="90000"/>
                    </a:sysClr>
                  </a:gs>
                  <a:gs pos="100000">
                    <a:sysClr val="windowText" lastClr="000000">
                      <a:alpha val="0"/>
                    </a:sysClr>
                  </a:gs>
                </a:gsLst>
                <a:path path="shape">
                  <a:fillToRect l="50000" t="50000" r="50000" b="50000"/>
                </a:path>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7" name="矩形 16">
                <a:extLst>
                  <a:ext uri="{FF2B5EF4-FFF2-40B4-BE49-F238E27FC236}">
                    <a16:creationId xmlns:a16="http://schemas.microsoft.com/office/drawing/2014/main" id="{C9098CFA-7BF2-497D-912F-32E021DF2940}"/>
                  </a:ext>
                </a:extLst>
              </p:cNvPr>
              <p:cNvSpPr/>
              <p:nvPr/>
            </p:nvSpPr>
            <p:spPr>
              <a:xfrm>
                <a:off x="2757770" y="3801706"/>
                <a:ext cx="2498670" cy="387863"/>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
          <p:nvSpPr>
            <p:cNvPr id="13" name="任意多边形 38">
              <a:extLst>
                <a:ext uri="{FF2B5EF4-FFF2-40B4-BE49-F238E27FC236}">
                  <a16:creationId xmlns:a16="http://schemas.microsoft.com/office/drawing/2014/main" id="{115B4F3F-6A34-422A-A5FA-EA3F33FBB452}"/>
                </a:ext>
              </a:extLst>
            </p:cNvPr>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cap="flat" cmpd="sng" algn="ctr">
              <a:solidFill>
                <a:sysClr val="window" lastClr="FFFFFF">
                  <a:lumMod val="65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4" name="任意多边形 36">
              <a:extLst>
                <a:ext uri="{FF2B5EF4-FFF2-40B4-BE49-F238E27FC236}">
                  <a16:creationId xmlns:a16="http://schemas.microsoft.com/office/drawing/2014/main" id="{12E02229-F875-405B-8F5E-BFB5E1F71DB0}"/>
                </a:ext>
              </a:extLst>
            </p:cNvPr>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cap="flat" cmpd="sng" algn="ctr">
              <a:solidFill>
                <a:sysClr val="window" lastClr="FFFFFF">
                  <a:lumMod val="50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Tree>
    <p:extLst>
      <p:ext uri="{BB962C8B-B14F-4D97-AF65-F5344CB8AC3E}">
        <p14:creationId xmlns:p14="http://schemas.microsoft.com/office/powerpoint/2010/main" val="3594241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82907" y="1649368"/>
            <a:ext cx="3240360" cy="461665"/>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sz="1600" b="1" kern="0" dirty="0">
                <a:solidFill>
                  <a:srgbClr val="000000"/>
                </a:solidFill>
                <a:latin typeface="微软雅黑"/>
                <a:ea typeface="微软雅黑"/>
              </a:rPr>
              <a:t>片区管网中存在的接入点问题</a:t>
            </a:r>
          </a:p>
        </p:txBody>
      </p:sp>
      <p:sp>
        <p:nvSpPr>
          <p:cNvPr id="4" name="下箭头 3"/>
          <p:cNvSpPr/>
          <p:nvPr/>
        </p:nvSpPr>
        <p:spPr bwMode="auto">
          <a:xfrm>
            <a:off x="3335035" y="2157537"/>
            <a:ext cx="936104" cy="792088"/>
          </a:xfrm>
          <a:prstGeom prst="downArrow">
            <a:avLst/>
          </a:prstGeom>
          <a:solidFill>
            <a:srgbClr val="FFFFFF"/>
          </a:solidFill>
          <a:ln w="25400" cap="flat" cmpd="sng" algn="ctr">
            <a:solidFill>
              <a:srgbClr val="C0504D"/>
            </a:solidFill>
            <a:prstDash val="solid"/>
            <a:headEnd type="none" w="med" len="med"/>
            <a:tailEnd type="none" w="med" len="med"/>
          </a:ln>
          <a:effectLst>
            <a:glow rad="63500">
              <a:srgbClr val="AE4845">
                <a:satMod val="175000"/>
                <a:alpha val="40000"/>
              </a:srgbClr>
            </a:glow>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5" name="矩形 4"/>
          <p:cNvSpPr/>
          <p:nvPr/>
        </p:nvSpPr>
        <p:spPr>
          <a:xfrm>
            <a:off x="2182907" y="3003813"/>
            <a:ext cx="3240360" cy="507829"/>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b="1" kern="0" dirty="0">
                <a:solidFill>
                  <a:srgbClr val="000000"/>
                </a:solidFill>
                <a:latin typeface="微软雅黑"/>
                <a:ea typeface="微软雅黑"/>
              </a:rPr>
              <a:t>通过</a:t>
            </a:r>
            <a:r>
              <a:rPr lang="zh-CN" altLang="en-US" b="1" kern="0" dirty="0">
                <a:solidFill>
                  <a:srgbClr val="FF0000"/>
                </a:solidFill>
                <a:latin typeface="微软雅黑"/>
                <a:ea typeface="微软雅黑"/>
              </a:rPr>
              <a:t>设计变更</a:t>
            </a:r>
            <a:r>
              <a:rPr lang="zh-CN" altLang="en-US" b="1" kern="0" dirty="0">
                <a:solidFill>
                  <a:srgbClr val="000000"/>
                </a:solidFill>
                <a:latin typeface="微软雅黑"/>
                <a:ea typeface="微软雅黑"/>
              </a:rPr>
              <a:t>纳入原有工程</a:t>
            </a:r>
          </a:p>
        </p:txBody>
      </p:sp>
      <p:sp>
        <p:nvSpPr>
          <p:cNvPr id="6" name="文本框 7"/>
          <p:cNvSpPr txBox="1"/>
          <p:nvPr/>
        </p:nvSpPr>
        <p:spPr>
          <a:xfrm>
            <a:off x="3623067" y="2219697"/>
            <a:ext cx="360040" cy="584775"/>
          </a:xfrm>
          <a:prstGeom prst="rect">
            <a:avLst/>
          </a:prstGeom>
          <a:noFill/>
        </p:spPr>
        <p:txBody>
          <a:bodyPr wrap="square" lIns="91438" tIns="45719" rIns="91438" bIns="45719" rtlCol="0">
            <a:spAutoFit/>
          </a:bodyPr>
          <a:lstStyle/>
          <a:p>
            <a:pPr eaLnBrk="0" hangingPunct="0">
              <a:buFont typeface="Arial" pitchFamily="34" charset="0"/>
              <a:buNone/>
              <a:defRPr/>
            </a:pPr>
            <a:r>
              <a:rPr lang="zh-CN" altLang="en-US" sz="1600" b="1" kern="0" dirty="0">
                <a:solidFill>
                  <a:srgbClr val="C00000"/>
                </a:solidFill>
                <a:latin typeface="微软雅黑"/>
                <a:ea typeface="微软雅黑"/>
              </a:rPr>
              <a:t>策略</a:t>
            </a:r>
          </a:p>
        </p:txBody>
      </p:sp>
      <p:sp>
        <p:nvSpPr>
          <p:cNvPr id="7" name="矩形 6"/>
          <p:cNvSpPr/>
          <p:nvPr/>
        </p:nvSpPr>
        <p:spPr>
          <a:xfrm>
            <a:off x="2218911" y="4591765"/>
            <a:ext cx="3240360" cy="507829"/>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b="1" kern="0" dirty="0">
                <a:solidFill>
                  <a:srgbClr val="000000"/>
                </a:solidFill>
                <a:latin typeface="微软雅黑"/>
                <a:ea typeface="微软雅黑"/>
              </a:rPr>
              <a:t>施工联系单</a:t>
            </a:r>
          </a:p>
        </p:txBody>
      </p:sp>
      <p:sp>
        <p:nvSpPr>
          <p:cNvPr id="8" name="矩形 7"/>
          <p:cNvSpPr/>
          <p:nvPr/>
        </p:nvSpPr>
        <p:spPr bwMode="auto">
          <a:xfrm>
            <a:off x="2038891" y="4443974"/>
            <a:ext cx="3600400" cy="2308031"/>
          </a:xfrm>
          <a:prstGeom prst="rect">
            <a:avLst/>
          </a:prstGeom>
          <a:noFill/>
          <a:ln w="38100" cap="flat" cmpd="sng" algn="ctr">
            <a:solidFill>
              <a:srgbClr val="4F81BD"/>
            </a:solidFill>
            <a:prstDash val="dash"/>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9" name="下箭头 8"/>
          <p:cNvSpPr/>
          <p:nvPr/>
        </p:nvSpPr>
        <p:spPr bwMode="auto">
          <a:xfrm>
            <a:off x="3324393" y="3583652"/>
            <a:ext cx="936104" cy="792088"/>
          </a:xfrm>
          <a:prstGeom prst="downArrow">
            <a:avLst/>
          </a:prstGeom>
          <a:solidFill>
            <a:srgbClr val="FFFFFF"/>
          </a:solidFill>
          <a:ln w="25400" cap="flat" cmpd="sng" algn="ctr">
            <a:solidFill>
              <a:srgbClr val="C0504D"/>
            </a:solidFill>
            <a:prstDash val="solid"/>
            <a:headEnd type="none" w="med" len="med"/>
            <a:tailEnd type="none" w="med" len="med"/>
          </a:ln>
          <a:effectLst>
            <a:glow rad="63500">
              <a:srgbClr val="AE4845">
                <a:satMod val="175000"/>
                <a:alpha val="40000"/>
              </a:srgbClr>
            </a:glow>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10" name="文本框 11"/>
          <p:cNvSpPr txBox="1"/>
          <p:nvPr/>
        </p:nvSpPr>
        <p:spPr>
          <a:xfrm>
            <a:off x="3612425" y="3655662"/>
            <a:ext cx="360040" cy="584775"/>
          </a:xfrm>
          <a:prstGeom prst="rect">
            <a:avLst/>
          </a:prstGeom>
          <a:noFill/>
        </p:spPr>
        <p:txBody>
          <a:bodyPr wrap="square" lIns="91438" tIns="45719" rIns="91438" bIns="45719" rtlCol="0">
            <a:spAutoFit/>
          </a:bodyPr>
          <a:lstStyle/>
          <a:p>
            <a:pPr eaLnBrk="0" hangingPunct="0">
              <a:buFont typeface="Arial" pitchFamily="34" charset="0"/>
              <a:buNone/>
              <a:defRPr/>
            </a:pPr>
            <a:r>
              <a:rPr lang="zh-CN" altLang="en-US" sz="1600" b="1" kern="0" dirty="0">
                <a:solidFill>
                  <a:srgbClr val="C00000"/>
                </a:solidFill>
                <a:latin typeface="微软雅黑"/>
                <a:ea typeface="微软雅黑"/>
              </a:rPr>
              <a:t>内容</a:t>
            </a:r>
          </a:p>
        </p:txBody>
      </p:sp>
      <p:cxnSp>
        <p:nvCxnSpPr>
          <p:cNvPr id="11" name="直接箭头连接符 10"/>
          <p:cNvCxnSpPr>
            <a:stCxn id="7" idx="2"/>
            <a:endCxn id="12" idx="0"/>
          </p:cNvCxnSpPr>
          <p:nvPr/>
        </p:nvCxnSpPr>
        <p:spPr bwMode="auto">
          <a:xfrm>
            <a:off x="3839091" y="5099594"/>
            <a:ext cx="0" cy="284258"/>
          </a:xfrm>
          <a:prstGeom prst="straightConnector1">
            <a:avLst/>
          </a:prstGeom>
          <a:noFill/>
          <a:ln w="38100" cap="flat" cmpd="sng" algn="ctr">
            <a:solidFill>
              <a:srgbClr val="4F81BD">
                <a:shade val="95000"/>
                <a:satMod val="105000"/>
              </a:srgbClr>
            </a:solidFill>
            <a:prstDash val="solid"/>
            <a:headEnd type="none" w="med" len="med"/>
            <a:tailEnd type="triangle"/>
          </a:ln>
          <a:effectLst/>
        </p:spPr>
      </p:cxnSp>
      <p:sp>
        <p:nvSpPr>
          <p:cNvPr id="12" name="矩形 11"/>
          <p:cNvSpPr/>
          <p:nvPr/>
        </p:nvSpPr>
        <p:spPr>
          <a:xfrm>
            <a:off x="2218911" y="5383852"/>
            <a:ext cx="3240360" cy="507829"/>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b="1" kern="0" dirty="0">
                <a:solidFill>
                  <a:srgbClr val="000000"/>
                </a:solidFill>
                <a:latin typeface="微软雅黑"/>
                <a:ea typeface="微软雅黑"/>
              </a:rPr>
              <a:t>设计联系单</a:t>
            </a:r>
          </a:p>
        </p:txBody>
      </p:sp>
      <p:sp>
        <p:nvSpPr>
          <p:cNvPr id="13" name="矩形 12"/>
          <p:cNvSpPr/>
          <p:nvPr/>
        </p:nvSpPr>
        <p:spPr>
          <a:xfrm>
            <a:off x="2211507" y="6175941"/>
            <a:ext cx="3240360" cy="507829"/>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b="1" kern="0" dirty="0">
                <a:solidFill>
                  <a:srgbClr val="FF0000"/>
                </a:solidFill>
                <a:latin typeface="微软雅黑"/>
                <a:ea typeface="微软雅黑"/>
              </a:rPr>
              <a:t>现场实施</a:t>
            </a:r>
          </a:p>
        </p:txBody>
      </p:sp>
      <p:cxnSp>
        <p:nvCxnSpPr>
          <p:cNvPr id="14" name="直接箭头连接符 13"/>
          <p:cNvCxnSpPr>
            <a:stCxn id="12" idx="2"/>
          </p:cNvCxnSpPr>
          <p:nvPr/>
        </p:nvCxnSpPr>
        <p:spPr bwMode="auto">
          <a:xfrm flipH="1">
            <a:off x="3833787" y="5891681"/>
            <a:ext cx="5304" cy="284261"/>
          </a:xfrm>
          <a:prstGeom prst="straightConnector1">
            <a:avLst/>
          </a:prstGeom>
          <a:noFill/>
          <a:ln w="38100" cap="flat" cmpd="sng" algn="ctr">
            <a:solidFill>
              <a:srgbClr val="4F81BD">
                <a:shade val="95000"/>
                <a:satMod val="105000"/>
              </a:srgbClr>
            </a:solidFill>
            <a:prstDash val="solid"/>
            <a:headEnd type="none" w="med" len="med"/>
            <a:tailEnd type="triangle"/>
          </a:ln>
          <a:effectLst/>
        </p:spPr>
      </p:cxnSp>
      <p:sp>
        <p:nvSpPr>
          <p:cNvPr id="15" name="L 形 14"/>
          <p:cNvSpPr/>
          <p:nvPr/>
        </p:nvSpPr>
        <p:spPr bwMode="auto">
          <a:xfrm rot="19279446">
            <a:off x="5709173" y="4813844"/>
            <a:ext cx="580315" cy="196853"/>
          </a:xfrm>
          <a:prstGeom prst="corner">
            <a:avLst/>
          </a:prstGeom>
          <a:solidFill>
            <a:srgbClr val="FFFFFF"/>
          </a:solidFill>
          <a:ln w="25400" cap="flat" cmpd="sng" algn="ctr">
            <a:solidFill>
              <a:srgbClr val="00B050"/>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16" name="L 形 15"/>
          <p:cNvSpPr/>
          <p:nvPr/>
        </p:nvSpPr>
        <p:spPr bwMode="auto">
          <a:xfrm rot="19279446">
            <a:off x="5723877" y="5525955"/>
            <a:ext cx="580315" cy="196853"/>
          </a:xfrm>
          <a:prstGeom prst="corner">
            <a:avLst/>
          </a:prstGeom>
          <a:solidFill>
            <a:srgbClr val="FFFFFF"/>
          </a:solidFill>
          <a:ln w="25400" cap="flat" cmpd="sng" algn="ctr">
            <a:solidFill>
              <a:srgbClr val="00B050"/>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17" name="矩形 16"/>
          <p:cNvSpPr/>
          <p:nvPr/>
        </p:nvSpPr>
        <p:spPr>
          <a:xfrm>
            <a:off x="7138671" y="1641217"/>
            <a:ext cx="3240360" cy="461665"/>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sz="1600" b="1" kern="0" dirty="0">
                <a:solidFill>
                  <a:srgbClr val="000000"/>
                </a:solidFill>
                <a:latin typeface="微软雅黑"/>
                <a:ea typeface="微软雅黑"/>
              </a:rPr>
              <a:t>片区管网已建干管检测及修复</a:t>
            </a:r>
          </a:p>
        </p:txBody>
      </p:sp>
      <p:sp>
        <p:nvSpPr>
          <p:cNvPr id="18" name="下箭头 17"/>
          <p:cNvSpPr/>
          <p:nvPr/>
        </p:nvSpPr>
        <p:spPr bwMode="auto">
          <a:xfrm>
            <a:off x="8290799" y="2162052"/>
            <a:ext cx="936104" cy="792088"/>
          </a:xfrm>
          <a:prstGeom prst="downArrow">
            <a:avLst/>
          </a:prstGeom>
          <a:solidFill>
            <a:srgbClr val="FFFFFF"/>
          </a:solidFill>
          <a:ln w="25400" cap="flat" cmpd="sng" algn="ctr">
            <a:solidFill>
              <a:srgbClr val="C0504D"/>
            </a:solidFill>
            <a:prstDash val="solid"/>
            <a:headEnd type="none" w="med" len="med"/>
            <a:tailEnd type="none" w="med" len="med"/>
          </a:ln>
          <a:effectLst>
            <a:glow rad="63500">
              <a:srgbClr val="AE4845">
                <a:satMod val="175000"/>
                <a:alpha val="40000"/>
              </a:srgbClr>
            </a:glow>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19" name="文本框 22"/>
          <p:cNvSpPr txBox="1"/>
          <p:nvPr/>
        </p:nvSpPr>
        <p:spPr>
          <a:xfrm>
            <a:off x="8578831" y="2284863"/>
            <a:ext cx="360040" cy="584775"/>
          </a:xfrm>
          <a:prstGeom prst="rect">
            <a:avLst/>
          </a:prstGeom>
          <a:noFill/>
        </p:spPr>
        <p:txBody>
          <a:bodyPr wrap="square" lIns="91438" tIns="45719" rIns="91438" bIns="45719" rtlCol="0">
            <a:spAutoFit/>
          </a:bodyPr>
          <a:lstStyle/>
          <a:p>
            <a:pPr eaLnBrk="0" hangingPunct="0">
              <a:buFont typeface="Arial" pitchFamily="34" charset="0"/>
              <a:buNone/>
              <a:defRPr/>
            </a:pPr>
            <a:r>
              <a:rPr lang="zh-CN" altLang="en-US" sz="1600" b="1" kern="0" dirty="0">
                <a:solidFill>
                  <a:srgbClr val="C00000"/>
                </a:solidFill>
                <a:latin typeface="微软雅黑"/>
                <a:ea typeface="微软雅黑"/>
              </a:rPr>
              <a:t>策略</a:t>
            </a:r>
          </a:p>
        </p:txBody>
      </p:sp>
      <p:sp>
        <p:nvSpPr>
          <p:cNvPr id="20" name="矩形 19"/>
          <p:cNvSpPr/>
          <p:nvPr/>
        </p:nvSpPr>
        <p:spPr>
          <a:xfrm>
            <a:off x="7069844" y="3004944"/>
            <a:ext cx="3240360" cy="461665"/>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lIns="91438" tIns="45719" rIns="91438" bIns="45719">
            <a:spAutoFit/>
          </a:bodyPr>
          <a:lstStyle/>
          <a:p>
            <a:pPr algn="ctr" eaLnBrk="0" hangingPunct="0">
              <a:lnSpc>
                <a:spcPct val="150000"/>
              </a:lnSpc>
              <a:buFont typeface="Arial" pitchFamily="34" charset="0"/>
              <a:buNone/>
              <a:defRPr/>
            </a:pPr>
            <a:r>
              <a:rPr lang="zh-CN" altLang="en-US" sz="1600" b="1" kern="0" dirty="0">
                <a:solidFill>
                  <a:srgbClr val="FF0000"/>
                </a:solidFill>
                <a:latin typeface="微软雅黑"/>
                <a:ea typeface="微软雅黑"/>
              </a:rPr>
              <a:t>试验段</a:t>
            </a:r>
            <a:r>
              <a:rPr lang="zh-CN" altLang="en-US" sz="1600" b="1" kern="0" dirty="0">
                <a:solidFill>
                  <a:srgbClr val="000000"/>
                </a:solidFill>
                <a:latin typeface="微软雅黑"/>
                <a:ea typeface="微软雅黑"/>
              </a:rPr>
              <a:t>检测及修复正在艰难推进中</a:t>
            </a:r>
          </a:p>
        </p:txBody>
      </p:sp>
      <p:sp>
        <p:nvSpPr>
          <p:cNvPr id="21" name="下箭头 20"/>
          <p:cNvSpPr/>
          <p:nvPr/>
        </p:nvSpPr>
        <p:spPr bwMode="auto">
          <a:xfrm>
            <a:off x="8290799" y="3530668"/>
            <a:ext cx="936104" cy="792088"/>
          </a:xfrm>
          <a:prstGeom prst="downArrow">
            <a:avLst/>
          </a:prstGeom>
          <a:solidFill>
            <a:srgbClr val="FFFFFF"/>
          </a:solidFill>
          <a:ln w="25400" cap="flat" cmpd="sng" algn="ctr">
            <a:solidFill>
              <a:srgbClr val="C0504D"/>
            </a:solidFill>
            <a:prstDash val="solid"/>
            <a:headEnd type="none" w="med" len="med"/>
            <a:tailEnd type="none" w="med" len="med"/>
          </a:ln>
          <a:effectLst>
            <a:glow rad="63500">
              <a:srgbClr val="AE4845">
                <a:satMod val="175000"/>
                <a:alpha val="40000"/>
              </a:srgbClr>
            </a:glow>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22" name="文本框 25"/>
          <p:cNvSpPr txBox="1"/>
          <p:nvPr/>
        </p:nvSpPr>
        <p:spPr>
          <a:xfrm>
            <a:off x="8578831" y="3636546"/>
            <a:ext cx="360040" cy="584775"/>
          </a:xfrm>
          <a:prstGeom prst="rect">
            <a:avLst/>
          </a:prstGeom>
          <a:noFill/>
        </p:spPr>
        <p:txBody>
          <a:bodyPr wrap="square" lIns="91438" tIns="45719" rIns="91438" bIns="45719" rtlCol="0">
            <a:spAutoFit/>
          </a:bodyPr>
          <a:lstStyle/>
          <a:p>
            <a:pPr eaLnBrk="0" hangingPunct="0">
              <a:buFont typeface="Arial" pitchFamily="34" charset="0"/>
              <a:buNone/>
              <a:defRPr/>
            </a:pPr>
            <a:r>
              <a:rPr lang="zh-CN" altLang="en-US" sz="1600" b="1" kern="0" dirty="0">
                <a:solidFill>
                  <a:srgbClr val="C00000"/>
                </a:solidFill>
                <a:latin typeface="微软雅黑"/>
                <a:ea typeface="微软雅黑"/>
              </a:rPr>
              <a:t>内容</a:t>
            </a:r>
          </a:p>
        </p:txBody>
      </p:sp>
      <p:sp>
        <p:nvSpPr>
          <p:cNvPr id="23" name="矩形 22"/>
          <p:cNvSpPr/>
          <p:nvPr/>
        </p:nvSpPr>
        <p:spPr>
          <a:xfrm>
            <a:off x="8578831" y="4443894"/>
            <a:ext cx="1431104" cy="2308324"/>
          </a:xfrm>
          <a:prstGeom prst="rect">
            <a:avLst/>
          </a:prstGeom>
        </p:spPr>
        <p:txBody>
          <a:bodyPr wrap="square" lIns="91438" tIns="45719" rIns="91438" bIns="45719">
            <a:spAutoFit/>
          </a:bodyPr>
          <a:lstStyle/>
          <a:p>
            <a:pPr indent="305992" eaLnBrk="0" hangingPunct="0">
              <a:lnSpc>
                <a:spcPct val="150000"/>
              </a:lnSpc>
              <a:defRPr/>
            </a:pPr>
            <a:r>
              <a:rPr lang="zh-CN" altLang="en-US" sz="1600" b="1" kern="0" dirty="0">
                <a:solidFill>
                  <a:srgbClr val="000000"/>
                </a:solidFill>
                <a:latin typeface="微软雅黑"/>
                <a:ea typeface="微软雅黑"/>
              </a:rPr>
              <a:t>边清淤</a:t>
            </a:r>
            <a:endParaRPr lang="en-US" altLang="zh-CN" sz="1600" b="1" kern="0" dirty="0">
              <a:solidFill>
                <a:srgbClr val="000000"/>
              </a:solidFill>
              <a:latin typeface="微软雅黑"/>
              <a:ea typeface="微软雅黑"/>
            </a:endParaRPr>
          </a:p>
          <a:p>
            <a:pPr indent="305992" eaLnBrk="0" hangingPunct="0">
              <a:lnSpc>
                <a:spcPct val="150000"/>
              </a:lnSpc>
              <a:defRPr/>
            </a:pPr>
            <a:r>
              <a:rPr lang="zh-CN" altLang="en-US" sz="1600" b="1" kern="0" dirty="0">
                <a:solidFill>
                  <a:srgbClr val="000000"/>
                </a:solidFill>
                <a:latin typeface="微软雅黑"/>
                <a:ea typeface="微软雅黑"/>
              </a:rPr>
              <a:t>边检测</a:t>
            </a:r>
            <a:endParaRPr lang="en-US" altLang="zh-CN" sz="1600" b="1" kern="0" dirty="0">
              <a:solidFill>
                <a:srgbClr val="000000"/>
              </a:solidFill>
              <a:latin typeface="微软雅黑"/>
              <a:ea typeface="微软雅黑"/>
            </a:endParaRPr>
          </a:p>
          <a:p>
            <a:pPr indent="305992" eaLnBrk="0" hangingPunct="0">
              <a:lnSpc>
                <a:spcPct val="150000"/>
              </a:lnSpc>
              <a:defRPr/>
            </a:pPr>
            <a:r>
              <a:rPr lang="zh-CN" altLang="en-US" sz="1600" b="1" kern="0" dirty="0">
                <a:solidFill>
                  <a:srgbClr val="000000"/>
                </a:solidFill>
                <a:latin typeface="微软雅黑"/>
                <a:ea typeface="微软雅黑"/>
              </a:rPr>
              <a:t>边设计</a:t>
            </a:r>
            <a:endParaRPr lang="en-US" altLang="zh-CN" sz="1600" b="1" kern="0" dirty="0">
              <a:solidFill>
                <a:srgbClr val="000000"/>
              </a:solidFill>
              <a:latin typeface="微软雅黑"/>
              <a:ea typeface="微软雅黑"/>
            </a:endParaRPr>
          </a:p>
          <a:p>
            <a:pPr indent="305992" eaLnBrk="0" hangingPunct="0">
              <a:lnSpc>
                <a:spcPct val="150000"/>
              </a:lnSpc>
              <a:defRPr/>
            </a:pPr>
            <a:r>
              <a:rPr lang="zh-CN" altLang="en-US" sz="1600" b="1" kern="0" dirty="0">
                <a:solidFill>
                  <a:srgbClr val="000000"/>
                </a:solidFill>
                <a:latin typeface="微软雅黑"/>
                <a:ea typeface="微软雅黑"/>
              </a:rPr>
              <a:t>边修复</a:t>
            </a:r>
            <a:endParaRPr lang="en-US" altLang="zh-CN" sz="1600" b="1" kern="0" dirty="0">
              <a:solidFill>
                <a:srgbClr val="000000"/>
              </a:solidFill>
              <a:latin typeface="微软雅黑"/>
              <a:ea typeface="微软雅黑"/>
            </a:endParaRPr>
          </a:p>
          <a:p>
            <a:pPr indent="305992" eaLnBrk="0" hangingPunct="0">
              <a:lnSpc>
                <a:spcPct val="150000"/>
              </a:lnSpc>
              <a:defRPr/>
            </a:pPr>
            <a:r>
              <a:rPr lang="zh-CN" altLang="en-US" sz="1600" b="1" kern="0" dirty="0">
                <a:solidFill>
                  <a:srgbClr val="000000"/>
                </a:solidFill>
                <a:latin typeface="微软雅黑"/>
                <a:ea typeface="微软雅黑"/>
              </a:rPr>
              <a:t>边验收</a:t>
            </a:r>
            <a:endParaRPr lang="en-US" altLang="zh-CN" sz="1600" b="1" kern="0" dirty="0">
              <a:solidFill>
                <a:srgbClr val="000000"/>
              </a:solidFill>
              <a:latin typeface="微软雅黑"/>
              <a:ea typeface="微软雅黑"/>
            </a:endParaRPr>
          </a:p>
          <a:p>
            <a:pPr indent="305992" eaLnBrk="0" hangingPunct="0">
              <a:lnSpc>
                <a:spcPct val="150000"/>
              </a:lnSpc>
              <a:defRPr/>
            </a:pPr>
            <a:r>
              <a:rPr lang="zh-CN" altLang="en-US" sz="1600" b="1" kern="0" dirty="0">
                <a:solidFill>
                  <a:srgbClr val="000000"/>
                </a:solidFill>
                <a:latin typeface="微软雅黑"/>
                <a:ea typeface="微软雅黑"/>
              </a:rPr>
              <a:t>边移交</a:t>
            </a:r>
          </a:p>
        </p:txBody>
      </p:sp>
      <p:sp>
        <p:nvSpPr>
          <p:cNvPr id="24" name="矩形 23"/>
          <p:cNvSpPr/>
          <p:nvPr/>
        </p:nvSpPr>
        <p:spPr bwMode="auto">
          <a:xfrm>
            <a:off x="7017951" y="4444042"/>
            <a:ext cx="3361080" cy="2308031"/>
          </a:xfrm>
          <a:prstGeom prst="rect">
            <a:avLst/>
          </a:prstGeom>
          <a:noFill/>
          <a:ln w="38100" cap="flat" cmpd="sng" algn="ctr">
            <a:solidFill>
              <a:srgbClr val="4F81BD"/>
            </a:solidFill>
            <a:prstDash val="dash"/>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25" name="左大括号 24"/>
          <p:cNvSpPr/>
          <p:nvPr/>
        </p:nvSpPr>
        <p:spPr bwMode="auto">
          <a:xfrm>
            <a:off x="8517464" y="4600758"/>
            <a:ext cx="288032" cy="2043084"/>
          </a:xfrm>
          <a:prstGeom prst="leftBrace">
            <a:avLst/>
          </a:prstGeom>
          <a:noFill/>
          <a:ln w="19050" cap="flat" cmpd="sng" algn="ctr">
            <a:solidFill>
              <a:srgbClr val="C0504D">
                <a:shade val="95000"/>
                <a:satMod val="105000"/>
              </a:srgbClr>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26" name="矩形 25"/>
          <p:cNvSpPr/>
          <p:nvPr/>
        </p:nvSpPr>
        <p:spPr>
          <a:xfrm>
            <a:off x="7247645" y="5368603"/>
            <a:ext cx="1107992" cy="507829"/>
          </a:xfrm>
          <a:prstGeom prst="rect">
            <a:avLst/>
          </a:prstGeom>
          <a:solidFill>
            <a:srgbClr val="FFFFFF"/>
          </a:solidFill>
          <a:ln w="25400" cap="flat" cmpd="sng" algn="ctr">
            <a:solidFill>
              <a:srgbClr val="4F81BD"/>
            </a:solidFill>
            <a:prstDash val="solid"/>
          </a:ln>
          <a:effectLst/>
        </p:spPr>
        <p:txBody>
          <a:bodyPr wrap="none" lIns="91438" tIns="45719" rIns="91438" bIns="45719">
            <a:spAutoFit/>
          </a:bodyPr>
          <a:lstStyle/>
          <a:p>
            <a:pPr eaLnBrk="0" hangingPunct="0">
              <a:lnSpc>
                <a:spcPct val="150000"/>
              </a:lnSpc>
              <a:buFont typeface="Arial" pitchFamily="34" charset="0"/>
              <a:buNone/>
              <a:defRPr/>
            </a:pPr>
            <a:r>
              <a:rPr lang="zh-CN" altLang="en-US" b="1" kern="0" dirty="0">
                <a:solidFill>
                  <a:srgbClr val="FF0000"/>
                </a:solidFill>
                <a:latin typeface="微软雅黑"/>
                <a:ea typeface="微软雅黑"/>
              </a:rPr>
              <a:t>六边方式</a:t>
            </a:r>
            <a:endParaRPr lang="en-US" altLang="zh-CN" b="1" kern="0" dirty="0">
              <a:solidFill>
                <a:srgbClr val="FF0000"/>
              </a:solidFill>
              <a:latin typeface="微软雅黑"/>
              <a:ea typeface="微软雅黑"/>
            </a:endParaRPr>
          </a:p>
        </p:txBody>
      </p:sp>
      <p:sp>
        <p:nvSpPr>
          <p:cNvPr id="27" name="L 形 26"/>
          <p:cNvSpPr/>
          <p:nvPr/>
        </p:nvSpPr>
        <p:spPr bwMode="auto">
          <a:xfrm rot="19279446">
            <a:off x="5763927" y="6219516"/>
            <a:ext cx="580315" cy="196853"/>
          </a:xfrm>
          <a:prstGeom prst="corner">
            <a:avLst/>
          </a:prstGeom>
          <a:solidFill>
            <a:srgbClr val="FFFFFF"/>
          </a:solidFill>
          <a:ln w="25400" cap="flat" cmpd="sng" algn="ctr">
            <a:solidFill>
              <a:srgbClr val="00B050"/>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latin typeface="微软雅黑"/>
              <a:ea typeface="微软雅黑"/>
            </a:endParaRPr>
          </a:p>
        </p:txBody>
      </p:sp>
      <p:sp>
        <p:nvSpPr>
          <p:cNvPr id="29" name="标题 1"/>
          <p:cNvSpPr txBox="1">
            <a:spLocks noChangeArrowheads="1"/>
          </p:cNvSpPr>
          <p:nvPr/>
        </p:nvSpPr>
        <p:spPr bwMode="auto">
          <a:xfrm>
            <a:off x="3431705" y="836714"/>
            <a:ext cx="3247404" cy="39846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a:lstStyle>
          <a:p>
            <a:r>
              <a:rPr lang="zh-CN" altLang="en-US" sz="2000" b="1" kern="0" dirty="0">
                <a:solidFill>
                  <a:prstClr val="black"/>
                </a:solidFill>
                <a:latin typeface="微软雅黑" panose="020B0503020204020204" pitchFamily="34" charset="-122"/>
              </a:rPr>
              <a:t>推进策略</a:t>
            </a:r>
          </a:p>
        </p:txBody>
      </p:sp>
      <p:sp>
        <p:nvSpPr>
          <p:cNvPr id="3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33" name="矩形 32"/>
          <p:cNvSpPr/>
          <p:nvPr/>
        </p:nvSpPr>
        <p:spPr>
          <a:xfrm>
            <a:off x="983433" y="836713"/>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织网成片</a:t>
            </a:r>
            <a:endParaRPr lang="zh-SG" altLang="en-US" sz="2000" b="1" dirty="0">
              <a:solidFill>
                <a:srgbClr val="C00000"/>
              </a:solidFill>
              <a:latin typeface="Times New Roman"/>
              <a:ea typeface="微软雅黑"/>
              <a:cs typeface="Arial Unicode MS" pitchFamily="34" charset="-122"/>
            </a:endParaRPr>
          </a:p>
        </p:txBody>
      </p:sp>
      <p:sp>
        <p:nvSpPr>
          <p:cNvPr id="34"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35" name="AutoShape 17"/>
          <p:cNvSpPr>
            <a:spLocks noChangeArrowheads="1"/>
          </p:cNvSpPr>
          <p:nvPr/>
        </p:nvSpPr>
        <p:spPr bwMode="gray">
          <a:xfrm rot="18900000" flipH="1">
            <a:off x="662340" y="1112368"/>
            <a:ext cx="182563" cy="182563"/>
          </a:xfrm>
          <a:prstGeom prst="rtTriangle">
            <a:avLst/>
          </a:prstGeom>
          <a:solidFill>
            <a:schemeClr val="accent2">
              <a:lumMod val="75000"/>
            </a:schemeClr>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Tree>
    <p:extLst>
      <p:ext uri="{BB962C8B-B14F-4D97-AF65-F5344CB8AC3E}">
        <p14:creationId xmlns:p14="http://schemas.microsoft.com/office/powerpoint/2010/main" val="290623749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9"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13"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8" name="TextBox 3"/>
          <p:cNvSpPr txBox="1">
            <a:spLocks noChangeArrowheads="1"/>
          </p:cNvSpPr>
          <p:nvPr/>
        </p:nvSpPr>
        <p:spPr bwMode="auto">
          <a:xfrm>
            <a:off x="3826131" y="764704"/>
            <a:ext cx="1887691" cy="451403"/>
          </a:xfrm>
          <a:prstGeom prst="rect">
            <a:avLst/>
          </a:prstGeom>
        </p:spPr>
        <p:txBody>
          <a:bodyPr wrap="none" lIns="121914" tIns="60957" rIns="121914" bIns="60957">
            <a:spAutoFit/>
          </a:bodyPr>
          <a:lstStyle>
            <a:defPPr>
              <a:defRPr lang="zh-CN"/>
            </a:defPPr>
            <a:lvl1pPr>
              <a:defRPr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2100" dirty="0">
                <a:solidFill>
                  <a:prstClr val="black"/>
                </a:solidFill>
                <a:sym typeface="+mn-ea"/>
              </a:rPr>
              <a:t>排水体制现状</a:t>
            </a:r>
          </a:p>
        </p:txBody>
      </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t="11196" r="2620" b="15199"/>
          <a:stretch/>
        </p:blipFill>
        <p:spPr>
          <a:xfrm>
            <a:off x="407369" y="1484785"/>
            <a:ext cx="4672684" cy="4414843"/>
          </a:xfrm>
          <a:prstGeom prst="rect">
            <a:avLst/>
          </a:prstGeom>
        </p:spPr>
      </p:pic>
      <p:sp>
        <p:nvSpPr>
          <p:cNvPr id="2" name="矩形 1"/>
          <p:cNvSpPr/>
          <p:nvPr/>
        </p:nvSpPr>
        <p:spPr>
          <a:xfrm>
            <a:off x="5519937" y="4077074"/>
            <a:ext cx="6409319" cy="2585321"/>
          </a:xfrm>
          <a:prstGeom prst="rect">
            <a:avLst/>
          </a:prstGeom>
        </p:spPr>
        <p:txBody>
          <a:bodyPr wrap="square" lIns="91438" tIns="45719" rIns="91438" bIns="45719">
            <a:spAutoFit/>
          </a:bodyPr>
          <a:lstStyle/>
          <a:p>
            <a:pPr indent="457189" eaLnBrk="0" hangingPunct="0">
              <a:lnSpc>
                <a:spcPct val="150000"/>
              </a:lnSpc>
              <a:defRPr/>
            </a:pPr>
            <a:r>
              <a:rPr lang="zh-CN" altLang="en-US" dirty="0">
                <a:solidFill>
                  <a:prstClr val="black"/>
                </a:solidFill>
                <a:latin typeface="微软雅黑" panose="020B0503020204020204" pitchFamily="34" charset="-122"/>
                <a:ea typeface="微软雅黑" panose="020B0503020204020204" pitchFamily="34" charset="-122"/>
              </a:rPr>
              <a:t>茅洲河流域</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宝安片区</a:t>
            </a:r>
            <a:r>
              <a:rPr lang="en-US" altLang="zh-CN" dirty="0">
                <a:solidFill>
                  <a:prstClr val="black"/>
                </a:solidFill>
                <a:latin typeface="微软雅黑" panose="020B0503020204020204" pitchFamily="34" charset="-122"/>
                <a:ea typeface="微软雅黑" panose="020B0503020204020204" pitchFamily="34" charset="-122"/>
              </a:rPr>
              <a:t>)</a:t>
            </a:r>
            <a:r>
              <a:rPr lang="zh-CN" altLang="en-US" dirty="0">
                <a:solidFill>
                  <a:prstClr val="black"/>
                </a:solidFill>
                <a:latin typeface="微软雅黑" panose="020B0503020204020204" pitchFamily="34" charset="-122"/>
                <a:ea typeface="微软雅黑" panose="020B0503020204020204" pitchFamily="34" charset="-122"/>
              </a:rPr>
              <a:t>总面积约</a:t>
            </a:r>
            <a:r>
              <a:rPr lang="en-US" altLang="zh-CN" dirty="0">
                <a:solidFill>
                  <a:prstClr val="black"/>
                </a:solidFill>
                <a:latin typeface="微软雅黑" panose="020B0503020204020204" pitchFamily="34" charset="-122"/>
                <a:ea typeface="微软雅黑" panose="020B0503020204020204" pitchFamily="34" charset="-122"/>
              </a:rPr>
              <a:t>112km</a:t>
            </a:r>
            <a:r>
              <a:rPr lang="en-US" altLang="zh-CN" baseline="30000" dirty="0">
                <a:solidFill>
                  <a:prstClr val="black"/>
                </a:solidFill>
                <a:latin typeface="微软雅黑" panose="020B0503020204020204" pitchFamily="34" charset="-122"/>
                <a:ea typeface="微软雅黑" panose="020B0503020204020204" pitchFamily="34" charset="-122"/>
              </a:rPr>
              <a:t>2</a:t>
            </a:r>
            <a:r>
              <a:rPr lang="zh-CN" altLang="en-US" dirty="0">
                <a:solidFill>
                  <a:prstClr val="black"/>
                </a:solidFill>
                <a:latin typeface="微软雅黑" panose="020B0503020204020204" pitchFamily="34" charset="-122"/>
                <a:ea typeface="微软雅黑" panose="020B0503020204020204" pitchFamily="34" charset="-122"/>
              </a:rPr>
              <a:t>，建成区总面积约</a:t>
            </a:r>
            <a:r>
              <a:rPr lang="en-US" altLang="zh-CN" dirty="0">
                <a:solidFill>
                  <a:prstClr val="black"/>
                </a:solidFill>
                <a:latin typeface="微软雅黑" panose="020B0503020204020204" pitchFamily="34" charset="-122"/>
                <a:ea typeface="微软雅黑" panose="020B0503020204020204" pitchFamily="34" charset="-122"/>
              </a:rPr>
              <a:t>88km</a:t>
            </a:r>
            <a:r>
              <a:rPr lang="en-US" altLang="zh-CN" baseline="30000" dirty="0">
                <a:solidFill>
                  <a:prstClr val="black"/>
                </a:solidFill>
                <a:latin typeface="微软雅黑" panose="020B0503020204020204" pitchFamily="34" charset="-122"/>
                <a:ea typeface="微软雅黑" panose="020B0503020204020204" pitchFamily="34" charset="-122"/>
              </a:rPr>
              <a:t>2</a:t>
            </a:r>
            <a:r>
              <a:rPr lang="zh-CN" altLang="en-US" dirty="0">
                <a:solidFill>
                  <a:prstClr val="black"/>
                </a:solidFill>
                <a:latin typeface="微软雅黑" panose="020B0503020204020204" pitchFamily="34" charset="-122"/>
                <a:ea typeface="微软雅黑" panose="020B0503020204020204" pitchFamily="34" charset="-122"/>
              </a:rPr>
              <a:t>。其中，工业用地面积约占</a:t>
            </a:r>
            <a:r>
              <a:rPr lang="en-US" altLang="zh-CN" dirty="0">
                <a:solidFill>
                  <a:prstClr val="black"/>
                </a:solidFill>
                <a:latin typeface="微软雅黑" panose="020B0503020204020204" pitchFamily="34" charset="-122"/>
                <a:ea typeface="微软雅黑" panose="020B0503020204020204" pitchFamily="34" charset="-122"/>
              </a:rPr>
              <a:t>40%</a:t>
            </a:r>
            <a:r>
              <a:rPr lang="zh-CN" altLang="en-US" dirty="0">
                <a:solidFill>
                  <a:prstClr val="black"/>
                </a:solidFill>
                <a:latin typeface="微软雅黑" panose="020B0503020204020204" pitchFamily="34" charset="-122"/>
                <a:ea typeface="微软雅黑" panose="020B0503020204020204" pitchFamily="34" charset="-122"/>
              </a:rPr>
              <a:t>，共有</a:t>
            </a:r>
            <a:r>
              <a:rPr lang="en-US" altLang="zh-CN" dirty="0">
                <a:solidFill>
                  <a:prstClr val="black"/>
                </a:solidFill>
                <a:latin typeface="微软雅黑" panose="020B0503020204020204" pitchFamily="34" charset="-122"/>
                <a:ea typeface="微软雅黑" panose="020B0503020204020204" pitchFamily="34" charset="-122"/>
              </a:rPr>
              <a:t>1.2</a:t>
            </a:r>
            <a:r>
              <a:rPr lang="zh-CN" altLang="en-US" dirty="0">
                <a:solidFill>
                  <a:prstClr val="black"/>
                </a:solidFill>
                <a:latin typeface="微软雅黑" panose="020B0503020204020204" pitchFamily="34" charset="-122"/>
                <a:ea typeface="微软雅黑" panose="020B0503020204020204" pitchFamily="34" charset="-122"/>
              </a:rPr>
              <a:t>万余家（包括重点企业</a:t>
            </a:r>
            <a:r>
              <a:rPr lang="en-US" altLang="zh-CN" dirty="0">
                <a:solidFill>
                  <a:prstClr val="black"/>
                </a:solidFill>
                <a:latin typeface="微软雅黑" panose="020B0503020204020204" pitchFamily="34" charset="-122"/>
                <a:ea typeface="微软雅黑" panose="020B0503020204020204" pitchFamily="34" charset="-122"/>
              </a:rPr>
              <a:t>300</a:t>
            </a:r>
            <a:r>
              <a:rPr lang="zh-CN" altLang="en-US" dirty="0">
                <a:solidFill>
                  <a:prstClr val="black"/>
                </a:solidFill>
                <a:latin typeface="微软雅黑" panose="020B0503020204020204" pitchFamily="34" charset="-122"/>
                <a:ea typeface="微软雅黑" panose="020B0503020204020204" pitchFamily="34" charset="-122"/>
              </a:rPr>
              <a:t>家），集聚了大量的电镀、印刷电路板制造、光电子器件制造、金属表面处理及热处理加工等重污染行业企业，</a:t>
            </a:r>
            <a:r>
              <a:rPr lang="zh-CN" altLang="en-US" dirty="0">
                <a:solidFill>
                  <a:srgbClr val="FF0000"/>
                </a:solidFill>
                <a:latin typeface="微软雅黑" panose="020B0503020204020204" pitchFamily="34" charset="-122"/>
                <a:ea typeface="微软雅黑" panose="020B0503020204020204" pitchFamily="34" charset="-122"/>
              </a:rPr>
              <a:t>工业污染成为茅洲河流域主要的污染源</a:t>
            </a:r>
            <a:r>
              <a:rPr lang="zh-CN" altLang="en-US" dirty="0">
                <a:solidFill>
                  <a:prstClr val="black"/>
                </a:solidFill>
                <a:latin typeface="微软雅黑" panose="020B0503020204020204" pitchFamily="34" charset="-122"/>
                <a:ea typeface="微软雅黑" panose="020B0503020204020204" pitchFamily="34" charset="-122"/>
              </a:rPr>
              <a:t>，急需将污水收集系统延伸至雨污分流未覆盖区域，实施源头污水收集。</a:t>
            </a:r>
            <a:endParaRPr lang="zh-CN" altLang="zh-CN" dirty="0">
              <a:solidFill>
                <a:prstClr val="black"/>
              </a:solidFill>
              <a:latin typeface="微软雅黑" panose="020B0503020204020204" pitchFamily="34" charset="-122"/>
              <a:ea typeface="微软雅黑" panose="020B0503020204020204" pitchFamily="34" charset="-122"/>
            </a:endParaRPr>
          </a:p>
        </p:txBody>
      </p:sp>
      <p:graphicFrame>
        <p:nvGraphicFramePr>
          <p:cNvPr id="37" name="表格 36"/>
          <p:cNvGraphicFramePr>
            <a:graphicFrameLocks noGrp="1"/>
          </p:cNvGraphicFramePr>
          <p:nvPr>
            <p:extLst>
              <p:ext uri="{D42A27DB-BD31-4B8C-83A1-F6EECF244321}">
                <p14:modId xmlns:p14="http://schemas.microsoft.com/office/powerpoint/2010/main" val="506277385"/>
              </p:ext>
            </p:extLst>
          </p:nvPr>
        </p:nvGraphicFramePr>
        <p:xfrm>
          <a:off x="5591944" y="1340768"/>
          <a:ext cx="6048672" cy="2664307"/>
        </p:xfrm>
        <a:graphic>
          <a:graphicData uri="http://schemas.openxmlformats.org/drawingml/2006/table">
            <a:tbl>
              <a:tblPr firstRow="1" firstCol="1" bandRow="1">
                <a:tableStyleId>{5C22544A-7EE6-4342-B048-85BDC9FD1C3A}</a:tableStyleId>
              </a:tblPr>
              <a:tblGrid>
                <a:gridCol w="763817">
                  <a:extLst>
                    <a:ext uri="{9D8B030D-6E8A-4147-A177-3AD203B41FA5}">
                      <a16:colId xmlns:a16="http://schemas.microsoft.com/office/drawing/2014/main" val="20000"/>
                    </a:ext>
                  </a:extLst>
                </a:gridCol>
                <a:gridCol w="1128419">
                  <a:extLst>
                    <a:ext uri="{9D8B030D-6E8A-4147-A177-3AD203B41FA5}">
                      <a16:colId xmlns:a16="http://schemas.microsoft.com/office/drawing/2014/main" val="20001"/>
                    </a:ext>
                  </a:extLst>
                </a:gridCol>
                <a:gridCol w="1136117">
                  <a:extLst>
                    <a:ext uri="{9D8B030D-6E8A-4147-A177-3AD203B41FA5}">
                      <a16:colId xmlns:a16="http://schemas.microsoft.com/office/drawing/2014/main" val="20002"/>
                    </a:ext>
                  </a:extLst>
                </a:gridCol>
                <a:gridCol w="1118637">
                  <a:extLst>
                    <a:ext uri="{9D8B030D-6E8A-4147-A177-3AD203B41FA5}">
                      <a16:colId xmlns:a16="http://schemas.microsoft.com/office/drawing/2014/main" val="20003"/>
                    </a:ext>
                  </a:extLst>
                </a:gridCol>
                <a:gridCol w="950841">
                  <a:extLst>
                    <a:ext uri="{9D8B030D-6E8A-4147-A177-3AD203B41FA5}">
                      <a16:colId xmlns:a16="http://schemas.microsoft.com/office/drawing/2014/main" val="20004"/>
                    </a:ext>
                  </a:extLst>
                </a:gridCol>
                <a:gridCol w="950841">
                  <a:extLst>
                    <a:ext uri="{9D8B030D-6E8A-4147-A177-3AD203B41FA5}">
                      <a16:colId xmlns:a16="http://schemas.microsoft.com/office/drawing/2014/main" val="20005"/>
                    </a:ext>
                  </a:extLst>
                </a:gridCol>
              </a:tblGrid>
              <a:tr h="576603">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编号</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项目</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用水量</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万</a:t>
                      </a: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m</a:t>
                      </a:r>
                      <a:r>
                        <a:rPr lang="en-US" sz="1500" kern="0" baseline="30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/d</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a:effectLst/>
                          <a:latin typeface="Times New Roman" panose="02020603050405020304" pitchFamily="18" charset="0"/>
                          <a:ea typeface="微软雅黑" panose="020B0503020204020204" pitchFamily="34" charset="-122"/>
                          <a:cs typeface="Times New Roman" panose="02020603050405020304" pitchFamily="18" charset="0"/>
                        </a:rPr>
                        <a:t>污水量</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500" kern="0">
                          <a:effectLst/>
                          <a:latin typeface="Times New Roman" panose="02020603050405020304" pitchFamily="18" charset="0"/>
                          <a:ea typeface="微软雅黑" panose="020B0503020204020204" pitchFamily="34" charset="-122"/>
                          <a:cs typeface="Times New Roman" panose="02020603050405020304" pitchFamily="18" charset="0"/>
                        </a:rPr>
                        <a:t>排放标准</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污水量</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万</a:t>
                      </a: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m</a:t>
                      </a:r>
                      <a:r>
                        <a:rPr lang="en-US" sz="1500" kern="0" baseline="30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/d</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altLang="en-US" sz="1500" kern="100" dirty="0">
                          <a:effectLst/>
                          <a:latin typeface="Times New Roman" panose="02020603050405020304" pitchFamily="18" charset="0"/>
                          <a:ea typeface="微软雅黑" panose="020B0503020204020204" pitchFamily="34" charset="-122"/>
                          <a:cs typeface="Times New Roman" panose="02020603050405020304" pitchFamily="18" charset="0"/>
                        </a:rPr>
                        <a:t>占比</a:t>
                      </a:r>
                      <a:endPar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ctr">
                        <a:spcAft>
                          <a:spcPts val="0"/>
                        </a:spcAft>
                      </a:pPr>
                      <a:r>
                        <a:rPr lang="zh-CN" altLang="en-US" sz="15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5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工业</a:t>
                      </a:r>
                      <a:endParaRPr 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28.3 </a:t>
                      </a:r>
                      <a:endParaRPr 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0.95 </a:t>
                      </a:r>
                      <a:endParaRPr 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26.92 </a:t>
                      </a:r>
                      <a:endParaRPr 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61.89%</a:t>
                      </a:r>
                      <a:endParaRPr lang="zh-CN" sz="15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b="1" kern="0" dirty="0">
                          <a:effectLst/>
                          <a:latin typeface="Times New Roman" panose="02020603050405020304" pitchFamily="18" charset="0"/>
                          <a:ea typeface="微软雅黑" panose="020B0503020204020204" pitchFamily="34" charset="-122"/>
                          <a:cs typeface="Times New Roman" panose="02020603050405020304" pitchFamily="18" charset="0"/>
                        </a:rPr>
                        <a:t>商业</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5.3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1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5.32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rPr>
                        <a:t>12.23%</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b="1" kern="0" dirty="0">
                          <a:effectLst/>
                          <a:latin typeface="Times New Roman" panose="02020603050405020304" pitchFamily="18" charset="0"/>
                          <a:ea typeface="微软雅黑" panose="020B0503020204020204" pitchFamily="34" charset="-122"/>
                          <a:cs typeface="Times New Roman" panose="02020603050405020304" pitchFamily="18" charset="0"/>
                        </a:rPr>
                        <a:t>居民</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10.3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200" b="1" kern="100" dirty="0">
                          <a:effectLst/>
                          <a:latin typeface="Times New Roman" panose="02020603050405020304" pitchFamily="18" charset="0"/>
                          <a:ea typeface="微软雅黑" panose="020B0503020204020204" pitchFamily="34" charset="-122"/>
                          <a:cs typeface="Times New Roman" panose="02020603050405020304" pitchFamily="18" charset="0"/>
                        </a:rPr>
                        <a:t>1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10.3</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rPr>
                        <a:t>23.63%</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4</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行政事业</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0.68 </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0.68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rPr>
                        <a:t>1.56%</a:t>
                      </a:r>
                      <a:endParaRPr lang="zh-CN"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5</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建筑业</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0.00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200" kern="100" dirty="0">
                          <a:effectLst/>
                          <a:latin typeface="Times New Roman" panose="02020603050405020304" pitchFamily="18" charset="0"/>
                          <a:ea typeface="微软雅黑" panose="020B0503020204020204" pitchFamily="34" charset="-122"/>
                          <a:cs typeface="Times New Roman" panose="02020603050405020304" pitchFamily="18" charset="0"/>
                        </a:rPr>
                        <a:t>1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0.00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6</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特种用水</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0.08 </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0.7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0.05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rPr>
                        <a:t>0.11%</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260963">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7</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zh-CN" sz="1500" kern="0">
                          <a:effectLst/>
                          <a:latin typeface="Times New Roman" panose="02020603050405020304" pitchFamily="18" charset="0"/>
                          <a:ea typeface="微软雅黑" panose="020B0503020204020204" pitchFamily="34" charset="-122"/>
                          <a:cs typeface="Times New Roman" panose="02020603050405020304" pitchFamily="18" charset="0"/>
                        </a:rPr>
                        <a:t>其他</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b"/>
                </a:tc>
                <a:tc>
                  <a:txBody>
                    <a:bodyPr/>
                    <a:lstStyle/>
                    <a:p>
                      <a:pPr algn="ctr">
                        <a:spcAft>
                          <a:spcPts val="0"/>
                        </a:spcAft>
                      </a:pPr>
                      <a:r>
                        <a:rPr lang="en-US" sz="1500" kern="0">
                          <a:effectLst/>
                          <a:latin typeface="Times New Roman" panose="02020603050405020304" pitchFamily="18" charset="0"/>
                          <a:ea typeface="微软雅黑" panose="020B0503020204020204" pitchFamily="34" charset="-122"/>
                          <a:cs typeface="Times New Roman" panose="02020603050405020304" pitchFamily="18" charset="0"/>
                        </a:rPr>
                        <a:t>0.36 </a:t>
                      </a:r>
                      <a:endParaRPr lang="zh-CN" sz="1500" kern="10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0.7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kern="0" dirty="0">
                          <a:effectLst/>
                          <a:latin typeface="Times New Roman" panose="02020603050405020304" pitchFamily="18" charset="0"/>
                          <a:ea typeface="微软雅黑" panose="020B0503020204020204" pitchFamily="34" charset="-122"/>
                          <a:cs typeface="Times New Roman" panose="02020603050405020304" pitchFamily="18" charset="0"/>
                        </a:rPr>
                        <a:t>0.25 </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altLang="zh-CN" sz="1500" kern="100" dirty="0">
                          <a:effectLst/>
                          <a:latin typeface="Times New Roman" panose="02020603050405020304" pitchFamily="18" charset="0"/>
                          <a:ea typeface="微软雅黑" panose="020B0503020204020204" pitchFamily="34" charset="-122"/>
                          <a:cs typeface="Times New Roman" panose="02020603050405020304" pitchFamily="18" charset="0"/>
                        </a:rPr>
                        <a:t>0.57%</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260963">
                <a:tc gridSpan="2">
                  <a:txBody>
                    <a:bodyPr/>
                    <a:lstStyle/>
                    <a:p>
                      <a:pPr algn="ctr">
                        <a:spcAft>
                          <a:spcPts val="0"/>
                        </a:spcAft>
                      </a:pPr>
                      <a:r>
                        <a:rPr lang="zh-CN" sz="1500" kern="0" dirty="0">
                          <a:effectLst/>
                          <a:latin typeface="Times New Roman" panose="02020603050405020304" pitchFamily="18" charset="0"/>
                          <a:ea typeface="微软雅黑" panose="020B0503020204020204" pitchFamily="34" charset="-122"/>
                          <a:cs typeface="Times New Roman" panose="02020603050405020304" pitchFamily="18" charset="0"/>
                        </a:rPr>
                        <a:t>合计</a:t>
                      </a: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45.05</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r>
                        <a:rPr lang="en-US" sz="1500" b="1" kern="0" dirty="0">
                          <a:effectLst/>
                          <a:latin typeface="Times New Roman" panose="02020603050405020304" pitchFamily="18" charset="0"/>
                          <a:ea typeface="微软雅黑" panose="020B0503020204020204" pitchFamily="34" charset="-122"/>
                          <a:cs typeface="Times New Roman" panose="02020603050405020304" pitchFamily="18" charset="0"/>
                        </a:rPr>
                        <a:t>43.50</a:t>
                      </a:r>
                      <a:endParaRPr lang="zh-CN" sz="1500" b="1"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tc>
                  <a:txBody>
                    <a:bodyPr/>
                    <a:lstStyle/>
                    <a:p>
                      <a:pPr algn="ctr">
                        <a:spcAft>
                          <a:spcPts val="0"/>
                        </a:spcAft>
                      </a:pPr>
                      <a:endParaRPr lang="zh-CN" sz="15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15" name="矩形 14">
            <a:extLst>
              <a:ext uri="{FF2B5EF4-FFF2-40B4-BE49-F238E27FC236}">
                <a16:creationId xmlns:a16="http://schemas.microsoft.com/office/drawing/2014/main" id="{271342D9-D5DE-4640-AA84-014AA50B5F41}"/>
              </a:ext>
            </a:extLst>
          </p:cNvPr>
          <p:cNvSpPr/>
          <p:nvPr/>
        </p:nvSpPr>
        <p:spPr>
          <a:xfrm>
            <a:off x="924973" y="836713"/>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正本清源</a:t>
            </a:r>
            <a:endParaRPr lang="zh-CN" altLang="en-US" sz="2000" b="1" dirty="0">
              <a:solidFill>
                <a:srgbClr val="C00000"/>
              </a:solidFill>
            </a:endParaRPr>
          </a:p>
        </p:txBody>
      </p:sp>
      <p:sp>
        <p:nvSpPr>
          <p:cNvPr id="11"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solidFill>
                  <a:prstClr val="black"/>
                </a:solidFill>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1049933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40098" y="796642"/>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正本清源</a:t>
            </a:r>
            <a:endParaRPr lang="zh-SG" altLang="en-US" sz="2000" b="1" dirty="0">
              <a:solidFill>
                <a:srgbClr val="C00000"/>
              </a:solidFill>
              <a:latin typeface="Times New Roman"/>
              <a:ea typeface="微软雅黑"/>
              <a:cs typeface="Arial Unicode MS" pitchFamily="34" charset="-122"/>
            </a:endParaRPr>
          </a:p>
        </p:txBody>
      </p:sp>
      <p:pic>
        <p:nvPicPr>
          <p:cNvPr id="5" name="图片 4"/>
          <p:cNvPicPr>
            <a:picLocks noChangeAspect="1"/>
          </p:cNvPicPr>
          <p:nvPr/>
        </p:nvPicPr>
        <p:blipFill>
          <a:blip r:embed="rId2"/>
          <a:stretch>
            <a:fillRect/>
          </a:stretch>
        </p:blipFill>
        <p:spPr>
          <a:xfrm>
            <a:off x="6683896" y="692696"/>
            <a:ext cx="5508104" cy="6170024"/>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3772178928"/>
              </p:ext>
            </p:extLst>
          </p:nvPr>
        </p:nvGraphicFramePr>
        <p:xfrm>
          <a:off x="506299" y="2134647"/>
          <a:ext cx="5554134" cy="1706684"/>
        </p:xfrm>
        <a:graphic>
          <a:graphicData uri="http://schemas.openxmlformats.org/drawingml/2006/table">
            <a:tbl>
              <a:tblPr/>
              <a:tblGrid>
                <a:gridCol w="1579743">
                  <a:extLst>
                    <a:ext uri="{9D8B030D-6E8A-4147-A177-3AD203B41FA5}">
                      <a16:colId xmlns:a16="http://schemas.microsoft.com/office/drawing/2014/main" val="20000"/>
                    </a:ext>
                  </a:extLst>
                </a:gridCol>
                <a:gridCol w="1324797">
                  <a:extLst>
                    <a:ext uri="{9D8B030D-6E8A-4147-A177-3AD203B41FA5}">
                      <a16:colId xmlns:a16="http://schemas.microsoft.com/office/drawing/2014/main" val="20001"/>
                    </a:ext>
                  </a:extLst>
                </a:gridCol>
                <a:gridCol w="1430395">
                  <a:extLst>
                    <a:ext uri="{9D8B030D-6E8A-4147-A177-3AD203B41FA5}">
                      <a16:colId xmlns:a16="http://schemas.microsoft.com/office/drawing/2014/main" val="20002"/>
                    </a:ext>
                  </a:extLst>
                </a:gridCol>
                <a:gridCol w="1219199">
                  <a:extLst>
                    <a:ext uri="{9D8B030D-6E8A-4147-A177-3AD203B41FA5}">
                      <a16:colId xmlns:a16="http://schemas.microsoft.com/office/drawing/2014/main" val="20003"/>
                    </a:ext>
                  </a:extLst>
                </a:gridCol>
              </a:tblGrid>
              <a:tr h="426671">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类别</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solidFill>
                            <a:srgbClr val="C00000"/>
                          </a:solidFill>
                          <a:effectLst/>
                          <a:latin typeface="微软雅黑" panose="020B0503020204020204" pitchFamily="34" charset="-122"/>
                          <a:ea typeface="微软雅黑" panose="020B0503020204020204" pitchFamily="34" charset="-122"/>
                        </a:rPr>
                        <a:t>参与调查</a:t>
                      </a:r>
                      <a:endParaRPr lang="zh-CN" altLang="en-US" sz="1500" b="1" i="0" u="none" strike="noStrike" dirty="0">
                        <a:solidFill>
                          <a:srgbClr val="C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搬迁停产</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合计</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extLst>
                  <a:ext uri="{0D108BD9-81ED-4DB2-BD59-A6C34878D82A}">
                    <a16:rowId xmlns:a16="http://schemas.microsoft.com/office/drawing/2014/main" val="10000"/>
                  </a:ext>
                </a:extLst>
              </a:tr>
              <a:tr h="426671">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一般企业</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b="1" u="none" strike="noStrike" dirty="0">
                          <a:solidFill>
                            <a:srgbClr val="C00000"/>
                          </a:solidFill>
                          <a:effectLst/>
                          <a:latin typeface="微软雅黑" panose="020B0503020204020204" pitchFamily="34" charset="-122"/>
                          <a:ea typeface="微软雅黑" panose="020B0503020204020204" pitchFamily="34" charset="-122"/>
                        </a:rPr>
                        <a:t>10519</a:t>
                      </a:r>
                      <a:endParaRPr lang="en-US" altLang="zh-CN" sz="1500" b="1" i="0" u="none" strike="noStrike" dirty="0">
                        <a:solidFill>
                          <a:srgbClr val="C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u="none" strike="noStrike" dirty="0">
                          <a:effectLst/>
                          <a:latin typeface="微软雅黑" panose="020B0503020204020204" pitchFamily="34" charset="-122"/>
                          <a:ea typeface="微软雅黑" panose="020B0503020204020204" pitchFamily="34" charset="-122"/>
                        </a:rPr>
                        <a:t>1730</a:t>
                      </a:r>
                      <a:endParaRPr lang="en-US" altLang="zh-CN" sz="15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u="none" strike="noStrike" dirty="0">
                          <a:effectLst/>
                          <a:latin typeface="微软雅黑" panose="020B0503020204020204" pitchFamily="34" charset="-122"/>
                          <a:ea typeface="微软雅黑" panose="020B0503020204020204" pitchFamily="34" charset="-122"/>
                        </a:rPr>
                        <a:t>12249</a:t>
                      </a:r>
                      <a:endParaRPr lang="en-US" altLang="zh-CN" sz="15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1"/>
                  </a:ext>
                </a:extLst>
              </a:tr>
              <a:tr h="426671">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重点监控企业</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b="1" u="none" strike="noStrike" dirty="0">
                          <a:solidFill>
                            <a:srgbClr val="C00000"/>
                          </a:solidFill>
                          <a:effectLst/>
                          <a:latin typeface="微软雅黑" panose="020B0503020204020204" pitchFamily="34" charset="-122"/>
                          <a:ea typeface="微软雅黑" panose="020B0503020204020204" pitchFamily="34" charset="-122"/>
                        </a:rPr>
                        <a:t>274</a:t>
                      </a:r>
                      <a:endParaRPr lang="en-US" altLang="zh-CN" sz="1500" b="1" i="0" u="none" strike="noStrike" dirty="0">
                        <a:solidFill>
                          <a:srgbClr val="C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u="none" strike="noStrike" dirty="0">
                          <a:effectLst/>
                          <a:latin typeface="微软雅黑" panose="020B0503020204020204" pitchFamily="34" charset="-122"/>
                          <a:ea typeface="微软雅黑" panose="020B0503020204020204" pitchFamily="34" charset="-122"/>
                        </a:rPr>
                        <a:t>26</a:t>
                      </a:r>
                      <a:endParaRPr lang="en-US" altLang="zh-CN" sz="15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u="none" strike="noStrike" dirty="0">
                          <a:effectLst/>
                          <a:latin typeface="微软雅黑" panose="020B0503020204020204" pitchFamily="34" charset="-122"/>
                          <a:ea typeface="微软雅黑" panose="020B0503020204020204" pitchFamily="34" charset="-122"/>
                        </a:rPr>
                        <a:t>300</a:t>
                      </a:r>
                      <a:endParaRPr lang="en-US" altLang="zh-CN" sz="15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20000"/>
                        <a:lumOff val="80000"/>
                      </a:srgbClr>
                    </a:solidFill>
                  </a:tcPr>
                </a:tc>
                <a:extLst>
                  <a:ext uri="{0D108BD9-81ED-4DB2-BD59-A6C34878D82A}">
                    <a16:rowId xmlns:a16="http://schemas.microsoft.com/office/drawing/2014/main" val="10002"/>
                  </a:ext>
                </a:extLst>
              </a:tr>
              <a:tr h="426671">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zh-CN" altLang="en-US" sz="1500" b="1" u="none" strike="noStrike" dirty="0">
                          <a:effectLst/>
                          <a:latin typeface="微软雅黑" panose="020B0503020204020204" pitchFamily="34" charset="-122"/>
                          <a:ea typeface="微软雅黑" panose="020B0503020204020204" pitchFamily="34" charset="-122"/>
                        </a:rPr>
                        <a:t>合计</a:t>
                      </a:r>
                      <a:endParaRPr lang="zh-CN" altLang="en-US"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b="1" u="none" strike="noStrike" dirty="0">
                          <a:solidFill>
                            <a:srgbClr val="C00000"/>
                          </a:solidFill>
                          <a:effectLst/>
                          <a:latin typeface="微软雅黑" panose="020B0503020204020204" pitchFamily="34" charset="-122"/>
                          <a:ea typeface="微软雅黑" panose="020B0503020204020204" pitchFamily="34" charset="-122"/>
                        </a:rPr>
                        <a:t>10793</a:t>
                      </a:r>
                      <a:endParaRPr lang="en-US" altLang="zh-CN" sz="1500" b="1" i="0" u="none" strike="noStrike" dirty="0">
                        <a:solidFill>
                          <a:srgbClr val="C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b="1" u="none" strike="noStrike" dirty="0">
                          <a:effectLst/>
                          <a:latin typeface="微软雅黑" panose="020B0503020204020204" pitchFamily="34" charset="-122"/>
                          <a:ea typeface="微软雅黑" panose="020B0503020204020204" pitchFamily="34" charset="-122"/>
                        </a:rPr>
                        <a:t>1756</a:t>
                      </a:r>
                      <a:endParaRPr lang="en-US" altLang="zh-CN"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fontAlgn="b"/>
                      <a:r>
                        <a:rPr lang="en-US" altLang="zh-CN" sz="1500" b="1" u="none" strike="noStrike" dirty="0">
                          <a:effectLst/>
                          <a:latin typeface="微软雅黑" panose="020B0503020204020204" pitchFamily="34" charset="-122"/>
                          <a:ea typeface="微软雅黑" panose="020B0503020204020204" pitchFamily="34" charset="-122"/>
                        </a:rPr>
                        <a:t>12549</a:t>
                      </a:r>
                      <a:endParaRPr lang="en-US" altLang="zh-CN" sz="15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3"/>
                  </a:ext>
                </a:extLst>
              </a:tr>
            </a:tbl>
          </a:graphicData>
        </a:graphic>
      </p:graphicFrame>
      <p:sp>
        <p:nvSpPr>
          <p:cNvPr id="8" name="矩形 7"/>
          <p:cNvSpPr/>
          <p:nvPr/>
        </p:nvSpPr>
        <p:spPr>
          <a:xfrm>
            <a:off x="2493039" y="1628802"/>
            <a:ext cx="2074797" cy="461665"/>
          </a:xfrm>
          <a:prstGeom prst="rect">
            <a:avLst/>
          </a:prstGeom>
        </p:spPr>
        <p:txBody>
          <a:bodyPr wrap="square" lIns="91438" tIns="45719" rIns="91438" bIns="45719">
            <a:spAutoFit/>
          </a:bodyPr>
          <a:lstStyle/>
          <a:p>
            <a:pPr eaLnBrk="0" hangingPunct="0">
              <a:lnSpc>
                <a:spcPct val="150000"/>
              </a:lnSpc>
              <a:buFont typeface="Arial" pitchFamily="34" charset="0"/>
              <a:buNone/>
            </a:pPr>
            <a:r>
              <a:rPr lang="zh-CN" altLang="en-US" sz="1600" b="1" dirty="0">
                <a:solidFill>
                  <a:srgbClr val="000000"/>
                </a:solidFill>
                <a:latin typeface="Times New Roman"/>
                <a:ea typeface="微软雅黑"/>
                <a:cs typeface="Times New Roman" panose="02020603050405020304" pitchFamily="18" charset="0"/>
              </a:rPr>
              <a:t>工业企业情况汇总</a:t>
            </a:r>
            <a:endParaRPr lang="en-US" altLang="zh-CN" sz="1600" b="1" dirty="0">
              <a:solidFill>
                <a:srgbClr val="000000"/>
              </a:solidFill>
              <a:latin typeface="Times New Roman"/>
              <a:ea typeface="微软雅黑"/>
              <a:cs typeface="Times New Roman" panose="02020603050405020304" pitchFamily="18" charset="0"/>
            </a:endParaRPr>
          </a:p>
        </p:txBody>
      </p:sp>
      <p:sp>
        <p:nvSpPr>
          <p:cNvPr id="10" name="标题 1"/>
          <p:cNvSpPr txBox="1">
            <a:spLocks noChangeArrowheads="1"/>
          </p:cNvSpPr>
          <p:nvPr/>
        </p:nvSpPr>
        <p:spPr bwMode="auto">
          <a:xfrm>
            <a:off x="2493039" y="836714"/>
            <a:ext cx="3346012" cy="398463"/>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a:lstStyle>
          <a:p>
            <a:r>
              <a:rPr lang="zh-CN" altLang="en-US" sz="1900" b="1" kern="0" dirty="0">
                <a:solidFill>
                  <a:prstClr val="black"/>
                </a:solidFill>
                <a:latin typeface="微软雅黑" panose="020B0503020204020204" pitchFamily="34" charset="-122"/>
              </a:rPr>
              <a:t>片区工业企业分布现状</a:t>
            </a:r>
          </a:p>
        </p:txBody>
      </p:sp>
      <p:grpSp>
        <p:nvGrpSpPr>
          <p:cNvPr id="14" name="组合 13"/>
          <p:cNvGrpSpPr/>
          <p:nvPr/>
        </p:nvGrpSpPr>
        <p:grpSpPr>
          <a:xfrm>
            <a:off x="535080" y="4305514"/>
            <a:ext cx="5870797" cy="1987726"/>
            <a:chOff x="612866" y="1877420"/>
            <a:chExt cx="5870797" cy="1987727"/>
          </a:xfrm>
        </p:grpSpPr>
        <p:sp>
          <p:nvSpPr>
            <p:cNvPr id="11" name="矩形 10"/>
            <p:cNvSpPr/>
            <p:nvPr/>
          </p:nvSpPr>
          <p:spPr>
            <a:xfrm>
              <a:off x="612866" y="1877420"/>
              <a:ext cx="5870797" cy="461665"/>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a:spAutoFit/>
            </a:bodyPr>
            <a:lstStyle/>
            <a:p>
              <a:pPr eaLnBrk="0" hangingPunct="0">
                <a:lnSpc>
                  <a:spcPct val="150000"/>
                </a:lnSpc>
                <a:buFont typeface="Arial" pitchFamily="34" charset="0"/>
                <a:buNone/>
                <a:defRPr/>
              </a:pPr>
              <a:r>
                <a:rPr lang="zh-CN" altLang="en-US" sz="1600" b="1" kern="0" dirty="0">
                  <a:solidFill>
                    <a:srgbClr val="000000"/>
                  </a:solidFill>
                  <a:latin typeface="微软雅黑"/>
                  <a:ea typeface="微软雅黑"/>
                </a:rPr>
                <a:t>占流域面积</a:t>
              </a:r>
              <a:r>
                <a:rPr lang="en-US" altLang="zh-CN" sz="1600" b="1" kern="0" dirty="0">
                  <a:solidFill>
                    <a:srgbClr val="000000"/>
                  </a:solidFill>
                  <a:latin typeface="微软雅黑"/>
                  <a:ea typeface="微软雅黑"/>
                </a:rPr>
                <a:t>40%</a:t>
              </a:r>
              <a:r>
                <a:rPr lang="zh-CN" altLang="en-US" sz="1600" b="1" kern="0" dirty="0">
                  <a:solidFill>
                    <a:srgbClr val="000000"/>
                  </a:solidFill>
                  <a:latin typeface="微软雅黑"/>
                  <a:ea typeface="微软雅黑"/>
                </a:rPr>
                <a:t>的工业区产生的废水是茅洲河的主要污染源！</a:t>
              </a:r>
            </a:p>
          </p:txBody>
        </p:sp>
        <p:sp>
          <p:nvSpPr>
            <p:cNvPr id="12" name="下箭头 11"/>
            <p:cNvSpPr/>
            <p:nvPr/>
          </p:nvSpPr>
          <p:spPr bwMode="auto">
            <a:xfrm>
              <a:off x="2973646" y="2440747"/>
              <a:ext cx="936104" cy="792088"/>
            </a:xfrm>
            <a:prstGeom prst="downArrow">
              <a:avLst/>
            </a:prstGeom>
            <a:solidFill>
              <a:srgbClr val="FFFFFF"/>
            </a:solidFill>
            <a:ln w="25400" cap="flat" cmpd="sng" algn="ctr">
              <a:solidFill>
                <a:srgbClr val="C0504D"/>
              </a:solidFill>
              <a:prstDash val="solid"/>
              <a:headEnd type="none" w="med" len="med"/>
              <a:tailEnd type="none" w="med" len="med"/>
            </a:ln>
            <a:effectLst>
              <a:glow rad="63500">
                <a:srgbClr val="AE4845">
                  <a:satMod val="175000"/>
                  <a:alpha val="40000"/>
                </a:srgbClr>
              </a:glow>
            </a:effectLst>
          </p:spPr>
          <p:txBody>
            <a:bodyPr vert="horz" wrap="square" lIns="91440" tIns="45720" rIns="91440" bIns="45720" numCol="1" rtlCol="0" anchor="t" anchorCtr="0" compatLnSpc="1">
              <a:prstTxWarp prst="textNoShape">
                <a:avLst/>
              </a:prstTxWarp>
            </a:bodyPr>
            <a:lstStyle/>
            <a:p>
              <a:pPr algn="ctr" eaLnBrk="0" hangingPunct="0">
                <a:buFont typeface="Arial" pitchFamily="34" charset="0"/>
                <a:buNone/>
                <a:defRPr/>
              </a:pPr>
              <a:r>
                <a:rPr lang="zh-CN" altLang="en-US" b="1" kern="0" dirty="0">
                  <a:solidFill>
                    <a:srgbClr val="C00000"/>
                  </a:solidFill>
                  <a:latin typeface="微软雅黑"/>
                  <a:ea typeface="微软雅黑"/>
                </a:rPr>
                <a:t>策略</a:t>
              </a:r>
            </a:p>
          </p:txBody>
        </p:sp>
        <p:sp>
          <p:nvSpPr>
            <p:cNvPr id="13" name="矩形 12"/>
            <p:cNvSpPr/>
            <p:nvPr/>
          </p:nvSpPr>
          <p:spPr>
            <a:xfrm>
              <a:off x="1803517" y="3403482"/>
              <a:ext cx="3276364" cy="461665"/>
            </a:xfrm>
            <a:prstGeom prst="rect">
              <a:avLst/>
            </a:prstGeom>
            <a:solidFill>
              <a:srgbClr val="FFFFFF"/>
            </a:solidFill>
            <a:ln w="25400" cap="flat" cmpd="sng" algn="ctr">
              <a:solidFill>
                <a:srgbClr val="4F81BD"/>
              </a:solidFill>
              <a:prstDash val="solid"/>
            </a:ln>
            <a:effectLst>
              <a:glow rad="63500">
                <a:srgbClr val="4F81BD">
                  <a:satMod val="175000"/>
                  <a:alpha val="40000"/>
                </a:srgbClr>
              </a:glow>
            </a:effectLst>
          </p:spPr>
          <p:txBody>
            <a:bodyPr wrap="square">
              <a:spAutoFit/>
            </a:bodyPr>
            <a:lstStyle/>
            <a:p>
              <a:pPr algn="ctr" eaLnBrk="0" hangingPunct="0">
                <a:lnSpc>
                  <a:spcPct val="150000"/>
                </a:lnSpc>
                <a:buFont typeface="Arial" pitchFamily="34" charset="0"/>
                <a:buNone/>
                <a:defRPr/>
              </a:pPr>
              <a:r>
                <a:rPr lang="zh-CN" altLang="en-US" sz="1600" b="1" kern="0" dirty="0">
                  <a:solidFill>
                    <a:srgbClr val="000000"/>
                  </a:solidFill>
                  <a:latin typeface="微软雅黑"/>
                  <a:ea typeface="微软雅黑"/>
                </a:rPr>
                <a:t>重新立项</a:t>
              </a:r>
              <a:r>
                <a:rPr lang="en-US" altLang="zh-CN" sz="1600" b="1" kern="0" dirty="0">
                  <a:solidFill>
                    <a:srgbClr val="000000"/>
                  </a:solidFill>
                  <a:latin typeface="微软雅黑"/>
                  <a:ea typeface="微软雅黑"/>
                </a:rPr>
                <a:t>——</a:t>
              </a:r>
              <a:r>
                <a:rPr lang="zh-CN" altLang="en-US" sz="1600" b="1" kern="0" dirty="0">
                  <a:solidFill>
                    <a:srgbClr val="000000"/>
                  </a:solidFill>
                  <a:latin typeface="微软雅黑"/>
                  <a:ea typeface="微软雅黑"/>
                </a:rPr>
                <a:t>截污纳管，正本清源</a:t>
              </a:r>
            </a:p>
          </p:txBody>
        </p:sp>
      </p:grpSp>
      <p:sp>
        <p:nvSpPr>
          <p:cNvPr id="2" name="云形 1"/>
          <p:cNvSpPr/>
          <p:nvPr/>
        </p:nvSpPr>
        <p:spPr>
          <a:xfrm>
            <a:off x="4615066" y="4772481"/>
            <a:ext cx="2068831" cy="1059095"/>
          </a:xfrm>
          <a:prstGeom prst="cloud">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fontAlgn="auto">
              <a:spcBef>
                <a:spcPts val="0"/>
              </a:spcBef>
              <a:spcAft>
                <a:spcPts val="0"/>
              </a:spcAft>
            </a:pPr>
            <a:r>
              <a:rPr lang="zh-CN" altLang="en-US" b="1" dirty="0">
                <a:solidFill>
                  <a:prstClr val="black"/>
                </a:solidFill>
              </a:rPr>
              <a:t>提高源头</a:t>
            </a:r>
            <a:endParaRPr lang="en-US" altLang="zh-CN" b="1" dirty="0">
              <a:solidFill>
                <a:prstClr val="black"/>
              </a:solidFill>
            </a:endParaRPr>
          </a:p>
          <a:p>
            <a:pPr algn="r" fontAlgn="auto">
              <a:spcBef>
                <a:spcPts val="0"/>
              </a:spcBef>
              <a:spcAft>
                <a:spcPts val="0"/>
              </a:spcAft>
            </a:pPr>
            <a:r>
              <a:rPr lang="zh-CN" altLang="en-US" b="1" dirty="0">
                <a:solidFill>
                  <a:prstClr val="black"/>
                </a:solidFill>
              </a:rPr>
              <a:t>污水收集率</a:t>
            </a:r>
          </a:p>
        </p:txBody>
      </p:sp>
      <p:sp>
        <p:nvSpPr>
          <p:cNvPr id="16"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19"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20"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7517536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247791262"/>
              </p:ext>
            </p:extLst>
          </p:nvPr>
        </p:nvGraphicFramePr>
        <p:xfrm>
          <a:off x="732048" y="1778001"/>
          <a:ext cx="7393630" cy="3290148"/>
        </p:xfrm>
        <a:graphic>
          <a:graphicData uri="http://schemas.openxmlformats.org/drawingml/2006/table">
            <a:tbl>
              <a:tblPr firstRow="1" firstCol="1" bandRow="1"/>
              <a:tblGrid>
                <a:gridCol w="2303125">
                  <a:extLst>
                    <a:ext uri="{9D8B030D-6E8A-4147-A177-3AD203B41FA5}">
                      <a16:colId xmlns:a16="http://schemas.microsoft.com/office/drawing/2014/main" val="20000"/>
                    </a:ext>
                  </a:extLst>
                </a:gridCol>
                <a:gridCol w="1496379">
                  <a:extLst>
                    <a:ext uri="{9D8B030D-6E8A-4147-A177-3AD203B41FA5}">
                      <a16:colId xmlns:a16="http://schemas.microsoft.com/office/drawing/2014/main" val="20001"/>
                    </a:ext>
                  </a:extLst>
                </a:gridCol>
                <a:gridCol w="1540339">
                  <a:extLst>
                    <a:ext uri="{9D8B030D-6E8A-4147-A177-3AD203B41FA5}">
                      <a16:colId xmlns:a16="http://schemas.microsoft.com/office/drawing/2014/main" val="20002"/>
                    </a:ext>
                  </a:extLst>
                </a:gridCol>
                <a:gridCol w="2053787">
                  <a:extLst>
                    <a:ext uri="{9D8B030D-6E8A-4147-A177-3AD203B41FA5}">
                      <a16:colId xmlns:a16="http://schemas.microsoft.com/office/drawing/2014/main" val="20003"/>
                    </a:ext>
                  </a:extLst>
                </a:gridCol>
              </a:tblGrid>
              <a:tr h="510924">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类型</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面积</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altLang="en-US" sz="1500" kern="0" dirty="0">
                          <a:effectLst/>
                          <a:latin typeface="微软雅黑" panose="020B0503020204020204" pitchFamily="34" charset="-122"/>
                          <a:ea typeface="微软雅黑" panose="020B0503020204020204" pitchFamily="34" charset="-122"/>
                        </a:rPr>
                        <a:t>占建成区的</a:t>
                      </a:r>
                      <a:r>
                        <a:rPr lang="zh-CN" sz="1500" kern="0" dirty="0">
                          <a:effectLst/>
                          <a:latin typeface="微软雅黑" panose="020B0503020204020204" pitchFamily="34" charset="-122"/>
                          <a:ea typeface="微软雅黑" panose="020B0503020204020204" pitchFamily="34" charset="-122"/>
                        </a:rPr>
                        <a:t>比例</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备注</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47040">
                <a:tc rowSpan="2">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b="1" kern="0" dirty="0">
                          <a:solidFill>
                            <a:srgbClr val="C00000"/>
                          </a:solidFill>
                          <a:effectLst/>
                          <a:latin typeface="微软雅黑" panose="020B0503020204020204" pitchFamily="34" charset="-122"/>
                          <a:ea typeface="微软雅黑" panose="020B0503020204020204" pitchFamily="34" charset="-122"/>
                        </a:rPr>
                        <a:t>本</a:t>
                      </a:r>
                      <a:r>
                        <a:rPr lang="zh-CN" altLang="en-US" sz="1500" b="1" kern="0" dirty="0">
                          <a:solidFill>
                            <a:srgbClr val="C00000"/>
                          </a:solidFill>
                          <a:effectLst/>
                          <a:latin typeface="微软雅黑" panose="020B0503020204020204" pitchFamily="34" charset="-122"/>
                          <a:ea typeface="微软雅黑" panose="020B0503020204020204" pitchFamily="34" charset="-122"/>
                        </a:rPr>
                        <a:t>工程实施</a:t>
                      </a:r>
                      <a:r>
                        <a:rPr lang="zh-CN" sz="1500" b="1" kern="0" dirty="0">
                          <a:solidFill>
                            <a:srgbClr val="C00000"/>
                          </a:solidFill>
                          <a:effectLst/>
                          <a:latin typeface="微软雅黑" panose="020B0503020204020204" pitchFamily="34" charset="-122"/>
                          <a:ea typeface="微软雅黑" panose="020B0503020204020204" pitchFamily="34" charset="-122"/>
                        </a:rPr>
                        <a:t>正本清源区域</a:t>
                      </a:r>
                      <a:endParaRPr lang="zh-CN" sz="15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b="1" kern="0" dirty="0">
                          <a:solidFill>
                            <a:srgbClr val="C00000"/>
                          </a:solidFill>
                          <a:effectLst/>
                          <a:latin typeface="微软雅黑" panose="020B0503020204020204" pitchFamily="34" charset="-122"/>
                          <a:ea typeface="微软雅黑" panose="020B0503020204020204" pitchFamily="34" charset="-122"/>
                        </a:rPr>
                        <a:t>48.0</a:t>
                      </a:r>
                      <a:endParaRPr lang="zh-CN" sz="15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b="1" kern="0" dirty="0">
                          <a:solidFill>
                            <a:srgbClr val="C00000"/>
                          </a:solidFill>
                          <a:effectLst/>
                          <a:latin typeface="微软雅黑" panose="020B0503020204020204" pitchFamily="34" charset="-122"/>
                          <a:ea typeface="微软雅黑" panose="020B0503020204020204" pitchFamily="34" charset="-122"/>
                          <a:cs typeface="+mn-cs"/>
                        </a:rPr>
                        <a:t>54%</a:t>
                      </a:r>
                      <a:r>
                        <a:rPr lang="en-US" altLang="zh-CN" sz="1500" b="1" kern="0" dirty="0">
                          <a:solidFill>
                            <a:schemeClr val="accent6">
                              <a:lumMod val="50000"/>
                            </a:schemeClr>
                          </a:solidFill>
                          <a:effectLst/>
                          <a:latin typeface="微软雅黑" panose="020B0503020204020204" pitchFamily="34" charset="-122"/>
                          <a:ea typeface="微软雅黑" panose="020B0503020204020204" pitchFamily="34" charset="-122"/>
                          <a:cs typeface="+mn-cs"/>
                        </a:rPr>
                        <a:t> </a:t>
                      </a:r>
                    </a:p>
                  </a:txBody>
                  <a:tcPr marL="9525" marR="9525" marT="9525"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zh-CN" altLang="en-US" sz="1500" b="1" kern="0" dirty="0">
                          <a:solidFill>
                            <a:srgbClr val="C00000"/>
                          </a:solidFill>
                          <a:effectLst/>
                          <a:latin typeface="微软雅黑" panose="020B0503020204020204" pitchFamily="34" charset="-122"/>
                          <a:ea typeface="微软雅黑" panose="020B0503020204020204" pitchFamily="34" charset="-122"/>
                        </a:rPr>
                        <a:t>工业企业</a:t>
                      </a:r>
                      <a:r>
                        <a:rPr lang="en-US" sz="1500" b="1" kern="0" dirty="0">
                          <a:solidFill>
                            <a:srgbClr val="C00000"/>
                          </a:solidFill>
                          <a:effectLst/>
                          <a:latin typeface="微软雅黑" panose="020B0503020204020204" pitchFamily="34" charset="-122"/>
                          <a:ea typeface="微软雅黑" panose="020B0503020204020204" pitchFamily="34" charset="-122"/>
                        </a:rPr>
                        <a:t> </a:t>
                      </a:r>
                      <a:r>
                        <a:rPr lang="zh-CN" altLang="en-US" sz="1500" b="1" kern="0" dirty="0">
                          <a:solidFill>
                            <a:srgbClr val="C00000"/>
                          </a:solidFill>
                          <a:effectLst/>
                          <a:latin typeface="微软雅黑" panose="020B0503020204020204" pitchFamily="34" charset="-122"/>
                          <a:ea typeface="微软雅黑" panose="020B0503020204020204" pitchFamily="34" charset="-122"/>
                          <a:cs typeface="+mn-cs"/>
                        </a:rPr>
                        <a:t>、</a:t>
                      </a:r>
                      <a:endParaRPr lang="en-US" altLang="zh-CN" sz="1500" b="1" kern="0" dirty="0">
                        <a:solidFill>
                          <a:srgbClr val="C00000"/>
                        </a:solidFill>
                        <a:effectLst/>
                        <a:latin typeface="微软雅黑" panose="020B0503020204020204" pitchFamily="34" charset="-122"/>
                        <a:ea typeface="微软雅黑" panose="020B0503020204020204" pitchFamily="34" charset="-122"/>
                        <a:cs typeface="+mn-cs"/>
                      </a:endParaRPr>
                    </a:p>
                    <a:p>
                      <a:pPr algn="ctr">
                        <a:spcAft>
                          <a:spcPts val="0"/>
                        </a:spcAft>
                      </a:pPr>
                      <a:r>
                        <a:rPr lang="zh-CN" altLang="en-US" sz="1500" b="1" kern="0" dirty="0">
                          <a:solidFill>
                            <a:srgbClr val="C00000"/>
                          </a:solidFill>
                          <a:effectLst/>
                          <a:latin typeface="微软雅黑" panose="020B0503020204020204" pitchFamily="34" charset="-122"/>
                          <a:ea typeface="微软雅黑" panose="020B0503020204020204" pitchFamily="34" charset="-122"/>
                          <a:cs typeface="+mn-cs"/>
                        </a:rPr>
                        <a:t>公建区域</a:t>
                      </a:r>
                      <a:endParaRPr lang="zh-CN" sz="1500" b="1" kern="0" dirty="0">
                        <a:solidFill>
                          <a:srgbClr val="C00000"/>
                        </a:solidFill>
                        <a:effectLst/>
                        <a:latin typeface="微软雅黑" panose="020B0503020204020204" pitchFamily="34" charset="-122"/>
                        <a:ea typeface="微软雅黑" panose="020B0503020204020204" pitchFamily="34" charset="-122"/>
                        <a:cs typeface="+mn-cs"/>
                      </a:endParaRPr>
                    </a:p>
                  </a:txBody>
                  <a:tcPr marL="68580" marR="68580" marT="0"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59535">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zh-CN" sz="14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b="1" kern="0" dirty="0">
                          <a:solidFill>
                            <a:srgbClr val="C00000"/>
                          </a:solidFill>
                          <a:effectLst/>
                          <a:latin typeface="微软雅黑" panose="020B0503020204020204" pitchFamily="34" charset="-122"/>
                          <a:ea typeface="微软雅黑" panose="020B0503020204020204" pitchFamily="34" charset="-122"/>
                        </a:rPr>
                        <a:t>8.7</a:t>
                      </a:r>
                      <a:endParaRPr lang="zh-CN" sz="15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b="1" kern="0" dirty="0">
                          <a:solidFill>
                            <a:srgbClr val="C00000"/>
                          </a:solidFill>
                          <a:effectLst/>
                          <a:latin typeface="微软雅黑" panose="020B0503020204020204" pitchFamily="34" charset="-122"/>
                          <a:ea typeface="微软雅黑" panose="020B0503020204020204" pitchFamily="34" charset="-122"/>
                          <a:cs typeface="+mn-cs"/>
                        </a:rPr>
                        <a:t>10 %</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zh-CN" altLang="en-US" sz="1500" b="1" kern="0" dirty="0">
                          <a:solidFill>
                            <a:srgbClr val="C00000"/>
                          </a:solidFill>
                          <a:effectLst/>
                          <a:latin typeface="微软雅黑" panose="020B0503020204020204" pitchFamily="34" charset="-122"/>
                          <a:ea typeface="微软雅黑" panose="020B0503020204020204" pitchFamily="34" charset="-122"/>
                        </a:rPr>
                        <a:t>少量住宅新村、老村</a:t>
                      </a:r>
                      <a:endParaRPr lang="zh-CN" sz="1500" b="1" kern="100" dirty="0">
                        <a:solidFill>
                          <a:srgbClr val="C00000"/>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59535">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500" kern="0" dirty="0">
                          <a:effectLst/>
                          <a:latin typeface="微软雅黑" panose="020B0503020204020204" pitchFamily="34" charset="-122"/>
                          <a:ea typeface="微软雅黑" panose="020B0503020204020204" pitchFamily="34" charset="-122"/>
                        </a:rPr>
                        <a:t>已实施正本清源区域</a:t>
                      </a:r>
                      <a:endParaRPr lang="zh-CN" alt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kern="0" dirty="0">
                          <a:effectLst/>
                          <a:latin typeface="微软雅黑" panose="020B0503020204020204" pitchFamily="34" charset="-122"/>
                          <a:ea typeface="微软雅黑" panose="020B0503020204020204" pitchFamily="34" charset="-122"/>
                        </a:rPr>
                        <a:t>7.8</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kern="0" dirty="0">
                          <a:solidFill>
                            <a:schemeClr val="dk1"/>
                          </a:solidFill>
                          <a:effectLst/>
                          <a:latin typeface="微软雅黑" panose="020B0503020204020204" pitchFamily="34" charset="-122"/>
                          <a:ea typeface="微软雅黑" panose="020B0503020204020204" pitchFamily="34" charset="-122"/>
                          <a:cs typeface="+mn-cs"/>
                        </a:rPr>
                        <a:t>9 %</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600267">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城市更新区域</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kern="0" dirty="0">
                          <a:effectLst/>
                          <a:latin typeface="微软雅黑" panose="020B0503020204020204" pitchFamily="34" charset="-122"/>
                          <a:ea typeface="微软雅黑" panose="020B0503020204020204" pitchFamily="34" charset="-122"/>
                        </a:rPr>
                        <a:t>2.3</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kern="0" dirty="0">
                          <a:solidFill>
                            <a:schemeClr val="dk1"/>
                          </a:solidFill>
                          <a:effectLst/>
                          <a:latin typeface="微软雅黑" panose="020B0503020204020204" pitchFamily="34" charset="-122"/>
                          <a:ea typeface="微软雅黑" panose="020B0503020204020204" pitchFamily="34" charset="-122"/>
                          <a:cs typeface="+mn-cs"/>
                        </a:rPr>
                        <a:t>3% </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建成后将实现雨污分流</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600267">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altLang="en-US" sz="1500" kern="0" dirty="0">
                          <a:effectLst/>
                          <a:latin typeface="微软雅黑" panose="020B0503020204020204" pitchFamily="34" charset="-122"/>
                          <a:ea typeface="微软雅黑" panose="020B0503020204020204" pitchFamily="34" charset="-122"/>
                        </a:rPr>
                        <a:t>建成区内</a:t>
                      </a:r>
                      <a:r>
                        <a:rPr lang="zh-CN" sz="1500" kern="0" dirty="0">
                          <a:effectLst/>
                          <a:latin typeface="微软雅黑" panose="020B0503020204020204" pitchFamily="34" charset="-122"/>
                          <a:ea typeface="微软雅黑" panose="020B0503020204020204" pitchFamily="34" charset="-122"/>
                        </a:rPr>
                        <a:t>其他区域</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kern="0" dirty="0">
                          <a:effectLst/>
                          <a:latin typeface="微软雅黑" panose="020B0503020204020204" pitchFamily="34" charset="-122"/>
                          <a:ea typeface="微软雅黑" panose="020B0503020204020204" pitchFamily="34" charset="-122"/>
                        </a:rPr>
                        <a:t>21.6</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kern="0" dirty="0">
                          <a:solidFill>
                            <a:schemeClr val="dk1"/>
                          </a:solidFill>
                          <a:effectLst/>
                          <a:latin typeface="微软雅黑" panose="020B0503020204020204" pitchFamily="34" charset="-122"/>
                          <a:ea typeface="微软雅黑" panose="020B0503020204020204" pitchFamily="34" charset="-122"/>
                          <a:cs typeface="+mn-cs"/>
                        </a:rPr>
                        <a:t>24% </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片区内的道路、山体等</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402420">
                <a:tc>
                  <a:txBody>
                    <a:bodyPr/>
                    <a:lstStyle>
                      <a:lvl1pPr marL="0" algn="l" defTabSz="914400" rtl="0" eaLnBrk="1" latinLnBrk="0" hangingPunct="1">
                        <a:defRPr sz="1800" b="1" kern="1200">
                          <a:solidFill>
                            <a:schemeClr val="lt1"/>
                          </a:solidFill>
                          <a:latin typeface="Calibri"/>
                          <a:ea typeface="宋体"/>
                        </a:defRPr>
                      </a:lvl1pPr>
                      <a:lvl2pPr marL="457200" algn="l" defTabSz="914400" rtl="0" eaLnBrk="1" latinLnBrk="0" hangingPunct="1">
                        <a:defRPr sz="1800" b="1" kern="1200">
                          <a:solidFill>
                            <a:schemeClr val="lt1"/>
                          </a:solidFill>
                          <a:latin typeface="Calibri"/>
                          <a:ea typeface="宋体"/>
                        </a:defRPr>
                      </a:lvl2pPr>
                      <a:lvl3pPr marL="914400" algn="l" defTabSz="914400" rtl="0" eaLnBrk="1" latinLnBrk="0" hangingPunct="1">
                        <a:defRPr sz="1800" b="1" kern="1200">
                          <a:solidFill>
                            <a:schemeClr val="lt1"/>
                          </a:solidFill>
                          <a:latin typeface="Calibri"/>
                          <a:ea typeface="宋体"/>
                        </a:defRPr>
                      </a:lvl3pPr>
                      <a:lvl4pPr marL="1371600" algn="l" defTabSz="914400" rtl="0" eaLnBrk="1" latinLnBrk="0" hangingPunct="1">
                        <a:defRPr sz="1800" b="1" kern="1200">
                          <a:solidFill>
                            <a:schemeClr val="lt1"/>
                          </a:solidFill>
                          <a:latin typeface="Calibri"/>
                          <a:ea typeface="宋体"/>
                        </a:defRPr>
                      </a:lvl4pPr>
                      <a:lvl5pPr marL="1828800" algn="l" defTabSz="914400" rtl="0" eaLnBrk="1" latinLnBrk="0" hangingPunct="1">
                        <a:defRPr sz="1800" b="1" kern="1200">
                          <a:solidFill>
                            <a:schemeClr val="lt1"/>
                          </a:solidFill>
                          <a:latin typeface="Calibri"/>
                          <a:ea typeface="宋体"/>
                        </a:defRPr>
                      </a:lvl5pPr>
                      <a:lvl6pPr marL="2286000" algn="l" defTabSz="914400" rtl="0" eaLnBrk="1" latinLnBrk="0" hangingPunct="1">
                        <a:defRPr sz="1800" b="1" kern="1200">
                          <a:solidFill>
                            <a:schemeClr val="lt1"/>
                          </a:solidFill>
                          <a:latin typeface="Calibri"/>
                          <a:ea typeface="宋体"/>
                        </a:defRPr>
                      </a:lvl6pPr>
                      <a:lvl7pPr marL="2743200" algn="l" defTabSz="914400" rtl="0" eaLnBrk="1" latinLnBrk="0" hangingPunct="1">
                        <a:defRPr sz="1800" b="1" kern="1200">
                          <a:solidFill>
                            <a:schemeClr val="lt1"/>
                          </a:solidFill>
                          <a:latin typeface="Calibri"/>
                          <a:ea typeface="宋体"/>
                        </a:defRPr>
                      </a:lvl7pPr>
                      <a:lvl8pPr marL="3200400" algn="l" defTabSz="914400" rtl="0" eaLnBrk="1" latinLnBrk="0" hangingPunct="1">
                        <a:defRPr sz="1800" b="1" kern="1200">
                          <a:solidFill>
                            <a:schemeClr val="lt1"/>
                          </a:solidFill>
                          <a:latin typeface="Calibri"/>
                          <a:ea typeface="宋体"/>
                        </a:defRPr>
                      </a:lvl8pPr>
                      <a:lvl9pPr marL="3657600" algn="l" defTabSz="914400" rtl="0" eaLnBrk="1" latinLnBrk="0" hangingPunct="1">
                        <a:defRPr sz="1800" b="1" kern="1200">
                          <a:solidFill>
                            <a:schemeClr val="lt1"/>
                          </a:solidFill>
                          <a:latin typeface="Calibri"/>
                          <a:ea typeface="宋体"/>
                        </a:defRPr>
                      </a:lvl9pPr>
                    </a:lstStyle>
                    <a:p>
                      <a:pPr algn="ctr">
                        <a:spcAft>
                          <a:spcPts val="0"/>
                        </a:spcAft>
                      </a:pPr>
                      <a:r>
                        <a:rPr lang="zh-CN" sz="1500" kern="0" dirty="0">
                          <a:effectLst/>
                          <a:latin typeface="微软雅黑" panose="020B0503020204020204" pitchFamily="34" charset="-122"/>
                          <a:ea typeface="微软雅黑" panose="020B0503020204020204" pitchFamily="34" charset="-122"/>
                        </a:rPr>
                        <a:t>合计</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b="1" kern="0" dirty="0">
                          <a:effectLst/>
                          <a:latin typeface="微软雅黑" panose="020B0503020204020204" pitchFamily="34" charset="-122"/>
                          <a:ea typeface="微软雅黑" panose="020B0503020204020204" pitchFamily="34" charset="-122"/>
                        </a:rPr>
                        <a:t>88.4</a:t>
                      </a:r>
                      <a:endParaRPr lang="zh-CN" sz="15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marL="0" algn="ctr" defTabSz="914400" rtl="0" eaLnBrk="1" fontAlgn="ctr" latinLnBrk="0" hangingPunct="1">
                        <a:spcAft>
                          <a:spcPts val="0"/>
                        </a:spcAft>
                      </a:pPr>
                      <a:r>
                        <a:rPr lang="en-US" altLang="zh-CN" sz="1500" kern="0" dirty="0">
                          <a:solidFill>
                            <a:schemeClr val="dk1"/>
                          </a:solidFill>
                          <a:effectLst/>
                          <a:latin typeface="微软雅黑" panose="020B0503020204020204" pitchFamily="34" charset="-122"/>
                          <a:ea typeface="微软雅黑" panose="020B0503020204020204" pitchFamily="34" charset="-122"/>
                          <a:cs typeface="+mn-cs"/>
                        </a:rPr>
                        <a:t>100% </a:t>
                      </a:r>
                    </a:p>
                  </a:txBody>
                  <a:tcPr marL="9525" marR="9525" marT="9525"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ea typeface="宋体"/>
                        </a:defRPr>
                      </a:lvl1pPr>
                      <a:lvl2pPr marL="457200" algn="l" defTabSz="914400" rtl="0" eaLnBrk="1" latinLnBrk="0" hangingPunct="1">
                        <a:defRPr sz="1800" kern="1200">
                          <a:solidFill>
                            <a:schemeClr val="dk1"/>
                          </a:solidFill>
                          <a:latin typeface="Calibri"/>
                          <a:ea typeface="宋体"/>
                        </a:defRPr>
                      </a:lvl2pPr>
                      <a:lvl3pPr marL="914400" algn="l" defTabSz="914400" rtl="0" eaLnBrk="1" latinLnBrk="0" hangingPunct="1">
                        <a:defRPr sz="1800" kern="1200">
                          <a:solidFill>
                            <a:schemeClr val="dk1"/>
                          </a:solidFill>
                          <a:latin typeface="Calibri"/>
                          <a:ea typeface="宋体"/>
                        </a:defRPr>
                      </a:lvl3pPr>
                      <a:lvl4pPr marL="1371600" algn="l" defTabSz="914400" rtl="0" eaLnBrk="1" latinLnBrk="0" hangingPunct="1">
                        <a:defRPr sz="1800" kern="1200">
                          <a:solidFill>
                            <a:schemeClr val="dk1"/>
                          </a:solidFill>
                          <a:latin typeface="Calibri"/>
                          <a:ea typeface="宋体"/>
                        </a:defRPr>
                      </a:lvl4pPr>
                      <a:lvl5pPr marL="1828800" algn="l" defTabSz="914400" rtl="0" eaLnBrk="1" latinLnBrk="0" hangingPunct="1">
                        <a:defRPr sz="1800" kern="1200">
                          <a:solidFill>
                            <a:schemeClr val="dk1"/>
                          </a:solidFill>
                          <a:latin typeface="Calibri"/>
                          <a:ea typeface="宋体"/>
                        </a:defRPr>
                      </a:lvl5pPr>
                      <a:lvl6pPr marL="2286000" algn="l" defTabSz="914400" rtl="0" eaLnBrk="1" latinLnBrk="0" hangingPunct="1">
                        <a:defRPr sz="1800" kern="1200">
                          <a:solidFill>
                            <a:schemeClr val="dk1"/>
                          </a:solidFill>
                          <a:latin typeface="Calibri"/>
                          <a:ea typeface="宋体"/>
                        </a:defRPr>
                      </a:lvl6pPr>
                      <a:lvl7pPr marL="2743200" algn="l" defTabSz="914400" rtl="0" eaLnBrk="1" latinLnBrk="0" hangingPunct="1">
                        <a:defRPr sz="1800" kern="1200">
                          <a:solidFill>
                            <a:schemeClr val="dk1"/>
                          </a:solidFill>
                          <a:latin typeface="Calibri"/>
                          <a:ea typeface="宋体"/>
                        </a:defRPr>
                      </a:lvl7pPr>
                      <a:lvl8pPr marL="3200400" algn="l" defTabSz="914400" rtl="0" eaLnBrk="1" latinLnBrk="0" hangingPunct="1">
                        <a:defRPr sz="1800" kern="1200">
                          <a:solidFill>
                            <a:schemeClr val="dk1"/>
                          </a:solidFill>
                          <a:latin typeface="Calibri"/>
                          <a:ea typeface="宋体"/>
                        </a:defRPr>
                      </a:lvl8pPr>
                      <a:lvl9pPr marL="3657600" algn="l" defTabSz="914400" rtl="0" eaLnBrk="1" latinLnBrk="0" hangingPunct="1">
                        <a:defRPr sz="1800" kern="1200">
                          <a:solidFill>
                            <a:schemeClr val="dk1"/>
                          </a:solidFill>
                          <a:latin typeface="Calibri"/>
                          <a:ea typeface="宋体"/>
                        </a:defRPr>
                      </a:lvl9pPr>
                    </a:lstStyle>
                    <a:p>
                      <a:pPr algn="ctr">
                        <a:spcAft>
                          <a:spcPts val="0"/>
                        </a:spcAft>
                      </a:pPr>
                      <a:r>
                        <a:rPr lang="en-US" sz="1500" kern="0" dirty="0">
                          <a:effectLst/>
                          <a:latin typeface="微软雅黑" panose="020B0503020204020204" pitchFamily="34" charset="-122"/>
                          <a:ea typeface="微软雅黑" panose="020B0503020204020204" pitchFamily="34" charset="-122"/>
                        </a:rPr>
                        <a:t> </a:t>
                      </a:r>
                      <a:endParaRPr lang="zh-CN" sz="15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bl>
          </a:graphicData>
        </a:graphic>
      </p:graphicFrame>
      <p:sp>
        <p:nvSpPr>
          <p:cNvPr id="6" name="矩形 5"/>
          <p:cNvSpPr/>
          <p:nvPr/>
        </p:nvSpPr>
        <p:spPr>
          <a:xfrm>
            <a:off x="3310533" y="764705"/>
            <a:ext cx="2133913" cy="530913"/>
          </a:xfrm>
          <a:prstGeom prst="rect">
            <a:avLst/>
          </a:prstGeom>
        </p:spPr>
        <p:txBody>
          <a:bodyPr wrap="none" lIns="91438" tIns="45719" rIns="91438" bIns="45719">
            <a:spAutoFit/>
          </a:bodyPr>
          <a:lstStyle/>
          <a:p>
            <a:pPr algn="ctr" eaLnBrk="0" hangingPunct="0">
              <a:lnSpc>
                <a:spcPct val="150000"/>
              </a:lnSpc>
            </a:pPr>
            <a:r>
              <a:rPr lang="zh-CN" altLang="zh-CN" sz="1900" b="1" kern="0" dirty="0">
                <a:solidFill>
                  <a:prstClr val="black"/>
                </a:solidFill>
                <a:latin typeface="微软雅黑" panose="020B0503020204020204" pitchFamily="34" charset="-122"/>
                <a:ea typeface="微软雅黑" panose="020B0503020204020204" pitchFamily="34" charset="-122"/>
              </a:rPr>
              <a:t>雨污分流</a:t>
            </a:r>
            <a:r>
              <a:rPr lang="zh-CN" altLang="en-US" sz="1900" b="1" kern="0" dirty="0">
                <a:solidFill>
                  <a:prstClr val="black"/>
                </a:solidFill>
                <a:latin typeface="微软雅黑" panose="020B0503020204020204" pitchFamily="34" charset="-122"/>
                <a:ea typeface="微软雅黑" panose="020B0503020204020204" pitchFamily="34" charset="-122"/>
              </a:rPr>
              <a:t>实施</a:t>
            </a:r>
            <a:r>
              <a:rPr lang="zh-CN" altLang="zh-CN" sz="1900" b="1" kern="0" dirty="0">
                <a:solidFill>
                  <a:prstClr val="black"/>
                </a:solidFill>
                <a:latin typeface="微软雅黑" panose="020B0503020204020204" pitchFamily="34" charset="-122"/>
                <a:ea typeface="微软雅黑" panose="020B0503020204020204" pitchFamily="34" charset="-122"/>
              </a:rPr>
              <a:t>效果</a:t>
            </a:r>
          </a:p>
        </p:txBody>
      </p:sp>
      <p:sp>
        <p:nvSpPr>
          <p:cNvPr id="7" name="矩形 6"/>
          <p:cNvSpPr/>
          <p:nvPr/>
        </p:nvSpPr>
        <p:spPr bwMode="auto">
          <a:xfrm>
            <a:off x="1791372" y="6038113"/>
            <a:ext cx="2664296" cy="504056"/>
          </a:xfrm>
          <a:prstGeom prst="rect">
            <a:avLst/>
          </a:prstGeom>
          <a:solidFill>
            <a:srgbClr val="C0504D">
              <a:lumMod val="60000"/>
              <a:lumOff val="40000"/>
              <a:alpha val="40000"/>
            </a:srgbClr>
          </a:solidFill>
          <a:ln w="9525" cap="flat" cmpd="sng" algn="ctr">
            <a:no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algn="ctr" eaLnBrk="0" hangingPunct="0">
              <a:buFont typeface="Arial" pitchFamily="34" charset="0"/>
              <a:buNone/>
              <a:defRPr/>
            </a:pPr>
            <a:r>
              <a:rPr lang="zh-CN" altLang="en-US" sz="1600" kern="0" dirty="0">
                <a:solidFill>
                  <a:srgbClr val="000000"/>
                </a:solidFill>
                <a:latin typeface="Times New Roman"/>
                <a:ea typeface="微软雅黑"/>
              </a:rPr>
              <a:t>建成区雨污分流率</a:t>
            </a:r>
            <a:r>
              <a:rPr lang="en-US" altLang="zh-CN" sz="2000" b="1" kern="0" dirty="0">
                <a:solidFill>
                  <a:srgbClr val="000000"/>
                </a:solidFill>
                <a:latin typeface="Times New Roman"/>
                <a:ea typeface="微软雅黑"/>
              </a:rPr>
              <a:t>36%</a:t>
            </a:r>
            <a:endParaRPr lang="zh-CN" altLang="en-US" sz="2000" b="1" kern="0" dirty="0">
              <a:solidFill>
                <a:srgbClr val="000000"/>
              </a:solidFill>
              <a:latin typeface="Times New Roman"/>
              <a:ea typeface="微软雅黑"/>
            </a:endParaRPr>
          </a:p>
        </p:txBody>
      </p:sp>
      <p:sp>
        <p:nvSpPr>
          <p:cNvPr id="8" name="矩形 7"/>
          <p:cNvSpPr/>
          <p:nvPr/>
        </p:nvSpPr>
        <p:spPr>
          <a:xfrm>
            <a:off x="1867100" y="5289938"/>
            <a:ext cx="2510389" cy="584775"/>
          </a:xfrm>
          <a:prstGeom prst="rect">
            <a:avLst/>
          </a:prstGeom>
          <a:solidFill>
            <a:srgbClr val="1F497D">
              <a:lumMod val="20000"/>
              <a:lumOff val="80000"/>
            </a:srgbClr>
          </a:solidFill>
        </p:spPr>
        <p:txBody>
          <a:bodyPr wrap="square" lIns="91438" tIns="45719" rIns="91438" bIns="45719" anchor="ctr" anchorCtr="0">
            <a:noAutofit/>
          </a:bodyPr>
          <a:lstStyle/>
          <a:p>
            <a:pPr algn="ctr" eaLnBrk="0" hangingPunct="0">
              <a:buFont typeface="Arial" pitchFamily="34" charset="0"/>
              <a:buNone/>
              <a:defRPr/>
            </a:pPr>
            <a:r>
              <a:rPr lang="zh-CN" altLang="en-US" sz="1600" b="1" kern="0" dirty="0">
                <a:solidFill>
                  <a:srgbClr val="000000"/>
                </a:solidFill>
                <a:latin typeface="Times New Roman"/>
                <a:ea typeface="微软雅黑"/>
              </a:rPr>
              <a:t>雨污分流管网建设后</a:t>
            </a:r>
            <a:endParaRPr lang="en-US" altLang="zh-CN" sz="1600" b="1" kern="0" dirty="0">
              <a:solidFill>
                <a:srgbClr val="000000"/>
              </a:solidFill>
              <a:latin typeface="Times New Roman"/>
              <a:ea typeface="微软雅黑"/>
            </a:endParaRPr>
          </a:p>
        </p:txBody>
      </p:sp>
      <p:sp>
        <p:nvSpPr>
          <p:cNvPr id="9" name="矩形 8"/>
          <p:cNvSpPr/>
          <p:nvPr/>
        </p:nvSpPr>
        <p:spPr bwMode="auto">
          <a:xfrm>
            <a:off x="4980853" y="6038113"/>
            <a:ext cx="2664296" cy="504056"/>
          </a:xfrm>
          <a:prstGeom prst="rect">
            <a:avLst/>
          </a:prstGeom>
          <a:solidFill>
            <a:srgbClr val="C0504D">
              <a:lumMod val="60000"/>
              <a:lumOff val="40000"/>
              <a:alpha val="40000"/>
            </a:srgbClr>
          </a:solidFill>
          <a:ln w="9525" cap="flat" cmpd="sng" algn="ctr">
            <a:no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algn="ctr" eaLnBrk="0" hangingPunct="0">
              <a:buFont typeface="Arial" pitchFamily="34" charset="0"/>
              <a:buNone/>
              <a:defRPr/>
            </a:pPr>
            <a:r>
              <a:rPr lang="zh-CN" altLang="en-US" sz="1600" kern="0" dirty="0">
                <a:solidFill>
                  <a:srgbClr val="000000"/>
                </a:solidFill>
                <a:latin typeface="Times New Roman"/>
                <a:ea typeface="微软雅黑"/>
              </a:rPr>
              <a:t>建成区雨污分流率</a:t>
            </a:r>
            <a:r>
              <a:rPr lang="en-US" altLang="zh-CN" sz="2000" b="1" kern="0" dirty="0">
                <a:solidFill>
                  <a:srgbClr val="C00000"/>
                </a:solidFill>
                <a:latin typeface="Times New Roman"/>
                <a:ea typeface="微软雅黑"/>
              </a:rPr>
              <a:t>90%</a:t>
            </a:r>
            <a:endParaRPr lang="zh-CN" altLang="en-US" sz="2000" b="1" kern="0" dirty="0">
              <a:solidFill>
                <a:srgbClr val="C00000"/>
              </a:solidFill>
              <a:latin typeface="Times New Roman"/>
              <a:ea typeface="微软雅黑"/>
            </a:endParaRPr>
          </a:p>
        </p:txBody>
      </p:sp>
      <p:sp>
        <p:nvSpPr>
          <p:cNvPr id="10" name="矩形 9"/>
          <p:cNvSpPr/>
          <p:nvPr/>
        </p:nvSpPr>
        <p:spPr>
          <a:xfrm>
            <a:off x="5056116" y="5289938"/>
            <a:ext cx="2513771" cy="584775"/>
          </a:xfrm>
          <a:prstGeom prst="rect">
            <a:avLst/>
          </a:prstGeom>
          <a:solidFill>
            <a:srgbClr val="1F497D">
              <a:lumMod val="20000"/>
              <a:lumOff val="80000"/>
            </a:srgbClr>
          </a:solidFill>
        </p:spPr>
        <p:txBody>
          <a:bodyPr wrap="square" lIns="91438" tIns="45719" rIns="91438" bIns="45719">
            <a:spAutoFit/>
          </a:bodyPr>
          <a:lstStyle/>
          <a:p>
            <a:pPr algn="ctr" eaLnBrk="0" hangingPunct="0">
              <a:buFont typeface="Arial" pitchFamily="34" charset="0"/>
              <a:buNone/>
              <a:defRPr/>
            </a:pPr>
            <a:r>
              <a:rPr lang="zh-CN" altLang="en-US" sz="1600" b="1" kern="0" dirty="0">
                <a:solidFill>
                  <a:srgbClr val="000000"/>
                </a:solidFill>
                <a:latin typeface="Times New Roman"/>
                <a:ea typeface="微软雅黑"/>
              </a:rPr>
              <a:t>工业企业、公建正本清源实施后</a:t>
            </a:r>
            <a:endParaRPr lang="en-US" altLang="zh-CN" sz="1600" b="1" kern="0" dirty="0">
              <a:solidFill>
                <a:srgbClr val="000000"/>
              </a:solidFill>
              <a:latin typeface="Times New Roman"/>
              <a:ea typeface="微软雅黑"/>
            </a:endParaRPr>
          </a:p>
        </p:txBody>
      </p:sp>
      <p:sp>
        <p:nvSpPr>
          <p:cNvPr id="11" name="矩形 10"/>
          <p:cNvSpPr/>
          <p:nvPr/>
        </p:nvSpPr>
        <p:spPr bwMode="auto">
          <a:xfrm>
            <a:off x="8125676" y="6034465"/>
            <a:ext cx="2664296" cy="504056"/>
          </a:xfrm>
          <a:prstGeom prst="rect">
            <a:avLst/>
          </a:prstGeom>
          <a:solidFill>
            <a:srgbClr val="C0504D">
              <a:lumMod val="60000"/>
              <a:lumOff val="40000"/>
              <a:alpha val="40000"/>
            </a:srgbClr>
          </a:solidFill>
          <a:ln w="9525" cap="flat" cmpd="sng" algn="ctr">
            <a:no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algn="ctr" eaLnBrk="0" hangingPunct="0">
              <a:buFont typeface="Arial" pitchFamily="34" charset="0"/>
              <a:buNone/>
              <a:defRPr/>
            </a:pPr>
            <a:r>
              <a:rPr lang="zh-CN" altLang="en-US" sz="1600" kern="0" dirty="0">
                <a:solidFill>
                  <a:srgbClr val="000000"/>
                </a:solidFill>
                <a:latin typeface="Times New Roman"/>
                <a:ea typeface="微软雅黑"/>
              </a:rPr>
              <a:t>建成区雨污分流率</a:t>
            </a:r>
            <a:r>
              <a:rPr lang="en-US" altLang="zh-CN" sz="2000" b="1" kern="0" dirty="0">
                <a:solidFill>
                  <a:srgbClr val="C00000"/>
                </a:solidFill>
                <a:latin typeface="Times New Roman"/>
                <a:ea typeface="微软雅黑"/>
              </a:rPr>
              <a:t>100%</a:t>
            </a:r>
            <a:endParaRPr lang="zh-CN" altLang="en-US" sz="2000" b="1" kern="0" dirty="0">
              <a:solidFill>
                <a:srgbClr val="C00000"/>
              </a:solidFill>
              <a:latin typeface="Times New Roman"/>
              <a:ea typeface="微软雅黑"/>
            </a:endParaRPr>
          </a:p>
        </p:txBody>
      </p:sp>
      <p:sp>
        <p:nvSpPr>
          <p:cNvPr id="12" name="矩形 11"/>
          <p:cNvSpPr/>
          <p:nvPr/>
        </p:nvSpPr>
        <p:spPr>
          <a:xfrm>
            <a:off x="8280400" y="5289938"/>
            <a:ext cx="2404535" cy="584775"/>
          </a:xfrm>
          <a:prstGeom prst="rect">
            <a:avLst/>
          </a:prstGeom>
          <a:solidFill>
            <a:srgbClr val="1F497D">
              <a:lumMod val="20000"/>
              <a:lumOff val="80000"/>
            </a:srgbClr>
          </a:solidFill>
        </p:spPr>
        <p:txBody>
          <a:bodyPr wrap="square" lIns="91438" tIns="45719" rIns="91438" bIns="45719">
            <a:spAutoFit/>
          </a:bodyPr>
          <a:lstStyle/>
          <a:p>
            <a:pPr algn="ctr" eaLnBrk="0" hangingPunct="0">
              <a:buFont typeface="Arial" pitchFamily="34" charset="0"/>
              <a:buNone/>
              <a:defRPr/>
            </a:pPr>
            <a:r>
              <a:rPr lang="zh-CN" altLang="en-US" sz="1600" b="1" kern="0" dirty="0">
                <a:solidFill>
                  <a:srgbClr val="000000"/>
                </a:solidFill>
                <a:latin typeface="Times New Roman"/>
                <a:ea typeface="微软雅黑"/>
              </a:rPr>
              <a:t>老城城中村、住宅新村</a:t>
            </a:r>
            <a:endParaRPr lang="en-US" altLang="zh-CN" sz="1600" b="1" kern="0" dirty="0">
              <a:solidFill>
                <a:srgbClr val="000000"/>
              </a:solidFill>
              <a:latin typeface="Times New Roman"/>
              <a:ea typeface="微软雅黑"/>
            </a:endParaRPr>
          </a:p>
          <a:p>
            <a:pPr algn="ctr" eaLnBrk="0" hangingPunct="0">
              <a:buFont typeface="Arial" pitchFamily="34" charset="0"/>
              <a:buNone/>
              <a:defRPr/>
            </a:pPr>
            <a:r>
              <a:rPr lang="zh-CN" altLang="en-US" sz="1600" b="1" kern="0" dirty="0">
                <a:solidFill>
                  <a:srgbClr val="000000"/>
                </a:solidFill>
                <a:latin typeface="Times New Roman"/>
                <a:ea typeface="微软雅黑"/>
              </a:rPr>
              <a:t>正本清源实施后</a:t>
            </a:r>
            <a:endParaRPr lang="en-US" altLang="zh-CN" sz="1600" b="1" kern="0" dirty="0">
              <a:solidFill>
                <a:srgbClr val="000000"/>
              </a:solidFill>
              <a:latin typeface="Times New Roman"/>
              <a:ea typeface="微软雅黑"/>
            </a:endParaRPr>
          </a:p>
        </p:txBody>
      </p:sp>
      <p:sp>
        <p:nvSpPr>
          <p:cNvPr id="13" name="右箭头 12"/>
          <p:cNvSpPr/>
          <p:nvPr/>
        </p:nvSpPr>
        <p:spPr bwMode="auto">
          <a:xfrm>
            <a:off x="4549779" y="6146125"/>
            <a:ext cx="360040" cy="288032"/>
          </a:xfrm>
          <a:prstGeom prst="rightArrow">
            <a:avLst/>
          </a:prstGeom>
          <a:solidFill>
            <a:srgbClr val="FFFFFF"/>
          </a:solidFill>
          <a:ln w="25400" cap="flat" cmpd="sng" algn="ctr">
            <a:solidFill>
              <a:srgbClr val="C0504D">
                <a:lumMod val="40000"/>
                <a:lumOff val="60000"/>
              </a:srgbClr>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ea typeface="宋体"/>
            </a:endParaRPr>
          </a:p>
        </p:txBody>
      </p:sp>
      <p:sp>
        <p:nvSpPr>
          <p:cNvPr id="14" name="右箭头 13"/>
          <p:cNvSpPr/>
          <p:nvPr/>
        </p:nvSpPr>
        <p:spPr bwMode="auto">
          <a:xfrm>
            <a:off x="7705392" y="6151659"/>
            <a:ext cx="360040" cy="288032"/>
          </a:xfrm>
          <a:prstGeom prst="rightArrow">
            <a:avLst/>
          </a:prstGeom>
          <a:solidFill>
            <a:srgbClr val="FFFFFF"/>
          </a:solidFill>
          <a:ln w="25400" cap="flat" cmpd="sng" algn="ctr">
            <a:solidFill>
              <a:srgbClr val="C0504D">
                <a:lumMod val="40000"/>
                <a:lumOff val="60000"/>
              </a:srgbClr>
            </a:solidFill>
            <a:prstDash val="soli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hangingPunct="0">
              <a:buFont typeface="Arial" pitchFamily="34" charset="0"/>
              <a:buNone/>
              <a:defRPr/>
            </a:pPr>
            <a:endParaRPr lang="zh-CN" altLang="en-US" kern="0">
              <a:solidFill>
                <a:srgbClr val="000000"/>
              </a:solidFill>
              <a:ea typeface="宋体"/>
            </a:endParaRPr>
          </a:p>
        </p:txBody>
      </p:sp>
      <p:graphicFrame>
        <p:nvGraphicFramePr>
          <p:cNvPr id="15" name="图表 14"/>
          <p:cNvGraphicFramePr/>
          <p:nvPr>
            <p:extLst>
              <p:ext uri="{D42A27DB-BD31-4B8C-83A1-F6EECF244321}">
                <p14:modId xmlns:p14="http://schemas.microsoft.com/office/powerpoint/2010/main" val="742307336"/>
              </p:ext>
            </p:extLst>
          </p:nvPr>
        </p:nvGraphicFramePr>
        <p:xfrm>
          <a:off x="6802677" y="1603316"/>
          <a:ext cx="5719523" cy="3434349"/>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149789" y="794642"/>
            <a:ext cx="4274372" cy="584775"/>
          </a:xfrm>
          <a:prstGeom prst="rect">
            <a:avLst/>
          </a:prstGeom>
        </p:spPr>
        <p:txBody>
          <a:bodyPr wrap="square" lIns="91438" tIns="45719" rIns="91438" bIns="45719">
            <a:spAutoFit/>
          </a:bodyPr>
          <a:lstStyle/>
          <a:p>
            <a:pPr algn="ctr" fontAlgn="auto">
              <a:spcBef>
                <a:spcPts val="0"/>
              </a:spcBef>
              <a:spcAft>
                <a:spcPts val="0"/>
              </a:spcAft>
            </a:pPr>
            <a:r>
              <a:rPr lang="zh-CN" altLang="en-US" sz="1600" dirty="0">
                <a:solidFill>
                  <a:prstClr val="black"/>
                </a:solidFill>
                <a:latin typeface="Microsoft YaHei" panose="020B0503020204020204" pitchFamily="34" charset="-122"/>
                <a:ea typeface="Microsoft YaHei" panose="020B0503020204020204" pitchFamily="34" charset="-122"/>
              </a:rPr>
              <a:t>深圳市宝安区居住小区正本清源民生决策工程</a:t>
            </a:r>
            <a:endParaRPr lang="en-US" altLang="zh-CN" sz="1600" dirty="0">
              <a:solidFill>
                <a:prstClr val="black"/>
              </a:solidFill>
              <a:latin typeface="Microsoft YaHei" panose="020B0503020204020204" pitchFamily="34" charset="-122"/>
              <a:ea typeface="Microsoft YaHei" panose="020B0503020204020204" pitchFamily="34" charset="-122"/>
            </a:endParaRPr>
          </a:p>
          <a:p>
            <a:pPr algn="ctr" fontAlgn="auto">
              <a:spcBef>
                <a:spcPts val="0"/>
              </a:spcBef>
              <a:spcAft>
                <a:spcPts val="0"/>
              </a:spcAft>
            </a:pPr>
            <a:r>
              <a:rPr lang="zh-CN" altLang="en-US" sz="1600" dirty="0">
                <a:solidFill>
                  <a:prstClr val="black"/>
                </a:solidFill>
                <a:latin typeface="Microsoft YaHei" panose="020B0503020204020204" pitchFamily="34" charset="-122"/>
                <a:ea typeface="Microsoft YaHei" panose="020B0503020204020204" pitchFamily="34" charset="-122"/>
              </a:rPr>
              <a:t> </a:t>
            </a:r>
            <a:r>
              <a:rPr lang="en-US" altLang="zh-CN" sz="1600" b="1" dirty="0">
                <a:solidFill>
                  <a:srgbClr val="FF0000"/>
                </a:solidFill>
                <a:latin typeface="Microsoft YaHei" panose="020B0503020204020204" pitchFamily="34" charset="-122"/>
                <a:ea typeface="Microsoft YaHei" panose="020B0503020204020204" pitchFamily="34" charset="-122"/>
              </a:rPr>
              <a:t>2018</a:t>
            </a:r>
            <a:r>
              <a:rPr lang="zh-CN" altLang="en-US" sz="1600" b="1" dirty="0">
                <a:solidFill>
                  <a:srgbClr val="FF0000"/>
                </a:solidFill>
                <a:latin typeface="Microsoft YaHei" panose="020B0503020204020204" pitchFamily="34" charset="-122"/>
                <a:ea typeface="Microsoft YaHei" panose="020B0503020204020204" pitchFamily="34" charset="-122"/>
              </a:rPr>
              <a:t>年度中国十大社会治理创新奖</a:t>
            </a:r>
            <a:endParaRPr lang="zh-CN" altLang="en-US" sz="1600" b="1" dirty="0">
              <a:solidFill>
                <a:srgbClr val="FF0000"/>
              </a:solidFill>
              <a:latin typeface="Times New Roman"/>
              <a:ea typeface="微软雅黑"/>
            </a:endParaRPr>
          </a:p>
        </p:txBody>
      </p:sp>
      <p:sp>
        <p:nvSpPr>
          <p:cNvPr id="4" name="矩形 3"/>
          <p:cNvSpPr/>
          <p:nvPr/>
        </p:nvSpPr>
        <p:spPr>
          <a:xfrm>
            <a:off x="6149789" y="756526"/>
            <a:ext cx="4274372" cy="683391"/>
          </a:xfrm>
          <a:prstGeom prst="rect">
            <a:avLst/>
          </a:prstGeom>
          <a:noFill/>
          <a:ln w="508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CN" altLang="en-US">
              <a:solidFill>
                <a:prstClr val="white"/>
              </a:solidFill>
            </a:endParaRPr>
          </a:p>
        </p:txBody>
      </p:sp>
      <p:sp>
        <p:nvSpPr>
          <p:cNvPr id="17"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18" name="矩形 17"/>
          <p:cNvSpPr/>
          <p:nvPr/>
        </p:nvSpPr>
        <p:spPr>
          <a:xfrm>
            <a:off x="940098" y="796642"/>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正本清源</a:t>
            </a:r>
            <a:endParaRPr lang="zh-SG" altLang="en-US" sz="2000" b="1" dirty="0">
              <a:solidFill>
                <a:srgbClr val="C00000"/>
              </a:solidFill>
              <a:latin typeface="Times New Roman"/>
              <a:ea typeface="微软雅黑"/>
              <a:cs typeface="Arial Unicode MS" pitchFamily="34" charset="-122"/>
            </a:endParaRPr>
          </a:p>
        </p:txBody>
      </p:sp>
      <p:sp>
        <p:nvSpPr>
          <p:cNvPr id="19"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20"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60318498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9"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13"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8" name="TextBox 3"/>
          <p:cNvSpPr txBox="1">
            <a:spLocks noChangeArrowheads="1"/>
          </p:cNvSpPr>
          <p:nvPr/>
        </p:nvSpPr>
        <p:spPr bwMode="auto">
          <a:xfrm>
            <a:off x="2772917" y="783555"/>
            <a:ext cx="2982008" cy="451403"/>
          </a:xfrm>
          <a:prstGeom prst="rect">
            <a:avLst/>
          </a:prstGeom>
        </p:spPr>
        <p:txBody>
          <a:bodyPr wrap="none" lIns="121914" tIns="60957" rIns="121914" bIns="60957">
            <a:spAutoFit/>
          </a:bodyPr>
          <a:lstStyle>
            <a:defPPr>
              <a:defRPr lang="zh-CN"/>
            </a:defPPr>
            <a:lvl1pPr>
              <a:defRPr b="1">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2100" dirty="0">
                <a:solidFill>
                  <a:prstClr val="black"/>
                </a:solidFill>
                <a:sym typeface="+mn-ea"/>
              </a:rPr>
              <a:t>支流、暗渠、排口调查</a:t>
            </a:r>
          </a:p>
        </p:txBody>
      </p:sp>
      <p:pic>
        <p:nvPicPr>
          <p:cNvPr id="28" name="图片 27"/>
          <p:cNvPicPr>
            <a:picLocks noChangeAspect="1"/>
          </p:cNvPicPr>
          <p:nvPr/>
        </p:nvPicPr>
        <p:blipFill>
          <a:blip r:embed="rId3" cstate="print"/>
          <a:stretch>
            <a:fillRect/>
          </a:stretch>
        </p:blipFill>
        <p:spPr>
          <a:xfrm>
            <a:off x="395536" y="1334104"/>
            <a:ext cx="2016224" cy="2514937"/>
          </a:xfrm>
          <a:prstGeom prst="rect">
            <a:avLst/>
          </a:prstGeom>
        </p:spPr>
      </p:pic>
      <p:pic>
        <p:nvPicPr>
          <p:cNvPr id="29" name="图片 28" descr="E:\QQ缓存\1652171289\FileRecv\MobileFile\IMG_20170409_11141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565" y="4363873"/>
            <a:ext cx="2693275" cy="1826459"/>
          </a:xfrm>
          <a:prstGeom prst="rect">
            <a:avLst/>
          </a:prstGeom>
          <a:noFill/>
          <a:ln>
            <a:noFill/>
          </a:ln>
        </p:spPr>
      </p:pic>
      <p:sp>
        <p:nvSpPr>
          <p:cNvPr id="30" name="TextBox 51"/>
          <p:cNvSpPr txBox="1"/>
          <p:nvPr/>
        </p:nvSpPr>
        <p:spPr>
          <a:xfrm>
            <a:off x="432838" y="6228225"/>
            <a:ext cx="2699003"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松岗河暗渠</a:t>
            </a:r>
            <a:r>
              <a:rPr lang="en-US" altLang="zh-CN" dirty="0">
                <a:solidFill>
                  <a:srgbClr val="1F497D"/>
                </a:solidFill>
              </a:rPr>
              <a:t>SG-07</a:t>
            </a:r>
            <a:endParaRPr lang="zh-CN" altLang="en-US" dirty="0">
              <a:solidFill>
                <a:srgbClr val="1F497D"/>
              </a:solidFill>
            </a:endParaRPr>
          </a:p>
        </p:txBody>
      </p:sp>
      <p:sp>
        <p:nvSpPr>
          <p:cNvPr id="31" name="TextBox 51"/>
          <p:cNvSpPr txBox="1"/>
          <p:nvPr/>
        </p:nvSpPr>
        <p:spPr>
          <a:xfrm>
            <a:off x="408717" y="3916558"/>
            <a:ext cx="2003043"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新桥河支流</a:t>
            </a:r>
            <a:r>
              <a:rPr lang="en-US" altLang="zh-CN" dirty="0">
                <a:solidFill>
                  <a:srgbClr val="1F497D"/>
                </a:solidFill>
              </a:rPr>
              <a:t>XQ-01</a:t>
            </a:r>
          </a:p>
        </p:txBody>
      </p:sp>
      <p:pic>
        <p:nvPicPr>
          <p:cNvPr id="32" name="图片 31" descr="E:\QQ缓存\1652171289\FileRecv\MobileFile\2017_04_09_10_52_01_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4359006"/>
            <a:ext cx="2664296" cy="1831327"/>
          </a:xfrm>
          <a:prstGeom prst="rect">
            <a:avLst/>
          </a:prstGeom>
          <a:noFill/>
          <a:ln>
            <a:noFill/>
          </a:ln>
        </p:spPr>
      </p:pic>
      <p:sp>
        <p:nvSpPr>
          <p:cNvPr id="33" name="TextBox 51"/>
          <p:cNvSpPr txBox="1"/>
          <p:nvPr/>
        </p:nvSpPr>
        <p:spPr>
          <a:xfrm>
            <a:off x="3275856" y="6228021"/>
            <a:ext cx="2664296"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松岗河暗渠</a:t>
            </a:r>
            <a:r>
              <a:rPr lang="en-US" altLang="zh-CN" dirty="0">
                <a:solidFill>
                  <a:srgbClr val="1F497D"/>
                </a:solidFill>
              </a:rPr>
              <a:t>SG-05</a:t>
            </a:r>
            <a:r>
              <a:rPr lang="zh-CN" altLang="en-US" dirty="0">
                <a:solidFill>
                  <a:srgbClr val="1F497D"/>
                </a:solidFill>
              </a:rPr>
              <a:t> ’</a:t>
            </a:r>
          </a:p>
        </p:txBody>
      </p:sp>
      <p:pic>
        <p:nvPicPr>
          <p:cNvPr id="34" name="图片 33" descr="F:\水质提升\河流梳理\潭头渠综合整治工程干流情况\潭头渠看现场照片-0409\暗渠2排入处-.JPG"/>
          <p:cNvPicPr/>
          <p:nvPr/>
        </p:nvPicPr>
        <p:blipFill rotWithShape="1">
          <a:blip r:embed="rId6" cstate="print">
            <a:extLst>
              <a:ext uri="{28A0092B-C50C-407E-A947-70E740481C1C}">
                <a14:useLocalDpi xmlns:a14="http://schemas.microsoft.com/office/drawing/2010/main" val="0"/>
              </a:ext>
            </a:extLst>
          </a:blip>
          <a:srcRect t="6951"/>
          <a:stretch/>
        </p:blipFill>
        <p:spPr bwMode="auto">
          <a:xfrm>
            <a:off x="2600075" y="1334104"/>
            <a:ext cx="2257323" cy="2514937"/>
          </a:xfrm>
          <a:prstGeom prst="rect">
            <a:avLst/>
          </a:prstGeom>
          <a:noFill/>
          <a:ln>
            <a:noFill/>
          </a:ln>
          <a:extLst>
            <a:ext uri="{53640926-AAD7-44D8-BBD7-CCE9431645EC}">
              <a14:shadowObscured xmlns:a14="http://schemas.microsoft.com/office/drawing/2010/main"/>
            </a:ext>
          </a:extLst>
        </p:spPr>
      </p:pic>
      <p:sp>
        <p:nvSpPr>
          <p:cNvPr id="35" name="TextBox 51"/>
          <p:cNvSpPr txBox="1"/>
          <p:nvPr/>
        </p:nvSpPr>
        <p:spPr>
          <a:xfrm>
            <a:off x="2600077" y="3917099"/>
            <a:ext cx="2257321"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潭头渠暗渠</a:t>
            </a:r>
            <a:r>
              <a:rPr lang="en-US" altLang="zh-CN" dirty="0">
                <a:solidFill>
                  <a:srgbClr val="1F497D"/>
                </a:solidFill>
              </a:rPr>
              <a:t>TQ-02</a:t>
            </a:r>
            <a:r>
              <a:rPr lang="zh-CN" altLang="en-US" dirty="0">
                <a:solidFill>
                  <a:srgbClr val="1F497D"/>
                </a:solidFill>
              </a:rPr>
              <a:t>汇入点</a:t>
            </a:r>
          </a:p>
        </p:txBody>
      </p:sp>
      <p:pic>
        <p:nvPicPr>
          <p:cNvPr id="36" name="图片 35" descr="DSC05346"/>
          <p:cNvPicPr/>
          <p:nvPr/>
        </p:nvPicPr>
        <p:blipFill>
          <a:blip r:embed="rId7" cstate="print"/>
          <a:stretch>
            <a:fillRect/>
          </a:stretch>
        </p:blipFill>
        <p:spPr>
          <a:xfrm>
            <a:off x="6072158" y="4358439"/>
            <a:ext cx="2604300" cy="1831893"/>
          </a:xfrm>
          <a:prstGeom prst="rect">
            <a:avLst/>
          </a:prstGeom>
        </p:spPr>
      </p:pic>
      <p:sp>
        <p:nvSpPr>
          <p:cNvPr id="37" name="TextBox 51"/>
          <p:cNvSpPr txBox="1"/>
          <p:nvPr/>
        </p:nvSpPr>
        <p:spPr>
          <a:xfrm>
            <a:off x="6072158" y="6228021"/>
            <a:ext cx="2604300"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罗田水明渠</a:t>
            </a:r>
            <a:r>
              <a:rPr lang="en-US" altLang="zh-CN" dirty="0">
                <a:solidFill>
                  <a:srgbClr val="1F497D"/>
                </a:solidFill>
              </a:rPr>
              <a:t>LT-02</a:t>
            </a:r>
            <a:endParaRPr lang="zh-CN" altLang="en-US" dirty="0">
              <a:solidFill>
                <a:srgbClr val="1F497D"/>
              </a:solidFill>
            </a:endParaRPr>
          </a:p>
        </p:txBody>
      </p:sp>
      <p:pic>
        <p:nvPicPr>
          <p:cNvPr id="38" name="图片 37" descr="E:\QQ缓存\1652171289\Image\C2C\34E0AE90FEAD86EA3B34534A81F90BD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4335" y="1334104"/>
            <a:ext cx="3622123" cy="2514937"/>
          </a:xfrm>
          <a:prstGeom prst="rect">
            <a:avLst/>
          </a:prstGeom>
          <a:noFill/>
          <a:ln>
            <a:noFill/>
          </a:ln>
        </p:spPr>
      </p:pic>
      <p:sp>
        <p:nvSpPr>
          <p:cNvPr id="39" name="TextBox 51"/>
          <p:cNvSpPr txBox="1"/>
          <p:nvPr/>
        </p:nvSpPr>
        <p:spPr>
          <a:xfrm>
            <a:off x="5054335" y="3916558"/>
            <a:ext cx="3622123" cy="369330"/>
          </a:xfrm>
          <a:prstGeom prst="rect">
            <a:avLst/>
          </a:prstGeom>
          <a:solidFill>
            <a:schemeClr val="bg1">
              <a:lumMod val="85000"/>
              <a:alpha val="77000"/>
            </a:schemeClr>
          </a:solidFill>
        </p:spPr>
        <p:txBody>
          <a:bodyPr wrap="square" lIns="91438" tIns="45719" rIns="91438" bIns="45719" rtlCol="0">
            <a:spAutoFit/>
          </a:bodyPr>
          <a:lstStyle>
            <a:defPPr>
              <a:defRPr lang="zh-CN"/>
            </a:defPPr>
            <a:lvl1pPr algn="ctr">
              <a:lnSpc>
                <a:spcPct val="150000"/>
              </a:lnSpc>
              <a:defRPr sz="1200" b="1">
                <a:solidFill>
                  <a:schemeClr val="tx2"/>
                </a:solidFill>
                <a:latin typeface="微软雅黑" panose="020B0503020204020204" pitchFamily="34" charset="-122"/>
                <a:ea typeface="微软雅黑" panose="020B0503020204020204" pitchFamily="34" charset="-122"/>
              </a:defRPr>
            </a:lvl1pPr>
          </a:lstStyle>
          <a:p>
            <a:r>
              <a:rPr lang="zh-CN" altLang="en-US" dirty="0">
                <a:solidFill>
                  <a:srgbClr val="1F497D"/>
                </a:solidFill>
              </a:rPr>
              <a:t>松岗河暗渠</a:t>
            </a:r>
            <a:r>
              <a:rPr lang="en-US" altLang="zh-CN" dirty="0">
                <a:solidFill>
                  <a:srgbClr val="1F497D"/>
                </a:solidFill>
              </a:rPr>
              <a:t>SG-01</a:t>
            </a:r>
            <a:r>
              <a:rPr lang="zh-CN" altLang="en-US" dirty="0">
                <a:solidFill>
                  <a:srgbClr val="1F497D"/>
                </a:solidFill>
              </a:rPr>
              <a:t>（松岗泵站集涝渠）</a:t>
            </a:r>
          </a:p>
        </p:txBody>
      </p:sp>
      <p:sp>
        <p:nvSpPr>
          <p:cNvPr id="40" name="云形 39"/>
          <p:cNvSpPr/>
          <p:nvPr/>
        </p:nvSpPr>
        <p:spPr bwMode="auto">
          <a:xfrm>
            <a:off x="8481077" y="2204864"/>
            <a:ext cx="2697001" cy="1080120"/>
          </a:xfrm>
          <a:prstGeom prst="cloud">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algn="ctr"/>
            <a:r>
              <a:rPr lang="zh-CN" altLang="en-US" sz="1600" b="1" dirty="0">
                <a:solidFill>
                  <a:prstClr val="black"/>
                </a:solidFill>
                <a:ea typeface="微软雅黑" panose="020B0503020204020204" pitchFamily="34" charset="-122"/>
              </a:rPr>
              <a:t>大部分水质指标</a:t>
            </a:r>
            <a:r>
              <a:rPr lang="en-US" altLang="zh-CN" sz="1600" b="1" dirty="0">
                <a:solidFill>
                  <a:prstClr val="black"/>
                </a:solidFill>
                <a:ea typeface="微软雅黑" panose="020B0503020204020204" pitchFamily="34" charset="-122"/>
              </a:rPr>
              <a:t>COD&gt;200</a:t>
            </a:r>
          </a:p>
          <a:p>
            <a:pPr algn="ctr"/>
            <a:r>
              <a:rPr lang="zh-CN" altLang="zh-CN" sz="1600" b="1" dirty="0">
                <a:solidFill>
                  <a:prstClr val="black"/>
                </a:solidFill>
                <a:ea typeface="微软雅黑" panose="020B0503020204020204" pitchFamily="34" charset="-122"/>
              </a:rPr>
              <a:t>氨氮</a:t>
            </a:r>
            <a:r>
              <a:rPr lang="en-US" altLang="zh-CN" sz="1600" b="1" dirty="0">
                <a:solidFill>
                  <a:prstClr val="black"/>
                </a:solidFill>
                <a:ea typeface="微软雅黑" panose="020B0503020204020204" pitchFamily="34" charset="-122"/>
              </a:rPr>
              <a:t>&gt;30</a:t>
            </a:r>
            <a:endParaRPr lang="zh-CN" altLang="en-US" sz="1600" dirty="0">
              <a:solidFill>
                <a:prstClr val="black"/>
              </a:solidFill>
              <a:ea typeface="微软雅黑" panose="020B0503020204020204" pitchFamily="34" charset="-122"/>
            </a:endParaRPr>
          </a:p>
        </p:txBody>
      </p:sp>
      <p:sp>
        <p:nvSpPr>
          <p:cNvPr id="2" name="矩形 1"/>
          <p:cNvSpPr/>
          <p:nvPr/>
        </p:nvSpPr>
        <p:spPr>
          <a:xfrm>
            <a:off x="8729805" y="4082296"/>
            <a:ext cx="3198844" cy="1938992"/>
          </a:xfrm>
          <a:prstGeom prst="rect">
            <a:avLst/>
          </a:prstGeom>
        </p:spPr>
        <p:txBody>
          <a:bodyPr wrap="square" lIns="91438" tIns="45719" rIns="91438" bIns="45719">
            <a:spAutoFit/>
          </a:bodyPr>
          <a:lstStyle/>
          <a:p>
            <a:pPr indent="457189">
              <a:lnSpc>
                <a:spcPct val="150000"/>
              </a:lnSpc>
            </a:pPr>
            <a:r>
              <a:rPr lang="zh-CN" altLang="zh-CN" sz="1600" dirty="0">
                <a:solidFill>
                  <a:prstClr val="black"/>
                </a:solidFill>
                <a:latin typeface="微软雅黑" panose="020B0503020204020204" pitchFamily="34" charset="-122"/>
                <a:ea typeface="微软雅黑" panose="020B0503020204020204" pitchFamily="34" charset="-122"/>
              </a:rPr>
              <a:t>河道黑臭问题，表象在水里，根源在岸上，关键在排放口，核心在管网。消除点源污染即</a:t>
            </a:r>
            <a:r>
              <a:rPr lang="zh-CN" altLang="zh-CN" sz="1600" dirty="0">
                <a:solidFill>
                  <a:srgbClr val="FF0000"/>
                </a:solidFill>
                <a:latin typeface="微软雅黑" panose="020B0503020204020204" pitchFamily="34" charset="-122"/>
                <a:ea typeface="微软雅黑" panose="020B0503020204020204" pitchFamily="34" charset="-122"/>
              </a:rPr>
              <a:t>做好支流、暗渠、排放口的调查及治理工作</a:t>
            </a:r>
            <a:r>
              <a:rPr lang="zh-CN" altLang="zh-CN" sz="1600" dirty="0">
                <a:solidFill>
                  <a:prstClr val="black"/>
                </a:solidFill>
                <a:latin typeface="微软雅黑" panose="020B0503020204020204" pitchFamily="34" charset="-122"/>
                <a:ea typeface="微软雅黑" panose="020B0503020204020204" pitchFamily="34" charset="-122"/>
              </a:rPr>
              <a:t>，是黑臭治理的关键步骤。</a:t>
            </a:r>
          </a:p>
        </p:txBody>
      </p:sp>
      <p:sp>
        <p:nvSpPr>
          <p:cNvPr id="23" name="矩形 22">
            <a:extLst>
              <a:ext uri="{FF2B5EF4-FFF2-40B4-BE49-F238E27FC236}">
                <a16:creationId xmlns:a16="http://schemas.microsoft.com/office/drawing/2014/main" id="{ED4D9ACC-BA03-4339-B0F9-ED810E224E44}"/>
              </a:ext>
            </a:extLst>
          </p:cNvPr>
          <p:cNvSpPr/>
          <p:nvPr/>
        </p:nvSpPr>
        <p:spPr>
          <a:xfrm>
            <a:off x="924973" y="792134"/>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理水梳岸</a:t>
            </a:r>
            <a:endParaRPr lang="zh-CN" altLang="en-US" sz="2000" b="1" dirty="0">
              <a:solidFill>
                <a:srgbClr val="C00000"/>
              </a:solidFill>
            </a:endParaRPr>
          </a:p>
        </p:txBody>
      </p:sp>
      <p:sp>
        <p:nvSpPr>
          <p:cNvPr id="24"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solidFill>
                  <a:prstClr val="black"/>
                </a:solidFill>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709044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11578" y="796642"/>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理水梳岸</a:t>
            </a:r>
            <a:endParaRPr lang="zh-SG" altLang="en-US" sz="2000" b="1" dirty="0">
              <a:solidFill>
                <a:srgbClr val="C00000"/>
              </a:solidFill>
              <a:latin typeface="Times New Roman"/>
              <a:ea typeface="微软雅黑"/>
              <a:cs typeface="Arial Unicode MS" pitchFamily="34" charset="-122"/>
            </a:endParaRPr>
          </a:p>
        </p:txBody>
      </p:sp>
      <p:sp>
        <p:nvSpPr>
          <p:cNvPr id="29" name="矩形 28"/>
          <p:cNvSpPr/>
          <p:nvPr/>
        </p:nvSpPr>
        <p:spPr>
          <a:xfrm>
            <a:off x="700253" y="1808361"/>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01 </a:t>
            </a:r>
            <a:endParaRPr lang="zh-CN" altLang="en-US" b="1" kern="0" dirty="0">
              <a:solidFill>
                <a:srgbClr val="FFFFFF"/>
              </a:solidFill>
              <a:latin typeface="Times New Roman"/>
              <a:ea typeface="微软雅黑"/>
            </a:endParaRPr>
          </a:p>
        </p:txBody>
      </p:sp>
      <p:sp>
        <p:nvSpPr>
          <p:cNvPr id="30" name="矩形 29"/>
          <p:cNvSpPr/>
          <p:nvPr/>
        </p:nvSpPr>
        <p:spPr>
          <a:xfrm>
            <a:off x="1558899" y="1758775"/>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目前污水处理厂设计规模与实际接纳水量不匹配</a:t>
            </a:r>
            <a:endParaRPr lang="zh-CN" altLang="zh-CN" sz="12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31" name="矩形 30"/>
          <p:cNvSpPr/>
          <p:nvPr/>
        </p:nvSpPr>
        <p:spPr>
          <a:xfrm>
            <a:off x="1558899" y="2467187"/>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老旧存量管网部分管道存在缺陷，大量管道淤积严重</a:t>
            </a:r>
          </a:p>
        </p:txBody>
      </p:sp>
      <p:sp>
        <p:nvSpPr>
          <p:cNvPr id="32" name="矩形 31"/>
          <p:cNvSpPr/>
          <p:nvPr/>
        </p:nvSpPr>
        <p:spPr>
          <a:xfrm>
            <a:off x="1558898" y="3173859"/>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片区尚存在未完全整治的点源污染</a:t>
            </a:r>
            <a:endParaRPr lang="zh-CN" altLang="zh-CN" sz="16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33" name="矩形 32"/>
          <p:cNvSpPr/>
          <p:nvPr/>
        </p:nvSpPr>
        <p:spPr>
          <a:xfrm>
            <a:off x="700253" y="2504128"/>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02 </a:t>
            </a:r>
            <a:endParaRPr lang="zh-CN" altLang="en-US" b="1" kern="0" dirty="0">
              <a:solidFill>
                <a:srgbClr val="FFFFFF"/>
              </a:solidFill>
              <a:latin typeface="Times New Roman"/>
              <a:ea typeface="微软雅黑"/>
            </a:endParaRPr>
          </a:p>
        </p:txBody>
      </p:sp>
      <p:sp>
        <p:nvSpPr>
          <p:cNvPr id="34" name="矩形 33"/>
          <p:cNvSpPr/>
          <p:nvPr/>
        </p:nvSpPr>
        <p:spPr>
          <a:xfrm>
            <a:off x="700253" y="3203345"/>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03 </a:t>
            </a:r>
            <a:endParaRPr lang="zh-CN" altLang="en-US" b="1" kern="0" dirty="0">
              <a:solidFill>
                <a:srgbClr val="FFFFFF"/>
              </a:solidFill>
              <a:latin typeface="Times New Roman"/>
              <a:ea typeface="微软雅黑"/>
            </a:endParaRPr>
          </a:p>
        </p:txBody>
      </p:sp>
      <p:sp>
        <p:nvSpPr>
          <p:cNvPr id="35" name="矩形 34"/>
          <p:cNvSpPr/>
          <p:nvPr/>
        </p:nvSpPr>
        <p:spPr>
          <a:xfrm>
            <a:off x="1558898" y="3895044"/>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茅洲河片区尚存在大量面源污染</a:t>
            </a:r>
            <a:endParaRPr lang="zh-CN" altLang="zh-CN" sz="16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36" name="矩形 35"/>
          <p:cNvSpPr/>
          <p:nvPr/>
        </p:nvSpPr>
        <p:spPr>
          <a:xfrm>
            <a:off x="700253" y="3933517"/>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04 </a:t>
            </a:r>
            <a:endParaRPr lang="zh-CN" altLang="en-US" b="1" kern="0" dirty="0">
              <a:solidFill>
                <a:srgbClr val="FFFFFF"/>
              </a:solidFill>
              <a:latin typeface="Times New Roman"/>
              <a:ea typeface="微软雅黑"/>
            </a:endParaRPr>
          </a:p>
        </p:txBody>
      </p:sp>
      <p:sp>
        <p:nvSpPr>
          <p:cNvPr id="37" name="矩形 36"/>
          <p:cNvSpPr/>
          <p:nvPr/>
        </p:nvSpPr>
        <p:spPr>
          <a:xfrm>
            <a:off x="1558897" y="4606009"/>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小微水体（渠涵、小湖塘库）污染严重</a:t>
            </a:r>
            <a:endParaRPr lang="zh-CN" altLang="zh-CN" sz="16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38" name="矩形 37"/>
          <p:cNvSpPr/>
          <p:nvPr/>
        </p:nvSpPr>
        <p:spPr>
          <a:xfrm>
            <a:off x="700253" y="4639872"/>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05 </a:t>
            </a:r>
            <a:endParaRPr lang="zh-CN" altLang="en-US" b="1" kern="0" dirty="0">
              <a:solidFill>
                <a:srgbClr val="FFFFFF"/>
              </a:solidFill>
              <a:latin typeface="Times New Roman"/>
              <a:ea typeface="微软雅黑"/>
            </a:endParaRPr>
          </a:p>
        </p:txBody>
      </p:sp>
      <p:sp>
        <p:nvSpPr>
          <p:cNvPr id="39" name="矩形 38"/>
          <p:cNvSpPr/>
          <p:nvPr/>
        </p:nvSpPr>
        <p:spPr>
          <a:xfrm>
            <a:off x="1558899" y="5312344"/>
            <a:ext cx="5611447" cy="584776"/>
          </a:xfrm>
          <a:prstGeom prst="rect">
            <a:avLst/>
          </a:prstGeom>
          <a:ln w="28575">
            <a:solidFill>
              <a:srgbClr val="3376AD"/>
            </a:solidFill>
            <a:prstDash val="solid"/>
          </a:ln>
        </p:spPr>
        <p:txBody>
          <a:bodyPr wrap="square" lIns="91438" tIns="45719" rIns="91438" bIns="45719">
            <a:spAutoFit/>
          </a:bodyPr>
          <a:lstStyle/>
          <a:p>
            <a:pPr algn="ctr" eaLnBrk="0" hangingPunct="0">
              <a:lnSpc>
                <a:spcPct val="200000"/>
              </a:lnSpc>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现状雨水、污水泵站及相关设施老旧</a:t>
            </a:r>
            <a:endParaRPr lang="zh-CN" altLang="zh-CN" sz="16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40" name="矩形 39"/>
          <p:cNvSpPr/>
          <p:nvPr/>
        </p:nvSpPr>
        <p:spPr>
          <a:xfrm>
            <a:off x="700253" y="5350817"/>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06 </a:t>
            </a:r>
            <a:endParaRPr lang="zh-CN" altLang="en-US" b="1" kern="0" dirty="0">
              <a:solidFill>
                <a:srgbClr val="FFFFFF"/>
              </a:solidFill>
              <a:latin typeface="Times New Roman"/>
              <a:ea typeface="微软雅黑"/>
            </a:endParaRPr>
          </a:p>
        </p:txBody>
      </p:sp>
      <p:sp>
        <p:nvSpPr>
          <p:cNvPr id="41" name="矩形 40"/>
          <p:cNvSpPr/>
          <p:nvPr/>
        </p:nvSpPr>
        <p:spPr>
          <a:xfrm>
            <a:off x="1558896" y="6030067"/>
            <a:ext cx="5609184" cy="593131"/>
          </a:xfrm>
          <a:prstGeom prst="rect">
            <a:avLst/>
          </a:prstGeom>
          <a:ln w="28575">
            <a:solidFill>
              <a:srgbClr val="3376AD"/>
            </a:solidFill>
            <a:prstDash val="solid"/>
          </a:ln>
        </p:spPr>
        <p:txBody>
          <a:bodyPr wrap="square" lIns="91438" tIns="45719" rIns="91438" bIns="45719" anchor="ctr" anchorCtr="0">
            <a:noAutofit/>
          </a:bodyPr>
          <a:lstStyle/>
          <a:p>
            <a:pPr algn="ctr" eaLnBrk="0" hangingPunct="0">
              <a:spcAft>
                <a:spcPts val="0"/>
              </a:spcAft>
            </a:pPr>
            <a:r>
              <a:rPr lang="zh-CN" altLang="en-US" sz="1600" b="1" kern="100" dirty="0">
                <a:solidFill>
                  <a:schemeClr val="tx1">
                    <a:lumMod val="75000"/>
                    <a:lumOff val="25000"/>
                  </a:schemeClr>
                </a:solidFill>
                <a:latin typeface="Times New Roman"/>
                <a:ea typeface="微软雅黑"/>
                <a:cs typeface="Times New Roman" panose="02020603050405020304" pitchFamily="18" charset="0"/>
              </a:rPr>
              <a:t>大量未整治河道汊流未经整治，河道堤防损坏，无亲水空间</a:t>
            </a:r>
            <a:endParaRPr lang="zh-CN" altLang="zh-CN" sz="1600" b="1" kern="100" dirty="0">
              <a:solidFill>
                <a:schemeClr val="tx1">
                  <a:lumMod val="75000"/>
                  <a:lumOff val="25000"/>
                </a:schemeClr>
              </a:solidFill>
              <a:latin typeface="Times New Roman"/>
              <a:ea typeface="微软雅黑"/>
              <a:cs typeface="Times New Roman" panose="02020603050405020304" pitchFamily="18" charset="0"/>
            </a:endParaRPr>
          </a:p>
        </p:txBody>
      </p:sp>
      <p:sp>
        <p:nvSpPr>
          <p:cNvPr id="42" name="矩形 41"/>
          <p:cNvSpPr/>
          <p:nvPr/>
        </p:nvSpPr>
        <p:spPr>
          <a:xfrm>
            <a:off x="700253" y="6072717"/>
            <a:ext cx="594715" cy="507829"/>
          </a:xfrm>
          <a:prstGeom prst="rect">
            <a:avLst/>
          </a:prstGeom>
          <a:solidFill>
            <a:srgbClr val="3376AD"/>
          </a:solidFill>
          <a:ln w="25400" cap="flat" cmpd="sng" algn="ctr">
            <a:noFill/>
            <a:prstDash val="solid"/>
          </a:ln>
          <a:effectLst/>
        </p:spPr>
        <p:txBody>
          <a:bodyPr wrap="square" lIns="91438" tIns="45719" rIns="91438" bIns="45719">
            <a:spAutoFit/>
          </a:bodyPr>
          <a:lstStyle/>
          <a:p>
            <a:pPr algn="ctr" fontAlgn="auto">
              <a:lnSpc>
                <a:spcPct val="150000"/>
              </a:lnSpc>
              <a:spcBef>
                <a:spcPts val="0"/>
              </a:spcBef>
              <a:spcAft>
                <a:spcPts val="0"/>
              </a:spcAft>
              <a:defRPr/>
            </a:pPr>
            <a:r>
              <a:rPr lang="en-US" altLang="zh-CN" b="1" kern="0" dirty="0">
                <a:solidFill>
                  <a:srgbClr val="FFFFFF"/>
                </a:solidFill>
                <a:latin typeface="Times New Roman"/>
                <a:ea typeface="微软雅黑"/>
              </a:rPr>
              <a:t>07 </a:t>
            </a:r>
            <a:endParaRPr lang="zh-CN" altLang="en-US" b="1" kern="0" dirty="0">
              <a:solidFill>
                <a:srgbClr val="FFFFFF"/>
              </a:solidFill>
              <a:latin typeface="Times New Roman"/>
              <a:ea typeface="微软雅黑"/>
            </a:endParaRPr>
          </a:p>
        </p:txBody>
      </p:sp>
      <p:sp>
        <p:nvSpPr>
          <p:cNvPr id="43" name="矩形 42"/>
          <p:cNvSpPr/>
          <p:nvPr/>
        </p:nvSpPr>
        <p:spPr>
          <a:xfrm>
            <a:off x="7279757" y="1758773"/>
            <a:ext cx="2555776" cy="584777"/>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污水厂扩容、水厂间水量调配</a:t>
            </a:r>
            <a:endParaRPr lang="zh-CN" altLang="zh-CN" sz="1500" b="1" kern="100" dirty="0">
              <a:solidFill>
                <a:srgbClr val="FFFFFF"/>
              </a:solidFill>
              <a:latin typeface="微软雅黑"/>
              <a:cs typeface="Times New Roman" panose="02020603050405020304" pitchFamily="18" charset="0"/>
            </a:endParaRPr>
          </a:p>
        </p:txBody>
      </p:sp>
      <p:sp>
        <p:nvSpPr>
          <p:cNvPr id="44" name="矩形 43"/>
          <p:cNvSpPr/>
          <p:nvPr/>
        </p:nvSpPr>
        <p:spPr>
          <a:xfrm>
            <a:off x="7290371" y="2431315"/>
            <a:ext cx="2555776" cy="620648"/>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老旧管网改造与清淤疏浚</a:t>
            </a:r>
            <a:endParaRPr lang="zh-CN" altLang="zh-CN" sz="1500" b="1" kern="100" dirty="0">
              <a:solidFill>
                <a:srgbClr val="FFFFFF"/>
              </a:solidFill>
              <a:latin typeface="微软雅黑"/>
              <a:cs typeface="Times New Roman" panose="02020603050405020304" pitchFamily="18" charset="0"/>
            </a:endParaRPr>
          </a:p>
        </p:txBody>
      </p:sp>
      <p:sp>
        <p:nvSpPr>
          <p:cNvPr id="45" name="矩形 44"/>
          <p:cNvSpPr/>
          <p:nvPr/>
        </p:nvSpPr>
        <p:spPr>
          <a:xfrm>
            <a:off x="7279757" y="3114105"/>
            <a:ext cx="2555776" cy="644529"/>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正本清源全覆盖</a:t>
            </a:r>
            <a:endParaRPr lang="zh-CN" altLang="zh-CN" sz="1500" b="1" kern="100" dirty="0">
              <a:solidFill>
                <a:srgbClr val="FFFFFF"/>
              </a:solidFill>
              <a:latin typeface="微软雅黑"/>
              <a:cs typeface="Times New Roman" panose="02020603050405020304" pitchFamily="18" charset="0"/>
            </a:endParaRPr>
          </a:p>
        </p:txBody>
      </p:sp>
      <p:sp>
        <p:nvSpPr>
          <p:cNvPr id="46" name="矩形 45"/>
          <p:cNvSpPr/>
          <p:nvPr/>
        </p:nvSpPr>
        <p:spPr>
          <a:xfrm>
            <a:off x="7290371" y="3834179"/>
            <a:ext cx="2545163" cy="645640"/>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面源污染治理</a:t>
            </a:r>
            <a:endParaRPr lang="zh-CN" altLang="zh-CN" sz="1500" b="1" kern="100" dirty="0">
              <a:solidFill>
                <a:srgbClr val="FFFFFF"/>
              </a:solidFill>
              <a:latin typeface="微软雅黑"/>
              <a:cs typeface="Times New Roman" panose="02020603050405020304" pitchFamily="18" charset="0"/>
            </a:endParaRPr>
          </a:p>
        </p:txBody>
      </p:sp>
      <p:sp>
        <p:nvSpPr>
          <p:cNvPr id="47" name="矩形 46"/>
          <p:cNvSpPr/>
          <p:nvPr/>
        </p:nvSpPr>
        <p:spPr>
          <a:xfrm>
            <a:off x="7290371" y="4606010"/>
            <a:ext cx="2545163" cy="584775"/>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小微水体治理</a:t>
            </a:r>
            <a:endParaRPr lang="zh-CN" altLang="zh-CN" sz="1500" b="1" kern="100" dirty="0">
              <a:solidFill>
                <a:srgbClr val="FFFFFF"/>
              </a:solidFill>
              <a:latin typeface="微软雅黑"/>
              <a:cs typeface="Times New Roman" panose="02020603050405020304" pitchFamily="18" charset="0"/>
            </a:endParaRPr>
          </a:p>
        </p:txBody>
      </p:sp>
      <p:sp>
        <p:nvSpPr>
          <p:cNvPr id="48" name="矩形 47"/>
          <p:cNvSpPr/>
          <p:nvPr/>
        </p:nvSpPr>
        <p:spPr>
          <a:xfrm>
            <a:off x="7279757" y="5288671"/>
            <a:ext cx="2555776" cy="608448"/>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200000"/>
              </a:lnSpc>
              <a:spcAft>
                <a:spcPts val="0"/>
              </a:spcAft>
              <a:defRPr/>
            </a:pPr>
            <a:r>
              <a:rPr lang="zh-CN" altLang="en-US" sz="1500" b="1" kern="100" dirty="0">
                <a:solidFill>
                  <a:srgbClr val="FFFFFF"/>
                </a:solidFill>
                <a:latin typeface="微软雅黑"/>
                <a:cs typeface="Times New Roman" panose="02020603050405020304" pitchFamily="18" charset="0"/>
              </a:rPr>
              <a:t>现状泵站、水闸等改造</a:t>
            </a:r>
            <a:endParaRPr lang="zh-CN" altLang="zh-CN" sz="1500" b="1" kern="100" dirty="0">
              <a:solidFill>
                <a:srgbClr val="FFFFFF"/>
              </a:solidFill>
              <a:latin typeface="微软雅黑"/>
              <a:cs typeface="Times New Roman" panose="02020603050405020304" pitchFamily="18" charset="0"/>
            </a:endParaRPr>
          </a:p>
        </p:txBody>
      </p:sp>
      <p:sp>
        <p:nvSpPr>
          <p:cNvPr id="49" name="矩形 48"/>
          <p:cNvSpPr/>
          <p:nvPr/>
        </p:nvSpPr>
        <p:spPr>
          <a:xfrm>
            <a:off x="7279757" y="5974233"/>
            <a:ext cx="2555776" cy="665899"/>
          </a:xfrm>
          <a:prstGeom prst="rect">
            <a:avLst/>
          </a:prstGeom>
          <a:ln/>
        </p:spPr>
        <p:style>
          <a:lnRef idx="3">
            <a:schemeClr val="lt1"/>
          </a:lnRef>
          <a:fillRef idx="1">
            <a:schemeClr val="accent3"/>
          </a:fillRef>
          <a:effectRef idx="1">
            <a:schemeClr val="accent3"/>
          </a:effectRef>
          <a:fontRef idx="minor">
            <a:schemeClr val="lt1"/>
          </a:fontRef>
        </p:style>
        <p:txBody>
          <a:bodyPr wrap="square" lIns="91438" tIns="45719" rIns="91438" bIns="45719" anchor="ctr">
            <a:noAutofit/>
          </a:bodyPr>
          <a:lstStyle/>
          <a:p>
            <a:pPr algn="ctr" eaLnBrk="0" hangingPunct="0">
              <a:lnSpc>
                <a:spcPct val="150000"/>
              </a:lnSpc>
              <a:spcAft>
                <a:spcPts val="0"/>
              </a:spcAft>
              <a:defRPr/>
            </a:pPr>
            <a:r>
              <a:rPr lang="zh-CN" altLang="en-US" sz="1500" b="1" kern="100" dirty="0">
                <a:solidFill>
                  <a:srgbClr val="FFFFFF"/>
                </a:solidFill>
                <a:latin typeface="微软雅黑"/>
                <a:cs typeface="Times New Roman" panose="02020603050405020304" pitchFamily="18" charset="0"/>
              </a:rPr>
              <a:t>现状泵站、水闸等改造，防洪完善，渠道加固</a:t>
            </a:r>
            <a:endParaRPr lang="zh-CN" altLang="zh-CN" sz="1500" b="1" kern="100" dirty="0">
              <a:solidFill>
                <a:srgbClr val="FFFFFF"/>
              </a:solidFill>
              <a:latin typeface="微软雅黑"/>
              <a:cs typeface="Times New Roman" panose="02020603050405020304" pitchFamily="18" charset="0"/>
            </a:endParaRPr>
          </a:p>
        </p:txBody>
      </p:sp>
      <p:sp>
        <p:nvSpPr>
          <p:cNvPr id="2" name="TextBox 1"/>
          <p:cNvSpPr txBox="1"/>
          <p:nvPr/>
        </p:nvSpPr>
        <p:spPr>
          <a:xfrm>
            <a:off x="3916527" y="764705"/>
            <a:ext cx="1646602" cy="530913"/>
          </a:xfrm>
          <a:prstGeom prst="rect">
            <a:avLst/>
          </a:prstGeom>
          <a:noFill/>
        </p:spPr>
        <p:txBody>
          <a:bodyPr wrap="none" lIns="91438" tIns="45719" rIns="91438" bIns="45719" rtlCol="0">
            <a:spAutoFit/>
          </a:bodyPr>
          <a:lstStyle/>
          <a:p>
            <a:pPr algn="ctr" eaLnBrk="0" hangingPunct="0">
              <a:lnSpc>
                <a:spcPct val="150000"/>
              </a:lnSpc>
            </a:pPr>
            <a:r>
              <a:rPr lang="zh-CN" altLang="en-US" sz="1900" b="1" kern="0" dirty="0">
                <a:solidFill>
                  <a:prstClr val="black"/>
                </a:solidFill>
                <a:latin typeface="微软雅黑" panose="020B0503020204020204" pitchFamily="34" charset="-122"/>
                <a:ea typeface="微软雅黑" panose="020B0503020204020204" pitchFamily="34" charset="-122"/>
              </a:rPr>
              <a:t>仍存在的问题</a:t>
            </a:r>
            <a:endParaRPr lang="zh-SG" altLang="en-US" sz="1900" b="1" kern="0" dirty="0">
              <a:solidFill>
                <a:prstClr val="black"/>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8196206" y="1215629"/>
            <a:ext cx="744110" cy="530913"/>
          </a:xfrm>
          <a:prstGeom prst="rect">
            <a:avLst/>
          </a:prstGeom>
          <a:noFill/>
        </p:spPr>
        <p:txBody>
          <a:bodyPr wrap="none" lIns="91438" tIns="45719" rIns="91438" bIns="45719" rtlCol="0">
            <a:spAutoFit/>
          </a:bodyPr>
          <a:lstStyle/>
          <a:p>
            <a:pPr algn="ctr" eaLnBrk="0" hangingPunct="0">
              <a:lnSpc>
                <a:spcPct val="150000"/>
              </a:lnSpc>
            </a:pPr>
            <a:r>
              <a:rPr lang="zh-CN" altLang="en-US" sz="1900" b="1" kern="0" dirty="0">
                <a:solidFill>
                  <a:srgbClr val="C00000"/>
                </a:solidFill>
                <a:latin typeface="微软雅黑" panose="020B0503020204020204" pitchFamily="34" charset="-122"/>
                <a:ea typeface="微软雅黑" panose="020B0503020204020204" pitchFamily="34" charset="-122"/>
              </a:rPr>
              <a:t>对 策</a:t>
            </a:r>
            <a:endParaRPr lang="zh-SG" altLang="en-US" sz="1900" b="1" kern="0" dirty="0">
              <a:solidFill>
                <a:srgbClr val="C00000"/>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10482445" y="1851106"/>
            <a:ext cx="441147" cy="400111"/>
          </a:xfrm>
          <a:prstGeom prst="rect">
            <a:avLst/>
          </a:prstGeom>
          <a:noFill/>
        </p:spPr>
        <p:txBody>
          <a:bodyPr wrap="none" lIns="91438" tIns="45719" rIns="91438" bIns="45719" rtlCol="0">
            <a:spAutoFit/>
          </a:bodyPr>
          <a:lstStyle/>
          <a:p>
            <a:pPr fontAlgn="auto">
              <a:spcBef>
                <a:spcPts val="0"/>
              </a:spcBef>
              <a:spcAft>
                <a:spcPts val="0"/>
              </a:spcAft>
            </a:pPr>
            <a:r>
              <a:rPr lang="zh-CN" altLang="en-US" sz="2000" b="1" dirty="0">
                <a:solidFill>
                  <a:srgbClr val="20446F"/>
                </a:solidFill>
                <a:latin typeface="Times New Roman"/>
                <a:ea typeface="微软雅黑"/>
              </a:rPr>
              <a:t>厂</a:t>
            </a:r>
            <a:endParaRPr lang="zh-SG" altLang="en-US" sz="2000" b="1" dirty="0">
              <a:solidFill>
                <a:srgbClr val="20446F"/>
              </a:solidFill>
              <a:latin typeface="Times New Roman"/>
              <a:ea typeface="微软雅黑"/>
            </a:endParaRPr>
          </a:p>
        </p:txBody>
      </p:sp>
      <p:sp>
        <p:nvSpPr>
          <p:cNvPr id="53" name="TextBox 52"/>
          <p:cNvSpPr txBox="1"/>
          <p:nvPr/>
        </p:nvSpPr>
        <p:spPr>
          <a:xfrm>
            <a:off x="10483325" y="2559519"/>
            <a:ext cx="441147" cy="400111"/>
          </a:xfrm>
          <a:prstGeom prst="rect">
            <a:avLst/>
          </a:prstGeom>
          <a:noFill/>
        </p:spPr>
        <p:txBody>
          <a:bodyPr wrap="none" lIns="91438" tIns="45719" rIns="91438" bIns="45719" rtlCol="0">
            <a:spAutoFit/>
          </a:bodyPr>
          <a:lstStyle/>
          <a:p>
            <a:pPr fontAlgn="auto">
              <a:spcBef>
                <a:spcPts val="0"/>
              </a:spcBef>
              <a:spcAft>
                <a:spcPts val="0"/>
              </a:spcAft>
            </a:pPr>
            <a:r>
              <a:rPr lang="zh-CN" altLang="en-US" sz="2000" b="1" dirty="0">
                <a:solidFill>
                  <a:srgbClr val="20446F"/>
                </a:solidFill>
                <a:latin typeface="Times New Roman"/>
                <a:ea typeface="微软雅黑"/>
              </a:rPr>
              <a:t>网</a:t>
            </a:r>
            <a:endParaRPr lang="zh-SG" altLang="en-US" sz="2000" b="1" dirty="0">
              <a:solidFill>
                <a:srgbClr val="20446F"/>
              </a:solidFill>
              <a:latin typeface="Times New Roman"/>
              <a:ea typeface="微软雅黑"/>
            </a:endParaRPr>
          </a:p>
        </p:txBody>
      </p:sp>
      <p:sp>
        <p:nvSpPr>
          <p:cNvPr id="54" name="TextBox 53"/>
          <p:cNvSpPr txBox="1"/>
          <p:nvPr/>
        </p:nvSpPr>
        <p:spPr>
          <a:xfrm>
            <a:off x="10484205" y="3558578"/>
            <a:ext cx="441147" cy="400111"/>
          </a:xfrm>
          <a:prstGeom prst="rect">
            <a:avLst/>
          </a:prstGeom>
          <a:noFill/>
        </p:spPr>
        <p:txBody>
          <a:bodyPr wrap="none" lIns="91438" tIns="45719" rIns="91438" bIns="45719" rtlCol="0">
            <a:spAutoFit/>
          </a:bodyPr>
          <a:lstStyle/>
          <a:p>
            <a:pPr fontAlgn="auto">
              <a:spcBef>
                <a:spcPts val="0"/>
              </a:spcBef>
              <a:spcAft>
                <a:spcPts val="0"/>
              </a:spcAft>
            </a:pPr>
            <a:r>
              <a:rPr lang="zh-CN" altLang="en-US" sz="2000" b="1" dirty="0">
                <a:solidFill>
                  <a:srgbClr val="20446F"/>
                </a:solidFill>
                <a:latin typeface="Times New Roman"/>
                <a:ea typeface="微软雅黑"/>
              </a:rPr>
              <a:t>源</a:t>
            </a:r>
            <a:endParaRPr lang="zh-SG" altLang="en-US" sz="2000" b="1" dirty="0">
              <a:solidFill>
                <a:srgbClr val="20446F"/>
              </a:solidFill>
              <a:latin typeface="Times New Roman"/>
              <a:ea typeface="微软雅黑"/>
            </a:endParaRPr>
          </a:p>
        </p:txBody>
      </p:sp>
      <p:sp>
        <p:nvSpPr>
          <p:cNvPr id="55" name="TextBox 54"/>
          <p:cNvSpPr txBox="1"/>
          <p:nvPr/>
        </p:nvSpPr>
        <p:spPr>
          <a:xfrm>
            <a:off x="10484205" y="5404678"/>
            <a:ext cx="441147" cy="400111"/>
          </a:xfrm>
          <a:prstGeom prst="rect">
            <a:avLst/>
          </a:prstGeom>
          <a:noFill/>
        </p:spPr>
        <p:txBody>
          <a:bodyPr wrap="none" lIns="91438" tIns="45719" rIns="91438" bIns="45719" rtlCol="0">
            <a:spAutoFit/>
          </a:bodyPr>
          <a:lstStyle/>
          <a:p>
            <a:pPr fontAlgn="auto">
              <a:spcBef>
                <a:spcPts val="0"/>
              </a:spcBef>
              <a:spcAft>
                <a:spcPts val="0"/>
              </a:spcAft>
            </a:pPr>
            <a:r>
              <a:rPr lang="zh-CN" altLang="en-US" sz="2000" b="1" dirty="0">
                <a:solidFill>
                  <a:srgbClr val="20446F"/>
                </a:solidFill>
                <a:latin typeface="Times New Roman"/>
                <a:ea typeface="微软雅黑"/>
              </a:rPr>
              <a:t>河</a:t>
            </a:r>
            <a:endParaRPr lang="zh-SG" altLang="en-US" sz="2000" b="1" dirty="0">
              <a:solidFill>
                <a:srgbClr val="20446F"/>
              </a:solidFill>
              <a:latin typeface="Times New Roman"/>
              <a:ea typeface="微软雅黑"/>
            </a:endParaRPr>
          </a:p>
        </p:txBody>
      </p:sp>
      <p:cxnSp>
        <p:nvCxnSpPr>
          <p:cNvPr id="57" name="直接箭头连接符 56"/>
          <p:cNvCxnSpPr>
            <a:stCxn id="43" idx="3"/>
            <a:endCxn id="52" idx="1"/>
          </p:cNvCxnSpPr>
          <p:nvPr/>
        </p:nvCxnSpPr>
        <p:spPr>
          <a:xfrm flipV="1">
            <a:off x="9835534" y="2051161"/>
            <a:ext cx="646913" cy="1"/>
          </a:xfrm>
          <a:prstGeom prst="straightConnector1">
            <a:avLst/>
          </a:prstGeom>
          <a:ln w="28575">
            <a:solidFill>
              <a:schemeClr val="accent3">
                <a:lumMod val="75000"/>
              </a:schemeClr>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9827105" y="2759576"/>
            <a:ext cx="646913" cy="1"/>
          </a:xfrm>
          <a:prstGeom prst="straightConnector1">
            <a:avLst/>
          </a:prstGeom>
          <a:ln w="28575">
            <a:solidFill>
              <a:schemeClr val="accent3">
                <a:lumMod val="75000"/>
              </a:schemeClr>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61" name="肘形连接符 60"/>
          <p:cNvCxnSpPr>
            <a:stCxn id="45" idx="3"/>
            <a:endCxn id="46" idx="3"/>
          </p:cNvCxnSpPr>
          <p:nvPr/>
        </p:nvCxnSpPr>
        <p:spPr>
          <a:xfrm>
            <a:off x="9835534" y="3436368"/>
            <a:ext cx="12700" cy="720631"/>
          </a:xfrm>
          <a:prstGeom prst="bentConnector3">
            <a:avLst>
              <a:gd name="adj1" fmla="val 1800000"/>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47" idx="3"/>
            <a:endCxn id="49" idx="3"/>
          </p:cNvCxnSpPr>
          <p:nvPr/>
        </p:nvCxnSpPr>
        <p:spPr>
          <a:xfrm>
            <a:off x="9835534" y="4898396"/>
            <a:ext cx="12700" cy="1408787"/>
          </a:xfrm>
          <a:prstGeom prst="bentConnector3">
            <a:avLst>
              <a:gd name="adj1" fmla="val 1800000"/>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V="1">
            <a:off x="9827105" y="5609496"/>
            <a:ext cx="646913" cy="1"/>
          </a:xfrm>
          <a:prstGeom prst="straightConnector1">
            <a:avLst/>
          </a:prstGeom>
          <a:ln w="28575">
            <a:solidFill>
              <a:schemeClr val="accent3">
                <a:lumMod val="75000"/>
              </a:schemeClr>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10057849" y="3796169"/>
            <a:ext cx="426359" cy="0"/>
          </a:xfrm>
          <a:prstGeom prst="straightConnector1">
            <a:avLst/>
          </a:prstGeom>
          <a:ln w="28575">
            <a:solidFill>
              <a:schemeClr val="accent3">
                <a:lumMod val="75000"/>
              </a:schemeClr>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6" name="左大括号 5"/>
          <p:cNvSpPr/>
          <p:nvPr/>
        </p:nvSpPr>
        <p:spPr>
          <a:xfrm rot="10800000">
            <a:off x="10923592" y="2051161"/>
            <a:ext cx="393240" cy="1745009"/>
          </a:xfrm>
          <a:prstGeom prst="leftBrace">
            <a:avLst/>
          </a:prstGeom>
          <a:ln w="28575">
            <a:solidFill>
              <a:schemeClr val="accent3">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lIns="91438" tIns="45719" rIns="91438" bIns="45719" rtlCol="0" anchor="ctr"/>
          <a:lstStyle/>
          <a:p>
            <a:pPr algn="ctr" fontAlgn="auto">
              <a:spcBef>
                <a:spcPts val="0"/>
              </a:spcBef>
              <a:spcAft>
                <a:spcPts val="0"/>
              </a:spcAft>
            </a:pPr>
            <a:endParaRPr lang="zh-SG" altLang="en-US">
              <a:solidFill>
                <a:prstClr val="black"/>
              </a:solidFill>
            </a:endParaRPr>
          </a:p>
        </p:txBody>
      </p:sp>
      <p:sp>
        <p:nvSpPr>
          <p:cNvPr id="7" name="TextBox 6"/>
          <p:cNvSpPr txBox="1"/>
          <p:nvPr/>
        </p:nvSpPr>
        <p:spPr>
          <a:xfrm>
            <a:off x="11407367" y="2652377"/>
            <a:ext cx="415494"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岸</a:t>
            </a:r>
            <a:endParaRPr lang="zh-SG" altLang="en-US" b="1" dirty="0">
              <a:solidFill>
                <a:srgbClr val="C00000"/>
              </a:solidFill>
              <a:latin typeface="Times New Roman"/>
              <a:ea typeface="微软雅黑"/>
            </a:endParaRPr>
          </a:p>
        </p:txBody>
      </p:sp>
      <p:cxnSp>
        <p:nvCxnSpPr>
          <p:cNvPr id="56" name="直接箭头连接符 55"/>
          <p:cNvCxnSpPr/>
          <p:nvPr/>
        </p:nvCxnSpPr>
        <p:spPr>
          <a:xfrm flipV="1">
            <a:off x="10966218" y="5609496"/>
            <a:ext cx="413991" cy="1"/>
          </a:xfrm>
          <a:prstGeom prst="straightConnector1">
            <a:avLst/>
          </a:prstGeom>
          <a:ln w="28575">
            <a:solidFill>
              <a:schemeClr val="accent3">
                <a:lumMod val="75000"/>
              </a:schemeClr>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1389261" y="5373901"/>
            <a:ext cx="415494"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水</a:t>
            </a:r>
            <a:endParaRPr lang="zh-SG" altLang="en-US" b="1" dirty="0">
              <a:solidFill>
                <a:srgbClr val="C00000"/>
              </a:solidFill>
              <a:latin typeface="Times New Roman"/>
              <a:ea typeface="微软雅黑"/>
            </a:endParaRPr>
          </a:p>
        </p:txBody>
      </p:sp>
      <p:sp>
        <p:nvSpPr>
          <p:cNvPr id="3" name="爆炸形 2 2"/>
          <p:cNvSpPr/>
          <p:nvPr/>
        </p:nvSpPr>
        <p:spPr>
          <a:xfrm>
            <a:off x="5711516" y="-40626"/>
            <a:ext cx="4770931" cy="1642943"/>
          </a:xfrm>
          <a:prstGeom prst="irregularSeal2">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r>
              <a:rPr lang="zh-CN" altLang="en-US" b="1" dirty="0">
                <a:solidFill>
                  <a:srgbClr val="19567C"/>
                </a:solidFill>
              </a:rPr>
              <a:t>目标：污水不入河</a:t>
            </a:r>
            <a:endParaRPr lang="en-US" altLang="zh-CN" b="1" dirty="0">
              <a:solidFill>
                <a:srgbClr val="19567C"/>
              </a:solidFill>
            </a:endParaRPr>
          </a:p>
          <a:p>
            <a:pPr algn="ctr" fontAlgn="auto">
              <a:spcBef>
                <a:spcPts val="0"/>
              </a:spcBef>
              <a:spcAft>
                <a:spcPts val="0"/>
              </a:spcAft>
            </a:pPr>
            <a:r>
              <a:rPr lang="zh-CN" altLang="en-US" b="1" dirty="0">
                <a:solidFill>
                  <a:srgbClr val="19567C"/>
                </a:solidFill>
              </a:rPr>
              <a:t>雨水少进厂</a:t>
            </a:r>
          </a:p>
        </p:txBody>
      </p:sp>
      <p:sp>
        <p:nvSpPr>
          <p:cNvPr id="60"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71"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72"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5257864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76932" y="1772817"/>
            <a:ext cx="5742715" cy="2123656"/>
          </a:xfrm>
          <a:prstGeom prst="rect">
            <a:avLst/>
          </a:prstGeom>
        </p:spPr>
        <p:txBody>
          <a:bodyPr wrap="square" lIns="91438" tIns="45719" rIns="91438" bIns="45719">
            <a:spAutoFit/>
          </a:bodyPr>
          <a:lstStyle/>
          <a:p>
            <a:pPr eaLnBrk="0" hangingPunct="0">
              <a:lnSpc>
                <a:spcPct val="200000"/>
              </a:lnSpc>
              <a:buFont typeface="Arial" pitchFamily="34" charset="0"/>
              <a:buNone/>
              <a:defRPr/>
            </a:pPr>
            <a:r>
              <a:rPr lang="zh-CN" altLang="en-US" b="1" kern="0" dirty="0">
                <a:solidFill>
                  <a:srgbClr val="C00000"/>
                </a:solidFill>
                <a:latin typeface="微软雅黑"/>
                <a:ea typeface="微软雅黑"/>
              </a:rPr>
              <a:t>茅洲河流域水资源匮乏，水生态堪忧，补水势在必行</a:t>
            </a:r>
            <a:endParaRPr lang="en-US" altLang="zh-CN" b="1" kern="0" dirty="0">
              <a:solidFill>
                <a:srgbClr val="C00000"/>
              </a:solidFill>
              <a:latin typeface="微软雅黑"/>
              <a:ea typeface="微软雅黑"/>
            </a:endParaRPr>
          </a:p>
          <a:p>
            <a:pPr marL="285744" indent="-285744" eaLnBrk="0" hangingPunct="0">
              <a:lnSpc>
                <a:spcPct val="200000"/>
              </a:lnSpc>
              <a:buFont typeface="Wingdings" panose="05000000000000000000" pitchFamily="2" charset="2"/>
              <a:buChar char="ü"/>
              <a:defRPr/>
            </a:pPr>
            <a:r>
              <a:rPr lang="zh-CN" altLang="en-US" sz="1600" kern="0" dirty="0">
                <a:solidFill>
                  <a:srgbClr val="000000"/>
                </a:solidFill>
                <a:latin typeface="微软雅黑"/>
                <a:ea typeface="微软雅黑"/>
              </a:rPr>
              <a:t>茅洲河流域水资源匮乏，水环境堪忧</a:t>
            </a:r>
            <a:endParaRPr lang="en-US" altLang="zh-CN" sz="1600" kern="0" dirty="0">
              <a:solidFill>
                <a:srgbClr val="000000"/>
              </a:solidFill>
              <a:latin typeface="微软雅黑"/>
              <a:ea typeface="微软雅黑"/>
            </a:endParaRPr>
          </a:p>
          <a:p>
            <a:pPr marL="285744" indent="-285744" eaLnBrk="0" hangingPunct="0">
              <a:lnSpc>
                <a:spcPct val="200000"/>
              </a:lnSpc>
              <a:buFont typeface="Wingdings" panose="05000000000000000000" pitchFamily="2" charset="2"/>
              <a:buChar char="ü"/>
              <a:defRPr/>
            </a:pPr>
            <a:r>
              <a:rPr lang="zh-CN" altLang="en-US" sz="1600" kern="0" dirty="0">
                <a:solidFill>
                  <a:srgbClr val="000000"/>
                </a:solidFill>
                <a:latin typeface="微软雅黑"/>
                <a:ea typeface="微软雅黑"/>
              </a:rPr>
              <a:t>现状河道枯水期基本无本地径流进入。</a:t>
            </a:r>
            <a:endParaRPr lang="en-US" altLang="zh-CN" sz="1600" kern="0" dirty="0">
              <a:solidFill>
                <a:srgbClr val="000000"/>
              </a:solidFill>
              <a:latin typeface="微软雅黑"/>
              <a:ea typeface="微软雅黑"/>
            </a:endParaRPr>
          </a:p>
          <a:p>
            <a:pPr marL="285744" indent="-285744" eaLnBrk="0" hangingPunct="0">
              <a:lnSpc>
                <a:spcPct val="200000"/>
              </a:lnSpc>
              <a:buFont typeface="Wingdings" panose="05000000000000000000" pitchFamily="2" charset="2"/>
              <a:buChar char="ü"/>
              <a:defRPr/>
            </a:pPr>
            <a:r>
              <a:rPr lang="zh-CN" altLang="en-US" sz="1600" kern="0" dirty="0">
                <a:solidFill>
                  <a:srgbClr val="000000"/>
                </a:solidFill>
                <a:latin typeface="微软雅黑"/>
                <a:ea typeface="微软雅黑"/>
              </a:rPr>
              <a:t>为恢复区域水环境，</a:t>
            </a:r>
            <a:r>
              <a:rPr lang="zh-CN" altLang="en-US" sz="1600" b="1" kern="0" dirty="0">
                <a:solidFill>
                  <a:srgbClr val="FF3300"/>
                </a:solidFill>
                <a:latin typeface="微软雅黑"/>
                <a:ea typeface="微软雅黑"/>
              </a:rPr>
              <a:t>还本地径流量于河道</a:t>
            </a:r>
            <a:r>
              <a:rPr lang="zh-CN" altLang="en-US" sz="1600" kern="0" dirty="0">
                <a:solidFill>
                  <a:srgbClr val="000000"/>
                </a:solidFill>
                <a:latin typeface="微软雅黑"/>
                <a:ea typeface="微软雅黑"/>
              </a:rPr>
              <a:t>是十分必要的。</a:t>
            </a:r>
            <a:endParaRPr lang="en-US" altLang="zh-CN" sz="1600" kern="0" dirty="0">
              <a:solidFill>
                <a:srgbClr val="000000"/>
              </a:solidFill>
              <a:latin typeface="微软雅黑"/>
              <a:ea typeface="微软雅黑"/>
            </a:endParaRPr>
          </a:p>
        </p:txBody>
      </p:sp>
      <p:sp>
        <p:nvSpPr>
          <p:cNvPr id="12" name="矩形 11"/>
          <p:cNvSpPr/>
          <p:nvPr/>
        </p:nvSpPr>
        <p:spPr>
          <a:xfrm>
            <a:off x="911425" y="764705"/>
            <a:ext cx="1210588" cy="400111"/>
          </a:xfrm>
          <a:prstGeom prst="rect">
            <a:avLst/>
          </a:prstGeom>
        </p:spPr>
        <p:txBody>
          <a:bodyPr wrap="none" lIns="91438" tIns="45719" rIns="91438" bIns="45719">
            <a:spAutoFit/>
          </a:bodyPr>
          <a:lstStyle/>
          <a:p>
            <a:pPr fontAlgn="auto">
              <a:spcBef>
                <a:spcPts val="0"/>
              </a:spcBef>
              <a:spcAft>
                <a:spcPts val="0"/>
              </a:spcAft>
            </a:pPr>
            <a:r>
              <a:rPr lang="zh-CN" altLang="en-US" sz="2000" b="1" dirty="0">
                <a:solidFill>
                  <a:srgbClr val="C00000"/>
                </a:solidFill>
                <a:latin typeface="Times New Roman"/>
                <a:ea typeface="微软雅黑"/>
                <a:cs typeface="Arial Unicode MS" pitchFamily="34" charset="-122"/>
              </a:rPr>
              <a:t>寻水溯源</a:t>
            </a:r>
            <a:endParaRPr lang="zh-SG" altLang="en-US" sz="2000" b="1" dirty="0">
              <a:solidFill>
                <a:srgbClr val="C00000"/>
              </a:solidFill>
              <a:latin typeface="Times New Roman"/>
              <a:ea typeface="微软雅黑"/>
              <a:cs typeface="Arial Unicode MS" pitchFamily="34" charset="-122"/>
            </a:endParaRPr>
          </a:p>
        </p:txBody>
      </p:sp>
      <p:grpSp>
        <p:nvGrpSpPr>
          <p:cNvPr id="5" name="组合 4"/>
          <p:cNvGrpSpPr/>
          <p:nvPr/>
        </p:nvGrpSpPr>
        <p:grpSpPr>
          <a:xfrm>
            <a:off x="1185219" y="4531700"/>
            <a:ext cx="4969299" cy="1943704"/>
            <a:chOff x="903990" y="3862036"/>
            <a:chExt cx="4969298" cy="1943704"/>
          </a:xfrm>
        </p:grpSpPr>
        <p:sp>
          <p:nvSpPr>
            <p:cNvPr id="4" name="矩形 3"/>
            <p:cNvSpPr/>
            <p:nvPr/>
          </p:nvSpPr>
          <p:spPr>
            <a:xfrm>
              <a:off x="903990" y="3862036"/>
              <a:ext cx="507208" cy="1938992"/>
            </a:xfrm>
            <a:prstGeom prst="rect">
              <a:avLst/>
            </a:prstGeom>
            <a:solidFill>
              <a:srgbClr val="195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SG" altLang="en-US">
                <a:solidFill>
                  <a:prstClr val="white"/>
                </a:solidFill>
              </a:endParaRPr>
            </a:p>
          </p:txBody>
        </p:sp>
        <p:sp>
          <p:nvSpPr>
            <p:cNvPr id="11" name="TextBox 10"/>
            <p:cNvSpPr txBox="1"/>
            <p:nvPr/>
          </p:nvSpPr>
          <p:spPr>
            <a:xfrm>
              <a:off x="1447729" y="3866748"/>
              <a:ext cx="1467068" cy="1938992"/>
            </a:xfrm>
            <a:prstGeom prst="rect">
              <a:avLst/>
            </a:prstGeom>
            <a:solidFill>
              <a:schemeClr val="bg2"/>
            </a:solidFill>
            <a:ln>
              <a:solidFill>
                <a:srgbClr val="204A76"/>
              </a:solidFill>
            </a:ln>
          </p:spPr>
          <p:txBody>
            <a:bodyPr wrap="none" rtlCol="0">
              <a:spAutoFit/>
            </a:bodyPr>
            <a:lstStyle/>
            <a:p>
              <a:pPr fontAlgn="auto">
                <a:lnSpc>
                  <a:spcPct val="150000"/>
                </a:lnSpc>
                <a:spcBef>
                  <a:spcPts val="0"/>
                </a:spcBef>
                <a:spcAft>
                  <a:spcPts val="0"/>
                </a:spcAft>
              </a:pPr>
              <a:r>
                <a:rPr lang="zh-CN" altLang="en-US" sz="2000" b="1" dirty="0">
                  <a:solidFill>
                    <a:srgbClr val="204A76"/>
                  </a:solidFill>
                  <a:latin typeface="微软雅黑"/>
                  <a:ea typeface="微软雅黑"/>
                </a:rPr>
                <a:t>雨洪资源   </a:t>
              </a:r>
              <a:endParaRPr lang="en-US" altLang="zh-CN" sz="2000" b="1" dirty="0">
                <a:solidFill>
                  <a:srgbClr val="204A76"/>
                </a:solidFill>
                <a:latin typeface="微软雅黑"/>
                <a:ea typeface="微软雅黑"/>
              </a:endParaRPr>
            </a:p>
            <a:p>
              <a:pPr fontAlgn="auto">
                <a:lnSpc>
                  <a:spcPct val="150000"/>
                </a:lnSpc>
                <a:spcBef>
                  <a:spcPts val="0"/>
                </a:spcBef>
                <a:spcAft>
                  <a:spcPts val="0"/>
                </a:spcAft>
              </a:pPr>
              <a:r>
                <a:rPr lang="zh-CN" altLang="en-US" sz="2000" b="1" dirty="0">
                  <a:solidFill>
                    <a:srgbClr val="204A76"/>
                  </a:solidFill>
                  <a:latin typeface="微软雅黑"/>
                  <a:ea typeface="微软雅黑"/>
                </a:rPr>
                <a:t>再生水补水</a:t>
              </a:r>
              <a:endParaRPr lang="en-US" altLang="zh-CN" sz="2000" b="1" dirty="0">
                <a:solidFill>
                  <a:srgbClr val="204A76"/>
                </a:solidFill>
                <a:latin typeface="微软雅黑"/>
                <a:ea typeface="微软雅黑"/>
              </a:endParaRPr>
            </a:p>
            <a:p>
              <a:pPr fontAlgn="auto">
                <a:lnSpc>
                  <a:spcPct val="150000"/>
                </a:lnSpc>
                <a:spcBef>
                  <a:spcPts val="0"/>
                </a:spcBef>
                <a:spcAft>
                  <a:spcPts val="0"/>
                </a:spcAft>
              </a:pPr>
              <a:r>
                <a:rPr lang="zh-CN" altLang="en-US" sz="2000" b="1" dirty="0">
                  <a:solidFill>
                    <a:srgbClr val="204A76"/>
                  </a:solidFill>
                  <a:latin typeface="微软雅黑"/>
                  <a:ea typeface="微软雅黑"/>
                </a:rPr>
                <a:t>跨流域调水</a:t>
              </a:r>
              <a:endParaRPr lang="en-US" altLang="zh-CN" sz="2000" b="1" dirty="0">
                <a:solidFill>
                  <a:srgbClr val="204A76"/>
                </a:solidFill>
                <a:latin typeface="微软雅黑"/>
                <a:ea typeface="微软雅黑"/>
              </a:endParaRPr>
            </a:p>
            <a:p>
              <a:pPr fontAlgn="auto">
                <a:lnSpc>
                  <a:spcPct val="150000"/>
                </a:lnSpc>
                <a:spcBef>
                  <a:spcPts val="0"/>
                </a:spcBef>
                <a:spcAft>
                  <a:spcPts val="0"/>
                </a:spcAft>
              </a:pPr>
              <a:r>
                <a:rPr lang="zh-CN" altLang="en-US" sz="2000" b="1" dirty="0">
                  <a:solidFill>
                    <a:srgbClr val="204A76"/>
                  </a:solidFill>
                  <a:latin typeface="微软雅黑"/>
                  <a:ea typeface="微软雅黑"/>
                </a:rPr>
                <a:t>亚</a:t>
              </a:r>
              <a:r>
                <a:rPr lang="zh-SG" altLang="en-US" sz="2000" b="1" dirty="0">
                  <a:solidFill>
                    <a:srgbClr val="204A76"/>
                  </a:solidFill>
                  <a:latin typeface="微软雅黑"/>
                  <a:ea typeface="微软雅黑"/>
                </a:rPr>
                <a:t>海水配水</a:t>
              </a:r>
              <a:endParaRPr lang="zh-SG" altLang="en-US" sz="2000" dirty="0">
                <a:solidFill>
                  <a:srgbClr val="204A76"/>
                </a:solidFill>
                <a:latin typeface="微软雅黑"/>
                <a:ea typeface="微软雅黑"/>
              </a:endParaRPr>
            </a:p>
          </p:txBody>
        </p:sp>
        <p:sp>
          <p:nvSpPr>
            <p:cNvPr id="2" name="TextBox 1"/>
            <p:cNvSpPr txBox="1"/>
            <p:nvPr/>
          </p:nvSpPr>
          <p:spPr>
            <a:xfrm>
              <a:off x="903990" y="4360881"/>
              <a:ext cx="543739" cy="954107"/>
            </a:xfrm>
            <a:prstGeom prst="rect">
              <a:avLst/>
            </a:prstGeom>
            <a:noFill/>
          </p:spPr>
          <p:txBody>
            <a:bodyPr wrap="none" rtlCol="0">
              <a:spAutoFit/>
            </a:bodyPr>
            <a:lstStyle/>
            <a:p>
              <a:pPr fontAlgn="auto">
                <a:spcBef>
                  <a:spcPts val="0"/>
                </a:spcBef>
                <a:spcAft>
                  <a:spcPts val="0"/>
                </a:spcAft>
              </a:pPr>
              <a:r>
                <a:rPr lang="zh-CN" altLang="en-US" sz="2800" b="1" dirty="0">
                  <a:solidFill>
                    <a:prstClr val="white"/>
                  </a:solidFill>
                  <a:latin typeface="微软雅黑"/>
                  <a:ea typeface="微软雅黑"/>
                </a:rPr>
                <a:t>寻</a:t>
              </a:r>
              <a:endParaRPr lang="en-US" altLang="zh-CN" sz="2800" b="1" dirty="0">
                <a:solidFill>
                  <a:prstClr val="white"/>
                </a:solidFill>
                <a:latin typeface="微软雅黑"/>
                <a:ea typeface="微软雅黑"/>
              </a:endParaRPr>
            </a:p>
            <a:p>
              <a:pPr fontAlgn="auto">
                <a:spcBef>
                  <a:spcPts val="0"/>
                </a:spcBef>
                <a:spcAft>
                  <a:spcPts val="0"/>
                </a:spcAft>
              </a:pPr>
              <a:r>
                <a:rPr lang="zh-CN" altLang="en-US" sz="2800" b="1" dirty="0">
                  <a:solidFill>
                    <a:prstClr val="white"/>
                  </a:solidFill>
                  <a:latin typeface="微软雅黑"/>
                  <a:ea typeface="微软雅黑"/>
                </a:rPr>
                <a:t>水</a:t>
              </a:r>
              <a:endParaRPr lang="zh-SG" altLang="en-US" sz="2800" b="1" dirty="0">
                <a:solidFill>
                  <a:prstClr val="white"/>
                </a:solidFill>
                <a:latin typeface="微软雅黑"/>
                <a:ea typeface="微软雅黑"/>
              </a:endParaRPr>
            </a:p>
          </p:txBody>
        </p:sp>
        <p:sp>
          <p:nvSpPr>
            <p:cNvPr id="3" name="矩形 2"/>
            <p:cNvSpPr/>
            <p:nvPr/>
          </p:nvSpPr>
          <p:spPr>
            <a:xfrm>
              <a:off x="2918633" y="3862036"/>
              <a:ext cx="2954655" cy="1938992"/>
            </a:xfrm>
            <a:prstGeom prst="rect">
              <a:avLst/>
            </a:prstGeom>
            <a:ln>
              <a:solidFill>
                <a:srgbClr val="204A76"/>
              </a:solidFill>
            </a:ln>
          </p:spPr>
          <p:txBody>
            <a:bodyPr wrap="none">
              <a:spAutoFit/>
            </a:bodyPr>
            <a:lstStyle/>
            <a:p>
              <a:pPr fontAlgn="auto">
                <a:lnSpc>
                  <a:spcPts val="3600"/>
                </a:lnSpc>
                <a:spcBef>
                  <a:spcPts val="0"/>
                </a:spcBef>
                <a:spcAft>
                  <a:spcPts val="0"/>
                </a:spcAft>
              </a:pPr>
              <a:r>
                <a:rPr lang="en-US" altLang="zh-CN" dirty="0">
                  <a:solidFill>
                    <a:srgbClr val="204A76"/>
                  </a:solidFill>
                  <a:latin typeface="Times New Roman"/>
                  <a:ea typeface="微软雅黑"/>
                </a:rPr>
                <a:t>——</a:t>
              </a:r>
              <a:r>
                <a:rPr lang="zh-CN" altLang="en-US" dirty="0">
                  <a:solidFill>
                    <a:srgbClr val="204A76"/>
                  </a:solidFill>
                  <a:latin typeface="Times New Roman"/>
                  <a:ea typeface="微软雅黑"/>
                </a:rPr>
                <a:t>上游水库下泄生态流量</a:t>
              </a:r>
              <a:endParaRPr lang="en-US" altLang="zh-CN" dirty="0">
                <a:solidFill>
                  <a:srgbClr val="204A76"/>
                </a:solidFill>
                <a:latin typeface="Times New Roman"/>
                <a:ea typeface="微软雅黑"/>
              </a:endParaRPr>
            </a:p>
            <a:p>
              <a:pPr fontAlgn="auto">
                <a:lnSpc>
                  <a:spcPts val="3600"/>
                </a:lnSpc>
                <a:spcBef>
                  <a:spcPts val="0"/>
                </a:spcBef>
                <a:spcAft>
                  <a:spcPts val="0"/>
                </a:spcAft>
              </a:pPr>
              <a:r>
                <a:rPr lang="en-US" altLang="zh-CN" dirty="0">
                  <a:solidFill>
                    <a:srgbClr val="204A76"/>
                  </a:solidFill>
                  <a:latin typeface="Times New Roman"/>
                  <a:ea typeface="微软雅黑"/>
                </a:rPr>
                <a:t>——</a:t>
              </a:r>
              <a:r>
                <a:rPr lang="zh-CN" altLang="en-US" dirty="0">
                  <a:solidFill>
                    <a:srgbClr val="204A76"/>
                  </a:solidFill>
                  <a:latin typeface="Times New Roman"/>
                  <a:ea typeface="微软雅黑"/>
                </a:rPr>
                <a:t>铺设补水管网多点补水</a:t>
              </a:r>
              <a:endParaRPr lang="en-US" altLang="zh-CN" dirty="0">
                <a:solidFill>
                  <a:srgbClr val="204A76"/>
                </a:solidFill>
                <a:latin typeface="Times New Roman"/>
                <a:ea typeface="微软雅黑"/>
              </a:endParaRPr>
            </a:p>
            <a:p>
              <a:pPr fontAlgn="auto">
                <a:lnSpc>
                  <a:spcPts val="3600"/>
                </a:lnSpc>
                <a:spcBef>
                  <a:spcPts val="0"/>
                </a:spcBef>
                <a:spcAft>
                  <a:spcPts val="0"/>
                </a:spcAft>
              </a:pPr>
              <a:r>
                <a:rPr lang="en-US" altLang="zh-CN" dirty="0">
                  <a:solidFill>
                    <a:srgbClr val="204A76"/>
                  </a:solidFill>
                  <a:latin typeface="Times New Roman"/>
                  <a:ea typeface="微软雅黑"/>
                </a:rPr>
                <a:t>——</a:t>
              </a:r>
              <a:r>
                <a:rPr lang="zh-CN" altLang="en-US" dirty="0">
                  <a:solidFill>
                    <a:srgbClr val="204A76"/>
                  </a:solidFill>
                  <a:latin typeface="Times New Roman"/>
                  <a:ea typeface="微软雅黑"/>
                </a:rPr>
                <a:t>西江引水补水</a:t>
              </a:r>
            </a:p>
            <a:p>
              <a:pPr fontAlgn="auto">
                <a:lnSpc>
                  <a:spcPts val="3600"/>
                </a:lnSpc>
                <a:spcBef>
                  <a:spcPts val="0"/>
                </a:spcBef>
                <a:spcAft>
                  <a:spcPts val="0"/>
                </a:spcAft>
              </a:pPr>
              <a:r>
                <a:rPr lang="en-US" altLang="zh-CN" dirty="0">
                  <a:solidFill>
                    <a:srgbClr val="204A76"/>
                  </a:solidFill>
                  <a:latin typeface="Times New Roman"/>
                  <a:ea typeface="微软雅黑"/>
                </a:rPr>
                <a:t>——</a:t>
              </a:r>
              <a:r>
                <a:rPr lang="zh-CN" altLang="en-US" dirty="0">
                  <a:solidFill>
                    <a:srgbClr val="204A76"/>
                  </a:solidFill>
                  <a:latin typeface="Times New Roman"/>
                  <a:ea typeface="微软雅黑"/>
                </a:rPr>
                <a:t>珠江口取水补水</a:t>
              </a:r>
              <a:endParaRPr lang="zh-SG" altLang="en-US" dirty="0">
                <a:solidFill>
                  <a:srgbClr val="204A76"/>
                </a:solidFill>
                <a:latin typeface="Times New Roman"/>
                <a:ea typeface="微软雅黑"/>
              </a:endParaRPr>
            </a:p>
          </p:txBody>
        </p:sp>
      </p:grpSp>
      <p:sp>
        <p:nvSpPr>
          <p:cNvPr id="6" name="下箭头 5"/>
          <p:cNvSpPr/>
          <p:nvPr/>
        </p:nvSpPr>
        <p:spPr>
          <a:xfrm>
            <a:off x="3313570" y="3856778"/>
            <a:ext cx="751439" cy="479833"/>
          </a:xfrm>
          <a:prstGeom prst="downArrow">
            <a:avLst/>
          </a:prstGeom>
          <a:solidFill>
            <a:srgbClr val="19567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995" y="2115653"/>
            <a:ext cx="3606640" cy="3897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46849" y="1332741"/>
            <a:ext cx="6264696" cy="646329"/>
          </a:xfrm>
          <a:prstGeom prst="rect">
            <a:avLst/>
          </a:prstGeom>
          <a:noFill/>
        </p:spPr>
        <p:txBody>
          <a:bodyPr wrap="square" lIns="91438" tIns="45719" rIns="91438" bIns="45719" rtlCol="0">
            <a:spAutoFit/>
          </a:bodyPr>
          <a:lstStyle/>
          <a:p>
            <a:r>
              <a:rPr lang="zh-CN" altLang="en-US" dirty="0">
                <a:latin typeface="微软雅黑" panose="020B0503020204020204" pitchFamily="34" charset="-122"/>
                <a:ea typeface="微软雅黑" panose="020B0503020204020204" pitchFamily="34" charset="-122"/>
              </a:rPr>
              <a:t>对茅洲河流域内干、支、汊流源头生态基流进行持续三年多的实地调研，为河流寻找合适补水水源。</a:t>
            </a:r>
          </a:p>
        </p:txBody>
      </p:sp>
      <p:sp>
        <p:nvSpPr>
          <p:cNvPr id="13"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16"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17"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227485313"/>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9"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3"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sp>
        <p:nvSpPr>
          <p:cNvPr id="10" name="矩形 9"/>
          <p:cNvSpPr>
            <a:spLocks noChangeArrowheads="1"/>
          </p:cNvSpPr>
          <p:nvPr/>
        </p:nvSpPr>
        <p:spPr bwMode="auto">
          <a:xfrm>
            <a:off x="622116" y="1412777"/>
            <a:ext cx="8786253" cy="94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2" tIns="34286" rIns="68572" bIns="3428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indent="457189" eaLnBrk="1" hangingPunct="1">
              <a:lnSpc>
                <a:spcPct val="150000"/>
              </a:lnSpc>
              <a:spcBef>
                <a:spcPct val="0"/>
              </a:spcBef>
              <a:buNone/>
            </a:pPr>
            <a:r>
              <a:rPr lang="zh-CN" altLang="en-US" sz="1900" dirty="0">
                <a:latin typeface="微软雅黑" panose="020B0503020204020204" pitchFamily="34" charset="-122"/>
                <a:ea typeface="微软雅黑" panose="020B0503020204020204" pitchFamily="34" charset="-122"/>
                <a:sym typeface="方正兰亭黑_GBK" panose="02000000000000000000" pitchFamily="2" charset="-122"/>
              </a:rPr>
              <a:t>根据茅洲河流域水资源特点及开发利用情况，分析茅洲河流域可能利用的补水水源分为</a:t>
            </a:r>
            <a:r>
              <a:rPr lang="zh-CN" altLang="en-US" sz="1900" dirty="0">
                <a:solidFill>
                  <a:srgbClr val="FF0000"/>
                </a:solidFill>
                <a:latin typeface="微软雅黑" panose="020B0503020204020204" pitchFamily="34" charset="-122"/>
                <a:ea typeface="微软雅黑" panose="020B0503020204020204" pitchFamily="34" charset="-122"/>
                <a:sym typeface="方正兰亭黑_GBK" panose="02000000000000000000" pitchFamily="2" charset="-122"/>
              </a:rPr>
              <a:t>蓄丰补枯</a:t>
            </a:r>
            <a:r>
              <a:rPr lang="zh-CN" altLang="en-US" sz="1900" dirty="0">
                <a:latin typeface="微软雅黑" panose="020B0503020204020204" pitchFamily="34" charset="-122"/>
                <a:ea typeface="微软雅黑" panose="020B0503020204020204" pitchFamily="34" charset="-122"/>
                <a:sym typeface="方正兰亭黑_GBK" panose="02000000000000000000" pitchFamily="2" charset="-122"/>
              </a:rPr>
              <a:t>类、</a:t>
            </a:r>
            <a:r>
              <a:rPr lang="zh-CN" altLang="en-US" sz="1900" dirty="0">
                <a:solidFill>
                  <a:srgbClr val="FF0000"/>
                </a:solidFill>
                <a:latin typeface="微软雅黑" panose="020B0503020204020204" pitchFamily="34" charset="-122"/>
                <a:ea typeface="微软雅黑" panose="020B0503020204020204" pitchFamily="34" charset="-122"/>
                <a:sym typeface="方正兰亭黑_GBK" panose="02000000000000000000" pitchFamily="2" charset="-122"/>
              </a:rPr>
              <a:t>节流类</a:t>
            </a:r>
            <a:r>
              <a:rPr lang="zh-CN" altLang="en-US" sz="1900" dirty="0">
                <a:latin typeface="微软雅黑" panose="020B0503020204020204" pitchFamily="34" charset="-122"/>
                <a:ea typeface="微软雅黑" panose="020B0503020204020204" pitchFamily="34" charset="-122"/>
                <a:sym typeface="方正兰亭黑_GBK" panose="02000000000000000000" pitchFamily="2" charset="-122"/>
              </a:rPr>
              <a:t>及</a:t>
            </a:r>
            <a:r>
              <a:rPr lang="zh-CN" altLang="en-US" sz="1900" dirty="0">
                <a:solidFill>
                  <a:srgbClr val="FF0000"/>
                </a:solidFill>
                <a:latin typeface="微软雅黑" panose="020B0503020204020204" pitchFamily="34" charset="-122"/>
                <a:ea typeface="微软雅黑" panose="020B0503020204020204" pitchFamily="34" charset="-122"/>
                <a:sym typeface="方正兰亭黑_GBK" panose="02000000000000000000" pitchFamily="2" charset="-122"/>
              </a:rPr>
              <a:t>开源类</a:t>
            </a:r>
            <a:r>
              <a:rPr lang="zh-CN" altLang="en-US" sz="1900" dirty="0">
                <a:latin typeface="微软雅黑" panose="020B0503020204020204" pitchFamily="34" charset="-122"/>
                <a:ea typeface="微软雅黑" panose="020B0503020204020204" pitchFamily="34" charset="-122"/>
                <a:sym typeface="方正兰亭黑_GBK" panose="02000000000000000000" pitchFamily="2" charset="-122"/>
              </a:rPr>
              <a:t>三大类别。</a:t>
            </a:r>
          </a:p>
        </p:txBody>
      </p:sp>
      <p:sp>
        <p:nvSpPr>
          <p:cNvPr id="17" name="矩形 3"/>
          <p:cNvSpPr>
            <a:spLocks noChangeArrowheads="1"/>
          </p:cNvSpPr>
          <p:nvPr/>
        </p:nvSpPr>
        <p:spPr bwMode="auto">
          <a:xfrm>
            <a:off x="494194" y="2348881"/>
            <a:ext cx="1857391" cy="784828"/>
          </a:xfrm>
          <a:prstGeom prst="rect">
            <a:avLst/>
          </a:prstGeom>
          <a:solidFill>
            <a:schemeClr val="accent5">
              <a:lumMod val="60000"/>
              <a:lumOff val="40000"/>
            </a:schemeClr>
          </a:solidFill>
          <a:ln w="9525">
            <a:noFill/>
            <a:miter lim="800000"/>
            <a:headEnd/>
            <a:tailEnd/>
          </a:ln>
        </p:spPr>
        <p:txBody>
          <a:bodyPr wrap="square" lIns="91438" tIns="45719" rIns="91438" bIns="45719">
            <a:spAutoFit/>
          </a:bodyPr>
          <a:lstStyle/>
          <a:p>
            <a:r>
              <a:rPr lang="en-US" altLang="zh-CN" sz="1500" dirty="0">
                <a:latin typeface="微软雅黑" panose="020B0503020204020204" pitchFamily="34" charset="-122"/>
                <a:ea typeface="微软雅黑" panose="020B0503020204020204" pitchFamily="34" charset="-122"/>
              </a:rPr>
              <a:t>1.</a:t>
            </a:r>
            <a:r>
              <a:rPr lang="zh-CN" altLang="en-US" sz="1500" dirty="0">
                <a:latin typeface="微软雅黑" panose="020B0503020204020204" pitchFamily="34" charset="-122"/>
                <a:ea typeface="微软雅黑" panose="020B0503020204020204" pitchFamily="34" charset="-122"/>
              </a:rPr>
              <a:t>厉行节约，采取节水措施，节约新鲜水量以供补水</a:t>
            </a:r>
            <a:endParaRPr lang="en-US" altLang="zh-CN" sz="1500" dirty="0">
              <a:latin typeface="微软雅黑" panose="020B0503020204020204" pitchFamily="34" charset="-122"/>
              <a:ea typeface="微软雅黑" panose="020B0503020204020204" pitchFamily="34" charset="-122"/>
            </a:endParaRPr>
          </a:p>
        </p:txBody>
      </p:sp>
      <p:sp>
        <p:nvSpPr>
          <p:cNvPr id="18" name="矩形 9"/>
          <p:cNvSpPr>
            <a:spLocks noChangeArrowheads="1"/>
          </p:cNvSpPr>
          <p:nvPr/>
        </p:nvSpPr>
        <p:spPr bwMode="auto">
          <a:xfrm>
            <a:off x="479376" y="3556174"/>
            <a:ext cx="1872208" cy="1477325"/>
          </a:xfrm>
          <a:prstGeom prst="rect">
            <a:avLst/>
          </a:prstGeom>
          <a:solidFill>
            <a:schemeClr val="accent5">
              <a:lumMod val="60000"/>
              <a:lumOff val="40000"/>
            </a:schemeClr>
          </a:solidFill>
          <a:ln w="9525">
            <a:noFill/>
            <a:miter lim="800000"/>
            <a:headEnd/>
            <a:tailEnd/>
          </a:ln>
        </p:spPr>
        <p:txBody>
          <a:bodyPr wrap="square" lIns="91438" tIns="45719" rIns="91438" bIns="45719">
            <a:spAutoFit/>
          </a:bodyPr>
          <a:lstStyle/>
          <a:p>
            <a:r>
              <a:rPr lang="en-US" altLang="zh-CN" sz="1500" dirty="0">
                <a:latin typeface="微软雅黑" panose="020B0503020204020204" pitchFamily="34" charset="-122"/>
                <a:ea typeface="微软雅黑" panose="020B0503020204020204" pitchFamily="34" charset="-122"/>
              </a:rPr>
              <a:t>2..</a:t>
            </a:r>
            <a:r>
              <a:rPr lang="zh-CN" altLang="en-US" sz="1500" dirty="0">
                <a:latin typeface="微软雅黑" panose="020B0503020204020204" pitchFamily="34" charset="-122"/>
                <a:ea typeface="微软雅黑" panose="020B0503020204020204" pitchFamily="34" charset="-122"/>
              </a:rPr>
              <a:t>蓄丰补枯类。进一步挖掘源头地区水资源潜力、提引干支流水质较好的汛期雨洪或对建成区雨水加以利用</a:t>
            </a:r>
            <a:endParaRPr lang="en-US" altLang="zh-CN" sz="1500" dirty="0">
              <a:latin typeface="微软雅黑" panose="020B0503020204020204" pitchFamily="34" charset="-122"/>
              <a:ea typeface="微软雅黑" panose="020B0503020204020204" pitchFamily="34" charset="-122"/>
            </a:endParaRPr>
          </a:p>
        </p:txBody>
      </p:sp>
      <p:sp>
        <p:nvSpPr>
          <p:cNvPr id="19" name="矩形 11"/>
          <p:cNvSpPr>
            <a:spLocks noChangeArrowheads="1"/>
          </p:cNvSpPr>
          <p:nvPr/>
        </p:nvSpPr>
        <p:spPr bwMode="auto">
          <a:xfrm>
            <a:off x="474517" y="5321990"/>
            <a:ext cx="1877067" cy="1246493"/>
          </a:xfrm>
          <a:prstGeom prst="rect">
            <a:avLst/>
          </a:prstGeom>
          <a:solidFill>
            <a:schemeClr val="accent5">
              <a:lumMod val="60000"/>
              <a:lumOff val="40000"/>
            </a:schemeClr>
          </a:solidFill>
          <a:ln w="9525">
            <a:noFill/>
            <a:miter lim="800000"/>
            <a:headEnd/>
            <a:tailEnd/>
          </a:ln>
        </p:spPr>
        <p:txBody>
          <a:bodyPr wrap="square" lIns="91438" tIns="45719" rIns="91438" bIns="45719">
            <a:spAutoFit/>
          </a:bodyPr>
          <a:lstStyle/>
          <a:p>
            <a:r>
              <a:rPr lang="en-US" altLang="zh-CN" sz="1500" dirty="0">
                <a:latin typeface="微软雅黑" panose="020B0503020204020204" pitchFamily="34" charset="-122"/>
                <a:ea typeface="微软雅黑" panose="020B0503020204020204" pitchFamily="34" charset="-122"/>
              </a:rPr>
              <a:t>3.</a:t>
            </a:r>
            <a:r>
              <a:rPr lang="zh-CN" altLang="en-US" sz="1500" dirty="0">
                <a:latin typeface="微软雅黑" panose="020B0503020204020204" pitchFamily="34" charset="-122"/>
                <a:ea typeface="微软雅黑" panose="020B0503020204020204" pitchFamily="34" charset="-122"/>
              </a:rPr>
              <a:t>开源型。考虑利用再生水、珠江口海水、临近流域（东江、西江）调引水量进行补水。</a:t>
            </a:r>
            <a:endParaRPr lang="en-US" altLang="zh-CN" sz="1500"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567608" y="2420889"/>
            <a:ext cx="9322789" cy="4180562"/>
            <a:chOff x="914000" y="1628800"/>
            <a:chExt cx="11632833" cy="4466137"/>
          </a:xfrm>
        </p:grpSpPr>
        <p:sp>
          <p:nvSpPr>
            <p:cNvPr id="21" name="矩形 20"/>
            <p:cNvSpPr/>
            <p:nvPr/>
          </p:nvSpPr>
          <p:spPr>
            <a:xfrm>
              <a:off x="2707363" y="2164794"/>
              <a:ext cx="1728192"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源 头 活 水</a:t>
              </a:r>
            </a:p>
          </p:txBody>
        </p:sp>
        <p:sp>
          <p:nvSpPr>
            <p:cNvPr id="22" name="矩形 21"/>
            <p:cNvSpPr/>
            <p:nvPr/>
          </p:nvSpPr>
          <p:spPr>
            <a:xfrm>
              <a:off x="2712004" y="1628800"/>
              <a:ext cx="1723547"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节 约 用 水</a:t>
              </a:r>
            </a:p>
          </p:txBody>
        </p:sp>
        <p:sp>
          <p:nvSpPr>
            <p:cNvPr id="23" name="矩形 22"/>
            <p:cNvSpPr/>
            <p:nvPr/>
          </p:nvSpPr>
          <p:spPr>
            <a:xfrm>
              <a:off x="2712004" y="2708920"/>
              <a:ext cx="1766579" cy="361681"/>
            </a:xfrm>
            <a:prstGeom prst="rect">
              <a:avLst/>
            </a:prstGeom>
            <a:solidFill>
              <a:srgbClr val="00AAA2"/>
            </a:solidFill>
            <a:ln>
              <a:solidFill>
                <a:srgbClr val="93CDDD"/>
              </a:solidFill>
            </a:ln>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水库水量挖潜</a:t>
              </a:r>
            </a:p>
          </p:txBody>
        </p:sp>
        <p:sp>
          <p:nvSpPr>
            <p:cNvPr id="24" name="矩形 23"/>
            <p:cNvSpPr/>
            <p:nvPr/>
          </p:nvSpPr>
          <p:spPr>
            <a:xfrm>
              <a:off x="2712004" y="3244914"/>
              <a:ext cx="1766579" cy="361681"/>
            </a:xfrm>
            <a:prstGeom prst="rect">
              <a:avLst/>
            </a:prstGeom>
            <a:solidFill>
              <a:srgbClr val="00AAA2"/>
            </a:solidFill>
            <a:ln>
              <a:solidFill>
                <a:srgbClr val="93CDDD"/>
              </a:solidFill>
            </a:ln>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河道汛期洪水</a:t>
              </a:r>
            </a:p>
          </p:txBody>
        </p:sp>
        <p:sp>
          <p:nvSpPr>
            <p:cNvPr id="25" name="矩形 24"/>
            <p:cNvSpPr/>
            <p:nvPr/>
          </p:nvSpPr>
          <p:spPr>
            <a:xfrm>
              <a:off x="2718648" y="3748969"/>
              <a:ext cx="1716907"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城 市 雨 水</a:t>
              </a:r>
            </a:p>
          </p:txBody>
        </p:sp>
        <p:sp>
          <p:nvSpPr>
            <p:cNvPr id="26" name="矩形 25"/>
            <p:cNvSpPr/>
            <p:nvPr/>
          </p:nvSpPr>
          <p:spPr>
            <a:xfrm>
              <a:off x="2716520" y="4221088"/>
              <a:ext cx="1719035"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地  下  水</a:t>
              </a:r>
            </a:p>
          </p:txBody>
        </p:sp>
        <p:sp>
          <p:nvSpPr>
            <p:cNvPr id="27" name="矩形 26"/>
            <p:cNvSpPr/>
            <p:nvPr/>
          </p:nvSpPr>
          <p:spPr>
            <a:xfrm>
              <a:off x="2718648" y="4725144"/>
              <a:ext cx="1716903"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再  生  水</a:t>
              </a:r>
            </a:p>
          </p:txBody>
        </p:sp>
        <p:sp>
          <p:nvSpPr>
            <p:cNvPr id="28" name="矩形 27"/>
            <p:cNvSpPr/>
            <p:nvPr/>
          </p:nvSpPr>
          <p:spPr>
            <a:xfrm>
              <a:off x="2707363" y="5229200"/>
              <a:ext cx="1716903"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海   水</a:t>
              </a:r>
            </a:p>
          </p:txBody>
        </p:sp>
        <p:sp>
          <p:nvSpPr>
            <p:cNvPr id="29" name="矩形 28"/>
            <p:cNvSpPr/>
            <p:nvPr/>
          </p:nvSpPr>
          <p:spPr>
            <a:xfrm>
              <a:off x="2707363" y="5733256"/>
              <a:ext cx="1719035"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区 外 调 水</a:t>
              </a:r>
            </a:p>
          </p:txBody>
        </p:sp>
        <p:sp>
          <p:nvSpPr>
            <p:cNvPr id="30" name="矩形 29"/>
            <p:cNvSpPr/>
            <p:nvPr/>
          </p:nvSpPr>
          <p:spPr>
            <a:xfrm>
              <a:off x="5443666" y="2204864"/>
              <a:ext cx="648073" cy="1972806"/>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各</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水</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源</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方</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案</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比</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选</a:t>
              </a:r>
            </a:p>
          </p:txBody>
        </p:sp>
        <p:sp>
          <p:nvSpPr>
            <p:cNvPr id="31" name="矩形 30"/>
            <p:cNvSpPr/>
            <p:nvPr/>
          </p:nvSpPr>
          <p:spPr>
            <a:xfrm>
              <a:off x="6429809" y="2492896"/>
              <a:ext cx="1254526" cy="361681"/>
            </a:xfrm>
            <a:prstGeom prst="rect">
              <a:avLst/>
            </a:prstGeom>
            <a:solidFill>
              <a:srgbClr val="00AAA2"/>
            </a:solidFill>
            <a:ln>
              <a:solidFill>
                <a:srgbClr val="93CDDD"/>
              </a:solidFill>
            </a:ln>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建设条件</a:t>
              </a:r>
            </a:p>
          </p:txBody>
        </p:sp>
        <p:sp>
          <p:nvSpPr>
            <p:cNvPr id="32" name="矩形 31"/>
            <p:cNvSpPr/>
            <p:nvPr/>
          </p:nvSpPr>
          <p:spPr>
            <a:xfrm>
              <a:off x="6429809" y="3140969"/>
              <a:ext cx="1254526" cy="361681"/>
            </a:xfrm>
            <a:prstGeom prst="rect">
              <a:avLst/>
            </a:prstGeom>
            <a:solidFill>
              <a:srgbClr val="00AAA2"/>
            </a:solidFill>
            <a:ln>
              <a:solidFill>
                <a:srgbClr val="93CDDD"/>
              </a:solidFill>
            </a:ln>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经济成本</a:t>
              </a:r>
            </a:p>
          </p:txBody>
        </p:sp>
        <p:sp>
          <p:nvSpPr>
            <p:cNvPr id="33" name="矩形 32"/>
            <p:cNvSpPr/>
            <p:nvPr/>
          </p:nvSpPr>
          <p:spPr>
            <a:xfrm>
              <a:off x="10484227" y="2996952"/>
              <a:ext cx="1800199" cy="62472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数学模型</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论证补水效果</a:t>
              </a:r>
            </a:p>
          </p:txBody>
        </p:sp>
        <p:sp>
          <p:nvSpPr>
            <p:cNvPr id="34" name="矩形 33"/>
            <p:cNvSpPr/>
            <p:nvPr/>
          </p:nvSpPr>
          <p:spPr>
            <a:xfrm>
              <a:off x="8684026" y="3140969"/>
              <a:ext cx="1254526" cy="361681"/>
            </a:xfrm>
            <a:prstGeom prst="rect">
              <a:avLst/>
            </a:prstGeom>
            <a:solidFill>
              <a:srgbClr val="00AAA2"/>
            </a:solidFill>
            <a:ln>
              <a:solidFill>
                <a:srgbClr val="93CDDD"/>
              </a:solidFill>
            </a:ln>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补水方案</a:t>
              </a:r>
            </a:p>
          </p:txBody>
        </p:sp>
        <p:sp>
          <p:nvSpPr>
            <p:cNvPr id="35" name="矩形 34"/>
            <p:cNvSpPr/>
            <p:nvPr/>
          </p:nvSpPr>
          <p:spPr>
            <a:xfrm>
              <a:off x="10268202" y="5157192"/>
              <a:ext cx="2278631" cy="361681"/>
            </a:xfrm>
            <a:prstGeom prst="rect">
              <a:avLst/>
            </a:prstGeom>
            <a:solidFill>
              <a:srgbClr val="00AAA2"/>
            </a:solidFill>
            <a:ln>
              <a:solidFill>
                <a:srgbClr val="93CDDD"/>
              </a:solidFill>
            </a:ln>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补水方案规划设计</a:t>
              </a:r>
            </a:p>
          </p:txBody>
        </p:sp>
        <p:sp>
          <p:nvSpPr>
            <p:cNvPr id="36" name="矩形 35"/>
            <p:cNvSpPr/>
            <p:nvPr/>
          </p:nvSpPr>
          <p:spPr>
            <a:xfrm>
              <a:off x="914000" y="2924944"/>
              <a:ext cx="1361314" cy="480000"/>
            </a:xfrm>
            <a:prstGeom prst="rect">
              <a:avLst/>
            </a:prstGeom>
            <a:ln>
              <a:solidFill>
                <a:srgbClr val="93CDDD"/>
              </a:solidFill>
            </a:ln>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蓄丰补枯</a:t>
              </a:r>
            </a:p>
          </p:txBody>
        </p:sp>
        <p:sp>
          <p:nvSpPr>
            <p:cNvPr id="37" name="矩形 36"/>
            <p:cNvSpPr/>
            <p:nvPr/>
          </p:nvSpPr>
          <p:spPr>
            <a:xfrm>
              <a:off x="914000" y="1628800"/>
              <a:ext cx="1361314" cy="480000"/>
            </a:xfrm>
            <a:prstGeom prst="rect">
              <a:avLst/>
            </a:prstGeom>
            <a:ln>
              <a:solidFill>
                <a:srgbClr val="93CDDD"/>
              </a:solidFill>
            </a:ln>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节 流 类</a:t>
              </a:r>
            </a:p>
          </p:txBody>
        </p:sp>
        <p:sp>
          <p:nvSpPr>
            <p:cNvPr id="38" name="矩形 37"/>
            <p:cNvSpPr/>
            <p:nvPr/>
          </p:nvSpPr>
          <p:spPr>
            <a:xfrm>
              <a:off x="914000" y="5037232"/>
              <a:ext cx="1361314" cy="480000"/>
            </a:xfrm>
            <a:prstGeom prst="rect">
              <a:avLst/>
            </a:prstGeom>
            <a:ln>
              <a:solidFill>
                <a:srgbClr val="93CDDD"/>
              </a:solidFill>
            </a:ln>
          </p:spPr>
          <p:style>
            <a:lnRef idx="1">
              <a:schemeClr val="accent5"/>
            </a:lnRef>
            <a:fillRef idx="2">
              <a:schemeClr val="accent5"/>
            </a:fillRef>
            <a:effectRef idx="1">
              <a:schemeClr val="accent5"/>
            </a:effectRef>
            <a:fontRef idx="minor">
              <a:schemeClr val="dk1"/>
            </a:fontRef>
          </p:style>
          <p:txBody>
            <a:bodyPr lIns="121917" tIns="60958" rIns="121917" bIns="60958"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开 源 类</a:t>
              </a:r>
            </a:p>
          </p:txBody>
        </p:sp>
        <p:sp>
          <p:nvSpPr>
            <p:cNvPr id="39" name="左大括号 38"/>
            <p:cNvSpPr/>
            <p:nvPr/>
          </p:nvSpPr>
          <p:spPr>
            <a:xfrm>
              <a:off x="2347322" y="2276872"/>
              <a:ext cx="360040" cy="1800200"/>
            </a:xfrm>
            <a:prstGeom prst="leftBrace">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sp>
          <p:nvSpPr>
            <p:cNvPr id="40" name="左大括号 39"/>
            <p:cNvSpPr/>
            <p:nvPr/>
          </p:nvSpPr>
          <p:spPr>
            <a:xfrm>
              <a:off x="2347322" y="4437112"/>
              <a:ext cx="360040" cy="1656184"/>
            </a:xfrm>
            <a:prstGeom prst="leftBrace">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sp>
          <p:nvSpPr>
            <p:cNvPr id="41" name="右大括号 40"/>
            <p:cNvSpPr/>
            <p:nvPr/>
          </p:nvSpPr>
          <p:spPr>
            <a:xfrm>
              <a:off x="4435554" y="1772816"/>
              <a:ext cx="432048" cy="4248472"/>
            </a:xfrm>
            <a:prstGeom prst="rightBrace">
              <a:avLst>
                <a:gd name="adj1" fmla="val 8333"/>
                <a:gd name="adj2" fmla="val 38892"/>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42" name="左大括号 41"/>
            <p:cNvSpPr/>
            <p:nvPr/>
          </p:nvSpPr>
          <p:spPr>
            <a:xfrm>
              <a:off x="6091738" y="1988840"/>
              <a:ext cx="432048" cy="2736304"/>
            </a:xfrm>
            <a:prstGeom prst="leftBrace">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sp>
          <p:nvSpPr>
            <p:cNvPr id="44" name="矩形 43"/>
            <p:cNvSpPr/>
            <p:nvPr/>
          </p:nvSpPr>
          <p:spPr>
            <a:xfrm>
              <a:off x="6432632" y="1772815"/>
              <a:ext cx="1274528" cy="361681"/>
            </a:xfrm>
            <a:prstGeom prst="rect">
              <a:avLst/>
            </a:prstGeom>
            <a:solidFill>
              <a:srgbClr val="00AAA2"/>
            </a:solidFill>
            <a:ln>
              <a:solidFill>
                <a:srgbClr val="93CDDD"/>
              </a:solidFill>
            </a:ln>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   水  质  </a:t>
              </a:r>
            </a:p>
          </p:txBody>
        </p:sp>
        <p:sp>
          <p:nvSpPr>
            <p:cNvPr id="45" name="矩形 44"/>
            <p:cNvSpPr/>
            <p:nvPr/>
          </p:nvSpPr>
          <p:spPr>
            <a:xfrm>
              <a:off x="6429807" y="3820978"/>
              <a:ext cx="1254526" cy="361681"/>
            </a:xfrm>
            <a:prstGeom prst="rect">
              <a:avLst/>
            </a:prstGeom>
            <a:solidFill>
              <a:srgbClr val="00AAA2"/>
            </a:solidFill>
            <a:ln>
              <a:solidFill>
                <a:srgbClr val="93CDDD"/>
              </a:solidFill>
            </a:ln>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环境影响</a:t>
              </a:r>
            </a:p>
          </p:txBody>
        </p:sp>
        <p:sp>
          <p:nvSpPr>
            <p:cNvPr id="46" name="矩形 45"/>
            <p:cNvSpPr/>
            <p:nvPr/>
          </p:nvSpPr>
          <p:spPr>
            <a:xfrm>
              <a:off x="6429810" y="4541057"/>
              <a:ext cx="1254526" cy="361681"/>
            </a:xfrm>
            <a:prstGeom prst="rect">
              <a:avLst/>
            </a:prstGeom>
            <a:solidFill>
              <a:srgbClr val="00AAA2"/>
            </a:solidFill>
            <a:ln>
              <a:solidFill>
                <a:srgbClr val="93CDDD"/>
              </a:solidFill>
            </a:ln>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其他因素</a:t>
              </a:r>
            </a:p>
          </p:txBody>
        </p:sp>
        <p:sp>
          <p:nvSpPr>
            <p:cNvPr id="47" name="左大括号 46"/>
            <p:cNvSpPr/>
            <p:nvPr/>
          </p:nvSpPr>
          <p:spPr>
            <a:xfrm flipH="1">
              <a:off x="7675914" y="1988840"/>
              <a:ext cx="360040" cy="2736304"/>
            </a:xfrm>
            <a:prstGeom prst="leftBrace">
              <a:avLst>
                <a:gd name="adj1" fmla="val 8333"/>
                <a:gd name="adj2" fmla="val 48922"/>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dirty="0">
                <a:latin typeface="微软雅黑" panose="020B0503020204020204" pitchFamily="34" charset="-122"/>
                <a:ea typeface="微软雅黑" panose="020B0503020204020204" pitchFamily="34" charset="-122"/>
              </a:endParaRPr>
            </a:p>
          </p:txBody>
        </p:sp>
        <p:sp>
          <p:nvSpPr>
            <p:cNvPr id="49" name="矩形 48"/>
            <p:cNvSpPr/>
            <p:nvPr/>
          </p:nvSpPr>
          <p:spPr>
            <a:xfrm>
              <a:off x="10484228" y="4253025"/>
              <a:ext cx="1800200" cy="361681"/>
            </a:xfrm>
            <a:prstGeom prst="rect">
              <a:avLst/>
            </a:prstGeom>
            <a:solidFill>
              <a:srgbClr val="00AAA2"/>
            </a:solidFill>
            <a:ln>
              <a:solidFill>
                <a:srgbClr val="93CDDD"/>
              </a:solidFill>
            </a:ln>
          </p:spPr>
          <p:txBody>
            <a:bodyPr wrap="squar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rPr>
                <a:t>推荐补水方案</a:t>
              </a:r>
            </a:p>
          </p:txBody>
        </p:sp>
        <p:cxnSp>
          <p:nvCxnSpPr>
            <p:cNvPr id="50" name="肘形连接符 49"/>
            <p:cNvCxnSpPr>
              <a:stCxn id="33" idx="0"/>
              <a:endCxn id="34" idx="0"/>
            </p:cNvCxnSpPr>
            <p:nvPr/>
          </p:nvCxnSpPr>
          <p:spPr>
            <a:xfrm rot="16200000" flipH="1" flipV="1">
              <a:off x="10275800" y="2032442"/>
              <a:ext cx="144017" cy="2073037"/>
            </a:xfrm>
            <a:prstGeom prst="bentConnector3">
              <a:avLst>
                <a:gd name="adj1" fmla="val -169575"/>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9562867" y="2420888"/>
              <a:ext cx="1510553" cy="361681"/>
            </a:xfrm>
            <a:prstGeom prst="rect">
              <a:avLst/>
            </a:prstGeom>
            <a:ln>
              <a:noFill/>
            </a:ln>
          </p:spPr>
          <p:txBody>
            <a:bodyPr wrap="none">
              <a:spAutoFit/>
            </a:bodyPr>
            <a:lstStyle/>
            <a:p>
              <a:pPr algn="ctr"/>
              <a:r>
                <a:rPr lang="zh-CN" altLang="en-US" sz="1600" dirty="0">
                  <a:latin typeface="微软雅黑" panose="020B0503020204020204" pitchFamily="34" charset="-122"/>
                  <a:ea typeface="微软雅黑" panose="020B0503020204020204" pitchFamily="34" charset="-122"/>
                </a:rPr>
                <a:t>方案不可行</a:t>
              </a:r>
            </a:p>
          </p:txBody>
        </p:sp>
        <p:sp>
          <p:nvSpPr>
            <p:cNvPr id="55" name="下箭头 54"/>
            <p:cNvSpPr/>
            <p:nvPr/>
          </p:nvSpPr>
          <p:spPr>
            <a:xfrm rot="16200000" flipH="1">
              <a:off x="2395354" y="1676832"/>
              <a:ext cx="216024" cy="407992"/>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57" name="下箭头 56"/>
            <p:cNvSpPr/>
            <p:nvPr/>
          </p:nvSpPr>
          <p:spPr>
            <a:xfrm rot="16200000" flipH="1">
              <a:off x="5055946" y="3166197"/>
              <a:ext cx="216024" cy="407992"/>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58" name="下箭头 57"/>
            <p:cNvSpPr/>
            <p:nvPr/>
          </p:nvSpPr>
          <p:spPr>
            <a:xfrm rot="16200000" flipH="1">
              <a:off x="8239283" y="3152995"/>
              <a:ext cx="216024" cy="407992"/>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59" name="下箭头 58"/>
            <p:cNvSpPr/>
            <p:nvPr/>
          </p:nvSpPr>
          <p:spPr>
            <a:xfrm rot="16200000" flipH="1">
              <a:off x="10160190" y="3152995"/>
              <a:ext cx="216024" cy="407992"/>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60" name="下箭头 59"/>
            <p:cNvSpPr/>
            <p:nvPr/>
          </p:nvSpPr>
          <p:spPr>
            <a:xfrm flipH="1">
              <a:off x="11366203" y="3716658"/>
              <a:ext cx="252316" cy="349309"/>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sp>
          <p:nvSpPr>
            <p:cNvPr id="61" name="下箭头 60"/>
            <p:cNvSpPr/>
            <p:nvPr/>
          </p:nvSpPr>
          <p:spPr>
            <a:xfrm flipH="1">
              <a:off x="11366203" y="4721899"/>
              <a:ext cx="252316" cy="349309"/>
            </a:xfrm>
            <a:prstGeom prst="downArrow">
              <a:avLst/>
            </a:prstGeom>
            <a:noFill/>
            <a:ln>
              <a:solidFill>
                <a:srgbClr val="93CDDD"/>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sz="1600" b="1">
                <a:latin typeface="微软雅黑" panose="020B0503020204020204" pitchFamily="34" charset="-122"/>
                <a:ea typeface="微软雅黑" panose="020B0503020204020204" pitchFamily="34" charset="-122"/>
              </a:endParaRPr>
            </a:p>
          </p:txBody>
        </p:sp>
      </p:grpSp>
      <p:sp>
        <p:nvSpPr>
          <p:cNvPr id="51" name="矩形 50">
            <a:extLst>
              <a:ext uri="{FF2B5EF4-FFF2-40B4-BE49-F238E27FC236}">
                <a16:creationId xmlns:a16="http://schemas.microsoft.com/office/drawing/2014/main" id="{E8AF4B81-4289-488F-99EF-D48A97C49A58}"/>
              </a:ext>
            </a:extLst>
          </p:cNvPr>
          <p:cNvSpPr/>
          <p:nvPr/>
        </p:nvSpPr>
        <p:spPr>
          <a:xfrm>
            <a:off x="924973" y="792134"/>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寻水溯源</a:t>
            </a:r>
            <a:endParaRPr lang="zh-CN" altLang="en-US" sz="2000" b="1" dirty="0">
              <a:solidFill>
                <a:srgbClr val="C00000"/>
              </a:solidFill>
            </a:endParaRPr>
          </a:p>
        </p:txBody>
      </p:sp>
      <p:sp>
        <p:nvSpPr>
          <p:cNvPr id="53"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6657338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6"/>
          <p:cNvSpPr>
            <a:spLocks noChangeArrowheads="1"/>
          </p:cNvSpPr>
          <p:nvPr/>
        </p:nvSpPr>
        <p:spPr bwMode="gray">
          <a:xfrm rot="2700000">
            <a:off x="646465" y="1112368"/>
            <a:ext cx="182563" cy="182563"/>
          </a:xfrm>
          <a:prstGeom prst="rtTriangle">
            <a:avLst/>
          </a:prstGeom>
          <a:solidFill>
            <a:srgbClr val="808080"/>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9" name="AutoShape 17"/>
          <p:cNvSpPr>
            <a:spLocks noChangeArrowheads="1"/>
          </p:cNvSpPr>
          <p:nvPr/>
        </p:nvSpPr>
        <p:spPr bwMode="gray">
          <a:xfrm rot="18900000" flipH="1">
            <a:off x="662340" y="1112368"/>
            <a:ext cx="182563" cy="182563"/>
          </a:xfrm>
          <a:prstGeom prst="rtTriangle">
            <a:avLst/>
          </a:prstGeom>
          <a:solidFill>
            <a:schemeClr val="folHlink"/>
          </a:solidFill>
          <a:ln w="9525" algn="ctr">
            <a:noFill/>
            <a:miter lim="800000"/>
          </a:ln>
        </p:spPr>
        <p:txBody>
          <a:bodyPr wrap="none" lIns="91438" tIns="45719" rIns="91438" bIns="45719" anchor="ctr"/>
          <a:lstStyle/>
          <a:p>
            <a:endParaRPr lang="zh-CN" altLang="en-US" dirty="0">
              <a:ea typeface="微软雅黑" panose="020B0503020204020204" pitchFamily="34" charset="-122"/>
            </a:endParaRPr>
          </a:p>
        </p:txBody>
      </p:sp>
      <p:sp>
        <p:nvSpPr>
          <p:cNvPr id="13"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ea typeface="微软雅黑" panose="020B0503020204020204" pitchFamily="34" charset="-122"/>
            </a:endParaRPr>
          </a:p>
        </p:txBody>
      </p:sp>
      <p:pic>
        <p:nvPicPr>
          <p:cNvPr id="37" name="Picture 2" descr="总体布局V2-截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291" y="1403485"/>
            <a:ext cx="6633551" cy="468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矩形 38"/>
          <p:cNvSpPr/>
          <p:nvPr/>
        </p:nvSpPr>
        <p:spPr>
          <a:xfrm>
            <a:off x="400341" y="1556792"/>
            <a:ext cx="3535419" cy="4154984"/>
          </a:xfrm>
          <a:prstGeom prst="rect">
            <a:avLst/>
          </a:prstGeom>
        </p:spPr>
        <p:txBody>
          <a:bodyPr wrap="square" lIns="91438" tIns="45719" rIns="91438" bIns="45719">
            <a:spAutoFit/>
          </a:bodyPr>
          <a:lstStyle/>
          <a:p>
            <a:pPr marL="285744" indent="-285744">
              <a:lnSpc>
                <a:spcPct val="150000"/>
              </a:lnSpc>
              <a:buFont typeface="Wingdings" panose="05000000000000000000" pitchFamily="2" charset="2"/>
              <a:buChar char="p"/>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两湖</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光明湖与宝安湖，以存蓄河道汛期雨洪为主要水源</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lnSpc>
                <a:spcPct val="150000"/>
              </a:lnSpc>
              <a:buFont typeface="Wingdings" panose="05000000000000000000" pitchFamily="2" charset="2"/>
              <a:buChar char="p"/>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一库</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罗田水库，扩建，远期存蓄西江调引水量</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lnSpc>
                <a:spcPct val="150000"/>
              </a:lnSpc>
              <a:buFont typeface="Wingdings" panose="05000000000000000000" pitchFamily="2" charset="2"/>
              <a:buChar char="p"/>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六水</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六座污水处理厂的再生水量</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lnSpc>
                <a:spcPct val="150000"/>
              </a:lnSpc>
              <a:buFont typeface="Wingdings" panose="05000000000000000000" pitchFamily="2" charset="2"/>
              <a:buChar char="p"/>
            </a:pPr>
            <a:r>
              <a:rPr lang="zh-CN"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一闸</a:t>
            </a:r>
            <a:r>
              <a:rPr lang="x-none"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河口挡潮大闸，改善水质，不补水</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lnSpc>
                <a:spcPct val="150000"/>
              </a:lnSpc>
              <a:buFont typeface="Wingdings" panose="05000000000000000000" pitchFamily="2" charset="2"/>
              <a:buChar char="p"/>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一引</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从莲花山水库引水通过霄边排渠用于茅洲河生态补水</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4" indent="-285744">
              <a:lnSpc>
                <a:spcPct val="150000"/>
              </a:lnSpc>
              <a:buFont typeface="Wingdings" panose="05000000000000000000" pitchFamily="2" charset="2"/>
              <a:buChar char="p"/>
            </a:pP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两备</a:t>
            </a:r>
            <a:r>
              <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石狗公水库</a:t>
            </a:r>
            <a:r>
              <a:rPr lang="zh-CN" altLang="en-US"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红坳水库</a:t>
            </a:r>
            <a:endParaRPr lang="en-US" altLang="zh-CN" sz="1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223793" y="6274572"/>
            <a:ext cx="7048929" cy="369330"/>
          </a:xfrm>
          <a:prstGeom prst="rect">
            <a:avLst/>
          </a:prstGeom>
        </p:spPr>
        <p:txBody>
          <a:bodyPr wrap="square" lIns="91438" tIns="45719" rIns="91438" bIns="45719">
            <a:spAutoFit/>
          </a:bodyPr>
          <a:lstStyle/>
          <a:p>
            <a:r>
              <a:rPr lang="en-US" altLang="zh-CN" b="1" dirty="0">
                <a:solidFill>
                  <a:srgbClr val="FF0000"/>
                </a:solidFill>
                <a:latin typeface="微软雅黑" pitchFamily="34" charset="-122"/>
                <a:ea typeface="微软雅黑" pitchFamily="34" charset="-122"/>
              </a:rPr>
              <a:t>“</a:t>
            </a:r>
            <a:r>
              <a:rPr lang="zh-CN" altLang="zh-CN" b="1" dirty="0">
                <a:solidFill>
                  <a:srgbClr val="FF0000"/>
                </a:solidFill>
                <a:latin typeface="微软雅黑" pitchFamily="34" charset="-122"/>
                <a:ea typeface="微软雅黑" pitchFamily="34" charset="-122"/>
              </a:rPr>
              <a:t>两湖一库、六水一闸、双引多备</a:t>
            </a:r>
            <a:r>
              <a:rPr lang="en-US" altLang="zh-CN" b="1" dirty="0">
                <a:solidFill>
                  <a:srgbClr val="FF0000"/>
                </a:solidFill>
                <a:latin typeface="微软雅黑" pitchFamily="34" charset="-122"/>
                <a:ea typeface="微软雅黑" pitchFamily="34" charset="-122"/>
              </a:rPr>
              <a:t>”</a:t>
            </a:r>
            <a:r>
              <a:rPr lang="zh-CN" altLang="zh-CN" b="1" dirty="0">
                <a:solidFill>
                  <a:srgbClr val="FF0000"/>
                </a:solidFill>
                <a:latin typeface="微软雅黑" pitchFamily="34" charset="-122"/>
                <a:ea typeface="微软雅黑" pitchFamily="34" charset="-122"/>
              </a:rPr>
              <a:t>的水环境生态用水调度运行体系</a:t>
            </a:r>
            <a:endParaRPr lang="zh-CN" altLang="en-US" b="1" dirty="0">
              <a:solidFill>
                <a:srgbClr val="FF0000"/>
              </a:solidFill>
              <a:latin typeface="微软雅黑" pitchFamily="34" charset="-122"/>
              <a:ea typeface="微软雅黑" pitchFamily="34" charset="-122"/>
            </a:endParaRPr>
          </a:p>
        </p:txBody>
      </p:sp>
      <p:sp>
        <p:nvSpPr>
          <p:cNvPr id="14" name="矩形 13">
            <a:extLst>
              <a:ext uri="{FF2B5EF4-FFF2-40B4-BE49-F238E27FC236}">
                <a16:creationId xmlns:a16="http://schemas.microsoft.com/office/drawing/2014/main" id="{2A6564CA-2308-40C0-B2AF-F18C9F3B01AC}"/>
              </a:ext>
            </a:extLst>
          </p:cNvPr>
          <p:cNvSpPr/>
          <p:nvPr/>
        </p:nvSpPr>
        <p:spPr>
          <a:xfrm>
            <a:off x="879605" y="796642"/>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寻水溯源</a:t>
            </a:r>
            <a:endParaRPr lang="zh-CN" altLang="en-US" sz="2000" b="1" dirty="0">
              <a:solidFill>
                <a:srgbClr val="C00000"/>
              </a:solidFill>
            </a:endParaRPr>
          </a:p>
        </p:txBody>
      </p:sp>
      <p:sp>
        <p:nvSpPr>
          <p:cNvPr id="10"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473943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8654" y="2060849"/>
            <a:ext cx="11264623" cy="1754327"/>
          </a:xfrm>
          <a:prstGeom prst="rect">
            <a:avLst/>
          </a:prstGeom>
        </p:spPr>
        <p:txBody>
          <a:bodyPr wrap="none" lIns="91438" tIns="45719" rIns="91438" bIns="45719">
            <a:spAutoFit/>
          </a:bodyPr>
          <a:lstStyle/>
          <a:p>
            <a:pPr fontAlgn="auto">
              <a:spcBef>
                <a:spcPts val="0"/>
              </a:spcBef>
              <a:spcAft>
                <a:spcPts val="0"/>
              </a:spcAft>
            </a:pPr>
            <a:r>
              <a:rPr lang="zh-CN" altLang="en-US" sz="3600" b="1" dirty="0">
                <a:solidFill>
                  <a:srgbClr val="19567C"/>
                </a:solidFill>
                <a:latin typeface="Times New Roman"/>
                <a:ea typeface="微软雅黑"/>
                <a:cs typeface="Arial Unicode MS" pitchFamily="34" charset="-122"/>
              </a:rPr>
              <a:t>后续：结合产业结构调整、城市更新及社会管理，</a:t>
            </a:r>
            <a:endParaRPr lang="en-US" altLang="zh-CN" sz="3600" b="1" dirty="0">
              <a:solidFill>
                <a:srgbClr val="19567C"/>
              </a:solidFill>
              <a:latin typeface="Times New Roman"/>
              <a:ea typeface="微软雅黑"/>
              <a:cs typeface="Arial Unicode MS" pitchFamily="34" charset="-122"/>
            </a:endParaRPr>
          </a:p>
          <a:p>
            <a:pPr fontAlgn="auto">
              <a:spcBef>
                <a:spcPts val="0"/>
              </a:spcBef>
              <a:spcAft>
                <a:spcPts val="0"/>
              </a:spcAft>
            </a:pPr>
            <a:endParaRPr lang="en-US" altLang="zh-CN" sz="3600" b="1" dirty="0">
              <a:solidFill>
                <a:srgbClr val="19567C"/>
              </a:solidFill>
              <a:latin typeface="Times New Roman"/>
              <a:ea typeface="微软雅黑"/>
              <a:cs typeface="Arial Unicode MS" pitchFamily="34" charset="-122"/>
            </a:endParaRPr>
          </a:p>
          <a:p>
            <a:pPr fontAlgn="auto">
              <a:spcBef>
                <a:spcPts val="0"/>
              </a:spcBef>
              <a:spcAft>
                <a:spcPts val="0"/>
              </a:spcAft>
            </a:pPr>
            <a:r>
              <a:rPr lang="zh-CN" altLang="en-US" sz="3600" b="1" dirty="0">
                <a:solidFill>
                  <a:srgbClr val="19567C"/>
                </a:solidFill>
                <a:latin typeface="Times New Roman"/>
                <a:ea typeface="微软雅黑"/>
                <a:cs typeface="Arial Unicode MS" pitchFamily="34" charset="-122"/>
              </a:rPr>
              <a:t>进一步巩固茅洲河流域治水提质成果，做到</a:t>
            </a:r>
            <a:r>
              <a:rPr lang="zh-CN" altLang="en-US" sz="3600" b="1" dirty="0">
                <a:solidFill>
                  <a:srgbClr val="C00000"/>
                </a:solidFill>
                <a:latin typeface="Times New Roman"/>
                <a:ea typeface="微软雅黑"/>
                <a:cs typeface="Arial Unicode MS" pitchFamily="34" charset="-122"/>
              </a:rPr>
              <a:t>长制久清。</a:t>
            </a:r>
            <a:endParaRPr lang="zh-SG" altLang="en-US" sz="3600" b="1" dirty="0">
              <a:solidFill>
                <a:srgbClr val="C00000"/>
              </a:solidFill>
              <a:latin typeface="Times New Roman"/>
              <a:ea typeface="微软雅黑"/>
              <a:cs typeface="Arial Unicode MS" pitchFamily="34" charset="-122"/>
            </a:endParaRPr>
          </a:p>
        </p:txBody>
      </p:sp>
      <p:sp>
        <p:nvSpPr>
          <p:cNvPr id="5"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Tree>
    <p:extLst>
      <p:ext uri="{BB962C8B-B14F-4D97-AF65-F5344CB8AC3E}">
        <p14:creationId xmlns:p14="http://schemas.microsoft.com/office/powerpoint/2010/main" val="333227105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5"/>
          <p:cNvSpPr txBox="1">
            <a:spLocks noGrp="1" noChangeArrowheads="1"/>
          </p:cNvSpPr>
          <p:nvPr/>
        </p:nvSpPr>
        <p:spPr bwMode="auto">
          <a:xfrm>
            <a:off x="9840416" y="6448252"/>
            <a:ext cx="2844800" cy="365125"/>
          </a:xfrm>
          <a:prstGeom prst="rect">
            <a:avLst/>
          </a:prstGeom>
          <a:noFill/>
          <a:ln w="9525">
            <a:noFill/>
            <a:miter lim="800000"/>
            <a:headEnd/>
            <a:tailEnd/>
          </a:ln>
        </p:spPr>
        <p:txBody>
          <a:bodyPr lIns="121912" tIns="60956" rIns="121912" bIns="60956" anchor="ctr"/>
          <a:lstStyle/>
          <a:p>
            <a:pPr algn="ctr" defTabSz="1219110" fontAlgn="auto">
              <a:spcBef>
                <a:spcPts val="0"/>
              </a:spcBef>
              <a:spcAft>
                <a:spcPts val="0"/>
              </a:spcAft>
            </a:pPr>
            <a:fld id="{B16C5324-C68E-4D13-97C2-B8996E6CDF98}" type="slidenum">
              <a:rPr lang="zh-CN" altLang="en-US" sz="1600">
                <a:solidFill>
                  <a:prstClr val="white"/>
                </a:solidFill>
                <a:latin typeface="Calibri" pitchFamily="34" charset="0"/>
                <a:ea typeface="宋体"/>
              </a:rPr>
              <a:pPr algn="ctr" defTabSz="1219110" fontAlgn="auto">
                <a:spcBef>
                  <a:spcPts val="0"/>
                </a:spcBef>
                <a:spcAft>
                  <a:spcPts val="0"/>
                </a:spcAft>
              </a:pPr>
              <a:t>4</a:t>
            </a:fld>
            <a:endParaRPr lang="zh-CN" altLang="en-US" sz="1600">
              <a:solidFill>
                <a:prstClr val="white"/>
              </a:solidFill>
              <a:latin typeface="Calibri" pitchFamily="34" charset="0"/>
              <a:ea typeface="宋体"/>
            </a:endParaRPr>
          </a:p>
        </p:txBody>
      </p:sp>
      <p:sp>
        <p:nvSpPr>
          <p:cNvPr id="13" name="文本框 10"/>
          <p:cNvSpPr txBox="1">
            <a:spLocks noChangeArrowheads="1"/>
          </p:cNvSpPr>
          <p:nvPr/>
        </p:nvSpPr>
        <p:spPr bwMode="auto">
          <a:xfrm>
            <a:off x="335361" y="238014"/>
            <a:ext cx="6305572" cy="5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defTabSz="1219110" fontAlgn="auto">
              <a:spcBef>
                <a:spcPts val="0"/>
              </a:spcBef>
              <a:spcAft>
                <a:spcPts val="0"/>
              </a:spcAft>
            </a:pPr>
            <a:r>
              <a:rPr lang="zh-CN" altLang="en-US" sz="2700" b="1" dirty="0">
                <a:solidFill>
                  <a:prstClr val="black"/>
                </a:solidFill>
                <a:latin typeface="微软雅黑" pitchFamily="34" charset="-122"/>
                <a:ea typeface="微软雅黑" pitchFamily="34" charset="-122"/>
              </a:rPr>
              <a:t>一、我国水环境现状及存在问题</a:t>
            </a:r>
          </a:p>
        </p:txBody>
      </p:sp>
      <p:sp>
        <p:nvSpPr>
          <p:cNvPr id="14" name="矩形 13"/>
          <p:cNvSpPr/>
          <p:nvPr/>
        </p:nvSpPr>
        <p:spPr>
          <a:xfrm>
            <a:off x="476212" y="1022434"/>
            <a:ext cx="11283989" cy="1600436"/>
          </a:xfrm>
          <a:prstGeom prst="rect">
            <a:avLst/>
          </a:prstGeom>
        </p:spPr>
        <p:txBody>
          <a:bodyPr wrap="square" lIns="121912" tIns="60956" rIns="121912" bIns="60956">
            <a:spAutoFit/>
          </a:bodyPr>
          <a:lstStyle/>
          <a:p>
            <a:pPr algn="just" defTabSz="1219110" fontAlgn="auto">
              <a:lnSpc>
                <a:spcPct val="150000"/>
              </a:lnSpc>
              <a:spcBef>
                <a:spcPts val="0"/>
              </a:spcBef>
              <a:spcAft>
                <a:spcPts val="0"/>
              </a:spcAft>
            </a:pPr>
            <a:r>
              <a:rPr lang="en-US" altLang="zh-CN" sz="2100" dirty="0">
                <a:solidFill>
                  <a:prstClr val="black"/>
                </a:solidFill>
                <a:latin typeface="微软雅黑" pitchFamily="34" charset="-122"/>
                <a:ea typeface="微软雅黑" pitchFamily="34" charset="-122"/>
              </a:rPr>
              <a:t>       </a:t>
            </a:r>
            <a:r>
              <a:rPr lang="zh-CN" altLang="zh-CN" sz="2100" dirty="0">
                <a:solidFill>
                  <a:prstClr val="black"/>
                </a:solidFill>
                <a:latin typeface="微软雅黑" pitchFamily="34" charset="-122"/>
                <a:ea typeface="微软雅黑" pitchFamily="34" charset="-122"/>
              </a:rPr>
              <a:t>水是生命之源、生产之要、生态之基</a:t>
            </a:r>
            <a:r>
              <a:rPr lang="zh-CN" altLang="en-US" sz="2100" dirty="0">
                <a:solidFill>
                  <a:prstClr val="black"/>
                </a:solidFill>
                <a:latin typeface="微软雅黑" pitchFamily="34" charset="-122"/>
                <a:ea typeface="微软雅黑" pitchFamily="34" charset="-122"/>
              </a:rPr>
              <a:t>，</a:t>
            </a:r>
            <a:r>
              <a:rPr lang="zh-CN" altLang="zh-CN" sz="2100" dirty="0">
                <a:solidFill>
                  <a:prstClr val="black"/>
                </a:solidFill>
                <a:latin typeface="微软雅黑" pitchFamily="34" charset="-122"/>
                <a:ea typeface="微软雅黑" pitchFamily="34" charset="-122"/>
              </a:rPr>
              <a:t>但我国当前水污染、水</a:t>
            </a:r>
            <a:r>
              <a:rPr lang="zh-CN" altLang="en-US" sz="2100" dirty="0">
                <a:solidFill>
                  <a:prstClr val="black"/>
                </a:solidFill>
                <a:latin typeface="微软雅黑" pitchFamily="34" charset="-122"/>
                <a:ea typeface="微软雅黑" pitchFamily="34" charset="-122"/>
              </a:rPr>
              <a:t>质</a:t>
            </a:r>
            <a:r>
              <a:rPr lang="zh-CN" altLang="zh-CN" sz="2100" dirty="0">
                <a:solidFill>
                  <a:prstClr val="black"/>
                </a:solidFill>
                <a:latin typeface="微软雅黑" pitchFamily="34" charset="-122"/>
                <a:ea typeface="微软雅黑" pitchFamily="34" charset="-122"/>
              </a:rPr>
              <a:t>恶化等问题日益突出，影响和</a:t>
            </a:r>
            <a:r>
              <a:rPr lang="zh-CN" altLang="en-US" sz="2100" dirty="0">
                <a:solidFill>
                  <a:prstClr val="black"/>
                </a:solidFill>
                <a:latin typeface="微软雅黑" pitchFamily="34" charset="-122"/>
                <a:ea typeface="微软雅黑" pitchFamily="34" charset="-122"/>
              </a:rPr>
              <a:t>危害</a:t>
            </a:r>
            <a:r>
              <a:rPr lang="zh-CN" altLang="zh-CN" sz="2100" dirty="0">
                <a:solidFill>
                  <a:prstClr val="black"/>
                </a:solidFill>
                <a:latin typeface="微软雅黑" pitchFamily="34" charset="-122"/>
                <a:ea typeface="微软雅黑" pitchFamily="34" charset="-122"/>
              </a:rPr>
              <a:t>群众健康，</a:t>
            </a:r>
            <a:r>
              <a:rPr lang="zh-CN" altLang="en-US" sz="2100" dirty="0">
                <a:solidFill>
                  <a:prstClr val="black"/>
                </a:solidFill>
                <a:latin typeface="微软雅黑" pitchFamily="34" charset="-122"/>
                <a:ea typeface="微软雅黑" pitchFamily="34" charset="-122"/>
              </a:rPr>
              <a:t>制约</a:t>
            </a:r>
            <a:r>
              <a:rPr lang="zh-CN" altLang="zh-CN" sz="2100" dirty="0">
                <a:solidFill>
                  <a:prstClr val="black"/>
                </a:solidFill>
                <a:latin typeface="微软雅黑" pitchFamily="34" charset="-122"/>
                <a:ea typeface="微软雅黑" pitchFamily="34" charset="-122"/>
              </a:rPr>
              <a:t>经济社会</a:t>
            </a:r>
            <a:r>
              <a:rPr lang="zh-CN" altLang="en-US" sz="2100" dirty="0">
                <a:solidFill>
                  <a:prstClr val="black"/>
                </a:solidFill>
                <a:latin typeface="微软雅黑" pitchFamily="34" charset="-122"/>
                <a:ea typeface="微软雅黑" pitchFamily="34" charset="-122"/>
              </a:rPr>
              <a:t>可</a:t>
            </a:r>
            <a:r>
              <a:rPr lang="zh-CN" altLang="zh-CN" sz="2100" dirty="0">
                <a:solidFill>
                  <a:prstClr val="black"/>
                </a:solidFill>
                <a:latin typeface="微软雅黑" pitchFamily="34" charset="-122"/>
                <a:ea typeface="微软雅黑" pitchFamily="34" charset="-122"/>
              </a:rPr>
              <a:t>持续发展</a:t>
            </a:r>
            <a:r>
              <a:rPr lang="zh-CN" altLang="en-US" sz="2100" dirty="0">
                <a:solidFill>
                  <a:prstClr val="black"/>
                </a:solidFill>
                <a:latin typeface="微软雅黑" pitchFamily="34" charset="-122"/>
                <a:ea typeface="微软雅黑" pitchFamily="34" charset="-122"/>
              </a:rPr>
              <a:t>。据</a:t>
            </a:r>
            <a:r>
              <a:rPr lang="en-US" altLang="zh-CN" sz="2100" dirty="0">
                <a:solidFill>
                  <a:prstClr val="black"/>
                </a:solidFill>
                <a:latin typeface="微软雅黑" pitchFamily="34" charset="-122"/>
                <a:ea typeface="微软雅黑" pitchFamily="34" charset="-122"/>
              </a:rPr>
              <a:t>《2015</a:t>
            </a:r>
            <a:r>
              <a:rPr lang="zh-CN" altLang="en-US" sz="2100" dirty="0">
                <a:solidFill>
                  <a:prstClr val="black"/>
                </a:solidFill>
                <a:latin typeface="微软雅黑" pitchFamily="34" charset="-122"/>
                <a:ea typeface="微软雅黑" pitchFamily="34" charset="-122"/>
              </a:rPr>
              <a:t>中国环境状况公报</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显示，我国地表水和地下水污染形势严峻。</a:t>
            </a:r>
          </a:p>
        </p:txBody>
      </p:sp>
      <p:pic>
        <p:nvPicPr>
          <p:cNvPr id="24" name="Picture 3" descr="C:\Users\韩景超\Documents\Tencent Files\921491946\Image\C2C\4IZ0(Q%LICW}J~1P)QIH9ZW.png"/>
          <p:cNvPicPr>
            <a:picLocks noChangeAspect="1" noChangeArrowheads="1"/>
          </p:cNvPicPr>
          <p:nvPr/>
        </p:nvPicPr>
        <p:blipFill>
          <a:blip r:embed="rId2"/>
          <a:srcRect/>
          <a:stretch>
            <a:fillRect/>
          </a:stretch>
        </p:blipFill>
        <p:spPr bwMode="auto">
          <a:xfrm>
            <a:off x="335360" y="3014431"/>
            <a:ext cx="6019800" cy="3390900"/>
          </a:xfrm>
          <a:prstGeom prst="rect">
            <a:avLst/>
          </a:prstGeom>
          <a:noFill/>
        </p:spPr>
      </p:pic>
      <p:pic>
        <p:nvPicPr>
          <p:cNvPr id="25" name="Picture 4" descr="C:\Users\韩景超\Documents\Tencent Files\921491946\Image\C2C\~V9~0%P$5E`JC2JS@$%7Q@L.png"/>
          <p:cNvPicPr>
            <a:picLocks noChangeAspect="1" noChangeArrowheads="1"/>
          </p:cNvPicPr>
          <p:nvPr/>
        </p:nvPicPr>
        <p:blipFill>
          <a:blip r:embed="rId3"/>
          <a:srcRect/>
          <a:stretch>
            <a:fillRect/>
          </a:stretch>
        </p:blipFill>
        <p:spPr bwMode="auto">
          <a:xfrm>
            <a:off x="5955149" y="3014431"/>
            <a:ext cx="5664200" cy="3390900"/>
          </a:xfrm>
          <a:prstGeom prst="rect">
            <a:avLst/>
          </a:prstGeom>
          <a:noFill/>
        </p:spPr>
      </p:pic>
      <p:sp>
        <p:nvSpPr>
          <p:cNvPr id="2" name="TextBox 1"/>
          <p:cNvSpPr txBox="1"/>
          <p:nvPr/>
        </p:nvSpPr>
        <p:spPr>
          <a:xfrm>
            <a:off x="0" y="6309323"/>
            <a:ext cx="3695733" cy="415495"/>
          </a:xfrm>
          <a:prstGeom prst="rect">
            <a:avLst/>
          </a:prstGeom>
          <a:noFill/>
        </p:spPr>
        <p:txBody>
          <a:bodyPr wrap="square" lIns="121912" tIns="60956" rIns="121912" bIns="60956" rtlCol="0">
            <a:spAutoFit/>
          </a:bodyPr>
          <a:lstStyle/>
          <a:p>
            <a:pPr defTabSz="1219110" fontAlgn="auto">
              <a:spcBef>
                <a:spcPts val="0"/>
              </a:spcBef>
              <a:spcAft>
                <a:spcPts val="0"/>
              </a:spcAft>
            </a:pPr>
            <a:r>
              <a:rPr lang="zh-CN" altLang="en-US" sz="1900" dirty="0">
                <a:solidFill>
                  <a:prstClr val="black"/>
                </a:solidFill>
                <a:latin typeface="Calibri"/>
                <a:ea typeface="宋体"/>
              </a:rPr>
              <a:t>数据来源：</a:t>
            </a:r>
            <a:r>
              <a:rPr lang="en-US" altLang="zh-CN" sz="1900" dirty="0">
                <a:solidFill>
                  <a:prstClr val="black"/>
                </a:solidFill>
                <a:latin typeface="Calibri"/>
                <a:ea typeface="宋体"/>
              </a:rPr>
              <a:t>2015</a:t>
            </a:r>
            <a:r>
              <a:rPr lang="zh-CN" altLang="en-US" sz="1900" dirty="0">
                <a:solidFill>
                  <a:prstClr val="black"/>
                </a:solidFill>
                <a:latin typeface="Calibri"/>
                <a:ea typeface="宋体"/>
              </a:rPr>
              <a:t>年中国环境公报</a:t>
            </a: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575281337"/>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5"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6"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7" name="矩形 6">
            <a:extLst>
              <a:ext uri="{FF2B5EF4-FFF2-40B4-BE49-F238E27FC236}">
                <a16:creationId xmlns:a16="http://schemas.microsoft.com/office/drawing/2014/main" id="{2A6564CA-2308-40C0-B2AF-F18C9F3B01AC}"/>
              </a:ext>
            </a:extLst>
          </p:cNvPr>
          <p:cNvSpPr/>
          <p:nvPr/>
        </p:nvSpPr>
        <p:spPr>
          <a:xfrm>
            <a:off x="879604" y="796642"/>
            <a:ext cx="1217000"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五大阶段</a:t>
            </a:r>
          </a:p>
        </p:txBody>
      </p:sp>
      <p:sp>
        <p:nvSpPr>
          <p:cNvPr id="8" name="椭圆 18"/>
          <p:cNvSpPr/>
          <p:nvPr/>
        </p:nvSpPr>
        <p:spPr>
          <a:xfrm>
            <a:off x="4149726" y="4301431"/>
            <a:ext cx="3890963" cy="2249488"/>
          </a:xfrm>
          <a:custGeom>
            <a:avLst/>
            <a:gdLst/>
            <a:ahLst/>
            <a:cxnLst/>
            <a:rect l="l" t="t" r="r" b="b"/>
            <a:pathLst>
              <a:path w="6552728" h="3789040">
                <a:moveTo>
                  <a:pt x="3276364" y="0"/>
                </a:moveTo>
                <a:cubicBezTo>
                  <a:pt x="5085850" y="0"/>
                  <a:pt x="6552728" y="1466878"/>
                  <a:pt x="6552728" y="3276364"/>
                </a:cubicBezTo>
                <a:cubicBezTo>
                  <a:pt x="6552728" y="3450792"/>
                  <a:pt x="6539098" y="3622036"/>
                  <a:pt x="6512527" y="3789040"/>
                </a:cubicBezTo>
                <a:lnTo>
                  <a:pt x="5535623" y="3789040"/>
                </a:lnTo>
                <a:cubicBezTo>
                  <a:pt x="5553690" y="3674839"/>
                  <a:pt x="5562811" y="3557773"/>
                  <a:pt x="5562811" y="3438575"/>
                </a:cubicBezTo>
                <a:cubicBezTo>
                  <a:pt x="5562811" y="2175805"/>
                  <a:pt x="4539134" y="1152128"/>
                  <a:pt x="3276364" y="1152128"/>
                </a:cubicBezTo>
                <a:cubicBezTo>
                  <a:pt x="2013594" y="1152128"/>
                  <a:pt x="989917" y="2175805"/>
                  <a:pt x="989917" y="3438575"/>
                </a:cubicBezTo>
                <a:cubicBezTo>
                  <a:pt x="989917" y="3557773"/>
                  <a:pt x="999038" y="3674839"/>
                  <a:pt x="1017105" y="3789040"/>
                </a:cubicBezTo>
                <a:lnTo>
                  <a:pt x="40201" y="3789040"/>
                </a:lnTo>
                <a:cubicBezTo>
                  <a:pt x="13631" y="3622036"/>
                  <a:pt x="0" y="3450792"/>
                  <a:pt x="0" y="3276364"/>
                </a:cubicBezTo>
                <a:cubicBezTo>
                  <a:pt x="0" y="1466878"/>
                  <a:pt x="1466878" y="0"/>
                  <a:pt x="327636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9" name="椭圆 18"/>
          <p:cNvSpPr/>
          <p:nvPr/>
        </p:nvSpPr>
        <p:spPr>
          <a:xfrm>
            <a:off x="4278315" y="4442718"/>
            <a:ext cx="3635375" cy="2100263"/>
          </a:xfrm>
          <a:custGeom>
            <a:avLst/>
            <a:gdLst/>
            <a:ahLst/>
            <a:cxnLst/>
            <a:rect l="l" t="t" r="r" b="b"/>
            <a:pathLst>
              <a:path w="6120680" h="3539213">
                <a:moveTo>
                  <a:pt x="3060340" y="0"/>
                </a:moveTo>
                <a:cubicBezTo>
                  <a:pt x="4750520" y="0"/>
                  <a:pt x="6120680" y="1370161"/>
                  <a:pt x="6120680" y="3060340"/>
                </a:cubicBezTo>
                <a:cubicBezTo>
                  <a:pt x="6120680" y="3223267"/>
                  <a:pt x="6107949" y="3383220"/>
                  <a:pt x="6083130" y="3539213"/>
                </a:cubicBezTo>
                <a:lnTo>
                  <a:pt x="5462282" y="3539213"/>
                </a:lnTo>
                <a:cubicBezTo>
                  <a:pt x="5481168" y="3419369"/>
                  <a:pt x="5490610" y="3296541"/>
                  <a:pt x="5490610" y="3171507"/>
                </a:cubicBezTo>
                <a:cubicBezTo>
                  <a:pt x="5490610" y="1829306"/>
                  <a:pt x="4402541" y="741237"/>
                  <a:pt x="3060340" y="741237"/>
                </a:cubicBezTo>
                <a:cubicBezTo>
                  <a:pt x="1718139" y="741237"/>
                  <a:pt x="630070" y="1829306"/>
                  <a:pt x="630070" y="3171507"/>
                </a:cubicBezTo>
                <a:cubicBezTo>
                  <a:pt x="630070" y="3296541"/>
                  <a:pt x="639513" y="3419369"/>
                  <a:pt x="658398" y="3539213"/>
                </a:cubicBezTo>
                <a:lnTo>
                  <a:pt x="37550" y="3539213"/>
                </a:lnTo>
                <a:cubicBezTo>
                  <a:pt x="12732" y="3383220"/>
                  <a:pt x="0" y="3223267"/>
                  <a:pt x="0" y="3060340"/>
                </a:cubicBezTo>
                <a:cubicBezTo>
                  <a:pt x="0" y="1370161"/>
                  <a:pt x="1370161" y="0"/>
                  <a:pt x="3060340" y="0"/>
                </a:cubicBezTo>
                <a:close/>
              </a:path>
            </a:pathLst>
          </a:custGeom>
          <a:solidFill>
            <a:schemeClr val="accent3">
              <a:lumMod val="50000"/>
            </a:schemeClr>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10" name="TextBox 42"/>
          <p:cNvSpPr txBox="1">
            <a:spLocks noChangeArrowheads="1"/>
          </p:cNvSpPr>
          <p:nvPr/>
        </p:nvSpPr>
        <p:spPr bwMode="auto">
          <a:xfrm>
            <a:off x="5205413" y="5639588"/>
            <a:ext cx="1847851" cy="565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lnSpc>
                <a:spcPct val="120000"/>
              </a:lnSpc>
            </a:pPr>
            <a:r>
              <a:rPr lang="zh-CN" altLang="en-US" sz="2800" b="1" dirty="0">
                <a:solidFill>
                  <a:srgbClr val="7F7F7F"/>
                </a:solidFill>
                <a:latin typeface="微软雅黑" panose="020B0503020204020204" pitchFamily="34" charset="-122"/>
              </a:rPr>
              <a:t>五大阶段</a:t>
            </a:r>
          </a:p>
        </p:txBody>
      </p:sp>
      <p:sp>
        <p:nvSpPr>
          <p:cNvPr id="11" name="TextBox 31"/>
          <p:cNvSpPr txBox="1">
            <a:spLocks noChangeArrowheads="1"/>
          </p:cNvSpPr>
          <p:nvPr/>
        </p:nvSpPr>
        <p:spPr bwMode="auto">
          <a:xfrm>
            <a:off x="1089125" y="3755127"/>
            <a:ext cx="2756595" cy="110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just">
              <a:lnSpc>
                <a:spcPct val="130000"/>
              </a:lnSpc>
            </a:pPr>
            <a:r>
              <a:rPr lang="zh-CN" altLang="zh-CN" sz="1500" b="1" dirty="0">
                <a:solidFill>
                  <a:schemeClr val="accent3">
                    <a:lumMod val="50000"/>
                  </a:schemeClr>
                </a:solidFill>
              </a:rPr>
              <a:t>第二个阶段</a:t>
            </a:r>
            <a:r>
              <a:rPr lang="zh-CN" altLang="zh-CN" sz="1500" b="1" dirty="0"/>
              <a:t>：</a:t>
            </a:r>
            <a:r>
              <a:rPr lang="zh-CN" altLang="en-US" sz="1200" dirty="0"/>
              <a:t>就是</a:t>
            </a:r>
            <a:r>
              <a:rPr lang="zh-CN" altLang="zh-CN" sz="1200" dirty="0"/>
              <a:t>我们提出</a:t>
            </a:r>
            <a:r>
              <a:rPr lang="zh-CN" altLang="en-US" sz="1200" dirty="0"/>
              <a:t>的</a:t>
            </a:r>
            <a:r>
              <a:rPr lang="en-US" altLang="zh-CN" sz="1200" b="1" dirty="0">
                <a:solidFill>
                  <a:srgbClr val="FF0000"/>
                </a:solidFill>
              </a:rPr>
              <a:t>“</a:t>
            </a:r>
            <a:r>
              <a:rPr lang="zh-CN" altLang="zh-CN" sz="1200" b="1" dirty="0">
                <a:solidFill>
                  <a:srgbClr val="FF0000"/>
                </a:solidFill>
              </a:rPr>
              <a:t>织网成片、正本清源、理水梳岸、寻水溯源</a:t>
            </a:r>
            <a:r>
              <a:rPr lang="en-US" altLang="zh-CN" sz="1200" b="1" dirty="0">
                <a:solidFill>
                  <a:srgbClr val="FF0000"/>
                </a:solidFill>
              </a:rPr>
              <a:t>”</a:t>
            </a:r>
            <a:r>
              <a:rPr lang="zh-CN" altLang="zh-CN" sz="1200" b="1" dirty="0">
                <a:solidFill>
                  <a:srgbClr val="FF0000"/>
                </a:solidFill>
              </a:rPr>
              <a:t>四条技术保障路线</a:t>
            </a:r>
            <a:r>
              <a:rPr lang="zh-CN" altLang="zh-CN" sz="1200" dirty="0"/>
              <a:t>，为从源头上彻底实现雨污分流奠定坚实基础</a:t>
            </a:r>
            <a:r>
              <a:rPr lang="zh-CN" altLang="en-US" sz="1200" dirty="0"/>
              <a:t>。</a:t>
            </a:r>
            <a:endParaRPr lang="zh-CN" altLang="en-US" sz="1200" dirty="0">
              <a:solidFill>
                <a:srgbClr val="7F7F7F"/>
              </a:solidFill>
              <a:latin typeface="幼圆" panose="02010509060101010101" pitchFamily="49" charset="-122"/>
              <a:ea typeface="幼圆" panose="02010509060101010101" pitchFamily="49" charset="-122"/>
            </a:endParaRPr>
          </a:p>
        </p:txBody>
      </p:sp>
      <p:sp>
        <p:nvSpPr>
          <p:cNvPr id="12" name="TextBox 31"/>
          <p:cNvSpPr txBox="1">
            <a:spLocks noChangeArrowheads="1"/>
          </p:cNvSpPr>
          <p:nvPr/>
        </p:nvSpPr>
        <p:spPr bwMode="auto">
          <a:xfrm>
            <a:off x="4038772" y="2817875"/>
            <a:ext cx="4499247" cy="86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nSpc>
                <a:spcPct val="130000"/>
              </a:lnSpc>
            </a:pPr>
            <a:r>
              <a:rPr lang="zh-CN" altLang="zh-CN" sz="1500" b="1" dirty="0">
                <a:solidFill>
                  <a:schemeClr val="accent3">
                    <a:lumMod val="50000"/>
                  </a:schemeClr>
                </a:solidFill>
              </a:rPr>
              <a:t>第三个阶段：</a:t>
            </a:r>
            <a:r>
              <a:rPr lang="zh-CN" altLang="zh-CN" sz="1200" dirty="0"/>
              <a:t>就是茅洲河流域暗河暗涵暗管、排污口和小微黑臭水体排查和整治，</a:t>
            </a:r>
            <a:r>
              <a:rPr lang="zh-CN" altLang="zh-CN" sz="1200" b="1" dirty="0">
                <a:solidFill>
                  <a:srgbClr val="FF0000"/>
                </a:solidFill>
              </a:rPr>
              <a:t>实施精准截污</a:t>
            </a:r>
            <a:r>
              <a:rPr lang="zh-CN" altLang="zh-CN" sz="1200" dirty="0"/>
              <a:t>，从源头上消除污水直排入河现象，遏制对干支流的水体污染。巩固和提升前期整治成效。</a:t>
            </a:r>
            <a:endParaRPr lang="zh-CN" altLang="en-US" sz="1200" dirty="0">
              <a:solidFill>
                <a:srgbClr val="7F7F7F"/>
              </a:solidFill>
              <a:latin typeface="幼圆" panose="02010509060101010101" pitchFamily="49" charset="-122"/>
              <a:ea typeface="幼圆" panose="02010509060101010101" pitchFamily="49" charset="-122"/>
            </a:endParaRPr>
          </a:p>
        </p:txBody>
      </p:sp>
      <p:sp>
        <p:nvSpPr>
          <p:cNvPr id="13" name="TextBox 31"/>
          <p:cNvSpPr txBox="1">
            <a:spLocks noChangeArrowheads="1"/>
          </p:cNvSpPr>
          <p:nvPr/>
        </p:nvSpPr>
        <p:spPr bwMode="auto">
          <a:xfrm>
            <a:off x="245905" y="5122170"/>
            <a:ext cx="3044875" cy="160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r>
              <a:rPr lang="zh-CN" altLang="zh-CN" sz="1500" b="1" dirty="0">
                <a:solidFill>
                  <a:schemeClr val="accent3">
                    <a:lumMod val="50000"/>
                  </a:schemeClr>
                </a:solidFill>
              </a:rPr>
              <a:t>第一个阶段</a:t>
            </a:r>
            <a:r>
              <a:rPr lang="zh-CN" altLang="zh-CN" sz="1500" b="1" dirty="0"/>
              <a:t>：</a:t>
            </a:r>
            <a:r>
              <a:rPr lang="zh-CN" altLang="zh-CN" sz="1200" dirty="0"/>
              <a:t>已经实施的茅洲河（宝安片区）</a:t>
            </a:r>
            <a:r>
              <a:rPr lang="en-US" altLang="zh-CN" sz="1200" dirty="0"/>
              <a:t>EPC</a:t>
            </a:r>
            <a:r>
              <a:rPr lang="zh-CN" altLang="zh-CN" sz="1200" dirty="0"/>
              <a:t>综合整治工程，以及后续实施的茅洲河光明片区、东莞片区水环境综合整治工程。</a:t>
            </a:r>
            <a:r>
              <a:rPr lang="zh-CN" altLang="zh-CN" sz="1200" b="1" dirty="0">
                <a:solidFill>
                  <a:srgbClr val="FF0000"/>
                </a:solidFill>
              </a:rPr>
              <a:t>通过六大系统</a:t>
            </a:r>
            <a:r>
              <a:rPr lang="zh-CN" altLang="en-US" sz="1200" b="1" dirty="0">
                <a:solidFill>
                  <a:srgbClr val="FF0000"/>
                </a:solidFill>
              </a:rPr>
              <a:t>的</a:t>
            </a:r>
            <a:r>
              <a:rPr lang="zh-CN" altLang="zh-CN" sz="1200" b="1" dirty="0">
                <a:solidFill>
                  <a:srgbClr val="FF0000"/>
                </a:solidFill>
              </a:rPr>
              <a:t>建设，实现控源截污、内源治理、生态修复等功能</a:t>
            </a:r>
            <a:r>
              <a:rPr lang="zh-CN" altLang="zh-CN" sz="1200" dirty="0"/>
              <a:t>。</a:t>
            </a:r>
            <a:endParaRPr lang="en-US" altLang="zh-CN" sz="1200" dirty="0"/>
          </a:p>
          <a:p>
            <a:endParaRPr lang="en-US" altLang="zh-CN" sz="1200" dirty="0"/>
          </a:p>
          <a:p>
            <a:r>
              <a:rPr lang="zh-CN" altLang="zh-CN" sz="1200" dirty="0"/>
              <a:t>这一阶段工作是基础性工作，搭建起流域治理的</a:t>
            </a:r>
            <a:r>
              <a:rPr lang="en-US" altLang="zh-CN" sz="1200" dirty="0"/>
              <a:t>“</a:t>
            </a:r>
            <a:r>
              <a:rPr lang="zh-CN" altLang="zh-CN" sz="1200" dirty="0"/>
              <a:t>四梁八柱</a:t>
            </a:r>
            <a:r>
              <a:rPr lang="en-US" altLang="zh-CN" sz="1200" dirty="0"/>
              <a:t>”</a:t>
            </a:r>
            <a:r>
              <a:rPr lang="zh-CN" altLang="zh-CN" sz="1200" dirty="0"/>
              <a:t>。</a:t>
            </a:r>
          </a:p>
        </p:txBody>
      </p:sp>
      <p:sp>
        <p:nvSpPr>
          <p:cNvPr id="15" name="TextBox 31"/>
          <p:cNvSpPr txBox="1">
            <a:spLocks noChangeArrowheads="1"/>
          </p:cNvSpPr>
          <p:nvPr/>
        </p:nvSpPr>
        <p:spPr bwMode="auto">
          <a:xfrm>
            <a:off x="8271788" y="3799040"/>
            <a:ext cx="3719685" cy="8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r>
              <a:rPr lang="zh-CN" altLang="zh-CN" sz="1500" b="1" dirty="0">
                <a:solidFill>
                  <a:schemeClr val="accent3">
                    <a:lumMod val="50000"/>
                  </a:schemeClr>
                </a:solidFill>
              </a:rPr>
              <a:t>第四个阶段</a:t>
            </a:r>
            <a:r>
              <a:rPr lang="zh-CN" altLang="zh-CN" sz="1500" dirty="0"/>
              <a:t>：</a:t>
            </a:r>
            <a:r>
              <a:rPr lang="zh-CN" altLang="en-US" sz="1200" dirty="0"/>
              <a:t>就是</a:t>
            </a:r>
            <a:r>
              <a:rPr lang="zh-CN" altLang="zh-CN" sz="1200" dirty="0"/>
              <a:t>针对茅洲河</a:t>
            </a:r>
            <a:r>
              <a:rPr lang="en-US" altLang="zh-CN" sz="1200" dirty="0"/>
              <a:t>13</a:t>
            </a:r>
            <a:r>
              <a:rPr lang="zh-CN" altLang="zh-CN" sz="1200" dirty="0"/>
              <a:t>公里感潮河段潮汐作用带来流域交叉污染问题，</a:t>
            </a:r>
            <a:r>
              <a:rPr lang="zh-CN" altLang="zh-CN" sz="1200" b="1" dirty="0">
                <a:solidFill>
                  <a:srgbClr val="FF0000"/>
                </a:solidFill>
              </a:rPr>
              <a:t>建设茅洲河河口大闸</a:t>
            </a:r>
            <a:r>
              <a:rPr lang="zh-CN" altLang="zh-CN" sz="1200" dirty="0"/>
              <a:t>。建设河口大闸，对有效巩固茅洲河治理成果，提升防洪排涝标准和生态修复等均具有重要意义。</a:t>
            </a:r>
          </a:p>
        </p:txBody>
      </p:sp>
      <p:sp>
        <p:nvSpPr>
          <p:cNvPr id="17" name="任意多边形 16"/>
          <p:cNvSpPr/>
          <p:nvPr/>
        </p:nvSpPr>
        <p:spPr>
          <a:xfrm>
            <a:off x="5894799" y="3688946"/>
            <a:ext cx="269875" cy="636588"/>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18" name="任意多边形 17"/>
          <p:cNvSpPr/>
          <p:nvPr/>
        </p:nvSpPr>
        <p:spPr>
          <a:xfrm rot="18360000">
            <a:off x="4106071" y="4638776"/>
            <a:ext cx="269875" cy="636587"/>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19" name="任意多边形 18"/>
          <p:cNvSpPr/>
          <p:nvPr/>
        </p:nvSpPr>
        <p:spPr>
          <a:xfrm rot="24840000">
            <a:off x="7799389" y="4620521"/>
            <a:ext cx="269875" cy="638175"/>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20" name="任意多边形 19"/>
          <p:cNvSpPr/>
          <p:nvPr/>
        </p:nvSpPr>
        <p:spPr>
          <a:xfrm rot="27000000">
            <a:off x="8212140" y="5963546"/>
            <a:ext cx="269875" cy="638175"/>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21" name="任意多边形 20"/>
          <p:cNvSpPr/>
          <p:nvPr/>
        </p:nvSpPr>
        <p:spPr>
          <a:xfrm rot="16200000">
            <a:off x="3710783" y="5964338"/>
            <a:ext cx="269875" cy="636588"/>
          </a:xfrm>
          <a:custGeom>
            <a:avLst/>
            <a:gdLst>
              <a:gd name="connsiteX0" fmla="*/ 135004 w 270008"/>
              <a:gd name="connsiteY0" fmla="*/ 0 h 637236"/>
              <a:gd name="connsiteX1" fmla="*/ 270008 w 270008"/>
              <a:gd name="connsiteY1" fmla="*/ 135004 h 637236"/>
              <a:gd name="connsiteX2" fmla="*/ 230467 w 270008"/>
              <a:gd name="connsiteY2" fmla="*/ 230466 h 637236"/>
              <a:gd name="connsiteX3" fmla="*/ 196340 w 270008"/>
              <a:gd name="connsiteY3" fmla="*/ 253475 h 637236"/>
              <a:gd name="connsiteX4" fmla="*/ 196340 w 270008"/>
              <a:gd name="connsiteY4" fmla="*/ 637236 h 637236"/>
              <a:gd name="connsiteX5" fmla="*/ 73669 w 270008"/>
              <a:gd name="connsiteY5" fmla="*/ 637236 h 637236"/>
              <a:gd name="connsiteX6" fmla="*/ 73669 w 270008"/>
              <a:gd name="connsiteY6" fmla="*/ 253476 h 637236"/>
              <a:gd name="connsiteX7" fmla="*/ 39541 w 270008"/>
              <a:gd name="connsiteY7" fmla="*/ 230466 h 637236"/>
              <a:gd name="connsiteX8" fmla="*/ 0 w 270008"/>
              <a:gd name="connsiteY8" fmla="*/ 135004 h 637236"/>
              <a:gd name="connsiteX9" fmla="*/ 135004 w 270008"/>
              <a:gd name="connsiteY9" fmla="*/ 0 h 63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008" h="637236">
                <a:moveTo>
                  <a:pt x="135004" y="0"/>
                </a:moveTo>
                <a:cubicBezTo>
                  <a:pt x="209565" y="0"/>
                  <a:pt x="270008" y="60443"/>
                  <a:pt x="270008" y="135004"/>
                </a:cubicBezTo>
                <a:cubicBezTo>
                  <a:pt x="270008" y="172284"/>
                  <a:pt x="254898" y="206035"/>
                  <a:pt x="230467" y="230466"/>
                </a:cubicBezTo>
                <a:lnTo>
                  <a:pt x="196340" y="253475"/>
                </a:lnTo>
                <a:lnTo>
                  <a:pt x="196340" y="637236"/>
                </a:lnTo>
                <a:lnTo>
                  <a:pt x="73669" y="637236"/>
                </a:lnTo>
                <a:lnTo>
                  <a:pt x="73669" y="253476"/>
                </a:lnTo>
                <a:lnTo>
                  <a:pt x="39541" y="230466"/>
                </a:lnTo>
                <a:cubicBezTo>
                  <a:pt x="15111" y="206035"/>
                  <a:pt x="0" y="172284"/>
                  <a:pt x="0" y="135004"/>
                </a:cubicBezTo>
                <a:cubicBezTo>
                  <a:pt x="0" y="60443"/>
                  <a:pt x="60443" y="0"/>
                  <a:pt x="135004" y="0"/>
                </a:cubicBezTo>
                <a:close/>
              </a:path>
            </a:pathLst>
          </a:custGeom>
          <a:solidFill>
            <a:schemeClr val="accent3"/>
          </a:solidFill>
          <a:ln w="12700" cap="flat" cmpd="sng" algn="ctr">
            <a:noFill/>
            <a:prstDash val="solid"/>
            <a:miter lim="800000"/>
          </a:ln>
          <a:effectLst/>
        </p:spPr>
        <p:txBody>
          <a:bodyPr lIns="91438" tIns="45719" rIns="91438" bIns="45719" anchor="ctr"/>
          <a:lstStyle/>
          <a:p>
            <a:pPr algn="ctr">
              <a:defRPr/>
            </a:pPr>
            <a:endParaRPr lang="zh-CN" altLang="en-US" sz="1300" kern="0" dirty="0">
              <a:solidFill>
                <a:prstClr val="white"/>
              </a:solidFill>
              <a:latin typeface="Calibri" panose="020F0502020204030204"/>
              <a:ea typeface="微软雅黑" panose="020B0503020204020204" pitchFamily="34" charset="-122"/>
            </a:endParaRPr>
          </a:p>
        </p:txBody>
      </p:sp>
      <p:sp>
        <p:nvSpPr>
          <p:cNvPr id="22" name="TextBox 31"/>
          <p:cNvSpPr txBox="1">
            <a:spLocks noChangeArrowheads="1"/>
          </p:cNvSpPr>
          <p:nvPr/>
        </p:nvSpPr>
        <p:spPr bwMode="auto">
          <a:xfrm>
            <a:off x="8704642" y="5251813"/>
            <a:ext cx="3320548" cy="124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r>
              <a:rPr lang="zh-CN" altLang="zh-CN" sz="1500" b="1" dirty="0">
                <a:solidFill>
                  <a:schemeClr val="accent3">
                    <a:lumMod val="50000"/>
                  </a:schemeClr>
                </a:solidFill>
              </a:rPr>
              <a:t>第五个阶段：</a:t>
            </a:r>
            <a:r>
              <a:rPr lang="zh-CN" altLang="zh-CN" sz="1200" dirty="0"/>
              <a:t>针对茅洲河流域目前污水厂污水处理</a:t>
            </a:r>
            <a:r>
              <a:rPr lang="en-US" altLang="zh-CN" sz="1200" dirty="0"/>
              <a:t>1.3</a:t>
            </a:r>
            <a:r>
              <a:rPr lang="zh-CN" altLang="zh-CN" sz="1200" dirty="0"/>
              <a:t>倍的产能及补水来源主要是污水厂尾水这一现实，提出</a:t>
            </a:r>
            <a:r>
              <a:rPr lang="zh-CN" altLang="zh-CN" sz="1200" b="1" dirty="0">
                <a:solidFill>
                  <a:srgbClr val="FF0000"/>
                </a:solidFill>
              </a:rPr>
              <a:t>对茅洲河流域污水厂进行扩容提标，提高工艺水平，将出水标准提高至地表准Ⅳ类标准，确保入河尾水达标，同时从长远看，污水厂产能要达到</a:t>
            </a:r>
            <a:r>
              <a:rPr lang="en-US" altLang="zh-CN" sz="1200" b="1" dirty="0">
                <a:solidFill>
                  <a:srgbClr val="FF0000"/>
                </a:solidFill>
              </a:rPr>
              <a:t>2.0</a:t>
            </a:r>
            <a:r>
              <a:rPr lang="zh-CN" altLang="zh-CN" sz="1200" b="1" dirty="0">
                <a:solidFill>
                  <a:srgbClr val="FF0000"/>
                </a:solidFill>
              </a:rPr>
              <a:t>的倍数</a:t>
            </a:r>
            <a:r>
              <a:rPr lang="zh-CN" altLang="zh-CN" sz="1200" dirty="0"/>
              <a:t>。</a:t>
            </a:r>
          </a:p>
        </p:txBody>
      </p:sp>
      <p:sp>
        <p:nvSpPr>
          <p:cNvPr id="23" name="TextBox 22"/>
          <p:cNvSpPr txBox="1"/>
          <p:nvPr/>
        </p:nvSpPr>
        <p:spPr>
          <a:xfrm>
            <a:off x="864165" y="1412776"/>
            <a:ext cx="10848459" cy="1200327"/>
          </a:xfrm>
          <a:prstGeom prst="rect">
            <a:avLst/>
          </a:prstGeom>
          <a:noFill/>
        </p:spPr>
        <p:txBody>
          <a:bodyPr wrap="square" lIns="91438" tIns="45719" rIns="91438" bIns="45719" rtlCol="0">
            <a:spAutoFit/>
          </a:bodyPr>
          <a:lstStyle/>
          <a:p>
            <a:r>
              <a:rPr lang="en-US" altLang="zh-CN" b="1" dirty="0">
                <a:solidFill>
                  <a:srgbClr val="C00000"/>
                </a:solidFill>
                <a:latin typeface="+mn-ea"/>
                <a:ea typeface="+mn-ea"/>
              </a:rPr>
              <a:t>      </a:t>
            </a:r>
            <a:r>
              <a:rPr lang="zh-CN" altLang="zh-CN" b="1" dirty="0">
                <a:solidFill>
                  <a:srgbClr val="C00000"/>
                </a:solidFill>
                <a:latin typeface="+mn-ea"/>
                <a:ea typeface="+mn-ea"/>
              </a:rPr>
              <a:t>茅洲河治理项目是一项复杂的系统工程，国内外没有现成的先例可循，治理过程是一个思考、实践，再思考、再实践这样一个循序渐进的过程</a:t>
            </a:r>
            <a:r>
              <a:rPr lang="zh-CN" altLang="en-US" b="1" dirty="0">
                <a:solidFill>
                  <a:srgbClr val="C00000"/>
                </a:solidFill>
                <a:latin typeface="+mn-ea"/>
                <a:ea typeface="+mn-ea"/>
              </a:rPr>
              <a:t>，需要</a:t>
            </a:r>
            <a:r>
              <a:rPr lang="zh-CN" altLang="zh-CN" b="1" dirty="0">
                <a:solidFill>
                  <a:srgbClr val="C00000"/>
                </a:solidFill>
                <a:latin typeface="+mn-ea"/>
                <a:ea typeface="+mn-ea"/>
              </a:rPr>
              <a:t>系统的、全域的、滚动的一步一步的逼近治水目标</a:t>
            </a:r>
            <a:r>
              <a:rPr lang="zh-CN" altLang="en-US" b="1" dirty="0">
                <a:solidFill>
                  <a:srgbClr val="C00000"/>
                </a:solidFill>
                <a:latin typeface="+mn-ea"/>
                <a:ea typeface="+mn-ea"/>
              </a:rPr>
              <a:t>。</a:t>
            </a:r>
            <a:r>
              <a:rPr lang="zh-CN" altLang="en-US" dirty="0">
                <a:latin typeface="+mn-ea"/>
                <a:ea typeface="+mn-ea"/>
              </a:rPr>
              <a:t>经过对我们已经开展的工作和下一步将要开展的工作的</a:t>
            </a:r>
            <a:r>
              <a:rPr lang="zh-CN" altLang="zh-CN" dirty="0">
                <a:latin typeface="+mn-ea"/>
                <a:ea typeface="+mn-ea"/>
              </a:rPr>
              <a:t>梳理，</a:t>
            </a:r>
            <a:r>
              <a:rPr lang="zh-CN" altLang="en-US" dirty="0">
                <a:latin typeface="+mn-ea"/>
                <a:ea typeface="+mn-ea"/>
              </a:rPr>
              <a:t>我们总结出要</a:t>
            </a:r>
            <a:r>
              <a:rPr lang="zh-CN" altLang="zh-CN" dirty="0">
                <a:latin typeface="+mn-ea"/>
                <a:ea typeface="+mn-ea"/>
              </a:rPr>
              <a:t>实现茅洲河</a:t>
            </a:r>
            <a:r>
              <a:rPr lang="en-US" altLang="zh-CN" dirty="0">
                <a:latin typeface="+mn-ea"/>
                <a:ea typeface="+mn-ea"/>
              </a:rPr>
              <a:t>“</a:t>
            </a:r>
            <a:r>
              <a:rPr lang="zh-CN" altLang="zh-CN" b="1" dirty="0">
                <a:solidFill>
                  <a:schemeClr val="accent3">
                    <a:lumMod val="50000"/>
                  </a:schemeClr>
                </a:solidFill>
                <a:latin typeface="+mn-ea"/>
                <a:ea typeface="+mn-ea"/>
              </a:rPr>
              <a:t>长制久清</a:t>
            </a:r>
            <a:r>
              <a:rPr lang="en-US" altLang="zh-CN" dirty="0">
                <a:latin typeface="+mn-ea"/>
                <a:ea typeface="+mn-ea"/>
              </a:rPr>
              <a:t>”</a:t>
            </a:r>
            <a:r>
              <a:rPr lang="zh-CN" altLang="zh-CN" dirty="0">
                <a:latin typeface="+mn-ea"/>
                <a:ea typeface="+mn-ea"/>
              </a:rPr>
              <a:t>和Ⅴ类水目标在建过程需要</a:t>
            </a:r>
            <a:r>
              <a:rPr lang="zh-CN" altLang="zh-CN" b="1" dirty="0">
                <a:solidFill>
                  <a:schemeClr val="accent3">
                    <a:lumMod val="50000"/>
                  </a:schemeClr>
                </a:solidFill>
                <a:latin typeface="+mn-ea"/>
                <a:ea typeface="+mn-ea"/>
              </a:rPr>
              <a:t>经历</a:t>
            </a:r>
            <a:r>
              <a:rPr lang="en-US" altLang="zh-CN" b="1" dirty="0">
                <a:solidFill>
                  <a:schemeClr val="accent3">
                    <a:lumMod val="50000"/>
                  </a:schemeClr>
                </a:solidFill>
                <a:latin typeface="+mn-ea"/>
                <a:ea typeface="+mn-ea"/>
              </a:rPr>
              <a:t>“</a:t>
            </a:r>
            <a:r>
              <a:rPr lang="zh-CN" altLang="zh-CN" b="1" dirty="0">
                <a:solidFill>
                  <a:schemeClr val="accent3">
                    <a:lumMod val="50000"/>
                  </a:schemeClr>
                </a:solidFill>
                <a:latin typeface="+mn-ea"/>
                <a:ea typeface="+mn-ea"/>
              </a:rPr>
              <a:t>五</a:t>
            </a:r>
            <a:r>
              <a:rPr lang="zh-CN" altLang="en-US" b="1" dirty="0">
                <a:solidFill>
                  <a:schemeClr val="accent3">
                    <a:lumMod val="50000"/>
                  </a:schemeClr>
                </a:solidFill>
                <a:latin typeface="+mn-ea"/>
                <a:ea typeface="+mn-ea"/>
              </a:rPr>
              <a:t>大</a:t>
            </a:r>
            <a:r>
              <a:rPr lang="zh-CN" altLang="zh-CN" b="1" dirty="0">
                <a:solidFill>
                  <a:schemeClr val="accent3">
                    <a:lumMod val="50000"/>
                  </a:schemeClr>
                </a:solidFill>
                <a:latin typeface="+mn-ea"/>
                <a:ea typeface="+mn-ea"/>
              </a:rPr>
              <a:t>阶段</a:t>
            </a:r>
            <a:r>
              <a:rPr lang="en-US" altLang="zh-CN" b="1" dirty="0">
                <a:solidFill>
                  <a:schemeClr val="accent3">
                    <a:lumMod val="50000"/>
                  </a:schemeClr>
                </a:solidFill>
                <a:latin typeface="+mn-ea"/>
                <a:ea typeface="+mn-ea"/>
              </a:rPr>
              <a:t>”</a:t>
            </a:r>
            <a:r>
              <a:rPr lang="zh-CN" altLang="zh-CN" b="1" dirty="0">
                <a:solidFill>
                  <a:schemeClr val="accent3">
                    <a:lumMod val="50000"/>
                  </a:schemeClr>
                </a:solidFill>
                <a:latin typeface="+mn-ea"/>
                <a:ea typeface="+mn-ea"/>
              </a:rPr>
              <a:t>、做到</a:t>
            </a:r>
            <a:r>
              <a:rPr lang="en-US" altLang="zh-CN" b="1" dirty="0">
                <a:solidFill>
                  <a:schemeClr val="accent3">
                    <a:lumMod val="50000"/>
                  </a:schemeClr>
                </a:solidFill>
                <a:latin typeface="+mn-ea"/>
                <a:ea typeface="+mn-ea"/>
              </a:rPr>
              <a:t>“</a:t>
            </a:r>
            <a:r>
              <a:rPr lang="zh-CN" altLang="zh-CN" b="1" dirty="0">
                <a:solidFill>
                  <a:schemeClr val="accent3">
                    <a:lumMod val="50000"/>
                  </a:schemeClr>
                </a:solidFill>
                <a:latin typeface="+mn-ea"/>
                <a:ea typeface="+mn-ea"/>
              </a:rPr>
              <a:t>两个提升</a:t>
            </a:r>
            <a:r>
              <a:rPr lang="en-US" altLang="zh-CN" b="1" dirty="0">
                <a:solidFill>
                  <a:schemeClr val="accent3">
                    <a:lumMod val="50000"/>
                  </a:schemeClr>
                </a:solidFill>
                <a:latin typeface="+mn-ea"/>
                <a:ea typeface="+mn-ea"/>
              </a:rPr>
              <a:t>”</a:t>
            </a:r>
            <a:r>
              <a:rPr lang="zh-CN" altLang="zh-CN" dirty="0">
                <a:latin typeface="+mn-ea"/>
                <a:ea typeface="+mn-ea"/>
              </a:rPr>
              <a:t>。</a:t>
            </a:r>
          </a:p>
        </p:txBody>
      </p:sp>
    </p:spTree>
    <p:extLst>
      <p:ext uri="{BB962C8B-B14F-4D97-AF65-F5344CB8AC3E}">
        <p14:creationId xmlns:p14="http://schemas.microsoft.com/office/powerpoint/2010/main" val="3406874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3"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4"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5" name="矩形 4">
            <a:extLst>
              <a:ext uri="{FF2B5EF4-FFF2-40B4-BE49-F238E27FC236}">
                <a16:creationId xmlns:a16="http://schemas.microsoft.com/office/drawing/2014/main" id="{2A6564CA-2308-40C0-B2AF-F18C9F3B01AC}"/>
              </a:ext>
            </a:extLst>
          </p:cNvPr>
          <p:cNvSpPr/>
          <p:nvPr/>
        </p:nvSpPr>
        <p:spPr>
          <a:xfrm>
            <a:off x="879605" y="796642"/>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两个提升</a:t>
            </a:r>
          </a:p>
        </p:txBody>
      </p:sp>
      <p:sp>
        <p:nvSpPr>
          <p:cNvPr id="6" name="TextBox 5"/>
          <p:cNvSpPr txBox="1"/>
          <p:nvPr/>
        </p:nvSpPr>
        <p:spPr>
          <a:xfrm>
            <a:off x="911578" y="1484784"/>
            <a:ext cx="10152975" cy="1200327"/>
          </a:xfrm>
          <a:prstGeom prst="rect">
            <a:avLst/>
          </a:prstGeom>
          <a:noFill/>
        </p:spPr>
        <p:txBody>
          <a:bodyPr wrap="square" lIns="91438" tIns="45719" rIns="91438" bIns="45719" rtlCol="0">
            <a:spAutoFit/>
          </a:bodyPr>
          <a:lstStyle/>
          <a:p>
            <a:r>
              <a:rPr lang="zh-CN" altLang="en-US" dirty="0">
                <a:latin typeface="微软雅黑" panose="020B0503020204020204" pitchFamily="34" charset="-122"/>
                <a:ea typeface="微软雅黑" panose="020B0503020204020204" pitchFamily="34" charset="-122"/>
              </a:rPr>
              <a:t>      五大</a:t>
            </a:r>
            <a:r>
              <a:rPr lang="zh-CN" altLang="zh-CN" dirty="0">
                <a:latin typeface="微软雅黑" panose="020B0503020204020204" pitchFamily="34" charset="-122"/>
                <a:ea typeface="微软雅黑" panose="020B0503020204020204" pitchFamily="34" charset="-122"/>
              </a:rPr>
              <a:t>阶段</a:t>
            </a:r>
            <a:r>
              <a:rPr lang="zh-CN" altLang="en-US" dirty="0">
                <a:latin typeface="微软雅黑" panose="020B0503020204020204" pitchFamily="34" charset="-122"/>
                <a:ea typeface="微软雅黑" panose="020B0503020204020204" pitchFamily="34" charset="-122"/>
              </a:rPr>
              <a:t>的</a:t>
            </a:r>
            <a:r>
              <a:rPr lang="zh-CN" altLang="zh-CN" dirty="0">
                <a:latin typeface="微软雅黑" panose="020B0503020204020204" pitchFamily="34" charset="-122"/>
                <a:ea typeface="微软雅黑" panose="020B0503020204020204" pitchFamily="34" charset="-122"/>
              </a:rPr>
              <a:t>工作基本上解决了工程方面问题，</a:t>
            </a:r>
            <a:r>
              <a:rPr lang="zh-CN" altLang="en-US" dirty="0">
                <a:latin typeface="微软雅黑" panose="020B0503020204020204" pitchFamily="34" charset="-122"/>
                <a:ea typeface="微软雅黑" panose="020B0503020204020204" pitchFamily="34" charset="-122"/>
              </a:rPr>
              <a:t>在这之后</a:t>
            </a:r>
            <a:r>
              <a:rPr lang="zh-CN" altLang="zh-CN" dirty="0">
                <a:latin typeface="微软雅黑" panose="020B0503020204020204" pitchFamily="34" charset="-122"/>
                <a:ea typeface="微软雅黑" panose="020B0503020204020204" pitchFamily="34" charset="-122"/>
              </a:rPr>
              <a:t>管理问题就成为保证治理成效的重要因素。</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长制久清</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离不开政府的科学管理和公众的积极参与，需要提高社会各界管河、爱河、护河的意识和能力水平，真正做到</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呵护碧水，康寿延年</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。为此，要进行</a:t>
            </a:r>
            <a:r>
              <a:rPr lang="en-US" altLang="zh-CN" b="1" dirty="0">
                <a:solidFill>
                  <a:schemeClr val="accent3">
                    <a:lumMod val="50000"/>
                  </a:schemeClr>
                </a:solidFill>
                <a:latin typeface="微软雅黑" panose="020B0503020204020204" pitchFamily="34" charset="-122"/>
                <a:ea typeface="微软雅黑" panose="020B0503020204020204" pitchFamily="34" charset="-122"/>
              </a:rPr>
              <a:t>“</a:t>
            </a:r>
            <a:r>
              <a:rPr lang="zh-CN" altLang="zh-CN" b="1" dirty="0">
                <a:solidFill>
                  <a:schemeClr val="accent3">
                    <a:lumMod val="50000"/>
                  </a:schemeClr>
                </a:solidFill>
                <a:latin typeface="微软雅黑" panose="020B0503020204020204" pitchFamily="34" charset="-122"/>
                <a:ea typeface="微软雅黑" panose="020B0503020204020204" pitchFamily="34" charset="-122"/>
              </a:rPr>
              <a:t>两个提升</a:t>
            </a:r>
            <a:r>
              <a:rPr lang="en-US" altLang="zh-CN" b="1" dirty="0">
                <a:solidFill>
                  <a:schemeClr val="accent3">
                    <a:lumMod val="50000"/>
                  </a:schemeClr>
                </a:solidFill>
                <a:latin typeface="微软雅黑" panose="020B0503020204020204" pitchFamily="34" charset="-122"/>
                <a:ea typeface="微软雅黑" panose="020B0503020204020204" pitchFamily="34" charset="-122"/>
              </a:rPr>
              <a:t>”</a:t>
            </a:r>
            <a:r>
              <a:rPr lang="zh-CN" altLang="zh-CN" b="1"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即</a:t>
            </a:r>
            <a:r>
              <a:rPr lang="zh-CN" altLang="zh-CN" b="1" dirty="0">
                <a:solidFill>
                  <a:srgbClr val="FF0000"/>
                </a:solidFill>
                <a:latin typeface="微软雅黑" panose="020B0503020204020204" pitchFamily="34" charset="-122"/>
                <a:ea typeface="微软雅黑" panose="020B0503020204020204" pitchFamily="34" charset="-122"/>
              </a:rPr>
              <a:t>政府环保和涉水部门管理水平的提升和公众水环境保护意识的提升</a:t>
            </a:r>
            <a:r>
              <a:rPr lang="zh-CN" altLang="zh-CN" dirty="0">
                <a:latin typeface="微软雅黑" panose="020B0503020204020204" pitchFamily="34" charset="-122"/>
                <a:ea typeface="微软雅黑" panose="020B0503020204020204" pitchFamily="34" charset="-122"/>
              </a:rPr>
              <a:t>。</a:t>
            </a:r>
          </a:p>
        </p:txBody>
      </p:sp>
      <p:sp>
        <p:nvSpPr>
          <p:cNvPr id="7" name="TextBox 6"/>
          <p:cNvSpPr txBox="1"/>
          <p:nvPr/>
        </p:nvSpPr>
        <p:spPr>
          <a:xfrm>
            <a:off x="924781" y="2996953"/>
            <a:ext cx="10153128" cy="2308322"/>
          </a:xfrm>
          <a:prstGeom prst="rect">
            <a:avLst/>
          </a:prstGeom>
          <a:noFill/>
        </p:spPr>
        <p:txBody>
          <a:bodyPr wrap="square" lIns="91438" tIns="45719" rIns="91438" bIns="45719" rtlCol="0">
            <a:spAutoFit/>
          </a:bodyPr>
          <a:lstStyle/>
          <a:p>
            <a:pPr marL="285744" indent="-285744">
              <a:buFont typeface="Wingdings" panose="05000000000000000000" pitchFamily="2" charset="2"/>
              <a:buChar char="Ø"/>
            </a:pPr>
            <a:r>
              <a:rPr lang="zh-CN" altLang="zh-CN" b="1" dirty="0">
                <a:solidFill>
                  <a:schemeClr val="accent3">
                    <a:lumMod val="50000"/>
                  </a:schemeClr>
                </a:solidFill>
                <a:latin typeface="微软雅黑" panose="020B0503020204020204" pitchFamily="34" charset="-122"/>
                <a:ea typeface="微软雅黑" panose="020B0503020204020204" pitchFamily="34" charset="-122"/>
              </a:rPr>
              <a:t>管理水平的提升</a:t>
            </a:r>
            <a:endParaRPr lang="en-US" altLang="zh-CN" b="1" dirty="0">
              <a:solidFill>
                <a:schemeClr val="accent3">
                  <a:lumMod val="50000"/>
                </a:schemeClr>
              </a:solidFill>
              <a:latin typeface="微软雅黑" panose="020B0503020204020204" pitchFamily="34" charset="-122"/>
              <a:ea typeface="微软雅黑" panose="020B0503020204020204" pitchFamily="34" charset="-122"/>
            </a:endParaRPr>
          </a:p>
          <a:p>
            <a:pPr marL="285744" indent="-285744">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政府水务、环保部门要加大管理力度，在投入更多的人力、社会资源加强河道巡护、管养的同时，还要加强立法和执法工作，完善水污染防治的法律体系，严厉打击和惩处偷排、漏排行为</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285744" indent="-285744">
              <a:buFont typeface="Arial" panose="020B0604020202020204" pitchFamily="34" charset="0"/>
              <a:buChar char="•"/>
            </a:pPr>
            <a:endParaRPr lang="en-US" altLang="zh-CN" dirty="0">
              <a:latin typeface="微软雅黑" panose="020B0503020204020204" pitchFamily="34" charset="-122"/>
              <a:ea typeface="微软雅黑" panose="020B0503020204020204" pitchFamily="34" charset="-122"/>
            </a:endParaRPr>
          </a:p>
          <a:p>
            <a:pPr marL="285744" indent="-285744">
              <a:buFont typeface="Arial" panose="020B0604020202020204" pitchFamily="34" charset="0"/>
              <a:buChar char="•"/>
            </a:pPr>
            <a:r>
              <a:rPr lang="zh-CN" altLang="zh-CN" dirty="0">
                <a:latin typeface="微软雅黑" panose="020B0503020204020204" pitchFamily="34" charset="-122"/>
                <a:ea typeface="微软雅黑" panose="020B0503020204020204" pitchFamily="34" charset="-122"/>
              </a:rPr>
              <a:t>提升管理层级，针对茅洲河为深莞界河，又属珠江水系，流域治理事权既涉及地方政府又涉及国家部委等实际，有必要通过省级立法，如《茅洲河流域水环境保护令》，设置茅洲河流域省一级行政管理法定机构，做到管理事权集中统一，为茅洲河流域治理管理提供统一高效的体制机制保障。</a:t>
            </a:r>
          </a:p>
        </p:txBody>
      </p:sp>
    </p:spTree>
    <p:extLst>
      <p:ext uri="{BB962C8B-B14F-4D97-AF65-F5344CB8AC3E}">
        <p14:creationId xmlns:p14="http://schemas.microsoft.com/office/powerpoint/2010/main" val="201321965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三、茅洲河流域水环境综合整治工程实践</a:t>
            </a:r>
          </a:p>
        </p:txBody>
      </p:sp>
      <p:sp>
        <p:nvSpPr>
          <p:cNvPr id="3" name="AutoShape 17"/>
          <p:cNvSpPr>
            <a:spLocks noChangeArrowheads="1"/>
          </p:cNvSpPr>
          <p:nvPr/>
        </p:nvSpPr>
        <p:spPr bwMode="gray">
          <a:xfrm rot="18900000" flipH="1">
            <a:off x="662340" y="1112368"/>
            <a:ext cx="182563" cy="182563"/>
          </a:xfrm>
          <a:prstGeom prst="rtTriangle">
            <a:avLst/>
          </a:prstGeom>
          <a:solidFill>
            <a:srgbClr val="800080"/>
          </a:solidFill>
          <a:ln w="9525" algn="ctr">
            <a:noFill/>
            <a:miter lim="800000"/>
          </a:ln>
        </p:spPr>
        <p:txBody>
          <a:bodyPr wrap="none" lIns="91438" tIns="45719" rIns="91438" bIns="45719" anchor="ctr"/>
          <a:lstStyle/>
          <a:p>
            <a:pPr defTabSz="914377" fontAlgn="auto">
              <a:spcBef>
                <a:spcPts val="0"/>
              </a:spcBef>
              <a:spcAft>
                <a:spcPts val="0"/>
              </a:spcAft>
              <a:defRPr/>
            </a:pPr>
            <a:endParaRPr lang="zh-CN" altLang="en-US" sz="1900" kern="0" dirty="0">
              <a:solidFill>
                <a:prstClr val="black"/>
              </a:solidFill>
              <a:ea typeface="微软雅黑" panose="020B0503020204020204" pitchFamily="34" charset="-122"/>
            </a:endParaRPr>
          </a:p>
        </p:txBody>
      </p:sp>
      <p:sp>
        <p:nvSpPr>
          <p:cNvPr id="4" name="Line 14"/>
          <p:cNvSpPr>
            <a:spLocks noChangeShapeType="1"/>
          </p:cNvSpPr>
          <p:nvPr/>
        </p:nvSpPr>
        <p:spPr bwMode="auto">
          <a:xfrm>
            <a:off x="911577" y="1218729"/>
            <a:ext cx="4800600" cy="0"/>
          </a:xfrm>
          <a:prstGeom prst="line">
            <a:avLst/>
          </a:prstGeom>
          <a:noFill/>
          <a:ln w="25400">
            <a:solidFill>
              <a:srgbClr val="5F5F5F"/>
            </a:solidFill>
            <a:prstDash val="sysDot"/>
            <a:round/>
            <a:tailEnd type="oval" w="med" len="med"/>
          </a:ln>
        </p:spPr>
        <p:txBody>
          <a:bodyPr wrap="none" lIns="91438" tIns="45719" rIns="91438" bIns="45719" anchor="ctr"/>
          <a:lstStyle/>
          <a:p>
            <a:endParaRPr lang="zh-CN" altLang="en-US" dirty="0">
              <a:solidFill>
                <a:prstClr val="black"/>
              </a:solidFill>
              <a:ea typeface="微软雅黑" panose="020B0503020204020204" pitchFamily="34" charset="-122"/>
            </a:endParaRPr>
          </a:p>
        </p:txBody>
      </p:sp>
      <p:sp>
        <p:nvSpPr>
          <p:cNvPr id="5" name="矩形 4">
            <a:extLst>
              <a:ext uri="{FF2B5EF4-FFF2-40B4-BE49-F238E27FC236}">
                <a16:creationId xmlns:a16="http://schemas.microsoft.com/office/drawing/2014/main" id="{2A6564CA-2308-40C0-B2AF-F18C9F3B01AC}"/>
              </a:ext>
            </a:extLst>
          </p:cNvPr>
          <p:cNvSpPr/>
          <p:nvPr/>
        </p:nvSpPr>
        <p:spPr>
          <a:xfrm>
            <a:off x="879605" y="796642"/>
            <a:ext cx="1210588" cy="400111"/>
          </a:xfrm>
          <a:prstGeom prst="rect">
            <a:avLst/>
          </a:prstGeom>
        </p:spPr>
        <p:txBody>
          <a:bodyPr wrap="none" lIns="91438" tIns="45719" rIns="91438" bIns="45719">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两个提升</a:t>
            </a:r>
          </a:p>
        </p:txBody>
      </p:sp>
      <p:sp>
        <p:nvSpPr>
          <p:cNvPr id="6" name="TextBox 5"/>
          <p:cNvSpPr txBox="1"/>
          <p:nvPr/>
        </p:nvSpPr>
        <p:spPr>
          <a:xfrm>
            <a:off x="911578" y="1556792"/>
            <a:ext cx="10368999" cy="1477325"/>
          </a:xfrm>
          <a:prstGeom prst="rect">
            <a:avLst/>
          </a:prstGeom>
          <a:noFill/>
        </p:spPr>
        <p:txBody>
          <a:bodyPr wrap="square" lIns="91438" tIns="45719" rIns="91438" bIns="45719" rtlCol="0">
            <a:spAutoFit/>
          </a:bodyPr>
          <a:lstStyle/>
          <a:p>
            <a:pPr marL="285744" indent="-285744">
              <a:lnSpc>
                <a:spcPct val="150000"/>
              </a:lnSpc>
              <a:buFont typeface="Wingdings" panose="05000000000000000000" pitchFamily="2" charset="2"/>
              <a:buChar char="Ø"/>
            </a:pPr>
            <a:r>
              <a:rPr lang="zh-CN" altLang="zh-CN" b="1" dirty="0">
                <a:solidFill>
                  <a:schemeClr val="accent3">
                    <a:lumMod val="50000"/>
                  </a:schemeClr>
                </a:solidFill>
                <a:latin typeface="微软雅黑" panose="020B0503020204020204" pitchFamily="34" charset="-122"/>
                <a:ea typeface="微软雅黑" panose="020B0503020204020204" pitchFamily="34" charset="-122"/>
              </a:rPr>
              <a:t>公众水环境保护意识的提升</a:t>
            </a:r>
            <a:endParaRPr lang="en-US" altLang="zh-CN" b="1" dirty="0">
              <a:solidFill>
                <a:schemeClr val="accent3">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zh-CN" dirty="0">
                <a:latin typeface="微软雅黑" panose="020B0503020204020204" pitchFamily="34" charset="-122"/>
                <a:ea typeface="微软雅黑" panose="020B0503020204020204" pitchFamily="34" charset="-122"/>
              </a:rPr>
              <a:t>茅洲河流域水环境质量与广大市民群众健康息息相关，是深圳实现高质量发展的重要条件。</a:t>
            </a:r>
            <a:endParaRPr lang="en-US" altLang="zh-CN" dirty="0">
              <a:latin typeface="微软雅黑" panose="020B0503020204020204" pitchFamily="34" charset="-122"/>
              <a:ea typeface="微软雅黑" panose="020B0503020204020204" pitchFamily="34" charset="-122"/>
            </a:endParaRPr>
          </a:p>
          <a:p>
            <a:r>
              <a:rPr lang="zh-CN" altLang="zh-CN" dirty="0">
                <a:latin typeface="微软雅黑" panose="020B0503020204020204" pitchFamily="34" charset="-122"/>
                <a:ea typeface="微软雅黑" panose="020B0503020204020204" pitchFamily="34" charset="-122"/>
              </a:rPr>
              <a:t>采取灵活多样的、人民群众喜闻乐见的形式开展水环境保护宣传活动，如开展</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护佑茅洲河，康福百年乐</a:t>
            </a:r>
            <a:r>
              <a:rPr lang="en-US" altLang="zh-CN" dirty="0">
                <a:latin typeface="微软雅黑" panose="020B0503020204020204" pitchFamily="34" charset="-122"/>
                <a:ea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rPr>
              <a:t>教育实践活动，将活动与公众健康长寿紧密相连，提升市民群众水环境保护意识。</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53" y="3933056"/>
            <a:ext cx="3530915" cy="242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1405" y="3659552"/>
            <a:ext cx="4176464" cy="279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568" y="3283692"/>
            <a:ext cx="3222104" cy="2416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44020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7EE5ADA-BD15-4DE0-9BEF-0312C9CA8C1D}"/>
              </a:ext>
            </a:extLst>
          </p:cNvPr>
          <p:cNvGrpSpPr/>
          <p:nvPr/>
        </p:nvGrpSpPr>
        <p:grpSpPr>
          <a:xfrm>
            <a:off x="3294068" y="1700809"/>
            <a:ext cx="5724644" cy="3191799"/>
            <a:chOff x="3493771" y="1331543"/>
            <a:chExt cx="5724644" cy="3191798"/>
          </a:xfrm>
        </p:grpSpPr>
        <p:sp>
          <p:nvSpPr>
            <p:cNvPr id="11" name="文本框 10">
              <a:extLst>
                <a:ext uri="{FF2B5EF4-FFF2-40B4-BE49-F238E27FC236}">
                  <a16:creationId xmlns:a16="http://schemas.microsoft.com/office/drawing/2014/main" id="{6CEDBB95-B878-4729-AAA9-AF97C9C5D125}"/>
                </a:ext>
              </a:extLst>
            </p:cNvPr>
            <p:cNvSpPr txBox="1"/>
            <p:nvPr/>
          </p:nvSpPr>
          <p:spPr>
            <a:xfrm>
              <a:off x="3493771" y="3877010"/>
              <a:ext cx="5724644" cy="646331"/>
            </a:xfrm>
            <a:prstGeom prst="rect">
              <a:avLst/>
            </a:prstGeom>
            <a:noFill/>
          </p:spPr>
          <p:txBody>
            <a:bodyPr vert="horz" wrap="none" rtlCol="0" anchor="ctr">
              <a:spAutoFit/>
            </a:bodyPr>
            <a:lstStyle/>
            <a:p>
              <a:pPr algn="ctr" fontAlgn="auto">
                <a:spcBef>
                  <a:spcPts val="0"/>
                </a:spcBef>
                <a:spcAft>
                  <a:spcPts val="0"/>
                </a:spcAft>
                <a:defRPr/>
              </a:pPr>
              <a:r>
                <a:rPr lang="zh-CN" altLang="en-US" sz="3600" kern="0" dirty="0">
                  <a:solidFill>
                    <a:prstClr val="black">
                      <a:lumMod val="75000"/>
                      <a:lumOff val="25000"/>
                    </a:prstClr>
                  </a:solidFill>
                  <a:ea typeface="微软雅黑" panose="020B0503020204020204" pitchFamily="34" charset="-122"/>
                </a:rPr>
                <a:t>茅洲河流域水环境治理成效</a:t>
              </a:r>
            </a:p>
          </p:txBody>
        </p:sp>
        <p:grpSp>
          <p:nvGrpSpPr>
            <p:cNvPr id="12" name="组合 11">
              <a:extLst>
                <a:ext uri="{FF2B5EF4-FFF2-40B4-BE49-F238E27FC236}">
                  <a16:creationId xmlns:a16="http://schemas.microsoft.com/office/drawing/2014/main" id="{AB10F5BA-FFF7-4542-B422-FEEC094A86F5}"/>
                </a:ext>
              </a:extLst>
            </p:cNvPr>
            <p:cNvGrpSpPr/>
            <p:nvPr/>
          </p:nvGrpSpPr>
          <p:grpSpPr>
            <a:xfrm>
              <a:off x="5023040" y="1556558"/>
              <a:ext cx="2498670" cy="1887696"/>
              <a:chOff x="2757770" y="2348673"/>
              <a:chExt cx="2498670" cy="1887696"/>
            </a:xfrm>
          </p:grpSpPr>
          <p:sp>
            <p:nvSpPr>
              <p:cNvPr id="15" name="TextBox 59">
                <a:extLst>
                  <a:ext uri="{FF2B5EF4-FFF2-40B4-BE49-F238E27FC236}">
                    <a16:creationId xmlns:a16="http://schemas.microsoft.com/office/drawing/2014/main" id="{64435E29-9C0C-48DA-9FE8-6D3A6BD2C73E}"/>
                  </a:ext>
                </a:extLst>
              </p:cNvPr>
              <p:cNvSpPr txBox="1">
                <a:spLocks noChangeArrowheads="1"/>
              </p:cNvSpPr>
              <p:nvPr/>
            </p:nvSpPr>
            <p:spPr bwMode="auto">
              <a:xfrm flipH="1">
                <a:off x="3115977" y="2348673"/>
                <a:ext cx="1782258" cy="1887696"/>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783" fontAlgn="auto">
                  <a:spcBef>
                    <a:spcPts val="0"/>
                  </a:spcBef>
                  <a:spcAft>
                    <a:spcPts val="0"/>
                  </a:spcAft>
                  <a:defRPr/>
                </a:pPr>
                <a:r>
                  <a:rPr lang="en-US" altLang="zh-CN" sz="11500" kern="0" dirty="0">
                    <a:solidFill>
                      <a:srgbClr val="5B9BD5"/>
                    </a:solidFill>
                    <a:latin typeface="Impact" panose="020B0806030902050204" pitchFamily="34" charset="0"/>
                    <a:ea typeface="微软雅黑" pitchFamily="34" charset="-122"/>
                  </a:rPr>
                  <a:t>04</a:t>
                </a:r>
                <a:endParaRPr lang="en-US" altLang="ko-KR" sz="8800" kern="0" dirty="0">
                  <a:solidFill>
                    <a:srgbClr val="5B9BD5"/>
                  </a:solidFill>
                  <a:latin typeface="Impact" panose="020B0806030902050204" pitchFamily="34" charset="0"/>
                  <a:ea typeface="微软雅黑" pitchFamily="34" charset="-122"/>
                </a:endParaRPr>
              </a:p>
            </p:txBody>
          </p:sp>
          <p:sp>
            <p:nvSpPr>
              <p:cNvPr id="16" name="椭圆 15">
                <a:extLst>
                  <a:ext uri="{FF2B5EF4-FFF2-40B4-BE49-F238E27FC236}">
                    <a16:creationId xmlns:a16="http://schemas.microsoft.com/office/drawing/2014/main" id="{A0827029-E7DE-4D73-B859-CB5C49CE8E3C}"/>
                  </a:ext>
                </a:extLst>
              </p:cNvPr>
              <p:cNvSpPr/>
              <p:nvPr/>
            </p:nvSpPr>
            <p:spPr>
              <a:xfrm>
                <a:off x="2787950" y="3646240"/>
                <a:ext cx="2468490" cy="327680"/>
              </a:xfrm>
              <a:prstGeom prst="ellipse">
                <a:avLst/>
              </a:prstGeom>
              <a:gradFill flip="none" rotWithShape="1">
                <a:gsLst>
                  <a:gs pos="0">
                    <a:sysClr val="windowText" lastClr="000000">
                      <a:alpha val="90000"/>
                    </a:sysClr>
                  </a:gs>
                  <a:gs pos="100000">
                    <a:sysClr val="windowText" lastClr="000000">
                      <a:alpha val="0"/>
                    </a:sysClr>
                  </a:gs>
                </a:gsLst>
                <a:path path="shape">
                  <a:fillToRect l="50000" t="50000" r="50000" b="50000"/>
                </a:path>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7" name="矩形 16">
                <a:extLst>
                  <a:ext uri="{FF2B5EF4-FFF2-40B4-BE49-F238E27FC236}">
                    <a16:creationId xmlns:a16="http://schemas.microsoft.com/office/drawing/2014/main" id="{C9098CFA-7BF2-497D-912F-32E021DF2940}"/>
                  </a:ext>
                </a:extLst>
              </p:cNvPr>
              <p:cNvSpPr/>
              <p:nvPr/>
            </p:nvSpPr>
            <p:spPr>
              <a:xfrm>
                <a:off x="2757770" y="3801706"/>
                <a:ext cx="2498670" cy="387863"/>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
          <p:nvSpPr>
            <p:cNvPr id="13" name="任意多边形 38">
              <a:extLst>
                <a:ext uri="{FF2B5EF4-FFF2-40B4-BE49-F238E27FC236}">
                  <a16:creationId xmlns:a16="http://schemas.microsoft.com/office/drawing/2014/main" id="{115B4F3F-6A34-422A-A5FA-EA3F33FBB452}"/>
                </a:ext>
              </a:extLst>
            </p:cNvPr>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cap="flat" cmpd="sng" algn="ctr">
              <a:solidFill>
                <a:sysClr val="window" lastClr="FFFFFF">
                  <a:lumMod val="65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4" name="任意多边形 36">
              <a:extLst>
                <a:ext uri="{FF2B5EF4-FFF2-40B4-BE49-F238E27FC236}">
                  <a16:creationId xmlns:a16="http://schemas.microsoft.com/office/drawing/2014/main" id="{12E02229-F875-405B-8F5E-BFB5E1F71DB0}"/>
                </a:ext>
              </a:extLst>
            </p:cNvPr>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cap="flat" cmpd="sng" algn="ctr">
              <a:solidFill>
                <a:sysClr val="window" lastClr="FFFFFF">
                  <a:lumMod val="50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Tree>
    <p:extLst>
      <p:ext uri="{BB962C8B-B14F-4D97-AF65-F5344CB8AC3E}">
        <p14:creationId xmlns:p14="http://schemas.microsoft.com/office/powerpoint/2010/main" val="10890768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E0663F4E-EC39-471E-B661-458B9BF58B75}"/>
              </a:ext>
            </a:extLst>
          </p:cNvPr>
          <p:cNvCxnSpPr>
            <a:cxnSpLocks/>
          </p:cNvCxnSpPr>
          <p:nvPr/>
        </p:nvCxnSpPr>
        <p:spPr>
          <a:xfrm flipH="1">
            <a:off x="1159933" y="4259741"/>
            <a:ext cx="3364912" cy="0"/>
          </a:xfrm>
          <a:prstGeom prst="line">
            <a:avLst/>
          </a:prstGeom>
          <a:noFill/>
          <a:ln w="9525" cap="rnd" cmpd="sng" algn="ctr">
            <a:solidFill>
              <a:srgbClr val="FFFFFF">
                <a:lumMod val="50000"/>
              </a:srgbClr>
            </a:solidFill>
            <a:prstDash val="solid"/>
            <a:round/>
            <a:headEnd type="oval"/>
            <a:tailEnd type="oval" w="med" len="med"/>
          </a:ln>
          <a:effectLst/>
        </p:spPr>
      </p:cxnSp>
      <p:cxnSp>
        <p:nvCxnSpPr>
          <p:cNvPr id="6" name="直接连接符 5">
            <a:extLst>
              <a:ext uri="{FF2B5EF4-FFF2-40B4-BE49-F238E27FC236}">
                <a16:creationId xmlns:a16="http://schemas.microsoft.com/office/drawing/2014/main" id="{A3C480BE-C0FB-4E29-A756-9D02EFDE5A01}"/>
              </a:ext>
            </a:extLst>
          </p:cNvPr>
          <p:cNvCxnSpPr>
            <a:cxnSpLocks/>
          </p:cNvCxnSpPr>
          <p:nvPr/>
        </p:nvCxnSpPr>
        <p:spPr>
          <a:xfrm flipH="1">
            <a:off x="1312334" y="2637829"/>
            <a:ext cx="3400191" cy="4607"/>
          </a:xfrm>
          <a:prstGeom prst="line">
            <a:avLst/>
          </a:prstGeom>
          <a:noFill/>
          <a:ln w="15875" cap="rnd" cmpd="sng" algn="ctr">
            <a:solidFill>
              <a:srgbClr val="FFFFFF">
                <a:lumMod val="50000"/>
              </a:srgbClr>
            </a:solidFill>
            <a:prstDash val="solid"/>
            <a:round/>
            <a:headEnd type="oval"/>
            <a:tailEnd type="oval" w="med" len="med"/>
          </a:ln>
          <a:effectLst/>
        </p:spPr>
      </p:cxnSp>
      <p:cxnSp>
        <p:nvCxnSpPr>
          <p:cNvPr id="7" name="直接连接符 6">
            <a:extLst>
              <a:ext uri="{FF2B5EF4-FFF2-40B4-BE49-F238E27FC236}">
                <a16:creationId xmlns:a16="http://schemas.microsoft.com/office/drawing/2014/main" id="{06B78CE8-EE76-4045-9F5E-BE32FAACA42D}"/>
              </a:ext>
            </a:extLst>
          </p:cNvPr>
          <p:cNvCxnSpPr>
            <a:cxnSpLocks/>
            <a:stCxn id="21" idx="6"/>
          </p:cNvCxnSpPr>
          <p:nvPr/>
        </p:nvCxnSpPr>
        <p:spPr>
          <a:xfrm>
            <a:off x="7367508" y="2671693"/>
            <a:ext cx="3124419" cy="0"/>
          </a:xfrm>
          <a:prstGeom prst="line">
            <a:avLst/>
          </a:prstGeom>
          <a:noFill/>
          <a:ln w="9525" cap="rnd" cmpd="sng" algn="ctr">
            <a:solidFill>
              <a:srgbClr val="FFFFFF">
                <a:lumMod val="50000"/>
              </a:srgbClr>
            </a:solidFill>
            <a:prstDash val="solid"/>
            <a:round/>
            <a:headEnd type="oval"/>
            <a:tailEnd type="oval" w="med" len="med"/>
          </a:ln>
          <a:effectLst/>
        </p:spPr>
      </p:cxnSp>
      <p:cxnSp>
        <p:nvCxnSpPr>
          <p:cNvPr id="8" name="直接连接符 7">
            <a:extLst>
              <a:ext uri="{FF2B5EF4-FFF2-40B4-BE49-F238E27FC236}">
                <a16:creationId xmlns:a16="http://schemas.microsoft.com/office/drawing/2014/main" id="{FEDD46BF-9AD4-4998-A3FE-4D1428E4B026}"/>
              </a:ext>
            </a:extLst>
          </p:cNvPr>
          <p:cNvCxnSpPr>
            <a:cxnSpLocks/>
            <a:stCxn id="18" idx="6"/>
          </p:cNvCxnSpPr>
          <p:nvPr/>
        </p:nvCxnSpPr>
        <p:spPr>
          <a:xfrm flipV="1">
            <a:off x="7552154" y="4210550"/>
            <a:ext cx="2939773" cy="23791"/>
          </a:xfrm>
          <a:prstGeom prst="line">
            <a:avLst/>
          </a:prstGeom>
          <a:noFill/>
          <a:ln w="9525" cap="rnd" cmpd="sng" algn="ctr">
            <a:solidFill>
              <a:srgbClr val="FFFFFF">
                <a:lumMod val="50000"/>
              </a:srgbClr>
            </a:solidFill>
            <a:prstDash val="solid"/>
            <a:round/>
            <a:headEnd type="oval"/>
            <a:tailEnd type="oval" w="med" len="med"/>
          </a:ln>
          <a:effectLst/>
        </p:spPr>
      </p:cxnSp>
      <p:sp>
        <p:nvSpPr>
          <p:cNvPr id="9" name="任意多边形: 形状 7">
            <a:extLst>
              <a:ext uri="{FF2B5EF4-FFF2-40B4-BE49-F238E27FC236}">
                <a16:creationId xmlns:a16="http://schemas.microsoft.com/office/drawing/2014/main" id="{8A434331-B181-4DD8-A840-146673B49503}"/>
              </a:ext>
            </a:extLst>
          </p:cNvPr>
          <p:cNvSpPr/>
          <p:nvPr/>
        </p:nvSpPr>
        <p:spPr bwMode="auto">
          <a:xfrm>
            <a:off x="4227055" y="1916832"/>
            <a:ext cx="3600400" cy="2664296"/>
          </a:xfrm>
          <a:custGeom>
            <a:avLst/>
            <a:gdLst>
              <a:gd name="connsiteX0" fmla="*/ 1864992 w 3729984"/>
              <a:gd name="connsiteY0" fmla="*/ 0 h 2880320"/>
              <a:gd name="connsiteX1" fmla="*/ 3729984 w 3729984"/>
              <a:gd name="connsiteY1" fmla="*/ 1864992 h 2880320"/>
              <a:gd name="connsiteX2" fmla="*/ 3504890 w 3729984"/>
              <a:gd name="connsiteY2" fmla="*/ 2753958 h 2880320"/>
              <a:gd name="connsiteX3" fmla="*/ 3428123 w 3729984"/>
              <a:gd name="connsiteY3" fmla="*/ 2880320 h 2880320"/>
              <a:gd name="connsiteX4" fmla="*/ 301861 w 3729984"/>
              <a:gd name="connsiteY4" fmla="*/ 2880320 h 2880320"/>
              <a:gd name="connsiteX5" fmla="*/ 225095 w 3729984"/>
              <a:gd name="connsiteY5" fmla="*/ 2753958 h 2880320"/>
              <a:gd name="connsiteX6" fmla="*/ 0 w 3729984"/>
              <a:gd name="connsiteY6" fmla="*/ 1864992 h 2880320"/>
              <a:gd name="connsiteX7" fmla="*/ 1864992 w 3729984"/>
              <a:gd name="connsiteY7" fmla="*/ 0 h 288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9984" h="2880320">
                <a:moveTo>
                  <a:pt x="1864992" y="0"/>
                </a:moveTo>
                <a:cubicBezTo>
                  <a:pt x="2894999" y="0"/>
                  <a:pt x="3729984" y="834985"/>
                  <a:pt x="3729984" y="1864992"/>
                </a:cubicBezTo>
                <a:cubicBezTo>
                  <a:pt x="3729984" y="2186869"/>
                  <a:pt x="3648443" y="2489702"/>
                  <a:pt x="3504890" y="2753958"/>
                </a:cubicBezTo>
                <a:lnTo>
                  <a:pt x="3428123" y="2880320"/>
                </a:lnTo>
                <a:lnTo>
                  <a:pt x="301861" y="2880320"/>
                </a:lnTo>
                <a:lnTo>
                  <a:pt x="225095" y="2753958"/>
                </a:lnTo>
                <a:cubicBezTo>
                  <a:pt x="81542" y="2489702"/>
                  <a:pt x="0" y="2186869"/>
                  <a:pt x="0" y="1864992"/>
                </a:cubicBezTo>
                <a:cubicBezTo>
                  <a:pt x="0" y="834985"/>
                  <a:pt x="834985" y="0"/>
                  <a:pt x="1864992" y="0"/>
                </a:cubicBezTo>
                <a:close/>
              </a:path>
            </a:pathLst>
          </a:custGeom>
          <a:blipFill>
            <a:blip r:embed="rId3"/>
            <a:stretch>
              <a:fillRect/>
            </a:stretch>
          </a:blipFill>
          <a:ln w="6350" cap="flat" cmpd="sng" algn="ctr">
            <a:noFill/>
            <a:prstDash val="solid"/>
            <a:miter lim="800000"/>
          </a:ln>
          <a:effectLst/>
          <a:extLst/>
        </p:spPr>
        <p:txBody>
          <a:bodyPr lIns="0" tIns="0" rIns="0" bIns="0" anchor="ctr"/>
          <a:lstStyle/>
          <a:p>
            <a:pPr algn="ctr" eaLnBrk="0" hangingPunct="0">
              <a:buFont typeface="Arial" pitchFamily="34" charset="0"/>
              <a:buNone/>
              <a:defRPr/>
            </a:pPr>
            <a:endParaRPr kern="0">
              <a:solidFill>
                <a:srgbClr val="FFFFFF"/>
              </a:solidFill>
              <a:latin typeface="Calibri"/>
              <a:ea typeface="宋体"/>
            </a:endParaRPr>
          </a:p>
        </p:txBody>
      </p:sp>
      <p:sp>
        <p:nvSpPr>
          <p:cNvPr id="10" name="文本框 6">
            <a:extLst>
              <a:ext uri="{FF2B5EF4-FFF2-40B4-BE49-F238E27FC236}">
                <a16:creationId xmlns:a16="http://schemas.microsoft.com/office/drawing/2014/main" id="{0CDD9DDA-3CE5-40FD-86D8-2B704F0A2A80}"/>
              </a:ext>
            </a:extLst>
          </p:cNvPr>
          <p:cNvSpPr txBox="1">
            <a:spLocks/>
          </p:cNvSpPr>
          <p:nvPr/>
        </p:nvSpPr>
        <p:spPr bwMode="auto">
          <a:xfrm>
            <a:off x="4932811" y="4869764"/>
            <a:ext cx="2412416" cy="3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eaLnBrk="0" hangingPunct="0">
              <a:lnSpc>
                <a:spcPct val="110000"/>
              </a:lnSpc>
              <a:buFont typeface="Arial" pitchFamily="34" charset="0"/>
              <a:buNone/>
              <a:defRPr/>
            </a:pPr>
            <a:r>
              <a:rPr lang="zh-CN" altLang="en-US" sz="2000" b="1" kern="0" dirty="0">
                <a:solidFill>
                  <a:srgbClr val="000000"/>
                </a:solidFill>
                <a:latin typeface="Times New Roman"/>
                <a:ea typeface="微软雅黑"/>
              </a:rPr>
              <a:t>工程实施</a:t>
            </a:r>
            <a:endParaRPr lang="zh-CN" altLang="en-US" sz="2000" b="1" kern="0" dirty="0">
              <a:solidFill>
                <a:srgbClr val="000000"/>
              </a:solidFill>
              <a:ea typeface="微软雅黑"/>
            </a:endParaRPr>
          </a:p>
        </p:txBody>
      </p:sp>
      <p:grpSp>
        <p:nvGrpSpPr>
          <p:cNvPr id="11" name="组合 10">
            <a:extLst>
              <a:ext uri="{FF2B5EF4-FFF2-40B4-BE49-F238E27FC236}">
                <a16:creationId xmlns:a16="http://schemas.microsoft.com/office/drawing/2014/main" id="{21423D65-6779-4A64-AEF6-EA68756D4ABE}"/>
              </a:ext>
            </a:extLst>
          </p:cNvPr>
          <p:cNvGrpSpPr/>
          <p:nvPr/>
        </p:nvGrpSpPr>
        <p:grpSpPr>
          <a:xfrm>
            <a:off x="4698523" y="2350553"/>
            <a:ext cx="583764" cy="583764"/>
            <a:chOff x="4962758" y="1604990"/>
            <a:chExt cx="583764" cy="583764"/>
          </a:xfrm>
        </p:grpSpPr>
        <p:sp>
          <p:nvSpPr>
            <p:cNvPr id="12" name="椭圆 11">
              <a:extLst>
                <a:ext uri="{FF2B5EF4-FFF2-40B4-BE49-F238E27FC236}">
                  <a16:creationId xmlns:a16="http://schemas.microsoft.com/office/drawing/2014/main" id="{91F3F1E3-E8EE-4B6C-A69D-B3F06C610122}"/>
                </a:ext>
              </a:extLst>
            </p:cNvPr>
            <p:cNvSpPr/>
            <p:nvPr/>
          </p:nvSpPr>
          <p:spPr>
            <a:xfrm>
              <a:off x="4962758" y="1604990"/>
              <a:ext cx="583764" cy="583764"/>
            </a:xfrm>
            <a:prstGeom prst="ellipse">
              <a:avLst/>
            </a:prstGeom>
            <a:solidFill>
              <a:srgbClr val="FFFFFF"/>
            </a:solidFill>
            <a:ln w="19050" cap="flat" cmpd="sng" algn="ctr">
              <a:solidFill>
                <a:srgbClr val="4F81BD"/>
              </a:solidFill>
              <a:prstDash val="solid"/>
            </a:ln>
            <a:effectLst/>
          </p:spPr>
          <p:txBody>
            <a:bodyPr lIns="0" tIns="0" rIns="0" bIns="0" anchor="ctr"/>
            <a:lstStyle/>
            <a:p>
              <a:pPr algn="ctr" eaLnBrk="0" hangingPunct="0">
                <a:buFont typeface="Arial" pitchFamily="34" charset="0"/>
                <a:buNone/>
                <a:defRPr/>
              </a:pPr>
              <a:endParaRPr kern="0">
                <a:solidFill>
                  <a:srgbClr val="FFFFFF"/>
                </a:solidFill>
                <a:latin typeface="Calibri"/>
                <a:ea typeface="宋体"/>
              </a:endParaRPr>
            </a:p>
          </p:txBody>
        </p:sp>
        <p:sp>
          <p:nvSpPr>
            <p:cNvPr id="13" name="任意多边形: 形状 33">
              <a:extLst>
                <a:ext uri="{FF2B5EF4-FFF2-40B4-BE49-F238E27FC236}">
                  <a16:creationId xmlns:a16="http://schemas.microsoft.com/office/drawing/2014/main" id="{16F8FD25-92DD-41E1-B918-681C3FD4E923}"/>
                </a:ext>
              </a:extLst>
            </p:cNvPr>
            <p:cNvSpPr>
              <a:spLocks/>
            </p:cNvSpPr>
            <p:nvPr/>
          </p:nvSpPr>
          <p:spPr bwMode="auto">
            <a:xfrm>
              <a:off x="5147402" y="1785026"/>
              <a:ext cx="214474" cy="214474"/>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4F81BD"/>
            </a:solidFill>
            <a:ln>
              <a:noFill/>
            </a:ln>
          </p:spPr>
          <p:txBody>
            <a:bodyPr lIns="0" tIns="0" rIns="0" bIns="0" anchor="ctr"/>
            <a:lstStyle/>
            <a:p>
              <a:pPr algn="ctr" eaLnBrk="0" hangingPunct="0">
                <a:buFont typeface="Arial" pitchFamily="34" charset="0"/>
                <a:buNone/>
                <a:defRPr/>
              </a:pPr>
              <a:endParaRPr kern="0" dirty="0">
                <a:solidFill>
                  <a:srgbClr val="000000"/>
                </a:solidFill>
              </a:endParaRPr>
            </a:p>
          </p:txBody>
        </p:sp>
      </p:grpSp>
      <p:grpSp>
        <p:nvGrpSpPr>
          <p:cNvPr id="14" name="组合 13">
            <a:extLst>
              <a:ext uri="{FF2B5EF4-FFF2-40B4-BE49-F238E27FC236}">
                <a16:creationId xmlns:a16="http://schemas.microsoft.com/office/drawing/2014/main" id="{F05B67DA-63E9-4A58-9E04-963E22E4313C}"/>
              </a:ext>
            </a:extLst>
          </p:cNvPr>
          <p:cNvGrpSpPr/>
          <p:nvPr/>
        </p:nvGrpSpPr>
        <p:grpSpPr>
          <a:xfrm>
            <a:off x="4558713" y="3942459"/>
            <a:ext cx="583764" cy="583764"/>
            <a:chOff x="4894168" y="4642812"/>
            <a:chExt cx="583764" cy="583764"/>
          </a:xfrm>
        </p:grpSpPr>
        <p:sp>
          <p:nvSpPr>
            <p:cNvPr id="15" name="椭圆 14">
              <a:extLst>
                <a:ext uri="{FF2B5EF4-FFF2-40B4-BE49-F238E27FC236}">
                  <a16:creationId xmlns:a16="http://schemas.microsoft.com/office/drawing/2014/main" id="{3F870F5C-F17E-4B07-A30B-26C3CD4B2441}"/>
                </a:ext>
              </a:extLst>
            </p:cNvPr>
            <p:cNvSpPr/>
            <p:nvPr/>
          </p:nvSpPr>
          <p:spPr>
            <a:xfrm>
              <a:off x="4894168" y="4642812"/>
              <a:ext cx="583764" cy="583764"/>
            </a:xfrm>
            <a:prstGeom prst="ellipse">
              <a:avLst/>
            </a:prstGeom>
            <a:solidFill>
              <a:srgbClr val="FFFFFF"/>
            </a:solidFill>
            <a:ln w="19050" cap="flat" cmpd="sng" algn="ctr">
              <a:solidFill>
                <a:srgbClr val="C0504D"/>
              </a:solidFill>
              <a:prstDash val="solid"/>
            </a:ln>
            <a:effectLst/>
          </p:spPr>
          <p:txBody>
            <a:bodyPr lIns="0" tIns="0" rIns="0" bIns="0" anchor="ctr"/>
            <a:lstStyle/>
            <a:p>
              <a:pPr algn="ctr" eaLnBrk="0" hangingPunct="0">
                <a:buFont typeface="Arial" pitchFamily="34" charset="0"/>
                <a:buNone/>
                <a:defRPr/>
              </a:pPr>
              <a:endParaRPr kern="0">
                <a:solidFill>
                  <a:srgbClr val="FFFFFF"/>
                </a:solidFill>
                <a:latin typeface="Calibri"/>
                <a:ea typeface="宋体"/>
              </a:endParaRPr>
            </a:p>
          </p:txBody>
        </p:sp>
        <p:sp>
          <p:nvSpPr>
            <p:cNvPr id="16" name="任意多边形: 形状 31">
              <a:extLst>
                <a:ext uri="{FF2B5EF4-FFF2-40B4-BE49-F238E27FC236}">
                  <a16:creationId xmlns:a16="http://schemas.microsoft.com/office/drawing/2014/main" id="{C28D540D-696A-47FF-A338-485E6B2FEF73}"/>
                </a:ext>
              </a:extLst>
            </p:cNvPr>
            <p:cNvSpPr>
              <a:spLocks/>
            </p:cNvSpPr>
            <p:nvPr/>
          </p:nvSpPr>
          <p:spPr bwMode="auto">
            <a:xfrm>
              <a:off x="5078812" y="4827814"/>
              <a:ext cx="214474" cy="204542"/>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rgbClr val="C0504D"/>
            </a:solidFill>
            <a:ln>
              <a:noFill/>
            </a:ln>
          </p:spPr>
          <p:txBody>
            <a:bodyPr lIns="0" tIns="0" rIns="0" bIns="0" anchor="ctr"/>
            <a:lstStyle/>
            <a:p>
              <a:pPr algn="ctr" eaLnBrk="0" hangingPunct="0">
                <a:buFont typeface="Arial" pitchFamily="34" charset="0"/>
                <a:buNone/>
                <a:defRPr/>
              </a:pPr>
              <a:endParaRPr kern="0">
                <a:solidFill>
                  <a:srgbClr val="000000"/>
                </a:solidFill>
              </a:endParaRPr>
            </a:p>
          </p:txBody>
        </p:sp>
      </p:grpSp>
      <p:grpSp>
        <p:nvGrpSpPr>
          <p:cNvPr id="17" name="组合 16">
            <a:extLst>
              <a:ext uri="{FF2B5EF4-FFF2-40B4-BE49-F238E27FC236}">
                <a16:creationId xmlns:a16="http://schemas.microsoft.com/office/drawing/2014/main" id="{03AD603A-ABF1-4B7B-B137-A98492C91C63}"/>
              </a:ext>
            </a:extLst>
          </p:cNvPr>
          <p:cNvGrpSpPr/>
          <p:nvPr/>
        </p:nvGrpSpPr>
        <p:grpSpPr>
          <a:xfrm>
            <a:off x="6968390" y="3942459"/>
            <a:ext cx="583764" cy="583764"/>
            <a:chOff x="6687249" y="4635655"/>
            <a:chExt cx="583764" cy="583764"/>
          </a:xfrm>
        </p:grpSpPr>
        <p:sp>
          <p:nvSpPr>
            <p:cNvPr id="18" name="椭圆 17">
              <a:extLst>
                <a:ext uri="{FF2B5EF4-FFF2-40B4-BE49-F238E27FC236}">
                  <a16:creationId xmlns:a16="http://schemas.microsoft.com/office/drawing/2014/main" id="{AF5B58C5-9BAB-4783-9942-D0B8FDC79306}"/>
                </a:ext>
              </a:extLst>
            </p:cNvPr>
            <p:cNvSpPr/>
            <p:nvPr/>
          </p:nvSpPr>
          <p:spPr>
            <a:xfrm>
              <a:off x="6687249" y="4635655"/>
              <a:ext cx="583764" cy="583764"/>
            </a:xfrm>
            <a:prstGeom prst="ellipse">
              <a:avLst/>
            </a:prstGeom>
            <a:solidFill>
              <a:srgbClr val="FFFFFF"/>
            </a:solidFill>
            <a:ln w="19050" cap="flat" cmpd="sng" algn="ctr">
              <a:solidFill>
                <a:srgbClr val="000000"/>
              </a:solidFill>
              <a:prstDash val="solid"/>
            </a:ln>
            <a:effectLst/>
          </p:spPr>
          <p:txBody>
            <a:bodyPr lIns="0" tIns="0" rIns="0" bIns="0" anchor="ctr"/>
            <a:lstStyle/>
            <a:p>
              <a:pPr algn="ctr" eaLnBrk="0" hangingPunct="0">
                <a:buFont typeface="Arial" pitchFamily="34" charset="0"/>
                <a:buNone/>
                <a:defRPr/>
              </a:pPr>
              <a:endParaRPr kern="0">
                <a:solidFill>
                  <a:srgbClr val="FFFFFF"/>
                </a:solidFill>
                <a:latin typeface="Calibri"/>
                <a:ea typeface="宋体"/>
              </a:endParaRPr>
            </a:p>
          </p:txBody>
        </p:sp>
        <p:sp>
          <p:nvSpPr>
            <p:cNvPr id="19" name="任意多边形: 形状 29">
              <a:extLst>
                <a:ext uri="{FF2B5EF4-FFF2-40B4-BE49-F238E27FC236}">
                  <a16:creationId xmlns:a16="http://schemas.microsoft.com/office/drawing/2014/main" id="{662545B1-72B9-41F8-8D44-0599C7EA4DAD}"/>
                </a:ext>
              </a:extLst>
            </p:cNvPr>
            <p:cNvSpPr>
              <a:spLocks/>
            </p:cNvSpPr>
            <p:nvPr/>
          </p:nvSpPr>
          <p:spPr bwMode="auto">
            <a:xfrm>
              <a:off x="6871893" y="4815840"/>
              <a:ext cx="214474" cy="214175"/>
            </a:xfrm>
            <a:custGeom>
              <a:avLst/>
              <a:gdLst>
                <a:gd name="connsiteX0" fmla="*/ 126452 w 606933"/>
                <a:gd name="connsiteY0" fmla="*/ 239923 h 606087"/>
                <a:gd name="connsiteX1" fmla="*/ 191364 w 606933"/>
                <a:gd name="connsiteY1" fmla="*/ 239923 h 606087"/>
                <a:gd name="connsiteX2" fmla="*/ 289791 w 606933"/>
                <a:gd name="connsiteY2" fmla="*/ 336874 h 606087"/>
                <a:gd name="connsiteX3" fmla="*/ 303467 w 606933"/>
                <a:gd name="connsiteY3" fmla="*/ 345627 h 606087"/>
                <a:gd name="connsiteX4" fmla="*/ 317142 w 606933"/>
                <a:gd name="connsiteY4" fmla="*/ 336874 h 606087"/>
                <a:gd name="connsiteX5" fmla="*/ 415569 w 606933"/>
                <a:gd name="connsiteY5" fmla="*/ 239923 h 606087"/>
                <a:gd name="connsiteX6" fmla="*/ 480481 w 606933"/>
                <a:gd name="connsiteY6" fmla="*/ 239923 h 606087"/>
                <a:gd name="connsiteX7" fmla="*/ 480481 w 606933"/>
                <a:gd name="connsiteY7" fmla="*/ 404009 h 606087"/>
                <a:gd name="connsiteX8" fmla="*/ 316083 w 606933"/>
                <a:gd name="connsiteY8" fmla="*/ 404009 h 606087"/>
                <a:gd name="connsiteX9" fmla="*/ 316083 w 606933"/>
                <a:gd name="connsiteY9" fmla="*/ 441905 h 606087"/>
                <a:gd name="connsiteX10" fmla="*/ 568988 w 606933"/>
                <a:gd name="connsiteY10" fmla="*/ 441905 h 606087"/>
                <a:gd name="connsiteX11" fmla="*/ 568988 w 606933"/>
                <a:gd name="connsiteY11" fmla="*/ 505096 h 606087"/>
                <a:gd name="connsiteX12" fmla="*/ 606933 w 606933"/>
                <a:gd name="connsiteY12" fmla="*/ 505096 h 606087"/>
                <a:gd name="connsiteX13" fmla="*/ 606933 w 606933"/>
                <a:gd name="connsiteY13" fmla="*/ 606087 h 606087"/>
                <a:gd name="connsiteX14" fmla="*/ 505714 w 606933"/>
                <a:gd name="connsiteY14" fmla="*/ 606087 h 606087"/>
                <a:gd name="connsiteX15" fmla="*/ 505714 w 606933"/>
                <a:gd name="connsiteY15" fmla="*/ 505096 h 606087"/>
                <a:gd name="connsiteX16" fmla="*/ 543659 w 606933"/>
                <a:gd name="connsiteY16" fmla="*/ 505096 h 606087"/>
                <a:gd name="connsiteX17" fmla="*/ 543659 w 606933"/>
                <a:gd name="connsiteY17" fmla="*/ 467105 h 606087"/>
                <a:gd name="connsiteX18" fmla="*/ 316083 w 606933"/>
                <a:gd name="connsiteY18" fmla="*/ 467105 h 606087"/>
                <a:gd name="connsiteX19" fmla="*/ 316083 w 606933"/>
                <a:gd name="connsiteY19" fmla="*/ 505096 h 606087"/>
                <a:gd name="connsiteX20" fmla="*/ 354028 w 606933"/>
                <a:gd name="connsiteY20" fmla="*/ 505096 h 606087"/>
                <a:gd name="connsiteX21" fmla="*/ 354028 w 606933"/>
                <a:gd name="connsiteY21" fmla="*/ 606087 h 606087"/>
                <a:gd name="connsiteX22" fmla="*/ 252905 w 606933"/>
                <a:gd name="connsiteY22" fmla="*/ 606087 h 606087"/>
                <a:gd name="connsiteX23" fmla="*/ 252905 w 606933"/>
                <a:gd name="connsiteY23" fmla="*/ 505096 h 606087"/>
                <a:gd name="connsiteX24" fmla="*/ 290850 w 606933"/>
                <a:gd name="connsiteY24" fmla="*/ 505096 h 606087"/>
                <a:gd name="connsiteX25" fmla="*/ 290850 w 606933"/>
                <a:gd name="connsiteY25" fmla="*/ 467105 h 606087"/>
                <a:gd name="connsiteX26" fmla="*/ 63274 w 606933"/>
                <a:gd name="connsiteY26" fmla="*/ 467105 h 606087"/>
                <a:gd name="connsiteX27" fmla="*/ 63274 w 606933"/>
                <a:gd name="connsiteY27" fmla="*/ 505096 h 606087"/>
                <a:gd name="connsiteX28" fmla="*/ 101123 w 606933"/>
                <a:gd name="connsiteY28" fmla="*/ 505096 h 606087"/>
                <a:gd name="connsiteX29" fmla="*/ 101123 w 606933"/>
                <a:gd name="connsiteY29" fmla="*/ 606087 h 606087"/>
                <a:gd name="connsiteX30" fmla="*/ 0 w 606933"/>
                <a:gd name="connsiteY30" fmla="*/ 606087 h 606087"/>
                <a:gd name="connsiteX31" fmla="*/ 0 w 606933"/>
                <a:gd name="connsiteY31" fmla="*/ 505096 h 606087"/>
                <a:gd name="connsiteX32" fmla="*/ 37945 w 606933"/>
                <a:gd name="connsiteY32" fmla="*/ 505096 h 606087"/>
                <a:gd name="connsiteX33" fmla="*/ 37945 w 606933"/>
                <a:gd name="connsiteY33" fmla="*/ 441905 h 606087"/>
                <a:gd name="connsiteX34" fmla="*/ 290850 w 606933"/>
                <a:gd name="connsiteY34" fmla="*/ 441905 h 606087"/>
                <a:gd name="connsiteX35" fmla="*/ 290850 w 606933"/>
                <a:gd name="connsiteY35" fmla="*/ 404009 h 606087"/>
                <a:gd name="connsiteX36" fmla="*/ 126452 w 606933"/>
                <a:gd name="connsiteY36" fmla="*/ 404009 h 606087"/>
                <a:gd name="connsiteX37" fmla="*/ 303502 w 606933"/>
                <a:gd name="connsiteY37" fmla="*/ 71264 h 606087"/>
                <a:gd name="connsiteX38" fmla="*/ 250822 w 606933"/>
                <a:gd name="connsiteY38" fmla="*/ 122140 h 606087"/>
                <a:gd name="connsiteX39" fmla="*/ 303502 w 606933"/>
                <a:gd name="connsiteY39" fmla="*/ 173111 h 606087"/>
                <a:gd name="connsiteX40" fmla="*/ 356183 w 606933"/>
                <a:gd name="connsiteY40" fmla="*/ 122140 h 606087"/>
                <a:gd name="connsiteX41" fmla="*/ 303502 w 606933"/>
                <a:gd name="connsiteY41" fmla="*/ 71264 h 606087"/>
                <a:gd name="connsiteX42" fmla="*/ 303502 w 606933"/>
                <a:gd name="connsiteY42" fmla="*/ 0 h 606087"/>
                <a:gd name="connsiteX43" fmla="*/ 429955 w 606933"/>
                <a:gd name="connsiteY43" fmla="*/ 122140 h 606087"/>
                <a:gd name="connsiteX44" fmla="*/ 303502 w 606933"/>
                <a:gd name="connsiteY44" fmla="*/ 315639 h 606087"/>
                <a:gd name="connsiteX45" fmla="*/ 177049 w 606933"/>
                <a:gd name="connsiteY45" fmla="*/ 122140 h 606087"/>
                <a:gd name="connsiteX46" fmla="*/ 303502 w 606933"/>
                <a:gd name="connsiteY46" fmla="*/ 0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rgbClr val="000000"/>
            </a:solidFill>
            <a:ln>
              <a:noFill/>
            </a:ln>
          </p:spPr>
          <p:txBody>
            <a:bodyPr lIns="0" tIns="0" rIns="0" bIns="0" anchor="ctr"/>
            <a:lstStyle/>
            <a:p>
              <a:pPr algn="ctr" eaLnBrk="0" hangingPunct="0">
                <a:buFont typeface="Arial" pitchFamily="34" charset="0"/>
                <a:buNone/>
                <a:defRPr/>
              </a:pPr>
              <a:endParaRPr kern="0">
                <a:solidFill>
                  <a:srgbClr val="000000"/>
                </a:solidFill>
              </a:endParaRPr>
            </a:p>
          </p:txBody>
        </p:sp>
      </p:grpSp>
      <p:grpSp>
        <p:nvGrpSpPr>
          <p:cNvPr id="20" name="组合 19">
            <a:extLst>
              <a:ext uri="{FF2B5EF4-FFF2-40B4-BE49-F238E27FC236}">
                <a16:creationId xmlns:a16="http://schemas.microsoft.com/office/drawing/2014/main" id="{F3B6CCE5-70DE-4AC8-BDB9-69EF1BE1D5AA}"/>
              </a:ext>
            </a:extLst>
          </p:cNvPr>
          <p:cNvGrpSpPr/>
          <p:nvPr/>
        </p:nvGrpSpPr>
        <p:grpSpPr>
          <a:xfrm>
            <a:off x="6783743" y="2379811"/>
            <a:ext cx="583764" cy="583764"/>
            <a:chOff x="6687249" y="1623023"/>
            <a:chExt cx="583764" cy="583764"/>
          </a:xfrm>
        </p:grpSpPr>
        <p:sp>
          <p:nvSpPr>
            <p:cNvPr id="21" name="椭圆 20">
              <a:extLst>
                <a:ext uri="{FF2B5EF4-FFF2-40B4-BE49-F238E27FC236}">
                  <a16:creationId xmlns:a16="http://schemas.microsoft.com/office/drawing/2014/main" id="{A7434406-E797-4B3B-A272-FD4A3B708784}"/>
                </a:ext>
              </a:extLst>
            </p:cNvPr>
            <p:cNvSpPr/>
            <p:nvPr/>
          </p:nvSpPr>
          <p:spPr>
            <a:xfrm>
              <a:off x="6687249" y="1623023"/>
              <a:ext cx="583764" cy="583764"/>
            </a:xfrm>
            <a:prstGeom prst="ellipse">
              <a:avLst/>
            </a:prstGeom>
            <a:solidFill>
              <a:srgbClr val="FFFFFF"/>
            </a:solidFill>
            <a:ln w="19050" cap="flat" cmpd="sng" algn="ctr">
              <a:solidFill>
                <a:srgbClr val="FFFFFF"/>
              </a:solidFill>
              <a:prstDash val="solid"/>
            </a:ln>
            <a:effectLst/>
          </p:spPr>
          <p:txBody>
            <a:bodyPr lIns="0" tIns="0" rIns="0" bIns="0" anchor="ctr"/>
            <a:lstStyle/>
            <a:p>
              <a:pPr algn="ctr" eaLnBrk="0" hangingPunct="0">
                <a:buFont typeface="Arial" pitchFamily="34" charset="0"/>
                <a:buNone/>
                <a:defRPr/>
              </a:pPr>
              <a:endParaRPr kern="0">
                <a:solidFill>
                  <a:srgbClr val="FFFFFF"/>
                </a:solidFill>
                <a:latin typeface="Calibri"/>
                <a:ea typeface="宋体"/>
              </a:endParaRPr>
            </a:p>
          </p:txBody>
        </p:sp>
        <p:sp>
          <p:nvSpPr>
            <p:cNvPr id="22" name="任意多边形: 形状 27">
              <a:extLst>
                <a:ext uri="{FF2B5EF4-FFF2-40B4-BE49-F238E27FC236}">
                  <a16:creationId xmlns:a16="http://schemas.microsoft.com/office/drawing/2014/main" id="{8DC29CBD-0D96-4A60-AE77-A1486BDC4261}"/>
                </a:ext>
              </a:extLst>
            </p:cNvPr>
            <p:cNvSpPr>
              <a:spLocks/>
            </p:cNvSpPr>
            <p:nvPr/>
          </p:nvSpPr>
          <p:spPr bwMode="auto">
            <a:xfrm>
              <a:off x="6871893" y="1813309"/>
              <a:ext cx="214474" cy="193973"/>
            </a:xfrm>
            <a:custGeom>
              <a:avLst/>
              <a:gdLst>
                <a:gd name="connsiteX0" fmla="*/ 503202 w 607568"/>
                <a:gd name="connsiteY0" fmla="*/ 459310 h 549494"/>
                <a:gd name="connsiteX1" fmla="*/ 548364 w 607568"/>
                <a:gd name="connsiteY1" fmla="*/ 504402 h 549494"/>
                <a:gd name="connsiteX2" fmla="*/ 503202 w 607568"/>
                <a:gd name="connsiteY2" fmla="*/ 549494 h 549494"/>
                <a:gd name="connsiteX3" fmla="*/ 458040 w 607568"/>
                <a:gd name="connsiteY3" fmla="*/ 504402 h 549494"/>
                <a:gd name="connsiteX4" fmla="*/ 503202 w 607568"/>
                <a:gd name="connsiteY4" fmla="*/ 459310 h 549494"/>
                <a:gd name="connsiteX5" fmla="*/ 197795 w 607568"/>
                <a:gd name="connsiteY5" fmla="*/ 459310 h 549494"/>
                <a:gd name="connsiteX6" fmla="*/ 242957 w 607568"/>
                <a:gd name="connsiteY6" fmla="*/ 504402 h 549494"/>
                <a:gd name="connsiteX7" fmla="*/ 197795 w 607568"/>
                <a:gd name="connsiteY7" fmla="*/ 549494 h 549494"/>
                <a:gd name="connsiteX8" fmla="*/ 152633 w 607568"/>
                <a:gd name="connsiteY8" fmla="*/ 504402 h 549494"/>
                <a:gd name="connsiteX9" fmla="*/ 197795 w 607568"/>
                <a:gd name="connsiteY9" fmla="*/ 459310 h 549494"/>
                <a:gd name="connsiteX10" fmla="*/ 143318 w 607568"/>
                <a:gd name="connsiteY10" fmla="*/ 390791 h 549494"/>
                <a:gd name="connsiteX11" fmla="*/ 554573 w 607568"/>
                <a:gd name="connsiteY11" fmla="*/ 390791 h 549494"/>
                <a:gd name="connsiteX12" fmla="*/ 554573 w 607568"/>
                <a:gd name="connsiteY12" fmla="*/ 437435 h 549494"/>
                <a:gd name="connsiteX13" fmla="*/ 143318 w 607568"/>
                <a:gd name="connsiteY13" fmla="*/ 437435 h 549494"/>
                <a:gd name="connsiteX14" fmla="*/ 115304 w 607568"/>
                <a:gd name="connsiteY14" fmla="*/ 313028 h 549494"/>
                <a:gd name="connsiteX15" fmla="*/ 582659 w 607568"/>
                <a:gd name="connsiteY15" fmla="*/ 313028 h 549494"/>
                <a:gd name="connsiteX16" fmla="*/ 582659 w 607568"/>
                <a:gd name="connsiteY16" fmla="*/ 359672 h 549494"/>
                <a:gd name="connsiteX17" fmla="*/ 115304 w 607568"/>
                <a:gd name="connsiteY17" fmla="*/ 359672 h 549494"/>
                <a:gd name="connsiteX18" fmla="*/ 0 w 607568"/>
                <a:gd name="connsiteY18" fmla="*/ 169922 h 549494"/>
                <a:gd name="connsiteX19" fmla="*/ 78962 w 607568"/>
                <a:gd name="connsiteY19" fmla="*/ 169922 h 549494"/>
                <a:gd name="connsiteX20" fmla="*/ 108516 w 607568"/>
                <a:gd name="connsiteY20" fmla="*/ 235254 h 549494"/>
                <a:gd name="connsiteX21" fmla="*/ 607568 w 607568"/>
                <a:gd name="connsiteY21" fmla="*/ 235254 h 549494"/>
                <a:gd name="connsiteX22" fmla="*/ 607568 w 607568"/>
                <a:gd name="connsiteY22" fmla="*/ 281909 h 549494"/>
                <a:gd name="connsiteX23" fmla="*/ 78428 w 607568"/>
                <a:gd name="connsiteY23" fmla="*/ 281909 h 549494"/>
                <a:gd name="connsiteX24" fmla="*/ 48798 w 607568"/>
                <a:gd name="connsiteY24" fmla="*/ 216577 h 549494"/>
                <a:gd name="connsiteX25" fmla="*/ 0 w 607568"/>
                <a:gd name="connsiteY25" fmla="*/ 216577 h 549494"/>
                <a:gd name="connsiteX26" fmla="*/ 257720 w 607568"/>
                <a:gd name="connsiteY26" fmla="*/ 0 h 549494"/>
                <a:gd name="connsiteX27" fmla="*/ 254207 w 607568"/>
                <a:gd name="connsiteY27" fmla="*/ 30201 h 549494"/>
                <a:gd name="connsiteX28" fmla="*/ 407797 w 607568"/>
                <a:gd name="connsiteY28" fmla="*/ 197372 h 549494"/>
                <a:gd name="connsiteX29" fmla="*/ 241147 w 607568"/>
                <a:gd name="connsiteY29" fmla="*/ 144063 h 549494"/>
                <a:gd name="connsiteX30" fmla="*/ 237633 w 607568"/>
                <a:gd name="connsiteY30" fmla="*/ 174264 h 549494"/>
                <a:gd name="connsiteX31" fmla="*/ 115586 w 607568"/>
                <a:gd name="connsiteY31" fmla="*/ 71993 h 5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568" h="549494">
                  <a:moveTo>
                    <a:pt x="503202" y="459310"/>
                  </a:moveTo>
                  <a:cubicBezTo>
                    <a:pt x="528144" y="459310"/>
                    <a:pt x="548364" y="479498"/>
                    <a:pt x="548364" y="504402"/>
                  </a:cubicBezTo>
                  <a:cubicBezTo>
                    <a:pt x="548364" y="529306"/>
                    <a:pt x="528144" y="549494"/>
                    <a:pt x="503202" y="549494"/>
                  </a:cubicBezTo>
                  <a:cubicBezTo>
                    <a:pt x="478260" y="549494"/>
                    <a:pt x="458040" y="529306"/>
                    <a:pt x="458040" y="504402"/>
                  </a:cubicBezTo>
                  <a:cubicBezTo>
                    <a:pt x="458040" y="479498"/>
                    <a:pt x="478260" y="459310"/>
                    <a:pt x="503202" y="459310"/>
                  </a:cubicBezTo>
                  <a:close/>
                  <a:moveTo>
                    <a:pt x="197795" y="459310"/>
                  </a:moveTo>
                  <a:cubicBezTo>
                    <a:pt x="222737" y="459310"/>
                    <a:pt x="242957" y="479498"/>
                    <a:pt x="242957" y="504402"/>
                  </a:cubicBezTo>
                  <a:cubicBezTo>
                    <a:pt x="242957" y="529306"/>
                    <a:pt x="222737" y="549494"/>
                    <a:pt x="197795" y="549494"/>
                  </a:cubicBezTo>
                  <a:cubicBezTo>
                    <a:pt x="172853" y="549494"/>
                    <a:pt x="152633" y="529306"/>
                    <a:pt x="152633" y="504402"/>
                  </a:cubicBezTo>
                  <a:cubicBezTo>
                    <a:pt x="152633" y="479498"/>
                    <a:pt x="172853" y="459310"/>
                    <a:pt x="197795" y="459310"/>
                  </a:cubicBezTo>
                  <a:close/>
                  <a:moveTo>
                    <a:pt x="143318" y="390791"/>
                  </a:moveTo>
                  <a:lnTo>
                    <a:pt x="554573" y="390791"/>
                  </a:lnTo>
                  <a:lnTo>
                    <a:pt x="554573" y="437435"/>
                  </a:lnTo>
                  <a:lnTo>
                    <a:pt x="143318" y="437435"/>
                  </a:lnTo>
                  <a:close/>
                  <a:moveTo>
                    <a:pt x="115304" y="313028"/>
                  </a:moveTo>
                  <a:lnTo>
                    <a:pt x="582659" y="313028"/>
                  </a:lnTo>
                  <a:lnTo>
                    <a:pt x="582659" y="359672"/>
                  </a:lnTo>
                  <a:lnTo>
                    <a:pt x="115304" y="359672"/>
                  </a:lnTo>
                  <a:close/>
                  <a:moveTo>
                    <a:pt x="0" y="169922"/>
                  </a:moveTo>
                  <a:lnTo>
                    <a:pt x="78962" y="169922"/>
                  </a:lnTo>
                  <a:lnTo>
                    <a:pt x="108516" y="235254"/>
                  </a:lnTo>
                  <a:lnTo>
                    <a:pt x="607568" y="235254"/>
                  </a:lnTo>
                  <a:lnTo>
                    <a:pt x="607568" y="281909"/>
                  </a:lnTo>
                  <a:lnTo>
                    <a:pt x="78428" y="281909"/>
                  </a:lnTo>
                  <a:lnTo>
                    <a:pt x="48798" y="216577"/>
                  </a:lnTo>
                  <a:lnTo>
                    <a:pt x="0" y="216577"/>
                  </a:lnTo>
                  <a:close/>
                  <a:moveTo>
                    <a:pt x="257720" y="0"/>
                  </a:moveTo>
                  <a:lnTo>
                    <a:pt x="254207" y="30201"/>
                  </a:lnTo>
                  <a:cubicBezTo>
                    <a:pt x="405964" y="47665"/>
                    <a:pt x="407797" y="197372"/>
                    <a:pt x="407797" y="197372"/>
                  </a:cubicBezTo>
                  <a:cubicBezTo>
                    <a:pt x="407797" y="197372"/>
                    <a:pt x="364340" y="158248"/>
                    <a:pt x="241147" y="144063"/>
                  </a:cubicBezTo>
                  <a:lnTo>
                    <a:pt x="237633" y="174264"/>
                  </a:lnTo>
                  <a:lnTo>
                    <a:pt x="115586" y="71993"/>
                  </a:lnTo>
                  <a:close/>
                </a:path>
              </a:pathLst>
            </a:custGeom>
            <a:solidFill>
              <a:srgbClr val="FFFFFF"/>
            </a:solidFill>
            <a:ln>
              <a:noFill/>
            </a:ln>
          </p:spPr>
          <p:txBody>
            <a:bodyPr lIns="0" tIns="0" rIns="0" bIns="0" anchor="ctr"/>
            <a:lstStyle/>
            <a:p>
              <a:pPr algn="ctr" eaLnBrk="0" hangingPunct="0">
                <a:buFont typeface="Arial" pitchFamily="34" charset="0"/>
                <a:buNone/>
                <a:defRPr/>
              </a:pPr>
              <a:endParaRPr kern="0">
                <a:solidFill>
                  <a:srgbClr val="000000"/>
                </a:solidFill>
              </a:endParaRPr>
            </a:p>
          </p:txBody>
        </p:sp>
      </p:grpSp>
      <p:sp>
        <p:nvSpPr>
          <p:cNvPr id="23" name="矩形 22">
            <a:extLst>
              <a:ext uri="{FF2B5EF4-FFF2-40B4-BE49-F238E27FC236}">
                <a16:creationId xmlns:a16="http://schemas.microsoft.com/office/drawing/2014/main" id="{801F9A80-2723-4B7C-9907-753F07F60ED8}"/>
              </a:ext>
            </a:extLst>
          </p:cNvPr>
          <p:cNvSpPr>
            <a:spLocks/>
          </p:cNvSpPr>
          <p:nvPr/>
        </p:nvSpPr>
        <p:spPr bwMode="auto">
          <a:xfrm>
            <a:off x="1393765" y="2708920"/>
            <a:ext cx="2627903" cy="88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p>
            <a:pPr hangingPunct="0">
              <a:buFont typeface="Arial" pitchFamily="34" charset="0"/>
              <a:buNone/>
            </a:pPr>
            <a:r>
              <a:rPr lang="zh-CN" altLang="en-US" sz="1500" kern="0" dirty="0">
                <a:solidFill>
                  <a:srgbClr val="000000"/>
                </a:solidFill>
                <a:latin typeface="Times New Roman"/>
                <a:ea typeface="微软雅黑"/>
              </a:rPr>
              <a:t>历时</a:t>
            </a:r>
            <a:r>
              <a:rPr lang="en-US" altLang="zh-CN" sz="1500" kern="0" dirty="0">
                <a:solidFill>
                  <a:srgbClr val="000000"/>
                </a:solidFill>
                <a:latin typeface="Times New Roman"/>
                <a:ea typeface="微软雅黑"/>
              </a:rPr>
              <a:t>15</a:t>
            </a:r>
            <a:r>
              <a:rPr lang="zh-CN" altLang="en-US" sz="1500" kern="0" dirty="0">
                <a:solidFill>
                  <a:srgbClr val="000000"/>
                </a:solidFill>
                <a:latin typeface="Times New Roman"/>
                <a:ea typeface="微软雅黑"/>
              </a:rPr>
              <a:t>个月完成近</a:t>
            </a:r>
            <a:r>
              <a:rPr lang="en-US" altLang="zh-CN" sz="1500" kern="0" dirty="0">
                <a:solidFill>
                  <a:srgbClr val="000000"/>
                </a:solidFill>
                <a:latin typeface="Times New Roman"/>
                <a:ea typeface="微软雅黑"/>
              </a:rPr>
              <a:t>1000km</a:t>
            </a:r>
            <a:r>
              <a:rPr lang="zh-CN" altLang="en-US" sz="1500" kern="0" dirty="0">
                <a:solidFill>
                  <a:srgbClr val="000000"/>
                </a:solidFill>
                <a:latin typeface="Times New Roman"/>
                <a:ea typeface="微软雅黑"/>
              </a:rPr>
              <a:t>管网敷设，</a:t>
            </a:r>
            <a:r>
              <a:rPr lang="zh-CN" altLang="zh-CN" sz="1500" kern="0" dirty="0">
                <a:solidFill>
                  <a:srgbClr val="000000"/>
                </a:solidFill>
                <a:latin typeface="Times New Roman"/>
                <a:ea typeface="微软雅黑"/>
              </a:rPr>
              <a:t>创造了国内污水管道铺设“单日</a:t>
            </a:r>
            <a:r>
              <a:rPr lang="en-US" altLang="zh-CN" sz="1500" kern="0" dirty="0">
                <a:solidFill>
                  <a:srgbClr val="000000"/>
                </a:solidFill>
                <a:latin typeface="Times New Roman"/>
                <a:ea typeface="微软雅黑"/>
              </a:rPr>
              <a:t>4.18</a:t>
            </a:r>
            <a:r>
              <a:rPr lang="zh-CN" altLang="zh-CN" sz="1500" kern="0" dirty="0">
                <a:solidFill>
                  <a:srgbClr val="000000"/>
                </a:solidFill>
                <a:latin typeface="Times New Roman"/>
                <a:ea typeface="微软雅黑"/>
              </a:rPr>
              <a:t>公里，单周</a:t>
            </a:r>
            <a:r>
              <a:rPr lang="en-US" altLang="zh-CN" sz="1500" kern="0" dirty="0">
                <a:solidFill>
                  <a:srgbClr val="000000"/>
                </a:solidFill>
                <a:latin typeface="Times New Roman"/>
                <a:ea typeface="微软雅黑"/>
              </a:rPr>
              <a:t>25</a:t>
            </a:r>
            <a:r>
              <a:rPr lang="zh-CN" altLang="zh-CN" sz="1500" kern="0" dirty="0">
                <a:solidFill>
                  <a:srgbClr val="000000"/>
                </a:solidFill>
                <a:latin typeface="Times New Roman"/>
                <a:ea typeface="微软雅黑"/>
              </a:rPr>
              <a:t>公里”的新纪录</a:t>
            </a:r>
            <a:r>
              <a:rPr lang="zh-CN" altLang="en-US" sz="1500" kern="0" dirty="0">
                <a:solidFill>
                  <a:srgbClr val="000000"/>
                </a:solidFill>
                <a:latin typeface="Times New Roman"/>
                <a:ea typeface="微软雅黑"/>
              </a:rPr>
              <a:t>。</a:t>
            </a:r>
            <a:endParaRPr lang="en-US" altLang="zh-CN" sz="1500" kern="0" dirty="0">
              <a:solidFill>
                <a:srgbClr val="000000"/>
              </a:solidFill>
              <a:latin typeface="Times New Roman"/>
              <a:ea typeface="微软雅黑"/>
            </a:endParaRPr>
          </a:p>
          <a:p>
            <a:pPr hangingPunct="0">
              <a:buFont typeface="Arial" pitchFamily="34" charset="0"/>
              <a:buNone/>
            </a:pPr>
            <a:endParaRPr lang="zh-CN" altLang="en-US" sz="1500" kern="0" dirty="0">
              <a:solidFill>
                <a:srgbClr val="000000"/>
              </a:solidFill>
              <a:latin typeface="Times New Roman"/>
              <a:ea typeface="微软雅黑"/>
            </a:endParaRPr>
          </a:p>
        </p:txBody>
      </p:sp>
      <p:sp>
        <p:nvSpPr>
          <p:cNvPr id="24" name="文本框 45">
            <a:extLst>
              <a:ext uri="{FF2B5EF4-FFF2-40B4-BE49-F238E27FC236}">
                <a16:creationId xmlns:a16="http://schemas.microsoft.com/office/drawing/2014/main" id="{4E1DE028-6C7D-47A5-9A8A-FB29942B702A}"/>
              </a:ext>
            </a:extLst>
          </p:cNvPr>
          <p:cNvSpPr txBox="1">
            <a:spLocks/>
          </p:cNvSpPr>
          <p:nvPr/>
        </p:nvSpPr>
        <p:spPr bwMode="auto">
          <a:xfrm>
            <a:off x="1779039" y="2276872"/>
            <a:ext cx="2412416" cy="3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eaLnBrk="0" hangingPunct="0">
              <a:buFont typeface="Arial" pitchFamily="34" charset="0"/>
              <a:buNone/>
              <a:defRPr/>
            </a:pPr>
            <a:r>
              <a:rPr lang="en-US" altLang="zh-CN" sz="2000" b="1" kern="0" dirty="0">
                <a:solidFill>
                  <a:srgbClr val="34B7C2"/>
                </a:solidFill>
                <a:latin typeface="Times New Roman"/>
                <a:ea typeface="微软雅黑"/>
              </a:rPr>
              <a:t>01 </a:t>
            </a:r>
            <a:r>
              <a:rPr lang="zh-CN" altLang="en-US" sz="2000" b="1" kern="0" dirty="0">
                <a:solidFill>
                  <a:srgbClr val="34B7C2"/>
                </a:solidFill>
                <a:latin typeface="Times New Roman"/>
                <a:ea typeface="微软雅黑"/>
              </a:rPr>
              <a:t>管网工程</a:t>
            </a:r>
          </a:p>
        </p:txBody>
      </p:sp>
      <p:sp>
        <p:nvSpPr>
          <p:cNvPr id="25" name="矩形 24">
            <a:extLst>
              <a:ext uri="{FF2B5EF4-FFF2-40B4-BE49-F238E27FC236}">
                <a16:creationId xmlns:a16="http://schemas.microsoft.com/office/drawing/2014/main" id="{F094BD11-D4C7-4849-AD04-FB4A8A7E8644}"/>
              </a:ext>
            </a:extLst>
          </p:cNvPr>
          <p:cNvSpPr>
            <a:spLocks/>
          </p:cNvSpPr>
          <p:nvPr/>
        </p:nvSpPr>
        <p:spPr bwMode="auto">
          <a:xfrm>
            <a:off x="1259999" y="4381818"/>
            <a:ext cx="2861733" cy="79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p>
            <a:pPr eaLnBrk="0" hangingPunct="0">
              <a:buFont typeface="Arial" pitchFamily="34" charset="0"/>
              <a:buNone/>
              <a:defRPr/>
            </a:pPr>
            <a:r>
              <a:rPr lang="zh-CN" altLang="en-US" sz="1500" kern="0" dirty="0">
                <a:solidFill>
                  <a:srgbClr val="000000"/>
                </a:solidFill>
                <a:latin typeface="Times New Roman"/>
                <a:ea typeface="微软雅黑"/>
              </a:rPr>
              <a:t>界河示范段、七支渠、潭头渠等已完成，</a:t>
            </a:r>
            <a:r>
              <a:rPr lang="en-US" altLang="zh-CN" sz="1500" kern="0" dirty="0">
                <a:solidFill>
                  <a:srgbClr val="000000"/>
                </a:solidFill>
                <a:latin typeface="Times New Roman"/>
                <a:ea typeface="微软雅黑"/>
              </a:rPr>
              <a:t>2019</a:t>
            </a:r>
            <a:r>
              <a:rPr lang="zh-CN" altLang="en-US" sz="1500" kern="0" dirty="0">
                <a:solidFill>
                  <a:srgbClr val="000000"/>
                </a:solidFill>
                <a:latin typeface="Times New Roman"/>
                <a:ea typeface="微软雅黑"/>
              </a:rPr>
              <a:t>年</a:t>
            </a:r>
            <a:r>
              <a:rPr lang="en-US" altLang="zh-CN" sz="1500" kern="0" dirty="0">
                <a:solidFill>
                  <a:srgbClr val="000000"/>
                </a:solidFill>
                <a:latin typeface="Times New Roman"/>
                <a:ea typeface="微软雅黑"/>
              </a:rPr>
              <a:t>6</a:t>
            </a:r>
            <a:r>
              <a:rPr lang="zh-CN" altLang="en-US" sz="1500" kern="0" dirty="0">
                <a:solidFill>
                  <a:srgbClr val="000000"/>
                </a:solidFill>
                <a:latin typeface="Times New Roman"/>
                <a:ea typeface="微软雅黑"/>
              </a:rPr>
              <a:t>月底全部</a:t>
            </a:r>
            <a:r>
              <a:rPr lang="en-US" altLang="zh-CN" sz="1500" kern="0" dirty="0">
                <a:solidFill>
                  <a:srgbClr val="000000"/>
                </a:solidFill>
                <a:latin typeface="Times New Roman"/>
                <a:ea typeface="微软雅黑"/>
              </a:rPr>
              <a:t>16</a:t>
            </a:r>
            <a:r>
              <a:rPr lang="zh-CN" altLang="en-US" sz="1500" kern="0" dirty="0">
                <a:solidFill>
                  <a:srgbClr val="000000"/>
                </a:solidFill>
                <a:latin typeface="Times New Roman"/>
                <a:ea typeface="微软雅黑"/>
              </a:rPr>
              <a:t>条河景观提升完成。</a:t>
            </a:r>
          </a:p>
        </p:txBody>
      </p:sp>
      <p:sp>
        <p:nvSpPr>
          <p:cNvPr id="26" name="文本框 48">
            <a:extLst>
              <a:ext uri="{FF2B5EF4-FFF2-40B4-BE49-F238E27FC236}">
                <a16:creationId xmlns:a16="http://schemas.microsoft.com/office/drawing/2014/main" id="{69090D6A-06E3-4BC5-A207-7A88439A4C7B}"/>
              </a:ext>
            </a:extLst>
          </p:cNvPr>
          <p:cNvSpPr txBox="1">
            <a:spLocks/>
          </p:cNvSpPr>
          <p:nvPr/>
        </p:nvSpPr>
        <p:spPr bwMode="auto">
          <a:xfrm>
            <a:off x="1709315" y="3910748"/>
            <a:ext cx="2412416" cy="3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eaLnBrk="0" hangingPunct="0">
              <a:buFont typeface="Arial" pitchFamily="34" charset="0"/>
              <a:buNone/>
              <a:defRPr/>
            </a:pPr>
            <a:r>
              <a:rPr lang="en-US" altLang="zh-CN" sz="2000" b="1" kern="0" dirty="0">
                <a:solidFill>
                  <a:srgbClr val="D54773"/>
                </a:solidFill>
                <a:latin typeface="Times New Roman"/>
                <a:ea typeface="微软雅黑"/>
              </a:rPr>
              <a:t>03 </a:t>
            </a:r>
            <a:r>
              <a:rPr lang="zh-CN" altLang="en-US" sz="2000" b="1" kern="0" dirty="0">
                <a:solidFill>
                  <a:srgbClr val="D54773"/>
                </a:solidFill>
                <a:latin typeface="Times New Roman"/>
                <a:ea typeface="微软雅黑"/>
              </a:rPr>
              <a:t>景观提升工程</a:t>
            </a:r>
          </a:p>
        </p:txBody>
      </p:sp>
      <p:sp>
        <p:nvSpPr>
          <p:cNvPr id="27" name="矩形 26">
            <a:extLst>
              <a:ext uri="{FF2B5EF4-FFF2-40B4-BE49-F238E27FC236}">
                <a16:creationId xmlns:a16="http://schemas.microsoft.com/office/drawing/2014/main" id="{FF638B8D-F083-4C7C-BFD6-F7FFA05B66B6}"/>
              </a:ext>
            </a:extLst>
          </p:cNvPr>
          <p:cNvSpPr>
            <a:spLocks/>
          </p:cNvSpPr>
          <p:nvPr/>
        </p:nvSpPr>
        <p:spPr bwMode="auto">
          <a:xfrm>
            <a:off x="7899719" y="2819129"/>
            <a:ext cx="2412416" cy="48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rmAutofit/>
          </a:bodyPr>
          <a:lstStyle/>
          <a:p>
            <a:pPr eaLnBrk="0" hangingPunct="0">
              <a:defRPr/>
            </a:pPr>
            <a:r>
              <a:rPr lang="zh-CN" altLang="en-US" sz="1500" kern="0" dirty="0">
                <a:solidFill>
                  <a:srgbClr val="000000"/>
                </a:solidFill>
                <a:latin typeface="Times New Roman"/>
                <a:ea typeface="微软雅黑"/>
              </a:rPr>
              <a:t>历时</a:t>
            </a:r>
            <a:r>
              <a:rPr lang="en-US" altLang="zh-CN" sz="1500" kern="0" dirty="0">
                <a:solidFill>
                  <a:srgbClr val="000000"/>
                </a:solidFill>
                <a:latin typeface="Times New Roman"/>
                <a:ea typeface="微软雅黑"/>
              </a:rPr>
              <a:t>15</a:t>
            </a:r>
            <a:r>
              <a:rPr lang="zh-CN" altLang="en-US" sz="1500" kern="0" dirty="0">
                <a:solidFill>
                  <a:srgbClr val="000000"/>
                </a:solidFill>
                <a:latin typeface="Times New Roman"/>
                <a:ea typeface="微软雅黑"/>
              </a:rPr>
              <a:t>个月近</a:t>
            </a:r>
            <a:r>
              <a:rPr lang="en-US" altLang="zh-CN" sz="1500" kern="0" dirty="0">
                <a:solidFill>
                  <a:srgbClr val="000000"/>
                </a:solidFill>
                <a:latin typeface="Times New Roman"/>
                <a:ea typeface="微软雅黑"/>
              </a:rPr>
              <a:t>100km</a:t>
            </a:r>
            <a:r>
              <a:rPr lang="zh-CN" altLang="en-US" sz="1500" kern="0" dirty="0">
                <a:solidFill>
                  <a:srgbClr val="000000"/>
                </a:solidFill>
                <a:latin typeface="Times New Roman"/>
                <a:ea typeface="微软雅黑"/>
              </a:rPr>
              <a:t>沿河截污管已全部完成建设。</a:t>
            </a:r>
          </a:p>
        </p:txBody>
      </p:sp>
      <p:sp>
        <p:nvSpPr>
          <p:cNvPr id="28" name="矩形 27">
            <a:extLst>
              <a:ext uri="{FF2B5EF4-FFF2-40B4-BE49-F238E27FC236}">
                <a16:creationId xmlns:a16="http://schemas.microsoft.com/office/drawing/2014/main" id="{4BB58848-42DC-440F-BEF7-33386814E550}"/>
              </a:ext>
            </a:extLst>
          </p:cNvPr>
          <p:cNvSpPr>
            <a:spLocks/>
          </p:cNvSpPr>
          <p:nvPr/>
        </p:nvSpPr>
        <p:spPr bwMode="auto">
          <a:xfrm>
            <a:off x="7881114" y="4357132"/>
            <a:ext cx="3184820" cy="14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noAutofit/>
          </a:bodyPr>
          <a:lstStyle/>
          <a:p>
            <a:pPr hangingPunct="0">
              <a:buFont typeface="Arial" pitchFamily="34" charset="0"/>
              <a:buNone/>
              <a:defRPr/>
            </a:pPr>
            <a:r>
              <a:rPr lang="en-US" altLang="zh-CN" sz="1500" kern="0" dirty="0">
                <a:solidFill>
                  <a:srgbClr val="000000"/>
                </a:solidFill>
                <a:latin typeface="Times New Roman"/>
                <a:ea typeface="微软雅黑"/>
              </a:rPr>
              <a:t>1#</a:t>
            </a:r>
            <a:r>
              <a:rPr lang="zh-CN" altLang="en-US" sz="1500" kern="0" dirty="0">
                <a:solidFill>
                  <a:srgbClr val="000000"/>
                </a:solidFill>
                <a:latin typeface="Times New Roman"/>
                <a:ea typeface="微软雅黑"/>
              </a:rPr>
              <a:t>号底泥处理厂正常接收底泥，</a:t>
            </a:r>
            <a:r>
              <a:rPr lang="zh-CN" altLang="zh-CN" sz="1500" b="1" kern="100" dirty="0">
                <a:solidFill>
                  <a:srgbClr val="000000"/>
                </a:solidFill>
                <a:latin typeface="Times New Roman"/>
                <a:ea typeface="微软雅黑"/>
                <a:cs typeface="Times New Roman" panose="02020603050405020304" pitchFamily="18" charset="0"/>
              </a:rPr>
              <a:t>月处理污泥可达</a:t>
            </a:r>
            <a:r>
              <a:rPr lang="en-US" altLang="zh-CN" sz="1500" b="1" kern="100" dirty="0">
                <a:solidFill>
                  <a:srgbClr val="000000"/>
                </a:solidFill>
                <a:latin typeface="Times New Roman"/>
                <a:ea typeface="微软雅黑"/>
                <a:cs typeface="Times New Roman" panose="02020603050405020304" pitchFamily="18" charset="0"/>
              </a:rPr>
              <a:t>10</a:t>
            </a:r>
            <a:r>
              <a:rPr lang="zh-CN" altLang="zh-CN" sz="1500" b="1" kern="100" dirty="0">
                <a:solidFill>
                  <a:srgbClr val="000000"/>
                </a:solidFill>
                <a:latin typeface="Times New Roman"/>
                <a:ea typeface="微软雅黑"/>
                <a:cs typeface="Times New Roman" panose="02020603050405020304" pitchFamily="18" charset="0"/>
              </a:rPr>
              <a:t>万立方米</a:t>
            </a:r>
            <a:r>
              <a:rPr lang="zh-CN" altLang="zh-CN" sz="1500" kern="100" dirty="0">
                <a:solidFill>
                  <a:srgbClr val="000000"/>
                </a:solidFill>
                <a:latin typeface="Times New Roman"/>
                <a:ea typeface="微软雅黑"/>
                <a:cs typeface="Times New Roman" panose="02020603050405020304" pitchFamily="18" charset="0"/>
              </a:rPr>
              <a:t>，是目前</a:t>
            </a:r>
            <a:r>
              <a:rPr lang="zh-CN" altLang="en-US" sz="1500" kern="100" dirty="0">
                <a:solidFill>
                  <a:srgbClr val="000000"/>
                </a:solidFill>
                <a:latin typeface="Times New Roman"/>
                <a:ea typeface="微软雅黑"/>
                <a:cs typeface="Times New Roman" panose="02020603050405020304" pitchFamily="18" charset="0"/>
              </a:rPr>
              <a:t>全球</a:t>
            </a:r>
            <a:r>
              <a:rPr lang="zh-CN" altLang="zh-CN" sz="1500" b="1" kern="100" dirty="0">
                <a:solidFill>
                  <a:srgbClr val="000000"/>
                </a:solidFill>
                <a:latin typeface="Times New Roman"/>
                <a:ea typeface="微软雅黑"/>
                <a:cs typeface="Times New Roman" panose="02020603050405020304" pitchFamily="18" charset="0"/>
              </a:rPr>
              <a:t>最大</a:t>
            </a:r>
            <a:r>
              <a:rPr lang="zh-CN" altLang="zh-CN" sz="1500" kern="100" dirty="0">
                <a:solidFill>
                  <a:srgbClr val="000000"/>
                </a:solidFill>
                <a:latin typeface="Times New Roman"/>
                <a:ea typeface="微软雅黑"/>
                <a:cs typeface="Times New Roman" panose="02020603050405020304" pitchFamily="18" charset="0"/>
              </a:rPr>
              <a:t>的现代化污泥处理厂，实现了从河道清淤到污泥处理集成化、规模化、工厂化、资源化高效生产。</a:t>
            </a:r>
            <a:endParaRPr lang="zh-CN" altLang="en-US" sz="1500" kern="0" dirty="0">
              <a:solidFill>
                <a:srgbClr val="000000"/>
              </a:solidFill>
              <a:latin typeface="Times New Roman"/>
              <a:ea typeface="微软雅黑"/>
            </a:endParaRPr>
          </a:p>
        </p:txBody>
      </p:sp>
      <p:sp>
        <p:nvSpPr>
          <p:cNvPr id="29" name="文本框 54">
            <a:extLst>
              <a:ext uri="{FF2B5EF4-FFF2-40B4-BE49-F238E27FC236}">
                <a16:creationId xmlns:a16="http://schemas.microsoft.com/office/drawing/2014/main" id="{E70AF662-EC57-4807-87ED-16E191EFF446}"/>
              </a:ext>
            </a:extLst>
          </p:cNvPr>
          <p:cNvSpPr txBox="1">
            <a:spLocks/>
          </p:cNvSpPr>
          <p:nvPr/>
        </p:nvSpPr>
        <p:spPr bwMode="auto">
          <a:xfrm>
            <a:off x="7971727" y="3809613"/>
            <a:ext cx="2412416" cy="3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eaLnBrk="0" hangingPunct="0">
              <a:buFont typeface="Arial" pitchFamily="34" charset="0"/>
              <a:buNone/>
              <a:defRPr/>
            </a:pPr>
            <a:r>
              <a:rPr lang="en-US" altLang="zh-CN" sz="2000" b="1" kern="0" dirty="0">
                <a:solidFill>
                  <a:srgbClr val="000000"/>
                </a:solidFill>
                <a:latin typeface="Times New Roman"/>
                <a:ea typeface="微软雅黑"/>
              </a:rPr>
              <a:t>04 </a:t>
            </a:r>
            <a:r>
              <a:rPr lang="zh-CN" altLang="en-US" sz="2000" b="1" kern="0" dirty="0">
                <a:solidFill>
                  <a:srgbClr val="000000"/>
                </a:solidFill>
                <a:latin typeface="Times New Roman"/>
                <a:ea typeface="微软雅黑"/>
              </a:rPr>
              <a:t>底泥处置工程</a:t>
            </a:r>
          </a:p>
        </p:txBody>
      </p:sp>
      <p:grpSp>
        <p:nvGrpSpPr>
          <p:cNvPr id="30" name="组合 29">
            <a:extLst>
              <a:ext uri="{FF2B5EF4-FFF2-40B4-BE49-F238E27FC236}">
                <a16:creationId xmlns:a16="http://schemas.microsoft.com/office/drawing/2014/main" id="{F3B6CCE5-70DE-4AC8-BDB9-69EF1BE1D5AA}"/>
              </a:ext>
            </a:extLst>
          </p:cNvPr>
          <p:cNvGrpSpPr/>
          <p:nvPr/>
        </p:nvGrpSpPr>
        <p:grpSpPr>
          <a:xfrm>
            <a:off x="6780863" y="2375202"/>
            <a:ext cx="583764" cy="583764"/>
            <a:chOff x="6687249" y="1623023"/>
            <a:chExt cx="583764" cy="583764"/>
          </a:xfrm>
        </p:grpSpPr>
        <p:sp>
          <p:nvSpPr>
            <p:cNvPr id="31" name="椭圆 30">
              <a:extLst>
                <a:ext uri="{FF2B5EF4-FFF2-40B4-BE49-F238E27FC236}">
                  <a16:creationId xmlns:a16="http://schemas.microsoft.com/office/drawing/2014/main" id="{A7434406-E797-4B3B-A272-FD4A3B708784}"/>
                </a:ext>
              </a:extLst>
            </p:cNvPr>
            <p:cNvSpPr/>
            <p:nvPr/>
          </p:nvSpPr>
          <p:spPr>
            <a:xfrm>
              <a:off x="6687249" y="1623023"/>
              <a:ext cx="583764" cy="583764"/>
            </a:xfrm>
            <a:prstGeom prst="ellipse">
              <a:avLst/>
            </a:prstGeom>
            <a:solidFill>
              <a:sysClr val="window" lastClr="FFFFFF"/>
            </a:solidFill>
            <a:ln w="19050" cap="flat" cmpd="sng" algn="ctr">
              <a:solidFill>
                <a:srgbClr val="9BBB59"/>
              </a:solidFill>
              <a:prstDash val="solid"/>
            </a:ln>
            <a:effectLst/>
          </p:spPr>
          <p:txBody>
            <a:bodyPr lIns="0" tIns="0" rIns="0" bIns="0" anchor="ctr"/>
            <a:lstStyle/>
            <a:p>
              <a:pPr algn="ctr" fontAlgn="auto">
                <a:spcBef>
                  <a:spcPts val="0"/>
                </a:spcBef>
                <a:spcAft>
                  <a:spcPts val="0"/>
                </a:spcAft>
                <a:defRPr/>
              </a:pPr>
              <a:endParaRPr kern="0">
                <a:solidFill>
                  <a:prstClr val="white"/>
                </a:solidFill>
                <a:latin typeface="Calibri"/>
                <a:ea typeface="宋体"/>
              </a:endParaRPr>
            </a:p>
          </p:txBody>
        </p:sp>
        <p:sp>
          <p:nvSpPr>
            <p:cNvPr id="32" name="任意多边形: 形状 27">
              <a:extLst>
                <a:ext uri="{FF2B5EF4-FFF2-40B4-BE49-F238E27FC236}">
                  <a16:creationId xmlns:a16="http://schemas.microsoft.com/office/drawing/2014/main" id="{8DC29CBD-0D96-4A60-AE77-A1486BDC4261}"/>
                </a:ext>
              </a:extLst>
            </p:cNvPr>
            <p:cNvSpPr>
              <a:spLocks/>
            </p:cNvSpPr>
            <p:nvPr/>
          </p:nvSpPr>
          <p:spPr bwMode="auto">
            <a:xfrm>
              <a:off x="6871893" y="1813309"/>
              <a:ext cx="214474" cy="193973"/>
            </a:xfrm>
            <a:custGeom>
              <a:avLst/>
              <a:gdLst>
                <a:gd name="connsiteX0" fmla="*/ 503202 w 607568"/>
                <a:gd name="connsiteY0" fmla="*/ 459310 h 549494"/>
                <a:gd name="connsiteX1" fmla="*/ 548364 w 607568"/>
                <a:gd name="connsiteY1" fmla="*/ 504402 h 549494"/>
                <a:gd name="connsiteX2" fmla="*/ 503202 w 607568"/>
                <a:gd name="connsiteY2" fmla="*/ 549494 h 549494"/>
                <a:gd name="connsiteX3" fmla="*/ 458040 w 607568"/>
                <a:gd name="connsiteY3" fmla="*/ 504402 h 549494"/>
                <a:gd name="connsiteX4" fmla="*/ 503202 w 607568"/>
                <a:gd name="connsiteY4" fmla="*/ 459310 h 549494"/>
                <a:gd name="connsiteX5" fmla="*/ 197795 w 607568"/>
                <a:gd name="connsiteY5" fmla="*/ 459310 h 549494"/>
                <a:gd name="connsiteX6" fmla="*/ 242957 w 607568"/>
                <a:gd name="connsiteY6" fmla="*/ 504402 h 549494"/>
                <a:gd name="connsiteX7" fmla="*/ 197795 w 607568"/>
                <a:gd name="connsiteY7" fmla="*/ 549494 h 549494"/>
                <a:gd name="connsiteX8" fmla="*/ 152633 w 607568"/>
                <a:gd name="connsiteY8" fmla="*/ 504402 h 549494"/>
                <a:gd name="connsiteX9" fmla="*/ 197795 w 607568"/>
                <a:gd name="connsiteY9" fmla="*/ 459310 h 549494"/>
                <a:gd name="connsiteX10" fmla="*/ 143318 w 607568"/>
                <a:gd name="connsiteY10" fmla="*/ 390791 h 549494"/>
                <a:gd name="connsiteX11" fmla="*/ 554573 w 607568"/>
                <a:gd name="connsiteY11" fmla="*/ 390791 h 549494"/>
                <a:gd name="connsiteX12" fmla="*/ 554573 w 607568"/>
                <a:gd name="connsiteY12" fmla="*/ 437435 h 549494"/>
                <a:gd name="connsiteX13" fmla="*/ 143318 w 607568"/>
                <a:gd name="connsiteY13" fmla="*/ 437435 h 549494"/>
                <a:gd name="connsiteX14" fmla="*/ 115304 w 607568"/>
                <a:gd name="connsiteY14" fmla="*/ 313028 h 549494"/>
                <a:gd name="connsiteX15" fmla="*/ 582659 w 607568"/>
                <a:gd name="connsiteY15" fmla="*/ 313028 h 549494"/>
                <a:gd name="connsiteX16" fmla="*/ 582659 w 607568"/>
                <a:gd name="connsiteY16" fmla="*/ 359672 h 549494"/>
                <a:gd name="connsiteX17" fmla="*/ 115304 w 607568"/>
                <a:gd name="connsiteY17" fmla="*/ 359672 h 549494"/>
                <a:gd name="connsiteX18" fmla="*/ 0 w 607568"/>
                <a:gd name="connsiteY18" fmla="*/ 169922 h 549494"/>
                <a:gd name="connsiteX19" fmla="*/ 78962 w 607568"/>
                <a:gd name="connsiteY19" fmla="*/ 169922 h 549494"/>
                <a:gd name="connsiteX20" fmla="*/ 108516 w 607568"/>
                <a:gd name="connsiteY20" fmla="*/ 235254 h 549494"/>
                <a:gd name="connsiteX21" fmla="*/ 607568 w 607568"/>
                <a:gd name="connsiteY21" fmla="*/ 235254 h 549494"/>
                <a:gd name="connsiteX22" fmla="*/ 607568 w 607568"/>
                <a:gd name="connsiteY22" fmla="*/ 281909 h 549494"/>
                <a:gd name="connsiteX23" fmla="*/ 78428 w 607568"/>
                <a:gd name="connsiteY23" fmla="*/ 281909 h 549494"/>
                <a:gd name="connsiteX24" fmla="*/ 48798 w 607568"/>
                <a:gd name="connsiteY24" fmla="*/ 216577 h 549494"/>
                <a:gd name="connsiteX25" fmla="*/ 0 w 607568"/>
                <a:gd name="connsiteY25" fmla="*/ 216577 h 549494"/>
                <a:gd name="connsiteX26" fmla="*/ 257720 w 607568"/>
                <a:gd name="connsiteY26" fmla="*/ 0 h 549494"/>
                <a:gd name="connsiteX27" fmla="*/ 254207 w 607568"/>
                <a:gd name="connsiteY27" fmla="*/ 30201 h 549494"/>
                <a:gd name="connsiteX28" fmla="*/ 407797 w 607568"/>
                <a:gd name="connsiteY28" fmla="*/ 197372 h 549494"/>
                <a:gd name="connsiteX29" fmla="*/ 241147 w 607568"/>
                <a:gd name="connsiteY29" fmla="*/ 144063 h 549494"/>
                <a:gd name="connsiteX30" fmla="*/ 237633 w 607568"/>
                <a:gd name="connsiteY30" fmla="*/ 174264 h 549494"/>
                <a:gd name="connsiteX31" fmla="*/ 115586 w 607568"/>
                <a:gd name="connsiteY31" fmla="*/ 71993 h 5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568" h="549494">
                  <a:moveTo>
                    <a:pt x="503202" y="459310"/>
                  </a:moveTo>
                  <a:cubicBezTo>
                    <a:pt x="528144" y="459310"/>
                    <a:pt x="548364" y="479498"/>
                    <a:pt x="548364" y="504402"/>
                  </a:cubicBezTo>
                  <a:cubicBezTo>
                    <a:pt x="548364" y="529306"/>
                    <a:pt x="528144" y="549494"/>
                    <a:pt x="503202" y="549494"/>
                  </a:cubicBezTo>
                  <a:cubicBezTo>
                    <a:pt x="478260" y="549494"/>
                    <a:pt x="458040" y="529306"/>
                    <a:pt x="458040" y="504402"/>
                  </a:cubicBezTo>
                  <a:cubicBezTo>
                    <a:pt x="458040" y="479498"/>
                    <a:pt x="478260" y="459310"/>
                    <a:pt x="503202" y="459310"/>
                  </a:cubicBezTo>
                  <a:close/>
                  <a:moveTo>
                    <a:pt x="197795" y="459310"/>
                  </a:moveTo>
                  <a:cubicBezTo>
                    <a:pt x="222737" y="459310"/>
                    <a:pt x="242957" y="479498"/>
                    <a:pt x="242957" y="504402"/>
                  </a:cubicBezTo>
                  <a:cubicBezTo>
                    <a:pt x="242957" y="529306"/>
                    <a:pt x="222737" y="549494"/>
                    <a:pt x="197795" y="549494"/>
                  </a:cubicBezTo>
                  <a:cubicBezTo>
                    <a:pt x="172853" y="549494"/>
                    <a:pt x="152633" y="529306"/>
                    <a:pt x="152633" y="504402"/>
                  </a:cubicBezTo>
                  <a:cubicBezTo>
                    <a:pt x="152633" y="479498"/>
                    <a:pt x="172853" y="459310"/>
                    <a:pt x="197795" y="459310"/>
                  </a:cubicBezTo>
                  <a:close/>
                  <a:moveTo>
                    <a:pt x="143318" y="390791"/>
                  </a:moveTo>
                  <a:lnTo>
                    <a:pt x="554573" y="390791"/>
                  </a:lnTo>
                  <a:lnTo>
                    <a:pt x="554573" y="437435"/>
                  </a:lnTo>
                  <a:lnTo>
                    <a:pt x="143318" y="437435"/>
                  </a:lnTo>
                  <a:close/>
                  <a:moveTo>
                    <a:pt x="115304" y="313028"/>
                  </a:moveTo>
                  <a:lnTo>
                    <a:pt x="582659" y="313028"/>
                  </a:lnTo>
                  <a:lnTo>
                    <a:pt x="582659" y="359672"/>
                  </a:lnTo>
                  <a:lnTo>
                    <a:pt x="115304" y="359672"/>
                  </a:lnTo>
                  <a:close/>
                  <a:moveTo>
                    <a:pt x="0" y="169922"/>
                  </a:moveTo>
                  <a:lnTo>
                    <a:pt x="78962" y="169922"/>
                  </a:lnTo>
                  <a:lnTo>
                    <a:pt x="108516" y="235254"/>
                  </a:lnTo>
                  <a:lnTo>
                    <a:pt x="607568" y="235254"/>
                  </a:lnTo>
                  <a:lnTo>
                    <a:pt x="607568" y="281909"/>
                  </a:lnTo>
                  <a:lnTo>
                    <a:pt x="78428" y="281909"/>
                  </a:lnTo>
                  <a:lnTo>
                    <a:pt x="48798" y="216577"/>
                  </a:lnTo>
                  <a:lnTo>
                    <a:pt x="0" y="216577"/>
                  </a:lnTo>
                  <a:close/>
                  <a:moveTo>
                    <a:pt x="257720" y="0"/>
                  </a:moveTo>
                  <a:lnTo>
                    <a:pt x="254207" y="30201"/>
                  </a:lnTo>
                  <a:cubicBezTo>
                    <a:pt x="405964" y="47665"/>
                    <a:pt x="407797" y="197372"/>
                    <a:pt x="407797" y="197372"/>
                  </a:cubicBezTo>
                  <a:cubicBezTo>
                    <a:pt x="407797" y="197372"/>
                    <a:pt x="364340" y="158248"/>
                    <a:pt x="241147" y="144063"/>
                  </a:cubicBezTo>
                  <a:lnTo>
                    <a:pt x="237633" y="174264"/>
                  </a:lnTo>
                  <a:lnTo>
                    <a:pt x="115586" y="71993"/>
                  </a:lnTo>
                  <a:close/>
                </a:path>
              </a:pathLst>
            </a:custGeom>
            <a:solidFill>
              <a:srgbClr val="9BBB59"/>
            </a:solidFill>
            <a:ln>
              <a:noFill/>
            </a:ln>
          </p:spPr>
          <p:txBody>
            <a:bodyPr lIns="0" tIns="0" rIns="0" bIns="0" anchor="ctr"/>
            <a:lstStyle/>
            <a:p>
              <a:pPr algn="ctr" fontAlgn="auto">
                <a:spcBef>
                  <a:spcPts val="0"/>
                </a:spcBef>
                <a:spcAft>
                  <a:spcPts val="0"/>
                </a:spcAft>
                <a:defRPr/>
              </a:pPr>
              <a:endParaRPr kern="0">
                <a:solidFill>
                  <a:prstClr val="black"/>
                </a:solidFill>
                <a:latin typeface="Calibri"/>
                <a:ea typeface="宋体"/>
              </a:endParaRPr>
            </a:p>
          </p:txBody>
        </p:sp>
      </p:grpSp>
      <p:sp>
        <p:nvSpPr>
          <p:cNvPr id="33" name="文本框 51">
            <a:extLst>
              <a:ext uri="{FF2B5EF4-FFF2-40B4-BE49-F238E27FC236}">
                <a16:creationId xmlns:a16="http://schemas.microsoft.com/office/drawing/2014/main" id="{22E8C5F4-ED5D-4CE9-BD0E-29B759C564A0}"/>
              </a:ext>
            </a:extLst>
          </p:cNvPr>
          <p:cNvSpPr txBox="1">
            <a:spLocks/>
          </p:cNvSpPr>
          <p:nvPr/>
        </p:nvSpPr>
        <p:spPr bwMode="auto">
          <a:xfrm>
            <a:off x="7791855" y="2276872"/>
            <a:ext cx="2412416" cy="3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a:bodyPr>
          <a:lstStyle/>
          <a:p>
            <a:pPr algn="ctr" eaLnBrk="0" hangingPunct="0">
              <a:buFont typeface="Arial" pitchFamily="34" charset="0"/>
              <a:buNone/>
              <a:defRPr/>
            </a:pPr>
            <a:r>
              <a:rPr lang="en-US" altLang="zh-CN" sz="2000" b="1" kern="0" dirty="0">
                <a:solidFill>
                  <a:srgbClr val="005A9E"/>
                </a:solidFill>
                <a:latin typeface="Times New Roman"/>
                <a:ea typeface="微软雅黑"/>
              </a:rPr>
              <a:t>02 </a:t>
            </a:r>
            <a:r>
              <a:rPr lang="zh-CN" altLang="en-US" sz="2000" b="1" kern="0" dirty="0">
                <a:solidFill>
                  <a:srgbClr val="005A9E"/>
                </a:solidFill>
                <a:latin typeface="Times New Roman"/>
                <a:ea typeface="微软雅黑"/>
              </a:rPr>
              <a:t>河道整治工程</a:t>
            </a:r>
          </a:p>
        </p:txBody>
      </p:sp>
      <p:sp>
        <p:nvSpPr>
          <p:cNvPr id="34" name="矩形 33"/>
          <p:cNvSpPr/>
          <p:nvPr/>
        </p:nvSpPr>
        <p:spPr>
          <a:xfrm>
            <a:off x="2031215" y="5917922"/>
            <a:ext cx="8173056" cy="400111"/>
          </a:xfrm>
          <a:prstGeom prst="rect">
            <a:avLst/>
          </a:prstGeom>
        </p:spPr>
        <p:txBody>
          <a:bodyPr wrap="square" lIns="91438" tIns="45719" rIns="91438" bIns="45719">
            <a:spAutoFit/>
          </a:bodyPr>
          <a:lstStyle/>
          <a:p>
            <a:pPr algn="ctr" eaLnBrk="0" hangingPunct="0">
              <a:buFont typeface="Arial" pitchFamily="34" charset="0"/>
              <a:buNone/>
            </a:pPr>
            <a:r>
              <a:rPr lang="en-US" altLang="zh-CN" sz="2000" b="1" dirty="0">
                <a:solidFill>
                  <a:srgbClr val="C00000"/>
                </a:solidFill>
                <a:latin typeface="微软雅黑"/>
                <a:ea typeface="微软雅黑"/>
              </a:rPr>
              <a:t>2018</a:t>
            </a:r>
            <a:r>
              <a:rPr lang="zh-CN" altLang="en-US" sz="2000" b="1" dirty="0">
                <a:solidFill>
                  <a:srgbClr val="C00000"/>
                </a:solidFill>
                <a:latin typeface="微软雅黑"/>
                <a:ea typeface="微软雅黑"/>
              </a:rPr>
              <a:t>年</a:t>
            </a:r>
            <a:r>
              <a:rPr lang="en-US" altLang="zh-CN" sz="2000" b="1" dirty="0">
                <a:solidFill>
                  <a:srgbClr val="C00000"/>
                </a:solidFill>
                <a:latin typeface="微软雅黑"/>
                <a:ea typeface="微软雅黑"/>
              </a:rPr>
              <a:t>6</a:t>
            </a:r>
            <a:r>
              <a:rPr lang="zh-CN" altLang="en-US" sz="2000" b="1" dirty="0">
                <a:solidFill>
                  <a:srgbClr val="C00000"/>
                </a:solidFill>
                <a:latin typeface="微软雅黑"/>
                <a:ea typeface="微软雅黑"/>
              </a:rPr>
              <a:t>月</a:t>
            </a:r>
            <a:r>
              <a:rPr lang="en-US" altLang="zh-CN" sz="2000" b="1" dirty="0">
                <a:solidFill>
                  <a:srgbClr val="C00000"/>
                </a:solidFill>
                <a:latin typeface="微软雅黑"/>
                <a:ea typeface="微软雅黑"/>
              </a:rPr>
              <a:t>5</a:t>
            </a:r>
            <a:r>
              <a:rPr lang="zh-CN" altLang="en-US" sz="2000" b="1" dirty="0">
                <a:solidFill>
                  <a:srgbClr val="C00000"/>
                </a:solidFill>
                <a:latin typeface="微软雅黑"/>
                <a:ea typeface="微软雅黑"/>
              </a:rPr>
              <a:t>日 </a:t>
            </a:r>
            <a:r>
              <a:rPr lang="zh-CN" altLang="en-US" sz="2000" b="1" dirty="0">
                <a:solidFill>
                  <a:srgbClr val="4EA6DC">
                    <a:lumMod val="50000"/>
                  </a:srgbClr>
                </a:solidFill>
                <a:latin typeface="微软雅黑"/>
                <a:ea typeface="微软雅黑"/>
              </a:rPr>
              <a:t>世界环境日</a:t>
            </a:r>
            <a:r>
              <a:rPr lang="zh-CN" altLang="en-US" sz="2000" b="1" dirty="0">
                <a:solidFill>
                  <a:srgbClr val="C00000"/>
                </a:solidFill>
                <a:latin typeface="微软雅黑"/>
                <a:ea typeface="微软雅黑"/>
              </a:rPr>
              <a:t>广东主会场与粤港澳龙舟赛安排</a:t>
            </a:r>
            <a:r>
              <a:rPr lang="zh-CN" altLang="en-US" sz="2000" b="1" dirty="0">
                <a:solidFill>
                  <a:srgbClr val="4EA6DC">
                    <a:lumMod val="50000"/>
                  </a:srgbClr>
                </a:solidFill>
                <a:latin typeface="微软雅黑"/>
                <a:ea typeface="微软雅黑"/>
              </a:rPr>
              <a:t>在茅洲河</a:t>
            </a:r>
          </a:p>
        </p:txBody>
      </p:sp>
      <p:sp>
        <p:nvSpPr>
          <p:cNvPr id="35" name="矩形 34"/>
          <p:cNvSpPr/>
          <p:nvPr/>
        </p:nvSpPr>
        <p:spPr>
          <a:xfrm>
            <a:off x="1940727" y="1165149"/>
            <a:ext cx="8173056" cy="400111"/>
          </a:xfrm>
          <a:prstGeom prst="rect">
            <a:avLst/>
          </a:prstGeom>
        </p:spPr>
        <p:txBody>
          <a:bodyPr wrap="square" lIns="91438" tIns="45719" rIns="91438" bIns="45719">
            <a:spAutoFit/>
          </a:bodyPr>
          <a:lstStyle/>
          <a:p>
            <a:pPr algn="ctr" eaLnBrk="0" hangingPunct="0">
              <a:buFont typeface="Arial" pitchFamily="34" charset="0"/>
              <a:buNone/>
            </a:pPr>
            <a:r>
              <a:rPr lang="en-US" altLang="zh-CN" sz="2000" b="1" dirty="0">
                <a:solidFill>
                  <a:srgbClr val="C00000"/>
                </a:solidFill>
                <a:latin typeface="微软雅黑"/>
                <a:ea typeface="微软雅黑"/>
              </a:rPr>
              <a:t>2017</a:t>
            </a:r>
            <a:r>
              <a:rPr lang="zh-CN" altLang="en-US" sz="2000" b="1" dirty="0">
                <a:solidFill>
                  <a:srgbClr val="C00000"/>
                </a:solidFill>
                <a:latin typeface="微软雅黑"/>
                <a:ea typeface="微软雅黑"/>
              </a:rPr>
              <a:t>年</a:t>
            </a:r>
            <a:r>
              <a:rPr lang="en-US" altLang="zh-CN" sz="2000" b="1" dirty="0">
                <a:solidFill>
                  <a:srgbClr val="C00000"/>
                </a:solidFill>
                <a:latin typeface="微软雅黑"/>
                <a:ea typeface="微软雅黑"/>
              </a:rPr>
              <a:t>12</a:t>
            </a:r>
            <a:r>
              <a:rPr lang="zh-CN" altLang="en-US" sz="2000" b="1" dirty="0">
                <a:solidFill>
                  <a:srgbClr val="C00000"/>
                </a:solidFill>
                <a:latin typeface="微软雅黑"/>
                <a:ea typeface="微软雅黑"/>
              </a:rPr>
              <a:t>月 </a:t>
            </a:r>
            <a:r>
              <a:rPr lang="zh-CN" altLang="en-US" sz="2000" b="1" dirty="0">
                <a:solidFill>
                  <a:srgbClr val="4EA6DC">
                    <a:lumMod val="50000"/>
                  </a:srgbClr>
                </a:solidFill>
                <a:latin typeface="微软雅黑"/>
                <a:ea typeface="微软雅黑"/>
              </a:rPr>
              <a:t>茅洲河</a:t>
            </a:r>
            <a:r>
              <a:rPr lang="zh-CN" altLang="en-US" sz="2000" b="1" dirty="0">
                <a:solidFill>
                  <a:srgbClr val="FF0000"/>
                </a:solidFill>
                <a:latin typeface="微软雅黑"/>
                <a:ea typeface="微软雅黑"/>
              </a:rPr>
              <a:t> </a:t>
            </a:r>
            <a:r>
              <a:rPr lang="zh-CN" altLang="en-US" sz="2000" b="1" dirty="0">
                <a:solidFill>
                  <a:srgbClr val="C00000"/>
                </a:solidFill>
                <a:latin typeface="微软雅黑"/>
                <a:ea typeface="微软雅黑"/>
              </a:rPr>
              <a:t>通过环保部、建设部、国家海洋局</a:t>
            </a:r>
            <a:r>
              <a:rPr lang="zh-CN" altLang="en-US" sz="2000" b="1" dirty="0">
                <a:solidFill>
                  <a:srgbClr val="4EA6DC">
                    <a:lumMod val="50000"/>
                  </a:srgbClr>
                </a:solidFill>
                <a:latin typeface="微软雅黑"/>
                <a:ea typeface="微软雅黑"/>
              </a:rPr>
              <a:t>水质考核</a:t>
            </a:r>
          </a:p>
        </p:txBody>
      </p:sp>
      <p:sp>
        <p:nvSpPr>
          <p:cNvPr id="36"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414381399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2946" y="834661"/>
            <a:ext cx="223651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204A76"/>
                </a:solidFill>
                <a:latin typeface="Segoe UI"/>
                <a:ea typeface="微软雅黑"/>
              </a:rPr>
              <a:t>茅洲河干流界河段</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6" b="6662"/>
          <a:stretch/>
        </p:blipFill>
        <p:spPr bwMode="auto">
          <a:xfrm>
            <a:off x="722947" y="1414914"/>
            <a:ext cx="3205095" cy="338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722947" y="4865085"/>
            <a:ext cx="3205095" cy="179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25869" y="316486"/>
            <a:ext cx="3159911" cy="195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âå¤§ç¾æ¹¾åºÂ·èæ´²æ°éµâ2018æ·±å³å®å®èæ´²æ²³é¾èèµ5æ¥å¼å¹"/>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5705" y="316106"/>
            <a:ext cx="3040643" cy="195282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组合 19"/>
          <p:cNvGrpSpPr/>
          <p:nvPr/>
        </p:nvGrpSpPr>
        <p:grpSpPr>
          <a:xfrm>
            <a:off x="5416528" y="2396689"/>
            <a:ext cx="6319821" cy="4324259"/>
            <a:chOff x="4913008" y="1700809"/>
            <a:chExt cx="6958718" cy="4913880"/>
          </a:xfrm>
        </p:grpSpPr>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3292" y="1720985"/>
              <a:ext cx="3600400" cy="2385265"/>
            </a:xfrm>
            <a:prstGeom prst="rect">
              <a:avLst/>
            </a:prstGeom>
          </p:spPr>
        </p:pic>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3008" y="4229423"/>
              <a:ext cx="3600400" cy="2385265"/>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6280" y="1700809"/>
              <a:ext cx="3255446" cy="4913880"/>
            </a:xfrm>
            <a:prstGeom prst="rect">
              <a:avLst/>
            </a:prstGeom>
          </p:spPr>
        </p:pic>
      </p:grpSp>
      <p:sp>
        <p:nvSpPr>
          <p:cNvPr id="6" name="等腰三角形 5"/>
          <p:cNvSpPr/>
          <p:nvPr/>
        </p:nvSpPr>
        <p:spPr>
          <a:xfrm rot="16200000">
            <a:off x="3911100" y="1477285"/>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15" name="TextBox 14"/>
          <p:cNvSpPr txBox="1"/>
          <p:nvPr/>
        </p:nvSpPr>
        <p:spPr>
          <a:xfrm>
            <a:off x="4139798" y="1398497"/>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治理前</a:t>
            </a:r>
            <a:endParaRPr lang="zh-SG" altLang="en-US" b="1" dirty="0">
              <a:solidFill>
                <a:srgbClr val="C00000"/>
              </a:solidFill>
              <a:latin typeface="Times New Roman"/>
              <a:ea typeface="微软雅黑"/>
            </a:endParaRPr>
          </a:p>
        </p:txBody>
      </p:sp>
      <p:cxnSp>
        <p:nvCxnSpPr>
          <p:cNvPr id="19" name="直接连接符 18"/>
          <p:cNvCxnSpPr/>
          <p:nvPr/>
        </p:nvCxnSpPr>
        <p:spPr>
          <a:xfrm>
            <a:off x="5247967" y="316107"/>
            <a:ext cx="0" cy="373704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4053763" y="4053147"/>
            <a:ext cx="0" cy="2610051"/>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4053763" y="4053147"/>
            <a:ext cx="1194204" cy="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139798" y="4148968"/>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19567C"/>
                </a:solidFill>
                <a:latin typeface="Times New Roman"/>
                <a:ea typeface="微软雅黑"/>
              </a:rPr>
              <a:t>治理后</a:t>
            </a:r>
            <a:endParaRPr lang="zh-SG" altLang="en-US" b="1" dirty="0">
              <a:solidFill>
                <a:srgbClr val="19567C"/>
              </a:solidFill>
              <a:latin typeface="Times New Roman"/>
              <a:ea typeface="微软雅黑"/>
            </a:endParaRPr>
          </a:p>
        </p:txBody>
      </p:sp>
      <p:sp>
        <p:nvSpPr>
          <p:cNvPr id="36" name="等腰三角形 35"/>
          <p:cNvSpPr/>
          <p:nvPr/>
        </p:nvSpPr>
        <p:spPr>
          <a:xfrm rot="5400000">
            <a:off x="5027554" y="4227755"/>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31" name="TextBox 30"/>
          <p:cNvSpPr txBox="1"/>
          <p:nvPr/>
        </p:nvSpPr>
        <p:spPr>
          <a:xfrm>
            <a:off x="4004245" y="1928973"/>
            <a:ext cx="1116452" cy="1569660"/>
          </a:xfrm>
          <a:prstGeom prst="rect">
            <a:avLst/>
          </a:prstGeom>
          <a:noFill/>
        </p:spPr>
        <p:txBody>
          <a:bodyPr wrap="square" lIns="91438" tIns="45719" rIns="91438" bIns="45719" rtlCol="0">
            <a:spAutoFit/>
          </a:bodyPr>
          <a:lstStyle/>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水体黑臭</a:t>
            </a:r>
            <a:endParaRPr lang="en-US" altLang="zh-CN" sz="1600" dirty="0">
              <a:solidFill>
                <a:prstClr val="black">
                  <a:lumMod val="65000"/>
                  <a:lumOff val="35000"/>
                </a:prstClr>
              </a:solidFill>
              <a:latin typeface="Times New Roman"/>
              <a:ea typeface="微软雅黑"/>
            </a:endParaRPr>
          </a:p>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岸线杂乱</a:t>
            </a:r>
            <a:endParaRPr lang="en-US" altLang="zh-CN" sz="1600" dirty="0">
              <a:solidFill>
                <a:prstClr val="black">
                  <a:lumMod val="65000"/>
                  <a:lumOff val="35000"/>
                </a:prstClr>
              </a:solidFill>
              <a:latin typeface="Times New Roman"/>
              <a:ea typeface="微软雅黑"/>
            </a:endParaRPr>
          </a:p>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水体功能丧失</a:t>
            </a:r>
            <a:endParaRPr lang="zh-SG" altLang="en-US" sz="1600" dirty="0">
              <a:solidFill>
                <a:prstClr val="black">
                  <a:lumMod val="65000"/>
                  <a:lumOff val="35000"/>
                </a:prstClr>
              </a:solidFill>
              <a:latin typeface="Times New Roman"/>
              <a:ea typeface="微软雅黑"/>
            </a:endParaRPr>
          </a:p>
        </p:txBody>
      </p:sp>
      <p:sp>
        <p:nvSpPr>
          <p:cNvPr id="38" name="TextBox 37"/>
          <p:cNvSpPr txBox="1"/>
          <p:nvPr/>
        </p:nvSpPr>
        <p:spPr>
          <a:xfrm>
            <a:off x="4139798" y="4883897"/>
            <a:ext cx="1116453" cy="1569660"/>
          </a:xfrm>
          <a:prstGeom prst="rect">
            <a:avLst/>
          </a:prstGeom>
          <a:noFill/>
        </p:spPr>
        <p:txBody>
          <a:bodyPr wrap="square" lIns="91438" tIns="45719" rIns="91438" bIns="45719" rtlCol="0">
            <a:spAutoFit/>
          </a:bodyPr>
          <a:lstStyle/>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水质明显改善</a:t>
            </a:r>
            <a:endParaRPr lang="en-US" altLang="zh-CN" sz="1600" dirty="0">
              <a:solidFill>
                <a:prstClr val="black">
                  <a:lumMod val="65000"/>
                  <a:lumOff val="35000"/>
                </a:prstClr>
              </a:solidFill>
              <a:latin typeface="Times New Roman"/>
              <a:ea typeface="微软雅黑"/>
            </a:endParaRPr>
          </a:p>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岸线景观优美</a:t>
            </a:r>
            <a:endParaRPr lang="zh-SG" altLang="en-US" sz="1600" dirty="0">
              <a:solidFill>
                <a:prstClr val="black">
                  <a:lumMod val="65000"/>
                  <a:lumOff val="35000"/>
                </a:prstClr>
              </a:solidFill>
              <a:latin typeface="Times New Roman"/>
              <a:ea typeface="微软雅黑"/>
            </a:endParaRPr>
          </a:p>
        </p:txBody>
      </p:sp>
      <p:sp>
        <p:nvSpPr>
          <p:cNvPr id="24"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37548980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320508" y="3738251"/>
            <a:ext cx="2889883" cy="830997"/>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沿岸建设燕罗湿地 打造景观</a:t>
            </a:r>
            <a:endParaRPr lang="en-US" altLang="zh-CN" sz="1600" dirty="0">
              <a:solidFill>
                <a:prstClr val="black">
                  <a:lumMod val="65000"/>
                  <a:lumOff val="35000"/>
                </a:prstClr>
              </a:solidFill>
              <a:latin typeface="Times New Roman"/>
              <a:ea typeface="微软雅黑"/>
            </a:endParaRPr>
          </a:p>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成为居民休闲场所</a:t>
            </a:r>
            <a:endParaRPr lang="zh-SG" altLang="en-US" sz="1600" dirty="0">
              <a:solidFill>
                <a:prstClr val="black">
                  <a:lumMod val="65000"/>
                  <a:lumOff val="35000"/>
                </a:prstClr>
              </a:solidFill>
              <a:latin typeface="Times New Roman"/>
              <a:ea typeface="微软雅黑"/>
            </a:endParaRPr>
          </a:p>
        </p:txBody>
      </p:sp>
      <p:sp>
        <p:nvSpPr>
          <p:cNvPr id="4" name="矩形 3"/>
          <p:cNvSpPr/>
          <p:nvPr/>
        </p:nvSpPr>
        <p:spPr>
          <a:xfrm>
            <a:off x="318740" y="812394"/>
            <a:ext cx="223651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19567C"/>
                </a:solidFill>
                <a:latin typeface="Segoe UI"/>
                <a:ea typeface="微软雅黑"/>
              </a:rPr>
              <a:t>茅洲河干流中游段</a:t>
            </a:r>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799"/>
          <a:stretch/>
        </p:blipFill>
        <p:spPr bwMode="auto">
          <a:xfrm>
            <a:off x="318740" y="1388774"/>
            <a:ext cx="5877523" cy="224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001" y="508188"/>
            <a:ext cx="5606576" cy="3411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2001" y="4015888"/>
            <a:ext cx="5606576" cy="277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675" y="4622465"/>
            <a:ext cx="2900497" cy="215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317" y="4622465"/>
            <a:ext cx="2956267" cy="2153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直接连接符 10"/>
          <p:cNvCxnSpPr/>
          <p:nvPr/>
        </p:nvCxnSpPr>
        <p:spPr>
          <a:xfrm>
            <a:off x="6243583" y="508187"/>
            <a:ext cx="0" cy="3124711"/>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287317" y="3700272"/>
            <a:ext cx="2956267" cy="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266716" y="3677645"/>
            <a:ext cx="0" cy="826979"/>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10449" y="4523873"/>
            <a:ext cx="2956267" cy="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等腰三角形 18"/>
          <p:cNvSpPr/>
          <p:nvPr/>
        </p:nvSpPr>
        <p:spPr>
          <a:xfrm>
            <a:off x="352184" y="3700273"/>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20" name="TextBox 19"/>
          <p:cNvSpPr txBox="1"/>
          <p:nvPr/>
        </p:nvSpPr>
        <p:spPr>
          <a:xfrm>
            <a:off x="655458" y="3621485"/>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治理前</a:t>
            </a:r>
            <a:endParaRPr lang="zh-SG" altLang="en-US" b="1" dirty="0">
              <a:solidFill>
                <a:srgbClr val="C00000"/>
              </a:solidFill>
              <a:latin typeface="Times New Roman"/>
              <a:ea typeface="微软雅黑"/>
            </a:endParaRPr>
          </a:p>
        </p:txBody>
      </p:sp>
      <p:sp>
        <p:nvSpPr>
          <p:cNvPr id="21" name="TextBox 20"/>
          <p:cNvSpPr txBox="1"/>
          <p:nvPr/>
        </p:nvSpPr>
        <p:spPr>
          <a:xfrm>
            <a:off x="5055462" y="4168146"/>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19567C"/>
                </a:solidFill>
                <a:latin typeface="Times New Roman"/>
                <a:ea typeface="微软雅黑"/>
              </a:rPr>
              <a:t>治理后</a:t>
            </a:r>
            <a:endParaRPr lang="zh-SG" altLang="en-US" b="1" dirty="0">
              <a:solidFill>
                <a:srgbClr val="19567C"/>
              </a:solidFill>
              <a:latin typeface="Times New Roman"/>
              <a:ea typeface="微软雅黑"/>
            </a:endParaRPr>
          </a:p>
        </p:txBody>
      </p:sp>
      <p:sp>
        <p:nvSpPr>
          <p:cNvPr id="22" name="等腰三角形 21"/>
          <p:cNvSpPr/>
          <p:nvPr/>
        </p:nvSpPr>
        <p:spPr>
          <a:xfrm rot="10800000">
            <a:off x="5949924" y="4275517"/>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24" name="TextBox 23"/>
          <p:cNvSpPr txBox="1"/>
          <p:nvPr/>
        </p:nvSpPr>
        <p:spPr>
          <a:xfrm>
            <a:off x="299673" y="3985438"/>
            <a:ext cx="2889883" cy="461665"/>
          </a:xfrm>
          <a:prstGeom prst="rect">
            <a:avLst/>
          </a:prstGeom>
          <a:noFill/>
        </p:spPr>
        <p:txBody>
          <a:bodyPr wrap="square" lIns="91438" tIns="45719" rIns="91438" bIns="45719" rtlCol="0">
            <a:spAutoFit/>
          </a:bodyPr>
          <a:lstStyle/>
          <a:p>
            <a:pPr algn="ct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水体黑臭</a:t>
            </a:r>
            <a:r>
              <a:rPr lang="en-US" altLang="zh-CN" sz="1600" dirty="0">
                <a:solidFill>
                  <a:prstClr val="black">
                    <a:lumMod val="65000"/>
                    <a:lumOff val="35000"/>
                  </a:prstClr>
                </a:solidFill>
                <a:latin typeface="Times New Roman"/>
                <a:ea typeface="微软雅黑"/>
              </a:rPr>
              <a:t>    </a:t>
            </a:r>
            <a:r>
              <a:rPr lang="zh-CN" altLang="en-US" sz="1600" dirty="0">
                <a:solidFill>
                  <a:prstClr val="black">
                    <a:lumMod val="65000"/>
                    <a:lumOff val="35000"/>
                  </a:prstClr>
                </a:solidFill>
                <a:latin typeface="Times New Roman"/>
                <a:ea typeface="微软雅黑"/>
              </a:rPr>
              <a:t>沿岸滩地杂乱</a:t>
            </a:r>
            <a:endParaRPr lang="zh-SG" altLang="en-US" sz="1600" dirty="0">
              <a:solidFill>
                <a:prstClr val="black">
                  <a:lumMod val="65000"/>
                  <a:lumOff val="35000"/>
                </a:prstClr>
              </a:solidFill>
              <a:latin typeface="Times New Roman"/>
              <a:ea typeface="微软雅黑"/>
            </a:endParaRPr>
          </a:p>
        </p:txBody>
      </p:sp>
      <p:sp>
        <p:nvSpPr>
          <p:cNvPr id="25"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72681205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0600" y="784070"/>
            <a:ext cx="300595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19567C"/>
                </a:solidFill>
                <a:latin typeface="Segoe UI"/>
                <a:ea typeface="微软雅黑"/>
              </a:rPr>
              <a:t>茅洲河支流</a:t>
            </a:r>
            <a:r>
              <a:rPr lang="en-US" altLang="zh-CN" sz="2000" b="1" dirty="0">
                <a:solidFill>
                  <a:srgbClr val="19567C"/>
                </a:solidFill>
                <a:latin typeface="Segoe UI"/>
                <a:ea typeface="微软雅黑"/>
              </a:rPr>
              <a:t>——</a:t>
            </a:r>
            <a:r>
              <a:rPr lang="zh-CN" altLang="en-US" sz="2000" b="1" dirty="0">
                <a:solidFill>
                  <a:srgbClr val="19567C"/>
                </a:solidFill>
                <a:latin typeface="Segoe UI"/>
                <a:ea typeface="微软雅黑"/>
              </a:rPr>
              <a:t>老虎坑水</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873" y="1321673"/>
            <a:ext cx="3571875" cy="216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接连接符 11"/>
          <p:cNvCxnSpPr/>
          <p:nvPr/>
        </p:nvCxnSpPr>
        <p:spPr>
          <a:xfrm flipH="1">
            <a:off x="7876909" y="1321672"/>
            <a:ext cx="3" cy="2555979"/>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291756" y="3916568"/>
            <a:ext cx="3585157" cy="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240872" y="3916569"/>
            <a:ext cx="0" cy="2701715"/>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bject 14"/>
          <p:cNvSpPr>
            <a:spLocks noChangeAspect="1"/>
          </p:cNvSpPr>
          <p:nvPr/>
        </p:nvSpPr>
        <p:spPr>
          <a:xfrm>
            <a:off x="8011627" y="1321673"/>
            <a:ext cx="3874843" cy="2529951"/>
          </a:xfrm>
          <a:prstGeom prst="rect">
            <a:avLst/>
          </a:prstGeom>
          <a:blipFill>
            <a:blip r:embed="rId4" cstate="print"/>
            <a:stretch>
              <a:fillRect/>
            </a:stretch>
          </a:blipFill>
          <a:ln>
            <a:noFill/>
          </a:ln>
        </p:spPr>
        <p:txBody>
          <a:bodyPr wrap="square" lIns="0" tIns="0" rIns="0" bIns="0" rtlCol="0"/>
          <a:lstStyle/>
          <a:p>
            <a:pPr algn="r" fontAlgn="auto">
              <a:spcBef>
                <a:spcPts val="0"/>
              </a:spcBef>
              <a:spcAft>
                <a:spcPts val="0"/>
              </a:spcAft>
              <a:defRPr/>
            </a:pPr>
            <a:endParaRPr kern="0" dirty="0">
              <a:solidFill>
                <a:srgbClr val="FF0000"/>
              </a:solidFill>
              <a:latin typeface="Calibri"/>
              <a:ea typeface="微软雅黑"/>
            </a:endParaRPr>
          </a:p>
        </p:txBody>
      </p:sp>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627" y="3926113"/>
            <a:ext cx="3874843" cy="269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91756" y="4371804"/>
            <a:ext cx="3571875" cy="224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00" y="1321673"/>
            <a:ext cx="3915400" cy="529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等腰三角形 34"/>
          <p:cNvSpPr/>
          <p:nvPr/>
        </p:nvSpPr>
        <p:spPr>
          <a:xfrm>
            <a:off x="4293384" y="3587107"/>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36" name="TextBox 35"/>
          <p:cNvSpPr txBox="1"/>
          <p:nvPr/>
        </p:nvSpPr>
        <p:spPr>
          <a:xfrm>
            <a:off x="4568521" y="3508319"/>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治理前</a:t>
            </a:r>
            <a:endParaRPr lang="zh-SG" altLang="en-US" b="1" dirty="0">
              <a:solidFill>
                <a:srgbClr val="C00000"/>
              </a:solidFill>
              <a:latin typeface="Times New Roman"/>
              <a:ea typeface="微软雅黑"/>
            </a:endParaRPr>
          </a:p>
        </p:txBody>
      </p:sp>
      <p:sp>
        <p:nvSpPr>
          <p:cNvPr id="37" name="TextBox 36"/>
          <p:cNvSpPr txBox="1"/>
          <p:nvPr/>
        </p:nvSpPr>
        <p:spPr>
          <a:xfrm>
            <a:off x="5415525" y="3454905"/>
            <a:ext cx="2889883" cy="461665"/>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河道硬质渠化</a:t>
            </a:r>
            <a:r>
              <a:rPr lang="en-US" altLang="zh-CN" sz="1600" dirty="0">
                <a:solidFill>
                  <a:prstClr val="black">
                    <a:lumMod val="65000"/>
                    <a:lumOff val="35000"/>
                  </a:prstClr>
                </a:solidFill>
                <a:latin typeface="Times New Roman"/>
                <a:ea typeface="微软雅黑"/>
              </a:rPr>
              <a:t>  </a:t>
            </a:r>
            <a:r>
              <a:rPr lang="zh-CN" altLang="en-US" sz="1600" dirty="0">
                <a:solidFill>
                  <a:prstClr val="black">
                    <a:lumMod val="65000"/>
                    <a:lumOff val="35000"/>
                  </a:prstClr>
                </a:solidFill>
                <a:latin typeface="Times New Roman"/>
                <a:ea typeface="微软雅黑"/>
              </a:rPr>
              <a:t>边坡坍塌</a:t>
            </a:r>
            <a:endParaRPr lang="zh-SG" altLang="en-US" sz="1600" dirty="0">
              <a:solidFill>
                <a:prstClr val="black">
                  <a:lumMod val="65000"/>
                  <a:lumOff val="35000"/>
                </a:prstClr>
              </a:solidFill>
              <a:latin typeface="Times New Roman"/>
              <a:ea typeface="微软雅黑"/>
            </a:endParaRPr>
          </a:p>
        </p:txBody>
      </p:sp>
      <p:sp>
        <p:nvSpPr>
          <p:cNvPr id="42" name="TextBox 41"/>
          <p:cNvSpPr txBox="1"/>
          <p:nvPr/>
        </p:nvSpPr>
        <p:spPr>
          <a:xfrm>
            <a:off x="6669241" y="3970874"/>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19567C"/>
                </a:solidFill>
                <a:latin typeface="Times New Roman"/>
                <a:ea typeface="微软雅黑"/>
              </a:rPr>
              <a:t>治理后</a:t>
            </a:r>
            <a:endParaRPr lang="zh-SG" altLang="en-US" b="1" dirty="0">
              <a:solidFill>
                <a:srgbClr val="19567C"/>
              </a:solidFill>
              <a:latin typeface="Times New Roman"/>
              <a:ea typeface="微软雅黑"/>
            </a:endParaRPr>
          </a:p>
        </p:txBody>
      </p:sp>
      <p:sp>
        <p:nvSpPr>
          <p:cNvPr id="43" name="等腰三角形 42"/>
          <p:cNvSpPr/>
          <p:nvPr/>
        </p:nvSpPr>
        <p:spPr>
          <a:xfrm rot="10800000">
            <a:off x="7563704" y="4064177"/>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45" name="TextBox 44"/>
          <p:cNvSpPr txBox="1"/>
          <p:nvPr/>
        </p:nvSpPr>
        <p:spPr>
          <a:xfrm>
            <a:off x="4274455" y="3899909"/>
            <a:ext cx="2889883" cy="461665"/>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生态化岸线 水质清澈</a:t>
            </a:r>
            <a:endParaRPr lang="zh-SG" altLang="en-US" sz="1600" dirty="0">
              <a:solidFill>
                <a:prstClr val="black">
                  <a:lumMod val="65000"/>
                  <a:lumOff val="35000"/>
                </a:prstClr>
              </a:solidFill>
              <a:latin typeface="Times New Roman"/>
              <a:ea typeface="微软雅黑"/>
            </a:endParaRPr>
          </a:p>
        </p:txBody>
      </p:sp>
      <p:sp>
        <p:nvSpPr>
          <p:cNvPr id="18"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384076694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253" y="588674"/>
            <a:ext cx="5049319" cy="3111415"/>
          </a:xfrm>
          <a:prstGeom prst="rect">
            <a:avLst/>
          </a:prstGeom>
        </p:spPr>
      </p:pic>
      <p:sp>
        <p:nvSpPr>
          <p:cNvPr id="11" name="矩形 10"/>
          <p:cNvSpPr/>
          <p:nvPr/>
        </p:nvSpPr>
        <p:spPr>
          <a:xfrm>
            <a:off x="554566" y="810341"/>
            <a:ext cx="274947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19567C"/>
                </a:solidFill>
                <a:latin typeface="Segoe UI"/>
                <a:ea typeface="微软雅黑"/>
              </a:rPr>
              <a:t>茅洲河支流</a:t>
            </a:r>
            <a:r>
              <a:rPr lang="en-US" altLang="zh-CN" sz="2000" b="1" dirty="0">
                <a:solidFill>
                  <a:srgbClr val="19567C"/>
                </a:solidFill>
                <a:latin typeface="Segoe UI"/>
                <a:ea typeface="微软雅黑"/>
              </a:rPr>
              <a:t>——</a:t>
            </a:r>
            <a:r>
              <a:rPr lang="zh-CN" altLang="en-US" sz="2000" b="1" dirty="0">
                <a:solidFill>
                  <a:srgbClr val="19567C"/>
                </a:solidFill>
                <a:latin typeface="Segoe UI"/>
                <a:ea typeface="微软雅黑"/>
              </a:rPr>
              <a:t>新桥河</a:t>
            </a:r>
          </a:p>
        </p:txBody>
      </p:sp>
      <p:sp>
        <p:nvSpPr>
          <p:cNvPr id="12" name="object 7"/>
          <p:cNvSpPr/>
          <p:nvPr/>
        </p:nvSpPr>
        <p:spPr>
          <a:xfrm>
            <a:off x="554566" y="1320801"/>
            <a:ext cx="3543300" cy="2342135"/>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dirty="0">
              <a:solidFill>
                <a:srgbClr val="FF0000"/>
              </a:solidFill>
              <a:latin typeface="Calibri"/>
              <a:ea typeface="微软雅黑"/>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566" y="3720325"/>
            <a:ext cx="5777524" cy="294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611253" y="3720325"/>
            <a:ext cx="5049319" cy="2990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等腰三角形 14"/>
          <p:cNvSpPr/>
          <p:nvPr/>
        </p:nvSpPr>
        <p:spPr>
          <a:xfrm rot="16200000">
            <a:off x="4217184" y="1453003"/>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16" name="TextBox 15"/>
          <p:cNvSpPr txBox="1"/>
          <p:nvPr/>
        </p:nvSpPr>
        <p:spPr>
          <a:xfrm>
            <a:off x="4492321" y="1374216"/>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C00000"/>
                </a:solidFill>
                <a:latin typeface="Times New Roman"/>
                <a:ea typeface="微软雅黑"/>
              </a:rPr>
              <a:t>治理前</a:t>
            </a:r>
            <a:endParaRPr lang="zh-SG" altLang="en-US" b="1" dirty="0">
              <a:solidFill>
                <a:srgbClr val="C00000"/>
              </a:solidFill>
              <a:latin typeface="Times New Roman"/>
              <a:ea typeface="微软雅黑"/>
            </a:endParaRPr>
          </a:p>
        </p:txBody>
      </p:sp>
      <p:sp>
        <p:nvSpPr>
          <p:cNvPr id="17" name="TextBox 16"/>
          <p:cNvSpPr txBox="1"/>
          <p:nvPr/>
        </p:nvSpPr>
        <p:spPr>
          <a:xfrm>
            <a:off x="4162457" y="1782466"/>
            <a:ext cx="2889883" cy="461665"/>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淤泥厚积、重度黑臭</a:t>
            </a:r>
            <a:endParaRPr lang="zh-SG" altLang="en-US" sz="1600" dirty="0">
              <a:solidFill>
                <a:prstClr val="black">
                  <a:lumMod val="65000"/>
                  <a:lumOff val="35000"/>
                </a:prstClr>
              </a:solidFill>
              <a:latin typeface="Times New Roman"/>
              <a:ea typeface="微软雅黑"/>
            </a:endParaRPr>
          </a:p>
        </p:txBody>
      </p:sp>
      <p:sp>
        <p:nvSpPr>
          <p:cNvPr id="18" name="TextBox 17"/>
          <p:cNvSpPr txBox="1"/>
          <p:nvPr/>
        </p:nvSpPr>
        <p:spPr>
          <a:xfrm>
            <a:off x="4968037" y="2535812"/>
            <a:ext cx="877159" cy="369330"/>
          </a:xfrm>
          <a:prstGeom prst="rect">
            <a:avLst/>
          </a:prstGeom>
          <a:noFill/>
        </p:spPr>
        <p:txBody>
          <a:bodyPr wrap="none" lIns="91438" tIns="45719" rIns="91438" bIns="45719" rtlCol="0">
            <a:spAutoFit/>
          </a:bodyPr>
          <a:lstStyle/>
          <a:p>
            <a:pPr fontAlgn="auto">
              <a:spcBef>
                <a:spcPts val="0"/>
              </a:spcBef>
              <a:spcAft>
                <a:spcPts val="0"/>
              </a:spcAft>
            </a:pPr>
            <a:r>
              <a:rPr lang="zh-CN" altLang="en-US" b="1" dirty="0">
                <a:solidFill>
                  <a:srgbClr val="19567C"/>
                </a:solidFill>
                <a:latin typeface="Times New Roman"/>
                <a:ea typeface="微软雅黑"/>
              </a:rPr>
              <a:t>治理后</a:t>
            </a:r>
            <a:endParaRPr lang="zh-SG" altLang="en-US" b="1" dirty="0">
              <a:solidFill>
                <a:srgbClr val="19567C"/>
              </a:solidFill>
              <a:latin typeface="Times New Roman"/>
              <a:ea typeface="微软雅黑"/>
            </a:endParaRPr>
          </a:p>
        </p:txBody>
      </p:sp>
      <p:sp>
        <p:nvSpPr>
          <p:cNvPr id="19" name="等腰三角形 18"/>
          <p:cNvSpPr/>
          <p:nvPr/>
        </p:nvSpPr>
        <p:spPr>
          <a:xfrm rot="5400000">
            <a:off x="5853658" y="2606131"/>
            <a:ext cx="245637" cy="211756"/>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fontAlgn="auto">
              <a:spcBef>
                <a:spcPts val="0"/>
              </a:spcBef>
              <a:spcAft>
                <a:spcPts val="0"/>
              </a:spcAft>
            </a:pPr>
            <a:endParaRPr lang="zh-SG" altLang="en-US">
              <a:solidFill>
                <a:prstClr val="white"/>
              </a:solidFill>
            </a:endParaRPr>
          </a:p>
        </p:txBody>
      </p:sp>
      <p:sp>
        <p:nvSpPr>
          <p:cNvPr id="20" name="TextBox 19"/>
          <p:cNvSpPr txBox="1"/>
          <p:nvPr/>
        </p:nvSpPr>
        <p:spPr>
          <a:xfrm>
            <a:off x="4174224" y="2970438"/>
            <a:ext cx="2889883" cy="461665"/>
          </a:xfrm>
          <a:prstGeom prst="rect">
            <a:avLst/>
          </a:prstGeom>
          <a:noFill/>
        </p:spPr>
        <p:txBody>
          <a:bodyPr wrap="square" lIns="91438" tIns="45719" rIns="91438" bIns="45719" rtlCol="0">
            <a:spAutoFit/>
          </a:bodyPr>
          <a:lstStyle/>
          <a:p>
            <a:pPr fontAlgn="auto">
              <a:lnSpc>
                <a:spcPct val="150000"/>
              </a:lnSpc>
              <a:spcBef>
                <a:spcPts val="0"/>
              </a:spcBef>
              <a:spcAft>
                <a:spcPts val="0"/>
              </a:spcAft>
            </a:pPr>
            <a:r>
              <a:rPr lang="zh-CN" altLang="en-US" sz="1600" dirty="0">
                <a:solidFill>
                  <a:prstClr val="black">
                    <a:lumMod val="65000"/>
                    <a:lumOff val="35000"/>
                  </a:prstClr>
                </a:solidFill>
                <a:latin typeface="Times New Roman"/>
                <a:ea typeface="微软雅黑"/>
              </a:rPr>
              <a:t>景色优美、不黑不臭</a:t>
            </a:r>
            <a:endParaRPr lang="zh-SG" altLang="en-US" sz="1600" dirty="0">
              <a:solidFill>
                <a:prstClr val="black">
                  <a:lumMod val="65000"/>
                  <a:lumOff val="35000"/>
                </a:prstClr>
              </a:solidFill>
              <a:latin typeface="Times New Roman"/>
              <a:ea typeface="微软雅黑"/>
            </a:endParaRPr>
          </a:p>
        </p:txBody>
      </p:sp>
      <p:cxnSp>
        <p:nvCxnSpPr>
          <p:cNvPr id="21" name="直接连接符 20"/>
          <p:cNvCxnSpPr/>
          <p:nvPr/>
        </p:nvCxnSpPr>
        <p:spPr>
          <a:xfrm flipH="1">
            <a:off x="4181729" y="2375635"/>
            <a:ext cx="2150361" cy="0"/>
          </a:xfrm>
          <a:prstGeom prst="line">
            <a:avLst/>
          </a:prstGeom>
          <a:ln w="2857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258458030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390572" y="847773"/>
            <a:ext cx="1980029"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19567C"/>
                </a:solidFill>
                <a:latin typeface="Segoe UI"/>
                <a:ea typeface="微软雅黑"/>
              </a:rPr>
              <a:t>茅洲河其他支流</a:t>
            </a:r>
          </a:p>
        </p:txBody>
      </p:sp>
      <p:sp>
        <p:nvSpPr>
          <p:cNvPr id="36" name="object 10"/>
          <p:cNvSpPr/>
          <p:nvPr/>
        </p:nvSpPr>
        <p:spPr>
          <a:xfrm>
            <a:off x="393689" y="1710058"/>
            <a:ext cx="3763433" cy="2320076"/>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dirty="0">
              <a:solidFill>
                <a:srgbClr val="FF0000"/>
              </a:solidFill>
              <a:latin typeface="Times New Roman"/>
              <a:ea typeface="微软雅黑"/>
            </a:endParaRPr>
          </a:p>
        </p:txBody>
      </p:sp>
      <p:sp>
        <p:nvSpPr>
          <p:cNvPr id="37" name="object 13"/>
          <p:cNvSpPr>
            <a:spLocks noChangeAspect="1"/>
          </p:cNvSpPr>
          <p:nvPr/>
        </p:nvSpPr>
        <p:spPr>
          <a:xfrm>
            <a:off x="393689" y="4173857"/>
            <a:ext cx="3763433" cy="2351971"/>
          </a:xfrm>
          <a:prstGeom prst="rect">
            <a:avLst/>
          </a:prstGeom>
          <a:blipFill>
            <a:blip r:embed="rId4" cstate="print"/>
            <a:stretch>
              <a:fillRect/>
            </a:stretch>
          </a:blipFill>
          <a:ln>
            <a:noFill/>
          </a:ln>
        </p:spPr>
        <p:txBody>
          <a:bodyPr wrap="square" lIns="0" tIns="0" rIns="0" bIns="0" rtlCol="0"/>
          <a:lstStyle/>
          <a:p>
            <a:pPr algn="r" fontAlgn="auto">
              <a:spcBef>
                <a:spcPts val="0"/>
              </a:spcBef>
              <a:spcAft>
                <a:spcPts val="0"/>
              </a:spcAft>
            </a:pPr>
            <a:endParaRPr dirty="0">
              <a:solidFill>
                <a:srgbClr val="FF0000"/>
              </a:solidFill>
              <a:latin typeface="Times New Roman"/>
              <a:ea typeface="微软雅黑"/>
            </a:endParaRPr>
          </a:p>
        </p:txBody>
      </p:sp>
      <p:sp>
        <p:nvSpPr>
          <p:cNvPr id="38" name="object 10"/>
          <p:cNvSpPr/>
          <p:nvPr/>
        </p:nvSpPr>
        <p:spPr>
          <a:xfrm>
            <a:off x="4337992" y="1710058"/>
            <a:ext cx="3705331" cy="2320076"/>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dirty="0">
              <a:solidFill>
                <a:srgbClr val="FF0000"/>
              </a:solidFill>
              <a:latin typeface="Times New Roman"/>
              <a:ea typeface="微软雅黑"/>
            </a:endParaRPr>
          </a:p>
        </p:txBody>
      </p:sp>
      <p:sp>
        <p:nvSpPr>
          <p:cNvPr id="39" name="object 14"/>
          <p:cNvSpPr/>
          <p:nvPr/>
        </p:nvSpPr>
        <p:spPr>
          <a:xfrm>
            <a:off x="4337993" y="4173857"/>
            <a:ext cx="3705331" cy="2351971"/>
          </a:xfrm>
          <a:prstGeom prst="rect">
            <a:avLst/>
          </a:prstGeom>
          <a:blipFill>
            <a:blip r:embed="rId6" cstate="print"/>
            <a:srcRect/>
            <a:stretch>
              <a:fillRect r="-20378"/>
            </a:stretch>
          </a:blipFill>
        </p:spPr>
        <p:txBody>
          <a:bodyPr wrap="square" lIns="0" tIns="0" rIns="0" bIns="0" rtlCol="0"/>
          <a:lstStyle/>
          <a:p>
            <a:pPr algn="r" fontAlgn="auto">
              <a:spcBef>
                <a:spcPts val="0"/>
              </a:spcBef>
              <a:spcAft>
                <a:spcPts val="0"/>
              </a:spcAft>
            </a:pPr>
            <a:endParaRPr dirty="0">
              <a:solidFill>
                <a:srgbClr val="FF0000"/>
              </a:solidFill>
              <a:latin typeface="Times New Roman"/>
              <a:ea typeface="微软雅黑"/>
            </a:endParaRPr>
          </a:p>
        </p:txBody>
      </p:sp>
      <p:sp>
        <p:nvSpPr>
          <p:cNvPr id="40" name="object 9"/>
          <p:cNvSpPr/>
          <p:nvPr/>
        </p:nvSpPr>
        <p:spPr>
          <a:xfrm>
            <a:off x="8233824" y="1710058"/>
            <a:ext cx="3704167" cy="2320076"/>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dirty="0">
              <a:solidFill>
                <a:srgbClr val="FF0000"/>
              </a:solidFill>
              <a:latin typeface="Times New Roman"/>
              <a:ea typeface="微软雅黑"/>
            </a:endParaRPr>
          </a:p>
        </p:txBody>
      </p:sp>
      <p:sp>
        <p:nvSpPr>
          <p:cNvPr id="41" name="object 12"/>
          <p:cNvSpPr/>
          <p:nvPr/>
        </p:nvSpPr>
        <p:spPr>
          <a:xfrm>
            <a:off x="8233824" y="4173857"/>
            <a:ext cx="3704167" cy="2351971"/>
          </a:xfrm>
          <a:prstGeom prst="rect">
            <a:avLst/>
          </a:prstGeom>
          <a:blipFill>
            <a:blip r:embed="rId8" cstate="print"/>
            <a:stretch>
              <a:fillRect/>
            </a:stretch>
          </a:blipFill>
        </p:spPr>
        <p:txBody>
          <a:bodyPr wrap="square" lIns="0" tIns="0" rIns="0" bIns="0" rtlCol="0"/>
          <a:lstStyle/>
          <a:p>
            <a:pPr algn="r" fontAlgn="auto">
              <a:spcBef>
                <a:spcPts val="0"/>
              </a:spcBef>
              <a:spcAft>
                <a:spcPts val="0"/>
              </a:spcAft>
            </a:pPr>
            <a:endParaRPr dirty="0">
              <a:solidFill>
                <a:srgbClr val="FF0000"/>
              </a:solidFill>
              <a:latin typeface="Times New Roman"/>
              <a:ea typeface="微软雅黑"/>
            </a:endParaRPr>
          </a:p>
        </p:txBody>
      </p:sp>
      <p:sp>
        <p:nvSpPr>
          <p:cNvPr id="32" name="矩形 31"/>
          <p:cNvSpPr/>
          <p:nvPr/>
        </p:nvSpPr>
        <p:spPr>
          <a:xfrm>
            <a:off x="393689" y="1361436"/>
            <a:ext cx="3766548" cy="338555"/>
          </a:xfrm>
          <a:prstGeom prst="rect">
            <a:avLst/>
          </a:prstGeom>
          <a:solidFill>
            <a:schemeClr val="accent3">
              <a:lumMod val="75000"/>
            </a:schemeClr>
          </a:solidFill>
        </p:spPr>
        <p:txBody>
          <a:bodyPr wrap="square" lIns="91438" tIns="45719" rIns="91438" bIns="45719">
            <a:spAutoFit/>
          </a:bodyPr>
          <a:lstStyle/>
          <a:p>
            <a:pPr algn="ctr" fontAlgn="auto">
              <a:spcBef>
                <a:spcPts val="0"/>
              </a:spcBef>
              <a:spcAft>
                <a:spcPts val="0"/>
              </a:spcAft>
            </a:pPr>
            <a:r>
              <a:rPr lang="zh-SG" altLang="en-US" sz="1600" b="1" dirty="0">
                <a:solidFill>
                  <a:prstClr val="white"/>
                </a:solidFill>
                <a:latin typeface="Times New Roman"/>
                <a:ea typeface="微软雅黑"/>
              </a:rPr>
              <a:t>龟岭东水</a:t>
            </a:r>
          </a:p>
        </p:txBody>
      </p:sp>
      <p:cxnSp>
        <p:nvCxnSpPr>
          <p:cNvPr id="42" name="直接连接符 41"/>
          <p:cNvCxnSpPr/>
          <p:nvPr/>
        </p:nvCxnSpPr>
        <p:spPr>
          <a:xfrm>
            <a:off x="4240872" y="1367104"/>
            <a:ext cx="0" cy="5251179"/>
          </a:xfrm>
          <a:prstGeom prst="line">
            <a:avLst/>
          </a:prstGeom>
          <a:ln w="28575">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8135539" y="1367105"/>
            <a:ext cx="0" cy="5265900"/>
          </a:xfrm>
          <a:prstGeom prst="line">
            <a:avLst/>
          </a:prstGeom>
          <a:ln w="28575">
            <a:solidFill>
              <a:schemeClr val="accent3">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4337992" y="1367104"/>
            <a:ext cx="3705331" cy="338555"/>
          </a:xfrm>
          <a:prstGeom prst="rect">
            <a:avLst/>
          </a:prstGeom>
          <a:solidFill>
            <a:schemeClr val="accent3">
              <a:lumMod val="75000"/>
            </a:schemeClr>
          </a:solidFill>
        </p:spPr>
        <p:txBody>
          <a:bodyPr wrap="square" lIns="91438" tIns="45719" rIns="91438" bIns="45719">
            <a:spAutoFit/>
          </a:bodyPr>
          <a:lstStyle/>
          <a:p>
            <a:pPr algn="ctr" fontAlgn="auto">
              <a:spcBef>
                <a:spcPts val="0"/>
              </a:spcBef>
              <a:spcAft>
                <a:spcPts val="0"/>
              </a:spcAft>
            </a:pPr>
            <a:r>
              <a:rPr lang="zh-SG" altLang="en-US" sz="1600" b="1" dirty="0">
                <a:solidFill>
                  <a:prstClr val="white"/>
                </a:solidFill>
                <a:latin typeface="Times New Roman"/>
                <a:ea typeface="微软雅黑"/>
              </a:rPr>
              <a:t>罗田水</a:t>
            </a:r>
          </a:p>
        </p:txBody>
      </p:sp>
      <p:sp>
        <p:nvSpPr>
          <p:cNvPr id="46" name="矩形 45"/>
          <p:cNvSpPr/>
          <p:nvPr/>
        </p:nvSpPr>
        <p:spPr>
          <a:xfrm>
            <a:off x="8241235" y="1357975"/>
            <a:ext cx="3696755" cy="338555"/>
          </a:xfrm>
          <a:prstGeom prst="rect">
            <a:avLst/>
          </a:prstGeom>
          <a:solidFill>
            <a:schemeClr val="accent3">
              <a:lumMod val="75000"/>
            </a:schemeClr>
          </a:solidFill>
        </p:spPr>
        <p:txBody>
          <a:bodyPr wrap="square" lIns="91438" tIns="45719" rIns="91438" bIns="45719">
            <a:spAutoFit/>
          </a:bodyPr>
          <a:lstStyle/>
          <a:p>
            <a:pPr algn="ctr" fontAlgn="auto">
              <a:spcBef>
                <a:spcPts val="0"/>
              </a:spcBef>
              <a:spcAft>
                <a:spcPts val="0"/>
              </a:spcAft>
            </a:pPr>
            <a:r>
              <a:rPr lang="zh-SG" altLang="en-US" sz="1600" b="1" dirty="0">
                <a:solidFill>
                  <a:prstClr val="white"/>
                </a:solidFill>
                <a:latin typeface="Times New Roman"/>
                <a:ea typeface="微软雅黑"/>
              </a:rPr>
              <a:t>楼岗河</a:t>
            </a:r>
          </a:p>
        </p:txBody>
      </p:sp>
      <p:sp>
        <p:nvSpPr>
          <p:cNvPr id="47" name="TextBox 46"/>
          <p:cNvSpPr txBox="1"/>
          <p:nvPr/>
        </p:nvSpPr>
        <p:spPr>
          <a:xfrm>
            <a:off x="393689" y="3691578"/>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整治前</a:t>
            </a:r>
            <a:endParaRPr lang="zh-SG" altLang="en-US" sz="1600" dirty="0">
              <a:solidFill>
                <a:prstClr val="black"/>
              </a:solidFill>
              <a:latin typeface="Times New Roman"/>
              <a:ea typeface="微软雅黑"/>
            </a:endParaRPr>
          </a:p>
        </p:txBody>
      </p:sp>
      <p:sp>
        <p:nvSpPr>
          <p:cNvPr id="48" name="TextBox 47"/>
          <p:cNvSpPr txBox="1"/>
          <p:nvPr/>
        </p:nvSpPr>
        <p:spPr>
          <a:xfrm>
            <a:off x="4337992" y="3691578"/>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整治前</a:t>
            </a:r>
            <a:endParaRPr lang="zh-SG" altLang="en-US" sz="1600" dirty="0">
              <a:solidFill>
                <a:prstClr val="black"/>
              </a:solidFill>
              <a:latin typeface="Times New Roman"/>
              <a:ea typeface="微软雅黑"/>
            </a:endParaRPr>
          </a:p>
        </p:txBody>
      </p:sp>
      <p:sp>
        <p:nvSpPr>
          <p:cNvPr id="49" name="TextBox 48"/>
          <p:cNvSpPr txBox="1"/>
          <p:nvPr/>
        </p:nvSpPr>
        <p:spPr>
          <a:xfrm>
            <a:off x="8241235" y="3683169"/>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整治前</a:t>
            </a:r>
            <a:endParaRPr lang="zh-SG" altLang="en-US" sz="1600" dirty="0">
              <a:solidFill>
                <a:prstClr val="black"/>
              </a:solidFill>
              <a:latin typeface="Times New Roman"/>
              <a:ea typeface="微软雅黑"/>
            </a:endParaRPr>
          </a:p>
        </p:txBody>
      </p:sp>
      <p:sp>
        <p:nvSpPr>
          <p:cNvPr id="50" name="TextBox 49"/>
          <p:cNvSpPr txBox="1"/>
          <p:nvPr/>
        </p:nvSpPr>
        <p:spPr>
          <a:xfrm>
            <a:off x="8233825" y="6187273"/>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整治后</a:t>
            </a:r>
            <a:endParaRPr lang="zh-SG" altLang="en-US" sz="1600" dirty="0">
              <a:solidFill>
                <a:prstClr val="black"/>
              </a:solidFill>
              <a:latin typeface="Times New Roman"/>
              <a:ea typeface="微软雅黑"/>
            </a:endParaRPr>
          </a:p>
        </p:txBody>
      </p:sp>
      <p:sp>
        <p:nvSpPr>
          <p:cNvPr id="51" name="TextBox 50"/>
          <p:cNvSpPr txBox="1"/>
          <p:nvPr/>
        </p:nvSpPr>
        <p:spPr>
          <a:xfrm>
            <a:off x="4337993" y="6187273"/>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整治后</a:t>
            </a:r>
            <a:endParaRPr lang="zh-SG" altLang="en-US" sz="1600" dirty="0">
              <a:solidFill>
                <a:prstClr val="black"/>
              </a:solidFill>
              <a:latin typeface="Times New Roman"/>
              <a:ea typeface="微软雅黑"/>
            </a:endParaRPr>
          </a:p>
        </p:txBody>
      </p:sp>
      <p:sp>
        <p:nvSpPr>
          <p:cNvPr id="52" name="TextBox 51"/>
          <p:cNvSpPr txBox="1"/>
          <p:nvPr/>
        </p:nvSpPr>
        <p:spPr>
          <a:xfrm>
            <a:off x="390573" y="6187273"/>
            <a:ext cx="800219" cy="338555"/>
          </a:xfrm>
          <a:prstGeom prst="rect">
            <a:avLst/>
          </a:prstGeom>
          <a:solidFill>
            <a:schemeClr val="bg1">
              <a:alpha val="59000"/>
            </a:schemeClr>
          </a:solidFill>
        </p:spPr>
        <p:txBody>
          <a:bodyPr wrap="none" lIns="91438" tIns="45719" rIns="91438" bIns="45719" rtlCol="0">
            <a:spAutoFit/>
          </a:bodyPr>
          <a:lstStyle/>
          <a:p>
            <a:pPr fontAlgn="auto">
              <a:spcBef>
                <a:spcPts val="0"/>
              </a:spcBef>
              <a:spcAft>
                <a:spcPts val="0"/>
              </a:spcAft>
            </a:pPr>
            <a:r>
              <a:rPr lang="zh-CN" altLang="en-US" sz="1600" dirty="0">
                <a:solidFill>
                  <a:prstClr val="black"/>
                </a:solidFill>
                <a:latin typeface="Times New Roman"/>
                <a:ea typeface="微软雅黑"/>
              </a:rPr>
              <a:t>整治后</a:t>
            </a:r>
            <a:endParaRPr lang="zh-SG" altLang="en-US" sz="1600" dirty="0">
              <a:solidFill>
                <a:prstClr val="black"/>
              </a:solidFill>
              <a:latin typeface="Times New Roman"/>
              <a:ea typeface="微软雅黑"/>
            </a:endParaRPr>
          </a:p>
        </p:txBody>
      </p:sp>
      <p:sp>
        <p:nvSpPr>
          <p:cNvPr id="21"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160196060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1000108"/>
            <a:ext cx="12192000" cy="1152128"/>
          </a:xfrm>
          <a:prstGeom prst="rect">
            <a:avLst/>
          </a:prstGeom>
          <a:noFill/>
          <a:ln w="9525">
            <a:noFill/>
            <a:miter lim="800000"/>
            <a:headEnd/>
            <a:tailEnd/>
          </a:ln>
        </p:spPr>
        <p:txBody>
          <a:bodyPr lIns="121912" tIns="60956" rIns="121912" bIns="60956"/>
          <a:lstStyle/>
          <a:p>
            <a:pPr defTabSz="1219110" fontAlgn="auto">
              <a:lnSpc>
                <a:spcPct val="150000"/>
              </a:lnSpc>
              <a:spcBef>
                <a:spcPct val="20000"/>
              </a:spcBef>
              <a:spcAft>
                <a:spcPts val="400"/>
              </a:spcAft>
              <a:buClr>
                <a:srgbClr val="C3260C"/>
              </a:buClr>
              <a:buSzPct val="130000"/>
              <a:tabLst>
                <a:tab pos="713265" algn="l"/>
                <a:tab pos="954545" algn="l"/>
              </a:tabLst>
            </a:pPr>
            <a:r>
              <a:rPr lang="zh-CN" altLang="en-US" dirty="0">
                <a:solidFill>
                  <a:prstClr val="black"/>
                </a:solidFill>
                <a:latin typeface="微软雅黑" pitchFamily="34" charset="-122"/>
                <a:ea typeface="微软雅黑" pitchFamily="34" charset="-122"/>
              </a:rPr>
              <a:t>     </a:t>
            </a:r>
            <a:r>
              <a:rPr lang="zh-CN" altLang="en-US" sz="2100" dirty="0">
                <a:solidFill>
                  <a:prstClr val="black"/>
                </a:solidFill>
                <a:latin typeface="微软雅黑" pitchFamily="34" charset="-122"/>
                <a:ea typeface="微软雅黑" pitchFamily="34" charset="-122"/>
              </a:rPr>
              <a:t>随着我国城镇化建设的推进，城市快速发展，产生了许多城市水问题：</a:t>
            </a:r>
            <a:endParaRPr lang="en-US" altLang="zh-CN" sz="2100" dirty="0">
              <a:solidFill>
                <a:prstClr val="black"/>
              </a:solidFill>
              <a:latin typeface="微软雅黑" pitchFamily="34" charset="-122"/>
              <a:ea typeface="微软雅黑" pitchFamily="34" charset="-122"/>
            </a:endParaRPr>
          </a:p>
          <a:p>
            <a:pPr marL="380972" indent="-380972" defTabSz="1219110" fontAlgn="auto">
              <a:lnSpc>
                <a:spcPct val="150000"/>
              </a:lnSpc>
              <a:spcBef>
                <a:spcPct val="20000"/>
              </a:spcBef>
              <a:spcAft>
                <a:spcPts val="400"/>
              </a:spcAft>
              <a:buClr>
                <a:srgbClr val="1F497D"/>
              </a:buClr>
              <a:buSzPct val="130000"/>
              <a:buFont typeface="Wingdings" panose="05000000000000000000" pitchFamily="2" charset="2"/>
              <a:buChar char="u"/>
            </a:pPr>
            <a:r>
              <a:rPr lang="zh-CN" altLang="en-US" sz="2100" dirty="0">
                <a:solidFill>
                  <a:prstClr val="black"/>
                </a:solidFill>
                <a:latin typeface="微软雅黑" pitchFamily="34" charset="-122"/>
                <a:ea typeface="微软雅黑" pitchFamily="34" charset="-122"/>
              </a:rPr>
              <a:t>自然因素</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山水、河网、地面、江（潮）水</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主要城市的共同问题</a:t>
            </a:r>
            <a:endParaRPr lang="en-US" altLang="zh-CN" sz="2100" dirty="0">
              <a:solidFill>
                <a:prstClr val="black"/>
              </a:solidFill>
              <a:latin typeface="微软雅黑" pitchFamily="34" charset="-122"/>
              <a:ea typeface="微软雅黑" pitchFamily="34" charset="-122"/>
            </a:endParaRPr>
          </a:p>
          <a:p>
            <a:pPr defTabSz="1219110" fontAlgn="auto">
              <a:spcBef>
                <a:spcPts val="0"/>
              </a:spcBef>
              <a:spcAft>
                <a:spcPts val="0"/>
              </a:spcAft>
            </a:pPr>
            <a:endParaRPr lang="en-US" altLang="zh-CN" sz="1600" dirty="0">
              <a:solidFill>
                <a:prstClr val="black"/>
              </a:solidFill>
              <a:latin typeface="Calibri"/>
              <a:ea typeface="宋体"/>
            </a:endParaRPr>
          </a:p>
        </p:txBody>
      </p:sp>
      <p:pic>
        <p:nvPicPr>
          <p:cNvPr id="11" name="Picture 3"/>
          <p:cNvPicPr>
            <a:picLocks noChangeArrowheads="1"/>
          </p:cNvPicPr>
          <p:nvPr/>
        </p:nvPicPr>
        <p:blipFill>
          <a:blip r:embed="rId2" cstate="screen"/>
          <a:srcRect/>
          <a:stretch>
            <a:fillRect/>
          </a:stretch>
        </p:blipFill>
        <p:spPr bwMode="auto">
          <a:xfrm>
            <a:off x="1440749" y="2409107"/>
            <a:ext cx="4560000" cy="19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4" descr="C:\Users\ding_hk\Desktop\城市内涝2.jpg"/>
          <p:cNvPicPr>
            <a:picLocks noChangeArrowheads="1"/>
          </p:cNvPicPr>
          <p:nvPr/>
        </p:nvPicPr>
        <p:blipFill>
          <a:blip r:embed="rId3" cstate="print"/>
          <a:srcRect/>
          <a:stretch>
            <a:fillRect/>
          </a:stretch>
        </p:blipFill>
        <p:spPr bwMode="auto">
          <a:xfrm>
            <a:off x="6203283" y="4581128"/>
            <a:ext cx="4560000" cy="19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5" descr="C:\Users\ding_hk\Desktop\城市内涝3.jpg"/>
          <p:cNvPicPr>
            <a:picLocks noChangeArrowheads="1"/>
          </p:cNvPicPr>
          <p:nvPr/>
        </p:nvPicPr>
        <p:blipFill>
          <a:blip r:embed="rId4" cstate="print"/>
          <a:srcRect/>
          <a:stretch>
            <a:fillRect/>
          </a:stretch>
        </p:blipFill>
        <p:spPr bwMode="auto">
          <a:xfrm>
            <a:off x="6203283" y="2409107"/>
            <a:ext cx="4560000" cy="19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4"/>
          <p:cNvPicPr>
            <a:picLocks noChangeArrowheads="1"/>
          </p:cNvPicPr>
          <p:nvPr/>
        </p:nvPicPr>
        <p:blipFill>
          <a:blip r:embed="rId5" cstate="screen"/>
          <a:srcRect/>
          <a:stretch>
            <a:fillRect/>
          </a:stretch>
        </p:blipFill>
        <p:spPr bwMode="auto">
          <a:xfrm>
            <a:off x="1440749" y="4581128"/>
            <a:ext cx="4560000" cy="19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
        <p:nvSpPr>
          <p:cNvPr id="16" name="文本框 10"/>
          <p:cNvSpPr txBox="1">
            <a:spLocks noChangeArrowheads="1"/>
          </p:cNvSpPr>
          <p:nvPr/>
        </p:nvSpPr>
        <p:spPr bwMode="auto">
          <a:xfrm>
            <a:off x="335361" y="238014"/>
            <a:ext cx="6305572" cy="5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defTabSz="1219110" fontAlgn="auto">
              <a:spcBef>
                <a:spcPts val="0"/>
              </a:spcBef>
              <a:spcAft>
                <a:spcPts val="0"/>
              </a:spcAft>
            </a:pPr>
            <a:r>
              <a:rPr lang="zh-CN" altLang="en-US" sz="2700" b="1" dirty="0">
                <a:solidFill>
                  <a:prstClr val="black"/>
                </a:solidFill>
                <a:latin typeface="微软雅黑" pitchFamily="34" charset="-122"/>
                <a:ea typeface="微软雅黑" pitchFamily="34" charset="-122"/>
              </a:rPr>
              <a:t>一、我国水环境现状及存在问题</a:t>
            </a:r>
          </a:p>
        </p:txBody>
      </p:sp>
    </p:spTree>
    <p:extLst>
      <p:ext uri="{BB962C8B-B14F-4D97-AF65-F5344CB8AC3E}">
        <p14:creationId xmlns:p14="http://schemas.microsoft.com/office/powerpoint/2010/main" val="2631021309"/>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8519" y="814097"/>
            <a:ext cx="249299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204A76"/>
                </a:solidFill>
                <a:latin typeface="Segoe UI"/>
                <a:ea typeface="微软雅黑"/>
              </a:rPr>
              <a:t>领导关怀、政府重视</a:t>
            </a:r>
          </a:p>
        </p:txBody>
      </p:sp>
      <p:sp>
        <p:nvSpPr>
          <p:cNvPr id="7" name="矩形 6"/>
          <p:cNvSpPr/>
          <p:nvPr/>
        </p:nvSpPr>
        <p:spPr>
          <a:xfrm>
            <a:off x="4665137" y="5917007"/>
            <a:ext cx="3506827" cy="646331"/>
          </a:xfrm>
          <a:prstGeom prst="rect">
            <a:avLst/>
          </a:prstGeom>
          <a:solidFill>
            <a:schemeClr val="accent3">
              <a:lumMod val="75000"/>
            </a:schemeClr>
          </a:solidFill>
        </p:spPr>
        <p:txBody>
          <a:bodyPr wrap="square" lIns="91438" tIns="45719" rIns="91438" bIns="45719">
            <a:spAutoFit/>
          </a:bodyPr>
          <a:lstStyle/>
          <a:p>
            <a:pPr eaLnBrk="0" hangingPunct="0">
              <a:buFont typeface="Arial" pitchFamily="34" charset="0"/>
              <a:buNone/>
              <a:defRPr/>
            </a:pPr>
            <a:r>
              <a:rPr lang="zh-CN" altLang="en-US" sz="1200" kern="0" dirty="0">
                <a:solidFill>
                  <a:prstClr val="white"/>
                </a:solidFill>
                <a:latin typeface="微软雅黑"/>
                <a:ea typeface="微软雅黑"/>
              </a:rPr>
              <a:t>201</a:t>
            </a:r>
            <a:r>
              <a:rPr lang="en-US" altLang="zh-CN" sz="1200" kern="0" dirty="0">
                <a:solidFill>
                  <a:prstClr val="white"/>
                </a:solidFill>
                <a:latin typeface="微软雅黑"/>
                <a:ea typeface="微软雅黑"/>
              </a:rPr>
              <a:t>7</a:t>
            </a:r>
            <a:r>
              <a:rPr lang="zh-CN" altLang="en-US" sz="1200" kern="0" dirty="0">
                <a:solidFill>
                  <a:prstClr val="white"/>
                </a:solidFill>
                <a:latin typeface="微软雅黑"/>
                <a:ea typeface="微软雅黑"/>
              </a:rPr>
              <a:t>年</a:t>
            </a:r>
            <a:r>
              <a:rPr lang="en-US" altLang="zh-CN" sz="1200" kern="0" dirty="0">
                <a:solidFill>
                  <a:prstClr val="white"/>
                </a:solidFill>
                <a:latin typeface="微软雅黑"/>
                <a:ea typeface="微软雅黑"/>
              </a:rPr>
              <a:t>1</a:t>
            </a:r>
            <a:r>
              <a:rPr lang="zh-CN" altLang="en-US" sz="1200" kern="0" dirty="0">
                <a:solidFill>
                  <a:prstClr val="white"/>
                </a:solidFill>
                <a:latin typeface="微软雅黑"/>
                <a:ea typeface="微软雅黑"/>
              </a:rPr>
              <a:t>月1</a:t>
            </a:r>
            <a:r>
              <a:rPr lang="en-US" altLang="zh-CN" sz="1200" kern="0" dirty="0">
                <a:solidFill>
                  <a:prstClr val="white"/>
                </a:solidFill>
                <a:latin typeface="微软雅黑"/>
                <a:ea typeface="微软雅黑"/>
              </a:rPr>
              <a:t>3</a:t>
            </a:r>
            <a:r>
              <a:rPr lang="zh-CN" altLang="en-US" sz="1200" kern="0" dirty="0">
                <a:solidFill>
                  <a:prstClr val="white"/>
                </a:solidFill>
                <a:latin typeface="微软雅黑"/>
                <a:ea typeface="微软雅黑"/>
              </a:rPr>
              <a:t>日，</a:t>
            </a:r>
            <a:r>
              <a:rPr lang="en-US" altLang="zh-CN" sz="1200" kern="0" dirty="0">
                <a:solidFill>
                  <a:prstClr val="white"/>
                </a:solidFill>
                <a:latin typeface="微软雅黑"/>
                <a:ea typeface="微软雅黑"/>
              </a:rPr>
              <a:t>1</a:t>
            </a:r>
            <a:r>
              <a:rPr lang="zh-CN" altLang="en-US" sz="1200" kern="0" dirty="0">
                <a:solidFill>
                  <a:prstClr val="white"/>
                </a:solidFill>
                <a:latin typeface="微软雅黑"/>
                <a:ea typeface="微软雅黑"/>
              </a:rPr>
              <a:t>月</a:t>
            </a:r>
            <a:r>
              <a:rPr lang="en-US" altLang="zh-CN" sz="1200" kern="0" dirty="0">
                <a:solidFill>
                  <a:prstClr val="white"/>
                </a:solidFill>
                <a:latin typeface="微软雅黑"/>
                <a:ea typeface="微软雅黑"/>
              </a:rPr>
              <a:t>13</a:t>
            </a:r>
            <a:r>
              <a:rPr lang="zh-CN" altLang="en-US" sz="1200" kern="0" dirty="0">
                <a:solidFill>
                  <a:prstClr val="white"/>
                </a:solidFill>
                <a:latin typeface="微软雅黑"/>
                <a:ea typeface="微软雅黑"/>
              </a:rPr>
              <a:t>日上午，时任广东省委书记胡春华在副省长许瑞生陪同下赴深圳市茅洲河考察。</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964" y="4222879"/>
            <a:ext cx="3497669" cy="233962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1964" y="1376286"/>
            <a:ext cx="3497669" cy="2331780"/>
          </a:xfrm>
          <a:prstGeom prst="rect">
            <a:avLst/>
          </a:prstGeom>
        </p:spPr>
      </p:pic>
      <p:sp>
        <p:nvSpPr>
          <p:cNvPr id="10" name="矩形 9"/>
          <p:cNvSpPr/>
          <p:nvPr/>
        </p:nvSpPr>
        <p:spPr>
          <a:xfrm>
            <a:off x="8171964" y="3463128"/>
            <a:ext cx="3497669" cy="646331"/>
          </a:xfrm>
          <a:prstGeom prst="rect">
            <a:avLst/>
          </a:prstGeom>
          <a:solidFill>
            <a:schemeClr val="accent3">
              <a:lumMod val="75000"/>
            </a:schemeClr>
          </a:solidFill>
        </p:spPr>
        <p:txBody>
          <a:bodyPr wrap="square" lIns="91438" tIns="45719" rIns="91438" bIns="45719">
            <a:spAutoFit/>
          </a:bodyPr>
          <a:lstStyle/>
          <a:p>
            <a:pPr eaLnBrk="0" hangingPunct="0">
              <a:buFont typeface="Arial" pitchFamily="34" charset="0"/>
              <a:buNone/>
              <a:defRPr/>
            </a:pPr>
            <a:r>
              <a:rPr lang="zh-CN" altLang="en-US" sz="1200" kern="0" dirty="0">
                <a:solidFill>
                  <a:prstClr val="white"/>
                </a:solidFill>
                <a:latin typeface="微软雅黑"/>
                <a:ea typeface="微软雅黑"/>
              </a:rPr>
              <a:t>2016年12月1日，时任广东省委副书记、深圳市委书记马兴瑞，东莞市委书记吕业升、深圳市委常委茅洲河调研。</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23" y="1376285"/>
            <a:ext cx="3433237" cy="2333003"/>
          </a:xfrm>
          <a:prstGeom prst="rect">
            <a:avLst/>
          </a:prstGeom>
        </p:spPr>
      </p:pic>
      <p:sp>
        <p:nvSpPr>
          <p:cNvPr id="12" name="矩形 11"/>
          <p:cNvSpPr/>
          <p:nvPr/>
        </p:nvSpPr>
        <p:spPr>
          <a:xfrm>
            <a:off x="3993359" y="1348324"/>
            <a:ext cx="3646695" cy="646331"/>
          </a:xfrm>
          <a:prstGeom prst="rect">
            <a:avLst/>
          </a:prstGeom>
          <a:solidFill>
            <a:schemeClr val="accent3">
              <a:lumMod val="75000"/>
            </a:schemeClr>
          </a:solidFill>
        </p:spPr>
        <p:txBody>
          <a:bodyPr wrap="square" lIns="91438" tIns="45719" rIns="91438" bIns="45719">
            <a:spAutoFit/>
          </a:bodyPr>
          <a:lstStyle/>
          <a:p>
            <a:pPr eaLnBrk="0" hangingPunct="0">
              <a:buFont typeface="Arial" pitchFamily="34" charset="0"/>
              <a:buNone/>
              <a:defRPr/>
            </a:pPr>
            <a:r>
              <a:rPr lang="zh-CN" altLang="en-US" sz="1200" kern="0" dirty="0">
                <a:solidFill>
                  <a:prstClr val="white"/>
                </a:solidFill>
                <a:latin typeface="微软雅黑"/>
                <a:ea typeface="微软雅黑"/>
              </a:rPr>
              <a:t>2016年4月15日，时任国家环保部部长陈吉宁在广东省委副书记、深圳市委书记马兴瑞的陪同下，考察茅洲河综合整治工程。</a:t>
            </a:r>
          </a:p>
        </p:txBody>
      </p: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123" y="4219239"/>
            <a:ext cx="3416443" cy="2391511"/>
          </a:xfrm>
          <a:prstGeom prst="rect">
            <a:avLst/>
          </a:prstGeom>
        </p:spPr>
      </p:pic>
      <p:sp>
        <p:nvSpPr>
          <p:cNvPr id="16" name="矩形 15"/>
          <p:cNvSpPr/>
          <p:nvPr/>
        </p:nvSpPr>
        <p:spPr>
          <a:xfrm>
            <a:off x="568518" y="3851665"/>
            <a:ext cx="3416443" cy="461665"/>
          </a:xfrm>
          <a:prstGeom prst="rect">
            <a:avLst/>
          </a:prstGeom>
          <a:solidFill>
            <a:schemeClr val="accent3">
              <a:lumMod val="75000"/>
            </a:schemeClr>
          </a:solidFill>
        </p:spPr>
        <p:txBody>
          <a:bodyPr wrap="square" lIns="91438" tIns="45719" rIns="91438" bIns="45719">
            <a:spAutoFit/>
          </a:bodyPr>
          <a:lstStyle/>
          <a:p>
            <a:pPr fontAlgn="auto">
              <a:spcBef>
                <a:spcPts val="0"/>
              </a:spcBef>
              <a:spcAft>
                <a:spcPts val="0"/>
              </a:spcAft>
              <a:defRPr/>
            </a:pPr>
            <a:r>
              <a:rPr lang="zh-CN" altLang="en-US" sz="1200" kern="0" dirty="0">
                <a:solidFill>
                  <a:prstClr val="white"/>
                </a:solidFill>
                <a:latin typeface="Times New Roman"/>
                <a:ea typeface="微软雅黑"/>
              </a:rPr>
              <a:t>2016年5月31日，广东省人大副主任陈小川率团考察茅洲河工程进展。</a:t>
            </a:r>
          </a:p>
        </p:txBody>
      </p:sp>
      <p:pic>
        <p:nvPicPr>
          <p:cNvPr id="6145" name="Picture 1" descr="C:\Users\ao\Documents\Tencent Files\476891611\Image\C2C\5KE87$EK}R)@7YNW25BS21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4011" y="2399865"/>
            <a:ext cx="3980764" cy="2650267"/>
          </a:xfrm>
          <a:prstGeom prst="rect">
            <a:avLst/>
          </a:prstGeom>
          <a:noFill/>
          <a:ln w="6350">
            <a:solidFill>
              <a:schemeClr val="bg1"/>
            </a:solidFill>
          </a:ln>
          <a:extLst>
            <a:ext uri="{909E8E84-426E-40DD-AFC4-6F175D3DCCD1}">
              <a14:hiddenFill xmlns:a14="http://schemas.microsoft.com/office/drawing/2010/main">
                <a:solidFill>
                  <a:srgbClr val="FFFFFF"/>
                </a:solidFill>
              </a14:hiddenFill>
            </a:ext>
          </a:extLst>
        </p:spPr>
      </p:pic>
      <p:sp>
        <p:nvSpPr>
          <p:cNvPr id="17" name="矩形 16"/>
          <p:cNvSpPr/>
          <p:nvPr/>
        </p:nvSpPr>
        <p:spPr>
          <a:xfrm>
            <a:off x="4085544" y="5050132"/>
            <a:ext cx="3997699" cy="461665"/>
          </a:xfrm>
          <a:prstGeom prst="rect">
            <a:avLst/>
          </a:prstGeom>
          <a:solidFill>
            <a:schemeClr val="accent3">
              <a:lumMod val="75000"/>
            </a:schemeClr>
          </a:solidFill>
        </p:spPr>
        <p:txBody>
          <a:bodyPr wrap="square" lIns="91438" tIns="45719" rIns="91438" bIns="45719">
            <a:spAutoFit/>
          </a:bodyPr>
          <a:lstStyle/>
          <a:p>
            <a:pPr eaLnBrk="0" hangingPunct="0">
              <a:buFont typeface="Arial" pitchFamily="34" charset="0"/>
              <a:buNone/>
              <a:defRPr/>
            </a:pPr>
            <a:r>
              <a:rPr lang="zh-CN" altLang="en-US" sz="1200" kern="0" dirty="0">
                <a:solidFill>
                  <a:prstClr val="white"/>
                </a:solidFill>
                <a:latin typeface="微软雅黑"/>
                <a:ea typeface="微软雅黑"/>
              </a:rPr>
              <a:t>201</a:t>
            </a:r>
            <a:r>
              <a:rPr lang="en-US" altLang="zh-CN" sz="1200" kern="0" dirty="0">
                <a:solidFill>
                  <a:prstClr val="white"/>
                </a:solidFill>
                <a:latin typeface="微软雅黑"/>
                <a:ea typeface="微软雅黑"/>
              </a:rPr>
              <a:t>8</a:t>
            </a:r>
            <a:r>
              <a:rPr lang="zh-CN" altLang="en-US" sz="1200" kern="0" dirty="0">
                <a:solidFill>
                  <a:prstClr val="white"/>
                </a:solidFill>
                <a:latin typeface="微软雅黑"/>
                <a:ea typeface="微软雅黑"/>
              </a:rPr>
              <a:t>年</a:t>
            </a:r>
            <a:r>
              <a:rPr lang="en-US" altLang="zh-CN" sz="1200" kern="0" dirty="0">
                <a:solidFill>
                  <a:prstClr val="white"/>
                </a:solidFill>
                <a:latin typeface="微软雅黑"/>
                <a:ea typeface="微软雅黑"/>
              </a:rPr>
              <a:t>6</a:t>
            </a:r>
            <a:r>
              <a:rPr lang="zh-CN" altLang="en-US" sz="1200" kern="0" dirty="0">
                <a:solidFill>
                  <a:prstClr val="white"/>
                </a:solidFill>
                <a:latin typeface="微软雅黑"/>
                <a:ea typeface="微软雅黑"/>
              </a:rPr>
              <a:t>月1</a:t>
            </a:r>
            <a:r>
              <a:rPr lang="en-US" altLang="zh-CN" sz="1200" kern="0" dirty="0">
                <a:solidFill>
                  <a:prstClr val="white"/>
                </a:solidFill>
                <a:latin typeface="微软雅黑"/>
                <a:ea typeface="微软雅黑"/>
              </a:rPr>
              <a:t>2</a:t>
            </a:r>
            <a:r>
              <a:rPr lang="zh-CN" altLang="en-US" sz="1200" kern="0" dirty="0">
                <a:solidFill>
                  <a:prstClr val="white"/>
                </a:solidFill>
                <a:latin typeface="微软雅黑"/>
                <a:ea typeface="微软雅黑"/>
              </a:rPr>
              <a:t>日，广东省委书记李希莅临茅洲河燕罗湿地，提取建设情况汇报。</a:t>
            </a:r>
          </a:p>
        </p:txBody>
      </p:sp>
      <p:sp>
        <p:nvSpPr>
          <p:cNvPr id="14"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90700497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20" t="18339" r="41313" b="44035"/>
          <a:stretch/>
        </p:blipFill>
        <p:spPr bwMode="auto">
          <a:xfrm>
            <a:off x="9202898" y="5106572"/>
            <a:ext cx="2887649" cy="1697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897" t="11573" r="41230" b="36765"/>
          <a:stretch/>
        </p:blipFill>
        <p:spPr bwMode="auto">
          <a:xfrm>
            <a:off x="288961" y="3982764"/>
            <a:ext cx="3720761" cy="2821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60" y="976698"/>
            <a:ext cx="4045973" cy="297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9810" y="3823438"/>
            <a:ext cx="4661049" cy="2980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84" r="1206"/>
          <a:stretch/>
        </p:blipFill>
        <p:spPr bwMode="auto">
          <a:xfrm>
            <a:off x="4588903" y="1059372"/>
            <a:ext cx="4159555" cy="2319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680" y="600337"/>
            <a:ext cx="3114867" cy="4422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557090" y="611582"/>
            <a:ext cx="2492991" cy="400111"/>
          </a:xfrm>
          <a:prstGeom prst="rect">
            <a:avLst/>
          </a:prstGeom>
        </p:spPr>
        <p:txBody>
          <a:bodyPr wrap="none" lIns="91438" tIns="45719" rIns="91438" bIns="45719">
            <a:spAutoFit/>
          </a:bodyPr>
          <a:lstStyle/>
          <a:p>
            <a:pPr fontAlgn="auto">
              <a:spcBef>
                <a:spcPts val="0"/>
              </a:spcBef>
              <a:spcAft>
                <a:spcPts val="0"/>
              </a:spcAft>
              <a:defRPr/>
            </a:pPr>
            <a:r>
              <a:rPr lang="zh-CN" altLang="en-US" sz="2000" b="1" dirty="0">
                <a:solidFill>
                  <a:srgbClr val="204A76"/>
                </a:solidFill>
                <a:latin typeface="Segoe UI"/>
                <a:ea typeface="微软雅黑"/>
              </a:rPr>
              <a:t>公众关注、群众理解</a:t>
            </a:r>
          </a:p>
        </p:txBody>
      </p:sp>
      <p:sp>
        <p:nvSpPr>
          <p:cNvPr id="10" name="AutoShape 10">
            <a:extLst>
              <a:ext uri="{FF2B5EF4-FFF2-40B4-BE49-F238E27FC236}">
                <a16:creationId xmlns:a16="http://schemas.microsoft.com/office/drawing/2014/main" id="{9419A532-6771-4E41-BD9D-09208816A3CC}"/>
              </a:ext>
            </a:extLst>
          </p:cNvPr>
          <p:cNvSpPr>
            <a:spLocks noChangeArrowheads="1"/>
          </p:cNvSpPr>
          <p:nvPr/>
        </p:nvSpPr>
        <p:spPr bwMode="gray">
          <a:xfrm>
            <a:off x="608653" y="123971"/>
            <a:ext cx="5095875" cy="466725"/>
          </a:xfrm>
          <a:prstGeom prst="roundRect">
            <a:avLst>
              <a:gd name="adj" fmla="val 16667"/>
            </a:avLst>
          </a:prstGeom>
          <a:noFill/>
          <a:ln w="38100">
            <a:noFill/>
            <a:round/>
          </a:ln>
        </p:spPr>
        <p:txBody>
          <a:bodyPr wrap="none" lIns="91438" tIns="45719" rIns="91438" bIns="45719" anchor="ctr"/>
          <a:lstStyle/>
          <a:p>
            <a:pPr latinLnBrk="1"/>
            <a:r>
              <a:rPr kumimoji="1" lang="zh-CN" altLang="en-US" b="1" dirty="0">
                <a:latin typeface="微软雅黑" panose="020B0503020204020204" pitchFamily="34" charset="-122"/>
                <a:ea typeface="微软雅黑" panose="020B0503020204020204" pitchFamily="34" charset="-122"/>
              </a:rPr>
              <a:t>四、茅洲河流域水环境治理成效</a:t>
            </a:r>
          </a:p>
        </p:txBody>
      </p:sp>
    </p:spTree>
    <p:extLst>
      <p:ext uri="{BB962C8B-B14F-4D97-AF65-F5344CB8AC3E}">
        <p14:creationId xmlns:p14="http://schemas.microsoft.com/office/powerpoint/2010/main" val="401350996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58271"/>
            <a:ext cx="12192000" cy="2862323"/>
          </a:xfrm>
          <a:prstGeom prst="rect">
            <a:avLst/>
          </a:prstGeom>
          <a:noFill/>
        </p:spPr>
        <p:txBody>
          <a:bodyPr wrap="square" lIns="91438" tIns="45719" rIns="91438" bIns="45719" rtlCol="0">
            <a:spAutoFit/>
          </a:bodyPr>
          <a:lstStyle/>
          <a:p>
            <a:pPr algn="ctr" fontAlgn="auto">
              <a:lnSpc>
                <a:spcPct val="150000"/>
              </a:lnSpc>
              <a:spcBef>
                <a:spcPts val="0"/>
              </a:spcBef>
              <a:spcAft>
                <a:spcPts val="0"/>
              </a:spcAft>
            </a:pPr>
            <a:r>
              <a:rPr lang="zh-CN" altLang="en-US" sz="6000" b="1" dirty="0">
                <a:solidFill>
                  <a:srgbClr val="19567C"/>
                </a:solidFill>
                <a:latin typeface="微软雅黑"/>
                <a:ea typeface="微软雅黑"/>
              </a:rPr>
              <a:t>谢谢！</a:t>
            </a:r>
            <a:endParaRPr lang="en-US" altLang="zh-CN" sz="6000" b="1" dirty="0">
              <a:solidFill>
                <a:srgbClr val="19567C"/>
              </a:solidFill>
              <a:latin typeface="微软雅黑"/>
              <a:ea typeface="微软雅黑"/>
            </a:endParaRPr>
          </a:p>
          <a:p>
            <a:pPr algn="ctr" fontAlgn="auto">
              <a:lnSpc>
                <a:spcPct val="150000"/>
              </a:lnSpc>
              <a:spcBef>
                <a:spcPts val="0"/>
              </a:spcBef>
              <a:spcAft>
                <a:spcPts val="0"/>
              </a:spcAft>
            </a:pPr>
            <a:r>
              <a:rPr lang="zh-CN" altLang="en-US" sz="6000" b="1" dirty="0">
                <a:solidFill>
                  <a:srgbClr val="19567C"/>
                </a:solidFill>
                <a:latin typeface="微软雅黑"/>
                <a:ea typeface="微软雅黑"/>
              </a:rPr>
              <a:t>欢迎各位指导交流</a:t>
            </a:r>
          </a:p>
        </p:txBody>
      </p:sp>
    </p:spTree>
    <p:extLst>
      <p:ext uri="{BB962C8B-B14F-4D97-AF65-F5344CB8AC3E}">
        <p14:creationId xmlns:p14="http://schemas.microsoft.com/office/powerpoint/2010/main" val="189483164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p:cNvSpPr txBox="1">
            <a:spLocks noChangeArrowheads="1"/>
          </p:cNvSpPr>
          <p:nvPr/>
        </p:nvSpPr>
        <p:spPr bwMode="auto">
          <a:xfrm>
            <a:off x="190460" y="1028737"/>
            <a:ext cx="11620581" cy="699543"/>
          </a:xfrm>
          <a:prstGeom prst="rect">
            <a:avLst/>
          </a:prstGeom>
          <a:noFill/>
          <a:ln w="9525">
            <a:noFill/>
            <a:miter lim="800000"/>
            <a:headEnd/>
            <a:tailEnd/>
          </a:ln>
        </p:spPr>
        <p:txBody>
          <a:bodyPr lIns="121912" tIns="60956" rIns="121912" bIns="60956"/>
          <a:lstStyle/>
          <a:p>
            <a:pPr defTabSz="1219110" fontAlgn="auto">
              <a:lnSpc>
                <a:spcPct val="150000"/>
              </a:lnSpc>
              <a:spcBef>
                <a:spcPct val="20000"/>
              </a:spcBef>
              <a:spcAft>
                <a:spcPts val="400"/>
              </a:spcAft>
              <a:buClr>
                <a:srgbClr val="1F497D"/>
              </a:buClr>
              <a:buSzPct val="130000"/>
              <a:buFont typeface="Wingdings" pitchFamily="2" charset="2"/>
              <a:buChar char="u"/>
            </a:pPr>
            <a:r>
              <a:rPr lang="zh-CN" altLang="en-US" sz="2100" dirty="0">
                <a:solidFill>
                  <a:prstClr val="black"/>
                </a:solidFill>
                <a:latin typeface="微软雅黑" pitchFamily="34" charset="-122"/>
                <a:ea typeface="微软雅黑" pitchFamily="34" charset="-122"/>
              </a:rPr>
              <a:t> 城市化</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下垫面变化、城市热岛、水系减少阻断、水库、累积效应、黑臭水体 </a:t>
            </a:r>
            <a:endParaRPr lang="en-US" altLang="zh-CN" sz="2100" dirty="0">
              <a:solidFill>
                <a:prstClr val="black"/>
              </a:solidFill>
              <a:latin typeface="微软雅黑" pitchFamily="34" charset="-122"/>
              <a:ea typeface="微软雅黑" pitchFamily="34" charset="-122"/>
            </a:endParaRPr>
          </a:p>
        </p:txBody>
      </p:sp>
      <p:pic>
        <p:nvPicPr>
          <p:cNvPr id="16" name="Picture 4"/>
          <p:cNvPicPr>
            <a:picLocks noChangeArrowheads="1"/>
          </p:cNvPicPr>
          <p:nvPr/>
        </p:nvPicPr>
        <p:blipFill>
          <a:blip r:embed="rId2" cstate="screen"/>
          <a:srcRect/>
          <a:stretch>
            <a:fillRect/>
          </a:stretch>
        </p:blipFill>
        <p:spPr bwMode="auto">
          <a:xfrm>
            <a:off x="1333467" y="1892833"/>
            <a:ext cx="4560000" cy="2200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4" descr="C:\Users\ding_hk\Desktop\城市水污染1.jpg"/>
          <p:cNvPicPr>
            <a:picLocks noChangeArrowheads="1"/>
          </p:cNvPicPr>
          <p:nvPr/>
        </p:nvPicPr>
        <p:blipFill>
          <a:blip r:embed="rId3" cstate="print"/>
          <a:srcRect/>
          <a:stretch>
            <a:fillRect/>
          </a:stretch>
        </p:blipFill>
        <p:spPr bwMode="auto">
          <a:xfrm>
            <a:off x="6096000" y="1892833"/>
            <a:ext cx="4560000" cy="22002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图片 17" descr="timg9TCRZU86.jpg"/>
          <p:cNvPicPr>
            <a:picLocks noChangeAspect="1"/>
          </p:cNvPicPr>
          <p:nvPr/>
        </p:nvPicPr>
        <p:blipFill>
          <a:blip r:embed="rId4"/>
          <a:stretch>
            <a:fillRect/>
          </a:stretch>
        </p:blipFill>
        <p:spPr>
          <a:xfrm>
            <a:off x="6096000" y="4113309"/>
            <a:ext cx="4572032" cy="21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图片 18" descr="timgIWXZFSS0.jpg"/>
          <p:cNvPicPr>
            <a:picLocks noChangeAspect="1"/>
          </p:cNvPicPr>
          <p:nvPr/>
        </p:nvPicPr>
        <p:blipFill>
          <a:blip r:embed="rId5"/>
          <a:stretch>
            <a:fillRect/>
          </a:stretch>
        </p:blipFill>
        <p:spPr>
          <a:xfrm>
            <a:off x="1333467" y="4113309"/>
            <a:ext cx="4572032" cy="21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灯片编号占位符 5"/>
          <p:cNvSpPr txBox="1">
            <a:spLocks noGrp="1" noChangeArrowheads="1"/>
          </p:cNvSpPr>
          <p:nvPr/>
        </p:nvSpPr>
        <p:spPr bwMode="auto">
          <a:xfrm>
            <a:off x="9840416" y="6448252"/>
            <a:ext cx="2844800" cy="365125"/>
          </a:xfrm>
          <a:prstGeom prst="rect">
            <a:avLst/>
          </a:prstGeom>
          <a:noFill/>
          <a:ln w="9525">
            <a:noFill/>
            <a:miter lim="800000"/>
            <a:headEnd/>
            <a:tailEnd/>
          </a:ln>
        </p:spPr>
        <p:txBody>
          <a:bodyPr lIns="121912" tIns="60956" rIns="121912" bIns="60956" anchor="ctr"/>
          <a:lstStyle/>
          <a:p>
            <a:pPr algn="ctr" defTabSz="1219110" fontAlgn="auto">
              <a:spcBef>
                <a:spcPts val="0"/>
              </a:spcBef>
              <a:spcAft>
                <a:spcPts val="0"/>
              </a:spcAft>
            </a:pPr>
            <a:fld id="{B16C5324-C68E-4D13-97C2-B8996E6CDF98}" type="slidenum">
              <a:rPr lang="zh-CN" altLang="en-US" sz="1600">
                <a:solidFill>
                  <a:prstClr val="white"/>
                </a:solidFill>
                <a:latin typeface="Calibri" pitchFamily="34" charset="0"/>
                <a:ea typeface="宋体"/>
              </a:rPr>
              <a:pPr algn="ctr" defTabSz="1219110" fontAlgn="auto">
                <a:spcBef>
                  <a:spcPts val="0"/>
                </a:spcBef>
                <a:spcAft>
                  <a:spcPts val="0"/>
                </a:spcAft>
              </a:pPr>
              <a:t>6</a:t>
            </a:fld>
            <a:endParaRPr lang="zh-CN" altLang="en-US" sz="1600">
              <a:solidFill>
                <a:prstClr val="white"/>
              </a:solidFill>
              <a:latin typeface="Calibri" pitchFamily="34" charset="0"/>
              <a:ea typeface="宋体"/>
            </a:endParaRPr>
          </a:p>
        </p:txBody>
      </p:sp>
      <p:sp>
        <p:nvSpPr>
          <p:cNvPr id="11" name="文本框 10"/>
          <p:cNvSpPr txBox="1">
            <a:spLocks noChangeArrowheads="1"/>
          </p:cNvSpPr>
          <p:nvPr/>
        </p:nvSpPr>
        <p:spPr bwMode="auto">
          <a:xfrm>
            <a:off x="335361" y="238014"/>
            <a:ext cx="6305572" cy="5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defTabSz="1219110" fontAlgn="auto">
              <a:spcBef>
                <a:spcPts val="0"/>
              </a:spcBef>
              <a:spcAft>
                <a:spcPts val="0"/>
              </a:spcAft>
            </a:pPr>
            <a:r>
              <a:rPr lang="zh-CN" altLang="en-US" sz="2700" b="1" dirty="0">
                <a:solidFill>
                  <a:prstClr val="black"/>
                </a:solidFill>
                <a:latin typeface="微软雅黑" pitchFamily="34" charset="-122"/>
                <a:ea typeface="微软雅黑" pitchFamily="34" charset="-122"/>
              </a:rPr>
              <a:t>一、我国水环境现状及存在问题</a:t>
            </a: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282615059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239349" y="932725"/>
            <a:ext cx="11906291" cy="672075"/>
          </a:xfrm>
          <a:prstGeom prst="rect">
            <a:avLst/>
          </a:prstGeom>
          <a:noFill/>
          <a:ln w="9525">
            <a:noFill/>
            <a:miter lim="800000"/>
            <a:headEnd/>
            <a:tailEnd/>
          </a:ln>
        </p:spPr>
        <p:txBody>
          <a:bodyPr lIns="121912" tIns="60956" rIns="121912" bIns="60956"/>
          <a:lstStyle/>
          <a:p>
            <a:pPr defTabSz="1219110" fontAlgn="auto">
              <a:lnSpc>
                <a:spcPct val="150000"/>
              </a:lnSpc>
              <a:spcBef>
                <a:spcPct val="20000"/>
              </a:spcBef>
              <a:spcAft>
                <a:spcPts val="400"/>
              </a:spcAft>
              <a:buClr>
                <a:srgbClr val="1F497D"/>
              </a:buClr>
              <a:buSzPct val="130000"/>
              <a:buFont typeface="Wingdings" pitchFamily="2" charset="2"/>
              <a:buChar char="u"/>
            </a:pPr>
            <a:r>
              <a:rPr lang="zh-CN" altLang="en-US" sz="2100" dirty="0">
                <a:solidFill>
                  <a:prstClr val="black"/>
                </a:solidFill>
                <a:latin typeface="微软雅黑" pitchFamily="34" charset="-122"/>
                <a:ea typeface="微软雅黑" pitchFamily="34" charset="-122"/>
              </a:rPr>
              <a:t> 规划缺乏综合性、前瞻性和可操作性</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河道、管网、道路、地坪、水面、建筑</a:t>
            </a:r>
            <a:endParaRPr lang="en-US" altLang="zh-CN" sz="2100" dirty="0">
              <a:solidFill>
                <a:prstClr val="black"/>
              </a:solidFill>
              <a:latin typeface="微软雅黑" pitchFamily="34" charset="-122"/>
              <a:ea typeface="微软雅黑" pitchFamily="34" charset="-122"/>
            </a:endParaRPr>
          </a:p>
          <a:p>
            <a:pPr defTabSz="1219110" fontAlgn="auto">
              <a:lnSpc>
                <a:spcPct val="150000"/>
              </a:lnSpc>
              <a:spcBef>
                <a:spcPts val="0"/>
              </a:spcBef>
              <a:spcAft>
                <a:spcPts val="0"/>
              </a:spcAft>
            </a:pPr>
            <a:endParaRPr lang="zh-CN" altLang="en-US" sz="1900" dirty="0">
              <a:solidFill>
                <a:prstClr val="black"/>
              </a:solidFill>
              <a:latin typeface="Calibri"/>
              <a:ea typeface="宋体"/>
            </a:endParaRPr>
          </a:p>
          <a:p>
            <a:pPr defTabSz="1219110" fontAlgn="auto">
              <a:spcBef>
                <a:spcPts val="0"/>
              </a:spcBef>
              <a:spcAft>
                <a:spcPts val="0"/>
              </a:spcAft>
            </a:pPr>
            <a:endParaRPr lang="en-US" altLang="zh-CN" sz="1600" dirty="0">
              <a:solidFill>
                <a:prstClr val="black"/>
              </a:solidFill>
              <a:latin typeface="Calibri"/>
              <a:ea typeface="宋体"/>
            </a:endParaRPr>
          </a:p>
        </p:txBody>
      </p:sp>
      <p:pic>
        <p:nvPicPr>
          <p:cNvPr id="20" name="Picture 4" descr="C:\Users\ding_hk\Desktop\雨水处理示意图.jpg"/>
          <p:cNvPicPr>
            <a:picLocks noChangeAspect="1" noChangeArrowheads="1"/>
          </p:cNvPicPr>
          <p:nvPr/>
        </p:nvPicPr>
        <p:blipFill>
          <a:blip r:embed="rId2" cstate="screen"/>
          <a:srcRect/>
          <a:stretch>
            <a:fillRect/>
          </a:stretch>
        </p:blipFill>
        <p:spPr bwMode="auto">
          <a:xfrm>
            <a:off x="5" y="4486666"/>
            <a:ext cx="12191999" cy="2974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灯片编号占位符 5"/>
          <p:cNvSpPr txBox="1">
            <a:spLocks noGrp="1" noChangeArrowheads="1"/>
          </p:cNvSpPr>
          <p:nvPr/>
        </p:nvSpPr>
        <p:spPr bwMode="auto">
          <a:xfrm>
            <a:off x="9840416" y="6448252"/>
            <a:ext cx="2844800" cy="365125"/>
          </a:xfrm>
          <a:prstGeom prst="rect">
            <a:avLst/>
          </a:prstGeom>
          <a:noFill/>
          <a:ln w="9525">
            <a:noFill/>
            <a:miter lim="800000"/>
            <a:headEnd/>
            <a:tailEnd/>
          </a:ln>
        </p:spPr>
        <p:txBody>
          <a:bodyPr lIns="121912" tIns="60956" rIns="121912" bIns="60956" anchor="ctr"/>
          <a:lstStyle/>
          <a:p>
            <a:pPr algn="ctr" defTabSz="1219110" fontAlgn="auto">
              <a:spcBef>
                <a:spcPts val="0"/>
              </a:spcBef>
              <a:spcAft>
                <a:spcPts val="0"/>
              </a:spcAft>
            </a:pPr>
            <a:fld id="{B16C5324-C68E-4D13-97C2-B8996E6CDF98}" type="slidenum">
              <a:rPr lang="zh-CN" altLang="en-US" sz="1600">
                <a:solidFill>
                  <a:prstClr val="white"/>
                </a:solidFill>
                <a:latin typeface="Calibri" pitchFamily="34" charset="0"/>
                <a:ea typeface="宋体"/>
              </a:rPr>
              <a:pPr algn="ctr" defTabSz="1219110" fontAlgn="auto">
                <a:spcBef>
                  <a:spcPts val="0"/>
                </a:spcBef>
                <a:spcAft>
                  <a:spcPts val="0"/>
                </a:spcAft>
              </a:pPr>
              <a:t>7</a:t>
            </a:fld>
            <a:endParaRPr lang="zh-CN" altLang="en-US" sz="1600">
              <a:solidFill>
                <a:prstClr val="white"/>
              </a:solidFill>
              <a:latin typeface="Calibri" pitchFamily="34" charset="0"/>
              <a:ea typeface="宋体"/>
            </a:endParaRPr>
          </a:p>
        </p:txBody>
      </p:sp>
      <p:sp>
        <p:nvSpPr>
          <p:cNvPr id="2" name="TextBox 1"/>
          <p:cNvSpPr txBox="1"/>
          <p:nvPr/>
        </p:nvSpPr>
        <p:spPr>
          <a:xfrm>
            <a:off x="239352" y="1508788"/>
            <a:ext cx="11713301" cy="3077763"/>
          </a:xfrm>
          <a:prstGeom prst="rect">
            <a:avLst/>
          </a:prstGeom>
          <a:noFill/>
        </p:spPr>
        <p:txBody>
          <a:bodyPr wrap="square" lIns="121912" tIns="60956" rIns="121912" bIns="60956" rtlCol="0">
            <a:spAutoFit/>
          </a:bodyPr>
          <a:lstStyle/>
          <a:p>
            <a:pPr marL="380972" indent="-380972" algn="just" defTabSz="1219110" fontAlgn="auto">
              <a:lnSpc>
                <a:spcPct val="150000"/>
              </a:lnSpc>
              <a:spcBef>
                <a:spcPts val="0"/>
              </a:spcBef>
              <a:spcAft>
                <a:spcPts val="0"/>
              </a:spcAft>
              <a:buFont typeface="Wingdings" panose="05000000000000000000" pitchFamily="2" charset="2"/>
              <a:buChar char="Ø"/>
            </a:pPr>
            <a:r>
              <a:rPr lang="zh-CN" altLang="en-US" sz="2100" dirty="0">
                <a:solidFill>
                  <a:prstClr val="black"/>
                </a:solidFill>
                <a:latin typeface="微软雅黑" pitchFamily="34" charset="-122"/>
                <a:ea typeface="微软雅黑" pitchFamily="34" charset="-122"/>
              </a:rPr>
              <a:t> 防洪排涝体系的建设，没有跟上城市化进程的步伐；</a:t>
            </a:r>
            <a:endParaRPr lang="en-US" altLang="zh-CN" sz="2100" dirty="0">
              <a:solidFill>
                <a:prstClr val="black"/>
              </a:solidFill>
              <a:latin typeface="微软雅黑" pitchFamily="34" charset="-122"/>
              <a:ea typeface="微软雅黑" pitchFamily="34" charset="-122"/>
            </a:endParaRPr>
          </a:p>
          <a:p>
            <a:pPr marL="380972" indent="-380972" algn="just" defTabSz="1219110" fontAlgn="auto">
              <a:lnSpc>
                <a:spcPct val="150000"/>
              </a:lnSpc>
              <a:spcBef>
                <a:spcPts val="0"/>
              </a:spcBef>
              <a:spcAft>
                <a:spcPts val="0"/>
              </a:spcAft>
              <a:buFont typeface="Wingdings" panose="05000000000000000000" pitchFamily="2" charset="2"/>
              <a:buChar char="Ø"/>
            </a:pPr>
            <a:r>
              <a:rPr lang="en-US" altLang="zh-CN" sz="2100" dirty="0">
                <a:solidFill>
                  <a:prstClr val="black"/>
                </a:solidFill>
                <a:latin typeface="微软雅黑" pitchFamily="34" charset="-122"/>
                <a:ea typeface="微软雅黑" pitchFamily="34" charset="-122"/>
              </a:rPr>
              <a:t>  </a:t>
            </a:r>
            <a:r>
              <a:rPr lang="zh-CN" altLang="en-US" sz="2100" dirty="0">
                <a:solidFill>
                  <a:prstClr val="black"/>
                </a:solidFill>
                <a:latin typeface="微软雅黑" pitchFamily="34" charset="-122"/>
                <a:ea typeface="微软雅黑" pitchFamily="34" charset="-122"/>
              </a:rPr>
              <a:t>先污染后治理的粗放式管理，让清水难觅；</a:t>
            </a:r>
            <a:endParaRPr lang="en-US" altLang="zh-CN" sz="2100" dirty="0">
              <a:solidFill>
                <a:prstClr val="black"/>
              </a:solidFill>
              <a:latin typeface="微软雅黑" pitchFamily="34" charset="-122"/>
              <a:ea typeface="微软雅黑" pitchFamily="34" charset="-122"/>
            </a:endParaRPr>
          </a:p>
          <a:p>
            <a:pPr marL="380972" indent="-380972" algn="just" defTabSz="1219110" fontAlgn="auto">
              <a:lnSpc>
                <a:spcPct val="150000"/>
              </a:lnSpc>
              <a:spcBef>
                <a:spcPts val="0"/>
              </a:spcBef>
              <a:spcAft>
                <a:spcPts val="0"/>
              </a:spcAft>
              <a:buFont typeface="Wingdings" panose="05000000000000000000" pitchFamily="2" charset="2"/>
              <a:buChar char="Ø"/>
            </a:pPr>
            <a:r>
              <a:rPr lang="en-US" altLang="zh-CN" sz="2100" dirty="0">
                <a:solidFill>
                  <a:prstClr val="black"/>
                </a:solidFill>
                <a:latin typeface="微软雅黑" pitchFamily="34" charset="-122"/>
                <a:ea typeface="微软雅黑" pitchFamily="34" charset="-122"/>
              </a:rPr>
              <a:t>  </a:t>
            </a:r>
            <a:r>
              <a:rPr lang="zh-CN" altLang="en-US" sz="2100" dirty="0">
                <a:solidFill>
                  <a:prstClr val="black"/>
                </a:solidFill>
                <a:latin typeface="微软雅黑" pitchFamily="34" charset="-122"/>
                <a:ea typeface="微软雅黑" pitchFamily="34" charset="-122"/>
              </a:rPr>
              <a:t>资源性、功能性、工程性缺水，无法保障居民的生活用水；</a:t>
            </a:r>
            <a:endParaRPr lang="en-US" altLang="zh-CN" sz="2100" dirty="0">
              <a:solidFill>
                <a:prstClr val="black"/>
              </a:solidFill>
              <a:latin typeface="微软雅黑" pitchFamily="34" charset="-122"/>
              <a:ea typeface="微软雅黑" pitchFamily="34" charset="-122"/>
            </a:endParaRPr>
          </a:p>
          <a:p>
            <a:pPr marL="380972" indent="-380972" algn="just" defTabSz="1219110" fontAlgn="auto">
              <a:lnSpc>
                <a:spcPct val="150000"/>
              </a:lnSpc>
              <a:spcBef>
                <a:spcPts val="0"/>
              </a:spcBef>
              <a:spcAft>
                <a:spcPts val="0"/>
              </a:spcAft>
              <a:buFont typeface="Wingdings" panose="05000000000000000000" pitchFamily="2" charset="2"/>
              <a:buChar char="Ø"/>
            </a:pPr>
            <a:r>
              <a:rPr lang="en-US" altLang="zh-CN" sz="2100" dirty="0">
                <a:solidFill>
                  <a:prstClr val="black"/>
                </a:solidFill>
                <a:latin typeface="微软雅黑" pitchFamily="34" charset="-122"/>
                <a:ea typeface="微软雅黑" pitchFamily="34" charset="-122"/>
              </a:rPr>
              <a:t>  </a:t>
            </a:r>
            <a:r>
              <a:rPr lang="zh-CN" altLang="en-US" sz="2100" dirty="0">
                <a:solidFill>
                  <a:prstClr val="black"/>
                </a:solidFill>
                <a:latin typeface="微软雅黑" pitchFamily="34" charset="-122"/>
                <a:ea typeface="微软雅黑" pitchFamily="34" charset="-122"/>
              </a:rPr>
              <a:t>工程建设和管理上仍存在部门间各自为政、“真空区域”；</a:t>
            </a:r>
            <a:endParaRPr lang="en-US" altLang="zh-CN" sz="2100" dirty="0">
              <a:solidFill>
                <a:prstClr val="black"/>
              </a:solidFill>
              <a:latin typeface="微软雅黑" pitchFamily="34" charset="-122"/>
              <a:ea typeface="微软雅黑" pitchFamily="34" charset="-122"/>
            </a:endParaRPr>
          </a:p>
          <a:p>
            <a:pPr marL="380972" indent="-380972" algn="just" defTabSz="1219110" fontAlgn="auto">
              <a:lnSpc>
                <a:spcPct val="150000"/>
              </a:lnSpc>
              <a:spcBef>
                <a:spcPts val="0"/>
              </a:spcBef>
              <a:spcAft>
                <a:spcPts val="0"/>
              </a:spcAft>
              <a:buFont typeface="Wingdings" panose="05000000000000000000" pitchFamily="2" charset="2"/>
              <a:buChar char="Ø"/>
            </a:pPr>
            <a:r>
              <a:rPr lang="en-US" altLang="zh-CN" sz="2100" dirty="0">
                <a:solidFill>
                  <a:prstClr val="black"/>
                </a:solidFill>
                <a:latin typeface="微软雅黑" pitchFamily="34" charset="-122"/>
                <a:ea typeface="微软雅黑" pitchFamily="34" charset="-122"/>
              </a:rPr>
              <a:t>  </a:t>
            </a:r>
            <a:r>
              <a:rPr lang="zh-CN" altLang="en-US" sz="2100" dirty="0">
                <a:solidFill>
                  <a:prstClr val="black"/>
                </a:solidFill>
                <a:latin typeface="微软雅黑" pitchFamily="34" charset="-122"/>
                <a:ea typeface="微软雅黑" pitchFamily="34" charset="-122"/>
              </a:rPr>
              <a:t>治水没有形成系统的、综合的、统筹的措施和技术路线</a:t>
            </a:r>
            <a:r>
              <a:rPr lang="en-US" altLang="zh-CN" sz="2100" dirty="0">
                <a:solidFill>
                  <a:prstClr val="black"/>
                </a:solidFill>
                <a:latin typeface="微软雅黑" pitchFamily="34" charset="-122"/>
                <a:ea typeface="微软雅黑" pitchFamily="34" charset="-122"/>
              </a:rPr>
              <a:t>——</a:t>
            </a:r>
            <a:r>
              <a:rPr lang="zh-CN" altLang="en-US" sz="2100" dirty="0">
                <a:solidFill>
                  <a:prstClr val="black"/>
                </a:solidFill>
                <a:latin typeface="微软雅黑" pitchFamily="34" charset="-122"/>
                <a:ea typeface="微软雅黑" pitchFamily="34" charset="-122"/>
              </a:rPr>
              <a:t>技术标准系统性缺失。</a:t>
            </a:r>
            <a:endParaRPr lang="en-US" altLang="zh-CN" sz="2100" dirty="0">
              <a:solidFill>
                <a:prstClr val="black"/>
              </a:solidFill>
              <a:latin typeface="微软雅黑" pitchFamily="34" charset="-122"/>
              <a:ea typeface="微软雅黑" pitchFamily="34" charset="-122"/>
            </a:endParaRPr>
          </a:p>
          <a:p>
            <a:pPr marL="380972" indent="-380972" algn="just" defTabSz="1219110" fontAlgn="auto">
              <a:lnSpc>
                <a:spcPct val="150000"/>
              </a:lnSpc>
              <a:spcBef>
                <a:spcPts val="0"/>
              </a:spcBef>
              <a:spcAft>
                <a:spcPts val="0"/>
              </a:spcAft>
              <a:buFont typeface="Wingdings" panose="05000000000000000000" pitchFamily="2" charset="2"/>
              <a:buChar char="Ø"/>
            </a:pPr>
            <a:r>
              <a:rPr lang="zh-CN" altLang="en-US" sz="2100" dirty="0">
                <a:solidFill>
                  <a:prstClr val="black"/>
                </a:solidFill>
                <a:latin typeface="微软雅黑" pitchFamily="34" charset="-122"/>
                <a:ea typeface="微软雅黑" pitchFamily="34" charset="-122"/>
              </a:rPr>
              <a:t>  法律缺失，有法不依，执法不严，追求经济，恶习难改</a:t>
            </a:r>
            <a:endParaRPr lang="zh-CN" altLang="en-US" dirty="0">
              <a:solidFill>
                <a:prstClr val="black"/>
              </a:solidFill>
              <a:latin typeface="Calibri"/>
              <a:ea typeface="宋体"/>
            </a:endParaRPr>
          </a:p>
        </p:txBody>
      </p:sp>
      <p:sp>
        <p:nvSpPr>
          <p:cNvPr id="7" name="文本框 10"/>
          <p:cNvSpPr txBox="1">
            <a:spLocks noChangeArrowheads="1"/>
          </p:cNvSpPr>
          <p:nvPr/>
        </p:nvSpPr>
        <p:spPr bwMode="auto">
          <a:xfrm>
            <a:off x="335361" y="238014"/>
            <a:ext cx="6305572" cy="5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defTabSz="1219110" fontAlgn="auto">
              <a:spcBef>
                <a:spcPts val="0"/>
              </a:spcBef>
              <a:spcAft>
                <a:spcPts val="0"/>
              </a:spcAft>
            </a:pPr>
            <a:r>
              <a:rPr lang="zh-CN" altLang="en-US" sz="2700" b="1" dirty="0">
                <a:solidFill>
                  <a:prstClr val="black"/>
                </a:solidFill>
                <a:latin typeface="微软雅黑" pitchFamily="34" charset="-122"/>
                <a:ea typeface="微软雅黑" pitchFamily="34" charset="-122"/>
              </a:rPr>
              <a:t>一、我国水环境现状及存在问题</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5312886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1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158087" y="953212"/>
            <a:ext cx="12033916" cy="5380773"/>
          </a:xfrm>
          <a:prstGeom prst="rect">
            <a:avLst/>
          </a:prstGeom>
          <a:noFill/>
          <a:ln w="9525">
            <a:noFill/>
            <a:miter lim="800000"/>
            <a:headEnd/>
            <a:tailEnd/>
          </a:ln>
        </p:spPr>
        <p:txBody>
          <a:bodyPr lIns="121912" tIns="60956" rIns="121912" bIns="60956"/>
          <a:lstStyle/>
          <a:p>
            <a:pPr defTabSz="1219110" fontAlgn="auto">
              <a:lnSpc>
                <a:spcPct val="150000"/>
              </a:lnSpc>
              <a:spcBef>
                <a:spcPct val="20000"/>
              </a:spcBef>
              <a:spcAft>
                <a:spcPts val="400"/>
              </a:spcAft>
              <a:buClr>
                <a:srgbClr val="1F497D"/>
              </a:buClr>
              <a:buSzPct val="130000"/>
              <a:buFont typeface="Wingdings" pitchFamily="2" charset="2"/>
              <a:buChar char="u"/>
            </a:pPr>
            <a:r>
              <a:rPr lang="zh-CN" altLang="en-US" sz="2700" b="1" dirty="0">
                <a:solidFill>
                  <a:prstClr val="black"/>
                </a:solidFill>
                <a:latin typeface="微软雅黑" pitchFamily="34" charset="-122"/>
                <a:ea typeface="微软雅黑" pitchFamily="34" charset="-122"/>
              </a:rPr>
              <a:t>多龙治水</a:t>
            </a:r>
            <a:r>
              <a:rPr lang="zh-CN" altLang="en-US" sz="2100" b="1" dirty="0">
                <a:solidFill>
                  <a:prstClr val="black"/>
                </a:solidFill>
                <a:latin typeface="微软雅黑" pitchFamily="34" charset="-122"/>
                <a:ea typeface="微软雅黑" pitchFamily="34" charset="-122"/>
              </a:rPr>
              <a:t>：中国涉水部门众多，管理职责交叉、分工不明确。</a:t>
            </a:r>
            <a:endParaRPr lang="en-US" altLang="zh-CN" sz="2100" b="1" dirty="0">
              <a:solidFill>
                <a:prstClr val="black"/>
              </a:solidFill>
              <a:latin typeface="微软雅黑" pitchFamily="34" charset="-122"/>
              <a:ea typeface="微软雅黑" pitchFamily="34" charset="-122"/>
            </a:endParaRPr>
          </a:p>
          <a:p>
            <a:pPr indent="609555" defTabSz="1219110" fontAlgn="auto">
              <a:spcBef>
                <a:spcPct val="20000"/>
              </a:spcBef>
              <a:spcAft>
                <a:spcPts val="400"/>
              </a:spcAft>
              <a:buClr>
                <a:srgbClr val="1F497D"/>
              </a:buClr>
              <a:buSzPct val="130000"/>
            </a:pPr>
            <a:r>
              <a:rPr lang="zh-CN" altLang="en-US" sz="2100" b="1" dirty="0">
                <a:solidFill>
                  <a:srgbClr val="FF0000"/>
                </a:solidFill>
                <a:latin typeface="微软雅黑" panose="020B0503020204020204" pitchFamily="34" charset="-122"/>
                <a:ea typeface="微软雅黑" panose="020B0503020204020204" pitchFamily="34" charset="-122"/>
              </a:rPr>
              <a:t>“多龙”</a:t>
            </a:r>
            <a:endParaRPr lang="en-US" altLang="zh-CN" sz="2100" b="1" dirty="0">
              <a:solidFill>
                <a:srgbClr val="FF0000"/>
              </a:solidFill>
              <a:latin typeface="微软雅黑" panose="020B0503020204020204" pitchFamily="34" charset="-122"/>
              <a:ea typeface="微软雅黑" panose="020B0503020204020204" pitchFamily="34" charset="-122"/>
            </a:endParaRPr>
          </a:p>
          <a:p>
            <a:pPr indent="609555" defTabSz="1219110" fontAlgn="auto">
              <a:spcBef>
                <a:spcPts val="0"/>
              </a:spcBef>
              <a:spcAft>
                <a:spcPts val="0"/>
              </a:spcAft>
            </a:pPr>
            <a:r>
              <a:rPr lang="zh-CN" altLang="zh-CN" sz="2100" b="1" dirty="0">
                <a:solidFill>
                  <a:srgbClr val="FF0000"/>
                </a:solidFill>
                <a:latin typeface="微软雅黑" panose="020B0503020204020204" pitchFamily="34" charset="-122"/>
                <a:ea typeface="微软雅黑" panose="020B0503020204020204" pitchFamily="34" charset="-122"/>
              </a:rPr>
              <a:t>政府</a:t>
            </a:r>
            <a:r>
              <a:rPr lang="zh-CN" altLang="en-US" sz="2100" b="1" dirty="0">
                <a:solidFill>
                  <a:srgbClr val="FF0000"/>
                </a:solidFill>
                <a:latin typeface="微软雅黑" panose="020B0503020204020204" pitchFamily="34" charset="-122"/>
                <a:ea typeface="微软雅黑" panose="020B0503020204020204" pitchFamily="34" charset="-122"/>
              </a:rPr>
              <a:t>部门</a:t>
            </a:r>
            <a:r>
              <a:rPr lang="en-US" altLang="zh-CN" sz="2100" b="1" dirty="0">
                <a:solidFill>
                  <a:srgbClr val="FF0000"/>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a:t>
            </a:r>
            <a:r>
              <a:rPr lang="zh-CN" altLang="zh-CN" sz="2100" dirty="0">
                <a:solidFill>
                  <a:prstClr val="black"/>
                </a:solidFill>
                <a:latin typeface="微软雅黑" panose="020B0503020204020204" pitchFamily="34" charset="-122"/>
                <a:ea typeface="微软雅黑" panose="020B0503020204020204" pitchFamily="34" charset="-122"/>
              </a:rPr>
              <a:t>发改</a:t>
            </a:r>
            <a:r>
              <a:rPr lang="zh-CN" altLang="en-US" sz="2100" dirty="0">
                <a:solidFill>
                  <a:prstClr val="black"/>
                </a:solidFill>
                <a:latin typeface="微软雅黑" panose="020B0503020204020204" pitchFamily="34" charset="-122"/>
                <a:ea typeface="微软雅黑" panose="020B0503020204020204" pitchFamily="34" charset="-122"/>
              </a:rPr>
              <a:t>委</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2.</a:t>
            </a:r>
            <a:r>
              <a:rPr lang="zh-CN" altLang="zh-CN" sz="2100" dirty="0">
                <a:solidFill>
                  <a:prstClr val="black"/>
                </a:solidFill>
                <a:latin typeface="微软雅黑" panose="020B0503020204020204" pitchFamily="34" charset="-122"/>
                <a:ea typeface="微软雅黑" panose="020B0503020204020204" pitchFamily="34" charset="-122"/>
              </a:rPr>
              <a:t>财政</a:t>
            </a:r>
            <a:r>
              <a:rPr lang="zh-CN" altLang="en-US" sz="2100" dirty="0">
                <a:solidFill>
                  <a:prstClr val="black"/>
                </a:solidFill>
                <a:latin typeface="微软雅黑" panose="020B0503020204020204" pitchFamily="34" charset="-122"/>
                <a:ea typeface="微软雅黑" panose="020B0503020204020204" pitchFamily="34" charset="-122"/>
              </a:rPr>
              <a:t>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3.</a:t>
            </a:r>
            <a:r>
              <a:rPr lang="zh-CN" altLang="zh-CN" sz="2100" dirty="0">
                <a:solidFill>
                  <a:prstClr val="black"/>
                </a:solidFill>
                <a:latin typeface="微软雅黑" panose="020B0503020204020204" pitchFamily="34" charset="-122"/>
                <a:ea typeface="微软雅黑" panose="020B0503020204020204" pitchFamily="34" charset="-122"/>
              </a:rPr>
              <a:t>水利</a:t>
            </a:r>
            <a:r>
              <a:rPr lang="zh-CN" altLang="en-US" sz="2100" dirty="0">
                <a:solidFill>
                  <a:prstClr val="black"/>
                </a:solidFill>
                <a:latin typeface="微软雅黑" panose="020B0503020204020204" pitchFamily="34" charset="-122"/>
                <a:ea typeface="微软雅黑" panose="020B0503020204020204" pitchFamily="34" charset="-122"/>
              </a:rPr>
              <a:t>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4.</a:t>
            </a:r>
            <a:r>
              <a:rPr lang="zh-CN" altLang="zh-CN" sz="2100" dirty="0">
                <a:solidFill>
                  <a:prstClr val="black"/>
                </a:solidFill>
                <a:latin typeface="微软雅黑" panose="020B0503020204020204" pitchFamily="34" charset="-122"/>
                <a:ea typeface="微软雅黑" panose="020B0503020204020204" pitchFamily="34" charset="-122"/>
              </a:rPr>
              <a:t>农业</a:t>
            </a:r>
            <a:r>
              <a:rPr lang="zh-CN" altLang="en-US" sz="2100" dirty="0">
                <a:solidFill>
                  <a:prstClr val="black"/>
                </a:solidFill>
                <a:latin typeface="微软雅黑" panose="020B0503020204020204" pitchFamily="34" charset="-122"/>
                <a:ea typeface="微软雅黑" panose="020B0503020204020204" pitchFamily="34" charset="-122"/>
              </a:rPr>
              <a:t>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5.</a:t>
            </a:r>
            <a:r>
              <a:rPr lang="zh-CN" altLang="en-US" sz="2100" dirty="0">
                <a:solidFill>
                  <a:prstClr val="black"/>
                </a:solidFill>
                <a:latin typeface="微软雅黑" panose="020B0503020204020204" pitchFamily="34" charset="-122"/>
                <a:ea typeface="微软雅黑" panose="020B0503020204020204" pitchFamily="34" charset="-122"/>
              </a:rPr>
              <a:t>原</a:t>
            </a:r>
            <a:r>
              <a:rPr lang="zh-CN" altLang="zh-CN" sz="2100" dirty="0">
                <a:solidFill>
                  <a:prstClr val="black"/>
                </a:solidFill>
                <a:latin typeface="微软雅黑" panose="020B0503020204020204" pitchFamily="34" charset="-122"/>
                <a:ea typeface="微软雅黑" panose="020B0503020204020204" pitchFamily="34" charset="-122"/>
              </a:rPr>
              <a:t>国土</a:t>
            </a:r>
            <a:r>
              <a:rPr lang="zh-CN" altLang="en-US" sz="2100" dirty="0">
                <a:solidFill>
                  <a:prstClr val="black"/>
                </a:solidFill>
                <a:latin typeface="微软雅黑" panose="020B0503020204020204" pitchFamily="34" charset="-122"/>
                <a:ea typeface="微软雅黑" panose="020B0503020204020204" pitchFamily="34" charset="-122"/>
              </a:rPr>
              <a:t>资源部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6.</a:t>
            </a:r>
            <a:r>
              <a:rPr lang="zh-CN" altLang="zh-CN" sz="2100" dirty="0">
                <a:solidFill>
                  <a:prstClr val="black"/>
                </a:solidFill>
                <a:latin typeface="微软雅黑" panose="020B0503020204020204" pitchFamily="34" charset="-122"/>
                <a:ea typeface="微软雅黑" panose="020B0503020204020204" pitchFamily="34" charset="-122"/>
              </a:rPr>
              <a:t>交通</a:t>
            </a:r>
            <a:r>
              <a:rPr lang="zh-CN" altLang="en-US" sz="2100" dirty="0">
                <a:solidFill>
                  <a:prstClr val="black"/>
                </a:solidFill>
                <a:latin typeface="微软雅黑" panose="020B0503020204020204" pitchFamily="34" charset="-122"/>
                <a:ea typeface="微软雅黑" panose="020B0503020204020204" pitchFamily="34" charset="-122"/>
              </a:rPr>
              <a:t>部</a:t>
            </a:r>
            <a:endParaRPr lang="en-US" altLang="zh-CN" sz="2100" dirty="0">
              <a:solidFill>
                <a:prstClr val="black"/>
              </a:solidFill>
              <a:latin typeface="微软雅黑" panose="020B0503020204020204" pitchFamily="34" charset="-122"/>
              <a:ea typeface="微软雅黑" panose="020B0503020204020204" pitchFamily="34" charset="-122"/>
            </a:endParaRPr>
          </a:p>
          <a:p>
            <a:pPr indent="609555" defTabSz="1219110" fontAlgn="auto">
              <a:spcBef>
                <a:spcPts val="0"/>
              </a:spcBef>
              <a:spcAft>
                <a:spcPts val="0"/>
              </a:spcAft>
            </a:pPr>
            <a:r>
              <a:rPr lang="en-US" altLang="zh-CN" sz="2100" dirty="0">
                <a:solidFill>
                  <a:prstClr val="black"/>
                </a:solidFill>
                <a:latin typeface="微软雅黑" panose="020B0503020204020204" pitchFamily="34" charset="-122"/>
                <a:ea typeface="微软雅黑" panose="020B0503020204020204" pitchFamily="34" charset="-122"/>
              </a:rPr>
              <a:t>           7.</a:t>
            </a:r>
            <a:r>
              <a:rPr lang="zh-CN" altLang="en-US" sz="2100" dirty="0">
                <a:solidFill>
                  <a:prstClr val="black"/>
                </a:solidFill>
                <a:latin typeface="微软雅黑" panose="020B0503020204020204" pitchFamily="34" charset="-122"/>
                <a:ea typeface="微软雅黑" panose="020B0503020204020204" pitchFamily="34" charset="-122"/>
              </a:rPr>
              <a:t>原</a:t>
            </a:r>
            <a:r>
              <a:rPr lang="zh-CN" altLang="zh-CN" sz="2100" dirty="0">
                <a:solidFill>
                  <a:prstClr val="black"/>
                </a:solidFill>
                <a:latin typeface="微软雅黑" panose="020B0503020204020204" pitchFamily="34" charset="-122"/>
                <a:ea typeface="微软雅黑" panose="020B0503020204020204" pitchFamily="34" charset="-122"/>
              </a:rPr>
              <a:t>环</a:t>
            </a:r>
            <a:r>
              <a:rPr lang="zh-CN" altLang="en-US" sz="2100" dirty="0">
                <a:solidFill>
                  <a:prstClr val="black"/>
                </a:solidFill>
                <a:latin typeface="微软雅黑" panose="020B0503020204020204" pitchFamily="34" charset="-122"/>
                <a:ea typeface="微软雅黑" panose="020B0503020204020204" pitchFamily="34" charset="-122"/>
              </a:rPr>
              <a:t>保部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8.</a:t>
            </a:r>
            <a:r>
              <a:rPr lang="zh-CN" altLang="zh-CN" sz="2100" dirty="0">
                <a:solidFill>
                  <a:prstClr val="black"/>
                </a:solidFill>
                <a:latin typeface="微软雅黑" panose="020B0503020204020204" pitchFamily="34" charset="-122"/>
                <a:ea typeface="微软雅黑" panose="020B0503020204020204" pitchFamily="34" charset="-122"/>
              </a:rPr>
              <a:t>住建</a:t>
            </a:r>
            <a:r>
              <a:rPr lang="zh-CN" altLang="en-US" sz="2100" dirty="0">
                <a:solidFill>
                  <a:prstClr val="black"/>
                </a:solidFill>
                <a:latin typeface="微软雅黑" panose="020B0503020204020204" pitchFamily="34" charset="-122"/>
                <a:ea typeface="微软雅黑" panose="020B0503020204020204" pitchFamily="34" charset="-122"/>
              </a:rPr>
              <a:t>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9.</a:t>
            </a:r>
            <a:r>
              <a:rPr lang="zh-CN" altLang="en-US" sz="2100" dirty="0">
                <a:solidFill>
                  <a:prstClr val="black"/>
                </a:solidFill>
                <a:latin typeface="微软雅黑" panose="020B0503020204020204" pitchFamily="34" charset="-122"/>
                <a:ea typeface="微软雅黑" panose="020B0503020204020204" pitchFamily="34" charset="-122"/>
              </a:rPr>
              <a:t>原国家</a:t>
            </a:r>
            <a:r>
              <a:rPr lang="zh-CN" altLang="zh-CN" sz="2100" dirty="0">
                <a:solidFill>
                  <a:prstClr val="black"/>
                </a:solidFill>
                <a:latin typeface="微软雅黑" panose="020B0503020204020204" pitchFamily="34" charset="-122"/>
                <a:ea typeface="微软雅黑" panose="020B0503020204020204" pitchFamily="34" charset="-122"/>
              </a:rPr>
              <a:t>林业</a:t>
            </a:r>
            <a:r>
              <a:rPr lang="zh-CN" altLang="en-US" sz="2100" dirty="0">
                <a:solidFill>
                  <a:prstClr val="black"/>
                </a:solidFill>
                <a:latin typeface="微软雅黑" panose="020B0503020204020204" pitchFamily="34" charset="-122"/>
                <a:ea typeface="微软雅黑" panose="020B0503020204020204" pitchFamily="34" charset="-122"/>
              </a:rPr>
              <a:t>局</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10.</a:t>
            </a:r>
            <a:r>
              <a:rPr lang="zh-CN" altLang="zh-CN" sz="2100" dirty="0">
                <a:solidFill>
                  <a:prstClr val="black"/>
                </a:solidFill>
                <a:latin typeface="微软雅黑" panose="020B0503020204020204" pitchFamily="34" charset="-122"/>
                <a:ea typeface="微软雅黑" panose="020B0503020204020204" pitchFamily="34" charset="-122"/>
              </a:rPr>
              <a:t>工信</a:t>
            </a:r>
            <a:r>
              <a:rPr lang="zh-CN" altLang="en-US" sz="2100" dirty="0">
                <a:solidFill>
                  <a:prstClr val="black"/>
                </a:solidFill>
                <a:latin typeface="微软雅黑" panose="020B0503020204020204" pitchFamily="34" charset="-122"/>
                <a:ea typeface="微软雅黑" panose="020B0503020204020204" pitchFamily="34" charset="-122"/>
              </a:rPr>
              <a:t>部</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11.</a:t>
            </a:r>
            <a:r>
              <a:rPr lang="zh-CN" altLang="zh-CN" sz="2100" dirty="0">
                <a:solidFill>
                  <a:prstClr val="black"/>
                </a:solidFill>
                <a:latin typeface="微软雅黑" panose="020B0503020204020204" pitchFamily="34" charset="-122"/>
                <a:ea typeface="微软雅黑" panose="020B0503020204020204" pitchFamily="34" charset="-122"/>
              </a:rPr>
              <a:t>军队</a:t>
            </a:r>
            <a:endParaRPr lang="en-US" altLang="zh-CN" sz="2100" dirty="0">
              <a:solidFill>
                <a:prstClr val="black"/>
              </a:solidFill>
              <a:latin typeface="微软雅黑" panose="020B0503020204020204" pitchFamily="34" charset="-122"/>
              <a:ea typeface="微软雅黑" panose="020B0503020204020204" pitchFamily="34" charset="-122"/>
            </a:endParaRPr>
          </a:p>
          <a:p>
            <a:pPr indent="609555" defTabSz="1219110" fontAlgn="auto">
              <a:spcBef>
                <a:spcPts val="0"/>
              </a:spcBef>
              <a:spcAft>
                <a:spcPts val="0"/>
              </a:spcAft>
            </a:pPr>
            <a:r>
              <a:rPr lang="en-US" altLang="zh-CN" sz="2100" dirty="0">
                <a:solidFill>
                  <a:prstClr val="black"/>
                </a:solidFill>
                <a:latin typeface="微软雅黑" panose="020B0503020204020204" pitchFamily="34" charset="-122"/>
                <a:ea typeface="微软雅黑" panose="020B0503020204020204" pitchFamily="34" charset="-122"/>
              </a:rPr>
              <a:t>           12.</a:t>
            </a:r>
            <a:r>
              <a:rPr lang="zh-CN" altLang="en-US" sz="2100" dirty="0">
                <a:solidFill>
                  <a:prstClr val="black"/>
                </a:solidFill>
                <a:latin typeface="微软雅黑" panose="020B0503020204020204" pitchFamily="34" charset="-122"/>
                <a:ea typeface="微软雅黑" panose="020B0503020204020204" pitchFamily="34" charset="-122"/>
              </a:rPr>
              <a:t>国家</a:t>
            </a:r>
            <a:r>
              <a:rPr lang="zh-CN" altLang="zh-CN" sz="2100" dirty="0">
                <a:solidFill>
                  <a:prstClr val="black"/>
                </a:solidFill>
                <a:latin typeface="微软雅黑" panose="020B0503020204020204" pitchFamily="34" charset="-122"/>
                <a:ea typeface="微软雅黑" panose="020B0503020204020204" pitchFamily="34" charset="-122"/>
              </a:rPr>
              <a:t>气象</a:t>
            </a:r>
            <a:r>
              <a:rPr lang="zh-CN" altLang="en-US" sz="2100" dirty="0">
                <a:solidFill>
                  <a:prstClr val="black"/>
                </a:solidFill>
                <a:latin typeface="微软雅黑" panose="020B0503020204020204" pitchFamily="34" charset="-122"/>
                <a:ea typeface="微软雅黑" panose="020B0503020204020204" pitchFamily="34" charset="-122"/>
              </a:rPr>
              <a:t>局</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13.</a:t>
            </a:r>
            <a:r>
              <a:rPr lang="zh-CN" altLang="en-US" sz="2100" dirty="0">
                <a:solidFill>
                  <a:prstClr val="black"/>
                </a:solidFill>
                <a:latin typeface="微软雅黑" panose="020B0503020204020204" pitchFamily="34" charset="-122"/>
                <a:ea typeface="微软雅黑" panose="020B0503020204020204" pitchFamily="34" charset="-122"/>
              </a:rPr>
              <a:t>原国家</a:t>
            </a:r>
            <a:r>
              <a:rPr lang="zh-CN" altLang="zh-CN" sz="2100" dirty="0">
                <a:solidFill>
                  <a:prstClr val="black"/>
                </a:solidFill>
                <a:latin typeface="微软雅黑" panose="020B0503020204020204" pitchFamily="34" charset="-122"/>
                <a:ea typeface="微软雅黑" panose="020B0503020204020204" pitchFamily="34" charset="-122"/>
              </a:rPr>
              <a:t>海洋</a:t>
            </a:r>
            <a:r>
              <a:rPr lang="zh-CN" altLang="en-US" sz="2100" dirty="0">
                <a:solidFill>
                  <a:prstClr val="black"/>
                </a:solidFill>
                <a:latin typeface="微软雅黑" panose="020B0503020204020204" pitchFamily="34" charset="-122"/>
                <a:ea typeface="微软雅黑" panose="020B0503020204020204" pitchFamily="34" charset="-122"/>
              </a:rPr>
              <a:t>局</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14.</a:t>
            </a:r>
            <a:r>
              <a:rPr lang="zh-CN" altLang="en-US" sz="2100" dirty="0">
                <a:solidFill>
                  <a:prstClr val="black"/>
                </a:solidFill>
                <a:latin typeface="微软雅黑" panose="020B0503020204020204" pitchFamily="34" charset="-122"/>
                <a:ea typeface="微软雅黑" panose="020B0503020204020204" pitchFamily="34" charset="-122"/>
              </a:rPr>
              <a:t>国家</a:t>
            </a:r>
            <a:r>
              <a:rPr lang="zh-CN" altLang="zh-CN" sz="2100" dirty="0">
                <a:solidFill>
                  <a:prstClr val="black"/>
                </a:solidFill>
                <a:latin typeface="微软雅黑" panose="020B0503020204020204" pitchFamily="34" charset="-122"/>
                <a:ea typeface="微软雅黑" panose="020B0503020204020204" pitchFamily="34" charset="-122"/>
              </a:rPr>
              <a:t>海事</a:t>
            </a:r>
            <a:r>
              <a:rPr lang="zh-CN" altLang="en-US" sz="2100" dirty="0">
                <a:solidFill>
                  <a:prstClr val="black"/>
                </a:solidFill>
                <a:latin typeface="微软雅黑" panose="020B0503020204020204" pitchFamily="34" charset="-122"/>
                <a:ea typeface="微软雅黑" panose="020B0503020204020204" pitchFamily="34" charset="-122"/>
              </a:rPr>
              <a:t>局</a:t>
            </a:r>
            <a:r>
              <a:rPr lang="zh-CN" altLang="zh-CN" sz="2100" dirty="0">
                <a:solidFill>
                  <a:prstClr val="black"/>
                </a:solidFill>
                <a:latin typeface="微软雅黑" panose="020B0503020204020204" pitchFamily="34" charset="-122"/>
                <a:ea typeface="微软雅黑" panose="020B0503020204020204" pitchFamily="34" charset="-122"/>
              </a:rPr>
              <a:t>、</a:t>
            </a:r>
            <a:r>
              <a:rPr lang="en-US" altLang="zh-CN" sz="2100" dirty="0">
                <a:solidFill>
                  <a:prstClr val="black"/>
                </a:solidFill>
                <a:latin typeface="微软雅黑" panose="020B0503020204020204" pitchFamily="34" charset="-122"/>
                <a:ea typeface="微软雅黑" panose="020B0503020204020204" pitchFamily="34" charset="-122"/>
              </a:rPr>
              <a:t>15.</a:t>
            </a:r>
            <a:r>
              <a:rPr lang="zh-CN" altLang="en-US" sz="2100" dirty="0">
                <a:solidFill>
                  <a:prstClr val="black"/>
                </a:solidFill>
                <a:latin typeface="微软雅黑" panose="020B0503020204020204" pitchFamily="34" charset="-122"/>
                <a:ea typeface="微软雅黑" panose="020B0503020204020204" pitchFamily="34" charset="-122"/>
              </a:rPr>
              <a:t>原中国</a:t>
            </a:r>
            <a:r>
              <a:rPr lang="zh-CN" altLang="zh-CN" sz="2100" dirty="0">
                <a:solidFill>
                  <a:prstClr val="black"/>
                </a:solidFill>
                <a:latin typeface="微软雅黑" panose="020B0503020204020204" pitchFamily="34" charset="-122"/>
                <a:ea typeface="微软雅黑" panose="020B0503020204020204" pitchFamily="34" charset="-122"/>
              </a:rPr>
              <a:t>海监</a:t>
            </a:r>
            <a:r>
              <a:rPr lang="en-US" altLang="zh-CN" sz="2100" dirty="0">
                <a:solidFill>
                  <a:prstClr val="black"/>
                </a:solidFill>
                <a:latin typeface="微软雅黑" panose="020B0503020204020204" pitchFamily="34" charset="-122"/>
                <a:ea typeface="微软雅黑" panose="020B0503020204020204" pitchFamily="34" charset="-122"/>
              </a:rPr>
              <a:t>……</a:t>
            </a:r>
          </a:p>
          <a:p>
            <a:pPr indent="609555" defTabSz="1219110" fontAlgn="auto">
              <a:spcBef>
                <a:spcPts val="0"/>
              </a:spcBef>
              <a:spcAft>
                <a:spcPts val="0"/>
              </a:spcAft>
            </a:pPr>
            <a:endParaRPr lang="en-US" altLang="zh-CN" sz="2100" dirty="0">
              <a:solidFill>
                <a:prstClr val="black"/>
              </a:solidFill>
              <a:latin typeface="微软雅黑" panose="020B0503020204020204" pitchFamily="34" charset="-122"/>
              <a:ea typeface="微软雅黑" panose="020B0503020204020204" pitchFamily="34" charset="-122"/>
            </a:endParaRPr>
          </a:p>
          <a:p>
            <a:pPr indent="609555" defTabSz="1219110" fontAlgn="auto">
              <a:spcBef>
                <a:spcPts val="0"/>
              </a:spcBef>
              <a:spcAft>
                <a:spcPts val="0"/>
              </a:spcAft>
            </a:pPr>
            <a:r>
              <a:rPr lang="zh-CN" altLang="zh-CN" sz="2100" b="1" dirty="0">
                <a:solidFill>
                  <a:srgbClr val="FF0000"/>
                </a:solidFill>
                <a:latin typeface="微软雅黑" panose="020B0503020204020204" pitchFamily="34" charset="-122"/>
                <a:ea typeface="微软雅黑" panose="020B0503020204020204" pitchFamily="34" charset="-122"/>
              </a:rPr>
              <a:t>企业</a:t>
            </a:r>
            <a:r>
              <a:rPr lang="en-US" altLang="zh-CN" sz="2100" b="1" dirty="0">
                <a:solidFill>
                  <a:srgbClr val="FF0000"/>
                </a:solidFill>
                <a:latin typeface="微软雅黑" panose="020B0503020204020204" pitchFamily="34" charset="-122"/>
                <a:ea typeface="微软雅黑" panose="020B0503020204020204" pitchFamily="34" charset="-122"/>
              </a:rPr>
              <a:t>——</a:t>
            </a:r>
            <a:r>
              <a:rPr lang="zh-CN" altLang="zh-CN" sz="2100" dirty="0">
                <a:solidFill>
                  <a:prstClr val="black"/>
                </a:solidFill>
                <a:latin typeface="微软雅黑" panose="020B0503020204020204" pitchFamily="34" charset="-122"/>
                <a:ea typeface="微软雅黑" panose="020B0503020204020204" pitchFamily="34" charset="-122"/>
              </a:rPr>
              <a:t>自来水、环卫、排水、开发公司</a:t>
            </a:r>
            <a:r>
              <a:rPr lang="en-US" altLang="zh-CN" sz="2100" dirty="0">
                <a:solidFill>
                  <a:prstClr val="black"/>
                </a:solidFill>
                <a:latin typeface="微软雅黑" panose="020B0503020204020204" pitchFamily="34" charset="-122"/>
                <a:ea typeface="微软雅黑" panose="020B0503020204020204" pitchFamily="34" charset="-122"/>
              </a:rPr>
              <a:t>……</a:t>
            </a:r>
          </a:p>
          <a:p>
            <a:pPr indent="609555" defTabSz="1219110" fontAlgn="auto">
              <a:spcBef>
                <a:spcPts val="0"/>
              </a:spcBef>
              <a:spcAft>
                <a:spcPts val="0"/>
              </a:spcAft>
            </a:pPr>
            <a:endParaRPr lang="en-US" altLang="zh-CN" sz="2100" dirty="0">
              <a:solidFill>
                <a:prstClr val="black"/>
              </a:solidFill>
              <a:latin typeface="微软雅黑" panose="020B0503020204020204" pitchFamily="34" charset="-122"/>
              <a:ea typeface="微软雅黑" panose="020B0503020204020204" pitchFamily="34" charset="-122"/>
            </a:endParaRPr>
          </a:p>
          <a:p>
            <a:pPr indent="609555" defTabSz="1219110" fontAlgn="auto">
              <a:spcBef>
                <a:spcPts val="0"/>
              </a:spcBef>
              <a:spcAft>
                <a:spcPts val="0"/>
              </a:spcAft>
            </a:pPr>
            <a:r>
              <a:rPr lang="zh-CN" altLang="zh-CN" sz="2100" b="1" dirty="0">
                <a:solidFill>
                  <a:srgbClr val="FF0000"/>
                </a:solidFill>
                <a:latin typeface="微软雅黑" panose="020B0503020204020204" pitchFamily="34" charset="-122"/>
                <a:ea typeface="微软雅黑" panose="020B0503020204020204" pitchFamily="34" charset="-122"/>
              </a:rPr>
              <a:t>事业</a:t>
            </a:r>
            <a:r>
              <a:rPr lang="en-US" altLang="zh-CN" sz="2100" b="1" dirty="0">
                <a:solidFill>
                  <a:srgbClr val="FF0000"/>
                </a:solidFill>
                <a:latin typeface="微软雅黑" panose="020B0503020204020204" pitchFamily="34" charset="-122"/>
                <a:ea typeface="微软雅黑" panose="020B0503020204020204" pitchFamily="34" charset="-122"/>
              </a:rPr>
              <a:t>——</a:t>
            </a:r>
            <a:r>
              <a:rPr lang="zh-CN" altLang="zh-CN" sz="2100" dirty="0">
                <a:solidFill>
                  <a:prstClr val="black"/>
                </a:solidFill>
                <a:latin typeface="微软雅黑" panose="020B0503020204020204" pitchFamily="34" charset="-122"/>
                <a:ea typeface="微软雅黑" panose="020B0503020204020204" pitchFamily="34" charset="-122"/>
              </a:rPr>
              <a:t>流域委、科研院（中科院、水科院、环科院）、各高校</a:t>
            </a:r>
            <a:r>
              <a:rPr lang="zh-CN" altLang="en-US" sz="2100" dirty="0">
                <a:solidFill>
                  <a:prstClr val="black"/>
                </a:solidFill>
                <a:latin typeface="微软雅黑" panose="020B0503020204020204" pitchFamily="34" charset="-122"/>
                <a:ea typeface="微软雅黑" panose="020B0503020204020204" pitchFamily="34" charset="-122"/>
              </a:rPr>
              <a:t>、</a:t>
            </a:r>
            <a:r>
              <a:rPr lang="zh-CN" altLang="zh-CN" sz="2100" dirty="0">
                <a:solidFill>
                  <a:prstClr val="black"/>
                </a:solidFill>
                <a:latin typeface="微软雅黑" panose="020B0503020204020204" pitchFamily="34" charset="-122"/>
                <a:ea typeface="微软雅黑" panose="020B0503020204020204" pitchFamily="34" charset="-122"/>
              </a:rPr>
              <a:t>学会协会</a:t>
            </a:r>
            <a:r>
              <a:rPr lang="zh-CN" altLang="en-US" sz="2100" dirty="0">
                <a:solidFill>
                  <a:prstClr val="black"/>
                </a:solidFill>
                <a:latin typeface="微软雅黑" panose="020B0503020204020204" pitchFamily="34" charset="-122"/>
                <a:ea typeface="微软雅黑" panose="020B0503020204020204" pitchFamily="34" charset="-122"/>
              </a:rPr>
              <a:t>以及公益组织（</a:t>
            </a:r>
            <a:r>
              <a:rPr lang="en-US" altLang="zh-CN" sz="2100" dirty="0">
                <a:solidFill>
                  <a:prstClr val="black"/>
                </a:solidFill>
                <a:latin typeface="微软雅黑" panose="020B0503020204020204" pitchFamily="34" charset="-122"/>
                <a:ea typeface="微软雅黑" panose="020B0503020204020204" pitchFamily="34" charset="-122"/>
              </a:rPr>
              <a:t>NGO</a:t>
            </a:r>
            <a:r>
              <a:rPr lang="zh-CN" altLang="en-US" sz="2100" dirty="0">
                <a:solidFill>
                  <a:prstClr val="black"/>
                </a:solidFill>
                <a:latin typeface="微软雅黑" panose="020B0503020204020204" pitchFamily="34" charset="-122"/>
                <a:ea typeface="微软雅黑" panose="020B0503020204020204" pitchFamily="34" charset="-122"/>
              </a:rPr>
              <a:t>）</a:t>
            </a:r>
            <a:r>
              <a:rPr lang="zh-CN" altLang="zh-CN" sz="2100" dirty="0">
                <a:solidFill>
                  <a:prstClr val="black"/>
                </a:solidFill>
                <a:latin typeface="微软雅黑" panose="020B0503020204020204" pitchFamily="34" charset="-122"/>
                <a:ea typeface="微软雅黑" panose="020B0503020204020204" pitchFamily="34" charset="-122"/>
              </a:rPr>
              <a:t>。</a:t>
            </a:r>
          </a:p>
          <a:p>
            <a:pPr indent="609555" defTabSz="1219110" fontAlgn="auto">
              <a:spcBef>
                <a:spcPts val="0"/>
              </a:spcBef>
              <a:spcAft>
                <a:spcPts val="0"/>
              </a:spcAft>
            </a:pPr>
            <a:r>
              <a:rPr lang="en-US" altLang="zh-CN" sz="2100" b="1" dirty="0">
                <a:solidFill>
                  <a:srgbClr val="FF0000"/>
                </a:solidFill>
                <a:latin typeface="微软雅黑" panose="020B0503020204020204" pitchFamily="34" charset="-122"/>
                <a:ea typeface="微软雅黑" panose="020B0503020204020204" pitchFamily="34" charset="-122"/>
              </a:rPr>
              <a:t>      </a:t>
            </a:r>
            <a:r>
              <a:rPr lang="zh-CN" altLang="zh-CN" sz="2100" b="1" dirty="0">
                <a:solidFill>
                  <a:srgbClr val="FF0000"/>
                </a:solidFill>
                <a:latin typeface="微软雅黑" panose="020B0503020204020204" pitchFamily="34" charset="-122"/>
                <a:ea typeface="微软雅黑" panose="020B0503020204020204" pitchFamily="34" charset="-122"/>
              </a:rPr>
              <a:t>改革领导小组；防汛抗旱指挥部；</a:t>
            </a:r>
          </a:p>
          <a:p>
            <a:pPr indent="609555" defTabSz="1219110" fontAlgn="auto">
              <a:spcBef>
                <a:spcPts val="0"/>
              </a:spcBef>
              <a:spcAft>
                <a:spcPts val="0"/>
              </a:spcAft>
            </a:pPr>
            <a:r>
              <a:rPr lang="en-US" altLang="zh-CN" sz="2100" b="1" dirty="0">
                <a:solidFill>
                  <a:srgbClr val="FF0000"/>
                </a:solidFill>
                <a:latin typeface="微软雅黑" panose="020B0503020204020204" pitchFamily="34" charset="-122"/>
                <a:ea typeface="微软雅黑" panose="020B0503020204020204" pitchFamily="34" charset="-122"/>
              </a:rPr>
              <a:t>      </a:t>
            </a:r>
            <a:r>
              <a:rPr lang="zh-CN" altLang="zh-CN" sz="2100" b="1" dirty="0">
                <a:solidFill>
                  <a:srgbClr val="FF0000"/>
                </a:solidFill>
                <a:latin typeface="微软雅黑" panose="020B0503020204020204" pitchFamily="34" charset="-122"/>
                <a:ea typeface="微软雅黑" panose="020B0503020204020204" pitchFamily="34" charset="-122"/>
              </a:rPr>
              <a:t>治水提升指挥部；</a:t>
            </a:r>
            <a:r>
              <a:rPr lang="zh-CN" altLang="en-US" sz="2100" b="1" dirty="0">
                <a:solidFill>
                  <a:srgbClr val="FF0000"/>
                </a:solidFill>
                <a:latin typeface="微软雅黑" panose="020B0503020204020204" pitchFamily="34" charset="-122"/>
                <a:ea typeface="微软雅黑" panose="020B0503020204020204" pitchFamily="34" charset="-122"/>
              </a:rPr>
              <a:t>河</a:t>
            </a:r>
            <a:r>
              <a:rPr lang="zh-CN" altLang="zh-CN" sz="2100" b="1" dirty="0">
                <a:solidFill>
                  <a:srgbClr val="FF0000"/>
                </a:solidFill>
                <a:latin typeface="微软雅黑" panose="020B0503020204020204" pitchFamily="34" charset="-122"/>
                <a:ea typeface="微软雅黑" panose="020B0503020204020204" pitchFamily="34" charset="-122"/>
              </a:rPr>
              <a:t>长</a:t>
            </a:r>
            <a:r>
              <a:rPr lang="en-US" altLang="zh-CN" sz="2100" b="1" dirty="0">
                <a:solidFill>
                  <a:srgbClr val="FF0000"/>
                </a:solidFill>
                <a:latin typeface="微软雅黑" panose="020B0503020204020204" pitchFamily="34" charset="-122"/>
                <a:ea typeface="微软雅黑" panose="020B0503020204020204" pitchFamily="34" charset="-122"/>
              </a:rPr>
              <a:t>+</a:t>
            </a:r>
            <a:r>
              <a:rPr lang="zh-CN" altLang="en-US" sz="2100" b="1" dirty="0">
                <a:solidFill>
                  <a:srgbClr val="FF0000"/>
                </a:solidFill>
                <a:latin typeface="微软雅黑" panose="020B0503020204020204" pitchFamily="34" charset="-122"/>
                <a:ea typeface="微软雅黑" panose="020B0503020204020204" pitchFamily="34" charset="-122"/>
              </a:rPr>
              <a:t>河长</a:t>
            </a:r>
            <a:r>
              <a:rPr lang="zh-CN" altLang="zh-CN" sz="2100" b="1" dirty="0">
                <a:solidFill>
                  <a:srgbClr val="FF0000"/>
                </a:solidFill>
                <a:latin typeface="微软雅黑" panose="020B0503020204020204" pitchFamily="34" charset="-122"/>
                <a:ea typeface="微软雅黑" panose="020B0503020204020204" pitchFamily="34" charset="-122"/>
              </a:rPr>
              <a:t>制办公室；</a:t>
            </a:r>
          </a:p>
          <a:p>
            <a:pPr indent="609555" defTabSz="1219110" fontAlgn="auto">
              <a:spcBef>
                <a:spcPts val="0"/>
              </a:spcBef>
              <a:spcAft>
                <a:spcPts val="0"/>
              </a:spcAft>
            </a:pPr>
            <a:endParaRPr lang="en-US" altLang="zh-CN" sz="1600" dirty="0">
              <a:solidFill>
                <a:prstClr val="black"/>
              </a:solidFill>
              <a:latin typeface="Calibri"/>
              <a:ea typeface="宋体"/>
            </a:endParaRPr>
          </a:p>
        </p:txBody>
      </p:sp>
      <p:sp>
        <p:nvSpPr>
          <p:cNvPr id="11" name="灯片编号占位符 5"/>
          <p:cNvSpPr txBox="1">
            <a:spLocks noGrp="1" noChangeArrowheads="1"/>
          </p:cNvSpPr>
          <p:nvPr/>
        </p:nvSpPr>
        <p:spPr bwMode="auto">
          <a:xfrm>
            <a:off x="9840416" y="6448252"/>
            <a:ext cx="2844800" cy="365125"/>
          </a:xfrm>
          <a:prstGeom prst="rect">
            <a:avLst/>
          </a:prstGeom>
          <a:noFill/>
          <a:ln w="9525">
            <a:noFill/>
            <a:miter lim="800000"/>
            <a:headEnd/>
            <a:tailEnd/>
          </a:ln>
        </p:spPr>
        <p:txBody>
          <a:bodyPr lIns="121912" tIns="60956" rIns="121912" bIns="60956" anchor="ctr"/>
          <a:lstStyle/>
          <a:p>
            <a:pPr algn="ctr" defTabSz="1219110" fontAlgn="auto">
              <a:spcBef>
                <a:spcPts val="0"/>
              </a:spcBef>
              <a:spcAft>
                <a:spcPts val="0"/>
              </a:spcAft>
            </a:pPr>
            <a:fld id="{B16C5324-C68E-4D13-97C2-B8996E6CDF98}" type="slidenum">
              <a:rPr lang="zh-CN" altLang="en-US" sz="1600">
                <a:solidFill>
                  <a:prstClr val="white"/>
                </a:solidFill>
                <a:latin typeface="Calibri" pitchFamily="34" charset="0"/>
                <a:ea typeface="宋体"/>
              </a:rPr>
              <a:pPr algn="ctr" defTabSz="1219110" fontAlgn="auto">
                <a:spcBef>
                  <a:spcPts val="0"/>
                </a:spcBef>
                <a:spcAft>
                  <a:spcPts val="0"/>
                </a:spcAft>
              </a:pPr>
              <a:t>8</a:t>
            </a:fld>
            <a:endParaRPr lang="zh-CN" altLang="en-US" sz="1600">
              <a:solidFill>
                <a:prstClr val="white"/>
              </a:solidFill>
              <a:latin typeface="Calibri" pitchFamily="34" charset="0"/>
              <a:ea typeface="宋体"/>
            </a:endParaRPr>
          </a:p>
        </p:txBody>
      </p:sp>
      <p:sp>
        <p:nvSpPr>
          <p:cNvPr id="7" name="文本框 10"/>
          <p:cNvSpPr txBox="1">
            <a:spLocks noChangeArrowheads="1"/>
          </p:cNvSpPr>
          <p:nvPr/>
        </p:nvSpPr>
        <p:spPr bwMode="auto">
          <a:xfrm>
            <a:off x="335361" y="238014"/>
            <a:ext cx="6305572" cy="50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0" rIns="91422" bIns="4571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defTabSz="1219110" fontAlgn="auto">
              <a:spcBef>
                <a:spcPts val="0"/>
              </a:spcBef>
              <a:spcAft>
                <a:spcPts val="0"/>
              </a:spcAft>
            </a:pPr>
            <a:r>
              <a:rPr lang="zh-CN" altLang="en-US" sz="2700" b="1" dirty="0">
                <a:solidFill>
                  <a:prstClr val="black"/>
                </a:solidFill>
                <a:latin typeface="微软雅黑" pitchFamily="34" charset="-122"/>
                <a:ea typeface="微软雅黑" pitchFamily="34" charset="-122"/>
              </a:rPr>
              <a:t>一、我国水环境现状及存在问题</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510" y="21816"/>
            <a:ext cx="1976831" cy="639211"/>
          </a:xfrm>
          <a:prstGeom prst="rect">
            <a:avLst/>
          </a:prstGeom>
        </p:spPr>
      </p:pic>
    </p:spTree>
    <p:extLst>
      <p:ext uri="{BB962C8B-B14F-4D97-AF65-F5344CB8AC3E}">
        <p14:creationId xmlns:p14="http://schemas.microsoft.com/office/powerpoint/2010/main" val="1139732827"/>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7EE5ADA-BD15-4DE0-9BEF-0312C9CA8C1D}"/>
              </a:ext>
            </a:extLst>
          </p:cNvPr>
          <p:cNvGrpSpPr/>
          <p:nvPr/>
        </p:nvGrpSpPr>
        <p:grpSpPr>
          <a:xfrm>
            <a:off x="2772014" y="1700809"/>
            <a:ext cx="6647974" cy="3191799"/>
            <a:chOff x="2971716" y="1331543"/>
            <a:chExt cx="6647975" cy="3191798"/>
          </a:xfrm>
        </p:grpSpPr>
        <p:sp>
          <p:nvSpPr>
            <p:cNvPr id="11" name="文本框 10">
              <a:extLst>
                <a:ext uri="{FF2B5EF4-FFF2-40B4-BE49-F238E27FC236}">
                  <a16:creationId xmlns:a16="http://schemas.microsoft.com/office/drawing/2014/main" id="{6CEDBB95-B878-4729-AAA9-AF97C9C5D125}"/>
                </a:ext>
              </a:extLst>
            </p:cNvPr>
            <p:cNvSpPr txBox="1"/>
            <p:nvPr/>
          </p:nvSpPr>
          <p:spPr>
            <a:xfrm>
              <a:off x="2971716" y="3877010"/>
              <a:ext cx="6647975" cy="646331"/>
            </a:xfrm>
            <a:prstGeom prst="rect">
              <a:avLst/>
            </a:prstGeom>
            <a:noFill/>
          </p:spPr>
          <p:txBody>
            <a:bodyPr vert="horz" wrap="none" rtlCol="0" anchor="ctr">
              <a:spAutoFit/>
            </a:bodyPr>
            <a:lstStyle/>
            <a:p>
              <a:pPr algn="ctr" fontAlgn="auto">
                <a:spcBef>
                  <a:spcPts val="0"/>
                </a:spcBef>
                <a:spcAft>
                  <a:spcPts val="0"/>
                </a:spcAft>
                <a:defRPr/>
              </a:pPr>
              <a:r>
                <a:rPr lang="zh-CN" altLang="en-US" sz="3600" kern="0" dirty="0">
                  <a:solidFill>
                    <a:prstClr val="black">
                      <a:lumMod val="75000"/>
                      <a:lumOff val="25000"/>
                    </a:prstClr>
                  </a:solidFill>
                  <a:ea typeface="微软雅黑" panose="020B0503020204020204" pitchFamily="34" charset="-122"/>
                </a:rPr>
                <a:t>流域水环境治理理念及总体思路</a:t>
              </a:r>
            </a:p>
          </p:txBody>
        </p:sp>
        <p:grpSp>
          <p:nvGrpSpPr>
            <p:cNvPr id="12" name="组合 11">
              <a:extLst>
                <a:ext uri="{FF2B5EF4-FFF2-40B4-BE49-F238E27FC236}">
                  <a16:creationId xmlns:a16="http://schemas.microsoft.com/office/drawing/2014/main" id="{AB10F5BA-FFF7-4542-B422-FEEC094A86F5}"/>
                </a:ext>
              </a:extLst>
            </p:cNvPr>
            <p:cNvGrpSpPr/>
            <p:nvPr/>
          </p:nvGrpSpPr>
          <p:grpSpPr>
            <a:xfrm>
              <a:off x="5023040" y="1556558"/>
              <a:ext cx="2498670" cy="1887696"/>
              <a:chOff x="2757770" y="2348673"/>
              <a:chExt cx="2498670" cy="1887696"/>
            </a:xfrm>
          </p:grpSpPr>
          <p:sp>
            <p:nvSpPr>
              <p:cNvPr id="15" name="TextBox 59">
                <a:extLst>
                  <a:ext uri="{FF2B5EF4-FFF2-40B4-BE49-F238E27FC236}">
                    <a16:creationId xmlns:a16="http://schemas.microsoft.com/office/drawing/2014/main" id="{64435E29-9C0C-48DA-9FE8-6D3A6BD2C73E}"/>
                  </a:ext>
                </a:extLst>
              </p:cNvPr>
              <p:cNvSpPr txBox="1">
                <a:spLocks noChangeArrowheads="1"/>
              </p:cNvSpPr>
              <p:nvPr/>
            </p:nvSpPr>
            <p:spPr bwMode="auto">
              <a:xfrm flipH="1">
                <a:off x="3115977" y="2348673"/>
                <a:ext cx="1782258" cy="1887696"/>
              </a:xfrm>
              <a:prstGeom prst="rect">
                <a:avLst/>
              </a:prstGeom>
              <a:noFill/>
              <a:ln>
                <a:noFill/>
              </a:ln>
              <a:extLst/>
            </p:spPr>
            <p:txBody>
              <a:bodyPr wrap="square" anchor="ct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685783" fontAlgn="auto">
                  <a:spcBef>
                    <a:spcPts val="0"/>
                  </a:spcBef>
                  <a:spcAft>
                    <a:spcPts val="0"/>
                  </a:spcAft>
                  <a:defRPr/>
                </a:pPr>
                <a:r>
                  <a:rPr lang="en-US" altLang="zh-CN" sz="11500" kern="0" dirty="0">
                    <a:solidFill>
                      <a:srgbClr val="5B9BD5"/>
                    </a:solidFill>
                    <a:latin typeface="Impact" panose="020B0806030902050204" pitchFamily="34" charset="0"/>
                    <a:ea typeface="微软雅黑" pitchFamily="34" charset="-122"/>
                  </a:rPr>
                  <a:t>02</a:t>
                </a:r>
                <a:endParaRPr lang="en-US" altLang="ko-KR" sz="8800" kern="0" dirty="0">
                  <a:solidFill>
                    <a:srgbClr val="5B9BD5"/>
                  </a:solidFill>
                  <a:latin typeface="Impact" panose="020B0806030902050204" pitchFamily="34" charset="0"/>
                  <a:ea typeface="微软雅黑" pitchFamily="34" charset="-122"/>
                </a:endParaRPr>
              </a:p>
            </p:txBody>
          </p:sp>
          <p:sp>
            <p:nvSpPr>
              <p:cNvPr id="16" name="椭圆 15">
                <a:extLst>
                  <a:ext uri="{FF2B5EF4-FFF2-40B4-BE49-F238E27FC236}">
                    <a16:creationId xmlns:a16="http://schemas.microsoft.com/office/drawing/2014/main" id="{A0827029-E7DE-4D73-B859-CB5C49CE8E3C}"/>
                  </a:ext>
                </a:extLst>
              </p:cNvPr>
              <p:cNvSpPr/>
              <p:nvPr/>
            </p:nvSpPr>
            <p:spPr>
              <a:xfrm>
                <a:off x="2787950" y="3646240"/>
                <a:ext cx="2468490" cy="327680"/>
              </a:xfrm>
              <a:prstGeom prst="ellipse">
                <a:avLst/>
              </a:prstGeom>
              <a:gradFill flip="none" rotWithShape="1">
                <a:gsLst>
                  <a:gs pos="0">
                    <a:sysClr val="windowText" lastClr="000000">
                      <a:alpha val="90000"/>
                    </a:sysClr>
                  </a:gs>
                  <a:gs pos="100000">
                    <a:sysClr val="windowText" lastClr="000000">
                      <a:alpha val="0"/>
                    </a:sysClr>
                  </a:gs>
                </a:gsLst>
                <a:path path="shape">
                  <a:fillToRect l="50000" t="50000" r="50000" b="50000"/>
                </a:path>
                <a:tileRect/>
              </a:gra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7" name="矩形 16">
                <a:extLst>
                  <a:ext uri="{FF2B5EF4-FFF2-40B4-BE49-F238E27FC236}">
                    <a16:creationId xmlns:a16="http://schemas.microsoft.com/office/drawing/2014/main" id="{C9098CFA-7BF2-497D-912F-32E021DF2940}"/>
                  </a:ext>
                </a:extLst>
              </p:cNvPr>
              <p:cNvSpPr/>
              <p:nvPr/>
            </p:nvSpPr>
            <p:spPr>
              <a:xfrm>
                <a:off x="2757770" y="3801706"/>
                <a:ext cx="2498670" cy="387863"/>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
          <p:nvSpPr>
            <p:cNvPr id="13" name="任意多边形 38">
              <a:extLst>
                <a:ext uri="{FF2B5EF4-FFF2-40B4-BE49-F238E27FC236}">
                  <a16:creationId xmlns:a16="http://schemas.microsoft.com/office/drawing/2014/main" id="{115B4F3F-6A34-422A-A5FA-EA3F33FBB452}"/>
                </a:ext>
              </a:extLst>
            </p:cNvPr>
            <p:cNvSpPr/>
            <p:nvPr/>
          </p:nvSpPr>
          <p:spPr>
            <a:xfrm>
              <a:off x="5318387" y="133154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6" fmla="*/ 1145718 w 1845118"/>
                <a:gd name="connsiteY6" fmla="*/ 630900 h 1113172"/>
                <a:gd name="connsiteX0" fmla="*/ 1054278 w 1845118"/>
                <a:gd name="connsiteY0" fmla="*/ 539460 h 1113172"/>
                <a:gd name="connsiteX1" fmla="*/ 0 w 1845118"/>
                <a:gd name="connsiteY1" fmla="*/ 539460 h 1113172"/>
                <a:gd name="connsiteX2" fmla="*/ 0 w 1845118"/>
                <a:gd name="connsiteY2" fmla="*/ 0 h 1113172"/>
                <a:gd name="connsiteX3" fmla="*/ 1845118 w 1845118"/>
                <a:gd name="connsiteY3" fmla="*/ 0 h 1113172"/>
                <a:gd name="connsiteX4" fmla="*/ 1845118 w 1845118"/>
                <a:gd name="connsiteY4" fmla="*/ 1113172 h 1113172"/>
                <a:gd name="connsiteX5" fmla="*/ 1054278 w 1845118"/>
                <a:gd name="connsiteY5"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 name="connsiteX4" fmla="*/ 1054278 w 1845118"/>
                <a:gd name="connsiteY4" fmla="*/ 1113172 h 1113172"/>
                <a:gd name="connsiteX0" fmla="*/ 0 w 1845118"/>
                <a:gd name="connsiteY0" fmla="*/ 539460 h 1113172"/>
                <a:gd name="connsiteX1" fmla="*/ 0 w 1845118"/>
                <a:gd name="connsiteY1" fmla="*/ 0 h 1113172"/>
                <a:gd name="connsiteX2" fmla="*/ 1845118 w 1845118"/>
                <a:gd name="connsiteY2" fmla="*/ 0 h 1113172"/>
                <a:gd name="connsiteX3" fmla="*/ 1845118 w 1845118"/>
                <a:gd name="connsiteY3" fmla="*/ 1113172 h 1113172"/>
              </a:gdLst>
              <a:ahLst/>
              <a:cxnLst>
                <a:cxn ang="0">
                  <a:pos x="connsiteX0" y="connsiteY0"/>
                </a:cxn>
                <a:cxn ang="0">
                  <a:pos x="connsiteX1" y="connsiteY1"/>
                </a:cxn>
                <a:cxn ang="0">
                  <a:pos x="connsiteX2" y="connsiteY2"/>
                </a:cxn>
                <a:cxn ang="0">
                  <a:pos x="connsiteX3" y="connsiteY3"/>
                </a:cxn>
              </a:cxnLst>
              <a:rect l="l" t="t" r="r" b="b"/>
              <a:pathLst>
                <a:path w="1845118" h="1113172">
                  <a:moveTo>
                    <a:pt x="0" y="539460"/>
                  </a:moveTo>
                  <a:lnTo>
                    <a:pt x="0" y="0"/>
                  </a:lnTo>
                  <a:lnTo>
                    <a:pt x="1845118" y="0"/>
                  </a:lnTo>
                  <a:lnTo>
                    <a:pt x="1845118" y="1113172"/>
                  </a:lnTo>
                </a:path>
              </a:pathLst>
            </a:custGeom>
            <a:noFill/>
            <a:ln w="31750" cap="flat" cmpd="sng" algn="ctr">
              <a:solidFill>
                <a:sysClr val="window" lastClr="FFFFFF">
                  <a:lumMod val="65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sp>
          <p:nvSpPr>
            <p:cNvPr id="14" name="任意多边形 36">
              <a:extLst>
                <a:ext uri="{FF2B5EF4-FFF2-40B4-BE49-F238E27FC236}">
                  <a16:creationId xmlns:a16="http://schemas.microsoft.com/office/drawing/2014/main" id="{12E02229-F875-405B-8F5E-BFB5E1F71DB0}"/>
                </a:ext>
              </a:extLst>
            </p:cNvPr>
            <p:cNvSpPr/>
            <p:nvPr/>
          </p:nvSpPr>
          <p:spPr>
            <a:xfrm>
              <a:off x="5023040" y="163972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9" fmla="*/ 709545 w 2362498"/>
                <a:gd name="connsiteY9" fmla="*/ 1703863 h 1827878"/>
                <a:gd name="connsiteX0" fmla="*/ 618105 w 2362498"/>
                <a:gd name="connsiteY0" fmla="*/ 1612423 h 1827878"/>
                <a:gd name="connsiteX1" fmla="*/ 2362498 w 2362498"/>
                <a:gd name="connsiteY1" fmla="*/ 1612423 h 1827878"/>
                <a:gd name="connsiteX2" fmla="*/ 2362498 w 2362498"/>
                <a:gd name="connsiteY2" fmla="*/ 1827878 h 1827878"/>
                <a:gd name="connsiteX3" fmla="*/ 839514 w 2362498"/>
                <a:gd name="connsiteY3" fmla="*/ 1827878 h 1827878"/>
                <a:gd name="connsiteX4" fmla="*/ 433218 w 2362498"/>
                <a:gd name="connsiteY4" fmla="*/ 1827878 h 1827878"/>
                <a:gd name="connsiteX5" fmla="*/ 433218 w 2362498"/>
                <a:gd name="connsiteY5" fmla="*/ 1826314 h 1827878"/>
                <a:gd name="connsiteX6" fmla="*/ 0 w 2362498"/>
                <a:gd name="connsiteY6" fmla="*/ 1826314 h 1827878"/>
                <a:gd name="connsiteX7" fmla="*/ 0 w 2362498"/>
                <a:gd name="connsiteY7" fmla="*/ 0 h 1827878"/>
                <a:gd name="connsiteX8" fmla="*/ 618105 w 2362498"/>
                <a:gd name="connsiteY8" fmla="*/ 0 h 1827878"/>
                <a:gd name="connsiteX0" fmla="*/ 2362498 w 2362498"/>
                <a:gd name="connsiteY0" fmla="*/ 1612423 h 1827878"/>
                <a:gd name="connsiteX1" fmla="*/ 2362498 w 2362498"/>
                <a:gd name="connsiteY1" fmla="*/ 1827878 h 1827878"/>
                <a:gd name="connsiteX2" fmla="*/ 839514 w 2362498"/>
                <a:gd name="connsiteY2" fmla="*/ 1827878 h 1827878"/>
                <a:gd name="connsiteX3" fmla="*/ 433218 w 2362498"/>
                <a:gd name="connsiteY3" fmla="*/ 1827878 h 1827878"/>
                <a:gd name="connsiteX4" fmla="*/ 433218 w 2362498"/>
                <a:gd name="connsiteY4" fmla="*/ 1826314 h 1827878"/>
                <a:gd name="connsiteX5" fmla="*/ 0 w 2362498"/>
                <a:gd name="connsiteY5" fmla="*/ 1826314 h 1827878"/>
                <a:gd name="connsiteX6" fmla="*/ 0 w 2362498"/>
                <a:gd name="connsiteY6" fmla="*/ 0 h 1827878"/>
                <a:gd name="connsiteX7" fmla="*/ 618105 w 2362498"/>
                <a:gd name="connsiteY7" fmla="*/ 0 h 18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cap="flat" cmpd="sng" algn="ctr">
              <a:solidFill>
                <a:sysClr val="window" lastClr="FFFFFF">
                  <a:lumMod val="50000"/>
                </a:sysClr>
              </a:solidFill>
              <a:prstDash val="solid"/>
              <a:miter lim="800000"/>
            </a:ln>
            <a:effectLst/>
          </p:spPr>
          <p:txBody>
            <a:bodyPr wrap="square" rtlCol="0" anchor="ctr">
              <a:noAutofit/>
            </a:bodyPr>
            <a:lstStyle/>
            <a:p>
              <a:pPr algn="ctr" fontAlgn="auto">
                <a:spcBef>
                  <a:spcPts val="0"/>
                </a:spcBef>
                <a:spcAft>
                  <a:spcPts val="0"/>
                </a:spcAft>
                <a:defRPr/>
              </a:pPr>
              <a:endParaRPr lang="zh-CN" altLang="en-US" kern="0">
                <a:solidFill>
                  <a:prstClr val="white"/>
                </a:solidFill>
                <a:latin typeface="Times New Roman"/>
                <a:ea typeface="微软雅黑"/>
              </a:endParaRPr>
            </a:p>
          </p:txBody>
        </p:sp>
      </p:grpSp>
    </p:spTree>
    <p:extLst>
      <p:ext uri="{BB962C8B-B14F-4D97-AF65-F5344CB8AC3E}">
        <p14:creationId xmlns:p14="http://schemas.microsoft.com/office/powerpoint/2010/main" val="24564422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10.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11.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12.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13.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14.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15.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3.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4.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5.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6.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7.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ags/tag8.xml><?xml version="1.0" encoding="utf-8"?>
<p:tagLst xmlns:a="http://schemas.openxmlformats.org/drawingml/2006/main" xmlns:r="http://schemas.openxmlformats.org/officeDocument/2006/relationships" xmlns:p="http://schemas.openxmlformats.org/presentationml/2006/main">
  <p:tag name="MH" val="20160430124728"/>
  <p:tag name="MH_LIBRARY" val="GRAPHIC"/>
  <p:tag name="MH_ORDER" val="Oval 37"/>
</p:tagLst>
</file>

<file path=ppt/tags/tag9.xml><?xml version="1.0" encoding="utf-8"?>
<p:tagLst xmlns:a="http://schemas.openxmlformats.org/drawingml/2006/main" xmlns:r="http://schemas.openxmlformats.org/officeDocument/2006/relationships" xmlns:p="http://schemas.openxmlformats.org/presentationml/2006/main">
  <p:tag name="MH" val="20160818191617"/>
  <p:tag name="MH_LIBRARY" val="GRAPHIC"/>
  <p:tag name="MH_ORDER" val="标题 5"/>
</p:tagLst>
</file>

<file path=ppt/theme/theme1.xml><?xml version="1.0" encoding="utf-8"?>
<a:theme xmlns:a="http://schemas.openxmlformats.org/drawingml/2006/main" name="3_Office 主题">
  <a:themeElements>
    <a:clrScheme name="主体哦">
      <a:dk1>
        <a:srgbClr val="2F2F2F"/>
      </a:dk1>
      <a:lt1>
        <a:sysClr val="window" lastClr="FFFFFF"/>
      </a:lt1>
      <a:dk2>
        <a:srgbClr val="3A3838"/>
      </a:dk2>
      <a:lt2>
        <a:srgbClr val="E7E6E6"/>
      </a:lt2>
      <a:accent1>
        <a:srgbClr val="5B9BD5"/>
      </a:accent1>
      <a:accent2>
        <a:srgbClr val="FF0000"/>
      </a:accent2>
      <a:accent3>
        <a:srgbClr val="A5A5A5"/>
      </a:accent3>
      <a:accent4>
        <a:srgbClr val="F1850F"/>
      </a:accent4>
      <a:accent5>
        <a:srgbClr val="4472C4"/>
      </a:accent5>
      <a:accent6>
        <a:srgbClr val="70AD47"/>
      </a:accent6>
      <a:hlink>
        <a:srgbClr val="0563C1"/>
      </a:hlink>
      <a:folHlink>
        <a:srgbClr val="954F72"/>
      </a:folHlink>
    </a:clrScheme>
    <a:fontScheme name="正统">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smtClean="0">
            <a:solidFill>
              <a:srgbClr val="004CA0"/>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自定义设计方案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smtClean="0">
            <a:solidFill>
              <a:srgbClr val="004CA0"/>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紫红色">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自定义 1">
      <a:majorFont>
        <a:latin typeface="Times New Roman"/>
        <a:ea typeface="微软雅黑"/>
        <a:cs typeface=""/>
      </a:majorFont>
      <a:minorFont>
        <a:latin typeface="Times New Roman"/>
        <a:ea typeface="微软雅黑"/>
        <a:cs typeface=""/>
      </a:minorFont>
    </a:fontScheme>
    <a:fmtScheme name="磨砂玻璃">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6FA0"/>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紫红色">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自定义 1">
      <a:majorFont>
        <a:latin typeface="Times New Roman"/>
        <a:ea typeface="微软雅黑"/>
        <a:cs typeface=""/>
      </a:majorFont>
      <a:minorFont>
        <a:latin typeface="Times New Roman"/>
        <a:ea typeface="微软雅黑"/>
        <a:cs typeface=""/>
      </a:minorFont>
    </a:fontScheme>
    <a:fmtScheme name="磨砂玻璃">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206FA0"/>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smtClean="0">
            <a:solidFill>
              <a:srgbClr val="004CA0"/>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smtClean="0">
            <a:solidFill>
              <a:srgbClr val="004CA0"/>
            </a:solidFill>
            <a:latin typeface="黑体" panose="02010609060101010101" pitchFamily="49" charset="-122"/>
            <a:ea typeface="黑体" panose="02010609060101010101" pitchFamily="49"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2082</TotalTime>
  <Words>5765</Words>
  <Application>Microsoft Office PowerPoint</Application>
  <PresentationFormat>宽屏</PresentationFormat>
  <Paragraphs>706</Paragraphs>
  <Slides>52</Slides>
  <Notes>20</Notes>
  <HiddenSlides>0</HiddenSlides>
  <MMClips>0</MMClips>
  <ScaleCrop>false</ScaleCrop>
  <HeadingPairs>
    <vt:vector size="6" baseType="variant">
      <vt:variant>
        <vt:lpstr>已用的字体</vt:lpstr>
      </vt:variant>
      <vt:variant>
        <vt:i4>22</vt:i4>
      </vt:variant>
      <vt:variant>
        <vt:lpstr>主题</vt:lpstr>
      </vt:variant>
      <vt:variant>
        <vt:i4>11</vt:i4>
      </vt:variant>
      <vt:variant>
        <vt:lpstr>幻灯片标题</vt:lpstr>
      </vt:variant>
      <vt:variant>
        <vt:i4>52</vt:i4>
      </vt:variant>
    </vt:vector>
  </HeadingPairs>
  <TitlesOfParts>
    <vt:vector size="85" baseType="lpstr">
      <vt:lpstr>Aparajita</vt:lpstr>
      <vt:lpstr>Arial Unicode MS</vt:lpstr>
      <vt:lpstr>굴림</vt:lpstr>
      <vt:lpstr>HY견고딕</vt:lpstr>
      <vt:lpstr>等线</vt:lpstr>
      <vt:lpstr>等线 Light</vt:lpstr>
      <vt:lpstr>方正兰亭黑_GBK</vt:lpstr>
      <vt:lpstr>仿宋_GB2312</vt:lpstr>
      <vt:lpstr>黑体</vt:lpstr>
      <vt:lpstr>宋体</vt:lpstr>
      <vt:lpstr>Microsoft YaHei</vt:lpstr>
      <vt:lpstr>Microsoft YaHei</vt:lpstr>
      <vt:lpstr>幼圆</vt:lpstr>
      <vt:lpstr>Arial</vt:lpstr>
      <vt:lpstr>Arial Narrow</vt:lpstr>
      <vt:lpstr>Calibri</vt:lpstr>
      <vt:lpstr>Century Gothic</vt:lpstr>
      <vt:lpstr>Impact</vt:lpstr>
      <vt:lpstr>Segoe UI</vt:lpstr>
      <vt:lpstr>Times New Roman</vt:lpstr>
      <vt:lpstr>Verdana</vt:lpstr>
      <vt:lpstr>Wingdings</vt:lpstr>
      <vt:lpstr>3_Office 主题</vt:lpstr>
      <vt:lpstr>1_自定义设计方案</vt:lpstr>
      <vt:lpstr>自定义设计方案</vt:lpstr>
      <vt:lpstr>2_自定义设计方案</vt:lpstr>
      <vt:lpstr>自定义设计方案1</vt:lpstr>
      <vt:lpstr>1_Office 主题</vt:lpstr>
      <vt:lpstr>2_Office 主题</vt:lpstr>
      <vt:lpstr>3_自定义设计方案</vt:lpstr>
      <vt:lpstr>4_自定义设计方案</vt:lpstr>
      <vt:lpstr>5_自定义设计方案</vt:lpstr>
      <vt:lpstr>1_自定义设计方案1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陈伟锋</dc:creator>
  <cp:lastModifiedBy>邰 晓晖</cp:lastModifiedBy>
  <cp:revision>3060</cp:revision>
  <cp:lastPrinted>2018-01-21T00:28:00Z</cp:lastPrinted>
  <dcterms:created xsi:type="dcterms:W3CDTF">2006-07-05T15:28:00Z</dcterms:created>
  <dcterms:modified xsi:type="dcterms:W3CDTF">2019-06-02T04:18:32Z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2052-10.1.0.7224</vt:lpwstr>
  </property>
</Properties>
</file>