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463" r:id="rId3"/>
    <p:sldId id="381" r:id="rId4"/>
    <p:sldId id="260" r:id="rId5"/>
    <p:sldId id="471" r:id="rId6"/>
    <p:sldId id="417" r:id="rId7"/>
    <p:sldId id="473" r:id="rId8"/>
    <p:sldId id="356" r:id="rId9"/>
    <p:sldId id="474" r:id="rId10"/>
    <p:sldId id="295" r:id="rId11"/>
    <p:sldId id="419" r:id="rId12"/>
    <p:sldId id="464" r:id="rId13"/>
    <p:sldId id="274" r:id="rId14"/>
    <p:sldId id="469" r:id="rId15"/>
    <p:sldId id="470" r:id="rId16"/>
    <p:sldId id="422" r:id="rId17"/>
    <p:sldId id="26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50000" autoAdjust="0"/>
  </p:normalViewPr>
  <p:slideViewPr>
    <p:cSldViewPr snapToGrid="0" snapToObjects="1">
      <p:cViewPr varScale="1">
        <p:scale>
          <a:sx n="87" d="100"/>
          <a:sy n="87" d="100"/>
        </p:scale>
        <p:origin x="10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#1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1C42D-F6B2-EC41-9C02-743C784862BB}" type="doc">
      <dgm:prSet loTypeId="urn:microsoft.com/office/officeart/2005/8/layout/matrix1#1" loCatId="" qsTypeId="urn:microsoft.com/office/officeart/2005/8/quickstyle/simple1#1" qsCatId="simple" csTypeId="urn:microsoft.com/office/officeart/2005/8/colors/accent0_2#1" csCatId="mainScheme" phldr="1"/>
      <dgm:spPr/>
      <dgm:t>
        <a:bodyPr/>
        <a:lstStyle/>
        <a:p>
          <a:endParaRPr lang="zh-CN" altLang="en-US"/>
        </a:p>
      </dgm:t>
    </dgm:pt>
    <dgm:pt modelId="{98480946-5CFC-5540-BF08-4626CEA2C580}">
      <dgm:prSet phldrT="[文本]"/>
      <dgm:spPr/>
      <dgm:t>
        <a:bodyPr/>
        <a:lstStyle/>
        <a:p>
          <a:endParaRPr lang="zh-CN" altLang="en-US" dirty="0"/>
        </a:p>
      </dgm:t>
    </dgm:pt>
    <dgm:pt modelId="{52C34085-320A-6A48-934C-87BA77C1F6B6}" type="sibTrans" cxnId="{A2AB97BD-C1EF-E547-9F7D-66FF42CE2DDD}">
      <dgm:prSet/>
      <dgm:spPr/>
      <dgm:t>
        <a:bodyPr/>
        <a:lstStyle/>
        <a:p>
          <a:endParaRPr lang="zh-CN" altLang="en-US"/>
        </a:p>
      </dgm:t>
    </dgm:pt>
    <dgm:pt modelId="{E1CE67EB-7830-0341-B820-31CA3932941D}" type="parTrans" cxnId="{A2AB97BD-C1EF-E547-9F7D-66FF42CE2DDD}">
      <dgm:prSet/>
      <dgm:spPr/>
      <dgm:t>
        <a:bodyPr/>
        <a:lstStyle/>
        <a:p>
          <a:endParaRPr lang="zh-CN" altLang="en-US"/>
        </a:p>
      </dgm:t>
    </dgm:pt>
    <dgm:pt modelId="{BE60ED5C-FD46-DA4D-90EA-99C8B5C5AA4B}" type="pres">
      <dgm:prSet presAssocID="{AF31C42D-F6B2-EC41-9C02-743C784862B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0AAAF0-724A-7848-95A7-F1204698ED93}" type="pres">
      <dgm:prSet presAssocID="{AF31C42D-F6B2-EC41-9C02-743C784862BB}" presName="matrix" presStyleCnt="0"/>
      <dgm:spPr/>
    </dgm:pt>
    <dgm:pt modelId="{77E6C361-1243-B84D-99AE-4F6E9B65C571}" type="pres">
      <dgm:prSet presAssocID="{AF31C42D-F6B2-EC41-9C02-743C784862BB}" presName="tile1" presStyleLbl="node1" presStyleIdx="0" presStyleCnt="4"/>
      <dgm:spPr/>
    </dgm:pt>
    <dgm:pt modelId="{99351D62-1734-3347-BA35-B22C23FE7D2C}" type="pres">
      <dgm:prSet presAssocID="{AF31C42D-F6B2-EC41-9C02-743C784862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F8B7FE-7FFC-CD40-8D18-E397D7F0E1B5}" type="pres">
      <dgm:prSet presAssocID="{AF31C42D-F6B2-EC41-9C02-743C784862BB}" presName="tile2" presStyleLbl="node1" presStyleIdx="1" presStyleCnt="4"/>
      <dgm:spPr/>
    </dgm:pt>
    <dgm:pt modelId="{08E1C8FA-DCA1-0847-B341-45BE94F1A03D}" type="pres">
      <dgm:prSet presAssocID="{AF31C42D-F6B2-EC41-9C02-743C784862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D9689DA-F886-DD49-B867-5936CFDD7874}" type="pres">
      <dgm:prSet presAssocID="{AF31C42D-F6B2-EC41-9C02-743C784862BB}" presName="tile3" presStyleLbl="node1" presStyleIdx="2" presStyleCnt="4"/>
      <dgm:spPr/>
    </dgm:pt>
    <dgm:pt modelId="{827A2D3B-B4D4-6243-93F9-9B42F17B8EBD}" type="pres">
      <dgm:prSet presAssocID="{AF31C42D-F6B2-EC41-9C02-743C784862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8808B54-4E6F-9D42-9606-30F10494967A}" type="pres">
      <dgm:prSet presAssocID="{AF31C42D-F6B2-EC41-9C02-743C784862BB}" presName="tile4" presStyleLbl="node1" presStyleIdx="3" presStyleCnt="4"/>
      <dgm:spPr/>
    </dgm:pt>
    <dgm:pt modelId="{C3E09933-2E25-D94E-81E2-4EC25D3DD5E2}" type="pres">
      <dgm:prSet presAssocID="{AF31C42D-F6B2-EC41-9C02-743C784862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B241B00-4853-E545-AF6C-E0BB82293890}" type="pres">
      <dgm:prSet presAssocID="{AF31C42D-F6B2-EC41-9C02-743C784862BB}" presName="centerTile" presStyleLbl="fgShp" presStyleIdx="0" presStyleCnt="1" custScaleY="132825">
        <dgm:presLayoutVars>
          <dgm:chMax val="0"/>
          <dgm:chPref val="0"/>
        </dgm:presLayoutVars>
      </dgm:prSet>
      <dgm:spPr/>
    </dgm:pt>
  </dgm:ptLst>
  <dgm:cxnLst>
    <dgm:cxn modelId="{CA77489E-0271-BC44-AA5B-C09DBBBFA195}" type="presOf" srcId="{AF31C42D-F6B2-EC41-9C02-743C784862BB}" destId="{BE60ED5C-FD46-DA4D-90EA-99C8B5C5AA4B}" srcOrd="0" destOrd="0" presId="urn:microsoft.com/office/officeart/2005/8/layout/matrix1#1"/>
    <dgm:cxn modelId="{792E2BAF-1536-6B46-9C5A-4064A0EB025C}" type="presOf" srcId="{98480946-5CFC-5540-BF08-4626CEA2C580}" destId="{7B241B00-4853-E545-AF6C-E0BB82293890}" srcOrd="0" destOrd="0" presId="urn:microsoft.com/office/officeart/2005/8/layout/matrix1#1"/>
    <dgm:cxn modelId="{A2AB97BD-C1EF-E547-9F7D-66FF42CE2DDD}" srcId="{AF31C42D-F6B2-EC41-9C02-743C784862BB}" destId="{98480946-5CFC-5540-BF08-4626CEA2C580}" srcOrd="0" destOrd="0" parTransId="{E1CE67EB-7830-0341-B820-31CA3932941D}" sibTransId="{52C34085-320A-6A48-934C-87BA77C1F6B6}"/>
    <dgm:cxn modelId="{80374644-77CB-2C4C-B6CD-B5628D289658}" type="presParOf" srcId="{BE60ED5C-FD46-DA4D-90EA-99C8B5C5AA4B}" destId="{6E0AAAF0-724A-7848-95A7-F1204698ED93}" srcOrd="0" destOrd="0" presId="urn:microsoft.com/office/officeart/2005/8/layout/matrix1#1"/>
    <dgm:cxn modelId="{98012376-1B1F-7C42-8DDF-B9423319C9AE}" type="presParOf" srcId="{6E0AAAF0-724A-7848-95A7-F1204698ED93}" destId="{77E6C361-1243-B84D-99AE-4F6E9B65C571}" srcOrd="0" destOrd="0" presId="urn:microsoft.com/office/officeart/2005/8/layout/matrix1#1"/>
    <dgm:cxn modelId="{597A6DF9-140E-AE4F-9CCF-35C5B19F8315}" type="presParOf" srcId="{6E0AAAF0-724A-7848-95A7-F1204698ED93}" destId="{99351D62-1734-3347-BA35-B22C23FE7D2C}" srcOrd="1" destOrd="0" presId="urn:microsoft.com/office/officeart/2005/8/layout/matrix1#1"/>
    <dgm:cxn modelId="{D8804B47-6707-7A41-A3DB-DC361EE9F21E}" type="presParOf" srcId="{6E0AAAF0-724A-7848-95A7-F1204698ED93}" destId="{D7F8B7FE-7FFC-CD40-8D18-E397D7F0E1B5}" srcOrd="2" destOrd="0" presId="urn:microsoft.com/office/officeart/2005/8/layout/matrix1#1"/>
    <dgm:cxn modelId="{DF712D83-1562-9D44-9941-2FD8C54C1A5D}" type="presParOf" srcId="{6E0AAAF0-724A-7848-95A7-F1204698ED93}" destId="{08E1C8FA-DCA1-0847-B341-45BE94F1A03D}" srcOrd="3" destOrd="0" presId="urn:microsoft.com/office/officeart/2005/8/layout/matrix1#1"/>
    <dgm:cxn modelId="{CDDB2817-C087-534D-A1B5-3A0E87A133DC}" type="presParOf" srcId="{6E0AAAF0-724A-7848-95A7-F1204698ED93}" destId="{ED9689DA-F886-DD49-B867-5936CFDD7874}" srcOrd="4" destOrd="0" presId="urn:microsoft.com/office/officeart/2005/8/layout/matrix1#1"/>
    <dgm:cxn modelId="{996B7810-A0D7-374F-8DA5-F3551C8572CF}" type="presParOf" srcId="{6E0AAAF0-724A-7848-95A7-F1204698ED93}" destId="{827A2D3B-B4D4-6243-93F9-9B42F17B8EBD}" srcOrd="5" destOrd="0" presId="urn:microsoft.com/office/officeart/2005/8/layout/matrix1#1"/>
    <dgm:cxn modelId="{B0778EA7-15E9-3F46-A4FE-89EE740E9A92}" type="presParOf" srcId="{6E0AAAF0-724A-7848-95A7-F1204698ED93}" destId="{58808B54-4E6F-9D42-9606-30F10494967A}" srcOrd="6" destOrd="0" presId="urn:microsoft.com/office/officeart/2005/8/layout/matrix1#1"/>
    <dgm:cxn modelId="{F82BF666-CBEC-CF41-891B-3A54B927177D}" type="presParOf" srcId="{6E0AAAF0-724A-7848-95A7-F1204698ED93}" destId="{C3E09933-2E25-D94E-81E2-4EC25D3DD5E2}" srcOrd="7" destOrd="0" presId="urn:microsoft.com/office/officeart/2005/8/layout/matrix1#1"/>
    <dgm:cxn modelId="{97673623-6059-274D-881A-8698F31E4A77}" type="presParOf" srcId="{BE60ED5C-FD46-DA4D-90EA-99C8B5C5AA4B}" destId="{7B241B00-4853-E545-AF6C-E0BB82293890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6C361-1243-B84D-99AE-4F6E9B65C571}">
      <dsp:nvSpPr>
        <dsp:cNvPr id="0" name=""/>
        <dsp:cNvSpPr/>
      </dsp:nvSpPr>
      <dsp:spPr>
        <a:xfrm rot="16200000">
          <a:off x="1045788" y="-1045788"/>
          <a:ext cx="2274794" cy="436637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8B7FE-7FFC-CD40-8D18-E397D7F0E1B5}">
      <dsp:nvSpPr>
        <dsp:cNvPr id="0" name=""/>
        <dsp:cNvSpPr/>
      </dsp:nvSpPr>
      <dsp:spPr>
        <a:xfrm>
          <a:off x="4366371" y="0"/>
          <a:ext cx="4366371" cy="227479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689DA-F886-DD49-B867-5936CFDD7874}">
      <dsp:nvSpPr>
        <dsp:cNvPr id="0" name=""/>
        <dsp:cNvSpPr/>
      </dsp:nvSpPr>
      <dsp:spPr>
        <a:xfrm rot="10800000">
          <a:off x="0" y="2274794"/>
          <a:ext cx="4366371" cy="227479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08B54-4E6F-9D42-9606-30F10494967A}">
      <dsp:nvSpPr>
        <dsp:cNvPr id="0" name=""/>
        <dsp:cNvSpPr/>
      </dsp:nvSpPr>
      <dsp:spPr>
        <a:xfrm rot="5400000">
          <a:off x="5412159" y="1229005"/>
          <a:ext cx="2274794" cy="436637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41B00-4853-E545-AF6C-E0BB82293890}">
      <dsp:nvSpPr>
        <dsp:cNvPr id="0" name=""/>
        <dsp:cNvSpPr/>
      </dsp:nvSpPr>
      <dsp:spPr>
        <a:xfrm>
          <a:off x="3056459" y="1519420"/>
          <a:ext cx="2619822" cy="1510747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700" kern="1200" dirty="0"/>
        </a:p>
      </dsp:txBody>
      <dsp:txXfrm>
        <a:off x="3130208" y="1593169"/>
        <a:ext cx="2472324" cy="1363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#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D46E-5E1E-9746-A495-EBAA11752560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573EB-B6CD-044D-971C-D17D948A68A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19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0" name="文本占位符 2"/>
          <p:cNvSpPr>
            <a:spLocks noGrp="1"/>
          </p:cNvSpPr>
          <p:nvPr>
            <p:ph type="body" idx="3"/>
          </p:nvPr>
        </p:nvSpPr>
        <p:spPr>
          <a:xfrm>
            <a:off x="665163" y="4645025"/>
            <a:ext cx="5316537" cy="4398963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en-US" altLang="zh-CN"/>
              <a:t> </a:t>
            </a:r>
            <a:r>
              <a:rPr lang="zh-CN" altLang="en-US"/>
              <a:t>功耗</a:t>
            </a:r>
            <a:r>
              <a:rPr lang="en-US" altLang="zh-CN"/>
              <a:t>0.2W</a:t>
            </a:r>
          </a:p>
        </p:txBody>
      </p:sp>
    </p:spTree>
    <p:extLst>
      <p:ext uri="{BB962C8B-B14F-4D97-AF65-F5344CB8AC3E}">
        <p14:creationId xmlns:p14="http://schemas.microsoft.com/office/powerpoint/2010/main" val="126722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>
          <a:xfrm>
            <a:off x="665163" y="4645025"/>
            <a:ext cx="5316537" cy="4398963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zh-CN" altLang="zh-CN"/>
              <a:t>梯形渠道长</a:t>
            </a:r>
            <a:r>
              <a:rPr lang="en-US" altLang="zh-CN"/>
              <a:t>20</a:t>
            </a:r>
            <a:r>
              <a:rPr lang="zh-CN" altLang="zh-CN"/>
              <a:t>米，最高水深</a:t>
            </a:r>
            <a:r>
              <a:rPr lang="en-US" altLang="zh-CN"/>
              <a:t>0.9</a:t>
            </a:r>
            <a:r>
              <a:rPr lang="zh-CN" altLang="zh-CN"/>
              <a:t>米，最大流速约</a:t>
            </a:r>
            <a:r>
              <a:rPr lang="en-US" altLang="zh-CN"/>
              <a:t>2.5</a:t>
            </a:r>
            <a:r>
              <a:rPr lang="zh-CN" altLang="zh-CN"/>
              <a:t>米</a:t>
            </a:r>
            <a:r>
              <a:rPr lang="en-US" altLang="zh-CN"/>
              <a:t>/</a:t>
            </a:r>
            <a:r>
              <a:rPr lang="zh-CN" altLang="zh-CN"/>
              <a:t>秒，最大流量约</a:t>
            </a:r>
            <a:r>
              <a:rPr lang="en-US" altLang="zh-CN"/>
              <a:t>0.35</a:t>
            </a:r>
            <a:r>
              <a:rPr lang="zh-CN" altLang="zh-CN"/>
              <a:t>立方米</a:t>
            </a:r>
            <a:r>
              <a:rPr lang="en-US" altLang="zh-CN"/>
              <a:t>/</a:t>
            </a:r>
            <a:r>
              <a:rPr lang="zh-CN" altLang="zh-CN"/>
              <a:t>秒</a:t>
            </a:r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765550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  <a:pPr lvl="0" algn="r" eaLnBrk="1" hangingPunct="1"/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29143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65163" y="4645025"/>
            <a:ext cx="5316537" cy="4398963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83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765550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  <a:pPr lvl="0" algn="r" eaLnBrk="1" hangingPunct="1"/>
              <a:t>16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48119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6B607C-7662-A846-BE41-FEE977DBD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C9EE13-26BA-C544-9F86-76333A1F6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64DAEB-FED7-1A42-82FE-5322B525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5364F5-3785-1541-B19F-20385495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658001-C664-7943-8536-005EB1FF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7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33AE32-0E13-F845-858F-39DBB494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37FE98-9C94-7249-A40F-5C07089BA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CBD57E-B832-D142-8A80-C0393711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E74A3F-4F1D-734C-B239-1C0843EF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632E5-06B1-1449-BDD9-402DA9BD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875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CF6643-2199-904C-B933-2F054587A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164348-0C6E-7F42-A571-1B4F4DBB1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EFD5D1-FA06-C849-8580-6FFBE72E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E30C6A-8362-D047-B387-B301CA66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422E57-9960-9C46-B397-E5964CB6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624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CFA23-61C1-FA45-AEF6-FD5179DB9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5C0E7A-DC16-2845-BD38-6F1BFFC9B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E4A0CB-48D3-244E-9AB7-921DB732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4F2B8-890C-3548-BF55-3376C9F0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092B4-2C56-5843-9AD7-1072EB50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306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BFD83-DE37-B847-B6FB-A1F90DC2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099B02-E5E9-0146-A975-071CD43A2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F00730-CFEE-8942-A931-C105855A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68E1A3-A073-EA48-A629-B80A604E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6516B-22AC-814E-A46A-B76FFA5E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338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F144E-EA34-A442-9887-F328257C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5E3564-A429-3E44-BDC3-F35EC936A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79B06F-0833-4646-8C21-545B08599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A12E64-AB8B-8F43-8287-74615D76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FA02E7-FAAE-FF49-ADF5-DEC4A2B8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6DCC19-CF14-744D-83BB-FBBFD94C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908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BA4CB-7CAE-2E45-B2F3-9989DBD9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7ECD82-C9E6-BA4B-AE52-6408EC09F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F5F145-146A-B74D-BB11-028F56A38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FEDA051-B8E3-7F46-96E7-A78E42C2B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D09993-04E5-BC4E-B989-A958C409F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C49C77-E4EA-BA49-B4DC-89CD8B6E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2EEAE27-A588-0B4C-BB54-CC995589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9B3D23-5D28-1A4E-978C-C5682041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961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D1D1B5-F549-4B47-8E5E-0E7B6C8C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6D55E7-80C8-DB42-8E8A-5040DC82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31D7F0-69BC-C946-8DE7-AE57B1CF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0BE51-52C0-A54E-A364-67C30BB2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434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B4FC6B-D59E-B442-963B-3563AEB4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8CC4F0-A5F6-1948-9702-E8D20214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2B6D12-0234-6D46-B6B6-FA9F0AF4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76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73929A-0ED3-D54E-B96F-3DC47AB7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777AC9-0C73-224E-9A4B-C4AB2431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743F11-6668-3C46-9DF3-056483CFD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A8F93D-2C78-4C46-B349-0C96470D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842EAC-6867-C243-9DF7-729B536E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06BEF4-9139-6644-8039-B981EB35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382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1EF42-8ADF-924A-AA2C-B600FF21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1A0AE1-D858-FB4A-9646-538965B41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55284C-242D-D14F-8E83-C794FC98D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F76B31-A9D8-3F4D-AC94-AC7DDD80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4D78D0-E89F-7A4B-97BF-1BB20436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67B21B-D676-EA44-9967-081E3701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169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3418CF-1C96-3140-88F8-E34ED28D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51F250-ADDB-E34B-8792-15528FC24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13D1A-74D7-3245-A6A7-84A364417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F4CC-3696-F242-AC37-71C3DD6D1BE7}" type="datetimeFigureOut">
              <a:rPr kumimoji="1" lang="zh-CN" altLang="en-US" smtClean="0"/>
              <a:pPr/>
              <a:t>2019/5/31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E63A2E-8C0B-7943-BEFE-87D8DBCB7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4A7E90-D788-4845-BEE9-CEA89D0F5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F7A1-847F-3C4C-9CB9-C6891CC7DEB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929D622-63C4-854A-A08F-D5D1245DBB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55614"/>
            <a:ext cx="12192000" cy="601223"/>
          </a:xfrm>
          <a:prstGeom prst="rect">
            <a:avLst/>
          </a:prstGeom>
          <a:solidFill>
            <a:srgbClr val="063E99"/>
          </a:solidFill>
          <a:ln w="9525">
            <a:solidFill>
              <a:srgbClr val="063E99"/>
            </a:solidFill>
            <a:miter lim="800000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2" charset="0"/>
              <a:buChar char="∙"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9" descr="HZ航征反白_左右.png">
            <a:extLst>
              <a:ext uri="{FF2B5EF4-FFF2-40B4-BE49-F238E27FC236}">
                <a16:creationId xmlns:a16="http://schemas.microsoft.com/office/drawing/2014/main" id="{6066B653-D4B8-354C-8A08-EC2421A9B4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87590" y="6313866"/>
            <a:ext cx="988483" cy="4847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D7006A-537F-5643-80C4-EF6BF3D16D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42562" y="6416687"/>
            <a:ext cx="184943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2" charset="0"/>
                <a:ea typeface="宋体" panose="02010600030101010101" pitchFamily="2" charset="-122"/>
                <a:cs typeface="宋体" panose="02010600030101010101" pitchFamily="2" charset="-122"/>
              </a:rPr>
              <a:t>www.shhzmc.com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2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A677834-08B8-7344-87BB-836E03F30955}"/>
              </a:ext>
            </a:extLst>
          </p:cNvPr>
          <p:cNvSpPr/>
          <p:nvPr userDrawn="1"/>
        </p:nvSpPr>
        <p:spPr>
          <a:xfrm>
            <a:off x="0" y="1120418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063E99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png"/><Relationship Id="rId12" Type="http://schemas.openxmlformats.org/officeDocument/2006/relationships/image" Target="../media/image38.jpeg"/><Relationship Id="rId17" Type="http://schemas.openxmlformats.org/officeDocument/2006/relationships/image" Target="../media/image42.jpeg"/><Relationship Id="rId2" Type="http://schemas.openxmlformats.org/officeDocument/2006/relationships/diagramData" Target="../diagrams/data1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 descr="Nipic_23284115_20170228145550786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-1" y="1"/>
            <a:ext cx="12191999" cy="1457324"/>
          </a:xfrm>
          <a:prstGeom prst="rect">
            <a:avLst/>
          </a:prstGeom>
          <a:solidFill>
            <a:srgbClr val="063E99"/>
          </a:solidFill>
          <a:ln w="9525">
            <a:solidFill>
              <a:srgbClr val="063E99"/>
            </a:solidFill>
            <a:miter lim="800000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kumimoji="1"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4271960"/>
            <a:ext cx="12191997" cy="2586039"/>
          </a:xfrm>
          <a:prstGeom prst="rect">
            <a:avLst/>
          </a:prstGeom>
          <a:solidFill>
            <a:srgbClr val="063E99"/>
          </a:solidFill>
          <a:ln w="9525">
            <a:solidFill>
              <a:srgbClr val="063E99"/>
            </a:solidFill>
            <a:miter lim="800000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kumimoji="1" lang="zh-CN" altLang="en-US" dirty="0">
              <a:solidFill>
                <a:schemeClr val="lt1"/>
              </a:solidFill>
            </a:endParaRPr>
          </a:p>
        </p:txBody>
      </p:sp>
      <p:sp>
        <p:nvSpPr>
          <p:cNvPr id="14340" name="Rectangle 2"/>
          <p:cNvSpPr/>
          <p:nvPr/>
        </p:nvSpPr>
        <p:spPr>
          <a:xfrm>
            <a:off x="2443160" y="4516519"/>
            <a:ext cx="7305675" cy="14573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EAEAEA"/>
                </a:solidFill>
              </a:rPr>
              <a:t>智慧水务之</a:t>
            </a:r>
            <a:endParaRPr lang="en-US" altLang="zh-CN" sz="4000" b="1" dirty="0">
              <a:solidFill>
                <a:srgbClr val="EAEAEA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EAEAEA"/>
                </a:solidFill>
              </a:rPr>
              <a:t>		 </a:t>
            </a:r>
            <a:r>
              <a:rPr lang="zh-CN" altLang="en-US" sz="4000" b="1" dirty="0">
                <a:solidFill>
                  <a:srgbClr val="EAEAEA"/>
                </a:solidFill>
              </a:rPr>
              <a:t>     </a:t>
            </a:r>
            <a:r>
              <a:rPr lang="zh-CN" altLang="zh-CN" sz="4000" b="1" dirty="0">
                <a:solidFill>
                  <a:srgbClr val="EAEAEA"/>
                </a:solidFill>
              </a:rPr>
              <a:t>——</a:t>
            </a:r>
            <a:r>
              <a:rPr lang="zh-CN" altLang="en-US" sz="4000" b="1" dirty="0">
                <a:solidFill>
                  <a:srgbClr val="EAEAEA"/>
                </a:solidFill>
              </a:rPr>
              <a:t>雷达流量在线监测</a:t>
            </a:r>
            <a:endParaRPr lang="en-US" altLang="zh-CN" sz="4000" b="1" dirty="0">
              <a:solidFill>
                <a:srgbClr val="EAEAEA"/>
              </a:solidFill>
            </a:endParaRPr>
          </a:p>
        </p:txBody>
      </p:sp>
      <p:pic>
        <p:nvPicPr>
          <p:cNvPr id="14341" name="图片 11" descr="HZ航征反白_左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1" y="315119"/>
            <a:ext cx="1428750" cy="70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2" descr="测流专家-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477" y="63500"/>
            <a:ext cx="2657475" cy="133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文本框 1"/>
          <p:cNvSpPr txBox="1"/>
          <p:nvPr/>
        </p:nvSpPr>
        <p:spPr>
          <a:xfrm flipH="1">
            <a:off x="2443160" y="6231255"/>
            <a:ext cx="580144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陈德莉      </a:t>
            </a:r>
            <a:r>
              <a:rPr lang="zh-CN" altLang="en-US" b="1" dirty="0">
                <a:solidFill>
                  <a:srgbClr val="EAEAE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charset="-122"/>
              </a:rPr>
              <a:t>上海航征仪器设备有限公司      </a:t>
            </a:r>
            <a:r>
              <a:rPr lang="en-US" altLang="zh-CN" b="1" dirty="0">
                <a:solidFill>
                  <a:srgbClr val="EAEAE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charset="-122"/>
              </a:rPr>
              <a:t>2019.6</a:t>
            </a: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520491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标题 1"/>
          <p:cNvSpPr>
            <a:spLocks noGrp="1"/>
          </p:cNvSpPr>
          <p:nvPr>
            <p:ph type="title"/>
          </p:nvPr>
        </p:nvSpPr>
        <p:spPr>
          <a:xfrm>
            <a:off x="685800" y="274639"/>
            <a:ext cx="9525000" cy="75247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应用之一、人工明渠流量在线监测</a:t>
            </a:r>
          </a:p>
        </p:txBody>
      </p:sp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95" y="1320800"/>
            <a:ext cx="3432020" cy="45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3"/>
          <p:cNvSpPr txBox="1"/>
          <p:nvPr/>
        </p:nvSpPr>
        <p:spPr>
          <a:xfrm>
            <a:off x="4469051" y="1237635"/>
            <a:ext cx="2339102" cy="415498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安徽：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淮委沂沭泗水利管理局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安徽省国家水资源监控能力建设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安徽省水利局水保处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云南省国家水资源监控能力建设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云南省楚雄州蜻蛉河灌区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云南省蒙自市三岔河水库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山东：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山东省国家水资源监控能力建设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东明县水务局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新疆：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南疆地区沙雅县渭干河灌区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新疆白杨河小草湖渠首工程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新疆水资源试点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zh-CN" sz="1200" b="1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广东：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广东省高州灌区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广东省清远灌区</a:t>
            </a: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9" name="矩形 5"/>
          <p:cNvSpPr/>
          <p:nvPr/>
        </p:nvSpPr>
        <p:spPr>
          <a:xfrm>
            <a:off x="6808153" y="1237635"/>
            <a:ext cx="2514600" cy="48936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青海：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青海省水利厅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青海省国家水资源监控能力建设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江西：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江西省七一灌区</a:t>
            </a: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河北：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跃峰渠灌区管理局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辽宁：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辽宁省国家水资源监控能力建设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重庆：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重庆市国家水资源监控能力建设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河南：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河南省中牟县智慧水务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河南省范县彭楼灌区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福建：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福建省国家水资源监控能力建设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浙江：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浙江省乌引灌区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085E38-416B-EF41-A24E-6D2A0AD70DB2}"/>
              </a:ext>
            </a:extLst>
          </p:cNvPr>
          <p:cNvSpPr/>
          <p:nvPr/>
        </p:nvSpPr>
        <p:spPr>
          <a:xfrm>
            <a:off x="9350455" y="1237635"/>
            <a:ext cx="2792413" cy="48936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云南省文山州清水河灌区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新疆：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霍尔果斯灌区管理局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农十师灌区计量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阿克苏地区温宿县水管站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吐鲁番水利局</a:t>
            </a: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广西：</a:t>
            </a:r>
            <a:endParaRPr lang="en-US" altLang="zh-CN" sz="1200" b="1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钦州市水利局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黑龙江：</a:t>
            </a:r>
            <a:endParaRPr lang="en-US" altLang="zh-CN" sz="1200" b="1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哈尔滨通河县水资源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牡丹江穆棱水资源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牡丹江宁安水资源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四川：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四川省岷江水文水资源勘测局北斗站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宁夏：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宁夏唐徕渠管理处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湖南：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湖南省国家水资源监控能力建设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湖南省汝城县龙虎洞灌区</a:t>
            </a:r>
          </a:p>
        </p:txBody>
      </p:sp>
    </p:spTree>
    <p:extLst>
      <p:ext uri="{BB962C8B-B14F-4D97-AF65-F5344CB8AC3E}">
        <p14:creationId xmlns:p14="http://schemas.microsoft.com/office/powerpoint/2010/main" val="238968312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10668000" cy="752475"/>
          </a:xfrm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应用之二、天然河流及城市内河流量在线监测</a:t>
            </a:r>
          </a:p>
        </p:txBody>
      </p:sp>
      <p:pic>
        <p:nvPicPr>
          <p:cNvPr id="36866" name="图片 1" descr="IMG_1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266" y="1414437"/>
            <a:ext cx="3341246" cy="468156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6945"/>
          <a:stretch>
            <a:fillRect/>
          </a:stretch>
        </p:blipFill>
        <p:spPr bwMode="auto">
          <a:xfrm>
            <a:off x="825582" y="1414437"/>
            <a:ext cx="3843399" cy="249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4"/>
          <p:cNvSpPr/>
          <p:nvPr/>
        </p:nvSpPr>
        <p:spPr>
          <a:xfrm>
            <a:off x="745115" y="4060026"/>
            <a:ext cx="255270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福建：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福建省水文水资源勘测局</a:t>
            </a: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北京：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清华大学水利水电工程系</a:t>
            </a: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宁夏：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宁夏水文水资源勘测局</a:t>
            </a: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贵州：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贵州省水文局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贵州省小水电站水情监测系统</a:t>
            </a: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085E38-416B-EF41-A24E-6D2A0AD70DB2}"/>
              </a:ext>
            </a:extLst>
          </p:cNvPr>
          <p:cNvSpPr/>
          <p:nvPr/>
        </p:nvSpPr>
        <p:spPr>
          <a:xfrm>
            <a:off x="9628700" y="1379309"/>
            <a:ext cx="2333545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云南省武定县仁和水库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云南省环境科学研究院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新疆：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库车县水文局山洪预警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广西：</a:t>
            </a:r>
            <a:endParaRPr lang="en-US" altLang="zh-CN" sz="1200" b="1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百色水文局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玉林市兴业县环保局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玉林市博白县环保局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黑龙江：</a:t>
            </a:r>
            <a:endParaRPr lang="en-US" altLang="zh-CN" sz="1200" b="1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齐齐哈尔市中小河流监测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四川：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遂宁市应急管理办公室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安徽：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淮河水利委员会水文局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山东：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山东省临沂市防汛办公室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山东省济南卧虎山水库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广饶县高店水库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4" name="矩形 4"/>
          <p:cNvSpPr/>
          <p:nvPr/>
        </p:nvSpPr>
        <p:spPr>
          <a:xfrm>
            <a:off x="3007095" y="4060026"/>
            <a:ext cx="2552700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江西：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江西省分宜县新祉河水质应急治理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江西省水文局水资源管理局入河排污口水质在线监测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</a:t>
            </a: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河北：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河北省水文水资源勘测局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黄壁庄水库管理局</a:t>
            </a:r>
            <a:r>
              <a:rPr lang="en-US" altLang="zh-CN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  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吉林：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吉林省长春市防汛办公室</a:t>
            </a:r>
            <a:endParaRPr lang="en-US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云南：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云南省水文局</a:t>
            </a:r>
            <a:endParaRPr lang="zh-CN" altLang="zh-CN" sz="1200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39821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010" y="165101"/>
            <a:ext cx="10515600" cy="87788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应用之三、城市排水管网水位、流量在线监测</a:t>
            </a: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79" y="1407523"/>
            <a:ext cx="3176712" cy="42361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7673229" y="1515178"/>
            <a:ext cx="2331942" cy="2082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1404" y="1407523"/>
            <a:ext cx="3176712" cy="42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3"/>
          <p:cNvSpPr txBox="1"/>
          <p:nvPr/>
        </p:nvSpPr>
        <p:spPr>
          <a:xfrm>
            <a:off x="7673229" y="4070291"/>
            <a:ext cx="32512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北京、武汉、杭州、南京、深圳等</a:t>
            </a:r>
            <a:r>
              <a:rPr lang="en-US" altLang="zh-CN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endParaRPr lang="zh-CN" altLang="zh-CN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23217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515363489"/>
              </p:ext>
            </p:extLst>
          </p:nvPr>
        </p:nvGraphicFramePr>
        <p:xfrm>
          <a:off x="1832817" y="1441823"/>
          <a:ext cx="8732742" cy="454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图片 8" descr="最新明渠雷达流量计副本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899" y="4607533"/>
            <a:ext cx="1866900" cy="133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9" descr="HZ-SVR-G2-35产品图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15" y="1729582"/>
            <a:ext cx="1105934" cy="99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图片 10" descr="HZ-26L雷达液位计产品图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3849" y="3482182"/>
            <a:ext cx="749300" cy="81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标题 1"/>
          <p:cNvSpPr>
            <a:spLocks noGrp="1"/>
          </p:cNvSpPr>
          <p:nvPr>
            <p:ph type="title"/>
          </p:nvPr>
        </p:nvSpPr>
        <p:spPr>
          <a:xfrm>
            <a:off x="642938" y="274639"/>
            <a:ext cx="9567862" cy="75247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航征雷达系列产品</a:t>
            </a:r>
          </a:p>
        </p:txBody>
      </p:sp>
      <p:sp>
        <p:nvSpPr>
          <p:cNvPr id="30728" name="文本框 16"/>
          <p:cNvSpPr txBox="1"/>
          <p:nvPr/>
        </p:nvSpPr>
        <p:spPr>
          <a:xfrm>
            <a:off x="8200185" y="2918854"/>
            <a:ext cx="12112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便携流速仪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便携</a:t>
            </a:r>
            <a:r>
              <a:rPr lang="zh-CN" altLang="en-US" sz="1600" b="1" u="sng" dirty="0">
                <a:solidFill>
                  <a:srgbClr val="063E99"/>
                </a:solidFill>
              </a:rPr>
              <a:t>流量计</a:t>
            </a:r>
            <a:endParaRPr lang="en-US" altLang="zh-CN" sz="1600" b="1" u="sng" dirty="0">
              <a:solidFill>
                <a:srgbClr val="063E99"/>
              </a:solidFill>
            </a:endParaRPr>
          </a:p>
        </p:txBody>
      </p:sp>
      <p:sp>
        <p:nvSpPr>
          <p:cNvPr id="30729" name="文本框 17"/>
          <p:cNvSpPr txBox="1"/>
          <p:nvPr/>
        </p:nvSpPr>
        <p:spPr>
          <a:xfrm>
            <a:off x="3198441" y="2857315"/>
            <a:ext cx="12096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固定式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雷达</a:t>
            </a:r>
            <a:r>
              <a:rPr lang="zh-CN" altLang="en-US" sz="1600" b="1" u="sng" dirty="0">
                <a:solidFill>
                  <a:srgbClr val="063E99"/>
                </a:solidFill>
              </a:rPr>
              <a:t>流速仪</a:t>
            </a:r>
          </a:p>
        </p:txBody>
      </p:sp>
      <p:sp>
        <p:nvSpPr>
          <p:cNvPr id="30730" name="文本框 18"/>
          <p:cNvSpPr txBox="1"/>
          <p:nvPr/>
        </p:nvSpPr>
        <p:spPr>
          <a:xfrm>
            <a:off x="3188121" y="3889375"/>
            <a:ext cx="12096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/>
                </a:solidFill>
              </a:rPr>
              <a:t>排水管网</a:t>
            </a:r>
            <a:endParaRPr lang="en-US" altLang="zh-CN" sz="160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/>
                </a:solidFill>
              </a:rPr>
              <a:t>雷达</a:t>
            </a:r>
            <a:r>
              <a:rPr lang="zh-CN" altLang="en-US" sz="1600" b="1" u="sng">
                <a:solidFill>
                  <a:srgbClr val="063E99"/>
                </a:solidFill>
              </a:rPr>
              <a:t>流量计</a:t>
            </a:r>
          </a:p>
        </p:txBody>
      </p:sp>
      <p:sp>
        <p:nvSpPr>
          <p:cNvPr id="30731" name="文本框 19"/>
          <p:cNvSpPr txBox="1"/>
          <p:nvPr/>
        </p:nvSpPr>
        <p:spPr>
          <a:xfrm>
            <a:off x="8197803" y="3889375"/>
            <a:ext cx="1211262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明渠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雷达</a:t>
            </a:r>
            <a:r>
              <a:rPr lang="zh-CN" altLang="en-US" sz="1600" b="1" u="sng" dirty="0">
                <a:solidFill>
                  <a:srgbClr val="063E99"/>
                </a:solidFill>
              </a:rPr>
              <a:t>流量计</a:t>
            </a:r>
          </a:p>
        </p:txBody>
      </p:sp>
      <p:sp>
        <p:nvSpPr>
          <p:cNvPr id="30732" name="文本框 20"/>
          <p:cNvSpPr txBox="1"/>
          <p:nvPr/>
        </p:nvSpPr>
        <p:spPr>
          <a:xfrm>
            <a:off x="5594351" y="3063875"/>
            <a:ext cx="1209675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/>
                </a:solidFill>
              </a:rPr>
              <a:t>雷达</a:t>
            </a:r>
            <a:r>
              <a:rPr lang="zh-CN" altLang="en-US" sz="1600" b="1" u="sng">
                <a:solidFill>
                  <a:srgbClr val="063E99"/>
                </a:solidFill>
              </a:rPr>
              <a:t>水位计</a:t>
            </a:r>
          </a:p>
        </p:txBody>
      </p:sp>
      <p:pic>
        <p:nvPicPr>
          <p:cNvPr id="30734" name="图片 4" descr="雷达流量计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7042" y="4607533"/>
            <a:ext cx="1586466" cy="11663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图片 1" descr="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7806" y="1680369"/>
            <a:ext cx="893652" cy="104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id="{9CEBC7CA-99E8-FF4D-8FA8-24591CCF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434" y="1608424"/>
            <a:ext cx="1105934" cy="116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5F86879D-97FA-D14E-8C86-FA539ADE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919" y="1680369"/>
            <a:ext cx="12096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D421036A-472B-1E48-A082-1EA068A5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811" y="3519301"/>
            <a:ext cx="1120120" cy="7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62799" y="4424785"/>
            <a:ext cx="1897295" cy="151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 descr="应用于流量巡测的便携式雷达（35QH）－ 水利先进实用技术推广证书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4153887" y="285329"/>
            <a:ext cx="4649787" cy="696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应用于流量在线监测的雷达（24Q）－ 水利先进实用技术推广证书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4102293" y="135546"/>
            <a:ext cx="4702175" cy="69119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068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>
            <a:extLst>
              <a:ext uri="{FF2B5EF4-FFF2-40B4-BE49-F238E27FC236}">
                <a16:creationId xmlns:a16="http://schemas.microsoft.com/office/drawing/2014/main" id="{9D298350-9205-DE4B-BF29-6584A9895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671" y="188913"/>
            <a:ext cx="9488129" cy="859514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产品的第三方检验报告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2B55FDF-886F-8D4C-B7CA-44B53E8EF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82990"/>
              </p:ext>
            </p:extLst>
          </p:nvPr>
        </p:nvGraphicFramePr>
        <p:xfrm>
          <a:off x="722671" y="1355522"/>
          <a:ext cx="10854813" cy="2872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7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2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9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流速仪性能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电波流速仪</a:t>
                      </a:r>
                      <a:r>
                        <a:rPr lang="en-US" altLang="zh-CN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HZ-SVR-35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华东水文仪器检测中心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流速仪性能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电波流速仪</a:t>
                      </a:r>
                      <a:r>
                        <a:rPr lang="en-US" altLang="zh-CN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HZ-SVR-35VH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水利部水文仪器及岩土工程仪器质量监督检验测试中心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0258073"/>
                  </a:ext>
                </a:extLst>
              </a:tr>
              <a:tr h="3199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IP68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防水防尘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雷达流量计</a:t>
                      </a:r>
                      <a:r>
                        <a:rPr lang="en-US" altLang="zh-CN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HZ-SVR-G2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上海仪器仪表自控系统检验测试所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流速仪性能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雷达流速仪</a:t>
                      </a:r>
                      <a:r>
                        <a:rPr lang="en-US" altLang="zh-CN" sz="1400" b="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en-US" sz="1400" b="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HZ-SVR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水利部水文仪器及岩土工程仪器质量监督检验测试中心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防爆证书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雷达流量计</a:t>
                      </a:r>
                      <a:r>
                        <a:rPr lang="en-US" altLang="zh-CN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HZ-SVR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煤炭工业常州通讯监控产品质量监督检验中心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IP68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防水防尘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雷达流速仪</a:t>
                      </a:r>
                      <a:r>
                        <a:rPr lang="en-US" altLang="zh-CN" sz="1400" b="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en-US" sz="1400" b="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HZ-SVR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煤炭工业常州通讯监控产品质量监督检验中心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IP68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防水防尘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雷达水位计</a:t>
                      </a:r>
                      <a:r>
                        <a:rPr lang="en-US" altLang="zh-CN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/HZ-RLS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煤炭工业常州通讯监控产品质量监督检验中心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水位计性能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雷达水位计</a:t>
                      </a:r>
                      <a:r>
                        <a:rPr lang="en-US" altLang="zh-CN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/HZ-RLS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常州市计量测试技术研究所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4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水位计计量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雷达水位计</a:t>
                      </a:r>
                      <a:r>
                        <a:rPr lang="en-US" altLang="zh-CN" sz="1400" b="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/HZ-RLS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上海市计量院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01D760D5-0639-424B-A69A-2AB8100468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95" y="4348162"/>
            <a:ext cx="2575954" cy="1778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B6C8ACC-5C40-9246-B912-27015F2A21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547" y="4359756"/>
            <a:ext cx="1260775" cy="1778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753F89-483D-9647-81E8-73D6E7AF52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878" y="4348162"/>
            <a:ext cx="1203390" cy="1752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9C0460-3B0C-374F-A943-CE15A20077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820" y="4348162"/>
            <a:ext cx="1225796" cy="1752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BF5A40-5301-C740-9479-0AD3B0EE8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401" y="4359756"/>
            <a:ext cx="1280399" cy="1752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134CEDC-9A5E-D04C-A286-E1519AB013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56762" y="4639901"/>
            <a:ext cx="1763679" cy="1203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E3C624-C089-0140-9E9F-C56E37FBFC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46005" y="4626824"/>
            <a:ext cx="1763680" cy="1206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907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11489" b="21078"/>
          <a:stretch>
            <a:fillRect/>
          </a:stretch>
        </p:blipFill>
        <p:spPr bwMode="auto">
          <a:xfrm>
            <a:off x="898525" y="1571625"/>
            <a:ext cx="5316216" cy="2131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9D298350-9205-DE4B-BF29-6584A9895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671" y="188913"/>
            <a:ext cx="9488129" cy="859514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团体标准申请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539" y="1347479"/>
            <a:ext cx="3386570" cy="4710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2401888" y="3000375"/>
            <a:ext cx="1544637" cy="2047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0000"/>
              </a:solidFill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3246438" y="4076700"/>
            <a:ext cx="2159000" cy="792163"/>
          </a:xfrm>
          <a:prstGeom prst="cloudCallout">
            <a:avLst>
              <a:gd name="adj1" fmla="val -51068"/>
              <a:gd name="adj2" fmla="val -15306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/>
              <a:t>航征作为第一起草单位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xfrm>
            <a:off x="220546" y="231698"/>
            <a:ext cx="9567862" cy="75247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新长征路上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的航征雷达</a:t>
            </a:r>
          </a:p>
        </p:txBody>
      </p:sp>
      <p:pic>
        <p:nvPicPr>
          <p:cNvPr id="40962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558" y="3790714"/>
            <a:ext cx="2690657" cy="192644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40963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0511" y="1554162"/>
            <a:ext cx="1793273" cy="24339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4096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961" y="4164628"/>
            <a:ext cx="2416433" cy="150263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963AAF7-AE5F-FD4B-8C7A-17BFAC8229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477" y="1542606"/>
            <a:ext cx="3092388" cy="4123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BD6EAB-E296-9749-9FC0-1F35F356F1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6553" y="1564610"/>
            <a:ext cx="3092388" cy="20526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B95EA1-1C5E-7E46-BDBA-54C889460D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1918" y="4164628"/>
            <a:ext cx="1180034" cy="15011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3240" y="2037034"/>
            <a:ext cx="2521371" cy="154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02384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" y="1906589"/>
            <a:ext cx="12191998" cy="2608263"/>
          </a:xfrm>
          <a:prstGeom prst="rect">
            <a:avLst/>
          </a:prstGeom>
          <a:solidFill>
            <a:srgbClr val="063E99"/>
          </a:solidFill>
          <a:ln>
            <a:solidFill>
              <a:srgbClr val="063E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kumimoji="1" lang="zh-CN" altLang="en-US"/>
          </a:p>
        </p:txBody>
      </p:sp>
      <p:pic>
        <p:nvPicPr>
          <p:cNvPr id="41987" name="图片 5" descr="HZ航征左右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4" y="573089"/>
            <a:ext cx="1595437" cy="76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1 Título"/>
          <p:cNvSpPr txBox="1"/>
          <p:nvPr/>
        </p:nvSpPr>
        <p:spPr>
          <a:xfrm>
            <a:off x="-200025" y="1935959"/>
            <a:ext cx="5651500" cy="2608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algn="ctr" eaLnBrk="1" hangingPunct="1">
              <a:lnSpc>
                <a:spcPts val="5765"/>
              </a:lnSpc>
              <a:spcBef>
                <a:spcPct val="0"/>
              </a:spcBef>
              <a:buNone/>
            </a:pPr>
            <a:r>
              <a:rPr lang="en-US" altLang="zh-CN" sz="4400" dirty="0">
                <a:solidFill>
                  <a:schemeClr val="bg1"/>
                </a:solidFill>
                <a:latin typeface="Calibri" panose="020F0502020204030204" pitchFamily="2" charset="0"/>
              </a:rPr>
              <a:t>Thank You!</a:t>
            </a:r>
          </a:p>
          <a:p>
            <a:pPr marL="0" indent="0" algn="ctr" eaLnBrk="1" hangingPunct="1">
              <a:lnSpc>
                <a:spcPts val="5765"/>
              </a:lnSpc>
              <a:spcBef>
                <a:spcPct val="0"/>
              </a:spcBef>
              <a:buNone/>
            </a:pPr>
            <a:r>
              <a:rPr lang="zh-CN" altLang="en-US" sz="4400" dirty="0">
                <a:solidFill>
                  <a:schemeClr val="bg1"/>
                </a:solidFill>
                <a:latin typeface="Calibri" panose="020F0502020204030204" pitchFamily="2" charset="0"/>
              </a:rPr>
              <a:t>上海航征</a:t>
            </a:r>
            <a:endParaRPr lang="en-US" altLang="zh-CN" sz="4400" dirty="0">
              <a:solidFill>
                <a:schemeClr val="bg1"/>
              </a:solidFill>
              <a:latin typeface="Calibri" panose="020F0502020204030204" pitchFamily="2" charset="0"/>
            </a:endParaRPr>
          </a:p>
          <a:p>
            <a:pPr marL="0" indent="0" algn="ctr" eaLnBrk="1" hangingPunct="1">
              <a:lnSpc>
                <a:spcPts val="5765"/>
              </a:lnSpc>
              <a:spcBef>
                <a:spcPct val="0"/>
              </a:spcBef>
              <a:buNone/>
            </a:pPr>
            <a:r>
              <a:rPr lang="zh-CN" altLang="en-US" sz="4400" dirty="0">
                <a:solidFill>
                  <a:schemeClr val="bg1"/>
                </a:solidFill>
                <a:latin typeface="Calibri" panose="020F0502020204030204" pitchFamily="2" charset="0"/>
              </a:rPr>
              <a:t>展位号：</a:t>
            </a:r>
            <a:r>
              <a:rPr lang="en-US" altLang="zh-CN" sz="4400" dirty="0">
                <a:solidFill>
                  <a:schemeClr val="bg1"/>
                </a:solidFill>
                <a:latin typeface="Calibri" panose="020F0502020204030204" pitchFamily="2" charset="0"/>
              </a:rPr>
              <a:t>7.1H8178</a:t>
            </a:r>
            <a:endParaRPr lang="zh-CN" altLang="en-US" sz="4400" dirty="0">
              <a:solidFill>
                <a:schemeClr val="bg1"/>
              </a:solidFill>
              <a:latin typeface="Calibri" panose="020F0502020204030204" pitchFamily="2" charset="0"/>
            </a:endParaRPr>
          </a:p>
        </p:txBody>
      </p:sp>
      <p:sp>
        <p:nvSpPr>
          <p:cNvPr id="41989" name="Text Box 7"/>
          <p:cNvSpPr txBox="1"/>
          <p:nvPr/>
        </p:nvSpPr>
        <p:spPr>
          <a:xfrm>
            <a:off x="5821363" y="2381250"/>
            <a:ext cx="3744912" cy="1511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rgbClr val="EAEAEA"/>
                </a:solidFill>
              </a:rPr>
              <a:t>联系方式：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00">
                <a:solidFill>
                  <a:srgbClr val="EAEAEA"/>
                </a:solidFill>
              </a:rPr>
              <a:t>地　　址：上海市徐汇区虹漕路</a:t>
            </a:r>
            <a:r>
              <a:rPr lang="en-US" altLang="zh-CN" sz="1000">
                <a:solidFill>
                  <a:srgbClr val="EAEAEA"/>
                </a:solidFill>
              </a:rPr>
              <a:t>30</a:t>
            </a:r>
            <a:r>
              <a:rPr lang="zh-CN" altLang="en-US" sz="1000">
                <a:solidFill>
                  <a:srgbClr val="EAEAEA"/>
                </a:solidFill>
              </a:rPr>
              <a:t>号</a:t>
            </a:r>
            <a:r>
              <a:rPr lang="en-US" altLang="zh-CN" sz="1000">
                <a:solidFill>
                  <a:srgbClr val="EAEAEA"/>
                </a:solidFill>
              </a:rPr>
              <a:t>2</a:t>
            </a:r>
            <a:r>
              <a:rPr lang="zh-CN" altLang="en-US" sz="1000">
                <a:solidFill>
                  <a:srgbClr val="EAEAEA"/>
                </a:solidFill>
              </a:rPr>
              <a:t>号楼</a:t>
            </a:r>
            <a:endParaRPr lang="en-US" altLang="zh-CN" sz="1000">
              <a:solidFill>
                <a:srgbClr val="EAEAEA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00">
                <a:solidFill>
                  <a:srgbClr val="EAEAEA"/>
                </a:solidFill>
              </a:rPr>
              <a:t>咨询热线：</a:t>
            </a:r>
            <a:r>
              <a:rPr lang="en-US" altLang="zh-CN" sz="1000">
                <a:solidFill>
                  <a:srgbClr val="EAEAEA"/>
                </a:solidFill>
              </a:rPr>
              <a:t>021-54652966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00">
                <a:solidFill>
                  <a:srgbClr val="EAEAEA"/>
                </a:solidFill>
              </a:rPr>
              <a:t>服务热线：400-</a:t>
            </a:r>
            <a:r>
              <a:rPr lang="en-US" altLang="zh-CN" sz="1000">
                <a:solidFill>
                  <a:srgbClr val="EAEAEA"/>
                </a:solidFill>
              </a:rPr>
              <a:t>655</a:t>
            </a:r>
            <a:r>
              <a:rPr lang="zh-CN" altLang="en-US" sz="1000">
                <a:solidFill>
                  <a:srgbClr val="EAEAEA"/>
                </a:solidFill>
              </a:rPr>
              <a:t>-</a:t>
            </a:r>
            <a:r>
              <a:rPr lang="en-US" altLang="zh-CN" sz="1000">
                <a:solidFill>
                  <a:srgbClr val="EAEAEA"/>
                </a:solidFill>
              </a:rPr>
              <a:t>2898</a:t>
            </a:r>
            <a:endParaRPr lang="zh-CN" altLang="en-US" sz="1000">
              <a:solidFill>
                <a:srgbClr val="EAEAEA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00">
                <a:solidFill>
                  <a:srgbClr val="EAEAEA"/>
                </a:solidFill>
              </a:rPr>
              <a:t>传　　真：021-54</a:t>
            </a:r>
            <a:r>
              <a:rPr lang="en-US" altLang="zh-CN" sz="1000">
                <a:solidFill>
                  <a:srgbClr val="EAEAEA"/>
                </a:solidFill>
              </a:rPr>
              <a:t>651851</a:t>
            </a:r>
            <a:endParaRPr lang="zh-CN" altLang="en-US" sz="1000">
              <a:solidFill>
                <a:srgbClr val="EAEAEA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00">
                <a:solidFill>
                  <a:srgbClr val="EAEAEA"/>
                </a:solidFill>
              </a:rPr>
              <a:t>客服邮箱：support@</a:t>
            </a:r>
            <a:r>
              <a:rPr lang="en-US" altLang="zh-CN" sz="1000">
                <a:solidFill>
                  <a:srgbClr val="EAEAEA"/>
                </a:solidFill>
              </a:rPr>
              <a:t>shhzmc.com</a:t>
            </a:r>
            <a:endParaRPr lang="zh-CN" altLang="en-US" sz="1000">
              <a:solidFill>
                <a:srgbClr val="EAEAEA"/>
              </a:solidFill>
            </a:endParaRPr>
          </a:p>
        </p:txBody>
      </p:sp>
      <p:sp>
        <p:nvSpPr>
          <p:cNvPr id="41990" name="Text Box 8"/>
          <p:cNvSpPr txBox="1"/>
          <p:nvPr/>
        </p:nvSpPr>
        <p:spPr>
          <a:xfrm>
            <a:off x="4983817" y="2269996"/>
            <a:ext cx="307777" cy="173380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－－－－－－－－－－－－－－－－</a:t>
            </a:r>
          </a:p>
        </p:txBody>
      </p:sp>
      <p:pic>
        <p:nvPicPr>
          <p:cNvPr id="41991" name="图片 9" descr="航千行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49" y="5286377"/>
            <a:ext cx="392430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1" descr="30682_邮箱签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641" y="2099787"/>
            <a:ext cx="2223135" cy="22218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9025368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175" y="213787"/>
            <a:ext cx="10515600" cy="758502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水量数据 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是智慧水务的基础支撑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328" y="4076197"/>
            <a:ext cx="3493472" cy="20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28" y="1225482"/>
            <a:ext cx="3332898" cy="24328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410" y="2302981"/>
            <a:ext cx="2990422" cy="27107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63AAF7-AE5F-FD4B-8C7A-17BFAC8229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387" y="1611189"/>
            <a:ext cx="3092388" cy="4123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733095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635000" y="211934"/>
            <a:ext cx="8229600" cy="75247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明渠测流发展趋势</a:t>
            </a:r>
          </a:p>
        </p:txBody>
      </p:sp>
      <p:sp>
        <p:nvSpPr>
          <p:cNvPr id="11" name="Freeform 18"/>
          <p:cNvSpPr/>
          <p:nvPr/>
        </p:nvSpPr>
        <p:spPr bwMode="gray">
          <a:xfrm>
            <a:off x="8755064" y="2357439"/>
            <a:ext cx="1965325" cy="2965449"/>
          </a:xfrm>
          <a:custGeom>
            <a:avLst/>
            <a:gdLst/>
            <a:ahLst/>
            <a:cxnLst>
              <a:cxn ang="0">
                <a:pos x="1226" y="0"/>
              </a:cxn>
              <a:cxn ang="0">
                <a:pos x="1238" y="1662"/>
              </a:cxn>
              <a:cxn ang="0">
                <a:pos x="0" y="1662"/>
              </a:cxn>
              <a:cxn ang="0">
                <a:pos x="4" y="416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dirty="0">
              <a:ea typeface="宋体" panose="02010600030101010101" pitchFamily="2" charset="-122"/>
            </a:endParaRPr>
          </a:p>
        </p:txBody>
      </p:sp>
      <p:sp>
        <p:nvSpPr>
          <p:cNvPr id="12" name="Freeform 17"/>
          <p:cNvSpPr/>
          <p:nvPr/>
        </p:nvSpPr>
        <p:spPr bwMode="gray">
          <a:xfrm>
            <a:off x="6665913" y="2681288"/>
            <a:ext cx="1981200" cy="2641600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88"/>
              </a:cxn>
              <a:cxn ang="0">
                <a:pos x="1248" y="1645"/>
              </a:cxn>
              <a:cxn ang="0">
                <a:pos x="0" y="1664"/>
              </a:cxn>
              <a:cxn ang="0">
                <a:pos x="0" y="391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>
              <a:ea typeface="宋体" panose="02010600030101010101" pitchFamily="2" charset="-122"/>
            </a:endParaRPr>
          </a:p>
        </p:txBody>
      </p:sp>
      <p:sp>
        <p:nvSpPr>
          <p:cNvPr id="13" name="Freeform 16"/>
          <p:cNvSpPr/>
          <p:nvPr/>
        </p:nvSpPr>
        <p:spPr bwMode="gray">
          <a:xfrm>
            <a:off x="4225924" y="2778124"/>
            <a:ext cx="2351089" cy="2455863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56"/>
              </a:cxn>
              <a:cxn ang="0">
                <a:pos x="1248" y="1133"/>
              </a:cxn>
              <a:cxn ang="0">
                <a:pos x="0" y="1133"/>
              </a:cxn>
              <a:cxn ang="0">
                <a:pos x="0" y="403"/>
              </a:cxn>
            </a:cxnLst>
            <a:rect l="0" t="0" r="r" b="b"/>
            <a:pathLst>
              <a:path w="1248" h="1133">
                <a:moveTo>
                  <a:pt x="1158" y="0"/>
                </a:moveTo>
                <a:lnTo>
                  <a:pt x="1248" y="256"/>
                </a:lnTo>
                <a:lnTo>
                  <a:pt x="1248" y="1133"/>
                </a:lnTo>
                <a:lnTo>
                  <a:pt x="0" y="1133"/>
                </a:lnTo>
                <a:lnTo>
                  <a:pt x="0" y="403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>
              <a:ea typeface="宋体" panose="02010600030101010101" pitchFamily="2" charset="-122"/>
            </a:endParaRPr>
          </a:p>
        </p:txBody>
      </p:sp>
      <p:sp>
        <p:nvSpPr>
          <p:cNvPr id="19462" name="Freeform 7"/>
          <p:cNvSpPr/>
          <p:nvPr/>
        </p:nvSpPr>
        <p:spPr>
          <a:xfrm>
            <a:off x="4294189" y="1347789"/>
            <a:ext cx="7253287" cy="1798637"/>
          </a:xfrm>
          <a:custGeom>
            <a:avLst/>
            <a:gdLst>
              <a:gd name="txL" fmla="*/ 0 w 4371"/>
              <a:gd name="txT" fmla="*/ 0 h 1066"/>
              <a:gd name="txR" fmla="*/ 4371 w 4371"/>
              <a:gd name="txB" fmla="*/ 1066 h 106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txL" t="txT" r="txR" b="tx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>
                  <a:alpha val="100000"/>
                </a:srgbClr>
              </a:gs>
              <a:gs pos="100000">
                <a:srgbClr val="FF9933">
                  <a:alpha val="100000"/>
                </a:srgbClr>
              </a:gs>
            </a:gsLst>
            <a:lin ang="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Right">
              <a:rot lat="600000" lon="2100000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9463" name="AutoShape 8"/>
          <p:cNvSpPr/>
          <p:nvPr/>
        </p:nvSpPr>
        <p:spPr>
          <a:xfrm>
            <a:off x="8875714" y="5448301"/>
            <a:ext cx="1781175" cy="314325"/>
          </a:xfrm>
          <a:prstGeom prst="bevel">
            <a:avLst>
              <a:gd name="adj" fmla="val 5949"/>
            </a:avLst>
          </a:prstGeom>
          <a:solidFill>
            <a:srgbClr val="063E99"/>
          </a:solidFill>
          <a:ln w="9525" cap="flat" cmpd="sng">
            <a:solidFill>
              <a:srgbClr val="063E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/>
                </a:solidFill>
              </a:rPr>
              <a:t>非接触测流</a:t>
            </a:r>
            <a:endParaRPr lang="en-US" altLang="zh-CN" sz="1600">
              <a:solidFill>
                <a:schemeClr val="bg1"/>
              </a:solidFill>
            </a:endParaRPr>
          </a:p>
        </p:txBody>
      </p:sp>
      <p:sp>
        <p:nvSpPr>
          <p:cNvPr id="19464" name="Text Box 9"/>
          <p:cNvSpPr txBox="1"/>
          <p:nvPr/>
        </p:nvSpPr>
        <p:spPr>
          <a:xfrm>
            <a:off x="4305300" y="3506788"/>
            <a:ext cx="2312988" cy="18928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120650" indent="-120650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dirty="0">
                <a:solidFill>
                  <a:srgbClr val="1C1C1C"/>
                </a:solidFill>
              </a:rPr>
              <a:t>1</a:t>
            </a:r>
            <a:r>
              <a:rPr lang="zh-CN" altLang="en-US" sz="1800" dirty="0">
                <a:solidFill>
                  <a:srgbClr val="1C1C1C"/>
                </a:solidFill>
              </a:rPr>
              <a:t>、建造巴歇尔槽或薄壁堰，监测水位；</a:t>
            </a:r>
            <a:endParaRPr lang="en-US" altLang="zh-CN" sz="1800" dirty="0">
              <a:solidFill>
                <a:srgbClr val="1C1C1C"/>
              </a:solidFill>
            </a:endParaRPr>
          </a:p>
          <a:p>
            <a:pPr marL="120650" indent="-120650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dirty="0">
                <a:solidFill>
                  <a:srgbClr val="1C1C1C"/>
                </a:solidFill>
              </a:rPr>
              <a:t>2</a:t>
            </a:r>
            <a:r>
              <a:rPr lang="zh-CN" altLang="en-US" sz="1800" dirty="0">
                <a:solidFill>
                  <a:srgbClr val="1C1C1C"/>
                </a:solidFill>
              </a:rPr>
              <a:t>、长时间、多次积累转子流速仪测流数值，拟合水位</a:t>
            </a:r>
            <a:r>
              <a:rPr lang="en-US" altLang="zh-CN" sz="1800" dirty="0">
                <a:solidFill>
                  <a:srgbClr val="1C1C1C"/>
                </a:solidFill>
              </a:rPr>
              <a:t>-</a:t>
            </a:r>
            <a:r>
              <a:rPr lang="zh-CN" altLang="en-US" sz="1800" dirty="0">
                <a:solidFill>
                  <a:srgbClr val="1C1C1C"/>
                </a:solidFill>
              </a:rPr>
              <a:t>流量关系，监测水位</a:t>
            </a:r>
            <a:endParaRPr lang="en-US" altLang="zh-CN" sz="1400" dirty="0">
              <a:solidFill>
                <a:srgbClr val="1C1C1C"/>
              </a:solidFill>
            </a:endParaRPr>
          </a:p>
        </p:txBody>
      </p:sp>
      <p:sp>
        <p:nvSpPr>
          <p:cNvPr id="19465" name="AutoShape 11"/>
          <p:cNvSpPr/>
          <p:nvPr/>
        </p:nvSpPr>
        <p:spPr>
          <a:xfrm>
            <a:off x="6688139" y="5457826"/>
            <a:ext cx="1781175" cy="314325"/>
          </a:xfrm>
          <a:prstGeom prst="bevel">
            <a:avLst>
              <a:gd name="adj" fmla="val 5949"/>
            </a:avLst>
          </a:prstGeom>
          <a:solidFill>
            <a:srgbClr val="063E99"/>
          </a:solidFill>
          <a:ln w="9525" cap="flat" cmpd="sng">
            <a:solidFill>
              <a:srgbClr val="063E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/>
                </a:solidFill>
              </a:rPr>
              <a:t>接触式测流</a:t>
            </a:r>
            <a:endParaRPr lang="en-US" altLang="zh-CN" sz="1600">
              <a:solidFill>
                <a:schemeClr val="bg1"/>
              </a:solidFill>
            </a:endParaRPr>
          </a:p>
        </p:txBody>
      </p:sp>
      <p:sp>
        <p:nvSpPr>
          <p:cNvPr id="19466" name="AutoShape 12"/>
          <p:cNvSpPr/>
          <p:nvPr/>
        </p:nvSpPr>
        <p:spPr>
          <a:xfrm>
            <a:off x="4325939" y="5448301"/>
            <a:ext cx="1781175" cy="314325"/>
          </a:xfrm>
          <a:prstGeom prst="bevel">
            <a:avLst>
              <a:gd name="adj" fmla="val 5949"/>
            </a:avLst>
          </a:prstGeom>
          <a:solidFill>
            <a:srgbClr val="063E99"/>
          </a:solidFill>
          <a:ln w="9525" cap="flat" cmpd="sng">
            <a:solidFill>
              <a:srgbClr val="063E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/>
                </a:solidFill>
              </a:rPr>
              <a:t>水位</a:t>
            </a:r>
            <a:r>
              <a:rPr lang="en-US" altLang="zh-CN" sz="1600">
                <a:solidFill>
                  <a:schemeClr val="bg1"/>
                </a:solidFill>
              </a:rPr>
              <a:t>-&gt;</a:t>
            </a:r>
            <a:r>
              <a:rPr lang="zh-CN" altLang="en-US" sz="1600">
                <a:solidFill>
                  <a:schemeClr val="bg1"/>
                </a:solidFill>
              </a:rPr>
              <a:t>流量</a:t>
            </a:r>
            <a:endParaRPr lang="en-US" altLang="zh-CN" sz="1600">
              <a:solidFill>
                <a:schemeClr val="bg1"/>
              </a:solidFill>
            </a:endParaRPr>
          </a:p>
        </p:txBody>
      </p:sp>
      <p:sp>
        <p:nvSpPr>
          <p:cNvPr id="19467" name="Text Box 9"/>
          <p:cNvSpPr txBox="1"/>
          <p:nvPr/>
        </p:nvSpPr>
        <p:spPr>
          <a:xfrm>
            <a:off x="6854825" y="3457575"/>
            <a:ext cx="1703388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120650" indent="-120650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1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ADCP</a:t>
            </a:r>
          </a:p>
          <a:p>
            <a:pPr marL="120650" indent="-120650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2</a:t>
            </a:r>
            <a:r>
              <a:rPr lang="zh-CN" altLang="en-US" sz="1800" dirty="0">
                <a:solidFill>
                  <a:schemeClr val="tx1"/>
                </a:solidFill>
              </a:rPr>
              <a:t>、超声波时差法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120650" indent="-120650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3</a:t>
            </a:r>
            <a:r>
              <a:rPr lang="zh-CN" altLang="en-US" sz="1800" dirty="0">
                <a:solidFill>
                  <a:schemeClr val="tx1"/>
                </a:solidFill>
              </a:rPr>
              <a:t>、水位由其他传感器测得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9468" name="Text Box 9"/>
          <p:cNvSpPr txBox="1"/>
          <p:nvPr/>
        </p:nvSpPr>
        <p:spPr>
          <a:xfrm>
            <a:off x="8750300" y="3536950"/>
            <a:ext cx="201929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120650" indent="-120650"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1800" dirty="0">
                <a:solidFill>
                  <a:srgbClr val="1C1C1C"/>
                </a:solidFill>
              </a:rPr>
              <a:t> 雷达多普勒测流</a:t>
            </a:r>
            <a:endParaRPr lang="en-US" altLang="zh-CN" sz="1800" dirty="0">
              <a:solidFill>
                <a:srgbClr val="1C1C1C"/>
              </a:solidFill>
            </a:endParaRPr>
          </a:p>
          <a:p>
            <a:pPr marL="120650" indent="-120650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dirty="0">
                <a:solidFill>
                  <a:srgbClr val="1C1C1C"/>
                </a:solidFill>
              </a:rPr>
              <a:t>1</a:t>
            </a:r>
            <a:r>
              <a:rPr lang="zh-CN" altLang="en-US" sz="1800" dirty="0">
                <a:solidFill>
                  <a:srgbClr val="1C1C1C"/>
                </a:solidFill>
              </a:rPr>
              <a:t>、雷达测量水位</a:t>
            </a:r>
            <a:endParaRPr lang="en-US" altLang="zh-CN" sz="1800" dirty="0">
              <a:solidFill>
                <a:srgbClr val="1C1C1C"/>
              </a:solidFill>
            </a:endParaRPr>
          </a:p>
          <a:p>
            <a:pPr marL="120650" indent="-120650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dirty="0">
                <a:solidFill>
                  <a:srgbClr val="1C1C1C"/>
                </a:solidFill>
              </a:rPr>
              <a:t>2</a:t>
            </a:r>
            <a:r>
              <a:rPr lang="zh-CN" altLang="en-US" sz="1800" dirty="0">
                <a:solidFill>
                  <a:srgbClr val="1C1C1C"/>
                </a:solidFill>
              </a:rPr>
              <a:t>、雷达测量流速</a:t>
            </a:r>
            <a:endParaRPr lang="en-US" altLang="zh-CN" sz="1800" dirty="0">
              <a:solidFill>
                <a:srgbClr val="1C1C1C"/>
              </a:solidFill>
            </a:endParaRPr>
          </a:p>
        </p:txBody>
      </p:sp>
      <p:sp>
        <p:nvSpPr>
          <p:cNvPr id="18" name="文本框 1"/>
          <p:cNvSpPr txBox="1"/>
          <p:nvPr/>
        </p:nvSpPr>
        <p:spPr>
          <a:xfrm>
            <a:off x="669391" y="1598959"/>
            <a:ext cx="2400657" cy="3316607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zh-CN" altLang="en-US" sz="2400" noProof="1"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天然河流</a:t>
            </a:r>
            <a:endParaRPr lang="en-US" altLang="zh-CN" sz="2400" noProof="1"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zh-CN" altLang="en-US" sz="2400" noProof="1"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人工明渠</a:t>
            </a:r>
            <a:endParaRPr lang="en-US" altLang="zh-CN" sz="2400" noProof="1"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zh-CN" altLang="en-US" sz="2400" noProof="1"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城市内河</a:t>
            </a:r>
            <a:endParaRPr lang="en-US" altLang="zh-CN" sz="2400" noProof="1"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zh-CN" altLang="en-US" sz="2400" noProof="1"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城市排水管网</a:t>
            </a:r>
          </a:p>
        </p:txBody>
      </p:sp>
    </p:spTree>
    <p:extLst>
      <p:ext uri="{BB962C8B-B14F-4D97-AF65-F5344CB8AC3E}">
        <p14:creationId xmlns:p14="http://schemas.microsoft.com/office/powerpoint/2010/main" val="42552351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/>
      <p:bldP spid="19465" grpId="0" animBg="1"/>
      <p:bldP spid="19466" grpId="0" animBg="1"/>
      <p:bldP spid="19467" grpId="0"/>
      <p:bldP spid="194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614361" y="260352"/>
            <a:ext cx="10272714" cy="75247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航征公司介绍</a:t>
            </a: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434114" y="1520858"/>
            <a:ext cx="9070110" cy="2772053"/>
          </a:xfr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航征是国内具有自主知识产权的雷达方案提供商，拥有多项专利和软件著作权</a:t>
            </a:r>
            <a:endParaRPr lang="en-US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专业的雷达系统设计及信号处理算法研究团队 ，创始人： 陈德莉 博士                 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分别在上海、无锡建立了运营和研发测试中心</a:t>
            </a:r>
            <a:endParaRPr lang="en-US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面向</a:t>
            </a:r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水利、</a:t>
            </a:r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水文、环境保护、城市排水管网等行业用户，提供雷达流量在线监测解决方案</a:t>
            </a:r>
            <a:endParaRPr lang="zh-CN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与清华大学、国防科技大学、上海交通大学等知名院校达成长期战略合作</a:t>
            </a:r>
            <a:endParaRPr lang="en-US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军民融合，坚持按照国军标的标准要求产品的可靠性</a:t>
            </a:r>
          </a:p>
          <a:p>
            <a:pPr>
              <a:lnSpc>
                <a:spcPct val="100000"/>
              </a:lnSpc>
            </a:pPr>
            <a:endParaRPr lang="zh-CN" altLang="en-US" sz="1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4"/>
          <a:stretch>
            <a:fillRect/>
          </a:stretch>
        </p:blipFill>
        <p:spPr bwMode="auto">
          <a:xfrm>
            <a:off x="7796892" y="4339774"/>
            <a:ext cx="3511943" cy="16005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7361"/>
          <a:stretch>
            <a:fillRect/>
          </a:stretch>
        </p:blipFill>
        <p:spPr bwMode="auto">
          <a:xfrm>
            <a:off x="9698182" y="1473995"/>
            <a:ext cx="1610653" cy="26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472849" y="5163708"/>
            <a:ext cx="7105194" cy="450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lIns="90000" tIns="46800" rIns="90000" bIns="46800" anchor="ctr"/>
          <a:lstStyle/>
          <a:p>
            <a:pPr defTabSz="457200" eaLnBrk="0" hangingPunct="0">
              <a:defRPr/>
            </a:pPr>
            <a:endParaRPr kumimoji="1" lang="zh-CN" altLang="en-US" sz="3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2866921" y="4989083"/>
            <a:ext cx="43767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4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063E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全球领先的智能传感解决方案供应商</a:t>
            </a:r>
          </a:p>
        </p:txBody>
      </p:sp>
      <p:pic>
        <p:nvPicPr>
          <p:cNvPr id="9" name="图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157" y="4806522"/>
            <a:ext cx="1390650" cy="661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4673572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标题 1"/>
          <p:cNvSpPr>
            <a:spLocks noGrp="1" noChangeArrowheads="1"/>
          </p:cNvSpPr>
          <p:nvPr>
            <p:ph type="title"/>
          </p:nvPr>
        </p:nvSpPr>
        <p:spPr>
          <a:xfrm>
            <a:off x="609600" y="274205"/>
            <a:ext cx="4927601" cy="752475"/>
          </a:xfrm>
        </p:spPr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雷达测流的关键点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218" y="1643064"/>
            <a:ext cx="1024678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云形标注 4"/>
          <p:cNvSpPr/>
          <p:nvPr/>
        </p:nvSpPr>
        <p:spPr>
          <a:xfrm>
            <a:off x="5537201" y="1027113"/>
            <a:ext cx="2298700" cy="742950"/>
          </a:xfrm>
          <a:prstGeom prst="cloudCallout">
            <a:avLst>
              <a:gd name="adj1" fmla="val -21750"/>
              <a:gd name="adj2" fmla="val 11794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noProof="1"/>
              <a:t>二、表面流速测准确</a:t>
            </a:r>
          </a:p>
        </p:txBody>
      </p:sp>
      <p:sp>
        <p:nvSpPr>
          <p:cNvPr id="6" name="云形标注 5"/>
          <p:cNvSpPr/>
          <p:nvPr/>
        </p:nvSpPr>
        <p:spPr>
          <a:xfrm>
            <a:off x="3445934" y="5645151"/>
            <a:ext cx="2973917" cy="854075"/>
          </a:xfrm>
          <a:prstGeom prst="cloudCallout">
            <a:avLst>
              <a:gd name="adj1" fmla="val -19752"/>
              <a:gd name="adj2" fmla="val -7639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noProof="1"/>
              <a:t>三、平均流速转换准确</a:t>
            </a:r>
          </a:p>
        </p:txBody>
      </p:sp>
      <p:sp>
        <p:nvSpPr>
          <p:cNvPr id="7" name="云形标注 6"/>
          <p:cNvSpPr/>
          <p:nvPr/>
        </p:nvSpPr>
        <p:spPr>
          <a:xfrm>
            <a:off x="254000" y="4657725"/>
            <a:ext cx="2745317" cy="987426"/>
          </a:xfrm>
          <a:prstGeom prst="cloudCallout">
            <a:avLst>
              <a:gd name="adj1" fmla="val 19329"/>
              <a:gd name="adj2" fmla="val -866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noProof="1"/>
              <a:t>一、面积准确</a:t>
            </a:r>
            <a:endParaRPr lang="en-US" altLang="zh-CN" noProof="1"/>
          </a:p>
          <a:p>
            <a:pPr algn="ctr"/>
            <a:r>
              <a:rPr lang="zh-CN" altLang="en-US" noProof="1"/>
              <a:t>水深测量准确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5" grpId="2" animBg="1"/>
      <p:bldP spid="6" grpId="0" bldLvl="0" animBg="1"/>
      <p:bldP spid="6" grpId="1" animBg="1"/>
      <p:bldP spid="6" grpId="2" animBg="1"/>
      <p:bldP spid="7" grpId="0" bldLvl="0" animBg="1"/>
      <p:bldP spid="7" grpId="1" animBg="1"/>
      <p:bldP spid="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557213" y="274639"/>
            <a:ext cx="9653587" cy="75247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关键点之一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@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雷达水位计</a:t>
            </a:r>
          </a:p>
        </p:txBody>
      </p:sp>
      <p:pic>
        <p:nvPicPr>
          <p:cNvPr id="31747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546" y="4707139"/>
            <a:ext cx="2155382" cy="105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/>
          <p:cNvSpPr txBox="1"/>
          <p:nvPr/>
        </p:nvSpPr>
        <p:spPr>
          <a:xfrm>
            <a:off x="557213" y="1419693"/>
            <a:ext cx="7289006" cy="280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</a:rPr>
              <a:t>完全自主研发，内部可集成数据传输模块和流量关系曲线，给客户提供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遥测水位一体机</a:t>
            </a: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收发天线分置</a:t>
            </a: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</a:rPr>
              <a:t>，减少干扰，提高灵敏度。自适应水位算法去除杂草、乱石等杂波干扰。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功耗极低</a:t>
            </a: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</a:rPr>
              <a:t>，适应地下管网及野外安装供电环境。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</a:rPr>
              <a:t>外壳防护等级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IP68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4B23191D-AD62-8141-B80D-0255F20D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727" y="4707139"/>
            <a:ext cx="1632455" cy="108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 descr="HZ-26L雷达液位计产品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82" y="4663648"/>
            <a:ext cx="988900" cy="10748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973" y="1463566"/>
            <a:ext cx="2899154" cy="42965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6583223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标题 1"/>
          <p:cNvSpPr>
            <a:spLocks noGrp="1" noChangeArrowheads="1"/>
          </p:cNvSpPr>
          <p:nvPr>
            <p:ph type="title"/>
          </p:nvPr>
        </p:nvSpPr>
        <p:spPr>
          <a:xfrm>
            <a:off x="609600" y="274639"/>
            <a:ext cx="10972800" cy="752475"/>
          </a:xfrm>
        </p:spPr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关键点之二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@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雷达流速仪</a:t>
            </a:r>
            <a:endPara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346" name="内容占位符 2"/>
          <p:cNvSpPr>
            <a:spLocks noGrp="1" noChangeArrowheads="1"/>
          </p:cNvSpPr>
          <p:nvPr>
            <p:ph idx="1"/>
          </p:nvPr>
        </p:nvSpPr>
        <p:spPr>
          <a:xfrm>
            <a:off x="617283" y="1493033"/>
            <a:ext cx="7979833" cy="1211117"/>
          </a:xfrm>
        </p:spPr>
        <p:txBody>
          <a:bodyPr/>
          <a:lstStyle/>
          <a:p>
            <a:pPr>
              <a:buNone/>
            </a:pPr>
            <a:r>
              <a:rPr lang="zh-CN" altLang="en-US" sz="2000" b="1" dirty="0"/>
              <a:t>大型拖曳水池试验室</a:t>
            </a:r>
            <a:endParaRPr lang="en-US" altLang="zh-CN" sz="2000" dirty="0"/>
          </a:p>
          <a:p>
            <a:pPr>
              <a:buFont typeface="Wingdings" pitchFamily="2" charset="2"/>
              <a:buChar char="l"/>
            </a:pPr>
            <a:r>
              <a:rPr lang="zh-CN" altLang="en-US" sz="2000" dirty="0"/>
              <a:t>行车在轨道上进行匀速运动，雷达与静止水面形成相对运动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2000" dirty="0"/>
              <a:t>雷达测得速度与行车运行速度进行对比，行车速度精度</a:t>
            </a:r>
            <a:r>
              <a:rPr lang="zh-CN" altLang="en-US" sz="2000" dirty="0">
                <a:solidFill>
                  <a:srgbClr val="FF0000"/>
                </a:solidFill>
              </a:rPr>
              <a:t>千分之三</a:t>
            </a:r>
          </a:p>
        </p:txBody>
      </p:sp>
      <p:pic>
        <p:nvPicPr>
          <p:cNvPr id="57347" name="图片 4"/>
          <p:cNvPicPr>
            <a:picLocks noChangeAspect="1" noChangeArrowheads="1"/>
          </p:cNvPicPr>
          <p:nvPr/>
        </p:nvPicPr>
        <p:blipFill rotWithShape="1">
          <a:blip r:embed="rId2"/>
          <a:srcRect l="10682" r="11092" b="11002"/>
          <a:stretch/>
        </p:blipFill>
        <p:spPr bwMode="auto">
          <a:xfrm>
            <a:off x="8994300" y="1621906"/>
            <a:ext cx="201506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7555" y="3127545"/>
            <a:ext cx="2290925" cy="268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云形标注 1"/>
          <p:cNvSpPr/>
          <p:nvPr/>
        </p:nvSpPr>
        <p:spPr>
          <a:xfrm>
            <a:off x="8768689" y="4723289"/>
            <a:ext cx="2466287" cy="511318"/>
          </a:xfrm>
          <a:prstGeom prst="cloudCallout">
            <a:avLst>
              <a:gd name="adj1" fmla="val 8069"/>
              <a:gd name="adj2" fmla="val -140439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noProof="1"/>
              <a:t>军工手持产品</a:t>
            </a:r>
          </a:p>
        </p:txBody>
      </p:sp>
      <p:pic>
        <p:nvPicPr>
          <p:cNvPr id="8" name="图片 1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281" y="3869250"/>
            <a:ext cx="852055" cy="994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9180" y="3373615"/>
            <a:ext cx="1645021" cy="195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5585A2F-0BC4-2B4D-A393-F0786C4D40DB}"/>
              </a:ext>
            </a:extLst>
          </p:cNvPr>
          <p:cNvSpPr txBox="1"/>
          <p:nvPr/>
        </p:nvSpPr>
        <p:spPr>
          <a:xfrm>
            <a:off x="990247" y="506165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固定式流速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02E809-59D4-2948-9B9E-07310C8BA3C6}"/>
              </a:ext>
            </a:extLst>
          </p:cNvPr>
          <p:cNvSpPr txBox="1"/>
          <p:nvPr/>
        </p:nvSpPr>
        <p:spPr>
          <a:xfrm>
            <a:off x="3346628" y="550296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手持式流速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528637" y="265904"/>
            <a:ext cx="10201275" cy="75247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无锡动水槽实验基地</a:t>
            </a:r>
          </a:p>
        </p:txBody>
      </p:sp>
      <p:pic>
        <p:nvPicPr>
          <p:cNvPr id="17410" name="图片 4" descr="IMG_22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770" y="1459343"/>
            <a:ext cx="1603375" cy="240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5" descr="IMG_20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38739" y="1811768"/>
            <a:ext cx="2400300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6" descr="IMG_20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421764" y="2013382"/>
            <a:ext cx="4440238" cy="332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31"/>
          <p:cNvPicPr>
            <a:picLocks noGrp="1" noChangeAspect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257" y="4013632"/>
            <a:ext cx="3798888" cy="1884362"/>
          </a:xfrm>
        </p:spPr>
      </p:pic>
      <p:pic>
        <p:nvPicPr>
          <p:cNvPr id="2" name="视频 2019-05-05 16.15.07">
            <a:hlinkClick r:id="" action="ppaction://media"/>
            <a:extLst>
              <a:ext uri="{FF2B5EF4-FFF2-40B4-BE49-F238E27FC236}">
                <a16:creationId xmlns:a16="http://schemas.microsoft.com/office/drawing/2014/main" id="{1E1257F5-7579-BD4C-B5B5-CFB59BEF1B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05620" y="1445440"/>
            <a:ext cx="2491871" cy="44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2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4540" y="1666341"/>
            <a:ext cx="2344092" cy="187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内容占位符 2"/>
          <p:cNvSpPr>
            <a:spLocks noGrp="1"/>
          </p:cNvSpPr>
          <p:nvPr>
            <p:ph idx="1"/>
          </p:nvPr>
        </p:nvSpPr>
        <p:spPr>
          <a:xfrm>
            <a:off x="3426691" y="1666341"/>
            <a:ext cx="4913312" cy="4125914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>
              <a:lnSpc>
                <a:spcPct val="160000"/>
              </a:lnSpc>
            </a:pPr>
            <a:r>
              <a:rPr lang="zh-CN" altLang="en-US" sz="2100" dirty="0">
                <a:sym typeface="Verdana" panose="020B0604030504040204" pitchFamily="2" charset="0"/>
              </a:rPr>
              <a:t>使用明渠流体力学数学公式拟合断面流速分布</a:t>
            </a:r>
            <a:r>
              <a:rPr lang="en-US" altLang="zh-CN" sz="2100" dirty="0">
                <a:solidFill>
                  <a:srgbClr val="FF0000"/>
                </a:solidFill>
                <a:sym typeface="Verdana" panose="020B0604030504040204" pitchFamily="2" charset="0"/>
              </a:rPr>
              <a:t>——</a:t>
            </a:r>
            <a:r>
              <a:rPr lang="zh-CN" altLang="en-US" sz="2100" dirty="0">
                <a:solidFill>
                  <a:srgbClr val="FF0000"/>
                </a:solidFill>
                <a:sym typeface="Verdana" panose="020B0604030504040204" pitchFamily="2" charset="0"/>
              </a:rPr>
              <a:t>宽浅式明渠</a:t>
            </a:r>
            <a:endParaRPr lang="en-US" altLang="zh-CN" sz="2100" dirty="0">
              <a:solidFill>
                <a:srgbClr val="FF0000"/>
              </a:solidFill>
              <a:sym typeface="Verdana" panose="020B0604030504040204" pitchFamily="2" charset="0"/>
            </a:endParaRPr>
          </a:p>
          <a:p>
            <a:pPr eaLnBrk="1" hangingPunct="1">
              <a:lnSpc>
                <a:spcPct val="160000"/>
              </a:lnSpc>
            </a:pPr>
            <a:endParaRPr lang="en-US" altLang="zh-CN" sz="2100" dirty="0">
              <a:solidFill>
                <a:srgbClr val="1A5FAF"/>
              </a:solidFill>
              <a:sym typeface="Verdana" panose="020B0604030504040204" pitchFamily="2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100" dirty="0">
                <a:sym typeface="Verdana" panose="020B0604030504040204" pitchFamily="2" charset="0"/>
              </a:rPr>
              <a:t>给定断面及上下游情况，建立三维水流模型（</a:t>
            </a:r>
            <a:r>
              <a:rPr lang="en-US" altLang="zh-CN" sz="2100" dirty="0">
                <a:sym typeface="Verdana" panose="020B0604030504040204" pitchFamily="2" charset="0"/>
              </a:rPr>
              <a:t>CFD</a:t>
            </a:r>
            <a:r>
              <a:rPr lang="zh-CN" altLang="en-US" sz="2100" dirty="0">
                <a:sym typeface="Verdana" panose="020B0604030504040204" pitchFamily="2" charset="0"/>
              </a:rPr>
              <a:t>），网格化计算断面流速分布，由动态测量值对模型进行校正</a:t>
            </a:r>
            <a:r>
              <a:rPr lang="en-US" altLang="zh-CN" sz="2100" dirty="0">
                <a:solidFill>
                  <a:srgbClr val="FF0000"/>
                </a:solidFill>
                <a:sym typeface="Verdana" panose="020B0604030504040204" pitchFamily="2" charset="0"/>
              </a:rPr>
              <a:t>——</a:t>
            </a:r>
            <a:r>
              <a:rPr lang="zh-CN" altLang="en-US" sz="2100" dirty="0">
                <a:solidFill>
                  <a:srgbClr val="FF0000"/>
                </a:solidFill>
                <a:sym typeface="Verdana" panose="020B0604030504040204" pitchFamily="2" charset="0"/>
              </a:rPr>
              <a:t>窄深式明渠或圆管</a:t>
            </a:r>
          </a:p>
        </p:txBody>
      </p:sp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595312" y="231776"/>
            <a:ext cx="8229600" cy="75247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关键点之三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@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雷达流量计</a:t>
            </a:r>
          </a:p>
        </p:txBody>
      </p:sp>
      <p:pic>
        <p:nvPicPr>
          <p:cNvPr id="2560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76" y="1690254"/>
            <a:ext cx="2683573" cy="385124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4540" y="3729298"/>
            <a:ext cx="2344093" cy="20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58854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799</Words>
  <Application>Microsoft Macintosh PowerPoint</Application>
  <PresentationFormat>宽屏</PresentationFormat>
  <Paragraphs>226</Paragraphs>
  <Slides>17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等线</vt:lpstr>
      <vt:lpstr>等线 Light</vt:lpstr>
      <vt:lpstr>黑体</vt:lpstr>
      <vt:lpstr>宋体</vt:lpstr>
      <vt:lpstr>Microsoft YaHei</vt:lpstr>
      <vt:lpstr>Microsoft YaHei</vt:lpstr>
      <vt:lpstr>Arial</vt:lpstr>
      <vt:lpstr>Calibri</vt:lpstr>
      <vt:lpstr>Verdana</vt:lpstr>
      <vt:lpstr>Wingdings</vt:lpstr>
      <vt:lpstr>Office 主题​​</vt:lpstr>
      <vt:lpstr>PowerPoint 演示文稿</vt:lpstr>
      <vt:lpstr>水量数据 是智慧水务的基础支撑</vt:lpstr>
      <vt:lpstr>明渠测流发展趋势</vt:lpstr>
      <vt:lpstr>航征公司介绍</vt:lpstr>
      <vt:lpstr>雷达测流的关键点</vt:lpstr>
      <vt:lpstr>关键点之一@雷达水位计</vt:lpstr>
      <vt:lpstr>关键点之二@雷达流速仪</vt:lpstr>
      <vt:lpstr>无锡动水槽实验基地</vt:lpstr>
      <vt:lpstr>关键点之三@雷达流量计</vt:lpstr>
      <vt:lpstr>应用之一、人工明渠流量在线监测</vt:lpstr>
      <vt:lpstr>应用之二、天然河流及城市内河流量在线监测</vt:lpstr>
      <vt:lpstr>应用之三、城市排水管网水位、流量在线监测</vt:lpstr>
      <vt:lpstr>航征雷达系列产品</vt:lpstr>
      <vt:lpstr>产品的第三方检验报告</vt:lpstr>
      <vt:lpstr>团体标准申请</vt:lpstr>
      <vt:lpstr>“新长征路上”的航征雷达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rxly</dc:creator>
  <cp:lastModifiedBy>rxly</cp:lastModifiedBy>
  <cp:revision>76</cp:revision>
  <dcterms:created xsi:type="dcterms:W3CDTF">2019-05-27T04:54:36Z</dcterms:created>
  <dcterms:modified xsi:type="dcterms:W3CDTF">2019-05-31T08:34:09Z</dcterms:modified>
</cp:coreProperties>
</file>