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6" r:id="rId1"/>
    <p:sldMasterId id="2147483946" r:id="rId2"/>
  </p:sldMasterIdLst>
  <p:notesMasterIdLst>
    <p:notesMasterId r:id="rId38"/>
  </p:notesMasterIdLst>
  <p:handoutMasterIdLst>
    <p:handoutMasterId r:id="rId39"/>
  </p:handoutMasterIdLst>
  <p:sldIdLst>
    <p:sldId id="256" r:id="rId3"/>
    <p:sldId id="257" r:id="rId4"/>
    <p:sldId id="984" r:id="rId5"/>
    <p:sldId id="985" r:id="rId6"/>
    <p:sldId id="989" r:id="rId7"/>
    <p:sldId id="1139" r:id="rId8"/>
    <p:sldId id="1313" r:id="rId9"/>
    <p:sldId id="1334" r:id="rId10"/>
    <p:sldId id="1335" r:id="rId11"/>
    <p:sldId id="1020" r:id="rId12"/>
    <p:sldId id="1038" r:id="rId13"/>
    <p:sldId id="1073" r:id="rId14"/>
    <p:sldId id="1018" r:id="rId15"/>
    <p:sldId id="274" r:id="rId16"/>
    <p:sldId id="1016" r:id="rId17"/>
    <p:sldId id="1013" r:id="rId18"/>
    <p:sldId id="1017" r:id="rId19"/>
    <p:sldId id="1337" r:id="rId20"/>
    <p:sldId id="305" r:id="rId21"/>
    <p:sldId id="1336" r:id="rId22"/>
    <p:sldId id="990" r:id="rId23"/>
    <p:sldId id="995" r:id="rId24"/>
    <p:sldId id="996" r:id="rId25"/>
    <p:sldId id="322" r:id="rId26"/>
    <p:sldId id="271" r:id="rId27"/>
    <p:sldId id="1006" r:id="rId28"/>
    <p:sldId id="998" r:id="rId29"/>
    <p:sldId id="1003" r:id="rId30"/>
    <p:sldId id="1000" r:id="rId31"/>
    <p:sldId id="1001" r:id="rId32"/>
    <p:sldId id="1002" r:id="rId33"/>
    <p:sldId id="1010" r:id="rId34"/>
    <p:sldId id="1159" r:id="rId35"/>
    <p:sldId id="1011" r:id="rId36"/>
    <p:sldId id="1012" r:id="rId37"/>
  </p:sldIdLst>
  <p:sldSz cx="9144000" cy="5143500" type="screen16x9"/>
  <p:notesSz cx="6781800" cy="9926638"/>
  <p:defaultTextStyle>
    <a:defPPr>
      <a:defRPr lang="zh-CN"/>
    </a:defPPr>
    <a:lvl1pPr algn="l" rtl="0" fontAlgn="base">
      <a:spcBef>
        <a:spcPct val="0"/>
      </a:spcBef>
      <a:spcAft>
        <a:spcPct val="0"/>
      </a:spcAft>
      <a:defRPr sz="3600" kern="1200">
        <a:solidFill>
          <a:schemeClr val="tx2"/>
        </a:solidFill>
        <a:latin typeface="楷体_GB2312" pitchFamily="49" charset="-122"/>
        <a:ea typeface="宋体" pitchFamily="2" charset="-122"/>
        <a:cs typeface="+mn-cs"/>
      </a:defRPr>
    </a:lvl1pPr>
    <a:lvl2pPr marL="457200" algn="l" rtl="0" fontAlgn="base">
      <a:spcBef>
        <a:spcPct val="0"/>
      </a:spcBef>
      <a:spcAft>
        <a:spcPct val="0"/>
      </a:spcAft>
      <a:defRPr sz="3600" kern="1200">
        <a:solidFill>
          <a:schemeClr val="tx2"/>
        </a:solidFill>
        <a:latin typeface="楷体_GB2312" pitchFamily="49" charset="-122"/>
        <a:ea typeface="宋体" pitchFamily="2" charset="-122"/>
        <a:cs typeface="+mn-cs"/>
      </a:defRPr>
    </a:lvl2pPr>
    <a:lvl3pPr marL="914400" algn="l" rtl="0" fontAlgn="base">
      <a:spcBef>
        <a:spcPct val="0"/>
      </a:spcBef>
      <a:spcAft>
        <a:spcPct val="0"/>
      </a:spcAft>
      <a:defRPr sz="3600" kern="1200">
        <a:solidFill>
          <a:schemeClr val="tx2"/>
        </a:solidFill>
        <a:latin typeface="楷体_GB2312" pitchFamily="49" charset="-122"/>
        <a:ea typeface="宋体" pitchFamily="2" charset="-122"/>
        <a:cs typeface="+mn-cs"/>
      </a:defRPr>
    </a:lvl3pPr>
    <a:lvl4pPr marL="1371600" algn="l" rtl="0" fontAlgn="base">
      <a:spcBef>
        <a:spcPct val="0"/>
      </a:spcBef>
      <a:spcAft>
        <a:spcPct val="0"/>
      </a:spcAft>
      <a:defRPr sz="3600" kern="1200">
        <a:solidFill>
          <a:schemeClr val="tx2"/>
        </a:solidFill>
        <a:latin typeface="楷体_GB2312" pitchFamily="49" charset="-122"/>
        <a:ea typeface="宋体" pitchFamily="2" charset="-122"/>
        <a:cs typeface="+mn-cs"/>
      </a:defRPr>
    </a:lvl4pPr>
    <a:lvl5pPr marL="1828800" algn="l" rtl="0" fontAlgn="base">
      <a:spcBef>
        <a:spcPct val="0"/>
      </a:spcBef>
      <a:spcAft>
        <a:spcPct val="0"/>
      </a:spcAft>
      <a:defRPr sz="3600" kern="1200">
        <a:solidFill>
          <a:schemeClr val="tx2"/>
        </a:solidFill>
        <a:latin typeface="楷体_GB2312" pitchFamily="49" charset="-122"/>
        <a:ea typeface="宋体" pitchFamily="2" charset="-122"/>
        <a:cs typeface="+mn-cs"/>
      </a:defRPr>
    </a:lvl5pPr>
    <a:lvl6pPr marL="2286000" algn="l" defTabSz="914400" rtl="0" eaLnBrk="1" latinLnBrk="0" hangingPunct="1">
      <a:defRPr sz="3600" kern="1200">
        <a:solidFill>
          <a:schemeClr val="tx2"/>
        </a:solidFill>
        <a:latin typeface="楷体_GB2312" pitchFamily="49" charset="-122"/>
        <a:ea typeface="宋体" pitchFamily="2" charset="-122"/>
        <a:cs typeface="+mn-cs"/>
      </a:defRPr>
    </a:lvl6pPr>
    <a:lvl7pPr marL="2743200" algn="l" defTabSz="914400" rtl="0" eaLnBrk="1" latinLnBrk="0" hangingPunct="1">
      <a:defRPr sz="3600" kern="1200">
        <a:solidFill>
          <a:schemeClr val="tx2"/>
        </a:solidFill>
        <a:latin typeface="楷体_GB2312" pitchFamily="49" charset="-122"/>
        <a:ea typeface="宋体" pitchFamily="2" charset="-122"/>
        <a:cs typeface="+mn-cs"/>
      </a:defRPr>
    </a:lvl7pPr>
    <a:lvl8pPr marL="3200400" algn="l" defTabSz="914400" rtl="0" eaLnBrk="1" latinLnBrk="0" hangingPunct="1">
      <a:defRPr sz="3600" kern="1200">
        <a:solidFill>
          <a:schemeClr val="tx2"/>
        </a:solidFill>
        <a:latin typeface="楷体_GB2312" pitchFamily="49" charset="-122"/>
        <a:ea typeface="宋体" pitchFamily="2" charset="-122"/>
        <a:cs typeface="+mn-cs"/>
      </a:defRPr>
    </a:lvl8pPr>
    <a:lvl9pPr marL="3657600" algn="l" defTabSz="914400" rtl="0" eaLnBrk="1" latinLnBrk="0" hangingPunct="1">
      <a:defRPr sz="3600" kern="1200">
        <a:solidFill>
          <a:schemeClr val="tx2"/>
        </a:solidFill>
        <a:latin typeface="楷体_GB2312" pitchFamily="49" charset="-122"/>
        <a:ea typeface="宋体"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005DA2"/>
    <a:srgbClr val="8C891B"/>
    <a:srgbClr val="BDB925"/>
    <a:srgbClr val="CCECFF"/>
    <a:srgbClr val="CCFFFF"/>
    <a:srgbClr val="CC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中度样式 4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EBBBCC-DAD2-459C-BE2E-F6DE35CF9A28}" styleName="深色样式 2 - 强调 3/强调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深色样式 2 - 强调 5/强调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18" autoAdjust="0"/>
  </p:normalViewPr>
  <p:slideViewPr>
    <p:cSldViewPr>
      <p:cViewPr varScale="1">
        <p:scale>
          <a:sx n="90" d="100"/>
          <a:sy n="90" d="100"/>
        </p:scale>
        <p:origin x="828" y="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9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zh-CN" altLang="en-US" sz="1400"/>
              <a:t>日本球管、钢管和硬</a:t>
            </a:r>
            <a:r>
              <a:rPr lang="en-US" altLang="zh-CN" sz="1400"/>
              <a:t>PVC</a:t>
            </a:r>
            <a:r>
              <a:rPr lang="zh-CN" altLang="en-US" sz="1400"/>
              <a:t>管使用比例</a:t>
            </a:r>
          </a:p>
        </c:rich>
      </c:tx>
      <c:overlay val="0"/>
    </c:title>
    <c:autoTitleDeleted val="0"/>
    <c:plotArea>
      <c:layout/>
      <c:lineChart>
        <c:grouping val="standard"/>
        <c:varyColors val="0"/>
        <c:ser>
          <c:idx val="1"/>
          <c:order val="0"/>
          <c:tx>
            <c:strRef>
              <c:f>日本!$A$14</c:f>
              <c:strCache>
                <c:ptCount val="1"/>
                <c:pt idx="0">
                  <c:v>球管</c:v>
                </c:pt>
              </c:strCache>
            </c:strRef>
          </c:tx>
          <c:dLbls>
            <c:dLbl>
              <c:idx val="0"/>
              <c:layout>
                <c:manualLayout>
                  <c:x val="-5.555555555555558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62-481C-8091-AFD6F6049872}"/>
                </c:ext>
              </c:extLst>
            </c:dLbl>
            <c:dLbl>
              <c:idx val="1"/>
              <c:layout>
                <c:manualLayout>
                  <c:x val="-6.3888888888888884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062-481C-8091-AFD6F6049872}"/>
                </c:ext>
              </c:extLst>
            </c:dLbl>
            <c:dLbl>
              <c:idx val="2"/>
              <c:layout>
                <c:manualLayout>
                  <c:x val="-7.4999999999999997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062-481C-8091-AFD6F6049872}"/>
                </c:ext>
              </c:extLst>
            </c:dLbl>
            <c:dLbl>
              <c:idx val="3"/>
              <c:layout>
                <c:manualLayout>
                  <c:x val="-6.6666666666666666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062-481C-8091-AFD6F6049872}"/>
                </c:ext>
              </c:extLst>
            </c:dLbl>
            <c:dLbl>
              <c:idx val="4"/>
              <c:layout>
                <c:manualLayout>
                  <c:x val="-6.1111111111111109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062-481C-8091-AFD6F6049872}"/>
                </c:ext>
              </c:extLst>
            </c:dLbl>
            <c:dLbl>
              <c:idx val="5"/>
              <c:layout>
                <c:manualLayout>
                  <c:x val="-5.5555555555555552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062-481C-8091-AFD6F6049872}"/>
                </c:ext>
              </c:extLst>
            </c:dLbl>
            <c:dLbl>
              <c:idx val="6"/>
              <c:layout>
                <c:manualLayout>
                  <c:x val="-5.5555555555555552E-2"/>
                  <c:y val="-5.09259259259259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62-481C-8091-AFD6F6049872}"/>
                </c:ext>
              </c:extLst>
            </c:dLbl>
            <c:dLbl>
              <c:idx val="7"/>
              <c:layout>
                <c:manualLayout>
                  <c:x val="-3.3333333333333229E-2"/>
                  <c:y val="-4.6296296296296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062-481C-8091-AFD6F6049872}"/>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日本!$B$13:$I$13</c:f>
              <c:numCache>
                <c:formatCode>General</c:formatCode>
                <c:ptCount val="8"/>
                <c:pt idx="0">
                  <c:v>1980</c:v>
                </c:pt>
                <c:pt idx="1">
                  <c:v>1985</c:v>
                </c:pt>
                <c:pt idx="2">
                  <c:v>1990</c:v>
                </c:pt>
                <c:pt idx="3">
                  <c:v>1995</c:v>
                </c:pt>
                <c:pt idx="4">
                  <c:v>2000</c:v>
                </c:pt>
                <c:pt idx="5">
                  <c:v>2005</c:v>
                </c:pt>
                <c:pt idx="6">
                  <c:v>2010</c:v>
                </c:pt>
                <c:pt idx="7">
                  <c:v>2015</c:v>
                </c:pt>
              </c:numCache>
            </c:numRef>
          </c:cat>
          <c:val>
            <c:numRef>
              <c:f>日本!$B$14:$I$14</c:f>
              <c:numCache>
                <c:formatCode>0.0%</c:formatCode>
                <c:ptCount val="8"/>
                <c:pt idx="0">
                  <c:v>0.41544204091229719</c:v>
                </c:pt>
                <c:pt idx="1">
                  <c:v>0.45133514172660083</c:v>
                </c:pt>
                <c:pt idx="2">
                  <c:v>0.39307030632844725</c:v>
                </c:pt>
                <c:pt idx="3">
                  <c:v>0.47488791894614185</c:v>
                </c:pt>
                <c:pt idx="4">
                  <c:v>0.521718730261852</c:v>
                </c:pt>
                <c:pt idx="5">
                  <c:v>0.54866930347925191</c:v>
                </c:pt>
                <c:pt idx="6">
                  <c:v>0.56296811301077643</c:v>
                </c:pt>
                <c:pt idx="7">
                  <c:v>0.56607284897420129</c:v>
                </c:pt>
              </c:numCache>
            </c:numRef>
          </c:val>
          <c:smooth val="0"/>
          <c:extLst>
            <c:ext xmlns:c16="http://schemas.microsoft.com/office/drawing/2014/chart" uri="{C3380CC4-5D6E-409C-BE32-E72D297353CC}">
              <c16:uniqueId val="{00000008-2062-481C-8091-AFD6F6049872}"/>
            </c:ext>
          </c:extLst>
        </c:ser>
        <c:ser>
          <c:idx val="2"/>
          <c:order val="1"/>
          <c:tx>
            <c:strRef>
              <c:f>日本!$A$15</c:f>
              <c:strCache>
                <c:ptCount val="1"/>
                <c:pt idx="0">
                  <c:v>钢管</c:v>
                </c:pt>
              </c:strCache>
            </c:strRef>
          </c:tx>
          <c:cat>
            <c:numRef>
              <c:f>日本!$B$13:$I$13</c:f>
              <c:numCache>
                <c:formatCode>General</c:formatCode>
                <c:ptCount val="8"/>
                <c:pt idx="0">
                  <c:v>1980</c:v>
                </c:pt>
                <c:pt idx="1">
                  <c:v>1985</c:v>
                </c:pt>
                <c:pt idx="2">
                  <c:v>1990</c:v>
                </c:pt>
                <c:pt idx="3">
                  <c:v>1995</c:v>
                </c:pt>
                <c:pt idx="4">
                  <c:v>2000</c:v>
                </c:pt>
                <c:pt idx="5">
                  <c:v>2005</c:v>
                </c:pt>
                <c:pt idx="6">
                  <c:v>2010</c:v>
                </c:pt>
                <c:pt idx="7">
                  <c:v>2015</c:v>
                </c:pt>
              </c:numCache>
            </c:numRef>
          </c:cat>
          <c:val>
            <c:numRef>
              <c:f>日本!$B$15:$I$15</c:f>
              <c:numCache>
                <c:formatCode>0.0%</c:formatCode>
                <c:ptCount val="8"/>
                <c:pt idx="0">
                  <c:v>4.0500822948506932E-2</c:v>
                </c:pt>
                <c:pt idx="1">
                  <c:v>3.9867605703904636E-2</c:v>
                </c:pt>
                <c:pt idx="2">
                  <c:v>3.5723689985078556E-2</c:v>
                </c:pt>
                <c:pt idx="3">
                  <c:v>3.6043686923547882E-2</c:v>
                </c:pt>
                <c:pt idx="4">
                  <c:v>3.490155739627885E-2</c:v>
                </c:pt>
                <c:pt idx="5">
                  <c:v>3.2278608299255891E-2</c:v>
                </c:pt>
                <c:pt idx="6">
                  <c:v>2.9390386499383751E-2</c:v>
                </c:pt>
                <c:pt idx="7">
                  <c:v>2.7104500907985773E-2</c:v>
                </c:pt>
              </c:numCache>
            </c:numRef>
          </c:val>
          <c:smooth val="0"/>
          <c:extLst>
            <c:ext xmlns:c16="http://schemas.microsoft.com/office/drawing/2014/chart" uri="{C3380CC4-5D6E-409C-BE32-E72D297353CC}">
              <c16:uniqueId val="{00000009-2062-481C-8091-AFD6F6049872}"/>
            </c:ext>
          </c:extLst>
        </c:ser>
        <c:ser>
          <c:idx val="0"/>
          <c:order val="2"/>
          <c:tx>
            <c:strRef>
              <c:f>日本!$A$16</c:f>
              <c:strCache>
                <c:ptCount val="1"/>
                <c:pt idx="0">
                  <c:v>硬PVC管</c:v>
                </c:pt>
              </c:strCache>
            </c:strRef>
          </c:tx>
          <c:cat>
            <c:numRef>
              <c:f>日本!$B$13:$I$13</c:f>
              <c:numCache>
                <c:formatCode>General</c:formatCode>
                <c:ptCount val="8"/>
                <c:pt idx="0">
                  <c:v>1980</c:v>
                </c:pt>
                <c:pt idx="1">
                  <c:v>1985</c:v>
                </c:pt>
                <c:pt idx="2">
                  <c:v>1990</c:v>
                </c:pt>
                <c:pt idx="3">
                  <c:v>1995</c:v>
                </c:pt>
                <c:pt idx="4">
                  <c:v>2000</c:v>
                </c:pt>
                <c:pt idx="5">
                  <c:v>2005</c:v>
                </c:pt>
                <c:pt idx="6">
                  <c:v>2010</c:v>
                </c:pt>
                <c:pt idx="7">
                  <c:v>2015</c:v>
                </c:pt>
              </c:numCache>
            </c:numRef>
          </c:cat>
          <c:val>
            <c:numRef>
              <c:f>日本!$B$16:$I$16</c:f>
              <c:numCache>
                <c:formatCode>0.0%</c:formatCode>
                <c:ptCount val="8"/>
                <c:pt idx="0">
                  <c:v>0.24585586644721374</c:v>
                </c:pt>
                <c:pt idx="1">
                  <c:v>0.27285170345668569</c:v>
                </c:pt>
                <c:pt idx="2">
                  <c:v>0.28998068989730535</c:v>
                </c:pt>
                <c:pt idx="3">
                  <c:v>0.30695396283056503</c:v>
                </c:pt>
                <c:pt idx="4">
                  <c:v>0.31463735946438559</c:v>
                </c:pt>
                <c:pt idx="5">
                  <c:v>0.31713816451029025</c:v>
                </c:pt>
                <c:pt idx="6">
                  <c:v>0.31879088581992859</c:v>
                </c:pt>
                <c:pt idx="7">
                  <c:v>0.31678948237306964</c:v>
                </c:pt>
              </c:numCache>
            </c:numRef>
          </c:val>
          <c:smooth val="0"/>
          <c:extLst>
            <c:ext xmlns:c16="http://schemas.microsoft.com/office/drawing/2014/chart" uri="{C3380CC4-5D6E-409C-BE32-E72D297353CC}">
              <c16:uniqueId val="{0000000A-2062-481C-8091-AFD6F6049872}"/>
            </c:ext>
          </c:extLst>
        </c:ser>
        <c:dLbls>
          <c:showLegendKey val="0"/>
          <c:showVal val="0"/>
          <c:showCatName val="0"/>
          <c:showSerName val="0"/>
          <c:showPercent val="0"/>
          <c:showBubbleSize val="0"/>
        </c:dLbls>
        <c:marker val="1"/>
        <c:smooth val="0"/>
        <c:axId val="140063488"/>
        <c:axId val="140065408"/>
      </c:lineChart>
      <c:catAx>
        <c:axId val="140063488"/>
        <c:scaling>
          <c:orientation val="minMax"/>
        </c:scaling>
        <c:delete val="0"/>
        <c:axPos val="b"/>
        <c:title>
          <c:tx>
            <c:rich>
              <a:bodyPr/>
              <a:lstStyle/>
              <a:p>
                <a:pPr>
                  <a:defRPr/>
                </a:pPr>
                <a:r>
                  <a:rPr lang="zh-CN" altLang="en-US"/>
                  <a:t>年份</a:t>
                </a:r>
              </a:p>
            </c:rich>
          </c:tx>
          <c:layout>
            <c:manualLayout>
              <c:xMode val="edge"/>
              <c:yMode val="edge"/>
              <c:x val="0.54455664916885393"/>
              <c:y val="0.73572725284339457"/>
            </c:manualLayout>
          </c:layout>
          <c:overlay val="0"/>
        </c:title>
        <c:numFmt formatCode="General" sourceLinked="1"/>
        <c:majorTickMark val="out"/>
        <c:minorTickMark val="none"/>
        <c:tickLblPos val="nextTo"/>
        <c:crossAx val="140065408"/>
        <c:crosses val="autoZero"/>
        <c:auto val="1"/>
        <c:lblAlgn val="ctr"/>
        <c:lblOffset val="100"/>
        <c:noMultiLvlLbl val="0"/>
      </c:catAx>
      <c:valAx>
        <c:axId val="140065408"/>
        <c:scaling>
          <c:orientation val="minMax"/>
        </c:scaling>
        <c:delete val="0"/>
        <c:axPos val="l"/>
        <c:majorGridlines/>
        <c:title>
          <c:tx>
            <c:rich>
              <a:bodyPr rot="0" vert="wordArtVertRtl"/>
              <a:lstStyle/>
              <a:p>
                <a:pPr>
                  <a:defRPr/>
                </a:pPr>
                <a:r>
                  <a:rPr lang="zh-CN" altLang="en-US"/>
                  <a:t>比例</a:t>
                </a:r>
              </a:p>
            </c:rich>
          </c:tx>
          <c:overlay val="0"/>
        </c:title>
        <c:numFmt formatCode="0.0%" sourceLinked="1"/>
        <c:majorTickMark val="out"/>
        <c:minorTickMark val="none"/>
        <c:tickLblPos val="nextTo"/>
        <c:crossAx val="140063488"/>
        <c:crosses val="autoZero"/>
        <c:crossBetween val="between"/>
      </c:valAx>
    </c:plotArea>
    <c:legend>
      <c:legendPos val="b"/>
      <c:overlay val="0"/>
    </c:legend>
    <c:plotVisOnly val="1"/>
    <c:dispBlanksAs val="gap"/>
    <c:showDLblsOverMax val="0"/>
  </c:chart>
  <c:spPr>
    <a:ln>
      <a:solidFill>
        <a:srgbClr val="BBE0E3"/>
      </a:solid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zh-CN" altLang="en-US" sz="1400"/>
              <a:t>日本供水效率</a:t>
            </a:r>
          </a:p>
        </c:rich>
      </c:tx>
      <c:overlay val="0"/>
    </c:title>
    <c:autoTitleDeleted val="0"/>
    <c:plotArea>
      <c:layout/>
      <c:lineChart>
        <c:grouping val="standard"/>
        <c:varyColors val="0"/>
        <c:ser>
          <c:idx val="1"/>
          <c:order val="0"/>
          <c:tx>
            <c:strRef>
              <c:f>日本!$A$24</c:f>
              <c:strCache>
                <c:ptCount val="1"/>
                <c:pt idx="0">
                  <c:v>有效供水率</c:v>
                </c:pt>
              </c:strCache>
            </c:strRef>
          </c:tx>
          <c:dLbls>
            <c:dLbl>
              <c:idx val="0"/>
              <c:layout>
                <c:manualLayout>
                  <c:x val="-6.1111111111111109E-2"/>
                  <c:y val="-4.62962962962962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CB-4E7B-8B84-210C7E6AD360}"/>
                </c:ext>
              </c:extLst>
            </c:dLbl>
            <c:dLbl>
              <c:idx val="1"/>
              <c:layout>
                <c:manualLayout>
                  <c:x val="-5.833333333333333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0CB-4E7B-8B84-210C7E6AD360}"/>
                </c:ext>
              </c:extLst>
            </c:dLbl>
            <c:dLbl>
              <c:idx val="2"/>
              <c:layout>
                <c:manualLayout>
                  <c:x val="-5.8333333333333383E-2"/>
                  <c:y val="-4.6296296296296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0CB-4E7B-8B84-210C7E6AD360}"/>
                </c:ext>
              </c:extLst>
            </c:dLbl>
            <c:dLbl>
              <c:idx val="3"/>
              <c:layout>
                <c:manualLayout>
                  <c:x val="-6.1111111111111109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0CB-4E7B-8B84-210C7E6AD360}"/>
                </c:ext>
              </c:extLst>
            </c:dLbl>
            <c:dLbl>
              <c:idx val="4"/>
              <c:layout>
                <c:manualLayout>
                  <c:x val="-5.8333333333333438E-2"/>
                  <c:y val="-5.0925925925925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CB-4E7B-8B84-210C7E6AD360}"/>
                </c:ext>
              </c:extLst>
            </c:dLbl>
            <c:dLbl>
              <c:idx val="5"/>
              <c:layout>
                <c:manualLayout>
                  <c:x val="-5.2777777777777674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0CB-4E7B-8B84-210C7E6AD3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日本!$B$23:$G$23</c:f>
              <c:numCache>
                <c:formatCode>General</c:formatCode>
                <c:ptCount val="6"/>
                <c:pt idx="0">
                  <c:v>1970</c:v>
                </c:pt>
                <c:pt idx="1">
                  <c:v>1980</c:v>
                </c:pt>
                <c:pt idx="2">
                  <c:v>1990</c:v>
                </c:pt>
                <c:pt idx="3">
                  <c:v>2000</c:v>
                </c:pt>
                <c:pt idx="4">
                  <c:v>2010</c:v>
                </c:pt>
                <c:pt idx="5">
                  <c:v>2015</c:v>
                </c:pt>
              </c:numCache>
            </c:numRef>
          </c:cat>
          <c:val>
            <c:numRef>
              <c:f>日本!$B$24:$G$24</c:f>
              <c:numCache>
                <c:formatCode>0.0%</c:formatCode>
                <c:ptCount val="6"/>
                <c:pt idx="0">
                  <c:v>0.77400000000000002</c:v>
                </c:pt>
                <c:pt idx="1">
                  <c:v>0.83799999999999997</c:v>
                </c:pt>
                <c:pt idx="2">
                  <c:v>0.89</c:v>
                </c:pt>
                <c:pt idx="3">
                  <c:v>0.91700000000000004</c:v>
                </c:pt>
                <c:pt idx="4">
                  <c:v>0.92900000000000005</c:v>
                </c:pt>
                <c:pt idx="5">
                  <c:v>0.92600000000000005</c:v>
                </c:pt>
              </c:numCache>
            </c:numRef>
          </c:val>
          <c:smooth val="0"/>
          <c:extLst>
            <c:ext xmlns:c16="http://schemas.microsoft.com/office/drawing/2014/chart" uri="{C3380CC4-5D6E-409C-BE32-E72D297353CC}">
              <c16:uniqueId val="{00000006-F0CB-4E7B-8B84-210C7E6AD360}"/>
            </c:ext>
          </c:extLst>
        </c:ser>
        <c:ser>
          <c:idx val="2"/>
          <c:order val="1"/>
          <c:tx>
            <c:strRef>
              <c:f>日本!$A$25</c:f>
              <c:strCache>
                <c:ptCount val="1"/>
                <c:pt idx="0">
                  <c:v>计量供水率</c:v>
                </c:pt>
              </c:strCache>
            </c:strRef>
          </c:tx>
          <c:dLbls>
            <c:dLbl>
              <c:idx val="0"/>
              <c:layout>
                <c:manualLayout>
                  <c:x val="-0.05"/>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0CB-4E7B-8B84-210C7E6AD360}"/>
                </c:ext>
              </c:extLst>
            </c:dLbl>
            <c:dLbl>
              <c:idx val="1"/>
              <c:layout>
                <c:manualLayout>
                  <c:x val="-5.8333333333333334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0CB-4E7B-8B84-210C7E6AD360}"/>
                </c:ext>
              </c:extLst>
            </c:dLbl>
            <c:dLbl>
              <c:idx val="2"/>
              <c:layout>
                <c:manualLayout>
                  <c:x val="-5.8333333333333383E-2"/>
                  <c:y val="6.48148148148148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0CB-4E7B-8B84-210C7E6AD360}"/>
                </c:ext>
              </c:extLst>
            </c:dLbl>
            <c:dLbl>
              <c:idx val="3"/>
              <c:layout>
                <c:manualLayout>
                  <c:x val="-6.1111111111111109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0CB-4E7B-8B84-210C7E6AD360}"/>
                </c:ext>
              </c:extLst>
            </c:dLbl>
            <c:dLbl>
              <c:idx val="4"/>
              <c:layout>
                <c:manualLayout>
                  <c:x val="-5.8333333333333438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0CB-4E7B-8B84-210C7E6AD360}"/>
                </c:ext>
              </c:extLst>
            </c:dLbl>
            <c:dLbl>
              <c:idx val="5"/>
              <c:layout>
                <c:manualLayout>
                  <c:x val="-5.2777777777777674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B-4E7B-8B84-210C7E6AD3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日本!$B$23:$G$23</c:f>
              <c:numCache>
                <c:formatCode>General</c:formatCode>
                <c:ptCount val="6"/>
                <c:pt idx="0">
                  <c:v>1970</c:v>
                </c:pt>
                <c:pt idx="1">
                  <c:v>1980</c:v>
                </c:pt>
                <c:pt idx="2">
                  <c:v>1990</c:v>
                </c:pt>
                <c:pt idx="3">
                  <c:v>2000</c:v>
                </c:pt>
                <c:pt idx="4">
                  <c:v>2010</c:v>
                </c:pt>
                <c:pt idx="5">
                  <c:v>2015</c:v>
                </c:pt>
              </c:numCache>
            </c:numRef>
          </c:cat>
          <c:val>
            <c:numRef>
              <c:f>日本!$B$25:$G$25</c:f>
              <c:numCache>
                <c:formatCode>0.0%</c:formatCode>
                <c:ptCount val="6"/>
                <c:pt idx="0">
                  <c:v>0.73799999999999999</c:v>
                </c:pt>
                <c:pt idx="1">
                  <c:v>0.79900000000000004</c:v>
                </c:pt>
                <c:pt idx="2">
                  <c:v>0.85699999999999998</c:v>
                </c:pt>
                <c:pt idx="3">
                  <c:v>0.88600000000000001</c:v>
                </c:pt>
                <c:pt idx="4">
                  <c:v>0.90200000000000002</c:v>
                </c:pt>
                <c:pt idx="5">
                  <c:v>0.9</c:v>
                </c:pt>
              </c:numCache>
            </c:numRef>
          </c:val>
          <c:smooth val="0"/>
          <c:extLst>
            <c:ext xmlns:c16="http://schemas.microsoft.com/office/drawing/2014/chart" uri="{C3380CC4-5D6E-409C-BE32-E72D297353CC}">
              <c16:uniqueId val="{0000000D-F0CB-4E7B-8B84-210C7E6AD360}"/>
            </c:ext>
          </c:extLst>
        </c:ser>
        <c:ser>
          <c:idx val="3"/>
          <c:order val="2"/>
          <c:tx>
            <c:strRef>
              <c:f>日本!$A$26</c:f>
              <c:strCache>
                <c:ptCount val="1"/>
                <c:pt idx="0">
                  <c:v>未计量供水率</c:v>
                </c:pt>
              </c:strCache>
            </c:strRef>
          </c:tx>
          <c:dLbls>
            <c:dLbl>
              <c:idx val="0"/>
              <c:layout>
                <c:manualLayout>
                  <c:x val="-6.6666666666666666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0CB-4E7B-8B84-210C7E6AD360}"/>
                </c:ext>
              </c:extLst>
            </c:dLbl>
            <c:dLbl>
              <c:idx val="1"/>
              <c:layout>
                <c:manualLayout>
                  <c:x val="-0.05"/>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0CB-4E7B-8B84-210C7E6AD360}"/>
                </c:ext>
              </c:extLst>
            </c:dLbl>
            <c:dLbl>
              <c:idx val="2"/>
              <c:layout>
                <c:manualLayout>
                  <c:x val="-5.8333333333333383E-2"/>
                  <c:y val="-6.4814814814814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0CB-4E7B-8B84-210C7E6AD360}"/>
                </c:ext>
              </c:extLst>
            </c:dLbl>
            <c:dLbl>
              <c:idx val="3"/>
              <c:layout>
                <c:manualLayout>
                  <c:x val="-5.5555555555555552E-2"/>
                  <c:y val="-4.16666666666665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0CB-4E7B-8B84-210C7E6AD360}"/>
                </c:ext>
              </c:extLst>
            </c:dLbl>
            <c:dLbl>
              <c:idx val="4"/>
              <c:layout>
                <c:manualLayout>
                  <c:x val="-5.00000000000001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F0CB-4E7B-8B84-210C7E6AD360}"/>
                </c:ext>
              </c:extLst>
            </c:dLbl>
            <c:dLbl>
              <c:idx val="5"/>
              <c:layout>
                <c:manualLayout>
                  <c:x val="-5.8333333333333334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F0CB-4E7B-8B84-210C7E6AD360}"/>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日本!$B$23:$G$23</c:f>
              <c:numCache>
                <c:formatCode>General</c:formatCode>
                <c:ptCount val="6"/>
                <c:pt idx="0">
                  <c:v>1970</c:v>
                </c:pt>
                <c:pt idx="1">
                  <c:v>1980</c:v>
                </c:pt>
                <c:pt idx="2">
                  <c:v>1990</c:v>
                </c:pt>
                <c:pt idx="3">
                  <c:v>2000</c:v>
                </c:pt>
                <c:pt idx="4">
                  <c:v>2010</c:v>
                </c:pt>
                <c:pt idx="5">
                  <c:v>2015</c:v>
                </c:pt>
              </c:numCache>
            </c:numRef>
          </c:cat>
          <c:val>
            <c:numRef>
              <c:f>日本!$B$26:$G$26</c:f>
              <c:numCache>
                <c:formatCode>0.0%</c:formatCode>
                <c:ptCount val="6"/>
                <c:pt idx="0">
                  <c:v>0.22600000000000001</c:v>
                </c:pt>
                <c:pt idx="1">
                  <c:v>0.16200000000000001</c:v>
                </c:pt>
                <c:pt idx="2">
                  <c:v>0.11</c:v>
                </c:pt>
                <c:pt idx="3">
                  <c:v>8.3000000000000004E-2</c:v>
                </c:pt>
                <c:pt idx="4">
                  <c:v>7.0999999999999994E-2</c:v>
                </c:pt>
                <c:pt idx="5">
                  <c:v>7.3999999999999996E-2</c:v>
                </c:pt>
              </c:numCache>
            </c:numRef>
          </c:val>
          <c:smooth val="0"/>
          <c:extLst>
            <c:ext xmlns:c16="http://schemas.microsoft.com/office/drawing/2014/chart" uri="{C3380CC4-5D6E-409C-BE32-E72D297353CC}">
              <c16:uniqueId val="{00000014-F0CB-4E7B-8B84-210C7E6AD360}"/>
            </c:ext>
          </c:extLst>
        </c:ser>
        <c:dLbls>
          <c:showLegendKey val="0"/>
          <c:showVal val="0"/>
          <c:showCatName val="0"/>
          <c:showSerName val="0"/>
          <c:showPercent val="0"/>
          <c:showBubbleSize val="0"/>
        </c:dLbls>
        <c:marker val="1"/>
        <c:smooth val="0"/>
        <c:axId val="166573952"/>
        <c:axId val="166575488"/>
      </c:lineChart>
      <c:catAx>
        <c:axId val="166573952"/>
        <c:scaling>
          <c:orientation val="minMax"/>
        </c:scaling>
        <c:delete val="0"/>
        <c:axPos val="b"/>
        <c:numFmt formatCode="General" sourceLinked="1"/>
        <c:majorTickMark val="out"/>
        <c:minorTickMark val="none"/>
        <c:tickLblPos val="nextTo"/>
        <c:crossAx val="166575488"/>
        <c:crosses val="autoZero"/>
        <c:auto val="1"/>
        <c:lblAlgn val="ctr"/>
        <c:lblOffset val="100"/>
        <c:noMultiLvlLbl val="0"/>
      </c:catAx>
      <c:valAx>
        <c:axId val="166575488"/>
        <c:scaling>
          <c:orientation val="minMax"/>
        </c:scaling>
        <c:delete val="0"/>
        <c:axPos val="l"/>
        <c:majorGridlines/>
        <c:numFmt formatCode="0.0%" sourceLinked="1"/>
        <c:majorTickMark val="out"/>
        <c:minorTickMark val="none"/>
        <c:tickLblPos val="nextTo"/>
        <c:crossAx val="166573952"/>
        <c:crosses val="autoZero"/>
        <c:crossBetween val="between"/>
      </c:valAx>
    </c:plotArea>
    <c:legend>
      <c:legendPos val="b"/>
      <c:overlay val="0"/>
    </c:legend>
    <c:plotVisOnly val="1"/>
    <c:dispBlanksAs val="gap"/>
    <c:showDLblsOverMax val="0"/>
  </c:chart>
  <c:spPr>
    <a:ln>
      <a:solidFill>
        <a:srgbClr val="BBE0E3">
          <a:lumMod val="75000"/>
        </a:srgbClr>
      </a:solidFill>
    </a:ln>
  </c:sp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3F5B7-3894-4AE8-9C06-987FEC12ACE8}" type="doc">
      <dgm:prSet loTypeId="urn:microsoft.com/office/officeart/2009/3/layout/StepUpProcess" loCatId="process" qsTypeId="urn:microsoft.com/office/officeart/2005/8/quickstyle/simple4" qsCatId="simple" csTypeId="urn:microsoft.com/office/officeart/2005/8/colors/accent1_2" csCatId="accent1" phldr="1"/>
      <dgm:spPr/>
      <dgm:t>
        <a:bodyPr/>
        <a:lstStyle/>
        <a:p>
          <a:endParaRPr lang="zh-CN" altLang="en-US"/>
        </a:p>
      </dgm:t>
    </dgm:pt>
    <dgm:pt modelId="{972695AD-79D9-4786-B37F-3B41B5FDC395}">
      <dgm:prSet phldrT="[文本]" custT="1"/>
      <dgm:spPr/>
      <dgm:t>
        <a:bodyPr/>
        <a:lstStyle/>
        <a:p>
          <a:pPr algn="ctr"/>
          <a:r>
            <a:rPr lang="zh-CN" altLang="en-US" sz="2800" dirty="0">
              <a:latin typeface="黑体" panose="02010609060101010101" pitchFamily="49" charset="-122"/>
              <a:ea typeface="黑体" panose="02010609060101010101" pitchFamily="49" charset="-122"/>
            </a:rPr>
            <a:t>智慧运维平台</a:t>
          </a:r>
        </a:p>
      </dgm:t>
    </dgm:pt>
    <dgm:pt modelId="{E9F575B2-6261-4F3F-9360-6056978EA9C6}" type="parTrans" cxnId="{C51B3020-4882-45E0-934A-BC4330DAF8AC}">
      <dgm:prSet/>
      <dgm:spPr/>
      <dgm:t>
        <a:bodyPr/>
        <a:lstStyle/>
        <a:p>
          <a:endParaRPr lang="zh-CN" altLang="en-US"/>
        </a:p>
      </dgm:t>
    </dgm:pt>
    <dgm:pt modelId="{871F6ECF-8E64-46E0-8081-38B0F28A20E9}" type="sibTrans" cxnId="{C51B3020-4882-45E0-934A-BC4330DAF8AC}">
      <dgm:prSet/>
      <dgm:spPr/>
      <dgm:t>
        <a:bodyPr/>
        <a:lstStyle/>
        <a:p>
          <a:endParaRPr lang="zh-CN" altLang="en-US"/>
        </a:p>
      </dgm:t>
    </dgm:pt>
    <dgm:pt modelId="{F89DECD1-8930-4352-9555-E84B23A0FDC9}">
      <dgm:prSet phldrT="[文本]" custT="1"/>
      <dgm:spPr/>
      <dgm:t>
        <a:bodyPr/>
        <a:lstStyle/>
        <a:p>
          <a:pPr algn="ctr"/>
          <a:r>
            <a:rPr lang="zh-CN" altLang="en-US" sz="2800" kern="1200" dirty="0">
              <a:solidFill>
                <a:srgbClr val="000000">
                  <a:hueOff val="0"/>
                  <a:satOff val="0"/>
                  <a:lumOff val="0"/>
                  <a:alphaOff val="0"/>
                </a:srgbClr>
              </a:solidFill>
              <a:latin typeface="黑体" panose="02010609060101010101" pitchFamily="49" charset="-122"/>
              <a:ea typeface="黑体" panose="02010609060101010101" pitchFamily="49" charset="-122"/>
              <a:cs typeface="+mn-cs"/>
            </a:rPr>
            <a:t>区域水利物联网智慧系统</a:t>
          </a:r>
        </a:p>
      </dgm:t>
    </dgm:pt>
    <dgm:pt modelId="{3C729926-97AC-46E0-90AF-087398F42FA6}" type="parTrans" cxnId="{A2355D8F-1090-4D8D-8D1E-CA46AE0394B6}">
      <dgm:prSet/>
      <dgm:spPr/>
      <dgm:t>
        <a:bodyPr/>
        <a:lstStyle/>
        <a:p>
          <a:endParaRPr lang="zh-CN" altLang="en-US"/>
        </a:p>
      </dgm:t>
    </dgm:pt>
    <dgm:pt modelId="{6DFAC242-8FD6-40FB-9932-B96C3C5B5FE9}" type="sibTrans" cxnId="{A2355D8F-1090-4D8D-8D1E-CA46AE0394B6}">
      <dgm:prSet/>
      <dgm:spPr/>
      <dgm:t>
        <a:bodyPr/>
        <a:lstStyle/>
        <a:p>
          <a:endParaRPr lang="zh-CN" altLang="en-US"/>
        </a:p>
      </dgm:t>
    </dgm:pt>
    <dgm:pt modelId="{E9376B9F-C8C8-4038-9E31-932E12C01D6F}">
      <dgm:prSet phldrT="[文本]" custT="1"/>
      <dgm:spPr/>
      <dgm:t>
        <a:bodyPr/>
        <a:lstStyle/>
        <a:p>
          <a:r>
            <a:rPr lang="zh-CN" altLang="en-US" sz="2800" kern="1200" dirty="0">
              <a:solidFill>
                <a:srgbClr val="000000">
                  <a:hueOff val="0"/>
                  <a:satOff val="0"/>
                  <a:lumOff val="0"/>
                  <a:alphaOff val="0"/>
                </a:srgbClr>
              </a:solidFill>
              <a:latin typeface="黑体" panose="02010609060101010101" pitchFamily="49" charset="-122"/>
              <a:ea typeface="黑体" panose="02010609060101010101" pitchFamily="49" charset="-122"/>
              <a:cs typeface="+mn-cs"/>
            </a:rPr>
            <a:t>智慧水务全体系</a:t>
          </a:r>
        </a:p>
      </dgm:t>
    </dgm:pt>
    <dgm:pt modelId="{89CEED30-AE0A-4BF6-BDFE-51738CBD5998}" type="parTrans" cxnId="{B7ED9716-2E7C-4661-A08A-CA16967D2DBD}">
      <dgm:prSet/>
      <dgm:spPr/>
      <dgm:t>
        <a:bodyPr/>
        <a:lstStyle/>
        <a:p>
          <a:endParaRPr lang="zh-CN" altLang="en-US"/>
        </a:p>
      </dgm:t>
    </dgm:pt>
    <dgm:pt modelId="{CE2E0085-A80B-4D44-B900-03825AA6080B}" type="sibTrans" cxnId="{B7ED9716-2E7C-4661-A08A-CA16967D2DBD}">
      <dgm:prSet/>
      <dgm:spPr/>
      <dgm:t>
        <a:bodyPr/>
        <a:lstStyle/>
        <a:p>
          <a:endParaRPr lang="zh-CN" altLang="en-US"/>
        </a:p>
      </dgm:t>
    </dgm:pt>
    <dgm:pt modelId="{F8B4926E-79EA-4C75-B3EE-87F8C34AA6F4}" type="pres">
      <dgm:prSet presAssocID="{8293F5B7-3894-4AE8-9C06-987FEC12ACE8}" presName="rootnode" presStyleCnt="0">
        <dgm:presLayoutVars>
          <dgm:chMax/>
          <dgm:chPref/>
          <dgm:dir/>
          <dgm:animLvl val="lvl"/>
        </dgm:presLayoutVars>
      </dgm:prSet>
      <dgm:spPr/>
    </dgm:pt>
    <dgm:pt modelId="{468DCA59-8415-485A-B296-2449D68E3529}" type="pres">
      <dgm:prSet presAssocID="{972695AD-79D9-4786-B37F-3B41B5FDC395}" presName="composite" presStyleCnt="0"/>
      <dgm:spPr/>
    </dgm:pt>
    <dgm:pt modelId="{04095A6E-93E7-42B2-B713-0B494B2D4095}" type="pres">
      <dgm:prSet presAssocID="{972695AD-79D9-4786-B37F-3B41B5FDC395}" presName="LShape" presStyleLbl="alignNode1" presStyleIdx="0" presStyleCnt="5"/>
      <dgm:spPr/>
    </dgm:pt>
    <dgm:pt modelId="{CDEBF8C0-AE5E-401C-AAB2-159EA6FD9EBD}" type="pres">
      <dgm:prSet presAssocID="{972695AD-79D9-4786-B37F-3B41B5FDC395}" presName="ParentText" presStyleLbl="revTx" presStyleIdx="0" presStyleCnt="3">
        <dgm:presLayoutVars>
          <dgm:chMax val="0"/>
          <dgm:chPref val="0"/>
          <dgm:bulletEnabled val="1"/>
        </dgm:presLayoutVars>
      </dgm:prSet>
      <dgm:spPr/>
    </dgm:pt>
    <dgm:pt modelId="{89754269-9959-49F0-AD31-22E54FEEE1B9}" type="pres">
      <dgm:prSet presAssocID="{972695AD-79D9-4786-B37F-3B41B5FDC395}" presName="Triangle" presStyleLbl="alignNode1" presStyleIdx="1" presStyleCnt="5"/>
      <dgm:spPr/>
    </dgm:pt>
    <dgm:pt modelId="{C6B06144-D84A-463D-BE4A-5A7BF2A7F06E}" type="pres">
      <dgm:prSet presAssocID="{871F6ECF-8E64-46E0-8081-38B0F28A20E9}" presName="sibTrans" presStyleCnt="0"/>
      <dgm:spPr/>
    </dgm:pt>
    <dgm:pt modelId="{12A612DE-038E-4634-8A5E-03240B250C1A}" type="pres">
      <dgm:prSet presAssocID="{871F6ECF-8E64-46E0-8081-38B0F28A20E9}" presName="space" presStyleCnt="0"/>
      <dgm:spPr/>
    </dgm:pt>
    <dgm:pt modelId="{DC24905F-CDCC-43F0-B61A-F1828EABE45B}" type="pres">
      <dgm:prSet presAssocID="{F89DECD1-8930-4352-9555-E84B23A0FDC9}" presName="composite" presStyleCnt="0"/>
      <dgm:spPr/>
    </dgm:pt>
    <dgm:pt modelId="{7DA22AFA-DE6A-4021-81AE-8E4A79769C0D}" type="pres">
      <dgm:prSet presAssocID="{F89DECD1-8930-4352-9555-E84B23A0FDC9}" presName="LShape" presStyleLbl="alignNode1" presStyleIdx="2" presStyleCnt="5"/>
      <dgm:spPr/>
    </dgm:pt>
    <dgm:pt modelId="{A978F301-63B2-4C14-BBF5-B8BE9380036D}" type="pres">
      <dgm:prSet presAssocID="{F89DECD1-8930-4352-9555-E84B23A0FDC9}" presName="ParentText" presStyleLbl="revTx" presStyleIdx="1" presStyleCnt="3">
        <dgm:presLayoutVars>
          <dgm:chMax val="0"/>
          <dgm:chPref val="0"/>
          <dgm:bulletEnabled val="1"/>
        </dgm:presLayoutVars>
      </dgm:prSet>
      <dgm:spPr/>
    </dgm:pt>
    <dgm:pt modelId="{96B2B0BF-301E-469B-A005-7999B10C947F}" type="pres">
      <dgm:prSet presAssocID="{F89DECD1-8930-4352-9555-E84B23A0FDC9}" presName="Triangle" presStyleLbl="alignNode1" presStyleIdx="3" presStyleCnt="5"/>
      <dgm:spPr/>
    </dgm:pt>
    <dgm:pt modelId="{2643EA76-82CC-447F-B6D7-13EE16481A8A}" type="pres">
      <dgm:prSet presAssocID="{6DFAC242-8FD6-40FB-9932-B96C3C5B5FE9}" presName="sibTrans" presStyleCnt="0"/>
      <dgm:spPr/>
    </dgm:pt>
    <dgm:pt modelId="{70F14E81-312D-4AB5-AB01-23D2D0BF9247}" type="pres">
      <dgm:prSet presAssocID="{6DFAC242-8FD6-40FB-9932-B96C3C5B5FE9}" presName="space" presStyleCnt="0"/>
      <dgm:spPr/>
    </dgm:pt>
    <dgm:pt modelId="{49A1D7E8-B8A2-40B4-AE28-E45E15146FF7}" type="pres">
      <dgm:prSet presAssocID="{E9376B9F-C8C8-4038-9E31-932E12C01D6F}" presName="composite" presStyleCnt="0"/>
      <dgm:spPr/>
    </dgm:pt>
    <dgm:pt modelId="{E812BD0B-676C-4CD2-980C-9C2D7CACC8A6}" type="pres">
      <dgm:prSet presAssocID="{E9376B9F-C8C8-4038-9E31-932E12C01D6F}" presName="LShape" presStyleLbl="alignNode1" presStyleIdx="4" presStyleCnt="5"/>
      <dgm:spPr/>
    </dgm:pt>
    <dgm:pt modelId="{735104C4-D6AF-443B-9DBD-5DDC72B69031}" type="pres">
      <dgm:prSet presAssocID="{E9376B9F-C8C8-4038-9E31-932E12C01D6F}" presName="ParentText" presStyleLbl="revTx" presStyleIdx="2" presStyleCnt="3">
        <dgm:presLayoutVars>
          <dgm:chMax val="0"/>
          <dgm:chPref val="0"/>
          <dgm:bulletEnabled val="1"/>
        </dgm:presLayoutVars>
      </dgm:prSet>
      <dgm:spPr/>
    </dgm:pt>
  </dgm:ptLst>
  <dgm:cxnLst>
    <dgm:cxn modelId="{B7ED9716-2E7C-4661-A08A-CA16967D2DBD}" srcId="{8293F5B7-3894-4AE8-9C06-987FEC12ACE8}" destId="{E9376B9F-C8C8-4038-9E31-932E12C01D6F}" srcOrd="2" destOrd="0" parTransId="{89CEED30-AE0A-4BF6-BDFE-51738CBD5998}" sibTransId="{CE2E0085-A80B-4D44-B900-03825AA6080B}"/>
    <dgm:cxn modelId="{C51B3020-4882-45E0-934A-BC4330DAF8AC}" srcId="{8293F5B7-3894-4AE8-9C06-987FEC12ACE8}" destId="{972695AD-79D9-4786-B37F-3B41B5FDC395}" srcOrd="0" destOrd="0" parTransId="{E9F575B2-6261-4F3F-9360-6056978EA9C6}" sibTransId="{871F6ECF-8E64-46E0-8081-38B0F28A20E9}"/>
    <dgm:cxn modelId="{7291B222-BA5D-476E-B23B-0C7F689F418B}" type="presOf" srcId="{8293F5B7-3894-4AE8-9C06-987FEC12ACE8}" destId="{F8B4926E-79EA-4C75-B3EE-87F8C34AA6F4}" srcOrd="0" destOrd="0" presId="urn:microsoft.com/office/officeart/2009/3/layout/StepUpProcess"/>
    <dgm:cxn modelId="{05E6E076-FECE-445B-A82B-8FB35A4A0084}" type="presOf" srcId="{E9376B9F-C8C8-4038-9E31-932E12C01D6F}" destId="{735104C4-D6AF-443B-9DBD-5DDC72B69031}" srcOrd="0" destOrd="0" presId="urn:microsoft.com/office/officeart/2009/3/layout/StepUpProcess"/>
    <dgm:cxn modelId="{09725487-2964-497A-95C7-BD6D68B65E1F}" type="presOf" srcId="{F89DECD1-8930-4352-9555-E84B23A0FDC9}" destId="{A978F301-63B2-4C14-BBF5-B8BE9380036D}" srcOrd="0" destOrd="0" presId="urn:microsoft.com/office/officeart/2009/3/layout/StepUpProcess"/>
    <dgm:cxn modelId="{A2355D8F-1090-4D8D-8D1E-CA46AE0394B6}" srcId="{8293F5B7-3894-4AE8-9C06-987FEC12ACE8}" destId="{F89DECD1-8930-4352-9555-E84B23A0FDC9}" srcOrd="1" destOrd="0" parTransId="{3C729926-97AC-46E0-90AF-087398F42FA6}" sibTransId="{6DFAC242-8FD6-40FB-9932-B96C3C5B5FE9}"/>
    <dgm:cxn modelId="{80DC9DFA-24B2-41CA-9642-9E179172E80B}" type="presOf" srcId="{972695AD-79D9-4786-B37F-3B41B5FDC395}" destId="{CDEBF8C0-AE5E-401C-AAB2-159EA6FD9EBD}" srcOrd="0" destOrd="0" presId="urn:microsoft.com/office/officeart/2009/3/layout/StepUpProcess"/>
    <dgm:cxn modelId="{3CAE4BC5-42C4-4D71-BB38-2F4348C15CD4}" type="presParOf" srcId="{F8B4926E-79EA-4C75-B3EE-87F8C34AA6F4}" destId="{468DCA59-8415-485A-B296-2449D68E3529}" srcOrd="0" destOrd="0" presId="urn:microsoft.com/office/officeart/2009/3/layout/StepUpProcess"/>
    <dgm:cxn modelId="{6937C154-C246-4564-84EB-85ACF7A958B5}" type="presParOf" srcId="{468DCA59-8415-485A-B296-2449D68E3529}" destId="{04095A6E-93E7-42B2-B713-0B494B2D4095}" srcOrd="0" destOrd="0" presId="urn:microsoft.com/office/officeart/2009/3/layout/StepUpProcess"/>
    <dgm:cxn modelId="{DCADB33C-466A-49FF-B20F-A4ACD5775AD2}" type="presParOf" srcId="{468DCA59-8415-485A-B296-2449D68E3529}" destId="{CDEBF8C0-AE5E-401C-AAB2-159EA6FD9EBD}" srcOrd="1" destOrd="0" presId="urn:microsoft.com/office/officeart/2009/3/layout/StepUpProcess"/>
    <dgm:cxn modelId="{21E17982-D3C2-43FD-B0EB-68941B080CFB}" type="presParOf" srcId="{468DCA59-8415-485A-B296-2449D68E3529}" destId="{89754269-9959-49F0-AD31-22E54FEEE1B9}" srcOrd="2" destOrd="0" presId="urn:microsoft.com/office/officeart/2009/3/layout/StepUpProcess"/>
    <dgm:cxn modelId="{79332FA0-B1FD-4568-B138-D31085B09C45}" type="presParOf" srcId="{F8B4926E-79EA-4C75-B3EE-87F8C34AA6F4}" destId="{C6B06144-D84A-463D-BE4A-5A7BF2A7F06E}" srcOrd="1" destOrd="0" presId="urn:microsoft.com/office/officeart/2009/3/layout/StepUpProcess"/>
    <dgm:cxn modelId="{1452FB1F-8A6A-49EA-BD5D-C974A705965A}" type="presParOf" srcId="{C6B06144-D84A-463D-BE4A-5A7BF2A7F06E}" destId="{12A612DE-038E-4634-8A5E-03240B250C1A}" srcOrd="0" destOrd="0" presId="urn:microsoft.com/office/officeart/2009/3/layout/StepUpProcess"/>
    <dgm:cxn modelId="{51309CFA-004B-42AA-B55C-60FEE68C6874}" type="presParOf" srcId="{F8B4926E-79EA-4C75-B3EE-87F8C34AA6F4}" destId="{DC24905F-CDCC-43F0-B61A-F1828EABE45B}" srcOrd="2" destOrd="0" presId="urn:microsoft.com/office/officeart/2009/3/layout/StepUpProcess"/>
    <dgm:cxn modelId="{9CA3D01B-7EE4-4A95-AACC-BB2E380377B4}" type="presParOf" srcId="{DC24905F-CDCC-43F0-B61A-F1828EABE45B}" destId="{7DA22AFA-DE6A-4021-81AE-8E4A79769C0D}" srcOrd="0" destOrd="0" presId="urn:microsoft.com/office/officeart/2009/3/layout/StepUpProcess"/>
    <dgm:cxn modelId="{88EA1BD2-AFDC-45BC-8A0B-8E268304BE03}" type="presParOf" srcId="{DC24905F-CDCC-43F0-B61A-F1828EABE45B}" destId="{A978F301-63B2-4C14-BBF5-B8BE9380036D}" srcOrd="1" destOrd="0" presId="urn:microsoft.com/office/officeart/2009/3/layout/StepUpProcess"/>
    <dgm:cxn modelId="{7AA33660-FFDE-42E5-99FF-119AA7F1A485}" type="presParOf" srcId="{DC24905F-CDCC-43F0-B61A-F1828EABE45B}" destId="{96B2B0BF-301E-469B-A005-7999B10C947F}" srcOrd="2" destOrd="0" presId="urn:microsoft.com/office/officeart/2009/3/layout/StepUpProcess"/>
    <dgm:cxn modelId="{6D2B8030-18BB-448E-AEA9-B2800C975FAF}" type="presParOf" srcId="{F8B4926E-79EA-4C75-B3EE-87F8C34AA6F4}" destId="{2643EA76-82CC-447F-B6D7-13EE16481A8A}" srcOrd="3" destOrd="0" presId="urn:microsoft.com/office/officeart/2009/3/layout/StepUpProcess"/>
    <dgm:cxn modelId="{97332090-BBCC-4893-BDF5-7CD3621CF53F}" type="presParOf" srcId="{2643EA76-82CC-447F-B6D7-13EE16481A8A}" destId="{70F14E81-312D-4AB5-AB01-23D2D0BF9247}" srcOrd="0" destOrd="0" presId="urn:microsoft.com/office/officeart/2009/3/layout/StepUpProcess"/>
    <dgm:cxn modelId="{2819408E-243E-487D-A92D-A2D5F5CB8974}" type="presParOf" srcId="{F8B4926E-79EA-4C75-B3EE-87F8C34AA6F4}" destId="{49A1D7E8-B8A2-40B4-AE28-E45E15146FF7}" srcOrd="4" destOrd="0" presId="urn:microsoft.com/office/officeart/2009/3/layout/StepUpProcess"/>
    <dgm:cxn modelId="{A55239D2-E7AA-4E9D-90F9-BC1EC8E45559}" type="presParOf" srcId="{49A1D7E8-B8A2-40B4-AE28-E45E15146FF7}" destId="{E812BD0B-676C-4CD2-980C-9C2D7CACC8A6}" srcOrd="0" destOrd="0" presId="urn:microsoft.com/office/officeart/2009/3/layout/StepUpProcess"/>
    <dgm:cxn modelId="{311F9CC4-B523-4BDE-9C63-F4BA23A52C0A}" type="presParOf" srcId="{49A1D7E8-B8A2-40B4-AE28-E45E15146FF7}" destId="{735104C4-D6AF-443B-9DBD-5DDC72B69031}"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95A6E-93E7-42B2-B713-0B494B2D4095}">
      <dsp:nvSpPr>
        <dsp:cNvPr id="0" name=""/>
        <dsp:cNvSpPr/>
      </dsp:nvSpPr>
      <dsp:spPr>
        <a:xfrm rot="5400000">
          <a:off x="380755" y="1327890"/>
          <a:ext cx="1139501" cy="1896104"/>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DEBF8C0-AE5E-401C-AAB2-159EA6FD9EBD}">
      <dsp:nvSpPr>
        <dsp:cNvPr id="0" name=""/>
        <dsp:cNvSpPr/>
      </dsp:nvSpPr>
      <dsp:spPr>
        <a:xfrm>
          <a:off x="190544" y="1894416"/>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zh-CN" altLang="en-US" sz="2800" kern="1200" dirty="0">
              <a:latin typeface="黑体" panose="02010609060101010101" pitchFamily="49" charset="-122"/>
              <a:ea typeface="黑体" panose="02010609060101010101" pitchFamily="49" charset="-122"/>
            </a:rPr>
            <a:t>智慧运维平台</a:t>
          </a:r>
        </a:p>
      </dsp:txBody>
      <dsp:txXfrm>
        <a:off x="190544" y="1894416"/>
        <a:ext cx="1711813" cy="1500505"/>
      </dsp:txXfrm>
    </dsp:sp>
    <dsp:sp modelId="{89754269-9959-49F0-AD31-22E54FEEE1B9}">
      <dsp:nvSpPr>
        <dsp:cNvPr id="0" name=""/>
        <dsp:cNvSpPr/>
      </dsp:nvSpPr>
      <dsp:spPr>
        <a:xfrm>
          <a:off x="1579374" y="1188296"/>
          <a:ext cx="322983" cy="322983"/>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DA22AFA-DE6A-4021-81AE-8E4A79769C0D}">
      <dsp:nvSpPr>
        <dsp:cNvPr id="0" name=""/>
        <dsp:cNvSpPr/>
      </dsp:nvSpPr>
      <dsp:spPr>
        <a:xfrm rot="5400000">
          <a:off x="2476349" y="809333"/>
          <a:ext cx="1139501" cy="1896104"/>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A978F301-63B2-4C14-BBF5-B8BE9380036D}">
      <dsp:nvSpPr>
        <dsp:cNvPr id="0" name=""/>
        <dsp:cNvSpPr/>
      </dsp:nvSpPr>
      <dsp:spPr>
        <a:xfrm>
          <a:off x="2286138" y="1375860"/>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zh-CN" altLang="en-US" sz="2800" kern="1200" dirty="0">
              <a:solidFill>
                <a:srgbClr val="000000">
                  <a:hueOff val="0"/>
                  <a:satOff val="0"/>
                  <a:lumOff val="0"/>
                  <a:alphaOff val="0"/>
                </a:srgbClr>
              </a:solidFill>
              <a:latin typeface="黑体" panose="02010609060101010101" pitchFamily="49" charset="-122"/>
              <a:ea typeface="黑体" panose="02010609060101010101" pitchFamily="49" charset="-122"/>
              <a:cs typeface="+mn-cs"/>
            </a:rPr>
            <a:t>区域水利物联网智慧系统</a:t>
          </a:r>
        </a:p>
      </dsp:txBody>
      <dsp:txXfrm>
        <a:off x="2286138" y="1375860"/>
        <a:ext cx="1711813" cy="1500505"/>
      </dsp:txXfrm>
    </dsp:sp>
    <dsp:sp modelId="{96B2B0BF-301E-469B-A005-7999B10C947F}">
      <dsp:nvSpPr>
        <dsp:cNvPr id="0" name=""/>
        <dsp:cNvSpPr/>
      </dsp:nvSpPr>
      <dsp:spPr>
        <a:xfrm>
          <a:off x="3674968" y="669740"/>
          <a:ext cx="322983" cy="322983"/>
        </a:xfrm>
        <a:prstGeom prst="triangle">
          <a:avLst>
            <a:gd name="adj" fmla="val 10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812BD0B-676C-4CD2-980C-9C2D7CACC8A6}">
      <dsp:nvSpPr>
        <dsp:cNvPr id="0" name=""/>
        <dsp:cNvSpPr/>
      </dsp:nvSpPr>
      <dsp:spPr>
        <a:xfrm rot="5400000">
          <a:off x="4571943" y="290776"/>
          <a:ext cx="1139501" cy="1896104"/>
        </a:xfrm>
        <a:prstGeom prst="corner">
          <a:avLst>
            <a:gd name="adj1" fmla="val 16120"/>
            <a:gd name="adj2" fmla="val 1611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35104C4-D6AF-443B-9DBD-5DDC72B69031}">
      <dsp:nvSpPr>
        <dsp:cNvPr id="0" name=""/>
        <dsp:cNvSpPr/>
      </dsp:nvSpPr>
      <dsp:spPr>
        <a:xfrm>
          <a:off x="4381732" y="857303"/>
          <a:ext cx="1711813" cy="15005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zh-CN" altLang="en-US" sz="2800" kern="1200" dirty="0">
              <a:solidFill>
                <a:srgbClr val="000000">
                  <a:hueOff val="0"/>
                  <a:satOff val="0"/>
                  <a:lumOff val="0"/>
                  <a:alphaOff val="0"/>
                </a:srgbClr>
              </a:solidFill>
              <a:latin typeface="黑体" panose="02010609060101010101" pitchFamily="49" charset="-122"/>
              <a:ea typeface="黑体" panose="02010609060101010101" pitchFamily="49" charset="-122"/>
              <a:cs typeface="+mn-cs"/>
            </a:rPr>
            <a:t>智慧水务全体系</a:t>
          </a:r>
        </a:p>
      </dsp:txBody>
      <dsp:txXfrm>
        <a:off x="4381732" y="857303"/>
        <a:ext cx="1711813" cy="1500505"/>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hdr" sz="quarter"/>
          </p:nvPr>
        </p:nvSpPr>
        <p:spPr bwMode="auto">
          <a:xfrm>
            <a:off x="0" y="0"/>
            <a:ext cx="2938463"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pitchFamily="34" charset="0"/>
                <a:ea typeface="宋体" pitchFamily="2" charset="-122"/>
              </a:defRPr>
            </a:lvl1pPr>
          </a:lstStyle>
          <a:p>
            <a:pPr>
              <a:defRPr/>
            </a:pPr>
            <a:endParaRPr lang="en-US" altLang="zh-CN"/>
          </a:p>
        </p:txBody>
      </p:sp>
      <p:sp>
        <p:nvSpPr>
          <p:cNvPr id="119811" name="Rectangle 3"/>
          <p:cNvSpPr>
            <a:spLocks noGrp="1" noChangeArrowheads="1"/>
          </p:cNvSpPr>
          <p:nvPr>
            <p:ph type="dt" sz="quarter" idx="1"/>
          </p:nvPr>
        </p:nvSpPr>
        <p:spPr bwMode="auto">
          <a:xfrm>
            <a:off x="3841750" y="0"/>
            <a:ext cx="2938463"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34" charset="0"/>
                <a:ea typeface="宋体" pitchFamily="2" charset="-122"/>
              </a:defRPr>
            </a:lvl1pPr>
          </a:lstStyle>
          <a:p>
            <a:pPr>
              <a:defRPr/>
            </a:pPr>
            <a:endParaRPr lang="en-US" altLang="zh-CN"/>
          </a:p>
        </p:txBody>
      </p:sp>
      <p:sp>
        <p:nvSpPr>
          <p:cNvPr id="119812" name="Rectangle 4"/>
          <p:cNvSpPr>
            <a:spLocks noGrp="1" noChangeArrowheads="1"/>
          </p:cNvSpPr>
          <p:nvPr>
            <p:ph type="ftr" sz="quarter" idx="2"/>
          </p:nvPr>
        </p:nvSpPr>
        <p:spPr bwMode="auto">
          <a:xfrm>
            <a:off x="0" y="9428163"/>
            <a:ext cx="2938463"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34" charset="0"/>
                <a:ea typeface="宋体" pitchFamily="2" charset="-122"/>
              </a:defRPr>
            </a:lvl1pPr>
          </a:lstStyle>
          <a:p>
            <a:pPr>
              <a:defRPr/>
            </a:pPr>
            <a:endParaRPr lang="en-US" altLang="zh-CN"/>
          </a:p>
        </p:txBody>
      </p:sp>
      <p:sp>
        <p:nvSpPr>
          <p:cNvPr id="119813" name="Rectangle 5"/>
          <p:cNvSpPr>
            <a:spLocks noGrp="1" noChangeArrowheads="1"/>
          </p:cNvSpPr>
          <p:nvPr>
            <p:ph type="sldNum" sz="quarter" idx="3"/>
          </p:nvPr>
        </p:nvSpPr>
        <p:spPr bwMode="auto">
          <a:xfrm>
            <a:off x="3841750" y="9428163"/>
            <a:ext cx="2938463"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34" charset="0"/>
                <a:ea typeface="宋体" pitchFamily="2" charset="-122"/>
              </a:defRPr>
            </a:lvl1pPr>
          </a:lstStyle>
          <a:p>
            <a:pPr>
              <a:defRPr/>
            </a:pPr>
            <a:fld id="{A886B224-EE5B-4008-84A0-934F2DE512B2}" type="slidenum">
              <a:rPr lang="en-US" altLang="zh-CN"/>
              <a:pPr>
                <a:defRPr/>
              </a:pPr>
              <a:t>‹#›</a:t>
            </a:fld>
            <a:endParaRPr lang="en-US" altLang="zh-CN"/>
          </a:p>
        </p:txBody>
      </p:sp>
    </p:spTree>
    <p:extLst>
      <p:ext uri="{BB962C8B-B14F-4D97-AF65-F5344CB8AC3E}">
        <p14:creationId xmlns:p14="http://schemas.microsoft.com/office/powerpoint/2010/main" val="266571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hdr" sz="quarter"/>
          </p:nvPr>
        </p:nvSpPr>
        <p:spPr bwMode="auto">
          <a:xfrm>
            <a:off x="0" y="0"/>
            <a:ext cx="2938463"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pitchFamily="34" charset="0"/>
                <a:ea typeface="宋体" pitchFamily="2" charset="-122"/>
              </a:defRPr>
            </a:lvl1pPr>
          </a:lstStyle>
          <a:p>
            <a:pPr>
              <a:defRPr/>
            </a:pPr>
            <a:endParaRPr lang="en-US" altLang="zh-CN"/>
          </a:p>
        </p:txBody>
      </p:sp>
      <p:sp>
        <p:nvSpPr>
          <p:cNvPr id="230403" name="Rectangle 3"/>
          <p:cNvSpPr>
            <a:spLocks noGrp="1" noChangeArrowheads="1"/>
          </p:cNvSpPr>
          <p:nvPr>
            <p:ph type="dt" idx="1"/>
          </p:nvPr>
        </p:nvSpPr>
        <p:spPr bwMode="auto">
          <a:xfrm>
            <a:off x="3841750" y="0"/>
            <a:ext cx="2938463"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pitchFamily="34" charset="0"/>
                <a:ea typeface="宋体" pitchFamily="2" charset="-122"/>
              </a:defRPr>
            </a:lvl1pPr>
          </a:lstStyle>
          <a:p>
            <a:pPr>
              <a:defRPr/>
            </a:pPr>
            <a:endParaRPr lang="en-US" altLang="zh-CN"/>
          </a:p>
        </p:txBody>
      </p:sp>
      <p:sp>
        <p:nvSpPr>
          <p:cNvPr id="17412" name="Rectangle 4"/>
          <p:cNvSpPr>
            <a:spLocks noGrp="1" noRot="1" noChangeAspect="1" noChangeArrowheads="1" noTextEdit="1"/>
          </p:cNvSpPr>
          <p:nvPr>
            <p:ph type="sldImg" idx="2"/>
          </p:nvPr>
        </p:nvSpPr>
        <p:spPr bwMode="auto">
          <a:xfrm>
            <a:off x="82550" y="744538"/>
            <a:ext cx="6616700"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5" name="Rectangle 5"/>
          <p:cNvSpPr>
            <a:spLocks noGrp="1" noChangeArrowheads="1"/>
          </p:cNvSpPr>
          <p:nvPr>
            <p:ph type="body" sz="quarter" idx="3"/>
          </p:nvPr>
        </p:nvSpPr>
        <p:spPr bwMode="auto">
          <a:xfrm>
            <a:off x="677863" y="4714875"/>
            <a:ext cx="5426075" cy="44672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230406" name="Rectangle 6"/>
          <p:cNvSpPr>
            <a:spLocks noGrp="1" noChangeArrowheads="1"/>
          </p:cNvSpPr>
          <p:nvPr>
            <p:ph type="ftr" sz="quarter" idx="4"/>
          </p:nvPr>
        </p:nvSpPr>
        <p:spPr bwMode="auto">
          <a:xfrm>
            <a:off x="0" y="9428163"/>
            <a:ext cx="2938463"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34" charset="0"/>
                <a:ea typeface="宋体" pitchFamily="2" charset="-122"/>
              </a:defRPr>
            </a:lvl1pPr>
          </a:lstStyle>
          <a:p>
            <a:pPr>
              <a:defRPr/>
            </a:pPr>
            <a:endParaRPr lang="en-US" altLang="zh-CN"/>
          </a:p>
        </p:txBody>
      </p:sp>
      <p:sp>
        <p:nvSpPr>
          <p:cNvPr id="230407" name="Rectangle 7"/>
          <p:cNvSpPr>
            <a:spLocks noGrp="1" noChangeArrowheads="1"/>
          </p:cNvSpPr>
          <p:nvPr>
            <p:ph type="sldNum" sz="quarter" idx="5"/>
          </p:nvPr>
        </p:nvSpPr>
        <p:spPr bwMode="auto">
          <a:xfrm>
            <a:off x="3841750" y="9428163"/>
            <a:ext cx="2938463"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pitchFamily="34" charset="0"/>
                <a:ea typeface="宋体" pitchFamily="2" charset="-122"/>
              </a:defRPr>
            </a:lvl1pPr>
          </a:lstStyle>
          <a:p>
            <a:pPr>
              <a:defRPr/>
            </a:pPr>
            <a:fld id="{E31760C3-86DB-4493-BA0E-9AFA5DD9ADBF}" type="slidenum">
              <a:rPr lang="en-US" altLang="zh-CN"/>
              <a:pPr>
                <a:defRPr/>
              </a:pPr>
              <a:t>‹#›</a:t>
            </a:fld>
            <a:endParaRPr lang="en-US" altLang="zh-CN"/>
          </a:p>
        </p:txBody>
      </p:sp>
    </p:spTree>
    <p:extLst>
      <p:ext uri="{BB962C8B-B14F-4D97-AF65-F5344CB8AC3E}">
        <p14:creationId xmlns:p14="http://schemas.microsoft.com/office/powerpoint/2010/main" val="10850800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
          <p:cNvSpPr>
            <a:spLocks noGrp="1" noRot="1" noChangeAspect="1" noTextEdit="1"/>
          </p:cNvSpPr>
          <p:nvPr>
            <p:ph type="sldImg"/>
          </p:nvPr>
        </p:nvSpPr>
        <p:spPr>
          <a:xfrm>
            <a:off x="82550" y="744538"/>
            <a:ext cx="6616700" cy="3722687"/>
          </a:xfrm>
          <a:ln/>
        </p:spPr>
      </p:sp>
      <p:sp>
        <p:nvSpPr>
          <p:cNvPr id="18435"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8436"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2"/>
                </a:solidFill>
                <a:latin typeface="楷体_GB2312" pitchFamily="49" charset="-122"/>
                <a:ea typeface="宋体" pitchFamily="2" charset="-122"/>
              </a:defRPr>
            </a:lvl1pPr>
            <a:lvl2pPr marL="742950" indent="-285750" eaLnBrk="0" hangingPunct="0">
              <a:defRPr sz="3600">
                <a:solidFill>
                  <a:schemeClr val="tx2"/>
                </a:solidFill>
                <a:latin typeface="楷体_GB2312" pitchFamily="49" charset="-122"/>
                <a:ea typeface="宋体" pitchFamily="2" charset="-122"/>
              </a:defRPr>
            </a:lvl2pPr>
            <a:lvl3pPr marL="1143000" indent="-228600" eaLnBrk="0" hangingPunct="0">
              <a:defRPr sz="3600">
                <a:solidFill>
                  <a:schemeClr val="tx2"/>
                </a:solidFill>
                <a:latin typeface="楷体_GB2312" pitchFamily="49" charset="-122"/>
                <a:ea typeface="宋体" pitchFamily="2" charset="-122"/>
              </a:defRPr>
            </a:lvl3pPr>
            <a:lvl4pPr marL="1600200" indent="-228600" eaLnBrk="0" hangingPunct="0">
              <a:defRPr sz="3600">
                <a:solidFill>
                  <a:schemeClr val="tx2"/>
                </a:solidFill>
                <a:latin typeface="楷体_GB2312" pitchFamily="49" charset="-122"/>
                <a:ea typeface="宋体" pitchFamily="2" charset="-122"/>
              </a:defRPr>
            </a:lvl4pPr>
            <a:lvl5pPr marL="2057400" indent="-228600" eaLnBrk="0" hangingPunct="0">
              <a:defRPr sz="3600">
                <a:solidFill>
                  <a:schemeClr val="tx2"/>
                </a:solidFill>
                <a:latin typeface="楷体_GB2312" pitchFamily="49" charset="-122"/>
                <a:ea typeface="宋体" pitchFamily="2" charset="-122"/>
              </a:defRPr>
            </a:lvl5pPr>
            <a:lvl6pPr marL="2514600" indent="-228600" eaLnBrk="0" fontAlgn="base" hangingPunct="0">
              <a:spcBef>
                <a:spcPct val="0"/>
              </a:spcBef>
              <a:spcAft>
                <a:spcPct val="0"/>
              </a:spcAft>
              <a:defRPr sz="3600">
                <a:solidFill>
                  <a:schemeClr val="tx2"/>
                </a:solidFill>
                <a:latin typeface="楷体_GB2312" pitchFamily="49" charset="-122"/>
                <a:ea typeface="宋体" pitchFamily="2" charset="-122"/>
              </a:defRPr>
            </a:lvl6pPr>
            <a:lvl7pPr marL="2971800" indent="-228600" eaLnBrk="0" fontAlgn="base" hangingPunct="0">
              <a:spcBef>
                <a:spcPct val="0"/>
              </a:spcBef>
              <a:spcAft>
                <a:spcPct val="0"/>
              </a:spcAft>
              <a:defRPr sz="3600">
                <a:solidFill>
                  <a:schemeClr val="tx2"/>
                </a:solidFill>
                <a:latin typeface="楷体_GB2312" pitchFamily="49" charset="-122"/>
                <a:ea typeface="宋体" pitchFamily="2" charset="-122"/>
              </a:defRPr>
            </a:lvl7pPr>
            <a:lvl8pPr marL="3429000" indent="-228600" eaLnBrk="0" fontAlgn="base" hangingPunct="0">
              <a:spcBef>
                <a:spcPct val="0"/>
              </a:spcBef>
              <a:spcAft>
                <a:spcPct val="0"/>
              </a:spcAft>
              <a:defRPr sz="3600">
                <a:solidFill>
                  <a:schemeClr val="tx2"/>
                </a:solidFill>
                <a:latin typeface="楷体_GB2312" pitchFamily="49" charset="-122"/>
                <a:ea typeface="宋体" pitchFamily="2" charset="-122"/>
              </a:defRPr>
            </a:lvl8pPr>
            <a:lvl9pPr marL="3886200" indent="-228600" eaLnBrk="0" fontAlgn="base" hangingPunct="0">
              <a:spcBef>
                <a:spcPct val="0"/>
              </a:spcBef>
              <a:spcAft>
                <a:spcPct val="0"/>
              </a:spcAft>
              <a:defRPr sz="3600">
                <a:solidFill>
                  <a:schemeClr val="tx2"/>
                </a:solidFill>
                <a:latin typeface="楷体_GB2312" pitchFamily="49" charset="-122"/>
                <a:ea typeface="宋体" pitchFamily="2" charset="-122"/>
              </a:defRPr>
            </a:lvl9pPr>
          </a:lstStyle>
          <a:p>
            <a:pPr eaLnBrk="1" hangingPunct="1"/>
            <a:fld id="{C0B633A5-7323-43B3-88BE-F71DB401F089}" type="slidenum">
              <a:rPr lang="en-US" altLang="zh-CN" sz="1200" smtClean="0">
                <a:solidFill>
                  <a:schemeClr val="tx1"/>
                </a:solidFill>
                <a:latin typeface="Arial" pitchFamily="34" charset="0"/>
              </a:rPr>
              <a:pPr eaLnBrk="1" hangingPunct="1"/>
              <a:t>2</a:t>
            </a:fld>
            <a:endParaRPr lang="en-US" altLang="zh-CN" sz="1200">
              <a:solidFill>
                <a:schemeClr val="tx1"/>
              </a:solidFill>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2550"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1C601-113F-45DF-9F9D-23C8DBD9F949}"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2550"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1C601-113F-45DF-9F9D-23C8DBD9F949}" type="slidenum">
              <a:rPr lang="zh-CN" altLang="en-US" smtClean="0"/>
              <a:t>15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2550"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1C601-113F-45DF-9F9D-23C8DBD9F949}" type="slidenum">
              <a:rPr lang="zh-CN" altLang="en-US" smtClean="0"/>
              <a:t>26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2550"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1C601-113F-45DF-9F9D-23C8DBD9F949}" type="slidenum">
              <a:rPr lang="zh-CN" altLang="en-US" smtClean="0"/>
              <a:t>32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82550" y="744538"/>
            <a:ext cx="6616700" cy="37226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3D1C601-113F-45DF-9F9D-23C8DBD9F949}" type="slidenum">
              <a:rPr lang="zh-CN" altLang="en-US" smtClean="0"/>
              <a:t>35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E0FFC6C-444D-4D4C-AC0E-06562DE13A4B}" type="datetime1">
              <a:rPr lang="zh-CN" altLang="en-US"/>
              <a:pPr>
                <a:defRPr/>
              </a:pPr>
              <a:t>2019/6/2</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FFFC9ACA-71B2-4BE3-BEF2-00D83A040F72}" type="slidenum">
              <a:rPr lang="en-US" altLang="zh-CN"/>
              <a:pPr>
                <a:defRPr/>
              </a:pPr>
              <a:t>‹#›</a:t>
            </a:fld>
            <a:endParaRPr lang="en-US" altLang="zh-CN"/>
          </a:p>
        </p:txBody>
      </p:sp>
    </p:spTree>
    <p:extLst>
      <p:ext uri="{BB962C8B-B14F-4D97-AF65-F5344CB8AC3E}">
        <p14:creationId xmlns:p14="http://schemas.microsoft.com/office/powerpoint/2010/main" val="45207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8AC6ED50-7475-4E5E-A6C8-3B71B0BFABD0}" type="datetime1">
              <a:rPr lang="zh-CN" altLang="en-US"/>
              <a:pPr>
                <a:defRPr/>
              </a:pPr>
              <a:t>2019/6/2</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00B6D211-1951-4D8A-AE82-F54180832271}" type="slidenum">
              <a:rPr lang="en-US" altLang="zh-CN"/>
              <a:pPr>
                <a:defRPr/>
              </a:pPr>
              <a:t>‹#›</a:t>
            </a:fld>
            <a:endParaRPr lang="en-US" altLang="zh-CN"/>
          </a:p>
        </p:txBody>
      </p:sp>
    </p:spTree>
    <p:extLst>
      <p:ext uri="{BB962C8B-B14F-4D97-AF65-F5344CB8AC3E}">
        <p14:creationId xmlns:p14="http://schemas.microsoft.com/office/powerpoint/2010/main" val="4060388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789553"/>
            <a:ext cx="2057400" cy="3805070"/>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789553"/>
            <a:ext cx="6019800" cy="3805070"/>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59CAF58C-AD7C-4128-85C9-9C046CE7946B}" type="datetime1">
              <a:rPr lang="zh-CN" altLang="en-US"/>
              <a:pPr>
                <a:defRPr/>
              </a:pPr>
              <a:t>2019/6/2</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276538C0-0536-4447-B674-11417068C92E}" type="slidenum">
              <a:rPr lang="en-US" altLang="zh-CN"/>
              <a:pPr>
                <a:defRPr/>
              </a:pPr>
              <a:t>‹#›</a:t>
            </a:fld>
            <a:endParaRPr lang="en-US" altLang="zh-CN"/>
          </a:p>
        </p:txBody>
      </p:sp>
    </p:spTree>
    <p:extLst>
      <p:ext uri="{BB962C8B-B14F-4D97-AF65-F5344CB8AC3E}">
        <p14:creationId xmlns:p14="http://schemas.microsoft.com/office/powerpoint/2010/main" val="486254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fld id="{65DDE22F-1914-43D7-A6F4-C68E2B872A58}" type="datetime1">
              <a:rPr lang="zh-CN" altLang="en-US"/>
              <a:pPr>
                <a:defRPr/>
              </a:pPr>
              <a:t>2019/6/2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5962272-D876-4769-AACD-CFD3D5E43D56}" type="slidenum">
              <a:rPr lang="en-US" altLang="zh-CN"/>
              <a:pPr>
                <a:defRPr/>
              </a:pPr>
              <a:t>‹#›</a:t>
            </a:fld>
            <a:endParaRPr lang="en-US" altLang="zh-CN"/>
          </a:p>
        </p:txBody>
      </p:sp>
    </p:spTree>
    <p:extLst>
      <p:ext uri="{BB962C8B-B14F-4D97-AF65-F5344CB8AC3E}">
        <p14:creationId xmlns:p14="http://schemas.microsoft.com/office/powerpoint/2010/main" val="1218491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1"/>
            <a:ext cx="8229600" cy="339447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fld id="{1D90B6D2-1AF1-4F08-B10B-BDABFE41D149}" type="datetime1">
              <a:rPr lang="zh-CN" altLang="en-US"/>
              <a:pPr>
                <a:defRPr/>
              </a:pPr>
              <a:t>2019/6/2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CDA5CE51-996E-4063-8A71-144430A97523}" type="slidenum">
              <a:rPr lang="en-US" altLang="zh-CN"/>
              <a:pPr>
                <a:defRPr/>
              </a:pPr>
              <a:t>‹#›</a:t>
            </a:fld>
            <a:endParaRPr lang="en-US" altLang="zh-CN"/>
          </a:p>
        </p:txBody>
      </p:sp>
    </p:spTree>
    <p:extLst>
      <p:ext uri="{BB962C8B-B14F-4D97-AF65-F5344CB8AC3E}">
        <p14:creationId xmlns:p14="http://schemas.microsoft.com/office/powerpoint/2010/main" val="2725268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fld id="{90D6D600-E4C8-438B-B7F3-98F4BFF03BF3}" type="datetime1">
              <a:rPr lang="zh-CN" altLang="en-US"/>
              <a:pPr>
                <a:defRPr/>
              </a:pPr>
              <a:t>2019/6/2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300EC78A-9651-4D21-8594-A0022CE45C9F}" type="slidenum">
              <a:rPr lang="en-US" altLang="zh-CN"/>
              <a:pPr>
                <a:defRPr/>
              </a:pPr>
              <a:t>‹#›</a:t>
            </a:fld>
            <a:endParaRPr lang="en-US" altLang="zh-CN"/>
          </a:p>
        </p:txBody>
      </p:sp>
    </p:spTree>
    <p:extLst>
      <p:ext uri="{BB962C8B-B14F-4D97-AF65-F5344CB8AC3E}">
        <p14:creationId xmlns:p14="http://schemas.microsoft.com/office/powerpoint/2010/main" val="198876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fld id="{01D6F841-C470-480C-9F27-E8192BB94CBD}" type="datetime1">
              <a:rPr lang="zh-CN" altLang="en-US"/>
              <a:pPr>
                <a:defRPr/>
              </a:pPr>
              <a:t>2019/6/2</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E3F3624-0289-42BF-B5C3-013E2AD6669E}" type="slidenum">
              <a:rPr lang="en-US" altLang="zh-CN"/>
              <a:pPr>
                <a:defRPr/>
              </a:pPr>
              <a:t>‹#›</a:t>
            </a:fld>
            <a:endParaRPr lang="en-US" altLang="zh-CN"/>
          </a:p>
        </p:txBody>
      </p:sp>
    </p:spTree>
    <p:extLst>
      <p:ext uri="{BB962C8B-B14F-4D97-AF65-F5344CB8AC3E}">
        <p14:creationId xmlns:p14="http://schemas.microsoft.com/office/powerpoint/2010/main" val="27747656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fld id="{911B3027-1C50-4D84-9BB6-6438FB543E43}" type="datetime1">
              <a:rPr lang="zh-CN" altLang="en-US"/>
              <a:pPr>
                <a:defRPr/>
              </a:pPr>
              <a:t>2019/6/2</a:t>
            </a:fld>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7DD0831A-E540-47C4-9DF7-1C7C63AFD32D}" type="slidenum">
              <a:rPr lang="en-US" altLang="zh-CN"/>
              <a:pPr>
                <a:defRPr/>
              </a:pPr>
              <a:t>‹#›</a:t>
            </a:fld>
            <a:endParaRPr lang="en-US" altLang="zh-CN"/>
          </a:p>
        </p:txBody>
      </p:sp>
    </p:spTree>
    <p:extLst>
      <p:ext uri="{BB962C8B-B14F-4D97-AF65-F5344CB8AC3E}">
        <p14:creationId xmlns:p14="http://schemas.microsoft.com/office/powerpoint/2010/main" val="3315778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fld id="{2F966DC8-91B1-4302-B2CC-078DE887F355}" type="datetime1">
              <a:rPr lang="zh-CN" altLang="en-US"/>
              <a:pPr>
                <a:defRPr/>
              </a:pPr>
              <a:t>2019/6/2</a:t>
            </a:fld>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2F92F454-F95B-41DD-8CB1-F6CDCB29FFCE}" type="slidenum">
              <a:rPr lang="en-US" altLang="zh-CN"/>
              <a:pPr>
                <a:defRPr/>
              </a:pPr>
              <a:t>‹#›</a:t>
            </a:fld>
            <a:endParaRPr lang="en-US" altLang="zh-CN"/>
          </a:p>
        </p:txBody>
      </p:sp>
    </p:spTree>
    <p:extLst>
      <p:ext uri="{BB962C8B-B14F-4D97-AF65-F5344CB8AC3E}">
        <p14:creationId xmlns:p14="http://schemas.microsoft.com/office/powerpoint/2010/main" val="1254872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7DA228E-6012-4F35-BB7C-1533F8C8189C}" type="datetime1">
              <a:rPr lang="zh-CN" altLang="en-US"/>
              <a:pPr>
                <a:defRPr/>
              </a:pPr>
              <a:t>2019/6/2</a:t>
            </a:fld>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EA8DCCD7-8638-4AD8-9EEB-A330DC882814}" type="slidenum">
              <a:rPr lang="en-US" altLang="zh-CN"/>
              <a:pPr>
                <a:defRPr/>
              </a:pPr>
              <a:t>‹#›</a:t>
            </a:fld>
            <a:endParaRPr lang="en-US" altLang="zh-CN"/>
          </a:p>
        </p:txBody>
      </p:sp>
    </p:spTree>
    <p:extLst>
      <p:ext uri="{BB962C8B-B14F-4D97-AF65-F5344CB8AC3E}">
        <p14:creationId xmlns:p14="http://schemas.microsoft.com/office/powerpoint/2010/main" val="752724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ADB51C66-C4C4-4E14-9748-F16F164FF864}" type="datetime1">
              <a:rPr lang="zh-CN" altLang="en-US"/>
              <a:pPr>
                <a:defRPr/>
              </a:pPr>
              <a:t>2019/6/2</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3FB9914-155D-473D-98B7-68977AA7AE7B}" type="slidenum">
              <a:rPr lang="en-US" altLang="zh-CN"/>
              <a:pPr>
                <a:defRPr/>
              </a:pPr>
              <a:t>‹#›</a:t>
            </a:fld>
            <a:endParaRPr lang="en-US" altLang="zh-CN"/>
          </a:p>
        </p:txBody>
      </p:sp>
    </p:spTree>
    <p:extLst>
      <p:ext uri="{BB962C8B-B14F-4D97-AF65-F5344CB8AC3E}">
        <p14:creationId xmlns:p14="http://schemas.microsoft.com/office/powerpoint/2010/main" val="2188818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4A8B5A8F-FF2D-46A8-BC21-4A9A61C08CB9}" type="datetime1">
              <a:rPr lang="zh-CN" altLang="en-US"/>
              <a:pPr>
                <a:defRPr/>
              </a:pPr>
              <a:t>2019/6/2</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C17E36EA-D33C-4330-BBD1-D5E8E54612B2}" type="slidenum">
              <a:rPr lang="en-US" altLang="zh-CN"/>
              <a:pPr>
                <a:defRPr/>
              </a:pPr>
              <a:t>‹#›</a:t>
            </a:fld>
            <a:endParaRPr lang="en-US" altLang="zh-CN"/>
          </a:p>
        </p:txBody>
      </p:sp>
    </p:spTree>
    <p:extLst>
      <p:ext uri="{BB962C8B-B14F-4D97-AF65-F5344CB8AC3E}">
        <p14:creationId xmlns:p14="http://schemas.microsoft.com/office/powerpoint/2010/main" val="244113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fld id="{49C901F5-87B0-4FAF-9588-B3B72555F0A3}" type="datetime1">
              <a:rPr lang="zh-CN" altLang="en-US"/>
              <a:pPr>
                <a:defRPr/>
              </a:pPr>
              <a:t>2019/6/2</a:t>
            </a:fld>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5C33D20-6E15-469D-834C-30001D0D6BF7}" type="slidenum">
              <a:rPr lang="en-US" altLang="zh-CN"/>
              <a:pPr>
                <a:defRPr/>
              </a:pPr>
              <a:t>‹#›</a:t>
            </a:fld>
            <a:endParaRPr lang="en-US" altLang="zh-CN"/>
          </a:p>
        </p:txBody>
      </p:sp>
    </p:spTree>
    <p:extLst>
      <p:ext uri="{BB962C8B-B14F-4D97-AF65-F5344CB8AC3E}">
        <p14:creationId xmlns:p14="http://schemas.microsoft.com/office/powerpoint/2010/main" val="1232439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fld id="{0DA72724-A8C1-4448-A879-0878B8AA4841}" type="datetime1">
              <a:rPr lang="zh-CN" altLang="en-US"/>
              <a:pPr>
                <a:defRPr/>
              </a:pPr>
              <a:t>2019/6/2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2704ED36-5FDF-4BFE-BFE7-4790C1D3F994}" type="slidenum">
              <a:rPr lang="en-US" altLang="zh-CN"/>
              <a:pPr>
                <a:defRPr/>
              </a:pPr>
              <a:t>‹#›</a:t>
            </a:fld>
            <a:endParaRPr lang="en-US" altLang="zh-CN"/>
          </a:p>
        </p:txBody>
      </p:sp>
    </p:spTree>
    <p:extLst>
      <p:ext uri="{BB962C8B-B14F-4D97-AF65-F5344CB8AC3E}">
        <p14:creationId xmlns:p14="http://schemas.microsoft.com/office/powerpoint/2010/main" val="919504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79"/>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fld id="{5909CBB0-4F47-4121-BE00-FC652BBD1E68}" type="datetime1">
              <a:rPr lang="zh-CN" altLang="en-US"/>
              <a:pPr>
                <a:defRPr/>
              </a:pPr>
              <a:t>2019/6/2</a:t>
            </a:fld>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991A978-C73D-48AF-97B8-22186609E892}" type="slidenum">
              <a:rPr lang="en-US" altLang="zh-CN"/>
              <a:pPr>
                <a:defRPr/>
              </a:pPr>
              <a:t>‹#›</a:t>
            </a:fld>
            <a:endParaRPr lang="en-US" altLang="zh-CN"/>
          </a:p>
        </p:txBody>
      </p:sp>
    </p:spTree>
    <p:extLst>
      <p:ext uri="{BB962C8B-B14F-4D97-AF65-F5344CB8AC3E}">
        <p14:creationId xmlns:p14="http://schemas.microsoft.com/office/powerpoint/2010/main" val="1174293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841275"/>
      </p:ext>
    </p:extLst>
  </p:cSld>
  <p:clrMapOvr>
    <a:masterClrMapping/>
  </p:clrMapOvr>
  <p:transition spd="slow">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6920" y="205966"/>
            <a:ext cx="8230160" cy="857625"/>
          </a:xfrm>
          <a:prstGeom prst="rect">
            <a:avLst/>
          </a:prstGeom>
        </p:spPr>
        <p:txBody>
          <a:bodyPr lIns="64621" tIns="32310" rIns="64621" bIns="32310"/>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fld id="{89DC1BAB-9279-4CF3-982A-9E8D7704F421}" type="datetime1">
              <a:rPr lang="zh-CN" altLang="en-US"/>
              <a:pPr>
                <a:defRPr/>
              </a:pPr>
              <a:t>2019/6/2</a:t>
            </a:fld>
            <a:endParaRPr lang="en-US" altLang="zh-CN" sz="1300">
              <a:solidFill>
                <a:srgbClr val="0033C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ln/>
        </p:spPr>
        <p:txBody>
          <a:bodyPr/>
          <a:lstStyle>
            <a:lvl1pPr>
              <a:defRPr/>
            </a:lvl1pPr>
          </a:lstStyle>
          <a:p>
            <a:pPr>
              <a:defRPr/>
            </a:pPr>
            <a:fld id="{3EC3AF9C-0F6A-4FFF-AE0C-BDBCD741DEED}" type="slidenum">
              <a:rPr lang="zh-CN" altLang="en-US"/>
              <a:pPr>
                <a:defRPr/>
              </a:pPr>
              <a:t>‹#›</a:t>
            </a:fld>
            <a:endParaRPr lang="zh-CN" altLang="en-US" sz="1300">
              <a:solidFill>
                <a:srgbClr val="0033CC"/>
              </a:solidFill>
            </a:endParaRPr>
          </a:p>
        </p:txBody>
      </p:sp>
    </p:spTree>
    <p:extLst>
      <p:ext uri="{BB962C8B-B14F-4D97-AF65-F5344CB8AC3E}">
        <p14:creationId xmlns:p14="http://schemas.microsoft.com/office/powerpoint/2010/main" val="34431281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456920" y="205966"/>
            <a:ext cx="8230160" cy="857625"/>
          </a:xfrm>
          <a:prstGeom prst="rect">
            <a:avLst/>
          </a:prstGeom>
        </p:spPr>
        <p:txBody>
          <a:bodyPr lIns="64621" tIns="32310" rIns="64621" bIns="32310"/>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fld id="{89DC1BAB-9279-4CF3-982A-9E8D7704F421}" type="datetime1">
              <a:rPr lang="zh-CN" altLang="en-US"/>
              <a:pPr>
                <a:defRPr/>
              </a:pPr>
              <a:t>2019/6/2</a:t>
            </a:fld>
            <a:endParaRPr lang="en-US" altLang="zh-CN" sz="1300">
              <a:solidFill>
                <a:srgbClr val="0033CC"/>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ln/>
        </p:spPr>
        <p:txBody>
          <a:bodyPr/>
          <a:lstStyle>
            <a:lvl1pPr>
              <a:defRPr/>
            </a:lvl1pPr>
          </a:lstStyle>
          <a:p>
            <a:pPr>
              <a:defRPr/>
            </a:pPr>
            <a:fld id="{3EC3AF9C-0F6A-4FFF-AE0C-BDBCD741DEED}" type="slidenum">
              <a:rPr lang="zh-CN" altLang="en-US"/>
              <a:pPr>
                <a:defRPr/>
              </a:pPr>
              <a:t>‹#›</a:t>
            </a:fld>
            <a:endParaRPr lang="zh-CN" altLang="en-US" sz="1300">
              <a:solidFill>
                <a:srgbClr val="0033CC"/>
              </a:solidFill>
            </a:endParaRPr>
          </a:p>
        </p:txBody>
      </p:sp>
    </p:spTree>
    <p:extLst>
      <p:ext uri="{BB962C8B-B14F-4D97-AF65-F5344CB8AC3E}">
        <p14:creationId xmlns:p14="http://schemas.microsoft.com/office/powerpoint/2010/main" val="820874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67544" y="681540"/>
            <a:ext cx="8229600" cy="857250"/>
          </a:xfrm>
        </p:spPr>
        <p:txBody>
          <a:bodyPr/>
          <a:lstStyle/>
          <a:p>
            <a:r>
              <a:rPr lang="zh-CN" altLang="en-US"/>
              <a:t>单击此处编辑母版标题样式</a:t>
            </a:r>
          </a:p>
        </p:txBody>
      </p:sp>
      <p:sp>
        <p:nvSpPr>
          <p:cNvPr id="3" name="内容占位符 2"/>
          <p:cNvSpPr>
            <a:spLocks noGrp="1"/>
          </p:cNvSpPr>
          <p:nvPr>
            <p:ph idx="1"/>
          </p:nvPr>
        </p:nvSpPr>
        <p:spPr>
          <a:xfrm>
            <a:off x="457200" y="1653648"/>
            <a:ext cx="8229600" cy="294097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fld id="{08BC037A-B8FD-412A-A77E-D2EF1278C42A}" type="datetime1">
              <a:rPr lang="zh-CN" altLang="en-US"/>
              <a:pPr>
                <a:defRPr/>
              </a:pPr>
              <a:t>2019/6/2</a:t>
            </a:fld>
            <a:endParaRPr lang="en-US" altLang="zh-CN"/>
          </a:p>
        </p:txBody>
      </p:sp>
      <p:sp>
        <p:nvSpPr>
          <p:cNvPr id="5" name="页脚占位符 4"/>
          <p:cNvSpPr>
            <a:spLocks noGrp="1"/>
          </p:cNvSpPr>
          <p:nvPr>
            <p:ph type="ftr" sz="quarter" idx="11"/>
          </p:nvPr>
        </p:nvSpPr>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p:txBody>
          <a:bodyPr/>
          <a:lstStyle>
            <a:lvl1pPr>
              <a:defRPr/>
            </a:lvl1pPr>
          </a:lstStyle>
          <a:p>
            <a:pPr>
              <a:defRPr/>
            </a:pPr>
            <a:fld id="{D137495C-2D62-4C9C-8A8B-D13B1A947518}" type="slidenum">
              <a:rPr lang="en-US" altLang="zh-CN"/>
              <a:pPr>
                <a:defRPr/>
              </a:pPr>
              <a:t>‹#›</a:t>
            </a:fld>
            <a:endParaRPr lang="en-US" altLang="zh-CN"/>
          </a:p>
        </p:txBody>
      </p:sp>
    </p:spTree>
    <p:extLst>
      <p:ext uri="{BB962C8B-B14F-4D97-AF65-F5344CB8AC3E}">
        <p14:creationId xmlns:p14="http://schemas.microsoft.com/office/powerpoint/2010/main" val="4236423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599642"/>
            <a:ext cx="4038600" cy="3132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48200" y="1599642"/>
            <a:ext cx="4038600" cy="313234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10A6F957-AAFB-4606-9399-FDE7385FCA8E}" type="datetime1">
              <a:rPr lang="zh-CN" altLang="en-US"/>
              <a:pPr>
                <a:defRPr/>
              </a:pPr>
              <a:t>2019/6/2</a:t>
            </a:fld>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812704C9-C2E9-437B-8926-9C65182DAC31}" type="slidenum">
              <a:rPr lang="en-US" altLang="zh-CN"/>
              <a:pPr>
                <a:defRPr/>
              </a:pPr>
              <a:t>‹#›</a:t>
            </a:fld>
            <a:endParaRPr lang="en-US" altLang="zh-CN"/>
          </a:p>
        </p:txBody>
      </p:sp>
    </p:spTree>
    <p:extLst>
      <p:ext uri="{BB962C8B-B14F-4D97-AF65-F5344CB8AC3E}">
        <p14:creationId xmlns:p14="http://schemas.microsoft.com/office/powerpoint/2010/main" val="3455164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67544" y="1599642"/>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457200" y="2139702"/>
            <a:ext cx="4040188" cy="24549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44009" y="1599642"/>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2139702"/>
            <a:ext cx="4041775" cy="24549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fld id="{E4E6C4E4-E42C-4B68-ACF6-7E559094DCDD}" type="datetime1">
              <a:rPr lang="zh-CN" altLang="en-US"/>
              <a:pPr>
                <a:defRPr/>
              </a:pPr>
              <a:t>2019/6/2</a:t>
            </a:fld>
            <a:endParaRPr lang="en-US" altLang="zh-CN"/>
          </a:p>
        </p:txBody>
      </p:sp>
      <p:sp>
        <p:nvSpPr>
          <p:cNvPr id="8" name="页脚占位符 4"/>
          <p:cNvSpPr>
            <a:spLocks noGrp="1"/>
          </p:cNvSpPr>
          <p:nvPr>
            <p:ph type="ftr" sz="quarter" idx="11"/>
          </p:nvPr>
        </p:nvSpPr>
        <p:spPr/>
        <p:txBody>
          <a:bodyPr/>
          <a:lstStyle>
            <a:lvl1pPr>
              <a:defRPr/>
            </a:lvl1pPr>
          </a:lstStyle>
          <a:p>
            <a:pPr>
              <a:defRPr/>
            </a:pPr>
            <a:endParaRPr lang="en-US" altLang="zh-CN"/>
          </a:p>
        </p:txBody>
      </p:sp>
      <p:sp>
        <p:nvSpPr>
          <p:cNvPr id="9" name="灯片编号占位符 5"/>
          <p:cNvSpPr>
            <a:spLocks noGrp="1"/>
          </p:cNvSpPr>
          <p:nvPr>
            <p:ph type="sldNum" sz="quarter" idx="12"/>
          </p:nvPr>
        </p:nvSpPr>
        <p:spPr/>
        <p:txBody>
          <a:bodyPr/>
          <a:lstStyle>
            <a:lvl1pPr>
              <a:defRPr/>
            </a:lvl1pPr>
          </a:lstStyle>
          <a:p>
            <a:pPr>
              <a:defRPr/>
            </a:pPr>
            <a:fld id="{6522B2F3-57B7-4315-B31F-75A8B5C54215}" type="slidenum">
              <a:rPr lang="en-US" altLang="zh-CN"/>
              <a:pPr>
                <a:defRPr/>
              </a:pPr>
              <a:t>‹#›</a:t>
            </a:fld>
            <a:endParaRPr lang="en-US" altLang="zh-CN"/>
          </a:p>
        </p:txBody>
      </p:sp>
    </p:spTree>
    <p:extLst>
      <p:ext uri="{BB962C8B-B14F-4D97-AF65-F5344CB8AC3E}">
        <p14:creationId xmlns:p14="http://schemas.microsoft.com/office/powerpoint/2010/main" val="2843091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fld id="{E8AA6B44-DEDA-4528-9CE1-2D14FB17945C}" type="datetime1">
              <a:rPr lang="zh-CN" altLang="en-US"/>
              <a:pPr>
                <a:defRPr/>
              </a:pPr>
              <a:t>2019/6/2</a:t>
            </a:fld>
            <a:endParaRPr lang="en-US" altLang="zh-CN"/>
          </a:p>
        </p:txBody>
      </p:sp>
      <p:sp>
        <p:nvSpPr>
          <p:cNvPr id="4" name="页脚占位符 4"/>
          <p:cNvSpPr>
            <a:spLocks noGrp="1"/>
          </p:cNvSpPr>
          <p:nvPr>
            <p:ph type="ftr" sz="quarter" idx="11"/>
          </p:nvPr>
        </p:nvSpPr>
        <p:spPr/>
        <p:txBody>
          <a:bodyPr/>
          <a:lstStyle>
            <a:lvl1pPr>
              <a:defRPr/>
            </a:lvl1pPr>
          </a:lstStyle>
          <a:p>
            <a:pPr>
              <a:defRPr/>
            </a:pPr>
            <a:endParaRPr lang="en-US" altLang="zh-CN"/>
          </a:p>
        </p:txBody>
      </p:sp>
      <p:sp>
        <p:nvSpPr>
          <p:cNvPr id="5" name="灯片编号占位符 5"/>
          <p:cNvSpPr>
            <a:spLocks noGrp="1"/>
          </p:cNvSpPr>
          <p:nvPr>
            <p:ph type="sldNum" sz="quarter" idx="12"/>
          </p:nvPr>
        </p:nvSpPr>
        <p:spPr/>
        <p:txBody>
          <a:bodyPr/>
          <a:lstStyle>
            <a:lvl1pPr>
              <a:defRPr/>
            </a:lvl1pPr>
          </a:lstStyle>
          <a:p>
            <a:pPr>
              <a:defRPr/>
            </a:pPr>
            <a:fld id="{A9C93FAF-C38B-4CC3-896B-CF254ADA4897}" type="slidenum">
              <a:rPr lang="en-US" altLang="zh-CN"/>
              <a:pPr>
                <a:defRPr/>
              </a:pPr>
              <a:t>‹#›</a:t>
            </a:fld>
            <a:endParaRPr lang="en-US" altLang="zh-CN"/>
          </a:p>
        </p:txBody>
      </p:sp>
    </p:spTree>
    <p:extLst>
      <p:ext uri="{BB962C8B-B14F-4D97-AF65-F5344CB8AC3E}">
        <p14:creationId xmlns:p14="http://schemas.microsoft.com/office/powerpoint/2010/main" val="497885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1B4DC82-33F3-4EA8-93E8-17EF3D875A50}" type="datetime1">
              <a:rPr lang="zh-CN" altLang="en-US"/>
              <a:pPr>
                <a:defRPr/>
              </a:pPr>
              <a:t>2019/6/2</a:t>
            </a:fld>
            <a:endParaRPr lang="en-US" altLang="zh-CN"/>
          </a:p>
        </p:txBody>
      </p:sp>
      <p:sp>
        <p:nvSpPr>
          <p:cNvPr id="3" name="页脚占位符 4"/>
          <p:cNvSpPr>
            <a:spLocks noGrp="1"/>
          </p:cNvSpPr>
          <p:nvPr>
            <p:ph type="ftr" sz="quarter" idx="11"/>
          </p:nvPr>
        </p:nvSpPr>
        <p:spPr/>
        <p:txBody>
          <a:bodyPr/>
          <a:lstStyle>
            <a:lvl1pPr>
              <a:defRPr/>
            </a:lvl1pPr>
          </a:lstStyle>
          <a:p>
            <a:pPr>
              <a:defRPr/>
            </a:pPr>
            <a:endParaRPr lang="en-US" altLang="zh-CN"/>
          </a:p>
        </p:txBody>
      </p:sp>
      <p:sp>
        <p:nvSpPr>
          <p:cNvPr id="4" name="灯片编号占位符 5"/>
          <p:cNvSpPr>
            <a:spLocks noGrp="1"/>
          </p:cNvSpPr>
          <p:nvPr>
            <p:ph type="sldNum" sz="quarter" idx="12"/>
          </p:nvPr>
        </p:nvSpPr>
        <p:spPr/>
        <p:txBody>
          <a:bodyPr/>
          <a:lstStyle>
            <a:lvl1pPr>
              <a:defRPr/>
            </a:lvl1pPr>
          </a:lstStyle>
          <a:p>
            <a:pPr>
              <a:defRPr/>
            </a:pPr>
            <a:fld id="{1BB5EC71-BC0B-49F2-AF6E-3EDE7B917BB1}" type="slidenum">
              <a:rPr lang="en-US" altLang="zh-CN"/>
              <a:pPr>
                <a:defRPr/>
              </a:pPr>
              <a:t>‹#›</a:t>
            </a:fld>
            <a:endParaRPr lang="en-US" altLang="zh-CN"/>
          </a:p>
        </p:txBody>
      </p:sp>
    </p:spTree>
    <p:extLst>
      <p:ext uri="{BB962C8B-B14F-4D97-AF65-F5344CB8AC3E}">
        <p14:creationId xmlns:p14="http://schemas.microsoft.com/office/powerpoint/2010/main" val="2750962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67545" y="735546"/>
            <a:ext cx="3008313" cy="871538"/>
          </a:xfrm>
        </p:spPr>
        <p:txBody>
          <a:bodyPr anchor="b"/>
          <a:lstStyle>
            <a:lvl1pPr algn="l">
              <a:defRPr sz="2000" b="1"/>
            </a:lvl1pPr>
          </a:lstStyle>
          <a:p>
            <a:r>
              <a:rPr lang="zh-CN" altLang="en-US" dirty="0"/>
              <a:t>单击此处编辑母版标题样式</a:t>
            </a:r>
          </a:p>
        </p:txBody>
      </p:sp>
      <p:sp>
        <p:nvSpPr>
          <p:cNvPr id="3" name="内容占位符 2"/>
          <p:cNvSpPr>
            <a:spLocks noGrp="1"/>
          </p:cNvSpPr>
          <p:nvPr>
            <p:ph idx="1"/>
          </p:nvPr>
        </p:nvSpPr>
        <p:spPr>
          <a:xfrm>
            <a:off x="3575050" y="735547"/>
            <a:ext cx="5111750" cy="385907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707655"/>
            <a:ext cx="3008313" cy="28869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EE7F736-68F4-41B9-8504-DF2BFE03F81F}" type="datetime1">
              <a:rPr lang="zh-CN" altLang="en-US"/>
              <a:pPr>
                <a:defRPr/>
              </a:pPr>
              <a:t>2019/6/2</a:t>
            </a:fld>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03E2574C-AFB7-43BF-99CC-70D5897C8D05}" type="slidenum">
              <a:rPr lang="en-US" altLang="zh-CN"/>
              <a:pPr>
                <a:defRPr/>
              </a:pPr>
              <a:t>‹#›</a:t>
            </a:fld>
            <a:endParaRPr lang="en-US" altLang="zh-CN"/>
          </a:p>
        </p:txBody>
      </p:sp>
    </p:spTree>
    <p:extLst>
      <p:ext uri="{BB962C8B-B14F-4D97-AF65-F5344CB8AC3E}">
        <p14:creationId xmlns:p14="http://schemas.microsoft.com/office/powerpoint/2010/main" val="1762018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38550"/>
            <a:ext cx="5486400" cy="425054"/>
          </a:xfrm>
        </p:spPr>
        <p:txBody>
          <a:bodyPr anchor="b"/>
          <a:lstStyle>
            <a:lvl1pPr algn="l">
              <a:defRPr sz="2000" b="1"/>
            </a:lvl1pPr>
          </a:lstStyle>
          <a:p>
            <a:r>
              <a:rPr lang="zh-CN" altLang="en-US" dirty="0"/>
              <a:t>单击此处编辑母版标题样式</a:t>
            </a:r>
          </a:p>
        </p:txBody>
      </p:sp>
      <p:sp>
        <p:nvSpPr>
          <p:cNvPr id="3" name="图片占位符 2"/>
          <p:cNvSpPr>
            <a:spLocks noGrp="1"/>
          </p:cNvSpPr>
          <p:nvPr>
            <p:ph type="pic" idx="1"/>
          </p:nvPr>
        </p:nvSpPr>
        <p:spPr>
          <a:xfrm>
            <a:off x="1792288" y="783171"/>
            <a:ext cx="5486400" cy="281013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11122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B3642F14-EECC-493B-AE12-A835665DE0E4}" type="datetime1">
              <a:rPr lang="zh-CN" altLang="en-US"/>
              <a:pPr>
                <a:defRPr/>
              </a:pPr>
              <a:t>2019/6/2</a:t>
            </a:fld>
            <a:endParaRPr lang="en-US" altLang="zh-CN"/>
          </a:p>
        </p:txBody>
      </p:sp>
      <p:sp>
        <p:nvSpPr>
          <p:cNvPr id="6" name="页脚占位符 4"/>
          <p:cNvSpPr>
            <a:spLocks noGrp="1"/>
          </p:cNvSpPr>
          <p:nvPr>
            <p:ph type="ftr" sz="quarter" idx="11"/>
          </p:nvPr>
        </p:nvSpPr>
        <p:spPr/>
        <p:txBody>
          <a:bodyPr/>
          <a:lstStyle>
            <a:lvl1pPr>
              <a:defRPr/>
            </a:lvl1pPr>
          </a:lstStyle>
          <a:p>
            <a:pPr>
              <a:defRPr/>
            </a:pPr>
            <a:endParaRPr lang="en-US" altLang="zh-CN"/>
          </a:p>
        </p:txBody>
      </p:sp>
      <p:sp>
        <p:nvSpPr>
          <p:cNvPr id="7" name="灯片编号占位符 5"/>
          <p:cNvSpPr>
            <a:spLocks noGrp="1"/>
          </p:cNvSpPr>
          <p:nvPr>
            <p:ph type="sldNum" sz="quarter" idx="12"/>
          </p:nvPr>
        </p:nvSpPr>
        <p:spPr/>
        <p:txBody>
          <a:bodyPr/>
          <a:lstStyle>
            <a:lvl1pPr>
              <a:defRPr/>
            </a:lvl1pPr>
          </a:lstStyle>
          <a:p>
            <a:pPr>
              <a:defRPr/>
            </a:pPr>
            <a:fld id="{9E0E8359-AD23-436F-999A-6DB392325ED0}" type="slidenum">
              <a:rPr lang="en-US" altLang="zh-CN"/>
              <a:pPr>
                <a:defRPr/>
              </a:pPr>
              <a:t>‹#›</a:t>
            </a:fld>
            <a:endParaRPr lang="en-US" altLang="zh-CN"/>
          </a:p>
        </p:txBody>
      </p:sp>
    </p:spTree>
    <p:extLst>
      <p:ext uri="{BB962C8B-B14F-4D97-AF65-F5344CB8AC3E}">
        <p14:creationId xmlns:p14="http://schemas.microsoft.com/office/powerpoint/2010/main" val="3219035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jpeg"/><Relationship Id="rId2" Type="http://schemas.openxmlformats.org/officeDocument/2006/relationships/slideLayout" Target="../slideLayouts/slideLayout13.xml"/><Relationship Id="rId16"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bwMode="auto">
          <a:xfrm>
            <a:off x="468313" y="681038"/>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nvPr>
        </p:nvSpPr>
        <p:spPr bwMode="auto">
          <a:xfrm>
            <a:off x="457200" y="1600201"/>
            <a:ext cx="8229600" cy="299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a:defRPr/>
            </a:pPr>
            <a:fld id="{289716A9-CFEE-48B7-8F92-5FC707E40A9A}" type="datetime1">
              <a:rPr lang="zh-CN" altLang="en-US"/>
              <a:pPr>
                <a:defRPr/>
              </a:pPr>
              <a:t>2019/6/2</a:t>
            </a:fld>
            <a:endParaRPr lang="en-US" altLang="zh-CN"/>
          </a:p>
        </p:txBody>
      </p:sp>
      <p:sp>
        <p:nvSpPr>
          <p:cNvPr id="5" name="页脚占位符 4"/>
          <p:cNvSpPr>
            <a:spLocks noGrp="1"/>
          </p:cNvSpPr>
          <p:nvPr>
            <p:ph type="ftr" sz="quarter" idx="3"/>
          </p:nvPr>
        </p:nvSpPr>
        <p:spPr>
          <a:xfrm>
            <a:off x="3124200" y="4767263"/>
            <a:ext cx="2895600" cy="273844"/>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a:defRPr/>
            </a:pPr>
            <a:endParaRPr lang="en-US" altLang="zh-CN"/>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楷体_GB2312" pitchFamily="49" charset="-122"/>
                <a:ea typeface="宋体" pitchFamily="2" charset="-122"/>
              </a:defRPr>
            </a:lvl1pPr>
          </a:lstStyle>
          <a:p>
            <a:pPr>
              <a:defRPr/>
            </a:pPr>
            <a:fld id="{3C02975E-6EC8-4378-A0C4-8474975A634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161" r:id="rId1"/>
    <p:sldLayoutId id="2147484162"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fld id="{E3721B7B-C910-4D92-8B9D-299BA941F2C9}" type="datetime1">
              <a:rPr lang="zh-CN" altLang="en-US"/>
              <a:pPr>
                <a:defRPr/>
              </a:pPr>
              <a:t>2019/6/2</a:t>
            </a:fld>
            <a:endParaRPr lang="en-US" altLang="zh-CN"/>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宋体" pitchFamily="2" charset="-122"/>
              </a:defRPr>
            </a:lvl1pPr>
          </a:lstStyle>
          <a:p>
            <a:pPr>
              <a:defRPr/>
            </a:pPr>
            <a:fld id="{F8BF2CD5-C86C-41D2-8933-B937EC19DE9A}" type="slidenum">
              <a:rPr lang="en-US" altLang="zh-CN"/>
              <a:pPr>
                <a:defRPr/>
              </a:pPr>
              <a:t>‹#›</a:t>
            </a:fld>
            <a:endParaRPr lang="en-US" altLang="zh-CN"/>
          </a:p>
        </p:txBody>
      </p:sp>
      <p:pic>
        <p:nvPicPr>
          <p:cNvPr id="3077" name="Picture 12" descr="铸管股份公司"/>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b="11679"/>
          <a:stretch>
            <a:fillRect/>
          </a:stretch>
        </p:blipFill>
        <p:spPr bwMode="auto">
          <a:xfrm>
            <a:off x="250825" y="252413"/>
            <a:ext cx="2305050" cy="3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 id="2147484165" r:id="rId12"/>
    <p:sldLayoutId id="2147484167" r:id="rId13"/>
    <p:sldLayoutId id="2147484168"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4.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6.png"/><Relationship Id="rId16"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 Id="rId5" Type="http://schemas.openxmlformats.org/officeDocument/2006/relationships/image" Target="../media/image10.e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6B0147B9-4E05-42FF-AEE4-79AFFC2D0CDA}"/>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l="6409" r="6409"/>
          <a:stretch>
            <a:fillRect/>
          </a:stretch>
        </p:blipFill>
        <p:spPr>
          <a:xfrm>
            <a:off x="971600" y="844476"/>
            <a:ext cx="3240881" cy="2491979"/>
          </a:xfrm>
        </p:spPr>
      </p:pic>
      <p:pic>
        <p:nvPicPr>
          <p:cNvPr id="21507" name="Picture 2">
            <a:extLst>
              <a:ext uri="{FF2B5EF4-FFF2-40B4-BE49-F238E27FC236}">
                <a16:creationId xmlns:a16="http://schemas.microsoft.com/office/drawing/2014/main" id="{35EA4385-6980-4FAD-8CF3-B5A12E39996C}"/>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t="3345" b="3345"/>
          <a:stretch>
            <a:fillRect/>
          </a:stretch>
        </p:blipFill>
        <p:spPr>
          <a:xfrm>
            <a:off x="4561511" y="915914"/>
            <a:ext cx="3028950" cy="2420541"/>
          </a:xfrm>
        </p:spPr>
      </p:pic>
      <p:sp>
        <p:nvSpPr>
          <p:cNvPr id="21508" name="Text Box 3">
            <a:extLst>
              <a:ext uri="{FF2B5EF4-FFF2-40B4-BE49-F238E27FC236}">
                <a16:creationId xmlns:a16="http://schemas.microsoft.com/office/drawing/2014/main" id="{000EFACD-DD9E-4995-A725-0598A25EE3C6}"/>
              </a:ext>
            </a:extLst>
          </p:cNvPr>
          <p:cNvSpPr txBox="1">
            <a:spLocks noChangeArrowheads="1"/>
          </p:cNvSpPr>
          <p:nvPr/>
        </p:nvSpPr>
        <p:spPr bwMode="auto">
          <a:xfrm>
            <a:off x="503548" y="3362938"/>
            <a:ext cx="8136903" cy="1511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600">
                <a:solidFill>
                  <a:schemeClr val="tx2"/>
                </a:solidFill>
                <a:latin typeface="楷体_GB2312" pitchFamily="49" charset="-122"/>
                <a:ea typeface="宋体" panose="02010600030101010101" pitchFamily="2" charset="-122"/>
              </a:defRPr>
            </a:lvl1pPr>
            <a:lvl2pPr marL="742950" indent="-285750" eaLnBrk="0" hangingPunct="0">
              <a:defRPr sz="3600">
                <a:solidFill>
                  <a:schemeClr val="tx2"/>
                </a:solidFill>
                <a:latin typeface="楷体_GB2312" pitchFamily="49" charset="-122"/>
                <a:ea typeface="宋体" panose="02010600030101010101" pitchFamily="2" charset="-122"/>
              </a:defRPr>
            </a:lvl2pPr>
            <a:lvl3pPr marL="1143000" indent="-228600" eaLnBrk="0" hangingPunct="0">
              <a:defRPr sz="3600">
                <a:solidFill>
                  <a:schemeClr val="tx2"/>
                </a:solidFill>
                <a:latin typeface="楷体_GB2312" pitchFamily="49" charset="-122"/>
                <a:ea typeface="宋体" panose="02010600030101010101" pitchFamily="2" charset="-122"/>
              </a:defRPr>
            </a:lvl3pPr>
            <a:lvl4pPr marL="1600200" indent="-228600" eaLnBrk="0" hangingPunct="0">
              <a:defRPr sz="3600">
                <a:solidFill>
                  <a:schemeClr val="tx2"/>
                </a:solidFill>
                <a:latin typeface="楷体_GB2312" pitchFamily="49" charset="-122"/>
                <a:ea typeface="宋体" panose="02010600030101010101" pitchFamily="2" charset="-122"/>
              </a:defRPr>
            </a:lvl4pPr>
            <a:lvl5pPr marL="2057400" indent="-228600" eaLnBrk="0" hangingPunct="0">
              <a:defRPr sz="3600">
                <a:solidFill>
                  <a:schemeClr val="tx2"/>
                </a:solidFill>
                <a:latin typeface="楷体_GB2312" pitchFamily="49" charset="-122"/>
                <a:ea typeface="宋体" panose="02010600030101010101" pitchFamily="2" charset="-122"/>
              </a:defRPr>
            </a:lvl5pPr>
            <a:lvl6pPr marL="2514600" indent="-228600" eaLnBrk="0" fontAlgn="base" hangingPunct="0">
              <a:spcBef>
                <a:spcPct val="0"/>
              </a:spcBef>
              <a:spcAft>
                <a:spcPct val="0"/>
              </a:spcAft>
              <a:defRPr sz="3600">
                <a:solidFill>
                  <a:schemeClr val="tx2"/>
                </a:solidFill>
                <a:latin typeface="楷体_GB2312" pitchFamily="49" charset="-122"/>
                <a:ea typeface="宋体" panose="02010600030101010101" pitchFamily="2" charset="-122"/>
              </a:defRPr>
            </a:lvl6pPr>
            <a:lvl7pPr marL="2971800" indent="-228600" eaLnBrk="0" fontAlgn="base" hangingPunct="0">
              <a:spcBef>
                <a:spcPct val="0"/>
              </a:spcBef>
              <a:spcAft>
                <a:spcPct val="0"/>
              </a:spcAft>
              <a:defRPr sz="3600">
                <a:solidFill>
                  <a:schemeClr val="tx2"/>
                </a:solidFill>
                <a:latin typeface="楷体_GB2312" pitchFamily="49" charset="-122"/>
                <a:ea typeface="宋体" panose="02010600030101010101" pitchFamily="2" charset="-122"/>
              </a:defRPr>
            </a:lvl7pPr>
            <a:lvl8pPr marL="3429000" indent="-228600" eaLnBrk="0" fontAlgn="base" hangingPunct="0">
              <a:spcBef>
                <a:spcPct val="0"/>
              </a:spcBef>
              <a:spcAft>
                <a:spcPct val="0"/>
              </a:spcAft>
              <a:defRPr sz="3600">
                <a:solidFill>
                  <a:schemeClr val="tx2"/>
                </a:solidFill>
                <a:latin typeface="楷体_GB2312" pitchFamily="49" charset="-122"/>
                <a:ea typeface="宋体" panose="02010600030101010101" pitchFamily="2" charset="-122"/>
              </a:defRPr>
            </a:lvl8pPr>
            <a:lvl9pPr marL="3886200" indent="-228600" eaLnBrk="0" fontAlgn="base" hangingPunct="0">
              <a:spcBef>
                <a:spcPct val="0"/>
              </a:spcBef>
              <a:spcAft>
                <a:spcPct val="0"/>
              </a:spcAft>
              <a:defRPr sz="3600">
                <a:solidFill>
                  <a:schemeClr val="tx2"/>
                </a:solidFill>
                <a:latin typeface="楷体_GB2312" pitchFamily="49" charset="-122"/>
                <a:ea typeface="宋体" panose="02010600030101010101" pitchFamily="2" charset="-122"/>
              </a:defRPr>
            </a:lvl9pPr>
          </a:lstStyle>
          <a:p>
            <a:pPr eaLnBrk="1" hangingPunct="1">
              <a:lnSpc>
                <a:spcPct val="150000"/>
              </a:lnSpc>
              <a:spcBef>
                <a:spcPts val="0"/>
              </a:spcBef>
            </a:pPr>
            <a:r>
              <a:rPr kumimoji="1" lang="zh-CN" altLang="en-US" sz="1600" b="1" dirty="0">
                <a:solidFill>
                  <a:schemeClr val="tx1"/>
                </a:solidFill>
                <a:latin typeface="黑体" panose="02010609060101010101" pitchFamily="49" charset="-122"/>
                <a:ea typeface="黑体" panose="02010609060101010101" pitchFamily="49" charset="-122"/>
              </a:rPr>
              <a:t>工艺复杂，产品质量不稳定。</a:t>
            </a:r>
            <a:endParaRPr kumimoji="1" lang="en-US" altLang="zh-CN" sz="1600" b="1" dirty="0">
              <a:solidFill>
                <a:schemeClr val="tx1"/>
              </a:solidFill>
              <a:latin typeface="黑体" panose="02010609060101010101" pitchFamily="49" charset="-122"/>
              <a:ea typeface="黑体" panose="02010609060101010101" pitchFamily="49" charset="-122"/>
            </a:endParaRPr>
          </a:p>
          <a:p>
            <a:pPr eaLnBrk="1" hangingPunct="1">
              <a:lnSpc>
                <a:spcPct val="150000"/>
              </a:lnSpc>
              <a:spcBef>
                <a:spcPts val="0"/>
              </a:spcBef>
            </a:pPr>
            <a:r>
              <a:rPr kumimoji="1" lang="zh-CN" altLang="en-US" sz="1600" b="1" dirty="0">
                <a:solidFill>
                  <a:schemeClr val="tx1"/>
                </a:solidFill>
                <a:latin typeface="黑体" panose="02010609060101010101" pitchFamily="49" charset="-122"/>
                <a:ea typeface="黑体" panose="02010609060101010101" pitchFamily="49" charset="-122"/>
              </a:rPr>
              <a:t>在接口安装后进行接口打压，不能反映实际情况下，因为没有考虑覆土之后的管道变形。</a:t>
            </a:r>
            <a:endParaRPr kumimoji="1" lang="en-US" altLang="zh-CN" sz="1600" b="1" dirty="0">
              <a:solidFill>
                <a:schemeClr val="tx1"/>
              </a:solidFill>
              <a:latin typeface="黑体" panose="02010609060101010101" pitchFamily="49" charset="-122"/>
              <a:ea typeface="黑体" panose="02010609060101010101" pitchFamily="49" charset="-122"/>
            </a:endParaRPr>
          </a:p>
          <a:p>
            <a:pPr eaLnBrk="1" hangingPunct="1">
              <a:lnSpc>
                <a:spcPct val="150000"/>
              </a:lnSpc>
              <a:spcBef>
                <a:spcPts val="0"/>
              </a:spcBef>
            </a:pPr>
            <a:r>
              <a:rPr kumimoji="1" lang="zh-CN" altLang="en-US" sz="1600" b="1" dirty="0">
                <a:solidFill>
                  <a:schemeClr val="tx1"/>
                </a:solidFill>
                <a:latin typeface="黑体" panose="02010609060101010101" pitchFamily="49" charset="-122"/>
                <a:ea typeface="黑体" panose="02010609060101010101" pitchFamily="49" charset="-122"/>
              </a:rPr>
              <a:t>根据国内多数案例，玻璃钢管的现场水压试验无法满足</a:t>
            </a:r>
            <a:r>
              <a:rPr kumimoji="1" lang="en-US" altLang="zh-CN" sz="1600" b="1" dirty="0" err="1">
                <a:solidFill>
                  <a:schemeClr val="tx1"/>
                </a:solidFill>
                <a:latin typeface="黑体" panose="02010609060101010101" pitchFamily="49" charset="-122"/>
                <a:ea typeface="黑体" panose="02010609060101010101" pitchFamily="49" charset="-122"/>
              </a:rPr>
              <a:t>GB50268</a:t>
            </a:r>
            <a:r>
              <a:rPr kumimoji="1" lang="en-US" altLang="zh-CN" sz="1600" b="1" dirty="0">
                <a:solidFill>
                  <a:schemeClr val="tx1"/>
                </a:solidFill>
                <a:latin typeface="黑体" panose="02010609060101010101" pitchFamily="49" charset="-122"/>
                <a:ea typeface="黑体" panose="02010609060101010101" pitchFamily="49" charset="-122"/>
              </a:rPr>
              <a:t>《</a:t>
            </a:r>
            <a:r>
              <a:rPr kumimoji="1" lang="zh-CN" altLang="en-US" sz="1600" b="1" dirty="0">
                <a:solidFill>
                  <a:schemeClr val="tx1"/>
                </a:solidFill>
                <a:latin typeface="黑体" panose="02010609060101010101" pitchFamily="49" charset="-122"/>
                <a:ea typeface="黑体" panose="02010609060101010101" pitchFamily="49" charset="-122"/>
              </a:rPr>
              <a:t>给水排水施工及验收规范</a:t>
            </a:r>
            <a:r>
              <a:rPr kumimoji="1" lang="en-US" altLang="zh-CN" sz="1600" b="1" dirty="0">
                <a:solidFill>
                  <a:schemeClr val="tx1"/>
                </a:solidFill>
                <a:latin typeface="黑体" panose="02010609060101010101" pitchFamily="49" charset="-122"/>
                <a:ea typeface="黑体" panose="02010609060101010101" pitchFamily="49" charset="-122"/>
              </a:rPr>
              <a:t>》</a:t>
            </a:r>
            <a:r>
              <a:rPr kumimoji="1" lang="zh-CN" altLang="en-US" sz="1600" b="1" dirty="0">
                <a:solidFill>
                  <a:schemeClr val="tx1"/>
                </a:solidFill>
                <a:latin typeface="黑体" panose="02010609060101010101" pitchFamily="49" charset="-122"/>
                <a:ea typeface="黑体" panose="02010609060101010101" pitchFamily="49" charset="-122"/>
              </a:rPr>
              <a:t>的要求。</a:t>
            </a:r>
            <a:endParaRPr kumimoji="1" lang="en-US" altLang="zh-CN" sz="1600" b="1" dirty="0">
              <a:solidFill>
                <a:schemeClr val="tx1"/>
              </a:solidFill>
              <a:latin typeface="黑体" panose="02010609060101010101" pitchFamily="49" charset="-122"/>
              <a:ea typeface="黑体" panose="02010609060101010101" pitchFamily="49" charset="-122"/>
            </a:endParaRPr>
          </a:p>
        </p:txBody>
      </p:sp>
      <p:sp>
        <p:nvSpPr>
          <p:cNvPr id="6" name="TextBox 59">
            <a:extLst>
              <a:ext uri="{FF2B5EF4-FFF2-40B4-BE49-F238E27FC236}">
                <a16:creationId xmlns:a16="http://schemas.microsoft.com/office/drawing/2014/main" id="{48FC7460-673B-4E91-83BB-6130B2CF3C09}"/>
              </a:ext>
            </a:extLst>
          </p:cNvPr>
          <p:cNvSpPr>
            <a:spLocks noChangeArrowheads="1"/>
          </p:cNvSpPr>
          <p:nvPr/>
        </p:nvSpPr>
        <p:spPr bwMode="auto">
          <a:xfrm flipH="1">
            <a:off x="7020272" y="168176"/>
            <a:ext cx="18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玻璃钢夹砂管</a:t>
            </a:r>
            <a:endParaRPr lang="en-US" altLang="zh-CN" sz="2000" dirty="0">
              <a:latin typeface="微软雅黑" panose="020B0503020204020204" charset="-122"/>
              <a:ea typeface="微软雅黑" panose="020B0503020204020204" charset="-122"/>
              <a:sym typeface="方正兰亭黑_GBK" pitchFamily="2" charset="-122"/>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3"/>
          <p:cNvPicPr>
            <a:picLocks noChangeArrowheads="1"/>
          </p:cNvPicPr>
          <p:nvPr/>
        </p:nvPicPr>
        <p:blipFill>
          <a:blip r:embed="rId2" cstate="print"/>
          <a:srcRect/>
          <a:stretch>
            <a:fillRect/>
          </a:stretch>
        </p:blipFill>
        <p:spPr bwMode="auto">
          <a:xfrm>
            <a:off x="751293" y="2294341"/>
            <a:ext cx="3402806" cy="2463404"/>
          </a:xfrm>
          <a:prstGeom prst="rect">
            <a:avLst/>
          </a:prstGeom>
          <a:noFill/>
          <a:ln w="9525">
            <a:noFill/>
            <a:miter lim="800000"/>
            <a:headEnd/>
            <a:tailEnd/>
          </a:ln>
        </p:spPr>
      </p:pic>
      <p:sp>
        <p:nvSpPr>
          <p:cNvPr id="11266" name="Text Box 30"/>
          <p:cNvSpPr txBox="1">
            <a:spLocks noChangeArrowheads="1"/>
          </p:cNvSpPr>
          <p:nvPr/>
        </p:nvSpPr>
        <p:spPr bwMode="auto">
          <a:xfrm>
            <a:off x="827584" y="839954"/>
            <a:ext cx="2982515" cy="1446550"/>
          </a:xfrm>
          <a:prstGeom prst="rect">
            <a:avLst/>
          </a:prstGeom>
          <a:noFill/>
          <a:ln w="9525">
            <a:noFill/>
            <a:miter lim="800000"/>
            <a:headEnd/>
            <a:tailEnd/>
          </a:ln>
        </p:spPr>
        <p:txBody>
          <a:bodyPr wrap="square">
            <a:spAutoFit/>
          </a:bodyPr>
          <a:lstStyle/>
          <a:p>
            <a:pPr>
              <a:spcBef>
                <a:spcPct val="50000"/>
              </a:spcBef>
            </a:pPr>
            <a:r>
              <a:rPr lang="zh-CN" altLang="en-US" sz="1600" b="1" dirty="0">
                <a:solidFill>
                  <a:schemeClr val="tx1"/>
                </a:solidFill>
                <a:latin typeface="宋体" pitchFamily="2" charset="-122"/>
              </a:rPr>
              <a:t>项目：</a:t>
            </a:r>
            <a:r>
              <a:rPr lang="zh-CN" altLang="en-US" sz="1600" dirty="0">
                <a:solidFill>
                  <a:schemeClr val="tx1"/>
                </a:solidFill>
                <a:latin typeface="宋体" pitchFamily="2" charset="-122"/>
              </a:rPr>
              <a:t>南水北调中线工程</a:t>
            </a:r>
          </a:p>
          <a:p>
            <a:pPr>
              <a:spcBef>
                <a:spcPct val="50000"/>
              </a:spcBef>
            </a:pPr>
            <a:r>
              <a:rPr lang="zh-CN" altLang="en-US" sz="1600" b="1" dirty="0">
                <a:solidFill>
                  <a:schemeClr val="tx1"/>
                </a:solidFill>
                <a:latin typeface="宋体" pitchFamily="2" charset="-122"/>
              </a:rPr>
              <a:t>时间：</a:t>
            </a:r>
            <a:r>
              <a:rPr lang="en-US" altLang="zh-CN" sz="1600" dirty="0">
                <a:solidFill>
                  <a:schemeClr val="tx1"/>
                </a:solidFill>
                <a:latin typeface="宋体" pitchFamily="2" charset="-122"/>
              </a:rPr>
              <a:t>2013~2017</a:t>
            </a:r>
            <a:r>
              <a:rPr lang="zh-CN" altLang="en-US" sz="1600" dirty="0">
                <a:solidFill>
                  <a:schemeClr val="tx1"/>
                </a:solidFill>
                <a:latin typeface="宋体" pitchFamily="2" charset="-122"/>
              </a:rPr>
              <a:t>年</a:t>
            </a:r>
          </a:p>
          <a:p>
            <a:pPr>
              <a:spcBef>
                <a:spcPct val="50000"/>
              </a:spcBef>
            </a:pPr>
            <a:r>
              <a:rPr lang="zh-CN" altLang="en-US" sz="1600" b="1" dirty="0">
                <a:solidFill>
                  <a:schemeClr val="tx1"/>
                </a:solidFill>
                <a:latin typeface="宋体" pitchFamily="2" charset="-122"/>
              </a:rPr>
              <a:t>长度：</a:t>
            </a:r>
            <a:r>
              <a:rPr lang="en-US" altLang="zh-CN" sz="1600" dirty="0">
                <a:solidFill>
                  <a:schemeClr val="tx1"/>
                </a:solidFill>
                <a:latin typeface="宋体" pitchFamily="2" charset="-122"/>
              </a:rPr>
              <a:t>1600</a:t>
            </a:r>
            <a:r>
              <a:rPr lang="zh-CN" altLang="en-US" sz="1600" dirty="0">
                <a:solidFill>
                  <a:schemeClr val="tx1"/>
                </a:solidFill>
                <a:latin typeface="宋体" pitchFamily="2" charset="-122"/>
              </a:rPr>
              <a:t>公里</a:t>
            </a:r>
          </a:p>
          <a:p>
            <a:pPr>
              <a:spcBef>
                <a:spcPct val="50000"/>
              </a:spcBef>
            </a:pPr>
            <a:r>
              <a:rPr lang="zh-CN" altLang="en-US" sz="1600" b="1" dirty="0">
                <a:solidFill>
                  <a:schemeClr val="tx1"/>
                </a:solidFill>
                <a:latin typeface="宋体" pitchFamily="2" charset="-122"/>
              </a:rPr>
              <a:t>口径：</a:t>
            </a:r>
            <a:r>
              <a:rPr lang="en-US" altLang="zh-CN" sz="1600" dirty="0">
                <a:solidFill>
                  <a:schemeClr val="tx1"/>
                </a:solidFill>
                <a:latin typeface="宋体" pitchFamily="2" charset="-122"/>
              </a:rPr>
              <a:t>DN800 </a:t>
            </a:r>
            <a:r>
              <a:rPr lang="en-US" altLang="en-US" sz="1600" dirty="0">
                <a:solidFill>
                  <a:schemeClr val="tx1"/>
                </a:solidFill>
              </a:rPr>
              <a:t>～</a:t>
            </a:r>
            <a:r>
              <a:rPr lang="en-US" altLang="zh-CN" sz="1600" dirty="0">
                <a:solidFill>
                  <a:schemeClr val="tx1"/>
                </a:solidFill>
                <a:latin typeface="宋体" pitchFamily="2" charset="-122"/>
              </a:rPr>
              <a:t> DN2400</a:t>
            </a:r>
            <a:endParaRPr lang="zh-CN" altLang="en-US" sz="1600" dirty="0">
              <a:solidFill>
                <a:schemeClr val="tx1"/>
              </a:solidFill>
              <a:latin typeface="宋体" pitchFamily="2" charset="-122"/>
            </a:endParaRPr>
          </a:p>
        </p:txBody>
      </p:sp>
      <p:pic>
        <p:nvPicPr>
          <p:cNvPr id="11267" name="Picture 4" descr="DN800-1200mm 新兴离心球墨铸铁管用于南水北调元氏段"/>
          <p:cNvPicPr>
            <a:picLocks noChangeAspect="1" noChangeArrowheads="1"/>
          </p:cNvPicPr>
          <p:nvPr/>
        </p:nvPicPr>
        <p:blipFill>
          <a:blip r:embed="rId3" cstate="print"/>
          <a:srcRect/>
          <a:stretch>
            <a:fillRect/>
          </a:stretch>
        </p:blipFill>
        <p:spPr bwMode="auto">
          <a:xfrm>
            <a:off x="4716016" y="839954"/>
            <a:ext cx="3429000" cy="2405063"/>
          </a:xfrm>
          <a:prstGeom prst="rect">
            <a:avLst/>
          </a:prstGeom>
          <a:noFill/>
          <a:ln w="9525">
            <a:noFill/>
            <a:miter lim="800000"/>
            <a:headEnd/>
            <a:tailEnd/>
          </a:ln>
        </p:spPr>
      </p:pic>
      <p:sp>
        <p:nvSpPr>
          <p:cNvPr id="6" name="TextBox 59">
            <a:extLst>
              <a:ext uri="{FF2B5EF4-FFF2-40B4-BE49-F238E27FC236}">
                <a16:creationId xmlns:a16="http://schemas.microsoft.com/office/drawing/2014/main" id="{B8078230-465C-4FE3-A4D9-30612CCB6D11}"/>
              </a:ext>
            </a:extLst>
          </p:cNvPr>
          <p:cNvSpPr>
            <a:spLocks noChangeArrowheads="1"/>
          </p:cNvSpPr>
          <p:nvPr/>
        </p:nvSpPr>
        <p:spPr bwMode="auto">
          <a:xfrm flipH="1">
            <a:off x="7020272" y="168176"/>
            <a:ext cx="18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球墨铸铁管</a:t>
            </a:r>
            <a:endParaRPr lang="en-US" altLang="zh-CN" sz="2000" dirty="0">
              <a:latin typeface="微软雅黑" panose="020B0503020204020204" charset="-122"/>
              <a:ea typeface="微软雅黑" panose="020B0503020204020204" charset="-122"/>
              <a:sym typeface="方正兰亭黑_GBK" pitchFamily="2" charset="-122"/>
            </a:endParaRPr>
          </a:p>
        </p:txBody>
      </p:sp>
    </p:spTree>
  </p:cSld>
  <p:clrMapOvr>
    <a:masterClrMapping/>
  </p:clrMapOvr>
  <p:transition spd="slow"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808135" y="2162383"/>
            <a:ext cx="3460803" cy="2596757"/>
          </a:xfrm>
          <a:prstGeom prst="rect">
            <a:avLst/>
          </a:prstGeom>
          <a:noFill/>
          <a:ln w="9525">
            <a:noFill/>
            <a:miter lim="800000"/>
            <a:headEnd/>
            <a:tailEnd/>
          </a:ln>
          <a:effectLst/>
        </p:spPr>
      </p:pic>
      <p:sp>
        <p:nvSpPr>
          <p:cNvPr id="6" name="矩形 1"/>
          <p:cNvSpPr>
            <a:spLocks noChangeArrowheads="1"/>
          </p:cNvSpPr>
          <p:nvPr/>
        </p:nvSpPr>
        <p:spPr bwMode="auto">
          <a:xfrm>
            <a:off x="395536" y="987574"/>
            <a:ext cx="3960439" cy="629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algn="just" eaLnBrk="1" hangingPunct="1">
              <a:lnSpc>
                <a:spcPct val="125000"/>
              </a:lnSpc>
              <a:spcBef>
                <a:spcPct val="0"/>
              </a:spcBef>
              <a:buFontTx/>
              <a:buNone/>
            </a:pPr>
            <a:r>
              <a:rPr lang="zh-CN" altLang="en-US" sz="1500" b="1" dirty="0">
                <a:latin typeface="+mn-ea"/>
                <a:ea typeface="+mn-ea"/>
              </a:rPr>
              <a:t>最大口径</a:t>
            </a:r>
            <a:r>
              <a:rPr lang="en-US" altLang="zh-CN" sz="1500" b="1" dirty="0" err="1">
                <a:latin typeface="+mn-ea"/>
                <a:ea typeface="+mn-ea"/>
              </a:rPr>
              <a:t>DN2600</a:t>
            </a:r>
            <a:r>
              <a:rPr lang="zh-CN" altLang="en-US" sz="1500" b="1" dirty="0">
                <a:latin typeface="+mn-ea"/>
                <a:ea typeface="+mn-ea"/>
              </a:rPr>
              <a:t>千岛湖引水工程</a:t>
            </a:r>
            <a:endParaRPr lang="en-US" altLang="zh-CN" sz="1500" b="1" dirty="0">
              <a:latin typeface="+mn-ea"/>
              <a:ea typeface="+mn-ea"/>
            </a:endParaRPr>
          </a:p>
          <a:p>
            <a:pPr algn="just" eaLnBrk="1" hangingPunct="1">
              <a:lnSpc>
                <a:spcPct val="125000"/>
              </a:lnSpc>
              <a:spcBef>
                <a:spcPct val="0"/>
              </a:spcBef>
              <a:buFontTx/>
              <a:buNone/>
            </a:pPr>
            <a:r>
              <a:rPr lang="zh-CN" altLang="en-US" sz="1500" b="1" dirty="0">
                <a:latin typeface="+mn-ea"/>
                <a:ea typeface="+mn-ea"/>
              </a:rPr>
              <a:t>最大口径</a:t>
            </a:r>
            <a:r>
              <a:rPr lang="en-US" altLang="zh-CN" sz="1500" b="1" dirty="0" err="1">
                <a:latin typeface="+mn-ea"/>
                <a:ea typeface="+mn-ea"/>
              </a:rPr>
              <a:t>DN2600</a:t>
            </a:r>
            <a:r>
              <a:rPr lang="zh-CN" altLang="en-US" sz="1500" b="1" dirty="0">
                <a:latin typeface="+mn-ea"/>
                <a:ea typeface="+mn-ea"/>
              </a:rPr>
              <a:t>南宁市邕江上游引水工程</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469" y="758801"/>
            <a:ext cx="3278932" cy="402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59">
            <a:extLst>
              <a:ext uri="{FF2B5EF4-FFF2-40B4-BE49-F238E27FC236}">
                <a16:creationId xmlns:a16="http://schemas.microsoft.com/office/drawing/2014/main" id="{93A7C889-7ECC-4893-A1BF-E56B136AE120}"/>
              </a:ext>
            </a:extLst>
          </p:cNvPr>
          <p:cNvSpPr>
            <a:spLocks noChangeArrowheads="1"/>
          </p:cNvSpPr>
          <p:nvPr/>
        </p:nvSpPr>
        <p:spPr bwMode="auto">
          <a:xfrm flipH="1">
            <a:off x="7020272" y="168176"/>
            <a:ext cx="1800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球墨铸铁管</a:t>
            </a:r>
            <a:endParaRPr lang="en-US" altLang="zh-CN" sz="2000" dirty="0">
              <a:latin typeface="微软雅黑" panose="020B0503020204020204" charset="-122"/>
              <a:ea typeface="微软雅黑" panose="020B0503020204020204" charset="-122"/>
              <a:sym typeface="方正兰亭黑_GBK" pitchFamily="2" charset="-122"/>
            </a:endParaRPr>
          </a:p>
        </p:txBody>
      </p:sp>
    </p:spTree>
    <p:extLst>
      <p:ext uri="{BB962C8B-B14F-4D97-AF65-F5344CB8AC3E}">
        <p14:creationId xmlns:p14="http://schemas.microsoft.com/office/powerpoint/2010/main" val="4088128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表 4"/>
          <p:cNvGraphicFramePr>
            <a:graphicFrameLocks/>
          </p:cNvGraphicFramePr>
          <p:nvPr>
            <p:extLst>
              <p:ext uri="{D42A27DB-BD31-4B8C-83A1-F6EECF244321}">
                <p14:modId xmlns:p14="http://schemas.microsoft.com/office/powerpoint/2010/main" val="327903803"/>
              </p:ext>
            </p:extLst>
          </p:nvPr>
        </p:nvGraphicFramePr>
        <p:xfrm>
          <a:off x="251520" y="1779662"/>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图表 7"/>
          <p:cNvGraphicFramePr>
            <a:graphicFrameLocks/>
          </p:cNvGraphicFramePr>
          <p:nvPr>
            <p:extLst>
              <p:ext uri="{D42A27DB-BD31-4B8C-83A1-F6EECF244321}">
                <p14:modId xmlns:p14="http://schemas.microsoft.com/office/powerpoint/2010/main" val="4218238329"/>
              </p:ext>
            </p:extLst>
          </p:nvPr>
        </p:nvGraphicFramePr>
        <p:xfrm>
          <a:off x="4860032" y="843558"/>
          <a:ext cx="4230216"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59"/>
          <p:cNvSpPr>
            <a:spLocks noChangeArrowheads="1"/>
          </p:cNvSpPr>
          <p:nvPr/>
        </p:nvSpPr>
        <p:spPr bwMode="auto">
          <a:xfrm flipH="1">
            <a:off x="5868144" y="149584"/>
            <a:ext cx="29528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管材是智慧管网的基础</a:t>
            </a:r>
          </a:p>
        </p:txBody>
      </p:sp>
      <p:sp>
        <p:nvSpPr>
          <p:cNvPr id="2" name="矩形 1">
            <a:extLst>
              <a:ext uri="{FF2B5EF4-FFF2-40B4-BE49-F238E27FC236}">
                <a16:creationId xmlns:a16="http://schemas.microsoft.com/office/drawing/2014/main" id="{D2A4D7B8-5284-441A-8DFC-7600E17D9FAC}"/>
              </a:ext>
            </a:extLst>
          </p:cNvPr>
          <p:cNvSpPr/>
          <p:nvPr/>
        </p:nvSpPr>
        <p:spPr>
          <a:xfrm>
            <a:off x="395536" y="830643"/>
            <a:ext cx="2765501" cy="481863"/>
          </a:xfrm>
          <a:prstGeom prst="rect">
            <a:avLst/>
          </a:prstGeom>
        </p:spPr>
        <p:txBody>
          <a:bodyPr wrap="none">
            <a:spAutoFit/>
          </a:bodyPr>
          <a:lstStyle/>
          <a:p>
            <a:pPr lvl="0">
              <a:lnSpc>
                <a:spcPct val="150000"/>
              </a:lnSpc>
            </a:pPr>
            <a:r>
              <a:rPr lang="zh-CN" altLang="en-US" sz="2000" b="1" dirty="0">
                <a:solidFill>
                  <a:srgbClr val="000000"/>
                </a:solidFill>
                <a:latin typeface="黑体" panose="02010609060101010101" pitchFamily="49" charset="-122"/>
                <a:ea typeface="黑体" panose="02010609060101010101" pitchFamily="49" charset="-122"/>
              </a:rPr>
              <a:t>日本供水管材应用情况</a:t>
            </a:r>
            <a:endParaRPr lang="en-US" altLang="zh-CN" sz="2000" b="1" dirty="0">
              <a:solidFill>
                <a:srgbClr val="00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2701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3528" y="1223475"/>
            <a:ext cx="4248472" cy="2354491"/>
          </a:xfrm>
          <a:prstGeom prst="rect">
            <a:avLst/>
          </a:prstGeom>
        </p:spPr>
        <p:txBody>
          <a:bodyPr wrap="square">
            <a:spAutoFit/>
          </a:bodyPr>
          <a:lstStyle/>
          <a:p>
            <a:pPr>
              <a:lnSpc>
                <a:spcPct val="150000"/>
              </a:lnSpc>
            </a:pPr>
            <a:r>
              <a:rPr lang="zh-CN" altLang="en-US" sz="2000" b="1" dirty="0">
                <a:latin typeface="黑体" panose="02010609060101010101" pitchFamily="49" charset="-122"/>
                <a:ea typeface="黑体" panose="02010609060101010101" pitchFamily="49" charset="-122"/>
              </a:rPr>
              <a:t>日本东京市管材应用情况：</a:t>
            </a:r>
            <a:endParaRPr lang="en-US" altLang="zh-CN" sz="2000" b="1" dirty="0">
              <a:latin typeface="黑体" panose="02010609060101010101" pitchFamily="49" charset="-122"/>
              <a:ea typeface="黑体" panose="02010609060101010101" pitchFamily="49" charset="-122"/>
            </a:endParaRPr>
          </a:p>
          <a:p>
            <a:pPr>
              <a:lnSpc>
                <a:spcPct val="150000"/>
              </a:lnSpc>
            </a:pPr>
            <a:r>
              <a:rPr lang="en-US" altLang="zh-CN" sz="1600" b="1" dirty="0">
                <a:latin typeface="黑体" panose="02010609060101010101" pitchFamily="49" charset="-122"/>
                <a:ea typeface="黑体" panose="02010609060101010101" pitchFamily="49" charset="-122"/>
              </a:rPr>
              <a:t>1980</a:t>
            </a:r>
            <a:r>
              <a:rPr lang="zh-CN" altLang="en-US" sz="1600" b="1" dirty="0">
                <a:latin typeface="黑体" panose="02010609060101010101" pitchFamily="49" charset="-122"/>
                <a:ea typeface="黑体" panose="02010609060101010101" pitchFamily="49" charset="-122"/>
              </a:rPr>
              <a:t>至</a:t>
            </a:r>
            <a:r>
              <a:rPr lang="en-US" altLang="zh-CN" sz="1600" b="1" dirty="0">
                <a:latin typeface="黑体" panose="02010609060101010101" pitchFamily="49" charset="-122"/>
                <a:ea typeface="黑体" panose="02010609060101010101" pitchFamily="49" charset="-122"/>
              </a:rPr>
              <a:t>2013</a:t>
            </a:r>
            <a:r>
              <a:rPr lang="zh-CN" altLang="en-US" sz="1600" b="1" dirty="0">
                <a:latin typeface="黑体" panose="02010609060101010101" pitchFamily="49" charset="-122"/>
                <a:ea typeface="黑体" panose="02010609060101010101" pitchFamily="49" charset="-122"/>
              </a:rPr>
              <a:t>年，球墨铸铁管使用率由</a:t>
            </a:r>
            <a:r>
              <a:rPr lang="en-US" altLang="zh-CN" sz="1600" b="1" dirty="0">
                <a:latin typeface="黑体" panose="02010609060101010101" pitchFamily="49" charset="-122"/>
                <a:ea typeface="黑体" panose="02010609060101010101" pitchFamily="49" charset="-122"/>
              </a:rPr>
              <a:t>50%</a:t>
            </a:r>
            <a:r>
              <a:rPr lang="zh-CN" altLang="en-US" sz="1600" b="1" dirty="0">
                <a:latin typeface="黑体" panose="02010609060101010101" pitchFamily="49" charset="-122"/>
                <a:ea typeface="黑体" panose="02010609060101010101" pitchFamily="49" charset="-122"/>
              </a:rPr>
              <a:t>提高到了</a:t>
            </a:r>
            <a:r>
              <a:rPr lang="en-US" altLang="zh-CN" sz="1600" b="1" dirty="0">
                <a:latin typeface="黑体" panose="02010609060101010101" pitchFamily="49" charset="-122"/>
                <a:ea typeface="黑体" panose="02010609060101010101" pitchFamily="49" charset="-122"/>
              </a:rPr>
              <a:t>96%</a:t>
            </a:r>
            <a:r>
              <a:rPr lang="zh-CN" altLang="en-US" sz="1600" b="1" dirty="0">
                <a:latin typeface="黑体" panose="02010609060101010101" pitchFamily="49" charset="-122"/>
                <a:ea typeface="黑体" panose="02010609060101010101" pitchFamily="49" charset="-122"/>
              </a:rPr>
              <a:t>；漏损率由</a:t>
            </a:r>
            <a:r>
              <a:rPr lang="en-US" altLang="zh-CN" sz="1600" b="1" dirty="0">
                <a:latin typeface="黑体" panose="02010609060101010101" pitchFamily="49" charset="-122"/>
                <a:ea typeface="黑体" panose="02010609060101010101" pitchFamily="49" charset="-122"/>
              </a:rPr>
              <a:t>15%</a:t>
            </a:r>
            <a:r>
              <a:rPr lang="zh-CN" altLang="en-US" sz="1600" b="1" dirty="0">
                <a:latin typeface="黑体" panose="02010609060101010101" pitchFamily="49" charset="-122"/>
                <a:ea typeface="黑体" panose="02010609060101010101" pitchFamily="49" charset="-122"/>
              </a:rPr>
              <a:t>下降到了</a:t>
            </a:r>
            <a:r>
              <a:rPr lang="en-US" altLang="zh-CN" sz="1600" b="1" dirty="0">
                <a:latin typeface="黑体" panose="02010609060101010101" pitchFamily="49" charset="-122"/>
                <a:ea typeface="黑体" panose="02010609060101010101" pitchFamily="49" charset="-122"/>
              </a:rPr>
              <a:t>2.3%</a:t>
            </a:r>
            <a:r>
              <a:rPr lang="zh-CN" altLang="en-US" sz="1600" b="1" dirty="0">
                <a:latin typeface="黑体" panose="02010609060101010101" pitchFamily="49" charset="-122"/>
                <a:ea typeface="黑体" panose="02010609060101010101" pitchFamily="49" charset="-122"/>
              </a:rPr>
              <a:t>。</a:t>
            </a:r>
            <a:endParaRPr lang="en-US" altLang="zh-CN" sz="1600" b="1" dirty="0">
              <a:latin typeface="黑体" panose="02010609060101010101" pitchFamily="49" charset="-122"/>
              <a:ea typeface="黑体" panose="02010609060101010101" pitchFamily="49" charset="-122"/>
            </a:endParaRPr>
          </a:p>
          <a:p>
            <a:pPr>
              <a:lnSpc>
                <a:spcPct val="150000"/>
              </a:lnSpc>
            </a:pPr>
            <a:r>
              <a:rPr lang="zh-CN" altLang="en-US" sz="1600" b="1" dirty="0">
                <a:latin typeface="黑体" panose="02010609060101010101" pitchFamily="49" charset="-122"/>
                <a:ea typeface="黑体" panose="02010609060101010101" pitchFamily="49" charset="-122"/>
              </a:rPr>
              <a:t>通过预防漏损率的各种措施，与</a:t>
            </a:r>
            <a:r>
              <a:rPr lang="en-US" altLang="zh-CN" sz="1600" b="1" dirty="0">
                <a:latin typeface="黑体" panose="02010609060101010101" pitchFamily="49" charset="-122"/>
                <a:ea typeface="黑体" panose="02010609060101010101" pitchFamily="49" charset="-122"/>
              </a:rPr>
              <a:t>2000</a:t>
            </a:r>
            <a:r>
              <a:rPr lang="zh-CN" altLang="en-US" sz="1600" b="1" dirty="0">
                <a:latin typeface="黑体" panose="02010609060101010101" pitchFamily="49" charset="-122"/>
                <a:ea typeface="黑体" panose="02010609060101010101" pitchFamily="49" charset="-122"/>
              </a:rPr>
              <a:t>财政年度相比，</a:t>
            </a:r>
            <a:r>
              <a:rPr lang="en-US" altLang="zh-CN" sz="1600" b="1" dirty="0">
                <a:latin typeface="黑体" panose="02010609060101010101" pitchFamily="49" charset="-122"/>
                <a:ea typeface="黑体" panose="02010609060101010101" pitchFamily="49" charset="-122"/>
              </a:rPr>
              <a:t>2013</a:t>
            </a:r>
            <a:r>
              <a:rPr lang="zh-CN" altLang="en-US" sz="1600" b="1" dirty="0">
                <a:latin typeface="黑体" panose="02010609060101010101" pitchFamily="49" charset="-122"/>
                <a:ea typeface="黑体" panose="02010609060101010101" pitchFamily="49" charset="-122"/>
              </a:rPr>
              <a:t>财政年度东京事业局节省使用电量</a:t>
            </a:r>
            <a:r>
              <a:rPr lang="en-US" altLang="zh-CN" sz="1600" b="1" dirty="0">
                <a:latin typeface="黑体" panose="02010609060101010101" pitchFamily="49" charset="-122"/>
                <a:ea typeface="黑体" panose="02010609060101010101" pitchFamily="49" charset="-122"/>
              </a:rPr>
              <a:t>45</a:t>
            </a:r>
            <a:r>
              <a:rPr lang="zh-CN" altLang="en-US" sz="1600" b="1" dirty="0">
                <a:latin typeface="黑体" panose="02010609060101010101" pitchFamily="49" charset="-122"/>
                <a:ea typeface="黑体" panose="02010609060101010101" pitchFamily="49" charset="-122"/>
              </a:rPr>
              <a:t>百万度</a:t>
            </a:r>
            <a:r>
              <a:rPr lang="en-US" altLang="zh-CN" sz="1600" b="1" dirty="0">
                <a:latin typeface="黑体" panose="02010609060101010101" pitchFamily="49" charset="-122"/>
                <a:ea typeface="黑体" panose="02010609060101010101" pitchFamily="49" charset="-122"/>
              </a:rPr>
              <a:t>/</a:t>
            </a:r>
            <a:r>
              <a:rPr lang="zh-CN" altLang="en-US" sz="1600" b="1" dirty="0">
                <a:latin typeface="黑体" panose="02010609060101010101" pitchFamily="49" charset="-122"/>
                <a:ea typeface="黑体" panose="02010609060101010101" pitchFamily="49" charset="-122"/>
              </a:rPr>
              <a:t>年，相当于总电量的</a:t>
            </a:r>
            <a:r>
              <a:rPr lang="en-US" altLang="zh-CN" sz="1600" b="1" dirty="0">
                <a:latin typeface="黑体" panose="02010609060101010101" pitchFamily="49" charset="-122"/>
                <a:ea typeface="黑体" panose="02010609060101010101" pitchFamily="49" charset="-122"/>
              </a:rPr>
              <a:t>6%</a:t>
            </a:r>
            <a:r>
              <a:rPr lang="zh-CN" altLang="en-US" sz="1600" b="1" dirty="0">
                <a:latin typeface="黑体" panose="02010609060101010101" pitchFamily="49" charset="-122"/>
                <a:ea typeface="黑体" panose="02010609060101010101" pitchFamily="49" charset="-122"/>
              </a:rPr>
              <a: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953" y="818270"/>
            <a:ext cx="4439681" cy="390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2447764" y="4340177"/>
            <a:ext cx="2582957" cy="323165"/>
          </a:xfrm>
          <a:prstGeom prst="rect">
            <a:avLst/>
          </a:prstGeom>
        </p:spPr>
        <p:txBody>
          <a:bodyPr wrap="square">
            <a:spAutoFit/>
          </a:bodyPr>
          <a:lstStyle/>
          <a:p>
            <a:pPr algn="ctr"/>
            <a:r>
              <a:rPr lang="zh-CN" altLang="en-US" sz="1500" b="1" dirty="0"/>
              <a:t>日本东京市管材与漏损率</a:t>
            </a:r>
          </a:p>
        </p:txBody>
      </p:sp>
      <p:sp>
        <p:nvSpPr>
          <p:cNvPr id="8" name="TextBox 59">
            <a:extLst>
              <a:ext uri="{FF2B5EF4-FFF2-40B4-BE49-F238E27FC236}">
                <a16:creationId xmlns:a16="http://schemas.microsoft.com/office/drawing/2014/main" id="{0D88D75F-E7C9-491D-8346-8D8A80B9582C}"/>
              </a:ext>
            </a:extLst>
          </p:cNvPr>
          <p:cNvSpPr>
            <a:spLocks noChangeArrowheads="1"/>
          </p:cNvSpPr>
          <p:nvPr/>
        </p:nvSpPr>
        <p:spPr bwMode="auto">
          <a:xfrm flipH="1">
            <a:off x="5868144" y="149584"/>
            <a:ext cx="29528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管材是智慧管网的基础</a:t>
            </a:r>
          </a:p>
        </p:txBody>
      </p:sp>
    </p:spTree>
    <p:extLst>
      <p:ext uri="{BB962C8B-B14F-4D97-AF65-F5344CB8AC3E}">
        <p14:creationId xmlns:p14="http://schemas.microsoft.com/office/powerpoint/2010/main" val="1035779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78462" y="860063"/>
            <a:ext cx="1350361" cy="33759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59"/>
          <p:cNvSpPr>
            <a:spLocks noChangeArrowheads="1"/>
          </p:cNvSpPr>
          <p:nvPr/>
        </p:nvSpPr>
        <p:spPr bwMode="auto">
          <a:xfrm flipH="1">
            <a:off x="4194019" y="573216"/>
            <a:ext cx="378101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15000" dirty="0">
                <a:solidFill>
                  <a:srgbClr val="0070C0"/>
                </a:solidFill>
                <a:latin typeface="微软雅黑 Light" panose="020B0502040204020203" pitchFamily="34" charset="-122"/>
                <a:ea typeface="微软雅黑 Light" panose="020B0502040204020203" pitchFamily="34" charset="-122"/>
                <a:sym typeface="方正兰亭黑_GBK" pitchFamily="2" charset="-122"/>
              </a:rPr>
              <a:t>0</a:t>
            </a:r>
            <a:r>
              <a:rPr lang="en-US" altLang="zh-CN" sz="15000" dirty="0">
                <a:solidFill>
                  <a:schemeClr val="bg1"/>
                </a:solidFill>
                <a:latin typeface="微软雅黑 Light" panose="020B0502040204020203" pitchFamily="34" charset="-122"/>
                <a:ea typeface="微软雅黑 Light" panose="020B0502040204020203" pitchFamily="34" charset="-122"/>
                <a:sym typeface="方正兰亭黑_GBK" pitchFamily="2" charset="-122"/>
              </a:rPr>
              <a:t>2</a:t>
            </a:r>
          </a:p>
        </p:txBody>
      </p:sp>
      <p:sp>
        <p:nvSpPr>
          <p:cNvPr id="4" name="TextBox 64"/>
          <p:cNvSpPr>
            <a:spLocks noChangeArrowheads="1"/>
          </p:cNvSpPr>
          <p:nvPr/>
        </p:nvSpPr>
        <p:spPr bwMode="auto">
          <a:xfrm>
            <a:off x="252009" y="2499742"/>
            <a:ext cx="58264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dirty="0">
                <a:solidFill>
                  <a:srgbClr val="0070C0"/>
                </a:solidFill>
                <a:latin typeface="微软雅黑" panose="020B0503020204020204" charset="-122"/>
                <a:ea typeface="微软雅黑" panose="020B0503020204020204" charset="-122"/>
                <a:sym typeface="方正兰亭黑_GBK" pitchFamily="2" charset="-122"/>
              </a:rPr>
              <a:t>输水管线智慧运维</a:t>
            </a:r>
          </a:p>
        </p:txBody>
      </p:sp>
    </p:spTree>
    <p:extLst>
      <p:ext uri="{BB962C8B-B14F-4D97-AF65-F5344CB8AC3E}">
        <p14:creationId xmlns:p14="http://schemas.microsoft.com/office/powerpoint/2010/main" val="432083661"/>
      </p:ext>
    </p:extLst>
  </p:cSld>
  <p:clrMapOvr>
    <a:masterClrMapping/>
  </p:clrMapOvr>
  <p:transition spd="slow">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4"/>
          <p:cNvSpPr>
            <a:spLocks noChangeArrowheads="1"/>
          </p:cNvSpPr>
          <p:nvPr/>
        </p:nvSpPr>
        <p:spPr bwMode="auto">
          <a:xfrm>
            <a:off x="254218" y="948790"/>
            <a:ext cx="8635564" cy="805853"/>
          </a:xfrm>
          <a:prstGeom prst="rect">
            <a:avLst/>
          </a:prstGeom>
          <a:noFill/>
          <a:ln w="9525">
            <a:solidFill>
              <a:srgbClr val="366092"/>
            </a:solidFill>
            <a:bevel/>
            <a:headEnd/>
            <a:tailEnd/>
          </a:ln>
          <a:extLst>
            <a:ext uri="{909E8E84-426E-40DD-AFC4-6F175D3DCCD1}">
              <a14:hiddenFill xmlns:a14="http://schemas.microsoft.com/office/drawing/2010/main">
                <a:solidFill>
                  <a:srgbClr val="FFFFFF"/>
                </a:solidFill>
              </a14:hiddenFill>
            </a:ext>
          </a:extLst>
        </p:spPr>
        <p:txBody>
          <a:bodyPr lIns="64621" tIns="32310" rIns="64621" bIns="32310">
            <a:spAutoFit/>
          </a:bodyPr>
          <a:lstStyle/>
          <a:p>
            <a:pPr indent="323103"/>
            <a:r>
              <a:rPr lang="zh-CN" altLang="en-US" sz="1400" dirty="0">
                <a:solidFill>
                  <a:srgbClr val="17365D"/>
                </a:solidFill>
                <a:sym typeface="Arial" pitchFamily="34" charset="0"/>
              </a:rPr>
              <a:t> </a:t>
            </a:r>
            <a:endParaRPr lang="en-US" altLang="zh-CN" sz="1400" dirty="0">
              <a:solidFill>
                <a:srgbClr val="17365D"/>
              </a:solidFill>
              <a:sym typeface="Arial" pitchFamily="34" charset="0"/>
            </a:endParaRPr>
          </a:p>
          <a:p>
            <a:pPr indent="323103">
              <a:lnSpc>
                <a:spcPct val="120000"/>
              </a:lnSpc>
            </a:pPr>
            <a:r>
              <a:rPr lang="zh-CN" altLang="en-US" sz="1400" dirty="0">
                <a:latin typeface="微软雅黑" pitchFamily="34" charset="-122"/>
                <a:ea typeface="微软雅黑" pitchFamily="34" charset="-122"/>
                <a:sym typeface="微软雅黑" pitchFamily="34" charset="-122"/>
              </a:rPr>
              <a:t> </a:t>
            </a:r>
            <a:r>
              <a:rPr lang="en-US" altLang="zh-CN" sz="1400" b="1" dirty="0">
                <a:latin typeface="微软雅黑" pitchFamily="34" charset="-122"/>
                <a:ea typeface="微软雅黑" pitchFamily="34" charset="-122"/>
                <a:sym typeface="微软雅黑" pitchFamily="34" charset="-122"/>
              </a:rPr>
              <a:t>2012</a:t>
            </a:r>
            <a:r>
              <a:rPr lang="zh-CN" altLang="en-US" sz="1400" b="1" dirty="0">
                <a:latin typeface="微软雅黑" pitchFamily="34" charset="-122"/>
                <a:ea typeface="微软雅黑" pitchFamily="34" charset="-122"/>
                <a:sym typeface="微软雅黑" pitchFamily="34" charset="-122"/>
              </a:rPr>
              <a:t>年新兴际华集团公司首次入选世界</a:t>
            </a:r>
            <a:r>
              <a:rPr lang="en-US" altLang="zh-CN" sz="1400" b="1" dirty="0">
                <a:latin typeface="微软雅黑" pitchFamily="34" charset="-122"/>
                <a:ea typeface="微软雅黑" pitchFamily="34" charset="-122"/>
                <a:sym typeface="微软雅黑" pitchFamily="34" charset="-122"/>
              </a:rPr>
              <a:t>500</a:t>
            </a:r>
            <a:r>
              <a:rPr lang="zh-CN" altLang="en-US" sz="1400" b="1" dirty="0">
                <a:latin typeface="微软雅黑" pitchFamily="34" charset="-122"/>
                <a:ea typeface="微软雅黑" pitchFamily="34" charset="-122"/>
                <a:sym typeface="微软雅黑" pitchFamily="34" charset="-122"/>
              </a:rPr>
              <a:t>强，迄今已连续第</a:t>
            </a:r>
            <a:r>
              <a:rPr lang="en-US" altLang="zh-CN" sz="1400" b="1" dirty="0">
                <a:latin typeface="微软雅黑" pitchFamily="34" charset="-122"/>
                <a:ea typeface="微软雅黑" pitchFamily="34" charset="-122"/>
                <a:sym typeface="微软雅黑" pitchFamily="34" charset="-122"/>
              </a:rPr>
              <a:t>5</a:t>
            </a:r>
            <a:r>
              <a:rPr lang="zh-CN" altLang="en-US" sz="1400" b="1" dirty="0">
                <a:latin typeface="微软雅黑" pitchFamily="34" charset="-122"/>
                <a:ea typeface="微软雅黑" pitchFamily="34" charset="-122"/>
                <a:sym typeface="微软雅黑" pitchFamily="34" charset="-122"/>
              </a:rPr>
              <a:t>年跻身榜单，</a:t>
            </a:r>
            <a:r>
              <a:rPr lang="en-US" altLang="zh-CN" sz="1400" b="1" dirty="0">
                <a:latin typeface="微软雅黑" pitchFamily="34" charset="-122"/>
                <a:ea typeface="微软雅黑" pitchFamily="34" charset="-122"/>
                <a:sym typeface="微软雅黑" pitchFamily="34" charset="-122"/>
              </a:rPr>
              <a:t>2017</a:t>
            </a:r>
            <a:r>
              <a:rPr lang="zh-CN" altLang="en-US" sz="1400" b="1" dirty="0">
                <a:latin typeface="微软雅黑" pitchFamily="34" charset="-122"/>
                <a:ea typeface="微软雅黑" pitchFamily="34" charset="-122"/>
                <a:sym typeface="微软雅黑" pitchFamily="34" charset="-122"/>
              </a:rPr>
              <a:t>年以</a:t>
            </a:r>
            <a:r>
              <a:rPr lang="en-US" altLang="zh-CN" sz="1400" b="1" dirty="0">
                <a:latin typeface="微软雅黑" pitchFamily="34" charset="-122"/>
                <a:ea typeface="微软雅黑" pitchFamily="34" charset="-122"/>
                <a:sym typeface="微软雅黑" pitchFamily="34" charset="-122"/>
              </a:rPr>
              <a:t>2203.85</a:t>
            </a:r>
            <a:r>
              <a:rPr lang="zh-CN" altLang="en-US" sz="1400" b="1" dirty="0">
                <a:latin typeface="微软雅黑" pitchFamily="34" charset="-122"/>
                <a:ea typeface="微软雅黑" pitchFamily="34" charset="-122"/>
                <a:sym typeface="微软雅黑" pitchFamily="34" charset="-122"/>
              </a:rPr>
              <a:t>亿元营业收入排名</a:t>
            </a:r>
            <a:r>
              <a:rPr lang="en-US" altLang="zh-CN" sz="1400" b="1" dirty="0">
                <a:latin typeface="微软雅黑" pitchFamily="34" charset="-122"/>
                <a:ea typeface="微软雅黑" pitchFamily="34" charset="-122"/>
                <a:sym typeface="微软雅黑" pitchFamily="34" charset="-122"/>
              </a:rPr>
              <a:t>322</a:t>
            </a:r>
            <a:r>
              <a:rPr lang="zh-CN" altLang="en-US" sz="1400" b="1" dirty="0">
                <a:latin typeface="微软雅黑" pitchFamily="34" charset="-122"/>
                <a:ea typeface="微软雅黑" pitchFamily="34" charset="-122"/>
                <a:sym typeface="微软雅黑" pitchFamily="34" charset="-122"/>
              </a:rPr>
              <a:t>位。</a:t>
            </a:r>
          </a:p>
        </p:txBody>
      </p:sp>
      <p:sp>
        <p:nvSpPr>
          <p:cNvPr id="7171" name="Rectangle 1"/>
          <p:cNvSpPr>
            <a:spLocks noChangeArrowheads="1"/>
          </p:cNvSpPr>
          <p:nvPr/>
        </p:nvSpPr>
        <p:spPr bwMode="auto">
          <a:xfrm>
            <a:off x="508436" y="785360"/>
            <a:ext cx="2479388" cy="326861"/>
          </a:xfrm>
          <a:prstGeom prst="rect">
            <a:avLst/>
          </a:prstGeom>
          <a:solidFill>
            <a:srgbClr val="FFFFFF"/>
          </a:solidFill>
          <a:ln w="9525">
            <a:solidFill>
              <a:srgbClr val="FFFFFF"/>
            </a:solidFill>
            <a:miter lim="800000"/>
            <a:headEnd/>
            <a:tailEnd/>
          </a:ln>
        </p:spPr>
        <p:txBody>
          <a:bodyPr wrap="square" lIns="64621" tIns="32310" rIns="64621" bIns="32310" anchor="ctr">
            <a:spAutoFit/>
          </a:bodyPr>
          <a:lstStyle/>
          <a:p>
            <a:pPr algn="ctr" eaLnBrk="1" hangingPunct="1"/>
            <a:r>
              <a:rPr lang="zh-CN" altLang="en-US" sz="1700" b="1" dirty="0">
                <a:solidFill>
                  <a:srgbClr val="1F497D"/>
                </a:solidFill>
                <a:latin typeface="微软雅黑" pitchFamily="34" charset="-122"/>
                <a:ea typeface="微软雅黑" pitchFamily="34" charset="-122"/>
                <a:sym typeface="微软雅黑" pitchFamily="34" charset="-122"/>
              </a:rPr>
              <a:t>新兴际华集团有限公司</a:t>
            </a:r>
            <a:endParaRPr lang="zh-CN" altLang="en-US" sz="1700" dirty="0">
              <a:solidFill>
                <a:srgbClr val="1F497D"/>
              </a:solidFill>
              <a:latin typeface="微软雅黑" pitchFamily="34" charset="-122"/>
              <a:ea typeface="微软雅黑" pitchFamily="34" charset="-122"/>
              <a:sym typeface="微软雅黑" pitchFamily="34" charset="-122"/>
            </a:endParaRPr>
          </a:p>
        </p:txBody>
      </p:sp>
      <p:pic>
        <p:nvPicPr>
          <p:cNvPr id="7172" name="图片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522" y="1870568"/>
            <a:ext cx="1977747" cy="13652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3" name="Picture 2" descr="https://timgsa.baidu.com/timg?image&amp;quality=80&amp;size=b9999_10000&amp;sec=1511542871854&amp;di=abdd010c95e771333a3168451a4b5620&amp;imgtype=0&amp;src=http%3A%2F%2Fa3.att.hudong.com%2F30%2F14%2F20300000821754132417149252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0662" y="1870568"/>
            <a:ext cx="1974388" cy="1362972"/>
          </a:xfrm>
          <a:prstGeom prst="rect">
            <a:avLst/>
          </a:prstGeom>
          <a:noFill/>
          <a:ln w="9525">
            <a:solidFill>
              <a:schemeClr val="tx1"/>
            </a:solidFill>
            <a:bevel/>
            <a:headEnd/>
            <a:tailEnd/>
          </a:ln>
          <a:extLst>
            <a:ext uri="{909E8E84-426E-40DD-AFC4-6F175D3DCCD1}">
              <a14:hiddenFill xmlns:a14="http://schemas.microsoft.com/office/drawing/2010/main">
                <a:solidFill>
                  <a:srgbClr val="FFFFFF"/>
                </a:solidFill>
              </a14:hiddenFill>
            </a:ext>
          </a:extLst>
        </p:spPr>
      </p:pic>
      <p:pic>
        <p:nvPicPr>
          <p:cNvPr id="7174" name="Picture 6" descr="http://www.xxcig.com/images/cp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481" y="1870568"/>
            <a:ext cx="1974388" cy="1362972"/>
          </a:xfrm>
          <a:prstGeom prst="rect">
            <a:avLst/>
          </a:prstGeom>
          <a:noFill/>
          <a:ln w="9525">
            <a:solidFill>
              <a:schemeClr val="tx1"/>
            </a:solidFill>
            <a:bevel/>
            <a:headEnd/>
            <a:tailEnd/>
          </a:ln>
          <a:extLst>
            <a:ext uri="{909E8E84-426E-40DD-AFC4-6F175D3DCCD1}">
              <a14:hiddenFill xmlns:a14="http://schemas.microsoft.com/office/drawing/2010/main">
                <a:solidFill>
                  <a:srgbClr val="FFFFFF"/>
                </a:solidFill>
              </a14:hiddenFill>
            </a:ext>
          </a:extLst>
        </p:spPr>
      </p:pic>
      <p:pic>
        <p:nvPicPr>
          <p:cNvPr id="7175" name="Picture 12" descr="http://www.xxcig.com/images/cp_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5578" y="1872819"/>
            <a:ext cx="1981106" cy="1362972"/>
          </a:xfrm>
          <a:prstGeom prst="rect">
            <a:avLst/>
          </a:prstGeom>
          <a:noFill/>
          <a:ln w="9525">
            <a:solidFill>
              <a:schemeClr val="tx1"/>
            </a:solidFill>
            <a:bevel/>
            <a:headEnd/>
            <a:tailEnd/>
          </a:ln>
          <a:extLst>
            <a:ext uri="{909E8E84-426E-40DD-AFC4-6F175D3DCCD1}">
              <a14:hiddenFill xmlns:a14="http://schemas.microsoft.com/office/drawing/2010/main">
                <a:solidFill>
                  <a:srgbClr val="FFFFFF"/>
                </a:solidFill>
              </a14:hiddenFill>
            </a:ext>
          </a:extLst>
        </p:spPr>
      </p:pic>
      <p:sp>
        <p:nvSpPr>
          <p:cNvPr id="7176" name="koppt-矩形文本框"/>
          <p:cNvSpPr>
            <a:spLocks noChangeArrowheads="1"/>
          </p:cNvSpPr>
          <p:nvPr/>
        </p:nvSpPr>
        <p:spPr bwMode="auto">
          <a:xfrm>
            <a:off x="439002" y="3245920"/>
            <a:ext cx="1968788" cy="296005"/>
          </a:xfrm>
          <a:prstGeom prst="rect">
            <a:avLst/>
          </a:prstGeom>
          <a:solidFill>
            <a:srgbClr val="1F497D"/>
          </a:solidFill>
          <a:ln>
            <a:noFill/>
          </a:ln>
          <a:extLst>
            <a:ext uri="{91240B29-F687-4F45-9708-019B960494DF}">
              <a14:hiddenLine xmlns:a14="http://schemas.microsoft.com/office/drawing/2010/main" w="25400">
                <a:solidFill>
                  <a:srgbClr val="000000"/>
                </a:solidFill>
                <a:bevel/>
                <a:headEnd/>
                <a:tailEnd/>
              </a14:hiddenLine>
            </a:ext>
          </a:extLst>
        </p:spPr>
        <p:txBody>
          <a:bodyPr lIns="64621" tIns="32310" rIns="64621" bIns="32310" anchor="ctr"/>
          <a:lstStyle/>
          <a:p>
            <a:pPr algn="ctr" eaLnBrk="1" hangingPunct="1"/>
            <a:r>
              <a:rPr lang="zh-CN" altLang="en-US" sz="1300" b="1" i="1">
                <a:solidFill>
                  <a:srgbClr val="FFFFFF"/>
                </a:solidFill>
                <a:latin typeface="微软雅黑" pitchFamily="34" charset="-122"/>
                <a:ea typeface="微软雅黑" pitchFamily="34" charset="-122"/>
                <a:sym typeface="Arial" pitchFamily="34" charset="0"/>
              </a:rPr>
              <a:t>冶金铸造</a:t>
            </a:r>
            <a:endParaRPr lang="en-US" altLang="zh-CN" sz="1300" b="1" i="1">
              <a:solidFill>
                <a:srgbClr val="FFFFFF"/>
              </a:solidFill>
              <a:latin typeface="微软雅黑" pitchFamily="34" charset="-122"/>
              <a:ea typeface="微软雅黑" pitchFamily="34" charset="-122"/>
              <a:sym typeface="Arial" pitchFamily="34" charset="0"/>
            </a:endParaRPr>
          </a:p>
        </p:txBody>
      </p:sp>
      <p:sp>
        <p:nvSpPr>
          <p:cNvPr id="7177" name="koppt-矩形文本框"/>
          <p:cNvSpPr>
            <a:spLocks noChangeArrowheads="1"/>
          </p:cNvSpPr>
          <p:nvPr/>
        </p:nvSpPr>
        <p:spPr bwMode="auto">
          <a:xfrm>
            <a:off x="2490662" y="3245920"/>
            <a:ext cx="1979987" cy="296005"/>
          </a:xfrm>
          <a:prstGeom prst="rect">
            <a:avLst/>
          </a:prstGeom>
          <a:solidFill>
            <a:srgbClr val="1F497D"/>
          </a:solidFill>
          <a:ln>
            <a:noFill/>
          </a:ln>
          <a:extLst>
            <a:ext uri="{91240B29-F687-4F45-9708-019B960494DF}">
              <a14:hiddenLine xmlns:a14="http://schemas.microsoft.com/office/drawing/2010/main" w="25400">
                <a:solidFill>
                  <a:srgbClr val="000000"/>
                </a:solidFill>
                <a:bevel/>
                <a:headEnd/>
                <a:tailEnd/>
              </a14:hiddenLine>
            </a:ext>
          </a:extLst>
        </p:spPr>
        <p:txBody>
          <a:bodyPr lIns="64621" tIns="32310" rIns="64621" bIns="32310" anchor="ctr"/>
          <a:lstStyle/>
          <a:p>
            <a:pPr algn="ctr"/>
            <a:r>
              <a:rPr lang="zh-CN" altLang="en-US" sz="1300" b="1">
                <a:solidFill>
                  <a:srgbClr val="FFFFFF"/>
                </a:solidFill>
                <a:latin typeface="微软雅黑" pitchFamily="34" charset="-122"/>
                <a:ea typeface="微软雅黑" pitchFamily="34" charset="-122"/>
                <a:sym typeface="微软雅黑" pitchFamily="34" charset="-122"/>
              </a:rPr>
              <a:t>轻工纺织</a:t>
            </a:r>
          </a:p>
        </p:txBody>
      </p:sp>
      <p:sp>
        <p:nvSpPr>
          <p:cNvPr id="7178" name="koppt-矩形文本框"/>
          <p:cNvSpPr>
            <a:spLocks noChangeArrowheads="1"/>
          </p:cNvSpPr>
          <p:nvPr/>
        </p:nvSpPr>
        <p:spPr bwMode="auto">
          <a:xfrm>
            <a:off x="4553522" y="3245920"/>
            <a:ext cx="1977747" cy="296005"/>
          </a:xfrm>
          <a:prstGeom prst="rect">
            <a:avLst/>
          </a:prstGeom>
          <a:solidFill>
            <a:srgbClr val="1F497D"/>
          </a:solidFill>
          <a:ln>
            <a:noFill/>
          </a:ln>
          <a:extLst>
            <a:ext uri="{91240B29-F687-4F45-9708-019B960494DF}">
              <a14:hiddenLine xmlns:a14="http://schemas.microsoft.com/office/drawing/2010/main" w="25400">
                <a:solidFill>
                  <a:srgbClr val="000000"/>
                </a:solidFill>
                <a:bevel/>
                <a:headEnd/>
                <a:tailEnd/>
              </a14:hiddenLine>
            </a:ext>
          </a:extLst>
        </p:spPr>
        <p:txBody>
          <a:bodyPr lIns="64621" tIns="32310" rIns="64621" bIns="32310" anchor="ctr"/>
          <a:lstStyle/>
          <a:p>
            <a:pPr algn="ctr"/>
            <a:r>
              <a:rPr lang="zh-CN" altLang="en-US" sz="1300" b="1">
                <a:solidFill>
                  <a:srgbClr val="FFFFFF"/>
                </a:solidFill>
                <a:latin typeface="微软雅黑" pitchFamily="34" charset="-122"/>
                <a:ea typeface="微软雅黑" pitchFamily="34" charset="-122"/>
                <a:sym typeface="微软雅黑" pitchFamily="34" charset="-122"/>
              </a:rPr>
              <a:t>装备制造</a:t>
            </a:r>
          </a:p>
        </p:txBody>
      </p:sp>
      <p:sp>
        <p:nvSpPr>
          <p:cNvPr id="7179" name="koppt-矩形文本框"/>
          <p:cNvSpPr>
            <a:spLocks noChangeArrowheads="1"/>
          </p:cNvSpPr>
          <p:nvPr/>
        </p:nvSpPr>
        <p:spPr bwMode="auto">
          <a:xfrm>
            <a:off x="6655578" y="3245920"/>
            <a:ext cx="1981106" cy="296005"/>
          </a:xfrm>
          <a:prstGeom prst="rect">
            <a:avLst/>
          </a:prstGeom>
          <a:solidFill>
            <a:srgbClr val="1F497D"/>
          </a:solidFill>
          <a:ln>
            <a:noFill/>
          </a:ln>
          <a:extLst>
            <a:ext uri="{91240B29-F687-4F45-9708-019B960494DF}">
              <a14:hiddenLine xmlns:a14="http://schemas.microsoft.com/office/drawing/2010/main" w="25400">
                <a:solidFill>
                  <a:srgbClr val="000000"/>
                </a:solidFill>
                <a:bevel/>
                <a:headEnd/>
                <a:tailEnd/>
              </a14:hiddenLine>
            </a:ext>
          </a:extLst>
        </p:spPr>
        <p:txBody>
          <a:bodyPr lIns="64621" tIns="32310" rIns="64621" bIns="32310" anchor="ctr"/>
          <a:lstStyle/>
          <a:p>
            <a:pPr algn="ctr"/>
            <a:r>
              <a:rPr lang="zh-CN" altLang="en-US" sz="1300" b="1">
                <a:solidFill>
                  <a:srgbClr val="FFFFFF"/>
                </a:solidFill>
                <a:latin typeface="微软雅黑" pitchFamily="34" charset="-122"/>
                <a:ea typeface="微软雅黑" pitchFamily="34" charset="-122"/>
                <a:sym typeface="微软雅黑" pitchFamily="34" charset="-122"/>
              </a:rPr>
              <a:t>商贸物流</a:t>
            </a:r>
          </a:p>
        </p:txBody>
      </p:sp>
      <p:sp>
        <p:nvSpPr>
          <p:cNvPr id="7180" name="矩形 58"/>
          <p:cNvSpPr>
            <a:spLocks noChangeArrowheads="1"/>
          </p:cNvSpPr>
          <p:nvPr/>
        </p:nvSpPr>
        <p:spPr bwMode="auto">
          <a:xfrm>
            <a:off x="439002" y="3541925"/>
            <a:ext cx="1968788" cy="1287563"/>
          </a:xfrm>
          <a:prstGeom prst="rect">
            <a:avLst/>
          </a:prstGeom>
          <a:solidFill>
            <a:srgbClr val="B7CC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621" tIns="32310" rIns="64621" bIns="32310">
            <a:spAutoFit/>
          </a:bodyPr>
          <a:lstStyle/>
          <a:p>
            <a:pPr indent="254669"/>
            <a:r>
              <a:rPr lang="zh-CN" altLang="en-US" sz="1000">
                <a:solidFill>
                  <a:srgbClr val="17365D"/>
                </a:solidFill>
                <a:latin typeface="微软雅黑" pitchFamily="34" charset="-122"/>
                <a:ea typeface="微软雅黑" pitchFamily="34" charset="-122"/>
                <a:sym typeface="微软雅黑" pitchFamily="34" charset="-122"/>
              </a:rPr>
              <a:t>新兴铸管股份有限公司是国内球墨铸铁管、复合管、钢格板、建材、制造用钢等产品及装备的重要研发和生产基地，主要产品有：新兴铸管、新兴铸件、新兴格板、新兴钢材、新兴复合管等系列产品，“新兴”品牌成为中国驰名商标。</a:t>
            </a:r>
          </a:p>
        </p:txBody>
      </p:sp>
      <p:sp>
        <p:nvSpPr>
          <p:cNvPr id="7181" name="矩形 59"/>
          <p:cNvSpPr>
            <a:spLocks noChangeArrowheads="1"/>
          </p:cNvSpPr>
          <p:nvPr/>
        </p:nvSpPr>
        <p:spPr bwMode="auto">
          <a:xfrm>
            <a:off x="2490662" y="3541925"/>
            <a:ext cx="1979987" cy="1287563"/>
          </a:xfrm>
          <a:prstGeom prst="rect">
            <a:avLst/>
          </a:prstGeom>
          <a:solidFill>
            <a:srgbClr val="B7CC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621" tIns="32310" rIns="64621" bIns="32310">
            <a:spAutoFit/>
          </a:bodyPr>
          <a:lstStyle/>
          <a:p>
            <a:pPr indent="254669"/>
            <a:r>
              <a:rPr lang="zh-CN" altLang="en-US" sz="1000">
                <a:solidFill>
                  <a:srgbClr val="17365D"/>
                </a:solidFill>
                <a:latin typeface="微软雅黑" pitchFamily="34" charset="-122"/>
                <a:ea typeface="微软雅黑" pitchFamily="34" charset="-122"/>
                <a:sym typeface="微软雅黑" pitchFamily="34" charset="-122"/>
              </a:rPr>
              <a:t>际华股份公司是中国最大的军需品生产保障基地，中国最大的职业装研发生产基地，中国最大的职业鞋靴研发生产基地，是特种装具及特种防护用品国内市场领导者。拥有</a:t>
            </a:r>
            <a:r>
              <a:rPr lang="en-US" altLang="zh-CN" sz="1000">
                <a:solidFill>
                  <a:srgbClr val="17365D"/>
                </a:solidFill>
                <a:latin typeface="微软雅黑" pitchFamily="34" charset="-122"/>
                <a:ea typeface="微软雅黑" pitchFamily="34" charset="-122"/>
                <a:sym typeface="微软雅黑" pitchFamily="34" charset="-122"/>
              </a:rPr>
              <a:t>180</a:t>
            </a:r>
            <a:r>
              <a:rPr lang="zh-CN" altLang="en-US" sz="1000">
                <a:solidFill>
                  <a:srgbClr val="17365D"/>
                </a:solidFill>
                <a:latin typeface="微软雅黑" pitchFamily="34" charset="-122"/>
                <a:ea typeface="微软雅黑" pitchFamily="34" charset="-122"/>
                <a:sym typeface="微软雅黑" pitchFamily="34" charset="-122"/>
              </a:rPr>
              <a:t>余条职业装生产线，年生产职业装</a:t>
            </a:r>
            <a:r>
              <a:rPr lang="en-US" altLang="zh-CN" sz="1000">
                <a:solidFill>
                  <a:srgbClr val="17365D"/>
                </a:solidFill>
                <a:latin typeface="微软雅黑" pitchFamily="34" charset="-122"/>
                <a:ea typeface="微软雅黑" pitchFamily="34" charset="-122"/>
                <a:sym typeface="微软雅黑" pitchFamily="34" charset="-122"/>
              </a:rPr>
              <a:t>7000</a:t>
            </a:r>
            <a:r>
              <a:rPr lang="zh-CN" altLang="en-US" sz="1000">
                <a:solidFill>
                  <a:srgbClr val="17365D"/>
                </a:solidFill>
                <a:latin typeface="微软雅黑" pitchFamily="34" charset="-122"/>
                <a:ea typeface="微软雅黑" pitchFamily="34" charset="-122"/>
                <a:sym typeface="微软雅黑" pitchFamily="34" charset="-122"/>
              </a:rPr>
              <a:t>多万套。</a:t>
            </a:r>
          </a:p>
        </p:txBody>
      </p:sp>
      <p:sp>
        <p:nvSpPr>
          <p:cNvPr id="7182" name="矩形 60"/>
          <p:cNvSpPr>
            <a:spLocks noChangeArrowheads="1"/>
          </p:cNvSpPr>
          <p:nvPr/>
        </p:nvSpPr>
        <p:spPr bwMode="auto">
          <a:xfrm>
            <a:off x="4553521" y="3541925"/>
            <a:ext cx="1981107" cy="1287563"/>
          </a:xfrm>
          <a:prstGeom prst="rect">
            <a:avLst/>
          </a:prstGeom>
          <a:solidFill>
            <a:srgbClr val="B7CC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621" tIns="32310" rIns="64621" bIns="32310">
            <a:spAutoFit/>
          </a:bodyPr>
          <a:lstStyle/>
          <a:p>
            <a:pPr indent="254669"/>
            <a:r>
              <a:rPr lang="zh-CN" altLang="en-US" sz="1000">
                <a:solidFill>
                  <a:srgbClr val="17365D"/>
                </a:solidFill>
                <a:latin typeface="微软雅黑" pitchFamily="34" charset="-122"/>
                <a:ea typeface="微软雅黑" pitchFamily="34" charset="-122"/>
                <a:sym typeface="微软雅黑" pitchFamily="34" charset="-122"/>
              </a:rPr>
              <a:t>新兴重工有限公司主营业务有新能源环保装备、冶金资源服务、工程机械等。</a:t>
            </a:r>
            <a:endParaRPr lang="en-US" altLang="zh-CN" sz="1000">
              <a:solidFill>
                <a:srgbClr val="17365D"/>
              </a:solidFill>
              <a:latin typeface="微软雅黑" pitchFamily="34" charset="-122"/>
              <a:ea typeface="微软雅黑" pitchFamily="34" charset="-122"/>
              <a:sym typeface="微软雅黑" pitchFamily="34" charset="-122"/>
            </a:endParaRPr>
          </a:p>
          <a:p>
            <a:pPr indent="254669"/>
            <a:r>
              <a:rPr lang="zh-CN" altLang="en-US" sz="1000">
                <a:solidFill>
                  <a:srgbClr val="17365D"/>
                </a:solidFill>
                <a:latin typeface="微软雅黑" pitchFamily="34" charset="-122"/>
                <a:ea typeface="微软雅黑" pitchFamily="34" charset="-122"/>
                <a:sym typeface="微软雅黑" pitchFamily="34" charset="-122"/>
              </a:rPr>
              <a:t>现有填补国际生产工艺空白的高压气瓶，拥有美国</a:t>
            </a:r>
            <a:r>
              <a:rPr lang="en-US" altLang="zh-CN" sz="1000">
                <a:solidFill>
                  <a:srgbClr val="17365D"/>
                </a:solidFill>
                <a:latin typeface="微软雅黑" pitchFamily="34" charset="-122"/>
                <a:ea typeface="微软雅黑" pitchFamily="34" charset="-122"/>
                <a:sym typeface="微软雅黑" pitchFamily="34" charset="-122"/>
              </a:rPr>
              <a:t>ASME</a:t>
            </a:r>
            <a:r>
              <a:rPr lang="zh-CN" altLang="en-US" sz="1000">
                <a:solidFill>
                  <a:srgbClr val="17365D"/>
                </a:solidFill>
                <a:latin typeface="微软雅黑" pitchFamily="34" charset="-122"/>
                <a:ea typeface="微软雅黑" pitchFamily="34" charset="-122"/>
                <a:sym typeface="微软雅黑" pitchFamily="34" charset="-122"/>
              </a:rPr>
              <a:t>颁发的</a:t>
            </a:r>
            <a:r>
              <a:rPr lang="en-US" altLang="zh-CN" sz="1000">
                <a:solidFill>
                  <a:srgbClr val="17365D"/>
                </a:solidFill>
                <a:latin typeface="微软雅黑" pitchFamily="34" charset="-122"/>
                <a:ea typeface="微软雅黑" pitchFamily="34" charset="-122"/>
                <a:sym typeface="微软雅黑" pitchFamily="34" charset="-122"/>
              </a:rPr>
              <a:t>U</a:t>
            </a:r>
            <a:r>
              <a:rPr lang="zh-CN" altLang="en-US" sz="1000">
                <a:solidFill>
                  <a:srgbClr val="17365D"/>
                </a:solidFill>
                <a:latin typeface="微软雅黑" pitchFamily="34" charset="-122"/>
                <a:ea typeface="微软雅黑" pitchFamily="34" charset="-122"/>
                <a:sym typeface="微软雅黑" pitchFamily="34" charset="-122"/>
              </a:rPr>
              <a:t>、</a:t>
            </a:r>
            <a:r>
              <a:rPr lang="en-US" altLang="zh-CN" sz="1000">
                <a:solidFill>
                  <a:srgbClr val="17365D"/>
                </a:solidFill>
                <a:latin typeface="微软雅黑" pitchFamily="34" charset="-122"/>
                <a:ea typeface="微软雅黑" pitchFamily="34" charset="-122"/>
                <a:sym typeface="微软雅黑" pitchFamily="34" charset="-122"/>
              </a:rPr>
              <a:t>U2</a:t>
            </a:r>
            <a:r>
              <a:rPr lang="zh-CN" altLang="en-US" sz="1000">
                <a:solidFill>
                  <a:srgbClr val="17365D"/>
                </a:solidFill>
                <a:latin typeface="微软雅黑" pitchFamily="34" charset="-122"/>
                <a:ea typeface="微软雅黑" pitchFamily="34" charset="-122"/>
                <a:sym typeface="微软雅黑" pitchFamily="34" charset="-122"/>
              </a:rPr>
              <a:t>钢印及授权证书、国家颁发的一、二、三类压力容器设计和制造许可证。</a:t>
            </a:r>
          </a:p>
        </p:txBody>
      </p:sp>
      <p:sp>
        <p:nvSpPr>
          <p:cNvPr id="7183" name="矩形 61"/>
          <p:cNvSpPr>
            <a:spLocks noChangeArrowheads="1"/>
          </p:cNvSpPr>
          <p:nvPr/>
        </p:nvSpPr>
        <p:spPr bwMode="auto">
          <a:xfrm>
            <a:off x="6655578" y="3541925"/>
            <a:ext cx="1981106" cy="1287563"/>
          </a:xfrm>
          <a:prstGeom prst="rect">
            <a:avLst/>
          </a:prstGeom>
          <a:solidFill>
            <a:srgbClr val="B7CCE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4621" tIns="32310" rIns="64621" bIns="32310">
            <a:spAutoFit/>
          </a:bodyPr>
          <a:lstStyle/>
          <a:p>
            <a:pPr indent="254669"/>
            <a:r>
              <a:rPr lang="zh-CN" altLang="en-US" sz="1000">
                <a:solidFill>
                  <a:srgbClr val="17365D"/>
                </a:solidFill>
                <a:latin typeface="微软雅黑" pitchFamily="34" charset="-122"/>
                <a:ea typeface="微软雅黑" pitchFamily="34" charset="-122"/>
                <a:sym typeface="微软雅黑" pitchFamily="34" charset="-122"/>
              </a:rPr>
              <a:t>在北京、广州、上海等城市利用企业自有土地已经完成的北京“财富中心”、广州“中华广场”等商业项目，“际华园” 是一个集国际优质品牌购物、时尚运动娱乐、旅游度假休闲、特色餐饮为一体的现代生活服务体验中心。</a:t>
            </a:r>
          </a:p>
        </p:txBody>
      </p:sp>
      <p:sp>
        <p:nvSpPr>
          <p:cNvPr id="17" name="TextBox 59"/>
          <p:cNvSpPr>
            <a:spLocks noChangeArrowheads="1"/>
          </p:cNvSpPr>
          <p:nvPr/>
        </p:nvSpPr>
        <p:spPr bwMode="auto">
          <a:xfrm flipH="1">
            <a:off x="7615851" y="195116"/>
            <a:ext cx="12739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latin typeface="微软雅黑" panose="020B0503020204020204" charset="-122"/>
                <a:ea typeface="微软雅黑" panose="020B0503020204020204" charset="-122"/>
                <a:sym typeface="方正兰亭黑_GBK" pitchFamily="2" charset="-122"/>
              </a:rPr>
              <a:t>企业简介</a:t>
            </a:r>
          </a:p>
        </p:txBody>
      </p:sp>
    </p:spTree>
    <p:extLst>
      <p:ext uri="{BB962C8B-B14F-4D97-AF65-F5344CB8AC3E}">
        <p14:creationId xmlns:p14="http://schemas.microsoft.com/office/powerpoint/2010/main" val="2693491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a:stretch>
            <a:fillRect/>
          </a:stretch>
        </p:blipFill>
        <p:spPr>
          <a:xfrm>
            <a:off x="3563888" y="771550"/>
            <a:ext cx="5580112" cy="4104456"/>
          </a:xfrm>
          <a:prstGeom prst="rect">
            <a:avLst/>
          </a:prstGeom>
        </p:spPr>
      </p:pic>
      <p:sp>
        <p:nvSpPr>
          <p:cNvPr id="5" name="TextBox 59"/>
          <p:cNvSpPr>
            <a:spLocks noChangeArrowheads="1"/>
          </p:cNvSpPr>
          <p:nvPr/>
        </p:nvSpPr>
        <p:spPr bwMode="auto">
          <a:xfrm flipH="1">
            <a:off x="5580114" y="149584"/>
            <a:ext cx="32408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聚联智汇水务科技有限公司</a:t>
            </a:r>
          </a:p>
        </p:txBody>
      </p:sp>
      <p:sp>
        <p:nvSpPr>
          <p:cNvPr id="7" name="矩形 6"/>
          <p:cNvSpPr/>
          <p:nvPr/>
        </p:nvSpPr>
        <p:spPr>
          <a:xfrm>
            <a:off x="179512" y="771550"/>
            <a:ext cx="3384376" cy="3774110"/>
          </a:xfrm>
          <a:prstGeom prst="rect">
            <a:avLst/>
          </a:prstGeom>
        </p:spPr>
        <p:txBody>
          <a:bodyPr wrap="square">
            <a:spAutoFit/>
          </a:bodyPr>
          <a:lstStyle/>
          <a:p>
            <a:pPr>
              <a:lnSpc>
                <a:spcPct val="150000"/>
              </a:lnSpc>
            </a:pPr>
            <a:r>
              <a:rPr lang="zh-CN" altLang="en-US" sz="1800" b="1" dirty="0">
                <a:solidFill>
                  <a:srgbClr val="FF0000"/>
                </a:solidFill>
                <a:latin typeface="黑体" pitchFamily="49" charset="-122"/>
                <a:ea typeface="黑体" pitchFamily="49" charset="-122"/>
              </a:rPr>
              <a:t>聚联智汇水务科技有限公司</a:t>
            </a:r>
            <a:r>
              <a:rPr lang="zh-CN" altLang="en-US" sz="1800" dirty="0">
                <a:solidFill>
                  <a:srgbClr val="FF0000"/>
                </a:solidFill>
                <a:latin typeface="黑体" pitchFamily="49" charset="-122"/>
                <a:ea typeface="黑体" pitchFamily="49" charset="-122"/>
              </a:rPr>
              <a:t>：</a:t>
            </a:r>
            <a:endParaRPr lang="en-US" altLang="zh-CN" sz="1800" dirty="0">
              <a:solidFill>
                <a:srgbClr val="FF0000"/>
              </a:solidFill>
              <a:latin typeface="黑体" pitchFamily="49" charset="-122"/>
              <a:ea typeface="黑体" pitchFamily="49" charset="-122"/>
            </a:endParaRPr>
          </a:p>
          <a:p>
            <a:pPr>
              <a:lnSpc>
                <a:spcPct val="150000"/>
              </a:lnSpc>
            </a:pPr>
            <a:r>
              <a:rPr lang="en-US" altLang="zh-CN" sz="1600" dirty="0">
                <a:latin typeface="黑体" pitchFamily="49" charset="-122"/>
                <a:ea typeface="黑体" pitchFamily="49" charset="-122"/>
              </a:rPr>
              <a:t>    </a:t>
            </a:r>
            <a:r>
              <a:rPr lang="zh-CN" altLang="en-US" sz="1600" dirty="0">
                <a:latin typeface="黑体" pitchFamily="49" charset="-122"/>
                <a:ea typeface="黑体" pitchFamily="49" charset="-122"/>
              </a:rPr>
              <a:t>依托央企资源，建立水务产业联盟，提供水行业咨询、产品、技术、工程承包、运维等全方位解决方案，致力成为国际一流涉水系统集成智慧软硬件综合服务商，</a:t>
            </a:r>
            <a:r>
              <a:rPr lang="zh-CN" altLang="zh-CN" sz="1600" dirty="0">
                <a:latin typeface="黑体" pitchFamily="49" charset="-122"/>
                <a:ea typeface="黑体" pitchFamily="49" charset="-122"/>
              </a:rPr>
              <a:t>旨在为水行业提供覆盖水源地、水厂、管网、水龙头、排污、江河湖泊，针对水的生命全周期的</a:t>
            </a:r>
            <a:r>
              <a:rPr lang="zh-CN" altLang="en-US" sz="1600" b="1" dirty="0">
                <a:latin typeface="黑体" pitchFamily="49" charset="-122"/>
                <a:ea typeface="黑体" pitchFamily="49" charset="-122"/>
              </a:rPr>
              <a:t>智慧</a:t>
            </a:r>
            <a:r>
              <a:rPr lang="zh-CN" altLang="zh-CN" sz="1600" b="1" dirty="0">
                <a:latin typeface="黑体" pitchFamily="49" charset="-122"/>
                <a:ea typeface="黑体" pitchFamily="49" charset="-122"/>
              </a:rPr>
              <a:t>产品和服务</a:t>
            </a:r>
            <a:r>
              <a:rPr lang="zh-CN" altLang="zh-CN" sz="1600" dirty="0">
                <a:latin typeface="黑体" pitchFamily="49" charset="-122"/>
                <a:ea typeface="黑体" pitchFamily="49" charset="-122"/>
              </a:rPr>
              <a:t>。</a:t>
            </a:r>
            <a:endParaRPr lang="zh-CN" altLang="en-US" sz="1600" dirty="0">
              <a:latin typeface="黑体" pitchFamily="49" charset="-122"/>
              <a:ea typeface="黑体" pitchFamily="49" charset="-122"/>
            </a:endParaRPr>
          </a:p>
        </p:txBody>
      </p:sp>
    </p:spTree>
    <p:extLst>
      <p:ext uri="{BB962C8B-B14F-4D97-AF65-F5344CB8AC3E}">
        <p14:creationId xmlns:p14="http://schemas.microsoft.com/office/powerpoint/2010/main" val="2226519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5E998A55-FDF9-4744-A637-569C235AA8EC}"/>
              </a:ext>
            </a:extLst>
          </p:cNvPr>
          <p:cNvSpPr>
            <a:spLocks noGrp="1"/>
          </p:cNvSpPr>
          <p:nvPr>
            <p:ph type="sldNum" sz="quarter" idx="12"/>
          </p:nvPr>
        </p:nvSpPr>
        <p:spPr/>
        <p:txBody>
          <a:bodyPr/>
          <a:lstStyle/>
          <a:p>
            <a:pPr>
              <a:defRPr/>
            </a:pPr>
            <a:fld id="{3EC3AF9C-0F6A-4FFF-AE0C-BDBCD741DEED}" type="slidenum">
              <a:rPr lang="zh-CN" altLang="en-US" smtClean="0"/>
              <a:pPr>
                <a:defRPr/>
              </a:pPr>
              <a:t>18</a:t>
            </a:fld>
            <a:endParaRPr lang="zh-CN" altLang="en-US" sz="1300">
              <a:solidFill>
                <a:srgbClr val="0033CC"/>
              </a:solidFill>
            </a:endParaRPr>
          </a:p>
        </p:txBody>
      </p:sp>
      <p:graphicFrame>
        <p:nvGraphicFramePr>
          <p:cNvPr id="5" name="图示 4">
            <a:extLst>
              <a:ext uri="{FF2B5EF4-FFF2-40B4-BE49-F238E27FC236}">
                <a16:creationId xmlns:a16="http://schemas.microsoft.com/office/drawing/2014/main" id="{D49616DB-0EBB-44FE-8630-FE8F3659180A}"/>
              </a:ext>
            </a:extLst>
          </p:cNvPr>
          <p:cNvGraphicFramePr/>
          <p:nvPr>
            <p:extLst>
              <p:ext uri="{D42A27DB-BD31-4B8C-83A1-F6EECF244321}">
                <p14:modId xmlns:p14="http://schemas.microsoft.com/office/powerpoint/2010/main" val="1388298316"/>
              </p:ext>
            </p:extLst>
          </p:nvPr>
        </p:nvGraphicFramePr>
        <p:xfrm>
          <a:off x="1979712" y="10795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矩形 6">
            <a:extLst>
              <a:ext uri="{FF2B5EF4-FFF2-40B4-BE49-F238E27FC236}">
                <a16:creationId xmlns:a16="http://schemas.microsoft.com/office/drawing/2014/main" id="{A562FA8B-836D-4686-AF2D-A758A8E41393}"/>
              </a:ext>
            </a:extLst>
          </p:cNvPr>
          <p:cNvSpPr/>
          <p:nvPr/>
        </p:nvSpPr>
        <p:spPr>
          <a:xfrm>
            <a:off x="1835696" y="2139702"/>
            <a:ext cx="1627369"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短期规划</a:t>
            </a:r>
          </a:p>
        </p:txBody>
      </p:sp>
      <p:sp>
        <p:nvSpPr>
          <p:cNvPr id="8" name="矩形 7">
            <a:extLst>
              <a:ext uri="{FF2B5EF4-FFF2-40B4-BE49-F238E27FC236}">
                <a16:creationId xmlns:a16="http://schemas.microsoft.com/office/drawing/2014/main" id="{68D017E2-656F-4BEC-AE7B-D8183229DA11}"/>
              </a:ext>
            </a:extLst>
          </p:cNvPr>
          <p:cNvSpPr/>
          <p:nvPr/>
        </p:nvSpPr>
        <p:spPr>
          <a:xfrm>
            <a:off x="4053567" y="1684426"/>
            <a:ext cx="1627370"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中期规划</a:t>
            </a:r>
          </a:p>
        </p:txBody>
      </p:sp>
      <p:sp>
        <p:nvSpPr>
          <p:cNvPr id="9" name="矩形 8">
            <a:extLst>
              <a:ext uri="{FF2B5EF4-FFF2-40B4-BE49-F238E27FC236}">
                <a16:creationId xmlns:a16="http://schemas.microsoft.com/office/drawing/2014/main" id="{88FCE5F1-A052-448D-AB08-14A45D8ECDDE}"/>
              </a:ext>
            </a:extLst>
          </p:cNvPr>
          <p:cNvSpPr/>
          <p:nvPr/>
        </p:nvSpPr>
        <p:spPr>
          <a:xfrm>
            <a:off x="6350602" y="1131590"/>
            <a:ext cx="1627370"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长期规划</a:t>
            </a:r>
          </a:p>
        </p:txBody>
      </p:sp>
      <p:sp>
        <p:nvSpPr>
          <p:cNvPr id="10" name="TextBox 59">
            <a:extLst>
              <a:ext uri="{FF2B5EF4-FFF2-40B4-BE49-F238E27FC236}">
                <a16:creationId xmlns:a16="http://schemas.microsoft.com/office/drawing/2014/main" id="{67A8F3C1-6D60-4623-A5BC-591D3F04B468}"/>
              </a:ext>
            </a:extLst>
          </p:cNvPr>
          <p:cNvSpPr>
            <a:spLocks noChangeArrowheads="1"/>
          </p:cNvSpPr>
          <p:nvPr/>
        </p:nvSpPr>
        <p:spPr bwMode="auto">
          <a:xfrm flipH="1">
            <a:off x="6876256" y="149584"/>
            <a:ext cx="1944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智慧水务规划</a:t>
            </a:r>
          </a:p>
        </p:txBody>
      </p:sp>
    </p:spTree>
    <p:extLst>
      <p:ext uri="{BB962C8B-B14F-4D97-AF65-F5344CB8AC3E}">
        <p14:creationId xmlns:p14="http://schemas.microsoft.com/office/powerpoint/2010/main" val="1607136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
          <p:cNvSpPr/>
          <p:nvPr/>
        </p:nvSpPr>
        <p:spPr>
          <a:xfrm>
            <a:off x="4186514" y="2485816"/>
            <a:ext cx="1529392" cy="715580"/>
          </a:xfrm>
          <a:prstGeom prst="roundRect">
            <a:avLst/>
          </a:prstGeom>
          <a:solidFill>
            <a:schemeClr val="accent1"/>
          </a:solidFill>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81636" tIns="40819" rIns="81636" bIns="40819" rtlCol="0" anchor="ctr"/>
          <a:lstStyle/>
          <a:p>
            <a:pPr algn="ctr"/>
            <a:r>
              <a:rPr lang="zh-CN" altLang="en-US" sz="2309" b="1" dirty="0">
                <a:solidFill>
                  <a:srgbClr val="FFC000"/>
                </a:solidFill>
                <a:latin typeface="微软雅黑" panose="020B0503020204020204" pitchFamily="34" charset="-122"/>
                <a:ea typeface="微软雅黑" panose="020B0503020204020204" pitchFamily="34" charset="-122"/>
              </a:rPr>
              <a:t>智慧运维平台</a:t>
            </a:r>
          </a:p>
        </p:txBody>
      </p:sp>
      <p:cxnSp>
        <p:nvCxnSpPr>
          <p:cNvPr id="7" name="直接箭头连接符 6"/>
          <p:cNvCxnSpPr>
            <a:cxnSpLocks/>
            <a:stCxn id="35" idx="3"/>
            <a:endCxn id="6" idx="3"/>
          </p:cNvCxnSpPr>
          <p:nvPr/>
        </p:nvCxnSpPr>
        <p:spPr>
          <a:xfrm flipH="1" flipV="1">
            <a:off x="5715906" y="2843606"/>
            <a:ext cx="3331959" cy="2139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cxnSpLocks/>
            <a:stCxn id="30" idx="0"/>
            <a:endCxn id="6" idx="2"/>
          </p:cNvCxnSpPr>
          <p:nvPr/>
        </p:nvCxnSpPr>
        <p:spPr>
          <a:xfrm flipV="1">
            <a:off x="4926304" y="3201396"/>
            <a:ext cx="24906" cy="128501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4951211" y="3201395"/>
            <a:ext cx="3272210" cy="1249791"/>
            <a:chOff x="6096000" y="4257771"/>
            <a:chExt cx="4362945" cy="1666389"/>
          </a:xfrm>
        </p:grpSpPr>
        <p:cxnSp>
          <p:nvCxnSpPr>
            <p:cNvPr id="37" name="直接箭头连接符 36"/>
            <p:cNvCxnSpPr>
              <a:cxnSpLocks/>
              <a:stCxn id="39" idx="1"/>
              <a:endCxn id="6" idx="2"/>
            </p:cNvCxnSpPr>
            <p:nvPr/>
          </p:nvCxnSpPr>
          <p:spPr>
            <a:xfrm flipH="1" flipV="1">
              <a:off x="6096000" y="4257771"/>
              <a:ext cx="2812598" cy="132595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8" name="组合 37"/>
            <p:cNvGrpSpPr/>
            <p:nvPr/>
          </p:nvGrpSpPr>
          <p:grpSpPr>
            <a:xfrm>
              <a:off x="7366515" y="4420783"/>
              <a:ext cx="3092430" cy="1503377"/>
              <a:chOff x="5525003" y="4420782"/>
              <a:chExt cx="2319612" cy="1503377"/>
            </a:xfrm>
          </p:grpSpPr>
          <p:sp>
            <p:nvSpPr>
              <p:cNvPr id="39" name="圆角矩形 38"/>
              <p:cNvSpPr/>
              <p:nvPr/>
            </p:nvSpPr>
            <p:spPr>
              <a:xfrm>
                <a:off x="6681709" y="5243282"/>
                <a:ext cx="1162906" cy="680877"/>
              </a:xfrm>
              <a:prstGeom prst="roundRect">
                <a:avLst/>
              </a:prstGeom>
              <a:solidFill>
                <a:schemeClr val="accent3">
                  <a:lumMod val="7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32" dirty="0">
                    <a:solidFill>
                      <a:schemeClr val="tx1"/>
                    </a:solidFill>
                    <a:latin typeface="微软雅黑" panose="020B0503020204020204" pitchFamily="34" charset="-122"/>
                    <a:ea typeface="微软雅黑" panose="020B0503020204020204" pitchFamily="34" charset="-122"/>
                  </a:rPr>
                  <a:t>施工维护</a:t>
                </a:r>
              </a:p>
            </p:txBody>
          </p:sp>
          <p:sp>
            <p:nvSpPr>
              <p:cNvPr id="40" name="文本框 39"/>
              <p:cNvSpPr txBox="1"/>
              <p:nvPr/>
            </p:nvSpPr>
            <p:spPr>
              <a:xfrm>
                <a:off x="5525003" y="4420782"/>
                <a:ext cx="1125987" cy="1188360"/>
              </a:xfrm>
              <a:prstGeom prst="rect">
                <a:avLst/>
              </a:prstGeom>
              <a:noFill/>
            </p:spPr>
            <p:txBody>
              <a:bodyPr wrap="square" rtlCol="0">
                <a:spAutoFit/>
              </a:bodyPr>
              <a:lstStyle/>
              <a:p>
                <a:r>
                  <a:rPr lang="zh-CN" altLang="en-US" sz="1298" dirty="0">
                    <a:latin typeface="微软雅黑" panose="020B0503020204020204" pitchFamily="34" charset="-122"/>
                    <a:ea typeface="微软雅黑" panose="020B0503020204020204" pitchFamily="34" charset="-122"/>
                  </a:rPr>
                  <a:t>线路分析</a:t>
                </a:r>
                <a:endParaRPr lang="en-US" altLang="zh-CN" sz="1298" dirty="0">
                  <a:latin typeface="微软雅黑" panose="020B0503020204020204" pitchFamily="34" charset="-122"/>
                  <a:ea typeface="微软雅黑" panose="020B0503020204020204" pitchFamily="34" charset="-122"/>
                </a:endParaRPr>
              </a:p>
              <a:p>
                <a:r>
                  <a:rPr lang="zh-CN" altLang="en-US" sz="1298" dirty="0">
                    <a:latin typeface="微软雅黑" panose="020B0503020204020204" pitchFamily="34" charset="-122"/>
                    <a:ea typeface="微软雅黑" panose="020B0503020204020204" pitchFamily="34" charset="-122"/>
                  </a:rPr>
                  <a:t>人车定位</a:t>
                </a:r>
                <a:endParaRPr lang="en-US" altLang="zh-CN" sz="1298" dirty="0">
                  <a:latin typeface="微软雅黑" panose="020B0503020204020204" pitchFamily="34" charset="-122"/>
                  <a:ea typeface="微软雅黑" panose="020B0503020204020204" pitchFamily="34" charset="-122"/>
                </a:endParaRPr>
              </a:p>
              <a:p>
                <a:r>
                  <a:rPr lang="zh-CN" altLang="en-US" sz="1298" dirty="0">
                    <a:latin typeface="微软雅黑" panose="020B0503020204020204" pitchFamily="34" charset="-122"/>
                    <a:ea typeface="微软雅黑" panose="020B0503020204020204" pitchFamily="34" charset="-122"/>
                  </a:rPr>
                  <a:t>资源定位</a:t>
                </a:r>
                <a:endParaRPr lang="en-US" altLang="zh-CN" sz="1298" dirty="0">
                  <a:latin typeface="微软雅黑" panose="020B0503020204020204" pitchFamily="34" charset="-122"/>
                  <a:ea typeface="微软雅黑" panose="020B0503020204020204" pitchFamily="34" charset="-122"/>
                </a:endParaRPr>
              </a:p>
              <a:p>
                <a:r>
                  <a:rPr lang="zh-CN" altLang="en-US" sz="1298" dirty="0">
                    <a:latin typeface="微软雅黑" panose="020B0503020204020204" pitchFamily="34" charset="-122"/>
                    <a:ea typeface="微软雅黑" panose="020B0503020204020204" pitchFamily="34" charset="-122"/>
                  </a:rPr>
                  <a:t>图纸输出</a:t>
                </a:r>
              </a:p>
            </p:txBody>
          </p:sp>
        </p:grpSp>
      </p:grpSp>
      <p:grpSp>
        <p:nvGrpSpPr>
          <p:cNvPr id="10" name="组合 9"/>
          <p:cNvGrpSpPr/>
          <p:nvPr/>
        </p:nvGrpSpPr>
        <p:grpSpPr>
          <a:xfrm>
            <a:off x="6441792" y="2406890"/>
            <a:ext cx="2606073" cy="714432"/>
            <a:chOff x="6213183" y="3198421"/>
            <a:chExt cx="2455983" cy="952574"/>
          </a:xfrm>
        </p:grpSpPr>
        <p:sp>
          <p:nvSpPr>
            <p:cNvPr id="35" name="圆角矩形 34"/>
            <p:cNvSpPr/>
            <p:nvPr/>
          </p:nvSpPr>
          <p:spPr>
            <a:xfrm>
              <a:off x="7570128" y="3467469"/>
              <a:ext cx="1099038" cy="683526"/>
            </a:xfrm>
            <a:prstGeom prst="roundRect">
              <a:avLst/>
            </a:prstGeom>
            <a:solidFill>
              <a:schemeClr val="accent3">
                <a:lumMod val="7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32" dirty="0">
                  <a:solidFill>
                    <a:schemeClr val="tx1"/>
                  </a:solidFill>
                  <a:latin typeface="微软雅黑" panose="020B0503020204020204" pitchFamily="34" charset="-122"/>
                  <a:ea typeface="微软雅黑" panose="020B0503020204020204" pitchFamily="34" charset="-122"/>
                </a:rPr>
                <a:t>综合告警</a:t>
              </a:r>
              <a:endParaRPr lang="en-US" altLang="zh-CN" sz="1732" dirty="0">
                <a:solidFill>
                  <a:schemeClr val="tx1"/>
                </a:solidFill>
                <a:latin typeface="微软雅黑" panose="020B0503020204020204" pitchFamily="34" charset="-122"/>
                <a:ea typeface="微软雅黑" panose="020B0503020204020204" pitchFamily="34" charset="-122"/>
              </a:endParaRPr>
            </a:p>
            <a:p>
              <a:pPr algn="ctr"/>
              <a:r>
                <a:rPr lang="zh-CN" altLang="en-US" sz="1732" dirty="0">
                  <a:solidFill>
                    <a:schemeClr val="tx1"/>
                  </a:solidFill>
                  <a:latin typeface="微软雅黑" panose="020B0503020204020204" pitchFamily="34" charset="-122"/>
                  <a:ea typeface="微软雅黑" panose="020B0503020204020204" pitchFamily="34" charset="-122"/>
                </a:rPr>
                <a:t>任务监督</a:t>
              </a:r>
            </a:p>
          </p:txBody>
        </p:sp>
        <p:sp>
          <p:nvSpPr>
            <p:cNvPr id="36" name="文本框 35"/>
            <p:cNvSpPr txBox="1"/>
            <p:nvPr/>
          </p:nvSpPr>
          <p:spPr>
            <a:xfrm>
              <a:off x="6213183" y="3198421"/>
              <a:ext cx="1125987" cy="922046"/>
            </a:xfrm>
            <a:prstGeom prst="rect">
              <a:avLst/>
            </a:prstGeom>
            <a:noFill/>
          </p:spPr>
          <p:txBody>
            <a:bodyPr wrap="square" rtlCol="0">
              <a:spAutoFit/>
            </a:bodyPr>
            <a:lstStyle/>
            <a:p>
              <a:pPr algn="ctr"/>
              <a:r>
                <a:rPr lang="zh-CN" altLang="en-US" sz="1298" dirty="0">
                  <a:latin typeface="微软雅黑" panose="020B0503020204020204" pitchFamily="34" charset="-122"/>
                  <a:ea typeface="微软雅黑" panose="020B0503020204020204" pitchFamily="34" charset="-122"/>
                </a:rPr>
                <a:t>告警设备定位</a:t>
              </a:r>
              <a:endParaRPr lang="en-US" altLang="zh-CN" sz="1298" dirty="0">
                <a:latin typeface="微软雅黑" panose="020B0503020204020204" pitchFamily="34" charset="-122"/>
                <a:ea typeface="微软雅黑" panose="020B0503020204020204" pitchFamily="34" charset="-122"/>
              </a:endParaRPr>
            </a:p>
            <a:p>
              <a:pPr algn="ctr"/>
              <a:r>
                <a:rPr lang="zh-CN" altLang="en-US" sz="1298" dirty="0">
                  <a:latin typeface="微软雅黑" panose="020B0503020204020204" pitchFamily="34" charset="-122"/>
                  <a:ea typeface="微软雅黑" panose="020B0503020204020204" pitchFamily="34" charset="-122"/>
                </a:rPr>
                <a:t>管线告警定位预警分析</a:t>
              </a:r>
              <a:endParaRPr lang="en-US" altLang="zh-CN" sz="1298"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1303226" y="1553296"/>
            <a:ext cx="3647984" cy="2897893"/>
            <a:chOff x="1186461" y="2071858"/>
            <a:chExt cx="4863978" cy="3863857"/>
          </a:xfrm>
        </p:grpSpPr>
        <p:sp>
          <p:nvSpPr>
            <p:cNvPr id="32" name="文本框 31"/>
            <p:cNvSpPr txBox="1"/>
            <p:nvPr/>
          </p:nvSpPr>
          <p:spPr>
            <a:xfrm>
              <a:off x="2470237" y="2071858"/>
              <a:ext cx="2233728" cy="655735"/>
            </a:xfrm>
            <a:prstGeom prst="rect">
              <a:avLst/>
            </a:prstGeom>
            <a:noFill/>
          </p:spPr>
          <p:txBody>
            <a:bodyPr wrap="square" rtlCol="0">
              <a:spAutoFit/>
            </a:bodyPr>
            <a:lstStyle/>
            <a:p>
              <a:pPr algn="ctr"/>
              <a:r>
                <a:rPr lang="zh-CN" altLang="en-US" sz="1298" dirty="0">
                  <a:latin typeface="微软雅黑" panose="020B0503020204020204" pitchFamily="34" charset="-122"/>
                  <a:ea typeface="微软雅黑" panose="020B0503020204020204" pitchFamily="34" charset="-122"/>
                </a:rPr>
                <a:t>运行大数据分析</a:t>
              </a:r>
              <a:endParaRPr lang="en-US" altLang="zh-CN" sz="1298" dirty="0">
                <a:latin typeface="微软雅黑" panose="020B0503020204020204" pitchFamily="34" charset="-122"/>
                <a:ea typeface="微软雅黑" panose="020B0503020204020204" pitchFamily="34" charset="-122"/>
              </a:endParaRPr>
            </a:p>
            <a:p>
              <a:pPr algn="ctr"/>
              <a:r>
                <a:rPr lang="zh-CN" altLang="en-US" sz="1298" dirty="0">
                  <a:latin typeface="微软雅黑" panose="020B0503020204020204" pitchFamily="34" charset="-122"/>
                  <a:ea typeface="微软雅黑" panose="020B0503020204020204" pitchFamily="34" charset="-122"/>
                </a:rPr>
                <a:t>运行优化</a:t>
              </a:r>
              <a:endParaRPr lang="en-US" altLang="zh-CN" sz="1298" dirty="0">
                <a:latin typeface="微软雅黑" panose="020B0503020204020204" pitchFamily="34" charset="-122"/>
                <a:ea typeface="微软雅黑" panose="020B0503020204020204" pitchFamily="34" charset="-122"/>
              </a:endParaRPr>
            </a:p>
          </p:txBody>
        </p:sp>
        <p:cxnSp>
          <p:nvCxnSpPr>
            <p:cNvPr id="33" name="直接箭头连接符 32"/>
            <p:cNvCxnSpPr>
              <a:cxnSpLocks/>
              <a:stCxn id="34" idx="3"/>
              <a:endCxn id="6" idx="2"/>
            </p:cNvCxnSpPr>
            <p:nvPr/>
          </p:nvCxnSpPr>
          <p:spPr>
            <a:xfrm flipV="1">
              <a:off x="2812445" y="4269324"/>
              <a:ext cx="3237994" cy="13030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圆角矩形 33"/>
            <p:cNvSpPr/>
            <p:nvPr/>
          </p:nvSpPr>
          <p:spPr>
            <a:xfrm>
              <a:off x="1186461" y="5209068"/>
              <a:ext cx="1625984" cy="726647"/>
            </a:xfrm>
            <a:prstGeom prst="roundRect">
              <a:avLst/>
            </a:prstGeom>
            <a:solidFill>
              <a:schemeClr val="accent3">
                <a:lumMod val="7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32" dirty="0">
                  <a:solidFill>
                    <a:schemeClr val="tx1"/>
                  </a:solidFill>
                  <a:latin typeface="微软雅黑" panose="020B0503020204020204" pitchFamily="34" charset="-122"/>
                  <a:ea typeface="微软雅黑" panose="020B0503020204020204" pitchFamily="34" charset="-122"/>
                </a:rPr>
                <a:t>巡检抢修</a:t>
              </a:r>
              <a:endParaRPr lang="en-US" altLang="zh-CN" sz="1732" dirty="0">
                <a:solidFill>
                  <a:schemeClr val="tx1"/>
                </a:solidFill>
                <a:latin typeface="微软雅黑" panose="020B0503020204020204" pitchFamily="34" charset="-122"/>
                <a:ea typeface="微软雅黑" panose="020B0503020204020204" pitchFamily="34" charset="-122"/>
              </a:endParaRPr>
            </a:p>
            <a:p>
              <a:pPr algn="ctr"/>
              <a:r>
                <a:rPr lang="zh-CN" altLang="en-US" sz="1732" dirty="0">
                  <a:solidFill>
                    <a:schemeClr val="tx1"/>
                  </a:solidFill>
                  <a:latin typeface="微软雅黑" panose="020B0503020204020204" pitchFamily="34" charset="-122"/>
                  <a:ea typeface="微软雅黑" panose="020B0503020204020204" pitchFamily="34" charset="-122"/>
                </a:rPr>
                <a:t>服务保障</a:t>
              </a:r>
            </a:p>
          </p:txBody>
        </p:sp>
      </p:grpSp>
      <p:grpSp>
        <p:nvGrpSpPr>
          <p:cNvPr id="12" name="组合 11"/>
          <p:cNvGrpSpPr/>
          <p:nvPr/>
        </p:nvGrpSpPr>
        <p:grpSpPr>
          <a:xfrm>
            <a:off x="4358172" y="3559186"/>
            <a:ext cx="1357734" cy="1430983"/>
            <a:chOff x="3978889" y="4907388"/>
            <a:chExt cx="1357904" cy="1907978"/>
          </a:xfrm>
        </p:grpSpPr>
        <p:sp>
          <p:nvSpPr>
            <p:cNvPr id="30" name="圆角矩形 29"/>
            <p:cNvSpPr/>
            <p:nvPr/>
          </p:nvSpPr>
          <p:spPr>
            <a:xfrm>
              <a:off x="3978889" y="6143692"/>
              <a:ext cx="1136406" cy="671674"/>
            </a:xfrm>
            <a:prstGeom prst="roundRect">
              <a:avLst/>
            </a:prstGeom>
            <a:solidFill>
              <a:schemeClr val="accent3">
                <a:lumMod val="7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32" dirty="0">
                  <a:solidFill>
                    <a:schemeClr val="tx1"/>
                  </a:solidFill>
                  <a:latin typeface="微软雅黑" panose="020B0503020204020204" pitchFamily="34" charset="-122"/>
                  <a:ea typeface="微软雅黑" panose="020B0503020204020204" pitchFamily="34" charset="-122"/>
                </a:rPr>
                <a:t>工程建设</a:t>
              </a:r>
            </a:p>
          </p:txBody>
        </p:sp>
        <p:sp>
          <p:nvSpPr>
            <p:cNvPr id="31" name="文本框 30"/>
            <p:cNvSpPr txBox="1"/>
            <p:nvPr/>
          </p:nvSpPr>
          <p:spPr>
            <a:xfrm>
              <a:off x="4076491" y="4907388"/>
              <a:ext cx="1260302" cy="655735"/>
            </a:xfrm>
            <a:prstGeom prst="rect">
              <a:avLst/>
            </a:prstGeom>
            <a:noFill/>
          </p:spPr>
          <p:txBody>
            <a:bodyPr wrap="square" rtlCol="0">
              <a:spAutoFit/>
            </a:bodyPr>
            <a:lstStyle/>
            <a:p>
              <a:pPr algn="ctr"/>
              <a:r>
                <a:rPr lang="zh-CN" altLang="en-US" sz="1298" dirty="0">
                  <a:latin typeface="微软雅黑" panose="020B0503020204020204" pitchFamily="34" charset="-122"/>
                  <a:ea typeface="微软雅黑" panose="020B0503020204020204" pitchFamily="34" charset="-122"/>
                </a:rPr>
                <a:t>工程设计</a:t>
              </a:r>
              <a:endParaRPr lang="en-US" altLang="zh-CN" sz="1298" dirty="0">
                <a:latin typeface="微软雅黑" panose="020B0503020204020204" pitchFamily="34" charset="-122"/>
                <a:ea typeface="微软雅黑" panose="020B0503020204020204" pitchFamily="34" charset="-122"/>
              </a:endParaRPr>
            </a:p>
            <a:p>
              <a:pPr algn="ctr"/>
              <a:r>
                <a:rPr lang="zh-CN" altLang="en-US" sz="1298" dirty="0">
                  <a:latin typeface="微软雅黑" panose="020B0503020204020204" pitchFamily="34" charset="-122"/>
                  <a:ea typeface="微软雅黑" panose="020B0503020204020204" pitchFamily="34" charset="-122"/>
                </a:rPr>
                <a:t>工程图纸输出</a:t>
              </a:r>
              <a:endParaRPr lang="en-US" altLang="zh-CN" sz="1298" dirty="0">
                <a:latin typeface="微软雅黑" panose="020B0503020204020204" pitchFamily="34" charset="-122"/>
                <a:ea typeface="微软雅黑" panose="020B0503020204020204" pitchFamily="34" charset="-122"/>
              </a:endParaRPr>
            </a:p>
          </p:txBody>
        </p:sp>
      </p:grpSp>
      <p:cxnSp>
        <p:nvCxnSpPr>
          <p:cNvPr id="27" name="直接箭头连接符 26"/>
          <p:cNvCxnSpPr>
            <a:cxnSpLocks/>
            <a:stCxn id="29" idx="2"/>
            <a:endCxn id="6" idx="0"/>
          </p:cNvCxnSpPr>
          <p:nvPr/>
        </p:nvCxnSpPr>
        <p:spPr>
          <a:xfrm>
            <a:off x="4951210" y="1245886"/>
            <a:ext cx="0" cy="12399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308820" y="1399966"/>
            <a:ext cx="1358528" cy="691536"/>
          </a:xfrm>
          <a:prstGeom prst="rect">
            <a:avLst/>
          </a:prstGeom>
          <a:noFill/>
        </p:spPr>
        <p:txBody>
          <a:bodyPr wrap="square" rtlCol="0">
            <a:spAutoFit/>
          </a:bodyPr>
          <a:lstStyle/>
          <a:p>
            <a:pPr algn="ctr"/>
            <a:r>
              <a:rPr lang="zh-CN" altLang="en-US" sz="1298" dirty="0">
                <a:latin typeface="微软雅黑" panose="020B0503020204020204" pitchFamily="34" charset="-122"/>
                <a:ea typeface="微软雅黑" panose="020B0503020204020204" pitchFamily="34" charset="-122"/>
              </a:rPr>
              <a:t>水文地质</a:t>
            </a:r>
            <a:endParaRPr lang="en-US" altLang="zh-CN" sz="1298" dirty="0">
              <a:latin typeface="微软雅黑" panose="020B0503020204020204" pitchFamily="34" charset="-122"/>
              <a:ea typeface="微软雅黑" panose="020B0503020204020204" pitchFamily="34" charset="-122"/>
            </a:endParaRPr>
          </a:p>
          <a:p>
            <a:pPr algn="ctr"/>
            <a:r>
              <a:rPr lang="zh-CN" altLang="en-US" sz="1298" dirty="0">
                <a:latin typeface="微软雅黑" panose="020B0503020204020204" pitchFamily="34" charset="-122"/>
                <a:ea typeface="微软雅黑" panose="020B0503020204020204" pitchFamily="34" charset="-122"/>
              </a:rPr>
              <a:t>水质波动</a:t>
            </a:r>
            <a:endParaRPr lang="en-US" altLang="zh-CN" sz="1298" dirty="0">
              <a:latin typeface="微软雅黑" panose="020B0503020204020204" pitchFamily="34" charset="-122"/>
              <a:ea typeface="微软雅黑" panose="020B0503020204020204" pitchFamily="34" charset="-122"/>
            </a:endParaRPr>
          </a:p>
          <a:p>
            <a:pPr algn="ctr"/>
            <a:r>
              <a:rPr lang="zh-CN" altLang="en-US" sz="1298" dirty="0">
                <a:latin typeface="微软雅黑" panose="020B0503020204020204" pitchFamily="34" charset="-122"/>
                <a:ea typeface="微软雅黑" panose="020B0503020204020204" pitchFamily="34" charset="-122"/>
              </a:rPr>
              <a:t>水量波动</a:t>
            </a:r>
          </a:p>
        </p:txBody>
      </p:sp>
      <p:sp>
        <p:nvSpPr>
          <p:cNvPr id="29" name="圆角矩形 28"/>
          <p:cNvSpPr/>
          <p:nvPr/>
        </p:nvSpPr>
        <p:spPr>
          <a:xfrm>
            <a:off x="4358172" y="798891"/>
            <a:ext cx="1186075" cy="446995"/>
          </a:xfrm>
          <a:prstGeom prst="roundRect">
            <a:avLst/>
          </a:prstGeom>
          <a:solidFill>
            <a:schemeClr val="accent3">
              <a:lumMod val="7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32" dirty="0">
                <a:solidFill>
                  <a:schemeClr val="tx1"/>
                </a:solidFill>
                <a:latin typeface="微软雅黑" panose="020B0503020204020204" pitchFamily="34" charset="-122"/>
                <a:ea typeface="微软雅黑" panose="020B0503020204020204" pitchFamily="34" charset="-122"/>
              </a:rPr>
              <a:t>水源管理</a:t>
            </a:r>
          </a:p>
        </p:txBody>
      </p:sp>
      <p:grpSp>
        <p:nvGrpSpPr>
          <p:cNvPr id="14" name="组合 13"/>
          <p:cNvGrpSpPr/>
          <p:nvPr/>
        </p:nvGrpSpPr>
        <p:grpSpPr>
          <a:xfrm>
            <a:off x="1156097" y="1054219"/>
            <a:ext cx="3795112" cy="1431597"/>
            <a:chOff x="1035851" y="1394867"/>
            <a:chExt cx="5060149" cy="1908797"/>
          </a:xfrm>
        </p:grpSpPr>
        <p:cxnSp>
          <p:nvCxnSpPr>
            <p:cNvPr id="25" name="直接箭头连接符 24"/>
            <p:cNvCxnSpPr>
              <a:cxnSpLocks/>
              <a:stCxn id="26" idx="0"/>
              <a:endCxn id="6" idx="0"/>
            </p:cNvCxnSpPr>
            <p:nvPr/>
          </p:nvCxnSpPr>
          <p:spPr>
            <a:xfrm>
              <a:off x="1936241" y="1394867"/>
              <a:ext cx="4159759" cy="19087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圆角矩形 25"/>
            <p:cNvSpPr/>
            <p:nvPr/>
          </p:nvSpPr>
          <p:spPr>
            <a:xfrm>
              <a:off x="1035851" y="1394867"/>
              <a:ext cx="1800780" cy="679530"/>
            </a:xfrm>
            <a:prstGeom prst="roundRect">
              <a:avLst/>
            </a:prstGeom>
            <a:solidFill>
              <a:schemeClr val="accent3">
                <a:lumMod val="7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32" dirty="0">
                  <a:solidFill>
                    <a:schemeClr val="tx1"/>
                  </a:solidFill>
                  <a:latin typeface="微软雅黑" panose="020B0503020204020204" pitchFamily="34" charset="-122"/>
                  <a:ea typeface="微软雅黑" panose="020B0503020204020204" pitchFamily="34" charset="-122"/>
                </a:rPr>
                <a:t>管线运行</a:t>
              </a:r>
              <a:endParaRPr lang="en-US" altLang="zh-CN" sz="1732" dirty="0">
                <a:solidFill>
                  <a:schemeClr val="tx1"/>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363159" y="2509860"/>
            <a:ext cx="3823355" cy="691536"/>
            <a:chOff x="-21399" y="3335722"/>
            <a:chExt cx="5097807" cy="922048"/>
          </a:xfrm>
        </p:grpSpPr>
        <p:cxnSp>
          <p:nvCxnSpPr>
            <p:cNvPr id="21" name="直接箭头连接符 20"/>
            <p:cNvCxnSpPr>
              <a:cxnSpLocks/>
              <a:stCxn id="23" idx="1"/>
              <a:endCxn id="6" idx="1"/>
            </p:cNvCxnSpPr>
            <p:nvPr/>
          </p:nvCxnSpPr>
          <p:spPr>
            <a:xfrm flipV="1">
              <a:off x="-21399" y="3780717"/>
              <a:ext cx="5097807" cy="293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21399" y="3335722"/>
              <a:ext cx="4307092" cy="922048"/>
              <a:chOff x="-953" y="3385545"/>
              <a:chExt cx="3230725" cy="922047"/>
            </a:xfrm>
          </p:grpSpPr>
          <p:sp>
            <p:nvSpPr>
              <p:cNvPr id="23" name="圆角矩形 22"/>
              <p:cNvSpPr/>
              <p:nvPr/>
            </p:nvSpPr>
            <p:spPr>
              <a:xfrm>
                <a:off x="-953" y="3496556"/>
                <a:ext cx="1448751" cy="726647"/>
              </a:xfrm>
              <a:prstGeom prst="roundRect">
                <a:avLst/>
              </a:prstGeom>
              <a:solidFill>
                <a:schemeClr val="accent3">
                  <a:lumMod val="7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32" dirty="0">
                    <a:solidFill>
                      <a:schemeClr val="tx1"/>
                    </a:solidFill>
                    <a:latin typeface="微软雅黑" panose="020B0503020204020204" pitchFamily="34" charset="-122"/>
                    <a:ea typeface="微软雅黑" panose="020B0503020204020204" pitchFamily="34" charset="-122"/>
                  </a:rPr>
                  <a:t>节能降耗</a:t>
                </a:r>
                <a:endParaRPr lang="en-US" altLang="zh-CN" sz="1732" dirty="0">
                  <a:solidFill>
                    <a:schemeClr val="tx1"/>
                  </a:solidFill>
                  <a:latin typeface="微软雅黑" panose="020B0503020204020204" pitchFamily="34" charset="-122"/>
                  <a:ea typeface="微软雅黑" panose="020B0503020204020204" pitchFamily="34" charset="-122"/>
                </a:endParaRPr>
              </a:p>
              <a:p>
                <a:pPr algn="ctr"/>
                <a:r>
                  <a:rPr lang="zh-CN" altLang="en-US" sz="1732" dirty="0">
                    <a:solidFill>
                      <a:schemeClr val="tx1"/>
                    </a:solidFill>
                    <a:latin typeface="微软雅黑" panose="020B0503020204020204" pitchFamily="34" charset="-122"/>
                    <a:ea typeface="微软雅黑" panose="020B0503020204020204" pitchFamily="34" charset="-122"/>
                  </a:rPr>
                  <a:t>漏损治理</a:t>
                </a:r>
              </a:p>
            </p:txBody>
          </p:sp>
          <p:sp>
            <p:nvSpPr>
              <p:cNvPr id="24" name="文本框 23"/>
              <p:cNvSpPr txBox="1"/>
              <p:nvPr/>
            </p:nvSpPr>
            <p:spPr>
              <a:xfrm>
                <a:off x="1703580" y="3385545"/>
                <a:ext cx="1526192" cy="922047"/>
              </a:xfrm>
              <a:prstGeom prst="rect">
                <a:avLst/>
              </a:prstGeom>
              <a:noFill/>
            </p:spPr>
            <p:txBody>
              <a:bodyPr wrap="square" rtlCol="0">
                <a:spAutoFit/>
              </a:bodyPr>
              <a:lstStyle/>
              <a:p>
                <a:pPr algn="ctr"/>
                <a:r>
                  <a:rPr lang="zh-CN" altLang="en-US" sz="1298" dirty="0">
                    <a:latin typeface="微软雅黑" panose="020B0503020204020204" pitchFamily="34" charset="-122"/>
                    <a:ea typeface="微软雅黑" panose="020B0503020204020204" pitchFamily="34" charset="-122"/>
                  </a:rPr>
                  <a:t>水泵工况优化</a:t>
                </a:r>
                <a:endParaRPr lang="en-US" altLang="zh-CN" sz="1298" dirty="0">
                  <a:latin typeface="微软雅黑" panose="020B0503020204020204" pitchFamily="34" charset="-122"/>
                  <a:ea typeface="微软雅黑" panose="020B0503020204020204" pitchFamily="34" charset="-122"/>
                </a:endParaRPr>
              </a:p>
              <a:p>
                <a:pPr algn="ctr"/>
                <a:r>
                  <a:rPr lang="zh-CN" altLang="en-US" sz="1298" dirty="0">
                    <a:latin typeface="微软雅黑" panose="020B0503020204020204" pitchFamily="34" charset="-122"/>
                    <a:ea typeface="微软雅黑" panose="020B0503020204020204" pitchFamily="34" charset="-122"/>
                  </a:rPr>
                  <a:t>数据分析判断漏水疑似点</a:t>
                </a:r>
                <a:endParaRPr lang="en-US" altLang="zh-CN" sz="1298" dirty="0">
                  <a:latin typeface="微软雅黑" panose="020B0503020204020204" pitchFamily="34" charset="-122"/>
                  <a:ea typeface="微软雅黑" panose="020B0503020204020204" pitchFamily="34" charset="-122"/>
                </a:endParaRPr>
              </a:p>
            </p:txBody>
          </p:sp>
        </p:grpSp>
      </p:grpSp>
      <p:grpSp>
        <p:nvGrpSpPr>
          <p:cNvPr id="16" name="组合 15"/>
          <p:cNvGrpSpPr/>
          <p:nvPr/>
        </p:nvGrpSpPr>
        <p:grpSpPr>
          <a:xfrm>
            <a:off x="4951211" y="986240"/>
            <a:ext cx="3487133" cy="1499576"/>
            <a:chOff x="8112180" y="2127110"/>
            <a:chExt cx="4649509" cy="1999435"/>
          </a:xfrm>
        </p:grpSpPr>
        <p:cxnSp>
          <p:nvCxnSpPr>
            <p:cNvPr id="18" name="直接箭头连接符 17"/>
            <p:cNvCxnSpPr>
              <a:cxnSpLocks/>
              <a:stCxn id="20" idx="1"/>
              <a:endCxn id="6" idx="0"/>
            </p:cNvCxnSpPr>
            <p:nvPr/>
          </p:nvCxnSpPr>
          <p:spPr>
            <a:xfrm flipH="1">
              <a:off x="8112180" y="2467549"/>
              <a:ext cx="3068078" cy="165899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文本框 18"/>
            <p:cNvSpPr txBox="1"/>
            <p:nvPr/>
          </p:nvSpPr>
          <p:spPr>
            <a:xfrm>
              <a:off x="9382695" y="2587265"/>
              <a:ext cx="1755216" cy="922048"/>
            </a:xfrm>
            <a:prstGeom prst="rect">
              <a:avLst/>
            </a:prstGeom>
            <a:noFill/>
          </p:spPr>
          <p:txBody>
            <a:bodyPr wrap="square" rtlCol="0">
              <a:spAutoFit/>
            </a:bodyPr>
            <a:lstStyle/>
            <a:p>
              <a:r>
                <a:rPr lang="zh-CN" altLang="en-US" sz="1298" dirty="0">
                  <a:latin typeface="微软雅黑" panose="020B0503020204020204" pitchFamily="34" charset="-122"/>
                  <a:ea typeface="微软雅黑" panose="020B0503020204020204" pitchFamily="34" charset="-122"/>
                </a:rPr>
                <a:t>设备监控</a:t>
              </a:r>
              <a:endParaRPr lang="en-US" altLang="zh-CN" sz="1298" dirty="0">
                <a:latin typeface="微软雅黑" panose="020B0503020204020204" pitchFamily="34" charset="-122"/>
                <a:ea typeface="微软雅黑" panose="020B0503020204020204" pitchFamily="34" charset="-122"/>
              </a:endParaRPr>
            </a:p>
            <a:p>
              <a:r>
                <a:rPr lang="zh-CN" altLang="en-US" sz="1298" dirty="0">
                  <a:latin typeface="微软雅黑" panose="020B0503020204020204" pitchFamily="34" charset="-122"/>
                  <a:ea typeface="微软雅黑" panose="020B0503020204020204" pitchFamily="34" charset="-122"/>
                </a:rPr>
                <a:t>爆管分析</a:t>
              </a:r>
              <a:endParaRPr lang="en-US" altLang="zh-CN" sz="1298" dirty="0">
                <a:latin typeface="微软雅黑" panose="020B0503020204020204" pitchFamily="34" charset="-122"/>
                <a:ea typeface="微软雅黑" panose="020B0503020204020204" pitchFamily="34" charset="-122"/>
              </a:endParaRPr>
            </a:p>
            <a:p>
              <a:r>
                <a:rPr lang="zh-CN" altLang="en-US" sz="1298" dirty="0">
                  <a:latin typeface="微软雅黑" panose="020B0503020204020204" pitchFamily="34" charset="-122"/>
                  <a:ea typeface="微软雅黑" panose="020B0503020204020204" pitchFamily="34" charset="-122"/>
                </a:rPr>
                <a:t>关阀分析</a:t>
              </a:r>
              <a:endParaRPr lang="en-US" altLang="zh-CN" sz="1298" dirty="0">
                <a:latin typeface="微软雅黑" panose="020B0503020204020204" pitchFamily="34" charset="-122"/>
                <a:ea typeface="微软雅黑" panose="020B0503020204020204" pitchFamily="34" charset="-122"/>
              </a:endParaRPr>
            </a:p>
          </p:txBody>
        </p:sp>
        <p:sp>
          <p:nvSpPr>
            <p:cNvPr id="20" name="圆角矩形 19"/>
            <p:cNvSpPr/>
            <p:nvPr/>
          </p:nvSpPr>
          <p:spPr>
            <a:xfrm>
              <a:off x="11180257" y="2127110"/>
              <a:ext cx="1581432" cy="680877"/>
            </a:xfrm>
            <a:prstGeom prst="roundRect">
              <a:avLst/>
            </a:prstGeom>
            <a:solidFill>
              <a:schemeClr val="accent3">
                <a:lumMod val="75000"/>
              </a:schemeClr>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732" dirty="0">
                  <a:solidFill>
                    <a:schemeClr val="tx1"/>
                  </a:solidFill>
                  <a:latin typeface="微软雅黑" panose="020B0503020204020204" pitchFamily="34" charset="-122"/>
                  <a:ea typeface="微软雅黑" panose="020B0503020204020204" pitchFamily="34" charset="-122"/>
                </a:rPr>
                <a:t>应急决策</a:t>
              </a:r>
              <a:endParaRPr lang="en-US" altLang="zh-CN" sz="1732" dirty="0">
                <a:solidFill>
                  <a:schemeClr val="tx1"/>
                </a:solidFill>
                <a:latin typeface="微软雅黑" panose="020B0503020204020204" pitchFamily="34" charset="-122"/>
                <a:ea typeface="微软雅黑" panose="020B0503020204020204" pitchFamily="34" charset="-122"/>
              </a:endParaRPr>
            </a:p>
          </p:txBody>
        </p:sp>
      </p:grpSp>
      <p:sp>
        <p:nvSpPr>
          <p:cNvPr id="17" name="文本框 16"/>
          <p:cNvSpPr txBox="1"/>
          <p:nvPr/>
        </p:nvSpPr>
        <p:spPr>
          <a:xfrm>
            <a:off x="3030007" y="3418291"/>
            <a:ext cx="1170411" cy="715581"/>
          </a:xfrm>
          <a:prstGeom prst="rect">
            <a:avLst/>
          </a:prstGeom>
          <a:noFill/>
        </p:spPr>
        <p:txBody>
          <a:bodyPr wrap="square" rtlCol="0">
            <a:spAutoFit/>
          </a:bodyPr>
          <a:lstStyle/>
          <a:p>
            <a:r>
              <a:rPr lang="zh-CN" altLang="en-US" sz="1350" dirty="0">
                <a:solidFill>
                  <a:schemeClr val="tx1">
                    <a:lumMod val="75000"/>
                    <a:lumOff val="25000"/>
                  </a:schemeClr>
                </a:solidFill>
                <a:latin typeface="微软雅黑" panose="020B0503020204020204" pitchFamily="34" charset="-122"/>
                <a:ea typeface="微软雅黑" panose="020B0503020204020204" pitchFamily="34" charset="-122"/>
              </a:rPr>
              <a:t>线路巡检</a:t>
            </a:r>
            <a:endParaRPr lang="en-US" altLang="zh-CN" sz="135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350" dirty="0">
                <a:solidFill>
                  <a:schemeClr val="tx1">
                    <a:lumMod val="75000"/>
                    <a:lumOff val="25000"/>
                  </a:schemeClr>
                </a:solidFill>
                <a:latin typeface="微软雅黑" panose="020B0503020204020204" pitchFamily="34" charset="-122"/>
                <a:ea typeface="微软雅黑" panose="020B0503020204020204" pitchFamily="34" charset="-122"/>
              </a:rPr>
              <a:t>泵房巡检</a:t>
            </a:r>
            <a:endParaRPr lang="en-US" altLang="zh-CN" sz="1350" dirty="0">
              <a:solidFill>
                <a:schemeClr val="tx1">
                  <a:lumMod val="75000"/>
                  <a:lumOff val="25000"/>
                </a:schemeClr>
              </a:solidFill>
              <a:latin typeface="微软雅黑" panose="020B0503020204020204" pitchFamily="34" charset="-122"/>
              <a:ea typeface="微软雅黑" panose="020B0503020204020204" pitchFamily="34" charset="-122"/>
            </a:endParaRPr>
          </a:p>
          <a:p>
            <a:r>
              <a:rPr lang="zh-CN" altLang="en-US" sz="1350" dirty="0">
                <a:solidFill>
                  <a:schemeClr val="tx1">
                    <a:lumMod val="75000"/>
                    <a:lumOff val="25000"/>
                  </a:schemeClr>
                </a:solidFill>
                <a:latin typeface="微软雅黑" panose="020B0503020204020204" pitchFamily="34" charset="-122"/>
                <a:ea typeface="微软雅黑" panose="020B0503020204020204" pitchFamily="34" charset="-122"/>
              </a:rPr>
              <a:t>设备防盗</a:t>
            </a:r>
            <a:endParaRPr lang="en-US" altLang="zh-CN" sz="135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1" name="TextBox 59">
            <a:extLst>
              <a:ext uri="{FF2B5EF4-FFF2-40B4-BE49-F238E27FC236}">
                <a16:creationId xmlns:a16="http://schemas.microsoft.com/office/drawing/2014/main" id="{3FBBA74E-094B-4994-B5CB-D08C576491C0}"/>
              </a:ext>
            </a:extLst>
          </p:cNvPr>
          <p:cNvSpPr>
            <a:spLocks noChangeArrowheads="1"/>
          </p:cNvSpPr>
          <p:nvPr/>
        </p:nvSpPr>
        <p:spPr bwMode="auto">
          <a:xfrm flipH="1">
            <a:off x="6876256" y="149584"/>
            <a:ext cx="19447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智慧运维平台</a:t>
            </a:r>
          </a:p>
        </p:txBody>
      </p:sp>
    </p:spTree>
    <p:extLst>
      <p:ext uri="{BB962C8B-B14F-4D97-AF65-F5344CB8AC3E}">
        <p14:creationId xmlns:p14="http://schemas.microsoft.com/office/powerpoint/2010/main" val="1872432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灯片编号占位符 5"/>
          <p:cNvSpPr>
            <a:spLocks noGrp="1"/>
          </p:cNvSpPr>
          <p:nvPr>
            <p:ph type="sldNum" sz="quarter" idx="12"/>
          </p:nvPr>
        </p:nvSpPr>
        <p:spPr/>
        <p:txBody>
          <a:bodyPr/>
          <a:lstStyle/>
          <a:p>
            <a:pPr>
              <a:defRPr/>
            </a:pPr>
            <a:fld id="{7CDB3E31-595E-48AA-A203-D7BB0A3C8462}" type="slidenum">
              <a:rPr lang="en-US" altLang="zh-CN"/>
              <a:pPr>
                <a:defRPr/>
              </a:pPr>
              <a:t>2</a:t>
            </a:fld>
            <a:endParaRPr lang="en-US" altLang="zh-CN"/>
          </a:p>
        </p:txBody>
      </p:sp>
      <p:sp>
        <p:nvSpPr>
          <p:cNvPr id="6148" name="Rectangle 6"/>
          <p:cNvSpPr>
            <a:spLocks noChangeArrowheads="1"/>
          </p:cNvSpPr>
          <p:nvPr/>
        </p:nvSpPr>
        <p:spPr bwMode="auto">
          <a:xfrm>
            <a:off x="2587626" y="3705876"/>
            <a:ext cx="4504654" cy="81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zh-CN" altLang="en-US" sz="2800" b="1" dirty="0">
                <a:solidFill>
                  <a:schemeClr val="tx1"/>
                </a:solidFill>
                <a:latin typeface="黑体" pitchFamily="49" charset="-122"/>
                <a:ea typeface="黑体" pitchFamily="49" charset="-122"/>
              </a:rPr>
              <a:t>李华成</a:t>
            </a:r>
            <a:endParaRPr lang="en-US" altLang="zh-CN" sz="2800" b="1" dirty="0">
              <a:solidFill>
                <a:schemeClr val="tx1"/>
              </a:solidFill>
              <a:latin typeface="黑体" pitchFamily="49" charset="-122"/>
              <a:ea typeface="黑体" pitchFamily="49" charset="-122"/>
            </a:endParaRPr>
          </a:p>
          <a:p>
            <a:pPr marL="342900" indent="-342900" algn="ctr">
              <a:spcBef>
                <a:spcPct val="20000"/>
              </a:spcBef>
            </a:pPr>
            <a:fld id="{B562FBBF-A0B3-4CFD-9882-68A27888D890}" type="datetime2">
              <a:rPr lang="zh-CN" altLang="en-US" sz="2800" b="1" smtClean="0">
                <a:solidFill>
                  <a:schemeClr val="tx1"/>
                </a:solidFill>
                <a:latin typeface="黑体" pitchFamily="49" charset="-122"/>
                <a:ea typeface="黑体" pitchFamily="49" charset="-122"/>
              </a:rPr>
              <a:t>2019年6月2日</a:t>
            </a:fld>
            <a:r>
              <a:rPr lang="en-US" altLang="zh-CN" sz="2800" b="1" dirty="0">
                <a:solidFill>
                  <a:schemeClr val="tx1"/>
                </a:solidFill>
                <a:latin typeface="黑体" pitchFamily="49" charset="-122"/>
                <a:ea typeface="黑体" pitchFamily="49" charset="-122"/>
              </a:rPr>
              <a:t>﹒</a:t>
            </a:r>
            <a:r>
              <a:rPr lang="zh-CN" altLang="en-US" sz="2800" b="1" dirty="0">
                <a:solidFill>
                  <a:schemeClr val="tx1"/>
                </a:solidFill>
                <a:latin typeface="黑体" pitchFamily="49" charset="-122"/>
                <a:ea typeface="黑体" pitchFamily="49" charset="-122"/>
              </a:rPr>
              <a:t>上海</a:t>
            </a:r>
          </a:p>
        </p:txBody>
      </p:sp>
      <p:sp>
        <p:nvSpPr>
          <p:cNvPr id="6149" name="Rectangle 7"/>
          <p:cNvSpPr>
            <a:spLocks noChangeArrowheads="1"/>
          </p:cNvSpPr>
          <p:nvPr/>
        </p:nvSpPr>
        <p:spPr bwMode="auto">
          <a:xfrm>
            <a:off x="2051720" y="3188445"/>
            <a:ext cx="5256213" cy="29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80000"/>
              </a:lnSpc>
              <a:spcBef>
                <a:spcPct val="20000"/>
              </a:spcBef>
            </a:pPr>
            <a:r>
              <a:rPr lang="zh-CN" altLang="en-US" sz="2800" b="1" dirty="0">
                <a:solidFill>
                  <a:schemeClr val="tx1"/>
                </a:solidFill>
                <a:latin typeface="黑体" pitchFamily="49" charset="-122"/>
                <a:ea typeface="黑体" pitchFamily="49" charset="-122"/>
              </a:rPr>
              <a:t>新兴铸管股份有限公司 </a:t>
            </a:r>
            <a:endParaRPr lang="en-US" altLang="zh-CN" sz="2800" b="1" dirty="0">
              <a:solidFill>
                <a:schemeClr val="tx1"/>
              </a:solidFill>
              <a:latin typeface="黑体" pitchFamily="49" charset="-122"/>
              <a:ea typeface="黑体" pitchFamily="49" charset="-122"/>
            </a:endParaRPr>
          </a:p>
        </p:txBody>
      </p:sp>
      <p:sp>
        <p:nvSpPr>
          <p:cNvPr id="2" name="矩形 1"/>
          <p:cNvSpPr/>
          <p:nvPr/>
        </p:nvSpPr>
        <p:spPr>
          <a:xfrm>
            <a:off x="1536316" y="1077638"/>
            <a:ext cx="6071368" cy="1323439"/>
          </a:xfrm>
          <a:prstGeom prst="rect">
            <a:avLst/>
          </a:prstGeom>
        </p:spPr>
        <p:txBody>
          <a:bodyPr wrap="square">
            <a:spAutoFit/>
          </a:bodyPr>
          <a:lstStyle/>
          <a:p>
            <a:pPr algn="ctr"/>
            <a:r>
              <a:rPr lang="zh-CN" altLang="en-US" sz="4000" b="1" dirty="0">
                <a:solidFill>
                  <a:srgbClr val="FF0000"/>
                </a:solidFill>
                <a:latin typeface="黑体" pitchFamily="49" charset="-122"/>
                <a:ea typeface="黑体" pitchFamily="49" charset="-122"/>
              </a:rPr>
              <a:t>专注输水安全，推进水利管道设备技术进步</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99A7C40-1EDD-4C90-8363-BDA0D5D36E8F}"/>
              </a:ext>
            </a:extLst>
          </p:cNvPr>
          <p:cNvSpPr>
            <a:spLocks noGrp="1"/>
          </p:cNvSpPr>
          <p:nvPr>
            <p:ph type="sldNum" sz="quarter" idx="12"/>
          </p:nvPr>
        </p:nvSpPr>
        <p:spPr/>
        <p:txBody>
          <a:bodyPr/>
          <a:lstStyle/>
          <a:p>
            <a:pPr>
              <a:defRPr/>
            </a:pPr>
            <a:fld id="{CDA5CE51-996E-4063-8A71-144430A97523}" type="slidenum">
              <a:rPr lang="en-US" altLang="zh-CN" smtClean="0"/>
              <a:pPr>
                <a:defRPr/>
              </a:pPr>
              <a:t>20</a:t>
            </a:fld>
            <a:endParaRPr lang="en-US" altLang="zh-CN"/>
          </a:p>
        </p:txBody>
      </p:sp>
      <p:pic>
        <p:nvPicPr>
          <p:cNvPr id="5" name="图片 4">
            <a:extLst>
              <a:ext uri="{FF2B5EF4-FFF2-40B4-BE49-F238E27FC236}">
                <a16:creationId xmlns:a16="http://schemas.microsoft.com/office/drawing/2014/main" id="{78F67DBC-18A7-4892-A087-E76A4DEA1145}"/>
              </a:ext>
            </a:extLst>
          </p:cNvPr>
          <p:cNvPicPr>
            <a:picLocks noChangeAspect="1"/>
          </p:cNvPicPr>
          <p:nvPr/>
        </p:nvPicPr>
        <p:blipFill>
          <a:blip r:embed="rId2"/>
          <a:stretch>
            <a:fillRect/>
          </a:stretch>
        </p:blipFill>
        <p:spPr>
          <a:xfrm>
            <a:off x="3707904" y="841686"/>
            <a:ext cx="5341956" cy="4020827"/>
          </a:xfrm>
          <a:prstGeom prst="rect">
            <a:avLst/>
          </a:prstGeom>
        </p:spPr>
      </p:pic>
      <p:sp>
        <p:nvSpPr>
          <p:cNvPr id="6" name="矩形 5">
            <a:extLst>
              <a:ext uri="{FF2B5EF4-FFF2-40B4-BE49-F238E27FC236}">
                <a16:creationId xmlns:a16="http://schemas.microsoft.com/office/drawing/2014/main" id="{70FAABD1-75C0-4905-93D8-08A4FD190F7F}"/>
              </a:ext>
            </a:extLst>
          </p:cNvPr>
          <p:cNvSpPr/>
          <p:nvPr/>
        </p:nvSpPr>
        <p:spPr>
          <a:xfrm>
            <a:off x="179512" y="854535"/>
            <a:ext cx="3744416" cy="3727944"/>
          </a:xfrm>
          <a:prstGeom prst="rect">
            <a:avLst/>
          </a:prstGeom>
        </p:spPr>
        <p:txBody>
          <a:bodyPr wrap="square">
            <a:spAutoFit/>
          </a:bodyPr>
          <a:lstStyle/>
          <a:p>
            <a:pPr marL="285750" indent="-285750">
              <a:lnSpc>
                <a:spcPct val="150000"/>
              </a:lnSpc>
              <a:buFont typeface="Wingdings" panose="05000000000000000000" pitchFamily="2" charset="2"/>
              <a:buChar char="n"/>
            </a:pPr>
            <a:r>
              <a:rPr lang="zh-CN" altLang="en-US" sz="1600" b="1" dirty="0">
                <a:latin typeface="黑体" panose="02010609060101010101" pitchFamily="49" charset="-122"/>
                <a:ea typeface="黑体" panose="02010609060101010101" pitchFamily="49" charset="-122"/>
              </a:rPr>
              <a:t>感知层：</a:t>
            </a:r>
            <a:r>
              <a:rPr lang="zh-CN" altLang="en-US" sz="1600" dirty="0">
                <a:latin typeface="黑体" panose="02010609060101010101" pitchFamily="49" charset="-122"/>
                <a:ea typeface="黑体" panose="02010609060101010101" pitchFamily="49" charset="-122"/>
              </a:rPr>
              <a:t>对于压力、流量、水文、水质、气象等数据进行采集。</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b="1" dirty="0">
                <a:latin typeface="黑体" panose="02010609060101010101" pitchFamily="49" charset="-122"/>
                <a:ea typeface="黑体" panose="02010609060101010101" pitchFamily="49" charset="-122"/>
              </a:rPr>
              <a:t>网络层：</a:t>
            </a:r>
            <a:r>
              <a:rPr lang="zh-CN" altLang="en-US" sz="1600" dirty="0">
                <a:latin typeface="黑体" panose="02010609060101010101" pitchFamily="49" charset="-122"/>
                <a:ea typeface="黑体" panose="02010609060101010101" pitchFamily="49" charset="-122"/>
              </a:rPr>
              <a:t>通过传感器网络与移动通信技术、互联网技术相融合，实现更加广泛的互联功能。</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b="1" dirty="0">
                <a:latin typeface="黑体" panose="02010609060101010101" pitchFamily="49" charset="-122"/>
                <a:ea typeface="黑体" panose="02010609060101010101" pitchFamily="49" charset="-122"/>
              </a:rPr>
              <a:t>数据层：</a:t>
            </a:r>
            <a:r>
              <a:rPr lang="zh-CN" altLang="en-US" sz="1600" dirty="0">
                <a:latin typeface="黑体" panose="02010609060101010101" pitchFamily="49" charset="-122"/>
                <a:ea typeface="黑体" panose="02010609060101010101" pitchFamily="49" charset="-122"/>
              </a:rPr>
              <a:t>以大数据平台为中心，建立支撑智慧水利体系的大数据库平台。</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b="1" dirty="0">
                <a:latin typeface="黑体" panose="02010609060101010101" pitchFamily="49" charset="-122"/>
                <a:ea typeface="黑体" panose="02010609060101010101" pitchFamily="49" charset="-122"/>
              </a:rPr>
              <a:t>应用层：</a:t>
            </a:r>
            <a:r>
              <a:rPr lang="zh-CN" altLang="en-US" sz="1600" dirty="0">
                <a:latin typeface="黑体" panose="02010609060101010101" pitchFamily="49" charset="-122"/>
                <a:ea typeface="黑体" panose="02010609060101010101" pitchFamily="49" charset="-122"/>
              </a:rPr>
              <a:t>支撑跨行业、跨应用、跨系统之间的信息协同、共享、互通的功能。</a:t>
            </a:r>
          </a:p>
        </p:txBody>
      </p:sp>
      <p:sp>
        <p:nvSpPr>
          <p:cNvPr id="7" name="TextBox 59">
            <a:extLst>
              <a:ext uri="{FF2B5EF4-FFF2-40B4-BE49-F238E27FC236}">
                <a16:creationId xmlns:a16="http://schemas.microsoft.com/office/drawing/2014/main" id="{C9EFFC11-0A02-4D66-8659-83875DC0EABE}"/>
              </a:ext>
            </a:extLst>
          </p:cNvPr>
          <p:cNvSpPr>
            <a:spLocks noChangeArrowheads="1"/>
          </p:cNvSpPr>
          <p:nvPr/>
        </p:nvSpPr>
        <p:spPr bwMode="auto">
          <a:xfrm flipH="1">
            <a:off x="5814880" y="149584"/>
            <a:ext cx="3006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区域水利物联网智慧系统</a:t>
            </a:r>
          </a:p>
        </p:txBody>
      </p:sp>
    </p:spTree>
    <p:extLst>
      <p:ext uri="{BB962C8B-B14F-4D97-AF65-F5344CB8AC3E}">
        <p14:creationId xmlns:p14="http://schemas.microsoft.com/office/powerpoint/2010/main" val="180469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311" y="708026"/>
            <a:ext cx="7451090" cy="4191635"/>
          </a:xfrm>
          <a:prstGeom prst="rect">
            <a:avLst/>
          </a:prstGeom>
        </p:spPr>
      </p:pic>
      <p:sp>
        <p:nvSpPr>
          <p:cNvPr id="36" name="TextBox 59"/>
          <p:cNvSpPr>
            <a:spLocks noChangeArrowheads="1"/>
          </p:cNvSpPr>
          <p:nvPr/>
        </p:nvSpPr>
        <p:spPr bwMode="auto">
          <a:xfrm flipH="1">
            <a:off x="6732240" y="149584"/>
            <a:ext cx="2088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智慧水务全体系</a:t>
            </a:r>
          </a:p>
        </p:txBody>
      </p:sp>
    </p:spTree>
    <p:extLst>
      <p:ext uri="{BB962C8B-B14F-4D97-AF65-F5344CB8AC3E}">
        <p14:creationId xmlns:p14="http://schemas.microsoft.com/office/powerpoint/2010/main" val="543625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ChangeAspect="1"/>
          </p:cNvPicPr>
          <p:nvPr/>
        </p:nvPicPr>
        <p:blipFill>
          <a:blip r:embed="rId2"/>
          <a:stretch>
            <a:fillRect/>
          </a:stretch>
        </p:blipFill>
        <p:spPr>
          <a:xfrm>
            <a:off x="1305085" y="749619"/>
            <a:ext cx="3982403" cy="2547461"/>
          </a:xfrm>
          <a:prstGeom prst="rect">
            <a:avLst/>
          </a:prstGeom>
        </p:spPr>
      </p:pic>
      <p:pic>
        <p:nvPicPr>
          <p:cNvPr id="13" name="图片 12"/>
          <p:cNvPicPr>
            <a:picLocks noChangeAspect="1"/>
          </p:cNvPicPr>
          <p:nvPr/>
        </p:nvPicPr>
        <p:blipFill>
          <a:blip r:embed="rId3"/>
          <a:stretch>
            <a:fillRect/>
          </a:stretch>
        </p:blipFill>
        <p:spPr>
          <a:xfrm>
            <a:off x="1475656" y="3389983"/>
            <a:ext cx="3943350" cy="1364456"/>
          </a:xfrm>
          <a:prstGeom prst="rect">
            <a:avLst/>
          </a:prstGeom>
        </p:spPr>
      </p:pic>
      <p:sp>
        <p:nvSpPr>
          <p:cNvPr id="14" name="文本框 13"/>
          <p:cNvSpPr txBox="1"/>
          <p:nvPr/>
        </p:nvSpPr>
        <p:spPr>
          <a:xfrm>
            <a:off x="421611" y="4113136"/>
            <a:ext cx="1126054" cy="646331"/>
          </a:xfrm>
          <a:prstGeom prst="rect">
            <a:avLst/>
          </a:prstGeom>
          <a:noFill/>
        </p:spPr>
        <p:txBody>
          <a:bodyPr wrap="square" rtlCol="0">
            <a:spAutoFit/>
          </a:bodyPr>
          <a:lstStyle/>
          <a:p>
            <a:pPr algn="ctr"/>
            <a:r>
              <a:rPr lang="zh-CN" altLang="en-US" sz="1800" dirty="0"/>
              <a:t>软件体系结构图</a:t>
            </a:r>
          </a:p>
        </p:txBody>
      </p:sp>
      <p:sp>
        <p:nvSpPr>
          <p:cNvPr id="2" name="文本框 1"/>
          <p:cNvSpPr txBox="1"/>
          <p:nvPr/>
        </p:nvSpPr>
        <p:spPr>
          <a:xfrm>
            <a:off x="6012160" y="987574"/>
            <a:ext cx="2746058" cy="3766865"/>
          </a:xfrm>
          <a:prstGeom prst="rect">
            <a:avLst/>
          </a:prstGeom>
          <a:noFill/>
        </p:spPr>
        <p:txBody>
          <a:bodyPr wrap="square" rtlCol="0">
            <a:spAutoFit/>
          </a:bodyPr>
          <a:lstStyle/>
          <a:p>
            <a:pPr>
              <a:lnSpc>
                <a:spcPct val="150000"/>
              </a:lnSpc>
            </a:pPr>
            <a:r>
              <a:rPr lang="en-US" altLang="zh-CN" sz="1800" dirty="0">
                <a:latin typeface="黑体" panose="02010609060101010101" pitchFamily="49" charset="-122"/>
                <a:ea typeface="黑体" panose="02010609060101010101" pitchFamily="49" charset="-122"/>
              </a:rPr>
              <a:t>    </a:t>
            </a:r>
            <a:r>
              <a:rPr lang="zh-CN" altLang="en-US" sz="1800" dirty="0">
                <a:latin typeface="黑体" panose="02010609060101010101" pitchFamily="49" charset="-122"/>
                <a:ea typeface="黑体" panose="02010609060101010101" pitchFamily="49" charset="-122"/>
              </a:rPr>
              <a:t>通过建立地理信息系统，实现管道数字化和管网资产管理。</a:t>
            </a:r>
          </a:p>
          <a:p>
            <a:pPr>
              <a:lnSpc>
                <a:spcPct val="150000"/>
              </a:lnSpc>
            </a:pPr>
            <a:r>
              <a:rPr lang="zh-CN" altLang="en-US" sz="1800" dirty="0">
                <a:latin typeface="黑体" panose="02010609060101010101" pitchFamily="49" charset="-122"/>
                <a:ea typeface="黑体" panose="02010609060101010101" pitchFamily="49" charset="-122"/>
              </a:rPr>
              <a:t>    可以展示管线的相关属性信息，实现数据的采集与输入、数据编辑与更新、数据存储与管理、空间查询与分析、数据显示与输出等功能。</a:t>
            </a:r>
          </a:p>
        </p:txBody>
      </p:sp>
      <p:sp>
        <p:nvSpPr>
          <p:cNvPr id="19" name="TextBox 59"/>
          <p:cNvSpPr>
            <a:spLocks noChangeArrowheads="1"/>
          </p:cNvSpPr>
          <p:nvPr/>
        </p:nvSpPr>
        <p:spPr bwMode="auto">
          <a:xfrm flipH="1">
            <a:off x="7092280" y="130098"/>
            <a:ext cx="1833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latin typeface="微软雅黑" panose="020B0503020204020204" charset="-122"/>
                <a:ea typeface="微软雅黑" panose="020B0503020204020204" charset="-122"/>
                <a:sym typeface="方正兰亭黑_GBK" pitchFamily="2" charset="-122"/>
              </a:rPr>
              <a:t>地理信息系统</a:t>
            </a:r>
          </a:p>
        </p:txBody>
      </p:sp>
    </p:spTree>
    <p:extLst>
      <p:ext uri="{BB962C8B-B14F-4D97-AF65-F5344CB8AC3E}">
        <p14:creationId xmlns:p14="http://schemas.microsoft.com/office/powerpoint/2010/main" val="763633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51520" y="987574"/>
            <a:ext cx="6212490" cy="3672408"/>
          </a:xfrm>
          <a:prstGeom prst="rect">
            <a:avLst/>
          </a:prstGeom>
        </p:spPr>
      </p:pic>
      <p:sp>
        <p:nvSpPr>
          <p:cNvPr id="2" name="文本框 1"/>
          <p:cNvSpPr txBox="1"/>
          <p:nvPr/>
        </p:nvSpPr>
        <p:spPr>
          <a:xfrm>
            <a:off x="6464010" y="1049965"/>
            <a:ext cx="2605564" cy="3293209"/>
          </a:xfrm>
          <a:prstGeom prst="rect">
            <a:avLst/>
          </a:prstGeom>
          <a:noFill/>
        </p:spPr>
        <p:txBody>
          <a:bodyPr wrap="square" rtlCol="0">
            <a:spAutoFit/>
          </a:bodyPr>
          <a:lstStyle/>
          <a:p>
            <a:r>
              <a:rPr lang="en-US" altLang="zh-CN" sz="1600" dirty="0">
                <a:latin typeface="黑体" panose="02010609060101010101" pitchFamily="49" charset="-122"/>
                <a:ea typeface="黑体" panose="02010609060101010101" pitchFamily="49" charset="-122"/>
                <a:cs typeface="黑体" panose="02010609060101010101" pitchFamily="49" charset="-122"/>
              </a:rPr>
              <a:t>   SCADA</a:t>
            </a:r>
            <a:r>
              <a:rPr lang="zh-CN" altLang="en-US" sz="1600" dirty="0">
                <a:latin typeface="黑体" panose="02010609060101010101" pitchFamily="49" charset="-122"/>
                <a:ea typeface="黑体" panose="02010609060101010101" pitchFamily="49" charset="-122"/>
                <a:cs typeface="黑体" panose="02010609060101010101" pitchFamily="49" charset="-122"/>
              </a:rPr>
              <a:t>系统整合管线压力监测、流量计监测、大口径水表运行监测、水质监测、泵站监控、水厂监控、阀门调节于一体，为管理单位的供水规划、合理运行、爆管预警、漏损分析和应急服务等高层次的决策和优化调度提供敲打的基础数据支撑，帮助管理单位改善管理作业，及时发现供水异常，降低运行维护成本。</a:t>
            </a:r>
          </a:p>
        </p:txBody>
      </p:sp>
      <p:sp>
        <p:nvSpPr>
          <p:cNvPr id="18" name="TextBox 59"/>
          <p:cNvSpPr>
            <a:spLocks noChangeArrowheads="1"/>
          </p:cNvSpPr>
          <p:nvPr/>
        </p:nvSpPr>
        <p:spPr bwMode="auto">
          <a:xfrm flipH="1">
            <a:off x="7092280" y="130098"/>
            <a:ext cx="1833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000" dirty="0">
                <a:latin typeface="微软雅黑" panose="020B0503020204020204" charset="-122"/>
                <a:ea typeface="微软雅黑" panose="020B0503020204020204" charset="-122"/>
                <a:sym typeface="方正兰亭黑_GBK" pitchFamily="2" charset="-122"/>
              </a:rPr>
              <a:t>SCADA</a:t>
            </a:r>
            <a:r>
              <a:rPr lang="zh-CN" altLang="en-US" sz="2000" dirty="0">
                <a:latin typeface="微软雅黑" panose="020B0503020204020204" charset="-122"/>
                <a:ea typeface="微软雅黑" panose="020B0503020204020204" charset="-122"/>
                <a:sym typeface="方正兰亭黑_GBK" pitchFamily="2" charset="-122"/>
              </a:rPr>
              <a:t>系统</a:t>
            </a:r>
          </a:p>
        </p:txBody>
      </p:sp>
    </p:spTree>
    <p:extLst>
      <p:ext uri="{BB962C8B-B14F-4D97-AF65-F5344CB8AC3E}">
        <p14:creationId xmlns:p14="http://schemas.microsoft.com/office/powerpoint/2010/main" val="3270705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9BEE19D-432F-41E6-B8E2-6AFC29B6890C}"/>
              </a:ext>
            </a:extLst>
          </p:cNvPr>
          <p:cNvSpPr/>
          <p:nvPr/>
        </p:nvSpPr>
        <p:spPr>
          <a:xfrm>
            <a:off x="4929055" y="1043556"/>
            <a:ext cx="3782684" cy="3601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4" name="标题 1">
            <a:extLst>
              <a:ext uri="{FF2B5EF4-FFF2-40B4-BE49-F238E27FC236}">
                <a16:creationId xmlns:a16="http://schemas.microsoft.com/office/drawing/2014/main" id="{2F684AB3-9E85-4D0E-945F-4F0AE2276938}"/>
              </a:ext>
            </a:extLst>
          </p:cNvPr>
          <p:cNvSpPr>
            <a:spLocks noGrp="1"/>
          </p:cNvSpPr>
          <p:nvPr>
            <p:ph type="title"/>
          </p:nvPr>
        </p:nvSpPr>
        <p:spPr>
          <a:xfrm>
            <a:off x="7452320" y="195486"/>
            <a:ext cx="1403435" cy="415307"/>
          </a:xfrm>
        </p:spPr>
        <p:txBody>
          <a:bodyPr/>
          <a:lstStyle/>
          <a:p>
            <a:pPr defTabSz="685800"/>
            <a:r>
              <a:rPr lang="zh-CN" altLang="en-US" sz="2000" kern="1200" dirty="0">
                <a:solidFill>
                  <a:schemeClr val="tx1"/>
                </a:solidFill>
                <a:latin typeface="微软雅黑" panose="020B0503020204020204" charset="-122"/>
                <a:ea typeface="微软雅黑" panose="020B0503020204020204" charset="-122"/>
                <a:cs typeface="+mn-cs"/>
              </a:rPr>
              <a:t>智慧管件</a:t>
            </a:r>
          </a:p>
        </p:txBody>
      </p:sp>
      <p:sp>
        <p:nvSpPr>
          <p:cNvPr id="8" name="文本框 7">
            <a:extLst>
              <a:ext uri="{FF2B5EF4-FFF2-40B4-BE49-F238E27FC236}">
                <a16:creationId xmlns:a16="http://schemas.microsoft.com/office/drawing/2014/main" id="{94A871E1-F738-44FE-A0F5-9A9D6FD7DC3D}"/>
              </a:ext>
            </a:extLst>
          </p:cNvPr>
          <p:cNvSpPr txBox="1"/>
          <p:nvPr/>
        </p:nvSpPr>
        <p:spPr>
          <a:xfrm>
            <a:off x="499993" y="1100736"/>
            <a:ext cx="3997064" cy="3293209"/>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b="1" dirty="0">
                <a:solidFill>
                  <a:schemeClr val="tx1"/>
                </a:solidFill>
              </a:rPr>
              <a:t>高集成度：</a:t>
            </a:r>
            <a:r>
              <a:rPr lang="zh-CN" altLang="en-US" sz="1600" dirty="0">
                <a:solidFill>
                  <a:schemeClr val="tx1"/>
                </a:solidFill>
              </a:rPr>
              <a:t>采用进口高精度压力、超声流量实时测量，支持扩展漏损监测和水质监测等；</a:t>
            </a:r>
            <a:endParaRPr lang="en-US" altLang="zh-CN" sz="1600" dirty="0">
              <a:solidFill>
                <a:schemeClr val="tx1"/>
              </a:solidFill>
            </a:endParaRPr>
          </a:p>
          <a:p>
            <a:pPr marL="285750" indent="-285750">
              <a:buFont typeface="Wingdings" panose="05000000000000000000" pitchFamily="2" charset="2"/>
              <a:buChar char="n"/>
            </a:pPr>
            <a:r>
              <a:rPr lang="zh-CN" altLang="en-US" sz="1600" b="1" dirty="0">
                <a:solidFill>
                  <a:schemeClr val="tx1"/>
                </a:solidFill>
              </a:rPr>
              <a:t>施工方便：</a:t>
            </a:r>
            <a:r>
              <a:rPr lang="zh-CN" altLang="en-US" sz="1600" dirty="0">
                <a:solidFill>
                  <a:schemeClr val="tx1"/>
                </a:solidFill>
              </a:rPr>
              <a:t>在管网施工改造时配套管网，节省成本；</a:t>
            </a:r>
            <a:endParaRPr lang="en-US" altLang="zh-CN" sz="1600" dirty="0">
              <a:solidFill>
                <a:schemeClr val="tx1"/>
              </a:solidFill>
            </a:endParaRPr>
          </a:p>
          <a:p>
            <a:pPr marL="285750" indent="-285750">
              <a:buFont typeface="Wingdings" panose="05000000000000000000" pitchFamily="2" charset="2"/>
              <a:buChar char="n"/>
            </a:pPr>
            <a:r>
              <a:rPr lang="zh-CN" altLang="en-US" sz="1600" b="1" dirty="0">
                <a:solidFill>
                  <a:schemeClr val="tx1"/>
                </a:solidFill>
              </a:rPr>
              <a:t>分离设计：</a:t>
            </a:r>
            <a:r>
              <a:rPr lang="zh-CN" altLang="en-US" sz="1600" dirty="0">
                <a:solidFill>
                  <a:schemeClr val="tx1"/>
                </a:solidFill>
              </a:rPr>
              <a:t>便于维护，方便调试。</a:t>
            </a:r>
            <a:endParaRPr lang="en-US" altLang="zh-CN" sz="1600" dirty="0">
              <a:solidFill>
                <a:schemeClr val="tx1"/>
              </a:solidFill>
            </a:endParaRPr>
          </a:p>
          <a:p>
            <a:pPr marL="285750" indent="-285750">
              <a:buFont typeface="Wingdings" panose="05000000000000000000" pitchFamily="2" charset="2"/>
              <a:buChar char="n"/>
            </a:pPr>
            <a:r>
              <a:rPr lang="zh-CN" altLang="en-US" sz="1600" b="1" dirty="0">
                <a:solidFill>
                  <a:schemeClr val="tx1"/>
                </a:solidFill>
              </a:rPr>
              <a:t>高稳定性防护等级：</a:t>
            </a:r>
            <a:r>
              <a:rPr lang="zh-CN" altLang="en-US" sz="1600" dirty="0">
                <a:solidFill>
                  <a:schemeClr val="tx1"/>
                </a:solidFill>
              </a:rPr>
              <a:t>采用球墨铸铁铸造工艺，保证外壳质量，到达</a:t>
            </a:r>
            <a:r>
              <a:rPr lang="en-US" altLang="zh-CN" sz="1600" dirty="0">
                <a:solidFill>
                  <a:schemeClr val="tx1"/>
                </a:solidFill>
              </a:rPr>
              <a:t>IP68</a:t>
            </a:r>
            <a:r>
              <a:rPr lang="zh-CN" altLang="en-US" sz="1600" dirty="0">
                <a:solidFill>
                  <a:schemeClr val="tx1"/>
                </a:solidFill>
              </a:rPr>
              <a:t>防水防潮防腐蚀；</a:t>
            </a:r>
            <a:endParaRPr lang="en-US" altLang="zh-CN" sz="1600" dirty="0">
              <a:solidFill>
                <a:schemeClr val="tx1"/>
              </a:solidFill>
            </a:endParaRPr>
          </a:p>
          <a:p>
            <a:pPr marL="285750" indent="-285750">
              <a:buFont typeface="Wingdings" panose="05000000000000000000" pitchFamily="2" charset="2"/>
              <a:buChar char="n"/>
            </a:pPr>
            <a:r>
              <a:rPr lang="zh-CN" altLang="en-US" sz="1600" b="1" dirty="0">
                <a:solidFill>
                  <a:schemeClr val="tx1"/>
                </a:solidFill>
              </a:rPr>
              <a:t>计量精准：</a:t>
            </a:r>
            <a:r>
              <a:rPr lang="zh-CN" altLang="en-US" sz="1600" dirty="0">
                <a:solidFill>
                  <a:schemeClr val="tx1"/>
                </a:solidFill>
              </a:rPr>
              <a:t>精密铸造探头孔距，保证计量更精准；</a:t>
            </a:r>
            <a:endParaRPr lang="en-US" altLang="zh-CN" sz="1600" dirty="0">
              <a:solidFill>
                <a:schemeClr val="tx1"/>
              </a:solidFill>
            </a:endParaRPr>
          </a:p>
          <a:p>
            <a:pPr marL="285750" indent="-285750">
              <a:buFont typeface="Wingdings" panose="05000000000000000000" pitchFamily="2" charset="2"/>
              <a:buChar char="n"/>
            </a:pPr>
            <a:r>
              <a:rPr lang="zh-CN" altLang="en-US" sz="1600" b="1" dirty="0">
                <a:solidFill>
                  <a:schemeClr val="tx1"/>
                </a:solidFill>
              </a:rPr>
              <a:t>生命周期长：</a:t>
            </a:r>
            <a:r>
              <a:rPr lang="zh-CN" altLang="en-US" sz="1600" dirty="0">
                <a:solidFill>
                  <a:schemeClr val="tx1"/>
                </a:solidFill>
              </a:rPr>
              <a:t>一体化设备，无需打孔、焊接，超低功耗。</a:t>
            </a:r>
            <a:endParaRPr lang="en-US" altLang="zh-CN" sz="1600" dirty="0">
              <a:solidFill>
                <a:schemeClr val="tx1"/>
              </a:solidFill>
            </a:endParaRPr>
          </a:p>
        </p:txBody>
      </p:sp>
      <p:pic>
        <p:nvPicPr>
          <p:cNvPr id="3" name="图片 2">
            <a:extLst>
              <a:ext uri="{FF2B5EF4-FFF2-40B4-BE49-F238E27FC236}">
                <a16:creationId xmlns:a16="http://schemas.microsoft.com/office/drawing/2014/main" id="{DC343448-FCFE-4871-BF2C-267D4ADD436B}"/>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4786382" y="1043557"/>
            <a:ext cx="3857625" cy="3407569"/>
          </a:xfrm>
          <a:prstGeom prst="rect">
            <a:avLst/>
          </a:prstGeom>
          <a:ln>
            <a:noFill/>
            <a:prstDash val="sysDot"/>
          </a:ln>
        </p:spPr>
      </p:pic>
    </p:spTree>
    <p:extLst>
      <p:ext uri="{BB962C8B-B14F-4D97-AF65-F5344CB8AC3E}">
        <p14:creationId xmlns:p14="http://schemas.microsoft.com/office/powerpoint/2010/main" val="2175312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29A22D5-88D3-4135-93BC-BFC424666ADE}"/>
              </a:ext>
            </a:extLst>
          </p:cNvPr>
          <p:cNvSpPr>
            <a:spLocks noGrp="1"/>
          </p:cNvSpPr>
          <p:nvPr>
            <p:ph type="title"/>
          </p:nvPr>
        </p:nvSpPr>
        <p:spPr>
          <a:xfrm>
            <a:off x="250166" y="726622"/>
            <a:ext cx="7053542" cy="664416"/>
          </a:xfrm>
        </p:spPr>
        <p:txBody>
          <a:bodyPr/>
          <a:lstStyle/>
          <a:p>
            <a:pPr algn="l"/>
            <a:r>
              <a:rPr lang="zh-CN" altLang="en-US" sz="1600" dirty="0">
                <a:solidFill>
                  <a:schemeClr val="tx1"/>
                </a:solidFill>
                <a:latin typeface="黑体" panose="02010609060101010101" pitchFamily="49" charset="-122"/>
                <a:ea typeface="黑体" panose="02010609060101010101" pitchFamily="49" charset="-122"/>
                <a:cs typeface="Times New Roman" pitchFamily="18" charset="0"/>
              </a:rPr>
              <a:t>预埋智慧管件，提前为水质、压力、流量、噪声检测预留物联网基础</a:t>
            </a:r>
            <a:br>
              <a:rPr lang="en-US" altLang="zh-CN" sz="1600" dirty="0">
                <a:solidFill>
                  <a:schemeClr val="tx1"/>
                </a:solidFill>
                <a:latin typeface="黑体" panose="02010609060101010101" pitchFamily="49" charset="-122"/>
                <a:ea typeface="黑体" panose="02010609060101010101" pitchFamily="49" charset="-122"/>
                <a:cs typeface="Times New Roman" pitchFamily="18" charset="0"/>
              </a:rPr>
            </a:br>
            <a:r>
              <a:rPr lang="zh-CN" altLang="en-US" sz="1600" dirty="0">
                <a:solidFill>
                  <a:schemeClr val="tx1"/>
                </a:solidFill>
                <a:latin typeface="黑体" panose="02010609060101010101" pitchFamily="49" charset="-122"/>
                <a:ea typeface="黑体" panose="02010609060101010101" pitchFamily="49" charset="-122"/>
                <a:cs typeface="Times New Roman" pitchFamily="18" charset="0"/>
              </a:rPr>
              <a:t>无开挖、无现场校准、无回填难度</a:t>
            </a:r>
            <a:br>
              <a:rPr lang="en-US" altLang="zh-CN" sz="1600" dirty="0">
                <a:solidFill>
                  <a:schemeClr val="tx1"/>
                </a:solidFill>
                <a:latin typeface="黑体" panose="02010609060101010101" pitchFamily="49" charset="-122"/>
                <a:ea typeface="黑体" panose="02010609060101010101" pitchFamily="49" charset="-122"/>
                <a:cs typeface="Times New Roman" pitchFamily="18" charset="0"/>
              </a:rPr>
            </a:br>
            <a:r>
              <a:rPr lang="zh-CN" altLang="en-US" sz="1600" dirty="0">
                <a:solidFill>
                  <a:schemeClr val="tx1"/>
                </a:solidFill>
                <a:latin typeface="黑体" panose="02010609060101010101" pitchFamily="49" charset="-122"/>
                <a:ea typeface="黑体" panose="02010609060101010101" pitchFamily="49" charset="-122"/>
                <a:cs typeface="Times New Roman" pitchFamily="18" charset="0"/>
              </a:rPr>
              <a:t>传感器层和通讯层整合一体</a:t>
            </a:r>
          </a:p>
        </p:txBody>
      </p:sp>
      <p:sp>
        <p:nvSpPr>
          <p:cNvPr id="18" name="闪电形 17">
            <a:extLst>
              <a:ext uri="{FF2B5EF4-FFF2-40B4-BE49-F238E27FC236}">
                <a16:creationId xmlns:a16="http://schemas.microsoft.com/office/drawing/2014/main" id="{6157C0CB-083C-4B7E-995F-06AE23EA3555}"/>
              </a:ext>
            </a:extLst>
          </p:cNvPr>
          <p:cNvSpPr/>
          <p:nvPr/>
        </p:nvSpPr>
        <p:spPr>
          <a:xfrm rot="8324262">
            <a:off x="2595422" y="1981173"/>
            <a:ext cx="614238" cy="377675"/>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20" name="图片 19">
            <a:extLst>
              <a:ext uri="{FF2B5EF4-FFF2-40B4-BE49-F238E27FC236}">
                <a16:creationId xmlns:a16="http://schemas.microsoft.com/office/drawing/2014/main" id="{5FD14A4F-7E63-49D7-84B2-2F2F51EA0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515" y="1596577"/>
            <a:ext cx="912897" cy="912897"/>
          </a:xfrm>
          <a:prstGeom prst="rect">
            <a:avLst/>
          </a:prstGeom>
        </p:spPr>
      </p:pic>
      <p:pic>
        <p:nvPicPr>
          <p:cNvPr id="22" name="图片 21">
            <a:extLst>
              <a:ext uri="{FF2B5EF4-FFF2-40B4-BE49-F238E27FC236}">
                <a16:creationId xmlns:a16="http://schemas.microsoft.com/office/drawing/2014/main" id="{097A1A54-BF14-4E53-9057-680DDB3F0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9326" y="1589057"/>
            <a:ext cx="927936" cy="927936"/>
          </a:xfrm>
          <a:prstGeom prst="rect">
            <a:avLst/>
          </a:prstGeom>
        </p:spPr>
      </p:pic>
      <p:pic>
        <p:nvPicPr>
          <p:cNvPr id="24" name="图片 23">
            <a:extLst>
              <a:ext uri="{FF2B5EF4-FFF2-40B4-BE49-F238E27FC236}">
                <a16:creationId xmlns:a16="http://schemas.microsoft.com/office/drawing/2014/main" id="{DF2578F2-50C4-486C-BF27-3FC33BF622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765193">
            <a:off x="2301358" y="1760137"/>
            <a:ext cx="337826" cy="337826"/>
          </a:xfrm>
          <a:prstGeom prst="rect">
            <a:avLst/>
          </a:prstGeom>
        </p:spPr>
      </p:pic>
      <p:pic>
        <p:nvPicPr>
          <p:cNvPr id="26" name="图片 25">
            <a:extLst>
              <a:ext uri="{FF2B5EF4-FFF2-40B4-BE49-F238E27FC236}">
                <a16:creationId xmlns:a16="http://schemas.microsoft.com/office/drawing/2014/main" id="{23F97CA6-FA7C-4EF0-891B-DBA6C76CE7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5323" y="1455862"/>
            <a:ext cx="1115888" cy="1115888"/>
          </a:xfrm>
          <a:prstGeom prst="rect">
            <a:avLst/>
          </a:prstGeom>
        </p:spPr>
      </p:pic>
      <p:sp>
        <p:nvSpPr>
          <p:cNvPr id="27" name="云形 26">
            <a:extLst>
              <a:ext uri="{FF2B5EF4-FFF2-40B4-BE49-F238E27FC236}">
                <a16:creationId xmlns:a16="http://schemas.microsoft.com/office/drawing/2014/main" id="{12D338FC-8771-4A27-820C-B84092066A85}"/>
              </a:ext>
            </a:extLst>
          </p:cNvPr>
          <p:cNvSpPr/>
          <p:nvPr/>
        </p:nvSpPr>
        <p:spPr>
          <a:xfrm>
            <a:off x="4441054" y="1585457"/>
            <a:ext cx="1724225" cy="893960"/>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b="1" dirty="0">
                <a:solidFill>
                  <a:schemeClr val="tx1"/>
                </a:solidFill>
              </a:rPr>
              <a:t>LAN/4G/5G</a:t>
            </a:r>
          </a:p>
          <a:p>
            <a:pPr algn="ctr"/>
            <a:r>
              <a:rPr lang="en-US" altLang="zh-CN" sz="1100" b="1" dirty="0">
                <a:solidFill>
                  <a:schemeClr val="tx1"/>
                </a:solidFill>
              </a:rPr>
              <a:t>GPRS\NB-IoT</a:t>
            </a:r>
            <a:endParaRPr lang="zh-CN" altLang="en-US" sz="1100" b="1" dirty="0">
              <a:solidFill>
                <a:schemeClr val="tx1"/>
              </a:solidFill>
            </a:endParaRPr>
          </a:p>
        </p:txBody>
      </p:sp>
      <p:sp>
        <p:nvSpPr>
          <p:cNvPr id="28" name="闪电形 27">
            <a:extLst>
              <a:ext uri="{FF2B5EF4-FFF2-40B4-BE49-F238E27FC236}">
                <a16:creationId xmlns:a16="http://schemas.microsoft.com/office/drawing/2014/main" id="{C3F667AB-D50E-445A-9F29-411F61F80A8A}"/>
              </a:ext>
            </a:extLst>
          </p:cNvPr>
          <p:cNvSpPr/>
          <p:nvPr/>
        </p:nvSpPr>
        <p:spPr>
          <a:xfrm rot="8324262">
            <a:off x="3882803" y="1951093"/>
            <a:ext cx="614238" cy="377675"/>
          </a:xfrm>
          <a:prstGeom prst="lightningBol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31" name="图片 30">
            <a:extLst>
              <a:ext uri="{FF2B5EF4-FFF2-40B4-BE49-F238E27FC236}">
                <a16:creationId xmlns:a16="http://schemas.microsoft.com/office/drawing/2014/main" id="{52086A20-8A80-48F1-BDF3-72E2673689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9004" y="1630607"/>
            <a:ext cx="882817" cy="882817"/>
          </a:xfrm>
          <a:prstGeom prst="rect">
            <a:avLst/>
          </a:prstGeom>
        </p:spPr>
      </p:pic>
      <p:pic>
        <p:nvPicPr>
          <p:cNvPr id="33" name="图片 32">
            <a:extLst>
              <a:ext uri="{FF2B5EF4-FFF2-40B4-BE49-F238E27FC236}">
                <a16:creationId xmlns:a16="http://schemas.microsoft.com/office/drawing/2014/main" id="{F6A66659-22CC-40D5-9E20-0A77EB8C1B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63144" y="1600425"/>
            <a:ext cx="961008" cy="961008"/>
          </a:xfrm>
          <a:prstGeom prst="rect">
            <a:avLst/>
          </a:prstGeom>
        </p:spPr>
      </p:pic>
      <p:cxnSp>
        <p:nvCxnSpPr>
          <p:cNvPr id="35" name="直接箭头连接符 34">
            <a:extLst>
              <a:ext uri="{FF2B5EF4-FFF2-40B4-BE49-F238E27FC236}">
                <a16:creationId xmlns:a16="http://schemas.microsoft.com/office/drawing/2014/main" id="{D5833AB7-DC54-4779-91F2-7DB53AF4FB1E}"/>
              </a:ext>
            </a:extLst>
          </p:cNvPr>
          <p:cNvCxnSpPr>
            <a:stCxn id="20" idx="3"/>
            <a:endCxn id="22" idx="1"/>
          </p:cNvCxnSpPr>
          <p:nvPr/>
        </p:nvCxnSpPr>
        <p:spPr>
          <a:xfrm>
            <a:off x="1207412" y="2053025"/>
            <a:ext cx="371914" cy="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7" name="直接箭头连接符 36">
            <a:extLst>
              <a:ext uri="{FF2B5EF4-FFF2-40B4-BE49-F238E27FC236}">
                <a16:creationId xmlns:a16="http://schemas.microsoft.com/office/drawing/2014/main" id="{134B67F9-8896-4158-88DB-3A8F3D73070D}"/>
              </a:ext>
            </a:extLst>
          </p:cNvPr>
          <p:cNvCxnSpPr/>
          <p:nvPr/>
        </p:nvCxnSpPr>
        <p:spPr>
          <a:xfrm>
            <a:off x="6080693" y="2003957"/>
            <a:ext cx="371914" cy="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8" name="直接箭头连接符 37">
            <a:extLst>
              <a:ext uri="{FF2B5EF4-FFF2-40B4-BE49-F238E27FC236}">
                <a16:creationId xmlns:a16="http://schemas.microsoft.com/office/drawing/2014/main" id="{D3F27C0D-CD09-45FF-BD79-DDBDEDDA7C61}"/>
              </a:ext>
            </a:extLst>
          </p:cNvPr>
          <p:cNvCxnSpPr>
            <a:cxnSpLocks/>
          </p:cNvCxnSpPr>
          <p:nvPr/>
        </p:nvCxnSpPr>
        <p:spPr>
          <a:xfrm>
            <a:off x="7506669" y="2005067"/>
            <a:ext cx="523184" cy="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pic>
        <p:nvPicPr>
          <p:cNvPr id="41" name="图片 40">
            <a:extLst>
              <a:ext uri="{FF2B5EF4-FFF2-40B4-BE49-F238E27FC236}">
                <a16:creationId xmlns:a16="http://schemas.microsoft.com/office/drawing/2014/main" id="{EFC9D7D3-3BAB-4854-828D-605F3FACFE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8429" y="1722398"/>
            <a:ext cx="805649" cy="544786"/>
          </a:xfrm>
          <a:prstGeom prst="rect">
            <a:avLst/>
          </a:prstGeom>
        </p:spPr>
      </p:pic>
      <p:pic>
        <p:nvPicPr>
          <p:cNvPr id="42" name="图片 41">
            <a:extLst>
              <a:ext uri="{FF2B5EF4-FFF2-40B4-BE49-F238E27FC236}">
                <a16:creationId xmlns:a16="http://schemas.microsoft.com/office/drawing/2014/main" id="{AFFBFBEE-6800-44EB-B239-E7FA49D52F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800" b="5201"/>
          <a:stretch/>
        </p:blipFill>
        <p:spPr>
          <a:xfrm>
            <a:off x="8196310" y="1676700"/>
            <a:ext cx="472736" cy="607876"/>
          </a:xfrm>
          <a:prstGeom prst="rect">
            <a:avLst/>
          </a:prstGeom>
        </p:spPr>
      </p:pic>
      <p:sp>
        <p:nvSpPr>
          <p:cNvPr id="43" name="文本框 42">
            <a:extLst>
              <a:ext uri="{FF2B5EF4-FFF2-40B4-BE49-F238E27FC236}">
                <a16:creationId xmlns:a16="http://schemas.microsoft.com/office/drawing/2014/main" id="{64D9A883-6D37-4CC6-9925-AF71E818152B}"/>
              </a:ext>
            </a:extLst>
          </p:cNvPr>
          <p:cNvSpPr txBox="1"/>
          <p:nvPr/>
        </p:nvSpPr>
        <p:spPr>
          <a:xfrm>
            <a:off x="394507" y="2840782"/>
            <a:ext cx="1005403" cy="338554"/>
          </a:xfrm>
          <a:prstGeom prst="rect">
            <a:avLst/>
          </a:prstGeom>
          <a:noFill/>
        </p:spPr>
        <p:txBody>
          <a:bodyPr wrap="none" rtlCol="0">
            <a:spAutoFit/>
          </a:bodyPr>
          <a:lstStyle/>
          <a:p>
            <a:r>
              <a:rPr lang="zh-CN" altLang="en-US" sz="1600" dirty="0"/>
              <a:t>智慧管件</a:t>
            </a:r>
          </a:p>
        </p:txBody>
      </p:sp>
      <p:sp>
        <p:nvSpPr>
          <p:cNvPr id="44" name="文本框 43">
            <a:extLst>
              <a:ext uri="{FF2B5EF4-FFF2-40B4-BE49-F238E27FC236}">
                <a16:creationId xmlns:a16="http://schemas.microsoft.com/office/drawing/2014/main" id="{0E5C7BEA-12DE-47A2-9D5E-DBBDF6062245}"/>
              </a:ext>
            </a:extLst>
          </p:cNvPr>
          <p:cNvSpPr txBox="1"/>
          <p:nvPr/>
        </p:nvSpPr>
        <p:spPr>
          <a:xfrm>
            <a:off x="1620735" y="2828575"/>
            <a:ext cx="1005403" cy="338554"/>
          </a:xfrm>
          <a:prstGeom prst="rect">
            <a:avLst/>
          </a:prstGeom>
          <a:noFill/>
        </p:spPr>
        <p:txBody>
          <a:bodyPr wrap="none" rtlCol="0">
            <a:spAutoFit/>
          </a:bodyPr>
          <a:lstStyle/>
          <a:p>
            <a:r>
              <a:rPr lang="zh-CN" altLang="en-US" sz="1600" dirty="0"/>
              <a:t>通讯模块</a:t>
            </a:r>
          </a:p>
        </p:txBody>
      </p:sp>
      <p:sp>
        <p:nvSpPr>
          <p:cNvPr id="46" name="文本框 45">
            <a:extLst>
              <a:ext uri="{FF2B5EF4-FFF2-40B4-BE49-F238E27FC236}">
                <a16:creationId xmlns:a16="http://schemas.microsoft.com/office/drawing/2014/main" id="{B683237A-D968-426D-87DD-48B2067FB223}"/>
              </a:ext>
            </a:extLst>
          </p:cNvPr>
          <p:cNvSpPr txBox="1"/>
          <p:nvPr/>
        </p:nvSpPr>
        <p:spPr>
          <a:xfrm>
            <a:off x="4810588" y="2793934"/>
            <a:ext cx="1415772" cy="338554"/>
          </a:xfrm>
          <a:prstGeom prst="rect">
            <a:avLst/>
          </a:prstGeom>
          <a:noFill/>
        </p:spPr>
        <p:txBody>
          <a:bodyPr wrap="none" rtlCol="0">
            <a:spAutoFit/>
          </a:bodyPr>
          <a:lstStyle/>
          <a:p>
            <a:r>
              <a:rPr lang="zh-CN" altLang="en-US" sz="1600" dirty="0"/>
              <a:t>智慧运维平台</a:t>
            </a:r>
          </a:p>
        </p:txBody>
      </p:sp>
      <p:sp>
        <p:nvSpPr>
          <p:cNvPr id="47" name="文本框 46">
            <a:extLst>
              <a:ext uri="{FF2B5EF4-FFF2-40B4-BE49-F238E27FC236}">
                <a16:creationId xmlns:a16="http://schemas.microsoft.com/office/drawing/2014/main" id="{1F19A533-6909-449C-BCA0-1636185BB42D}"/>
              </a:ext>
            </a:extLst>
          </p:cNvPr>
          <p:cNvSpPr txBox="1"/>
          <p:nvPr/>
        </p:nvSpPr>
        <p:spPr>
          <a:xfrm>
            <a:off x="7361806" y="2795044"/>
            <a:ext cx="1415772" cy="338554"/>
          </a:xfrm>
          <a:prstGeom prst="rect">
            <a:avLst/>
          </a:prstGeom>
          <a:noFill/>
        </p:spPr>
        <p:txBody>
          <a:bodyPr wrap="none" rtlCol="0">
            <a:spAutoFit/>
          </a:bodyPr>
          <a:lstStyle/>
          <a:p>
            <a:r>
              <a:rPr lang="zh-CN" altLang="en-US" sz="1600" dirty="0"/>
              <a:t>业务服务平台</a:t>
            </a:r>
          </a:p>
        </p:txBody>
      </p:sp>
      <p:sp>
        <p:nvSpPr>
          <p:cNvPr id="49" name="矩形: 圆角 48">
            <a:extLst>
              <a:ext uri="{FF2B5EF4-FFF2-40B4-BE49-F238E27FC236}">
                <a16:creationId xmlns:a16="http://schemas.microsoft.com/office/drawing/2014/main" id="{AE188865-3F02-481B-B440-B7A784A23589}"/>
              </a:ext>
            </a:extLst>
          </p:cNvPr>
          <p:cNvSpPr/>
          <p:nvPr/>
        </p:nvSpPr>
        <p:spPr>
          <a:xfrm>
            <a:off x="1540836" y="2774200"/>
            <a:ext cx="1038687" cy="1151878"/>
          </a:xfrm>
          <a:prstGeom prst="roundRect">
            <a:avLst/>
          </a:prstGeom>
          <a:noFill/>
          <a:ln w="28575">
            <a:solidFill>
              <a:schemeClr val="accent3">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50" name="矩形: 圆角 49">
            <a:extLst>
              <a:ext uri="{FF2B5EF4-FFF2-40B4-BE49-F238E27FC236}">
                <a16:creationId xmlns:a16="http://schemas.microsoft.com/office/drawing/2014/main" id="{FBF99A87-B2A5-46E7-93EB-8FB248F866C6}"/>
              </a:ext>
            </a:extLst>
          </p:cNvPr>
          <p:cNvSpPr/>
          <p:nvPr/>
        </p:nvSpPr>
        <p:spPr>
          <a:xfrm>
            <a:off x="4462138" y="2770630"/>
            <a:ext cx="2176140" cy="1831018"/>
          </a:xfrm>
          <a:prstGeom prst="roundRect">
            <a:avLst/>
          </a:prstGeom>
          <a:noFill/>
          <a:ln w="28575">
            <a:solidFill>
              <a:schemeClr val="accent3">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51" name="矩形: 圆角 50">
            <a:extLst>
              <a:ext uri="{FF2B5EF4-FFF2-40B4-BE49-F238E27FC236}">
                <a16:creationId xmlns:a16="http://schemas.microsoft.com/office/drawing/2014/main" id="{E604F7C3-3ED4-4754-ADB0-3336B902FD53}"/>
              </a:ext>
            </a:extLst>
          </p:cNvPr>
          <p:cNvSpPr/>
          <p:nvPr/>
        </p:nvSpPr>
        <p:spPr>
          <a:xfrm>
            <a:off x="6971190" y="2770630"/>
            <a:ext cx="1946429" cy="1831018"/>
          </a:xfrm>
          <a:prstGeom prst="roundRect">
            <a:avLst/>
          </a:prstGeom>
          <a:noFill/>
          <a:ln w="28575">
            <a:solidFill>
              <a:schemeClr val="accent3">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52" name="矩形: 圆角 51">
            <a:extLst>
              <a:ext uri="{FF2B5EF4-FFF2-40B4-BE49-F238E27FC236}">
                <a16:creationId xmlns:a16="http://schemas.microsoft.com/office/drawing/2014/main" id="{F387D163-13F4-41D5-8B4F-234B0BC5233C}"/>
              </a:ext>
            </a:extLst>
          </p:cNvPr>
          <p:cNvSpPr/>
          <p:nvPr/>
        </p:nvSpPr>
        <p:spPr>
          <a:xfrm>
            <a:off x="283536" y="2774200"/>
            <a:ext cx="1038687" cy="1151878"/>
          </a:xfrm>
          <a:prstGeom prst="roundRect">
            <a:avLst/>
          </a:prstGeom>
          <a:noFill/>
          <a:ln w="28575">
            <a:solidFill>
              <a:schemeClr val="accent3">
                <a:lumMod val="40000"/>
                <a:lumOff val="6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55" name="图片 54">
            <a:extLst>
              <a:ext uri="{FF2B5EF4-FFF2-40B4-BE49-F238E27FC236}">
                <a16:creationId xmlns:a16="http://schemas.microsoft.com/office/drawing/2014/main" id="{5427DE0C-D352-4108-BC00-B96BE5CB28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0757" y="3031407"/>
            <a:ext cx="852637" cy="852637"/>
          </a:xfrm>
          <a:prstGeom prst="rect">
            <a:avLst/>
          </a:prstGeom>
        </p:spPr>
      </p:pic>
      <p:pic>
        <p:nvPicPr>
          <p:cNvPr id="56" name="图片 55">
            <a:extLst>
              <a:ext uri="{FF2B5EF4-FFF2-40B4-BE49-F238E27FC236}">
                <a16:creationId xmlns:a16="http://schemas.microsoft.com/office/drawing/2014/main" id="{F409BDCB-35D8-436B-9145-E6F7C0AE8B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35652" y="3123165"/>
            <a:ext cx="1496473" cy="1496473"/>
          </a:xfrm>
          <a:prstGeom prst="rect">
            <a:avLst/>
          </a:prstGeom>
        </p:spPr>
      </p:pic>
      <p:pic>
        <p:nvPicPr>
          <p:cNvPr id="57" name="图片 56">
            <a:extLst>
              <a:ext uri="{FF2B5EF4-FFF2-40B4-BE49-F238E27FC236}">
                <a16:creationId xmlns:a16="http://schemas.microsoft.com/office/drawing/2014/main" id="{AA403F50-69A9-4E25-99FD-25CC3D86452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75077" y="3283313"/>
            <a:ext cx="1420517" cy="918839"/>
          </a:xfrm>
          <a:prstGeom prst="rect">
            <a:avLst/>
          </a:prstGeom>
        </p:spPr>
      </p:pic>
      <p:cxnSp>
        <p:nvCxnSpPr>
          <p:cNvPr id="59" name="直接连接符 58">
            <a:extLst>
              <a:ext uri="{FF2B5EF4-FFF2-40B4-BE49-F238E27FC236}">
                <a16:creationId xmlns:a16="http://schemas.microsoft.com/office/drawing/2014/main" id="{9E40E772-EB0E-4B75-90F8-26A649E2109B}"/>
              </a:ext>
            </a:extLst>
          </p:cNvPr>
          <p:cNvCxnSpPr>
            <a:stCxn id="20" idx="2"/>
            <a:endCxn id="52" idx="0"/>
          </p:cNvCxnSpPr>
          <p:nvPr/>
        </p:nvCxnSpPr>
        <p:spPr>
          <a:xfrm>
            <a:off x="750964" y="2509474"/>
            <a:ext cx="51916" cy="264726"/>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a:extLst>
              <a:ext uri="{FF2B5EF4-FFF2-40B4-BE49-F238E27FC236}">
                <a16:creationId xmlns:a16="http://schemas.microsoft.com/office/drawing/2014/main" id="{A1289DCA-F13A-421A-B9E9-77E5D5D8F5D4}"/>
              </a:ext>
            </a:extLst>
          </p:cNvPr>
          <p:cNvCxnSpPr>
            <a:cxnSpLocks/>
            <a:endCxn id="49" idx="0"/>
          </p:cNvCxnSpPr>
          <p:nvPr/>
        </p:nvCxnSpPr>
        <p:spPr>
          <a:xfrm flipH="1">
            <a:off x="2060179" y="2368045"/>
            <a:ext cx="2220" cy="40615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3" name="直接连接符 62">
            <a:extLst>
              <a:ext uri="{FF2B5EF4-FFF2-40B4-BE49-F238E27FC236}">
                <a16:creationId xmlns:a16="http://schemas.microsoft.com/office/drawing/2014/main" id="{37B9D280-BBCE-4031-9BB9-34B872E6ABCC}"/>
              </a:ext>
            </a:extLst>
          </p:cNvPr>
          <p:cNvCxnSpPr>
            <a:cxnSpLocks/>
            <a:endCxn id="50" idx="0"/>
          </p:cNvCxnSpPr>
          <p:nvPr/>
        </p:nvCxnSpPr>
        <p:spPr>
          <a:xfrm flipH="1">
            <a:off x="5550208" y="2324525"/>
            <a:ext cx="1281159" cy="446105"/>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6" name="直接连接符 65">
            <a:extLst>
              <a:ext uri="{FF2B5EF4-FFF2-40B4-BE49-F238E27FC236}">
                <a16:creationId xmlns:a16="http://schemas.microsoft.com/office/drawing/2014/main" id="{B20CB97E-EBD7-4692-92ED-846502C5A348}"/>
              </a:ext>
            </a:extLst>
          </p:cNvPr>
          <p:cNvCxnSpPr>
            <a:cxnSpLocks/>
            <a:endCxn id="51" idx="0"/>
          </p:cNvCxnSpPr>
          <p:nvPr/>
        </p:nvCxnSpPr>
        <p:spPr>
          <a:xfrm flipH="1">
            <a:off x="7944404" y="2464349"/>
            <a:ext cx="504920" cy="306281"/>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4" name="图片 33">
            <a:extLst>
              <a:ext uri="{FF2B5EF4-FFF2-40B4-BE49-F238E27FC236}">
                <a16:creationId xmlns:a16="http://schemas.microsoft.com/office/drawing/2014/main" id="{208ED716-4953-47D2-A6B5-229512084EB2}"/>
              </a:ext>
            </a:extLst>
          </p:cNvPr>
          <p:cNvPicPr>
            <a:picLocks noChangeAspect="1"/>
          </p:cNvPicPr>
          <p:nvPr/>
        </p:nvPicPr>
        <p:blipFill>
          <a:blip r:embed="rId12" cstate="print"/>
          <a:stretch>
            <a:fillRect/>
          </a:stretch>
        </p:blipFill>
        <p:spPr>
          <a:xfrm>
            <a:off x="7108237" y="3130171"/>
            <a:ext cx="793628" cy="643788"/>
          </a:xfrm>
          <a:prstGeom prst="rect">
            <a:avLst/>
          </a:prstGeom>
        </p:spPr>
      </p:pic>
      <p:pic>
        <p:nvPicPr>
          <p:cNvPr id="36" name="图片 35">
            <a:extLst>
              <a:ext uri="{FF2B5EF4-FFF2-40B4-BE49-F238E27FC236}">
                <a16:creationId xmlns:a16="http://schemas.microsoft.com/office/drawing/2014/main" id="{8C662035-6492-4B07-B9C6-2CDA274EBC20}"/>
              </a:ext>
            </a:extLst>
          </p:cNvPr>
          <p:cNvPicPr>
            <a:picLocks noChangeAspect="1"/>
          </p:cNvPicPr>
          <p:nvPr/>
        </p:nvPicPr>
        <p:blipFill>
          <a:blip r:embed="rId13" cstate="print"/>
          <a:stretch>
            <a:fillRect/>
          </a:stretch>
        </p:blipFill>
        <p:spPr>
          <a:xfrm>
            <a:off x="8023194" y="3136829"/>
            <a:ext cx="821687" cy="625875"/>
          </a:xfrm>
          <a:prstGeom prst="rect">
            <a:avLst/>
          </a:prstGeom>
        </p:spPr>
      </p:pic>
      <p:pic>
        <p:nvPicPr>
          <p:cNvPr id="39" name="图片 38">
            <a:extLst>
              <a:ext uri="{FF2B5EF4-FFF2-40B4-BE49-F238E27FC236}">
                <a16:creationId xmlns:a16="http://schemas.microsoft.com/office/drawing/2014/main" id="{22FB727C-E757-41E0-AF69-5D3641579F26}"/>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2800" b="5201"/>
          <a:stretch/>
        </p:blipFill>
        <p:spPr>
          <a:xfrm>
            <a:off x="7124330" y="3831574"/>
            <a:ext cx="358757" cy="660114"/>
          </a:xfrm>
          <a:prstGeom prst="rect">
            <a:avLst/>
          </a:prstGeom>
        </p:spPr>
      </p:pic>
      <p:pic>
        <p:nvPicPr>
          <p:cNvPr id="45" name="图片 44">
            <a:extLst>
              <a:ext uri="{FF2B5EF4-FFF2-40B4-BE49-F238E27FC236}">
                <a16:creationId xmlns:a16="http://schemas.microsoft.com/office/drawing/2014/main" id="{DF135F3D-B852-460A-9F50-975C91DB2D3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5888"/>
          <a:stretch/>
        </p:blipFill>
        <p:spPr>
          <a:xfrm>
            <a:off x="8029853" y="3832329"/>
            <a:ext cx="359546" cy="676756"/>
          </a:xfrm>
          <a:prstGeom prst="rect">
            <a:avLst/>
          </a:prstGeom>
        </p:spPr>
      </p:pic>
      <p:pic>
        <p:nvPicPr>
          <p:cNvPr id="3" name="图片 2">
            <a:extLst>
              <a:ext uri="{FF2B5EF4-FFF2-40B4-BE49-F238E27FC236}">
                <a16:creationId xmlns:a16="http://schemas.microsoft.com/office/drawing/2014/main" id="{66A67DD9-B689-4856-B66C-59B08FD31E1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47" t="-130" r="-447" b="53657"/>
          <a:stretch/>
        </p:blipFill>
        <p:spPr>
          <a:xfrm>
            <a:off x="8477564" y="3795996"/>
            <a:ext cx="382061" cy="719092"/>
          </a:xfrm>
          <a:prstGeom prst="rect">
            <a:avLst/>
          </a:prstGeom>
        </p:spPr>
      </p:pic>
      <p:pic>
        <p:nvPicPr>
          <p:cNvPr id="48" name="图片 47">
            <a:extLst>
              <a:ext uri="{FF2B5EF4-FFF2-40B4-BE49-F238E27FC236}">
                <a16:creationId xmlns:a16="http://schemas.microsoft.com/office/drawing/2014/main" id="{9C5C3897-EAB0-4AD8-BD98-8DBF224CB6B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45415"/>
          <a:stretch/>
        </p:blipFill>
        <p:spPr>
          <a:xfrm>
            <a:off x="7576193" y="3822628"/>
            <a:ext cx="352387" cy="663605"/>
          </a:xfrm>
          <a:prstGeom prst="rect">
            <a:avLst/>
          </a:prstGeom>
        </p:spPr>
      </p:pic>
      <p:sp>
        <p:nvSpPr>
          <p:cNvPr id="6" name="文本框 5">
            <a:extLst>
              <a:ext uri="{FF2B5EF4-FFF2-40B4-BE49-F238E27FC236}">
                <a16:creationId xmlns:a16="http://schemas.microsoft.com/office/drawing/2014/main" id="{968A55D3-9615-4A5E-B029-1446432F6708}"/>
              </a:ext>
            </a:extLst>
          </p:cNvPr>
          <p:cNvSpPr txBox="1"/>
          <p:nvPr/>
        </p:nvSpPr>
        <p:spPr>
          <a:xfrm>
            <a:off x="1317775" y="3266173"/>
            <a:ext cx="108185" cy="507831"/>
          </a:xfrm>
          <a:prstGeom prst="rect">
            <a:avLst/>
          </a:prstGeom>
          <a:noFill/>
        </p:spPr>
        <p:txBody>
          <a:bodyPr wrap="square" rtlCol="0">
            <a:spAutoFit/>
          </a:bodyPr>
          <a:lstStyle/>
          <a:p>
            <a:r>
              <a:rPr lang="en-US" altLang="zh-CN" sz="2700" dirty="0"/>
              <a:t>+</a:t>
            </a:r>
            <a:endParaRPr lang="zh-CN" altLang="en-US" sz="2700" dirty="0"/>
          </a:p>
        </p:txBody>
      </p:sp>
      <p:pic>
        <p:nvPicPr>
          <p:cNvPr id="8" name="图片 7">
            <a:extLst>
              <a:ext uri="{FF2B5EF4-FFF2-40B4-BE49-F238E27FC236}">
                <a16:creationId xmlns:a16="http://schemas.microsoft.com/office/drawing/2014/main" id="{0E089D2F-FD33-47CE-802F-18EC9577E2C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3095" y="3195712"/>
            <a:ext cx="640656" cy="616133"/>
          </a:xfrm>
          <a:prstGeom prst="rect">
            <a:avLst/>
          </a:prstGeom>
        </p:spPr>
      </p:pic>
      <p:sp>
        <p:nvSpPr>
          <p:cNvPr id="40" name="标题 1">
            <a:extLst>
              <a:ext uri="{FF2B5EF4-FFF2-40B4-BE49-F238E27FC236}">
                <a16:creationId xmlns:a16="http://schemas.microsoft.com/office/drawing/2014/main" id="{D04B1951-E285-4FB0-8AAC-BCBAE09BD54A}"/>
              </a:ext>
            </a:extLst>
          </p:cNvPr>
          <p:cNvSpPr txBox="1">
            <a:spLocks/>
          </p:cNvSpPr>
          <p:nvPr/>
        </p:nvSpPr>
        <p:spPr>
          <a:xfrm>
            <a:off x="7452320" y="195486"/>
            <a:ext cx="1403435" cy="41530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a:lstStyle>
          <a:p>
            <a:pPr defTabSz="685800"/>
            <a:r>
              <a:rPr lang="zh-CN" altLang="en-US" sz="2000" kern="1200">
                <a:solidFill>
                  <a:schemeClr val="tx1"/>
                </a:solidFill>
                <a:latin typeface="微软雅黑" panose="020B0503020204020204" charset="-122"/>
                <a:ea typeface="微软雅黑" panose="020B0503020204020204" charset="-122"/>
                <a:cs typeface="+mn-cs"/>
              </a:rPr>
              <a:t>智慧管件</a:t>
            </a:r>
            <a:endParaRPr lang="zh-CN" altLang="en-US" sz="2000" kern="1200" dirty="0">
              <a:solidFill>
                <a:schemeClr val="tx1"/>
              </a:solidFill>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2469013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78462" y="860063"/>
            <a:ext cx="1350361" cy="33759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59"/>
          <p:cNvSpPr>
            <a:spLocks noChangeArrowheads="1"/>
          </p:cNvSpPr>
          <p:nvPr/>
        </p:nvSpPr>
        <p:spPr bwMode="auto">
          <a:xfrm flipH="1">
            <a:off x="4254503" y="573216"/>
            <a:ext cx="378101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15000" dirty="0">
                <a:solidFill>
                  <a:srgbClr val="0070C0"/>
                </a:solidFill>
                <a:latin typeface="微软雅黑 Light" panose="020B0502040204020203" pitchFamily="34" charset="-122"/>
                <a:ea typeface="微软雅黑 Light" panose="020B0502040204020203" pitchFamily="34" charset="-122"/>
                <a:sym typeface="方正兰亭黑_GBK" pitchFamily="2" charset="-122"/>
              </a:rPr>
              <a:t>0</a:t>
            </a:r>
            <a:r>
              <a:rPr lang="en-US" altLang="zh-CN" sz="15000" dirty="0">
                <a:solidFill>
                  <a:schemeClr val="bg1"/>
                </a:solidFill>
                <a:latin typeface="微软雅黑 Light" panose="020B0502040204020203" pitchFamily="34" charset="-122"/>
                <a:ea typeface="微软雅黑 Light" panose="020B0502040204020203" pitchFamily="34" charset="-122"/>
                <a:sym typeface="方正兰亭黑_GBK" pitchFamily="2" charset="-122"/>
              </a:rPr>
              <a:t>3</a:t>
            </a:r>
          </a:p>
        </p:txBody>
      </p:sp>
      <p:sp>
        <p:nvSpPr>
          <p:cNvPr id="4" name="TextBox 64"/>
          <p:cNvSpPr>
            <a:spLocks noChangeArrowheads="1"/>
          </p:cNvSpPr>
          <p:nvPr/>
        </p:nvSpPr>
        <p:spPr bwMode="auto">
          <a:xfrm>
            <a:off x="539552" y="2067694"/>
            <a:ext cx="48842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dirty="0">
                <a:solidFill>
                  <a:srgbClr val="0070C0"/>
                </a:solidFill>
                <a:latin typeface="微软雅黑" panose="020B0503020204020204" charset="-122"/>
                <a:ea typeface="微软雅黑" panose="020B0503020204020204" charset="-122"/>
                <a:sym typeface="方正兰亭黑_GBK" pitchFamily="2" charset="-122"/>
              </a:rPr>
              <a:t>解决痛点问题</a:t>
            </a:r>
          </a:p>
        </p:txBody>
      </p:sp>
      <p:sp>
        <p:nvSpPr>
          <p:cNvPr id="5" name="矩形 4"/>
          <p:cNvSpPr/>
          <p:nvPr/>
        </p:nvSpPr>
        <p:spPr>
          <a:xfrm>
            <a:off x="2" y="-402"/>
            <a:ext cx="196949" cy="51443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05081753"/>
      </p:ext>
    </p:extLst>
  </p:cSld>
  <p:clrMapOvr>
    <a:masterClrMapping/>
  </p:clrMapOvr>
  <p:transition spd="slow">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5"/>
          <p:cNvSpPr/>
          <p:nvPr/>
        </p:nvSpPr>
        <p:spPr>
          <a:xfrm rot="21558471">
            <a:off x="3379416" y="1827110"/>
            <a:ext cx="2469656" cy="2999034"/>
          </a:xfrm>
          <a:custGeom>
            <a:avLst/>
            <a:gdLst/>
            <a:ahLst/>
            <a:cxnLst>
              <a:cxn ang="0">
                <a:pos x="1439048" y="1493224"/>
              </a:cxn>
              <a:cxn ang="0">
                <a:pos x="1439048" y="1493224"/>
              </a:cxn>
              <a:cxn ang="0">
                <a:pos x="1439048" y="1493224"/>
              </a:cxn>
              <a:cxn ang="0">
                <a:pos x="1439048" y="1493224"/>
              </a:cxn>
            </a:cxnLst>
            <a:rect l="0" t="0" r="0" b="0"/>
            <a:pathLst>
              <a:path w="21600" h="21600">
                <a:moveTo>
                  <a:pt x="15608" y="8670"/>
                </a:moveTo>
                <a:cubicBezTo>
                  <a:pt x="21599" y="8670"/>
                  <a:pt x="21599" y="8670"/>
                  <a:pt x="21599" y="8670"/>
                </a:cubicBezTo>
                <a:cubicBezTo>
                  <a:pt x="20496" y="4411"/>
                  <a:pt x="16554" y="1064"/>
                  <a:pt x="11982" y="608"/>
                </a:cubicBezTo>
                <a:cubicBezTo>
                  <a:pt x="11667" y="304"/>
                  <a:pt x="11351" y="0"/>
                  <a:pt x="10878" y="0"/>
                </a:cubicBezTo>
                <a:cubicBezTo>
                  <a:pt x="10405" y="0"/>
                  <a:pt x="10090" y="304"/>
                  <a:pt x="9775" y="608"/>
                </a:cubicBezTo>
                <a:cubicBezTo>
                  <a:pt x="5045" y="1064"/>
                  <a:pt x="1103" y="4259"/>
                  <a:pt x="0" y="8670"/>
                </a:cubicBezTo>
                <a:cubicBezTo>
                  <a:pt x="6148" y="8670"/>
                  <a:pt x="6148" y="8670"/>
                  <a:pt x="6148" y="8670"/>
                </a:cubicBezTo>
                <a:cubicBezTo>
                  <a:pt x="6148" y="3650"/>
                  <a:pt x="9144" y="1216"/>
                  <a:pt x="9775" y="760"/>
                </a:cubicBezTo>
                <a:cubicBezTo>
                  <a:pt x="9775" y="760"/>
                  <a:pt x="9775" y="760"/>
                  <a:pt x="9775" y="912"/>
                </a:cubicBezTo>
                <a:cubicBezTo>
                  <a:pt x="6464" y="4867"/>
                  <a:pt x="6937" y="8670"/>
                  <a:pt x="6937" y="8670"/>
                </a:cubicBezTo>
                <a:cubicBezTo>
                  <a:pt x="10090" y="8670"/>
                  <a:pt x="10090" y="8670"/>
                  <a:pt x="10090" y="8670"/>
                </a:cubicBezTo>
                <a:cubicBezTo>
                  <a:pt x="10090" y="18709"/>
                  <a:pt x="10090" y="18709"/>
                  <a:pt x="10090" y="18709"/>
                </a:cubicBezTo>
                <a:cubicBezTo>
                  <a:pt x="10090" y="19014"/>
                  <a:pt x="10090" y="19014"/>
                  <a:pt x="10090" y="19014"/>
                </a:cubicBezTo>
                <a:cubicBezTo>
                  <a:pt x="10090" y="19774"/>
                  <a:pt x="10090" y="19774"/>
                  <a:pt x="10090" y="19774"/>
                </a:cubicBezTo>
                <a:cubicBezTo>
                  <a:pt x="10090" y="20839"/>
                  <a:pt x="10878" y="21599"/>
                  <a:pt x="11982" y="21599"/>
                </a:cubicBezTo>
                <a:cubicBezTo>
                  <a:pt x="12928" y="21599"/>
                  <a:pt x="13874" y="20839"/>
                  <a:pt x="13874" y="19774"/>
                </a:cubicBezTo>
                <a:cubicBezTo>
                  <a:pt x="13874" y="19014"/>
                  <a:pt x="13874" y="19014"/>
                  <a:pt x="13874" y="19014"/>
                </a:cubicBezTo>
                <a:cubicBezTo>
                  <a:pt x="12455" y="19014"/>
                  <a:pt x="12455" y="19014"/>
                  <a:pt x="12455" y="19014"/>
                </a:cubicBezTo>
                <a:cubicBezTo>
                  <a:pt x="12455" y="19318"/>
                  <a:pt x="12455" y="19318"/>
                  <a:pt x="12455" y="19318"/>
                </a:cubicBezTo>
                <a:cubicBezTo>
                  <a:pt x="12455" y="19774"/>
                  <a:pt x="12455" y="19774"/>
                  <a:pt x="12455" y="19774"/>
                </a:cubicBezTo>
                <a:cubicBezTo>
                  <a:pt x="12455" y="20078"/>
                  <a:pt x="12297" y="20383"/>
                  <a:pt x="11982" y="20383"/>
                </a:cubicBezTo>
                <a:cubicBezTo>
                  <a:pt x="11667" y="20383"/>
                  <a:pt x="11351" y="20078"/>
                  <a:pt x="11351" y="19774"/>
                </a:cubicBezTo>
                <a:cubicBezTo>
                  <a:pt x="11351" y="19318"/>
                  <a:pt x="11351" y="19318"/>
                  <a:pt x="11351" y="19318"/>
                </a:cubicBezTo>
                <a:cubicBezTo>
                  <a:pt x="11351" y="19014"/>
                  <a:pt x="11351" y="19014"/>
                  <a:pt x="11351" y="19014"/>
                </a:cubicBezTo>
                <a:cubicBezTo>
                  <a:pt x="11351" y="17036"/>
                  <a:pt x="11351" y="17036"/>
                  <a:pt x="11351" y="17036"/>
                </a:cubicBezTo>
                <a:cubicBezTo>
                  <a:pt x="11351" y="8670"/>
                  <a:pt x="11351" y="8670"/>
                  <a:pt x="11351" y="8670"/>
                </a:cubicBezTo>
                <a:cubicBezTo>
                  <a:pt x="14820" y="8670"/>
                  <a:pt x="14820" y="8670"/>
                  <a:pt x="14820" y="8670"/>
                </a:cubicBezTo>
                <a:cubicBezTo>
                  <a:pt x="14820" y="8670"/>
                  <a:pt x="15293" y="4867"/>
                  <a:pt x="11982" y="912"/>
                </a:cubicBezTo>
                <a:cubicBezTo>
                  <a:pt x="11982" y="760"/>
                  <a:pt x="11982" y="760"/>
                  <a:pt x="11982" y="760"/>
                </a:cubicBezTo>
                <a:cubicBezTo>
                  <a:pt x="12613" y="1216"/>
                  <a:pt x="15608" y="3650"/>
                  <a:pt x="15608" y="8670"/>
                </a:cubicBezTo>
                <a:close/>
              </a:path>
            </a:pathLst>
          </a:custGeom>
          <a:solidFill>
            <a:srgbClr val="1B4367"/>
          </a:solidFill>
          <a:ln w="9525">
            <a:noFill/>
          </a:ln>
        </p:spPr>
        <p:txBody>
          <a:bodyPr lIns="68580" tIns="34289" rIns="68580" bIns="34289"/>
          <a:lstStyle/>
          <a:p>
            <a:endParaRPr lang="zh-CN" altLang="en-US" sz="1800">
              <a:solidFill>
                <a:schemeClr val="tx1">
                  <a:lumMod val="50000"/>
                  <a:lumOff val="50000"/>
                </a:schemeClr>
              </a:solidFill>
              <a:cs typeface="+mn-ea"/>
              <a:sym typeface="+mn-lt"/>
            </a:endParaRPr>
          </a:p>
        </p:txBody>
      </p:sp>
      <p:grpSp>
        <p:nvGrpSpPr>
          <p:cNvPr id="2" name="组合 4"/>
          <p:cNvGrpSpPr/>
          <p:nvPr/>
        </p:nvGrpSpPr>
        <p:grpSpPr>
          <a:xfrm>
            <a:off x="2911426" y="2688813"/>
            <a:ext cx="283429" cy="378619"/>
            <a:chOff x="5202" y="5131"/>
            <a:chExt cx="1058" cy="1060"/>
          </a:xfrm>
          <a:solidFill>
            <a:srgbClr val="1B4367"/>
          </a:solidFill>
        </p:grpSpPr>
        <p:sp>
          <p:nvSpPr>
            <p:cNvPr id="6" name="Freeform 12"/>
            <p:cNvSpPr/>
            <p:nvPr/>
          </p:nvSpPr>
          <p:spPr>
            <a:xfrm>
              <a:off x="5202" y="5131"/>
              <a:ext cx="1058" cy="1061"/>
            </a:xfrm>
            <a:custGeom>
              <a:avLst/>
              <a:gdLst>
                <a:gd name="txL" fmla="*/ 0 w 271"/>
                <a:gd name="txT" fmla="*/ 0 h 271"/>
                <a:gd name="txR" fmla="*/ 271 w 271"/>
                <a:gd name="txB" fmla="*/ 271 h 271"/>
              </a:gdLst>
              <a:ahLst/>
              <a:cxnLst>
                <a:cxn ang="0">
                  <a:pos x="104722" y="74794"/>
                </a:cxn>
                <a:cxn ang="0">
                  <a:pos x="406465" y="103287"/>
                </a:cxn>
                <a:cxn ang="0">
                  <a:pos x="378066" y="406025"/>
                </a:cxn>
                <a:cxn ang="0">
                  <a:pos x="76323" y="377532"/>
                </a:cxn>
                <a:cxn ang="0">
                  <a:pos x="104722" y="74794"/>
                </a:cxn>
              </a:cxnLst>
              <a:rect l="txL" t="txT" r="txR" b="txB"/>
              <a:pathLst>
                <a:path w="271" h="271">
                  <a:moveTo>
                    <a:pt x="59" y="42"/>
                  </a:moveTo>
                  <a:cubicBezTo>
                    <a:pt x="110" y="0"/>
                    <a:pt x="186" y="7"/>
                    <a:pt x="229" y="58"/>
                  </a:cubicBezTo>
                  <a:cubicBezTo>
                    <a:pt x="271" y="110"/>
                    <a:pt x="264" y="186"/>
                    <a:pt x="213" y="228"/>
                  </a:cubicBezTo>
                  <a:cubicBezTo>
                    <a:pt x="161" y="271"/>
                    <a:pt x="85" y="264"/>
                    <a:pt x="43" y="212"/>
                  </a:cubicBezTo>
                  <a:cubicBezTo>
                    <a:pt x="0" y="161"/>
                    <a:pt x="7" y="85"/>
                    <a:pt x="59" y="42"/>
                  </a:cubicBezTo>
                  <a:close/>
                </a:path>
              </a:pathLst>
            </a:custGeom>
            <a:grpFill/>
            <a:ln w="9525">
              <a:noFill/>
            </a:ln>
          </p:spPr>
          <p:txBody>
            <a:bodyPr/>
            <a:lstStyle/>
            <a:p>
              <a:endParaRPr lang="zh-CN" altLang="en-US" sz="1800">
                <a:solidFill>
                  <a:schemeClr val="tx1">
                    <a:lumMod val="50000"/>
                    <a:lumOff val="50000"/>
                  </a:schemeClr>
                </a:solidFill>
                <a:cs typeface="+mn-ea"/>
                <a:sym typeface="+mn-lt"/>
              </a:endParaRPr>
            </a:p>
          </p:txBody>
        </p:sp>
        <p:sp>
          <p:nvSpPr>
            <p:cNvPr id="7" name="Freeform 43"/>
            <p:cNvSpPr/>
            <p:nvPr/>
          </p:nvSpPr>
          <p:spPr>
            <a:xfrm>
              <a:off x="5394" y="5396"/>
              <a:ext cx="628" cy="562"/>
            </a:xfrm>
            <a:custGeom>
              <a:avLst/>
              <a:gdLst>
                <a:gd name="txL" fmla="*/ 0 w 161"/>
                <a:gd name="txT" fmla="*/ 0 h 144"/>
                <a:gd name="txR" fmla="*/ 161 w 161"/>
                <a:gd name="txB" fmla="*/ 144 h 144"/>
              </a:gdLst>
              <a:ahLst/>
              <a:cxnLst>
                <a:cxn ang="0">
                  <a:pos x="141988" y="55022"/>
                </a:cxn>
                <a:cxn ang="0">
                  <a:pos x="70994" y="1775"/>
                </a:cxn>
                <a:cxn ang="0">
                  <a:pos x="5325" y="88746"/>
                </a:cxn>
                <a:cxn ang="0">
                  <a:pos x="140213" y="255588"/>
                </a:cxn>
                <a:cxn ang="0">
                  <a:pos x="280425" y="90521"/>
                </a:cxn>
                <a:cxn ang="0">
                  <a:pos x="214756" y="3550"/>
                </a:cxn>
                <a:cxn ang="0">
                  <a:pos x="141988" y="55022"/>
                </a:cxn>
              </a:cxnLst>
              <a:rect l="txL" t="txT" r="txR" b="txB"/>
              <a:pathLst>
                <a:path w="161" h="144">
                  <a:moveTo>
                    <a:pt x="80" y="31"/>
                  </a:moveTo>
                  <a:cubicBezTo>
                    <a:pt x="73" y="11"/>
                    <a:pt x="60" y="0"/>
                    <a:pt x="40" y="1"/>
                  </a:cubicBezTo>
                  <a:cubicBezTo>
                    <a:pt x="11" y="3"/>
                    <a:pt x="0" y="23"/>
                    <a:pt x="3" y="50"/>
                  </a:cubicBezTo>
                  <a:cubicBezTo>
                    <a:pt x="6" y="83"/>
                    <a:pt x="49" y="103"/>
                    <a:pt x="79" y="144"/>
                  </a:cubicBezTo>
                  <a:cubicBezTo>
                    <a:pt x="110" y="103"/>
                    <a:pt x="154" y="84"/>
                    <a:pt x="158" y="51"/>
                  </a:cubicBezTo>
                  <a:cubicBezTo>
                    <a:pt x="161" y="24"/>
                    <a:pt x="150" y="4"/>
                    <a:pt x="121" y="2"/>
                  </a:cubicBezTo>
                  <a:cubicBezTo>
                    <a:pt x="101" y="0"/>
                    <a:pt x="89" y="11"/>
                    <a:pt x="80" y="31"/>
                  </a:cubicBezTo>
                  <a:close/>
                </a:path>
              </a:pathLst>
            </a:custGeom>
            <a:solidFill>
              <a:schemeClr val="bg1"/>
            </a:solidFill>
            <a:ln w="9525">
              <a:noFill/>
            </a:ln>
          </p:spPr>
          <p:txBody>
            <a:bodyPr/>
            <a:lstStyle/>
            <a:p>
              <a:endParaRPr lang="zh-CN" altLang="en-US" sz="1800">
                <a:solidFill>
                  <a:schemeClr val="tx1">
                    <a:lumMod val="50000"/>
                    <a:lumOff val="50000"/>
                  </a:schemeClr>
                </a:solidFill>
                <a:cs typeface="+mn-ea"/>
                <a:sym typeface="+mn-lt"/>
              </a:endParaRPr>
            </a:p>
          </p:txBody>
        </p:sp>
      </p:grpSp>
      <p:grpSp>
        <p:nvGrpSpPr>
          <p:cNvPr id="3" name="组合 7"/>
          <p:cNvGrpSpPr/>
          <p:nvPr/>
        </p:nvGrpSpPr>
        <p:grpSpPr>
          <a:xfrm>
            <a:off x="5089823" y="1419958"/>
            <a:ext cx="285036" cy="380048"/>
            <a:chOff x="9978" y="7833"/>
            <a:chExt cx="1064" cy="1064"/>
          </a:xfrm>
          <a:solidFill>
            <a:srgbClr val="1B4367"/>
          </a:solidFill>
        </p:grpSpPr>
        <p:sp>
          <p:nvSpPr>
            <p:cNvPr id="9" name="Freeform 18"/>
            <p:cNvSpPr/>
            <p:nvPr/>
          </p:nvSpPr>
          <p:spPr>
            <a:xfrm>
              <a:off x="9978" y="7833"/>
              <a:ext cx="1065" cy="1065"/>
            </a:xfrm>
            <a:custGeom>
              <a:avLst/>
              <a:gdLst>
                <a:gd name="txL" fmla="*/ 0 w 273"/>
                <a:gd name="txT" fmla="*/ 0 h 273"/>
                <a:gd name="txR" fmla="*/ 273 w 273"/>
                <a:gd name="txB" fmla="*/ 273 h 273"/>
              </a:gdLst>
              <a:ahLst/>
              <a:cxnLst>
                <a:cxn ang="0">
                  <a:pos x="168490" y="443396"/>
                </a:cxn>
                <a:cxn ang="0">
                  <a:pos x="40792" y="168490"/>
                </a:cxn>
                <a:cxn ang="0">
                  <a:pos x="317471" y="40792"/>
                </a:cxn>
                <a:cxn ang="0">
                  <a:pos x="443396" y="317471"/>
                </a:cxn>
                <a:cxn ang="0">
                  <a:pos x="168490" y="443396"/>
                </a:cxn>
              </a:cxnLst>
              <a:rect l="txL" t="txT" r="txR" b="txB"/>
              <a:pathLst>
                <a:path w="273" h="273">
                  <a:moveTo>
                    <a:pt x="95" y="250"/>
                  </a:moveTo>
                  <a:cubicBezTo>
                    <a:pt x="32" y="227"/>
                    <a:pt x="0" y="157"/>
                    <a:pt x="23" y="95"/>
                  </a:cubicBezTo>
                  <a:cubicBezTo>
                    <a:pt x="47" y="32"/>
                    <a:pt x="116" y="0"/>
                    <a:pt x="179" y="23"/>
                  </a:cubicBezTo>
                  <a:cubicBezTo>
                    <a:pt x="241" y="47"/>
                    <a:pt x="273" y="116"/>
                    <a:pt x="250" y="179"/>
                  </a:cubicBezTo>
                  <a:cubicBezTo>
                    <a:pt x="227" y="241"/>
                    <a:pt x="157" y="273"/>
                    <a:pt x="95" y="250"/>
                  </a:cubicBezTo>
                  <a:close/>
                </a:path>
              </a:pathLst>
            </a:custGeom>
            <a:grpFill/>
            <a:ln w="9525">
              <a:noFill/>
            </a:ln>
          </p:spPr>
          <p:txBody>
            <a:bodyPr/>
            <a:lstStyle/>
            <a:p>
              <a:endParaRPr lang="zh-CN" altLang="en-US" sz="1800">
                <a:solidFill>
                  <a:schemeClr val="tx1">
                    <a:lumMod val="50000"/>
                    <a:lumOff val="50000"/>
                  </a:schemeClr>
                </a:solidFill>
                <a:cs typeface="+mn-ea"/>
                <a:sym typeface="+mn-lt"/>
              </a:endParaRPr>
            </a:p>
          </p:txBody>
        </p:sp>
        <p:sp>
          <p:nvSpPr>
            <p:cNvPr id="10" name="Freeform 53"/>
            <p:cNvSpPr/>
            <p:nvPr/>
          </p:nvSpPr>
          <p:spPr>
            <a:xfrm>
              <a:off x="10251" y="8102"/>
              <a:ext cx="478" cy="321"/>
            </a:xfrm>
            <a:custGeom>
              <a:avLst/>
              <a:gdLst>
                <a:gd name="txL" fmla="*/ 0 w 123"/>
                <a:gd name="txT" fmla="*/ 0 h 82"/>
                <a:gd name="txR" fmla="*/ 123 w 123"/>
                <a:gd name="txB" fmla="*/ 82 h 82"/>
              </a:gdLst>
              <a:ahLst/>
              <a:cxnLst>
                <a:cxn ang="0">
                  <a:pos x="205111" y="46309"/>
                </a:cxn>
                <a:cxn ang="0">
                  <a:pos x="38900" y="46309"/>
                </a:cxn>
                <a:cxn ang="0">
                  <a:pos x="5305" y="146050"/>
                </a:cxn>
                <a:cxn ang="0">
                  <a:pos x="31828" y="94398"/>
                </a:cxn>
                <a:cxn ang="0">
                  <a:pos x="166210" y="85493"/>
                </a:cxn>
                <a:cxn ang="0">
                  <a:pos x="152065" y="99741"/>
                </a:cxn>
                <a:cxn ang="0">
                  <a:pos x="217488" y="99741"/>
                </a:cxn>
                <a:cxn ang="0">
                  <a:pos x="217488" y="32060"/>
                </a:cxn>
                <a:cxn ang="0">
                  <a:pos x="205111" y="46309"/>
                </a:cxn>
              </a:cxnLst>
              <a:rect l="txL" t="txT" r="txR" b="txB"/>
              <a:pathLst>
                <a:path w="123" h="82">
                  <a:moveTo>
                    <a:pt x="116" y="26"/>
                  </a:moveTo>
                  <a:cubicBezTo>
                    <a:pt x="90" y="0"/>
                    <a:pt x="48" y="0"/>
                    <a:pt x="22" y="26"/>
                  </a:cubicBezTo>
                  <a:cubicBezTo>
                    <a:pt x="7" y="41"/>
                    <a:pt x="0" y="62"/>
                    <a:pt x="3" y="82"/>
                  </a:cubicBezTo>
                  <a:cubicBezTo>
                    <a:pt x="5" y="71"/>
                    <a:pt x="10" y="61"/>
                    <a:pt x="18" y="53"/>
                  </a:cubicBezTo>
                  <a:cubicBezTo>
                    <a:pt x="39" y="33"/>
                    <a:pt x="71" y="31"/>
                    <a:pt x="94" y="48"/>
                  </a:cubicBezTo>
                  <a:cubicBezTo>
                    <a:pt x="86" y="56"/>
                    <a:pt x="86" y="56"/>
                    <a:pt x="86" y="56"/>
                  </a:cubicBezTo>
                  <a:cubicBezTo>
                    <a:pt x="123" y="56"/>
                    <a:pt x="123" y="56"/>
                    <a:pt x="123" y="56"/>
                  </a:cubicBezTo>
                  <a:cubicBezTo>
                    <a:pt x="123" y="18"/>
                    <a:pt x="123" y="18"/>
                    <a:pt x="123" y="18"/>
                  </a:cubicBezTo>
                  <a:lnTo>
                    <a:pt x="116" y="26"/>
                  </a:lnTo>
                  <a:close/>
                </a:path>
              </a:pathLst>
            </a:custGeom>
            <a:solidFill>
              <a:schemeClr val="bg1"/>
            </a:solidFill>
            <a:ln w="9525">
              <a:noFill/>
            </a:ln>
          </p:spPr>
          <p:txBody>
            <a:bodyPr/>
            <a:lstStyle/>
            <a:p>
              <a:endParaRPr lang="zh-CN" altLang="en-US" sz="1800">
                <a:solidFill>
                  <a:schemeClr val="tx1">
                    <a:lumMod val="50000"/>
                    <a:lumOff val="50000"/>
                  </a:schemeClr>
                </a:solidFill>
                <a:cs typeface="+mn-ea"/>
                <a:sym typeface="+mn-lt"/>
              </a:endParaRPr>
            </a:p>
          </p:txBody>
        </p:sp>
        <p:sp>
          <p:nvSpPr>
            <p:cNvPr id="11" name="Freeform 54"/>
            <p:cNvSpPr/>
            <p:nvPr/>
          </p:nvSpPr>
          <p:spPr>
            <a:xfrm>
              <a:off x="10303" y="8357"/>
              <a:ext cx="478" cy="318"/>
            </a:xfrm>
            <a:custGeom>
              <a:avLst/>
              <a:gdLst>
                <a:gd name="txL" fmla="*/ 0 w 123"/>
                <a:gd name="txT" fmla="*/ 0 h 81"/>
                <a:gd name="txR" fmla="*/ 123 w 123"/>
                <a:gd name="txB" fmla="*/ 81 h 81"/>
              </a:gdLst>
              <a:ahLst/>
              <a:cxnLst>
                <a:cxn ang="0">
                  <a:pos x="14145" y="98092"/>
                </a:cxn>
                <a:cxn ang="0">
                  <a:pos x="180355" y="98092"/>
                </a:cxn>
                <a:cxn ang="0">
                  <a:pos x="213951" y="0"/>
                </a:cxn>
                <a:cxn ang="0">
                  <a:pos x="185660" y="49938"/>
                </a:cxn>
                <a:cxn ang="0">
                  <a:pos x="53046" y="58855"/>
                </a:cxn>
                <a:cxn ang="0">
                  <a:pos x="67191" y="44587"/>
                </a:cxn>
                <a:cxn ang="0">
                  <a:pos x="0" y="44587"/>
                </a:cxn>
                <a:cxn ang="0">
                  <a:pos x="0" y="112360"/>
                </a:cxn>
                <a:cxn ang="0">
                  <a:pos x="14145" y="98092"/>
                </a:cxn>
              </a:cxnLst>
              <a:rect l="txL" t="txT" r="txR" b="txB"/>
              <a:pathLst>
                <a:path w="123" h="81">
                  <a:moveTo>
                    <a:pt x="8" y="55"/>
                  </a:moveTo>
                  <a:cubicBezTo>
                    <a:pt x="34" y="81"/>
                    <a:pt x="76" y="81"/>
                    <a:pt x="102" y="55"/>
                  </a:cubicBezTo>
                  <a:cubicBezTo>
                    <a:pt x="117" y="40"/>
                    <a:pt x="123" y="19"/>
                    <a:pt x="121" y="0"/>
                  </a:cubicBezTo>
                  <a:cubicBezTo>
                    <a:pt x="118" y="10"/>
                    <a:pt x="113" y="20"/>
                    <a:pt x="105" y="28"/>
                  </a:cubicBezTo>
                  <a:cubicBezTo>
                    <a:pt x="85" y="48"/>
                    <a:pt x="52" y="50"/>
                    <a:pt x="30" y="33"/>
                  </a:cubicBezTo>
                  <a:cubicBezTo>
                    <a:pt x="38" y="25"/>
                    <a:pt x="38" y="25"/>
                    <a:pt x="38" y="25"/>
                  </a:cubicBezTo>
                  <a:cubicBezTo>
                    <a:pt x="0" y="25"/>
                    <a:pt x="0" y="25"/>
                    <a:pt x="0" y="25"/>
                  </a:cubicBezTo>
                  <a:cubicBezTo>
                    <a:pt x="0" y="63"/>
                    <a:pt x="0" y="63"/>
                    <a:pt x="0" y="63"/>
                  </a:cubicBezTo>
                  <a:lnTo>
                    <a:pt x="8" y="55"/>
                  </a:lnTo>
                  <a:close/>
                </a:path>
              </a:pathLst>
            </a:custGeom>
            <a:solidFill>
              <a:schemeClr val="bg1"/>
            </a:solidFill>
            <a:ln w="9525">
              <a:noFill/>
            </a:ln>
          </p:spPr>
          <p:txBody>
            <a:bodyPr/>
            <a:lstStyle/>
            <a:p>
              <a:endParaRPr lang="zh-CN" altLang="en-US" sz="1800">
                <a:solidFill>
                  <a:schemeClr val="tx1">
                    <a:lumMod val="50000"/>
                    <a:lumOff val="50000"/>
                  </a:schemeClr>
                </a:solidFill>
                <a:cs typeface="+mn-ea"/>
                <a:sym typeface="+mn-lt"/>
              </a:endParaRPr>
            </a:p>
          </p:txBody>
        </p:sp>
      </p:grpSp>
      <p:grpSp>
        <p:nvGrpSpPr>
          <p:cNvPr id="5" name="组合 11"/>
          <p:cNvGrpSpPr/>
          <p:nvPr/>
        </p:nvGrpSpPr>
        <p:grpSpPr>
          <a:xfrm>
            <a:off x="3769945" y="1491574"/>
            <a:ext cx="283964" cy="376476"/>
            <a:chOff x="8470" y="2554"/>
            <a:chExt cx="1060" cy="1054"/>
          </a:xfrm>
          <a:solidFill>
            <a:srgbClr val="1B4367"/>
          </a:solidFill>
        </p:grpSpPr>
        <p:sp>
          <p:nvSpPr>
            <p:cNvPr id="13" name="Freeform 8"/>
            <p:cNvSpPr/>
            <p:nvPr/>
          </p:nvSpPr>
          <p:spPr>
            <a:xfrm>
              <a:off x="8470" y="2554"/>
              <a:ext cx="1061" cy="1054"/>
            </a:xfrm>
            <a:custGeom>
              <a:avLst/>
              <a:gdLst>
                <a:gd name="txL" fmla="*/ 0 w 271"/>
                <a:gd name="txT" fmla="*/ 0 h 271"/>
                <a:gd name="txR" fmla="*/ 271 w 271"/>
                <a:gd name="txB" fmla="*/ 271 h 271"/>
              </a:gdLst>
              <a:ahLst/>
              <a:cxnLst>
                <a:cxn ang="0">
                  <a:pos x="381094" y="77840"/>
                </a:cxn>
                <a:cxn ang="0">
                  <a:pos x="406025" y="378587"/>
                </a:cxn>
                <a:cxn ang="0">
                  <a:pos x="101506" y="403354"/>
                </a:cxn>
                <a:cxn ang="0">
                  <a:pos x="78356" y="100838"/>
                </a:cxn>
                <a:cxn ang="0">
                  <a:pos x="381094" y="77840"/>
                </a:cxn>
              </a:cxnLst>
              <a:rect l="txL" t="txT" r="txR" b="txB"/>
              <a:pathLst>
                <a:path w="271" h="271">
                  <a:moveTo>
                    <a:pt x="214" y="44"/>
                  </a:moveTo>
                  <a:cubicBezTo>
                    <a:pt x="265" y="87"/>
                    <a:pt x="271" y="163"/>
                    <a:pt x="228" y="214"/>
                  </a:cubicBezTo>
                  <a:cubicBezTo>
                    <a:pt x="184" y="265"/>
                    <a:pt x="108" y="271"/>
                    <a:pt x="57" y="228"/>
                  </a:cubicBezTo>
                  <a:cubicBezTo>
                    <a:pt x="7" y="184"/>
                    <a:pt x="0" y="108"/>
                    <a:pt x="44" y="57"/>
                  </a:cubicBezTo>
                  <a:cubicBezTo>
                    <a:pt x="87" y="7"/>
                    <a:pt x="163" y="0"/>
                    <a:pt x="214" y="44"/>
                  </a:cubicBezTo>
                  <a:close/>
                </a:path>
              </a:pathLst>
            </a:custGeom>
            <a:grpFill/>
            <a:ln w="9525">
              <a:noFill/>
            </a:ln>
          </p:spPr>
          <p:txBody>
            <a:bodyPr/>
            <a:lstStyle/>
            <a:p>
              <a:endParaRPr lang="zh-CN" altLang="en-US" sz="1800">
                <a:solidFill>
                  <a:schemeClr val="tx1">
                    <a:lumMod val="50000"/>
                    <a:lumOff val="50000"/>
                  </a:schemeClr>
                </a:solidFill>
                <a:cs typeface="+mn-ea"/>
                <a:sym typeface="+mn-lt"/>
              </a:endParaRPr>
            </a:p>
          </p:txBody>
        </p:sp>
        <p:sp>
          <p:nvSpPr>
            <p:cNvPr id="14" name="Freeform 87"/>
            <p:cNvSpPr>
              <a:spLocks noEditPoints="1"/>
            </p:cNvSpPr>
            <p:nvPr/>
          </p:nvSpPr>
          <p:spPr>
            <a:xfrm>
              <a:off x="8669" y="2847"/>
              <a:ext cx="712" cy="468"/>
            </a:xfrm>
            <a:custGeom>
              <a:avLst/>
              <a:gdLst>
                <a:gd name="txL" fmla="*/ 0 w 162"/>
                <a:gd name="txT" fmla="*/ 0 h 106"/>
                <a:gd name="txR" fmla="*/ 162 w 162"/>
                <a:gd name="txB" fmla="*/ 106 h 106"/>
              </a:gdLst>
              <a:ahLst/>
              <a:cxnLst>
                <a:cxn ang="0">
                  <a:pos x="323850" y="24082"/>
                </a:cxn>
                <a:cxn ang="0">
                  <a:pos x="173919" y="0"/>
                </a:cxn>
                <a:cxn ang="0">
                  <a:pos x="9995" y="24082"/>
                </a:cxn>
                <a:cxn ang="0">
                  <a:pos x="9995" y="110376"/>
                </a:cxn>
                <a:cxn ang="0">
                  <a:pos x="5997" y="120410"/>
                </a:cxn>
                <a:cxn ang="0">
                  <a:pos x="15993" y="132451"/>
                </a:cxn>
                <a:cxn ang="0">
                  <a:pos x="27987" y="120410"/>
                </a:cxn>
                <a:cxn ang="0">
                  <a:pos x="21990" y="110376"/>
                </a:cxn>
                <a:cxn ang="0">
                  <a:pos x="21990" y="56192"/>
                </a:cxn>
                <a:cxn ang="0">
                  <a:pos x="173919" y="78267"/>
                </a:cxn>
                <a:cxn ang="0">
                  <a:pos x="323850" y="54185"/>
                </a:cxn>
                <a:cxn ang="0">
                  <a:pos x="323850" y="24082"/>
                </a:cxn>
                <a:cxn ang="0">
                  <a:pos x="25988" y="136465"/>
                </a:cxn>
                <a:cxn ang="0">
                  <a:pos x="7996" y="136465"/>
                </a:cxn>
                <a:cxn ang="0">
                  <a:pos x="0" y="188643"/>
                </a:cxn>
                <a:cxn ang="0">
                  <a:pos x="5997" y="190650"/>
                </a:cxn>
                <a:cxn ang="0">
                  <a:pos x="7996" y="184629"/>
                </a:cxn>
                <a:cxn ang="0">
                  <a:pos x="7996" y="190650"/>
                </a:cxn>
                <a:cxn ang="0">
                  <a:pos x="17992" y="192657"/>
                </a:cxn>
                <a:cxn ang="0">
                  <a:pos x="19991" y="186636"/>
                </a:cxn>
                <a:cxn ang="0">
                  <a:pos x="21990" y="190650"/>
                </a:cxn>
                <a:cxn ang="0">
                  <a:pos x="23989" y="190650"/>
                </a:cxn>
                <a:cxn ang="0">
                  <a:pos x="25988" y="166568"/>
                </a:cxn>
                <a:cxn ang="0">
                  <a:pos x="27987" y="190650"/>
                </a:cxn>
                <a:cxn ang="0">
                  <a:pos x="33984" y="188643"/>
                </a:cxn>
                <a:cxn ang="0">
                  <a:pos x="25988" y="136465"/>
                </a:cxn>
                <a:cxn ang="0">
                  <a:pos x="59972" y="188643"/>
                </a:cxn>
                <a:cxn ang="0">
                  <a:pos x="59972" y="74253"/>
                </a:cxn>
                <a:cxn ang="0">
                  <a:pos x="173919" y="90308"/>
                </a:cxn>
                <a:cxn ang="0">
                  <a:pos x="281869" y="74253"/>
                </a:cxn>
                <a:cxn ang="0">
                  <a:pos x="281869" y="186636"/>
                </a:cxn>
                <a:cxn ang="0">
                  <a:pos x="171920" y="212725"/>
                </a:cxn>
                <a:cxn ang="0">
                  <a:pos x="59972" y="188643"/>
                </a:cxn>
              </a:cxnLst>
              <a:rect l="txL" t="txT" r="txR" b="txB"/>
              <a:pathLst>
                <a:path w="162" h="106">
                  <a:moveTo>
                    <a:pt x="162" y="12"/>
                  </a:moveTo>
                  <a:cubicBezTo>
                    <a:pt x="87" y="0"/>
                    <a:pt x="87" y="0"/>
                    <a:pt x="87" y="0"/>
                  </a:cubicBezTo>
                  <a:cubicBezTo>
                    <a:pt x="5" y="12"/>
                    <a:pt x="5" y="12"/>
                    <a:pt x="5" y="12"/>
                  </a:cubicBezTo>
                  <a:cubicBezTo>
                    <a:pt x="5" y="27"/>
                    <a:pt x="5" y="41"/>
                    <a:pt x="5" y="55"/>
                  </a:cubicBezTo>
                  <a:cubicBezTo>
                    <a:pt x="4" y="56"/>
                    <a:pt x="3" y="58"/>
                    <a:pt x="3" y="60"/>
                  </a:cubicBezTo>
                  <a:cubicBezTo>
                    <a:pt x="3" y="63"/>
                    <a:pt x="5" y="66"/>
                    <a:pt x="8" y="66"/>
                  </a:cubicBezTo>
                  <a:cubicBezTo>
                    <a:pt x="12" y="66"/>
                    <a:pt x="14" y="63"/>
                    <a:pt x="14" y="60"/>
                  </a:cubicBezTo>
                  <a:cubicBezTo>
                    <a:pt x="14" y="58"/>
                    <a:pt x="13" y="56"/>
                    <a:pt x="11" y="55"/>
                  </a:cubicBezTo>
                  <a:cubicBezTo>
                    <a:pt x="11" y="28"/>
                    <a:pt x="11" y="28"/>
                    <a:pt x="11" y="28"/>
                  </a:cubicBezTo>
                  <a:cubicBezTo>
                    <a:pt x="87" y="39"/>
                    <a:pt x="87" y="39"/>
                    <a:pt x="87" y="39"/>
                  </a:cubicBezTo>
                  <a:cubicBezTo>
                    <a:pt x="162" y="27"/>
                    <a:pt x="162" y="27"/>
                    <a:pt x="162" y="27"/>
                  </a:cubicBezTo>
                  <a:cubicBezTo>
                    <a:pt x="162" y="12"/>
                    <a:pt x="162" y="12"/>
                    <a:pt x="162" y="12"/>
                  </a:cubicBezTo>
                  <a:close/>
                  <a:moveTo>
                    <a:pt x="13" y="68"/>
                  </a:moveTo>
                  <a:cubicBezTo>
                    <a:pt x="10" y="69"/>
                    <a:pt x="7" y="69"/>
                    <a:pt x="4" y="68"/>
                  </a:cubicBezTo>
                  <a:cubicBezTo>
                    <a:pt x="3" y="77"/>
                    <a:pt x="1" y="85"/>
                    <a:pt x="0" y="94"/>
                  </a:cubicBezTo>
                  <a:cubicBezTo>
                    <a:pt x="1" y="94"/>
                    <a:pt x="2" y="94"/>
                    <a:pt x="3" y="95"/>
                  </a:cubicBezTo>
                  <a:cubicBezTo>
                    <a:pt x="4" y="92"/>
                    <a:pt x="4" y="92"/>
                    <a:pt x="4" y="92"/>
                  </a:cubicBezTo>
                  <a:cubicBezTo>
                    <a:pt x="4" y="95"/>
                    <a:pt x="4" y="95"/>
                    <a:pt x="4" y="95"/>
                  </a:cubicBezTo>
                  <a:cubicBezTo>
                    <a:pt x="6" y="95"/>
                    <a:pt x="8" y="96"/>
                    <a:pt x="9" y="96"/>
                  </a:cubicBezTo>
                  <a:cubicBezTo>
                    <a:pt x="10" y="93"/>
                    <a:pt x="10" y="93"/>
                    <a:pt x="10" y="93"/>
                  </a:cubicBezTo>
                  <a:cubicBezTo>
                    <a:pt x="11" y="95"/>
                    <a:pt x="11" y="95"/>
                    <a:pt x="11" y="95"/>
                  </a:cubicBezTo>
                  <a:cubicBezTo>
                    <a:pt x="12" y="95"/>
                    <a:pt x="12" y="95"/>
                    <a:pt x="12" y="95"/>
                  </a:cubicBezTo>
                  <a:cubicBezTo>
                    <a:pt x="13" y="83"/>
                    <a:pt x="13" y="83"/>
                    <a:pt x="13" y="83"/>
                  </a:cubicBezTo>
                  <a:cubicBezTo>
                    <a:pt x="14" y="95"/>
                    <a:pt x="14" y="95"/>
                    <a:pt x="14" y="95"/>
                  </a:cubicBezTo>
                  <a:cubicBezTo>
                    <a:pt x="15" y="94"/>
                    <a:pt x="16" y="94"/>
                    <a:pt x="17" y="94"/>
                  </a:cubicBezTo>
                  <a:cubicBezTo>
                    <a:pt x="16" y="85"/>
                    <a:pt x="14" y="77"/>
                    <a:pt x="13" y="68"/>
                  </a:cubicBezTo>
                  <a:close/>
                  <a:moveTo>
                    <a:pt x="30" y="94"/>
                  </a:moveTo>
                  <a:cubicBezTo>
                    <a:pt x="30" y="37"/>
                    <a:pt x="30" y="37"/>
                    <a:pt x="30" y="37"/>
                  </a:cubicBezTo>
                  <a:cubicBezTo>
                    <a:pt x="87" y="45"/>
                    <a:pt x="87" y="45"/>
                    <a:pt x="87" y="45"/>
                  </a:cubicBezTo>
                  <a:cubicBezTo>
                    <a:pt x="141" y="37"/>
                    <a:pt x="141" y="37"/>
                    <a:pt x="141" y="37"/>
                  </a:cubicBezTo>
                  <a:cubicBezTo>
                    <a:pt x="141" y="93"/>
                    <a:pt x="141" y="93"/>
                    <a:pt x="141" y="93"/>
                  </a:cubicBezTo>
                  <a:cubicBezTo>
                    <a:pt x="122" y="93"/>
                    <a:pt x="104" y="98"/>
                    <a:pt x="86" y="106"/>
                  </a:cubicBezTo>
                  <a:cubicBezTo>
                    <a:pt x="68" y="97"/>
                    <a:pt x="49" y="94"/>
                    <a:pt x="30" y="94"/>
                  </a:cubicBezTo>
                  <a:close/>
                </a:path>
              </a:pathLst>
            </a:custGeom>
            <a:solidFill>
              <a:schemeClr val="bg1"/>
            </a:solidFill>
            <a:ln w="9525">
              <a:noFill/>
            </a:ln>
          </p:spPr>
          <p:txBody>
            <a:bodyPr/>
            <a:lstStyle/>
            <a:p>
              <a:endParaRPr lang="zh-CN" altLang="en-US" sz="1800">
                <a:solidFill>
                  <a:schemeClr val="tx1">
                    <a:lumMod val="50000"/>
                    <a:lumOff val="50000"/>
                  </a:schemeClr>
                </a:solidFill>
                <a:cs typeface="+mn-ea"/>
                <a:sym typeface="+mn-lt"/>
              </a:endParaRPr>
            </a:p>
          </p:txBody>
        </p:sp>
      </p:grpSp>
      <p:grpSp>
        <p:nvGrpSpPr>
          <p:cNvPr id="8" name="组合 14"/>
          <p:cNvGrpSpPr/>
          <p:nvPr/>
        </p:nvGrpSpPr>
        <p:grpSpPr>
          <a:xfrm>
            <a:off x="3251818" y="1995956"/>
            <a:ext cx="253425" cy="339329"/>
            <a:chOff x="4704" y="4364"/>
            <a:chExt cx="946" cy="950"/>
          </a:xfrm>
          <a:solidFill>
            <a:srgbClr val="1B4367"/>
          </a:solidFill>
        </p:grpSpPr>
        <p:sp>
          <p:nvSpPr>
            <p:cNvPr id="16" name="Freeform 10"/>
            <p:cNvSpPr/>
            <p:nvPr/>
          </p:nvSpPr>
          <p:spPr>
            <a:xfrm>
              <a:off x="4704" y="4364"/>
              <a:ext cx="946" cy="950"/>
            </a:xfrm>
            <a:custGeom>
              <a:avLst/>
              <a:gdLst>
                <a:gd name="txL" fmla="*/ 0 w 242"/>
                <a:gd name="txT" fmla="*/ 0 h 243"/>
                <a:gd name="txR" fmla="*/ 242 w 242"/>
                <a:gd name="txB" fmla="*/ 243 h 243"/>
              </a:gdLst>
              <a:ahLst/>
              <a:cxnLst>
                <a:cxn ang="0">
                  <a:pos x="216884" y="1777"/>
                </a:cxn>
                <a:cxn ang="0">
                  <a:pos x="430213" y="216788"/>
                </a:cxn>
                <a:cxn ang="0">
                  <a:pos x="213329" y="430023"/>
                </a:cxn>
                <a:cxn ang="0">
                  <a:pos x="0" y="215012"/>
                </a:cxn>
                <a:cxn ang="0">
                  <a:pos x="216884" y="1777"/>
                </a:cxn>
              </a:cxnLst>
              <a:rect l="txL" t="txT" r="txR" b="txB"/>
              <a:pathLst>
                <a:path w="242" h="243">
                  <a:moveTo>
                    <a:pt x="122" y="1"/>
                  </a:moveTo>
                  <a:cubicBezTo>
                    <a:pt x="188" y="1"/>
                    <a:pt x="242" y="56"/>
                    <a:pt x="242" y="122"/>
                  </a:cubicBezTo>
                  <a:cubicBezTo>
                    <a:pt x="241" y="189"/>
                    <a:pt x="187" y="243"/>
                    <a:pt x="120" y="242"/>
                  </a:cubicBezTo>
                  <a:cubicBezTo>
                    <a:pt x="53" y="242"/>
                    <a:pt x="0" y="188"/>
                    <a:pt x="0" y="121"/>
                  </a:cubicBezTo>
                  <a:cubicBezTo>
                    <a:pt x="1" y="54"/>
                    <a:pt x="55" y="0"/>
                    <a:pt x="122" y="1"/>
                  </a:cubicBezTo>
                  <a:close/>
                </a:path>
              </a:pathLst>
            </a:custGeom>
            <a:grpFill/>
            <a:ln w="9525">
              <a:noFill/>
            </a:ln>
          </p:spPr>
          <p:txBody>
            <a:bodyPr/>
            <a:lstStyle/>
            <a:p>
              <a:endParaRPr lang="zh-CN" altLang="en-US" sz="1800">
                <a:solidFill>
                  <a:schemeClr val="tx1">
                    <a:lumMod val="50000"/>
                    <a:lumOff val="50000"/>
                  </a:schemeClr>
                </a:solidFill>
                <a:cs typeface="+mn-ea"/>
                <a:sym typeface="+mn-lt"/>
              </a:endParaRPr>
            </a:p>
          </p:txBody>
        </p:sp>
        <p:sp>
          <p:nvSpPr>
            <p:cNvPr id="17" name="Freeform 46"/>
            <p:cNvSpPr>
              <a:spLocks noEditPoints="1"/>
            </p:cNvSpPr>
            <p:nvPr/>
          </p:nvSpPr>
          <p:spPr>
            <a:xfrm>
              <a:off x="4994" y="4517"/>
              <a:ext cx="367" cy="642"/>
            </a:xfrm>
            <a:custGeom>
              <a:avLst/>
              <a:gdLst>
                <a:gd name="txL" fmla="*/ 0 w 94"/>
                <a:gd name="txT" fmla="*/ 0 h 165"/>
                <a:gd name="txR" fmla="*/ 94 w 94"/>
                <a:gd name="txB" fmla="*/ 165 h 165"/>
              </a:gdLst>
              <a:ahLst/>
              <a:cxnLst>
                <a:cxn ang="0">
                  <a:pos x="147181" y="0"/>
                </a:cxn>
                <a:cxn ang="0">
                  <a:pos x="17733" y="0"/>
                </a:cxn>
                <a:cxn ang="0">
                  <a:pos x="0" y="19473"/>
                </a:cxn>
                <a:cxn ang="0">
                  <a:pos x="0" y="272627"/>
                </a:cxn>
                <a:cxn ang="0">
                  <a:pos x="17733" y="292100"/>
                </a:cxn>
                <a:cxn ang="0">
                  <a:pos x="147181" y="292100"/>
                </a:cxn>
                <a:cxn ang="0">
                  <a:pos x="166687" y="272627"/>
                </a:cxn>
                <a:cxn ang="0">
                  <a:pos x="166687" y="19473"/>
                </a:cxn>
                <a:cxn ang="0">
                  <a:pos x="147181" y="0"/>
                </a:cxn>
                <a:cxn ang="0">
                  <a:pos x="56745" y="21244"/>
                </a:cxn>
                <a:cxn ang="0">
                  <a:pos x="109942" y="21244"/>
                </a:cxn>
                <a:cxn ang="0">
                  <a:pos x="109942" y="28325"/>
                </a:cxn>
                <a:cxn ang="0">
                  <a:pos x="56745" y="28325"/>
                </a:cxn>
                <a:cxn ang="0">
                  <a:pos x="56745" y="21244"/>
                </a:cxn>
                <a:cxn ang="0">
                  <a:pos x="83344" y="279708"/>
                </a:cxn>
                <a:cxn ang="0">
                  <a:pos x="72704" y="269086"/>
                </a:cxn>
                <a:cxn ang="0">
                  <a:pos x="83344" y="260235"/>
                </a:cxn>
                <a:cxn ang="0">
                  <a:pos x="93983" y="269086"/>
                </a:cxn>
                <a:cxn ang="0">
                  <a:pos x="83344" y="279708"/>
                </a:cxn>
                <a:cxn ang="0">
                  <a:pos x="154274" y="244302"/>
                </a:cxn>
                <a:cxn ang="0">
                  <a:pos x="12413" y="244302"/>
                </a:cxn>
                <a:cxn ang="0">
                  <a:pos x="12413" y="46028"/>
                </a:cxn>
                <a:cxn ang="0">
                  <a:pos x="154274" y="46028"/>
                </a:cxn>
                <a:cxn ang="0">
                  <a:pos x="154274" y="244302"/>
                </a:cxn>
              </a:cxnLst>
              <a:rect l="txL" t="txT" r="txR" b="txB"/>
              <a:pathLst>
                <a:path w="94" h="165">
                  <a:moveTo>
                    <a:pt x="83" y="0"/>
                  </a:moveTo>
                  <a:cubicBezTo>
                    <a:pt x="10" y="0"/>
                    <a:pt x="10" y="0"/>
                    <a:pt x="10" y="0"/>
                  </a:cubicBezTo>
                  <a:cubicBezTo>
                    <a:pt x="5" y="0"/>
                    <a:pt x="0" y="5"/>
                    <a:pt x="0" y="11"/>
                  </a:cubicBezTo>
                  <a:cubicBezTo>
                    <a:pt x="0" y="154"/>
                    <a:pt x="0" y="154"/>
                    <a:pt x="0" y="154"/>
                  </a:cubicBezTo>
                  <a:cubicBezTo>
                    <a:pt x="0" y="160"/>
                    <a:pt x="5" y="165"/>
                    <a:pt x="10" y="165"/>
                  </a:cubicBezTo>
                  <a:cubicBezTo>
                    <a:pt x="83" y="165"/>
                    <a:pt x="83" y="165"/>
                    <a:pt x="83" y="165"/>
                  </a:cubicBezTo>
                  <a:cubicBezTo>
                    <a:pt x="89" y="165"/>
                    <a:pt x="94" y="160"/>
                    <a:pt x="94" y="154"/>
                  </a:cubicBezTo>
                  <a:cubicBezTo>
                    <a:pt x="94" y="11"/>
                    <a:pt x="94" y="11"/>
                    <a:pt x="94" y="11"/>
                  </a:cubicBezTo>
                  <a:cubicBezTo>
                    <a:pt x="94" y="5"/>
                    <a:pt x="89" y="0"/>
                    <a:pt x="83" y="0"/>
                  </a:cubicBezTo>
                  <a:close/>
                  <a:moveTo>
                    <a:pt x="32" y="12"/>
                  </a:moveTo>
                  <a:cubicBezTo>
                    <a:pt x="62" y="12"/>
                    <a:pt x="62" y="12"/>
                    <a:pt x="62" y="12"/>
                  </a:cubicBezTo>
                  <a:cubicBezTo>
                    <a:pt x="62" y="16"/>
                    <a:pt x="62" y="16"/>
                    <a:pt x="62" y="16"/>
                  </a:cubicBezTo>
                  <a:cubicBezTo>
                    <a:pt x="32" y="16"/>
                    <a:pt x="32" y="16"/>
                    <a:pt x="32" y="16"/>
                  </a:cubicBezTo>
                  <a:lnTo>
                    <a:pt x="32" y="12"/>
                  </a:lnTo>
                  <a:close/>
                  <a:moveTo>
                    <a:pt x="47" y="158"/>
                  </a:moveTo>
                  <a:cubicBezTo>
                    <a:pt x="44" y="158"/>
                    <a:pt x="41" y="156"/>
                    <a:pt x="41" y="152"/>
                  </a:cubicBezTo>
                  <a:cubicBezTo>
                    <a:pt x="41" y="149"/>
                    <a:pt x="44" y="147"/>
                    <a:pt x="47" y="147"/>
                  </a:cubicBezTo>
                  <a:cubicBezTo>
                    <a:pt x="50" y="147"/>
                    <a:pt x="53" y="149"/>
                    <a:pt x="53" y="152"/>
                  </a:cubicBezTo>
                  <a:cubicBezTo>
                    <a:pt x="53" y="156"/>
                    <a:pt x="50" y="158"/>
                    <a:pt x="47" y="158"/>
                  </a:cubicBezTo>
                  <a:close/>
                  <a:moveTo>
                    <a:pt x="87" y="138"/>
                  </a:moveTo>
                  <a:cubicBezTo>
                    <a:pt x="7" y="138"/>
                    <a:pt x="7" y="138"/>
                    <a:pt x="7" y="138"/>
                  </a:cubicBezTo>
                  <a:cubicBezTo>
                    <a:pt x="7" y="26"/>
                    <a:pt x="7" y="26"/>
                    <a:pt x="7" y="26"/>
                  </a:cubicBezTo>
                  <a:cubicBezTo>
                    <a:pt x="87" y="26"/>
                    <a:pt x="87" y="26"/>
                    <a:pt x="87" y="26"/>
                  </a:cubicBezTo>
                  <a:lnTo>
                    <a:pt x="87" y="138"/>
                  </a:lnTo>
                  <a:close/>
                </a:path>
              </a:pathLst>
            </a:custGeom>
            <a:solidFill>
              <a:schemeClr val="bg1"/>
            </a:solidFill>
            <a:ln w="9525">
              <a:noFill/>
            </a:ln>
          </p:spPr>
          <p:txBody>
            <a:bodyPr/>
            <a:lstStyle/>
            <a:p>
              <a:endParaRPr lang="zh-CN" altLang="en-US" sz="1800">
                <a:solidFill>
                  <a:schemeClr val="tx1">
                    <a:lumMod val="50000"/>
                    <a:lumOff val="50000"/>
                  </a:schemeClr>
                </a:solidFill>
                <a:cs typeface="+mn-ea"/>
                <a:sym typeface="+mn-lt"/>
              </a:endParaRPr>
            </a:p>
          </p:txBody>
        </p:sp>
      </p:grpSp>
      <p:grpSp>
        <p:nvGrpSpPr>
          <p:cNvPr id="12" name="组合 17"/>
          <p:cNvGrpSpPr/>
          <p:nvPr/>
        </p:nvGrpSpPr>
        <p:grpSpPr>
          <a:xfrm>
            <a:off x="4430153" y="1212325"/>
            <a:ext cx="283697" cy="379691"/>
            <a:chOff x="4030" y="4930"/>
            <a:chExt cx="840" cy="843"/>
          </a:xfrm>
          <a:solidFill>
            <a:srgbClr val="1B4367"/>
          </a:solidFill>
        </p:grpSpPr>
        <p:sp>
          <p:nvSpPr>
            <p:cNvPr id="19" name="Freeform 1819"/>
            <p:cNvSpPr/>
            <p:nvPr/>
          </p:nvSpPr>
          <p:spPr>
            <a:xfrm>
              <a:off x="4030" y="4930"/>
              <a:ext cx="840" cy="843"/>
            </a:xfrm>
            <a:custGeom>
              <a:avLst/>
              <a:gdLst>
                <a:gd name="txL" fmla="*/ 0 w 92"/>
                <a:gd name="txT" fmla="*/ 0 h 92"/>
                <a:gd name="txR" fmla="*/ 92 w 92"/>
                <a:gd name="txB" fmla="*/ 92 h 92"/>
              </a:gdLst>
              <a:ahLst/>
              <a:cxnLst>
                <a:cxn ang="0">
                  <a:pos x="382657" y="63966"/>
                </a:cxn>
                <a:cxn ang="0">
                  <a:pos x="469624" y="383796"/>
                </a:cxn>
                <a:cxn ang="0">
                  <a:pos x="150743" y="471022"/>
                </a:cxn>
                <a:cxn ang="0">
                  <a:pos x="69574" y="151192"/>
                </a:cxn>
                <a:cxn ang="0">
                  <a:pos x="382657" y="63966"/>
                </a:cxn>
              </a:cxnLst>
              <a:rect l="txL" t="txT" r="txR" b="txB"/>
              <a:pathLst>
                <a:path w="92" h="92">
                  <a:moveTo>
                    <a:pt x="66" y="11"/>
                  </a:moveTo>
                  <a:cubicBezTo>
                    <a:pt x="85" y="23"/>
                    <a:pt x="92" y="47"/>
                    <a:pt x="81" y="66"/>
                  </a:cubicBezTo>
                  <a:cubicBezTo>
                    <a:pt x="70" y="85"/>
                    <a:pt x="45" y="92"/>
                    <a:pt x="26" y="81"/>
                  </a:cubicBezTo>
                  <a:cubicBezTo>
                    <a:pt x="7" y="70"/>
                    <a:pt x="0" y="45"/>
                    <a:pt x="12" y="26"/>
                  </a:cubicBezTo>
                  <a:cubicBezTo>
                    <a:pt x="23" y="7"/>
                    <a:pt x="47" y="0"/>
                    <a:pt x="66" y="11"/>
                  </a:cubicBezTo>
                </a:path>
              </a:pathLst>
            </a:custGeom>
            <a:grpFill/>
            <a:ln w="9525">
              <a:noFill/>
            </a:ln>
          </p:spPr>
          <p:txBody>
            <a:bodyPr/>
            <a:lstStyle/>
            <a:p>
              <a:endParaRPr lang="zh-CN" altLang="en-US" sz="1800">
                <a:solidFill>
                  <a:schemeClr val="tx1">
                    <a:lumMod val="50000"/>
                    <a:lumOff val="50000"/>
                  </a:schemeClr>
                </a:solidFill>
                <a:cs typeface="+mn-ea"/>
                <a:sym typeface="+mn-lt"/>
              </a:endParaRPr>
            </a:p>
          </p:txBody>
        </p:sp>
        <p:sp>
          <p:nvSpPr>
            <p:cNvPr id="20" name="稻壳儿小白白(http://dwz.cn/Wu2UP)"/>
            <p:cNvSpPr>
              <a:spLocks noEditPoints="1"/>
            </p:cNvSpPr>
            <p:nvPr/>
          </p:nvSpPr>
          <p:spPr>
            <a:xfrm>
              <a:off x="4214" y="5125"/>
              <a:ext cx="425" cy="425"/>
            </a:xfrm>
            <a:custGeom>
              <a:avLst/>
              <a:gdLst/>
              <a:ahLst/>
              <a:cxnLst>
                <a:cxn ang="0">
                  <a:pos x="1479576135" y="12226576"/>
                </a:cxn>
                <a:cxn ang="0">
                  <a:pos x="1455122931" y="0"/>
                </a:cxn>
                <a:cxn ang="0">
                  <a:pos x="1430665982" y="12226576"/>
                </a:cxn>
                <a:cxn ang="0">
                  <a:pos x="24456949" y="941543682"/>
                </a:cxn>
                <a:cxn ang="0">
                  <a:pos x="0" y="990457474"/>
                </a:cxn>
                <a:cxn ang="0">
                  <a:pos x="24456949" y="1027140945"/>
                </a:cxn>
                <a:cxn ang="0">
                  <a:pos x="391292460" y="1173874831"/>
                </a:cxn>
                <a:cxn ang="0">
                  <a:pos x="562483613" y="1479569178"/>
                </a:cxn>
                <a:cxn ang="0">
                  <a:pos x="611393766" y="1504026074"/>
                </a:cxn>
                <a:cxn ang="0">
                  <a:pos x="611393766" y="1504026074"/>
                </a:cxn>
                <a:cxn ang="0">
                  <a:pos x="648081062" y="1479569178"/>
                </a:cxn>
                <a:cxn ang="0">
                  <a:pos x="745901369" y="1308382141"/>
                </a:cxn>
                <a:cxn ang="0">
                  <a:pos x="1198334329" y="1491799499"/>
                </a:cxn>
                <a:cxn ang="0">
                  <a:pos x="1222791278" y="1504026074"/>
                </a:cxn>
                <a:cxn ang="0">
                  <a:pos x="1235017880" y="1491799499"/>
                </a:cxn>
                <a:cxn ang="0">
                  <a:pos x="1259474829" y="1455116027"/>
                </a:cxn>
                <a:cxn ang="0">
                  <a:pos x="1504033084" y="48910047"/>
                </a:cxn>
                <a:cxn ang="0">
                  <a:pos x="1479576135" y="12226576"/>
                </a:cxn>
                <a:cxn ang="0">
                  <a:pos x="146734204" y="978227154"/>
                </a:cxn>
                <a:cxn ang="0">
                  <a:pos x="1235017880" y="244557725"/>
                </a:cxn>
                <a:cxn ang="0">
                  <a:pos x="440206358" y="1088277568"/>
                </a:cxn>
                <a:cxn ang="0">
                  <a:pos x="427976011" y="1088277568"/>
                </a:cxn>
                <a:cxn ang="0">
                  <a:pos x="146734204" y="978227154"/>
                </a:cxn>
                <a:cxn ang="0">
                  <a:pos x="476889909" y="1124961039"/>
                </a:cxn>
                <a:cxn ang="0">
                  <a:pos x="476889909" y="1124961039"/>
                </a:cxn>
                <a:cxn ang="0">
                  <a:pos x="1369525482" y="171190782"/>
                </a:cxn>
                <a:cxn ang="0">
                  <a:pos x="611393766" y="1357292188"/>
                </a:cxn>
                <a:cxn ang="0">
                  <a:pos x="476889909" y="1124961039"/>
                </a:cxn>
                <a:cxn ang="0">
                  <a:pos x="1186107726" y="1381749084"/>
                </a:cxn>
                <a:cxn ang="0">
                  <a:pos x="782584920" y="1222784878"/>
                </a:cxn>
                <a:cxn ang="0">
                  <a:pos x="745901369" y="1222784878"/>
                </a:cxn>
                <a:cxn ang="0">
                  <a:pos x="1369525482" y="269014620"/>
                </a:cxn>
                <a:cxn ang="0">
                  <a:pos x="1186107726" y="1381749084"/>
                </a:cxn>
                <a:cxn ang="0">
                  <a:pos x="1186107726" y="1381749084"/>
                </a:cxn>
                <a:cxn ang="0">
                  <a:pos x="1186107726" y="1381749084"/>
                </a:cxn>
              </a:cxnLst>
              <a:rect l="0" t="0" r="0" b="0"/>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ln>
          </p:spPr>
          <p:txBody>
            <a:bodyPr/>
            <a:lstStyle/>
            <a:p>
              <a:endParaRPr lang="zh-CN" altLang="en-US" sz="1800">
                <a:solidFill>
                  <a:schemeClr val="tx1">
                    <a:lumMod val="50000"/>
                    <a:lumOff val="50000"/>
                  </a:schemeClr>
                </a:solidFill>
                <a:cs typeface="+mn-ea"/>
                <a:sym typeface="+mn-lt"/>
              </a:endParaRPr>
            </a:p>
          </p:txBody>
        </p:sp>
      </p:grpSp>
      <p:sp>
        <p:nvSpPr>
          <p:cNvPr id="23" name="TextBox 1210"/>
          <p:cNvSpPr/>
          <p:nvPr/>
        </p:nvSpPr>
        <p:spPr>
          <a:xfrm>
            <a:off x="1700312" y="2397479"/>
            <a:ext cx="835806" cy="623246"/>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68580" tIns="34289" rIns="68580" bIns="34289">
            <a:spAutoFit/>
          </a:bodyPr>
          <a:lstStyle/>
          <a:p>
            <a:pPr lvl="0" algn="ctr"/>
            <a:r>
              <a:rPr lang="zh-CN" altLang="en-US" sz="1800" b="1" dirty="0">
                <a:solidFill>
                  <a:srgbClr val="1B4367"/>
                </a:solidFill>
                <a:cs typeface="+mn-ea"/>
                <a:sym typeface="+mn-lt"/>
              </a:rPr>
              <a:t>管线</a:t>
            </a:r>
            <a:endParaRPr lang="en-US" altLang="zh-CN" sz="1800" b="1" dirty="0">
              <a:solidFill>
                <a:srgbClr val="1B4367"/>
              </a:solidFill>
              <a:cs typeface="+mn-ea"/>
              <a:sym typeface="+mn-lt"/>
            </a:endParaRPr>
          </a:p>
          <a:p>
            <a:pPr lvl="0" algn="ctr"/>
            <a:r>
              <a:rPr lang="zh-CN" altLang="en-US" sz="1800" b="1" dirty="0">
                <a:solidFill>
                  <a:srgbClr val="1B4367"/>
                </a:solidFill>
                <a:cs typeface="+mn-ea"/>
                <a:sym typeface="+mn-lt"/>
              </a:rPr>
              <a:t>自动化</a:t>
            </a:r>
            <a:endParaRPr lang="en-US" altLang="zh-CN" sz="1800" b="1" dirty="0">
              <a:solidFill>
                <a:srgbClr val="1B4367"/>
              </a:solidFill>
              <a:cs typeface="+mn-ea"/>
              <a:sym typeface="+mn-lt"/>
            </a:endParaRPr>
          </a:p>
        </p:txBody>
      </p:sp>
      <p:grpSp>
        <p:nvGrpSpPr>
          <p:cNvPr id="15" name="组合 40"/>
          <p:cNvGrpSpPr/>
          <p:nvPr/>
        </p:nvGrpSpPr>
        <p:grpSpPr>
          <a:xfrm>
            <a:off x="6033637" y="2719807"/>
            <a:ext cx="251567" cy="316985"/>
            <a:chOff x="3424768" y="2961096"/>
            <a:chExt cx="759650" cy="759649"/>
          </a:xfrm>
          <a:solidFill>
            <a:schemeClr val="bg1"/>
          </a:solidFill>
        </p:grpSpPr>
        <p:sp>
          <p:nvSpPr>
            <p:cNvPr id="42" name="椭圆 41"/>
            <p:cNvSpPr/>
            <p:nvPr/>
          </p:nvSpPr>
          <p:spPr>
            <a:xfrm>
              <a:off x="3424768" y="2961096"/>
              <a:ext cx="759650" cy="759649"/>
            </a:xfrm>
            <a:prstGeom prst="ellipse">
              <a:avLst/>
            </a:prstGeom>
            <a:solidFill>
              <a:srgbClr val="1B43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schemeClr val="tx1">
                    <a:lumMod val="75000"/>
                    <a:lumOff val="25000"/>
                  </a:schemeClr>
                </a:solidFill>
                <a:cs typeface="+mn-ea"/>
                <a:sym typeface="+mn-lt"/>
              </a:endParaRPr>
            </a:p>
          </p:txBody>
        </p:sp>
        <p:grpSp>
          <p:nvGrpSpPr>
            <p:cNvPr id="18" name="组合 42"/>
            <p:cNvGrpSpPr/>
            <p:nvPr/>
          </p:nvGrpSpPr>
          <p:grpSpPr>
            <a:xfrm>
              <a:off x="3602043" y="3071238"/>
              <a:ext cx="405347" cy="482677"/>
              <a:chOff x="10787673" y="2508217"/>
              <a:chExt cx="478426" cy="569698"/>
            </a:xfrm>
            <a:grpFill/>
          </p:grpSpPr>
          <p:sp>
            <p:nvSpPr>
              <p:cNvPr id="44" name="Freeform 25"/>
              <p:cNvSpPr>
                <a:spLocks noEditPoints="1"/>
              </p:cNvSpPr>
              <p:nvPr/>
            </p:nvSpPr>
            <p:spPr bwMode="auto">
              <a:xfrm>
                <a:off x="10787673" y="2508217"/>
                <a:ext cx="478426" cy="569698"/>
              </a:xfrm>
              <a:custGeom>
                <a:avLst/>
                <a:gdLst>
                  <a:gd name="T0" fmla="*/ 145 w 156"/>
                  <a:gd name="T1" fmla="*/ 22 h 178"/>
                  <a:gd name="T2" fmla="*/ 134 w 156"/>
                  <a:gd name="T3" fmla="*/ 22 h 178"/>
                  <a:gd name="T4" fmla="*/ 134 w 156"/>
                  <a:gd name="T5" fmla="*/ 11 h 178"/>
                  <a:gd name="T6" fmla="*/ 123 w 156"/>
                  <a:gd name="T7" fmla="*/ 0 h 178"/>
                  <a:gd name="T8" fmla="*/ 11 w 156"/>
                  <a:gd name="T9" fmla="*/ 0 h 178"/>
                  <a:gd name="T10" fmla="*/ 0 w 156"/>
                  <a:gd name="T11" fmla="*/ 11 h 178"/>
                  <a:gd name="T12" fmla="*/ 0 w 156"/>
                  <a:gd name="T13" fmla="*/ 145 h 178"/>
                  <a:gd name="T14" fmla="*/ 11 w 156"/>
                  <a:gd name="T15" fmla="*/ 156 h 178"/>
                  <a:gd name="T16" fmla="*/ 22 w 156"/>
                  <a:gd name="T17" fmla="*/ 156 h 178"/>
                  <a:gd name="T18" fmla="*/ 22 w 156"/>
                  <a:gd name="T19" fmla="*/ 167 h 178"/>
                  <a:gd name="T20" fmla="*/ 33 w 156"/>
                  <a:gd name="T21" fmla="*/ 178 h 178"/>
                  <a:gd name="T22" fmla="*/ 145 w 156"/>
                  <a:gd name="T23" fmla="*/ 178 h 178"/>
                  <a:gd name="T24" fmla="*/ 156 w 156"/>
                  <a:gd name="T25" fmla="*/ 167 h 178"/>
                  <a:gd name="T26" fmla="*/ 156 w 156"/>
                  <a:gd name="T27" fmla="*/ 33 h 178"/>
                  <a:gd name="T28" fmla="*/ 145 w 156"/>
                  <a:gd name="T29" fmla="*/ 22 h 178"/>
                  <a:gd name="T30" fmla="*/ 11 w 156"/>
                  <a:gd name="T31" fmla="*/ 145 h 178"/>
                  <a:gd name="T32" fmla="*/ 11 w 156"/>
                  <a:gd name="T33" fmla="*/ 11 h 178"/>
                  <a:gd name="T34" fmla="*/ 123 w 156"/>
                  <a:gd name="T35" fmla="*/ 11 h 178"/>
                  <a:gd name="T36" fmla="*/ 123 w 156"/>
                  <a:gd name="T37" fmla="*/ 145 h 178"/>
                  <a:gd name="T38" fmla="*/ 11 w 156"/>
                  <a:gd name="T39" fmla="*/ 145 h 178"/>
                  <a:gd name="T40" fmla="*/ 145 w 156"/>
                  <a:gd name="T41" fmla="*/ 167 h 178"/>
                  <a:gd name="T42" fmla="*/ 33 w 156"/>
                  <a:gd name="T43" fmla="*/ 167 h 178"/>
                  <a:gd name="T44" fmla="*/ 33 w 156"/>
                  <a:gd name="T45" fmla="*/ 156 h 178"/>
                  <a:gd name="T46" fmla="*/ 123 w 156"/>
                  <a:gd name="T47" fmla="*/ 156 h 178"/>
                  <a:gd name="T48" fmla="*/ 134 w 156"/>
                  <a:gd name="T49" fmla="*/ 145 h 178"/>
                  <a:gd name="T50" fmla="*/ 134 w 156"/>
                  <a:gd name="T51" fmla="*/ 33 h 178"/>
                  <a:gd name="T52" fmla="*/ 145 w 156"/>
                  <a:gd name="T53" fmla="*/ 33 h 178"/>
                  <a:gd name="T54" fmla="*/ 145 w 156"/>
                  <a:gd name="T55" fmla="*/ 16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178">
                    <a:moveTo>
                      <a:pt x="145" y="22"/>
                    </a:moveTo>
                    <a:cubicBezTo>
                      <a:pt x="134" y="22"/>
                      <a:pt x="134" y="22"/>
                      <a:pt x="134" y="22"/>
                    </a:cubicBezTo>
                    <a:cubicBezTo>
                      <a:pt x="134" y="11"/>
                      <a:pt x="134" y="11"/>
                      <a:pt x="134" y="11"/>
                    </a:cubicBezTo>
                    <a:cubicBezTo>
                      <a:pt x="134" y="5"/>
                      <a:pt x="129" y="0"/>
                      <a:pt x="123" y="0"/>
                    </a:cubicBezTo>
                    <a:cubicBezTo>
                      <a:pt x="11" y="0"/>
                      <a:pt x="11" y="0"/>
                      <a:pt x="11" y="0"/>
                    </a:cubicBezTo>
                    <a:cubicBezTo>
                      <a:pt x="5" y="0"/>
                      <a:pt x="0" y="5"/>
                      <a:pt x="0" y="11"/>
                    </a:cubicBezTo>
                    <a:cubicBezTo>
                      <a:pt x="0" y="145"/>
                      <a:pt x="0" y="145"/>
                      <a:pt x="0" y="145"/>
                    </a:cubicBezTo>
                    <a:cubicBezTo>
                      <a:pt x="0" y="151"/>
                      <a:pt x="5" y="156"/>
                      <a:pt x="11" y="156"/>
                    </a:cubicBezTo>
                    <a:cubicBezTo>
                      <a:pt x="22" y="156"/>
                      <a:pt x="22" y="156"/>
                      <a:pt x="22" y="156"/>
                    </a:cubicBezTo>
                    <a:cubicBezTo>
                      <a:pt x="22" y="167"/>
                      <a:pt x="22" y="167"/>
                      <a:pt x="22" y="167"/>
                    </a:cubicBezTo>
                    <a:cubicBezTo>
                      <a:pt x="22" y="173"/>
                      <a:pt x="27" y="178"/>
                      <a:pt x="33" y="178"/>
                    </a:cubicBezTo>
                    <a:cubicBezTo>
                      <a:pt x="145" y="178"/>
                      <a:pt x="145" y="178"/>
                      <a:pt x="145" y="178"/>
                    </a:cubicBezTo>
                    <a:cubicBezTo>
                      <a:pt x="151" y="178"/>
                      <a:pt x="156" y="173"/>
                      <a:pt x="156" y="167"/>
                    </a:cubicBezTo>
                    <a:cubicBezTo>
                      <a:pt x="156" y="33"/>
                      <a:pt x="156" y="33"/>
                      <a:pt x="156" y="33"/>
                    </a:cubicBezTo>
                    <a:cubicBezTo>
                      <a:pt x="156" y="27"/>
                      <a:pt x="151" y="22"/>
                      <a:pt x="145" y="22"/>
                    </a:cubicBezTo>
                    <a:close/>
                    <a:moveTo>
                      <a:pt x="11" y="145"/>
                    </a:moveTo>
                    <a:cubicBezTo>
                      <a:pt x="11" y="11"/>
                      <a:pt x="11" y="11"/>
                      <a:pt x="11" y="11"/>
                    </a:cubicBezTo>
                    <a:cubicBezTo>
                      <a:pt x="123" y="11"/>
                      <a:pt x="123" y="11"/>
                      <a:pt x="123" y="11"/>
                    </a:cubicBezTo>
                    <a:cubicBezTo>
                      <a:pt x="123" y="145"/>
                      <a:pt x="123" y="145"/>
                      <a:pt x="123" y="145"/>
                    </a:cubicBezTo>
                    <a:lnTo>
                      <a:pt x="11" y="145"/>
                    </a:lnTo>
                    <a:close/>
                    <a:moveTo>
                      <a:pt x="145" y="167"/>
                    </a:moveTo>
                    <a:cubicBezTo>
                      <a:pt x="33" y="167"/>
                      <a:pt x="33" y="167"/>
                      <a:pt x="33" y="167"/>
                    </a:cubicBezTo>
                    <a:cubicBezTo>
                      <a:pt x="33" y="156"/>
                      <a:pt x="33" y="156"/>
                      <a:pt x="33" y="156"/>
                    </a:cubicBezTo>
                    <a:cubicBezTo>
                      <a:pt x="123" y="156"/>
                      <a:pt x="123" y="156"/>
                      <a:pt x="123" y="156"/>
                    </a:cubicBezTo>
                    <a:cubicBezTo>
                      <a:pt x="129" y="156"/>
                      <a:pt x="134" y="151"/>
                      <a:pt x="134" y="145"/>
                    </a:cubicBezTo>
                    <a:cubicBezTo>
                      <a:pt x="134" y="33"/>
                      <a:pt x="134" y="33"/>
                      <a:pt x="134" y="33"/>
                    </a:cubicBezTo>
                    <a:cubicBezTo>
                      <a:pt x="145" y="33"/>
                      <a:pt x="145" y="33"/>
                      <a:pt x="145" y="33"/>
                    </a:cubicBezTo>
                    <a:lnTo>
                      <a:pt x="145" y="167"/>
                    </a:lnTo>
                    <a:close/>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cs typeface="+mn-ea"/>
                  <a:sym typeface="+mn-lt"/>
                </a:endParaRPr>
              </a:p>
            </p:txBody>
          </p:sp>
          <p:sp>
            <p:nvSpPr>
              <p:cNvPr id="45" name="Freeform 26"/>
              <p:cNvSpPr/>
              <p:nvPr/>
            </p:nvSpPr>
            <p:spPr bwMode="auto">
              <a:xfrm>
                <a:off x="10925460" y="2614454"/>
                <a:ext cx="205404" cy="34527"/>
              </a:xfrm>
              <a:custGeom>
                <a:avLst/>
                <a:gdLst>
                  <a:gd name="T0" fmla="*/ 61 w 67"/>
                  <a:gd name="T1" fmla="*/ 0 h 11"/>
                  <a:gd name="T2" fmla="*/ 5 w 67"/>
                  <a:gd name="T3" fmla="*/ 0 h 11"/>
                  <a:gd name="T4" fmla="*/ 0 w 67"/>
                  <a:gd name="T5" fmla="*/ 6 h 11"/>
                  <a:gd name="T6" fmla="*/ 5 w 67"/>
                  <a:gd name="T7" fmla="*/ 11 h 11"/>
                  <a:gd name="T8" fmla="*/ 61 w 67"/>
                  <a:gd name="T9" fmla="*/ 11 h 11"/>
                  <a:gd name="T10" fmla="*/ 67 w 67"/>
                  <a:gd name="T11" fmla="*/ 6 h 11"/>
                  <a:gd name="T12" fmla="*/ 61 w 6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7" h="11">
                    <a:moveTo>
                      <a:pt x="61" y="0"/>
                    </a:moveTo>
                    <a:cubicBezTo>
                      <a:pt x="5" y="0"/>
                      <a:pt x="5" y="0"/>
                      <a:pt x="5" y="0"/>
                    </a:cubicBezTo>
                    <a:cubicBezTo>
                      <a:pt x="2" y="0"/>
                      <a:pt x="0" y="3"/>
                      <a:pt x="0" y="6"/>
                    </a:cubicBezTo>
                    <a:cubicBezTo>
                      <a:pt x="0" y="9"/>
                      <a:pt x="2" y="11"/>
                      <a:pt x="5" y="11"/>
                    </a:cubicBezTo>
                    <a:cubicBezTo>
                      <a:pt x="61" y="11"/>
                      <a:pt x="61" y="11"/>
                      <a:pt x="61" y="11"/>
                    </a:cubicBezTo>
                    <a:cubicBezTo>
                      <a:pt x="64" y="11"/>
                      <a:pt x="67" y="9"/>
                      <a:pt x="67" y="6"/>
                    </a:cubicBezTo>
                    <a:cubicBezTo>
                      <a:pt x="67" y="3"/>
                      <a:pt x="64" y="0"/>
                      <a:pt x="61" y="0"/>
                    </a:cubicBezTo>
                    <a:close/>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cs typeface="+mn-ea"/>
                  <a:sym typeface="+mn-lt"/>
                </a:endParaRPr>
              </a:p>
            </p:txBody>
          </p:sp>
          <p:sp>
            <p:nvSpPr>
              <p:cNvPr id="46" name="Freeform 27"/>
              <p:cNvSpPr/>
              <p:nvPr/>
            </p:nvSpPr>
            <p:spPr bwMode="auto">
              <a:xfrm>
                <a:off x="10854015" y="2723348"/>
                <a:ext cx="276849" cy="34527"/>
              </a:xfrm>
              <a:custGeom>
                <a:avLst/>
                <a:gdLst>
                  <a:gd name="T0" fmla="*/ 84 w 90"/>
                  <a:gd name="T1" fmla="*/ 0 h 11"/>
                  <a:gd name="T2" fmla="*/ 6 w 90"/>
                  <a:gd name="T3" fmla="*/ 0 h 11"/>
                  <a:gd name="T4" fmla="*/ 0 w 90"/>
                  <a:gd name="T5" fmla="*/ 5 h 11"/>
                  <a:gd name="T6" fmla="*/ 6 w 90"/>
                  <a:gd name="T7" fmla="*/ 11 h 11"/>
                  <a:gd name="T8" fmla="*/ 84 w 90"/>
                  <a:gd name="T9" fmla="*/ 11 h 11"/>
                  <a:gd name="T10" fmla="*/ 90 w 90"/>
                  <a:gd name="T11" fmla="*/ 5 h 11"/>
                  <a:gd name="T12" fmla="*/ 84 w 90"/>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90" h="11">
                    <a:moveTo>
                      <a:pt x="84" y="0"/>
                    </a:moveTo>
                    <a:cubicBezTo>
                      <a:pt x="6" y="0"/>
                      <a:pt x="6" y="0"/>
                      <a:pt x="6" y="0"/>
                    </a:cubicBezTo>
                    <a:cubicBezTo>
                      <a:pt x="3" y="0"/>
                      <a:pt x="0" y="2"/>
                      <a:pt x="0" y="5"/>
                    </a:cubicBezTo>
                    <a:cubicBezTo>
                      <a:pt x="0" y="8"/>
                      <a:pt x="3" y="11"/>
                      <a:pt x="6" y="11"/>
                    </a:cubicBezTo>
                    <a:cubicBezTo>
                      <a:pt x="84" y="11"/>
                      <a:pt x="84" y="11"/>
                      <a:pt x="84" y="11"/>
                    </a:cubicBezTo>
                    <a:cubicBezTo>
                      <a:pt x="87" y="11"/>
                      <a:pt x="90" y="8"/>
                      <a:pt x="90" y="5"/>
                    </a:cubicBezTo>
                    <a:cubicBezTo>
                      <a:pt x="90" y="2"/>
                      <a:pt x="87" y="0"/>
                      <a:pt x="84" y="0"/>
                    </a:cubicBezTo>
                    <a:close/>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cs typeface="+mn-ea"/>
                  <a:sym typeface="+mn-lt"/>
                </a:endParaRPr>
              </a:p>
            </p:txBody>
          </p:sp>
          <p:sp>
            <p:nvSpPr>
              <p:cNvPr id="47" name="Freeform 28"/>
              <p:cNvSpPr/>
              <p:nvPr/>
            </p:nvSpPr>
            <p:spPr bwMode="auto">
              <a:xfrm>
                <a:off x="10854015" y="2793730"/>
                <a:ext cx="276849" cy="34527"/>
              </a:xfrm>
              <a:custGeom>
                <a:avLst/>
                <a:gdLst>
                  <a:gd name="T0" fmla="*/ 84 w 90"/>
                  <a:gd name="T1" fmla="*/ 0 h 11"/>
                  <a:gd name="T2" fmla="*/ 6 w 90"/>
                  <a:gd name="T3" fmla="*/ 0 h 11"/>
                  <a:gd name="T4" fmla="*/ 0 w 90"/>
                  <a:gd name="T5" fmla="*/ 6 h 11"/>
                  <a:gd name="T6" fmla="*/ 6 w 90"/>
                  <a:gd name="T7" fmla="*/ 11 h 11"/>
                  <a:gd name="T8" fmla="*/ 84 w 90"/>
                  <a:gd name="T9" fmla="*/ 11 h 11"/>
                  <a:gd name="T10" fmla="*/ 90 w 90"/>
                  <a:gd name="T11" fmla="*/ 6 h 11"/>
                  <a:gd name="T12" fmla="*/ 84 w 90"/>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90" h="11">
                    <a:moveTo>
                      <a:pt x="84" y="0"/>
                    </a:moveTo>
                    <a:cubicBezTo>
                      <a:pt x="6" y="0"/>
                      <a:pt x="6" y="0"/>
                      <a:pt x="6" y="0"/>
                    </a:cubicBezTo>
                    <a:cubicBezTo>
                      <a:pt x="3" y="0"/>
                      <a:pt x="0" y="3"/>
                      <a:pt x="0" y="6"/>
                    </a:cubicBezTo>
                    <a:cubicBezTo>
                      <a:pt x="0" y="9"/>
                      <a:pt x="3" y="11"/>
                      <a:pt x="6" y="11"/>
                    </a:cubicBezTo>
                    <a:cubicBezTo>
                      <a:pt x="84" y="11"/>
                      <a:pt x="84" y="11"/>
                      <a:pt x="84" y="11"/>
                    </a:cubicBezTo>
                    <a:cubicBezTo>
                      <a:pt x="87" y="11"/>
                      <a:pt x="90" y="9"/>
                      <a:pt x="90" y="6"/>
                    </a:cubicBezTo>
                    <a:cubicBezTo>
                      <a:pt x="90" y="3"/>
                      <a:pt x="87" y="0"/>
                      <a:pt x="84" y="0"/>
                    </a:cubicBezTo>
                    <a:close/>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cs typeface="+mn-ea"/>
                  <a:sym typeface="+mn-lt"/>
                </a:endParaRPr>
              </a:p>
            </p:txBody>
          </p:sp>
          <p:sp>
            <p:nvSpPr>
              <p:cNvPr id="48" name="Freeform 29"/>
              <p:cNvSpPr/>
              <p:nvPr/>
            </p:nvSpPr>
            <p:spPr bwMode="auto">
              <a:xfrm>
                <a:off x="10854015" y="2862784"/>
                <a:ext cx="276849" cy="38511"/>
              </a:xfrm>
              <a:custGeom>
                <a:avLst/>
                <a:gdLst>
                  <a:gd name="T0" fmla="*/ 84 w 90"/>
                  <a:gd name="T1" fmla="*/ 0 h 12"/>
                  <a:gd name="T2" fmla="*/ 6 w 90"/>
                  <a:gd name="T3" fmla="*/ 0 h 12"/>
                  <a:gd name="T4" fmla="*/ 0 w 90"/>
                  <a:gd name="T5" fmla="*/ 6 h 12"/>
                  <a:gd name="T6" fmla="*/ 6 w 90"/>
                  <a:gd name="T7" fmla="*/ 12 h 12"/>
                  <a:gd name="T8" fmla="*/ 84 w 90"/>
                  <a:gd name="T9" fmla="*/ 12 h 12"/>
                  <a:gd name="T10" fmla="*/ 90 w 90"/>
                  <a:gd name="T11" fmla="*/ 6 h 12"/>
                  <a:gd name="T12" fmla="*/ 84 w 9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90" h="12">
                    <a:moveTo>
                      <a:pt x="84" y="0"/>
                    </a:moveTo>
                    <a:cubicBezTo>
                      <a:pt x="6" y="0"/>
                      <a:pt x="6" y="0"/>
                      <a:pt x="6" y="0"/>
                    </a:cubicBezTo>
                    <a:cubicBezTo>
                      <a:pt x="3" y="0"/>
                      <a:pt x="0" y="3"/>
                      <a:pt x="0" y="6"/>
                    </a:cubicBezTo>
                    <a:cubicBezTo>
                      <a:pt x="0" y="9"/>
                      <a:pt x="3" y="12"/>
                      <a:pt x="6" y="12"/>
                    </a:cubicBezTo>
                    <a:cubicBezTo>
                      <a:pt x="84" y="12"/>
                      <a:pt x="84" y="12"/>
                      <a:pt x="84" y="12"/>
                    </a:cubicBezTo>
                    <a:cubicBezTo>
                      <a:pt x="87" y="12"/>
                      <a:pt x="90" y="9"/>
                      <a:pt x="90" y="6"/>
                    </a:cubicBezTo>
                    <a:cubicBezTo>
                      <a:pt x="90" y="3"/>
                      <a:pt x="87" y="0"/>
                      <a:pt x="84" y="0"/>
                    </a:cubicBezTo>
                    <a:close/>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cs typeface="+mn-ea"/>
                  <a:sym typeface="+mn-lt"/>
                </a:endParaRPr>
              </a:p>
            </p:txBody>
          </p:sp>
        </p:grpSp>
      </p:grpSp>
      <p:grpSp>
        <p:nvGrpSpPr>
          <p:cNvPr id="21" name="组合 48"/>
          <p:cNvGrpSpPr/>
          <p:nvPr/>
        </p:nvGrpSpPr>
        <p:grpSpPr>
          <a:xfrm>
            <a:off x="5720300" y="1995956"/>
            <a:ext cx="251567" cy="347153"/>
            <a:chOff x="3424768" y="1611109"/>
            <a:chExt cx="759650" cy="759649"/>
          </a:xfrm>
          <a:solidFill>
            <a:schemeClr val="bg1"/>
          </a:solidFill>
        </p:grpSpPr>
        <p:sp>
          <p:nvSpPr>
            <p:cNvPr id="50" name="椭圆 49"/>
            <p:cNvSpPr/>
            <p:nvPr/>
          </p:nvSpPr>
          <p:spPr>
            <a:xfrm>
              <a:off x="3424768" y="1611109"/>
              <a:ext cx="759650" cy="759649"/>
            </a:xfrm>
            <a:prstGeom prst="ellipse">
              <a:avLst/>
            </a:prstGeom>
            <a:solidFill>
              <a:srgbClr val="1B4367"/>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lumMod val="75000"/>
                    <a:lumOff val="25000"/>
                  </a:schemeClr>
                </a:solidFill>
                <a:cs typeface="+mn-ea"/>
                <a:sym typeface="+mn-lt"/>
              </a:endParaRPr>
            </a:p>
          </p:txBody>
        </p:sp>
        <p:sp>
          <p:nvSpPr>
            <p:cNvPr id="51" name="Freeform 5"/>
            <p:cNvSpPr>
              <a:spLocks noEditPoints="1"/>
            </p:cNvSpPr>
            <p:nvPr/>
          </p:nvSpPr>
          <p:spPr bwMode="auto">
            <a:xfrm>
              <a:off x="3524311" y="1805900"/>
              <a:ext cx="555723" cy="348110"/>
            </a:xfrm>
            <a:custGeom>
              <a:avLst/>
              <a:gdLst>
                <a:gd name="T0" fmla="*/ 211 w 260"/>
                <a:gd name="T1" fmla="*/ 65 h 162"/>
                <a:gd name="T2" fmla="*/ 146 w 260"/>
                <a:gd name="T3" fmla="*/ 0 h 162"/>
                <a:gd name="T4" fmla="*/ 90 w 260"/>
                <a:gd name="T5" fmla="*/ 33 h 162"/>
                <a:gd name="T6" fmla="*/ 81 w 260"/>
                <a:gd name="T7" fmla="*/ 32 h 162"/>
                <a:gd name="T8" fmla="*/ 35 w 260"/>
                <a:gd name="T9" fmla="*/ 67 h 162"/>
                <a:gd name="T10" fmla="*/ 0 w 260"/>
                <a:gd name="T11" fmla="*/ 114 h 162"/>
                <a:gd name="T12" fmla="*/ 49 w 260"/>
                <a:gd name="T13" fmla="*/ 162 h 162"/>
                <a:gd name="T14" fmla="*/ 211 w 260"/>
                <a:gd name="T15" fmla="*/ 162 h 162"/>
                <a:gd name="T16" fmla="*/ 260 w 260"/>
                <a:gd name="T17" fmla="*/ 114 h 162"/>
                <a:gd name="T18" fmla="*/ 211 w 260"/>
                <a:gd name="T19" fmla="*/ 65 h 162"/>
                <a:gd name="T20" fmla="*/ 130 w 260"/>
                <a:gd name="T21" fmla="*/ 146 h 162"/>
                <a:gd name="T22" fmla="*/ 81 w 260"/>
                <a:gd name="T23" fmla="*/ 81 h 162"/>
                <a:gd name="T24" fmla="*/ 114 w 260"/>
                <a:gd name="T25" fmla="*/ 81 h 162"/>
                <a:gd name="T26" fmla="*/ 114 w 260"/>
                <a:gd name="T27" fmla="*/ 32 h 162"/>
                <a:gd name="T28" fmla="*/ 146 w 260"/>
                <a:gd name="T29" fmla="*/ 32 h 162"/>
                <a:gd name="T30" fmla="*/ 146 w 260"/>
                <a:gd name="T31" fmla="*/ 81 h 162"/>
                <a:gd name="T32" fmla="*/ 179 w 260"/>
                <a:gd name="T33" fmla="*/ 81 h 162"/>
                <a:gd name="T34" fmla="*/ 130 w 260"/>
                <a:gd name="T35" fmla="*/ 14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162">
                  <a:moveTo>
                    <a:pt x="211" y="65"/>
                  </a:moveTo>
                  <a:cubicBezTo>
                    <a:pt x="211" y="29"/>
                    <a:pt x="182" y="0"/>
                    <a:pt x="146" y="0"/>
                  </a:cubicBezTo>
                  <a:cubicBezTo>
                    <a:pt x="122" y="0"/>
                    <a:pt x="101" y="13"/>
                    <a:pt x="90" y="33"/>
                  </a:cubicBezTo>
                  <a:cubicBezTo>
                    <a:pt x="87" y="33"/>
                    <a:pt x="84" y="32"/>
                    <a:pt x="81" y="32"/>
                  </a:cubicBezTo>
                  <a:cubicBezTo>
                    <a:pt x="59" y="32"/>
                    <a:pt x="41" y="47"/>
                    <a:pt x="35" y="67"/>
                  </a:cubicBezTo>
                  <a:cubicBezTo>
                    <a:pt x="15" y="73"/>
                    <a:pt x="0" y="92"/>
                    <a:pt x="0" y="114"/>
                  </a:cubicBezTo>
                  <a:cubicBezTo>
                    <a:pt x="0" y="140"/>
                    <a:pt x="22" y="162"/>
                    <a:pt x="49" y="162"/>
                  </a:cubicBezTo>
                  <a:cubicBezTo>
                    <a:pt x="211" y="162"/>
                    <a:pt x="211" y="162"/>
                    <a:pt x="211" y="162"/>
                  </a:cubicBezTo>
                  <a:cubicBezTo>
                    <a:pt x="238" y="162"/>
                    <a:pt x="260" y="140"/>
                    <a:pt x="260" y="114"/>
                  </a:cubicBezTo>
                  <a:cubicBezTo>
                    <a:pt x="260" y="87"/>
                    <a:pt x="238" y="65"/>
                    <a:pt x="211" y="65"/>
                  </a:cubicBezTo>
                  <a:close/>
                  <a:moveTo>
                    <a:pt x="130" y="146"/>
                  </a:moveTo>
                  <a:cubicBezTo>
                    <a:pt x="81" y="81"/>
                    <a:pt x="81" y="81"/>
                    <a:pt x="81" y="81"/>
                  </a:cubicBezTo>
                  <a:cubicBezTo>
                    <a:pt x="114" y="81"/>
                    <a:pt x="114" y="81"/>
                    <a:pt x="114" y="81"/>
                  </a:cubicBezTo>
                  <a:cubicBezTo>
                    <a:pt x="114" y="32"/>
                    <a:pt x="114" y="32"/>
                    <a:pt x="114" y="32"/>
                  </a:cubicBezTo>
                  <a:cubicBezTo>
                    <a:pt x="146" y="32"/>
                    <a:pt x="146" y="32"/>
                    <a:pt x="146" y="32"/>
                  </a:cubicBezTo>
                  <a:cubicBezTo>
                    <a:pt x="146" y="81"/>
                    <a:pt x="146" y="81"/>
                    <a:pt x="146" y="81"/>
                  </a:cubicBezTo>
                  <a:cubicBezTo>
                    <a:pt x="179" y="81"/>
                    <a:pt x="179" y="81"/>
                    <a:pt x="179" y="81"/>
                  </a:cubicBezTo>
                  <a:lnTo>
                    <a:pt x="130" y="146"/>
                  </a:lnTo>
                  <a:close/>
                </a:path>
              </a:pathLst>
            </a:custGeom>
            <a:grp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cs typeface="+mn-ea"/>
                <a:sym typeface="+mn-lt"/>
              </a:endParaRPr>
            </a:p>
          </p:txBody>
        </p:sp>
      </p:grpSp>
      <p:sp>
        <p:nvSpPr>
          <p:cNvPr id="52" name="TextBox 1210"/>
          <p:cNvSpPr/>
          <p:nvPr/>
        </p:nvSpPr>
        <p:spPr>
          <a:xfrm>
            <a:off x="2089256" y="1731942"/>
            <a:ext cx="1068241" cy="623246"/>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68580" tIns="34289" rIns="68580" bIns="34289">
            <a:spAutoFit/>
          </a:bodyPr>
          <a:lstStyle/>
          <a:p>
            <a:pPr lvl="0" algn="ctr"/>
            <a:r>
              <a:rPr lang="zh-CN" altLang="en-US" sz="1800" b="1" dirty="0">
                <a:solidFill>
                  <a:srgbClr val="1B4367"/>
                </a:solidFill>
                <a:cs typeface="+mn-ea"/>
                <a:sym typeface="+mn-lt"/>
              </a:rPr>
              <a:t>管线运行</a:t>
            </a:r>
            <a:endParaRPr lang="en-US" altLang="zh-CN" sz="1800" b="1" dirty="0">
              <a:solidFill>
                <a:srgbClr val="1B4367"/>
              </a:solidFill>
              <a:cs typeface="+mn-ea"/>
              <a:sym typeface="+mn-lt"/>
            </a:endParaRPr>
          </a:p>
          <a:p>
            <a:pPr lvl="0" algn="ctr"/>
            <a:r>
              <a:rPr lang="zh-CN" altLang="en-US" sz="1800" b="1" dirty="0">
                <a:solidFill>
                  <a:srgbClr val="1B4367"/>
                </a:solidFill>
                <a:cs typeface="+mn-ea"/>
                <a:sym typeface="+mn-lt"/>
              </a:rPr>
              <a:t>数学模型</a:t>
            </a:r>
          </a:p>
        </p:txBody>
      </p:sp>
      <p:sp>
        <p:nvSpPr>
          <p:cNvPr id="53" name="TextBox 1210"/>
          <p:cNvSpPr/>
          <p:nvPr/>
        </p:nvSpPr>
        <p:spPr>
          <a:xfrm>
            <a:off x="2755013" y="1056566"/>
            <a:ext cx="1068242" cy="623246"/>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68580" tIns="34289" rIns="68580" bIns="34289">
            <a:spAutoFit/>
          </a:bodyPr>
          <a:lstStyle/>
          <a:p>
            <a:pPr lvl="0" algn="ctr"/>
            <a:r>
              <a:rPr lang="zh-CN" altLang="en-US" sz="1800" b="1" dirty="0">
                <a:solidFill>
                  <a:srgbClr val="1B4367"/>
                </a:solidFill>
                <a:cs typeface="+mn-ea"/>
                <a:sym typeface="+mn-lt"/>
              </a:rPr>
              <a:t>泵站优化</a:t>
            </a:r>
            <a:endParaRPr lang="en-US" altLang="zh-CN" sz="1800" b="1" dirty="0">
              <a:solidFill>
                <a:srgbClr val="1B4367"/>
              </a:solidFill>
              <a:cs typeface="+mn-ea"/>
              <a:sym typeface="+mn-lt"/>
            </a:endParaRPr>
          </a:p>
          <a:p>
            <a:pPr lvl="0" algn="ctr"/>
            <a:r>
              <a:rPr lang="zh-CN" altLang="en-US" sz="1800" b="1" dirty="0">
                <a:solidFill>
                  <a:srgbClr val="1B4367"/>
                </a:solidFill>
                <a:cs typeface="+mn-ea"/>
                <a:sym typeface="+mn-lt"/>
              </a:rPr>
              <a:t>调度</a:t>
            </a:r>
          </a:p>
        </p:txBody>
      </p:sp>
      <p:sp>
        <p:nvSpPr>
          <p:cNvPr id="54" name="TextBox 1210"/>
          <p:cNvSpPr/>
          <p:nvPr/>
        </p:nvSpPr>
        <p:spPr>
          <a:xfrm>
            <a:off x="3992428" y="624707"/>
            <a:ext cx="1068241" cy="623246"/>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68580" tIns="34289" rIns="68580" bIns="34289">
            <a:spAutoFit/>
          </a:bodyPr>
          <a:lstStyle/>
          <a:p>
            <a:pPr lvl="0" algn="ctr"/>
            <a:r>
              <a:rPr lang="zh-CN" altLang="en-US" sz="1800" b="1" dirty="0">
                <a:solidFill>
                  <a:srgbClr val="1B4367"/>
                </a:solidFill>
                <a:cs typeface="+mn-ea"/>
                <a:sym typeface="+mn-lt"/>
              </a:rPr>
              <a:t>管线运行</a:t>
            </a:r>
            <a:endParaRPr lang="en-US" altLang="zh-CN" sz="1800" b="1" dirty="0">
              <a:solidFill>
                <a:srgbClr val="1B4367"/>
              </a:solidFill>
              <a:cs typeface="+mn-ea"/>
              <a:sym typeface="+mn-lt"/>
            </a:endParaRPr>
          </a:p>
          <a:p>
            <a:pPr lvl="0" algn="ctr"/>
            <a:r>
              <a:rPr lang="zh-CN" altLang="en-US" sz="1800" b="1" dirty="0">
                <a:solidFill>
                  <a:srgbClr val="1B4367"/>
                </a:solidFill>
                <a:cs typeface="+mn-ea"/>
                <a:sym typeface="+mn-lt"/>
              </a:rPr>
              <a:t>成本</a:t>
            </a:r>
          </a:p>
        </p:txBody>
      </p:sp>
      <p:sp>
        <p:nvSpPr>
          <p:cNvPr id="55" name="TextBox 1210"/>
          <p:cNvSpPr/>
          <p:nvPr/>
        </p:nvSpPr>
        <p:spPr>
          <a:xfrm>
            <a:off x="5314295" y="1037295"/>
            <a:ext cx="1068241" cy="623246"/>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68580" tIns="34289" rIns="68580" bIns="34289">
            <a:spAutoFit/>
          </a:bodyPr>
          <a:lstStyle/>
          <a:p>
            <a:pPr lvl="0" algn="ctr"/>
            <a:r>
              <a:rPr lang="zh-CN" altLang="en-US" sz="1800" b="1" dirty="0">
                <a:solidFill>
                  <a:srgbClr val="1B4367"/>
                </a:solidFill>
                <a:cs typeface="+mn-ea"/>
                <a:sym typeface="+mn-lt"/>
              </a:rPr>
              <a:t>管线水锤</a:t>
            </a:r>
            <a:endParaRPr lang="en-US" altLang="zh-CN" sz="1800" b="1" dirty="0">
              <a:solidFill>
                <a:srgbClr val="1B4367"/>
              </a:solidFill>
              <a:cs typeface="+mn-ea"/>
              <a:sym typeface="+mn-lt"/>
            </a:endParaRPr>
          </a:p>
          <a:p>
            <a:pPr lvl="0" algn="ctr"/>
            <a:r>
              <a:rPr lang="zh-CN" altLang="en-US" sz="1800" b="1" dirty="0">
                <a:solidFill>
                  <a:srgbClr val="1B4367"/>
                </a:solidFill>
                <a:cs typeface="+mn-ea"/>
                <a:sym typeface="+mn-lt"/>
              </a:rPr>
              <a:t>防护</a:t>
            </a:r>
            <a:endParaRPr lang="en-US" altLang="zh-CN" sz="1800" b="1" dirty="0">
              <a:solidFill>
                <a:srgbClr val="1B4367"/>
              </a:solidFill>
              <a:cs typeface="+mn-ea"/>
              <a:sym typeface="+mn-lt"/>
            </a:endParaRPr>
          </a:p>
        </p:txBody>
      </p:sp>
      <p:sp>
        <p:nvSpPr>
          <p:cNvPr id="56" name="TextBox 1210"/>
          <p:cNvSpPr/>
          <p:nvPr/>
        </p:nvSpPr>
        <p:spPr>
          <a:xfrm>
            <a:off x="5983100" y="1763394"/>
            <a:ext cx="1068241" cy="623246"/>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68580" tIns="34289" rIns="68580" bIns="34289">
            <a:spAutoFit/>
          </a:bodyPr>
          <a:lstStyle/>
          <a:p>
            <a:pPr lvl="0" algn="ctr"/>
            <a:r>
              <a:rPr lang="zh-CN" altLang="en-US" sz="1800" b="1" dirty="0">
                <a:solidFill>
                  <a:srgbClr val="1B4367"/>
                </a:solidFill>
                <a:cs typeface="+mn-ea"/>
                <a:sym typeface="+mn-lt"/>
              </a:rPr>
              <a:t>管线节水</a:t>
            </a:r>
            <a:endParaRPr lang="en-US" altLang="zh-CN" sz="1800" b="1" dirty="0">
              <a:solidFill>
                <a:srgbClr val="1B4367"/>
              </a:solidFill>
              <a:cs typeface="+mn-ea"/>
              <a:sym typeface="+mn-lt"/>
            </a:endParaRPr>
          </a:p>
          <a:p>
            <a:pPr lvl="0" algn="ctr"/>
            <a:r>
              <a:rPr lang="zh-CN" altLang="en-US" sz="1800" b="1" dirty="0">
                <a:solidFill>
                  <a:srgbClr val="1B4367"/>
                </a:solidFill>
                <a:cs typeface="+mn-ea"/>
                <a:sym typeface="+mn-lt"/>
              </a:rPr>
              <a:t>降耗</a:t>
            </a:r>
            <a:endParaRPr lang="en-US" altLang="zh-CN" sz="1800" b="1" dirty="0">
              <a:solidFill>
                <a:srgbClr val="1B4367"/>
              </a:solidFill>
              <a:cs typeface="+mn-ea"/>
              <a:sym typeface="+mn-lt"/>
            </a:endParaRPr>
          </a:p>
        </p:txBody>
      </p:sp>
      <p:sp>
        <p:nvSpPr>
          <p:cNvPr id="57" name="TextBox 1210"/>
          <p:cNvSpPr/>
          <p:nvPr/>
        </p:nvSpPr>
        <p:spPr>
          <a:xfrm>
            <a:off x="6285204" y="2709102"/>
            <a:ext cx="1533112" cy="623246"/>
          </a:xfrm>
          <a:prstGeom prst="rect">
            <a:avLst/>
          </a:prstGeom>
          <a:noFill/>
          <a:ln w="9525">
            <a:noFill/>
            <a:miter/>
          </a:ln>
          <a:extLst>
            <a:ext uri="{909E8E84-426E-40DD-AFC4-6F175D3DCCD1}">
              <a14:hiddenFill xmlns:a14="http://schemas.microsoft.com/office/drawing/2010/main">
                <a:solidFill>
                  <a:srgbClr val="5CA0B4"/>
                </a:solidFill>
              </a14:hiddenFill>
            </a:ext>
          </a:extLst>
        </p:spPr>
        <p:txBody>
          <a:bodyPr wrap="none" lIns="68580" tIns="34289" rIns="68580" bIns="34289">
            <a:spAutoFit/>
          </a:bodyPr>
          <a:lstStyle/>
          <a:p>
            <a:pPr lvl="0" algn="ctr"/>
            <a:r>
              <a:rPr lang="zh-CN" altLang="en-US" sz="1800" b="1" dirty="0">
                <a:solidFill>
                  <a:srgbClr val="1B4367"/>
                </a:solidFill>
                <a:cs typeface="+mn-ea"/>
                <a:sym typeface="+mn-lt"/>
              </a:rPr>
              <a:t>安全事故预警</a:t>
            </a:r>
            <a:endParaRPr lang="en-US" altLang="zh-CN" sz="1800" b="1" dirty="0">
              <a:solidFill>
                <a:srgbClr val="1B4367"/>
              </a:solidFill>
              <a:cs typeface="+mn-ea"/>
              <a:sym typeface="+mn-lt"/>
            </a:endParaRPr>
          </a:p>
          <a:p>
            <a:pPr lvl="0" algn="ctr"/>
            <a:r>
              <a:rPr lang="zh-CN" altLang="en-US" sz="1800" b="1" dirty="0">
                <a:solidFill>
                  <a:srgbClr val="1B4367"/>
                </a:solidFill>
                <a:cs typeface="+mn-ea"/>
                <a:sym typeface="+mn-lt"/>
              </a:rPr>
              <a:t>与预案</a:t>
            </a:r>
          </a:p>
        </p:txBody>
      </p:sp>
      <p:sp>
        <p:nvSpPr>
          <p:cNvPr id="43" name="TextBox 59"/>
          <p:cNvSpPr>
            <a:spLocks noChangeArrowheads="1"/>
          </p:cNvSpPr>
          <p:nvPr/>
        </p:nvSpPr>
        <p:spPr bwMode="auto">
          <a:xfrm flipH="1">
            <a:off x="6131003" y="130098"/>
            <a:ext cx="27943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运维平台的智慧保障</a:t>
            </a:r>
          </a:p>
        </p:txBody>
      </p:sp>
    </p:spTree>
    <p:extLst>
      <p:ext uri="{BB962C8B-B14F-4D97-AF65-F5344CB8AC3E}">
        <p14:creationId xmlns:p14="http://schemas.microsoft.com/office/powerpoint/2010/main" val="190448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par>
                          <p:cTn id="38" fill="hold">
                            <p:stCondLst>
                              <p:cond delay="3500"/>
                            </p:stCondLst>
                            <p:childTnLst>
                              <p:par>
                                <p:cTn id="39" presetID="53" presetClass="entr" presetSubtype="16"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p:cTn id="47" dur="500" fill="hold"/>
                                        <p:tgtEl>
                                          <p:spTgt spid="21"/>
                                        </p:tgtEl>
                                        <p:attrNameLst>
                                          <p:attrName>ppt_w</p:attrName>
                                        </p:attrNameLst>
                                      </p:cBhvr>
                                      <p:tavLst>
                                        <p:tav tm="0">
                                          <p:val>
                                            <p:fltVal val="0"/>
                                          </p:val>
                                        </p:tav>
                                        <p:tav tm="100000">
                                          <p:val>
                                            <p:strVal val="#ppt_w"/>
                                          </p:val>
                                        </p:tav>
                                      </p:tavLst>
                                    </p:anim>
                                    <p:anim calcmode="lin" valueType="num">
                                      <p:cBhvr>
                                        <p:cTn id="48" dur="500" fill="hold"/>
                                        <p:tgtEl>
                                          <p:spTgt spid="21"/>
                                        </p:tgtEl>
                                        <p:attrNameLst>
                                          <p:attrName>ppt_h</p:attrName>
                                        </p:attrNameLst>
                                      </p:cBhvr>
                                      <p:tavLst>
                                        <p:tav tm="0">
                                          <p:val>
                                            <p:fltVal val="0"/>
                                          </p:val>
                                        </p:tav>
                                        <p:tav tm="100000">
                                          <p:val>
                                            <p:strVal val="#ppt_h"/>
                                          </p:val>
                                        </p:tav>
                                      </p:tavLst>
                                    </p:anim>
                                    <p:animEffect transition="in" filter="fade">
                                      <p:cBhvr>
                                        <p:cTn id="49" dur="500"/>
                                        <p:tgtEl>
                                          <p:spTgt spid="21"/>
                                        </p:tgtEl>
                                      </p:cBhvr>
                                    </p:animEffect>
                                  </p:childTnLst>
                                </p:cTn>
                              </p:par>
                            </p:childTnLst>
                          </p:cTn>
                        </p:par>
                        <p:par>
                          <p:cTn id="50" fill="hold">
                            <p:stCondLst>
                              <p:cond delay="4500"/>
                            </p:stCondLst>
                            <p:childTnLst>
                              <p:par>
                                <p:cTn id="51" presetID="53" presetClass="entr" presetSubtype="16"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par>
                          <p:cTn id="56" fill="hold">
                            <p:stCondLst>
                              <p:cond delay="5000"/>
                            </p:stCondLst>
                            <p:childTnLst>
                              <p:par>
                                <p:cTn id="57" presetID="42" presetClass="entr" presetSubtype="0" fill="hold" grpId="0" nodeType="after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1000"/>
                                        <p:tgtEl>
                                          <p:spTgt spid="52"/>
                                        </p:tgtEl>
                                      </p:cBhvr>
                                    </p:animEffect>
                                    <p:anim calcmode="lin" valueType="num">
                                      <p:cBhvr>
                                        <p:cTn id="60" dur="1000" fill="hold"/>
                                        <p:tgtEl>
                                          <p:spTgt spid="52"/>
                                        </p:tgtEl>
                                        <p:attrNameLst>
                                          <p:attrName>ppt_x</p:attrName>
                                        </p:attrNameLst>
                                      </p:cBhvr>
                                      <p:tavLst>
                                        <p:tav tm="0">
                                          <p:val>
                                            <p:strVal val="#ppt_x"/>
                                          </p:val>
                                        </p:tav>
                                        <p:tav tm="100000">
                                          <p:val>
                                            <p:strVal val="#ppt_x"/>
                                          </p:val>
                                        </p:tav>
                                      </p:tavLst>
                                    </p:anim>
                                    <p:anim calcmode="lin" valueType="num">
                                      <p:cBhvr>
                                        <p:cTn id="61" dur="1000" fill="hold"/>
                                        <p:tgtEl>
                                          <p:spTgt spid="52"/>
                                        </p:tgtEl>
                                        <p:attrNameLst>
                                          <p:attrName>ppt_y</p:attrName>
                                        </p:attrNameLst>
                                      </p:cBhvr>
                                      <p:tavLst>
                                        <p:tav tm="0">
                                          <p:val>
                                            <p:strVal val="#ppt_y+.1"/>
                                          </p:val>
                                        </p:tav>
                                        <p:tav tm="100000">
                                          <p:val>
                                            <p:strVal val="#ppt_y"/>
                                          </p:val>
                                        </p:tav>
                                      </p:tavLst>
                                    </p:anim>
                                  </p:childTnLst>
                                </p:cTn>
                              </p:par>
                            </p:childTnLst>
                          </p:cTn>
                        </p:par>
                        <p:par>
                          <p:cTn id="62" fill="hold">
                            <p:stCondLst>
                              <p:cond delay="6000"/>
                            </p:stCondLst>
                            <p:childTnLst>
                              <p:par>
                                <p:cTn id="63" presetID="42" presetClass="entr" presetSubtype="0" fill="hold" grpId="0" nodeType="afterEffect">
                                  <p:stCondLst>
                                    <p:cond delay="0"/>
                                  </p:stCondLst>
                                  <p:childTnLst>
                                    <p:set>
                                      <p:cBhvr>
                                        <p:cTn id="64" dur="1" fill="hold">
                                          <p:stCondLst>
                                            <p:cond delay="0"/>
                                          </p:stCondLst>
                                        </p:cTn>
                                        <p:tgtEl>
                                          <p:spTgt spid="53"/>
                                        </p:tgtEl>
                                        <p:attrNameLst>
                                          <p:attrName>style.visibility</p:attrName>
                                        </p:attrNameLst>
                                      </p:cBhvr>
                                      <p:to>
                                        <p:strVal val="visible"/>
                                      </p:to>
                                    </p:set>
                                    <p:animEffect transition="in" filter="fade">
                                      <p:cBhvr>
                                        <p:cTn id="65" dur="1000"/>
                                        <p:tgtEl>
                                          <p:spTgt spid="53"/>
                                        </p:tgtEl>
                                      </p:cBhvr>
                                    </p:animEffect>
                                    <p:anim calcmode="lin" valueType="num">
                                      <p:cBhvr>
                                        <p:cTn id="66" dur="1000" fill="hold"/>
                                        <p:tgtEl>
                                          <p:spTgt spid="53"/>
                                        </p:tgtEl>
                                        <p:attrNameLst>
                                          <p:attrName>ppt_x</p:attrName>
                                        </p:attrNameLst>
                                      </p:cBhvr>
                                      <p:tavLst>
                                        <p:tav tm="0">
                                          <p:val>
                                            <p:strVal val="#ppt_x"/>
                                          </p:val>
                                        </p:tav>
                                        <p:tav tm="100000">
                                          <p:val>
                                            <p:strVal val="#ppt_x"/>
                                          </p:val>
                                        </p:tav>
                                      </p:tavLst>
                                    </p:anim>
                                    <p:anim calcmode="lin" valueType="num">
                                      <p:cBhvr>
                                        <p:cTn id="67" dur="1000" fill="hold"/>
                                        <p:tgtEl>
                                          <p:spTgt spid="53"/>
                                        </p:tgtEl>
                                        <p:attrNameLst>
                                          <p:attrName>ppt_y</p:attrName>
                                        </p:attrNameLst>
                                      </p:cBhvr>
                                      <p:tavLst>
                                        <p:tav tm="0">
                                          <p:val>
                                            <p:strVal val="#ppt_y+.1"/>
                                          </p:val>
                                        </p:tav>
                                        <p:tav tm="100000">
                                          <p:val>
                                            <p:strVal val="#ppt_y"/>
                                          </p:val>
                                        </p:tav>
                                      </p:tavLst>
                                    </p:anim>
                                  </p:childTnLst>
                                </p:cTn>
                              </p:par>
                            </p:childTnLst>
                          </p:cTn>
                        </p:par>
                        <p:par>
                          <p:cTn id="68" fill="hold">
                            <p:stCondLst>
                              <p:cond delay="7000"/>
                            </p:stCondLst>
                            <p:childTnLst>
                              <p:par>
                                <p:cTn id="69" presetID="42" presetClass="entr" presetSubtype="0"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1000"/>
                                        <p:tgtEl>
                                          <p:spTgt spid="54"/>
                                        </p:tgtEl>
                                      </p:cBhvr>
                                    </p:animEffect>
                                    <p:anim calcmode="lin" valueType="num">
                                      <p:cBhvr>
                                        <p:cTn id="72" dur="1000" fill="hold"/>
                                        <p:tgtEl>
                                          <p:spTgt spid="54"/>
                                        </p:tgtEl>
                                        <p:attrNameLst>
                                          <p:attrName>ppt_x</p:attrName>
                                        </p:attrNameLst>
                                      </p:cBhvr>
                                      <p:tavLst>
                                        <p:tav tm="0">
                                          <p:val>
                                            <p:strVal val="#ppt_x"/>
                                          </p:val>
                                        </p:tav>
                                        <p:tav tm="100000">
                                          <p:val>
                                            <p:strVal val="#ppt_x"/>
                                          </p:val>
                                        </p:tav>
                                      </p:tavLst>
                                    </p:anim>
                                    <p:anim calcmode="lin" valueType="num">
                                      <p:cBhvr>
                                        <p:cTn id="73" dur="1000" fill="hold"/>
                                        <p:tgtEl>
                                          <p:spTgt spid="54"/>
                                        </p:tgtEl>
                                        <p:attrNameLst>
                                          <p:attrName>ppt_y</p:attrName>
                                        </p:attrNameLst>
                                      </p:cBhvr>
                                      <p:tavLst>
                                        <p:tav tm="0">
                                          <p:val>
                                            <p:strVal val="#ppt_y+.1"/>
                                          </p:val>
                                        </p:tav>
                                        <p:tav tm="100000">
                                          <p:val>
                                            <p:strVal val="#ppt_y"/>
                                          </p:val>
                                        </p:tav>
                                      </p:tavLst>
                                    </p:anim>
                                  </p:childTnLst>
                                </p:cTn>
                              </p:par>
                            </p:childTnLst>
                          </p:cTn>
                        </p:par>
                        <p:par>
                          <p:cTn id="74" fill="hold">
                            <p:stCondLst>
                              <p:cond delay="8000"/>
                            </p:stCondLst>
                            <p:childTnLst>
                              <p:par>
                                <p:cTn id="75" presetID="42" presetClass="entr" presetSubtype="0" fill="hold" grpId="0" nodeType="after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fade">
                                      <p:cBhvr>
                                        <p:cTn id="77" dur="1000"/>
                                        <p:tgtEl>
                                          <p:spTgt spid="55"/>
                                        </p:tgtEl>
                                      </p:cBhvr>
                                    </p:animEffect>
                                    <p:anim calcmode="lin" valueType="num">
                                      <p:cBhvr>
                                        <p:cTn id="78" dur="1000" fill="hold"/>
                                        <p:tgtEl>
                                          <p:spTgt spid="55"/>
                                        </p:tgtEl>
                                        <p:attrNameLst>
                                          <p:attrName>ppt_x</p:attrName>
                                        </p:attrNameLst>
                                      </p:cBhvr>
                                      <p:tavLst>
                                        <p:tav tm="0">
                                          <p:val>
                                            <p:strVal val="#ppt_x"/>
                                          </p:val>
                                        </p:tav>
                                        <p:tav tm="100000">
                                          <p:val>
                                            <p:strVal val="#ppt_x"/>
                                          </p:val>
                                        </p:tav>
                                      </p:tavLst>
                                    </p:anim>
                                    <p:anim calcmode="lin" valueType="num">
                                      <p:cBhvr>
                                        <p:cTn id="79" dur="1000" fill="hold"/>
                                        <p:tgtEl>
                                          <p:spTgt spid="55"/>
                                        </p:tgtEl>
                                        <p:attrNameLst>
                                          <p:attrName>ppt_y</p:attrName>
                                        </p:attrNameLst>
                                      </p:cBhvr>
                                      <p:tavLst>
                                        <p:tav tm="0">
                                          <p:val>
                                            <p:strVal val="#ppt_y+.1"/>
                                          </p:val>
                                        </p:tav>
                                        <p:tav tm="100000">
                                          <p:val>
                                            <p:strVal val="#ppt_y"/>
                                          </p:val>
                                        </p:tav>
                                      </p:tavLst>
                                    </p:anim>
                                  </p:childTnLst>
                                </p:cTn>
                              </p:par>
                            </p:childTnLst>
                          </p:cTn>
                        </p:par>
                        <p:par>
                          <p:cTn id="80" fill="hold">
                            <p:stCondLst>
                              <p:cond delay="9000"/>
                            </p:stCondLst>
                            <p:childTnLst>
                              <p:par>
                                <p:cTn id="81" presetID="42" presetClass="entr" presetSubtype="0" fill="hold" grpId="0" nodeType="afterEffect">
                                  <p:stCondLst>
                                    <p:cond delay="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1000"/>
                                        <p:tgtEl>
                                          <p:spTgt spid="56"/>
                                        </p:tgtEl>
                                      </p:cBhvr>
                                    </p:animEffect>
                                    <p:anim calcmode="lin" valueType="num">
                                      <p:cBhvr>
                                        <p:cTn id="84" dur="1000" fill="hold"/>
                                        <p:tgtEl>
                                          <p:spTgt spid="56"/>
                                        </p:tgtEl>
                                        <p:attrNameLst>
                                          <p:attrName>ppt_x</p:attrName>
                                        </p:attrNameLst>
                                      </p:cBhvr>
                                      <p:tavLst>
                                        <p:tav tm="0">
                                          <p:val>
                                            <p:strVal val="#ppt_x"/>
                                          </p:val>
                                        </p:tav>
                                        <p:tav tm="100000">
                                          <p:val>
                                            <p:strVal val="#ppt_x"/>
                                          </p:val>
                                        </p:tav>
                                      </p:tavLst>
                                    </p:anim>
                                    <p:anim calcmode="lin" valueType="num">
                                      <p:cBhvr>
                                        <p:cTn id="85" dur="1000" fill="hold"/>
                                        <p:tgtEl>
                                          <p:spTgt spid="56"/>
                                        </p:tgtEl>
                                        <p:attrNameLst>
                                          <p:attrName>ppt_y</p:attrName>
                                        </p:attrNameLst>
                                      </p:cBhvr>
                                      <p:tavLst>
                                        <p:tav tm="0">
                                          <p:val>
                                            <p:strVal val="#ppt_y+.1"/>
                                          </p:val>
                                        </p:tav>
                                        <p:tav tm="100000">
                                          <p:val>
                                            <p:strVal val="#ppt_y"/>
                                          </p:val>
                                        </p:tav>
                                      </p:tavLst>
                                    </p:anim>
                                  </p:childTnLst>
                                </p:cTn>
                              </p:par>
                            </p:childTnLst>
                          </p:cTn>
                        </p:par>
                        <p:par>
                          <p:cTn id="86" fill="hold">
                            <p:stCondLst>
                              <p:cond delay="10000"/>
                            </p:stCondLst>
                            <p:childTnLst>
                              <p:par>
                                <p:cTn id="87" presetID="42" presetClass="entr" presetSubtype="0" fill="hold" grpId="0" nodeType="afterEffect">
                                  <p:stCondLst>
                                    <p:cond delay="0"/>
                                  </p:stCondLst>
                                  <p:childTnLst>
                                    <p:set>
                                      <p:cBhvr>
                                        <p:cTn id="88" dur="1" fill="hold">
                                          <p:stCondLst>
                                            <p:cond delay="0"/>
                                          </p:stCondLst>
                                        </p:cTn>
                                        <p:tgtEl>
                                          <p:spTgt spid="57"/>
                                        </p:tgtEl>
                                        <p:attrNameLst>
                                          <p:attrName>style.visibility</p:attrName>
                                        </p:attrNameLst>
                                      </p:cBhvr>
                                      <p:to>
                                        <p:strVal val="visible"/>
                                      </p:to>
                                    </p:set>
                                    <p:animEffect transition="in" filter="fade">
                                      <p:cBhvr>
                                        <p:cTn id="89" dur="1000"/>
                                        <p:tgtEl>
                                          <p:spTgt spid="57"/>
                                        </p:tgtEl>
                                      </p:cBhvr>
                                    </p:animEffect>
                                    <p:anim calcmode="lin" valueType="num">
                                      <p:cBhvr>
                                        <p:cTn id="90" dur="1000" fill="hold"/>
                                        <p:tgtEl>
                                          <p:spTgt spid="57"/>
                                        </p:tgtEl>
                                        <p:attrNameLst>
                                          <p:attrName>ppt_x</p:attrName>
                                        </p:attrNameLst>
                                      </p:cBhvr>
                                      <p:tavLst>
                                        <p:tav tm="0">
                                          <p:val>
                                            <p:strVal val="#ppt_x"/>
                                          </p:val>
                                        </p:tav>
                                        <p:tav tm="100000">
                                          <p:val>
                                            <p:strVal val="#ppt_x"/>
                                          </p:val>
                                        </p:tav>
                                      </p:tavLst>
                                    </p:anim>
                                    <p:anim calcmode="lin" valueType="num">
                                      <p:cBhvr>
                                        <p:cTn id="9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3" grpId="0"/>
      <p:bldP spid="52" grpId="0"/>
      <p:bldP spid="53" grpId="0"/>
      <p:bldP spid="54" grpId="0"/>
      <p:bldP spid="55" grpId="0"/>
      <p:bldP spid="56" grpId="0"/>
      <p:bldP spid="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idx="1"/>
          </p:nvPr>
        </p:nvPicPr>
        <p:blipFill>
          <a:blip r:embed="rId2"/>
          <a:stretch>
            <a:fillRect/>
          </a:stretch>
        </p:blipFill>
        <p:spPr>
          <a:xfrm>
            <a:off x="2555776" y="1059582"/>
            <a:ext cx="6573537" cy="3389733"/>
          </a:xfrm>
          <a:prstGeom prst="rect">
            <a:avLst/>
          </a:prstGeom>
        </p:spPr>
      </p:pic>
      <p:sp>
        <p:nvSpPr>
          <p:cNvPr id="8" name="TextBox 59"/>
          <p:cNvSpPr>
            <a:spLocks noChangeArrowheads="1"/>
          </p:cNvSpPr>
          <p:nvPr/>
        </p:nvSpPr>
        <p:spPr bwMode="auto">
          <a:xfrm flipH="1">
            <a:off x="7092279" y="130098"/>
            <a:ext cx="1833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泵站优化</a:t>
            </a:r>
          </a:p>
        </p:txBody>
      </p:sp>
      <p:sp>
        <p:nvSpPr>
          <p:cNvPr id="4" name="文本框 3">
            <a:extLst>
              <a:ext uri="{FF2B5EF4-FFF2-40B4-BE49-F238E27FC236}">
                <a16:creationId xmlns:a16="http://schemas.microsoft.com/office/drawing/2014/main" id="{2A8DAF9A-619A-4F6F-B09F-25CA3CB09D31}"/>
              </a:ext>
            </a:extLst>
          </p:cNvPr>
          <p:cNvSpPr txBox="1"/>
          <p:nvPr/>
        </p:nvSpPr>
        <p:spPr>
          <a:xfrm>
            <a:off x="179512" y="861622"/>
            <a:ext cx="2376264" cy="2989280"/>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根据压力、水量变化，自动切换水泵组合；</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建立数学模型分析运行参数，水泵始终保持高效区间运行；</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运行异常时，自动报警与停泵。</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endParaRPr lang="zh-CN" altLang="en-US" sz="16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912022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9"/>
          <p:cNvSpPr>
            <a:spLocks noChangeArrowheads="1"/>
          </p:cNvSpPr>
          <p:nvPr/>
        </p:nvSpPr>
        <p:spPr bwMode="auto">
          <a:xfrm flipH="1">
            <a:off x="7092279" y="130098"/>
            <a:ext cx="1833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水锤防护</a:t>
            </a:r>
          </a:p>
        </p:txBody>
      </p:sp>
      <p:pic>
        <p:nvPicPr>
          <p:cNvPr id="5" name="内容占位符 4">
            <a:extLst>
              <a:ext uri="{FF2B5EF4-FFF2-40B4-BE49-F238E27FC236}">
                <a16:creationId xmlns:a16="http://schemas.microsoft.com/office/drawing/2014/main" id="{8F4B84A6-455C-4FE5-AAC8-3A2F68273F64}"/>
              </a:ext>
            </a:extLst>
          </p:cNvPr>
          <p:cNvPicPr>
            <a:picLocks noGrp="1" noChangeAspect="1"/>
          </p:cNvPicPr>
          <p:nvPr>
            <p:ph idx="1"/>
          </p:nvPr>
        </p:nvPicPr>
        <p:blipFill>
          <a:blip r:embed="rId2"/>
          <a:stretch>
            <a:fillRect/>
          </a:stretch>
        </p:blipFill>
        <p:spPr>
          <a:xfrm>
            <a:off x="2998863" y="1059582"/>
            <a:ext cx="5953099" cy="3394075"/>
          </a:xfrm>
          <a:prstGeom prst="rect">
            <a:avLst/>
          </a:prstGeom>
        </p:spPr>
      </p:pic>
      <p:sp>
        <p:nvSpPr>
          <p:cNvPr id="8" name="文本框 7">
            <a:extLst>
              <a:ext uri="{FF2B5EF4-FFF2-40B4-BE49-F238E27FC236}">
                <a16:creationId xmlns:a16="http://schemas.microsoft.com/office/drawing/2014/main" id="{EC447478-6094-4442-83A5-7F844F2BB00C}"/>
              </a:ext>
            </a:extLst>
          </p:cNvPr>
          <p:cNvSpPr txBox="1"/>
          <p:nvPr/>
        </p:nvSpPr>
        <p:spPr>
          <a:xfrm>
            <a:off x="395536" y="1034643"/>
            <a:ext cx="2376264" cy="2989280"/>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根据压力和水量变化异常，提示水锤发生；</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判断水锤级别；</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监视水锤防护设备运行状况；</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提示水泵是否停止运行；</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执行停泵操作指令。</a:t>
            </a:r>
          </a:p>
        </p:txBody>
      </p:sp>
    </p:spTree>
    <p:extLst>
      <p:ext uri="{BB962C8B-B14F-4D97-AF65-F5344CB8AC3E}">
        <p14:creationId xmlns:p14="http://schemas.microsoft.com/office/powerpoint/2010/main" val="347816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193008" y="1128712"/>
            <a:ext cx="1507331" cy="2900363"/>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335883" y="1285875"/>
            <a:ext cx="1221581" cy="25717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7200" dirty="0">
                <a:latin typeface="微软雅黑" panose="020B0503020204020204" charset="-122"/>
                <a:ea typeface="微软雅黑" panose="020B0503020204020204" charset="-122"/>
              </a:rPr>
              <a:t>目</a:t>
            </a:r>
            <a:endParaRPr lang="en-US" altLang="zh-CN" sz="7200" dirty="0">
              <a:latin typeface="微软雅黑" panose="020B0503020204020204" charset="-122"/>
              <a:ea typeface="微软雅黑" panose="020B0503020204020204" charset="-122"/>
            </a:endParaRPr>
          </a:p>
          <a:p>
            <a:pPr algn="ctr"/>
            <a:r>
              <a:rPr lang="zh-CN" altLang="en-US" sz="7200" dirty="0">
                <a:latin typeface="微软雅黑" panose="020B0503020204020204" charset="-122"/>
                <a:ea typeface="微软雅黑" panose="020B0503020204020204" charset="-122"/>
              </a:rPr>
              <a:t>录</a:t>
            </a:r>
          </a:p>
        </p:txBody>
      </p:sp>
      <p:sp>
        <p:nvSpPr>
          <p:cNvPr id="14" name="椭圆 13"/>
          <p:cNvSpPr/>
          <p:nvPr/>
        </p:nvSpPr>
        <p:spPr>
          <a:xfrm>
            <a:off x="3355089" y="1035844"/>
            <a:ext cx="485775" cy="48577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charset="-122"/>
                <a:ea typeface="微软雅黑" panose="020B0503020204020204" charset="-122"/>
              </a:rPr>
              <a:t>1</a:t>
            </a:r>
            <a:endParaRPr lang="zh-CN" altLang="en-US" dirty="0">
              <a:latin typeface="微软雅黑" panose="020B0503020204020204" charset="-122"/>
              <a:ea typeface="微软雅黑" panose="020B0503020204020204" charset="-122"/>
            </a:endParaRPr>
          </a:p>
        </p:txBody>
      </p:sp>
      <p:sp>
        <p:nvSpPr>
          <p:cNvPr id="15" name="椭圆 14"/>
          <p:cNvSpPr/>
          <p:nvPr/>
        </p:nvSpPr>
        <p:spPr>
          <a:xfrm>
            <a:off x="3355089" y="1900238"/>
            <a:ext cx="485775" cy="48577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charset="-122"/>
                <a:ea typeface="微软雅黑" panose="020B0503020204020204" charset="-122"/>
              </a:rPr>
              <a:t>2</a:t>
            </a:r>
            <a:endParaRPr lang="zh-CN" altLang="en-US" dirty="0">
              <a:latin typeface="微软雅黑" panose="020B0503020204020204" charset="-122"/>
              <a:ea typeface="微软雅黑" panose="020B0503020204020204" charset="-122"/>
            </a:endParaRPr>
          </a:p>
        </p:txBody>
      </p:sp>
      <p:sp>
        <p:nvSpPr>
          <p:cNvPr id="16" name="椭圆 15"/>
          <p:cNvSpPr/>
          <p:nvPr/>
        </p:nvSpPr>
        <p:spPr>
          <a:xfrm>
            <a:off x="3355089" y="2764631"/>
            <a:ext cx="485775" cy="48577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charset="-122"/>
                <a:ea typeface="微软雅黑" panose="020B0503020204020204" charset="-122"/>
              </a:rPr>
              <a:t>3</a:t>
            </a:r>
            <a:endParaRPr lang="zh-CN" altLang="en-US" dirty="0">
              <a:latin typeface="微软雅黑" panose="020B0503020204020204" charset="-122"/>
              <a:ea typeface="微软雅黑" panose="020B0503020204020204" charset="-122"/>
            </a:endParaRPr>
          </a:p>
        </p:txBody>
      </p:sp>
      <p:sp>
        <p:nvSpPr>
          <p:cNvPr id="17" name="椭圆 16"/>
          <p:cNvSpPr/>
          <p:nvPr/>
        </p:nvSpPr>
        <p:spPr>
          <a:xfrm>
            <a:off x="3355089" y="3629025"/>
            <a:ext cx="485775" cy="48577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panose="020B0503020204020204" charset="-122"/>
                <a:ea typeface="微软雅黑" panose="020B0503020204020204" charset="-122"/>
              </a:rPr>
              <a:t>4</a:t>
            </a:r>
            <a:endParaRPr lang="zh-CN" altLang="en-US" dirty="0">
              <a:latin typeface="微软雅黑" panose="020B0503020204020204" charset="-122"/>
              <a:ea typeface="微软雅黑" panose="020B0503020204020204" charset="-122"/>
            </a:endParaRPr>
          </a:p>
        </p:txBody>
      </p:sp>
      <p:sp>
        <p:nvSpPr>
          <p:cNvPr id="19" name="文本框 18"/>
          <p:cNvSpPr txBox="1"/>
          <p:nvPr/>
        </p:nvSpPr>
        <p:spPr>
          <a:xfrm>
            <a:off x="4355212" y="1083011"/>
            <a:ext cx="3241123" cy="523220"/>
          </a:xfrm>
          <a:prstGeom prst="rect">
            <a:avLst/>
          </a:prstGeom>
          <a:noFill/>
        </p:spPr>
        <p:txBody>
          <a:bodyPr wrap="square" rtlCol="0">
            <a:spAutoFit/>
          </a:bodyPr>
          <a:lstStyle/>
          <a:p>
            <a:pPr algn="l"/>
            <a:r>
              <a:rPr lang="zh-CN" altLang="en-US" sz="2800" dirty="0">
                <a:solidFill>
                  <a:srgbClr val="0070C0"/>
                </a:solidFill>
                <a:latin typeface="微软雅黑" panose="020B0503020204020204" charset="-122"/>
                <a:ea typeface="微软雅黑" panose="020B0503020204020204" charset="-122"/>
                <a:sym typeface="方正兰亭黑_GBK" pitchFamily="2" charset="-122"/>
              </a:rPr>
              <a:t>输水管材使用情况</a:t>
            </a:r>
            <a:endParaRPr lang="zh-CN" altLang="en-US" dirty="0">
              <a:latin typeface="微软雅黑" panose="020B0503020204020204" charset="-122"/>
              <a:ea typeface="微软雅黑" panose="020B0503020204020204" charset="-122"/>
            </a:endParaRPr>
          </a:p>
        </p:txBody>
      </p:sp>
      <p:sp>
        <p:nvSpPr>
          <p:cNvPr id="21" name="文本框 20"/>
          <p:cNvSpPr txBox="1"/>
          <p:nvPr/>
        </p:nvSpPr>
        <p:spPr>
          <a:xfrm>
            <a:off x="4355214" y="1947467"/>
            <a:ext cx="3057247" cy="523220"/>
          </a:xfrm>
          <a:prstGeom prst="rect">
            <a:avLst/>
          </a:prstGeom>
          <a:noFill/>
        </p:spPr>
        <p:txBody>
          <a:bodyPr wrap="none" rtlCol="0">
            <a:spAutoFit/>
          </a:bodyPr>
          <a:lstStyle/>
          <a:p>
            <a:r>
              <a:rPr lang="zh-CN" altLang="en-US" sz="2800" dirty="0">
                <a:solidFill>
                  <a:srgbClr val="0070C0"/>
                </a:solidFill>
                <a:latin typeface="微软雅黑" panose="020B0503020204020204" charset="-122"/>
                <a:ea typeface="微软雅黑" panose="020B0503020204020204" charset="-122"/>
                <a:sym typeface="方正兰亭黑_GBK" pitchFamily="2" charset="-122"/>
              </a:rPr>
              <a:t>输水管线智慧运维</a:t>
            </a:r>
          </a:p>
        </p:txBody>
      </p:sp>
      <p:sp>
        <p:nvSpPr>
          <p:cNvPr id="23" name="文本框 22"/>
          <p:cNvSpPr txBox="1"/>
          <p:nvPr/>
        </p:nvSpPr>
        <p:spPr>
          <a:xfrm>
            <a:off x="4355214" y="2811790"/>
            <a:ext cx="2339102" cy="523220"/>
          </a:xfrm>
          <a:prstGeom prst="rect">
            <a:avLst/>
          </a:prstGeom>
          <a:noFill/>
        </p:spPr>
        <p:txBody>
          <a:bodyPr wrap="none" rtlCol="0">
            <a:spAutoFit/>
          </a:bodyPr>
          <a:lstStyle/>
          <a:p>
            <a:pPr algn="l"/>
            <a:r>
              <a:rPr lang="zh-CN" altLang="en-US" sz="2800" dirty="0">
                <a:solidFill>
                  <a:srgbClr val="0070C0"/>
                </a:solidFill>
                <a:latin typeface="微软雅黑" panose="020B0503020204020204" charset="-122"/>
                <a:ea typeface="微软雅黑" panose="020B0503020204020204" charset="-122"/>
                <a:sym typeface="方正兰亭黑_GBK" pitchFamily="2" charset="-122"/>
              </a:rPr>
              <a:t>解决痛点问题</a:t>
            </a:r>
            <a:endParaRPr lang="zh-CN" altLang="en-US" dirty="0">
              <a:latin typeface="微软雅黑" panose="020B0503020204020204" charset="-122"/>
              <a:ea typeface="微软雅黑" panose="020B0503020204020204" charset="-122"/>
            </a:endParaRPr>
          </a:p>
        </p:txBody>
      </p:sp>
      <p:sp>
        <p:nvSpPr>
          <p:cNvPr id="31" name="文本框 30"/>
          <p:cNvSpPr txBox="1"/>
          <p:nvPr/>
        </p:nvSpPr>
        <p:spPr>
          <a:xfrm>
            <a:off x="4355213" y="3676229"/>
            <a:ext cx="902811" cy="523220"/>
          </a:xfrm>
          <a:prstGeom prst="rect">
            <a:avLst/>
          </a:prstGeom>
          <a:noFill/>
        </p:spPr>
        <p:txBody>
          <a:bodyPr wrap="none" rtlCol="0">
            <a:spAutoFit/>
          </a:bodyPr>
          <a:lstStyle/>
          <a:p>
            <a:pPr algn="l"/>
            <a:r>
              <a:rPr lang="zh-CN" altLang="en-US" sz="2800" dirty="0">
                <a:solidFill>
                  <a:srgbClr val="0070C0"/>
                </a:solidFill>
                <a:latin typeface="微软雅黑" panose="020B0503020204020204" charset="-122"/>
                <a:ea typeface="微软雅黑" panose="020B0503020204020204" charset="-122"/>
                <a:sym typeface="方正兰亭黑_GBK" pitchFamily="2" charset="-122"/>
              </a:rPr>
              <a:t>总结</a:t>
            </a:r>
            <a:endParaRPr lang="zh-CN" altLang="en-US" dirty="0">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62333608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9"/>
          <p:cNvSpPr>
            <a:spLocks noChangeArrowheads="1"/>
          </p:cNvSpPr>
          <p:nvPr/>
        </p:nvSpPr>
        <p:spPr bwMode="auto">
          <a:xfrm flipH="1">
            <a:off x="7092279" y="130098"/>
            <a:ext cx="1833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爆管分析</a:t>
            </a:r>
          </a:p>
        </p:txBody>
      </p:sp>
      <p:pic>
        <p:nvPicPr>
          <p:cNvPr id="5" name="图片 4">
            <a:extLst>
              <a:ext uri="{FF2B5EF4-FFF2-40B4-BE49-F238E27FC236}">
                <a16:creationId xmlns:a16="http://schemas.microsoft.com/office/drawing/2014/main" id="{52691606-E79A-4C31-BE45-D5CC116C3203}"/>
              </a:ext>
            </a:extLst>
          </p:cNvPr>
          <p:cNvPicPr>
            <a:picLocks noChangeAspect="1"/>
          </p:cNvPicPr>
          <p:nvPr/>
        </p:nvPicPr>
        <p:blipFill>
          <a:blip r:embed="rId2"/>
          <a:stretch>
            <a:fillRect/>
          </a:stretch>
        </p:blipFill>
        <p:spPr>
          <a:xfrm>
            <a:off x="2614140" y="987574"/>
            <a:ext cx="6529860" cy="3732659"/>
          </a:xfrm>
          <a:prstGeom prst="rect">
            <a:avLst/>
          </a:prstGeom>
        </p:spPr>
      </p:pic>
      <p:sp>
        <p:nvSpPr>
          <p:cNvPr id="8" name="文本框 7">
            <a:extLst>
              <a:ext uri="{FF2B5EF4-FFF2-40B4-BE49-F238E27FC236}">
                <a16:creationId xmlns:a16="http://schemas.microsoft.com/office/drawing/2014/main" id="{30BDA6AE-2091-4338-B374-97BBF5CC3B5A}"/>
              </a:ext>
            </a:extLst>
          </p:cNvPr>
          <p:cNvSpPr txBox="1"/>
          <p:nvPr/>
        </p:nvSpPr>
        <p:spPr>
          <a:xfrm>
            <a:off x="179512" y="861622"/>
            <a:ext cx="2376264" cy="2989280"/>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自动报警并通知相关管理人员；</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管线运行设备依照设定程序自动关停；</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根据检测信息，准确标注爆管位置；</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提示抢险预案。</a:t>
            </a:r>
            <a:endParaRPr lang="en-US" altLang="zh-CN" sz="1600" dirty="0">
              <a:latin typeface="黑体" panose="02010609060101010101" pitchFamily="49" charset="-122"/>
              <a:ea typeface="黑体" panose="02010609060101010101" pitchFamily="49" charset="-122"/>
            </a:endParaRPr>
          </a:p>
          <a:p>
            <a:pPr marL="285750" indent="-285750">
              <a:lnSpc>
                <a:spcPct val="150000"/>
              </a:lnSpc>
              <a:buFont typeface="Wingdings" panose="05000000000000000000" pitchFamily="2" charset="2"/>
              <a:buChar char="n"/>
            </a:pPr>
            <a:endParaRPr lang="zh-CN" altLang="en-US" sz="16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8512367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51520" y="1059582"/>
            <a:ext cx="6465094" cy="3550444"/>
          </a:xfrm>
          <a:prstGeom prst="rect">
            <a:avLst/>
          </a:prstGeom>
        </p:spPr>
      </p:pic>
      <p:sp>
        <p:nvSpPr>
          <p:cNvPr id="8" name="TextBox 59"/>
          <p:cNvSpPr>
            <a:spLocks noChangeArrowheads="1"/>
          </p:cNvSpPr>
          <p:nvPr/>
        </p:nvSpPr>
        <p:spPr bwMode="auto">
          <a:xfrm flipH="1">
            <a:off x="7092279" y="130098"/>
            <a:ext cx="18330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漏损治理</a:t>
            </a:r>
          </a:p>
        </p:txBody>
      </p:sp>
      <p:sp>
        <p:nvSpPr>
          <p:cNvPr id="5" name="文本框 4">
            <a:extLst>
              <a:ext uri="{FF2B5EF4-FFF2-40B4-BE49-F238E27FC236}">
                <a16:creationId xmlns:a16="http://schemas.microsoft.com/office/drawing/2014/main" id="{000AD884-5B00-46C3-8F2B-8DD1780D1CEF}"/>
              </a:ext>
            </a:extLst>
          </p:cNvPr>
          <p:cNvSpPr txBox="1"/>
          <p:nvPr/>
        </p:nvSpPr>
        <p:spPr>
          <a:xfrm>
            <a:off x="6716614" y="1091179"/>
            <a:ext cx="2376264" cy="1815882"/>
          </a:xfrm>
          <a:prstGeom prst="rect">
            <a:avLst/>
          </a:prstGeom>
          <a:noFill/>
        </p:spPr>
        <p:txBody>
          <a:bodyPr wrap="square" rtlCol="0">
            <a:spAutoFit/>
          </a:bodyPr>
          <a:lstStyle/>
          <a:p>
            <a:pPr marL="285750" indent="-285750">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根据漏损探测，标注疑似漏损点；</a:t>
            </a:r>
            <a:endParaRPr lang="en-US" altLang="zh-CN" sz="1600"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根据压力、流量运行参数进一步核实漏损点；</a:t>
            </a:r>
            <a:endParaRPr lang="en-US" altLang="zh-CN" sz="1600"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判断漏损级别；</a:t>
            </a:r>
            <a:endParaRPr lang="en-US" altLang="zh-CN" sz="1600" dirty="0">
              <a:latin typeface="黑体" panose="02010609060101010101" pitchFamily="49" charset="-122"/>
              <a:ea typeface="黑体" panose="02010609060101010101" pitchFamily="49" charset="-122"/>
            </a:endParaRPr>
          </a:p>
          <a:p>
            <a:pPr marL="285750" indent="-285750">
              <a:buFont typeface="Wingdings" panose="05000000000000000000" pitchFamily="2" charset="2"/>
              <a:buChar char="n"/>
            </a:pPr>
            <a:r>
              <a:rPr lang="zh-CN" altLang="en-US" sz="1600" dirty="0">
                <a:latin typeface="黑体" panose="02010609060101010101" pitchFamily="49" charset="-122"/>
                <a:ea typeface="黑体" panose="02010609060101010101" pitchFamily="49" charset="-122"/>
              </a:rPr>
              <a:t>提示检修方案。</a:t>
            </a:r>
          </a:p>
        </p:txBody>
      </p:sp>
    </p:spTree>
    <p:extLst>
      <p:ext uri="{BB962C8B-B14F-4D97-AF65-F5344CB8AC3E}">
        <p14:creationId xmlns:p14="http://schemas.microsoft.com/office/powerpoint/2010/main" val="1098816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78462" y="860063"/>
            <a:ext cx="1350361" cy="33759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59"/>
          <p:cNvSpPr>
            <a:spLocks noChangeArrowheads="1"/>
          </p:cNvSpPr>
          <p:nvPr/>
        </p:nvSpPr>
        <p:spPr bwMode="auto">
          <a:xfrm flipH="1">
            <a:off x="4194019" y="573216"/>
            <a:ext cx="378101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15000" dirty="0">
                <a:solidFill>
                  <a:srgbClr val="0070C0"/>
                </a:solidFill>
                <a:latin typeface="微软雅黑 Light" panose="020B0502040204020203" pitchFamily="34" charset="-122"/>
                <a:ea typeface="微软雅黑 Light" panose="020B0502040204020203" pitchFamily="34" charset="-122"/>
                <a:sym typeface="方正兰亭黑_GBK" pitchFamily="2" charset="-122"/>
              </a:rPr>
              <a:t>0</a:t>
            </a:r>
            <a:r>
              <a:rPr lang="en-US" altLang="zh-CN" sz="15000" dirty="0">
                <a:solidFill>
                  <a:schemeClr val="bg1"/>
                </a:solidFill>
                <a:latin typeface="微软雅黑 Light" panose="020B0502040204020203" pitchFamily="34" charset="-122"/>
                <a:ea typeface="微软雅黑 Light" panose="020B0502040204020203" pitchFamily="34" charset="-122"/>
                <a:sym typeface="方正兰亭黑_GBK" pitchFamily="2" charset="-122"/>
              </a:rPr>
              <a:t>4</a:t>
            </a:r>
          </a:p>
        </p:txBody>
      </p:sp>
      <p:sp>
        <p:nvSpPr>
          <p:cNvPr id="4" name="TextBox 64"/>
          <p:cNvSpPr>
            <a:spLocks noChangeArrowheads="1"/>
          </p:cNvSpPr>
          <p:nvPr/>
        </p:nvSpPr>
        <p:spPr bwMode="auto">
          <a:xfrm>
            <a:off x="1841562" y="1869356"/>
            <a:ext cx="25922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dirty="0">
                <a:solidFill>
                  <a:srgbClr val="0070C0"/>
                </a:solidFill>
                <a:latin typeface="微软雅黑" panose="020B0503020204020204" charset="-122"/>
                <a:ea typeface="微软雅黑" panose="020B0503020204020204" charset="-122"/>
                <a:sym typeface="方正兰亭黑_GBK" pitchFamily="2" charset="-122"/>
              </a:rPr>
              <a:t>总结</a:t>
            </a:r>
            <a:endParaRPr lang="zh-CN" altLang="en-US" sz="40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5" name="矩形 4"/>
          <p:cNvSpPr/>
          <p:nvPr/>
        </p:nvSpPr>
        <p:spPr>
          <a:xfrm>
            <a:off x="2" y="-402"/>
            <a:ext cx="196949" cy="514430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87145282"/>
      </p:ext>
    </p:extLst>
  </p:cSld>
  <p:clrMapOvr>
    <a:masterClrMapping/>
  </p:clrMapOvr>
  <p:transition spd="slow">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7584" y="1221600"/>
            <a:ext cx="7632848" cy="3402378"/>
          </a:xfrm>
        </p:spPr>
        <p:txBody>
          <a:bodyPr/>
          <a:lstStyle/>
          <a:p>
            <a:pPr>
              <a:buAutoNum type="arabicPeriod"/>
            </a:pPr>
            <a:r>
              <a:rPr lang="zh-CN" altLang="en-US" sz="1800" dirty="0">
                <a:latin typeface="黑体" panose="02010609060101010101" pitchFamily="49" charset="-122"/>
                <a:ea typeface="黑体" panose="02010609060101010101" pitchFamily="49" charset="-122"/>
              </a:rPr>
              <a:t>从我国供水管材的发展情况来看，总体情况良好。在四种主流管材（钢管、球管、</a:t>
            </a:r>
            <a:r>
              <a:rPr lang="en-US" altLang="zh-CN" sz="1800" dirty="0">
                <a:latin typeface="黑体" panose="02010609060101010101" pitchFamily="49" charset="-122"/>
                <a:ea typeface="黑体" panose="02010609060101010101" pitchFamily="49" charset="-122"/>
              </a:rPr>
              <a:t>PE</a:t>
            </a:r>
            <a:r>
              <a:rPr lang="zh-CN" altLang="en-US" sz="1800" dirty="0">
                <a:latin typeface="黑体" panose="02010609060101010101" pitchFamily="49" charset="-122"/>
                <a:ea typeface="黑体" panose="02010609060101010101" pitchFamily="49" charset="-122"/>
              </a:rPr>
              <a:t>管和</a:t>
            </a:r>
            <a:r>
              <a:rPr lang="en-US" altLang="zh-CN" sz="1800" dirty="0">
                <a:latin typeface="黑体" panose="02010609060101010101" pitchFamily="49" charset="-122"/>
                <a:ea typeface="黑体" panose="02010609060101010101" pitchFamily="49" charset="-122"/>
              </a:rPr>
              <a:t>PCCP</a:t>
            </a:r>
            <a:r>
              <a:rPr lang="zh-CN" altLang="en-US" sz="1800" dirty="0">
                <a:latin typeface="黑体" panose="02010609060101010101" pitchFamily="49" charset="-122"/>
                <a:ea typeface="黑体" panose="02010609060101010101" pitchFamily="49" charset="-122"/>
              </a:rPr>
              <a:t>管）在未来发展过程中，球管保持快速增长的趋势。</a:t>
            </a:r>
            <a:endParaRPr lang="en-US" altLang="zh-CN" sz="1800" dirty="0">
              <a:latin typeface="黑体" panose="02010609060101010101" pitchFamily="49" charset="-122"/>
              <a:ea typeface="黑体" panose="02010609060101010101" pitchFamily="49" charset="-122"/>
            </a:endParaRPr>
          </a:p>
          <a:p>
            <a:pPr>
              <a:buAutoNum type="arabicPeriod"/>
            </a:pPr>
            <a:r>
              <a:rPr lang="zh-CN" altLang="en-US" sz="1800" dirty="0">
                <a:latin typeface="黑体" panose="02010609060101010101" pitchFamily="49" charset="-122"/>
                <a:ea typeface="黑体" panose="02010609060101010101" pitchFamily="49" charset="-122"/>
              </a:rPr>
              <a:t>供水管材的技术条件是复杂的，只有满足全部技术条件的管材保证管线安全性。</a:t>
            </a:r>
            <a:endParaRPr lang="en-US" altLang="zh-CN" sz="1800" dirty="0">
              <a:latin typeface="黑体" panose="02010609060101010101" pitchFamily="49" charset="-122"/>
              <a:ea typeface="黑体" panose="02010609060101010101" pitchFamily="49" charset="-122"/>
            </a:endParaRPr>
          </a:p>
          <a:p>
            <a:pPr>
              <a:buAutoNum type="arabicPeriod"/>
            </a:pPr>
            <a:r>
              <a:rPr lang="zh-CN" altLang="en-US" sz="1800" dirty="0">
                <a:latin typeface="黑体" panose="02010609060101010101" pitchFamily="49" charset="-122"/>
                <a:ea typeface="黑体" panose="02010609060101010101" pitchFamily="49" charset="-122"/>
              </a:rPr>
              <a:t>每种管材都有自己的优势和劣势，能够克服自身劣势，提供良好的解决方案的管材，才是更合适的管材。</a:t>
            </a:r>
            <a:endParaRPr lang="en-US" altLang="zh-CN" sz="1800" dirty="0">
              <a:latin typeface="黑体" panose="02010609060101010101" pitchFamily="49" charset="-122"/>
              <a:ea typeface="黑体" panose="02010609060101010101" pitchFamily="49" charset="-122"/>
            </a:endParaRPr>
          </a:p>
          <a:p>
            <a:pPr>
              <a:buAutoNum type="arabicPeriod"/>
            </a:pPr>
            <a:r>
              <a:rPr lang="zh-CN" altLang="en-US" sz="1800" dirty="0">
                <a:latin typeface="黑体" panose="02010609060101010101" pitchFamily="49" charset="-122"/>
                <a:ea typeface="黑体" panose="02010609060101010101" pitchFamily="49" charset="-122"/>
              </a:rPr>
              <a:t>供水管材经济性评价应当建立在全生命周期的基础上进行考察，综合考察管材在全生命周期内各项费用。</a:t>
            </a:r>
          </a:p>
          <a:p>
            <a:pPr>
              <a:buAutoNum type="arabicPeriod"/>
            </a:pPr>
            <a:r>
              <a:rPr lang="zh-CN" altLang="en-US" sz="1800" dirty="0">
                <a:latin typeface="黑体" panose="02010609060101010101" pitchFamily="49" charset="-122"/>
                <a:ea typeface="黑体" panose="02010609060101010101" pitchFamily="49" charset="-122"/>
              </a:rPr>
              <a:t>节约水资源是全人类面临的重大课题，持续降低管网漏损率是供水行业不断追求的目标。</a:t>
            </a:r>
          </a:p>
          <a:p>
            <a:pPr>
              <a:buAutoNum type="arabicPeriod"/>
            </a:pPr>
            <a:endParaRPr lang="en-US" altLang="zh-CN" sz="1800" dirty="0">
              <a:latin typeface="黑体" panose="02010609060101010101" pitchFamily="49" charset="-122"/>
              <a:ea typeface="黑体" panose="02010609060101010101" pitchFamily="49" charset="-122"/>
            </a:endParaRPr>
          </a:p>
        </p:txBody>
      </p:sp>
      <p:sp>
        <p:nvSpPr>
          <p:cNvPr id="6" name="Rectangle 2"/>
          <p:cNvSpPr txBox="1">
            <a:spLocks noChangeArrowheads="1"/>
          </p:cNvSpPr>
          <p:nvPr/>
        </p:nvSpPr>
        <p:spPr bwMode="auto">
          <a:xfrm>
            <a:off x="611560" y="831588"/>
            <a:ext cx="2106234" cy="390012"/>
          </a:xfrm>
          <a:prstGeom prst="rect">
            <a:avLst/>
          </a:prstGeom>
          <a:ln>
            <a:miter lim="800000"/>
            <a:headEnd/>
            <a:tailEnd/>
          </a:ln>
        </p:spPr>
        <p:txBody>
          <a:bodyPr vert="horz" wrap="square" lIns="68580" tIns="34290" rIns="68580" bIns="34290" numCol="1" anchor="t" anchorCtr="0" compatLnSpc="1">
            <a:prstTxWarp prst="textNoShape">
              <a:avLst/>
            </a:prstTxWarp>
          </a:bodyPr>
          <a:lstStyle/>
          <a:p>
            <a:pPr defTabSz="685800">
              <a:defRPr/>
            </a:pPr>
            <a:r>
              <a:rPr lang="zh-CN" altLang="en-US" sz="2000" b="1" kern="0" dirty="0">
                <a:solidFill>
                  <a:schemeClr val="tx1"/>
                </a:solidFill>
                <a:latin typeface="+mn-lt"/>
                <a:ea typeface="+mj-ea"/>
                <a:cs typeface="+mj-cs"/>
              </a:rPr>
              <a:t>管材的选用</a:t>
            </a:r>
            <a:endParaRPr lang="zh-CN" altLang="fr-FR" sz="2000" b="1" kern="0" dirty="0">
              <a:solidFill>
                <a:schemeClr val="tx1"/>
              </a:solidFill>
              <a:latin typeface="+mn-lt"/>
              <a:ea typeface="+mj-ea"/>
              <a:cs typeface="+mj-cs"/>
            </a:endParaRPr>
          </a:p>
        </p:txBody>
      </p:sp>
      <p:sp>
        <p:nvSpPr>
          <p:cNvPr id="7" name="TextBox 59">
            <a:extLst>
              <a:ext uri="{FF2B5EF4-FFF2-40B4-BE49-F238E27FC236}">
                <a16:creationId xmlns:a16="http://schemas.microsoft.com/office/drawing/2014/main" id="{0DB38CF3-9EAE-4451-BC9F-AC3ABE877512}"/>
              </a:ext>
            </a:extLst>
          </p:cNvPr>
          <p:cNvSpPr>
            <a:spLocks noChangeArrowheads="1"/>
          </p:cNvSpPr>
          <p:nvPr/>
        </p:nvSpPr>
        <p:spPr bwMode="auto">
          <a:xfrm flipH="1">
            <a:off x="7396742" y="130098"/>
            <a:ext cx="15285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总结</a:t>
            </a:r>
          </a:p>
        </p:txBody>
      </p:sp>
    </p:spTree>
    <p:extLst>
      <p:ext uri="{BB962C8B-B14F-4D97-AF65-F5344CB8AC3E}">
        <p14:creationId xmlns:p14="http://schemas.microsoft.com/office/powerpoint/2010/main" val="3089258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71600" y="1376044"/>
            <a:ext cx="6840760" cy="2935868"/>
          </a:xfrm>
          <a:prstGeom prst="rect">
            <a:avLst/>
          </a:prstGeom>
          <a:noFill/>
        </p:spPr>
        <p:txBody>
          <a:bodyPr wrap="square" rtlCol="0" anchor="t">
            <a:spAutoFit/>
          </a:bodyPr>
          <a:lstStyle/>
          <a:p>
            <a:pPr marL="342900" indent="-342900">
              <a:lnSpc>
                <a:spcPct val="150000"/>
              </a:lnSpc>
              <a:buFont typeface="+mj-lt"/>
              <a:buAutoNum type="arabicPeriod"/>
              <a:extLst>
                <a:ext uri="{35155182-B16C-46BC-9424-99874614C6A1}">
                  <wpsdc:indentchars xmlns="" xmlns:wpsdc="http://www.wps.cn/officeDocument/2017/drawingmlCustomData" val="200" checksum="59296752"/>
                </a:ext>
              </a:extLst>
            </a:pPr>
            <a:r>
              <a:rPr lang="zh-CN" altLang="en-US" sz="1800" dirty="0">
                <a:solidFill>
                  <a:schemeClr val="tx1"/>
                </a:solidFill>
                <a:latin typeface="黑体" panose="02010609060101010101" pitchFamily="49" charset="-122"/>
                <a:ea typeface="黑体" panose="02010609060101010101" pitchFamily="49" charset="-122"/>
              </a:rPr>
              <a:t>智慧运维平台的目标为保障水安全、节水降耗、解决水环境，是必然发展方向。</a:t>
            </a:r>
            <a:endParaRPr lang="en-US" altLang="zh-CN" sz="1800" dirty="0">
              <a:solidFill>
                <a:schemeClr val="tx1"/>
              </a:solidFill>
              <a:latin typeface="黑体" panose="02010609060101010101" pitchFamily="49" charset="-122"/>
              <a:ea typeface="黑体" panose="02010609060101010101" pitchFamily="49" charset="-122"/>
            </a:endParaRPr>
          </a:p>
          <a:p>
            <a:pPr marL="342900" indent="-342900">
              <a:lnSpc>
                <a:spcPct val="150000"/>
              </a:lnSpc>
              <a:buFont typeface="+mj-lt"/>
              <a:buAutoNum type="arabicPeriod"/>
              <a:extLst>
                <a:ext uri="{35155182-B16C-46BC-9424-99874614C6A1}">
                  <wpsdc:indentchars xmlns="" xmlns:wpsdc="http://www.wps.cn/officeDocument/2017/drawingmlCustomData" val="200" checksum="59296752"/>
                </a:ext>
              </a:extLst>
            </a:pPr>
            <a:r>
              <a:rPr lang="zh-CN" altLang="en-US" sz="1800" dirty="0">
                <a:solidFill>
                  <a:schemeClr val="tx1"/>
                </a:solidFill>
                <a:latin typeface="黑体" panose="02010609060101010101" pitchFamily="49" charset="-122"/>
                <a:ea typeface="黑体" panose="02010609060101010101" pitchFamily="49" charset="-122"/>
              </a:rPr>
              <a:t>优质的管材依然是基础，智慧运维平台建设不可以舍本求末。</a:t>
            </a:r>
            <a:endParaRPr lang="en-US" altLang="zh-CN" sz="1800" dirty="0">
              <a:solidFill>
                <a:schemeClr val="tx1"/>
              </a:solidFill>
              <a:latin typeface="黑体" panose="02010609060101010101" pitchFamily="49" charset="-122"/>
              <a:ea typeface="黑体" panose="02010609060101010101" pitchFamily="49" charset="-122"/>
            </a:endParaRPr>
          </a:p>
          <a:p>
            <a:pPr marL="342900" indent="-342900">
              <a:lnSpc>
                <a:spcPct val="150000"/>
              </a:lnSpc>
              <a:buFont typeface="+mj-lt"/>
              <a:buAutoNum type="arabicPeriod"/>
              <a:extLst>
                <a:ext uri="{35155182-B16C-46BC-9424-99874614C6A1}">
                  <wpsdc:indentchars xmlns="" xmlns:wpsdc="http://www.wps.cn/officeDocument/2017/drawingmlCustomData" val="200" checksum="59296752"/>
                </a:ext>
              </a:extLst>
            </a:pPr>
            <a:r>
              <a:rPr lang="zh-CN" altLang="en-US" sz="1800" dirty="0">
                <a:solidFill>
                  <a:schemeClr val="tx1"/>
                </a:solidFill>
                <a:latin typeface="黑体" panose="02010609060101010101" pitchFamily="49" charset="-122"/>
                <a:ea typeface="黑体" panose="02010609060101010101" pitchFamily="49" charset="-122"/>
              </a:rPr>
              <a:t>智慧运维平台可以解决各类痛点问题：泵站优化（节能降耗）、水锤防护、爆管分析、漏损治理等。</a:t>
            </a:r>
            <a:endParaRPr lang="en-US" altLang="zh-CN" sz="1800" dirty="0">
              <a:solidFill>
                <a:schemeClr val="tx1"/>
              </a:solidFill>
              <a:latin typeface="黑体" panose="02010609060101010101" pitchFamily="49" charset="-122"/>
              <a:ea typeface="黑体" panose="02010609060101010101" pitchFamily="49" charset="-122"/>
            </a:endParaRPr>
          </a:p>
          <a:p>
            <a:pPr marL="342900" indent="-342900">
              <a:lnSpc>
                <a:spcPct val="150000"/>
              </a:lnSpc>
              <a:buFont typeface="+mj-lt"/>
              <a:buAutoNum type="arabicPeriod"/>
              <a:extLst>
                <a:ext uri="{35155182-B16C-46BC-9424-99874614C6A1}">
                  <wpsdc:indentchars xmlns="" xmlns:wpsdc="http://www.wps.cn/officeDocument/2017/drawingmlCustomData" val="200" checksum="59296752"/>
                </a:ext>
              </a:extLst>
            </a:pPr>
            <a:r>
              <a:rPr lang="zh-CN" altLang="en-US" sz="1800" dirty="0">
                <a:solidFill>
                  <a:schemeClr val="tx1"/>
                </a:solidFill>
                <a:latin typeface="黑体" panose="02010609060101010101" pitchFamily="49" charset="-122"/>
                <a:ea typeface="黑体" panose="02010609060101010101" pitchFamily="49" charset="-122"/>
              </a:rPr>
              <a:t>智慧运维平台建设可以发展成区域水利物联网智慧系统，乃至智慧水务全体系，应当做好长远规划、分段实施的合理方案。</a:t>
            </a:r>
            <a:endParaRPr lang="en-US" altLang="zh-CN" sz="1800" dirty="0">
              <a:solidFill>
                <a:schemeClr val="tx1"/>
              </a:solidFill>
              <a:latin typeface="黑体" panose="02010609060101010101" pitchFamily="49" charset="-122"/>
              <a:ea typeface="黑体" panose="02010609060101010101" pitchFamily="49" charset="-122"/>
            </a:endParaRPr>
          </a:p>
        </p:txBody>
      </p:sp>
      <p:sp>
        <p:nvSpPr>
          <p:cNvPr id="10" name="TextBox 59"/>
          <p:cNvSpPr>
            <a:spLocks noChangeArrowheads="1"/>
          </p:cNvSpPr>
          <p:nvPr/>
        </p:nvSpPr>
        <p:spPr bwMode="auto">
          <a:xfrm flipH="1">
            <a:off x="7396742" y="130098"/>
            <a:ext cx="15285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总结</a:t>
            </a:r>
          </a:p>
        </p:txBody>
      </p:sp>
      <p:sp>
        <p:nvSpPr>
          <p:cNvPr id="5" name="Rectangle 2">
            <a:extLst>
              <a:ext uri="{FF2B5EF4-FFF2-40B4-BE49-F238E27FC236}">
                <a16:creationId xmlns:a16="http://schemas.microsoft.com/office/drawing/2014/main" id="{0A52F241-C60D-4873-AB2B-B0638AC07033}"/>
              </a:ext>
            </a:extLst>
          </p:cNvPr>
          <p:cNvSpPr txBox="1">
            <a:spLocks noChangeArrowheads="1"/>
          </p:cNvSpPr>
          <p:nvPr/>
        </p:nvSpPr>
        <p:spPr bwMode="auto">
          <a:xfrm>
            <a:off x="611560" y="831588"/>
            <a:ext cx="2106234" cy="390012"/>
          </a:xfrm>
          <a:prstGeom prst="rect">
            <a:avLst/>
          </a:prstGeom>
          <a:ln>
            <a:miter lim="800000"/>
            <a:headEnd/>
            <a:tailEnd/>
          </a:ln>
        </p:spPr>
        <p:txBody>
          <a:bodyPr vert="horz" wrap="square" lIns="68580" tIns="34290" rIns="68580" bIns="34290" numCol="1" anchor="t" anchorCtr="0" compatLnSpc="1">
            <a:prstTxWarp prst="textNoShape">
              <a:avLst/>
            </a:prstTxWarp>
          </a:bodyPr>
          <a:lstStyle/>
          <a:p>
            <a:pPr defTabSz="685800">
              <a:defRPr/>
            </a:pPr>
            <a:r>
              <a:rPr lang="zh-CN" altLang="en-US" sz="2000" b="1" kern="0" dirty="0">
                <a:solidFill>
                  <a:schemeClr val="tx1"/>
                </a:solidFill>
                <a:latin typeface="+mn-lt"/>
                <a:ea typeface="+mj-ea"/>
                <a:cs typeface="+mj-cs"/>
              </a:rPr>
              <a:t>智慧运维平台</a:t>
            </a:r>
            <a:endParaRPr lang="zh-CN" altLang="fr-FR" sz="2000" b="1" kern="0" dirty="0">
              <a:solidFill>
                <a:schemeClr val="tx1"/>
              </a:solidFill>
              <a:latin typeface="+mn-lt"/>
              <a:ea typeface="+mj-ea"/>
              <a:cs typeface="+mj-cs"/>
            </a:endParaRPr>
          </a:p>
        </p:txBody>
      </p:sp>
    </p:spTree>
    <p:extLst>
      <p:ext uri="{BB962C8B-B14F-4D97-AF65-F5344CB8AC3E}">
        <p14:creationId xmlns:p14="http://schemas.microsoft.com/office/powerpoint/2010/main" val="120776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564393" y="1530387"/>
            <a:ext cx="5670511" cy="2430270"/>
          </a:xfrm>
          <a:prstGeom prst="rect">
            <a:avLst/>
          </a:prstGeom>
          <a:solidFill>
            <a:srgbClr val="075DA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1998991" y="2294488"/>
            <a:ext cx="4801314" cy="1015663"/>
          </a:xfrm>
          <a:prstGeom prst="rect">
            <a:avLst/>
          </a:prstGeom>
          <a:noFill/>
        </p:spPr>
        <p:txBody>
          <a:bodyPr wrap="none" rtlCol="0">
            <a:spAutoFit/>
          </a:bodyPr>
          <a:lstStyle/>
          <a:p>
            <a:r>
              <a:rPr lang="zh-CN" altLang="en-US" sz="6000" dirty="0">
                <a:solidFill>
                  <a:schemeClr val="bg1"/>
                </a:solidFill>
                <a:latin typeface="AvantGarde Md BT" pitchFamily="34" charset="0"/>
                <a:ea typeface="微软雅黑" panose="020B0503020204020204" charset="-122"/>
              </a:rPr>
              <a:t>谢谢您的聆听</a:t>
            </a:r>
            <a:endParaRPr lang="en-US" altLang="zh-CN" sz="6000" dirty="0">
              <a:solidFill>
                <a:schemeClr val="bg1"/>
              </a:solidFill>
              <a:latin typeface="AvantGarde Md BT" pitchFamily="34" charset="0"/>
              <a:ea typeface="微软雅黑" panose="020B0503020204020204" charset="-122"/>
            </a:endParaRPr>
          </a:p>
        </p:txBody>
      </p:sp>
      <p:sp>
        <p:nvSpPr>
          <p:cNvPr id="7" name="矩形 6"/>
          <p:cNvSpPr/>
          <p:nvPr/>
        </p:nvSpPr>
        <p:spPr>
          <a:xfrm>
            <a:off x="3166268" y="3336328"/>
            <a:ext cx="3672408" cy="252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500" dirty="0">
                <a:solidFill>
                  <a:schemeClr val="bg1"/>
                </a:solidFill>
                <a:latin typeface="华文新魏" pitchFamily="2" charset="-122"/>
                <a:ea typeface="华文新魏" pitchFamily="2" charset="-122"/>
              </a:rPr>
              <a:t>新兴铸管股份有限公司</a:t>
            </a:r>
          </a:p>
        </p:txBody>
      </p:sp>
    </p:spTree>
    <p:extLst>
      <p:ext uri="{BB962C8B-B14F-4D97-AF65-F5344CB8AC3E}">
        <p14:creationId xmlns:p14="http://schemas.microsoft.com/office/powerpoint/2010/main" val="1879572848"/>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78462" y="860063"/>
            <a:ext cx="1350361" cy="337590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TextBox 59"/>
          <p:cNvSpPr>
            <a:spLocks noChangeArrowheads="1"/>
          </p:cNvSpPr>
          <p:nvPr/>
        </p:nvSpPr>
        <p:spPr bwMode="auto">
          <a:xfrm flipH="1">
            <a:off x="4194019" y="573216"/>
            <a:ext cx="3781011"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15000" dirty="0">
                <a:solidFill>
                  <a:srgbClr val="0070C0"/>
                </a:solidFill>
                <a:latin typeface="微软雅黑 Light" panose="020B0502040204020203" pitchFamily="34" charset="-122"/>
                <a:ea typeface="微软雅黑 Light" panose="020B0502040204020203" pitchFamily="34" charset="-122"/>
                <a:sym typeface="方正兰亭黑_GBK" pitchFamily="2" charset="-122"/>
              </a:rPr>
              <a:t>0</a:t>
            </a:r>
            <a:r>
              <a:rPr lang="en-US" altLang="zh-CN" sz="15000" dirty="0">
                <a:solidFill>
                  <a:schemeClr val="bg1"/>
                </a:solidFill>
                <a:latin typeface="微软雅黑 Light" panose="020B0502040204020203" pitchFamily="34" charset="-122"/>
                <a:ea typeface="微软雅黑 Light" panose="020B0502040204020203" pitchFamily="34" charset="-122"/>
                <a:sym typeface="方正兰亭黑_GBK" pitchFamily="2" charset="-122"/>
              </a:rPr>
              <a:t>1</a:t>
            </a:r>
          </a:p>
        </p:txBody>
      </p:sp>
      <p:sp>
        <p:nvSpPr>
          <p:cNvPr id="4" name="TextBox 64"/>
          <p:cNvSpPr>
            <a:spLocks noChangeArrowheads="1"/>
          </p:cNvSpPr>
          <p:nvPr/>
        </p:nvSpPr>
        <p:spPr bwMode="auto">
          <a:xfrm>
            <a:off x="648024" y="2194071"/>
            <a:ext cx="48842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dirty="0">
                <a:solidFill>
                  <a:srgbClr val="0070C0"/>
                </a:solidFill>
                <a:latin typeface="微软雅黑" panose="020B0503020204020204" charset="-122"/>
                <a:ea typeface="微软雅黑" panose="020B0503020204020204" charset="-122"/>
                <a:sym typeface="方正兰亭黑_GBK" pitchFamily="2" charset="-122"/>
              </a:rPr>
              <a:t>输水管材使用情况</a:t>
            </a:r>
          </a:p>
        </p:txBody>
      </p:sp>
    </p:spTree>
    <p:extLst>
      <p:ext uri="{BB962C8B-B14F-4D97-AF65-F5344CB8AC3E}">
        <p14:creationId xmlns:p14="http://schemas.microsoft.com/office/powerpoint/2010/main" val="2118523809"/>
      </p:ext>
    </p:extLst>
  </p:cSld>
  <p:clrMapOvr>
    <a:masterClrMapping/>
  </p:clrMapOvr>
  <p:transition spd="slow">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59"/>
          <p:cNvSpPr>
            <a:spLocks noChangeArrowheads="1"/>
          </p:cNvSpPr>
          <p:nvPr/>
        </p:nvSpPr>
        <p:spPr bwMode="auto">
          <a:xfrm flipH="1">
            <a:off x="7596336" y="168176"/>
            <a:ext cx="12241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latin typeface="微软雅黑" panose="020B0503020204020204" charset="-122"/>
                <a:ea typeface="微软雅黑" panose="020B0503020204020204" charset="-122"/>
                <a:sym typeface="方正兰亭黑_GBK" pitchFamily="2" charset="-122"/>
              </a:rPr>
              <a:t>输水管材</a:t>
            </a:r>
            <a:endParaRPr lang="en-US" altLang="zh-CN" sz="2000" dirty="0">
              <a:latin typeface="微软雅黑" panose="020B0503020204020204" charset="-122"/>
              <a:ea typeface="微软雅黑" panose="020B0503020204020204" charset="-122"/>
              <a:sym typeface="方正兰亭黑_GBK" pitchFamily="2" charset="-122"/>
            </a:endParaRPr>
          </a:p>
        </p:txBody>
      </p:sp>
      <p:sp>
        <p:nvSpPr>
          <p:cNvPr id="10" name="文本框 5">
            <a:extLst>
              <a:ext uri="{FF2B5EF4-FFF2-40B4-BE49-F238E27FC236}">
                <a16:creationId xmlns:a16="http://schemas.microsoft.com/office/drawing/2014/main" id="{AE4FF921-D335-47E6-A236-63DCC64FD611}"/>
              </a:ext>
            </a:extLst>
          </p:cNvPr>
          <p:cNvSpPr txBox="1"/>
          <p:nvPr/>
        </p:nvSpPr>
        <p:spPr>
          <a:xfrm>
            <a:off x="544467" y="915566"/>
            <a:ext cx="3019421" cy="577081"/>
          </a:xfrm>
          <a:prstGeom prst="rect">
            <a:avLst/>
          </a:prstGeom>
          <a:noFill/>
        </p:spPr>
        <p:txBody>
          <a:bodyPr wrap="square" rtlCol="0" anchor="t">
            <a:spAutoFit/>
          </a:bodyPr>
          <a:lstStyle/>
          <a:p>
            <a:pPr algn="l">
              <a:lnSpc>
                <a:spcPct val="150000"/>
              </a:lnSpc>
              <a:spcBef>
                <a:spcPct val="20000"/>
              </a:spcBef>
            </a:pPr>
            <a:r>
              <a:rPr lang="zh-CN" altLang="en-US" sz="2400" b="1" dirty="0">
                <a:latin typeface="黑体" panose="02010609060101010101" pitchFamily="49" charset="-122"/>
                <a:ea typeface="黑体" panose="02010609060101010101" pitchFamily="49" charset="-122"/>
                <a:cs typeface="+mn-cs"/>
                <a:sym typeface="+mn-ea"/>
              </a:rPr>
              <a:t>现今长距离输水管材</a:t>
            </a:r>
            <a:endParaRPr lang="zh-CN" altLang="en-US" sz="2400" dirty="0"/>
          </a:p>
        </p:txBody>
      </p:sp>
      <p:pic>
        <p:nvPicPr>
          <p:cNvPr id="2" name="图片 1">
            <a:extLst>
              <a:ext uri="{FF2B5EF4-FFF2-40B4-BE49-F238E27FC236}">
                <a16:creationId xmlns:a16="http://schemas.microsoft.com/office/drawing/2014/main" id="{2AFF8B36-3ACA-45FC-91CF-14DEBCBD1A5E}"/>
              </a:ext>
            </a:extLst>
          </p:cNvPr>
          <p:cNvPicPr>
            <a:picLocks noChangeAspect="1"/>
          </p:cNvPicPr>
          <p:nvPr/>
        </p:nvPicPr>
        <p:blipFill>
          <a:blip r:embed="rId2"/>
          <a:stretch>
            <a:fillRect/>
          </a:stretch>
        </p:blipFill>
        <p:spPr>
          <a:xfrm>
            <a:off x="323528" y="1885628"/>
            <a:ext cx="2448272" cy="1838331"/>
          </a:xfrm>
          <a:prstGeom prst="rect">
            <a:avLst/>
          </a:prstGeom>
        </p:spPr>
      </p:pic>
      <p:pic>
        <p:nvPicPr>
          <p:cNvPr id="4" name="图片 3">
            <a:extLst>
              <a:ext uri="{FF2B5EF4-FFF2-40B4-BE49-F238E27FC236}">
                <a16:creationId xmlns:a16="http://schemas.microsoft.com/office/drawing/2014/main" id="{C52D17AE-F028-4E57-A209-373613466C57}"/>
              </a:ext>
            </a:extLst>
          </p:cNvPr>
          <p:cNvPicPr>
            <a:picLocks noChangeAspect="1"/>
          </p:cNvPicPr>
          <p:nvPr/>
        </p:nvPicPr>
        <p:blipFill>
          <a:blip r:embed="rId3"/>
          <a:stretch>
            <a:fillRect/>
          </a:stretch>
        </p:blipFill>
        <p:spPr>
          <a:xfrm>
            <a:off x="3065141" y="1995604"/>
            <a:ext cx="2298376" cy="1728355"/>
          </a:xfrm>
          <a:prstGeom prst="rect">
            <a:avLst/>
          </a:prstGeom>
        </p:spPr>
      </p:pic>
      <p:pic>
        <p:nvPicPr>
          <p:cNvPr id="6" name="图片 5">
            <a:extLst>
              <a:ext uri="{FF2B5EF4-FFF2-40B4-BE49-F238E27FC236}">
                <a16:creationId xmlns:a16="http://schemas.microsoft.com/office/drawing/2014/main" id="{F3B62435-C70F-4DDE-A639-0F1270D292C1}"/>
              </a:ext>
            </a:extLst>
          </p:cNvPr>
          <p:cNvPicPr>
            <a:picLocks noChangeAspect="1"/>
          </p:cNvPicPr>
          <p:nvPr/>
        </p:nvPicPr>
        <p:blipFill>
          <a:blip r:embed="rId4"/>
          <a:stretch>
            <a:fillRect/>
          </a:stretch>
        </p:blipFill>
        <p:spPr>
          <a:xfrm>
            <a:off x="5363517" y="1042755"/>
            <a:ext cx="3601460" cy="1388037"/>
          </a:xfrm>
          <a:prstGeom prst="rect">
            <a:avLst/>
          </a:prstGeom>
        </p:spPr>
      </p:pic>
      <p:pic>
        <p:nvPicPr>
          <p:cNvPr id="7" name="图片 6">
            <a:extLst>
              <a:ext uri="{FF2B5EF4-FFF2-40B4-BE49-F238E27FC236}">
                <a16:creationId xmlns:a16="http://schemas.microsoft.com/office/drawing/2014/main" id="{0715F28A-1DD0-44BF-9D50-1FD200651DB2}"/>
              </a:ext>
            </a:extLst>
          </p:cNvPr>
          <p:cNvPicPr>
            <a:picLocks noChangeAspect="1"/>
          </p:cNvPicPr>
          <p:nvPr/>
        </p:nvPicPr>
        <p:blipFill>
          <a:blip r:embed="rId5"/>
          <a:stretch>
            <a:fillRect/>
          </a:stretch>
        </p:blipFill>
        <p:spPr>
          <a:xfrm>
            <a:off x="5656858" y="3019980"/>
            <a:ext cx="3056857" cy="1555234"/>
          </a:xfrm>
          <a:prstGeom prst="rect">
            <a:avLst/>
          </a:prstGeom>
        </p:spPr>
      </p:pic>
      <p:sp>
        <p:nvSpPr>
          <p:cNvPr id="15" name="文本框 5">
            <a:extLst>
              <a:ext uri="{FF2B5EF4-FFF2-40B4-BE49-F238E27FC236}">
                <a16:creationId xmlns:a16="http://schemas.microsoft.com/office/drawing/2014/main" id="{D88D4D4A-ACF3-4B09-ACD4-84784A111A5C}"/>
              </a:ext>
            </a:extLst>
          </p:cNvPr>
          <p:cNvSpPr txBox="1"/>
          <p:nvPr/>
        </p:nvSpPr>
        <p:spPr>
          <a:xfrm>
            <a:off x="1043608" y="3797597"/>
            <a:ext cx="719059" cy="415498"/>
          </a:xfrm>
          <a:prstGeom prst="rect">
            <a:avLst/>
          </a:prstGeom>
          <a:noFill/>
        </p:spPr>
        <p:txBody>
          <a:bodyPr wrap="square" rtlCol="0" anchor="t">
            <a:spAutoFit/>
          </a:bodyPr>
          <a:lstStyle/>
          <a:p>
            <a:pPr algn="ctr">
              <a:lnSpc>
                <a:spcPct val="150000"/>
              </a:lnSpc>
              <a:spcBef>
                <a:spcPct val="20000"/>
              </a:spcBef>
            </a:pPr>
            <a:r>
              <a:rPr lang="en-US" altLang="zh-CN" sz="1600" b="1" dirty="0" err="1">
                <a:latin typeface="黑体" panose="02010609060101010101" pitchFamily="49" charset="-122"/>
                <a:ea typeface="黑体" panose="02010609060101010101" pitchFamily="49" charset="-122"/>
                <a:sym typeface="+mn-ea"/>
              </a:rPr>
              <a:t>PCCP</a:t>
            </a:r>
            <a:endParaRPr lang="zh-CN" altLang="en-US" sz="1600" dirty="0"/>
          </a:p>
        </p:txBody>
      </p:sp>
      <p:sp>
        <p:nvSpPr>
          <p:cNvPr id="16" name="文本框 5">
            <a:extLst>
              <a:ext uri="{FF2B5EF4-FFF2-40B4-BE49-F238E27FC236}">
                <a16:creationId xmlns:a16="http://schemas.microsoft.com/office/drawing/2014/main" id="{6A30B785-6077-4FDA-85F0-6E6CD4E2F166}"/>
              </a:ext>
            </a:extLst>
          </p:cNvPr>
          <p:cNvSpPr txBox="1"/>
          <p:nvPr/>
        </p:nvSpPr>
        <p:spPr>
          <a:xfrm>
            <a:off x="3750208" y="3778106"/>
            <a:ext cx="1169458" cy="415498"/>
          </a:xfrm>
          <a:prstGeom prst="rect">
            <a:avLst/>
          </a:prstGeom>
          <a:noFill/>
        </p:spPr>
        <p:txBody>
          <a:bodyPr wrap="square" rtlCol="0" anchor="t">
            <a:spAutoFit/>
          </a:bodyPr>
          <a:lstStyle/>
          <a:p>
            <a:pPr algn="ctr">
              <a:lnSpc>
                <a:spcPct val="150000"/>
              </a:lnSpc>
              <a:spcBef>
                <a:spcPct val="20000"/>
              </a:spcBef>
            </a:pPr>
            <a:r>
              <a:rPr lang="zh-CN" altLang="en-US" sz="1600" b="1" dirty="0">
                <a:latin typeface="黑体" panose="02010609060101010101" pitchFamily="49" charset="-122"/>
                <a:ea typeface="黑体" panose="02010609060101010101" pitchFamily="49" charset="-122"/>
                <a:sym typeface="+mn-ea"/>
              </a:rPr>
              <a:t>焊接钢管</a:t>
            </a:r>
            <a:endParaRPr lang="zh-CN" altLang="en-US" sz="1600" dirty="0"/>
          </a:p>
        </p:txBody>
      </p:sp>
      <p:sp>
        <p:nvSpPr>
          <p:cNvPr id="17" name="文本框 5">
            <a:extLst>
              <a:ext uri="{FF2B5EF4-FFF2-40B4-BE49-F238E27FC236}">
                <a16:creationId xmlns:a16="http://schemas.microsoft.com/office/drawing/2014/main" id="{BB78F3BA-5D0E-4CDC-A52D-A8264124DF84}"/>
              </a:ext>
            </a:extLst>
          </p:cNvPr>
          <p:cNvSpPr txBox="1"/>
          <p:nvPr/>
        </p:nvSpPr>
        <p:spPr>
          <a:xfrm>
            <a:off x="6398766" y="2364001"/>
            <a:ext cx="1479480" cy="415498"/>
          </a:xfrm>
          <a:prstGeom prst="rect">
            <a:avLst/>
          </a:prstGeom>
          <a:noFill/>
        </p:spPr>
        <p:txBody>
          <a:bodyPr wrap="square" rtlCol="0" anchor="t">
            <a:spAutoFit/>
          </a:bodyPr>
          <a:lstStyle/>
          <a:p>
            <a:pPr algn="ctr">
              <a:lnSpc>
                <a:spcPct val="150000"/>
              </a:lnSpc>
              <a:spcBef>
                <a:spcPct val="20000"/>
              </a:spcBef>
            </a:pPr>
            <a:r>
              <a:rPr lang="zh-CN" altLang="en-US" sz="1600" b="1" dirty="0">
                <a:latin typeface="黑体" panose="02010609060101010101" pitchFamily="49" charset="-122"/>
                <a:ea typeface="黑体" panose="02010609060101010101" pitchFamily="49" charset="-122"/>
                <a:sym typeface="+mn-ea"/>
              </a:rPr>
              <a:t>球墨铸铁管</a:t>
            </a:r>
            <a:endParaRPr lang="zh-CN" altLang="en-US" sz="1600" dirty="0"/>
          </a:p>
        </p:txBody>
      </p:sp>
      <p:sp>
        <p:nvSpPr>
          <p:cNvPr id="18" name="文本框 5">
            <a:extLst>
              <a:ext uri="{FF2B5EF4-FFF2-40B4-BE49-F238E27FC236}">
                <a16:creationId xmlns:a16="http://schemas.microsoft.com/office/drawing/2014/main" id="{2D353627-5971-497D-82E1-3952669114C1}"/>
              </a:ext>
            </a:extLst>
          </p:cNvPr>
          <p:cNvSpPr txBox="1"/>
          <p:nvPr/>
        </p:nvSpPr>
        <p:spPr>
          <a:xfrm>
            <a:off x="6466227" y="4487649"/>
            <a:ext cx="1418141" cy="415498"/>
          </a:xfrm>
          <a:prstGeom prst="rect">
            <a:avLst/>
          </a:prstGeom>
          <a:noFill/>
        </p:spPr>
        <p:txBody>
          <a:bodyPr wrap="square" rtlCol="0" anchor="t">
            <a:spAutoFit/>
          </a:bodyPr>
          <a:lstStyle/>
          <a:p>
            <a:pPr algn="ctr">
              <a:lnSpc>
                <a:spcPct val="150000"/>
              </a:lnSpc>
              <a:spcBef>
                <a:spcPct val="20000"/>
              </a:spcBef>
            </a:pPr>
            <a:r>
              <a:rPr lang="zh-CN" altLang="en-US" sz="1600" b="1" dirty="0">
                <a:latin typeface="黑体" panose="02010609060101010101" pitchFamily="49" charset="-122"/>
                <a:ea typeface="黑体" panose="02010609060101010101" pitchFamily="49" charset="-122"/>
                <a:sym typeface="+mn-ea"/>
              </a:rPr>
              <a:t>玻璃钢夹砂管</a:t>
            </a:r>
            <a:endParaRPr lang="zh-CN" altLang="en-US" sz="1600" dirty="0"/>
          </a:p>
        </p:txBody>
      </p:sp>
    </p:spTree>
    <p:extLst>
      <p:ext uri="{BB962C8B-B14F-4D97-AF65-F5344CB8AC3E}">
        <p14:creationId xmlns:p14="http://schemas.microsoft.com/office/powerpoint/2010/main" val="3042115815"/>
      </p:ext>
    </p:extLst>
  </p:cSld>
  <p:clrMapOvr>
    <a:masterClrMapping/>
  </p:clrMapOvr>
  <p:transition spd="slow">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0" name="Left Brace 12"/>
          <p:cNvSpPr>
            <a:spLocks/>
          </p:cNvSpPr>
          <p:nvPr/>
        </p:nvSpPr>
        <p:spPr bwMode="auto">
          <a:xfrm>
            <a:off x="2719071" y="1121532"/>
            <a:ext cx="124737" cy="912019"/>
          </a:xfrm>
          <a:prstGeom prst="leftBrace">
            <a:avLst>
              <a:gd name="adj1" fmla="val 118210"/>
              <a:gd name="adj2" fmla="val 50000"/>
            </a:avLst>
          </a:prstGeom>
          <a:no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zh-CN" altLang="en-US" sz="1050"/>
          </a:p>
        </p:txBody>
      </p:sp>
      <p:sp>
        <p:nvSpPr>
          <p:cNvPr id="106591" name="Left Brace 13"/>
          <p:cNvSpPr>
            <a:spLocks/>
          </p:cNvSpPr>
          <p:nvPr/>
        </p:nvSpPr>
        <p:spPr bwMode="auto">
          <a:xfrm>
            <a:off x="2705974" y="2346685"/>
            <a:ext cx="83828" cy="1318022"/>
          </a:xfrm>
          <a:prstGeom prst="leftBrace">
            <a:avLst>
              <a:gd name="adj1" fmla="val 170833"/>
              <a:gd name="adj2" fmla="val 50000"/>
            </a:avLst>
          </a:prstGeom>
          <a:no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zh-CN" altLang="en-US" sz="1050"/>
          </a:p>
        </p:txBody>
      </p:sp>
      <p:sp>
        <p:nvSpPr>
          <p:cNvPr id="106592" name="Left Brace 14"/>
          <p:cNvSpPr>
            <a:spLocks/>
          </p:cNvSpPr>
          <p:nvPr/>
        </p:nvSpPr>
        <p:spPr bwMode="auto">
          <a:xfrm>
            <a:off x="2705974" y="3979031"/>
            <a:ext cx="83828" cy="806966"/>
          </a:xfrm>
          <a:prstGeom prst="leftBrace">
            <a:avLst>
              <a:gd name="adj1" fmla="val 142950"/>
              <a:gd name="adj2" fmla="val 50000"/>
            </a:avLst>
          </a:prstGeom>
          <a:no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zh-CN" altLang="en-US" sz="1050"/>
          </a:p>
        </p:txBody>
      </p:sp>
      <p:sp>
        <p:nvSpPr>
          <p:cNvPr id="106593" name="Right Brace 16"/>
          <p:cNvSpPr>
            <a:spLocks/>
          </p:cNvSpPr>
          <p:nvPr/>
        </p:nvSpPr>
        <p:spPr bwMode="auto">
          <a:xfrm>
            <a:off x="6073248" y="2292679"/>
            <a:ext cx="175022" cy="1279922"/>
          </a:xfrm>
          <a:prstGeom prst="rightBrace">
            <a:avLst>
              <a:gd name="adj1" fmla="val 60941"/>
              <a:gd name="adj2" fmla="val 47440"/>
            </a:avLst>
          </a:prstGeom>
          <a:no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zh-CN" altLang="en-US" sz="1050"/>
          </a:p>
        </p:txBody>
      </p:sp>
      <p:sp>
        <p:nvSpPr>
          <p:cNvPr id="106594" name="Right Brace 17"/>
          <p:cNvSpPr>
            <a:spLocks/>
          </p:cNvSpPr>
          <p:nvPr/>
        </p:nvSpPr>
        <p:spPr bwMode="auto">
          <a:xfrm>
            <a:off x="6082773" y="3991700"/>
            <a:ext cx="98822" cy="696516"/>
          </a:xfrm>
          <a:prstGeom prst="rightBrace">
            <a:avLst>
              <a:gd name="adj1" fmla="val 58735"/>
              <a:gd name="adj2" fmla="val 50000"/>
            </a:avLst>
          </a:prstGeom>
          <a:no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zh-CN" altLang="en-US" sz="1050"/>
          </a:p>
        </p:txBody>
      </p:sp>
      <p:sp>
        <p:nvSpPr>
          <p:cNvPr id="106595" name="Quad Arrow 19"/>
          <p:cNvSpPr txBox="1">
            <a:spLocks noChangeArrowheads="1"/>
          </p:cNvSpPr>
          <p:nvPr/>
        </p:nvSpPr>
        <p:spPr bwMode="auto">
          <a:xfrm>
            <a:off x="1763688" y="2841781"/>
            <a:ext cx="810090" cy="253916"/>
          </a:xfrm>
          <a:prstGeom prst="rect">
            <a:avLst/>
          </a:prstGeom>
          <a:solidFill>
            <a:srgbClr val="FFFF00"/>
          </a:solidFill>
          <a:ln w="9525">
            <a:solidFill>
              <a:srgbClr val="000000"/>
            </a:solidFill>
            <a:prstDash val="sysDot"/>
            <a:miter lim="800000"/>
            <a:headEnd/>
            <a:tailEnd/>
          </a:ln>
        </p:spPr>
        <p:txBody>
          <a:bodyPr vert="horz" wrap="square" lIns="68580" tIns="34290" rIns="68580" bIns="34290" numCol="1" anchor="t" anchorCtr="0" compatLnSpc="1">
            <a:prstTxWarp prst="textNoShape">
              <a:avLst/>
            </a:prstTxWarp>
            <a:spAutoFit/>
          </a:bodyPr>
          <a:lstStyle/>
          <a:p>
            <a:pPr algn="ctr" defTabSz="685800"/>
            <a:r>
              <a:rPr lang="zh-CN" altLang="en-US" sz="1200" b="1" dirty="0">
                <a:solidFill>
                  <a:schemeClr val="tx1"/>
                </a:solidFill>
                <a:latin typeface="Calibri" pitchFamily="34" charset="0"/>
                <a:cs typeface="宋体" pitchFamily="2" charset="-122"/>
              </a:rPr>
              <a:t>地质条件</a:t>
            </a:r>
            <a:endParaRPr lang="zh-CN" altLang="en-US" sz="1200" dirty="0">
              <a:solidFill>
                <a:schemeClr val="tx1"/>
              </a:solidFill>
              <a:latin typeface="Arial" pitchFamily="34" charset="0"/>
              <a:cs typeface="宋体" pitchFamily="2" charset="-122"/>
            </a:endParaRPr>
          </a:p>
        </p:txBody>
      </p:sp>
      <p:sp>
        <p:nvSpPr>
          <p:cNvPr id="106596" name="Quad Arrow 20"/>
          <p:cNvSpPr txBox="1">
            <a:spLocks noChangeArrowheads="1"/>
          </p:cNvSpPr>
          <p:nvPr/>
        </p:nvSpPr>
        <p:spPr bwMode="auto">
          <a:xfrm>
            <a:off x="1763688" y="4245937"/>
            <a:ext cx="810090" cy="253916"/>
          </a:xfrm>
          <a:prstGeom prst="rect">
            <a:avLst/>
          </a:prstGeom>
          <a:solidFill>
            <a:srgbClr val="FFFF00"/>
          </a:solidFill>
          <a:ln w="9525">
            <a:solidFill>
              <a:srgbClr val="000000"/>
            </a:solidFill>
            <a:prstDash val="sysDot"/>
            <a:miter lim="800000"/>
            <a:headEnd/>
            <a:tailEnd/>
          </a:ln>
        </p:spPr>
        <p:txBody>
          <a:bodyPr vert="horz" wrap="square" lIns="68580" tIns="34290" rIns="68580" bIns="34290" numCol="1" anchor="t" anchorCtr="0" compatLnSpc="1">
            <a:prstTxWarp prst="textNoShape">
              <a:avLst/>
            </a:prstTxWarp>
            <a:spAutoFit/>
          </a:bodyPr>
          <a:lstStyle/>
          <a:p>
            <a:pPr algn="ctr" defTabSz="685800"/>
            <a:r>
              <a:rPr lang="zh-CN" altLang="en-US" sz="1200" b="1" dirty="0">
                <a:solidFill>
                  <a:schemeClr val="tx1"/>
                </a:solidFill>
                <a:latin typeface="Calibri" pitchFamily="34" charset="0"/>
                <a:cs typeface="宋体" pitchFamily="2" charset="-122"/>
              </a:rPr>
              <a:t>施工条件</a:t>
            </a:r>
            <a:endParaRPr lang="zh-CN" altLang="en-US" sz="1200" dirty="0">
              <a:solidFill>
                <a:schemeClr val="tx1"/>
              </a:solidFill>
              <a:latin typeface="Arial" pitchFamily="34" charset="0"/>
              <a:cs typeface="宋体" pitchFamily="2" charset="-122"/>
            </a:endParaRPr>
          </a:p>
        </p:txBody>
      </p:sp>
      <p:sp>
        <p:nvSpPr>
          <p:cNvPr id="106597" name="Quad Arrow 22"/>
          <p:cNvSpPr txBox="1">
            <a:spLocks noChangeArrowheads="1"/>
          </p:cNvSpPr>
          <p:nvPr/>
        </p:nvSpPr>
        <p:spPr bwMode="auto">
          <a:xfrm>
            <a:off x="6447248" y="2786065"/>
            <a:ext cx="852915" cy="253916"/>
          </a:xfrm>
          <a:prstGeom prst="rect">
            <a:avLst/>
          </a:prstGeom>
          <a:solidFill>
            <a:srgbClr val="92D050"/>
          </a:solidFill>
          <a:ln w="9525">
            <a:solidFill>
              <a:srgbClr val="000000"/>
            </a:solidFill>
            <a:prstDash val="sysDot"/>
            <a:miter lim="800000"/>
            <a:headEnd/>
            <a:tailEnd/>
          </a:ln>
        </p:spPr>
        <p:txBody>
          <a:bodyPr vert="horz" wrap="square" lIns="68580" tIns="34290" rIns="68580" bIns="34290" numCol="1" anchor="t" anchorCtr="0" compatLnSpc="1">
            <a:prstTxWarp prst="textNoShape">
              <a:avLst/>
            </a:prstTxWarp>
            <a:spAutoFit/>
          </a:bodyPr>
          <a:lstStyle/>
          <a:p>
            <a:pPr algn="ctr" defTabSz="685800"/>
            <a:r>
              <a:rPr lang="zh-CN" altLang="en-US" sz="1200" b="1" dirty="0">
                <a:solidFill>
                  <a:schemeClr val="tx1"/>
                </a:solidFill>
                <a:latin typeface="Calibri" pitchFamily="34" charset="0"/>
                <a:cs typeface="宋体" pitchFamily="2" charset="-122"/>
              </a:rPr>
              <a:t>接口性能</a:t>
            </a:r>
            <a:endParaRPr lang="zh-CN" altLang="en-US" sz="1200" dirty="0">
              <a:solidFill>
                <a:schemeClr val="tx1"/>
              </a:solidFill>
              <a:latin typeface="Arial" pitchFamily="34" charset="0"/>
              <a:cs typeface="宋体" pitchFamily="2" charset="-122"/>
            </a:endParaRPr>
          </a:p>
        </p:txBody>
      </p:sp>
      <p:sp>
        <p:nvSpPr>
          <p:cNvPr id="106598" name="Quad Arrow 23"/>
          <p:cNvSpPr txBox="1">
            <a:spLocks noChangeArrowheads="1"/>
          </p:cNvSpPr>
          <p:nvPr/>
        </p:nvSpPr>
        <p:spPr bwMode="auto">
          <a:xfrm>
            <a:off x="6447248" y="4232684"/>
            <a:ext cx="798909" cy="253916"/>
          </a:xfrm>
          <a:prstGeom prst="rect">
            <a:avLst/>
          </a:prstGeom>
          <a:solidFill>
            <a:srgbClr val="92D050"/>
          </a:solidFill>
          <a:ln w="9525">
            <a:solidFill>
              <a:srgbClr val="000000"/>
            </a:solidFill>
            <a:prstDash val="sysDot"/>
            <a:miter lim="800000"/>
            <a:headEnd/>
            <a:tailEnd/>
          </a:ln>
        </p:spPr>
        <p:txBody>
          <a:bodyPr vert="horz" wrap="square" lIns="68580" tIns="34290" rIns="68580" bIns="34290" numCol="1" anchor="t" anchorCtr="0" compatLnSpc="1">
            <a:prstTxWarp prst="textNoShape">
              <a:avLst/>
            </a:prstTxWarp>
            <a:spAutoFit/>
          </a:bodyPr>
          <a:lstStyle/>
          <a:p>
            <a:pPr algn="ctr" defTabSz="685800"/>
            <a:r>
              <a:rPr lang="zh-CN" altLang="en-US" sz="1200" b="1" dirty="0">
                <a:solidFill>
                  <a:schemeClr val="tx1"/>
                </a:solidFill>
                <a:latin typeface="Calibri" pitchFamily="34" charset="0"/>
                <a:cs typeface="宋体" pitchFamily="2" charset="-122"/>
              </a:rPr>
              <a:t>运行寿命</a:t>
            </a:r>
            <a:endParaRPr lang="zh-CN" altLang="en-US" sz="1200" dirty="0">
              <a:solidFill>
                <a:schemeClr val="tx1"/>
              </a:solidFill>
              <a:latin typeface="Arial" pitchFamily="34" charset="0"/>
              <a:cs typeface="宋体" pitchFamily="2" charset="-122"/>
            </a:endParaRPr>
          </a:p>
        </p:txBody>
      </p:sp>
      <p:sp>
        <p:nvSpPr>
          <p:cNvPr id="106599" name="Quad Arrow 42"/>
          <p:cNvSpPr txBox="1">
            <a:spLocks noChangeArrowheads="1"/>
          </p:cNvSpPr>
          <p:nvPr/>
        </p:nvSpPr>
        <p:spPr bwMode="auto">
          <a:xfrm>
            <a:off x="2924715" y="1072716"/>
            <a:ext cx="891202" cy="256896"/>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defTabSz="685800"/>
            <a:r>
              <a:rPr lang="zh-CN" altLang="en-US" sz="1050" dirty="0">
                <a:solidFill>
                  <a:srgbClr val="000000"/>
                </a:solidFill>
                <a:latin typeface="宋体" pitchFamily="2" charset="-122"/>
                <a:cs typeface="宋体" pitchFamily="2" charset="-122"/>
              </a:rPr>
              <a:t>水压及压力波动</a:t>
            </a:r>
            <a:endParaRPr lang="zh-CN" altLang="en-US" sz="1050" dirty="0">
              <a:solidFill>
                <a:schemeClr val="tx1"/>
              </a:solidFill>
              <a:latin typeface="Arial" pitchFamily="34" charset="0"/>
              <a:cs typeface="宋体" pitchFamily="2" charset="-122"/>
            </a:endParaRPr>
          </a:p>
        </p:txBody>
      </p:sp>
      <p:sp>
        <p:nvSpPr>
          <p:cNvPr id="106600" name="Quad Arrow 43"/>
          <p:cNvSpPr txBox="1">
            <a:spLocks noChangeArrowheads="1"/>
          </p:cNvSpPr>
          <p:nvPr/>
        </p:nvSpPr>
        <p:spPr bwMode="auto">
          <a:xfrm>
            <a:off x="2924714" y="1278694"/>
            <a:ext cx="513160" cy="212936"/>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a:solidFill>
                  <a:srgbClr val="000000"/>
                </a:solidFill>
                <a:latin typeface="宋体" pitchFamily="2" charset="-122"/>
                <a:cs typeface="宋体" pitchFamily="2" charset="-122"/>
              </a:rPr>
              <a:t>水锤</a:t>
            </a:r>
            <a:endParaRPr lang="zh-CN" altLang="en-US" sz="1050">
              <a:solidFill>
                <a:schemeClr val="tx1"/>
              </a:solidFill>
              <a:latin typeface="Arial" pitchFamily="34" charset="0"/>
              <a:cs typeface="宋体" pitchFamily="2" charset="-122"/>
            </a:endParaRPr>
          </a:p>
        </p:txBody>
      </p:sp>
      <p:sp>
        <p:nvSpPr>
          <p:cNvPr id="106601" name="Quad Arrow 44"/>
          <p:cNvSpPr txBox="1">
            <a:spLocks noChangeArrowheads="1"/>
          </p:cNvSpPr>
          <p:nvPr/>
        </p:nvSpPr>
        <p:spPr bwMode="auto">
          <a:xfrm>
            <a:off x="2924714" y="1484673"/>
            <a:ext cx="675178" cy="222982"/>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管线真空</a:t>
            </a:r>
            <a:endParaRPr lang="zh-CN" altLang="en-US" sz="1050" dirty="0">
              <a:solidFill>
                <a:schemeClr val="tx1"/>
              </a:solidFill>
              <a:latin typeface="Arial" pitchFamily="34" charset="0"/>
              <a:cs typeface="宋体" pitchFamily="2" charset="-122"/>
            </a:endParaRPr>
          </a:p>
        </p:txBody>
      </p:sp>
      <p:sp>
        <p:nvSpPr>
          <p:cNvPr id="106602" name="Quad Arrow 45"/>
          <p:cNvSpPr txBox="1">
            <a:spLocks noChangeArrowheads="1"/>
          </p:cNvSpPr>
          <p:nvPr/>
        </p:nvSpPr>
        <p:spPr bwMode="auto">
          <a:xfrm>
            <a:off x="2924714" y="1690650"/>
            <a:ext cx="783190" cy="233028"/>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水力推力</a:t>
            </a:r>
            <a:endParaRPr lang="zh-CN" altLang="en-US" sz="1050" dirty="0">
              <a:solidFill>
                <a:schemeClr val="tx1"/>
              </a:solidFill>
              <a:latin typeface="Arial" pitchFamily="34" charset="0"/>
              <a:cs typeface="宋体" pitchFamily="2" charset="-122"/>
            </a:endParaRPr>
          </a:p>
        </p:txBody>
      </p:sp>
      <p:sp>
        <p:nvSpPr>
          <p:cNvPr id="106603" name="Quad Arrow 46"/>
          <p:cNvSpPr txBox="1">
            <a:spLocks noChangeArrowheads="1"/>
          </p:cNvSpPr>
          <p:nvPr/>
        </p:nvSpPr>
        <p:spPr bwMode="auto">
          <a:xfrm>
            <a:off x="2924714" y="1896630"/>
            <a:ext cx="729184" cy="189067"/>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水的卫生</a:t>
            </a:r>
            <a:endParaRPr lang="zh-CN" altLang="en-US" sz="1050" dirty="0">
              <a:solidFill>
                <a:schemeClr val="tx1"/>
              </a:solidFill>
              <a:latin typeface="Arial" pitchFamily="34" charset="0"/>
              <a:cs typeface="宋体" pitchFamily="2" charset="-122"/>
            </a:endParaRPr>
          </a:p>
        </p:txBody>
      </p:sp>
      <p:sp>
        <p:nvSpPr>
          <p:cNvPr id="106604" name="Quad Arrow 47"/>
          <p:cNvSpPr txBox="1">
            <a:spLocks noChangeArrowheads="1"/>
          </p:cNvSpPr>
          <p:nvPr/>
        </p:nvSpPr>
        <p:spPr bwMode="auto">
          <a:xfrm>
            <a:off x="5308345" y="1121531"/>
            <a:ext cx="721817" cy="208081"/>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内部承压</a:t>
            </a:r>
            <a:endParaRPr lang="zh-CN" altLang="en-US" sz="1050" dirty="0">
              <a:solidFill>
                <a:schemeClr val="tx1"/>
              </a:solidFill>
              <a:latin typeface="Arial" pitchFamily="34" charset="0"/>
              <a:cs typeface="宋体" pitchFamily="2" charset="-122"/>
            </a:endParaRPr>
          </a:p>
        </p:txBody>
      </p:sp>
      <p:sp>
        <p:nvSpPr>
          <p:cNvPr id="106605" name="Quad Arrow 48"/>
          <p:cNvSpPr txBox="1">
            <a:spLocks noChangeArrowheads="1"/>
          </p:cNvSpPr>
          <p:nvPr/>
        </p:nvSpPr>
        <p:spPr bwMode="auto">
          <a:xfrm>
            <a:off x="5308345" y="1484673"/>
            <a:ext cx="775823" cy="222982"/>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外部承压</a:t>
            </a:r>
            <a:endParaRPr lang="zh-CN" altLang="en-US" sz="1050" dirty="0">
              <a:solidFill>
                <a:schemeClr val="tx1"/>
              </a:solidFill>
              <a:latin typeface="Arial" pitchFamily="34" charset="0"/>
              <a:cs typeface="宋体" pitchFamily="2" charset="-122"/>
            </a:endParaRPr>
          </a:p>
        </p:txBody>
      </p:sp>
      <p:sp>
        <p:nvSpPr>
          <p:cNvPr id="106606" name="Quad Arrow 49"/>
          <p:cNvSpPr txBox="1">
            <a:spLocks noChangeArrowheads="1"/>
          </p:cNvSpPr>
          <p:nvPr/>
        </p:nvSpPr>
        <p:spPr bwMode="auto">
          <a:xfrm>
            <a:off x="5319061" y="1859719"/>
            <a:ext cx="441071" cy="225977"/>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抗浮</a:t>
            </a:r>
            <a:endParaRPr lang="zh-CN" altLang="en-US" sz="1050" dirty="0">
              <a:solidFill>
                <a:schemeClr val="tx1"/>
              </a:solidFill>
              <a:latin typeface="Arial" pitchFamily="34" charset="0"/>
              <a:cs typeface="宋体" pitchFamily="2" charset="-122"/>
            </a:endParaRPr>
          </a:p>
        </p:txBody>
      </p:sp>
      <p:sp>
        <p:nvSpPr>
          <p:cNvPr id="106607" name="Quad Arrow 50"/>
          <p:cNvSpPr txBox="1">
            <a:spLocks noChangeArrowheads="1"/>
          </p:cNvSpPr>
          <p:nvPr/>
        </p:nvSpPr>
        <p:spPr bwMode="auto">
          <a:xfrm>
            <a:off x="2891377" y="2285962"/>
            <a:ext cx="696516" cy="204788"/>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a:solidFill>
                  <a:srgbClr val="000000"/>
                </a:solidFill>
                <a:latin typeface="宋体" pitchFamily="2" charset="-122"/>
                <a:cs typeface="宋体" pitchFamily="2" charset="-122"/>
              </a:rPr>
              <a:t>地基承载力</a:t>
            </a:r>
            <a:endParaRPr lang="zh-CN" altLang="en-US" sz="1050">
              <a:solidFill>
                <a:schemeClr val="tx1"/>
              </a:solidFill>
              <a:latin typeface="Arial" pitchFamily="34" charset="0"/>
              <a:cs typeface="宋体" pitchFamily="2" charset="-122"/>
            </a:endParaRPr>
          </a:p>
        </p:txBody>
      </p:sp>
      <p:sp>
        <p:nvSpPr>
          <p:cNvPr id="106608" name="Quad Arrow 51"/>
          <p:cNvSpPr txBox="1">
            <a:spLocks noChangeArrowheads="1"/>
          </p:cNvSpPr>
          <p:nvPr/>
        </p:nvSpPr>
        <p:spPr bwMode="auto">
          <a:xfrm>
            <a:off x="2891377" y="2490750"/>
            <a:ext cx="816527" cy="243018"/>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土壤的荷载</a:t>
            </a:r>
            <a:endParaRPr lang="zh-CN" altLang="en-US" sz="1050" dirty="0">
              <a:solidFill>
                <a:schemeClr val="tx1"/>
              </a:solidFill>
              <a:latin typeface="Arial" pitchFamily="34" charset="0"/>
              <a:cs typeface="宋体" pitchFamily="2" charset="-122"/>
            </a:endParaRPr>
          </a:p>
        </p:txBody>
      </p:sp>
      <p:sp>
        <p:nvSpPr>
          <p:cNvPr id="106609" name="Quad Arrow 52"/>
          <p:cNvSpPr txBox="1">
            <a:spLocks noChangeArrowheads="1"/>
          </p:cNvSpPr>
          <p:nvPr/>
        </p:nvSpPr>
        <p:spPr bwMode="auto">
          <a:xfrm>
            <a:off x="2891376" y="2676487"/>
            <a:ext cx="924540" cy="273305"/>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a:solidFill>
                  <a:srgbClr val="000000"/>
                </a:solidFill>
                <a:latin typeface="宋体" pitchFamily="2" charset="-122"/>
                <a:cs typeface="宋体" pitchFamily="2" charset="-122"/>
              </a:rPr>
              <a:t>土壤的腐蚀</a:t>
            </a:r>
            <a:endParaRPr lang="zh-CN" altLang="en-US" sz="1050">
              <a:solidFill>
                <a:schemeClr val="tx1"/>
              </a:solidFill>
              <a:latin typeface="Arial" pitchFamily="34" charset="0"/>
              <a:cs typeface="宋体" pitchFamily="2" charset="-122"/>
            </a:endParaRPr>
          </a:p>
        </p:txBody>
      </p:sp>
      <p:sp>
        <p:nvSpPr>
          <p:cNvPr id="106610" name="Quad Arrow 53"/>
          <p:cNvSpPr txBox="1">
            <a:spLocks noChangeArrowheads="1"/>
          </p:cNvSpPr>
          <p:nvPr/>
        </p:nvSpPr>
        <p:spPr bwMode="auto">
          <a:xfrm>
            <a:off x="2891377" y="2881275"/>
            <a:ext cx="816527" cy="338547"/>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交通荷载</a:t>
            </a:r>
            <a:endParaRPr lang="zh-CN" altLang="en-US" sz="1050" dirty="0">
              <a:solidFill>
                <a:schemeClr val="tx1"/>
              </a:solidFill>
              <a:latin typeface="Arial" pitchFamily="34" charset="0"/>
              <a:cs typeface="宋体" pitchFamily="2" charset="-122"/>
            </a:endParaRPr>
          </a:p>
        </p:txBody>
      </p:sp>
      <p:sp>
        <p:nvSpPr>
          <p:cNvPr id="106611" name="Quad Arrow 54"/>
          <p:cNvSpPr txBox="1">
            <a:spLocks noChangeArrowheads="1"/>
          </p:cNvSpPr>
          <p:nvPr/>
        </p:nvSpPr>
        <p:spPr bwMode="auto">
          <a:xfrm>
            <a:off x="2891377" y="3087253"/>
            <a:ext cx="654509" cy="240581"/>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地下水</a:t>
            </a:r>
            <a:endParaRPr lang="zh-CN" altLang="en-US" sz="1050" dirty="0">
              <a:solidFill>
                <a:schemeClr val="tx1"/>
              </a:solidFill>
              <a:latin typeface="Arial" pitchFamily="34" charset="0"/>
              <a:cs typeface="宋体" pitchFamily="2" charset="-122"/>
            </a:endParaRPr>
          </a:p>
        </p:txBody>
      </p:sp>
      <p:sp>
        <p:nvSpPr>
          <p:cNvPr id="106612" name="Quad Arrow 55"/>
          <p:cNvSpPr txBox="1">
            <a:spLocks noChangeArrowheads="1"/>
          </p:cNvSpPr>
          <p:nvPr/>
        </p:nvSpPr>
        <p:spPr bwMode="auto">
          <a:xfrm>
            <a:off x="2891377" y="3293231"/>
            <a:ext cx="708515" cy="304633"/>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环境温差</a:t>
            </a:r>
            <a:endParaRPr lang="zh-CN" altLang="en-US" sz="1050" dirty="0">
              <a:solidFill>
                <a:schemeClr val="tx1"/>
              </a:solidFill>
              <a:latin typeface="Arial" pitchFamily="34" charset="0"/>
              <a:cs typeface="宋体" pitchFamily="2" charset="-122"/>
            </a:endParaRPr>
          </a:p>
        </p:txBody>
      </p:sp>
      <p:sp>
        <p:nvSpPr>
          <p:cNvPr id="106613" name="Quad Arrow 56"/>
          <p:cNvSpPr txBox="1">
            <a:spLocks noChangeArrowheads="1"/>
          </p:cNvSpPr>
          <p:nvPr/>
        </p:nvSpPr>
        <p:spPr bwMode="auto">
          <a:xfrm>
            <a:off x="2891377" y="3499210"/>
            <a:ext cx="546497" cy="260672"/>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地震</a:t>
            </a:r>
            <a:endParaRPr lang="zh-CN" altLang="en-US" sz="1050" dirty="0">
              <a:solidFill>
                <a:schemeClr val="tx1"/>
              </a:solidFill>
              <a:latin typeface="Arial" pitchFamily="34" charset="0"/>
              <a:cs typeface="宋体" pitchFamily="2" charset="-122"/>
            </a:endParaRPr>
          </a:p>
        </p:txBody>
      </p:sp>
      <p:sp>
        <p:nvSpPr>
          <p:cNvPr id="106614" name="Quad Arrow 57"/>
          <p:cNvSpPr txBox="1">
            <a:spLocks noChangeArrowheads="1"/>
          </p:cNvSpPr>
          <p:nvPr/>
        </p:nvSpPr>
        <p:spPr bwMode="auto">
          <a:xfrm>
            <a:off x="5295249" y="2285962"/>
            <a:ext cx="626901" cy="177776"/>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密封性</a:t>
            </a:r>
            <a:endParaRPr lang="zh-CN" altLang="en-US" sz="1050" dirty="0">
              <a:solidFill>
                <a:schemeClr val="tx1"/>
              </a:solidFill>
              <a:latin typeface="Arial" pitchFamily="34" charset="0"/>
              <a:cs typeface="宋体" pitchFamily="2" charset="-122"/>
            </a:endParaRPr>
          </a:p>
        </p:txBody>
      </p:sp>
      <p:sp>
        <p:nvSpPr>
          <p:cNvPr id="106615" name="Quad Arrow 58"/>
          <p:cNvSpPr txBox="1">
            <a:spLocks noChangeArrowheads="1"/>
          </p:cNvSpPr>
          <p:nvPr/>
        </p:nvSpPr>
        <p:spPr bwMode="auto">
          <a:xfrm>
            <a:off x="5285724" y="2676487"/>
            <a:ext cx="798444" cy="219299"/>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a:solidFill>
                  <a:srgbClr val="000000"/>
                </a:solidFill>
                <a:latin typeface="宋体" pitchFamily="2" charset="-122"/>
                <a:cs typeface="宋体" pitchFamily="2" charset="-122"/>
              </a:rPr>
              <a:t>轴向移动</a:t>
            </a:r>
            <a:endParaRPr lang="zh-CN" altLang="en-US" sz="1050">
              <a:solidFill>
                <a:schemeClr val="tx1"/>
              </a:solidFill>
              <a:latin typeface="Arial" pitchFamily="34" charset="0"/>
              <a:cs typeface="宋体" pitchFamily="2" charset="-122"/>
            </a:endParaRPr>
          </a:p>
        </p:txBody>
      </p:sp>
      <p:sp>
        <p:nvSpPr>
          <p:cNvPr id="106616" name="Quad Arrow 59"/>
          <p:cNvSpPr txBox="1">
            <a:spLocks noChangeArrowheads="1"/>
          </p:cNvSpPr>
          <p:nvPr/>
        </p:nvSpPr>
        <p:spPr bwMode="auto">
          <a:xfrm>
            <a:off x="5275008" y="3087253"/>
            <a:ext cx="755154" cy="240581"/>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径向偏转</a:t>
            </a:r>
            <a:endParaRPr lang="zh-CN" altLang="en-US" sz="1050" dirty="0">
              <a:solidFill>
                <a:schemeClr val="tx1"/>
              </a:solidFill>
              <a:latin typeface="Arial" pitchFamily="34" charset="0"/>
              <a:cs typeface="宋体" pitchFamily="2" charset="-122"/>
            </a:endParaRPr>
          </a:p>
        </p:txBody>
      </p:sp>
      <p:sp>
        <p:nvSpPr>
          <p:cNvPr id="106617" name="Quad Arrow 60"/>
          <p:cNvSpPr txBox="1">
            <a:spLocks noChangeArrowheads="1"/>
          </p:cNvSpPr>
          <p:nvPr/>
        </p:nvSpPr>
        <p:spPr bwMode="auto">
          <a:xfrm>
            <a:off x="5319061" y="3499210"/>
            <a:ext cx="549083" cy="206666"/>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防滑脱</a:t>
            </a:r>
            <a:endParaRPr lang="zh-CN" altLang="en-US" sz="1050" dirty="0">
              <a:solidFill>
                <a:schemeClr val="tx1"/>
              </a:solidFill>
              <a:latin typeface="Arial" pitchFamily="34" charset="0"/>
              <a:cs typeface="宋体" pitchFamily="2" charset="-122"/>
            </a:endParaRPr>
          </a:p>
        </p:txBody>
      </p:sp>
      <p:sp>
        <p:nvSpPr>
          <p:cNvPr id="106618" name="Quad Arrow 61"/>
          <p:cNvSpPr txBox="1">
            <a:spLocks noChangeArrowheads="1"/>
          </p:cNvSpPr>
          <p:nvPr/>
        </p:nvSpPr>
        <p:spPr bwMode="auto">
          <a:xfrm>
            <a:off x="2860420" y="3911166"/>
            <a:ext cx="1063508" cy="334770"/>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管道埋地安装</a:t>
            </a:r>
            <a:endParaRPr lang="zh-CN" altLang="en-US" sz="1050" dirty="0">
              <a:solidFill>
                <a:schemeClr val="tx1"/>
              </a:solidFill>
              <a:latin typeface="Arial" pitchFamily="34" charset="0"/>
              <a:cs typeface="宋体" pitchFamily="2" charset="-122"/>
            </a:endParaRPr>
          </a:p>
        </p:txBody>
      </p:sp>
      <p:sp>
        <p:nvSpPr>
          <p:cNvPr id="106619" name="Quad Arrow 62"/>
          <p:cNvSpPr txBox="1">
            <a:spLocks noChangeArrowheads="1"/>
          </p:cNvSpPr>
          <p:nvPr/>
        </p:nvSpPr>
        <p:spPr bwMode="auto">
          <a:xfrm>
            <a:off x="2860420" y="4117144"/>
            <a:ext cx="955496" cy="290810"/>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管道地上安装</a:t>
            </a:r>
            <a:endParaRPr lang="zh-CN" altLang="en-US" sz="1050" dirty="0">
              <a:solidFill>
                <a:schemeClr val="tx1"/>
              </a:solidFill>
              <a:latin typeface="Arial" pitchFamily="34" charset="0"/>
              <a:cs typeface="宋体" pitchFamily="2" charset="-122"/>
            </a:endParaRPr>
          </a:p>
        </p:txBody>
      </p:sp>
      <p:sp>
        <p:nvSpPr>
          <p:cNvPr id="106620" name="Quad Arrow 63"/>
          <p:cNvSpPr txBox="1">
            <a:spLocks noChangeArrowheads="1"/>
          </p:cNvSpPr>
          <p:nvPr/>
        </p:nvSpPr>
        <p:spPr bwMode="auto">
          <a:xfrm>
            <a:off x="2860420" y="4321931"/>
            <a:ext cx="685466" cy="248041"/>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陡坡施工</a:t>
            </a:r>
            <a:endParaRPr lang="zh-CN" altLang="en-US" sz="1050" dirty="0">
              <a:solidFill>
                <a:schemeClr val="tx1"/>
              </a:solidFill>
              <a:latin typeface="Arial" pitchFamily="34" charset="0"/>
              <a:cs typeface="宋体" pitchFamily="2" charset="-122"/>
            </a:endParaRPr>
          </a:p>
        </p:txBody>
      </p:sp>
      <p:sp>
        <p:nvSpPr>
          <p:cNvPr id="106621" name="Quad Arrow 64"/>
          <p:cNvSpPr txBox="1">
            <a:spLocks noChangeArrowheads="1"/>
          </p:cNvSpPr>
          <p:nvPr/>
        </p:nvSpPr>
        <p:spPr bwMode="auto">
          <a:xfrm>
            <a:off x="2844943" y="4569581"/>
            <a:ext cx="970973" cy="270421"/>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非开挖施工</a:t>
            </a:r>
            <a:endParaRPr lang="zh-CN" altLang="en-US" sz="1050" dirty="0">
              <a:solidFill>
                <a:schemeClr val="tx1"/>
              </a:solidFill>
              <a:latin typeface="Arial" pitchFamily="34" charset="0"/>
              <a:cs typeface="宋体" pitchFamily="2" charset="-122"/>
            </a:endParaRPr>
          </a:p>
        </p:txBody>
      </p:sp>
      <p:sp>
        <p:nvSpPr>
          <p:cNvPr id="106622" name="Quad Arrow 65"/>
          <p:cNvSpPr txBox="1">
            <a:spLocks noChangeArrowheads="1"/>
          </p:cNvSpPr>
          <p:nvPr/>
        </p:nvSpPr>
        <p:spPr bwMode="auto">
          <a:xfrm>
            <a:off x="5295249" y="3990937"/>
            <a:ext cx="734913" cy="254999"/>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内防腐</a:t>
            </a:r>
            <a:endParaRPr lang="zh-CN" altLang="en-US" sz="1050" dirty="0">
              <a:solidFill>
                <a:schemeClr val="tx1"/>
              </a:solidFill>
              <a:latin typeface="Arial" pitchFamily="34" charset="0"/>
              <a:cs typeface="宋体" pitchFamily="2" charset="-122"/>
            </a:endParaRPr>
          </a:p>
        </p:txBody>
      </p:sp>
      <p:sp>
        <p:nvSpPr>
          <p:cNvPr id="106623" name="Quad Arrow 66"/>
          <p:cNvSpPr txBox="1">
            <a:spLocks noChangeArrowheads="1"/>
          </p:cNvSpPr>
          <p:nvPr/>
        </p:nvSpPr>
        <p:spPr bwMode="auto">
          <a:xfrm>
            <a:off x="5275008" y="4569581"/>
            <a:ext cx="701148" cy="216415"/>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050" dirty="0">
                <a:solidFill>
                  <a:srgbClr val="000000"/>
                </a:solidFill>
                <a:latin typeface="宋体" pitchFamily="2" charset="-122"/>
                <a:cs typeface="宋体" pitchFamily="2" charset="-122"/>
              </a:rPr>
              <a:t>外防腐</a:t>
            </a:r>
            <a:endParaRPr lang="zh-CN" altLang="en-US" sz="1050" dirty="0">
              <a:solidFill>
                <a:schemeClr val="tx1"/>
              </a:solidFill>
              <a:latin typeface="Arial" pitchFamily="34" charset="0"/>
              <a:cs typeface="宋体" pitchFamily="2" charset="-122"/>
            </a:endParaRPr>
          </a:p>
        </p:txBody>
      </p:sp>
      <p:sp>
        <p:nvSpPr>
          <p:cNvPr id="106624" name="Quad Arrow 68"/>
          <p:cNvSpPr txBox="1">
            <a:spLocks noChangeArrowheads="1"/>
          </p:cNvSpPr>
          <p:nvPr/>
        </p:nvSpPr>
        <p:spPr bwMode="auto">
          <a:xfrm>
            <a:off x="1709682" y="1437625"/>
            <a:ext cx="876802" cy="253916"/>
          </a:xfrm>
          <a:prstGeom prst="rect">
            <a:avLst/>
          </a:prstGeom>
          <a:solidFill>
            <a:srgbClr val="FFFF00"/>
          </a:solidFill>
          <a:ln w="9525">
            <a:solidFill>
              <a:srgbClr val="000000"/>
            </a:solidFill>
            <a:prstDash val="sysDot"/>
            <a:miter lim="800000"/>
            <a:headEnd/>
            <a:tailEnd/>
          </a:ln>
        </p:spPr>
        <p:txBody>
          <a:bodyPr vert="horz" wrap="square" lIns="68580" tIns="34290" rIns="68580" bIns="34290" numCol="1" anchor="t" anchorCtr="0" compatLnSpc="1">
            <a:prstTxWarp prst="textNoShape">
              <a:avLst/>
            </a:prstTxWarp>
            <a:spAutoFit/>
          </a:bodyPr>
          <a:lstStyle/>
          <a:p>
            <a:pPr algn="ctr" defTabSz="685800"/>
            <a:r>
              <a:rPr lang="zh-CN" altLang="en-US" sz="1200" b="1" dirty="0">
                <a:solidFill>
                  <a:schemeClr val="tx1"/>
                </a:solidFill>
                <a:latin typeface="Calibri" pitchFamily="34" charset="0"/>
                <a:cs typeface="宋体" pitchFamily="2" charset="-122"/>
              </a:rPr>
              <a:t>水力条件</a:t>
            </a:r>
            <a:endParaRPr lang="zh-CN" altLang="en-US" sz="1200" dirty="0">
              <a:solidFill>
                <a:schemeClr val="tx1"/>
              </a:solidFill>
              <a:latin typeface="Arial" pitchFamily="34" charset="0"/>
              <a:cs typeface="宋体" pitchFamily="2" charset="-122"/>
            </a:endParaRPr>
          </a:p>
        </p:txBody>
      </p:sp>
      <p:sp>
        <p:nvSpPr>
          <p:cNvPr id="106625" name="Quad Arrow 69"/>
          <p:cNvSpPr txBox="1">
            <a:spLocks noChangeArrowheads="1"/>
          </p:cNvSpPr>
          <p:nvPr/>
        </p:nvSpPr>
        <p:spPr bwMode="auto">
          <a:xfrm>
            <a:off x="6408205" y="1437625"/>
            <a:ext cx="856487" cy="253916"/>
          </a:xfrm>
          <a:prstGeom prst="rect">
            <a:avLst/>
          </a:prstGeom>
          <a:solidFill>
            <a:srgbClr val="92D050"/>
          </a:solidFill>
          <a:ln w="9525">
            <a:solidFill>
              <a:srgbClr val="000000"/>
            </a:solidFill>
            <a:prstDash val="sysDot"/>
            <a:miter lim="800000"/>
            <a:headEnd/>
            <a:tailEnd/>
          </a:ln>
        </p:spPr>
        <p:txBody>
          <a:bodyPr vert="horz" wrap="square" lIns="68580" tIns="34290" rIns="68580" bIns="34290" numCol="1" anchor="t" anchorCtr="0" compatLnSpc="1">
            <a:prstTxWarp prst="textNoShape">
              <a:avLst/>
            </a:prstTxWarp>
            <a:spAutoFit/>
          </a:bodyPr>
          <a:lstStyle/>
          <a:p>
            <a:pPr algn="ctr" defTabSz="685800"/>
            <a:r>
              <a:rPr lang="zh-CN" altLang="en-US" sz="1200" b="1" dirty="0">
                <a:solidFill>
                  <a:schemeClr val="tx1"/>
                </a:solidFill>
                <a:latin typeface="Calibri" pitchFamily="34" charset="0"/>
                <a:cs typeface="宋体" pitchFamily="2" charset="-122"/>
              </a:rPr>
              <a:t>承压能力</a:t>
            </a:r>
            <a:endParaRPr lang="zh-CN" altLang="en-US" sz="1200" dirty="0">
              <a:solidFill>
                <a:schemeClr val="tx1"/>
              </a:solidFill>
              <a:latin typeface="Arial" pitchFamily="34" charset="0"/>
              <a:cs typeface="宋体" pitchFamily="2" charset="-122"/>
            </a:endParaRPr>
          </a:p>
        </p:txBody>
      </p:sp>
      <p:sp>
        <p:nvSpPr>
          <p:cNvPr id="106626" name="Quad Arrow 70"/>
          <p:cNvSpPr txBox="1">
            <a:spLocks noChangeArrowheads="1"/>
          </p:cNvSpPr>
          <p:nvPr/>
        </p:nvSpPr>
        <p:spPr bwMode="auto">
          <a:xfrm>
            <a:off x="2735796" y="735546"/>
            <a:ext cx="1816541" cy="320929"/>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200" b="1" dirty="0">
                <a:solidFill>
                  <a:srgbClr val="000000"/>
                </a:solidFill>
                <a:latin typeface="宋体" pitchFamily="2" charset="-122"/>
                <a:cs typeface="宋体" pitchFamily="2" charset="-122"/>
              </a:rPr>
              <a:t>管线施工及运行条件</a:t>
            </a:r>
            <a:endParaRPr lang="zh-CN" altLang="en-US" sz="1200" dirty="0">
              <a:solidFill>
                <a:schemeClr val="tx1"/>
              </a:solidFill>
              <a:latin typeface="Arial" pitchFamily="34" charset="0"/>
              <a:cs typeface="宋体" pitchFamily="2" charset="-122"/>
            </a:endParaRPr>
          </a:p>
        </p:txBody>
      </p:sp>
      <p:sp>
        <p:nvSpPr>
          <p:cNvPr id="106627" name="Quad Arrow 71"/>
          <p:cNvSpPr txBox="1">
            <a:spLocks noChangeArrowheads="1"/>
          </p:cNvSpPr>
          <p:nvPr/>
        </p:nvSpPr>
        <p:spPr bwMode="auto">
          <a:xfrm>
            <a:off x="4734018" y="735546"/>
            <a:ext cx="1555012" cy="155079"/>
          </a:xfrm>
          <a:prstGeom prst="rect">
            <a:avLst/>
          </a:prstGeom>
          <a:solidFill>
            <a:srgbClr val="FFFFFF"/>
          </a:solidFill>
          <a:ln w="9525">
            <a:noFill/>
            <a:miter lim="800000"/>
            <a:headEnd/>
            <a:tailEnd/>
          </a:ln>
        </p:spPr>
        <p:txBody>
          <a:bodyPr vert="horz" wrap="square" lIns="68580" tIns="34290" rIns="68580" bIns="34290" numCol="1" anchor="t" anchorCtr="0" compatLnSpc="1">
            <a:prstTxWarp prst="textNoShape">
              <a:avLst/>
            </a:prstTxWarp>
          </a:bodyPr>
          <a:lstStyle/>
          <a:p>
            <a:pPr algn="just" defTabSz="685800"/>
            <a:r>
              <a:rPr lang="zh-CN" altLang="en-US" sz="1200" b="1" dirty="0">
                <a:solidFill>
                  <a:srgbClr val="000000"/>
                </a:solidFill>
                <a:latin typeface="宋体" pitchFamily="2" charset="-122"/>
                <a:cs typeface="宋体" pitchFamily="2" charset="-122"/>
              </a:rPr>
              <a:t>管材性能</a:t>
            </a:r>
            <a:endParaRPr lang="zh-CN" altLang="en-US" sz="1200" dirty="0">
              <a:solidFill>
                <a:schemeClr val="tx1"/>
              </a:solidFill>
              <a:latin typeface="Arial" pitchFamily="34" charset="0"/>
              <a:cs typeface="宋体" pitchFamily="2" charset="-122"/>
            </a:endParaRPr>
          </a:p>
        </p:txBody>
      </p:sp>
      <p:sp>
        <p:nvSpPr>
          <p:cNvPr id="106628" name="Straight Connector 72"/>
          <p:cNvSpPr>
            <a:spLocks noChangeShapeType="1"/>
          </p:cNvSpPr>
          <p:nvPr/>
        </p:nvSpPr>
        <p:spPr bwMode="auto">
          <a:xfrm>
            <a:off x="2878280" y="1002469"/>
            <a:ext cx="3037284" cy="0"/>
          </a:xfrm>
          <a:prstGeom prst="straightConnector1">
            <a:avLst/>
          </a:prstGeom>
          <a:noFill/>
          <a:ln w="9525">
            <a:solidFill>
              <a:srgbClr val="000000"/>
            </a:solidFill>
            <a:prstDash val="lgDashDot"/>
            <a:round/>
            <a:headEnd type="triangle" w="med" len="me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29" name="Straight Connector 73"/>
          <p:cNvSpPr>
            <a:spLocks noChangeShapeType="1"/>
          </p:cNvSpPr>
          <p:nvPr/>
        </p:nvSpPr>
        <p:spPr bwMode="auto">
          <a:xfrm flipH="1">
            <a:off x="4343939" y="1002469"/>
            <a:ext cx="33338" cy="3773091"/>
          </a:xfrm>
          <a:prstGeom prst="straightConnector1">
            <a:avLst/>
          </a:prstGeom>
          <a:noFill/>
          <a:ln w="9525">
            <a:solidFill>
              <a:srgbClr val="000000"/>
            </a:solidFill>
            <a:prstDash val="lgDashDot"/>
            <a:round/>
            <a:headEnd/>
            <a:tailEnd/>
          </a:ln>
        </p:spPr>
        <p:txBody>
          <a:bodyPr vert="horz" wrap="square" lIns="68580" tIns="34290" rIns="68580" bIns="34290" numCol="1" anchor="t" anchorCtr="0" compatLnSpc="1">
            <a:prstTxWarp prst="textNoShape">
              <a:avLst/>
            </a:prstTxWarp>
          </a:bodyPr>
          <a:lstStyle/>
          <a:p>
            <a:endParaRPr lang="zh-CN" altLang="en-US" sz="1050"/>
          </a:p>
        </p:txBody>
      </p:sp>
      <p:sp>
        <p:nvSpPr>
          <p:cNvPr id="106630" name="Straight Connector 25"/>
          <p:cNvSpPr>
            <a:spLocks noChangeShapeType="1"/>
          </p:cNvSpPr>
          <p:nvPr/>
        </p:nvSpPr>
        <p:spPr bwMode="auto">
          <a:xfrm flipV="1">
            <a:off x="3653898" y="1176300"/>
            <a:ext cx="1641351" cy="45300"/>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31" name="Straight Connector 26"/>
          <p:cNvSpPr>
            <a:spLocks noChangeShapeType="1"/>
          </p:cNvSpPr>
          <p:nvPr/>
        </p:nvSpPr>
        <p:spPr bwMode="auto">
          <a:xfrm flipV="1">
            <a:off x="3302143" y="1222735"/>
            <a:ext cx="1993106" cy="161925"/>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32" name="Straight Connector 29"/>
          <p:cNvSpPr>
            <a:spLocks noChangeShapeType="1"/>
          </p:cNvSpPr>
          <p:nvPr/>
        </p:nvSpPr>
        <p:spPr bwMode="auto">
          <a:xfrm>
            <a:off x="3492643" y="2391929"/>
            <a:ext cx="1782365" cy="778669"/>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33" name="Straight Connector 30"/>
          <p:cNvSpPr>
            <a:spLocks noChangeShapeType="1"/>
          </p:cNvSpPr>
          <p:nvPr/>
        </p:nvSpPr>
        <p:spPr bwMode="auto">
          <a:xfrm flipV="1">
            <a:off x="3545886" y="1278694"/>
            <a:ext cx="1773176" cy="266942"/>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34" name="Straight Connector 32"/>
          <p:cNvSpPr>
            <a:spLocks noChangeShapeType="1"/>
          </p:cNvSpPr>
          <p:nvPr/>
        </p:nvSpPr>
        <p:spPr bwMode="auto">
          <a:xfrm>
            <a:off x="3599892" y="2841780"/>
            <a:ext cx="1675116" cy="1787333"/>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35" name="Straight Connector 33"/>
          <p:cNvSpPr>
            <a:spLocks noChangeShapeType="1"/>
          </p:cNvSpPr>
          <p:nvPr/>
        </p:nvSpPr>
        <p:spPr bwMode="auto">
          <a:xfrm flipV="1">
            <a:off x="3302143" y="2391928"/>
            <a:ext cx="1972865" cy="1195388"/>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36" name="Straight Connector 34"/>
          <p:cNvSpPr>
            <a:spLocks noChangeShapeType="1"/>
          </p:cNvSpPr>
          <p:nvPr/>
        </p:nvSpPr>
        <p:spPr bwMode="auto">
          <a:xfrm flipV="1">
            <a:off x="3653898" y="1581112"/>
            <a:ext cx="1641351" cy="990638"/>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37" name="Straight Connector 36"/>
          <p:cNvSpPr>
            <a:spLocks noChangeShapeType="1"/>
          </p:cNvSpPr>
          <p:nvPr/>
        </p:nvSpPr>
        <p:spPr bwMode="auto">
          <a:xfrm flipV="1">
            <a:off x="3545886" y="1654931"/>
            <a:ext cx="1762460" cy="1294861"/>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38" name="Straight Connector 37"/>
          <p:cNvSpPr>
            <a:spLocks noChangeShapeType="1"/>
          </p:cNvSpPr>
          <p:nvPr/>
        </p:nvSpPr>
        <p:spPr bwMode="auto">
          <a:xfrm flipV="1">
            <a:off x="3452161" y="2820554"/>
            <a:ext cx="1822847" cy="551259"/>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39" name="Straight Connector 38"/>
          <p:cNvSpPr>
            <a:spLocks noChangeShapeType="1"/>
          </p:cNvSpPr>
          <p:nvPr/>
        </p:nvSpPr>
        <p:spPr bwMode="auto">
          <a:xfrm flipV="1">
            <a:off x="3653898" y="2451460"/>
            <a:ext cx="1621110" cy="1470440"/>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40" name="Straight Connector 39"/>
          <p:cNvSpPr>
            <a:spLocks noChangeShapeType="1"/>
          </p:cNvSpPr>
          <p:nvPr/>
        </p:nvSpPr>
        <p:spPr bwMode="auto">
          <a:xfrm flipV="1">
            <a:off x="3707904" y="2490750"/>
            <a:ext cx="1587345" cy="1647174"/>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41" name="Straight Connector 40"/>
          <p:cNvSpPr>
            <a:spLocks noChangeShapeType="1"/>
          </p:cNvSpPr>
          <p:nvPr/>
        </p:nvSpPr>
        <p:spPr bwMode="auto">
          <a:xfrm flipV="1">
            <a:off x="3418824" y="3626606"/>
            <a:ext cx="1910953" cy="791766"/>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42" name="Straight Connector 67"/>
          <p:cNvSpPr>
            <a:spLocks noChangeShapeType="1"/>
          </p:cNvSpPr>
          <p:nvPr/>
        </p:nvSpPr>
        <p:spPr bwMode="auto">
          <a:xfrm flipV="1">
            <a:off x="3545886" y="3705187"/>
            <a:ext cx="1783891" cy="918791"/>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43" name="Straight Connector 76"/>
          <p:cNvSpPr>
            <a:spLocks noChangeShapeType="1"/>
          </p:cNvSpPr>
          <p:nvPr/>
        </p:nvSpPr>
        <p:spPr bwMode="auto">
          <a:xfrm>
            <a:off x="3383868" y="3273828"/>
            <a:ext cx="1901856" cy="1432676"/>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44" name="Straight Connector 40"/>
          <p:cNvSpPr>
            <a:spLocks noChangeShapeType="1"/>
          </p:cNvSpPr>
          <p:nvPr/>
        </p:nvSpPr>
        <p:spPr bwMode="auto">
          <a:xfrm flipV="1">
            <a:off x="3707904" y="3626606"/>
            <a:ext cx="1567104" cy="565324"/>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45" name="Straight Connector 35"/>
          <p:cNvSpPr>
            <a:spLocks noChangeShapeType="1"/>
          </p:cNvSpPr>
          <p:nvPr/>
        </p:nvSpPr>
        <p:spPr bwMode="auto">
          <a:xfrm flipV="1">
            <a:off x="3383868" y="1993069"/>
            <a:ext cx="1911381" cy="1226753"/>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46" name="Straight Connector 28"/>
          <p:cNvSpPr>
            <a:spLocks noChangeShapeType="1"/>
          </p:cNvSpPr>
          <p:nvPr/>
        </p:nvSpPr>
        <p:spPr bwMode="auto">
          <a:xfrm>
            <a:off x="3545886" y="1869672"/>
            <a:ext cx="1783891" cy="1717644"/>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47" name="Straight Connector 31"/>
          <p:cNvSpPr>
            <a:spLocks noChangeShapeType="1"/>
          </p:cNvSpPr>
          <p:nvPr/>
        </p:nvSpPr>
        <p:spPr bwMode="auto">
          <a:xfrm>
            <a:off x="3491880" y="2031691"/>
            <a:ext cx="1783128" cy="2014016"/>
          </a:xfrm>
          <a:prstGeom prst="straightConnector1">
            <a:avLst/>
          </a:prstGeom>
          <a:noFill/>
          <a:ln w="9525">
            <a:solidFill>
              <a:srgbClr val="000000"/>
            </a:solidFill>
            <a:round/>
            <a:headEnd/>
            <a:tailEnd type="triangle" w="med" len="med"/>
          </a:ln>
        </p:spPr>
        <p:txBody>
          <a:bodyPr vert="horz" wrap="square" lIns="68580" tIns="34290" rIns="68580" bIns="34290" numCol="1" anchor="t" anchorCtr="0" compatLnSpc="1">
            <a:prstTxWarp prst="textNoShape">
              <a:avLst/>
            </a:prstTxWarp>
          </a:bodyPr>
          <a:lstStyle/>
          <a:p>
            <a:endParaRPr lang="zh-CN" altLang="en-US" sz="1050"/>
          </a:p>
        </p:txBody>
      </p:sp>
      <p:sp>
        <p:nvSpPr>
          <p:cNvPr id="106648" name="Right Brace 15"/>
          <p:cNvSpPr>
            <a:spLocks/>
          </p:cNvSpPr>
          <p:nvPr/>
        </p:nvSpPr>
        <p:spPr bwMode="auto">
          <a:xfrm>
            <a:off x="6073248" y="1122295"/>
            <a:ext cx="108347" cy="831056"/>
          </a:xfrm>
          <a:prstGeom prst="rightBrace">
            <a:avLst>
              <a:gd name="adj1" fmla="val 63920"/>
              <a:gd name="adj2" fmla="val 50000"/>
            </a:avLst>
          </a:prstGeom>
          <a:no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zh-CN" altLang="en-US" sz="1050"/>
          </a:p>
        </p:txBody>
      </p:sp>
      <p:sp>
        <p:nvSpPr>
          <p:cNvPr id="62" name="矩形 9"/>
          <p:cNvSpPr>
            <a:spLocks noChangeArrowheads="1"/>
          </p:cNvSpPr>
          <p:nvPr/>
        </p:nvSpPr>
        <p:spPr bwMode="auto">
          <a:xfrm>
            <a:off x="6408205" y="213311"/>
            <a:ext cx="2492990" cy="400110"/>
          </a:xfrm>
          <a:prstGeom prst="rect">
            <a:avLst/>
          </a:prstGeom>
          <a:noFill/>
          <a:ln w="9525">
            <a:noFill/>
            <a:miter lim="800000"/>
            <a:headEnd/>
            <a:tailEnd/>
          </a:ln>
        </p:spPr>
        <p:txBody>
          <a:bodyPr wrap="none">
            <a:spAutoFit/>
          </a:bodyPr>
          <a:lstStyle/>
          <a:p>
            <a:r>
              <a:rPr lang="zh-CN" altLang="en-US" sz="2000" dirty="0">
                <a:solidFill>
                  <a:schemeClr val="tx1"/>
                </a:solidFill>
                <a:latin typeface="微软雅黑" panose="020B0503020204020204" charset="-122"/>
                <a:ea typeface="微软雅黑" panose="020B0503020204020204" charset="-122"/>
              </a:rPr>
              <a:t>输水管线的工程特性</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61650" y="915566"/>
            <a:ext cx="8420700" cy="1569660"/>
          </a:xfrm>
          <a:prstGeom prst="rect">
            <a:avLst/>
          </a:prstGeom>
          <a:noFill/>
        </p:spPr>
        <p:txBody>
          <a:bodyPr wrap="square" rtlCol="0">
            <a:spAutoFit/>
          </a:bodyPr>
          <a:lstStyle/>
          <a:p>
            <a:r>
              <a:rPr lang="zh-CN" altLang="en-US" sz="1600" b="1" dirty="0">
                <a:latin typeface="黑体" panose="02010609060101010101" pitchFamily="49" charset="-122"/>
                <a:ea typeface="黑体" panose="02010609060101010101" pitchFamily="49" charset="-122"/>
              </a:rPr>
              <a:t>利比亚大人工河工程</a:t>
            </a:r>
            <a:r>
              <a:rPr lang="zh-CN" altLang="en-US" sz="1600" dirty="0">
                <a:latin typeface="黑体" panose="02010609060101010101" pitchFamily="49" charset="-122"/>
                <a:ea typeface="黑体" panose="02010609060101010101" pitchFamily="49" charset="-122"/>
              </a:rPr>
              <a:t>（</a:t>
            </a:r>
            <a:r>
              <a:rPr lang="en-US" altLang="zh-CN" sz="1600" dirty="0" err="1">
                <a:latin typeface="黑体" panose="02010609060101010101" pitchFamily="49" charset="-122"/>
                <a:ea typeface="黑体" panose="02010609060101010101" pitchFamily="49" charset="-122"/>
              </a:rPr>
              <a:t>GMMR</a:t>
            </a:r>
            <a:r>
              <a:rPr lang="zh-CN" altLang="en-US" sz="1600" dirty="0">
                <a:latin typeface="黑体" panose="02010609060101010101" pitchFamily="49" charset="-122"/>
                <a:ea typeface="黑体" panose="02010609060101010101" pitchFamily="49" charset="-122"/>
              </a:rPr>
              <a:t>）</a:t>
            </a:r>
            <a:endParaRPr lang="en-US" altLang="zh-CN" sz="1600" b="1" dirty="0">
              <a:latin typeface="黑体" panose="02010609060101010101" pitchFamily="49" charset="-122"/>
              <a:ea typeface="黑体" panose="02010609060101010101" pitchFamily="49" charset="-122"/>
            </a:endParaRPr>
          </a:p>
          <a:p>
            <a:r>
              <a:rPr lang="zh-CN" altLang="en-US" sz="1600" dirty="0">
                <a:latin typeface="黑体" panose="02010609060101010101" pitchFamily="49" charset="-122"/>
                <a:ea typeface="黑体" panose="02010609060101010101" pitchFamily="49" charset="-122"/>
              </a:rPr>
              <a:t>    </a:t>
            </a:r>
            <a:r>
              <a:rPr lang="en-US" altLang="zh-CN" sz="1600" dirty="0">
                <a:latin typeface="黑体" panose="02010609060101010101" pitchFamily="49" charset="-122"/>
                <a:ea typeface="黑体" panose="02010609060101010101" pitchFamily="49" charset="-122"/>
              </a:rPr>
              <a:t>1984</a:t>
            </a:r>
            <a:r>
              <a:rPr lang="zh-CN" altLang="en-US" sz="1600" dirty="0">
                <a:latin typeface="黑体" panose="02010609060101010101" pitchFamily="49" charset="-122"/>
                <a:ea typeface="黑体" panose="02010609060101010101" pitchFamily="49" charset="-122"/>
              </a:rPr>
              <a:t>年开工建设，</a:t>
            </a:r>
            <a:r>
              <a:rPr lang="en-US" altLang="zh-CN" sz="1600" dirty="0">
                <a:latin typeface="黑体" panose="02010609060101010101" pitchFamily="49" charset="-122"/>
                <a:ea typeface="黑体" panose="02010609060101010101" pitchFamily="49" charset="-122"/>
              </a:rPr>
              <a:t>1996</a:t>
            </a:r>
            <a:r>
              <a:rPr lang="zh-CN" altLang="en-US" sz="1600" dirty="0">
                <a:latin typeface="黑体" panose="02010609060101010101" pitchFamily="49" charset="-122"/>
                <a:ea typeface="黑体" panose="02010609060101010101" pitchFamily="49" charset="-122"/>
              </a:rPr>
              <a:t>年完工。该工程将利比亚南部撒哈拉沙漠中的地下水通过管道远距离输送到北部沿海地区。大人工河输水干线总长</a:t>
            </a:r>
            <a:r>
              <a:rPr lang="en-US" altLang="zh-CN" sz="1600" dirty="0">
                <a:latin typeface="黑体" panose="02010609060101010101" pitchFamily="49" charset="-122"/>
                <a:ea typeface="黑体" panose="02010609060101010101" pitchFamily="49" charset="-122"/>
              </a:rPr>
              <a:t>4500</a:t>
            </a:r>
            <a:r>
              <a:rPr lang="zh-CN" altLang="en-US" sz="1600" dirty="0">
                <a:latin typeface="黑体" panose="02010609060101010101" pitchFamily="49" charset="-122"/>
                <a:ea typeface="黑体" panose="02010609060101010101" pitchFamily="49" charset="-122"/>
              </a:rPr>
              <a:t>公里，大都采用</a:t>
            </a:r>
            <a:r>
              <a:rPr lang="en-US" altLang="zh-CN" sz="1600" dirty="0">
                <a:latin typeface="黑体" panose="02010609060101010101" pitchFamily="49" charset="-122"/>
                <a:ea typeface="黑体" panose="02010609060101010101" pitchFamily="49" charset="-122"/>
              </a:rPr>
              <a:t>DN4000</a:t>
            </a:r>
            <a:r>
              <a:rPr lang="zh-CN" altLang="en-US" sz="1600" dirty="0">
                <a:latin typeface="黑体" panose="02010609060101010101" pitchFamily="49" charset="-122"/>
                <a:ea typeface="黑体" panose="02010609060101010101" pitchFamily="49" charset="-122"/>
              </a:rPr>
              <a:t>口径</a:t>
            </a:r>
            <a:r>
              <a:rPr lang="en-US" altLang="zh-CN" sz="1600" dirty="0">
                <a:latin typeface="黑体" panose="02010609060101010101" pitchFamily="49" charset="-122"/>
                <a:ea typeface="黑体" panose="02010609060101010101" pitchFamily="49" charset="-122"/>
              </a:rPr>
              <a:t>PCCP</a:t>
            </a:r>
            <a:r>
              <a:rPr lang="zh-CN" altLang="en-US" sz="1600" dirty="0">
                <a:latin typeface="黑体" panose="02010609060101010101" pitchFamily="49" charset="-122"/>
                <a:ea typeface="黑体" panose="02010609060101010101" pitchFamily="49" charset="-122"/>
              </a:rPr>
              <a:t>管，是目前世界上最大的长距离管道输水工程。</a:t>
            </a:r>
            <a:endParaRPr lang="en-US" altLang="zh-CN" sz="1600" dirty="0">
              <a:latin typeface="黑体" panose="02010609060101010101" pitchFamily="49" charset="-122"/>
              <a:ea typeface="黑体" panose="02010609060101010101" pitchFamily="49" charset="-122"/>
            </a:endParaRPr>
          </a:p>
          <a:p>
            <a:r>
              <a:rPr lang="en-US" altLang="zh-CN" sz="1600" dirty="0">
                <a:latin typeface="黑体" panose="02010609060101010101" pitchFamily="49" charset="-122"/>
                <a:ea typeface="黑体" panose="02010609060101010101" pitchFamily="49" charset="-122"/>
              </a:rPr>
              <a:t>    </a:t>
            </a:r>
            <a:r>
              <a:rPr lang="zh-CN" altLang="en-US" sz="1600" dirty="0">
                <a:latin typeface="黑体" panose="02010609060101010101" pitchFamily="49" charset="-122"/>
                <a:ea typeface="黑体" panose="02010609060101010101" pitchFamily="49" charset="-122"/>
              </a:rPr>
              <a:t>一期工程包括</a:t>
            </a:r>
            <a:r>
              <a:rPr lang="en-US" altLang="zh-CN" sz="1600" dirty="0">
                <a:latin typeface="黑体" panose="02010609060101010101" pitchFamily="49" charset="-122"/>
                <a:ea typeface="黑体" panose="02010609060101010101" pitchFamily="49" charset="-122"/>
              </a:rPr>
              <a:t>Sarir-Sirt</a:t>
            </a:r>
            <a:r>
              <a:rPr lang="zh-CN" altLang="en-US" sz="1600" dirty="0">
                <a:latin typeface="黑体" panose="02010609060101010101" pitchFamily="49" charset="-122"/>
                <a:ea typeface="黑体" panose="02010609060101010101" pitchFamily="49" charset="-122"/>
              </a:rPr>
              <a:t>（简称</a:t>
            </a:r>
            <a:r>
              <a:rPr lang="en-US" altLang="zh-CN" sz="1600" dirty="0">
                <a:latin typeface="黑体" panose="02010609060101010101" pitchFamily="49" charset="-122"/>
                <a:ea typeface="黑体" panose="02010609060101010101" pitchFamily="49" charset="-122"/>
              </a:rPr>
              <a:t>SS</a:t>
            </a:r>
            <a:r>
              <a:rPr lang="zh-CN" altLang="en-US" sz="1600" dirty="0">
                <a:latin typeface="黑体" panose="02010609060101010101" pitchFamily="49" charset="-122"/>
                <a:ea typeface="黑体" panose="02010609060101010101" pitchFamily="49" charset="-122"/>
              </a:rPr>
              <a:t>线）和</a:t>
            </a:r>
            <a:r>
              <a:rPr lang="en-US" altLang="zh-CN" sz="1600" dirty="0">
                <a:latin typeface="黑体" panose="02010609060101010101" pitchFamily="49" charset="-122"/>
                <a:ea typeface="黑体" panose="02010609060101010101" pitchFamily="49" charset="-122"/>
              </a:rPr>
              <a:t>Tazerbo-Benghazi</a:t>
            </a:r>
            <a:r>
              <a:rPr lang="zh-CN" altLang="en-US" sz="1600" dirty="0">
                <a:latin typeface="黑体" panose="02010609060101010101" pitchFamily="49" charset="-122"/>
                <a:ea typeface="黑体" panose="02010609060101010101" pitchFamily="49" charset="-122"/>
              </a:rPr>
              <a:t>（简称</a:t>
            </a:r>
            <a:r>
              <a:rPr lang="en-US" altLang="zh-CN" sz="1600" dirty="0">
                <a:latin typeface="黑体" panose="02010609060101010101" pitchFamily="49" charset="-122"/>
                <a:ea typeface="黑体" panose="02010609060101010101" pitchFamily="49" charset="-122"/>
              </a:rPr>
              <a:t>TB</a:t>
            </a:r>
            <a:r>
              <a:rPr lang="zh-CN" altLang="en-US" sz="1600" dirty="0">
                <a:latin typeface="黑体" panose="02010609060101010101" pitchFamily="49" charset="-122"/>
                <a:ea typeface="黑体" panose="02010609060101010101" pitchFamily="49" charset="-122"/>
              </a:rPr>
              <a:t>线）两条输水管线，管道总长</a:t>
            </a:r>
            <a:r>
              <a:rPr lang="en-US" altLang="zh-CN" sz="1600" dirty="0">
                <a:latin typeface="黑体" panose="02010609060101010101" pitchFamily="49" charset="-122"/>
                <a:ea typeface="黑体" panose="02010609060101010101" pitchFamily="49" charset="-122"/>
              </a:rPr>
              <a:t>1872Km</a:t>
            </a:r>
            <a:r>
              <a:rPr lang="zh-CN" altLang="en-US" sz="1600" dirty="0">
                <a:latin typeface="黑体" panose="02010609060101010101" pitchFamily="49" charset="-122"/>
                <a:ea typeface="黑体" panose="02010609060101010101" pitchFamily="49" charset="-122"/>
              </a:rPr>
              <a:t>，于</a:t>
            </a:r>
            <a:r>
              <a:rPr lang="en-US" altLang="zh-CN" sz="1600" dirty="0">
                <a:latin typeface="黑体" panose="02010609060101010101" pitchFamily="49" charset="-122"/>
                <a:ea typeface="黑体" panose="02010609060101010101" pitchFamily="49" charset="-122"/>
              </a:rPr>
              <a:t>1984</a:t>
            </a:r>
            <a:r>
              <a:rPr lang="zh-CN" altLang="en-US" sz="1600" dirty="0">
                <a:latin typeface="黑体" panose="02010609060101010101" pitchFamily="49" charset="-122"/>
                <a:ea typeface="黑体" panose="02010609060101010101" pitchFamily="49" charset="-122"/>
              </a:rPr>
              <a:t>年开工，</a:t>
            </a:r>
            <a:r>
              <a:rPr lang="en-US" altLang="zh-CN" sz="1600" dirty="0">
                <a:latin typeface="黑体" panose="02010609060101010101" pitchFamily="49" charset="-122"/>
                <a:ea typeface="黑体" panose="02010609060101010101" pitchFamily="49" charset="-122"/>
              </a:rPr>
              <a:t>1993</a:t>
            </a:r>
            <a:r>
              <a:rPr lang="zh-CN" altLang="en-US" sz="1600" dirty="0">
                <a:latin typeface="黑体" panose="02010609060101010101" pitchFamily="49" charset="-122"/>
                <a:ea typeface="黑体" panose="02010609060101010101" pitchFamily="49" charset="-122"/>
              </a:rPr>
              <a:t>年通水使用后，仅过了</a:t>
            </a:r>
            <a:r>
              <a:rPr lang="en-US" altLang="zh-CN" sz="1600" dirty="0">
                <a:latin typeface="黑体" panose="02010609060101010101" pitchFamily="49" charset="-122"/>
                <a:ea typeface="黑体" panose="02010609060101010101" pitchFamily="49" charset="-122"/>
              </a:rPr>
              <a:t>6</a:t>
            </a:r>
            <a:r>
              <a:rPr lang="zh-CN" altLang="en-US" sz="1600" dirty="0">
                <a:latin typeface="黑体" panose="02010609060101010101" pitchFamily="49" charset="-122"/>
                <a:ea typeface="黑体" panose="02010609060101010101" pitchFamily="49" charset="-122"/>
              </a:rPr>
              <a:t>年，就先后发生了</a:t>
            </a:r>
            <a:r>
              <a:rPr lang="en-US" altLang="zh-CN" sz="1600" dirty="0">
                <a:latin typeface="黑体" panose="02010609060101010101" pitchFamily="49" charset="-122"/>
                <a:ea typeface="黑体" panose="02010609060101010101" pitchFamily="49" charset="-122"/>
              </a:rPr>
              <a:t>5</a:t>
            </a:r>
            <a:r>
              <a:rPr lang="zh-CN" altLang="en-US" sz="1600" dirty="0">
                <a:latin typeface="黑体" panose="02010609060101010101" pitchFamily="49" charset="-122"/>
                <a:ea typeface="黑体" panose="02010609060101010101" pitchFamily="49" charset="-122"/>
              </a:rPr>
              <a:t>起爆管。</a:t>
            </a:r>
          </a:p>
        </p:txBody>
      </p:sp>
      <p:pic>
        <p:nvPicPr>
          <p:cNvPr id="9" name="图片 8" descr="[JDHK}8UBI~WK0CQ6E0{L{P.png"/>
          <p:cNvPicPr>
            <a:picLocks noChangeAspect="1"/>
          </p:cNvPicPr>
          <p:nvPr/>
        </p:nvPicPr>
        <p:blipFill>
          <a:blip r:embed="rId2"/>
          <a:stretch>
            <a:fillRect/>
          </a:stretch>
        </p:blipFill>
        <p:spPr>
          <a:xfrm>
            <a:off x="3450158" y="2890043"/>
            <a:ext cx="2718521" cy="1854521"/>
          </a:xfrm>
          <a:prstGeom prst="rect">
            <a:avLst/>
          </a:prstGeom>
        </p:spPr>
      </p:pic>
      <p:pic>
        <p:nvPicPr>
          <p:cNvPr id="2" name="图片 1">
            <a:extLst>
              <a:ext uri="{FF2B5EF4-FFF2-40B4-BE49-F238E27FC236}">
                <a16:creationId xmlns:a16="http://schemas.microsoft.com/office/drawing/2014/main" id="{2D10E07B-8E85-41CA-924F-EAEC5E2C2C82}"/>
              </a:ext>
            </a:extLst>
          </p:cNvPr>
          <p:cNvPicPr>
            <a:picLocks noChangeAspect="1"/>
          </p:cNvPicPr>
          <p:nvPr/>
        </p:nvPicPr>
        <p:blipFill>
          <a:blip r:embed="rId3"/>
          <a:stretch>
            <a:fillRect/>
          </a:stretch>
        </p:blipFill>
        <p:spPr>
          <a:xfrm>
            <a:off x="6317168" y="2864289"/>
            <a:ext cx="2641416" cy="1854520"/>
          </a:xfrm>
          <a:prstGeom prst="rect">
            <a:avLst/>
          </a:prstGeom>
        </p:spPr>
      </p:pic>
      <p:pic>
        <p:nvPicPr>
          <p:cNvPr id="3" name="图片 2">
            <a:extLst>
              <a:ext uri="{FF2B5EF4-FFF2-40B4-BE49-F238E27FC236}">
                <a16:creationId xmlns:a16="http://schemas.microsoft.com/office/drawing/2014/main" id="{DED6FA7C-17BE-4CFF-8522-4F9360C27B02}"/>
              </a:ext>
            </a:extLst>
          </p:cNvPr>
          <p:cNvPicPr>
            <a:picLocks noChangeAspect="1"/>
          </p:cNvPicPr>
          <p:nvPr/>
        </p:nvPicPr>
        <p:blipFill>
          <a:blip r:embed="rId4"/>
          <a:stretch>
            <a:fillRect/>
          </a:stretch>
        </p:blipFill>
        <p:spPr>
          <a:xfrm>
            <a:off x="455139" y="2890044"/>
            <a:ext cx="2844074" cy="1828766"/>
          </a:xfrm>
          <a:prstGeom prst="rect">
            <a:avLst/>
          </a:prstGeom>
        </p:spPr>
      </p:pic>
      <p:sp>
        <p:nvSpPr>
          <p:cNvPr id="6" name="TextBox 59">
            <a:extLst>
              <a:ext uri="{FF2B5EF4-FFF2-40B4-BE49-F238E27FC236}">
                <a16:creationId xmlns:a16="http://schemas.microsoft.com/office/drawing/2014/main" id="{C84D8CFC-936C-4E2A-A0C9-00E49791CD0B}"/>
              </a:ext>
            </a:extLst>
          </p:cNvPr>
          <p:cNvSpPr>
            <a:spLocks noChangeArrowheads="1"/>
          </p:cNvSpPr>
          <p:nvPr/>
        </p:nvSpPr>
        <p:spPr bwMode="auto">
          <a:xfrm flipH="1">
            <a:off x="7596336" y="168176"/>
            <a:ext cx="12241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000" dirty="0" err="1">
                <a:latin typeface="微软雅黑" panose="020B0503020204020204" charset="-122"/>
                <a:ea typeface="微软雅黑" panose="020B0503020204020204" charset="-122"/>
                <a:sym typeface="方正兰亭黑_GBK" pitchFamily="2" charset="-122"/>
              </a:rPr>
              <a:t>PCCP</a:t>
            </a:r>
            <a:endParaRPr lang="en-US" altLang="zh-CN" sz="2000" dirty="0">
              <a:latin typeface="微软雅黑" panose="020B0503020204020204" charset="-122"/>
              <a:ea typeface="微软雅黑" panose="020B0503020204020204" charset="-122"/>
              <a:sym typeface="方正兰亭黑_GBK"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467544" y="833940"/>
            <a:ext cx="2768707" cy="400110"/>
          </a:xfrm>
          <a:prstGeom prst="rect">
            <a:avLst/>
          </a:prstGeom>
          <a:noFill/>
          <a:ln w="9525">
            <a:noFill/>
            <a:miter lim="800000"/>
            <a:headEnd/>
            <a:tailEnd/>
          </a:ln>
        </p:spPr>
        <p:txBody>
          <a:bodyPr wrap="none" anchor="ctr">
            <a:spAutoFit/>
          </a:bodyPr>
          <a:lstStyle/>
          <a:p>
            <a:pPr eaLnBrk="0" hangingPunct="0">
              <a:tabLst>
                <a:tab pos="571500" algn="l"/>
              </a:tabLst>
            </a:pPr>
            <a:r>
              <a:rPr lang="zh-CN" altLang="en-US" sz="2000" b="1" dirty="0">
                <a:latin typeface="黑体" panose="02010609060101010101" pitchFamily="49" charset="-122"/>
                <a:ea typeface="黑体" panose="02010609060101010101" pitchFamily="49" charset="-122"/>
              </a:rPr>
              <a:t>美国</a:t>
            </a:r>
            <a:r>
              <a:rPr lang="en-US" altLang="zh-CN" sz="2000" b="1" dirty="0">
                <a:latin typeface="黑体" panose="02010609060101010101" pitchFamily="49" charset="-122"/>
                <a:ea typeface="黑体" panose="02010609060101010101" pitchFamily="49" charset="-122"/>
              </a:rPr>
              <a:t>《PCCP</a:t>
            </a:r>
            <a:r>
              <a:rPr lang="zh-CN" altLang="en-US" sz="2000" b="1" dirty="0">
                <a:latin typeface="黑体" panose="02010609060101010101" pitchFamily="49" charset="-122"/>
                <a:ea typeface="黑体" panose="02010609060101010101" pitchFamily="49" charset="-122"/>
              </a:rPr>
              <a:t>失效报告</a:t>
            </a:r>
            <a:r>
              <a:rPr lang="en-US" altLang="zh-CN" sz="2000" b="1" dirty="0">
                <a:latin typeface="黑体" panose="02010609060101010101" pitchFamily="49" charset="-122"/>
                <a:ea typeface="黑体" panose="02010609060101010101" pitchFamily="49" charset="-122"/>
              </a:rPr>
              <a:t>》</a:t>
            </a:r>
            <a:endParaRPr lang="zh-CN" altLang="en-US" sz="2000" b="1" dirty="0">
              <a:latin typeface="黑体" panose="02010609060101010101" pitchFamily="49" charset="-122"/>
              <a:ea typeface="黑体" panose="02010609060101010101" pitchFamily="49" charset="-122"/>
            </a:endParaRPr>
          </a:p>
        </p:txBody>
      </p:sp>
      <p:sp>
        <p:nvSpPr>
          <p:cNvPr id="26628" name="Rectangle 7"/>
          <p:cNvSpPr>
            <a:spLocks noChangeArrowheads="1"/>
          </p:cNvSpPr>
          <p:nvPr/>
        </p:nvSpPr>
        <p:spPr bwMode="auto">
          <a:xfrm>
            <a:off x="179512" y="1419622"/>
            <a:ext cx="5442814" cy="2117887"/>
          </a:xfrm>
          <a:prstGeom prst="rect">
            <a:avLst/>
          </a:prstGeom>
          <a:noFill/>
          <a:ln w="9525">
            <a:noFill/>
            <a:miter lim="800000"/>
            <a:headEnd/>
            <a:tailEnd/>
          </a:ln>
        </p:spPr>
        <p:txBody>
          <a:bodyPr wrap="square">
            <a:spAutoFit/>
          </a:bodyPr>
          <a:lstStyle/>
          <a:p>
            <a:pPr>
              <a:lnSpc>
                <a:spcPts val="2250"/>
              </a:lnSpc>
            </a:pPr>
            <a:r>
              <a:rPr lang="zh-CN" altLang="en-US" sz="1600" dirty="0">
                <a:latin typeface="黑体" panose="02010609060101010101" pitchFamily="49" charset="-122"/>
                <a:ea typeface="黑体" panose="02010609060101010101" pitchFamily="49" charset="-122"/>
              </a:rPr>
              <a:t>第一类失效（灾难性破裂和泄露）</a:t>
            </a:r>
            <a:endParaRPr lang="en-US" altLang="zh-CN" sz="1600" dirty="0">
              <a:latin typeface="黑体" panose="02010609060101010101" pitchFamily="49" charset="-122"/>
              <a:ea typeface="黑体" panose="02010609060101010101" pitchFamily="49" charset="-122"/>
            </a:endParaRPr>
          </a:p>
          <a:p>
            <a:pPr>
              <a:lnSpc>
                <a:spcPts val="2250"/>
              </a:lnSpc>
            </a:pPr>
            <a:r>
              <a:rPr lang="zh-CN" altLang="en-US" sz="1600" dirty="0">
                <a:latin typeface="黑体" panose="02010609060101010101" pitchFamily="49" charset="-122"/>
                <a:ea typeface="黑体" panose="02010609060101010101" pitchFamily="49" charset="-122"/>
              </a:rPr>
              <a:t>第二类失效（严重劣化或结构弱化</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通过检查看到的）</a:t>
            </a:r>
          </a:p>
          <a:p>
            <a:pPr>
              <a:lnSpc>
                <a:spcPts val="2250"/>
              </a:lnSpc>
            </a:pPr>
            <a:r>
              <a:rPr lang="zh-CN" altLang="en-US" sz="1600" dirty="0">
                <a:latin typeface="黑体" panose="02010609060101010101" pitchFamily="49" charset="-122"/>
                <a:ea typeface="黑体" panose="02010609060101010101" pitchFamily="49" charset="-122"/>
              </a:rPr>
              <a:t>第三类失效（服务能力减少</a:t>
            </a:r>
            <a:r>
              <a:rPr lang="en-US" altLang="zh-CN" sz="1600" dirty="0">
                <a:latin typeface="黑体" panose="02010609060101010101" pitchFamily="49" charset="-122"/>
                <a:ea typeface="黑体" panose="02010609060101010101" pitchFamily="49" charset="-122"/>
              </a:rPr>
              <a:t>—</a:t>
            </a:r>
            <a:r>
              <a:rPr lang="zh-CN" altLang="en-US" sz="1600" dirty="0">
                <a:latin typeface="黑体" panose="02010609060101010101" pitchFamily="49" charset="-122"/>
                <a:ea typeface="黑体" panose="02010609060101010101" pitchFamily="49" charset="-122"/>
              </a:rPr>
              <a:t>暂停服务，完全或部分替代）</a:t>
            </a:r>
            <a:endParaRPr lang="en-US" altLang="zh-CN" sz="1600" dirty="0">
              <a:latin typeface="黑体" panose="02010609060101010101" pitchFamily="49" charset="-122"/>
              <a:ea typeface="黑体" panose="02010609060101010101" pitchFamily="49" charset="-122"/>
            </a:endParaRPr>
          </a:p>
          <a:p>
            <a:pPr>
              <a:lnSpc>
                <a:spcPts val="2250"/>
              </a:lnSpc>
            </a:pPr>
            <a:r>
              <a:rPr lang="zh-CN" altLang="en-US" sz="1600" dirty="0">
                <a:latin typeface="黑体" panose="02010609060101010101" pitchFamily="49" charset="-122"/>
                <a:ea typeface="黑体" panose="02010609060101010101" pitchFamily="49" charset="-122"/>
              </a:rPr>
              <a:t>调查研究结果：美国自上世纪四十年代开始到</a:t>
            </a:r>
            <a:r>
              <a:rPr lang="en-US" altLang="zh-CN" sz="1600" dirty="0">
                <a:latin typeface="黑体" panose="02010609060101010101" pitchFamily="49" charset="-122"/>
                <a:ea typeface="黑体" panose="02010609060101010101" pitchFamily="49" charset="-122"/>
              </a:rPr>
              <a:t>2006</a:t>
            </a:r>
            <a:r>
              <a:rPr lang="zh-CN" altLang="en-US" sz="1600" dirty="0">
                <a:latin typeface="黑体" panose="02010609060101010101" pitchFamily="49" charset="-122"/>
                <a:ea typeface="黑体" panose="02010609060101010101" pitchFamily="49" charset="-122"/>
              </a:rPr>
              <a:t>年，累计生产使用</a:t>
            </a:r>
            <a:r>
              <a:rPr lang="en-US" altLang="zh-CN" sz="1600" dirty="0">
                <a:latin typeface="黑体" panose="02010609060101010101" pitchFamily="49" charset="-122"/>
                <a:ea typeface="黑体" panose="02010609060101010101" pitchFamily="49" charset="-122"/>
              </a:rPr>
              <a:t>PCCP</a:t>
            </a:r>
            <a:r>
              <a:rPr lang="zh-CN" altLang="en-US" sz="1600" dirty="0">
                <a:latin typeface="黑体" panose="02010609060101010101" pitchFamily="49" charset="-122"/>
                <a:ea typeface="黑体" panose="02010609060101010101" pitchFamily="49" charset="-122"/>
              </a:rPr>
              <a:t>管约</a:t>
            </a:r>
            <a:r>
              <a:rPr lang="en-US" altLang="zh-CN" sz="1600" dirty="0">
                <a:latin typeface="黑体" panose="02010609060101010101" pitchFamily="49" charset="-122"/>
                <a:ea typeface="黑体" panose="02010609060101010101" pitchFamily="49" charset="-122"/>
              </a:rPr>
              <a:t>30000</a:t>
            </a:r>
            <a:r>
              <a:rPr lang="zh-CN" altLang="en-US" sz="1600" dirty="0">
                <a:latin typeface="黑体" panose="02010609060101010101" pitchFamily="49" charset="-122"/>
                <a:ea typeface="黑体" panose="02010609060101010101" pitchFamily="49" charset="-122"/>
              </a:rPr>
              <a:t>公里，发生第一类失效</a:t>
            </a:r>
            <a:r>
              <a:rPr lang="en-US" altLang="zh-CN" sz="1600" dirty="0">
                <a:latin typeface="黑体" panose="02010609060101010101" pitchFamily="49" charset="-122"/>
                <a:ea typeface="黑体" panose="02010609060101010101" pitchFamily="49" charset="-122"/>
              </a:rPr>
              <a:t>435</a:t>
            </a:r>
            <a:r>
              <a:rPr lang="zh-CN" altLang="en-US" sz="1600" dirty="0">
                <a:latin typeface="黑体" panose="02010609060101010101" pitchFamily="49" charset="-122"/>
                <a:ea typeface="黑体" panose="02010609060101010101" pitchFamily="49" charset="-122"/>
              </a:rPr>
              <a:t>个，第二类失效和第三类失效</a:t>
            </a:r>
            <a:r>
              <a:rPr lang="en-US" altLang="zh-CN" sz="1600" dirty="0">
                <a:latin typeface="黑体" panose="02010609060101010101" pitchFamily="49" charset="-122"/>
                <a:ea typeface="黑体" panose="02010609060101010101" pitchFamily="49" charset="-122"/>
              </a:rPr>
              <a:t>35662</a:t>
            </a:r>
            <a:r>
              <a:rPr lang="zh-CN" altLang="en-US" sz="1600" dirty="0">
                <a:latin typeface="黑体" panose="02010609060101010101" pitchFamily="49" charset="-122"/>
                <a:ea typeface="黑体" panose="02010609060101010101" pitchFamily="49" charset="-122"/>
              </a:rPr>
              <a:t>个。第一类失效年份平均</a:t>
            </a:r>
            <a:r>
              <a:rPr lang="en-US" altLang="zh-CN" sz="1600" dirty="0">
                <a:latin typeface="黑体" panose="02010609060101010101" pitchFamily="49" charset="-122"/>
                <a:ea typeface="黑体" panose="02010609060101010101" pitchFamily="49" charset="-122"/>
              </a:rPr>
              <a:t>13.95</a:t>
            </a:r>
            <a:r>
              <a:rPr lang="zh-CN" altLang="en-US" sz="1600" dirty="0">
                <a:latin typeface="黑体" panose="02010609060101010101" pitchFamily="49" charset="-122"/>
                <a:ea typeface="黑体" panose="02010609060101010101" pitchFamily="49" charset="-122"/>
              </a:rPr>
              <a:t>年，第二、三类失效年份平均</a:t>
            </a:r>
            <a:r>
              <a:rPr lang="en-US" altLang="zh-CN" sz="1600" dirty="0">
                <a:latin typeface="黑体" panose="02010609060101010101" pitchFamily="49" charset="-122"/>
                <a:ea typeface="黑体" panose="02010609060101010101" pitchFamily="49" charset="-122"/>
              </a:rPr>
              <a:t>16.75</a:t>
            </a:r>
            <a:r>
              <a:rPr lang="zh-CN" altLang="en-US" sz="1600" dirty="0">
                <a:latin typeface="黑体" panose="02010609060101010101" pitchFamily="49" charset="-122"/>
                <a:ea typeface="黑体" panose="02010609060101010101" pitchFamily="49" charset="-122"/>
              </a:rPr>
              <a:t>年。</a:t>
            </a:r>
          </a:p>
        </p:txBody>
      </p:sp>
      <p:pic>
        <p:nvPicPr>
          <p:cNvPr id="2" name="图片 1">
            <a:extLst>
              <a:ext uri="{FF2B5EF4-FFF2-40B4-BE49-F238E27FC236}">
                <a16:creationId xmlns:a16="http://schemas.microsoft.com/office/drawing/2014/main" id="{034876B3-366B-4815-A38D-31182BD8474F}"/>
              </a:ext>
            </a:extLst>
          </p:cNvPr>
          <p:cNvPicPr>
            <a:picLocks noChangeAspect="1"/>
          </p:cNvPicPr>
          <p:nvPr/>
        </p:nvPicPr>
        <p:blipFill>
          <a:blip r:embed="rId2"/>
          <a:stretch>
            <a:fillRect/>
          </a:stretch>
        </p:blipFill>
        <p:spPr>
          <a:xfrm>
            <a:off x="5907751" y="796902"/>
            <a:ext cx="2893635" cy="3983925"/>
          </a:xfrm>
          <a:prstGeom prst="rect">
            <a:avLst/>
          </a:prstGeom>
        </p:spPr>
      </p:pic>
      <p:sp>
        <p:nvSpPr>
          <p:cNvPr id="5" name="TextBox 59">
            <a:extLst>
              <a:ext uri="{FF2B5EF4-FFF2-40B4-BE49-F238E27FC236}">
                <a16:creationId xmlns:a16="http://schemas.microsoft.com/office/drawing/2014/main" id="{65D98344-2CB2-412E-AE3E-D1076846E666}"/>
              </a:ext>
            </a:extLst>
          </p:cNvPr>
          <p:cNvSpPr>
            <a:spLocks noChangeArrowheads="1"/>
          </p:cNvSpPr>
          <p:nvPr/>
        </p:nvSpPr>
        <p:spPr bwMode="auto">
          <a:xfrm flipH="1">
            <a:off x="7596336" y="168176"/>
            <a:ext cx="12241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000" dirty="0" err="1">
                <a:latin typeface="微软雅黑" panose="020B0503020204020204" charset="-122"/>
                <a:ea typeface="微软雅黑" panose="020B0503020204020204" charset="-122"/>
                <a:sym typeface="方正兰亭黑_GBK" pitchFamily="2" charset="-122"/>
              </a:rPr>
              <a:t>PCCP</a:t>
            </a:r>
            <a:endParaRPr lang="en-US" altLang="zh-CN" sz="2000" dirty="0">
              <a:latin typeface="微软雅黑" panose="020B0503020204020204" charset="-122"/>
              <a:ea typeface="微软雅黑" panose="020B0503020204020204" charset="-122"/>
              <a:sym typeface="方正兰亭黑_GBK" pitchFamily="2" charset="-122"/>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8A2DA491-52F3-4C1C-BF40-47637C4C26EF}"/>
              </a:ext>
            </a:extLst>
          </p:cNvPr>
          <p:cNvSpPr>
            <a:spLocks noGrp="1"/>
          </p:cNvSpPr>
          <p:nvPr>
            <p:ph type="sldNum" sz="quarter" idx="12"/>
          </p:nvPr>
        </p:nvSpPr>
        <p:spPr/>
        <p:txBody>
          <a:bodyPr/>
          <a:lstStyle/>
          <a:p>
            <a:pPr>
              <a:defRPr/>
            </a:pPr>
            <a:fld id="{EA8DCCD7-8638-4AD8-9EEB-A330DC882814}" type="slidenum">
              <a:rPr lang="en-US" altLang="zh-CN" smtClean="0"/>
              <a:pPr>
                <a:defRPr/>
              </a:pPr>
              <a:t>9</a:t>
            </a:fld>
            <a:endParaRPr lang="en-US" altLang="zh-CN"/>
          </a:p>
        </p:txBody>
      </p:sp>
      <p:pic>
        <p:nvPicPr>
          <p:cNvPr id="3" name="图片 2">
            <a:extLst>
              <a:ext uri="{FF2B5EF4-FFF2-40B4-BE49-F238E27FC236}">
                <a16:creationId xmlns:a16="http://schemas.microsoft.com/office/drawing/2014/main" id="{4B0AEDAA-CF89-4A13-9E59-62CFB986F4FE}"/>
              </a:ext>
            </a:extLst>
          </p:cNvPr>
          <p:cNvPicPr>
            <a:picLocks noChangeAspect="1"/>
          </p:cNvPicPr>
          <p:nvPr/>
        </p:nvPicPr>
        <p:blipFill>
          <a:blip r:embed="rId2"/>
          <a:stretch>
            <a:fillRect/>
          </a:stretch>
        </p:blipFill>
        <p:spPr>
          <a:xfrm>
            <a:off x="3426066" y="2571750"/>
            <a:ext cx="2557800" cy="1584176"/>
          </a:xfrm>
          <a:prstGeom prst="rect">
            <a:avLst/>
          </a:prstGeom>
        </p:spPr>
      </p:pic>
      <p:pic>
        <p:nvPicPr>
          <p:cNvPr id="4" name="图片 3">
            <a:extLst>
              <a:ext uri="{FF2B5EF4-FFF2-40B4-BE49-F238E27FC236}">
                <a16:creationId xmlns:a16="http://schemas.microsoft.com/office/drawing/2014/main" id="{87F3BB95-172C-482A-9048-3063ABF00C23}"/>
              </a:ext>
            </a:extLst>
          </p:cNvPr>
          <p:cNvPicPr>
            <a:picLocks noChangeAspect="1"/>
          </p:cNvPicPr>
          <p:nvPr/>
        </p:nvPicPr>
        <p:blipFill>
          <a:blip r:embed="rId3"/>
          <a:stretch>
            <a:fillRect/>
          </a:stretch>
        </p:blipFill>
        <p:spPr>
          <a:xfrm flipH="1">
            <a:off x="6300192" y="771549"/>
            <a:ext cx="2253644" cy="3995097"/>
          </a:xfrm>
          <a:prstGeom prst="rect">
            <a:avLst/>
          </a:prstGeom>
        </p:spPr>
      </p:pic>
      <p:pic>
        <p:nvPicPr>
          <p:cNvPr id="5" name="图片 4">
            <a:extLst>
              <a:ext uri="{FF2B5EF4-FFF2-40B4-BE49-F238E27FC236}">
                <a16:creationId xmlns:a16="http://schemas.microsoft.com/office/drawing/2014/main" id="{8DE3D690-C99D-4D74-A22B-56E1AADDD0F9}"/>
              </a:ext>
            </a:extLst>
          </p:cNvPr>
          <p:cNvPicPr>
            <a:picLocks noChangeAspect="1"/>
          </p:cNvPicPr>
          <p:nvPr/>
        </p:nvPicPr>
        <p:blipFill>
          <a:blip r:embed="rId4"/>
          <a:stretch>
            <a:fillRect/>
          </a:stretch>
        </p:blipFill>
        <p:spPr>
          <a:xfrm>
            <a:off x="331347" y="1931556"/>
            <a:ext cx="2828789" cy="2432515"/>
          </a:xfrm>
          <a:prstGeom prst="rect">
            <a:avLst/>
          </a:prstGeom>
        </p:spPr>
      </p:pic>
      <p:sp>
        <p:nvSpPr>
          <p:cNvPr id="6" name="TextBox 7">
            <a:extLst>
              <a:ext uri="{FF2B5EF4-FFF2-40B4-BE49-F238E27FC236}">
                <a16:creationId xmlns:a16="http://schemas.microsoft.com/office/drawing/2014/main" id="{4A3BA76C-E7FA-430D-BCAA-732A44C000C8}"/>
              </a:ext>
            </a:extLst>
          </p:cNvPr>
          <p:cNvSpPr txBox="1"/>
          <p:nvPr/>
        </p:nvSpPr>
        <p:spPr>
          <a:xfrm>
            <a:off x="537884" y="843558"/>
            <a:ext cx="5629344" cy="865622"/>
          </a:xfrm>
          <a:prstGeom prst="rect">
            <a:avLst/>
          </a:prstGeom>
          <a:noFill/>
        </p:spPr>
        <p:txBody>
          <a:bodyPr wrap="square" rtlCol="0">
            <a:spAutoFit/>
          </a:bodyPr>
          <a:lstStyle/>
          <a:p>
            <a:pPr>
              <a:lnSpc>
                <a:spcPct val="150000"/>
              </a:lnSpc>
            </a:pPr>
            <a:r>
              <a:rPr lang="zh-CN" altLang="en-US" sz="2000" b="1" dirty="0">
                <a:latin typeface="黑体" panose="02010609060101010101" pitchFamily="49" charset="-122"/>
                <a:ea typeface="黑体" panose="02010609060101010101" pitchFamily="49" charset="-122"/>
              </a:rPr>
              <a:t>焊接钢管</a:t>
            </a:r>
            <a:endParaRPr lang="en-US" altLang="zh-CN" sz="2000" b="1" dirty="0">
              <a:latin typeface="黑体" panose="02010609060101010101" pitchFamily="49" charset="-122"/>
              <a:ea typeface="黑体" panose="02010609060101010101" pitchFamily="49" charset="-122"/>
            </a:endParaRPr>
          </a:p>
          <a:p>
            <a:pPr>
              <a:lnSpc>
                <a:spcPct val="150000"/>
              </a:lnSpc>
            </a:pPr>
            <a:r>
              <a:rPr lang="zh-CN" altLang="en-US" sz="1600" dirty="0">
                <a:latin typeface="黑体" panose="02010609060101010101" pitchFamily="49" charset="-122"/>
                <a:ea typeface="黑体" panose="02010609060101010101" pitchFamily="49" charset="-122"/>
              </a:rPr>
              <a:t>总体性能良好，主要问题是焊接接口质量与二次接口防腐。</a:t>
            </a:r>
            <a:endParaRPr lang="en-US" altLang="zh-CN" sz="1600" dirty="0">
              <a:latin typeface="黑体" panose="02010609060101010101" pitchFamily="49" charset="-122"/>
              <a:ea typeface="黑体" panose="02010609060101010101" pitchFamily="49" charset="-122"/>
            </a:endParaRPr>
          </a:p>
        </p:txBody>
      </p:sp>
      <p:sp>
        <p:nvSpPr>
          <p:cNvPr id="7" name="TextBox 59">
            <a:extLst>
              <a:ext uri="{FF2B5EF4-FFF2-40B4-BE49-F238E27FC236}">
                <a16:creationId xmlns:a16="http://schemas.microsoft.com/office/drawing/2014/main" id="{97952020-1542-464E-B910-E10B13633B68}"/>
              </a:ext>
            </a:extLst>
          </p:cNvPr>
          <p:cNvSpPr>
            <a:spLocks noChangeArrowheads="1"/>
          </p:cNvSpPr>
          <p:nvPr/>
        </p:nvSpPr>
        <p:spPr bwMode="auto">
          <a:xfrm flipH="1">
            <a:off x="7596336" y="168176"/>
            <a:ext cx="12241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sz="2000" dirty="0">
                <a:latin typeface="微软雅黑" panose="020B0503020204020204" charset="-122"/>
                <a:ea typeface="微软雅黑" panose="020B0503020204020204" charset="-122"/>
                <a:sym typeface="方正兰亭黑_GBK" pitchFamily="2" charset="-122"/>
              </a:rPr>
              <a:t>焊接钢管</a:t>
            </a:r>
            <a:endParaRPr lang="en-US" altLang="zh-CN" sz="2000" dirty="0">
              <a:latin typeface="微软雅黑" panose="020B0503020204020204" charset="-122"/>
              <a:ea typeface="微软雅黑" panose="020B0503020204020204" charset="-122"/>
              <a:sym typeface="方正兰亭黑_GBK" pitchFamily="2" charset="-122"/>
            </a:endParaRPr>
          </a:p>
        </p:txBody>
      </p:sp>
    </p:spTree>
    <p:extLst>
      <p:ext uri="{BB962C8B-B14F-4D97-AF65-F5344CB8AC3E}">
        <p14:creationId xmlns:p14="http://schemas.microsoft.com/office/powerpoint/2010/main" val="397055774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B72172">
                <a:hueOff val="-7254660"/>
                <a:satOff val="-7614"/>
                <a:lumOff val="4412"/>
                <a:alphaOff val="0"/>
                <a:shade val="58000"/>
                <a:satMod val="150000"/>
              </a:srgbClr>
            </a:gs>
            <a:gs pos="72000">
              <a:srgbClr val="B72172">
                <a:hueOff val="-7254660"/>
                <a:satOff val="-7614"/>
                <a:lumOff val="4412"/>
                <a:alphaOff val="0"/>
                <a:tint val="90000"/>
                <a:satMod val="135000"/>
              </a:srgbClr>
            </a:gs>
            <a:gs pos="100000">
              <a:srgbClr val="B72172">
                <a:hueOff val="-7254660"/>
                <a:satOff val="-7614"/>
                <a:lumOff val="4412"/>
                <a:alphaOff val="0"/>
                <a:tint val="80000"/>
                <a:satMod val="155000"/>
              </a:srgbClr>
            </a:gs>
          </a:gsLst>
          <a:lin ang="16200000" scaled="0"/>
        </a:gradFill>
        <a:ln w="9525" cap="flat" cmpd="sng" algn="ctr">
          <a:solidFill>
            <a:srgbClr val="B72172">
              <a:hueOff val="-7254660"/>
              <a:satOff val="-7614"/>
              <a:lumOff val="4412"/>
              <a:alphaOff val="0"/>
            </a:srgbClr>
          </a:solidFill>
          <a:prstDash val="solid"/>
        </a:ln>
        <a:effectLst>
          <a:outerShdw blurRad="50800" dist="38100" dir="5400000" rotWithShape="0">
            <a:srgbClr val="000000">
              <a:alpha val="43137"/>
            </a:srgbClr>
          </a:outerShdw>
        </a:effectLst>
        <a:scene3d>
          <a:camera prst="orthographicFront"/>
          <a:lightRig rig="flat" dir="t"/>
        </a:scene3d>
        <a:sp3d prstMaterial="plastic">
          <a:bevelT w="120900" h="88900"/>
          <a:bevelB w="88900" h="31750" prst="angle"/>
        </a:sp3d>
      </a:spPr>
      <a:bodyPr/>
      <a:lstStyle/>
    </a:sp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14791</TotalTime>
  <Words>3163</Words>
  <Application>Microsoft Office PowerPoint</Application>
  <PresentationFormat>全屏显示(16:9)</PresentationFormat>
  <Paragraphs>269</Paragraphs>
  <Slides>35</Slides>
  <Notes>6</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35</vt:i4>
      </vt:variant>
    </vt:vector>
  </HeadingPairs>
  <TitlesOfParts>
    <vt:vector size="47" baseType="lpstr">
      <vt:lpstr>AvantGarde Md BT</vt:lpstr>
      <vt:lpstr>黑体</vt:lpstr>
      <vt:lpstr>华文新魏</vt:lpstr>
      <vt:lpstr>楷体_GB2312</vt:lpstr>
      <vt:lpstr>宋体</vt:lpstr>
      <vt:lpstr>微软雅黑</vt:lpstr>
      <vt:lpstr>微软雅黑 Light</vt:lpstr>
      <vt:lpstr>Arial</vt:lpstr>
      <vt:lpstr>Calibri</vt:lpstr>
      <vt:lpstr>Wingdings</vt:lpstr>
      <vt:lpstr>Office 主题​​</vt:lpstr>
      <vt:lpstr>3_默认设计模板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智慧管件</vt:lpstr>
      <vt:lpstr>预埋智慧管件，提前为水质、压力、流量、噪声检测预留物联网基础 无开挖、无现场校准、无回填难度 传感器层和通讯层整合一体</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liujf</dc:creator>
  <cp:lastModifiedBy>Windows 用户</cp:lastModifiedBy>
  <cp:revision>876</cp:revision>
  <dcterms:created xsi:type="dcterms:W3CDTF">2009-08-11T02:29:00Z</dcterms:created>
  <dcterms:modified xsi:type="dcterms:W3CDTF">2019-06-02T05:23:05Z</dcterms:modified>
</cp:coreProperties>
</file>