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1015" r:id="rId2"/>
    <p:sldId id="1016" r:id="rId3"/>
    <p:sldId id="1314" r:id="rId4"/>
    <p:sldId id="1282" r:id="rId5"/>
    <p:sldId id="1283" r:id="rId6"/>
    <p:sldId id="1284" r:id="rId7"/>
    <p:sldId id="1280" r:id="rId8"/>
    <p:sldId id="1285" r:id="rId9"/>
    <p:sldId id="1286" r:id="rId10"/>
    <p:sldId id="1287" r:id="rId11"/>
    <p:sldId id="1315" r:id="rId12"/>
    <p:sldId id="1281" r:id="rId13"/>
    <p:sldId id="1221" r:id="rId14"/>
    <p:sldId id="1222" r:id="rId15"/>
    <p:sldId id="1223" r:id="rId16"/>
    <p:sldId id="1289" r:id="rId17"/>
    <p:sldId id="1224" r:id="rId18"/>
    <p:sldId id="1216" r:id="rId19"/>
    <p:sldId id="1213" r:id="rId20"/>
    <p:sldId id="1303" r:id="rId21"/>
    <p:sldId id="1251" r:id="rId22"/>
    <p:sldId id="1252" r:id="rId23"/>
    <p:sldId id="1253" r:id="rId24"/>
    <p:sldId id="1254" r:id="rId25"/>
    <p:sldId id="1255" r:id="rId26"/>
    <p:sldId id="1256" r:id="rId27"/>
    <p:sldId id="1257" r:id="rId28"/>
    <p:sldId id="1234" r:id="rId29"/>
    <p:sldId id="1243" r:id="rId30"/>
    <p:sldId id="1244" r:id="rId31"/>
    <p:sldId id="1245" r:id="rId32"/>
    <p:sldId id="1246" r:id="rId33"/>
    <p:sldId id="1247" r:id="rId34"/>
    <p:sldId id="1248" r:id="rId35"/>
    <p:sldId id="1250" r:id="rId36"/>
    <p:sldId id="1313" r:id="rId37"/>
    <p:sldId id="1238" r:id="rId38"/>
    <p:sldId id="1239" r:id="rId39"/>
    <p:sldId id="1240" r:id="rId40"/>
    <p:sldId id="1241" r:id="rId41"/>
    <p:sldId id="1262" r:id="rId42"/>
    <p:sldId id="1227" r:id="rId43"/>
    <p:sldId id="1304" r:id="rId44"/>
    <p:sldId id="1306" r:id="rId45"/>
    <p:sldId id="1305" r:id="rId46"/>
    <p:sldId id="1228" r:id="rId47"/>
    <p:sldId id="1233" r:id="rId48"/>
    <p:sldId id="1317" r:id="rId49"/>
    <p:sldId id="1310" r:id="rId50"/>
    <p:sldId id="1311" r:id="rId51"/>
    <p:sldId id="1312" r:id="rId52"/>
    <p:sldId id="1316" r:id="rId53"/>
    <p:sldId id="1169" r:id="rId54"/>
    <p:sldId id="1170" r:id="rId55"/>
    <p:sldId id="1171" r:id="rId56"/>
    <p:sldId id="1172" r:id="rId57"/>
    <p:sldId id="1210" r:id="rId58"/>
    <p:sldId id="1173" r:id="rId59"/>
    <p:sldId id="1174" r:id="rId60"/>
    <p:sldId id="1175" r:id="rId61"/>
    <p:sldId id="1176" r:id="rId62"/>
    <p:sldId id="1177" r:id="rId63"/>
    <p:sldId id="1178" r:id="rId64"/>
    <p:sldId id="1211" r:id="rId65"/>
    <p:sldId id="1179" r:id="rId66"/>
    <p:sldId id="1180" r:id="rId67"/>
    <p:sldId id="1181" r:id="rId68"/>
    <p:sldId id="1182" r:id="rId69"/>
    <p:sldId id="1183" r:id="rId70"/>
    <p:sldId id="1185" r:id="rId71"/>
    <p:sldId id="1186" r:id="rId72"/>
    <p:sldId id="1187" r:id="rId73"/>
    <p:sldId id="1184" r:id="rId74"/>
    <p:sldId id="1188" r:id="rId75"/>
    <p:sldId id="1196" r:id="rId76"/>
    <p:sldId id="1207" r:id="rId77"/>
    <p:sldId id="1318" r:id="rId78"/>
    <p:sldId id="1309" r:id="rId79"/>
    <p:sldId id="1308" r:id="rId8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仿宋_GB2312"/>
        <a:cs typeface="仿宋_GB2312"/>
      </a:defRPr>
    </a:lvl1pPr>
    <a:lvl2pPr marL="457200" algn="l" rtl="0" fontAlgn="base">
      <a:spcBef>
        <a:spcPct val="0"/>
      </a:spcBef>
      <a:spcAft>
        <a:spcPct val="0"/>
      </a:spcAft>
      <a:defRPr kern="1200">
        <a:solidFill>
          <a:schemeClr val="tx1"/>
        </a:solidFill>
        <a:latin typeface="Arial" pitchFamily="34" charset="0"/>
        <a:ea typeface="仿宋_GB2312"/>
        <a:cs typeface="仿宋_GB2312"/>
      </a:defRPr>
    </a:lvl2pPr>
    <a:lvl3pPr marL="914400" algn="l" rtl="0" fontAlgn="base">
      <a:spcBef>
        <a:spcPct val="0"/>
      </a:spcBef>
      <a:spcAft>
        <a:spcPct val="0"/>
      </a:spcAft>
      <a:defRPr kern="1200">
        <a:solidFill>
          <a:schemeClr val="tx1"/>
        </a:solidFill>
        <a:latin typeface="Arial" pitchFamily="34" charset="0"/>
        <a:ea typeface="仿宋_GB2312"/>
        <a:cs typeface="仿宋_GB2312"/>
      </a:defRPr>
    </a:lvl3pPr>
    <a:lvl4pPr marL="1371600" algn="l" rtl="0" fontAlgn="base">
      <a:spcBef>
        <a:spcPct val="0"/>
      </a:spcBef>
      <a:spcAft>
        <a:spcPct val="0"/>
      </a:spcAft>
      <a:defRPr kern="1200">
        <a:solidFill>
          <a:schemeClr val="tx1"/>
        </a:solidFill>
        <a:latin typeface="Arial" pitchFamily="34" charset="0"/>
        <a:ea typeface="仿宋_GB2312"/>
        <a:cs typeface="仿宋_GB2312"/>
      </a:defRPr>
    </a:lvl4pPr>
    <a:lvl5pPr marL="1828800" algn="l" rtl="0" fontAlgn="base">
      <a:spcBef>
        <a:spcPct val="0"/>
      </a:spcBef>
      <a:spcAft>
        <a:spcPct val="0"/>
      </a:spcAft>
      <a:defRPr kern="1200">
        <a:solidFill>
          <a:schemeClr val="tx1"/>
        </a:solidFill>
        <a:latin typeface="Arial" pitchFamily="34" charset="0"/>
        <a:ea typeface="仿宋_GB2312"/>
        <a:cs typeface="仿宋_GB2312"/>
      </a:defRPr>
    </a:lvl5pPr>
    <a:lvl6pPr marL="2286000" algn="l" defTabSz="914400" rtl="0" eaLnBrk="1" latinLnBrk="0" hangingPunct="1">
      <a:defRPr kern="1200">
        <a:solidFill>
          <a:schemeClr val="tx1"/>
        </a:solidFill>
        <a:latin typeface="Arial" pitchFamily="34" charset="0"/>
        <a:ea typeface="仿宋_GB2312"/>
        <a:cs typeface="仿宋_GB2312"/>
      </a:defRPr>
    </a:lvl6pPr>
    <a:lvl7pPr marL="2743200" algn="l" defTabSz="914400" rtl="0" eaLnBrk="1" latinLnBrk="0" hangingPunct="1">
      <a:defRPr kern="1200">
        <a:solidFill>
          <a:schemeClr val="tx1"/>
        </a:solidFill>
        <a:latin typeface="Arial" pitchFamily="34" charset="0"/>
        <a:ea typeface="仿宋_GB2312"/>
        <a:cs typeface="仿宋_GB2312"/>
      </a:defRPr>
    </a:lvl7pPr>
    <a:lvl8pPr marL="3200400" algn="l" defTabSz="914400" rtl="0" eaLnBrk="1" latinLnBrk="0" hangingPunct="1">
      <a:defRPr kern="1200">
        <a:solidFill>
          <a:schemeClr val="tx1"/>
        </a:solidFill>
        <a:latin typeface="Arial" pitchFamily="34" charset="0"/>
        <a:ea typeface="仿宋_GB2312"/>
        <a:cs typeface="仿宋_GB2312"/>
      </a:defRPr>
    </a:lvl8pPr>
    <a:lvl9pPr marL="3657600" algn="l" defTabSz="914400" rtl="0" eaLnBrk="1" latinLnBrk="0" hangingPunct="1">
      <a:defRPr kern="1200">
        <a:solidFill>
          <a:schemeClr val="tx1"/>
        </a:solidFill>
        <a:latin typeface="Arial" pitchFamily="34" charset="0"/>
        <a:ea typeface="仿宋_GB2312"/>
        <a:cs typeface="仿宋_GB231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C0C0C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ea typeface="宋体" pitchFamily="2" charset="-122"/>
                <a:cs typeface="+mn-cs"/>
              </a:defRPr>
            </a:lvl1pPr>
          </a:lstStyle>
          <a:p>
            <a:pPr>
              <a:defRPr/>
            </a:pPr>
            <a:endParaRPr lang="en-US" altLang="zh-CN"/>
          </a:p>
        </p:txBody>
      </p:sp>
      <p:sp>
        <p:nvSpPr>
          <p:cNvPr id="1443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cs typeface="+mn-cs"/>
              </a:defRPr>
            </a:lvl1pPr>
          </a:lstStyle>
          <a:p>
            <a:pPr>
              <a:defRPr/>
            </a:pPr>
            <a:endParaRPr lang="en-US" altLang="zh-CN"/>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charset="0"/>
                <a:ea typeface="宋体" pitchFamily="2" charset="-122"/>
                <a:cs typeface="+mn-cs"/>
              </a:defRPr>
            </a:lvl1pPr>
          </a:lstStyle>
          <a:p>
            <a:pPr>
              <a:defRPr/>
            </a:pPr>
            <a:endParaRPr lang="en-US" altLang="zh-CN"/>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cs typeface="+mn-cs"/>
              </a:defRPr>
            </a:lvl1pPr>
          </a:lstStyle>
          <a:p>
            <a:pPr>
              <a:defRPr/>
            </a:pPr>
            <a:fld id="{C8F2875F-B7EC-4837-AE78-42DB97CA87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12BE85B-85BF-4781-9FAA-64FD6B0BD9B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580B0C5-2508-4E3F-8F48-23A880EB43E9}"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1557338"/>
            <a:ext cx="2071687" cy="45688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95288" y="1557338"/>
            <a:ext cx="6067425" cy="45688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FFE329E-5F17-4DB0-AB4B-0AFF6F0FB620}"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71AFC02-2184-4AB6-9A6A-9BE673E5B8C9}"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8FCDABB-8EA8-42D5-AD59-E01755F7B65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2924175"/>
            <a:ext cx="4038600"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2924175"/>
            <a:ext cx="4038600" cy="320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EC7EA8F-C996-4930-8EB2-7B3FAD446F62}"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D78274B-B8E3-44C8-9464-6CDFBBF83AFD}"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6BAD3074-DEA9-465D-BC88-E68DE164536D}"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4134A42-0E12-46EC-993E-51316185F899}"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CBF2D38-82B8-4E53-B69A-4E4A4B8C464C}"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E5EB055-12EC-4BEC-81AA-9A965C57EF1B}"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557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2924175"/>
            <a:ext cx="8229600" cy="320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宋体" pitchFamily="2"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宋体" pitchFamily="2"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宋体" pitchFamily="2" charset="-122"/>
                <a:cs typeface="+mn-cs"/>
              </a:defRPr>
            </a:lvl1pPr>
          </a:lstStyle>
          <a:p>
            <a:pPr>
              <a:defRPr/>
            </a:pPr>
            <a:fld id="{214DCD24-6B2A-464A-BD9B-E85FDD9A7831}"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1844675"/>
            <a:ext cx="9144000" cy="4032250"/>
          </a:xfrm>
        </p:spPr>
        <p:txBody>
          <a:bodyPr/>
          <a:lstStyle/>
          <a:p>
            <a:pPr eaLnBrk="1" hangingPunct="1">
              <a:lnSpc>
                <a:spcPct val="120000"/>
              </a:lnSpc>
              <a:defRPr/>
            </a:pPr>
            <a:r>
              <a:rPr lang="zh-CN" altLang="en-US" sz="4400" b="1" dirty="0">
                <a:solidFill>
                  <a:srgbClr val="FF0000"/>
                </a:solidFill>
                <a:latin typeface="华文新魏" pitchFamily="2" charset="-122"/>
                <a:ea typeface="华文新魏" pitchFamily="2" charset="-122"/>
                <a:cs typeface="Arial" charset="0"/>
              </a:rPr>
              <a:t> 智慧水利实现技术探索</a:t>
            </a:r>
            <a:endParaRPr lang="en-US" altLang="zh-CN" sz="4400" b="1" dirty="0">
              <a:solidFill>
                <a:srgbClr val="FF0000"/>
              </a:solidFill>
              <a:latin typeface="华文新魏" pitchFamily="2" charset="-122"/>
              <a:ea typeface="华文新魏" pitchFamily="2" charset="-122"/>
              <a:cs typeface="Arial" charset="0"/>
            </a:endParaRPr>
          </a:p>
          <a:p>
            <a:pPr eaLnBrk="1" hangingPunct="1">
              <a:defRPr/>
            </a:pPr>
            <a:endParaRPr lang="zh-CN" altLang="en-US" sz="2800" b="1" dirty="0">
              <a:solidFill>
                <a:srgbClr val="FF0000"/>
              </a:solidFill>
              <a:latin typeface="黑体" pitchFamily="49" charset="-122"/>
              <a:ea typeface="黑体" pitchFamily="49" charset="-122"/>
              <a:cs typeface="Arial" charset="0"/>
            </a:endParaRPr>
          </a:p>
          <a:p>
            <a:pPr eaLnBrk="1" hangingPunct="1">
              <a:spcBef>
                <a:spcPts val="1800"/>
              </a:spcBef>
              <a:defRPr/>
            </a:pPr>
            <a:r>
              <a:rPr lang="zh-CN" altLang="en-US" sz="3600" b="1" dirty="0">
                <a:solidFill>
                  <a:srgbClr val="0000FF"/>
                </a:solidFill>
                <a:latin typeface="华文中宋" pitchFamily="2" charset="-122"/>
                <a:ea typeface="华文中宋" pitchFamily="2" charset="-122"/>
                <a:cs typeface="Arial" charset="0"/>
              </a:rPr>
              <a:t>陈 金 水</a:t>
            </a:r>
            <a:endParaRPr lang="zh-CN" altLang="en-US" sz="3600" b="1" dirty="0">
              <a:solidFill>
                <a:srgbClr val="0000FF"/>
              </a:solidFill>
              <a:latin typeface="华文中宋" pitchFamily="2" charset="-122"/>
              <a:ea typeface="华文中宋" pitchFamily="2" charset="-122"/>
            </a:endParaRPr>
          </a:p>
          <a:p>
            <a:pPr eaLnBrk="1" hangingPunct="1">
              <a:defRPr/>
            </a:pPr>
            <a:endParaRPr lang="zh-CN" altLang="en-US" sz="2400" b="1" dirty="0">
              <a:latin typeface="华文仿宋" pitchFamily="2" charset="-122"/>
              <a:ea typeface="华文仿宋" pitchFamily="2" charset="-122"/>
            </a:endParaRPr>
          </a:p>
          <a:p>
            <a:pPr eaLnBrk="1" hangingPunct="1">
              <a:defRPr/>
            </a:pPr>
            <a:r>
              <a:rPr lang="zh-CN" altLang="en-US" b="1" dirty="0">
                <a:latin typeface="华文中宋" pitchFamily="2" charset="-122"/>
                <a:ea typeface="华文中宋" pitchFamily="2" charset="-122"/>
                <a:cs typeface="Arial" charset="0"/>
              </a:rPr>
              <a:t>河海大学   计算机与信息学</a:t>
            </a:r>
            <a:r>
              <a:rPr lang="zh-CN" altLang="en-US" sz="3600" b="1" dirty="0">
                <a:latin typeface="华文中宋" pitchFamily="2" charset="-122"/>
                <a:ea typeface="华文中宋" pitchFamily="2" charset="-122"/>
                <a:cs typeface="Arial" charset="0"/>
              </a:rPr>
              <a:t>院 </a:t>
            </a:r>
            <a:endParaRPr lang="en-US" altLang="zh-CN" sz="3600" b="1" dirty="0">
              <a:latin typeface="华文中宋" pitchFamily="2" charset="-122"/>
              <a:ea typeface="华文中宋" pitchFamily="2" charset="-122"/>
              <a:cs typeface="Arial" charset="0"/>
            </a:endParaRPr>
          </a:p>
          <a:p>
            <a:pPr eaLnBrk="1" hangingPunct="1">
              <a:spcBef>
                <a:spcPts val="2400"/>
              </a:spcBef>
              <a:defRPr/>
            </a:pPr>
            <a:r>
              <a:rPr lang="en-US" altLang="zh-CN" b="1" dirty="0">
                <a:latin typeface="+mn-ea"/>
                <a:cs typeface="Arial" charset="0"/>
              </a:rPr>
              <a:t>2019</a:t>
            </a:r>
            <a:r>
              <a:rPr lang="zh-CN" altLang="en-US" b="1" dirty="0">
                <a:latin typeface="+mn-ea"/>
                <a:cs typeface="Arial" charset="0"/>
              </a:rPr>
              <a:t>年</a:t>
            </a:r>
            <a:r>
              <a:rPr lang="en-US" altLang="zh-CN" b="1" dirty="0">
                <a:latin typeface="+mn-ea"/>
                <a:cs typeface="Arial" charset="0"/>
              </a:rPr>
              <a:t>6</a:t>
            </a:r>
            <a:r>
              <a:rPr lang="zh-CN" altLang="en-US" b="1" dirty="0">
                <a:latin typeface="+mn-ea"/>
                <a:cs typeface="Arial" charset="0"/>
              </a:rPr>
              <a:t>月</a:t>
            </a:r>
            <a:r>
              <a:rPr lang="en-US" altLang="zh-CN" b="1" dirty="0">
                <a:latin typeface="+mn-ea"/>
                <a:cs typeface="Arial" charset="0"/>
              </a:rPr>
              <a:t>3</a:t>
            </a:r>
            <a:r>
              <a:rPr lang="zh-CN" altLang="en-US" b="1" dirty="0">
                <a:latin typeface="+mn-ea"/>
                <a:cs typeface="Arial" charset="0"/>
              </a:rPr>
              <a:t>日  上海</a:t>
            </a:r>
          </a:p>
        </p:txBody>
      </p:sp>
      <p:sp>
        <p:nvSpPr>
          <p:cNvPr id="3075"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001</a:t>
            </a:r>
            <a:endParaRPr lang="zh-CN" altLang="en-US" b="1" dirty="0">
              <a:solidFill>
                <a:schemeClr val="bg1"/>
              </a:solidFill>
              <a:latin typeface="仿宋" pitchFamily="49" charset="-122"/>
              <a:ea typeface="仿宋" pitchFamily="49" charset="-122"/>
              <a:cs typeface="Arial" pitchFamily="34" charset="0"/>
            </a:endParaRPr>
          </a:p>
        </p:txBody>
      </p:sp>
      <p:sp>
        <p:nvSpPr>
          <p:cNvPr id="3076"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a:t>
            </a:r>
            <a:r>
              <a:rPr lang="en-US" altLang="zh-CN" sz="1200" b="1" dirty="0">
                <a:solidFill>
                  <a:srgbClr val="FFFF00"/>
                </a:solidFill>
                <a:latin typeface="Times New Roman" pitchFamily="18" charset="0"/>
                <a:cs typeface="Times New Roman" pitchFamily="18" charset="0"/>
              </a:rPr>
              <a:t>Since  1915</a:t>
            </a:r>
            <a:r>
              <a:rPr lang="en-US" altLang="zh-CN" sz="1200" b="1" dirty="0">
                <a:solidFill>
                  <a:schemeClr val="bg1"/>
                </a:solidFill>
                <a:latin typeface="Times New Roman" pitchFamily="18" charset="0"/>
                <a:cs typeface="Times New Roman" pitchFamily="18" charset="0"/>
              </a:rPr>
              <a:t>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755576" y="2060848"/>
            <a:ext cx="7704856" cy="2862322"/>
          </a:xfrm>
          <a:prstGeom prst="rect">
            <a:avLst/>
          </a:prstGeom>
          <a:noFill/>
          <a:ln w="9525">
            <a:noFill/>
            <a:miter lim="800000"/>
            <a:headEnd/>
            <a:tailEnd/>
          </a:ln>
        </p:spPr>
        <p:txBody>
          <a:bodyPr wrap="square">
            <a:spAutoFit/>
          </a:bodyPr>
          <a:lstStyle/>
          <a:p>
            <a:pPr algn="just" eaLnBrk="1" hangingPunct="1">
              <a:lnSpc>
                <a:spcPct val="150000"/>
              </a:lnSpc>
            </a:pPr>
            <a:r>
              <a:rPr lang="en-US" altLang="zh-CN" sz="2400" b="1" dirty="0">
                <a:latin typeface="华文仿宋" pitchFamily="2" charset="-122"/>
                <a:ea typeface="华文仿宋" pitchFamily="2" charset="-122"/>
              </a:rPr>
              <a:t>1、</a:t>
            </a:r>
            <a:r>
              <a:rPr lang="zh-CN" altLang="en-US" sz="2400" b="1" dirty="0">
                <a:latin typeface="华文仿宋" pitchFamily="2" charset="-122"/>
                <a:ea typeface="华文仿宋" pitchFamily="2" charset="-122"/>
              </a:rPr>
              <a:t>信息化的治理：理机制、建组织、定制度、抓人才</a:t>
            </a:r>
            <a:endParaRPr lang="en-US" altLang="zh-CN" sz="2400" b="1" dirty="0">
              <a:latin typeface="华文仿宋" pitchFamily="2" charset="-122"/>
              <a:ea typeface="华文仿宋" pitchFamily="2" charset="-122"/>
            </a:endParaRPr>
          </a:p>
          <a:p>
            <a:pPr algn="just" eaLnBrk="1" hangingPunct="1">
              <a:lnSpc>
                <a:spcPct val="150000"/>
              </a:lnSpc>
            </a:pPr>
            <a:r>
              <a:rPr lang="en-US" altLang="zh-CN" sz="2400" b="1" dirty="0">
                <a:latin typeface="华文仿宋" pitchFamily="2" charset="-122"/>
                <a:ea typeface="华文仿宋" pitchFamily="2" charset="-122"/>
              </a:rPr>
              <a:t>2、</a:t>
            </a:r>
            <a:r>
              <a:rPr lang="zh-CN" altLang="en-US" sz="2400" b="1" dirty="0">
                <a:latin typeface="华文仿宋" pitchFamily="2" charset="-122"/>
                <a:ea typeface="华文仿宋" pitchFamily="2" charset="-122"/>
              </a:rPr>
              <a:t>水利业务应用：水利业务全覆盖、业务应用智能化</a:t>
            </a:r>
            <a:endParaRPr lang="en-US" altLang="zh-CN" sz="2400" b="1" dirty="0">
              <a:latin typeface="华文仿宋" pitchFamily="2" charset="-122"/>
              <a:ea typeface="华文仿宋" pitchFamily="2" charset="-122"/>
            </a:endParaRPr>
          </a:p>
          <a:p>
            <a:pPr algn="just" eaLnBrk="1" hangingPunct="1">
              <a:lnSpc>
                <a:spcPct val="150000"/>
              </a:lnSpc>
            </a:pPr>
            <a:r>
              <a:rPr lang="en-US" altLang="zh-CN" sz="2400" b="1" dirty="0">
                <a:latin typeface="华文仿宋" pitchFamily="2" charset="-122"/>
                <a:ea typeface="华文仿宋" pitchFamily="2" charset="-122"/>
              </a:rPr>
              <a:t>3、</a:t>
            </a:r>
            <a:r>
              <a:rPr lang="zh-CN" altLang="en-US" sz="2400" b="1" dirty="0">
                <a:latin typeface="华文仿宋" pitchFamily="2" charset="-122"/>
                <a:ea typeface="华文仿宋" pitchFamily="2" charset="-122"/>
              </a:rPr>
              <a:t>信息资源整合：水利信息资源的聚集、管理和共享</a:t>
            </a:r>
            <a:endParaRPr lang="en-US" altLang="zh-CN" sz="2400" b="1" dirty="0">
              <a:latin typeface="华文仿宋" pitchFamily="2" charset="-122"/>
              <a:ea typeface="华文仿宋" pitchFamily="2" charset="-122"/>
            </a:endParaRPr>
          </a:p>
          <a:p>
            <a:pPr algn="just" eaLnBrk="1" hangingPunct="1">
              <a:lnSpc>
                <a:spcPct val="150000"/>
              </a:lnSpc>
            </a:pPr>
            <a:r>
              <a:rPr lang="en-US" altLang="zh-CN" sz="2400" b="1" dirty="0">
                <a:latin typeface="华文仿宋" pitchFamily="2" charset="-122"/>
                <a:ea typeface="华文仿宋" pitchFamily="2" charset="-122"/>
              </a:rPr>
              <a:t>4、</a:t>
            </a:r>
            <a:r>
              <a:rPr lang="zh-CN" altLang="en-US" sz="2400" b="1" dirty="0">
                <a:latin typeface="华文仿宋" pitchFamily="2" charset="-122"/>
                <a:ea typeface="华文仿宋" pitchFamily="2" charset="-122"/>
              </a:rPr>
              <a:t>信息基础设施：建设云计算环境、强化物联网应用</a:t>
            </a:r>
            <a:endParaRPr lang="en-US" altLang="zh-CN" sz="2400" b="1" dirty="0">
              <a:latin typeface="华文仿宋" pitchFamily="2" charset="-122"/>
              <a:ea typeface="华文仿宋" pitchFamily="2" charset="-122"/>
            </a:endParaRPr>
          </a:p>
          <a:p>
            <a:pPr algn="just" eaLnBrk="1" hangingPunct="1">
              <a:lnSpc>
                <a:spcPct val="150000"/>
              </a:lnSpc>
            </a:pPr>
            <a:r>
              <a:rPr lang="en-US" altLang="zh-CN" sz="2400" b="1" dirty="0">
                <a:latin typeface="华文仿宋" pitchFamily="2" charset="-122"/>
                <a:ea typeface="华文仿宋" pitchFamily="2" charset="-122"/>
              </a:rPr>
              <a:t>5、</a:t>
            </a:r>
            <a:r>
              <a:rPr lang="zh-CN" altLang="en-US" sz="2400" b="1" dirty="0">
                <a:latin typeface="华文仿宋" pitchFamily="2" charset="-122"/>
                <a:ea typeface="华文仿宋" pitchFamily="2" charset="-122"/>
              </a:rPr>
              <a:t>网络信息安全：建立纵深防御、深化信息资源分类</a:t>
            </a:r>
          </a:p>
        </p:txBody>
      </p:sp>
      <p:sp>
        <p:nvSpPr>
          <p:cNvPr id="12" name="矩形 11"/>
          <p:cNvSpPr/>
          <p:nvPr/>
        </p:nvSpPr>
        <p:spPr>
          <a:xfrm>
            <a:off x="755576" y="1484784"/>
            <a:ext cx="4515980" cy="646331"/>
          </a:xfrm>
          <a:prstGeom prst="rect">
            <a:avLst/>
          </a:prstGeom>
        </p:spPr>
        <p:txBody>
          <a:bodyPr wrap="none">
            <a:spAutoFit/>
          </a:bodyPr>
          <a:lstStyle/>
          <a:p>
            <a:pPr algn="just" eaLnBrk="1" hangingPunct="1">
              <a:lnSpc>
                <a:spcPct val="150000"/>
              </a:lnSpc>
            </a:pPr>
            <a:r>
              <a:rPr lang="zh-CN" altLang="en-US" sz="2400" b="1" dirty="0">
                <a:solidFill>
                  <a:srgbClr val="0000FF"/>
                </a:solidFill>
                <a:latin typeface="黑体" pitchFamily="49" charset="-122"/>
                <a:ea typeface="黑体" pitchFamily="49" charset="-122"/>
              </a:rPr>
              <a:t>四川省</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智慧水利</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具体目标：</a:t>
            </a:r>
            <a:endParaRPr lang="en-US" altLang="zh-CN" sz="2400" b="1" dirty="0">
              <a:solidFill>
                <a:srgbClr val="0000FF"/>
              </a:solidFill>
              <a:latin typeface="黑体" pitchFamily="49" charset="-122"/>
              <a:ea typeface="黑体" pitchFamily="49" charset="-122"/>
            </a:endParaRP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010</a:t>
            </a:r>
            <a:endParaRPr lang="zh-CN" altLang="en-US" b="1" dirty="0">
              <a:solidFill>
                <a:schemeClr val="bg1"/>
              </a:solidFill>
              <a:latin typeface="仿宋" pitchFamily="49" charset="-122"/>
              <a:ea typeface="仿宋" pitchFamily="49" charset="-122"/>
              <a:cs typeface="Arial" pitchFamily="34" charset="0"/>
            </a:endParaRPr>
          </a:p>
        </p:txBody>
      </p:sp>
      <p:sp>
        <p:nvSpPr>
          <p:cNvPr id="8" name="矩形 7"/>
          <p:cNvSpPr/>
          <p:nvPr/>
        </p:nvSpPr>
        <p:spPr>
          <a:xfrm>
            <a:off x="755576" y="4869160"/>
            <a:ext cx="7344816" cy="1172629"/>
          </a:xfrm>
          <a:prstGeom prst="rect">
            <a:avLst/>
          </a:prstGeom>
        </p:spPr>
        <p:txBody>
          <a:bodyPr wrap="square">
            <a:spAutoFit/>
          </a:bodyPr>
          <a:lstStyle/>
          <a:p>
            <a:pPr algn="just">
              <a:lnSpc>
                <a:spcPct val="130000"/>
              </a:lnSpc>
            </a:pPr>
            <a:r>
              <a:rPr lang="zh-CN" altLang="en-US" b="1" dirty="0">
                <a:solidFill>
                  <a:srgbClr val="0000FF"/>
                </a:solidFill>
                <a:latin typeface="仿宋" pitchFamily="49" charset="-122"/>
                <a:ea typeface="仿宋" pitchFamily="49" charset="-122"/>
                <a:cs typeface="Arial" pitchFamily="34" charset="0"/>
              </a:rPr>
              <a:t>一些地方的市水利局，如江苏省淮安市水利局和徐州市水务局、河南省新乡市水利局等也编制了智慧水利规划，我参加讨论后认为基本上还是处于信息化规划的范畴，并没有体现智慧，更谈不上如何实现？</a:t>
            </a:r>
            <a:endParaRPr lang="zh-CN"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12" name="矩形 11"/>
          <p:cNvSpPr/>
          <p:nvPr/>
        </p:nvSpPr>
        <p:spPr>
          <a:xfrm>
            <a:off x="0" y="1412776"/>
            <a:ext cx="9144000" cy="481863"/>
          </a:xfrm>
          <a:prstGeom prst="rect">
            <a:avLst/>
          </a:prstGeom>
        </p:spPr>
        <p:txBody>
          <a:bodyPr wrap="square">
            <a:spAutoFit/>
          </a:bodyPr>
          <a:lstStyle/>
          <a:p>
            <a:pPr algn="ctr" eaLnBrk="1" hangingPunct="1">
              <a:lnSpc>
                <a:spcPct val="150000"/>
              </a:lnSpc>
            </a:pPr>
            <a:r>
              <a:rPr lang="zh-CN" altLang="en-US" sz="2000" b="1" dirty="0">
                <a:solidFill>
                  <a:srgbClr val="0000FF"/>
                </a:solidFill>
                <a:latin typeface="黑体" pitchFamily="49" charset="-122"/>
                <a:ea typeface="黑体" pitchFamily="49" charset="-122"/>
              </a:rPr>
              <a:t>有人从理解和技术两方面对智慧水利给出了概括</a:t>
            </a:r>
            <a:endParaRPr lang="en-US" altLang="zh-CN" sz="2000" b="1" dirty="0">
              <a:solidFill>
                <a:srgbClr val="0000FF"/>
              </a:solidFill>
              <a:latin typeface="黑体" pitchFamily="49" charset="-122"/>
              <a:ea typeface="黑体" pitchFamily="49" charset="-122"/>
            </a:endParaRP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7"/>
          <p:cNvSpPr/>
          <p:nvPr/>
        </p:nvSpPr>
        <p:spPr>
          <a:xfrm>
            <a:off x="683568" y="1988840"/>
            <a:ext cx="7776864" cy="4324261"/>
          </a:xfrm>
          <a:prstGeom prst="rect">
            <a:avLst/>
          </a:prstGeom>
        </p:spPr>
        <p:txBody>
          <a:bodyPr wrap="square">
            <a:spAutoFit/>
          </a:bodyPr>
          <a:lstStyle/>
          <a:p>
            <a:pPr algn="just">
              <a:lnSpc>
                <a:spcPct val="150000"/>
              </a:lnSpc>
              <a:spcAft>
                <a:spcPts val="600"/>
              </a:spcAft>
            </a:pPr>
            <a:r>
              <a:rPr lang="en-US" altLang="zh-CN" b="1" dirty="0">
                <a:solidFill>
                  <a:srgbClr val="0000FF"/>
                </a:solidFill>
                <a:latin typeface="华文仿宋" pitchFamily="2" charset="-122"/>
                <a:ea typeface="华文仿宋" pitchFamily="2" charset="-122"/>
              </a:rPr>
              <a:t>“</a:t>
            </a:r>
            <a:r>
              <a:rPr lang="zh-CN" altLang="zh-CN" b="1" dirty="0">
                <a:solidFill>
                  <a:srgbClr val="0000FF"/>
                </a:solidFill>
                <a:latin typeface="华文仿宋" pitchFamily="2" charset="-122"/>
                <a:ea typeface="华文仿宋" pitchFamily="2" charset="-122"/>
              </a:rPr>
              <a:t>智慧水利</a:t>
            </a:r>
            <a:r>
              <a:rPr lang="en-US" altLang="zh-CN" b="1" dirty="0">
                <a:solidFill>
                  <a:srgbClr val="0000FF"/>
                </a:solidFill>
                <a:latin typeface="华文仿宋" pitchFamily="2" charset="-122"/>
                <a:ea typeface="华文仿宋" pitchFamily="2" charset="-122"/>
              </a:rPr>
              <a:t>”</a:t>
            </a:r>
            <a:r>
              <a:rPr lang="zh-CN" altLang="en-US" b="1" dirty="0">
                <a:solidFill>
                  <a:srgbClr val="0000FF"/>
                </a:solidFill>
                <a:latin typeface="华文仿宋" pitchFamily="2" charset="-122"/>
                <a:ea typeface="华文仿宋" pitchFamily="2" charset="-122"/>
              </a:rPr>
              <a:t>可以理解为：</a:t>
            </a:r>
            <a:r>
              <a:rPr lang="zh-CN" altLang="en-US" b="1" dirty="0">
                <a:latin typeface="华文仿宋" pitchFamily="2" charset="-122"/>
                <a:ea typeface="华文仿宋" pitchFamily="2" charset="-122"/>
              </a:rPr>
              <a:t>是基于物质基础的，由多个子系统构成的，能够迅速、正确地感知、记忆、理解、计算、分析、判断并解决各种水利问题的高级综合能力。</a:t>
            </a:r>
            <a:endParaRPr lang="en-US" altLang="zh-CN" b="1" dirty="0">
              <a:latin typeface="华文仿宋" pitchFamily="2" charset="-122"/>
              <a:ea typeface="华文仿宋" pitchFamily="2" charset="-122"/>
            </a:endParaRPr>
          </a:p>
          <a:p>
            <a:pPr algn="just">
              <a:lnSpc>
                <a:spcPct val="150000"/>
              </a:lnSpc>
            </a:pPr>
            <a:r>
              <a:rPr lang="en-US" altLang="zh-CN" b="1" dirty="0">
                <a:solidFill>
                  <a:srgbClr val="0000FF"/>
                </a:solidFill>
                <a:latin typeface="华文仿宋" pitchFamily="2" charset="-122"/>
                <a:ea typeface="华文仿宋" pitchFamily="2" charset="-122"/>
              </a:rPr>
              <a:t>“</a:t>
            </a:r>
            <a:r>
              <a:rPr lang="zh-CN" altLang="zh-CN" b="1" dirty="0">
                <a:solidFill>
                  <a:srgbClr val="0000FF"/>
                </a:solidFill>
                <a:latin typeface="华文仿宋" pitchFamily="2" charset="-122"/>
                <a:ea typeface="华文仿宋" pitchFamily="2" charset="-122"/>
              </a:rPr>
              <a:t>智慧水利</a:t>
            </a:r>
            <a:r>
              <a:rPr lang="en-US" altLang="zh-CN" b="1" dirty="0">
                <a:solidFill>
                  <a:srgbClr val="0000FF"/>
                </a:solidFill>
                <a:latin typeface="华文仿宋" pitchFamily="2" charset="-122"/>
                <a:ea typeface="华文仿宋" pitchFamily="2" charset="-122"/>
              </a:rPr>
              <a:t>”</a:t>
            </a:r>
            <a:r>
              <a:rPr lang="zh-CN" altLang="en-US" b="1" dirty="0">
                <a:solidFill>
                  <a:srgbClr val="0000FF"/>
                </a:solidFill>
                <a:latin typeface="华文仿宋" pitchFamily="2" charset="-122"/>
                <a:ea typeface="华文仿宋" pitchFamily="2" charset="-122"/>
              </a:rPr>
              <a:t>从技术角度可以定义为</a:t>
            </a:r>
            <a:r>
              <a:rPr lang="zh-CN" altLang="en-US" b="1" dirty="0">
                <a:latin typeface="华文仿宋" pitchFamily="2" charset="-122"/>
                <a:ea typeface="华文仿宋" pitchFamily="2" charset="-122"/>
              </a:rPr>
              <a:t>：是以水利设施设备和设置在其上的传感网、物联网设备以及海量存储器、多媒体设备、计算机集群等实体信息设备为基础，以水利专网、卫星通讯网、互联网、泛在网等现代通信设施和技术为纽带，运用遥感、地理信息系统、全球定位系统、数据处理、虚拟现实、实景增强、仿真模拟、智能分析以及云计算等技术建立起来的客观感知、实时采集、安全传输、海量存储、信息集成、分析处理、科学决策、及时反馈、智能控制、信息共享的水利信息服务环境。</a:t>
            </a:r>
            <a:endParaRPr lang="zh-CN" altLang="en-US" dirty="0"/>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683568" y="2451080"/>
            <a:ext cx="7488832" cy="3570208"/>
          </a:xfrm>
          <a:prstGeom prst="rect">
            <a:avLst/>
          </a:prstGeom>
          <a:noFill/>
          <a:ln w="9525">
            <a:noFill/>
            <a:miter lim="800000"/>
            <a:headEnd/>
            <a:tailEnd/>
          </a:ln>
        </p:spPr>
        <p:txBody>
          <a:bodyPr wrap="square">
            <a:spAutoFit/>
          </a:bodyPr>
          <a:lstStyle/>
          <a:p>
            <a:pPr algn="just">
              <a:lnSpc>
                <a:spcPct val="150000"/>
              </a:lnSpc>
            </a:pPr>
            <a:r>
              <a:rPr lang="zh-CN" altLang="en-US" sz="2400" b="1" dirty="0">
                <a:latin typeface="华文仿宋" pitchFamily="2" charset="-122"/>
                <a:ea typeface="华文仿宋" pitchFamily="2" charset="-122"/>
              </a:rPr>
              <a:t>        </a:t>
            </a:r>
            <a:r>
              <a:rPr lang="zh-CN" altLang="en-US" sz="2000" b="1" dirty="0">
                <a:solidFill>
                  <a:srgbClr val="0000FF"/>
                </a:solidFill>
                <a:latin typeface="华文仿宋" pitchFamily="2" charset="-122"/>
                <a:ea typeface="华文仿宋" pitchFamily="2" charset="-122"/>
              </a:rPr>
              <a:t>清华大学王忠静教授在</a:t>
            </a:r>
            <a:r>
              <a:rPr lang="zh-CN" altLang="zh-CN" sz="2000" b="1" dirty="0">
                <a:solidFill>
                  <a:srgbClr val="0000FF"/>
                </a:solidFill>
                <a:latin typeface="华文仿宋" pitchFamily="2" charset="-122"/>
                <a:ea typeface="华文仿宋" pitchFamily="2" charset="-122"/>
              </a:rPr>
              <a:t>发表于《水利水电技术》</a:t>
            </a:r>
            <a:r>
              <a:rPr lang="en-US" altLang="zh-CN" sz="2000" b="1" dirty="0">
                <a:solidFill>
                  <a:srgbClr val="0000FF"/>
                </a:solidFill>
                <a:latin typeface="华文仿宋" pitchFamily="2" charset="-122"/>
                <a:ea typeface="华文仿宋" pitchFamily="2" charset="-122"/>
              </a:rPr>
              <a:t>2013</a:t>
            </a:r>
            <a:r>
              <a:rPr lang="zh-CN" altLang="zh-CN" sz="2000" b="1" dirty="0">
                <a:solidFill>
                  <a:srgbClr val="0000FF"/>
                </a:solidFill>
                <a:latin typeface="华文仿宋" pitchFamily="2" charset="-122"/>
                <a:ea typeface="华文仿宋" pitchFamily="2" charset="-122"/>
              </a:rPr>
              <a:t>年第</a:t>
            </a:r>
            <a:r>
              <a:rPr lang="en-US" altLang="zh-CN" sz="2000" b="1" dirty="0">
                <a:solidFill>
                  <a:srgbClr val="0000FF"/>
                </a:solidFill>
                <a:latin typeface="华文仿宋" pitchFamily="2" charset="-122"/>
                <a:ea typeface="华文仿宋" pitchFamily="2" charset="-122"/>
              </a:rPr>
              <a:t>1</a:t>
            </a:r>
            <a:r>
              <a:rPr lang="zh-CN" altLang="zh-CN" sz="2000" b="1" dirty="0">
                <a:solidFill>
                  <a:srgbClr val="0000FF"/>
                </a:solidFill>
                <a:latin typeface="华文仿宋" pitchFamily="2" charset="-122"/>
                <a:ea typeface="华文仿宋" pitchFamily="2" charset="-122"/>
              </a:rPr>
              <a:t>期</a:t>
            </a:r>
            <a:r>
              <a:rPr lang="zh-CN" altLang="en-US" sz="2000" b="1" dirty="0">
                <a:solidFill>
                  <a:srgbClr val="0000FF"/>
                </a:solidFill>
                <a:latin typeface="华文仿宋" pitchFamily="2" charset="-122"/>
                <a:ea typeface="华文仿宋" pitchFamily="2" charset="-122"/>
              </a:rPr>
              <a:t>上的文章</a:t>
            </a:r>
            <a:r>
              <a:rPr lang="en-US" altLang="zh-CN" sz="2000" b="1" dirty="0">
                <a:solidFill>
                  <a:srgbClr val="0000FF"/>
                </a:solidFill>
                <a:latin typeface="华文仿宋" pitchFamily="2" charset="-122"/>
                <a:ea typeface="华文仿宋" pitchFamily="2" charset="-122"/>
              </a:rPr>
              <a:t>“</a:t>
            </a:r>
            <a:r>
              <a:rPr lang="zh-CN" altLang="zh-CN" sz="2000" b="1" dirty="0">
                <a:solidFill>
                  <a:srgbClr val="0000FF"/>
                </a:solidFill>
                <a:latin typeface="华文仿宋" pitchFamily="2" charset="-122"/>
                <a:ea typeface="华文仿宋" pitchFamily="2" charset="-122"/>
              </a:rPr>
              <a:t>基于水联网及智慧水利提高水资源效能</a:t>
            </a:r>
            <a:r>
              <a:rPr lang="en-US" altLang="zh-CN" sz="2000" b="1" dirty="0">
                <a:solidFill>
                  <a:srgbClr val="0000FF"/>
                </a:solidFill>
                <a:latin typeface="华文仿宋" pitchFamily="2" charset="-122"/>
                <a:ea typeface="华文仿宋" pitchFamily="2" charset="-122"/>
              </a:rPr>
              <a:t>”</a:t>
            </a:r>
            <a:r>
              <a:rPr lang="zh-CN" altLang="en-US" sz="2000" b="1" dirty="0">
                <a:solidFill>
                  <a:srgbClr val="0000FF"/>
                </a:solidFill>
                <a:latin typeface="华文仿宋" pitchFamily="2" charset="-122"/>
                <a:ea typeface="华文仿宋" pitchFamily="2" charset="-122"/>
              </a:rPr>
              <a:t>中指出：</a:t>
            </a:r>
            <a:endParaRPr lang="zh-CN" altLang="zh-CN" sz="2000" b="1" dirty="0">
              <a:solidFill>
                <a:srgbClr val="0000FF"/>
              </a:solidFill>
              <a:latin typeface="华文仿宋" pitchFamily="2" charset="-122"/>
              <a:ea typeface="华文仿宋" pitchFamily="2" charset="-122"/>
            </a:endParaRPr>
          </a:p>
          <a:p>
            <a:pPr algn="just">
              <a:lnSpc>
                <a:spcPct val="150000"/>
              </a:lnSpc>
              <a:spcBef>
                <a:spcPts val="1200"/>
              </a:spcBef>
            </a:pPr>
            <a:r>
              <a:rPr lang="en-US" altLang="zh-CN" sz="2000" b="1" dirty="0">
                <a:latin typeface="华文仿宋" pitchFamily="2" charset="-122"/>
                <a:ea typeface="华文仿宋" pitchFamily="2" charset="-122"/>
              </a:rPr>
              <a:t>        </a:t>
            </a:r>
            <a:r>
              <a:rPr lang="zh-CN" altLang="zh-CN" sz="2000" b="1" dirty="0">
                <a:latin typeface="华文仿宋" pitchFamily="2" charset="-122"/>
                <a:ea typeface="华文仿宋" pitchFamily="2" charset="-122"/>
              </a:rPr>
              <a:t>当前，对水联网及智慧水利关键技术的认识集中在五个方面：一是面向水文预报及需水预测的云计算技术；二是基于水联网及智慧水利的水资源需求云服务体系；三是基于智慧水利的多水源平衡配置技术；四是保障水资源精准配送的过程控制技术；五是不断标准化的水联网与水效能匹配评价技术。</a:t>
            </a:r>
          </a:p>
        </p:txBody>
      </p:sp>
      <p:sp>
        <p:nvSpPr>
          <p:cNvPr id="5" name="Rectangle 3"/>
          <p:cNvSpPr>
            <a:spLocks noGrp="1" noChangeArrowheads="1"/>
          </p:cNvSpPr>
          <p:nvPr>
            <p:ph type="subTitle" idx="1"/>
          </p:nvPr>
        </p:nvSpPr>
        <p:spPr>
          <a:xfrm>
            <a:off x="0" y="1700039"/>
            <a:ext cx="9144000" cy="504825"/>
          </a:xfrm>
        </p:spPr>
        <p:txBody>
          <a:bodyPr/>
          <a:lstStyle/>
          <a:p>
            <a:pPr eaLnBrk="1" hangingPunct="1">
              <a:lnSpc>
                <a:spcPct val="120000"/>
              </a:lnSpc>
            </a:pPr>
            <a:r>
              <a:rPr lang="en-US" altLang="zh-CN" sz="2400" b="1" dirty="0">
                <a:solidFill>
                  <a:srgbClr val="FF0000"/>
                </a:solidFill>
                <a:latin typeface="黑体" pitchFamily="49" charset="-122"/>
                <a:ea typeface="黑体" pitchFamily="49" charset="-122"/>
                <a:cs typeface="Arial" pitchFamily="34" charset="0"/>
              </a:rPr>
              <a:t>1.3</a:t>
            </a:r>
            <a:r>
              <a:rPr lang="zh-CN" altLang="en-US" sz="2400" b="1" dirty="0">
                <a:solidFill>
                  <a:srgbClr val="FF0000"/>
                </a:solidFill>
                <a:latin typeface="黑体" pitchFamily="49" charset="-122"/>
                <a:ea typeface="黑体" pitchFamily="49" charset="-122"/>
                <a:cs typeface="Arial" pitchFamily="34" charset="0"/>
              </a:rPr>
              <a:t>  智慧水利关键技术</a:t>
            </a:r>
            <a:endParaRPr lang="en-US" altLang="zh-CN" sz="2400" b="1" dirty="0">
              <a:solidFill>
                <a:srgbClr val="FF0000"/>
              </a:solidFill>
              <a:latin typeface="黑体" pitchFamily="49" charset="-122"/>
              <a:ea typeface="黑体" pitchFamily="49" charset="-122"/>
              <a:cs typeface="Arial" pitchFamily="34" charset="0"/>
            </a:endParaRPr>
          </a:p>
          <a:p>
            <a:pPr algn="just" eaLnBrk="1" hangingPunct="1">
              <a:lnSpc>
                <a:spcPct val="150000"/>
              </a:lnSpc>
              <a:spcBef>
                <a:spcPct val="0"/>
              </a:spcBef>
            </a:pPr>
            <a:r>
              <a:rPr lang="zh-CN" altLang="en-US" sz="2400" b="1" dirty="0">
                <a:latin typeface="宋体" pitchFamily="2" charset="-122"/>
                <a:ea typeface="黑体" pitchFamily="49" charset="-122"/>
                <a:cs typeface="Arial" pitchFamily="34" charset="0"/>
              </a:rPr>
              <a:t>    </a:t>
            </a:r>
            <a:endParaRPr lang="en-US" altLang="zh-CN" sz="2400" b="1" dirty="0">
              <a:latin typeface="宋体" pitchFamily="2" charset="-122"/>
              <a:ea typeface="黑体" pitchFamily="49" charset="-122"/>
              <a:cs typeface="Arial" pitchFamily="34" charset="0"/>
            </a:endParaRPr>
          </a:p>
          <a:p>
            <a:pPr algn="just" eaLnBrk="1" hangingPunct="1">
              <a:lnSpc>
                <a:spcPct val="150000"/>
              </a:lnSpc>
              <a:spcBef>
                <a:spcPct val="0"/>
              </a:spcBef>
            </a:pPr>
            <a:endParaRPr lang="zh-CN" altLang="en-US" sz="2800" b="1" dirty="0">
              <a:solidFill>
                <a:srgbClr val="FF0000"/>
              </a:solidFill>
              <a:latin typeface="黑体" pitchFamily="49" charset="-122"/>
              <a:ea typeface="黑体" pitchFamily="49" charset="-122"/>
              <a:cs typeface="Arial" pitchFamily="34" charset="0"/>
            </a:endParaRPr>
          </a:p>
        </p:txBody>
      </p:sp>
      <p:sp>
        <p:nvSpPr>
          <p:cNvPr id="6"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827584" y="2132856"/>
            <a:ext cx="7315200" cy="3970318"/>
          </a:xfrm>
          <a:prstGeom prst="rect">
            <a:avLst/>
          </a:prstGeom>
          <a:noFill/>
          <a:ln w="9525">
            <a:noFill/>
            <a:miter lim="800000"/>
            <a:headEnd/>
            <a:tailEnd/>
          </a:ln>
        </p:spPr>
        <p:txBody>
          <a:bodyPr>
            <a:spAutoFit/>
          </a:bodyPr>
          <a:lstStyle/>
          <a:p>
            <a:pPr algn="just" eaLnBrk="1" hangingPunct="1">
              <a:lnSpc>
                <a:spcPct val="150000"/>
              </a:lnSpc>
            </a:pPr>
            <a:r>
              <a:rPr lang="en-US" altLang="zh-CN" sz="2400" b="1" dirty="0">
                <a:solidFill>
                  <a:srgbClr val="0000FF"/>
                </a:solidFill>
                <a:latin typeface="华文仿宋" pitchFamily="2" charset="-122"/>
                <a:ea typeface="华文仿宋" pitchFamily="2" charset="-122"/>
              </a:rPr>
              <a:t>        </a:t>
            </a:r>
            <a:r>
              <a:rPr lang="zh-CN" altLang="en-US" sz="2400" b="1" dirty="0">
                <a:solidFill>
                  <a:srgbClr val="0000FF"/>
                </a:solidFill>
                <a:latin typeface="华文仿宋" pitchFamily="2" charset="-122"/>
                <a:ea typeface="华文仿宋" pitchFamily="2" charset="-122"/>
              </a:rPr>
              <a:t>水利部原副部长李国英对水利现代化（也可以延伸到水利现代化）建设做出三个阶段（信息化</a:t>
            </a:r>
            <a:r>
              <a:rPr lang="en-US" altLang="zh-CN" sz="2400" b="1" dirty="0">
                <a:solidFill>
                  <a:srgbClr val="0000FF"/>
                </a:solidFill>
                <a:latin typeface="华文仿宋" pitchFamily="2" charset="-122"/>
                <a:ea typeface="华文仿宋" pitchFamily="2" charset="-122"/>
              </a:rPr>
              <a:t>-</a:t>
            </a:r>
            <a:r>
              <a:rPr lang="zh-CN" altLang="en-US" sz="2400" b="1" dirty="0">
                <a:solidFill>
                  <a:srgbClr val="0000FF"/>
                </a:solidFill>
                <a:latin typeface="华文仿宋" pitchFamily="2" charset="-122"/>
                <a:ea typeface="华文仿宋" pitchFamily="2" charset="-122"/>
              </a:rPr>
              <a:t>数字化</a:t>
            </a:r>
            <a:r>
              <a:rPr lang="en-US" altLang="zh-CN" sz="2400" b="1" dirty="0">
                <a:solidFill>
                  <a:srgbClr val="0000FF"/>
                </a:solidFill>
                <a:latin typeface="华文仿宋" pitchFamily="2" charset="-122"/>
                <a:ea typeface="华文仿宋" pitchFamily="2" charset="-122"/>
              </a:rPr>
              <a:t>-</a:t>
            </a:r>
            <a:r>
              <a:rPr lang="zh-CN" altLang="en-US" sz="2400" b="1" dirty="0">
                <a:solidFill>
                  <a:srgbClr val="0000FF"/>
                </a:solidFill>
                <a:latin typeface="华文仿宋" pitchFamily="2" charset="-122"/>
                <a:ea typeface="华文仿宋" pitchFamily="2" charset="-122"/>
              </a:rPr>
              <a:t>智能化）发展的定义。</a:t>
            </a: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r>
              <a:rPr lang="en-US" altLang="zh-CN" sz="2400" b="1" dirty="0">
                <a:latin typeface="华文仿宋" pitchFamily="2" charset="-122"/>
                <a:ea typeface="华文仿宋" pitchFamily="2" charset="-122"/>
              </a:rPr>
              <a:t>         -------- 2011</a:t>
            </a:r>
            <a:r>
              <a:rPr lang="zh-CN" altLang="en-US" sz="2400" b="1" dirty="0">
                <a:latin typeface="华文仿宋" pitchFamily="2" charset="-122"/>
                <a:ea typeface="华文仿宋" pitchFamily="2" charset="-122"/>
              </a:rPr>
              <a:t>年</a:t>
            </a:r>
            <a:r>
              <a:rPr lang="en-US" altLang="zh-CN" sz="2400" b="1" dirty="0">
                <a:latin typeface="华文仿宋" pitchFamily="2" charset="-122"/>
                <a:ea typeface="华文仿宋" pitchFamily="2" charset="-122"/>
              </a:rPr>
              <a:t>9</a:t>
            </a:r>
            <a:r>
              <a:rPr lang="zh-CN" altLang="en-US" sz="2400" b="1" dirty="0">
                <a:latin typeface="华文仿宋" pitchFamily="2" charset="-122"/>
                <a:ea typeface="华文仿宋" pitchFamily="2" charset="-122"/>
              </a:rPr>
              <a:t>月</a:t>
            </a:r>
            <a:r>
              <a:rPr lang="en-US" altLang="zh-CN" sz="2400" b="1" dirty="0">
                <a:latin typeface="华文仿宋" pitchFamily="2" charset="-122"/>
                <a:ea typeface="华文仿宋" pitchFamily="2" charset="-122"/>
              </a:rPr>
              <a:t>7</a:t>
            </a:r>
            <a:r>
              <a:rPr lang="zh-CN" altLang="en-US" sz="2400" b="1" dirty="0">
                <a:latin typeface="华文仿宋" pitchFamily="2" charset="-122"/>
                <a:ea typeface="华文仿宋" pitchFamily="2" charset="-122"/>
              </a:rPr>
              <a:t>日在水利部三楼会议室召开的“引嫩入白工程信息化项目可行性研究报告”审查会上的讲话</a:t>
            </a:r>
            <a:endParaRPr lang="zh-CN" altLang="en-US" sz="2400" b="1" dirty="0">
              <a:solidFill>
                <a:srgbClr val="0000FF"/>
              </a:solidFill>
              <a:latin typeface="华文仿宋" pitchFamily="2" charset="-122"/>
              <a:ea typeface="华文仿宋" pitchFamily="2" charset="-122"/>
            </a:endParaRPr>
          </a:p>
        </p:txBody>
      </p:sp>
      <p:sp>
        <p:nvSpPr>
          <p:cNvPr id="5" name="Rectangle 3"/>
          <p:cNvSpPr>
            <a:spLocks noGrp="1" noChangeArrowheads="1"/>
          </p:cNvSpPr>
          <p:nvPr>
            <p:ph type="subTitle" idx="1"/>
          </p:nvPr>
        </p:nvSpPr>
        <p:spPr>
          <a:xfrm>
            <a:off x="0" y="1556792"/>
            <a:ext cx="9144000" cy="504825"/>
          </a:xfrm>
        </p:spPr>
        <p:txBody>
          <a:bodyPr/>
          <a:lstStyle/>
          <a:p>
            <a:pPr eaLnBrk="1" hangingPunct="1">
              <a:lnSpc>
                <a:spcPct val="120000"/>
              </a:lnSpc>
            </a:pPr>
            <a:r>
              <a:rPr lang="en-US" altLang="zh-CN" sz="2400" b="1" dirty="0">
                <a:solidFill>
                  <a:srgbClr val="FF0000"/>
                </a:solidFill>
                <a:latin typeface="黑体" pitchFamily="49" charset="-122"/>
                <a:ea typeface="黑体" pitchFamily="49" charset="-122"/>
                <a:cs typeface="Arial" pitchFamily="34" charset="0"/>
              </a:rPr>
              <a:t>1.4</a:t>
            </a:r>
            <a:r>
              <a:rPr lang="zh-CN" altLang="en-US" sz="2400" b="1" dirty="0">
                <a:solidFill>
                  <a:srgbClr val="FF0000"/>
                </a:solidFill>
                <a:latin typeface="黑体" pitchFamily="49" charset="-122"/>
                <a:ea typeface="黑体" pitchFamily="49" charset="-122"/>
                <a:cs typeface="Arial" pitchFamily="34" charset="0"/>
              </a:rPr>
              <a:t>  李国英对水利现代化发展的定义</a:t>
            </a:r>
            <a:endParaRPr lang="en-US" altLang="zh-CN" sz="2400" b="1" dirty="0">
              <a:solidFill>
                <a:srgbClr val="FF0000"/>
              </a:solidFill>
              <a:latin typeface="黑体" pitchFamily="49" charset="-122"/>
              <a:ea typeface="黑体" pitchFamily="49" charset="-122"/>
              <a:cs typeface="Arial" pitchFamily="34" charset="0"/>
            </a:endParaRPr>
          </a:p>
          <a:p>
            <a:pPr algn="just" eaLnBrk="1" hangingPunct="1">
              <a:lnSpc>
                <a:spcPct val="150000"/>
              </a:lnSpc>
              <a:spcBef>
                <a:spcPct val="0"/>
              </a:spcBef>
            </a:pPr>
            <a:r>
              <a:rPr lang="zh-CN" altLang="en-US" sz="2400" b="1" dirty="0">
                <a:latin typeface="宋体" pitchFamily="2" charset="-122"/>
                <a:ea typeface="黑体" pitchFamily="49" charset="-122"/>
                <a:cs typeface="Arial" pitchFamily="34" charset="0"/>
              </a:rPr>
              <a:t>    </a:t>
            </a:r>
            <a:endParaRPr lang="en-US" altLang="zh-CN" sz="2400" b="1" dirty="0">
              <a:latin typeface="宋体" pitchFamily="2" charset="-122"/>
              <a:ea typeface="黑体" pitchFamily="49" charset="-122"/>
              <a:cs typeface="Arial" pitchFamily="34" charset="0"/>
            </a:endParaRPr>
          </a:p>
          <a:p>
            <a:pPr algn="just" eaLnBrk="1" hangingPunct="1">
              <a:lnSpc>
                <a:spcPct val="150000"/>
              </a:lnSpc>
              <a:spcBef>
                <a:spcPct val="0"/>
              </a:spcBef>
            </a:pPr>
            <a:endParaRPr lang="zh-CN" altLang="en-US" sz="2800" b="1" dirty="0">
              <a:solidFill>
                <a:srgbClr val="FF0000"/>
              </a:solidFill>
              <a:latin typeface="黑体" pitchFamily="49" charset="-122"/>
              <a:ea typeface="黑体" pitchFamily="49" charset="-122"/>
              <a:cs typeface="Arial" pitchFamily="34" charset="0"/>
            </a:endParaRPr>
          </a:p>
        </p:txBody>
      </p:sp>
      <p:sp>
        <p:nvSpPr>
          <p:cNvPr id="8"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395288" y="2448178"/>
            <a:ext cx="4032250" cy="2492990"/>
          </a:xfrm>
          <a:prstGeom prst="rect">
            <a:avLst/>
          </a:prstGeom>
          <a:noFill/>
          <a:ln w="9525">
            <a:noFill/>
            <a:miter lim="800000"/>
            <a:headEnd/>
            <a:tailEnd/>
          </a:ln>
        </p:spPr>
        <p:txBody>
          <a:bodyPr>
            <a:spAutoFit/>
          </a:bodyPr>
          <a:lstStyle/>
          <a:p>
            <a:pPr algn="just">
              <a:lnSpc>
                <a:spcPct val="130000"/>
              </a:lnSpc>
            </a:pPr>
            <a:r>
              <a:rPr lang="en-US" altLang="zh-CN" sz="2000" b="1" dirty="0">
                <a:latin typeface="华文仿宋" pitchFamily="2" charset="-122"/>
                <a:ea typeface="华文仿宋" pitchFamily="2" charset="-122"/>
              </a:rPr>
              <a:t>        </a:t>
            </a:r>
            <a:r>
              <a:rPr lang="zh-CN" altLang="zh-CN" sz="2000" b="1" dirty="0">
                <a:latin typeface="华文仿宋" pitchFamily="2" charset="-122"/>
                <a:ea typeface="华文仿宋" pitchFamily="2" charset="-122"/>
              </a:rPr>
              <a:t>信息化是</a:t>
            </a:r>
            <a:r>
              <a:rPr lang="zh-CN" altLang="en-US" sz="2000" b="1" dirty="0">
                <a:latin typeface="华文仿宋" pitchFamily="2" charset="-122"/>
                <a:ea typeface="华文仿宋" pitchFamily="2" charset="-122"/>
              </a:rPr>
              <a:t>水利</a:t>
            </a:r>
            <a:r>
              <a:rPr lang="zh-CN" altLang="zh-CN" sz="2000" b="1" dirty="0">
                <a:latin typeface="华文仿宋" pitchFamily="2" charset="-122"/>
                <a:ea typeface="华文仿宋" pitchFamily="2" charset="-122"/>
              </a:rPr>
              <a:t>现代化发展的第一阶段</a:t>
            </a:r>
            <a:r>
              <a:rPr lang="zh-CN" altLang="en-US" sz="2000" b="1" dirty="0">
                <a:latin typeface="华文仿宋" pitchFamily="2" charset="-122"/>
                <a:ea typeface="华文仿宋" pitchFamily="2" charset="-122"/>
              </a:rPr>
              <a:t>，</a:t>
            </a:r>
            <a:r>
              <a:rPr lang="zh-CN" altLang="zh-CN" sz="2000" b="1" dirty="0">
                <a:solidFill>
                  <a:srgbClr val="0000FF"/>
                </a:solidFill>
                <a:latin typeface="华文仿宋" pitchFamily="2" charset="-122"/>
                <a:ea typeface="华文仿宋" pitchFamily="2" charset="-122"/>
              </a:rPr>
              <a:t>主要是满足管理者对所有信息的查询</a:t>
            </a:r>
            <a:r>
              <a:rPr lang="zh-CN" altLang="en-US" sz="2000" b="1" dirty="0">
                <a:solidFill>
                  <a:srgbClr val="0000FF"/>
                </a:solidFill>
                <a:latin typeface="华文仿宋" pitchFamily="2" charset="-122"/>
                <a:ea typeface="华文仿宋" pitchFamily="2" charset="-122"/>
              </a:rPr>
              <a:t>，包括</a:t>
            </a:r>
            <a:r>
              <a:rPr lang="zh-CN" altLang="zh-CN" sz="2000" b="1" dirty="0">
                <a:solidFill>
                  <a:srgbClr val="0000FF"/>
                </a:solidFill>
                <a:latin typeface="华文仿宋" pitchFamily="2" charset="-122"/>
                <a:ea typeface="华文仿宋" pitchFamily="2" charset="-122"/>
              </a:rPr>
              <a:t>水源工程、输水工程、调节工程</a:t>
            </a:r>
            <a:r>
              <a:rPr lang="zh-CN" altLang="en-US" sz="2000" b="1" dirty="0">
                <a:solidFill>
                  <a:srgbClr val="0000FF"/>
                </a:solidFill>
                <a:latin typeface="华文仿宋" pitchFamily="2" charset="-122"/>
                <a:ea typeface="华文仿宋" pitchFamily="2" charset="-122"/>
              </a:rPr>
              <a:t>等。</a:t>
            </a:r>
            <a:r>
              <a:rPr lang="zh-CN" altLang="en-US" sz="2000" b="1" dirty="0">
                <a:latin typeface="华文仿宋" pitchFamily="2" charset="-122"/>
                <a:ea typeface="华文仿宋" pitchFamily="2" charset="-122"/>
              </a:rPr>
              <a:t>其中，</a:t>
            </a:r>
            <a:r>
              <a:rPr lang="zh-CN" altLang="zh-CN" sz="2000" b="1" dirty="0">
                <a:latin typeface="华文仿宋" pitchFamily="2" charset="-122"/>
                <a:ea typeface="华文仿宋" pitchFamily="2" charset="-122"/>
              </a:rPr>
              <a:t>信息采集、传输、存储、表达四个系统先做起来。不能只是视频看看</a:t>
            </a:r>
            <a:r>
              <a:rPr lang="zh-CN" altLang="en-US" sz="2000" b="1" dirty="0">
                <a:latin typeface="华文仿宋" pitchFamily="2" charset="-122"/>
                <a:ea typeface="华文仿宋" pitchFamily="2" charset="-122"/>
              </a:rPr>
              <a:t>，各种</a:t>
            </a:r>
            <a:endParaRPr lang="zh-CN" altLang="zh-CN" sz="2000" b="1" dirty="0">
              <a:latin typeface="华文仿宋" pitchFamily="2" charset="-122"/>
              <a:ea typeface="华文仿宋" pitchFamily="2" charset="-122"/>
            </a:endParaRPr>
          </a:p>
        </p:txBody>
      </p:sp>
      <p:sp>
        <p:nvSpPr>
          <p:cNvPr id="61444" name="矩形 1"/>
          <p:cNvSpPr>
            <a:spLocks noChangeArrowheads="1"/>
          </p:cNvSpPr>
          <p:nvPr/>
        </p:nvSpPr>
        <p:spPr bwMode="auto">
          <a:xfrm>
            <a:off x="858838" y="1557338"/>
            <a:ext cx="6305550" cy="573087"/>
          </a:xfrm>
          <a:prstGeom prst="rect">
            <a:avLst/>
          </a:prstGeom>
          <a:noFill/>
          <a:ln w="9525">
            <a:noFill/>
            <a:miter lim="800000"/>
            <a:headEnd/>
            <a:tailEnd/>
          </a:ln>
        </p:spPr>
        <p:txBody>
          <a:bodyPr>
            <a:spAutoFit/>
          </a:bodyPr>
          <a:lstStyle/>
          <a:p>
            <a:pPr algn="just">
              <a:lnSpc>
                <a:spcPct val="130000"/>
              </a:lnSpc>
            </a:pPr>
            <a:r>
              <a:rPr lang="zh-CN" altLang="zh-CN" sz="2400" b="1" dirty="0">
                <a:solidFill>
                  <a:srgbClr val="0000FF"/>
                </a:solidFill>
                <a:latin typeface="黑体" pitchFamily="49" charset="-122"/>
                <a:ea typeface="黑体" pitchFamily="49" charset="-122"/>
              </a:rPr>
              <a:t>第一步：实现信息化</a:t>
            </a:r>
            <a:r>
              <a:rPr lang="zh-CN" altLang="en-US" sz="2400" b="1" baseline="30000" dirty="0">
                <a:latin typeface="黑体" pitchFamily="49" charset="-122"/>
                <a:ea typeface="黑体" pitchFamily="49" charset="-122"/>
              </a:rPr>
              <a:t>（根据李国英副部长讲话录音整理）</a:t>
            </a:r>
            <a:endParaRPr lang="zh-CN" altLang="zh-CN" sz="2400" b="1" baseline="30000" dirty="0">
              <a:latin typeface="黑体" pitchFamily="49" charset="-122"/>
              <a:ea typeface="黑体" pitchFamily="49" charset="-122"/>
            </a:endParaRPr>
          </a:p>
        </p:txBody>
      </p:sp>
      <p:pic>
        <p:nvPicPr>
          <p:cNvPr id="40966" name="图片 5"/>
          <p:cNvPicPr>
            <a:picLocks noChangeAspect="1" noChangeArrowheads="1"/>
          </p:cNvPicPr>
          <p:nvPr/>
        </p:nvPicPr>
        <p:blipFill>
          <a:blip r:embed="rId2" cstate="print"/>
          <a:srcRect/>
          <a:stretch>
            <a:fillRect/>
          </a:stretch>
        </p:blipFill>
        <p:spPr bwMode="auto">
          <a:xfrm>
            <a:off x="4816475" y="2632819"/>
            <a:ext cx="3787775" cy="2092325"/>
          </a:xfrm>
          <a:prstGeom prst="rect">
            <a:avLst/>
          </a:prstGeom>
          <a:noFill/>
          <a:ln w="9525">
            <a:noFill/>
            <a:miter lim="800000"/>
            <a:headEnd/>
            <a:tailEnd/>
          </a:ln>
        </p:spPr>
      </p:pic>
      <p:sp>
        <p:nvSpPr>
          <p:cNvPr id="40967" name="矩形 1"/>
          <p:cNvSpPr>
            <a:spLocks noChangeArrowheads="1"/>
          </p:cNvSpPr>
          <p:nvPr/>
        </p:nvSpPr>
        <p:spPr bwMode="auto">
          <a:xfrm>
            <a:off x="395288" y="4839494"/>
            <a:ext cx="8424862" cy="893762"/>
          </a:xfrm>
          <a:prstGeom prst="rect">
            <a:avLst/>
          </a:prstGeom>
          <a:noFill/>
          <a:ln w="9525">
            <a:noFill/>
            <a:miter lim="800000"/>
            <a:headEnd/>
            <a:tailEnd/>
          </a:ln>
        </p:spPr>
        <p:txBody>
          <a:bodyPr>
            <a:spAutoFit/>
          </a:bodyPr>
          <a:lstStyle/>
          <a:p>
            <a:pPr algn="just">
              <a:lnSpc>
                <a:spcPct val="130000"/>
              </a:lnSpc>
            </a:pPr>
            <a:r>
              <a:rPr lang="zh-CN" altLang="zh-CN" sz="2000" b="1" dirty="0">
                <a:latin typeface="华文仿宋" pitchFamily="2" charset="-122"/>
                <a:ea typeface="华文仿宋" pitchFamily="2" charset="-122"/>
              </a:rPr>
              <a:t>参数反映，都应能查出来</a:t>
            </a:r>
            <a:r>
              <a:rPr lang="zh-CN" altLang="en-US" sz="2000" b="1" dirty="0">
                <a:latin typeface="华文仿宋" pitchFamily="2" charset="-122"/>
                <a:ea typeface="华文仿宋" pitchFamily="2" charset="-122"/>
              </a:rPr>
              <a:t>；水利</a:t>
            </a:r>
            <a:r>
              <a:rPr lang="zh-CN" altLang="zh-CN" sz="2000" b="1" dirty="0">
                <a:latin typeface="华文仿宋" pitchFamily="2" charset="-122"/>
                <a:ea typeface="华文仿宋" pitchFamily="2" charset="-122"/>
              </a:rPr>
              <a:t>的信息化要</a:t>
            </a:r>
            <a:r>
              <a:rPr lang="zh-CN" altLang="en-US" sz="2000" b="1" dirty="0">
                <a:latin typeface="华文仿宋" pitchFamily="2" charset="-122"/>
                <a:ea typeface="华文仿宋" pitchFamily="2" charset="-122"/>
              </a:rPr>
              <a:t>能查到</a:t>
            </a:r>
            <a:r>
              <a:rPr lang="zh-CN" altLang="zh-CN" sz="2000" b="1" dirty="0">
                <a:latin typeface="华文仿宋" pitchFamily="2" charset="-122"/>
                <a:ea typeface="华文仿宋" pitchFamily="2" charset="-122"/>
              </a:rPr>
              <a:t>所有</a:t>
            </a:r>
            <a:r>
              <a:rPr lang="zh-CN" altLang="en-US" sz="2000" b="1" dirty="0">
                <a:latin typeface="华文仿宋" pitchFamily="2" charset="-122"/>
                <a:ea typeface="华文仿宋" pitchFamily="2" charset="-122"/>
              </a:rPr>
              <a:t>的</a:t>
            </a:r>
            <a:r>
              <a:rPr lang="zh-CN" altLang="zh-CN" sz="2000" b="1" dirty="0">
                <a:latin typeface="华文仿宋" pitchFamily="2" charset="-122"/>
                <a:ea typeface="华文仿宋" pitchFamily="2" charset="-122"/>
              </a:rPr>
              <a:t>特征信息。</a:t>
            </a:r>
            <a:r>
              <a:rPr lang="zh-CN" altLang="en-US" sz="2000" b="1" dirty="0">
                <a:latin typeface="华文仿宋" pitchFamily="2" charset="-122"/>
                <a:ea typeface="华文仿宋" pitchFamily="2" charset="-122"/>
              </a:rPr>
              <a:t>另外，对于</a:t>
            </a:r>
            <a:r>
              <a:rPr lang="zh-CN" altLang="zh-CN" sz="2000" b="1" dirty="0">
                <a:latin typeface="华文仿宋" pitchFamily="2" charset="-122"/>
                <a:ea typeface="华文仿宋" pitchFamily="2" charset="-122"/>
              </a:rPr>
              <a:t>灌区</a:t>
            </a:r>
            <a:r>
              <a:rPr lang="zh-CN" altLang="en-US" sz="2000" b="1" dirty="0">
                <a:latin typeface="华文仿宋" pitchFamily="2" charset="-122"/>
                <a:ea typeface="华文仿宋" pitchFamily="2" charset="-122"/>
              </a:rPr>
              <a:t>，</a:t>
            </a:r>
            <a:r>
              <a:rPr lang="zh-CN" altLang="zh-CN" sz="2000" b="1" dirty="0">
                <a:latin typeface="华文仿宋" pitchFamily="2" charset="-122"/>
                <a:ea typeface="华文仿宋" pitchFamily="2" charset="-122"/>
              </a:rPr>
              <a:t>渠系分布、作物种植结构、长势等都要能查到。</a:t>
            </a:r>
          </a:p>
        </p:txBody>
      </p:sp>
      <p:sp>
        <p:nvSpPr>
          <p:cNvPr id="8"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9"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linds(horizontal)">
                                      <p:cBhvr>
                                        <p:cTn id="12" dur="500"/>
                                        <p:tgtEl>
                                          <p:spTgt spid="409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blinds(horizontal)">
                                      <p:cBhvr>
                                        <p:cTn id="1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9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611188" y="2420938"/>
            <a:ext cx="7905750" cy="3416320"/>
          </a:xfrm>
          <a:prstGeom prst="rect">
            <a:avLst/>
          </a:prstGeom>
          <a:noFill/>
          <a:ln w="9525">
            <a:noFill/>
            <a:miter lim="800000"/>
            <a:headEnd/>
            <a:tailEnd/>
          </a:ln>
        </p:spPr>
        <p:txBody>
          <a:bodyPr>
            <a:spAutoFit/>
          </a:bodyPr>
          <a:lstStyle/>
          <a:p>
            <a:pPr algn="just">
              <a:lnSpc>
                <a:spcPct val="150000"/>
              </a:lnSpc>
              <a:spcAft>
                <a:spcPts val="600"/>
              </a:spcAft>
            </a:pPr>
            <a:r>
              <a:rPr lang="en-US" altLang="zh-CN" sz="2400" b="1" dirty="0">
                <a:latin typeface="华文仿宋" pitchFamily="2" charset="-122"/>
                <a:ea typeface="华文仿宋" pitchFamily="2" charset="-122"/>
              </a:rPr>
              <a:t>        </a:t>
            </a:r>
            <a:r>
              <a:rPr lang="zh-CN" altLang="en-US" sz="2400" b="1" dirty="0">
                <a:latin typeface="华文仿宋" pitchFamily="2" charset="-122"/>
                <a:ea typeface="华文仿宋" pitchFamily="2" charset="-122"/>
              </a:rPr>
              <a:t>对于数字灌区建设</a:t>
            </a:r>
            <a:r>
              <a:rPr lang="zh-CN" altLang="zh-CN" sz="2400" b="1" dirty="0">
                <a:latin typeface="华文仿宋" pitchFamily="2" charset="-122"/>
                <a:ea typeface="华文仿宋" pitchFamily="2" charset="-122"/>
              </a:rPr>
              <a:t>要建立一套农作物生长期内对水</a:t>
            </a:r>
            <a:r>
              <a:rPr lang="zh-CN" altLang="en-US" sz="2400" b="1" dirty="0">
                <a:latin typeface="华文仿宋" pitchFamily="2" charset="-122"/>
                <a:ea typeface="华文仿宋" pitchFamily="2" charset="-122"/>
              </a:rPr>
              <a:t>、肥</a:t>
            </a:r>
            <a:r>
              <a:rPr lang="zh-CN" altLang="en-US" sz="2400" b="1" dirty="0">
                <a:solidFill>
                  <a:srgbClr val="0000FF"/>
                </a:solidFill>
                <a:latin typeface="华文仿宋" pitchFamily="2" charset="-122"/>
                <a:ea typeface="华文仿宋" pitchFamily="2" charset="-122"/>
              </a:rPr>
              <a:t>（甚至要考虑气和药）</a:t>
            </a:r>
            <a:r>
              <a:rPr lang="zh-CN" altLang="zh-CN" sz="2400" b="1" dirty="0">
                <a:latin typeface="华文仿宋" pitchFamily="2" charset="-122"/>
                <a:ea typeface="华文仿宋" pitchFamily="2" charset="-122"/>
              </a:rPr>
              <a:t>需求的模拟系统，</a:t>
            </a:r>
            <a:r>
              <a:rPr lang="zh-CN" altLang="en-US" sz="2400" b="1" dirty="0">
                <a:latin typeface="华文仿宋" pitchFamily="2" charset="-122"/>
                <a:ea typeface="华文仿宋" pitchFamily="2" charset="-122"/>
              </a:rPr>
              <a:t>包括生长期内数字化的、</a:t>
            </a:r>
            <a:r>
              <a:rPr lang="zh-CN" altLang="zh-CN" sz="2400" b="1" dirty="0">
                <a:latin typeface="华文仿宋" pitchFamily="2" charset="-122"/>
                <a:ea typeface="华文仿宋" pitchFamily="2" charset="-122"/>
              </a:rPr>
              <a:t>完整的数学模型</a:t>
            </a:r>
            <a:r>
              <a:rPr lang="zh-CN" altLang="en-US" sz="2400" b="1" dirty="0">
                <a:latin typeface="华文仿宋" pitchFamily="2" charset="-122"/>
                <a:ea typeface="华文仿宋" pitchFamily="2" charset="-122"/>
              </a:rPr>
              <a:t>并</a:t>
            </a:r>
            <a:r>
              <a:rPr lang="zh-CN" altLang="zh-CN" sz="2400" b="1" dirty="0">
                <a:latin typeface="华文仿宋" pitchFamily="2" charset="-122"/>
                <a:ea typeface="华文仿宋" pitchFamily="2" charset="-122"/>
              </a:rPr>
              <a:t>耦合成决策支持系统</a:t>
            </a:r>
            <a:r>
              <a:rPr lang="zh-CN" altLang="en-US" sz="2400" b="1" dirty="0">
                <a:latin typeface="华文仿宋" pitchFamily="2" charset="-122"/>
                <a:ea typeface="华文仿宋" pitchFamily="2" charset="-122"/>
              </a:rPr>
              <a:t>以及计算系统。</a:t>
            </a:r>
            <a:r>
              <a:rPr lang="zh-CN" altLang="en-US" sz="2400" b="1" dirty="0">
                <a:solidFill>
                  <a:srgbClr val="FF0000"/>
                </a:solidFill>
                <a:latin typeface="华文仿宋" pitchFamily="2" charset="-122"/>
                <a:ea typeface="华文仿宋" pitchFamily="2" charset="-122"/>
              </a:rPr>
              <a:t>这</a:t>
            </a:r>
            <a:r>
              <a:rPr lang="zh-CN" altLang="zh-CN" sz="2400" b="1" dirty="0">
                <a:solidFill>
                  <a:srgbClr val="FF0000"/>
                </a:solidFill>
                <a:latin typeface="华文仿宋" pitchFamily="2" charset="-122"/>
                <a:ea typeface="华文仿宋" pitchFamily="2" charset="-122"/>
              </a:rPr>
              <a:t>需要水利工程师、信息化工程师、农业工程师</a:t>
            </a:r>
            <a:r>
              <a:rPr lang="zh-CN" altLang="en-US" sz="2400" b="1" dirty="0">
                <a:solidFill>
                  <a:srgbClr val="FF0000"/>
                </a:solidFill>
                <a:latin typeface="华文仿宋" pitchFamily="2" charset="-122"/>
                <a:ea typeface="华文仿宋" pitchFamily="2" charset="-122"/>
              </a:rPr>
              <a:t>等的知识融合</a:t>
            </a:r>
            <a:r>
              <a:rPr lang="zh-CN" altLang="en-US" sz="2400" b="1" dirty="0">
                <a:latin typeface="华文仿宋" pitchFamily="2" charset="-122"/>
                <a:ea typeface="华文仿宋" pitchFamily="2" charset="-122"/>
              </a:rPr>
              <a:t>。</a:t>
            </a:r>
            <a:r>
              <a:rPr lang="zh-CN" altLang="zh-CN" sz="2400" b="1" dirty="0">
                <a:latin typeface="华文仿宋" pitchFamily="2" charset="-122"/>
                <a:ea typeface="华文仿宋" pitchFamily="2" charset="-122"/>
              </a:rPr>
              <a:t>这一切没有不可攻克的技术，有想法就能实现。</a:t>
            </a:r>
            <a:endParaRPr lang="zh-CN" altLang="zh-CN" sz="2400" b="1" dirty="0">
              <a:solidFill>
                <a:srgbClr val="0000FF"/>
              </a:solidFill>
              <a:latin typeface="华文仿宋" pitchFamily="2" charset="-122"/>
              <a:ea typeface="华文仿宋" pitchFamily="2" charset="-122"/>
            </a:endParaRPr>
          </a:p>
        </p:txBody>
      </p:sp>
      <p:sp>
        <p:nvSpPr>
          <p:cNvPr id="62468" name="矩形 1"/>
          <p:cNvSpPr>
            <a:spLocks noChangeArrowheads="1"/>
          </p:cNvSpPr>
          <p:nvPr/>
        </p:nvSpPr>
        <p:spPr bwMode="auto">
          <a:xfrm>
            <a:off x="1187450" y="1773238"/>
            <a:ext cx="6337300" cy="573087"/>
          </a:xfrm>
          <a:prstGeom prst="rect">
            <a:avLst/>
          </a:prstGeom>
          <a:noFill/>
          <a:ln w="9525">
            <a:noFill/>
            <a:miter lim="800000"/>
            <a:headEnd/>
            <a:tailEnd/>
          </a:ln>
        </p:spPr>
        <p:txBody>
          <a:bodyPr>
            <a:spAutoFit/>
          </a:bodyPr>
          <a:lstStyle/>
          <a:p>
            <a:pPr algn="just">
              <a:lnSpc>
                <a:spcPct val="130000"/>
              </a:lnSpc>
            </a:pPr>
            <a:r>
              <a:rPr lang="zh-CN" altLang="zh-CN" sz="2400" b="1">
                <a:solidFill>
                  <a:srgbClr val="0000FF"/>
                </a:solidFill>
                <a:latin typeface="黑体" pitchFamily="49" charset="-122"/>
                <a:ea typeface="黑体" pitchFamily="49" charset="-122"/>
              </a:rPr>
              <a:t>第</a:t>
            </a:r>
            <a:r>
              <a:rPr lang="zh-CN" altLang="en-US" sz="2400" b="1">
                <a:solidFill>
                  <a:srgbClr val="0000FF"/>
                </a:solidFill>
                <a:latin typeface="黑体" pitchFamily="49" charset="-122"/>
                <a:ea typeface="黑体" pitchFamily="49" charset="-122"/>
              </a:rPr>
              <a:t>二</a:t>
            </a:r>
            <a:r>
              <a:rPr lang="zh-CN" altLang="zh-CN" sz="2400" b="1">
                <a:solidFill>
                  <a:srgbClr val="0000FF"/>
                </a:solidFill>
                <a:latin typeface="黑体" pitchFamily="49" charset="-122"/>
                <a:ea typeface="黑体" pitchFamily="49" charset="-122"/>
              </a:rPr>
              <a:t>步：实现</a:t>
            </a:r>
            <a:r>
              <a:rPr lang="zh-CN" altLang="en-US" sz="2400" b="1">
                <a:solidFill>
                  <a:srgbClr val="0000FF"/>
                </a:solidFill>
                <a:latin typeface="黑体" pitchFamily="49" charset="-122"/>
                <a:ea typeface="黑体" pitchFamily="49" charset="-122"/>
              </a:rPr>
              <a:t>数字</a:t>
            </a:r>
            <a:r>
              <a:rPr lang="zh-CN" altLang="zh-CN" sz="2400" b="1">
                <a:solidFill>
                  <a:srgbClr val="0000FF"/>
                </a:solidFill>
                <a:latin typeface="黑体" pitchFamily="49" charset="-122"/>
                <a:ea typeface="黑体" pitchFamily="49" charset="-122"/>
              </a:rPr>
              <a:t>化</a:t>
            </a:r>
            <a:r>
              <a:rPr lang="zh-CN" altLang="en-US" sz="2400" b="1" baseline="30000">
                <a:latin typeface="黑体" pitchFamily="49" charset="-122"/>
                <a:ea typeface="黑体" pitchFamily="49" charset="-122"/>
              </a:rPr>
              <a:t>（根据李国英副部长讲话录音整理）</a:t>
            </a:r>
            <a:endParaRPr lang="zh-CN" altLang="zh-CN" sz="2400" b="1" baseline="30000">
              <a:latin typeface="黑体" pitchFamily="49" charset="-122"/>
              <a:ea typeface="黑体" pitchFamily="49" charset="-122"/>
            </a:endParaRP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395288" y="2324100"/>
            <a:ext cx="4176712" cy="3748088"/>
          </a:xfrm>
          <a:prstGeom prst="rect">
            <a:avLst/>
          </a:prstGeom>
          <a:noFill/>
          <a:ln w="9525">
            <a:noFill/>
            <a:miter lim="800000"/>
            <a:headEnd/>
            <a:tailEnd/>
          </a:ln>
        </p:spPr>
        <p:txBody>
          <a:bodyPr>
            <a:spAutoFit/>
          </a:bodyPr>
          <a:lstStyle/>
          <a:p>
            <a:pPr algn="just">
              <a:lnSpc>
                <a:spcPct val="120000"/>
              </a:lnSpc>
            </a:pPr>
            <a:r>
              <a:rPr lang="en-US" altLang="zh-CN" b="1" dirty="0">
                <a:latin typeface="华文仿宋" pitchFamily="2" charset="-122"/>
                <a:ea typeface="华文仿宋" pitchFamily="2" charset="-122"/>
              </a:rPr>
              <a:t>        </a:t>
            </a:r>
            <a:r>
              <a:rPr lang="zh-CN" altLang="zh-CN" b="1" dirty="0">
                <a:latin typeface="华文仿宋" pitchFamily="2" charset="-122"/>
                <a:ea typeface="华文仿宋" pitchFamily="2" charset="-122"/>
              </a:rPr>
              <a:t>智能化是相对的，也就是说智能化只是特定的时、空对象</a:t>
            </a:r>
            <a:r>
              <a:rPr lang="zh-CN" altLang="en-US" b="1" dirty="0">
                <a:latin typeface="华文仿宋" pitchFamily="2" charset="-122"/>
                <a:ea typeface="华文仿宋" pitchFamily="2" charset="-122"/>
              </a:rPr>
              <a:t>和</a:t>
            </a:r>
            <a:r>
              <a:rPr lang="zh-CN" altLang="zh-CN" b="1" dirty="0">
                <a:latin typeface="华文仿宋" pitchFamily="2" charset="-122"/>
                <a:ea typeface="华文仿宋" pitchFamily="2" charset="-122"/>
              </a:rPr>
              <a:t>过程下的优化与自动化。具体调配时，根据当时、当地情况，通过分析算法</a:t>
            </a:r>
            <a:r>
              <a:rPr lang="zh-CN" altLang="zh-CN" b="1" dirty="0">
                <a:solidFill>
                  <a:srgbClr val="FF0000"/>
                </a:solidFill>
                <a:latin typeface="仿宋" pitchFamily="49" charset="-122"/>
                <a:ea typeface="仿宋" pitchFamily="49" charset="-122"/>
              </a:rPr>
              <a:t>从模型库中匹配出最适合的模型，并且给定具体参数自动执行。</a:t>
            </a:r>
            <a:r>
              <a:rPr lang="zh-CN" altLang="zh-CN" b="1" dirty="0">
                <a:latin typeface="华文仿宋" pitchFamily="2" charset="-122"/>
                <a:ea typeface="华文仿宋" pitchFamily="2" charset="-122"/>
              </a:rPr>
              <a:t>这个阶段不再是人去操作</a:t>
            </a:r>
            <a:r>
              <a:rPr lang="zh-CN" altLang="en-US" b="1" dirty="0">
                <a:latin typeface="华文仿宋" pitchFamily="2" charset="-122"/>
                <a:ea typeface="华文仿宋" pitchFamily="2" charset="-122"/>
              </a:rPr>
              <a:t>水闸、</a:t>
            </a:r>
            <a:r>
              <a:rPr lang="zh-CN" altLang="zh-CN" b="1" dirty="0">
                <a:latin typeface="华文仿宋" pitchFamily="2" charset="-122"/>
                <a:ea typeface="华文仿宋" pitchFamily="2" charset="-122"/>
              </a:rPr>
              <a:t>泵站，</a:t>
            </a:r>
            <a:r>
              <a:rPr lang="zh-CN" altLang="en-US" b="1" dirty="0">
                <a:latin typeface="华文仿宋" pitchFamily="2" charset="-122"/>
                <a:ea typeface="华文仿宋" pitchFamily="2" charset="-122"/>
              </a:rPr>
              <a:t>不需要再</a:t>
            </a:r>
            <a:r>
              <a:rPr lang="zh-CN" altLang="zh-CN" b="1" dirty="0">
                <a:latin typeface="华文仿宋" pitchFamily="2" charset="-122"/>
                <a:ea typeface="华文仿宋" pitchFamily="2" charset="-122"/>
              </a:rPr>
              <a:t>给它</a:t>
            </a:r>
            <a:r>
              <a:rPr lang="zh-CN" altLang="en-US" b="1" dirty="0">
                <a:latin typeface="华文仿宋" pitchFamily="2" charset="-122"/>
                <a:ea typeface="华文仿宋" pitchFamily="2" charset="-122"/>
              </a:rPr>
              <a:t>（水工建筑物）</a:t>
            </a:r>
            <a:r>
              <a:rPr lang="zh-CN" altLang="zh-CN" b="1" dirty="0">
                <a:latin typeface="华文仿宋" pitchFamily="2" charset="-122"/>
                <a:ea typeface="华文仿宋" pitchFamily="2" charset="-122"/>
              </a:rPr>
              <a:t>设定什么东西，完全是自动进入模拟、生成</a:t>
            </a:r>
            <a:r>
              <a:rPr lang="zh-CN" altLang="en-US" b="1" dirty="0">
                <a:latin typeface="华文仿宋" pitchFamily="2" charset="-122"/>
                <a:ea typeface="华文仿宋" pitchFamily="2" charset="-122"/>
              </a:rPr>
              <a:t>和</a:t>
            </a:r>
            <a:r>
              <a:rPr lang="zh-CN" altLang="zh-CN" b="1" dirty="0">
                <a:latin typeface="华文仿宋" pitchFamily="2" charset="-122"/>
                <a:ea typeface="华文仿宋" pitchFamily="2" charset="-122"/>
              </a:rPr>
              <a:t>建议，</a:t>
            </a:r>
            <a:r>
              <a:rPr lang="zh-CN" altLang="en-US" b="1" dirty="0">
                <a:latin typeface="华文仿宋" pitchFamily="2" charset="-122"/>
                <a:ea typeface="华文仿宋" pitchFamily="2" charset="-122"/>
              </a:rPr>
              <a:t>也就是</a:t>
            </a:r>
            <a:r>
              <a:rPr lang="zh-CN" altLang="zh-CN" b="1" dirty="0">
                <a:latin typeface="华文仿宋" pitchFamily="2" charset="-122"/>
                <a:ea typeface="华文仿宋" pitchFamily="2" charset="-122"/>
              </a:rPr>
              <a:t>说你不管它</a:t>
            </a:r>
            <a:r>
              <a:rPr lang="zh-CN" altLang="en-US" b="1" dirty="0">
                <a:latin typeface="华文仿宋" pitchFamily="2" charset="-122"/>
                <a:ea typeface="华文仿宋" pitchFamily="2" charset="-122"/>
              </a:rPr>
              <a:t>（水工建筑物）</a:t>
            </a:r>
            <a:r>
              <a:rPr lang="zh-CN" altLang="zh-CN" b="1" dirty="0">
                <a:latin typeface="华文仿宋" pitchFamily="2" charset="-122"/>
                <a:ea typeface="华文仿宋" pitchFamily="2" charset="-122"/>
              </a:rPr>
              <a:t>，它</a:t>
            </a:r>
            <a:r>
              <a:rPr lang="zh-CN" altLang="en-US" b="1" dirty="0">
                <a:latin typeface="华文仿宋" pitchFamily="2" charset="-122"/>
                <a:ea typeface="华文仿宋" pitchFamily="2" charset="-122"/>
              </a:rPr>
              <a:t>（水工建筑物）</a:t>
            </a:r>
            <a:r>
              <a:rPr lang="zh-CN" altLang="zh-CN" b="1" dirty="0">
                <a:latin typeface="华文仿宋" pitchFamily="2" charset="-122"/>
                <a:ea typeface="华文仿宋" pitchFamily="2" charset="-122"/>
              </a:rPr>
              <a:t>完全能自己运转</a:t>
            </a:r>
            <a:r>
              <a:rPr lang="zh-CN" altLang="en-US" b="1" dirty="0">
                <a:latin typeface="华文仿宋" pitchFamily="2" charset="-122"/>
                <a:ea typeface="华文仿宋" pitchFamily="2" charset="-122"/>
              </a:rPr>
              <a:t>。</a:t>
            </a:r>
            <a:endParaRPr lang="zh-CN" altLang="zh-CN" b="1" dirty="0">
              <a:latin typeface="华文仿宋" pitchFamily="2" charset="-122"/>
              <a:ea typeface="华文仿宋" pitchFamily="2" charset="-122"/>
            </a:endParaRPr>
          </a:p>
        </p:txBody>
      </p:sp>
      <p:sp>
        <p:nvSpPr>
          <p:cNvPr id="63492" name="矩形 1"/>
          <p:cNvSpPr>
            <a:spLocks noChangeArrowheads="1"/>
          </p:cNvSpPr>
          <p:nvPr/>
        </p:nvSpPr>
        <p:spPr bwMode="auto">
          <a:xfrm>
            <a:off x="0" y="1638300"/>
            <a:ext cx="7812088" cy="573088"/>
          </a:xfrm>
          <a:prstGeom prst="rect">
            <a:avLst/>
          </a:prstGeom>
          <a:noFill/>
          <a:ln w="9525">
            <a:noFill/>
            <a:miter lim="800000"/>
            <a:headEnd/>
            <a:tailEnd/>
          </a:ln>
        </p:spPr>
        <p:txBody>
          <a:bodyPr>
            <a:spAutoFit/>
          </a:bodyPr>
          <a:lstStyle/>
          <a:p>
            <a:pPr algn="ctr">
              <a:lnSpc>
                <a:spcPct val="130000"/>
              </a:lnSpc>
              <a:spcAft>
                <a:spcPts val="600"/>
              </a:spcAft>
            </a:pPr>
            <a:r>
              <a:rPr lang="zh-CN" altLang="zh-CN" sz="2400" b="1">
                <a:solidFill>
                  <a:srgbClr val="0000FF"/>
                </a:solidFill>
                <a:latin typeface="黑体" pitchFamily="49" charset="-122"/>
                <a:ea typeface="黑体" pitchFamily="49" charset="-122"/>
              </a:rPr>
              <a:t>第</a:t>
            </a:r>
            <a:r>
              <a:rPr lang="zh-CN" altLang="en-US" sz="2400" b="1">
                <a:solidFill>
                  <a:srgbClr val="0000FF"/>
                </a:solidFill>
                <a:latin typeface="黑体" pitchFamily="49" charset="-122"/>
                <a:ea typeface="黑体" pitchFamily="49" charset="-122"/>
              </a:rPr>
              <a:t>三</a:t>
            </a:r>
            <a:r>
              <a:rPr lang="zh-CN" altLang="zh-CN" sz="2400" b="1">
                <a:solidFill>
                  <a:srgbClr val="0000FF"/>
                </a:solidFill>
                <a:latin typeface="黑体" pitchFamily="49" charset="-122"/>
                <a:ea typeface="黑体" pitchFamily="49" charset="-122"/>
              </a:rPr>
              <a:t>步：实现</a:t>
            </a:r>
            <a:r>
              <a:rPr lang="zh-CN" altLang="en-US" sz="2400" b="1">
                <a:solidFill>
                  <a:srgbClr val="0000FF"/>
                </a:solidFill>
                <a:latin typeface="黑体" pitchFamily="49" charset="-122"/>
                <a:ea typeface="黑体" pitchFamily="49" charset="-122"/>
              </a:rPr>
              <a:t>智能化</a:t>
            </a:r>
            <a:r>
              <a:rPr lang="zh-CN" altLang="en-US" sz="2400" b="1" baseline="30000">
                <a:latin typeface="黑体" pitchFamily="49" charset="-122"/>
                <a:ea typeface="黑体" pitchFamily="49" charset="-122"/>
              </a:rPr>
              <a:t>（根据李国英副部长讲话录音整理）</a:t>
            </a:r>
            <a:endParaRPr lang="zh-CN" altLang="zh-CN" b="1" baseline="30000">
              <a:latin typeface="黑体" pitchFamily="49" charset="-122"/>
              <a:ea typeface="黑体" pitchFamily="49" charset="-122"/>
            </a:endParaRPr>
          </a:p>
        </p:txBody>
      </p:sp>
      <p:pic>
        <p:nvPicPr>
          <p:cNvPr id="43014" name="图片 2"/>
          <p:cNvPicPr>
            <a:picLocks noChangeAspect="1"/>
          </p:cNvPicPr>
          <p:nvPr/>
        </p:nvPicPr>
        <p:blipFill>
          <a:blip r:embed="rId2" cstate="print"/>
          <a:srcRect/>
          <a:stretch>
            <a:fillRect/>
          </a:stretch>
        </p:blipFill>
        <p:spPr bwMode="auto">
          <a:xfrm>
            <a:off x="4879975" y="2478088"/>
            <a:ext cx="3724275" cy="2951162"/>
          </a:xfrm>
          <a:prstGeom prst="rect">
            <a:avLst/>
          </a:prstGeom>
          <a:noFill/>
          <a:ln w="9525">
            <a:noFill/>
            <a:miter lim="800000"/>
            <a:headEnd/>
            <a:tailEnd/>
          </a:ln>
        </p:spPr>
      </p:pic>
      <p:sp>
        <p:nvSpPr>
          <p:cNvPr id="63494" name="矩形 3"/>
          <p:cNvSpPr>
            <a:spLocks noChangeArrowheads="1"/>
          </p:cNvSpPr>
          <p:nvPr/>
        </p:nvSpPr>
        <p:spPr bwMode="auto">
          <a:xfrm>
            <a:off x="428625" y="5286375"/>
            <a:ext cx="8255000" cy="406400"/>
          </a:xfrm>
          <a:prstGeom prst="rect">
            <a:avLst/>
          </a:prstGeom>
          <a:noFill/>
          <a:ln w="9525">
            <a:noFill/>
            <a:miter lim="800000"/>
            <a:headEnd/>
            <a:tailEnd/>
          </a:ln>
        </p:spPr>
        <p:txBody>
          <a:bodyPr>
            <a:spAutoFit/>
          </a:bodyPr>
          <a:lstStyle/>
          <a:p>
            <a:pPr algn="just">
              <a:lnSpc>
                <a:spcPct val="120000"/>
              </a:lnSpc>
              <a:spcBef>
                <a:spcPts val="1200"/>
              </a:spcBef>
            </a:pPr>
            <a:r>
              <a:rPr lang="en-US" altLang="zh-CN" b="1">
                <a:latin typeface="华文仿宋" pitchFamily="2" charset="-122"/>
                <a:ea typeface="华文仿宋" pitchFamily="2" charset="-122"/>
              </a:rPr>
              <a:t>        </a:t>
            </a:r>
            <a:endParaRPr lang="zh-CN" altLang="zh-CN" b="1">
              <a:latin typeface="华文仿宋" pitchFamily="2" charset="-122"/>
              <a:ea typeface="华文仿宋" pitchFamily="2" charset="-122"/>
            </a:endParaRPr>
          </a:p>
        </p:txBody>
      </p:sp>
      <p:sp>
        <p:nvSpPr>
          <p:cNvPr id="9" name="矩形 8"/>
          <p:cNvSpPr>
            <a:spLocks noChangeArrowheads="1"/>
          </p:cNvSpPr>
          <p:nvPr/>
        </p:nvSpPr>
        <p:spPr bwMode="auto">
          <a:xfrm>
            <a:off x="4929188" y="5519738"/>
            <a:ext cx="3643312" cy="338137"/>
          </a:xfrm>
          <a:prstGeom prst="rect">
            <a:avLst/>
          </a:prstGeom>
          <a:noFill/>
          <a:ln w="9525">
            <a:noFill/>
            <a:miter lim="800000"/>
            <a:headEnd/>
            <a:tailEnd/>
          </a:ln>
        </p:spPr>
        <p:txBody>
          <a:bodyPr>
            <a:spAutoFit/>
          </a:bodyPr>
          <a:lstStyle/>
          <a:p>
            <a:pPr algn="ctr"/>
            <a:r>
              <a:rPr lang="zh-CN" altLang="en-US" sz="1600" b="1">
                <a:latin typeface="华文中宋" pitchFamily="2" charset="-122"/>
                <a:ea typeface="华文中宋" pitchFamily="2" charset="-122"/>
              </a:rPr>
              <a:t>灌溉水资源闭环控制过程示意</a:t>
            </a:r>
          </a:p>
        </p:txBody>
      </p:sp>
      <p:sp>
        <p:nvSpPr>
          <p:cNvPr id="8"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0"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linds(horizontal)">
                                      <p:cBhvr>
                                        <p:cTn id="12" dur="500"/>
                                        <p:tgtEl>
                                          <p:spTgt spid="43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539552" y="2348880"/>
            <a:ext cx="2304256" cy="3899081"/>
          </a:xfrm>
          <a:prstGeom prst="rect">
            <a:avLst/>
          </a:prstGeom>
          <a:noFill/>
          <a:ln w="9525">
            <a:noFill/>
            <a:miter lim="800000"/>
            <a:headEnd/>
            <a:tailEnd/>
          </a:ln>
        </p:spPr>
        <p:txBody>
          <a:bodyPr wrap="square">
            <a:spAutoFit/>
          </a:bodyPr>
          <a:lstStyle/>
          <a:p>
            <a:pPr algn="just">
              <a:lnSpc>
                <a:spcPct val="130000"/>
              </a:lnSpc>
              <a:spcAft>
                <a:spcPts val="600"/>
              </a:spcAft>
            </a:pPr>
            <a:r>
              <a:rPr lang="zh-CN" altLang="en-US" sz="2400" b="1" dirty="0">
                <a:latin typeface="华文仿宋" pitchFamily="2" charset="-122"/>
                <a:ea typeface="华文仿宋" pitchFamily="2" charset="-122"/>
              </a:rPr>
              <a:t>对此，我写了一篇文章：</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灌区现代化的发展思路与顶层设计</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在</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水利信息化</a:t>
            </a:r>
            <a:r>
              <a:rPr lang="en-US" altLang="zh-CN" sz="2400" b="1" dirty="0">
                <a:latin typeface="华文仿宋" pitchFamily="2" charset="-122"/>
                <a:ea typeface="华文仿宋" pitchFamily="2" charset="-122"/>
              </a:rPr>
              <a:t>》2013</a:t>
            </a:r>
            <a:r>
              <a:rPr lang="zh-CN" altLang="en-US" sz="2400" b="1" dirty="0">
                <a:latin typeface="华文仿宋" pitchFamily="2" charset="-122"/>
                <a:ea typeface="华文仿宋" pitchFamily="2" charset="-122"/>
              </a:rPr>
              <a:t>年第</a:t>
            </a:r>
            <a:r>
              <a:rPr lang="en-US" altLang="zh-CN" sz="2400" b="1" dirty="0">
                <a:latin typeface="华文仿宋" pitchFamily="2" charset="-122"/>
                <a:ea typeface="华文仿宋" pitchFamily="2" charset="-122"/>
              </a:rPr>
              <a:t>6</a:t>
            </a:r>
            <a:r>
              <a:rPr lang="zh-CN" altLang="en-US" sz="2400" b="1" dirty="0">
                <a:latin typeface="华文仿宋" pitchFamily="2" charset="-122"/>
                <a:ea typeface="华文仿宋" pitchFamily="2" charset="-122"/>
              </a:rPr>
              <a:t>期上发表。</a:t>
            </a:r>
            <a:endParaRPr lang="zh-CN" altLang="zh-CN" sz="2400" b="1" dirty="0">
              <a:latin typeface="华文仿宋" pitchFamily="2" charset="-122"/>
              <a:ea typeface="华文仿宋" pitchFamily="2" charset="-122"/>
            </a:endParaRPr>
          </a:p>
        </p:txBody>
      </p:sp>
      <p:pic>
        <p:nvPicPr>
          <p:cNvPr id="5" name="Picture 1"/>
          <p:cNvPicPr>
            <a:picLocks noChangeAspect="1" noChangeArrowheads="1"/>
          </p:cNvPicPr>
          <p:nvPr/>
        </p:nvPicPr>
        <p:blipFill>
          <a:blip r:embed="rId2" cstate="print"/>
          <a:srcRect/>
          <a:stretch>
            <a:fillRect/>
          </a:stretch>
        </p:blipFill>
        <p:spPr bwMode="auto">
          <a:xfrm>
            <a:off x="3827090" y="1484784"/>
            <a:ext cx="4705350" cy="84772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059832" y="2492896"/>
            <a:ext cx="5376153" cy="3672408"/>
          </a:xfrm>
          <a:prstGeom prst="rect">
            <a:avLst/>
          </a:prstGeom>
          <a:noFill/>
          <a:ln w="9525">
            <a:noFill/>
            <a:miter lim="800000"/>
            <a:headEnd/>
            <a:tailEnd/>
          </a:ln>
        </p:spPr>
      </p:pic>
      <p:sp>
        <p:nvSpPr>
          <p:cNvPr id="8" name="矩形 7"/>
          <p:cNvSpPr/>
          <p:nvPr/>
        </p:nvSpPr>
        <p:spPr>
          <a:xfrm>
            <a:off x="539552" y="1628800"/>
            <a:ext cx="3281668" cy="400110"/>
          </a:xfrm>
          <a:prstGeom prst="rect">
            <a:avLst/>
          </a:prstGeom>
        </p:spPr>
        <p:txBody>
          <a:bodyPr wrap="none">
            <a:spAutoFit/>
          </a:bodyPr>
          <a:lstStyle/>
          <a:p>
            <a:r>
              <a:rPr lang="zh-CN" altLang="en-US" sz="2000" b="1" dirty="0">
                <a:solidFill>
                  <a:srgbClr val="0000FF"/>
                </a:solidFill>
                <a:latin typeface="黑体" pitchFamily="49" charset="-122"/>
                <a:ea typeface="黑体" pitchFamily="49" charset="-122"/>
              </a:rPr>
              <a:t>这就是分三步发展的思路：</a:t>
            </a:r>
          </a:p>
        </p:txBody>
      </p:sp>
      <p:sp>
        <p:nvSpPr>
          <p:cNvPr id="9"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0"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5"/>
          <p:cNvSpPr/>
          <p:nvPr/>
        </p:nvSpPr>
        <p:spPr>
          <a:xfrm>
            <a:off x="2479407" y="5805264"/>
            <a:ext cx="4108817" cy="369332"/>
          </a:xfrm>
          <a:prstGeom prst="rect">
            <a:avLst/>
          </a:prstGeom>
        </p:spPr>
        <p:txBody>
          <a:bodyPr wrap="none">
            <a:spAutoFit/>
          </a:bodyPr>
          <a:lstStyle/>
          <a:p>
            <a:r>
              <a:rPr lang="zh-CN" altLang="zh-CN" b="1" dirty="0">
                <a:latin typeface="仿宋" panose="02010609060101010101" pitchFamily="49" charset="-122"/>
                <a:ea typeface="仿宋" panose="02010609060101010101" pitchFamily="49" charset="-122"/>
              </a:rPr>
              <a:t>智能化融入信息化、数字化和自动化中</a:t>
            </a:r>
            <a:endParaRPr lang="zh-CN" altLang="en-US" b="1" dirty="0">
              <a:latin typeface="仿宋" panose="02010609060101010101" pitchFamily="49" charset="-122"/>
              <a:ea typeface="仿宋" panose="02010609060101010101" pitchFamily="49" charset="-122"/>
            </a:endParaRPr>
          </a:p>
        </p:txBody>
      </p:sp>
      <p:sp>
        <p:nvSpPr>
          <p:cNvPr id="8" name="矩形 7"/>
          <p:cNvSpPr/>
          <p:nvPr/>
        </p:nvSpPr>
        <p:spPr>
          <a:xfrm>
            <a:off x="899592" y="1412776"/>
            <a:ext cx="7056784" cy="1338828"/>
          </a:xfrm>
          <a:prstGeom prst="rect">
            <a:avLst/>
          </a:prstGeom>
        </p:spPr>
        <p:txBody>
          <a:bodyPr wrap="square">
            <a:spAutoFit/>
          </a:bodyPr>
          <a:lstStyle/>
          <a:p>
            <a:pPr algn="just">
              <a:lnSpc>
                <a:spcPct val="150000"/>
              </a:lnSpc>
            </a:pPr>
            <a:r>
              <a:rPr lang="en-US" altLang="zh-CN" b="1" dirty="0">
                <a:latin typeface="+mn-ea"/>
                <a:ea typeface="+mn-ea"/>
              </a:rPr>
              <a:t>    </a:t>
            </a:r>
            <a:r>
              <a:rPr lang="zh-CN" altLang="zh-CN" b="1" dirty="0">
                <a:latin typeface="+mn-ea"/>
                <a:ea typeface="+mn-ea"/>
              </a:rPr>
              <a:t>从宏观角度看，分步实现是必需的，但是，根据现代信息技术，特别是智能技术的发展，三步走不是绝对的，智能技术应该融入每一个阶段中，也就是树立</a:t>
            </a:r>
            <a:r>
              <a:rPr lang="zh-CN" altLang="zh-CN" b="1" dirty="0">
                <a:solidFill>
                  <a:srgbClr val="0000FF"/>
                </a:solidFill>
                <a:latin typeface="+mn-ea"/>
                <a:ea typeface="+mn-ea"/>
              </a:rPr>
              <a:t>“全域智能”</a:t>
            </a:r>
            <a:r>
              <a:rPr lang="zh-CN" altLang="zh-CN" b="1" dirty="0">
                <a:latin typeface="+mn-ea"/>
                <a:ea typeface="+mn-ea"/>
              </a:rPr>
              <a:t>的思想。</a:t>
            </a:r>
            <a:endParaRPr lang="zh-CN" altLang="en-US" b="1" dirty="0">
              <a:latin typeface="+mn-ea"/>
              <a:ea typeface="+mn-ea"/>
            </a:endParaRPr>
          </a:p>
        </p:txBody>
      </p:sp>
      <p:pic>
        <p:nvPicPr>
          <p:cNvPr id="9" name="图片 8"/>
          <p:cNvPicPr/>
          <p:nvPr/>
        </p:nvPicPr>
        <p:blipFill>
          <a:blip r:embed="rId2" cstate="print"/>
          <a:srcRect/>
          <a:stretch>
            <a:fillRect/>
          </a:stretch>
        </p:blipFill>
        <p:spPr bwMode="auto">
          <a:xfrm>
            <a:off x="971600" y="2780928"/>
            <a:ext cx="6984776" cy="2880320"/>
          </a:xfrm>
          <a:prstGeom prst="rect">
            <a:avLst/>
          </a:prstGeom>
          <a:noFill/>
          <a:ln w="9525">
            <a:noFill/>
            <a:miter lim="800000"/>
            <a:headEnd/>
            <a:tailEnd/>
          </a:ln>
        </p:spPr>
      </p:pic>
      <p:sp>
        <p:nvSpPr>
          <p:cNvPr id="7"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1916832"/>
            <a:ext cx="9144000" cy="504825"/>
          </a:xfrm>
        </p:spPr>
        <p:txBody>
          <a:bodyPr/>
          <a:lstStyle/>
          <a:p>
            <a:pPr eaLnBrk="1" hangingPunct="1">
              <a:lnSpc>
                <a:spcPct val="120000"/>
              </a:lnSpc>
            </a:pPr>
            <a:r>
              <a:rPr lang="zh-CN" altLang="en-US" sz="2800" b="1" dirty="0">
                <a:solidFill>
                  <a:srgbClr val="FF0000"/>
                </a:solidFill>
                <a:latin typeface="黑体" pitchFamily="49" charset="-122"/>
                <a:ea typeface="黑体" pitchFamily="49" charset="-122"/>
                <a:cs typeface="Arial" pitchFamily="34" charset="0"/>
              </a:rPr>
              <a:t>二  智慧水利实现技术示例</a:t>
            </a:r>
            <a:endParaRPr lang="en-US" altLang="zh-CN" sz="2800" b="1" dirty="0">
              <a:solidFill>
                <a:srgbClr val="FF0000"/>
              </a:solidFill>
              <a:latin typeface="黑体" pitchFamily="49" charset="-122"/>
              <a:ea typeface="黑体" pitchFamily="49" charset="-122"/>
              <a:cs typeface="Arial" pitchFamily="34" charset="0"/>
            </a:endParaRPr>
          </a:p>
          <a:p>
            <a:pPr algn="just" eaLnBrk="1" hangingPunct="1">
              <a:lnSpc>
                <a:spcPct val="150000"/>
              </a:lnSpc>
              <a:spcBef>
                <a:spcPct val="0"/>
              </a:spcBef>
            </a:pPr>
            <a:r>
              <a:rPr lang="zh-CN" altLang="en-US" sz="2400" b="1" dirty="0">
                <a:latin typeface="宋体" pitchFamily="2" charset="-122"/>
                <a:ea typeface="黑体" pitchFamily="49" charset="-122"/>
                <a:cs typeface="Arial" pitchFamily="34" charset="0"/>
              </a:rPr>
              <a:t>    </a:t>
            </a:r>
            <a:endParaRPr lang="en-US" altLang="zh-CN" sz="2400" b="1" dirty="0">
              <a:latin typeface="宋体" pitchFamily="2" charset="-122"/>
              <a:ea typeface="黑体" pitchFamily="49" charset="-122"/>
              <a:cs typeface="Arial" pitchFamily="34" charset="0"/>
            </a:endParaRPr>
          </a:p>
          <a:p>
            <a:pPr algn="just" eaLnBrk="1" hangingPunct="1">
              <a:lnSpc>
                <a:spcPct val="150000"/>
              </a:lnSpc>
              <a:spcBef>
                <a:spcPct val="0"/>
              </a:spcBef>
            </a:pPr>
            <a:endParaRPr lang="zh-CN" altLang="en-US" sz="2800" b="1" dirty="0">
              <a:solidFill>
                <a:srgbClr val="FF0000"/>
              </a:solidFill>
              <a:latin typeface="黑体" pitchFamily="49" charset="-122"/>
              <a:ea typeface="黑体" pitchFamily="49" charset="-122"/>
              <a:cs typeface="Arial" pitchFamily="34" charset="0"/>
            </a:endParaRPr>
          </a:p>
        </p:txBody>
      </p:sp>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019</a:t>
            </a:r>
            <a:endParaRPr lang="zh-CN" altLang="en-US" b="1" dirty="0">
              <a:solidFill>
                <a:schemeClr val="bg1"/>
              </a:solidFill>
              <a:latin typeface="仿宋" pitchFamily="49" charset="-122"/>
              <a:ea typeface="仿宋" pitchFamily="49" charset="-122"/>
              <a:cs typeface="Arial" pitchFamily="34" charset="0"/>
            </a:endParaRPr>
          </a:p>
        </p:txBody>
      </p:sp>
      <p:sp>
        <p:nvSpPr>
          <p:cNvPr id="6" name="Rectangle 1">
            <a:extLst>
              <a:ext uri="{FF2B5EF4-FFF2-40B4-BE49-F238E27FC236}">
                <a16:creationId xmlns:a16="http://schemas.microsoft.com/office/drawing/2014/main" id="{4BE4A4D9-3BE9-42BC-ABCF-6C86072B0555}"/>
              </a:ext>
            </a:extLst>
          </p:cNvPr>
          <p:cNvSpPr>
            <a:spLocks noChangeArrowheads="1"/>
          </p:cNvSpPr>
          <p:nvPr/>
        </p:nvSpPr>
        <p:spPr bwMode="auto">
          <a:xfrm>
            <a:off x="611560" y="2852936"/>
            <a:ext cx="7848872" cy="2105652"/>
          </a:xfrm>
          <a:prstGeom prst="rect">
            <a:avLst/>
          </a:prstGeom>
          <a:noFill/>
          <a:ln w="9525">
            <a:noFill/>
            <a:miter lim="800000"/>
            <a:headEnd/>
            <a:tailEnd/>
          </a:ln>
          <a:effectLst/>
        </p:spPr>
        <p:txBody>
          <a:bodyPr vert="horz" wrap="square" lIns="91440" tIns="165048" rIns="91440" bIns="0" numCol="1" anchor="ctr" anchorCtr="0" compatLnSpc="1">
            <a:prstTxWarp prst="textNoShape">
              <a:avLst/>
            </a:prstTxWarp>
            <a:spAutoFit/>
          </a:bodyPr>
          <a:lstStyle/>
          <a:p>
            <a:pPr lvl="0" algn="just">
              <a:lnSpc>
                <a:spcPct val="150000"/>
              </a:lnSpc>
            </a:pPr>
            <a:r>
              <a:rPr lang="en-US" altLang="zh-CN" sz="2400" b="1" dirty="0">
                <a:solidFill>
                  <a:srgbClr val="FF0000"/>
                </a:solidFill>
                <a:latin typeface="黑体" pitchFamily="49" charset="-122"/>
                <a:ea typeface="黑体" pitchFamily="49" charset="-122"/>
                <a:cs typeface="Arial" pitchFamily="34" charset="0"/>
              </a:rPr>
              <a:t>2.1 </a:t>
            </a:r>
            <a:r>
              <a:rPr lang="zh-CN" altLang="zh-CN" sz="2400" b="1" dirty="0">
                <a:solidFill>
                  <a:srgbClr val="FF0000"/>
                </a:solidFill>
                <a:latin typeface="黑体" pitchFamily="49" charset="-122"/>
                <a:ea typeface="黑体" pitchFamily="49" charset="-122"/>
                <a:cs typeface="Arial" pitchFamily="34" charset="0"/>
              </a:rPr>
              <a:t>智能信息获取</a:t>
            </a:r>
            <a:endParaRPr lang="zh-CN" altLang="en-US" sz="2400" b="1" dirty="0">
              <a:solidFill>
                <a:srgbClr val="FF0000"/>
              </a:solidFill>
              <a:latin typeface="黑体" pitchFamily="49" charset="-122"/>
              <a:ea typeface="黑体" pitchFamily="49" charset="-122"/>
              <a:cs typeface="Arial" pitchFamily="34" charset="0"/>
            </a:endParaRPr>
          </a:p>
          <a:p>
            <a:pPr algn="just" eaLnBrk="0" hangingPunct="0">
              <a:lnSpc>
                <a:spcPct val="150000"/>
              </a:lnSpc>
            </a:pPr>
            <a:r>
              <a:rPr lang="en-US" altLang="zh-CN" sz="2000" b="1" dirty="0">
                <a:latin typeface="+mn-ea"/>
                <a:ea typeface="+mn-ea"/>
              </a:rPr>
              <a:t>    </a:t>
            </a:r>
            <a:r>
              <a:rPr lang="zh-CN" altLang="zh-CN" sz="2000" b="1" dirty="0">
                <a:latin typeface="+mn-ea"/>
                <a:ea typeface="+mn-ea"/>
              </a:rPr>
              <a:t>模式识别是智能信息获取的重要手段，也是非常有效的。本节以模式识别中应用最为广泛的图像识别</a:t>
            </a:r>
            <a:r>
              <a:rPr lang="zh-CN" altLang="zh-CN" sz="2000" b="1" dirty="0">
                <a:solidFill>
                  <a:srgbClr val="0000FF"/>
                </a:solidFill>
                <a:latin typeface="+mn-ea"/>
                <a:ea typeface="+mn-ea"/>
              </a:rPr>
              <a:t>为例</a:t>
            </a:r>
            <a:r>
              <a:rPr lang="zh-CN" altLang="zh-CN" sz="2000" b="1" dirty="0">
                <a:latin typeface="+mn-ea"/>
                <a:ea typeface="+mn-ea"/>
              </a:rPr>
              <a:t>，说明其在</a:t>
            </a:r>
            <a:r>
              <a:rPr lang="zh-CN" altLang="en-US" sz="2000" b="1" dirty="0">
                <a:latin typeface="+mn-ea"/>
                <a:ea typeface="+mn-ea"/>
              </a:rPr>
              <a:t>水利</a:t>
            </a:r>
            <a:r>
              <a:rPr lang="zh-CN" altLang="zh-CN" sz="2000" b="1" dirty="0">
                <a:latin typeface="+mn-ea"/>
                <a:ea typeface="+mn-ea"/>
              </a:rPr>
              <a:t>信息获取中的智能特性。</a:t>
            </a:r>
            <a:endParaRPr lang="zh-CN" altLang="en-US" sz="2000"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2"/>
          <p:cNvSpPr>
            <a:spLocks noChangeArrowheads="1"/>
          </p:cNvSpPr>
          <p:nvPr/>
        </p:nvSpPr>
        <p:spPr bwMode="auto">
          <a:xfrm>
            <a:off x="539552" y="1916832"/>
            <a:ext cx="5184576" cy="3862596"/>
          </a:xfrm>
          <a:prstGeom prst="rect">
            <a:avLst/>
          </a:prstGeom>
          <a:noFill/>
          <a:ln w="9525">
            <a:noFill/>
            <a:miter lim="800000"/>
            <a:headEnd/>
            <a:tailEnd/>
          </a:ln>
        </p:spPr>
        <p:txBody>
          <a:bodyPr wrap="square">
            <a:spAutoFit/>
          </a:bodyPr>
          <a:lstStyle/>
          <a:p>
            <a:pPr algn="just">
              <a:lnSpc>
                <a:spcPct val="150000"/>
              </a:lnSpc>
            </a:pPr>
            <a:r>
              <a:rPr lang="zh-CN" altLang="en-US" sz="2400" b="1" dirty="0">
                <a:latin typeface="+mn-ea"/>
                <a:ea typeface="+mn-ea"/>
                <a:cs typeface="Arial" pitchFamily="34" charset="0"/>
              </a:rPr>
              <a:t>一、智慧水利？</a:t>
            </a:r>
            <a:endParaRPr lang="en-US" altLang="zh-CN" sz="2400" b="1" dirty="0">
              <a:latin typeface="+mn-ea"/>
              <a:ea typeface="+mn-ea"/>
              <a:cs typeface="Arial" pitchFamily="34" charset="0"/>
            </a:endParaRPr>
          </a:p>
          <a:p>
            <a:pPr algn="just">
              <a:lnSpc>
                <a:spcPct val="150000"/>
              </a:lnSpc>
            </a:pPr>
            <a:endParaRPr lang="en-US" altLang="zh-CN" sz="2400" b="1" dirty="0">
              <a:latin typeface="仿宋" pitchFamily="49" charset="-122"/>
              <a:ea typeface="仿宋" pitchFamily="49" charset="-122"/>
              <a:cs typeface="Arial" pitchFamily="34" charset="0"/>
            </a:endParaRPr>
          </a:p>
          <a:p>
            <a:pPr algn="just">
              <a:lnSpc>
                <a:spcPct val="150000"/>
              </a:lnSpc>
            </a:pPr>
            <a:r>
              <a:rPr lang="zh-CN" altLang="en-US" sz="2400" b="1" dirty="0">
                <a:latin typeface="+mn-ea"/>
                <a:ea typeface="+mn-ea"/>
                <a:cs typeface="Arial" pitchFamily="34" charset="0"/>
              </a:rPr>
              <a:t>二、智慧水利实现技术</a:t>
            </a:r>
            <a:r>
              <a:rPr lang="zh-CN" altLang="en-US" sz="2400" b="1" dirty="0">
                <a:solidFill>
                  <a:srgbClr val="FF0000"/>
                </a:solidFill>
                <a:latin typeface="+mn-ea"/>
                <a:ea typeface="+mn-ea"/>
                <a:cs typeface="Arial" pitchFamily="34" charset="0"/>
              </a:rPr>
              <a:t>示例</a:t>
            </a:r>
            <a:endParaRPr lang="en-US" altLang="zh-CN" sz="2400" b="1" dirty="0">
              <a:solidFill>
                <a:srgbClr val="FF0000"/>
              </a:solidFill>
              <a:latin typeface="+mn-ea"/>
              <a:ea typeface="+mn-ea"/>
              <a:cs typeface="Arial" pitchFamily="34" charset="0"/>
            </a:endParaRPr>
          </a:p>
          <a:p>
            <a:pPr algn="just">
              <a:lnSpc>
                <a:spcPct val="150000"/>
              </a:lnSpc>
            </a:pPr>
            <a:endParaRPr lang="en-US" altLang="zh-CN" sz="2400" b="1" dirty="0">
              <a:latin typeface="仿宋" pitchFamily="49" charset="-122"/>
              <a:ea typeface="仿宋" pitchFamily="49" charset="-122"/>
              <a:cs typeface="Arial" pitchFamily="34" charset="0"/>
            </a:endParaRPr>
          </a:p>
          <a:p>
            <a:pPr algn="just">
              <a:lnSpc>
                <a:spcPct val="150000"/>
              </a:lnSpc>
            </a:pPr>
            <a:endParaRPr lang="en-US" altLang="zh-CN" sz="2400" b="1" dirty="0">
              <a:latin typeface="仿宋" pitchFamily="49" charset="-122"/>
              <a:ea typeface="仿宋" pitchFamily="49" charset="-122"/>
              <a:cs typeface="Arial" pitchFamily="34" charset="0"/>
            </a:endParaRPr>
          </a:p>
          <a:p>
            <a:pPr algn="just">
              <a:lnSpc>
                <a:spcPct val="150000"/>
              </a:lnSpc>
            </a:pPr>
            <a:endParaRPr lang="en-US" altLang="zh-CN" sz="2400" b="1" dirty="0">
              <a:latin typeface="仿宋" pitchFamily="49" charset="-122"/>
              <a:ea typeface="仿宋" pitchFamily="49" charset="-122"/>
              <a:cs typeface="Arial" pitchFamily="34" charset="0"/>
            </a:endParaRPr>
          </a:p>
          <a:p>
            <a:pPr algn="just">
              <a:spcBef>
                <a:spcPts val="600"/>
              </a:spcBef>
            </a:pPr>
            <a:endParaRPr lang="en-US" altLang="zh-CN" sz="2400" b="1" dirty="0">
              <a:latin typeface="+mn-ea"/>
              <a:ea typeface="+mn-ea"/>
              <a:cs typeface="Arial" pitchFamily="34" charset="0"/>
            </a:endParaRPr>
          </a:p>
        </p:txBody>
      </p:sp>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002</a:t>
            </a:r>
            <a:endParaRPr lang="zh-CN" altLang="en-US" b="1" dirty="0">
              <a:solidFill>
                <a:schemeClr val="bg1"/>
              </a:solidFill>
              <a:latin typeface="仿宋" pitchFamily="49" charset="-122"/>
              <a:ea typeface="仿宋" pitchFamily="49" charset="-122"/>
              <a:cs typeface="Arial" pitchFamily="34" charset="0"/>
            </a:endParaRPr>
          </a:p>
        </p:txBody>
      </p:sp>
      <p:pic>
        <p:nvPicPr>
          <p:cNvPr id="163841" name="Picture 1"/>
          <p:cNvPicPr>
            <a:picLocks noChangeAspect="1" noChangeArrowheads="1"/>
          </p:cNvPicPr>
          <p:nvPr/>
        </p:nvPicPr>
        <p:blipFill>
          <a:blip r:embed="rId2" cstate="print"/>
          <a:srcRect/>
          <a:stretch>
            <a:fillRect/>
          </a:stretch>
        </p:blipFill>
        <p:spPr bwMode="auto">
          <a:xfrm>
            <a:off x="3707904" y="1268760"/>
            <a:ext cx="4032448" cy="1755289"/>
          </a:xfrm>
          <a:prstGeom prst="rect">
            <a:avLst/>
          </a:prstGeom>
          <a:noFill/>
          <a:ln w="9525">
            <a:noFill/>
            <a:miter lim="800000"/>
            <a:headEnd/>
            <a:tailEnd/>
          </a:ln>
        </p:spPr>
      </p:pic>
      <p:pic>
        <p:nvPicPr>
          <p:cNvPr id="163842" name="Picture 2"/>
          <p:cNvPicPr>
            <a:picLocks noChangeAspect="1" noChangeArrowheads="1"/>
          </p:cNvPicPr>
          <p:nvPr/>
        </p:nvPicPr>
        <p:blipFill>
          <a:blip r:embed="rId3" cstate="print"/>
          <a:srcRect/>
          <a:stretch>
            <a:fillRect/>
          </a:stretch>
        </p:blipFill>
        <p:spPr bwMode="auto">
          <a:xfrm>
            <a:off x="4860032" y="3501008"/>
            <a:ext cx="3528392" cy="2244229"/>
          </a:xfrm>
          <a:prstGeom prst="rect">
            <a:avLst/>
          </a:prstGeom>
          <a:noFill/>
          <a:ln w="9525">
            <a:noFill/>
            <a:miter lim="800000"/>
            <a:headEnd/>
            <a:tailEnd/>
          </a:ln>
        </p:spPr>
      </p:pic>
      <p:pic>
        <p:nvPicPr>
          <p:cNvPr id="163843" name="Picture 3"/>
          <p:cNvPicPr>
            <a:picLocks noChangeAspect="1" noChangeArrowheads="1"/>
          </p:cNvPicPr>
          <p:nvPr/>
        </p:nvPicPr>
        <p:blipFill>
          <a:blip r:embed="rId4" cstate="print"/>
          <a:srcRect/>
          <a:stretch>
            <a:fillRect/>
          </a:stretch>
        </p:blipFill>
        <p:spPr bwMode="auto">
          <a:xfrm>
            <a:off x="1187624" y="4365104"/>
            <a:ext cx="2609850" cy="1809750"/>
          </a:xfrm>
          <a:prstGeom prst="rect">
            <a:avLst/>
          </a:prstGeom>
          <a:noFill/>
          <a:ln w="9525">
            <a:noFill/>
            <a:miter lim="800000"/>
            <a:headEnd/>
            <a:tailEnd/>
          </a:ln>
        </p:spPr>
      </p:pic>
      <p:sp>
        <p:nvSpPr>
          <p:cNvPr id="10" name="矩形 9"/>
          <p:cNvSpPr/>
          <p:nvPr/>
        </p:nvSpPr>
        <p:spPr>
          <a:xfrm>
            <a:off x="621433" y="1340768"/>
            <a:ext cx="2040943" cy="559769"/>
          </a:xfrm>
          <a:prstGeom prst="rect">
            <a:avLst/>
          </a:prstGeom>
        </p:spPr>
        <p:txBody>
          <a:bodyPr wrap="none">
            <a:spAutoFit/>
          </a:bodyPr>
          <a:lstStyle/>
          <a:p>
            <a:pPr algn="just">
              <a:lnSpc>
                <a:spcPct val="150000"/>
              </a:lnSpc>
            </a:pPr>
            <a:r>
              <a:rPr lang="zh-CN" altLang="en-US" sz="2400" b="1" dirty="0">
                <a:solidFill>
                  <a:srgbClr val="0000FF"/>
                </a:solidFill>
                <a:latin typeface="黑体" pitchFamily="49" charset="-122"/>
                <a:ea typeface="黑体" pitchFamily="49" charset="-122"/>
                <a:cs typeface="Arial" pitchFamily="34" charset="0"/>
              </a:rPr>
              <a:t>谈两个话题：</a:t>
            </a:r>
            <a:endParaRPr lang="en-US" altLang="zh-CN" sz="2400" b="1" dirty="0">
              <a:solidFill>
                <a:srgbClr val="0000FF"/>
              </a:solidFill>
              <a:latin typeface="黑体" pitchFamily="49" charset="-122"/>
              <a:ea typeface="黑体" pitchFamily="49" charset="-122"/>
              <a:cs typeface="Arial" pitchFamily="34" charset="0"/>
            </a:endParaRPr>
          </a:p>
        </p:txBody>
      </p:sp>
      <p:sp>
        <p:nvSpPr>
          <p:cNvPr id="12" name="左弧形箭头 11"/>
          <p:cNvSpPr/>
          <p:nvPr/>
        </p:nvSpPr>
        <p:spPr bwMode="auto">
          <a:xfrm>
            <a:off x="2843808" y="2348880"/>
            <a:ext cx="504056" cy="432048"/>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pitchFamily="2" charset="-122"/>
            </a:endParaRPr>
          </a:p>
        </p:txBody>
      </p:sp>
      <p:sp>
        <p:nvSpPr>
          <p:cNvPr id="14" name="左弧形箭头 11">
            <a:extLst>
              <a:ext uri="{FF2B5EF4-FFF2-40B4-BE49-F238E27FC236}">
                <a16:creationId xmlns:a16="http://schemas.microsoft.com/office/drawing/2014/main" id="{BF0035AB-DB14-4392-92B5-92B27FB5F533}"/>
              </a:ext>
            </a:extLst>
          </p:cNvPr>
          <p:cNvSpPr/>
          <p:nvPr/>
        </p:nvSpPr>
        <p:spPr bwMode="auto">
          <a:xfrm>
            <a:off x="4076725" y="3808944"/>
            <a:ext cx="504056" cy="432048"/>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pitchFamily="2" charset="-122"/>
            </a:endParaRPr>
          </a:p>
        </p:txBody>
      </p:sp>
      <p:sp>
        <p:nvSpPr>
          <p:cNvPr id="3" name="箭头: 下 2">
            <a:extLst>
              <a:ext uri="{FF2B5EF4-FFF2-40B4-BE49-F238E27FC236}">
                <a16:creationId xmlns:a16="http://schemas.microsoft.com/office/drawing/2014/main" id="{8C8FA9AC-97F5-4D20-ADFA-6B97FB5DB527}"/>
              </a:ext>
            </a:extLst>
          </p:cNvPr>
          <p:cNvSpPr/>
          <p:nvPr/>
        </p:nvSpPr>
        <p:spPr bwMode="auto">
          <a:xfrm>
            <a:off x="2215160" y="3645024"/>
            <a:ext cx="504056" cy="59596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pitchFamily="2" charset="-122"/>
            </a:endParaRPr>
          </a:p>
        </p:txBody>
      </p:sp>
      <p:sp>
        <p:nvSpPr>
          <p:cNvPr id="13" name="矩形 12"/>
          <p:cNvSpPr/>
          <p:nvPr/>
        </p:nvSpPr>
        <p:spPr>
          <a:xfrm>
            <a:off x="3923928" y="4653136"/>
            <a:ext cx="417102" cy="1200329"/>
          </a:xfrm>
          <a:prstGeom prst="rect">
            <a:avLst/>
          </a:prstGeom>
        </p:spPr>
        <p:txBody>
          <a:bodyPr wrap="none">
            <a:spAutoFit/>
          </a:bodyPr>
          <a:lstStyle/>
          <a:p>
            <a:r>
              <a:rPr lang="zh-CN" altLang="en-US" b="1" dirty="0">
                <a:solidFill>
                  <a:srgbClr val="0000FF"/>
                </a:solidFill>
                <a:latin typeface="新宋体" pitchFamily="49" charset="-122"/>
                <a:ea typeface="新宋体" pitchFamily="49" charset="-122"/>
                <a:cs typeface="Arial" pitchFamily="34" charset="0"/>
              </a:rPr>
              <a:t>灌</a:t>
            </a:r>
            <a:endParaRPr lang="en-US" altLang="zh-CN" b="1" dirty="0">
              <a:solidFill>
                <a:srgbClr val="0000FF"/>
              </a:solidFill>
              <a:latin typeface="新宋体" pitchFamily="49" charset="-122"/>
              <a:ea typeface="新宋体" pitchFamily="49" charset="-122"/>
              <a:cs typeface="Arial" pitchFamily="34" charset="0"/>
            </a:endParaRPr>
          </a:p>
          <a:p>
            <a:r>
              <a:rPr lang="zh-CN" altLang="en-US" b="1" dirty="0">
                <a:solidFill>
                  <a:srgbClr val="0000FF"/>
                </a:solidFill>
                <a:latin typeface="新宋体" pitchFamily="49" charset="-122"/>
                <a:ea typeface="新宋体" pitchFamily="49" charset="-122"/>
                <a:cs typeface="Arial" pitchFamily="34" charset="0"/>
              </a:rPr>
              <a:t>溉</a:t>
            </a:r>
            <a:endParaRPr lang="en-US" altLang="zh-CN" b="1" dirty="0">
              <a:solidFill>
                <a:srgbClr val="0000FF"/>
              </a:solidFill>
              <a:latin typeface="新宋体" pitchFamily="49" charset="-122"/>
              <a:ea typeface="新宋体" pitchFamily="49" charset="-122"/>
              <a:cs typeface="Arial" pitchFamily="34" charset="0"/>
            </a:endParaRPr>
          </a:p>
          <a:p>
            <a:r>
              <a:rPr lang="zh-CN" altLang="en-US" b="1" dirty="0">
                <a:solidFill>
                  <a:srgbClr val="0000FF"/>
                </a:solidFill>
                <a:latin typeface="新宋体" pitchFamily="49" charset="-122"/>
                <a:ea typeface="新宋体" pitchFamily="49" charset="-122"/>
                <a:cs typeface="Arial" pitchFamily="34" charset="0"/>
              </a:rPr>
              <a:t>工</a:t>
            </a:r>
            <a:endParaRPr lang="en-US" altLang="zh-CN" b="1" dirty="0">
              <a:solidFill>
                <a:srgbClr val="0000FF"/>
              </a:solidFill>
              <a:latin typeface="新宋体" pitchFamily="49" charset="-122"/>
              <a:ea typeface="新宋体" pitchFamily="49" charset="-122"/>
              <a:cs typeface="Arial" pitchFamily="34" charset="0"/>
            </a:endParaRPr>
          </a:p>
          <a:p>
            <a:r>
              <a:rPr lang="zh-CN" altLang="en-US" b="1" dirty="0">
                <a:solidFill>
                  <a:srgbClr val="0000FF"/>
                </a:solidFill>
                <a:latin typeface="新宋体" pitchFamily="49" charset="-122"/>
                <a:ea typeface="新宋体" pitchFamily="49" charset="-122"/>
                <a:cs typeface="Arial" pitchFamily="34" charset="0"/>
              </a:rPr>
              <a:t>程</a:t>
            </a:r>
            <a:endParaRPr lang="zh-CN" altLang="en-US" dirty="0">
              <a:solidFill>
                <a:srgbClr val="0000FF"/>
              </a:solidFill>
              <a:latin typeface="新宋体" pitchFamily="49" charset="-122"/>
              <a:ea typeface="新宋体" pitchFamily="49" charset="-122"/>
            </a:endParaRPr>
          </a:p>
        </p:txBody>
      </p:sp>
      <p:sp>
        <p:nvSpPr>
          <p:cNvPr id="15" name="矩形 14"/>
          <p:cNvSpPr/>
          <p:nvPr/>
        </p:nvSpPr>
        <p:spPr>
          <a:xfrm>
            <a:off x="5940152" y="5805264"/>
            <a:ext cx="1872208" cy="369332"/>
          </a:xfrm>
          <a:prstGeom prst="rect">
            <a:avLst/>
          </a:prstGeom>
        </p:spPr>
        <p:txBody>
          <a:bodyPr wrap="square">
            <a:spAutoFit/>
          </a:bodyPr>
          <a:lstStyle/>
          <a:p>
            <a:r>
              <a:rPr lang="zh-CN" altLang="en-US" b="1" dirty="0">
                <a:solidFill>
                  <a:srgbClr val="0000FF"/>
                </a:solidFill>
                <a:latin typeface="新宋体" pitchFamily="49" charset="-122"/>
                <a:ea typeface="新宋体" pitchFamily="49" charset="-122"/>
                <a:cs typeface="Arial" pitchFamily="34" charset="0"/>
              </a:rPr>
              <a:t>灌排泵站工程</a:t>
            </a:r>
            <a:endParaRPr lang="zh-CN" altLang="en-US" dirty="0">
              <a:solidFill>
                <a:srgbClr val="0000FF"/>
              </a:solidFill>
              <a:latin typeface="新宋体" pitchFamily="49" charset="-122"/>
              <a:ea typeface="新宋体" pitchFamily="49" charset="-122"/>
            </a:endParaRPr>
          </a:p>
        </p:txBody>
      </p:sp>
      <p:sp>
        <p:nvSpPr>
          <p:cNvPr id="16" name="矩形 15"/>
          <p:cNvSpPr/>
          <p:nvPr/>
        </p:nvSpPr>
        <p:spPr>
          <a:xfrm>
            <a:off x="7924962" y="1355284"/>
            <a:ext cx="391454" cy="1569660"/>
          </a:xfrm>
          <a:prstGeom prst="rect">
            <a:avLst/>
          </a:prstGeom>
        </p:spPr>
        <p:txBody>
          <a:bodyPr wrap="square">
            <a:spAutoFit/>
          </a:bodyPr>
          <a:lstStyle/>
          <a:p>
            <a:r>
              <a:rPr lang="zh-CN" altLang="en-US" sz="1600" b="1" dirty="0">
                <a:solidFill>
                  <a:srgbClr val="0000FF"/>
                </a:solidFill>
                <a:latin typeface="新宋体" pitchFamily="49" charset="-122"/>
                <a:ea typeface="新宋体" pitchFamily="49" charset="-122"/>
              </a:rPr>
              <a:t>水</a:t>
            </a:r>
            <a:endParaRPr lang="en-US" altLang="zh-CN" sz="1600" b="1" dirty="0">
              <a:solidFill>
                <a:srgbClr val="0000FF"/>
              </a:solidFill>
              <a:latin typeface="新宋体" pitchFamily="49" charset="-122"/>
              <a:ea typeface="新宋体" pitchFamily="49" charset="-122"/>
            </a:endParaRPr>
          </a:p>
          <a:p>
            <a:r>
              <a:rPr lang="zh-CN" altLang="en-US" sz="1600" b="1" dirty="0">
                <a:solidFill>
                  <a:srgbClr val="0000FF"/>
                </a:solidFill>
                <a:latin typeface="新宋体" pitchFamily="49" charset="-122"/>
                <a:ea typeface="新宋体" pitchFamily="49" charset="-122"/>
              </a:rPr>
              <a:t>利</a:t>
            </a:r>
            <a:endParaRPr lang="en-US" altLang="zh-CN" sz="1600" b="1" dirty="0">
              <a:solidFill>
                <a:srgbClr val="0000FF"/>
              </a:solidFill>
              <a:latin typeface="新宋体" pitchFamily="49" charset="-122"/>
              <a:ea typeface="新宋体" pitchFamily="49" charset="-122"/>
            </a:endParaRPr>
          </a:p>
          <a:p>
            <a:r>
              <a:rPr lang="zh-CN" altLang="en-US" sz="1600" b="1" dirty="0">
                <a:solidFill>
                  <a:srgbClr val="0000FF"/>
                </a:solidFill>
                <a:latin typeface="新宋体" pitchFamily="49" charset="-122"/>
                <a:ea typeface="新宋体" pitchFamily="49" charset="-122"/>
              </a:rPr>
              <a:t>枢</a:t>
            </a:r>
            <a:endParaRPr lang="en-US" altLang="zh-CN" sz="1600" b="1" dirty="0">
              <a:solidFill>
                <a:srgbClr val="0000FF"/>
              </a:solidFill>
              <a:latin typeface="新宋体" pitchFamily="49" charset="-122"/>
              <a:ea typeface="新宋体" pitchFamily="49" charset="-122"/>
            </a:endParaRPr>
          </a:p>
          <a:p>
            <a:r>
              <a:rPr lang="zh-CN" altLang="en-US" sz="1600" b="1" dirty="0">
                <a:solidFill>
                  <a:srgbClr val="0000FF"/>
                </a:solidFill>
                <a:latin typeface="新宋体" pitchFamily="49" charset="-122"/>
                <a:ea typeface="新宋体" pitchFamily="49" charset="-122"/>
              </a:rPr>
              <a:t>纽</a:t>
            </a:r>
            <a:endParaRPr lang="en-US" altLang="zh-CN" sz="1600" b="1" dirty="0">
              <a:solidFill>
                <a:srgbClr val="0000FF"/>
              </a:solidFill>
              <a:latin typeface="新宋体" pitchFamily="49" charset="-122"/>
              <a:ea typeface="新宋体" pitchFamily="49" charset="-122"/>
            </a:endParaRPr>
          </a:p>
          <a:p>
            <a:r>
              <a:rPr lang="zh-CN" altLang="en-US" sz="1600" b="1" dirty="0">
                <a:solidFill>
                  <a:srgbClr val="0000FF"/>
                </a:solidFill>
                <a:latin typeface="新宋体" pitchFamily="49" charset="-122"/>
                <a:ea typeface="新宋体" pitchFamily="49" charset="-122"/>
              </a:rPr>
              <a:t>工</a:t>
            </a:r>
            <a:endParaRPr lang="en-US" altLang="zh-CN" sz="1600" b="1" dirty="0">
              <a:solidFill>
                <a:srgbClr val="0000FF"/>
              </a:solidFill>
              <a:latin typeface="新宋体" pitchFamily="49" charset="-122"/>
              <a:ea typeface="新宋体" pitchFamily="49" charset="-122"/>
            </a:endParaRPr>
          </a:p>
          <a:p>
            <a:r>
              <a:rPr lang="zh-CN" altLang="en-US" sz="1600" b="1" dirty="0">
                <a:solidFill>
                  <a:srgbClr val="0000FF"/>
                </a:solidFill>
                <a:latin typeface="新宋体" pitchFamily="49" charset="-122"/>
                <a:ea typeface="新宋体" pitchFamily="49" charset="-122"/>
              </a:rPr>
              <a:t>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41"/>
                                        </p:tgtEl>
                                        <p:attrNameLst>
                                          <p:attrName>style.visibility</p:attrName>
                                        </p:attrNameLst>
                                      </p:cBhvr>
                                      <p:to>
                                        <p:strVal val="visible"/>
                                      </p:to>
                                    </p:set>
                                    <p:animEffect transition="in" filter="blinds(horizontal)">
                                      <p:cBhvr>
                                        <p:cTn id="17" dur="500"/>
                                        <p:tgtEl>
                                          <p:spTgt spid="1638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7" dur="500"/>
                                        <p:tgtEl>
                                          <p:spTgt spid="40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843"/>
                                        </p:tgtEl>
                                        <p:attrNameLst>
                                          <p:attrName>style.visibility</p:attrName>
                                        </p:attrNameLst>
                                      </p:cBhvr>
                                      <p:to>
                                        <p:strVal val="visible"/>
                                      </p:to>
                                    </p:set>
                                    <p:animEffect transition="in" filter="blinds(horizontal)">
                                      <p:cBhvr>
                                        <p:cTn id="37" dur="500"/>
                                        <p:tgtEl>
                                          <p:spTgt spid="16384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3842"/>
                                        </p:tgtEl>
                                        <p:attrNameLst>
                                          <p:attrName>style.visibility</p:attrName>
                                        </p:attrNameLst>
                                      </p:cBhvr>
                                      <p:to>
                                        <p:strVal val="visible"/>
                                      </p:to>
                                    </p:set>
                                    <p:animEffect transition="in" filter="blinds(horizontal)">
                                      <p:cBhvr>
                                        <p:cTn id="52" dur="500"/>
                                        <p:tgtEl>
                                          <p:spTgt spid="16384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animBg="1"/>
      <p:bldP spid="13"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214017" name="Rectangle 1"/>
          <p:cNvSpPr>
            <a:spLocks noChangeArrowheads="1"/>
          </p:cNvSpPr>
          <p:nvPr/>
        </p:nvSpPr>
        <p:spPr bwMode="auto">
          <a:xfrm>
            <a:off x="395536" y="1412776"/>
            <a:ext cx="828092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just" defTabSz="914400" rtl="0" eaLnBrk="1" fontAlgn="base" latinLnBrk="0" hangingPunct="1">
              <a:lnSpc>
                <a:spcPct val="150000"/>
              </a:lnSpc>
              <a:spcBef>
                <a:spcPct val="0"/>
              </a:spcBef>
              <a:spcAft>
                <a:spcPct val="0"/>
              </a:spcAft>
              <a:buClrTx/>
              <a:buSzTx/>
              <a:buFontTx/>
              <a:buNone/>
              <a:tabLst/>
            </a:pPr>
            <a:r>
              <a:rPr kumimoji="0" lang="en-US" altLang="zh-CN" b="1" i="0" u="none" strike="noStrike" cap="none" normalizeH="0" baseline="0" dirty="0">
                <a:ln>
                  <a:noFill/>
                </a:ln>
                <a:solidFill>
                  <a:srgbClr val="0000FF"/>
                </a:solidFill>
                <a:effectLst/>
                <a:latin typeface="黑体" pitchFamily="49" charset="-122"/>
                <a:ea typeface="黑体" pitchFamily="49" charset="-122"/>
                <a:cs typeface="Times New Roman" pitchFamily="18" charset="0"/>
              </a:rPr>
              <a:t> </a:t>
            </a:r>
            <a:r>
              <a:rPr kumimoji="0" lang="zh-CN" sz="2000" b="1" i="0" u="none" strike="noStrike" cap="none" normalizeH="0" baseline="0" dirty="0">
                <a:ln>
                  <a:noFill/>
                </a:ln>
                <a:solidFill>
                  <a:srgbClr val="0000FF"/>
                </a:solidFill>
                <a:effectLst/>
                <a:latin typeface="黑体" pitchFamily="49" charset="-122"/>
                <a:ea typeface="黑体" pitchFamily="49" charset="-122"/>
                <a:cs typeface="Times New Roman" pitchFamily="18" charset="0"/>
              </a:rPr>
              <a:t>示例</a:t>
            </a:r>
            <a:r>
              <a:rPr kumimoji="0" lang="en-US" altLang="zh-CN" sz="2000" b="1" i="0" u="none" strike="noStrike" cap="none" normalizeH="0" baseline="0" dirty="0">
                <a:ln>
                  <a:noFill/>
                </a:ln>
                <a:solidFill>
                  <a:srgbClr val="0000FF"/>
                </a:solidFill>
                <a:effectLst/>
                <a:latin typeface="黑体" pitchFamily="49" charset="-122"/>
                <a:ea typeface="黑体" pitchFamily="49" charset="-122"/>
                <a:cs typeface="Times New Roman" pitchFamily="18" charset="0"/>
              </a:rPr>
              <a:t>1 </a:t>
            </a:r>
            <a:r>
              <a:rPr kumimoji="0" lang="zh-CN" altLang="en-US" sz="2000" b="1" i="0" u="none" strike="noStrike" cap="none" normalizeH="0" baseline="0" dirty="0">
                <a:ln>
                  <a:noFill/>
                </a:ln>
                <a:solidFill>
                  <a:srgbClr val="0000FF"/>
                </a:solidFill>
                <a:effectLst/>
                <a:latin typeface="黑体" pitchFamily="49" charset="-122"/>
                <a:ea typeface="黑体" pitchFamily="49" charset="-122"/>
                <a:cs typeface="Times New Roman" pitchFamily="18" charset="0"/>
              </a:rPr>
              <a:t>一体化智能雷达流量计 </a:t>
            </a:r>
            <a:endParaRPr lang="en-US" altLang="zh-CN" sz="2000" b="1" dirty="0">
              <a:solidFill>
                <a:srgbClr val="0000FF"/>
              </a:solidFill>
              <a:latin typeface="黑体" pitchFamily="49" charset="-122"/>
              <a:ea typeface="黑体" pitchFamily="49" charset="-122"/>
              <a:cs typeface="Times New Roman" pitchFamily="18" charset="0"/>
            </a:endParaRPr>
          </a:p>
          <a:p>
            <a:pPr marL="0" marR="0" lvl="0" indent="268288" algn="just" defTabSz="914400" rtl="0" eaLnBrk="1" fontAlgn="base" latinLnBrk="0" hangingPunct="1">
              <a:lnSpc>
                <a:spcPct val="150000"/>
              </a:lnSpc>
              <a:spcBef>
                <a:spcPct val="0"/>
              </a:spcBef>
              <a:spcAft>
                <a:spcPct val="0"/>
              </a:spcAft>
              <a:buClrTx/>
              <a:buSzTx/>
              <a:buFontTx/>
              <a:buNone/>
              <a:tabLst/>
            </a:pPr>
            <a:r>
              <a:rPr lang="zh-CN" altLang="en-US" sz="1600" b="1" dirty="0">
                <a:latin typeface="+mn-ea"/>
                <a:ea typeface="+mn-ea"/>
                <a:cs typeface="Times New Roman" pitchFamily="18" charset="0"/>
              </a:rPr>
              <a:t> </a:t>
            </a:r>
            <a:r>
              <a:rPr kumimoji="0" lang="zh-CN" altLang="en-US" sz="1600" b="1" i="0" u="none" strike="noStrike" cap="none" normalizeH="0" baseline="0" dirty="0">
                <a:ln>
                  <a:noFill/>
                </a:ln>
                <a:solidFill>
                  <a:schemeClr val="tx1"/>
                </a:solidFill>
                <a:effectLst/>
                <a:latin typeface="+mn-ea"/>
                <a:ea typeface="+mn-ea"/>
                <a:cs typeface="Times New Roman" pitchFamily="18" charset="0"/>
              </a:rPr>
              <a:t>一体化智能雷达流量计集成了水位计、流速仪、</a:t>
            </a:r>
            <a:r>
              <a:rPr kumimoji="0" lang="en-US" altLang="zh-CN" sz="1600" b="1" i="0" u="none" strike="noStrike" cap="none" normalizeH="0" baseline="0" dirty="0">
                <a:ln>
                  <a:noFill/>
                </a:ln>
                <a:solidFill>
                  <a:schemeClr val="tx1"/>
                </a:solidFill>
                <a:effectLst/>
                <a:latin typeface="+mn-ea"/>
                <a:ea typeface="+mn-ea"/>
                <a:cs typeface="Times New Roman" pitchFamily="18" charset="0"/>
              </a:rPr>
              <a:t>RTU</a:t>
            </a:r>
            <a:r>
              <a:rPr kumimoji="0" lang="zh-CN" altLang="en-US" sz="1600" b="1" i="0" u="none" strike="noStrike" cap="none" normalizeH="0" baseline="0" dirty="0">
                <a:ln>
                  <a:noFill/>
                </a:ln>
                <a:solidFill>
                  <a:schemeClr val="tx1"/>
                </a:solidFill>
                <a:effectLst/>
                <a:latin typeface="+mn-ea"/>
                <a:ea typeface="+mn-ea"/>
                <a:cs typeface="Times New Roman" pitchFamily="18" charset="0"/>
              </a:rPr>
              <a:t>，固化了针对不同现场边界条件的流量计算模型（表面流速与过水断面平均流速的关系）以及流量计算软件。流量计嵌入了智能判断软件，在低流速（小于</a:t>
            </a:r>
            <a:r>
              <a:rPr kumimoji="0" lang="en-US" altLang="zh-CN" sz="1600" b="1" i="0" u="none" strike="noStrike" cap="none" normalizeH="0" baseline="0" dirty="0">
                <a:ln>
                  <a:noFill/>
                </a:ln>
                <a:solidFill>
                  <a:schemeClr val="tx1"/>
                </a:solidFill>
                <a:effectLst/>
                <a:latin typeface="+mn-ea"/>
                <a:ea typeface="+mn-ea"/>
                <a:cs typeface="Times New Roman" pitchFamily="18" charset="0"/>
              </a:rPr>
              <a:t>0.15m/s</a:t>
            </a:r>
            <a:r>
              <a:rPr kumimoji="0" lang="zh-CN" altLang="en-US" sz="1600" b="1" i="0" u="none" strike="noStrike" cap="none" normalizeH="0" baseline="0" dirty="0">
                <a:ln>
                  <a:noFill/>
                </a:ln>
                <a:solidFill>
                  <a:schemeClr val="tx1"/>
                </a:solidFill>
                <a:effectLst/>
                <a:latin typeface="+mn-ea"/>
                <a:ea typeface="+mn-ea"/>
                <a:cs typeface="Times New Roman" pitchFamily="18" charset="0"/>
              </a:rPr>
              <a:t>）时自动</a:t>
            </a:r>
            <a:r>
              <a:rPr lang="zh-CN" altLang="en-US" sz="1600" b="1" dirty="0">
                <a:latin typeface="+mn-ea"/>
                <a:ea typeface="+mn-ea"/>
                <a:cs typeface="Times New Roman" pitchFamily="18" charset="0"/>
              </a:rPr>
              <a:t>调整设置</a:t>
            </a:r>
            <a:r>
              <a:rPr kumimoji="0" lang="zh-CN" altLang="en-US" sz="1600" b="1" i="0" u="none" strike="noStrike" cap="none" normalizeH="0" baseline="0" dirty="0">
                <a:ln>
                  <a:noFill/>
                </a:ln>
                <a:solidFill>
                  <a:schemeClr val="tx1"/>
                </a:solidFill>
                <a:effectLst/>
                <a:latin typeface="+mn-ea"/>
                <a:ea typeface="+mn-ea"/>
                <a:cs typeface="Times New Roman" pitchFamily="18" charset="0"/>
              </a:rPr>
              <a:t>以保证流速的获取。 同时，利用大数据技术，得到不同过水断面，不同糙率下的断面平均流速点位置与水位的关系，大幅度降低了率定的工作量，也提高了一体化智能雷达流量计的量测精度。</a:t>
            </a:r>
            <a:endParaRPr kumimoji="0" lang="zh-CN" altLang="en-US" sz="1600" b="1" i="0" u="none" strike="noStrike" cap="none" normalizeH="0" baseline="0" dirty="0">
              <a:ln>
                <a:noFill/>
              </a:ln>
              <a:solidFill>
                <a:schemeClr val="tx1"/>
              </a:solidFill>
              <a:effectLst/>
              <a:latin typeface="+mn-ea"/>
              <a:ea typeface="+mn-ea"/>
              <a:cs typeface="宋体" pitchFamily="2" charset="-122"/>
            </a:endParaRPr>
          </a:p>
        </p:txBody>
      </p:sp>
      <p:pic>
        <p:nvPicPr>
          <p:cNvPr id="6" name="图片 5"/>
          <p:cNvPicPr/>
          <p:nvPr/>
        </p:nvPicPr>
        <p:blipFill>
          <a:blip r:embed="rId2" cstate="print"/>
          <a:srcRect/>
          <a:stretch>
            <a:fillRect/>
          </a:stretch>
        </p:blipFill>
        <p:spPr bwMode="auto">
          <a:xfrm>
            <a:off x="539552" y="3933056"/>
            <a:ext cx="8064896" cy="2232248"/>
          </a:xfrm>
          <a:prstGeom prst="rect">
            <a:avLst/>
          </a:prstGeom>
          <a:noFill/>
          <a:ln w="9525">
            <a:noFill/>
            <a:miter lim="800000"/>
            <a:headEnd/>
            <a:tailEnd/>
          </a:ln>
        </p:spPr>
      </p:pic>
      <p:sp>
        <p:nvSpPr>
          <p:cNvPr id="5"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395536" y="1484784"/>
            <a:ext cx="4608512" cy="481863"/>
          </a:xfrm>
          <a:prstGeom prst="rect">
            <a:avLst/>
          </a:prstGeom>
          <a:noFill/>
          <a:ln w="9525">
            <a:noFill/>
            <a:miter lim="800000"/>
            <a:headEnd/>
            <a:tailEnd/>
          </a:ln>
        </p:spPr>
        <p:txBody>
          <a:bodyPr wrap="square">
            <a:spAutoFit/>
          </a:bodyPr>
          <a:lstStyle/>
          <a:p>
            <a:pPr>
              <a:lnSpc>
                <a:spcPct val="150000"/>
              </a:lnSpc>
            </a:pPr>
            <a:r>
              <a:rPr lang="zh-CN" altLang="en-US" sz="2000" b="1" dirty="0">
                <a:solidFill>
                  <a:srgbClr val="0000FF"/>
                </a:solidFill>
                <a:latin typeface="黑体" pitchFamily="49" charset="-122"/>
                <a:ea typeface="黑体" pitchFamily="49" charset="-122"/>
                <a:cs typeface="Times New Roman" pitchFamily="18" charset="0"/>
              </a:rPr>
              <a:t>示例</a:t>
            </a:r>
            <a:r>
              <a:rPr lang="en-US" altLang="zh-CN" sz="2000" b="1" dirty="0">
                <a:solidFill>
                  <a:srgbClr val="0000FF"/>
                </a:solidFill>
                <a:latin typeface="黑体" pitchFamily="49" charset="-122"/>
                <a:ea typeface="黑体" pitchFamily="49" charset="-122"/>
                <a:cs typeface="Times New Roman" pitchFamily="18" charset="0"/>
              </a:rPr>
              <a:t>2 </a:t>
            </a:r>
            <a:r>
              <a:rPr lang="zh-CN" altLang="en-US" sz="2000" b="1" dirty="0">
                <a:solidFill>
                  <a:srgbClr val="0000FF"/>
                </a:solidFill>
                <a:latin typeface="黑体" pitchFamily="49" charset="-122"/>
                <a:ea typeface="黑体" pitchFamily="49" charset="-122"/>
                <a:cs typeface="Times New Roman" pitchFamily="18" charset="0"/>
              </a:rPr>
              <a:t>基于图像识别的水位获取</a:t>
            </a:r>
          </a:p>
        </p:txBody>
      </p:sp>
      <p:sp>
        <p:nvSpPr>
          <p:cNvPr id="38915" name="Rectangle 8"/>
          <p:cNvSpPr>
            <a:spLocks noChangeArrowheads="1"/>
          </p:cNvSpPr>
          <p:nvPr/>
        </p:nvSpPr>
        <p:spPr bwMode="auto">
          <a:xfrm>
            <a:off x="395536" y="2132856"/>
            <a:ext cx="5009181" cy="4093428"/>
          </a:xfrm>
          <a:prstGeom prst="rect">
            <a:avLst/>
          </a:prstGeom>
          <a:noFill/>
          <a:ln w="9525">
            <a:noFill/>
            <a:miter lim="800000"/>
            <a:headEnd/>
            <a:tailEnd/>
          </a:ln>
        </p:spPr>
        <p:txBody>
          <a:bodyPr wrap="square">
            <a:spAutoFit/>
          </a:bodyPr>
          <a:lstStyle/>
          <a:p>
            <a:pPr algn="just">
              <a:lnSpc>
                <a:spcPct val="130000"/>
              </a:lnSpc>
              <a:defRPr/>
            </a:pPr>
            <a:r>
              <a:rPr lang="zh-CN" altLang="en-US" b="1" dirty="0">
                <a:latin typeface="+mn-ea"/>
                <a:ea typeface="+mn-ea"/>
              </a:rPr>
              <a:t>     </a:t>
            </a:r>
            <a:r>
              <a:rPr lang="zh-CN" altLang="en-US" sz="2000" b="1" dirty="0">
                <a:solidFill>
                  <a:srgbClr val="0000FF"/>
                </a:solidFill>
                <a:latin typeface="+mn-ea"/>
                <a:ea typeface="+mn-ea"/>
              </a:rPr>
              <a:t>基于图像识别的水位获取技术</a:t>
            </a:r>
            <a:r>
              <a:rPr lang="zh-CN" altLang="en-US" sz="2000" b="1" dirty="0">
                <a:latin typeface="仿宋" pitchFamily="49" charset="-122"/>
                <a:ea typeface="仿宋" pitchFamily="49" charset="-122"/>
              </a:rPr>
              <a:t>的硬件设施只要一杆有刻度的水尺（甚至只需在河、渠的岸壁上“绘制”一列水位刻度线即可）和一个 </a:t>
            </a:r>
            <a:r>
              <a:rPr lang="en-US" altLang="zh-CN" sz="2000" b="1" dirty="0">
                <a:latin typeface="仿宋" pitchFamily="49" charset="-122"/>
                <a:ea typeface="仿宋" pitchFamily="49" charset="-122"/>
              </a:rPr>
              <a:t>CCD </a:t>
            </a:r>
            <a:r>
              <a:rPr lang="zh-CN" altLang="en-US" sz="2000" b="1" dirty="0">
                <a:latin typeface="仿宋" pitchFamily="49" charset="-122"/>
                <a:ea typeface="仿宋" pitchFamily="49" charset="-122"/>
              </a:rPr>
              <a:t>摄像机（黑白、彩色均可）。摄像机连续拍摄水尺处水位的变化过程，位于后台的软件根据需要，定时从视频流中截取出一帧图像，对该图像施以</a:t>
            </a:r>
            <a:r>
              <a:rPr lang="zh-CN" altLang="en-US" sz="2000" b="1" dirty="0">
                <a:solidFill>
                  <a:srgbClr val="0000FF"/>
                </a:solidFill>
                <a:latin typeface="仿宋" pitchFamily="49" charset="-122"/>
                <a:ea typeface="仿宋" pitchFamily="49" charset="-122"/>
              </a:rPr>
              <a:t>边缘检测、灰度拉伸、二值化</a:t>
            </a:r>
            <a:r>
              <a:rPr lang="zh-CN" altLang="en-US" sz="2000" b="1" dirty="0">
                <a:latin typeface="仿宋" pitchFamily="49" charset="-122"/>
                <a:ea typeface="仿宋" pitchFamily="49" charset="-122"/>
              </a:rPr>
              <a:t>等处理，再运用</a:t>
            </a:r>
            <a:r>
              <a:rPr lang="zh-CN" altLang="en-US" sz="2000" b="1" dirty="0">
                <a:solidFill>
                  <a:srgbClr val="0000FF"/>
                </a:solidFill>
                <a:latin typeface="仿宋" pitchFamily="49" charset="-122"/>
                <a:ea typeface="仿宋" pitchFamily="49" charset="-122"/>
              </a:rPr>
              <a:t>八连通分析法</a:t>
            </a:r>
            <a:r>
              <a:rPr lang="zh-CN" altLang="en-US" sz="2000" b="1" dirty="0">
                <a:latin typeface="仿宋" pitchFamily="49" charset="-122"/>
                <a:ea typeface="仿宋" pitchFamily="49" charset="-122"/>
              </a:rPr>
              <a:t>计算出刻度线的根数，最后换算成水位值。</a:t>
            </a:r>
            <a:r>
              <a:rPr lang="zh-CN" altLang="en-US" sz="2000" dirty="0">
                <a:latin typeface="仿宋" pitchFamily="49" charset="-122"/>
                <a:ea typeface="仿宋" pitchFamily="49" charset="-122"/>
              </a:rPr>
              <a:t> </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5580112" y="2204864"/>
            <a:ext cx="3024336" cy="3384971"/>
          </a:xfrm>
          <a:prstGeom prst="rect">
            <a:avLst/>
          </a:prstGeom>
          <a:noFill/>
          <a:ln w="9525">
            <a:noFill/>
            <a:miter lim="800000"/>
            <a:headEnd/>
            <a:tailEnd/>
          </a:ln>
        </p:spPr>
      </p:pic>
      <p:sp>
        <p:nvSpPr>
          <p:cNvPr id="6" name="矩形 5"/>
          <p:cNvSpPr/>
          <p:nvPr/>
        </p:nvSpPr>
        <p:spPr>
          <a:xfrm>
            <a:off x="5580112" y="5733256"/>
            <a:ext cx="3024336" cy="369332"/>
          </a:xfrm>
          <a:prstGeom prst="rect">
            <a:avLst/>
          </a:prstGeom>
        </p:spPr>
        <p:txBody>
          <a:bodyPr wrap="square">
            <a:spAutoFit/>
          </a:bodyPr>
          <a:lstStyle/>
          <a:p>
            <a:pPr algn="ctr"/>
            <a:r>
              <a:rPr lang="zh-CN" altLang="en-US" b="1" dirty="0">
                <a:latin typeface="仿宋" pitchFamily="49" charset="-122"/>
                <a:ea typeface="仿宋" pitchFamily="49" charset="-122"/>
              </a:rPr>
              <a:t>水尺或水位刻度线</a:t>
            </a:r>
            <a:endParaRPr lang="zh-CN" altLang="en-US" dirty="0"/>
          </a:p>
        </p:txBody>
      </p:sp>
      <p:sp>
        <p:nvSpPr>
          <p:cNvPr id="7" name="矩形 2"/>
          <p:cNvSpPr>
            <a:spLocks noChangeArrowheads="1"/>
          </p:cNvSpPr>
          <p:nvPr/>
        </p:nvSpPr>
        <p:spPr bwMode="auto">
          <a:xfrm>
            <a:off x="5537512" y="6372036"/>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538163" y="2133600"/>
            <a:ext cx="2520950" cy="707886"/>
          </a:xfrm>
          <a:prstGeom prst="rect">
            <a:avLst/>
          </a:prstGeom>
          <a:noFill/>
          <a:ln w="9525">
            <a:noFill/>
            <a:miter lim="800000"/>
            <a:headEnd/>
            <a:tailEnd/>
          </a:ln>
        </p:spPr>
        <p:txBody>
          <a:bodyPr>
            <a:spAutoFit/>
          </a:bodyPr>
          <a:lstStyle/>
          <a:p>
            <a:pPr>
              <a:defRPr/>
            </a:pPr>
            <a:r>
              <a:rPr lang="zh-CN" altLang="en-US" sz="2000" b="1" dirty="0">
                <a:solidFill>
                  <a:srgbClr val="0000FF"/>
                </a:solidFill>
                <a:latin typeface="+mn-ea"/>
                <a:ea typeface="+mn-ea"/>
              </a:rPr>
              <a:t>基于图像识别的水位获取流程</a:t>
            </a:r>
          </a:p>
        </p:txBody>
      </p:sp>
      <p:graphicFrame>
        <p:nvGraphicFramePr>
          <p:cNvPr id="1026" name="Object 5"/>
          <p:cNvGraphicFramePr>
            <a:graphicFrameLocks noChangeAspect="1"/>
          </p:cNvGraphicFramePr>
          <p:nvPr/>
        </p:nvGraphicFramePr>
        <p:xfrm>
          <a:off x="3276600" y="1268413"/>
          <a:ext cx="4608513" cy="4968875"/>
        </p:xfrm>
        <a:graphic>
          <a:graphicData uri="http://schemas.openxmlformats.org/presentationml/2006/ole">
            <mc:AlternateContent xmlns:mc="http://schemas.openxmlformats.org/markup-compatibility/2006">
              <mc:Choice xmlns:v="urn:schemas-microsoft-com:vml" Requires="v">
                <p:oleObj spid="_x0000_s1043" name="Bitmap Image" r:id="rId3" imgW="4858428" imgH="5238095" progId="PBrush">
                  <p:embed/>
                </p:oleObj>
              </mc:Choice>
              <mc:Fallback>
                <p:oleObj name="Bitmap Image" r:id="rId3" imgW="4858428" imgH="5238095"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68413"/>
                        <a:ext cx="460851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83F6766C-53D2-4BFB-BB89-CFF146D6982F}"/>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cstate="print"/>
          <a:srcRect/>
          <a:stretch>
            <a:fillRect/>
          </a:stretch>
        </p:blipFill>
        <p:spPr bwMode="auto">
          <a:xfrm>
            <a:off x="2052638" y="1395413"/>
            <a:ext cx="6480175" cy="4986337"/>
          </a:xfrm>
          <a:prstGeom prst="rect">
            <a:avLst/>
          </a:prstGeom>
          <a:noFill/>
          <a:ln w="9525">
            <a:noFill/>
            <a:miter lim="800000"/>
            <a:headEnd/>
            <a:tailEnd/>
          </a:ln>
        </p:spPr>
      </p:pic>
      <p:sp>
        <p:nvSpPr>
          <p:cNvPr id="39939" name="Rectangle 6"/>
          <p:cNvSpPr>
            <a:spLocks noChangeArrowheads="1"/>
          </p:cNvSpPr>
          <p:nvPr/>
        </p:nvSpPr>
        <p:spPr bwMode="auto">
          <a:xfrm>
            <a:off x="323850" y="2133600"/>
            <a:ext cx="1584325" cy="400110"/>
          </a:xfrm>
          <a:prstGeom prst="rect">
            <a:avLst/>
          </a:prstGeom>
          <a:noFill/>
          <a:ln w="9525">
            <a:noFill/>
            <a:miter lim="800000"/>
            <a:headEnd/>
            <a:tailEnd/>
          </a:ln>
        </p:spPr>
        <p:txBody>
          <a:bodyPr>
            <a:spAutoFit/>
          </a:bodyPr>
          <a:lstStyle/>
          <a:p>
            <a:pPr>
              <a:defRPr/>
            </a:pPr>
            <a:r>
              <a:rPr lang="zh-CN" altLang="en-US" sz="2000" b="1" dirty="0">
                <a:solidFill>
                  <a:srgbClr val="0000FF"/>
                </a:solidFill>
                <a:latin typeface="+mn-ea"/>
                <a:ea typeface="+mn-ea"/>
              </a:rPr>
              <a:t>主要算法</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6AD0D912-D8D9-44BA-A10D-1D74F54BF1FD}"/>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cstate="print"/>
          <a:srcRect/>
          <a:stretch>
            <a:fillRect/>
          </a:stretch>
        </p:blipFill>
        <p:spPr bwMode="auto">
          <a:xfrm>
            <a:off x="1152525" y="1314450"/>
            <a:ext cx="6732588" cy="4994275"/>
          </a:xfrm>
          <a:prstGeom prst="rect">
            <a:avLst/>
          </a:prstGeom>
          <a:noFill/>
          <a:ln w="9525">
            <a:noFill/>
            <a:miter lim="800000"/>
            <a:headEnd/>
            <a:tailEnd/>
          </a:ln>
        </p:spPr>
      </p:pic>
      <p:sp>
        <p:nvSpPr>
          <p:cNvPr id="3"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2">
            <a:extLst>
              <a:ext uri="{FF2B5EF4-FFF2-40B4-BE49-F238E27FC236}">
                <a16:creationId xmlns:a16="http://schemas.microsoft.com/office/drawing/2014/main" id="{885DCA19-D0CF-4B8E-960B-29EDE5BC711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srcRect/>
          <a:stretch>
            <a:fillRect/>
          </a:stretch>
        </p:blipFill>
        <p:spPr bwMode="auto">
          <a:xfrm>
            <a:off x="539750" y="1720850"/>
            <a:ext cx="8135938" cy="2716213"/>
          </a:xfrm>
          <a:prstGeom prst="rect">
            <a:avLst/>
          </a:prstGeom>
          <a:noFill/>
          <a:ln w="9525">
            <a:noFill/>
            <a:miter lim="800000"/>
            <a:headEnd/>
            <a:tailEnd/>
          </a:ln>
        </p:spPr>
      </p:pic>
      <p:sp>
        <p:nvSpPr>
          <p:cNvPr id="41987" name="Rectangle 4"/>
          <p:cNvSpPr>
            <a:spLocks noChangeArrowheads="1"/>
          </p:cNvSpPr>
          <p:nvPr/>
        </p:nvSpPr>
        <p:spPr bwMode="auto">
          <a:xfrm>
            <a:off x="1259632" y="4684713"/>
            <a:ext cx="7521575" cy="1200150"/>
          </a:xfrm>
          <a:prstGeom prst="rect">
            <a:avLst/>
          </a:prstGeom>
          <a:noFill/>
          <a:ln w="9525">
            <a:noFill/>
            <a:miter lim="800000"/>
            <a:headEnd/>
            <a:tailEnd/>
          </a:ln>
        </p:spPr>
        <p:txBody>
          <a:bodyPr>
            <a:spAutoFit/>
          </a:bodyPr>
          <a:lstStyle/>
          <a:p>
            <a:pPr algn="l">
              <a:lnSpc>
                <a:spcPct val="120000"/>
              </a:lnSpc>
              <a:defRPr/>
            </a:pPr>
            <a:r>
              <a:rPr lang="zh-CN" altLang="en-US" sz="2000" b="1" dirty="0">
                <a:solidFill>
                  <a:schemeClr val="tx2"/>
                </a:solidFill>
                <a:latin typeface="+mn-ea"/>
                <a:ea typeface="+mn-ea"/>
              </a:rPr>
              <a:t>式中： </a:t>
            </a:r>
            <a:r>
              <a:rPr lang="en-US" altLang="zh-CN" sz="2000" b="1" dirty="0">
                <a:solidFill>
                  <a:schemeClr val="tx2"/>
                </a:solidFill>
                <a:latin typeface="+mn-ea"/>
                <a:ea typeface="+mn-ea"/>
              </a:rPr>
              <a:t>L </a:t>
            </a:r>
            <a:r>
              <a:rPr lang="zh-CN" altLang="en-US" sz="2000" b="1" dirty="0">
                <a:solidFill>
                  <a:schemeClr val="tx2"/>
                </a:solidFill>
                <a:latin typeface="+mn-ea"/>
                <a:ea typeface="+mn-ea"/>
              </a:rPr>
              <a:t>为水尺总长度（</a:t>
            </a:r>
            <a:r>
              <a:rPr lang="en-US" altLang="zh-CN" sz="2000" b="1" dirty="0">
                <a:solidFill>
                  <a:schemeClr val="tx2"/>
                </a:solidFill>
                <a:latin typeface="+mn-ea"/>
                <a:ea typeface="+mn-ea"/>
              </a:rPr>
              <a:t>cm），</a:t>
            </a:r>
          </a:p>
          <a:p>
            <a:pPr algn="l">
              <a:lnSpc>
                <a:spcPct val="120000"/>
              </a:lnSpc>
              <a:defRPr/>
            </a:pPr>
            <a:r>
              <a:rPr lang="en-US" altLang="zh-CN" sz="2000" b="1" dirty="0">
                <a:solidFill>
                  <a:schemeClr val="tx2"/>
                </a:solidFill>
                <a:latin typeface="+mn-ea"/>
                <a:ea typeface="+mn-ea"/>
              </a:rPr>
              <a:t>       n </a:t>
            </a:r>
            <a:r>
              <a:rPr lang="zh-CN" altLang="en-US" sz="2000" b="1" dirty="0">
                <a:solidFill>
                  <a:schemeClr val="tx2"/>
                </a:solidFill>
                <a:latin typeface="+mn-ea"/>
                <a:ea typeface="+mn-ea"/>
              </a:rPr>
              <a:t>为求得的水面以上刻度线的条数，</a:t>
            </a:r>
          </a:p>
          <a:p>
            <a:pPr algn="l">
              <a:lnSpc>
                <a:spcPct val="120000"/>
              </a:lnSpc>
              <a:defRPr/>
            </a:pPr>
            <a:r>
              <a:rPr lang="zh-CN" altLang="en-US" sz="2000" b="1" dirty="0">
                <a:solidFill>
                  <a:schemeClr val="tx2"/>
                </a:solidFill>
                <a:latin typeface="+mn-ea"/>
                <a:ea typeface="+mn-ea"/>
              </a:rPr>
              <a:t>       </a:t>
            </a:r>
            <a:r>
              <a:rPr lang="en-US" altLang="zh-CN" sz="2000" b="1" dirty="0">
                <a:solidFill>
                  <a:schemeClr val="tx2"/>
                </a:solidFill>
                <a:latin typeface="+mn-ea"/>
                <a:ea typeface="+mn-ea"/>
              </a:rPr>
              <a:t>p </a:t>
            </a:r>
            <a:r>
              <a:rPr lang="zh-CN" altLang="en-US" sz="2000" b="1" dirty="0">
                <a:solidFill>
                  <a:schemeClr val="tx2"/>
                </a:solidFill>
                <a:latin typeface="+mn-ea"/>
                <a:ea typeface="+mn-ea"/>
              </a:rPr>
              <a:t>为水尺精度，即一条细刻度代表的长度，如 1</a:t>
            </a:r>
            <a:r>
              <a:rPr lang="en-US" altLang="zh-CN" sz="2000" b="1" dirty="0">
                <a:solidFill>
                  <a:schemeClr val="tx2"/>
                </a:solidFill>
                <a:latin typeface="+mn-ea"/>
                <a:ea typeface="+mn-ea"/>
              </a:rPr>
              <a:t>cm/0.5cm。</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7" name="矩形 2">
            <a:extLst>
              <a:ext uri="{FF2B5EF4-FFF2-40B4-BE49-F238E27FC236}">
                <a16:creationId xmlns:a16="http://schemas.microsoft.com/office/drawing/2014/main" id="{30206718-17E3-4CD5-991D-B4CFAD77628E}"/>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ChangeArrowheads="1"/>
          </p:cNvSpPr>
          <p:nvPr/>
        </p:nvSpPr>
        <p:spPr bwMode="auto">
          <a:xfrm>
            <a:off x="7020272" y="1268760"/>
            <a:ext cx="1223664" cy="400110"/>
          </a:xfrm>
          <a:prstGeom prst="rect">
            <a:avLst/>
          </a:prstGeom>
          <a:noFill/>
          <a:ln w="9525">
            <a:noFill/>
            <a:miter lim="800000"/>
            <a:headEnd/>
            <a:tailEnd/>
          </a:ln>
        </p:spPr>
        <p:txBody>
          <a:bodyPr wrap="square">
            <a:spAutoFit/>
          </a:bodyPr>
          <a:lstStyle/>
          <a:p>
            <a:r>
              <a:rPr lang="zh-CN" altLang="en-US" sz="2000" b="1" dirty="0">
                <a:solidFill>
                  <a:srgbClr val="0000FF"/>
                </a:solidFill>
                <a:latin typeface="黑体" pitchFamily="49" charset="-122"/>
                <a:ea typeface="黑体" pitchFamily="49" charset="-122"/>
              </a:rPr>
              <a:t>算法优化</a:t>
            </a:r>
          </a:p>
        </p:txBody>
      </p:sp>
      <p:pic>
        <p:nvPicPr>
          <p:cNvPr id="47107" name="Picture 7"/>
          <p:cNvPicPr>
            <a:picLocks noChangeAspect="1" noChangeArrowheads="1"/>
          </p:cNvPicPr>
          <p:nvPr/>
        </p:nvPicPr>
        <p:blipFill>
          <a:blip r:embed="rId2" cstate="print"/>
          <a:srcRect/>
          <a:stretch>
            <a:fillRect/>
          </a:stretch>
        </p:blipFill>
        <p:spPr bwMode="auto">
          <a:xfrm>
            <a:off x="179388" y="2016224"/>
            <a:ext cx="1944687" cy="3429000"/>
          </a:xfrm>
          <a:prstGeom prst="rect">
            <a:avLst/>
          </a:prstGeom>
          <a:noFill/>
          <a:ln w="9525">
            <a:noFill/>
            <a:miter lim="800000"/>
            <a:headEnd/>
            <a:tailEnd/>
          </a:ln>
        </p:spPr>
      </p:pic>
      <p:sp>
        <p:nvSpPr>
          <p:cNvPr id="43012" name="Rectangle 8"/>
          <p:cNvSpPr>
            <a:spLocks noChangeArrowheads="1"/>
          </p:cNvSpPr>
          <p:nvPr/>
        </p:nvSpPr>
        <p:spPr bwMode="auto">
          <a:xfrm>
            <a:off x="2268538" y="1906954"/>
            <a:ext cx="6407150" cy="3970318"/>
          </a:xfrm>
          <a:prstGeom prst="rect">
            <a:avLst/>
          </a:prstGeom>
          <a:noFill/>
          <a:ln w="9525">
            <a:noFill/>
            <a:miter lim="800000"/>
            <a:headEnd/>
            <a:tailEnd/>
          </a:ln>
        </p:spPr>
        <p:txBody>
          <a:bodyPr>
            <a:spAutoFit/>
          </a:bodyPr>
          <a:lstStyle/>
          <a:p>
            <a:pPr algn="just">
              <a:lnSpc>
                <a:spcPct val="120000"/>
              </a:lnSpc>
              <a:defRPr/>
            </a:pPr>
            <a:r>
              <a:rPr lang="zh-CN" altLang="en-US" b="1" dirty="0">
                <a:latin typeface="Arial" charset="0"/>
              </a:rPr>
              <a:t>         </a:t>
            </a:r>
            <a:r>
              <a:rPr lang="zh-CN" altLang="en-US" sz="2000" b="1" dirty="0">
                <a:latin typeface="+mn-ea"/>
                <a:ea typeface="+mn-ea"/>
              </a:rPr>
              <a:t>实际上,并不需要计算出水面以上的所有刻度线的条数，只要计算出粗刻度线的条数，加上离水面最近的粗刻度线与水面间细刻度线的条数，即可换算获得水位值</a:t>
            </a:r>
            <a:r>
              <a:rPr lang="en-US" altLang="zh-CN" sz="2000" b="1" dirty="0">
                <a:latin typeface="+mn-ea"/>
                <a:ea typeface="+mn-ea"/>
              </a:rPr>
              <a:t>W</a:t>
            </a:r>
            <a:r>
              <a:rPr lang="zh-CN" altLang="en-US" sz="2000" b="1" dirty="0">
                <a:latin typeface="+mn-ea"/>
                <a:ea typeface="+mn-ea"/>
              </a:rPr>
              <a:t>：</a:t>
            </a:r>
          </a:p>
          <a:p>
            <a:pPr algn="just">
              <a:lnSpc>
                <a:spcPct val="120000"/>
              </a:lnSpc>
              <a:spcBef>
                <a:spcPct val="30000"/>
              </a:spcBef>
              <a:spcAft>
                <a:spcPct val="30000"/>
              </a:spcAft>
              <a:defRPr/>
            </a:pPr>
            <a:r>
              <a:rPr lang="en-US" altLang="zh-CN" sz="2000" b="1" i="1" dirty="0">
                <a:latin typeface="Arial" charset="0"/>
              </a:rPr>
              <a:t>      W = L-(N-1) × P - n× p - 0.5 ×p</a:t>
            </a:r>
          </a:p>
          <a:p>
            <a:pPr algn="just">
              <a:lnSpc>
                <a:spcPct val="120000"/>
              </a:lnSpc>
              <a:defRPr/>
            </a:pPr>
            <a:r>
              <a:rPr lang="zh-CN" altLang="en-US" sz="2000" dirty="0">
                <a:solidFill>
                  <a:schemeClr val="tx2"/>
                </a:solidFill>
                <a:latin typeface="Arial" charset="0"/>
              </a:rPr>
              <a:t>      </a:t>
            </a:r>
            <a:r>
              <a:rPr lang="zh-CN" altLang="en-US" sz="2000" b="1" dirty="0">
                <a:solidFill>
                  <a:schemeClr val="tx2"/>
                </a:solidFill>
                <a:latin typeface="+mn-ea"/>
                <a:ea typeface="+mn-ea"/>
              </a:rPr>
              <a:t>式中： </a:t>
            </a:r>
            <a:r>
              <a:rPr lang="en-US" altLang="zh-CN" sz="2000" b="1" dirty="0">
                <a:solidFill>
                  <a:schemeClr val="tx2"/>
                </a:solidFill>
                <a:latin typeface="+mn-ea"/>
                <a:ea typeface="+mn-ea"/>
              </a:rPr>
              <a:t>L </a:t>
            </a:r>
            <a:r>
              <a:rPr lang="zh-CN" altLang="en-US" sz="2000" b="1" dirty="0">
                <a:solidFill>
                  <a:schemeClr val="tx2"/>
                </a:solidFill>
                <a:latin typeface="+mn-ea"/>
                <a:ea typeface="+mn-ea"/>
              </a:rPr>
              <a:t>为水尺总长度（</a:t>
            </a:r>
            <a:r>
              <a:rPr lang="en-US" altLang="zh-CN" sz="2000" b="1" dirty="0">
                <a:solidFill>
                  <a:schemeClr val="tx2"/>
                </a:solidFill>
                <a:latin typeface="+mn-ea"/>
                <a:ea typeface="+mn-ea"/>
              </a:rPr>
              <a:t>cm），</a:t>
            </a:r>
          </a:p>
          <a:p>
            <a:pPr algn="just">
              <a:lnSpc>
                <a:spcPct val="120000"/>
              </a:lnSpc>
              <a:defRPr/>
            </a:pPr>
            <a:r>
              <a:rPr lang="en-US" altLang="zh-CN" sz="2000" b="1" dirty="0">
                <a:solidFill>
                  <a:schemeClr val="tx2"/>
                </a:solidFill>
                <a:latin typeface="+mn-ea"/>
                <a:ea typeface="+mn-ea"/>
              </a:rPr>
              <a:t>           N </a:t>
            </a:r>
            <a:r>
              <a:rPr lang="zh-CN" altLang="en-US" sz="2000" b="1" dirty="0">
                <a:solidFill>
                  <a:schemeClr val="tx2"/>
                </a:solidFill>
                <a:latin typeface="+mn-ea"/>
                <a:ea typeface="+mn-ea"/>
              </a:rPr>
              <a:t>为求得的水面以上粗刻度线的条数，</a:t>
            </a:r>
          </a:p>
          <a:p>
            <a:pPr algn="just">
              <a:lnSpc>
                <a:spcPct val="120000"/>
              </a:lnSpc>
              <a:defRPr/>
            </a:pPr>
            <a:r>
              <a:rPr lang="en-US" altLang="zh-CN" sz="2000" b="1" dirty="0">
                <a:solidFill>
                  <a:schemeClr val="tx2"/>
                </a:solidFill>
                <a:latin typeface="+mn-ea"/>
                <a:ea typeface="+mn-ea"/>
              </a:rPr>
              <a:t>           P </a:t>
            </a:r>
            <a:r>
              <a:rPr lang="zh-CN" altLang="en-US" sz="2000" b="1" dirty="0">
                <a:solidFill>
                  <a:schemeClr val="tx2"/>
                </a:solidFill>
                <a:latin typeface="+mn-ea"/>
                <a:ea typeface="+mn-ea"/>
              </a:rPr>
              <a:t>为一条粗刻度线代表的水位，如</a:t>
            </a:r>
            <a:r>
              <a:rPr lang="en-US" altLang="zh-CN" sz="2000" b="1" dirty="0">
                <a:solidFill>
                  <a:schemeClr val="tx2"/>
                </a:solidFill>
                <a:latin typeface="+mn-ea"/>
                <a:ea typeface="+mn-ea"/>
              </a:rPr>
              <a:t>5cm</a:t>
            </a:r>
            <a:r>
              <a:rPr lang="zh-CN" altLang="en-US" sz="2000" b="1" dirty="0">
                <a:solidFill>
                  <a:schemeClr val="tx2"/>
                </a:solidFill>
                <a:latin typeface="+mn-ea"/>
                <a:ea typeface="+mn-ea"/>
              </a:rPr>
              <a:t>，</a:t>
            </a:r>
            <a:endParaRPr lang="en-US" altLang="zh-CN" sz="2000" b="1" dirty="0">
              <a:solidFill>
                <a:schemeClr val="tx2"/>
              </a:solidFill>
              <a:latin typeface="+mn-ea"/>
              <a:ea typeface="+mn-ea"/>
            </a:endParaRPr>
          </a:p>
          <a:p>
            <a:pPr algn="just">
              <a:lnSpc>
                <a:spcPct val="120000"/>
              </a:lnSpc>
              <a:defRPr/>
            </a:pPr>
            <a:r>
              <a:rPr lang="en-US" altLang="zh-CN" sz="2000" b="1" dirty="0">
                <a:solidFill>
                  <a:schemeClr val="tx2"/>
                </a:solidFill>
                <a:latin typeface="+mn-ea"/>
                <a:ea typeface="+mn-ea"/>
              </a:rPr>
              <a:t>           n </a:t>
            </a:r>
            <a:r>
              <a:rPr lang="zh-CN" altLang="en-US" sz="2000" b="1" dirty="0">
                <a:solidFill>
                  <a:schemeClr val="tx2"/>
                </a:solidFill>
                <a:latin typeface="+mn-ea"/>
                <a:ea typeface="+mn-ea"/>
              </a:rPr>
              <a:t>为求得的水面以上细刻度线的条数，</a:t>
            </a:r>
          </a:p>
          <a:p>
            <a:pPr algn="l">
              <a:lnSpc>
                <a:spcPct val="120000"/>
              </a:lnSpc>
              <a:defRPr/>
            </a:pPr>
            <a:r>
              <a:rPr lang="zh-CN" altLang="en-US" sz="2000" b="1" dirty="0">
                <a:solidFill>
                  <a:schemeClr val="tx2"/>
                </a:solidFill>
                <a:latin typeface="+mn-ea"/>
                <a:ea typeface="+mn-ea"/>
              </a:rPr>
              <a:t>           </a:t>
            </a:r>
            <a:r>
              <a:rPr lang="en-US" altLang="zh-CN" sz="2000" b="1" dirty="0">
                <a:solidFill>
                  <a:schemeClr val="tx2"/>
                </a:solidFill>
                <a:latin typeface="+mn-ea"/>
                <a:ea typeface="+mn-ea"/>
              </a:rPr>
              <a:t>p </a:t>
            </a:r>
            <a:r>
              <a:rPr lang="zh-CN" altLang="en-US" sz="2000" b="1" dirty="0">
                <a:solidFill>
                  <a:schemeClr val="tx2"/>
                </a:solidFill>
                <a:latin typeface="+mn-ea"/>
                <a:ea typeface="+mn-ea"/>
              </a:rPr>
              <a:t>为一条细刻度线代表的水位，如 1</a:t>
            </a:r>
            <a:r>
              <a:rPr lang="en-US" altLang="zh-CN" sz="2000" b="1" dirty="0">
                <a:solidFill>
                  <a:schemeClr val="tx2"/>
                </a:solidFill>
                <a:latin typeface="+mn-ea"/>
                <a:ea typeface="+mn-ea"/>
              </a:rPr>
              <a:t>cm 。</a:t>
            </a: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7" name="矩形 2">
            <a:extLst>
              <a:ext uri="{FF2B5EF4-FFF2-40B4-BE49-F238E27FC236}">
                <a16:creationId xmlns:a16="http://schemas.microsoft.com/office/drawing/2014/main" id="{F0AD9BDF-2E4A-4B94-8FC0-EBA369E2EC0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467544" y="2244824"/>
          <a:ext cx="1655762" cy="3200400"/>
        </p:xfrm>
        <a:graphic>
          <a:graphicData uri="http://schemas.openxmlformats.org/presentationml/2006/ole">
            <mc:AlternateContent xmlns:mc="http://schemas.openxmlformats.org/markup-compatibility/2006">
              <mc:Choice xmlns:v="urn:schemas-microsoft-com:vml" Requires="v">
                <p:oleObj spid="_x0000_s2067" name="Bitmap Image" r:id="rId3" imgW="1895238" imgH="2438095" progId="PBrush">
                  <p:embed/>
                </p:oleObj>
              </mc:Choice>
              <mc:Fallback>
                <p:oleObj name="Bitmap Image" r:id="rId3" imgW="1895238" imgH="2438095" progId="PBrush">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44824"/>
                        <a:ext cx="165576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4"/>
          <p:cNvSpPr>
            <a:spLocks noChangeArrowheads="1"/>
          </p:cNvSpPr>
          <p:nvPr/>
        </p:nvSpPr>
        <p:spPr bwMode="auto">
          <a:xfrm>
            <a:off x="2317377" y="2044739"/>
            <a:ext cx="6215063" cy="3256469"/>
          </a:xfrm>
          <a:prstGeom prst="rect">
            <a:avLst/>
          </a:prstGeom>
          <a:noFill/>
          <a:ln w="9525">
            <a:noFill/>
            <a:miter lim="800000"/>
            <a:headEnd/>
            <a:tailEnd/>
          </a:ln>
        </p:spPr>
        <p:txBody>
          <a:bodyPr>
            <a:spAutoFit/>
          </a:bodyPr>
          <a:lstStyle/>
          <a:p>
            <a:pPr algn="just">
              <a:lnSpc>
                <a:spcPct val="120000"/>
              </a:lnSpc>
              <a:defRPr/>
            </a:pPr>
            <a:r>
              <a:rPr lang="zh-CN" altLang="en-US" sz="2400" b="1" dirty="0">
                <a:latin typeface="Arial" charset="0"/>
              </a:rPr>
              <a:t>       </a:t>
            </a:r>
            <a:r>
              <a:rPr lang="zh-CN" altLang="en-US" sz="2000" b="1" dirty="0">
                <a:latin typeface="+mn-ea"/>
                <a:ea typeface="+mn-ea"/>
              </a:rPr>
              <a:t>对于有数字的水尺（如水库等水位落差比较大的水体）可以通过对离水面最近的数字的识别，优化计算过程。</a:t>
            </a:r>
          </a:p>
          <a:p>
            <a:pPr algn="just">
              <a:lnSpc>
                <a:spcPct val="120000"/>
              </a:lnSpc>
              <a:spcBef>
                <a:spcPct val="30000"/>
              </a:spcBef>
              <a:spcAft>
                <a:spcPct val="30000"/>
              </a:spcAft>
              <a:defRPr/>
            </a:pPr>
            <a:r>
              <a:rPr lang="en-US" altLang="zh-CN" sz="2000" b="1" i="1" dirty="0">
                <a:latin typeface="Arial" charset="0"/>
              </a:rPr>
              <a:t>       W = d - n×</a:t>
            </a:r>
            <a:r>
              <a:rPr lang="en-US" altLang="zh-CN" sz="2000" dirty="0">
                <a:latin typeface="Arial" charset="0"/>
              </a:rPr>
              <a:t> </a:t>
            </a:r>
            <a:r>
              <a:rPr lang="en-US" altLang="zh-CN" sz="2000" b="1" i="1" dirty="0">
                <a:latin typeface="Arial" charset="0"/>
              </a:rPr>
              <a:t>p - 0.5 ×</a:t>
            </a:r>
            <a:r>
              <a:rPr lang="en-US" altLang="zh-CN" sz="2000" dirty="0">
                <a:latin typeface="Arial" charset="0"/>
              </a:rPr>
              <a:t> </a:t>
            </a:r>
            <a:r>
              <a:rPr lang="en-US" altLang="zh-CN" sz="2000" b="1" i="1" dirty="0">
                <a:latin typeface="Arial" charset="0"/>
              </a:rPr>
              <a:t>p</a:t>
            </a:r>
          </a:p>
          <a:p>
            <a:pPr algn="just">
              <a:lnSpc>
                <a:spcPct val="120000"/>
              </a:lnSpc>
              <a:defRPr/>
            </a:pPr>
            <a:r>
              <a:rPr lang="zh-CN" altLang="en-US" sz="2000" dirty="0">
                <a:solidFill>
                  <a:schemeClr val="tx2"/>
                </a:solidFill>
                <a:latin typeface="仿宋" pitchFamily="49" charset="-122"/>
                <a:ea typeface="仿宋" pitchFamily="49" charset="-122"/>
              </a:rPr>
              <a:t>     </a:t>
            </a:r>
            <a:r>
              <a:rPr lang="zh-CN" altLang="en-US" sz="2000" b="1" dirty="0">
                <a:solidFill>
                  <a:schemeClr val="tx2"/>
                </a:solidFill>
                <a:latin typeface="仿宋" pitchFamily="49" charset="-122"/>
                <a:ea typeface="仿宋" pitchFamily="49" charset="-122"/>
              </a:rPr>
              <a:t>式中： </a:t>
            </a:r>
            <a:r>
              <a:rPr lang="en-US" altLang="zh-CN" sz="2000" b="1" dirty="0">
                <a:solidFill>
                  <a:schemeClr val="tx2"/>
                </a:solidFill>
                <a:latin typeface="仿宋" pitchFamily="49" charset="-122"/>
                <a:ea typeface="仿宋" pitchFamily="49" charset="-122"/>
              </a:rPr>
              <a:t>d </a:t>
            </a:r>
            <a:r>
              <a:rPr lang="zh-CN" altLang="en-US" sz="2000" b="1" dirty="0">
                <a:solidFill>
                  <a:schemeClr val="tx2"/>
                </a:solidFill>
                <a:latin typeface="仿宋" pitchFamily="49" charset="-122"/>
                <a:ea typeface="仿宋" pitchFamily="49" charset="-122"/>
              </a:rPr>
              <a:t>为离水面最近的数字，</a:t>
            </a:r>
          </a:p>
          <a:p>
            <a:pPr algn="just">
              <a:lnSpc>
                <a:spcPct val="120000"/>
              </a:lnSpc>
              <a:defRPr/>
            </a:pPr>
            <a:r>
              <a:rPr lang="en-US" altLang="zh-CN" sz="2000" b="1" dirty="0">
                <a:solidFill>
                  <a:schemeClr val="tx2"/>
                </a:solidFill>
                <a:latin typeface="仿宋" pitchFamily="49" charset="-122"/>
                <a:ea typeface="仿宋" pitchFamily="49" charset="-122"/>
              </a:rPr>
              <a:t>            n </a:t>
            </a:r>
            <a:r>
              <a:rPr lang="zh-CN" altLang="en-US" sz="2000" b="1" dirty="0">
                <a:solidFill>
                  <a:schemeClr val="tx2"/>
                </a:solidFill>
                <a:latin typeface="仿宋" pitchFamily="49" charset="-122"/>
                <a:ea typeface="仿宋" pitchFamily="49" charset="-122"/>
              </a:rPr>
              <a:t>为求得的水面以上细刻度线的条数，</a:t>
            </a:r>
          </a:p>
          <a:p>
            <a:pPr algn="just">
              <a:lnSpc>
                <a:spcPct val="120000"/>
              </a:lnSpc>
              <a:defRPr/>
            </a:pPr>
            <a:r>
              <a:rPr lang="zh-CN" altLang="en-US" sz="2000" b="1" dirty="0">
                <a:solidFill>
                  <a:schemeClr val="tx2"/>
                </a:solidFill>
                <a:latin typeface="仿宋" pitchFamily="49" charset="-122"/>
                <a:ea typeface="仿宋" pitchFamily="49" charset="-122"/>
              </a:rPr>
              <a:t>            </a:t>
            </a:r>
            <a:r>
              <a:rPr lang="en-US" altLang="zh-CN" sz="2000" b="1" dirty="0">
                <a:solidFill>
                  <a:schemeClr val="tx2"/>
                </a:solidFill>
                <a:latin typeface="仿宋" pitchFamily="49" charset="-122"/>
                <a:ea typeface="仿宋" pitchFamily="49" charset="-122"/>
              </a:rPr>
              <a:t>p </a:t>
            </a:r>
            <a:r>
              <a:rPr lang="zh-CN" altLang="en-US" sz="2000" b="1" dirty="0">
                <a:solidFill>
                  <a:schemeClr val="tx2"/>
                </a:solidFill>
                <a:latin typeface="仿宋" pitchFamily="49" charset="-122"/>
                <a:ea typeface="仿宋" pitchFamily="49" charset="-122"/>
              </a:rPr>
              <a:t>为水尺精度，即一条细刻度线代表的</a:t>
            </a:r>
            <a:endParaRPr lang="en-US" altLang="zh-CN" sz="2000" b="1" dirty="0">
              <a:solidFill>
                <a:schemeClr val="tx2"/>
              </a:solidFill>
              <a:latin typeface="仿宋" pitchFamily="49" charset="-122"/>
              <a:ea typeface="仿宋" pitchFamily="49" charset="-122"/>
            </a:endParaRPr>
          </a:p>
          <a:p>
            <a:pPr algn="just">
              <a:lnSpc>
                <a:spcPct val="120000"/>
              </a:lnSpc>
              <a:defRPr/>
            </a:pPr>
            <a:r>
              <a:rPr lang="en-US" altLang="zh-CN" sz="2000" b="1" dirty="0">
                <a:solidFill>
                  <a:schemeClr val="tx2"/>
                </a:solidFill>
                <a:latin typeface="仿宋" pitchFamily="49" charset="-122"/>
                <a:ea typeface="仿宋" pitchFamily="49" charset="-122"/>
              </a:rPr>
              <a:t>             </a:t>
            </a:r>
            <a:r>
              <a:rPr lang="zh-CN" altLang="en-US" sz="2000" b="1" dirty="0">
                <a:solidFill>
                  <a:schemeClr val="tx2"/>
                </a:solidFill>
                <a:latin typeface="仿宋" pitchFamily="49" charset="-122"/>
                <a:ea typeface="仿宋" pitchFamily="49" charset="-122"/>
              </a:rPr>
              <a:t> 的水位，如 1</a:t>
            </a:r>
            <a:r>
              <a:rPr lang="en-US" altLang="zh-CN" sz="2000" b="1" dirty="0">
                <a:solidFill>
                  <a:schemeClr val="tx2"/>
                </a:solidFill>
                <a:latin typeface="仿宋" pitchFamily="49" charset="-122"/>
                <a:ea typeface="仿宋" pitchFamily="49" charset="-122"/>
              </a:rPr>
              <a:t>cm 。</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95ED2AAE-E6F2-452B-B4DF-CB55AE6E6E8E}"/>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1085105" y="1556792"/>
            <a:ext cx="6799263" cy="4543425"/>
          </a:xfrm>
          <a:prstGeom prst="rect">
            <a:avLst/>
          </a:prstGeom>
          <a:noFill/>
          <a:ln w="9525">
            <a:noFill/>
            <a:miter lim="800000"/>
            <a:headEnd/>
            <a:tailEnd/>
          </a:ln>
        </p:spPr>
      </p:pic>
      <p:sp>
        <p:nvSpPr>
          <p:cNvPr id="5" name="矩形 2">
            <a:extLst>
              <a:ext uri="{FF2B5EF4-FFF2-40B4-BE49-F238E27FC236}">
                <a16:creationId xmlns:a16="http://schemas.microsoft.com/office/drawing/2014/main" id="{E93BA0CB-5208-4B81-9F37-9DC0696D32D5}"/>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827584" y="1844824"/>
            <a:ext cx="5652120" cy="461665"/>
          </a:xfrm>
          <a:prstGeom prst="rect">
            <a:avLst/>
          </a:prstGeom>
          <a:noFill/>
          <a:ln w="9525">
            <a:noFill/>
            <a:miter lim="800000"/>
            <a:headEnd/>
            <a:tailEnd/>
          </a:ln>
        </p:spPr>
        <p:txBody>
          <a:bodyPr wrap="square">
            <a:spAutoFit/>
          </a:bodyPr>
          <a:lstStyle/>
          <a:p>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3 </a:t>
            </a:r>
            <a:r>
              <a:rPr lang="zh-CN" altLang="en-US" sz="2400" b="1" dirty="0">
                <a:solidFill>
                  <a:srgbClr val="0000FF"/>
                </a:solidFill>
                <a:latin typeface="黑体" pitchFamily="49" charset="-122"/>
                <a:ea typeface="黑体" pitchFamily="49" charset="-122"/>
              </a:rPr>
              <a:t>基于图像识别的流速获取</a:t>
            </a:r>
          </a:p>
        </p:txBody>
      </p:sp>
      <p:sp>
        <p:nvSpPr>
          <p:cNvPr id="49155" name="Rectangle 6"/>
          <p:cNvSpPr>
            <a:spLocks noChangeArrowheads="1"/>
          </p:cNvSpPr>
          <p:nvPr/>
        </p:nvSpPr>
        <p:spPr bwMode="auto">
          <a:xfrm>
            <a:off x="755576" y="2492896"/>
            <a:ext cx="7626350" cy="3385157"/>
          </a:xfrm>
          <a:prstGeom prst="rect">
            <a:avLst/>
          </a:prstGeom>
          <a:noFill/>
          <a:ln w="9525">
            <a:noFill/>
            <a:miter lim="800000"/>
            <a:headEnd/>
            <a:tailEnd/>
          </a:ln>
        </p:spPr>
        <p:txBody>
          <a:bodyPr>
            <a:spAutoFit/>
          </a:bodyPr>
          <a:lstStyle/>
          <a:p>
            <a:pPr algn="just">
              <a:lnSpc>
                <a:spcPct val="130000"/>
              </a:lnSpc>
            </a:pPr>
            <a:r>
              <a:rPr lang="zh-CN" altLang="en-US" sz="2000" b="1" dirty="0"/>
              <a:t>         </a:t>
            </a:r>
            <a:r>
              <a:rPr lang="zh-CN" altLang="en-US" sz="2400" b="1" dirty="0">
                <a:latin typeface="仿宋" pitchFamily="49" charset="-122"/>
                <a:ea typeface="仿宋" pitchFamily="49" charset="-122"/>
              </a:rPr>
              <a:t>基于视频图像的流速获取方法是利用摄像机对待测河流表面实时采集视频并截取帧图像，通过</a:t>
            </a:r>
            <a:r>
              <a:rPr lang="zh-CN" altLang="en-US" sz="2400" b="1" dirty="0">
                <a:solidFill>
                  <a:srgbClr val="0000FF"/>
                </a:solidFill>
                <a:latin typeface="仿宋" pitchFamily="49" charset="-122"/>
                <a:ea typeface="仿宋" pitchFamily="49" charset="-122"/>
              </a:rPr>
              <a:t>运动目标</a:t>
            </a:r>
            <a:r>
              <a:rPr lang="zh-CN" altLang="en-US" sz="2400" b="1" dirty="0">
                <a:latin typeface="仿宋" pitchFamily="49" charset="-122"/>
                <a:ea typeface="仿宋" pitchFamily="49" charset="-122"/>
              </a:rPr>
              <a:t>检测和定位等图像处理，判断从河流上游投放的随水流一起运动的</a:t>
            </a:r>
            <a:r>
              <a:rPr lang="zh-CN" altLang="en-US" sz="2400" b="1" dirty="0">
                <a:solidFill>
                  <a:srgbClr val="FF0000"/>
                </a:solidFill>
                <a:latin typeface="仿宋" pitchFamily="49" charset="-122"/>
                <a:ea typeface="仿宋" pitchFamily="49" charset="-122"/>
              </a:rPr>
              <a:t>示踪物体（以漂浮小球为例）</a:t>
            </a:r>
            <a:r>
              <a:rPr lang="zh-CN" altLang="en-US" sz="2400" b="1" dirty="0">
                <a:latin typeface="仿宋" pitchFamily="49" charset="-122"/>
                <a:ea typeface="仿宋" pitchFamily="49" charset="-122"/>
              </a:rPr>
              <a:t>是否出现在摄像机位置处，如果出现，则计算示踪物体投放及到达摄像机位置间的时间差，再根据已知的两个指定位置点之间的距离即可获取目标物体的运动速度</a:t>
            </a:r>
            <a:r>
              <a:rPr lang="zh-CN" altLang="en-US" sz="2400" b="1" dirty="0">
                <a:solidFill>
                  <a:srgbClr val="FF0000"/>
                </a:solidFill>
                <a:latin typeface="仿宋" pitchFamily="49" charset="-122"/>
                <a:ea typeface="仿宋" pitchFamily="49" charset="-122"/>
              </a:rPr>
              <a:t>（流速）</a:t>
            </a:r>
            <a:r>
              <a:rPr lang="zh-CN" altLang="en-US" sz="2400" b="1" dirty="0">
                <a:latin typeface="仿宋" pitchFamily="49" charset="-122"/>
                <a:ea typeface="仿宋" pitchFamily="49" charset="-122"/>
              </a:rPr>
              <a:t>。</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B02B0225-90D4-4B78-B30C-88526EF8AEF5}"/>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029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1700808"/>
            <a:ext cx="9144000" cy="504825"/>
          </a:xfrm>
        </p:spPr>
        <p:txBody>
          <a:bodyPr/>
          <a:lstStyle/>
          <a:p>
            <a:pPr eaLnBrk="1" hangingPunct="1">
              <a:lnSpc>
                <a:spcPct val="120000"/>
              </a:lnSpc>
            </a:pPr>
            <a:r>
              <a:rPr lang="zh-CN" altLang="en-US" sz="2800" b="1" dirty="0">
                <a:solidFill>
                  <a:srgbClr val="FF0000"/>
                </a:solidFill>
                <a:latin typeface="黑体" pitchFamily="49" charset="-122"/>
                <a:ea typeface="黑体" pitchFamily="49" charset="-122"/>
                <a:cs typeface="Arial" pitchFamily="34" charset="0"/>
              </a:rPr>
              <a:t>一  关于智慧水利</a:t>
            </a:r>
            <a:endParaRPr lang="en-US" altLang="zh-CN" sz="2800" b="1" dirty="0">
              <a:solidFill>
                <a:srgbClr val="FF0000"/>
              </a:solidFill>
              <a:latin typeface="黑体" pitchFamily="49" charset="-122"/>
              <a:ea typeface="黑体" pitchFamily="49" charset="-122"/>
              <a:cs typeface="Arial" pitchFamily="34" charset="0"/>
            </a:endParaRPr>
          </a:p>
          <a:p>
            <a:pPr algn="just" eaLnBrk="1" hangingPunct="1">
              <a:lnSpc>
                <a:spcPct val="150000"/>
              </a:lnSpc>
              <a:spcBef>
                <a:spcPct val="0"/>
              </a:spcBef>
            </a:pPr>
            <a:r>
              <a:rPr lang="zh-CN" altLang="en-US" sz="2400" b="1" dirty="0">
                <a:latin typeface="宋体" pitchFamily="2" charset="-122"/>
                <a:ea typeface="黑体" pitchFamily="49" charset="-122"/>
                <a:cs typeface="Arial" pitchFamily="34" charset="0"/>
              </a:rPr>
              <a:t>    </a:t>
            </a:r>
            <a:endParaRPr lang="en-US" altLang="zh-CN" sz="2400" b="1" dirty="0">
              <a:latin typeface="宋体" pitchFamily="2" charset="-122"/>
              <a:ea typeface="黑体" pitchFamily="49" charset="-122"/>
              <a:cs typeface="Arial" pitchFamily="34" charset="0"/>
            </a:endParaRPr>
          </a:p>
          <a:p>
            <a:pPr algn="just" eaLnBrk="1" hangingPunct="1">
              <a:lnSpc>
                <a:spcPct val="150000"/>
              </a:lnSpc>
              <a:spcBef>
                <a:spcPct val="0"/>
              </a:spcBef>
            </a:pPr>
            <a:endParaRPr lang="zh-CN" altLang="en-US" sz="2800" b="1" dirty="0">
              <a:solidFill>
                <a:srgbClr val="FF0000"/>
              </a:solidFill>
              <a:latin typeface="黑体" pitchFamily="49" charset="-122"/>
              <a:ea typeface="黑体" pitchFamily="49" charset="-122"/>
              <a:cs typeface="Arial" pitchFamily="34" charset="0"/>
            </a:endParaRPr>
          </a:p>
        </p:txBody>
      </p:sp>
      <p:sp>
        <p:nvSpPr>
          <p:cNvPr id="4099" name="矩形 2"/>
          <p:cNvSpPr>
            <a:spLocks noChangeArrowheads="1"/>
          </p:cNvSpPr>
          <p:nvPr/>
        </p:nvSpPr>
        <p:spPr bwMode="auto">
          <a:xfrm>
            <a:off x="611560" y="2564904"/>
            <a:ext cx="7920880" cy="2862322"/>
          </a:xfrm>
          <a:prstGeom prst="rect">
            <a:avLst/>
          </a:prstGeom>
          <a:noFill/>
          <a:ln w="9525">
            <a:noFill/>
            <a:miter lim="800000"/>
            <a:headEnd/>
            <a:tailEnd/>
          </a:ln>
        </p:spPr>
        <p:txBody>
          <a:bodyPr wrap="square">
            <a:spAutoFit/>
          </a:bodyPr>
          <a:lstStyle/>
          <a:p>
            <a:pPr algn="just">
              <a:lnSpc>
                <a:spcPct val="150000"/>
              </a:lnSpc>
            </a:pPr>
            <a:r>
              <a:rPr lang="zh-CN" altLang="en-US" sz="2400" b="1" dirty="0">
                <a:latin typeface="仿宋" pitchFamily="49" charset="-122"/>
                <a:ea typeface="仿宋" pitchFamily="49" charset="-122"/>
                <a:cs typeface="Arial" pitchFamily="34" charset="0"/>
              </a:rPr>
              <a:t>    关于智慧水利，我一下子还讲不清楚，鉴于这个话题已经是我们水利界上上下下都关心的热点，我以水利部、地方水利厅（省）和水利局（市）以及一些学者的相关资料为基础，并根据自己的研究和实际工作来跟大家试着说说我的想法和观点。以引起思考，供交流和讨论。</a:t>
            </a:r>
            <a:endParaRPr lang="zh-CN" altLang="en-US" sz="2400" dirty="0">
              <a:latin typeface="仿宋" pitchFamily="49" charset="-122"/>
              <a:ea typeface="仿宋" pitchFamily="49" charset="-122"/>
              <a:cs typeface="Arial" pitchFamily="34" charset="0"/>
            </a:endParaRPr>
          </a:p>
        </p:txBody>
      </p:sp>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ChangeArrowheads="1"/>
          </p:cNvSpPr>
          <p:nvPr/>
        </p:nvSpPr>
        <p:spPr bwMode="auto">
          <a:xfrm>
            <a:off x="0" y="1484784"/>
            <a:ext cx="9144000" cy="461665"/>
          </a:xfrm>
          <a:prstGeom prst="rect">
            <a:avLst/>
          </a:prstGeom>
          <a:noFill/>
          <a:ln w="9525">
            <a:noFill/>
            <a:miter lim="800000"/>
            <a:headEnd/>
            <a:tailEnd/>
          </a:ln>
        </p:spPr>
        <p:txBody>
          <a:bodyPr>
            <a:spAutoFit/>
          </a:bodyPr>
          <a:lstStyle/>
          <a:p>
            <a:pPr algn="ctr"/>
            <a:r>
              <a:rPr lang="zh-CN" altLang="en-US" sz="2400" b="1" dirty="0">
                <a:solidFill>
                  <a:srgbClr val="0000FF"/>
                </a:solidFill>
                <a:latin typeface="黑体" pitchFamily="49" charset="-122"/>
                <a:ea typeface="黑体" pitchFamily="49" charset="-122"/>
              </a:rPr>
              <a:t>基于图像识别的流速获取原理</a:t>
            </a: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pic>
        <p:nvPicPr>
          <p:cNvPr id="6" name="图片 5"/>
          <p:cNvPicPr/>
          <p:nvPr/>
        </p:nvPicPr>
        <p:blipFill>
          <a:blip r:embed="rId2" cstate="print"/>
          <a:srcRect/>
          <a:stretch>
            <a:fillRect/>
          </a:stretch>
        </p:blipFill>
        <p:spPr bwMode="auto">
          <a:xfrm>
            <a:off x="1115616" y="2348880"/>
            <a:ext cx="6912768" cy="3456384"/>
          </a:xfrm>
          <a:prstGeom prst="rect">
            <a:avLst/>
          </a:prstGeom>
          <a:noFill/>
          <a:ln w="9525">
            <a:noFill/>
            <a:miter lim="800000"/>
            <a:headEnd/>
            <a:tailEnd/>
          </a:ln>
        </p:spPr>
      </p:pic>
      <p:sp>
        <p:nvSpPr>
          <p:cNvPr id="8" name="矩形 2">
            <a:extLst>
              <a:ext uri="{FF2B5EF4-FFF2-40B4-BE49-F238E27FC236}">
                <a16:creationId xmlns:a16="http://schemas.microsoft.com/office/drawing/2014/main" id="{4BA8A20A-34FF-4BC3-9718-7DAB2FBCA34D}"/>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4"/>
          <p:cNvSpPr>
            <a:spLocks noChangeArrowheads="1"/>
          </p:cNvSpPr>
          <p:nvPr/>
        </p:nvSpPr>
        <p:spPr bwMode="auto">
          <a:xfrm>
            <a:off x="683568" y="3284984"/>
            <a:ext cx="4176464" cy="461665"/>
          </a:xfrm>
          <a:prstGeom prst="rect">
            <a:avLst/>
          </a:prstGeom>
          <a:noFill/>
          <a:ln w="9525">
            <a:noFill/>
            <a:miter lim="800000"/>
            <a:headEnd/>
            <a:tailEnd/>
          </a:ln>
        </p:spPr>
        <p:txBody>
          <a:bodyPr wrap="square">
            <a:spAutoFit/>
          </a:bodyPr>
          <a:lstStyle/>
          <a:p>
            <a:r>
              <a:rPr lang="zh-CN" altLang="en-US" sz="2400" b="1" dirty="0">
                <a:solidFill>
                  <a:srgbClr val="0000FF"/>
                </a:solidFill>
                <a:latin typeface="黑体" pitchFamily="49" charset="-122"/>
                <a:ea typeface="黑体" pitchFamily="49" charset="-122"/>
              </a:rPr>
              <a:t>基于图像识别的流速获取流程</a:t>
            </a:r>
          </a:p>
        </p:txBody>
      </p:sp>
      <p:pic>
        <p:nvPicPr>
          <p:cNvPr id="4" name="图片 3"/>
          <p:cNvPicPr/>
          <p:nvPr/>
        </p:nvPicPr>
        <p:blipFill>
          <a:blip r:embed="rId2" cstate="print"/>
          <a:srcRect/>
          <a:stretch>
            <a:fillRect/>
          </a:stretch>
        </p:blipFill>
        <p:spPr bwMode="auto">
          <a:xfrm>
            <a:off x="6012160" y="1484784"/>
            <a:ext cx="1943100" cy="4581525"/>
          </a:xfrm>
          <a:prstGeom prst="rect">
            <a:avLst/>
          </a:prstGeom>
          <a:noFill/>
          <a:ln w="9525">
            <a:noFill/>
            <a:miter lim="800000"/>
            <a:headEnd/>
            <a:tailEnd/>
          </a:ln>
        </p:spPr>
      </p:pic>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7" name="矩形 2">
            <a:extLst>
              <a:ext uri="{FF2B5EF4-FFF2-40B4-BE49-F238E27FC236}">
                <a16:creationId xmlns:a16="http://schemas.microsoft.com/office/drawing/2014/main" id="{AEAFACDE-DD71-4A61-B35F-6CE2CFA96154}"/>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cstate="print"/>
          <a:srcRect/>
          <a:stretch>
            <a:fillRect/>
          </a:stretch>
        </p:blipFill>
        <p:spPr bwMode="auto">
          <a:xfrm>
            <a:off x="827088" y="2349500"/>
            <a:ext cx="7561262" cy="3652838"/>
          </a:xfrm>
          <a:prstGeom prst="rect">
            <a:avLst/>
          </a:prstGeom>
          <a:noFill/>
          <a:ln w="9525">
            <a:noFill/>
            <a:miter lim="800000"/>
            <a:headEnd/>
            <a:tailEnd/>
          </a:ln>
        </p:spPr>
      </p:pic>
      <p:sp>
        <p:nvSpPr>
          <p:cNvPr id="52227" name="Rectangle 4"/>
          <p:cNvSpPr>
            <a:spLocks noChangeArrowheads="1"/>
          </p:cNvSpPr>
          <p:nvPr/>
        </p:nvSpPr>
        <p:spPr bwMode="auto">
          <a:xfrm>
            <a:off x="899592" y="1556792"/>
            <a:ext cx="2123728" cy="461665"/>
          </a:xfrm>
          <a:prstGeom prst="rect">
            <a:avLst/>
          </a:prstGeom>
          <a:noFill/>
          <a:ln w="9525">
            <a:noFill/>
            <a:miter lim="800000"/>
            <a:headEnd/>
            <a:tailEnd/>
          </a:ln>
        </p:spPr>
        <p:txBody>
          <a:bodyPr wrap="square">
            <a:spAutoFit/>
          </a:bodyPr>
          <a:lstStyle/>
          <a:p>
            <a:r>
              <a:rPr lang="zh-CN" altLang="en-US" sz="2400" b="1" dirty="0">
                <a:solidFill>
                  <a:srgbClr val="0000FF"/>
                </a:solidFill>
                <a:latin typeface="黑体" pitchFamily="49" charset="-122"/>
                <a:ea typeface="黑体" pitchFamily="49" charset="-122"/>
              </a:rPr>
              <a:t>主要算法</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C6E9D97B-BF81-4CA1-97C6-503743316045}"/>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2" cstate="print"/>
          <a:srcRect/>
          <a:stretch>
            <a:fillRect/>
          </a:stretch>
        </p:blipFill>
        <p:spPr bwMode="auto">
          <a:xfrm>
            <a:off x="1187450" y="1485900"/>
            <a:ext cx="6840538" cy="4606925"/>
          </a:xfrm>
          <a:prstGeom prst="rect">
            <a:avLst/>
          </a:prstGeom>
          <a:noFill/>
          <a:ln w="9525">
            <a:noFill/>
            <a:miter lim="800000"/>
            <a:headEnd/>
            <a:tailEnd/>
          </a:ln>
        </p:spPr>
      </p:pic>
      <p:sp>
        <p:nvSpPr>
          <p:cNvPr id="3"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2">
            <a:extLst>
              <a:ext uri="{FF2B5EF4-FFF2-40B4-BE49-F238E27FC236}">
                <a16:creationId xmlns:a16="http://schemas.microsoft.com/office/drawing/2014/main" id="{E4B47956-C51A-49C5-8EE6-A9EAC02198A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2916238" y="1366838"/>
            <a:ext cx="5295900" cy="693737"/>
          </a:xfrm>
          <a:prstGeom prst="rect">
            <a:avLst/>
          </a:prstGeom>
          <a:noFill/>
          <a:ln w="9525">
            <a:noFill/>
            <a:miter lim="800000"/>
            <a:headEnd/>
            <a:tailEnd/>
          </a:ln>
        </p:spPr>
      </p:pic>
      <p:pic>
        <p:nvPicPr>
          <p:cNvPr id="54275" name="Picture 6"/>
          <p:cNvPicPr>
            <a:picLocks noChangeAspect="1" noChangeArrowheads="1"/>
          </p:cNvPicPr>
          <p:nvPr/>
        </p:nvPicPr>
        <p:blipFill>
          <a:blip r:embed="rId3" cstate="print"/>
          <a:srcRect/>
          <a:stretch>
            <a:fillRect/>
          </a:stretch>
        </p:blipFill>
        <p:spPr bwMode="auto">
          <a:xfrm>
            <a:off x="684213" y="3605213"/>
            <a:ext cx="2374900" cy="1911350"/>
          </a:xfrm>
          <a:prstGeom prst="rect">
            <a:avLst/>
          </a:prstGeom>
          <a:noFill/>
          <a:ln w="9525">
            <a:noFill/>
            <a:miter lim="800000"/>
            <a:headEnd/>
            <a:tailEnd/>
          </a:ln>
        </p:spPr>
      </p:pic>
      <p:sp>
        <p:nvSpPr>
          <p:cNvPr id="54276" name="Rectangle 7"/>
          <p:cNvSpPr>
            <a:spLocks noChangeArrowheads="1"/>
          </p:cNvSpPr>
          <p:nvPr/>
        </p:nvSpPr>
        <p:spPr bwMode="auto">
          <a:xfrm>
            <a:off x="6643688" y="2143125"/>
            <a:ext cx="1511300" cy="3638550"/>
          </a:xfrm>
          <a:prstGeom prst="rect">
            <a:avLst/>
          </a:prstGeom>
          <a:noFill/>
          <a:ln w="9525">
            <a:noFill/>
            <a:miter lim="800000"/>
            <a:headEnd/>
            <a:tailEnd/>
          </a:ln>
        </p:spPr>
        <p:txBody>
          <a:bodyPr>
            <a:spAutoFit/>
          </a:bodyPr>
          <a:lstStyle/>
          <a:p>
            <a:pPr algn="just">
              <a:lnSpc>
                <a:spcPct val="120000"/>
              </a:lnSpc>
            </a:pPr>
            <a:r>
              <a:rPr lang="zh-CN" altLang="en-US" sz="1600" b="1" dirty="0">
                <a:solidFill>
                  <a:srgbClr val="0000FF"/>
                </a:solidFill>
                <a:latin typeface="Times New Roman" pitchFamily="18" charset="0"/>
                <a:ea typeface="宋体" pitchFamily="2" charset="-122"/>
              </a:rPr>
              <a:t>当用</a:t>
            </a:r>
            <a:r>
              <a:rPr lang="en-US" altLang="zh-CN" sz="1600" b="1" dirty="0">
                <a:solidFill>
                  <a:srgbClr val="0000FF"/>
                </a:solidFill>
                <a:latin typeface="Times New Roman" pitchFamily="18" charset="0"/>
                <a:ea typeface="宋体" pitchFamily="2" charset="-122"/>
              </a:rPr>
              <a:t>Hough</a:t>
            </a:r>
            <a:r>
              <a:rPr lang="zh-CN" altLang="en-US" sz="1600" b="1" dirty="0">
                <a:solidFill>
                  <a:srgbClr val="0000FF"/>
                </a:solidFill>
                <a:latin typeface="Times New Roman" pitchFamily="18" charset="0"/>
                <a:ea typeface="宋体" pitchFamily="2" charset="-122"/>
              </a:rPr>
              <a:t>圆检测到完整的圆时，以圆的垂直中心线为界，不断统计中心线两侧白色的像素数，当像素数</a:t>
            </a:r>
            <a:r>
              <a:rPr lang="zh-CN" altLang="en-US" sz="1600" b="1" dirty="0">
                <a:solidFill>
                  <a:srgbClr val="FF0000"/>
                </a:solidFill>
                <a:latin typeface="Times New Roman" pitchFamily="18" charset="0"/>
                <a:ea typeface="宋体" pitchFamily="2" charset="-122"/>
              </a:rPr>
              <a:t>“相等”</a:t>
            </a:r>
            <a:r>
              <a:rPr lang="zh-CN" altLang="en-US" sz="1600" b="1" dirty="0">
                <a:solidFill>
                  <a:srgbClr val="0000FF"/>
                </a:solidFill>
                <a:latin typeface="Times New Roman" pitchFamily="18" charset="0"/>
                <a:ea typeface="宋体" pitchFamily="2" charset="-122"/>
              </a:rPr>
              <a:t>时即说明目标物到达摄像机的中心位置。</a:t>
            </a:r>
          </a:p>
        </p:txBody>
      </p:sp>
      <p:pic>
        <p:nvPicPr>
          <p:cNvPr id="54277" name="Picture 11"/>
          <p:cNvPicPr>
            <a:picLocks noChangeAspect="1" noChangeArrowheads="1"/>
          </p:cNvPicPr>
          <p:nvPr/>
        </p:nvPicPr>
        <p:blipFill>
          <a:blip r:embed="rId4" cstate="print"/>
          <a:srcRect/>
          <a:stretch>
            <a:fillRect/>
          </a:stretch>
        </p:blipFill>
        <p:spPr bwMode="auto">
          <a:xfrm>
            <a:off x="684213" y="1341438"/>
            <a:ext cx="1698625" cy="1800225"/>
          </a:xfrm>
          <a:prstGeom prst="rect">
            <a:avLst/>
          </a:prstGeom>
          <a:noFill/>
          <a:ln w="9525">
            <a:noFill/>
            <a:miter lim="800000"/>
            <a:headEnd/>
            <a:tailEnd/>
          </a:ln>
        </p:spPr>
      </p:pic>
      <p:sp>
        <p:nvSpPr>
          <p:cNvPr id="54278" name="Line 12"/>
          <p:cNvSpPr>
            <a:spLocks noChangeShapeType="1"/>
          </p:cNvSpPr>
          <p:nvPr/>
        </p:nvSpPr>
        <p:spPr bwMode="auto">
          <a:xfrm>
            <a:off x="2411413" y="1700213"/>
            <a:ext cx="431800" cy="0"/>
          </a:xfrm>
          <a:prstGeom prst="line">
            <a:avLst/>
          </a:prstGeom>
          <a:noFill/>
          <a:ln w="9525">
            <a:solidFill>
              <a:srgbClr val="FF0000"/>
            </a:solidFill>
            <a:round/>
            <a:headEnd/>
            <a:tailEnd/>
          </a:ln>
        </p:spPr>
        <p:txBody>
          <a:bodyPr/>
          <a:lstStyle/>
          <a:p>
            <a:endParaRPr lang="zh-CN" altLang="en-US"/>
          </a:p>
        </p:txBody>
      </p:sp>
      <p:pic>
        <p:nvPicPr>
          <p:cNvPr id="54280" name="Picture 10"/>
          <p:cNvPicPr>
            <a:picLocks noChangeAspect="1" noChangeArrowheads="1"/>
          </p:cNvPicPr>
          <p:nvPr/>
        </p:nvPicPr>
        <p:blipFill>
          <a:blip r:embed="rId5" cstate="print"/>
          <a:srcRect/>
          <a:stretch>
            <a:fillRect/>
          </a:stretch>
        </p:blipFill>
        <p:spPr bwMode="auto">
          <a:xfrm>
            <a:off x="3868738" y="2166938"/>
            <a:ext cx="2346325" cy="4048125"/>
          </a:xfrm>
          <a:prstGeom prst="rect">
            <a:avLst/>
          </a:prstGeom>
          <a:noFill/>
          <a:ln w="9525">
            <a:noFill/>
            <a:miter lim="800000"/>
            <a:headEnd/>
            <a:tailEnd/>
          </a:ln>
        </p:spPr>
      </p:pic>
      <p:sp>
        <p:nvSpPr>
          <p:cNvPr id="54281" name="Line 12"/>
          <p:cNvSpPr>
            <a:spLocks noChangeShapeType="1"/>
          </p:cNvSpPr>
          <p:nvPr/>
        </p:nvSpPr>
        <p:spPr bwMode="auto">
          <a:xfrm>
            <a:off x="2428875" y="2786063"/>
            <a:ext cx="431800" cy="0"/>
          </a:xfrm>
          <a:prstGeom prst="line">
            <a:avLst/>
          </a:prstGeom>
          <a:noFill/>
          <a:ln w="9525">
            <a:solidFill>
              <a:srgbClr val="FF0000"/>
            </a:solidFill>
            <a:round/>
            <a:headEnd/>
            <a:tailEnd/>
          </a:ln>
        </p:spPr>
        <p:txBody>
          <a:bodyPr/>
          <a:lstStyle/>
          <a:p>
            <a:endParaRPr lang="zh-CN" altLang="en-US"/>
          </a:p>
        </p:txBody>
      </p:sp>
      <p:sp>
        <p:nvSpPr>
          <p:cNvPr id="54282" name="Line 12"/>
          <p:cNvSpPr>
            <a:spLocks noChangeShapeType="1"/>
          </p:cNvSpPr>
          <p:nvPr/>
        </p:nvSpPr>
        <p:spPr bwMode="auto">
          <a:xfrm>
            <a:off x="2857500" y="2786063"/>
            <a:ext cx="431800" cy="0"/>
          </a:xfrm>
          <a:prstGeom prst="line">
            <a:avLst/>
          </a:prstGeom>
          <a:noFill/>
          <a:ln w="9525">
            <a:solidFill>
              <a:srgbClr val="FF0000"/>
            </a:solidFill>
            <a:round/>
            <a:headEnd/>
            <a:tailEnd/>
          </a:ln>
        </p:spPr>
        <p:txBody>
          <a:bodyPr/>
          <a:lstStyle/>
          <a:p>
            <a:endParaRPr lang="zh-CN" altLang="en-US"/>
          </a:p>
        </p:txBody>
      </p:sp>
      <p:sp>
        <p:nvSpPr>
          <p:cNvPr id="54283" name="Line 12"/>
          <p:cNvSpPr>
            <a:spLocks noChangeShapeType="1"/>
          </p:cNvSpPr>
          <p:nvPr/>
        </p:nvSpPr>
        <p:spPr bwMode="auto">
          <a:xfrm>
            <a:off x="3357563" y="2786063"/>
            <a:ext cx="431800" cy="0"/>
          </a:xfrm>
          <a:prstGeom prst="line">
            <a:avLst/>
          </a:prstGeom>
          <a:noFill/>
          <a:ln w="9525">
            <a:solidFill>
              <a:srgbClr val="FF0000"/>
            </a:solidFill>
            <a:round/>
            <a:headEnd/>
            <a:tailEnd/>
          </a:ln>
        </p:spPr>
        <p:txBody>
          <a:bodyPr/>
          <a:lstStyle/>
          <a:p>
            <a:endParaRPr lang="zh-CN" altLang="en-US"/>
          </a:p>
        </p:txBody>
      </p:sp>
      <p:sp>
        <p:nvSpPr>
          <p:cNvPr id="54284" name="Line 12"/>
          <p:cNvSpPr>
            <a:spLocks noChangeShapeType="1"/>
          </p:cNvSpPr>
          <p:nvPr/>
        </p:nvSpPr>
        <p:spPr bwMode="auto">
          <a:xfrm>
            <a:off x="3071813" y="2786063"/>
            <a:ext cx="431800" cy="0"/>
          </a:xfrm>
          <a:prstGeom prst="line">
            <a:avLst/>
          </a:prstGeom>
          <a:noFill/>
          <a:ln w="9525">
            <a:solidFill>
              <a:srgbClr val="FF0000"/>
            </a:solidFill>
            <a:round/>
            <a:headEnd/>
            <a:tailEnd/>
          </a:ln>
        </p:spPr>
        <p:txBody>
          <a:bodyPr/>
          <a:lstStyle/>
          <a:p>
            <a:endParaRPr lang="zh-CN" altLang="en-US"/>
          </a:p>
        </p:txBody>
      </p:sp>
      <p:sp>
        <p:nvSpPr>
          <p:cNvPr id="12"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4" name="矩形 2">
            <a:extLst>
              <a:ext uri="{FF2B5EF4-FFF2-40B4-BE49-F238E27FC236}">
                <a16:creationId xmlns:a16="http://schemas.microsoft.com/office/drawing/2014/main" id="{A3CDC002-DD8C-4205-839E-19BB4A8F6690}"/>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84213" y="1978904"/>
            <a:ext cx="7704137" cy="4402424"/>
          </a:xfrm>
          <a:prstGeom prst="rect">
            <a:avLst/>
          </a:prstGeom>
          <a:noFill/>
          <a:ln w="9525">
            <a:noFill/>
            <a:miter lim="800000"/>
            <a:headEnd/>
            <a:tailEnd/>
          </a:ln>
        </p:spPr>
        <p:txBody>
          <a:bodyPr anchor="ctr">
            <a:spAutoFit/>
          </a:bodyPr>
          <a:lstStyle/>
          <a:p>
            <a:pPr indent="269875" algn="just">
              <a:lnSpc>
                <a:spcPct val="130000"/>
              </a:lnSpc>
            </a:pPr>
            <a:r>
              <a:rPr lang="zh-CN" altLang="en-US" sz="2000" b="1" dirty="0">
                <a:latin typeface="仿宋_GB2312" charset="-122"/>
              </a:rPr>
              <a:t> </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1</a:t>
            </a:r>
            <a:r>
              <a:rPr lang="zh-CN" altLang="en-US" b="1" dirty="0">
                <a:latin typeface="仿宋" pitchFamily="49" charset="-122"/>
                <a:ea typeface="仿宋" pitchFamily="49" charset="-122"/>
              </a:rPr>
              <a:t>）在实际应用中可能会遇到雨、雾、阴天、夜晚等光照不足的情况，使得获取的图像清晰度不高，导致识别困难或错误；</a:t>
            </a:r>
          </a:p>
          <a:p>
            <a:pPr indent="269875" algn="just">
              <a:lnSpc>
                <a:spcPct val="130000"/>
              </a:lnSpc>
            </a:pPr>
            <a:r>
              <a:rPr lang="zh-CN" altLang="en-US" b="1" dirty="0">
                <a:latin typeface="仿宋" pitchFamily="49" charset="-122"/>
                <a:ea typeface="仿宋" pitchFamily="49" charset="-122"/>
              </a:rPr>
              <a:t> （</a:t>
            </a:r>
            <a:r>
              <a:rPr lang="en-US" altLang="zh-CN" b="1" dirty="0">
                <a:latin typeface="仿宋" pitchFamily="49" charset="-122"/>
                <a:ea typeface="仿宋" pitchFamily="49" charset="-122"/>
              </a:rPr>
              <a:t>2</a:t>
            </a:r>
            <a:r>
              <a:rPr lang="zh-CN" altLang="en-US" b="1" dirty="0">
                <a:latin typeface="仿宋" pitchFamily="49" charset="-122"/>
                <a:ea typeface="仿宋" pitchFamily="49" charset="-122"/>
              </a:rPr>
              <a:t>）目标物背景污染较严重的情况下去噪处理能否干净，还有待继续研究；</a:t>
            </a:r>
          </a:p>
          <a:p>
            <a:pPr indent="269875" algn="just">
              <a:lnSpc>
                <a:spcPct val="130000"/>
              </a:lnSpc>
            </a:pPr>
            <a:r>
              <a:rPr lang="zh-CN" altLang="en-US" b="1" dirty="0">
                <a:latin typeface="仿宋" pitchFamily="49" charset="-122"/>
                <a:ea typeface="仿宋" pitchFamily="49" charset="-122"/>
              </a:rPr>
              <a:t> （</a:t>
            </a:r>
            <a:r>
              <a:rPr lang="en-US" altLang="zh-CN" b="1" dirty="0">
                <a:latin typeface="仿宋" pitchFamily="49" charset="-122"/>
                <a:ea typeface="仿宋" pitchFamily="49" charset="-122"/>
              </a:rPr>
              <a:t>3</a:t>
            </a:r>
            <a:r>
              <a:rPr lang="zh-CN" altLang="en-US" b="1" dirty="0">
                <a:latin typeface="仿宋" pitchFamily="49" charset="-122"/>
                <a:ea typeface="仿宋" pitchFamily="49" charset="-122"/>
              </a:rPr>
              <a:t>）示踪物投放机制和方式的研究；</a:t>
            </a:r>
          </a:p>
          <a:p>
            <a:pPr indent="269875" algn="just">
              <a:lnSpc>
                <a:spcPct val="130000"/>
              </a:lnSpc>
            </a:pPr>
            <a:r>
              <a:rPr lang="zh-CN" altLang="en-US" b="1" dirty="0">
                <a:latin typeface="仿宋" pitchFamily="49" charset="-122"/>
                <a:ea typeface="仿宋" pitchFamily="49" charset="-122"/>
              </a:rPr>
              <a:t> （</a:t>
            </a:r>
            <a:r>
              <a:rPr lang="en-US" altLang="zh-CN" b="1" dirty="0">
                <a:latin typeface="仿宋" pitchFamily="49" charset="-122"/>
                <a:ea typeface="仿宋" pitchFamily="49" charset="-122"/>
              </a:rPr>
              <a:t>4</a:t>
            </a:r>
            <a:r>
              <a:rPr lang="zh-CN" altLang="en-US" b="1" dirty="0">
                <a:latin typeface="仿宋" pitchFamily="49" charset="-122"/>
                <a:ea typeface="仿宋" pitchFamily="49" charset="-122"/>
              </a:rPr>
              <a:t>）本研究适合于较平静的水面，但是实际水面可能存在波浪，摄像机在某一时刻获取的水面可能是波谷，也可能是波峰，如何确定合理的水面还要研究具体的处理方法；</a:t>
            </a:r>
          </a:p>
          <a:p>
            <a:pPr indent="269875" algn="just">
              <a:lnSpc>
                <a:spcPct val="130000"/>
              </a:lnSpc>
            </a:pPr>
            <a:r>
              <a:rPr lang="zh-CN" altLang="en-US" b="1" dirty="0">
                <a:latin typeface="仿宋" pitchFamily="49" charset="-122"/>
                <a:ea typeface="仿宋" pitchFamily="49" charset="-122"/>
              </a:rPr>
              <a:t> （</a:t>
            </a:r>
            <a:r>
              <a:rPr lang="en-US" altLang="zh-CN" b="1" dirty="0">
                <a:latin typeface="仿宋" pitchFamily="49" charset="-122"/>
                <a:ea typeface="仿宋" pitchFamily="49" charset="-122"/>
              </a:rPr>
              <a:t>5</a:t>
            </a:r>
            <a:r>
              <a:rPr lang="zh-CN" altLang="en-US" b="1" dirty="0">
                <a:latin typeface="仿宋" pitchFamily="49" charset="-122"/>
                <a:ea typeface="仿宋" pitchFamily="49" charset="-122"/>
              </a:rPr>
              <a:t>）因为图像处理和识别的算法较复杂，对计算机设备要求较高，远程传输视频或图像到后台处理没问题，但是现场如何处理？算法如何改进？以便降低硬件开销等，都必须进一步考虑；</a:t>
            </a:r>
          </a:p>
          <a:p>
            <a:pPr indent="269875" algn="just">
              <a:lnSpc>
                <a:spcPct val="130000"/>
              </a:lnSpc>
            </a:pPr>
            <a:r>
              <a:rPr lang="zh-CN" altLang="en-US" b="1" dirty="0">
                <a:latin typeface="仿宋" pitchFamily="49" charset="-122"/>
                <a:ea typeface="仿宋" pitchFamily="49" charset="-122"/>
              </a:rPr>
              <a:t>  。。。。。。</a:t>
            </a:r>
          </a:p>
        </p:txBody>
      </p:sp>
      <p:sp>
        <p:nvSpPr>
          <p:cNvPr id="3" name="矩形 2"/>
          <p:cNvSpPr/>
          <p:nvPr/>
        </p:nvSpPr>
        <p:spPr>
          <a:xfrm>
            <a:off x="0" y="1475492"/>
            <a:ext cx="9144000" cy="400110"/>
          </a:xfrm>
          <a:prstGeom prst="rect">
            <a:avLst/>
          </a:prstGeom>
        </p:spPr>
        <p:txBody>
          <a:bodyPr wrap="square">
            <a:spAutoFit/>
          </a:bodyPr>
          <a:lstStyle/>
          <a:p>
            <a:pPr algn="ctr" eaLnBrk="0" hangingPunct="0"/>
            <a:r>
              <a:rPr lang="zh-CN" altLang="en-US" sz="2000" b="1" dirty="0">
                <a:solidFill>
                  <a:srgbClr val="0000FF"/>
                </a:solidFill>
                <a:ea typeface="黑体" pitchFamily="49" charset="-122"/>
              </a:rPr>
              <a:t>基于图像识别的水位和流速监测的实用化问题</a:t>
            </a: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1EDA8C9D-A810-41EE-B6A0-3043F24C4AC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827584" y="1556792"/>
            <a:ext cx="5652120" cy="461665"/>
          </a:xfrm>
          <a:prstGeom prst="rect">
            <a:avLst/>
          </a:prstGeom>
          <a:noFill/>
          <a:ln w="9525">
            <a:noFill/>
            <a:miter lim="800000"/>
            <a:headEnd/>
            <a:tailEnd/>
          </a:ln>
        </p:spPr>
        <p:txBody>
          <a:bodyPr wrap="square">
            <a:spAutoFit/>
          </a:bodyPr>
          <a:lstStyle/>
          <a:p>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4 </a:t>
            </a:r>
            <a:r>
              <a:rPr lang="zh-CN" altLang="en-US" sz="2400" b="1" dirty="0">
                <a:solidFill>
                  <a:srgbClr val="0000FF"/>
                </a:solidFill>
                <a:latin typeface="黑体" pitchFamily="49" charset="-122"/>
                <a:ea typeface="黑体" pitchFamily="49" charset="-122"/>
              </a:rPr>
              <a:t>水质卫星遥感监测</a:t>
            </a:r>
          </a:p>
        </p:txBody>
      </p:sp>
      <p:sp>
        <p:nvSpPr>
          <p:cNvPr id="49155" name="Rectangle 6"/>
          <p:cNvSpPr>
            <a:spLocks noChangeArrowheads="1"/>
          </p:cNvSpPr>
          <p:nvPr/>
        </p:nvSpPr>
        <p:spPr bwMode="auto">
          <a:xfrm>
            <a:off x="755576" y="2204864"/>
            <a:ext cx="7488832" cy="3785652"/>
          </a:xfrm>
          <a:prstGeom prst="rect">
            <a:avLst/>
          </a:prstGeom>
          <a:noFill/>
          <a:ln w="9525">
            <a:noFill/>
            <a:miter lim="800000"/>
            <a:headEnd/>
            <a:tailEnd/>
          </a:ln>
        </p:spPr>
        <p:txBody>
          <a:bodyPr wrap="square">
            <a:spAutoFit/>
          </a:bodyPr>
          <a:lstStyle/>
          <a:p>
            <a:pPr algn="just">
              <a:lnSpc>
                <a:spcPct val="150000"/>
              </a:lnSpc>
            </a:pPr>
            <a:r>
              <a:rPr lang="en-US" altLang="zh-CN" sz="2000" b="1" dirty="0">
                <a:latin typeface="+mn-ea"/>
                <a:ea typeface="+mn-ea"/>
              </a:rPr>
              <a:t>    </a:t>
            </a:r>
            <a:r>
              <a:rPr lang="zh-CN" altLang="zh-CN" sz="2000" b="1" dirty="0">
                <a:latin typeface="+mn-ea"/>
                <a:ea typeface="+mn-ea"/>
              </a:rPr>
              <a:t>全国现代灌溉发展规划明确提出现代化灌区要对灌溉来水和灌溉退水进行水质监测。针对水质在线监测投资大的问题，可以通过对卫星遥感（也可以通过无人机或定点摄像机）获取的影像的分析，识别出污染物。水体被污染后，水体对电磁辐射的吸收和散射性质发生改变，导致传感器接收到的反射光谱发生变化，从而在遥感数据中得到反映。因此，只要建立适当的遥感“反演”模型，就可以根据遥感数据确定水中的污染物，并计算出污染物的浓度和覆盖面积。</a:t>
            </a:r>
            <a:endParaRPr lang="zh-CN" altLang="en-US" sz="2400" b="1" dirty="0">
              <a:latin typeface="+mn-ea"/>
              <a:ea typeface="+mn-ea"/>
            </a:endParaRPr>
          </a:p>
        </p:txBody>
      </p:sp>
      <p:sp>
        <p:nvSpPr>
          <p:cNvPr id="4"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a:extLst>
              <a:ext uri="{FF2B5EF4-FFF2-40B4-BE49-F238E27FC236}">
                <a16:creationId xmlns:a16="http://schemas.microsoft.com/office/drawing/2014/main" id="{6DC88334-C310-4384-A17F-D71FE60F3E6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755650" y="2741613"/>
            <a:ext cx="7488238" cy="560387"/>
          </a:xfrm>
          <a:prstGeom prst="rect">
            <a:avLst/>
          </a:prstGeom>
          <a:noFill/>
          <a:ln w="9525">
            <a:noFill/>
            <a:miter lim="800000"/>
            <a:headEnd/>
            <a:tailEnd/>
          </a:ln>
        </p:spPr>
        <p:txBody>
          <a:bodyPr anchor="ctr">
            <a:spAutoFit/>
          </a:bodyPr>
          <a:lstStyle/>
          <a:p>
            <a:pPr indent="269875" algn="just">
              <a:lnSpc>
                <a:spcPct val="150000"/>
              </a:lnSpc>
            </a:pPr>
            <a:r>
              <a:rPr lang="zh-CN" altLang="en-US" sz="2400" b="1">
                <a:latin typeface="仿宋_GB2312" charset="-122"/>
              </a:rPr>
              <a:t>  </a:t>
            </a:r>
          </a:p>
        </p:txBody>
      </p:sp>
      <p:sp>
        <p:nvSpPr>
          <p:cNvPr id="71683" name="矩形 5"/>
          <p:cNvSpPr>
            <a:spLocks noChangeArrowheads="1"/>
          </p:cNvSpPr>
          <p:nvPr/>
        </p:nvSpPr>
        <p:spPr bwMode="auto">
          <a:xfrm>
            <a:off x="5286375" y="2500313"/>
            <a:ext cx="3214688" cy="3444875"/>
          </a:xfrm>
          <a:prstGeom prst="rect">
            <a:avLst/>
          </a:prstGeom>
          <a:noFill/>
          <a:ln w="9525">
            <a:noFill/>
            <a:miter lim="800000"/>
            <a:headEnd/>
            <a:tailEnd/>
          </a:ln>
        </p:spPr>
        <p:txBody>
          <a:bodyPr>
            <a:spAutoFit/>
          </a:bodyPr>
          <a:lstStyle/>
          <a:p>
            <a:pPr algn="just"/>
            <a:r>
              <a:rPr lang="zh-CN" altLang="en-US" sz="2000" b="1" dirty="0">
                <a:latin typeface="宋体" pitchFamily="2" charset="-122"/>
                <a:ea typeface="宋体" pitchFamily="2" charset="-122"/>
              </a:rPr>
              <a:t>如图所示，卫星传感器去除了大气影响后，来自水体的光谱就由水面镜面反射光、水体散射光和水底反射光三部分组成。</a:t>
            </a:r>
            <a:endParaRPr lang="en-US" altLang="zh-CN" sz="2000" b="1" dirty="0">
              <a:latin typeface="宋体" pitchFamily="2" charset="-122"/>
              <a:ea typeface="宋体" pitchFamily="2" charset="-122"/>
            </a:endParaRPr>
          </a:p>
          <a:p>
            <a:pPr algn="just"/>
            <a:r>
              <a:rPr lang="zh-CN" altLang="en-US" sz="2000" b="1" dirty="0">
                <a:latin typeface="宋体" pitchFamily="2" charset="-122"/>
                <a:ea typeface="宋体" pitchFamily="2" charset="-122"/>
              </a:rPr>
              <a:t>其中，水面反射光基本无水质信息，当水深达到一定程度时，水底反射光极弱，因此均可去除，则到达传感器的光谱中的就只有水体散射光。</a:t>
            </a:r>
            <a:endParaRPr lang="en-US" altLang="zh-CN" sz="2000" b="1" dirty="0">
              <a:latin typeface="宋体" pitchFamily="2" charset="-122"/>
              <a:ea typeface="宋体" pitchFamily="2" charset="-122"/>
            </a:endParaRPr>
          </a:p>
        </p:txBody>
      </p:sp>
      <p:sp>
        <p:nvSpPr>
          <p:cNvPr id="71684" name="矩形 6"/>
          <p:cNvSpPr>
            <a:spLocks noChangeArrowheads="1"/>
          </p:cNvSpPr>
          <p:nvPr/>
        </p:nvSpPr>
        <p:spPr bwMode="auto">
          <a:xfrm>
            <a:off x="0" y="1556792"/>
            <a:ext cx="9144000" cy="461665"/>
          </a:xfrm>
          <a:prstGeom prst="rect">
            <a:avLst/>
          </a:prstGeom>
          <a:noFill/>
          <a:ln w="9525">
            <a:noFill/>
            <a:miter lim="800000"/>
            <a:headEnd/>
            <a:tailEnd/>
          </a:ln>
        </p:spPr>
        <p:txBody>
          <a:bodyPr wrap="square">
            <a:spAutoFit/>
          </a:bodyPr>
          <a:lstStyle/>
          <a:p>
            <a:pPr algn="ctr" eaLnBrk="0" hangingPunct="0"/>
            <a:r>
              <a:rPr lang="zh-CN" altLang="en-US" sz="2400" b="1" dirty="0">
                <a:solidFill>
                  <a:srgbClr val="0000FF"/>
                </a:solidFill>
                <a:latin typeface="黑体" pitchFamily="49" charset="-122"/>
                <a:ea typeface="黑体" pitchFamily="49" charset="-122"/>
              </a:rPr>
              <a:t>水体光谱组成</a:t>
            </a:r>
          </a:p>
        </p:txBody>
      </p:sp>
      <p:pic>
        <p:nvPicPr>
          <p:cNvPr id="71685" name="Picture 2"/>
          <p:cNvPicPr>
            <a:picLocks noChangeAspect="1" noChangeArrowheads="1"/>
          </p:cNvPicPr>
          <p:nvPr/>
        </p:nvPicPr>
        <p:blipFill>
          <a:blip r:embed="rId2" cstate="print"/>
          <a:srcRect/>
          <a:stretch>
            <a:fillRect/>
          </a:stretch>
        </p:blipFill>
        <p:spPr bwMode="auto">
          <a:xfrm>
            <a:off x="571500" y="2357438"/>
            <a:ext cx="4162425" cy="3781425"/>
          </a:xfrm>
          <a:prstGeom prst="rect">
            <a:avLst/>
          </a:prstGeom>
          <a:noFill/>
          <a:ln w="9525">
            <a:noFill/>
            <a:miter lim="800000"/>
            <a:headEnd/>
            <a:tailEnd/>
          </a:ln>
        </p:spPr>
      </p:pic>
      <p:sp>
        <p:nvSpPr>
          <p:cNvPr id="6"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2">
            <a:extLst>
              <a:ext uri="{FF2B5EF4-FFF2-40B4-BE49-F238E27FC236}">
                <a16:creationId xmlns:a16="http://schemas.microsoft.com/office/drawing/2014/main" id="{E2524DB7-D113-4495-8898-AE076FE0500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755650" y="2741613"/>
            <a:ext cx="7488238" cy="560387"/>
          </a:xfrm>
          <a:prstGeom prst="rect">
            <a:avLst/>
          </a:prstGeom>
          <a:noFill/>
          <a:ln w="9525">
            <a:noFill/>
            <a:miter lim="800000"/>
            <a:headEnd/>
            <a:tailEnd/>
          </a:ln>
        </p:spPr>
        <p:txBody>
          <a:bodyPr anchor="ctr">
            <a:spAutoFit/>
          </a:bodyPr>
          <a:lstStyle/>
          <a:p>
            <a:pPr indent="269875" algn="just">
              <a:lnSpc>
                <a:spcPct val="150000"/>
              </a:lnSpc>
            </a:pPr>
            <a:r>
              <a:rPr lang="zh-CN" altLang="en-US" sz="2400" b="1">
                <a:latin typeface="仿宋_GB2312" charset="-122"/>
              </a:rPr>
              <a:t>  </a:t>
            </a:r>
          </a:p>
        </p:txBody>
      </p:sp>
      <p:sp>
        <p:nvSpPr>
          <p:cNvPr id="6" name="矩形 5"/>
          <p:cNvSpPr/>
          <p:nvPr/>
        </p:nvSpPr>
        <p:spPr>
          <a:xfrm>
            <a:off x="928688" y="2286000"/>
            <a:ext cx="7358062" cy="3786188"/>
          </a:xfrm>
          <a:prstGeom prst="rect">
            <a:avLst/>
          </a:prstGeom>
        </p:spPr>
        <p:txBody>
          <a:bodyPr>
            <a:spAutoFit/>
          </a:bodyPr>
          <a:lstStyle/>
          <a:p>
            <a:pPr algn="just">
              <a:lnSpc>
                <a:spcPct val="150000"/>
              </a:lnSpc>
              <a:defRPr/>
            </a:pPr>
            <a:r>
              <a:rPr lang="zh-CN" altLang="en-US" sz="2000" b="1" dirty="0">
                <a:latin typeface="+mn-ea"/>
                <a:ea typeface="+mn-ea"/>
              </a:rPr>
              <a:t>    一般情况下，在光学遥感波段，以悬浮泥沙为主的悬浮物使水体的散射光显著加强。耗氧性有机污染物和重金属使水体吸收率显著增强，叶绿素使水体在可见光波段吸收率增大，而在红外波段则出现反射峰，并存在特殊的荧光峰。这种在不同波段上散射和吸收性质的差异使得根据遥感资料定量反演几种主要杂质的种类和浓度成为可能。</a:t>
            </a:r>
            <a:endParaRPr lang="en-US" altLang="zh-CN" sz="2000" b="1" dirty="0">
              <a:latin typeface="+mn-ea"/>
              <a:ea typeface="+mn-ea"/>
            </a:endParaRPr>
          </a:p>
          <a:p>
            <a:pPr algn="just">
              <a:lnSpc>
                <a:spcPct val="150000"/>
              </a:lnSpc>
              <a:defRPr/>
            </a:pPr>
            <a:r>
              <a:rPr lang="zh-CN" altLang="en-US" sz="2000" b="1" dirty="0">
                <a:latin typeface="+mn-ea"/>
                <a:ea typeface="+mn-ea"/>
              </a:rPr>
              <a:t>    因此，可以建立水体反射率与水质成分含量的函数关系，求解后可得每个像素点的水质成分和浓度。</a:t>
            </a:r>
            <a:endParaRPr lang="en-US" altLang="zh-CN" sz="2000" b="1" dirty="0">
              <a:latin typeface="+mn-ea"/>
              <a:ea typeface="+mn-ea"/>
            </a:endParaRPr>
          </a:p>
        </p:txBody>
      </p:sp>
      <p:sp>
        <p:nvSpPr>
          <p:cNvPr id="72708" name="矩形 6"/>
          <p:cNvSpPr>
            <a:spLocks noChangeArrowheads="1"/>
          </p:cNvSpPr>
          <p:nvPr/>
        </p:nvSpPr>
        <p:spPr bwMode="auto">
          <a:xfrm>
            <a:off x="0" y="1628800"/>
            <a:ext cx="9144000" cy="461665"/>
          </a:xfrm>
          <a:prstGeom prst="rect">
            <a:avLst/>
          </a:prstGeom>
          <a:noFill/>
          <a:ln w="9525">
            <a:noFill/>
            <a:miter lim="800000"/>
            <a:headEnd/>
            <a:tailEnd/>
          </a:ln>
        </p:spPr>
        <p:txBody>
          <a:bodyPr wrap="square">
            <a:spAutoFit/>
          </a:bodyPr>
          <a:lstStyle/>
          <a:p>
            <a:pPr algn="ctr" eaLnBrk="0" hangingPunct="0"/>
            <a:r>
              <a:rPr lang="zh-CN" altLang="en-US" sz="2400" b="1" dirty="0">
                <a:solidFill>
                  <a:srgbClr val="0000FF"/>
                </a:solidFill>
                <a:latin typeface="黑体" pitchFamily="49" charset="-122"/>
                <a:ea typeface="黑体" pitchFamily="49" charset="-122"/>
              </a:rPr>
              <a:t>杂质对水体光谱的影响</a:t>
            </a:r>
            <a:endParaRPr lang="zh-CN" altLang="en-US" sz="2400" b="1" dirty="0">
              <a:solidFill>
                <a:srgbClr val="0000FF"/>
              </a:solidFill>
              <a:ea typeface="黑体" pitchFamily="49" charset="-122"/>
            </a:endParaRPr>
          </a:p>
        </p:txBody>
      </p:sp>
      <p:sp>
        <p:nvSpPr>
          <p:cNvPr id="7"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9" name="矩形 2">
            <a:extLst>
              <a:ext uri="{FF2B5EF4-FFF2-40B4-BE49-F238E27FC236}">
                <a16:creationId xmlns:a16="http://schemas.microsoft.com/office/drawing/2014/main" id="{32E5C93A-C8C0-4415-873F-F02BBC0E3BB9}"/>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ChangeArrowheads="1"/>
          </p:cNvSpPr>
          <p:nvPr/>
        </p:nvSpPr>
        <p:spPr bwMode="auto">
          <a:xfrm>
            <a:off x="755650" y="2741613"/>
            <a:ext cx="7488238" cy="560387"/>
          </a:xfrm>
          <a:prstGeom prst="rect">
            <a:avLst/>
          </a:prstGeom>
          <a:noFill/>
          <a:ln w="9525">
            <a:noFill/>
            <a:miter lim="800000"/>
            <a:headEnd/>
            <a:tailEnd/>
          </a:ln>
        </p:spPr>
        <p:txBody>
          <a:bodyPr anchor="ctr">
            <a:spAutoFit/>
          </a:bodyPr>
          <a:lstStyle/>
          <a:p>
            <a:pPr indent="269875" algn="just">
              <a:lnSpc>
                <a:spcPct val="150000"/>
              </a:lnSpc>
            </a:pPr>
            <a:r>
              <a:rPr lang="zh-CN" altLang="en-US" sz="2400" b="1">
                <a:latin typeface="仿宋_GB2312" charset="-122"/>
              </a:rPr>
              <a:t>  </a:t>
            </a:r>
          </a:p>
        </p:txBody>
      </p:sp>
      <p:sp>
        <p:nvSpPr>
          <p:cNvPr id="6" name="矩形 5"/>
          <p:cNvSpPr/>
          <p:nvPr/>
        </p:nvSpPr>
        <p:spPr>
          <a:xfrm>
            <a:off x="928688" y="2553412"/>
            <a:ext cx="7358062" cy="3251852"/>
          </a:xfrm>
          <a:prstGeom prst="rect">
            <a:avLst/>
          </a:prstGeom>
        </p:spPr>
        <p:txBody>
          <a:bodyPr>
            <a:spAutoFit/>
          </a:bodyPr>
          <a:lstStyle/>
          <a:p>
            <a:pPr algn="just">
              <a:lnSpc>
                <a:spcPct val="150000"/>
              </a:lnSpc>
              <a:defRPr/>
            </a:pPr>
            <a:r>
              <a:rPr lang="zh-CN" altLang="en-US" sz="2000" b="1" dirty="0">
                <a:latin typeface="+mn-ea"/>
                <a:ea typeface="+mn-ea"/>
              </a:rPr>
              <a:t>    水质遥感可提取的参数取决于所采用的遥感数据的</a:t>
            </a:r>
            <a:r>
              <a:rPr lang="zh-CN" altLang="en-US" sz="2000" b="1" dirty="0">
                <a:solidFill>
                  <a:srgbClr val="FF0000"/>
                </a:solidFill>
                <a:latin typeface="+mn-ea"/>
                <a:ea typeface="+mn-ea"/>
              </a:rPr>
              <a:t>光学波段数</a:t>
            </a:r>
            <a:r>
              <a:rPr lang="zh-CN" altLang="en-US" sz="2000" b="1" dirty="0">
                <a:latin typeface="+mn-ea"/>
                <a:ea typeface="+mn-ea"/>
              </a:rPr>
              <a:t>以及水体各成分的</a:t>
            </a:r>
            <a:r>
              <a:rPr lang="zh-CN" altLang="en-US" sz="2000" b="1" dirty="0">
                <a:solidFill>
                  <a:srgbClr val="FF0000"/>
                </a:solidFill>
                <a:latin typeface="+mn-ea"/>
                <a:ea typeface="+mn-ea"/>
              </a:rPr>
              <a:t>散射系数和吸收系数</a:t>
            </a:r>
            <a:r>
              <a:rPr lang="zh-CN" altLang="en-US" sz="2000" b="1" dirty="0">
                <a:latin typeface="+mn-ea"/>
                <a:ea typeface="+mn-ea"/>
              </a:rPr>
              <a:t>。反演精度则取决于</a:t>
            </a:r>
            <a:r>
              <a:rPr lang="zh-CN" altLang="en-US" sz="2000" b="1" dirty="0">
                <a:solidFill>
                  <a:srgbClr val="FF0000"/>
                </a:solidFill>
                <a:latin typeface="+mn-ea"/>
                <a:ea typeface="+mn-ea"/>
              </a:rPr>
              <a:t>遥感数据的质量、大气纠正精度、出水辐射反射率的计算精度</a:t>
            </a:r>
            <a:r>
              <a:rPr lang="zh-CN" altLang="en-US" sz="2000" b="1" dirty="0">
                <a:latin typeface="+mn-ea"/>
                <a:ea typeface="+mn-ea"/>
              </a:rPr>
              <a:t>。目前，采用中高分辨率的卫星数据，可以定量反演出的水质参数为：</a:t>
            </a:r>
            <a:r>
              <a:rPr lang="zh-CN" altLang="en-US" sz="2000" b="1" dirty="0">
                <a:solidFill>
                  <a:srgbClr val="0000FF"/>
                </a:solidFill>
                <a:latin typeface="+mn-ea"/>
                <a:ea typeface="+mn-ea"/>
              </a:rPr>
              <a:t>混浊度、耗氧性有机物（</a:t>
            </a:r>
            <a:r>
              <a:rPr lang="en-US" altLang="zh-CN" sz="2000" b="1" dirty="0">
                <a:solidFill>
                  <a:srgbClr val="0000FF"/>
                </a:solidFill>
                <a:latin typeface="+mn-ea"/>
                <a:ea typeface="+mn-ea"/>
              </a:rPr>
              <a:t>COD</a:t>
            </a:r>
            <a:r>
              <a:rPr lang="zh-CN" altLang="en-US" sz="2000" b="1" dirty="0">
                <a:solidFill>
                  <a:srgbClr val="0000FF"/>
                </a:solidFill>
                <a:latin typeface="+mn-ea"/>
                <a:ea typeface="+mn-ea"/>
              </a:rPr>
              <a:t>）</a:t>
            </a:r>
            <a:r>
              <a:rPr lang="en-US" altLang="zh-CN" sz="2000" b="1" dirty="0">
                <a:solidFill>
                  <a:srgbClr val="0000FF"/>
                </a:solidFill>
                <a:latin typeface="+mn-ea"/>
                <a:ea typeface="+mn-ea"/>
              </a:rPr>
              <a:t>+ </a:t>
            </a:r>
            <a:r>
              <a:rPr lang="zh-CN" altLang="en-US" sz="2000" b="1" dirty="0">
                <a:solidFill>
                  <a:srgbClr val="0000FF"/>
                </a:solidFill>
                <a:latin typeface="+mn-ea"/>
                <a:ea typeface="+mn-ea"/>
              </a:rPr>
              <a:t>重金属、叶绿素浓度、油污含量等</a:t>
            </a:r>
            <a:r>
              <a:rPr lang="zh-CN" altLang="en-US" sz="2000" b="1" dirty="0">
                <a:latin typeface="+mn-ea"/>
                <a:ea typeface="+mn-ea"/>
              </a:rPr>
              <a:t>。其他参数则可以从这些参数中得到间接反映，如氮、磷增加会导致叶绿素的增加等。</a:t>
            </a:r>
            <a:endParaRPr lang="en-US" altLang="zh-CN" sz="2000" b="1" dirty="0">
              <a:latin typeface="+mn-ea"/>
              <a:ea typeface="+mn-ea"/>
            </a:endParaRPr>
          </a:p>
        </p:txBody>
      </p:sp>
      <p:sp>
        <p:nvSpPr>
          <p:cNvPr id="73732" name="矩形 6"/>
          <p:cNvSpPr>
            <a:spLocks noChangeArrowheads="1"/>
          </p:cNvSpPr>
          <p:nvPr/>
        </p:nvSpPr>
        <p:spPr bwMode="auto">
          <a:xfrm>
            <a:off x="0" y="1829767"/>
            <a:ext cx="9144000" cy="461665"/>
          </a:xfrm>
          <a:prstGeom prst="rect">
            <a:avLst/>
          </a:prstGeom>
          <a:noFill/>
          <a:ln w="9525">
            <a:noFill/>
            <a:miter lim="800000"/>
            <a:headEnd/>
            <a:tailEnd/>
          </a:ln>
        </p:spPr>
        <p:txBody>
          <a:bodyPr>
            <a:spAutoFit/>
          </a:bodyPr>
          <a:lstStyle/>
          <a:p>
            <a:pPr algn="ctr" eaLnBrk="0" hangingPunct="0"/>
            <a:r>
              <a:rPr lang="zh-CN" altLang="en-US" sz="2400" b="1" dirty="0">
                <a:solidFill>
                  <a:srgbClr val="0000FF"/>
                </a:solidFill>
                <a:latin typeface="黑体" pitchFamily="49" charset="-122"/>
                <a:ea typeface="黑体" pitchFamily="49" charset="-122"/>
              </a:rPr>
              <a:t>水质遥感可提取的参数及其精度</a:t>
            </a:r>
            <a:endParaRPr lang="zh-CN" altLang="en-US" sz="2400" b="1" dirty="0">
              <a:solidFill>
                <a:srgbClr val="0000FF"/>
              </a:solidFill>
              <a:ea typeface="黑体" pitchFamily="49" charset="-122"/>
            </a:endParaRP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2">
            <a:extLst>
              <a:ext uri="{FF2B5EF4-FFF2-40B4-BE49-F238E27FC236}">
                <a16:creationId xmlns:a16="http://schemas.microsoft.com/office/drawing/2014/main" id="{DE3625E0-F7D3-4566-9C60-0852C55D61C1}"/>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039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1773238"/>
            <a:ext cx="9144000" cy="448969"/>
          </a:xfrm>
          <a:prstGeom prst="rect">
            <a:avLst/>
          </a:prstGeom>
          <a:noFill/>
          <a:ln w="9525">
            <a:noFill/>
            <a:miter lim="800000"/>
            <a:headEnd/>
            <a:tailEnd/>
          </a:ln>
        </p:spPr>
        <p:txBody>
          <a:bodyPr>
            <a:spAutoFit/>
          </a:bodyPr>
          <a:lstStyle/>
          <a:p>
            <a:pPr algn="ctr" eaLnBrk="1" hangingPunct="1">
              <a:lnSpc>
                <a:spcPct val="110000"/>
              </a:lnSpc>
              <a:spcAft>
                <a:spcPct val="50000"/>
              </a:spcAft>
            </a:pPr>
            <a:r>
              <a:rPr lang="en-US" altLang="zh-CN" sz="2400" b="1" dirty="0">
                <a:solidFill>
                  <a:srgbClr val="FF0000"/>
                </a:solidFill>
                <a:latin typeface="黑体" pitchFamily="49" charset="-122"/>
                <a:ea typeface="黑体" pitchFamily="49" charset="-122"/>
              </a:rPr>
              <a:t>1.1</a:t>
            </a:r>
            <a:r>
              <a:rPr lang="zh-CN" altLang="en-US" sz="2400" b="1" dirty="0">
                <a:solidFill>
                  <a:srgbClr val="FF0000"/>
                </a:solidFill>
                <a:latin typeface="黑体" pitchFamily="49" charset="-122"/>
                <a:ea typeface="黑体" pitchFamily="49" charset="-122"/>
              </a:rPr>
              <a:t>  全国水利信息化发展</a:t>
            </a: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十三五</a:t>
            </a:r>
            <a:r>
              <a:rPr lang="en-US" altLang="zh-CN" sz="2400" b="1" dirty="0">
                <a:solidFill>
                  <a:srgbClr val="FF0000"/>
                </a:solidFill>
                <a:latin typeface="黑体" pitchFamily="49" charset="-122"/>
                <a:ea typeface="黑体" pitchFamily="49" charset="-122"/>
              </a:rPr>
              <a:t>”</a:t>
            </a:r>
            <a:r>
              <a:rPr lang="zh-CN" altLang="en-US" sz="2400" b="1" dirty="0">
                <a:solidFill>
                  <a:srgbClr val="FF0000"/>
                </a:solidFill>
                <a:latin typeface="黑体" pitchFamily="49" charset="-122"/>
                <a:ea typeface="黑体" pitchFamily="49" charset="-122"/>
              </a:rPr>
              <a:t>规划</a:t>
            </a:r>
          </a:p>
        </p:txBody>
      </p:sp>
      <p:sp>
        <p:nvSpPr>
          <p:cNvPr id="15363" name="Rectangle 4"/>
          <p:cNvSpPr>
            <a:spLocks noChangeArrowheads="1"/>
          </p:cNvSpPr>
          <p:nvPr/>
        </p:nvSpPr>
        <p:spPr bwMode="auto">
          <a:xfrm>
            <a:off x="681038" y="2571750"/>
            <a:ext cx="7995418" cy="3323987"/>
          </a:xfrm>
          <a:prstGeom prst="rect">
            <a:avLst/>
          </a:prstGeom>
          <a:noFill/>
          <a:ln w="9525">
            <a:noFill/>
            <a:miter lim="800000"/>
            <a:headEnd/>
            <a:tailEnd/>
          </a:ln>
        </p:spPr>
        <p:txBody>
          <a:bodyPr wrap="square">
            <a:spAutoFit/>
          </a:bodyPr>
          <a:lstStyle/>
          <a:p>
            <a:pPr algn="just" eaLnBrk="1" hangingPunct="1">
              <a:lnSpc>
                <a:spcPct val="150000"/>
              </a:lnSpc>
            </a:pPr>
            <a:r>
              <a:rPr lang="zh-CN" altLang="en-US" sz="2000" b="1" dirty="0">
                <a:solidFill>
                  <a:srgbClr val="FF0000"/>
                </a:solidFill>
                <a:latin typeface="仿宋" pitchFamily="49" charset="-122"/>
                <a:ea typeface="仿宋" pitchFamily="49" charset="-122"/>
                <a:cs typeface="Arial" pitchFamily="34" charset="0"/>
              </a:rPr>
              <a:t>总体思路：</a:t>
            </a:r>
            <a:r>
              <a:rPr lang="zh-CN" altLang="en-US" sz="2000" b="1" dirty="0">
                <a:latin typeface="仿宋" pitchFamily="49" charset="-122"/>
                <a:ea typeface="仿宋" pitchFamily="49" charset="-122"/>
                <a:cs typeface="Arial" pitchFamily="34" charset="0"/>
              </a:rPr>
              <a:t>深入贯彻</a:t>
            </a:r>
            <a:r>
              <a:rPr lang="en-US" altLang="zh-CN" sz="2000" b="1" dirty="0">
                <a:latin typeface="仿宋" pitchFamily="49" charset="-122"/>
                <a:ea typeface="仿宋" pitchFamily="49" charset="-122"/>
                <a:cs typeface="Arial" pitchFamily="34" charset="0"/>
              </a:rPr>
              <a:t>“</a:t>
            </a:r>
            <a:r>
              <a:rPr lang="zh-CN" altLang="en-US" sz="2000" b="1" dirty="0">
                <a:latin typeface="仿宋" pitchFamily="49" charset="-122"/>
                <a:ea typeface="仿宋" pitchFamily="49" charset="-122"/>
                <a:cs typeface="Arial" pitchFamily="34" charset="0"/>
              </a:rPr>
              <a:t>节水优先、空间均衡、系统治理、两手发力</a:t>
            </a:r>
            <a:r>
              <a:rPr lang="en-US" altLang="zh-CN" sz="2000" b="1" dirty="0">
                <a:latin typeface="仿宋" pitchFamily="49" charset="-122"/>
                <a:ea typeface="仿宋" pitchFamily="49" charset="-122"/>
                <a:cs typeface="Arial" pitchFamily="34" charset="0"/>
              </a:rPr>
              <a:t>”</a:t>
            </a:r>
            <a:r>
              <a:rPr lang="zh-CN" altLang="en-US" sz="2000" b="1" dirty="0">
                <a:latin typeface="仿宋" pitchFamily="49" charset="-122"/>
                <a:ea typeface="仿宋" pitchFamily="49" charset="-122"/>
                <a:cs typeface="Arial" pitchFamily="34" charset="0"/>
              </a:rPr>
              <a:t>新时期水利工作方针，紧紧围绕</a:t>
            </a:r>
            <a:r>
              <a:rPr lang="en-US" altLang="zh-CN" sz="2000" b="1" dirty="0">
                <a:latin typeface="仿宋" pitchFamily="49" charset="-122"/>
                <a:ea typeface="仿宋" pitchFamily="49" charset="-122"/>
                <a:cs typeface="Arial" pitchFamily="34" charset="0"/>
              </a:rPr>
              <a:t>“</a:t>
            </a:r>
            <a:r>
              <a:rPr lang="zh-CN" altLang="en-US" sz="2000" b="1" dirty="0">
                <a:latin typeface="仿宋" pitchFamily="49" charset="-122"/>
                <a:ea typeface="仿宋" pitchFamily="49" charset="-122"/>
                <a:cs typeface="Arial" pitchFamily="34" charset="0"/>
              </a:rPr>
              <a:t>十三五</a:t>
            </a:r>
            <a:r>
              <a:rPr lang="en-US" altLang="zh-CN" sz="2000" b="1" dirty="0">
                <a:latin typeface="仿宋" pitchFamily="49" charset="-122"/>
                <a:ea typeface="仿宋" pitchFamily="49" charset="-122"/>
                <a:cs typeface="Arial" pitchFamily="34" charset="0"/>
              </a:rPr>
              <a:t>”</a:t>
            </a:r>
            <a:r>
              <a:rPr lang="zh-CN" altLang="en-US" sz="2000" b="1" dirty="0">
                <a:latin typeface="仿宋" pitchFamily="49" charset="-122"/>
                <a:ea typeface="仿宋" pitchFamily="49" charset="-122"/>
                <a:cs typeface="Arial" pitchFamily="34" charset="0"/>
              </a:rPr>
              <a:t>水利改革发展目标，以创新为动力，以需求为导向，以整合为手段，以应用为核心，以安全为保障，强化信息技术与水利业务深度融合，深化水利信息资源开发利用与共享，坚持公共服务与业务应用协同发展，加强立体化监测、精细化管理、</a:t>
            </a:r>
            <a:r>
              <a:rPr lang="zh-CN" altLang="en-US" sz="2000" b="1" dirty="0">
                <a:solidFill>
                  <a:srgbClr val="0000FF"/>
                </a:solidFill>
                <a:latin typeface="仿宋" pitchFamily="49" charset="-122"/>
                <a:ea typeface="仿宋" pitchFamily="49" charset="-122"/>
                <a:cs typeface="Arial" pitchFamily="34" charset="0"/>
              </a:rPr>
              <a:t>智能化决策</a:t>
            </a:r>
            <a:r>
              <a:rPr lang="zh-CN" altLang="en-US" sz="2000" b="1" dirty="0">
                <a:latin typeface="仿宋" pitchFamily="49" charset="-122"/>
                <a:ea typeface="仿宋" pitchFamily="49" charset="-122"/>
                <a:cs typeface="Arial" pitchFamily="34" charset="0"/>
              </a:rPr>
              <a:t>和便捷化服务能力建设，</a:t>
            </a:r>
            <a:r>
              <a:rPr lang="zh-CN" altLang="en-US" sz="2000" b="1" dirty="0">
                <a:solidFill>
                  <a:srgbClr val="0000FF"/>
                </a:solidFill>
                <a:latin typeface="仿宋" pitchFamily="49" charset="-122"/>
                <a:ea typeface="仿宋" pitchFamily="49" charset="-122"/>
                <a:cs typeface="Arial" pitchFamily="34" charset="0"/>
              </a:rPr>
              <a:t>推动“数字水利”向“智慧水利”转变，</a:t>
            </a:r>
            <a:r>
              <a:rPr lang="zh-CN" altLang="en-US" sz="2000" b="1" dirty="0">
                <a:latin typeface="仿宋" pitchFamily="49" charset="-122"/>
                <a:ea typeface="仿宋" pitchFamily="49" charset="-122"/>
                <a:cs typeface="Arial" pitchFamily="34" charset="0"/>
              </a:rPr>
              <a:t>推进水治理体系和水治理能力现代化。</a:t>
            </a:r>
          </a:p>
        </p:txBody>
      </p:sp>
      <p:sp>
        <p:nvSpPr>
          <p:cNvPr id="6"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755650" y="2741613"/>
            <a:ext cx="7488238" cy="560387"/>
          </a:xfrm>
          <a:prstGeom prst="rect">
            <a:avLst/>
          </a:prstGeom>
          <a:noFill/>
          <a:ln w="9525">
            <a:noFill/>
            <a:miter lim="800000"/>
            <a:headEnd/>
            <a:tailEnd/>
          </a:ln>
        </p:spPr>
        <p:txBody>
          <a:bodyPr anchor="ctr">
            <a:spAutoFit/>
          </a:bodyPr>
          <a:lstStyle/>
          <a:p>
            <a:pPr indent="269875" algn="just">
              <a:lnSpc>
                <a:spcPct val="150000"/>
              </a:lnSpc>
            </a:pPr>
            <a:r>
              <a:rPr lang="zh-CN" altLang="en-US" sz="2400" b="1">
                <a:latin typeface="仿宋_GB2312" charset="-122"/>
              </a:rPr>
              <a:t>  </a:t>
            </a:r>
          </a:p>
        </p:txBody>
      </p:sp>
      <p:sp>
        <p:nvSpPr>
          <p:cNvPr id="6" name="矩形 5"/>
          <p:cNvSpPr/>
          <p:nvPr/>
        </p:nvSpPr>
        <p:spPr>
          <a:xfrm>
            <a:off x="539552" y="1928813"/>
            <a:ext cx="7992888" cy="1477328"/>
          </a:xfrm>
          <a:prstGeom prst="rect">
            <a:avLst/>
          </a:prstGeom>
        </p:spPr>
        <p:txBody>
          <a:bodyPr wrap="square">
            <a:spAutoFit/>
          </a:bodyPr>
          <a:lstStyle/>
          <a:p>
            <a:pPr algn="just">
              <a:lnSpc>
                <a:spcPct val="150000"/>
              </a:lnSpc>
              <a:defRPr/>
            </a:pPr>
            <a:r>
              <a:rPr lang="zh-CN" altLang="en-US" sz="2000" b="1" dirty="0">
                <a:latin typeface="+mn-ea"/>
                <a:ea typeface="+mn-ea"/>
              </a:rPr>
              <a:t>    如上所述，水面反射光和水底反射光可以不考虑，则所测水体的反射光谱主要来自水体中的水分子和水中悬浮颗粒物的散射光，则水体每个像素点的出水光谱反射率为：</a:t>
            </a:r>
            <a:endParaRPr lang="en-US" altLang="zh-CN" sz="2000" b="1" dirty="0">
              <a:latin typeface="+mn-ea"/>
              <a:ea typeface="+mn-ea"/>
            </a:endParaRPr>
          </a:p>
        </p:txBody>
      </p:sp>
      <p:sp>
        <p:nvSpPr>
          <p:cNvPr id="74756" name="矩形 6"/>
          <p:cNvSpPr>
            <a:spLocks noChangeArrowheads="1"/>
          </p:cNvSpPr>
          <p:nvPr/>
        </p:nvSpPr>
        <p:spPr bwMode="auto">
          <a:xfrm>
            <a:off x="0" y="1357313"/>
            <a:ext cx="9144000" cy="461665"/>
          </a:xfrm>
          <a:prstGeom prst="rect">
            <a:avLst/>
          </a:prstGeom>
          <a:noFill/>
          <a:ln w="9525">
            <a:noFill/>
            <a:miter lim="800000"/>
            <a:headEnd/>
            <a:tailEnd/>
          </a:ln>
        </p:spPr>
        <p:txBody>
          <a:bodyPr>
            <a:spAutoFit/>
          </a:bodyPr>
          <a:lstStyle/>
          <a:p>
            <a:pPr algn="ctr" eaLnBrk="0" hangingPunct="0"/>
            <a:r>
              <a:rPr lang="zh-CN" altLang="en-US" sz="2400" b="1" dirty="0">
                <a:solidFill>
                  <a:srgbClr val="0000FF"/>
                </a:solidFill>
                <a:latin typeface="黑体" pitchFamily="49" charset="-122"/>
                <a:ea typeface="黑体" pitchFamily="49" charset="-122"/>
              </a:rPr>
              <a:t>水质遥感模型</a:t>
            </a:r>
          </a:p>
        </p:txBody>
      </p:sp>
      <p:sp>
        <p:nvSpPr>
          <p:cNvPr id="74757" name="矩形 8"/>
          <p:cNvSpPr>
            <a:spLocks noChangeArrowheads="1"/>
          </p:cNvSpPr>
          <p:nvPr/>
        </p:nvSpPr>
        <p:spPr bwMode="auto">
          <a:xfrm>
            <a:off x="539552" y="4286250"/>
            <a:ext cx="7992888" cy="1938992"/>
          </a:xfrm>
          <a:prstGeom prst="rect">
            <a:avLst/>
          </a:prstGeom>
          <a:noFill/>
          <a:ln w="9525">
            <a:noFill/>
            <a:miter lim="800000"/>
            <a:headEnd/>
            <a:tailEnd/>
          </a:ln>
        </p:spPr>
        <p:txBody>
          <a:bodyPr wrap="square">
            <a:spAutoFit/>
          </a:bodyPr>
          <a:lstStyle/>
          <a:p>
            <a:pPr algn="just">
              <a:lnSpc>
                <a:spcPct val="150000"/>
              </a:lnSpc>
            </a:pPr>
            <a:r>
              <a:rPr lang="zh-CN" altLang="en-US" sz="2000" b="1" dirty="0">
                <a:latin typeface="+mn-ea"/>
                <a:ea typeface="+mn-ea"/>
              </a:rPr>
              <a:t>    式中，只有污染浓度</a:t>
            </a:r>
            <a:r>
              <a:rPr lang="en-US" altLang="zh-CN" sz="2000" b="1" dirty="0">
                <a:latin typeface="+mn-ea"/>
                <a:ea typeface="+mn-ea"/>
              </a:rPr>
              <a:t>Du</a:t>
            </a:r>
            <a:r>
              <a:rPr lang="zh-CN" altLang="en-US" sz="2000" b="1" dirty="0">
                <a:latin typeface="+mn-ea"/>
                <a:ea typeface="+mn-ea"/>
              </a:rPr>
              <a:t>和泥沙浑浊度</a:t>
            </a:r>
            <a:r>
              <a:rPr lang="en-US" altLang="zh-CN" sz="2000" b="1" dirty="0">
                <a:latin typeface="+mn-ea"/>
                <a:ea typeface="+mn-ea"/>
              </a:rPr>
              <a:t>Ds</a:t>
            </a:r>
            <a:r>
              <a:rPr lang="zh-CN" altLang="en-US" sz="2000" b="1" dirty="0">
                <a:latin typeface="+mn-ea"/>
                <a:ea typeface="+mn-ea"/>
              </a:rPr>
              <a:t>为未知量，</a:t>
            </a:r>
            <a:r>
              <a:rPr lang="zh-CN" altLang="zh-CN" sz="2000" b="1" dirty="0">
                <a:latin typeface="+mn-ea"/>
                <a:ea typeface="+mn-ea"/>
              </a:rPr>
              <a:t>光入射角θ为已知量，所有的吸收率</a:t>
            </a:r>
            <a:r>
              <a:rPr lang="zh-CN" altLang="zh-CN" dirty="0"/>
              <a:t>α</a:t>
            </a:r>
            <a:r>
              <a:rPr lang="zh-CN" altLang="zh-CN" sz="2000" b="1" dirty="0">
                <a:latin typeface="+mn-ea"/>
                <a:ea typeface="+mn-ea"/>
              </a:rPr>
              <a:t>和散射率</a:t>
            </a:r>
            <a:r>
              <a:rPr lang="zh-CN" altLang="zh-CN" dirty="0"/>
              <a:t>β</a:t>
            </a:r>
            <a:r>
              <a:rPr lang="zh-CN" altLang="zh-CN" sz="2000" b="1" dirty="0">
                <a:latin typeface="+mn-ea"/>
                <a:ea typeface="+mn-ea"/>
              </a:rPr>
              <a:t>（水、泥沙、污染物）均可通过测试获得。因此，将两个波段的遥感数据代入</a:t>
            </a:r>
            <a:r>
              <a:rPr lang="zh-CN" altLang="en-US" sz="2000" b="1" dirty="0">
                <a:latin typeface="+mn-ea"/>
                <a:ea typeface="+mn-ea"/>
              </a:rPr>
              <a:t>上</a:t>
            </a:r>
            <a:r>
              <a:rPr lang="zh-CN" altLang="zh-CN" sz="2000" b="1" dirty="0">
                <a:latin typeface="+mn-ea"/>
                <a:ea typeface="+mn-ea"/>
              </a:rPr>
              <a:t>式，即得到一个二元一次方程组，对其求解就可计算出污染物浓度和泥沙浑浊度</a:t>
            </a:r>
            <a:r>
              <a:rPr lang="zh-CN" altLang="en-US" sz="2000" b="1" dirty="0">
                <a:latin typeface="+mn-ea"/>
                <a:ea typeface="+mn-ea"/>
              </a:rPr>
              <a:t>。</a:t>
            </a:r>
            <a:endParaRPr lang="en-US" altLang="zh-CN" sz="2000" b="1" dirty="0">
              <a:latin typeface="+mn-ea"/>
              <a:ea typeface="+mn-ea"/>
            </a:endParaRPr>
          </a:p>
        </p:txBody>
      </p:sp>
      <p:pic>
        <p:nvPicPr>
          <p:cNvPr id="165889" name="Picture 1"/>
          <p:cNvPicPr>
            <a:picLocks noChangeAspect="1" noChangeArrowheads="1"/>
          </p:cNvPicPr>
          <p:nvPr/>
        </p:nvPicPr>
        <p:blipFill>
          <a:blip r:embed="rId2" cstate="print"/>
          <a:srcRect/>
          <a:stretch>
            <a:fillRect/>
          </a:stretch>
        </p:blipFill>
        <p:spPr bwMode="auto">
          <a:xfrm>
            <a:off x="2292449" y="3501008"/>
            <a:ext cx="4295775" cy="704850"/>
          </a:xfrm>
          <a:prstGeom prst="rect">
            <a:avLst/>
          </a:prstGeom>
          <a:noFill/>
          <a:ln w="9525">
            <a:noFill/>
            <a:miter lim="800000"/>
            <a:headEnd/>
            <a:tailEnd/>
          </a:ln>
        </p:spPr>
      </p:pic>
      <p:sp>
        <p:nvSpPr>
          <p:cNvPr id="8"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1" name="矩形 2">
            <a:extLst>
              <a:ext uri="{FF2B5EF4-FFF2-40B4-BE49-F238E27FC236}">
                <a16:creationId xmlns:a16="http://schemas.microsoft.com/office/drawing/2014/main" id="{3A532830-9CDA-48A8-9CD0-F1B9041723A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矩形 6"/>
          <p:cNvSpPr/>
          <p:nvPr/>
        </p:nvSpPr>
        <p:spPr>
          <a:xfrm>
            <a:off x="467544" y="1556792"/>
            <a:ext cx="4857750" cy="4493538"/>
          </a:xfrm>
          <a:prstGeom prst="rect">
            <a:avLst/>
          </a:prstGeom>
        </p:spPr>
        <p:txBody>
          <a:bodyPr>
            <a:spAutoFit/>
          </a:bodyPr>
          <a:lstStyle/>
          <a:p>
            <a:pPr algn="just">
              <a:lnSpc>
                <a:spcPct val="130000"/>
              </a:lnSpc>
              <a:defRPr/>
            </a:pPr>
            <a:r>
              <a:rPr lang="zh-CN" altLang="en-US" sz="2000" b="1" dirty="0">
                <a:latin typeface="仿宋" pitchFamily="49" charset="-122"/>
                <a:ea typeface="仿宋" pitchFamily="49" charset="-122"/>
              </a:rPr>
              <a:t>    卫星遥感技术发展非常快，其中，光谱分辨率和空间分辨率是卫星遥感技术的两项重要指标，随着这两项指标的提高，该技术在智慧水利的应用必然迅速发展。</a:t>
            </a:r>
            <a:endParaRPr lang="en-US" altLang="zh-CN" sz="2000" b="1" dirty="0">
              <a:latin typeface="仿宋" pitchFamily="49" charset="-122"/>
              <a:ea typeface="仿宋" pitchFamily="49" charset="-122"/>
            </a:endParaRPr>
          </a:p>
          <a:p>
            <a:pPr algn="just">
              <a:lnSpc>
                <a:spcPct val="130000"/>
              </a:lnSpc>
              <a:spcBef>
                <a:spcPts val="600"/>
              </a:spcBef>
              <a:defRPr/>
            </a:pPr>
            <a:r>
              <a:rPr lang="zh-CN" altLang="en-US" sz="2000" b="1" dirty="0">
                <a:latin typeface="仿宋" pitchFamily="49" charset="-122"/>
                <a:ea typeface="仿宋" pitchFamily="49" charset="-122"/>
              </a:rPr>
              <a:t>以“高分二号”遥感卫星（我国</a:t>
            </a:r>
            <a:r>
              <a:rPr lang="x-none" altLang="en-US" sz="2000" b="1" dirty="0">
                <a:latin typeface="仿宋" pitchFamily="49" charset="-122"/>
                <a:ea typeface="仿宋" pitchFamily="49" charset="-122"/>
              </a:rPr>
              <a:t>2014</a:t>
            </a:r>
            <a:r>
              <a:rPr lang="zh-CN" altLang="en-US" sz="2000" b="1" dirty="0">
                <a:latin typeface="仿宋" pitchFamily="49" charset="-122"/>
                <a:ea typeface="仿宋" pitchFamily="49" charset="-122"/>
              </a:rPr>
              <a:t>年</a:t>
            </a:r>
            <a:r>
              <a:rPr lang="x-none" altLang="en-US" sz="2000" b="1" dirty="0">
                <a:latin typeface="仿宋" pitchFamily="49" charset="-122"/>
                <a:ea typeface="仿宋" pitchFamily="49" charset="-122"/>
              </a:rPr>
              <a:t>8</a:t>
            </a:r>
            <a:r>
              <a:rPr lang="zh-CN" altLang="en-US" sz="2000" b="1" dirty="0">
                <a:latin typeface="仿宋" pitchFamily="49" charset="-122"/>
                <a:ea typeface="仿宋" pitchFamily="49" charset="-122"/>
              </a:rPr>
              <a:t>月</a:t>
            </a:r>
            <a:r>
              <a:rPr lang="x-none" altLang="en-US" sz="2000" b="1" dirty="0">
                <a:latin typeface="仿宋" pitchFamily="49" charset="-122"/>
                <a:ea typeface="仿宋" pitchFamily="49" charset="-122"/>
              </a:rPr>
              <a:t>1</a:t>
            </a:r>
            <a:r>
              <a:rPr lang="en-US" altLang="zh-CN" sz="2000" b="1" dirty="0">
                <a:latin typeface="仿宋" pitchFamily="49" charset="-122"/>
                <a:ea typeface="仿宋" pitchFamily="49" charset="-122"/>
              </a:rPr>
              <a:t>8</a:t>
            </a:r>
            <a:r>
              <a:rPr lang="zh-CN" altLang="en-US" sz="2000" b="1" dirty="0">
                <a:latin typeface="仿宋" pitchFamily="49" charset="-122"/>
                <a:ea typeface="仿宋" pitchFamily="49" charset="-122"/>
              </a:rPr>
              <a:t>日发射）为例，其几何分辨率为</a:t>
            </a:r>
            <a:r>
              <a:rPr lang="x-none" altLang="en-US" sz="2000" b="1" dirty="0">
                <a:solidFill>
                  <a:srgbClr val="FF0000"/>
                </a:solidFill>
                <a:latin typeface="仿宋" pitchFamily="49" charset="-122"/>
                <a:ea typeface="仿宋" pitchFamily="49" charset="-122"/>
              </a:rPr>
              <a:t>1</a:t>
            </a:r>
            <a:r>
              <a:rPr lang="zh-CN" altLang="en-US" sz="2000" b="1" dirty="0">
                <a:solidFill>
                  <a:srgbClr val="FF0000"/>
                </a:solidFill>
                <a:latin typeface="仿宋" pitchFamily="49" charset="-122"/>
                <a:ea typeface="仿宋" pitchFamily="49" charset="-122"/>
              </a:rPr>
              <a:t>米</a:t>
            </a:r>
            <a:r>
              <a:rPr lang="zh-CN" altLang="en-US" sz="2000" b="1" dirty="0">
                <a:latin typeface="仿宋" pitchFamily="49" charset="-122"/>
                <a:ea typeface="仿宋" pitchFamily="49" charset="-122"/>
              </a:rPr>
              <a:t>（</a:t>
            </a:r>
            <a:r>
              <a:rPr lang="en-US" altLang="en-US" sz="2000" b="1" dirty="0">
                <a:latin typeface="仿宋" pitchFamily="49" charset="-122"/>
                <a:ea typeface="仿宋" pitchFamily="49" charset="-122"/>
              </a:rPr>
              <a:t>2013</a:t>
            </a:r>
            <a:r>
              <a:rPr lang="zh-CN" altLang="en-US" sz="2000" b="1" dirty="0">
                <a:latin typeface="仿宋" pitchFamily="49" charset="-122"/>
                <a:ea typeface="仿宋" pitchFamily="49" charset="-122"/>
              </a:rPr>
              <a:t>年</a:t>
            </a:r>
            <a:r>
              <a:rPr lang="en-US" altLang="en-US" sz="2000" b="1" dirty="0">
                <a:latin typeface="仿宋" pitchFamily="49" charset="-122"/>
                <a:ea typeface="仿宋" pitchFamily="49" charset="-122"/>
              </a:rPr>
              <a:t>4</a:t>
            </a:r>
            <a:r>
              <a:rPr lang="zh-CN" altLang="en-US" sz="2000" b="1" dirty="0">
                <a:latin typeface="仿宋" pitchFamily="49" charset="-122"/>
                <a:ea typeface="仿宋" pitchFamily="49" charset="-122"/>
              </a:rPr>
              <a:t>月</a:t>
            </a:r>
            <a:r>
              <a:rPr lang="en-US" altLang="en-US" sz="2000" b="1" dirty="0">
                <a:latin typeface="仿宋" pitchFamily="49" charset="-122"/>
                <a:ea typeface="仿宋" pitchFamily="49" charset="-122"/>
              </a:rPr>
              <a:t>26</a:t>
            </a:r>
            <a:r>
              <a:rPr lang="zh-CN" altLang="en-US" sz="2000" b="1" dirty="0">
                <a:latin typeface="仿宋" pitchFamily="49" charset="-122"/>
                <a:ea typeface="仿宋" pitchFamily="49" charset="-122"/>
              </a:rPr>
              <a:t>日发射的高分一号卫星的几何分辨率为</a:t>
            </a:r>
            <a:r>
              <a:rPr lang="en-US" altLang="en-US" sz="2000" b="1" dirty="0">
                <a:latin typeface="仿宋" pitchFamily="49" charset="-122"/>
                <a:ea typeface="仿宋" pitchFamily="49" charset="-122"/>
              </a:rPr>
              <a:t>2</a:t>
            </a:r>
            <a:r>
              <a:rPr lang="zh-CN" altLang="en-US" sz="2000" b="1" dirty="0">
                <a:latin typeface="仿宋" pitchFamily="49" charset="-122"/>
                <a:ea typeface="仿宋" pitchFamily="49" charset="-122"/>
              </a:rPr>
              <a:t>米、多光谱分辨率为</a:t>
            </a:r>
            <a:r>
              <a:rPr lang="en-US" altLang="en-US" sz="2000" b="1" dirty="0">
                <a:latin typeface="仿宋" pitchFamily="49" charset="-122"/>
                <a:ea typeface="仿宋" pitchFamily="49" charset="-122"/>
              </a:rPr>
              <a:t>8</a:t>
            </a:r>
            <a:r>
              <a:rPr lang="zh-CN" altLang="en-US" sz="2000" b="1" dirty="0">
                <a:latin typeface="仿宋" pitchFamily="49" charset="-122"/>
                <a:ea typeface="仿宋" pitchFamily="49" charset="-122"/>
              </a:rPr>
              <a:t>米），美国 </a:t>
            </a:r>
            <a:r>
              <a:rPr lang="x-none" altLang="en-US" sz="2000" b="1" dirty="0">
                <a:latin typeface="仿宋" pitchFamily="49" charset="-122"/>
                <a:ea typeface="仿宋" pitchFamily="49" charset="-122"/>
              </a:rPr>
              <a:t>Digital Globe</a:t>
            </a:r>
            <a:r>
              <a:rPr lang="en-US" altLang="en-US" sz="2000" b="1" dirty="0">
                <a:latin typeface="仿宋" pitchFamily="49" charset="-122"/>
                <a:ea typeface="仿宋" pitchFamily="49" charset="-122"/>
              </a:rPr>
              <a:t> </a:t>
            </a:r>
            <a:r>
              <a:rPr lang="zh-CN" altLang="en-US" sz="2000" b="1" dirty="0">
                <a:latin typeface="仿宋" pitchFamily="49" charset="-122"/>
                <a:ea typeface="仿宋" pitchFamily="49" charset="-122"/>
              </a:rPr>
              <a:t>公司</a:t>
            </a:r>
            <a:r>
              <a:rPr lang="x-none" altLang="en-US" sz="2000" b="1" dirty="0">
                <a:latin typeface="仿宋" pitchFamily="49" charset="-122"/>
                <a:ea typeface="仿宋" pitchFamily="49" charset="-122"/>
              </a:rPr>
              <a:t>2014</a:t>
            </a:r>
            <a:r>
              <a:rPr lang="zh-CN" altLang="en-US" sz="2000" b="1" dirty="0">
                <a:latin typeface="仿宋" pitchFamily="49" charset="-122"/>
                <a:ea typeface="仿宋" pitchFamily="49" charset="-122"/>
              </a:rPr>
              <a:t>年</a:t>
            </a:r>
            <a:r>
              <a:rPr lang="x-none" altLang="en-US" sz="2000" b="1" dirty="0">
                <a:latin typeface="仿宋" pitchFamily="49" charset="-122"/>
                <a:ea typeface="仿宋" pitchFamily="49" charset="-122"/>
              </a:rPr>
              <a:t>8</a:t>
            </a:r>
            <a:r>
              <a:rPr lang="zh-CN" altLang="en-US" sz="2000" b="1" dirty="0">
                <a:latin typeface="仿宋" pitchFamily="49" charset="-122"/>
                <a:ea typeface="仿宋" pitchFamily="49" charset="-122"/>
              </a:rPr>
              <a:t>月</a:t>
            </a:r>
            <a:r>
              <a:rPr lang="x-none" altLang="en-US" sz="2000" b="1" dirty="0">
                <a:latin typeface="仿宋" pitchFamily="49" charset="-122"/>
                <a:ea typeface="仿宋" pitchFamily="49" charset="-122"/>
              </a:rPr>
              <a:t>14</a:t>
            </a:r>
            <a:r>
              <a:rPr lang="zh-CN" altLang="en-US" sz="2000" b="1" dirty="0">
                <a:latin typeface="仿宋" pitchFamily="49" charset="-122"/>
                <a:ea typeface="仿宋" pitchFamily="49" charset="-122"/>
              </a:rPr>
              <a:t>日发射的</a:t>
            </a:r>
            <a:r>
              <a:rPr lang="x-none" sz="2000" b="1" dirty="0">
                <a:latin typeface="仿宋" pitchFamily="49" charset="-122"/>
                <a:ea typeface="仿宋" pitchFamily="49" charset="-122"/>
              </a:rPr>
              <a:t>World View-3</a:t>
            </a:r>
            <a:r>
              <a:rPr lang="en-US" sz="2000" b="1" dirty="0">
                <a:latin typeface="仿宋" pitchFamily="49" charset="-122"/>
                <a:ea typeface="仿宋" pitchFamily="49" charset="-122"/>
              </a:rPr>
              <a:t> </a:t>
            </a:r>
            <a:r>
              <a:rPr lang="zh-CN" altLang="en-US" sz="2000" b="1" dirty="0">
                <a:latin typeface="仿宋" pitchFamily="49" charset="-122"/>
                <a:ea typeface="仿宋" pitchFamily="49" charset="-122"/>
              </a:rPr>
              <a:t>卫星的</a:t>
            </a:r>
            <a:r>
              <a:rPr lang="zh-CN" altLang="en-US" sz="2000" b="1" dirty="0">
                <a:solidFill>
                  <a:srgbClr val="0000FF"/>
                </a:solidFill>
                <a:latin typeface="仿宋" pitchFamily="49" charset="-122"/>
                <a:ea typeface="仿宋" pitchFamily="49" charset="-122"/>
              </a:rPr>
              <a:t>几何分辨率为</a:t>
            </a:r>
            <a:r>
              <a:rPr lang="x-none" sz="2000" b="1" dirty="0">
                <a:solidFill>
                  <a:srgbClr val="0000FF"/>
                </a:solidFill>
                <a:latin typeface="仿宋" pitchFamily="49" charset="-122"/>
                <a:ea typeface="仿宋" pitchFamily="49" charset="-122"/>
              </a:rPr>
              <a:t>0.31</a:t>
            </a:r>
            <a:r>
              <a:rPr lang="zh-CN" altLang="en-US" sz="2000" b="1" dirty="0">
                <a:solidFill>
                  <a:srgbClr val="0000FF"/>
                </a:solidFill>
                <a:latin typeface="仿宋" pitchFamily="49" charset="-122"/>
                <a:ea typeface="仿宋" pitchFamily="49" charset="-122"/>
              </a:rPr>
              <a:t>米，多光谱分辨率为</a:t>
            </a:r>
            <a:r>
              <a:rPr lang="zh-CN" altLang="en-US" sz="2000" b="1" dirty="0">
                <a:solidFill>
                  <a:srgbClr val="0000FF"/>
                </a:solidFill>
                <a:effectLst>
                  <a:outerShdw blurRad="38100" dist="38100" dir="2700000" algn="tl">
                    <a:srgbClr val="C0C0C0"/>
                  </a:outerShdw>
                </a:effectLst>
                <a:latin typeface="仿宋" pitchFamily="49" charset="-122"/>
                <a:ea typeface="仿宋" pitchFamily="49" charset="-122"/>
              </a:rPr>
              <a:t>1.24 米</a:t>
            </a:r>
            <a:r>
              <a:rPr lang="zh-CN" altLang="en-US" sz="2000" b="1" dirty="0">
                <a:solidFill>
                  <a:srgbClr val="0000FF"/>
                </a:solidFill>
                <a:latin typeface="仿宋" pitchFamily="49" charset="-122"/>
                <a:ea typeface="仿宋" pitchFamily="49" charset="-122"/>
              </a:rPr>
              <a:t>。</a:t>
            </a:r>
          </a:p>
        </p:txBody>
      </p:sp>
      <p:sp>
        <p:nvSpPr>
          <p:cNvPr id="8" name="矩形 7"/>
          <p:cNvSpPr/>
          <p:nvPr/>
        </p:nvSpPr>
        <p:spPr>
          <a:xfrm>
            <a:off x="5724128" y="5303167"/>
            <a:ext cx="2858475" cy="646331"/>
          </a:xfrm>
          <a:prstGeom prst="rect">
            <a:avLst/>
          </a:prstGeom>
        </p:spPr>
        <p:txBody>
          <a:bodyPr wrap="none">
            <a:spAutoFit/>
          </a:bodyPr>
          <a:lstStyle/>
          <a:p>
            <a:pPr>
              <a:defRPr/>
            </a:pPr>
            <a:r>
              <a:rPr lang="zh-CN" altLang="en-US" b="1" dirty="0">
                <a:latin typeface="+mn-ea"/>
                <a:ea typeface="+mn-ea"/>
              </a:rPr>
              <a:t> 位于太原卫星发射中心</a:t>
            </a:r>
            <a:endParaRPr lang="en-US" altLang="zh-CN" b="1" dirty="0">
              <a:latin typeface="+mn-ea"/>
              <a:ea typeface="+mn-ea"/>
            </a:endParaRPr>
          </a:p>
          <a:p>
            <a:pPr>
              <a:defRPr/>
            </a:pPr>
            <a:r>
              <a:rPr lang="zh-CN" altLang="en-US" b="1" dirty="0">
                <a:latin typeface="+mn-ea"/>
                <a:ea typeface="+mn-ea"/>
              </a:rPr>
              <a:t>准备发射的高分二号卫星 </a:t>
            </a:r>
          </a:p>
        </p:txBody>
      </p:sp>
      <p:pic>
        <p:nvPicPr>
          <p:cNvPr id="8197" name="Picture 6"/>
          <p:cNvPicPr>
            <a:picLocks noChangeAspect="1" noChangeArrowheads="1"/>
          </p:cNvPicPr>
          <p:nvPr/>
        </p:nvPicPr>
        <p:blipFill>
          <a:blip r:embed="rId2" cstate="print"/>
          <a:srcRect/>
          <a:stretch>
            <a:fillRect/>
          </a:stretch>
        </p:blipFill>
        <p:spPr bwMode="auto">
          <a:xfrm>
            <a:off x="6012160" y="1719436"/>
            <a:ext cx="2247900" cy="3293740"/>
          </a:xfrm>
          <a:prstGeom prst="rect">
            <a:avLst/>
          </a:prstGeom>
          <a:noFill/>
          <a:ln w="9525">
            <a:noFill/>
            <a:miter lim="800000"/>
            <a:headEnd/>
            <a:tailEnd/>
          </a:ln>
        </p:spPr>
      </p:pic>
      <p:sp>
        <p:nvSpPr>
          <p:cNvPr id="6"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0" name="矩形 2">
            <a:extLst>
              <a:ext uri="{FF2B5EF4-FFF2-40B4-BE49-F238E27FC236}">
                <a16:creationId xmlns:a16="http://schemas.microsoft.com/office/drawing/2014/main" id="{387DF584-1BE4-405C-B055-6DA637B5DFDC}"/>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Rectangle 1"/>
          <p:cNvSpPr>
            <a:spLocks noChangeArrowheads="1"/>
          </p:cNvSpPr>
          <p:nvPr/>
        </p:nvSpPr>
        <p:spPr bwMode="auto">
          <a:xfrm>
            <a:off x="611560" y="1407840"/>
            <a:ext cx="7848872" cy="4752531"/>
          </a:xfrm>
          <a:prstGeom prst="rect">
            <a:avLst/>
          </a:prstGeom>
          <a:noFill/>
          <a:ln w="9525">
            <a:noFill/>
            <a:miter lim="800000"/>
            <a:headEnd/>
            <a:tailEnd/>
          </a:ln>
          <a:effectLst/>
        </p:spPr>
        <p:txBody>
          <a:bodyPr vert="horz" wrap="square" lIns="91440" tIns="165048" rIns="91440" bIns="0" numCol="1" anchor="ctr" anchorCtr="0" compatLnSpc="1">
            <a:prstTxWarp prst="textNoShape">
              <a:avLst/>
            </a:prstTxWarp>
            <a:spAutoFit/>
          </a:bodyPr>
          <a:lstStyle/>
          <a:p>
            <a:pPr lvl="0" algn="just"/>
            <a:r>
              <a:rPr lang="en-US" altLang="zh-CN" sz="2400" b="1" dirty="0">
                <a:solidFill>
                  <a:srgbClr val="FF0000"/>
                </a:solidFill>
                <a:latin typeface="黑体" pitchFamily="49" charset="-122"/>
                <a:ea typeface="黑体" pitchFamily="49" charset="-122"/>
                <a:cs typeface="Arial" pitchFamily="34" charset="0"/>
              </a:rPr>
              <a:t>2.2 </a:t>
            </a:r>
            <a:r>
              <a:rPr lang="zh-CN" altLang="en-US" sz="2400" b="1" dirty="0">
                <a:solidFill>
                  <a:srgbClr val="FF0000"/>
                </a:solidFill>
                <a:latin typeface="黑体" pitchFamily="49" charset="-122"/>
                <a:ea typeface="黑体" pitchFamily="49" charset="-122"/>
                <a:cs typeface="Arial" pitchFamily="34" charset="0"/>
              </a:rPr>
              <a:t>智能灌溉</a:t>
            </a:r>
            <a:r>
              <a:rPr lang="zh-CN" altLang="zh-CN" sz="2400" b="1" dirty="0">
                <a:solidFill>
                  <a:srgbClr val="FF0000"/>
                </a:solidFill>
                <a:latin typeface="黑体" pitchFamily="49" charset="-122"/>
                <a:ea typeface="黑体" pitchFamily="49" charset="-122"/>
                <a:cs typeface="Arial" pitchFamily="34" charset="0"/>
              </a:rPr>
              <a:t>水资源配置与调度</a:t>
            </a:r>
            <a:endParaRPr lang="zh-CN" altLang="en-US" sz="2400" b="1" dirty="0">
              <a:solidFill>
                <a:srgbClr val="FF0000"/>
              </a:solidFill>
              <a:latin typeface="黑体" pitchFamily="49" charset="-122"/>
              <a:ea typeface="黑体" pitchFamily="49" charset="-122"/>
              <a:cs typeface="Arial" pitchFamily="34" charset="0"/>
            </a:endParaRPr>
          </a:p>
          <a:p>
            <a:pPr algn="just" eaLnBrk="0" hangingPunct="0">
              <a:lnSpc>
                <a:spcPct val="120000"/>
              </a:lnSpc>
              <a:spcBef>
                <a:spcPts val="600"/>
              </a:spcBef>
              <a:spcAft>
                <a:spcPts val="600"/>
              </a:spcAft>
            </a:pPr>
            <a:r>
              <a:rPr lang="en-US" altLang="zh-CN" sz="2000" b="1" dirty="0">
                <a:solidFill>
                  <a:srgbClr val="0000FF"/>
                </a:solidFill>
                <a:latin typeface="+mn-ea"/>
                <a:ea typeface="+mn-ea"/>
              </a:rPr>
              <a:t>    </a:t>
            </a:r>
            <a:r>
              <a:rPr lang="en-US" altLang="zh-CN" sz="2000" b="1" dirty="0">
                <a:solidFill>
                  <a:srgbClr val="0000FF"/>
                </a:solidFill>
                <a:latin typeface="黑体" pitchFamily="49" charset="-122"/>
                <a:ea typeface="黑体" pitchFamily="49" charset="-122"/>
              </a:rPr>
              <a:t>1、</a:t>
            </a:r>
            <a:r>
              <a:rPr lang="zh-CN" altLang="en-US" sz="2000" b="1" dirty="0">
                <a:solidFill>
                  <a:srgbClr val="0000FF"/>
                </a:solidFill>
                <a:latin typeface="黑体" pitchFamily="49" charset="-122"/>
                <a:ea typeface="黑体" pitchFamily="49" charset="-122"/>
              </a:rPr>
              <a:t>模型结构</a:t>
            </a:r>
            <a:endParaRPr lang="en-US" altLang="zh-CN" sz="2000" b="1" dirty="0">
              <a:solidFill>
                <a:srgbClr val="0000FF"/>
              </a:solidFill>
              <a:latin typeface="黑体" pitchFamily="49" charset="-122"/>
              <a:ea typeface="黑体" pitchFamily="49" charset="-122"/>
            </a:endParaRPr>
          </a:p>
          <a:p>
            <a:pPr algn="just">
              <a:lnSpc>
                <a:spcPct val="120000"/>
              </a:lnSpc>
            </a:pPr>
            <a:r>
              <a:rPr lang="en-US" altLang="zh-CN" b="1" dirty="0">
                <a:latin typeface="+mn-ea"/>
                <a:ea typeface="+mn-ea"/>
              </a:rPr>
              <a:t>   （1）</a:t>
            </a:r>
            <a:r>
              <a:rPr lang="zh-CN" altLang="zh-CN" b="1" dirty="0">
                <a:latin typeface="+mn-ea"/>
                <a:ea typeface="+mn-ea"/>
              </a:rPr>
              <a:t>年优化配置模块</a:t>
            </a:r>
          </a:p>
          <a:p>
            <a:pPr algn="just">
              <a:lnSpc>
                <a:spcPct val="120000"/>
              </a:lnSpc>
            </a:pPr>
            <a:r>
              <a:rPr lang="en-US" altLang="zh-CN" b="1" dirty="0">
                <a:latin typeface="+mn-ea"/>
                <a:ea typeface="+mn-ea"/>
              </a:rPr>
              <a:t>    </a:t>
            </a:r>
            <a:r>
              <a:rPr lang="zh-CN" altLang="zh-CN" b="1" dirty="0">
                <a:latin typeface="+mn-ea"/>
                <a:ea typeface="+mn-ea"/>
              </a:rPr>
              <a:t>年度优化配置先选择灌溉供水费用最小为目标函数，得出最优方案后，设置不同用水部门、灌溉单元的控制线，作为水库的分区调度线，以体现水库供水的优先次序。控制线包括农业、工业、生活用水和补水控制线等。</a:t>
            </a:r>
          </a:p>
          <a:p>
            <a:pPr algn="just">
              <a:lnSpc>
                <a:spcPct val="120000"/>
              </a:lnSpc>
            </a:pPr>
            <a:r>
              <a:rPr lang="en-US" altLang="zh-CN" b="1" dirty="0">
                <a:latin typeface="+mn-ea"/>
                <a:ea typeface="+mn-ea"/>
              </a:rPr>
              <a:t>   （2）</a:t>
            </a:r>
            <a:r>
              <a:rPr lang="zh-CN" altLang="zh-CN" b="1" dirty="0">
                <a:latin typeface="+mn-ea"/>
                <a:ea typeface="+mn-ea"/>
              </a:rPr>
              <a:t>水量调节模拟模块</a:t>
            </a:r>
          </a:p>
          <a:p>
            <a:pPr algn="just">
              <a:lnSpc>
                <a:spcPct val="120000"/>
              </a:lnSpc>
            </a:pPr>
            <a:r>
              <a:rPr lang="zh-CN" altLang="zh-CN" b="1" dirty="0">
                <a:latin typeface="+mn-ea"/>
                <a:ea typeface="+mn-ea"/>
              </a:rPr>
              <a:t>水量调节模块主要包括在水量分配过程中的各种调度规则，如上游调蓄水库、中下游塘坝、湖泊以及泵站和涵闸的调度规则。水量调节还要确定生活、工业、农业、生态供水的优先次序。</a:t>
            </a:r>
          </a:p>
          <a:p>
            <a:pPr algn="just">
              <a:lnSpc>
                <a:spcPct val="120000"/>
              </a:lnSpc>
            </a:pPr>
            <a:r>
              <a:rPr lang="en-US" altLang="zh-CN" b="1" dirty="0">
                <a:latin typeface="+mn-ea"/>
                <a:ea typeface="+mn-ea"/>
              </a:rPr>
              <a:t>   （3）</a:t>
            </a:r>
            <a:r>
              <a:rPr lang="zh-CN" altLang="zh-CN" b="1" dirty="0">
                <a:latin typeface="+mn-ea"/>
                <a:ea typeface="+mn-ea"/>
              </a:rPr>
              <a:t>需水预测与用水计划模块</a:t>
            </a:r>
          </a:p>
          <a:p>
            <a:pPr algn="just">
              <a:lnSpc>
                <a:spcPct val="120000"/>
              </a:lnSpc>
            </a:pPr>
            <a:r>
              <a:rPr lang="zh-CN" altLang="zh-CN" b="1" dirty="0">
                <a:latin typeface="+mn-ea"/>
                <a:ea typeface="+mn-ea"/>
              </a:rPr>
              <a:t>该模块是对不同用水部门（生活、工业、农业、生态等）所进行的不同水平年的长期的需水预测并以此制定用水计划。</a:t>
            </a:r>
            <a:endParaRPr lang="zh-CN" altLang="en-US" sz="2000" b="1" dirty="0">
              <a:latin typeface="+mn-ea"/>
              <a:ea typeface="+mn-ea"/>
            </a:endParaRPr>
          </a:p>
        </p:txBody>
      </p:sp>
      <p:sp>
        <p:nvSpPr>
          <p:cNvPr id="6" name="矩形 2">
            <a:extLst>
              <a:ext uri="{FF2B5EF4-FFF2-40B4-BE49-F238E27FC236}">
                <a16:creationId xmlns:a16="http://schemas.microsoft.com/office/drawing/2014/main" id="{2BB8C472-5126-4E58-BB5A-ED28D2E8676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Rectangle 1"/>
          <p:cNvSpPr>
            <a:spLocks noChangeArrowheads="1"/>
          </p:cNvSpPr>
          <p:nvPr/>
        </p:nvSpPr>
        <p:spPr bwMode="auto">
          <a:xfrm>
            <a:off x="611560" y="1527757"/>
            <a:ext cx="3168352" cy="3829201"/>
          </a:xfrm>
          <a:prstGeom prst="rect">
            <a:avLst/>
          </a:prstGeom>
          <a:noFill/>
          <a:ln w="9525">
            <a:noFill/>
            <a:miter lim="800000"/>
            <a:headEnd/>
            <a:tailEnd/>
          </a:ln>
          <a:effectLst/>
        </p:spPr>
        <p:txBody>
          <a:bodyPr vert="horz" wrap="square" lIns="91440" tIns="165048" rIns="91440" bIns="0" numCol="1" anchor="ctr" anchorCtr="0" compatLnSpc="1">
            <a:prstTxWarp prst="textNoShape">
              <a:avLst/>
            </a:prstTxWarp>
            <a:spAutoFit/>
          </a:bodyPr>
          <a:lstStyle/>
          <a:p>
            <a:pPr lvl="0" algn="just">
              <a:spcAft>
                <a:spcPts val="1200"/>
              </a:spcAft>
            </a:pPr>
            <a:r>
              <a:rPr lang="en-US" altLang="zh-CN" b="1" dirty="0">
                <a:latin typeface="黑体" pitchFamily="49" charset="-122"/>
                <a:ea typeface="黑体" pitchFamily="49" charset="-122"/>
              </a:rPr>
              <a:t>    </a:t>
            </a:r>
            <a:r>
              <a:rPr lang="en-US" altLang="zh-CN" sz="2400" b="1" dirty="0">
                <a:solidFill>
                  <a:srgbClr val="0000FF"/>
                </a:solidFill>
                <a:latin typeface="黑体" pitchFamily="49" charset="-122"/>
                <a:ea typeface="黑体" pitchFamily="49" charset="-122"/>
              </a:rPr>
              <a:t>2、</a:t>
            </a:r>
            <a:r>
              <a:rPr lang="zh-CN" altLang="en-US" sz="2400" b="1" dirty="0">
                <a:solidFill>
                  <a:srgbClr val="0000FF"/>
                </a:solidFill>
                <a:latin typeface="黑体" pitchFamily="49" charset="-122"/>
                <a:ea typeface="黑体" pitchFamily="49" charset="-122"/>
              </a:rPr>
              <a:t>调度流程</a:t>
            </a:r>
            <a:endParaRPr lang="en-US" altLang="zh-CN" sz="2400" b="1" dirty="0">
              <a:solidFill>
                <a:srgbClr val="0000FF"/>
              </a:solidFill>
              <a:latin typeface="黑体" pitchFamily="49" charset="-122"/>
              <a:ea typeface="黑体" pitchFamily="49" charset="-122"/>
            </a:endParaRPr>
          </a:p>
          <a:p>
            <a:pPr algn="just">
              <a:lnSpc>
                <a:spcPct val="150000"/>
              </a:lnSpc>
            </a:pPr>
            <a:r>
              <a:rPr lang="en-US" altLang="zh-CN" b="1" dirty="0">
                <a:latin typeface="+mn-ea"/>
                <a:ea typeface="+mn-ea"/>
              </a:rPr>
              <a:t>    </a:t>
            </a:r>
            <a:r>
              <a:rPr lang="zh-CN" altLang="zh-CN" sz="2000" b="1" dirty="0">
                <a:latin typeface="+mn-ea"/>
                <a:ea typeface="+mn-ea"/>
              </a:rPr>
              <a:t>根据年优化配置、水量调节模拟及需水预测与用水计划建立的灌区水资源配置模型，灌区的的水资源调度</a:t>
            </a:r>
            <a:r>
              <a:rPr lang="zh-CN" altLang="en-US" sz="2000" b="1" dirty="0">
                <a:latin typeface="+mn-ea"/>
                <a:ea typeface="+mn-ea"/>
              </a:rPr>
              <a:t>可以</a:t>
            </a:r>
            <a:r>
              <a:rPr lang="zh-CN" altLang="zh-CN" sz="2000" b="1" dirty="0">
                <a:latin typeface="+mn-ea"/>
                <a:ea typeface="+mn-ea"/>
              </a:rPr>
              <a:t>按照</a:t>
            </a:r>
            <a:r>
              <a:rPr lang="zh-CN" altLang="en-US" sz="2000" b="1" dirty="0">
                <a:latin typeface="+mn-ea"/>
                <a:ea typeface="+mn-ea"/>
              </a:rPr>
              <a:t>右</a:t>
            </a:r>
            <a:r>
              <a:rPr lang="zh-CN" altLang="zh-CN" sz="2000" b="1" dirty="0">
                <a:latin typeface="+mn-ea"/>
                <a:ea typeface="+mn-ea"/>
              </a:rPr>
              <a:t>图所示的流程进行。</a:t>
            </a:r>
          </a:p>
          <a:p>
            <a:pPr algn="just">
              <a:lnSpc>
                <a:spcPct val="120000"/>
              </a:lnSpc>
            </a:pPr>
            <a:endParaRPr lang="zh-CN" altLang="en-US" sz="2000" b="1" dirty="0">
              <a:latin typeface="+mn-ea"/>
              <a:ea typeface="+mn-ea"/>
            </a:endParaRPr>
          </a:p>
        </p:txBody>
      </p:sp>
      <p:pic>
        <p:nvPicPr>
          <p:cNvPr id="4" name="图片 3"/>
          <p:cNvPicPr/>
          <p:nvPr/>
        </p:nvPicPr>
        <p:blipFill>
          <a:blip r:embed="rId2" cstate="print"/>
          <a:srcRect/>
          <a:stretch>
            <a:fillRect/>
          </a:stretch>
        </p:blipFill>
        <p:spPr bwMode="auto">
          <a:xfrm>
            <a:off x="4788024" y="1700808"/>
            <a:ext cx="3599180" cy="4192905"/>
          </a:xfrm>
          <a:prstGeom prst="rect">
            <a:avLst/>
          </a:prstGeom>
          <a:noFill/>
          <a:ln w="9525">
            <a:noFill/>
            <a:miter lim="800000"/>
            <a:headEnd/>
            <a:tailEnd/>
          </a:ln>
        </p:spPr>
      </p:pic>
      <p:sp>
        <p:nvSpPr>
          <p:cNvPr id="7" name="矩形 2">
            <a:extLst>
              <a:ext uri="{FF2B5EF4-FFF2-40B4-BE49-F238E27FC236}">
                <a16:creationId xmlns:a16="http://schemas.microsoft.com/office/drawing/2014/main" id="{14E4495D-001A-4D0C-8CE6-0021E63E7399}"/>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Rectangle 1"/>
          <p:cNvSpPr>
            <a:spLocks noChangeArrowheads="1"/>
          </p:cNvSpPr>
          <p:nvPr/>
        </p:nvSpPr>
        <p:spPr bwMode="auto">
          <a:xfrm>
            <a:off x="611560" y="1340768"/>
            <a:ext cx="7920880" cy="4798697"/>
          </a:xfrm>
          <a:prstGeom prst="rect">
            <a:avLst/>
          </a:prstGeom>
          <a:noFill/>
          <a:ln w="9525">
            <a:noFill/>
            <a:miter lim="800000"/>
            <a:headEnd/>
            <a:tailEnd/>
          </a:ln>
          <a:effectLst/>
        </p:spPr>
        <p:txBody>
          <a:bodyPr vert="horz" wrap="square" lIns="91440" tIns="165048" rIns="91440" bIns="0" numCol="1" anchor="ctr" anchorCtr="0" compatLnSpc="1">
            <a:prstTxWarp prst="textNoShape">
              <a:avLst/>
            </a:prstTxWarp>
            <a:spAutoFit/>
          </a:bodyPr>
          <a:lstStyle/>
          <a:p>
            <a:pPr lvl="0" algn="just">
              <a:spcAft>
                <a:spcPts val="1200"/>
              </a:spcAft>
            </a:pPr>
            <a:r>
              <a:rPr lang="en-US" altLang="zh-CN" b="1" dirty="0">
                <a:latin typeface="黑体" pitchFamily="49" charset="-122"/>
                <a:ea typeface="黑体" pitchFamily="49" charset="-122"/>
              </a:rPr>
              <a:t>    </a:t>
            </a:r>
            <a:r>
              <a:rPr lang="en-US" altLang="zh-CN" sz="2000" b="1" dirty="0">
                <a:solidFill>
                  <a:srgbClr val="0000FF"/>
                </a:solidFill>
                <a:latin typeface="黑体" pitchFamily="49" charset="-122"/>
                <a:ea typeface="黑体" pitchFamily="49" charset="-122"/>
              </a:rPr>
              <a:t>3、</a:t>
            </a:r>
            <a:r>
              <a:rPr lang="zh-CN" altLang="en-US" sz="2000" b="1" dirty="0">
                <a:solidFill>
                  <a:srgbClr val="0000FF"/>
                </a:solidFill>
                <a:latin typeface="黑体" pitchFamily="49" charset="-122"/>
                <a:ea typeface="黑体" pitchFamily="49" charset="-122"/>
              </a:rPr>
              <a:t>模型组成</a:t>
            </a:r>
            <a:endParaRPr lang="en-US" altLang="zh-CN" sz="2000" b="1" dirty="0">
              <a:solidFill>
                <a:srgbClr val="0000FF"/>
              </a:solidFill>
              <a:latin typeface="黑体" pitchFamily="49" charset="-122"/>
              <a:ea typeface="黑体" pitchFamily="49" charset="-122"/>
            </a:endParaRPr>
          </a:p>
          <a:p>
            <a:pPr algn="just">
              <a:lnSpc>
                <a:spcPct val="150000"/>
              </a:lnSpc>
            </a:pPr>
            <a:r>
              <a:rPr lang="zh-CN" altLang="en-US" b="1" dirty="0">
                <a:latin typeface="+mn-ea"/>
                <a:ea typeface="+mn-ea"/>
              </a:rPr>
              <a:t>    </a:t>
            </a:r>
            <a:r>
              <a:rPr lang="zh-CN" altLang="zh-CN" b="1" dirty="0">
                <a:latin typeface="+mn-ea"/>
                <a:ea typeface="+mn-ea"/>
              </a:rPr>
              <a:t>目标</a:t>
            </a:r>
            <a:r>
              <a:rPr lang="zh-CN" altLang="en-US" b="1" dirty="0">
                <a:latin typeface="+mn-ea"/>
                <a:ea typeface="+mn-ea"/>
              </a:rPr>
              <a:t>：</a:t>
            </a:r>
            <a:r>
              <a:rPr lang="zh-CN" altLang="zh-CN" b="1" dirty="0">
                <a:latin typeface="+mn-ea"/>
                <a:ea typeface="+mn-ea"/>
              </a:rPr>
              <a:t> </a:t>
            </a:r>
          </a:p>
          <a:p>
            <a:pPr algn="just">
              <a:lnSpc>
                <a:spcPct val="150000"/>
              </a:lnSpc>
            </a:pPr>
            <a:r>
              <a:rPr lang="en-US" altLang="zh-CN" b="1" dirty="0">
                <a:latin typeface="+mn-ea"/>
                <a:ea typeface="+mn-ea"/>
              </a:rPr>
              <a:t>    </a:t>
            </a:r>
            <a:r>
              <a:rPr lang="zh-CN" altLang="zh-CN" b="1" dirty="0">
                <a:latin typeface="+mn-ea"/>
                <a:ea typeface="+mn-ea"/>
              </a:rPr>
              <a:t>采用人均国内生产总值（</a:t>
            </a:r>
            <a:r>
              <a:rPr lang="en-US" altLang="zh-CN" b="1" dirty="0">
                <a:latin typeface="+mn-ea"/>
                <a:ea typeface="+mn-ea"/>
              </a:rPr>
              <a:t>GDP</a:t>
            </a:r>
            <a:r>
              <a:rPr lang="zh-CN" altLang="zh-CN" b="1" dirty="0">
                <a:latin typeface="+mn-ea"/>
                <a:ea typeface="+mn-ea"/>
              </a:rPr>
              <a:t>）最高作为经济发展的目标，人均生物化学需氧量（</a:t>
            </a:r>
            <a:r>
              <a:rPr lang="en-US" altLang="zh-CN" b="1" dirty="0">
                <a:latin typeface="+mn-ea"/>
                <a:ea typeface="+mn-ea"/>
              </a:rPr>
              <a:t>BOD</a:t>
            </a:r>
            <a:r>
              <a:rPr lang="zh-CN" altLang="zh-CN" b="1" dirty="0">
                <a:latin typeface="+mn-ea"/>
                <a:ea typeface="+mn-ea"/>
              </a:rPr>
              <a:t>）最低作为生态环境目标。 </a:t>
            </a:r>
            <a:endParaRPr lang="en-US" altLang="zh-CN" b="1" dirty="0">
              <a:latin typeface="+mn-ea"/>
              <a:ea typeface="+mn-ea"/>
            </a:endParaRPr>
          </a:p>
          <a:p>
            <a:pPr algn="just">
              <a:lnSpc>
                <a:spcPct val="150000"/>
              </a:lnSpc>
            </a:pPr>
            <a:r>
              <a:rPr lang="en-US" altLang="zh-CN" b="1" dirty="0">
                <a:latin typeface="+mn-ea"/>
                <a:ea typeface="+mn-ea"/>
              </a:rPr>
              <a:t>    </a:t>
            </a:r>
            <a:r>
              <a:rPr lang="zh-CN" altLang="zh-CN" b="1" dirty="0">
                <a:latin typeface="+mn-ea"/>
                <a:ea typeface="+mn-ea"/>
              </a:rPr>
              <a:t>约束条件</a:t>
            </a:r>
            <a:r>
              <a:rPr lang="zh-CN" altLang="en-US" b="1" dirty="0">
                <a:latin typeface="+mn-ea"/>
                <a:ea typeface="+mn-ea"/>
              </a:rPr>
              <a:t>：</a:t>
            </a:r>
            <a:endParaRPr lang="zh-CN" altLang="zh-CN" b="1" dirty="0">
              <a:latin typeface="+mn-ea"/>
              <a:ea typeface="+mn-ea"/>
            </a:endParaRP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a:t>
            </a:r>
            <a:r>
              <a:rPr lang="zh-CN" altLang="zh-CN" b="1" dirty="0">
                <a:latin typeface="+mn-ea"/>
                <a:ea typeface="+mn-ea"/>
              </a:rPr>
              <a:t>）</a:t>
            </a:r>
            <a:r>
              <a:rPr lang="en-US" altLang="zh-CN" b="1" dirty="0">
                <a:latin typeface="+mn-ea"/>
                <a:ea typeface="+mn-ea"/>
              </a:rPr>
              <a:t>GDP</a:t>
            </a:r>
            <a:r>
              <a:rPr lang="zh-CN" altLang="zh-CN" b="1" dirty="0">
                <a:latin typeface="+mn-ea"/>
                <a:ea typeface="+mn-ea"/>
              </a:rPr>
              <a:t>与各部门产值的关系；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2</a:t>
            </a:r>
            <a:r>
              <a:rPr lang="zh-CN" altLang="zh-CN" b="1" dirty="0">
                <a:latin typeface="+mn-ea"/>
                <a:ea typeface="+mn-ea"/>
              </a:rPr>
              <a:t>）经济结构，即国民经济各部门投入产出结构的关系；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3</a:t>
            </a:r>
            <a:r>
              <a:rPr lang="zh-CN" altLang="zh-CN" b="1" dirty="0">
                <a:latin typeface="+mn-ea"/>
                <a:ea typeface="+mn-ea"/>
              </a:rPr>
              <a:t>）组成各部分最终需求的居民消费和社会消费，固定资产流动资金，及在不同阶段的发展变化规律；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4</a:t>
            </a:r>
            <a:r>
              <a:rPr lang="zh-CN" altLang="zh-CN" b="1" dirty="0">
                <a:latin typeface="+mn-ea"/>
                <a:ea typeface="+mn-ea"/>
              </a:rPr>
              <a:t>）农、林、牧、副、渔各业之间的产值结构关系；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5</a:t>
            </a:r>
            <a:r>
              <a:rPr lang="zh-CN" altLang="zh-CN" b="1" dirty="0">
                <a:latin typeface="+mn-ea"/>
                <a:ea typeface="+mn-ea"/>
              </a:rPr>
              <a:t>）灌溉面积变化及粮食单产的变化</a:t>
            </a:r>
            <a:endParaRPr lang="zh-CN" altLang="en-US" sz="2000" b="1" dirty="0">
              <a:latin typeface="+mn-ea"/>
              <a:ea typeface="+mn-ea"/>
            </a:endParaRPr>
          </a:p>
        </p:txBody>
      </p:sp>
      <p:sp>
        <p:nvSpPr>
          <p:cNvPr id="6" name="矩形 2">
            <a:extLst>
              <a:ext uri="{FF2B5EF4-FFF2-40B4-BE49-F238E27FC236}">
                <a16:creationId xmlns:a16="http://schemas.microsoft.com/office/drawing/2014/main" id="{6B4BD76C-10EE-4A4F-843D-78C2F4B6667C}"/>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Rectangle 1"/>
          <p:cNvSpPr>
            <a:spLocks noChangeArrowheads="1"/>
          </p:cNvSpPr>
          <p:nvPr/>
        </p:nvSpPr>
        <p:spPr bwMode="auto">
          <a:xfrm>
            <a:off x="539552" y="1484784"/>
            <a:ext cx="7920880" cy="5057422"/>
          </a:xfrm>
          <a:prstGeom prst="rect">
            <a:avLst/>
          </a:prstGeom>
          <a:noFill/>
          <a:ln w="9525">
            <a:noFill/>
            <a:miter lim="800000"/>
            <a:headEnd/>
            <a:tailEnd/>
          </a:ln>
          <a:effectLst/>
        </p:spPr>
        <p:txBody>
          <a:bodyPr vert="horz" wrap="square" lIns="91440" tIns="165048" rIns="91440" bIns="0" numCol="1" anchor="ctr" anchorCtr="0" compatLnSpc="1">
            <a:prstTxWarp prst="textNoShape">
              <a:avLst/>
            </a:prstTxWarp>
            <a:spAutoFit/>
          </a:bodyPr>
          <a:lstStyle/>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6</a:t>
            </a:r>
            <a:r>
              <a:rPr lang="zh-CN" altLang="zh-CN" b="1" dirty="0">
                <a:latin typeface="+mn-ea"/>
                <a:ea typeface="+mn-ea"/>
              </a:rPr>
              <a:t>）不同的节水灌溉技术措施和投入变化及产出的效益变化；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7</a:t>
            </a:r>
            <a:r>
              <a:rPr lang="zh-CN" altLang="zh-CN" b="1" dirty="0">
                <a:latin typeface="+mn-ea"/>
                <a:ea typeface="+mn-ea"/>
              </a:rPr>
              <a:t>）种植业、经济作物、林、牧、副、渔各业之间的产值结构关系； </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8</a:t>
            </a:r>
            <a:r>
              <a:rPr lang="zh-CN" altLang="zh-CN" b="1" dirty="0">
                <a:latin typeface="+mn-ea"/>
                <a:ea typeface="+mn-ea"/>
              </a:rPr>
              <a:t>）粮食作物的种植结构关系，耕地面积及其变化；</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9</a:t>
            </a:r>
            <a:r>
              <a:rPr lang="zh-CN" altLang="zh-CN" b="1" dirty="0">
                <a:latin typeface="+mn-ea"/>
                <a:ea typeface="+mn-ea"/>
              </a:rPr>
              <a:t>）粮食单产、价格变化，不同阶段人均粮食占有量的期望水平，粮食调入、调出关系；</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10</a:t>
            </a:r>
            <a:r>
              <a:rPr lang="zh-CN" altLang="zh-CN" b="1" dirty="0">
                <a:latin typeface="+mn-ea"/>
                <a:ea typeface="+mn-ea"/>
              </a:rPr>
              <a:t>）</a:t>
            </a:r>
            <a:r>
              <a:rPr lang="en-US" altLang="zh-CN" b="1" dirty="0">
                <a:latin typeface="+mn-ea"/>
                <a:ea typeface="+mn-ea"/>
              </a:rPr>
              <a:t>BOD</a:t>
            </a:r>
            <a:r>
              <a:rPr lang="zh-CN" altLang="zh-CN" b="1" dirty="0">
                <a:latin typeface="+mn-ea"/>
                <a:ea typeface="+mn-ea"/>
              </a:rPr>
              <a:t>排放与污水排放和处理之间的关系；</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11</a:t>
            </a:r>
            <a:r>
              <a:rPr lang="zh-CN" altLang="zh-CN" b="1" dirty="0">
                <a:latin typeface="+mn-ea"/>
                <a:ea typeface="+mn-ea"/>
              </a:rPr>
              <a:t>）</a:t>
            </a:r>
            <a:r>
              <a:rPr lang="en-US" altLang="zh-CN" b="1" dirty="0">
                <a:latin typeface="+mn-ea"/>
                <a:ea typeface="+mn-ea"/>
              </a:rPr>
              <a:t>BOD</a:t>
            </a:r>
            <a:r>
              <a:rPr lang="zh-CN" altLang="zh-CN" b="1" dirty="0">
                <a:latin typeface="+mn-ea"/>
                <a:ea typeface="+mn-ea"/>
              </a:rPr>
              <a:t>排放量与工业、农业、城镇生活的关系；</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12</a:t>
            </a:r>
            <a:r>
              <a:rPr lang="zh-CN" altLang="zh-CN" b="1" dirty="0">
                <a:latin typeface="+mn-ea"/>
                <a:ea typeface="+mn-ea"/>
              </a:rPr>
              <a:t>）</a:t>
            </a:r>
            <a:r>
              <a:rPr lang="en-US" altLang="zh-CN" b="1" dirty="0">
                <a:latin typeface="+mn-ea"/>
                <a:ea typeface="+mn-ea"/>
              </a:rPr>
              <a:t>BOD</a:t>
            </a:r>
            <a:r>
              <a:rPr lang="zh-CN" altLang="zh-CN" b="1" dirty="0">
                <a:latin typeface="+mn-ea"/>
                <a:ea typeface="+mn-ea"/>
              </a:rPr>
              <a:t>排放量与技术进步的关系；</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13</a:t>
            </a:r>
            <a:r>
              <a:rPr lang="zh-CN" altLang="zh-CN" b="1" dirty="0">
                <a:latin typeface="+mn-ea"/>
                <a:ea typeface="+mn-ea"/>
              </a:rPr>
              <a:t>）不同阶段人均</a:t>
            </a:r>
            <a:r>
              <a:rPr lang="en-US" altLang="zh-CN" b="1" dirty="0">
                <a:latin typeface="+mn-ea"/>
                <a:ea typeface="+mn-ea"/>
              </a:rPr>
              <a:t>BOD</a:t>
            </a:r>
            <a:r>
              <a:rPr lang="zh-CN" altLang="zh-CN" b="1" dirty="0">
                <a:latin typeface="+mn-ea"/>
                <a:ea typeface="+mn-ea"/>
              </a:rPr>
              <a:t>期望水平；</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14</a:t>
            </a:r>
            <a:r>
              <a:rPr lang="zh-CN" altLang="zh-CN" b="1" dirty="0">
                <a:latin typeface="+mn-ea"/>
                <a:ea typeface="+mn-ea"/>
              </a:rPr>
              <a:t>）城市与农村用水的供需平衡；</a:t>
            </a:r>
          </a:p>
          <a:p>
            <a:pPr algn="just">
              <a:lnSpc>
                <a:spcPct val="150000"/>
              </a:lnSpc>
            </a:pPr>
            <a:r>
              <a:rPr lang="en-US" altLang="zh-CN" b="1" dirty="0">
                <a:latin typeface="+mn-ea"/>
                <a:ea typeface="+mn-ea"/>
              </a:rPr>
              <a:t>   </a:t>
            </a:r>
            <a:r>
              <a:rPr lang="zh-CN" altLang="zh-CN" b="1" dirty="0">
                <a:latin typeface="+mn-ea"/>
                <a:ea typeface="+mn-ea"/>
              </a:rPr>
              <a:t>（</a:t>
            </a:r>
            <a:r>
              <a:rPr lang="en-US" altLang="zh-CN" b="1" dirty="0">
                <a:latin typeface="+mn-ea"/>
                <a:ea typeface="+mn-ea"/>
              </a:rPr>
              <a:t>15</a:t>
            </a:r>
            <a:r>
              <a:rPr lang="zh-CN" altLang="zh-CN" b="1" dirty="0">
                <a:latin typeface="+mn-ea"/>
                <a:ea typeface="+mn-ea"/>
              </a:rPr>
              <a:t>）城市与农村用水的调配关系。</a:t>
            </a:r>
          </a:p>
          <a:p>
            <a:pPr algn="just">
              <a:lnSpc>
                <a:spcPct val="120000"/>
              </a:lnSpc>
            </a:pPr>
            <a:r>
              <a:rPr lang="en-US" altLang="zh-CN" sz="2000" b="1" dirty="0">
                <a:latin typeface="+mn-ea"/>
                <a:ea typeface="+mn-ea"/>
              </a:rPr>
              <a:t>  </a:t>
            </a:r>
            <a:endParaRPr lang="zh-CN" altLang="en-US" sz="2000" b="1" dirty="0">
              <a:latin typeface="+mn-ea"/>
              <a:ea typeface="+mn-ea"/>
            </a:endParaRPr>
          </a:p>
        </p:txBody>
      </p:sp>
      <p:sp>
        <p:nvSpPr>
          <p:cNvPr id="6" name="矩形 2">
            <a:extLst>
              <a:ext uri="{FF2B5EF4-FFF2-40B4-BE49-F238E27FC236}">
                <a16:creationId xmlns:a16="http://schemas.microsoft.com/office/drawing/2014/main" id="{97E839B4-8A75-410B-B88A-A3B835DD919E}"/>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61793" name="Rectangle 1"/>
          <p:cNvSpPr>
            <a:spLocks noChangeArrowheads="1"/>
          </p:cNvSpPr>
          <p:nvPr/>
        </p:nvSpPr>
        <p:spPr bwMode="auto">
          <a:xfrm>
            <a:off x="611560" y="1514248"/>
            <a:ext cx="7848872" cy="1839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just" defTabSz="914400" rtl="0" eaLnBrk="1" fontAlgn="base" latinLnBrk="0" hangingPunct="1">
              <a:lnSpc>
                <a:spcPct val="200000"/>
              </a:lnSpc>
              <a:spcBef>
                <a:spcPct val="0"/>
              </a:spcBef>
              <a:spcAft>
                <a:spcPct val="0"/>
              </a:spcAft>
              <a:buClrTx/>
              <a:buSzTx/>
              <a:buFontTx/>
              <a:buNone/>
              <a:tabLst/>
            </a:pPr>
            <a:r>
              <a:rPr lang="en-US" altLang="zh-CN" sz="2400" b="1" dirty="0">
                <a:latin typeface="黑体" pitchFamily="49" charset="-122"/>
                <a:ea typeface="黑体" pitchFamily="49" charset="-122"/>
              </a:rPr>
              <a:t>  </a:t>
            </a:r>
            <a:r>
              <a:rPr lang="en-US" altLang="zh-CN" sz="2400" b="1" dirty="0">
                <a:solidFill>
                  <a:srgbClr val="0000FF"/>
                </a:solidFill>
                <a:latin typeface="黑体" pitchFamily="49" charset="-122"/>
                <a:ea typeface="黑体" pitchFamily="49" charset="-122"/>
              </a:rPr>
              <a:t>4、</a:t>
            </a:r>
            <a:r>
              <a:rPr lang="zh-CN" altLang="en-US" sz="2400" b="1" dirty="0">
                <a:solidFill>
                  <a:srgbClr val="0000FF"/>
                </a:solidFill>
                <a:latin typeface="黑体" pitchFamily="49" charset="-122"/>
                <a:ea typeface="黑体" pitchFamily="49" charset="-122"/>
              </a:rPr>
              <a:t>建立模型 </a:t>
            </a:r>
          </a:p>
          <a:p>
            <a:pPr marL="0" marR="0" lvl="0" indent="266700" algn="just" defTabSz="914400" rtl="0" eaLnBrk="0" fontAlgn="base" latinLnBrk="0" hangingPunct="0">
              <a:lnSpc>
                <a:spcPct val="200000"/>
              </a:lnSpc>
              <a:spcBef>
                <a:spcPct val="0"/>
              </a:spcBef>
              <a:spcAft>
                <a:spcPct val="0"/>
              </a:spcAft>
              <a:buClrTx/>
              <a:buSzTx/>
              <a:buFontTx/>
              <a:buNone/>
              <a:tabLst/>
            </a:pPr>
            <a:r>
              <a:rPr lang="zh-CN" altLang="en-US" b="1" dirty="0">
                <a:solidFill>
                  <a:srgbClr val="0000FF"/>
                </a:solidFill>
                <a:latin typeface="+mn-ea"/>
                <a:ea typeface="+mn-ea"/>
              </a:rPr>
              <a:t>  采用国际公认的基于优化技术的“通用代数建模系统” （</a:t>
            </a:r>
            <a:r>
              <a:rPr lang="en-US" altLang="zh-CN" b="1" dirty="0">
                <a:solidFill>
                  <a:srgbClr val="0000FF"/>
                </a:solidFill>
                <a:latin typeface="+mn-ea"/>
                <a:ea typeface="+mn-ea"/>
              </a:rPr>
              <a:t>General Algebraic Modeling System</a:t>
            </a:r>
            <a:r>
              <a:rPr lang="zh-CN" altLang="en-US" b="1" dirty="0">
                <a:solidFill>
                  <a:srgbClr val="0000FF"/>
                </a:solidFill>
                <a:latin typeface="+mn-ea"/>
                <a:ea typeface="+mn-ea"/>
              </a:rPr>
              <a:t>， </a:t>
            </a:r>
            <a:r>
              <a:rPr lang="en-US" altLang="zh-CN" b="1" dirty="0">
                <a:solidFill>
                  <a:srgbClr val="0000FF"/>
                </a:solidFill>
                <a:latin typeface="+mn-ea"/>
                <a:ea typeface="+mn-ea"/>
              </a:rPr>
              <a:t>GAMS </a:t>
            </a:r>
            <a:r>
              <a:rPr lang="zh-CN" altLang="en-US" b="1" dirty="0">
                <a:solidFill>
                  <a:srgbClr val="0000FF"/>
                </a:solidFill>
                <a:latin typeface="+mn-ea"/>
                <a:ea typeface="+mn-ea"/>
              </a:rPr>
              <a:t>）作为模型。</a:t>
            </a:r>
          </a:p>
        </p:txBody>
      </p:sp>
      <p:sp>
        <p:nvSpPr>
          <p:cNvPr id="4" name="矩形 3"/>
          <p:cNvSpPr/>
          <p:nvPr/>
        </p:nvSpPr>
        <p:spPr>
          <a:xfrm>
            <a:off x="611560" y="3501008"/>
            <a:ext cx="7776864" cy="2419124"/>
          </a:xfrm>
          <a:prstGeom prst="rect">
            <a:avLst/>
          </a:prstGeom>
        </p:spPr>
        <p:txBody>
          <a:bodyPr wrap="square">
            <a:spAutoFit/>
          </a:bodyPr>
          <a:lstStyle/>
          <a:p>
            <a:pPr algn="just">
              <a:lnSpc>
                <a:spcPct val="120000"/>
              </a:lnSpc>
            </a:pPr>
            <a:r>
              <a:rPr lang="en-US" altLang="zh-CN" b="1" dirty="0">
                <a:latin typeface="仿宋" pitchFamily="49" charset="-122"/>
                <a:ea typeface="仿宋" pitchFamily="49" charset="-122"/>
              </a:rPr>
              <a:t>GAMS </a:t>
            </a:r>
            <a:r>
              <a:rPr lang="zh-CN" altLang="en-US" b="1" dirty="0">
                <a:latin typeface="仿宋" pitchFamily="49" charset="-122"/>
                <a:ea typeface="仿宋" pitchFamily="49" charset="-122"/>
              </a:rPr>
              <a:t>由</a:t>
            </a:r>
            <a:r>
              <a:rPr lang="en-US" altLang="zh-CN" b="1" dirty="0">
                <a:latin typeface="仿宋" pitchFamily="49" charset="-122"/>
                <a:ea typeface="仿宋" pitchFamily="49" charset="-122"/>
              </a:rPr>
              <a:t>University of New South Wales</a:t>
            </a:r>
            <a:r>
              <a:rPr lang="zh-CN" altLang="en-US" b="1" dirty="0">
                <a:latin typeface="仿宋" pitchFamily="49" charset="-122"/>
                <a:ea typeface="仿宋" pitchFamily="49" charset="-122"/>
              </a:rPr>
              <a:t>的 </a:t>
            </a:r>
            <a:r>
              <a:rPr lang="en-US" altLang="zh-CN" b="1" dirty="0" err="1">
                <a:latin typeface="仿宋" pitchFamily="49" charset="-122"/>
                <a:ea typeface="仿宋" pitchFamily="49" charset="-122"/>
              </a:rPr>
              <a:t>Murtagh</a:t>
            </a:r>
            <a:r>
              <a:rPr lang="zh-CN" altLang="en-US" b="1" dirty="0">
                <a:latin typeface="仿宋" pitchFamily="49" charset="-122"/>
                <a:ea typeface="仿宋" pitchFamily="49" charset="-122"/>
              </a:rPr>
              <a:t>、及</a:t>
            </a:r>
            <a:r>
              <a:rPr lang="en-US" altLang="zh-CN" b="1" dirty="0">
                <a:latin typeface="仿宋" pitchFamily="49" charset="-122"/>
                <a:ea typeface="仿宋" pitchFamily="49" charset="-122"/>
              </a:rPr>
              <a:t>Stanford University</a:t>
            </a:r>
            <a:r>
              <a:rPr lang="zh-CN" altLang="en-US" b="1" dirty="0">
                <a:latin typeface="仿宋" pitchFamily="49" charset="-122"/>
                <a:ea typeface="仿宋" pitchFamily="49" charset="-122"/>
              </a:rPr>
              <a:t>的 </a:t>
            </a:r>
            <a:r>
              <a:rPr lang="en-US" altLang="zh-CN" b="1" dirty="0">
                <a:latin typeface="仿宋" pitchFamily="49" charset="-122"/>
                <a:ea typeface="仿宋" pitchFamily="49" charset="-122"/>
              </a:rPr>
              <a:t>Gill</a:t>
            </a:r>
            <a:r>
              <a:rPr lang="zh-CN" altLang="en-US" b="1" dirty="0">
                <a:latin typeface="仿宋" pitchFamily="49" charset="-122"/>
                <a:ea typeface="仿宋" pitchFamily="49" charset="-122"/>
              </a:rPr>
              <a:t>、</a:t>
            </a:r>
            <a:r>
              <a:rPr lang="en-US" altLang="zh-CN" b="1" dirty="0" err="1">
                <a:latin typeface="仿宋" pitchFamily="49" charset="-122"/>
                <a:ea typeface="仿宋" pitchFamily="49" charset="-122"/>
              </a:rPr>
              <a:t>Marray</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Saunders</a:t>
            </a:r>
            <a:r>
              <a:rPr lang="zh-CN" altLang="en-US" b="1" dirty="0">
                <a:latin typeface="仿宋" pitchFamily="49" charset="-122"/>
                <a:ea typeface="仿宋" pitchFamily="49" charset="-122"/>
              </a:rPr>
              <a:t>、</a:t>
            </a:r>
            <a:r>
              <a:rPr lang="en-US" altLang="zh-CN" b="1" dirty="0">
                <a:latin typeface="仿宋" pitchFamily="49" charset="-122"/>
                <a:ea typeface="仿宋" pitchFamily="49" charset="-122"/>
              </a:rPr>
              <a:t>Wright </a:t>
            </a:r>
            <a:r>
              <a:rPr lang="zh-CN" altLang="en-US" b="1" dirty="0">
                <a:latin typeface="仿宋" pitchFamily="49" charset="-122"/>
                <a:ea typeface="仿宋" pitchFamily="49" charset="-122"/>
              </a:rPr>
              <a:t>等的</a:t>
            </a:r>
            <a:r>
              <a:rPr lang="en-US" altLang="zh-CN" b="1" dirty="0">
                <a:latin typeface="仿宋" pitchFamily="49" charset="-122"/>
                <a:ea typeface="仿宋" pitchFamily="49" charset="-122"/>
              </a:rPr>
              <a:t>“Modular In-core Non-linear Optimization System”</a:t>
            </a:r>
            <a:r>
              <a:rPr lang="zh-CN" altLang="en-US" b="1" dirty="0">
                <a:latin typeface="仿宋" pitchFamily="49" charset="-122"/>
                <a:ea typeface="仿宋" pitchFamily="49" charset="-122"/>
              </a:rPr>
              <a:t> （</a:t>
            </a:r>
            <a:r>
              <a:rPr lang="en-US" altLang="zh-CN" b="1" dirty="0">
                <a:latin typeface="仿宋" pitchFamily="49" charset="-122"/>
                <a:ea typeface="仿宋" pitchFamily="49" charset="-122"/>
              </a:rPr>
              <a:t>MINOS，1983）</a:t>
            </a:r>
            <a:r>
              <a:rPr lang="zh-CN" altLang="en-US" b="1" dirty="0">
                <a:latin typeface="仿宋" pitchFamily="49" charset="-122"/>
                <a:ea typeface="仿宋" pitchFamily="49" charset="-122"/>
              </a:rPr>
              <a:t>算法发展而来。这个算法综合了缩减梯度法和准牛顿法，是专门为大型、复杂的线性与非线性问题设计的算法。对混合整数规划问题，则可采用</a:t>
            </a:r>
            <a:r>
              <a:rPr lang="en-US" altLang="zh-CN" b="1" dirty="0">
                <a:latin typeface="仿宋" pitchFamily="49" charset="-122"/>
                <a:ea typeface="仿宋" pitchFamily="49" charset="-122"/>
              </a:rPr>
              <a:t>University of Arizona</a:t>
            </a:r>
            <a:r>
              <a:rPr lang="zh-CN" altLang="en-US" b="1" dirty="0">
                <a:latin typeface="仿宋" pitchFamily="49" charset="-122"/>
                <a:ea typeface="仿宋" pitchFamily="49" charset="-122"/>
              </a:rPr>
              <a:t>的 </a:t>
            </a:r>
            <a:r>
              <a:rPr lang="en-US" altLang="zh-CN" b="1" dirty="0" err="1">
                <a:latin typeface="仿宋" pitchFamily="49" charset="-122"/>
                <a:ea typeface="仿宋" pitchFamily="49" charset="-122"/>
              </a:rPr>
              <a:t>Marsten</a:t>
            </a:r>
            <a:r>
              <a:rPr lang="en-US" altLang="zh-CN" b="1" dirty="0">
                <a:latin typeface="仿宋" pitchFamily="49" charset="-122"/>
                <a:ea typeface="仿宋" pitchFamily="49" charset="-122"/>
              </a:rPr>
              <a:t> </a:t>
            </a:r>
            <a:r>
              <a:rPr lang="zh-CN" altLang="en-US" b="1" dirty="0">
                <a:latin typeface="仿宋" pitchFamily="49" charset="-122"/>
                <a:ea typeface="仿宋" pitchFamily="49" charset="-122"/>
              </a:rPr>
              <a:t>及</a:t>
            </a:r>
            <a:r>
              <a:rPr lang="en-US" altLang="zh-CN" b="1" dirty="0">
                <a:latin typeface="仿宋" pitchFamily="49" charset="-122"/>
                <a:ea typeface="仿宋" pitchFamily="49" charset="-122"/>
              </a:rPr>
              <a:t>University of Baltimore</a:t>
            </a:r>
            <a:r>
              <a:rPr lang="zh-CN" altLang="en-US" b="1" dirty="0">
                <a:latin typeface="仿宋" pitchFamily="49" charset="-122"/>
                <a:ea typeface="仿宋" pitchFamily="49" charset="-122"/>
              </a:rPr>
              <a:t>的 </a:t>
            </a:r>
            <a:r>
              <a:rPr lang="en-US" altLang="zh-CN" b="1" dirty="0" err="1">
                <a:latin typeface="仿宋" pitchFamily="49" charset="-122"/>
                <a:ea typeface="仿宋" pitchFamily="49" charset="-122"/>
              </a:rPr>
              <a:t>Singhal</a:t>
            </a:r>
            <a:r>
              <a:rPr lang="en-US" altLang="zh-CN" b="1" dirty="0">
                <a:latin typeface="仿宋" pitchFamily="49" charset="-122"/>
                <a:ea typeface="仿宋" pitchFamily="49" charset="-122"/>
              </a:rPr>
              <a:t>[1987]</a:t>
            </a:r>
            <a:r>
              <a:rPr lang="zh-CN" altLang="en-US" b="1" dirty="0">
                <a:latin typeface="仿宋" pitchFamily="49" charset="-122"/>
                <a:ea typeface="仿宋" pitchFamily="49" charset="-122"/>
              </a:rPr>
              <a:t>共同发展的 </a:t>
            </a:r>
            <a:r>
              <a:rPr lang="en-US" altLang="zh-CN" b="1" dirty="0">
                <a:latin typeface="仿宋" pitchFamily="49" charset="-122"/>
                <a:ea typeface="仿宋" pitchFamily="49" charset="-122"/>
              </a:rPr>
              <a:t>ZOOM (Zero/One Optimization Method)</a:t>
            </a:r>
            <a:r>
              <a:rPr lang="zh-CN" altLang="en-US" b="1" dirty="0">
                <a:latin typeface="仿宋" pitchFamily="49" charset="-122"/>
                <a:ea typeface="仿宋" pitchFamily="49" charset="-122"/>
              </a:rPr>
              <a:t>算法。</a:t>
            </a:r>
          </a:p>
        </p:txBody>
      </p:sp>
      <p:sp>
        <p:nvSpPr>
          <p:cNvPr id="6" name="矩形 2">
            <a:extLst>
              <a:ext uri="{FF2B5EF4-FFF2-40B4-BE49-F238E27FC236}">
                <a16:creationId xmlns:a16="http://schemas.microsoft.com/office/drawing/2014/main" id="{259F9C3F-467E-4BF6-9127-E495CF98F85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矩形 3"/>
          <p:cNvSpPr>
            <a:spLocks noChangeArrowheads="1"/>
          </p:cNvSpPr>
          <p:nvPr/>
        </p:nvSpPr>
        <p:spPr bwMode="auto">
          <a:xfrm>
            <a:off x="900113" y="1628775"/>
            <a:ext cx="1727200" cy="553998"/>
          </a:xfrm>
          <a:prstGeom prst="rect">
            <a:avLst/>
          </a:prstGeom>
          <a:noFill/>
          <a:ln w="9525">
            <a:noFill/>
            <a:miter lim="800000"/>
            <a:headEnd/>
            <a:tailEnd/>
          </a:ln>
        </p:spPr>
        <p:txBody>
          <a:bodyPr>
            <a:spAutoFit/>
          </a:bodyPr>
          <a:lstStyle/>
          <a:p>
            <a:pPr eaLnBrk="1" hangingPunct="1">
              <a:lnSpc>
                <a:spcPct val="150000"/>
              </a:lnSpc>
            </a:pPr>
            <a:r>
              <a:rPr lang="zh-CN" altLang="en-US" sz="2000" b="1" dirty="0">
                <a:solidFill>
                  <a:srgbClr val="0000FF"/>
                </a:solidFill>
                <a:latin typeface="黑体" pitchFamily="49" charset="-122"/>
                <a:ea typeface="黑体" pitchFamily="49" charset="-122"/>
              </a:rPr>
              <a:t>模型求解</a:t>
            </a:r>
          </a:p>
        </p:txBody>
      </p:sp>
      <p:sp>
        <p:nvSpPr>
          <p:cNvPr id="3" name="矩形 2"/>
          <p:cNvSpPr/>
          <p:nvPr/>
        </p:nvSpPr>
        <p:spPr>
          <a:xfrm>
            <a:off x="900113" y="3644900"/>
            <a:ext cx="7488237" cy="2809875"/>
          </a:xfrm>
          <a:prstGeom prst="rect">
            <a:avLst/>
          </a:prstGeom>
        </p:spPr>
        <p:txBody>
          <a:bodyPr>
            <a:spAutoFit/>
          </a:bodyPr>
          <a:lstStyle/>
          <a:p>
            <a:pPr>
              <a:lnSpc>
                <a:spcPct val="120000"/>
              </a:lnSpc>
              <a:spcAft>
                <a:spcPts val="600"/>
              </a:spcAft>
              <a:defRPr/>
            </a:pPr>
            <a:r>
              <a:rPr lang="zh-CN" altLang="zh-CN" sz="1600" b="1" kern="100" dirty="0">
                <a:solidFill>
                  <a:srgbClr val="0000FF"/>
                </a:solidFill>
                <a:latin typeface="+mn-ea"/>
                <a:ea typeface="+mn-ea"/>
              </a:rPr>
              <a:t>式</a:t>
            </a:r>
            <a:r>
              <a:rPr lang="zh-CN" altLang="en-US" sz="1600" b="1" kern="100" dirty="0">
                <a:solidFill>
                  <a:srgbClr val="0000FF"/>
                </a:solidFill>
                <a:latin typeface="+mn-ea"/>
                <a:ea typeface="+mn-ea"/>
              </a:rPr>
              <a:t>中的 </a:t>
            </a:r>
            <a:r>
              <a:rPr lang="en-US" altLang="zh-CN" sz="1600" b="1" kern="100" dirty="0">
                <a:solidFill>
                  <a:srgbClr val="0000FF"/>
                </a:solidFill>
                <a:latin typeface="+mn-ea"/>
                <a:ea typeface="+mn-ea"/>
              </a:rPr>
              <a:t>ZB </a:t>
            </a:r>
            <a:r>
              <a:rPr lang="zh-CN" altLang="en-US" sz="1600" b="1" kern="100" dirty="0">
                <a:solidFill>
                  <a:srgbClr val="0000FF"/>
                </a:solidFill>
                <a:latin typeface="+mn-ea"/>
                <a:ea typeface="+mn-ea"/>
              </a:rPr>
              <a:t>表示目标函数，其他为：</a:t>
            </a:r>
            <a:endParaRPr lang="en-US" altLang="zh-CN" sz="1600" b="1" kern="100" dirty="0">
              <a:solidFill>
                <a:srgbClr val="0000FF"/>
              </a:solidFill>
              <a:latin typeface="+mn-ea"/>
              <a:ea typeface="+mn-ea"/>
            </a:endParaRPr>
          </a:p>
          <a:p>
            <a:pPr>
              <a:lnSpc>
                <a:spcPct val="120000"/>
              </a:lnSpc>
              <a:defRPr/>
            </a:pPr>
            <a:r>
              <a:rPr lang="en-US" altLang="zh-CN" sz="1600" b="1" kern="100" dirty="0">
                <a:latin typeface="+mn-ea"/>
                <a:ea typeface="+mn-ea"/>
              </a:rPr>
              <a:t>  </a:t>
            </a:r>
            <a:r>
              <a:rPr lang="en-US" altLang="zh-CN" sz="1600" b="1" kern="100" dirty="0" err="1">
                <a:latin typeface="+mn-ea"/>
                <a:ea typeface="+mn-ea"/>
              </a:rPr>
              <a:t>i</a:t>
            </a:r>
            <a:r>
              <a:rPr lang="zh-CN" altLang="en-US" sz="1600" b="1" kern="100" dirty="0">
                <a:latin typeface="+mn-ea"/>
                <a:ea typeface="+mn-ea"/>
              </a:rPr>
              <a:t>：用水户或用水部门</a:t>
            </a:r>
            <a:endParaRPr lang="en-US" altLang="zh-CN" sz="1600" b="1" kern="100" dirty="0">
              <a:latin typeface="+mn-ea"/>
              <a:ea typeface="+mn-ea"/>
            </a:endParaRPr>
          </a:p>
          <a:p>
            <a:pPr>
              <a:lnSpc>
                <a:spcPct val="120000"/>
              </a:lnSpc>
              <a:defRPr/>
            </a:pPr>
            <a:r>
              <a:rPr lang="en-US" altLang="zh-CN" sz="1600" b="1" kern="100" dirty="0">
                <a:latin typeface="+mn-ea"/>
                <a:ea typeface="+mn-ea"/>
              </a:rPr>
              <a:t>  j</a:t>
            </a:r>
            <a:r>
              <a:rPr lang="zh-CN" altLang="en-US" sz="1600" b="1" kern="100" dirty="0">
                <a:latin typeface="+mn-ea"/>
                <a:ea typeface="+mn-ea"/>
              </a:rPr>
              <a:t>：地区</a:t>
            </a:r>
            <a:endParaRPr lang="en-US" altLang="zh-CN" sz="1600" b="1" kern="100" dirty="0">
              <a:latin typeface="+mn-ea"/>
              <a:ea typeface="+mn-ea"/>
            </a:endParaRPr>
          </a:p>
          <a:p>
            <a:pPr>
              <a:lnSpc>
                <a:spcPct val="120000"/>
              </a:lnSpc>
              <a:defRPr/>
            </a:pPr>
            <a:r>
              <a:rPr lang="en-US" altLang="zh-CN" sz="1600" b="1" kern="100" dirty="0">
                <a:latin typeface="+mn-ea"/>
                <a:ea typeface="+mn-ea"/>
              </a:rPr>
              <a:t>  X</a:t>
            </a:r>
            <a:r>
              <a:rPr lang="zh-CN" altLang="en-US" sz="1600" b="1" kern="100" dirty="0">
                <a:latin typeface="+mn-ea"/>
                <a:ea typeface="+mn-ea"/>
              </a:rPr>
              <a:t>：用水量</a:t>
            </a:r>
            <a:endParaRPr lang="en-US" altLang="zh-CN" sz="1600" b="1" kern="100" dirty="0">
              <a:latin typeface="+mn-ea"/>
              <a:ea typeface="+mn-ea"/>
            </a:endParaRPr>
          </a:p>
          <a:p>
            <a:pPr>
              <a:lnSpc>
                <a:spcPct val="120000"/>
              </a:lnSpc>
              <a:defRPr/>
            </a:pPr>
            <a:r>
              <a:rPr lang="en-US" altLang="zh-CN" sz="1600" b="1" kern="100" dirty="0">
                <a:latin typeface="+mn-ea"/>
                <a:ea typeface="+mn-ea"/>
              </a:rPr>
              <a:t>  C</a:t>
            </a:r>
            <a:r>
              <a:rPr lang="zh-CN" altLang="en-US" sz="1600" b="1" kern="100" dirty="0">
                <a:latin typeface="+mn-ea"/>
                <a:ea typeface="+mn-ea"/>
              </a:rPr>
              <a:t>：用水效率</a:t>
            </a:r>
            <a:endParaRPr lang="en-US" altLang="zh-CN" sz="1600" b="1" kern="100" dirty="0">
              <a:latin typeface="+mn-ea"/>
              <a:ea typeface="+mn-ea"/>
            </a:endParaRPr>
          </a:p>
          <a:p>
            <a:pPr>
              <a:lnSpc>
                <a:spcPct val="120000"/>
              </a:lnSpc>
              <a:defRPr/>
            </a:pPr>
            <a:r>
              <a:rPr lang="en-US" altLang="zh-CN" sz="1600" b="1" kern="100" dirty="0">
                <a:latin typeface="+mn-ea"/>
                <a:ea typeface="+mn-ea"/>
              </a:rPr>
              <a:t>  f</a:t>
            </a:r>
            <a:r>
              <a:rPr lang="zh-CN" altLang="en-US" sz="1600" b="1" kern="100" dirty="0">
                <a:latin typeface="+mn-ea"/>
                <a:ea typeface="+mn-ea"/>
              </a:rPr>
              <a:t>：用水效益与用水量之间的函数关系，及生产函数。它体现水资源利用对经济、</a:t>
            </a:r>
            <a:endParaRPr lang="en-US" altLang="zh-CN" sz="1600" b="1" kern="100" dirty="0">
              <a:latin typeface="+mn-ea"/>
              <a:ea typeface="+mn-ea"/>
            </a:endParaRPr>
          </a:p>
          <a:p>
            <a:pPr>
              <a:lnSpc>
                <a:spcPct val="120000"/>
              </a:lnSpc>
              <a:defRPr/>
            </a:pPr>
            <a:r>
              <a:rPr lang="en-US" altLang="zh-CN" sz="1600" b="1" kern="100" dirty="0">
                <a:latin typeface="+mn-ea"/>
                <a:ea typeface="+mn-ea"/>
              </a:rPr>
              <a:t>     </a:t>
            </a:r>
            <a:r>
              <a:rPr lang="zh-CN" altLang="en-US" sz="1600" b="1" kern="100" dirty="0">
                <a:latin typeface="+mn-ea"/>
                <a:ea typeface="+mn-ea"/>
              </a:rPr>
              <a:t>社会和环境转化的能力</a:t>
            </a:r>
            <a:endParaRPr lang="en-US" altLang="zh-CN" sz="1600" b="1" kern="100" dirty="0">
              <a:latin typeface="+mn-ea"/>
              <a:ea typeface="+mn-ea"/>
            </a:endParaRPr>
          </a:p>
          <a:p>
            <a:pPr>
              <a:lnSpc>
                <a:spcPct val="120000"/>
              </a:lnSpc>
              <a:defRPr/>
            </a:pPr>
            <a:r>
              <a:rPr lang="en-US" altLang="zh-CN" sz="1600" b="1" kern="100" dirty="0">
                <a:latin typeface="+mn-ea"/>
                <a:ea typeface="+mn-ea"/>
              </a:rPr>
              <a:t>  R</a:t>
            </a:r>
            <a:r>
              <a:rPr lang="zh-CN" altLang="en-US" sz="1600" b="1" kern="100" dirty="0">
                <a:latin typeface="+mn-ea"/>
                <a:ea typeface="+mn-ea"/>
              </a:rPr>
              <a:t>：公平系数或公平权重</a:t>
            </a:r>
            <a:endParaRPr lang="en-US" altLang="zh-CN" sz="1600" b="1" kern="100" dirty="0">
              <a:latin typeface="+mn-ea"/>
              <a:ea typeface="+mn-ea"/>
            </a:endParaRPr>
          </a:p>
          <a:p>
            <a:pPr>
              <a:defRPr/>
            </a:pPr>
            <a:r>
              <a:rPr lang="en-US" altLang="zh-CN" b="1" dirty="0">
                <a:latin typeface="Arial" panose="020B0604020202020204" pitchFamily="34" charset="0"/>
              </a:rPr>
              <a:t> </a:t>
            </a:r>
            <a:endParaRPr lang="zh-CN" altLang="en-US" b="1" dirty="0">
              <a:latin typeface="Arial" panose="020B0604020202020204" pitchFamily="34" charset="0"/>
            </a:endParaRPr>
          </a:p>
        </p:txBody>
      </p:sp>
      <p:pic>
        <p:nvPicPr>
          <p:cNvPr id="82950" name="图片 3"/>
          <p:cNvPicPr>
            <a:picLocks noChangeAspect="1"/>
          </p:cNvPicPr>
          <p:nvPr/>
        </p:nvPicPr>
        <p:blipFill>
          <a:blip r:embed="rId2" cstate="print"/>
          <a:srcRect/>
          <a:stretch>
            <a:fillRect/>
          </a:stretch>
        </p:blipFill>
        <p:spPr bwMode="auto">
          <a:xfrm>
            <a:off x="611188" y="2349500"/>
            <a:ext cx="6315075" cy="1133475"/>
          </a:xfrm>
          <a:prstGeom prst="rect">
            <a:avLst/>
          </a:prstGeom>
          <a:noFill/>
          <a:ln w="9525">
            <a:noFill/>
            <a:miter lim="800000"/>
            <a:headEnd/>
            <a:tailEnd/>
          </a:ln>
        </p:spPr>
      </p:pic>
      <p:sp>
        <p:nvSpPr>
          <p:cNvPr id="2" name="矩形 1"/>
          <p:cNvSpPr/>
          <p:nvPr/>
        </p:nvSpPr>
        <p:spPr>
          <a:xfrm>
            <a:off x="5795963" y="1330325"/>
            <a:ext cx="2879725" cy="1374775"/>
          </a:xfrm>
          <a:prstGeom prst="rect">
            <a:avLst/>
          </a:prstGeom>
        </p:spPr>
        <p:txBody>
          <a:bodyPr>
            <a:spAutoFit/>
          </a:bodyPr>
          <a:lstStyle/>
          <a:p>
            <a:pPr algn="just">
              <a:lnSpc>
                <a:spcPts val="2000"/>
              </a:lnSpc>
              <a:spcAft>
                <a:spcPts val="0"/>
              </a:spcAft>
              <a:defRPr/>
            </a:pPr>
            <a:r>
              <a:rPr lang="zh-CN" altLang="zh-CN" sz="1600" b="1" kern="100" dirty="0">
                <a:latin typeface="+mn-ea"/>
                <a:ea typeface="+mn-ea"/>
              </a:rPr>
              <a:t>模型的目标函数</a:t>
            </a:r>
            <a:r>
              <a:rPr lang="en-US" altLang="zh-CN" sz="1600" b="1" kern="100" dirty="0">
                <a:latin typeface="+mn-ea"/>
                <a:ea typeface="+mn-ea"/>
              </a:rPr>
              <a:t>ZB</a:t>
            </a:r>
            <a:r>
              <a:rPr lang="zh-CN" altLang="en-US" sz="1600" b="1" kern="100" dirty="0">
                <a:latin typeface="+mn-ea"/>
                <a:ea typeface="+mn-ea"/>
              </a:rPr>
              <a:t>为</a:t>
            </a:r>
            <a:r>
              <a:rPr lang="zh-CN" altLang="zh-CN" sz="1600" b="1" kern="100" dirty="0">
                <a:latin typeface="+mn-ea"/>
                <a:ea typeface="+mn-ea"/>
              </a:rPr>
              <a:t>非线形函数，</a:t>
            </a:r>
            <a:r>
              <a:rPr lang="zh-CN" altLang="en-US" sz="1600" b="1" kern="100" dirty="0">
                <a:latin typeface="+mn-ea"/>
                <a:ea typeface="+mn-ea"/>
              </a:rPr>
              <a:t>在</a:t>
            </a:r>
            <a:r>
              <a:rPr lang="zh-CN" altLang="zh-CN" sz="1600" b="1" kern="100" dirty="0">
                <a:latin typeface="+mn-ea"/>
                <a:ea typeface="+mn-ea"/>
              </a:rPr>
              <a:t>约束条件很多情况下呈非线形变化。因此，灌</a:t>
            </a:r>
            <a:r>
              <a:rPr lang="zh-CN" altLang="en-US" sz="1600" b="1" kern="100" dirty="0">
                <a:latin typeface="+mn-ea"/>
                <a:ea typeface="+mn-ea"/>
              </a:rPr>
              <a:t>溉</a:t>
            </a:r>
            <a:r>
              <a:rPr lang="zh-CN" altLang="zh-CN" sz="1600" b="1" kern="100" dirty="0">
                <a:latin typeface="+mn-ea"/>
                <a:ea typeface="+mn-ea"/>
              </a:rPr>
              <a:t>的水资源优化配置是一个非线性大系统优化问题。</a:t>
            </a:r>
          </a:p>
        </p:txBody>
      </p:sp>
      <p:sp>
        <p:nvSpPr>
          <p:cNvPr id="8"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9" name="矩形 2">
            <a:extLst>
              <a:ext uri="{FF2B5EF4-FFF2-40B4-BE49-F238E27FC236}">
                <a16:creationId xmlns:a16="http://schemas.microsoft.com/office/drawing/2014/main" id="{6C73118D-0F75-4EC5-BB7D-147008FC63DB}"/>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fade">
                                      <p:cBhvr>
                                        <p:cTn id="7" dur="1000"/>
                                        <p:tgtEl>
                                          <p:spTgt spid="82950"/>
                                        </p:tgtEl>
                                      </p:cBhvr>
                                    </p:animEffect>
                                    <p:anim calcmode="lin" valueType="num">
                                      <p:cBhvr>
                                        <p:cTn id="8" dur="1000" fill="hold"/>
                                        <p:tgtEl>
                                          <p:spTgt spid="82950"/>
                                        </p:tgtEl>
                                        <p:attrNameLst>
                                          <p:attrName>ppt_x</p:attrName>
                                        </p:attrNameLst>
                                      </p:cBhvr>
                                      <p:tavLst>
                                        <p:tav tm="0">
                                          <p:val>
                                            <p:strVal val="#ppt_x"/>
                                          </p:val>
                                        </p:tav>
                                        <p:tav tm="100000">
                                          <p:val>
                                            <p:strVal val="#ppt_x"/>
                                          </p:val>
                                        </p:tav>
                                      </p:tavLst>
                                    </p:anim>
                                    <p:anim calcmode="lin" valueType="num">
                                      <p:cBhvr>
                                        <p:cTn id="9" dur="1000" fill="hold"/>
                                        <p:tgtEl>
                                          <p:spTgt spid="829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4"/>
          <p:cNvSpPr/>
          <p:nvPr/>
        </p:nvSpPr>
        <p:spPr>
          <a:xfrm>
            <a:off x="467544" y="2375136"/>
            <a:ext cx="4824536" cy="2104872"/>
          </a:xfrm>
          <a:prstGeom prst="rect">
            <a:avLst/>
          </a:prstGeom>
        </p:spPr>
        <p:txBody>
          <a:bodyPr wrap="square">
            <a:spAutoFit/>
          </a:bodyPr>
          <a:lstStyle/>
          <a:p>
            <a:pPr algn="just">
              <a:lnSpc>
                <a:spcPct val="150000"/>
              </a:lnSpc>
              <a:spcBef>
                <a:spcPts val="0"/>
              </a:spcBef>
            </a:pPr>
            <a:r>
              <a:rPr lang="zh-CN" altLang="en-US" b="1" dirty="0">
                <a:solidFill>
                  <a:srgbClr val="0000FF"/>
                </a:solidFill>
                <a:latin typeface="黑体" pitchFamily="49" charset="-122"/>
                <a:ea typeface="黑体" pitchFamily="49" charset="-122"/>
              </a:rPr>
              <a:t>    </a:t>
            </a:r>
            <a:r>
              <a:rPr lang="zh-CN" altLang="en-US" b="1" dirty="0">
                <a:solidFill>
                  <a:srgbClr val="0000FF"/>
                </a:solidFill>
                <a:latin typeface="+mn-ea"/>
                <a:ea typeface="+mn-ea"/>
              </a:rPr>
              <a:t>示例</a:t>
            </a:r>
            <a:r>
              <a:rPr lang="en-US" altLang="zh-CN" b="1" dirty="0">
                <a:solidFill>
                  <a:srgbClr val="0000FF"/>
                </a:solidFill>
                <a:latin typeface="+mn-ea"/>
                <a:ea typeface="+mn-ea"/>
              </a:rPr>
              <a:t>1 </a:t>
            </a:r>
            <a:r>
              <a:rPr lang="zh-CN" altLang="zh-CN" b="1" dirty="0">
                <a:solidFill>
                  <a:srgbClr val="0000FF"/>
                </a:solidFill>
                <a:latin typeface="+mn-ea"/>
                <a:ea typeface="+mn-ea"/>
              </a:rPr>
              <a:t>无人值守的智能工程运行监控</a:t>
            </a:r>
            <a:endParaRPr lang="en-US" altLang="zh-CN" b="1" dirty="0">
              <a:solidFill>
                <a:srgbClr val="0000FF"/>
              </a:solidFill>
              <a:latin typeface="+mn-ea"/>
              <a:ea typeface="+mn-ea"/>
            </a:endParaRPr>
          </a:p>
          <a:p>
            <a:pPr algn="just">
              <a:lnSpc>
                <a:spcPct val="150000"/>
              </a:lnSpc>
              <a:spcBef>
                <a:spcPts val="0"/>
              </a:spcBef>
            </a:pPr>
            <a:r>
              <a:rPr lang="en-US" altLang="zh-CN" b="1" dirty="0">
                <a:latin typeface="+mn-ea"/>
                <a:ea typeface="+mn-ea"/>
              </a:rPr>
              <a:t>    </a:t>
            </a:r>
            <a:r>
              <a:rPr lang="zh-CN" altLang="zh-CN" b="1" dirty="0">
                <a:latin typeface="+mn-ea"/>
                <a:ea typeface="+mn-ea"/>
              </a:rPr>
              <a:t>为了保证灌区输水渠道的水质以及避免人畜入侵造成生命财产损失，灌区现代化建设要求根据需要建造渠道隔离装置，</a:t>
            </a:r>
            <a:r>
              <a:rPr lang="zh-CN" altLang="en-US" b="1" dirty="0">
                <a:latin typeface="+mn-ea"/>
                <a:ea typeface="+mn-ea"/>
              </a:rPr>
              <a:t>右</a:t>
            </a:r>
            <a:r>
              <a:rPr lang="zh-CN" altLang="zh-CN" b="1" dirty="0">
                <a:latin typeface="+mn-ea"/>
                <a:ea typeface="+mn-ea"/>
              </a:rPr>
              <a:t>图所示的是以栅栏作为隔离装置。</a:t>
            </a:r>
            <a:endParaRPr lang="zh-CN" altLang="en-US" b="1" dirty="0">
              <a:solidFill>
                <a:srgbClr val="0000FF"/>
              </a:solidFill>
              <a:latin typeface="+mn-ea"/>
              <a:ea typeface="+mn-ea"/>
            </a:endParaRPr>
          </a:p>
        </p:txBody>
      </p:sp>
      <p:sp>
        <p:nvSpPr>
          <p:cNvPr id="292865" name="Rectangle 1"/>
          <p:cNvSpPr>
            <a:spLocks noChangeArrowheads="1"/>
          </p:cNvSpPr>
          <p:nvPr/>
        </p:nvSpPr>
        <p:spPr bwMode="auto">
          <a:xfrm>
            <a:off x="539552" y="4792621"/>
            <a:ext cx="7920880" cy="13726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just"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dirty="0">
                <a:ln>
                  <a:noFill/>
                </a:ln>
                <a:solidFill>
                  <a:srgbClr val="0000FF"/>
                </a:solidFill>
                <a:effectLst/>
                <a:latin typeface="+mn-ea"/>
                <a:ea typeface="+mn-ea"/>
                <a:cs typeface="Times New Roman" pitchFamily="18" charset="0"/>
              </a:rPr>
              <a:t> </a:t>
            </a:r>
            <a:r>
              <a:rPr kumimoji="0" lang="zh-CN" sz="1600" b="1" i="0" u="none" strike="noStrike" cap="none" normalizeH="0" baseline="0" dirty="0">
                <a:ln>
                  <a:noFill/>
                </a:ln>
                <a:solidFill>
                  <a:srgbClr val="0000FF"/>
                </a:solidFill>
                <a:effectLst/>
                <a:latin typeface="+mn-ea"/>
                <a:ea typeface="+mn-ea"/>
                <a:cs typeface="Times New Roman" pitchFamily="18" charset="0"/>
              </a:rPr>
              <a:t>但是，这种隔离装置的防范是被动的，为了实现主动防范，应设置入侵监控设备，在事发时，或事发前就及时报警（发送信息给管理人员）并现场启动威慑装置（如喊话喇叭、音响警报等）警告并威慑入侵者，晓以利害，尽可能避免事态发生。采用</a:t>
            </a:r>
            <a:r>
              <a:rPr kumimoji="0" lang="zh-CN" altLang="en-US" sz="1600" b="1" i="0" u="none" strike="noStrike" cap="none" normalizeH="0" baseline="0" dirty="0">
                <a:ln>
                  <a:noFill/>
                </a:ln>
                <a:solidFill>
                  <a:srgbClr val="0000FF"/>
                </a:solidFill>
                <a:effectLst/>
                <a:latin typeface="+mn-ea"/>
                <a:ea typeface="+mn-ea"/>
                <a:cs typeface="Times New Roman" pitchFamily="18" charset="0"/>
              </a:rPr>
              <a:t>智能图像识别或雷达扫描识别就可以很好地解决这个问题。</a:t>
            </a:r>
            <a:endParaRPr kumimoji="0" lang="zh-CN" altLang="en-US" sz="1600" b="1" i="0" u="none" strike="noStrike" cap="none" normalizeH="0" baseline="0" dirty="0">
              <a:ln>
                <a:noFill/>
              </a:ln>
              <a:solidFill>
                <a:srgbClr val="0000FF"/>
              </a:solidFill>
              <a:effectLst/>
              <a:latin typeface="+mn-ea"/>
              <a:ea typeface="+mn-ea"/>
              <a:cs typeface="宋体" pitchFamily="2" charset="-122"/>
            </a:endParaRPr>
          </a:p>
        </p:txBody>
      </p:sp>
      <p:sp>
        <p:nvSpPr>
          <p:cNvPr id="8" name="矩形 2">
            <a:extLst>
              <a:ext uri="{FF2B5EF4-FFF2-40B4-BE49-F238E27FC236}">
                <a16:creationId xmlns:a16="http://schemas.microsoft.com/office/drawing/2014/main" id="{DC698503-8CC7-465C-8610-DE87CC0AEBC7}"/>
              </a:ext>
            </a:extLst>
          </p:cNvPr>
          <p:cNvSpPr>
            <a:spLocks noChangeArrowheads="1"/>
          </p:cNvSpPr>
          <p:nvPr/>
        </p:nvSpPr>
        <p:spPr bwMode="auto">
          <a:xfrm>
            <a:off x="467544" y="1660738"/>
            <a:ext cx="4824536" cy="400110"/>
          </a:xfrm>
          <a:prstGeom prst="rect">
            <a:avLst/>
          </a:prstGeom>
          <a:noFill/>
          <a:ln w="9525">
            <a:noFill/>
            <a:miter lim="800000"/>
            <a:headEnd/>
            <a:tailEnd/>
          </a:ln>
        </p:spPr>
        <p:txBody>
          <a:bodyPr wrap="square">
            <a:spAutoFit/>
          </a:bodyPr>
          <a:lstStyle/>
          <a:p>
            <a:pPr algn="just"/>
            <a:r>
              <a:rPr lang="en-US" altLang="zh-CN" sz="2000" b="1" dirty="0">
                <a:solidFill>
                  <a:srgbClr val="FF0000"/>
                </a:solidFill>
                <a:latin typeface="黑体" pitchFamily="49" charset="-122"/>
                <a:ea typeface="黑体" pitchFamily="49" charset="-122"/>
                <a:cs typeface="Arial" pitchFamily="34" charset="0"/>
              </a:rPr>
              <a:t>2.3 </a:t>
            </a:r>
            <a:r>
              <a:rPr lang="zh-CN" altLang="zh-CN" sz="2000" b="1" dirty="0">
                <a:solidFill>
                  <a:srgbClr val="FF0000"/>
                </a:solidFill>
                <a:latin typeface="黑体" pitchFamily="49" charset="-122"/>
                <a:ea typeface="黑体" pitchFamily="49" charset="-122"/>
                <a:cs typeface="Arial" pitchFamily="34" charset="0"/>
              </a:rPr>
              <a:t>水利工程建筑物运行与管理</a:t>
            </a:r>
            <a:r>
              <a:rPr lang="zh-CN" altLang="en-US" sz="2000" b="1" dirty="0">
                <a:solidFill>
                  <a:srgbClr val="FF0000"/>
                </a:solidFill>
                <a:latin typeface="黑体" pitchFamily="49" charset="-122"/>
                <a:ea typeface="黑体" pitchFamily="49" charset="-122"/>
                <a:cs typeface="Arial" pitchFamily="34" charset="0"/>
              </a:rPr>
              <a:t>智能化</a:t>
            </a:r>
            <a:endParaRPr lang="zh-CN" altLang="zh-CN" sz="2000" b="1" dirty="0">
              <a:latin typeface="+mn-ea"/>
              <a:ea typeface="+mn-ea"/>
            </a:endParaRPr>
          </a:p>
        </p:txBody>
      </p:sp>
      <p:sp>
        <p:nvSpPr>
          <p:cNvPr id="9" name="矩形 2">
            <a:extLst>
              <a:ext uri="{FF2B5EF4-FFF2-40B4-BE49-F238E27FC236}">
                <a16:creationId xmlns:a16="http://schemas.microsoft.com/office/drawing/2014/main" id="{F2F3FFFF-B4BB-46AF-A64D-FC2462B2B5E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048</a:t>
            </a:r>
            <a:endParaRPr lang="zh-CN" altLang="en-US" b="1" dirty="0">
              <a:solidFill>
                <a:schemeClr val="bg1"/>
              </a:solidFill>
              <a:latin typeface="仿宋" pitchFamily="49" charset="-122"/>
              <a:ea typeface="仿宋" pitchFamily="49" charset="-122"/>
              <a:cs typeface="Arial" pitchFamily="34" charset="0"/>
            </a:endParaRPr>
          </a:p>
        </p:txBody>
      </p:sp>
      <p:pic>
        <p:nvPicPr>
          <p:cNvPr id="10" name="图片 9">
            <a:extLst>
              <a:ext uri="{FF2B5EF4-FFF2-40B4-BE49-F238E27FC236}">
                <a16:creationId xmlns:a16="http://schemas.microsoft.com/office/drawing/2014/main" id="{4983DB89-1EA0-4BCC-8746-E2088F1B0E56}"/>
              </a:ext>
            </a:extLst>
          </p:cNvPr>
          <p:cNvPicPr>
            <a:picLocks noChangeAspect="1"/>
          </p:cNvPicPr>
          <p:nvPr/>
        </p:nvPicPr>
        <p:blipFill>
          <a:blip r:embed="rId2" cstate="print"/>
          <a:stretch>
            <a:fillRect/>
          </a:stretch>
        </p:blipFill>
        <p:spPr>
          <a:xfrm>
            <a:off x="5364088" y="1919461"/>
            <a:ext cx="3024336" cy="2733675"/>
          </a:xfrm>
          <a:prstGeom prst="rect">
            <a:avLst/>
          </a:prstGeom>
        </p:spPr>
      </p:pic>
      <p:pic>
        <p:nvPicPr>
          <p:cNvPr id="11" name="图片 10"/>
          <p:cNvPicPr/>
          <p:nvPr/>
        </p:nvPicPr>
        <p:blipFill>
          <a:blip r:embed="rId3" cstate="print"/>
          <a:srcRect/>
          <a:stretch>
            <a:fillRect/>
          </a:stretch>
        </p:blipFill>
        <p:spPr bwMode="auto">
          <a:xfrm>
            <a:off x="5364088" y="1844824"/>
            <a:ext cx="2952328" cy="2952328"/>
          </a:xfrm>
          <a:prstGeom prst="rect">
            <a:avLst/>
          </a:prstGeom>
          <a:noFill/>
          <a:ln w="9525">
            <a:noFill/>
            <a:miter lim="800000"/>
            <a:headEnd/>
            <a:tailEnd/>
          </a:ln>
        </p:spPr>
      </p:pic>
    </p:spTree>
    <p:extLst>
      <p:ext uri="{BB962C8B-B14F-4D97-AF65-F5344CB8AC3E}">
        <p14:creationId xmlns:p14="http://schemas.microsoft.com/office/powerpoint/2010/main" val="29962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2865"/>
                                        </p:tgtEl>
                                        <p:attrNameLst>
                                          <p:attrName>style.visibility</p:attrName>
                                        </p:attrNameLst>
                                      </p:cBhvr>
                                      <p:to>
                                        <p:strVal val="visible"/>
                                      </p:to>
                                    </p:set>
                                    <p:animEffect transition="in" filter="blinds(horizontal)">
                                      <p:cBhvr>
                                        <p:cTn id="17" dur="500"/>
                                        <p:tgtEl>
                                          <p:spTgt spid="2928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286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4"/>
          <p:cNvSpPr/>
          <p:nvPr/>
        </p:nvSpPr>
        <p:spPr>
          <a:xfrm>
            <a:off x="539552" y="2132856"/>
            <a:ext cx="7992888" cy="3400931"/>
          </a:xfrm>
          <a:prstGeom prst="rect">
            <a:avLst/>
          </a:prstGeom>
        </p:spPr>
        <p:txBody>
          <a:bodyPr wrap="square">
            <a:spAutoFit/>
          </a:bodyPr>
          <a:lstStyle/>
          <a:p>
            <a:r>
              <a:rPr lang="zh-CN" altLang="en-US" b="1" dirty="0">
                <a:solidFill>
                  <a:srgbClr val="0000FF"/>
                </a:solidFill>
                <a:latin typeface="黑体" pitchFamily="49" charset="-122"/>
                <a:ea typeface="黑体" pitchFamily="49" charset="-122"/>
              </a:rPr>
              <a:t>    </a:t>
            </a: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2 </a:t>
            </a:r>
            <a:r>
              <a:rPr lang="zh-CN" altLang="zh-CN" sz="2400" b="1" dirty="0">
                <a:solidFill>
                  <a:srgbClr val="0000FF"/>
                </a:solidFill>
                <a:latin typeface="黑体" pitchFamily="49" charset="-122"/>
                <a:ea typeface="黑体" pitchFamily="49" charset="-122"/>
              </a:rPr>
              <a:t>非常态水工建筑物控制</a:t>
            </a:r>
            <a:endParaRPr lang="en-US" altLang="zh-CN" sz="2400" b="1" dirty="0">
              <a:solidFill>
                <a:srgbClr val="0000FF"/>
              </a:solidFill>
              <a:latin typeface="黑体" pitchFamily="49" charset="-122"/>
              <a:ea typeface="黑体" pitchFamily="49" charset="-122"/>
            </a:endParaRPr>
          </a:p>
          <a:p>
            <a:pPr algn="just">
              <a:lnSpc>
                <a:spcPct val="150000"/>
              </a:lnSpc>
              <a:spcBef>
                <a:spcPts val="600"/>
              </a:spcBef>
            </a:pPr>
            <a:r>
              <a:rPr lang="en-US" altLang="zh-CN" sz="2400" b="1" dirty="0">
                <a:latin typeface="+mn-ea"/>
                <a:ea typeface="+mn-ea"/>
              </a:rPr>
              <a:t>   </a:t>
            </a:r>
            <a:r>
              <a:rPr lang="zh-CN" altLang="zh-CN" sz="2000" b="1" dirty="0">
                <a:latin typeface="+mn-ea"/>
                <a:ea typeface="+mn-ea"/>
              </a:rPr>
              <a:t>水资源配置控制过程一般分为常态控制和非常态控制，</a:t>
            </a:r>
            <a:r>
              <a:rPr lang="en-US" altLang="zh-CN" sz="2000" b="1" dirty="0">
                <a:latin typeface="+mn-ea"/>
                <a:ea typeface="+mn-ea"/>
              </a:rPr>
              <a:t>2.2</a:t>
            </a:r>
            <a:r>
              <a:rPr lang="zh-CN" altLang="zh-CN" sz="2000" b="1" dirty="0">
                <a:latin typeface="+mn-ea"/>
                <a:ea typeface="+mn-ea"/>
              </a:rPr>
              <a:t>节讨论的是常态控制。</a:t>
            </a:r>
            <a:r>
              <a:rPr lang="zh-CN" altLang="zh-CN" sz="2000" b="1" dirty="0">
                <a:solidFill>
                  <a:srgbClr val="FF0000"/>
                </a:solidFill>
                <a:latin typeface="+mn-ea"/>
                <a:ea typeface="+mn-ea"/>
              </a:rPr>
              <a:t>非常态控制指异常气候（包括严重旱情、瞬间强降雨等）、特殊社会要求（包括水污染、洪水控制、应急调水等）和工程事故（包括溃堤、漫顶、边坡塌方造成的渠道堵塞等）</a:t>
            </a:r>
            <a:r>
              <a:rPr lang="zh-CN" altLang="zh-CN" sz="2000" b="1" dirty="0">
                <a:latin typeface="+mn-ea"/>
                <a:ea typeface="+mn-ea"/>
              </a:rPr>
              <a:t>。这种情况通常没有预案，以工程人员的经验为主，现场应急处置。这种方式由于时效性差，无法最大限度地避免工程危险和控制水量损失。</a:t>
            </a:r>
            <a:endParaRPr lang="zh-CN" altLang="en-US" sz="2000" b="1" dirty="0">
              <a:solidFill>
                <a:srgbClr val="0000FF"/>
              </a:solidFill>
              <a:latin typeface="+mn-ea"/>
              <a:ea typeface="+mn-ea"/>
            </a:endParaRPr>
          </a:p>
        </p:txBody>
      </p:sp>
      <p:sp>
        <p:nvSpPr>
          <p:cNvPr id="6" name="矩形 2">
            <a:extLst>
              <a:ext uri="{FF2B5EF4-FFF2-40B4-BE49-F238E27FC236}">
                <a16:creationId xmlns:a16="http://schemas.microsoft.com/office/drawing/2014/main" id="{0579FD83-C5AA-48E2-B2DE-CB5FA9DB47D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049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11560" y="1556792"/>
            <a:ext cx="7776864" cy="2862322"/>
          </a:xfrm>
          <a:prstGeom prst="rect">
            <a:avLst/>
          </a:prstGeom>
          <a:noFill/>
          <a:ln w="9525">
            <a:noFill/>
            <a:miter lim="800000"/>
            <a:headEnd/>
            <a:tailEnd/>
          </a:ln>
        </p:spPr>
        <p:txBody>
          <a:bodyPr wrap="square">
            <a:spAutoFit/>
          </a:bodyPr>
          <a:lstStyle/>
          <a:p>
            <a:pPr algn="just" eaLnBrk="1" hangingPunct="1">
              <a:lnSpc>
                <a:spcPct val="150000"/>
              </a:lnSpc>
            </a:pPr>
            <a:r>
              <a:rPr lang="zh-CN" altLang="en-US" sz="2000" b="1" dirty="0">
                <a:solidFill>
                  <a:srgbClr val="0000FF"/>
                </a:solidFill>
                <a:latin typeface="仿宋" pitchFamily="49" charset="-122"/>
                <a:ea typeface="仿宋" pitchFamily="49" charset="-122"/>
                <a:cs typeface="Arial" pitchFamily="34" charset="0"/>
              </a:rPr>
              <a:t>    </a:t>
            </a:r>
            <a:r>
              <a:rPr lang="zh-CN" altLang="en-US" sz="2400" b="1" dirty="0">
                <a:latin typeface="仿宋" pitchFamily="49" charset="-122"/>
                <a:ea typeface="仿宋" pitchFamily="49" charset="-122"/>
                <a:cs typeface="Arial" pitchFamily="34" charset="0"/>
              </a:rPr>
              <a:t>规划强调了</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十三五</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要推动“数字水利”向“智慧水利”转变，但是没有具体说明如何进行</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智慧水利</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的建设，只是笼统地指出要通过物联网、大数据、云计算等现代信息技术构建基础支撑，建立</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智慧水利</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的体系架构。</a:t>
            </a:r>
          </a:p>
        </p:txBody>
      </p:sp>
      <p:sp>
        <p:nvSpPr>
          <p:cNvPr id="6" name="Rectangle 4"/>
          <p:cNvSpPr>
            <a:spLocks noChangeArrowheads="1"/>
          </p:cNvSpPr>
          <p:nvPr/>
        </p:nvSpPr>
        <p:spPr bwMode="auto">
          <a:xfrm>
            <a:off x="683568" y="4437112"/>
            <a:ext cx="7776864" cy="1754326"/>
          </a:xfrm>
          <a:prstGeom prst="rect">
            <a:avLst/>
          </a:prstGeom>
          <a:noFill/>
          <a:ln w="9525">
            <a:noFill/>
            <a:miter lim="800000"/>
            <a:headEnd/>
            <a:tailEnd/>
          </a:ln>
        </p:spPr>
        <p:txBody>
          <a:bodyPr wrap="square">
            <a:spAutoFit/>
          </a:bodyPr>
          <a:lstStyle/>
          <a:p>
            <a:pPr algn="just" eaLnBrk="1" hangingPunct="1">
              <a:lnSpc>
                <a:spcPct val="150000"/>
              </a:lnSpc>
            </a:pPr>
            <a:r>
              <a:rPr lang="zh-CN" altLang="en-US" sz="2400" b="1" dirty="0">
                <a:latin typeface="仿宋" pitchFamily="49" charset="-122"/>
                <a:ea typeface="仿宋" pitchFamily="49" charset="-122"/>
                <a:cs typeface="Arial" pitchFamily="34" charset="0"/>
              </a:rPr>
              <a:t>    水利部水利信息中心主任蔡阳于</a:t>
            </a:r>
            <a:r>
              <a:rPr lang="en-US" altLang="zh-CN" sz="2400" b="1" dirty="0">
                <a:latin typeface="仿宋" pitchFamily="49" charset="-122"/>
                <a:ea typeface="仿宋" pitchFamily="49" charset="-122"/>
                <a:cs typeface="Arial" pitchFamily="34" charset="0"/>
              </a:rPr>
              <a:t>2017</a:t>
            </a:r>
            <a:r>
              <a:rPr lang="zh-CN" altLang="en-US" sz="2400" b="1" dirty="0">
                <a:latin typeface="仿宋" pitchFamily="49" charset="-122"/>
                <a:ea typeface="仿宋" pitchFamily="49" charset="-122"/>
                <a:cs typeface="Arial" pitchFamily="34" charset="0"/>
              </a:rPr>
              <a:t>年较为具体的对水利信息化发展</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十三五</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规划中的</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智慧水利</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进行了阐述。</a:t>
            </a:r>
          </a:p>
        </p:txBody>
      </p:sp>
      <p:sp>
        <p:nvSpPr>
          <p:cNvPr id="7"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4"/>
          <p:cNvSpPr/>
          <p:nvPr/>
        </p:nvSpPr>
        <p:spPr>
          <a:xfrm>
            <a:off x="611560" y="1799813"/>
            <a:ext cx="3240360" cy="4293483"/>
          </a:xfrm>
          <a:prstGeom prst="rect">
            <a:avLst/>
          </a:prstGeom>
        </p:spPr>
        <p:txBody>
          <a:bodyPr wrap="square">
            <a:spAutoFit/>
          </a:bodyPr>
          <a:lstStyle/>
          <a:p>
            <a:pPr algn="just">
              <a:lnSpc>
                <a:spcPct val="150000"/>
              </a:lnSpc>
            </a:pPr>
            <a:r>
              <a:rPr lang="en-US" altLang="zh-CN" b="1" dirty="0">
                <a:latin typeface="+mn-ea"/>
                <a:ea typeface="+mn-ea"/>
              </a:rPr>
              <a:t>    </a:t>
            </a:r>
            <a:r>
              <a:rPr lang="zh-CN" altLang="zh-CN" b="1" dirty="0">
                <a:latin typeface="+mn-ea"/>
                <a:ea typeface="+mn-ea"/>
              </a:rPr>
              <a:t>灌区无论水源多少，渠系多复杂，都可以以单水源单约素（</a:t>
            </a:r>
            <a:r>
              <a:rPr lang="zh-CN" altLang="en-US" b="1" dirty="0">
                <a:latin typeface="+mn-ea"/>
                <a:ea typeface="+mn-ea"/>
              </a:rPr>
              <a:t>右</a:t>
            </a:r>
            <a:r>
              <a:rPr lang="zh-CN" altLang="zh-CN" b="1" dirty="0">
                <a:latin typeface="+mn-ea"/>
                <a:ea typeface="+mn-ea"/>
              </a:rPr>
              <a:t>图）为基本体系。容易推论，如果发生非常态事件，则在关闭距离事件发生点最近的闸门控制点之后，依次（渠系</a:t>
            </a:r>
            <a:r>
              <a:rPr lang="en-US" altLang="zh-CN" b="1" dirty="0">
                <a:latin typeface="+mn-ea"/>
                <a:ea typeface="+mn-ea"/>
              </a:rPr>
              <a:t>1</a:t>
            </a:r>
            <a:r>
              <a:rPr lang="zh-CN" altLang="zh-CN" b="1" dirty="0">
                <a:latin typeface="+mn-ea"/>
                <a:ea typeface="+mn-ea"/>
              </a:rPr>
              <a:t>、渠系</a:t>
            </a:r>
            <a:r>
              <a:rPr lang="en-US" altLang="zh-CN" b="1" dirty="0">
                <a:latin typeface="+mn-ea"/>
                <a:ea typeface="+mn-ea"/>
              </a:rPr>
              <a:t>2</a:t>
            </a:r>
            <a:r>
              <a:rPr lang="zh-CN" altLang="zh-CN" b="1" dirty="0">
                <a:latin typeface="+mn-ea"/>
                <a:ea typeface="+mn-ea"/>
              </a:rPr>
              <a:t>、…、渠系</a:t>
            </a:r>
            <a:r>
              <a:rPr lang="en-US" altLang="zh-CN" b="1" dirty="0">
                <a:latin typeface="+mn-ea"/>
                <a:ea typeface="+mn-ea"/>
              </a:rPr>
              <a:t>n</a:t>
            </a:r>
            <a:r>
              <a:rPr lang="zh-CN" altLang="zh-CN" b="1" dirty="0">
                <a:latin typeface="+mn-ea"/>
                <a:ea typeface="+mn-ea"/>
              </a:rPr>
              <a:t>）重新配置所有渠系的水资源供给，然后调节控制点（渠系</a:t>
            </a:r>
            <a:r>
              <a:rPr lang="en-US" altLang="zh-CN" b="1" dirty="0">
                <a:latin typeface="+mn-ea"/>
                <a:ea typeface="+mn-ea"/>
              </a:rPr>
              <a:t>1</a:t>
            </a:r>
            <a:r>
              <a:rPr lang="zh-CN" altLang="zh-CN" b="1" dirty="0">
                <a:latin typeface="+mn-ea"/>
                <a:ea typeface="+mn-ea"/>
              </a:rPr>
              <a:t>、渠系</a:t>
            </a:r>
            <a:r>
              <a:rPr lang="en-US" altLang="zh-CN" b="1" dirty="0">
                <a:latin typeface="+mn-ea"/>
                <a:ea typeface="+mn-ea"/>
              </a:rPr>
              <a:t>2</a:t>
            </a:r>
            <a:r>
              <a:rPr lang="zh-CN" altLang="zh-CN" b="1" dirty="0">
                <a:latin typeface="+mn-ea"/>
                <a:ea typeface="+mn-ea"/>
              </a:rPr>
              <a:t>、…渠系</a:t>
            </a:r>
            <a:r>
              <a:rPr lang="en-US" altLang="zh-CN" b="1" dirty="0">
                <a:latin typeface="+mn-ea"/>
                <a:ea typeface="+mn-ea"/>
              </a:rPr>
              <a:t>n</a:t>
            </a:r>
            <a:r>
              <a:rPr lang="zh-CN" altLang="zh-CN" b="1" dirty="0">
                <a:latin typeface="+mn-ea"/>
                <a:ea typeface="+mn-ea"/>
              </a:rPr>
              <a:t>）。</a:t>
            </a:r>
            <a:endParaRPr lang="zh-CN" altLang="en-US" sz="2000" b="1" dirty="0">
              <a:solidFill>
                <a:srgbClr val="0000FF"/>
              </a:solidFill>
              <a:latin typeface="+mn-ea"/>
              <a:ea typeface="+mn-ea"/>
            </a:endParaRPr>
          </a:p>
        </p:txBody>
      </p:sp>
      <p:pic>
        <p:nvPicPr>
          <p:cNvPr id="4" name="图片 3"/>
          <p:cNvPicPr/>
          <p:nvPr/>
        </p:nvPicPr>
        <p:blipFill>
          <a:blip r:embed="rId2" cstate="print"/>
          <a:srcRect/>
          <a:stretch>
            <a:fillRect/>
          </a:stretch>
        </p:blipFill>
        <p:spPr bwMode="auto">
          <a:xfrm>
            <a:off x="4139952" y="1916832"/>
            <a:ext cx="4248472" cy="3902199"/>
          </a:xfrm>
          <a:prstGeom prst="rect">
            <a:avLst/>
          </a:prstGeom>
          <a:noFill/>
          <a:ln w="9525">
            <a:noFill/>
            <a:miter lim="800000"/>
            <a:headEnd/>
            <a:tailEnd/>
          </a:ln>
        </p:spPr>
      </p:pic>
      <p:sp>
        <p:nvSpPr>
          <p:cNvPr id="7" name="矩形 2">
            <a:extLst>
              <a:ext uri="{FF2B5EF4-FFF2-40B4-BE49-F238E27FC236}">
                <a16:creationId xmlns:a16="http://schemas.microsoft.com/office/drawing/2014/main" id="{6362BAB6-51C8-41F6-8978-E1999016A1B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4"/>
          <p:cNvSpPr/>
          <p:nvPr/>
        </p:nvSpPr>
        <p:spPr>
          <a:xfrm>
            <a:off x="755576" y="1772816"/>
            <a:ext cx="2736304" cy="3877985"/>
          </a:xfrm>
          <a:prstGeom prst="rect">
            <a:avLst/>
          </a:prstGeom>
        </p:spPr>
        <p:txBody>
          <a:bodyPr wrap="square">
            <a:spAutoFit/>
          </a:bodyPr>
          <a:lstStyle/>
          <a:p>
            <a:pPr algn="just">
              <a:lnSpc>
                <a:spcPct val="150000"/>
              </a:lnSpc>
            </a:pPr>
            <a:r>
              <a:rPr lang="en-US" altLang="zh-CN" b="1" dirty="0">
                <a:latin typeface="+mn-ea"/>
                <a:ea typeface="+mn-ea"/>
              </a:rPr>
              <a:t>    </a:t>
            </a:r>
            <a:r>
              <a:rPr lang="zh-CN" altLang="zh-CN" b="1" dirty="0">
                <a:latin typeface="+mn-ea"/>
                <a:ea typeface="+mn-ea"/>
              </a:rPr>
              <a:t>因为每一个渠系的配置过程都是相同的，所以呈现基于单水源、单约素渠系的递归过程。采用工作流技术，简单地编写一个执行过程的递归程序（</a:t>
            </a:r>
            <a:r>
              <a:rPr lang="zh-CN" altLang="en-US" b="1" dirty="0">
                <a:latin typeface="+mn-ea"/>
                <a:ea typeface="+mn-ea"/>
              </a:rPr>
              <a:t>右</a:t>
            </a:r>
            <a:r>
              <a:rPr lang="zh-CN" altLang="zh-CN" b="1" dirty="0">
                <a:latin typeface="+mn-ea"/>
                <a:ea typeface="+mn-ea"/>
              </a:rPr>
              <a:t>图），就可以智能地解决不同位置发生的非常态事件的控制问题。</a:t>
            </a:r>
            <a:endParaRPr lang="zh-CN" altLang="en-US" sz="2000" b="1" dirty="0">
              <a:solidFill>
                <a:srgbClr val="0000FF"/>
              </a:solidFill>
              <a:latin typeface="+mn-ea"/>
              <a:ea typeface="+mn-ea"/>
            </a:endParaRPr>
          </a:p>
        </p:txBody>
      </p:sp>
      <p:sp>
        <p:nvSpPr>
          <p:cNvPr id="293889" name="Rectangle 1"/>
          <p:cNvSpPr>
            <a:spLocks noChangeArrowheads="1"/>
          </p:cNvSpPr>
          <p:nvPr/>
        </p:nvSpPr>
        <p:spPr bwMode="auto">
          <a:xfrm>
            <a:off x="3707904" y="1322759"/>
            <a:ext cx="493204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procedure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changeGateheight</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(n:char);</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var</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i,j:real</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begin</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if 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是不存在的闸门</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then exit</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else</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begin</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获取</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号闸门当前闸位值；</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i</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号闸门当前闸位值；</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j=n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号闸门调节闸位值；</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if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i</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=j</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then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changeGateheight</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的下一个闸门</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else</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begin</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调节</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号闸门的闸位值为</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j</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err="1">
                <a:ln>
                  <a:noFill/>
                </a:ln>
                <a:solidFill>
                  <a:schemeClr val="tx1"/>
                </a:solidFill>
                <a:effectLst/>
                <a:latin typeface="Calibri" pitchFamily="34" charset="0"/>
                <a:ea typeface="宋体" pitchFamily="2" charset="-122"/>
                <a:cs typeface="Times New Roman" pitchFamily="18" charset="0"/>
              </a:rPr>
              <a:t>changeGateheight</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(n</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的下一个闸门</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end</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rgbClr val="FF0000"/>
                </a:solidFill>
                <a:effectLst/>
                <a:latin typeface="Calibri" pitchFamily="34" charset="0"/>
                <a:ea typeface="宋体" pitchFamily="2" charset="-122"/>
                <a:cs typeface="Times New Roman" pitchFamily="18" charset="0"/>
              </a:rPr>
              <a:t>     </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end</a:t>
            </a: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a:t>
            </a:r>
            <a:endParaRPr kumimoji="0" lang="zh-CN" altLang="en-US"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  </a:t>
            </a:r>
            <a:r>
              <a:rPr kumimoji="0" lang="en-US" altLang="zh-CN" sz="1600" b="1" i="0" u="none" strike="noStrike" cap="none" normalizeH="0" baseline="0" dirty="0">
                <a:ln>
                  <a:noFill/>
                </a:ln>
                <a:solidFill>
                  <a:schemeClr val="tx1"/>
                </a:solidFill>
                <a:effectLst/>
                <a:latin typeface="Calibri" pitchFamily="34" charset="0"/>
                <a:ea typeface="宋体" pitchFamily="2" charset="-122"/>
                <a:cs typeface="Times New Roman" pitchFamily="18" charset="0"/>
              </a:rPr>
              <a:t>end.</a:t>
            </a:r>
            <a:endParaRPr kumimoji="0" lang="en-US" altLang="zh-CN" sz="1600" b="1"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7" name="矩形 2">
            <a:extLst>
              <a:ext uri="{FF2B5EF4-FFF2-40B4-BE49-F238E27FC236}">
                <a16:creationId xmlns:a16="http://schemas.microsoft.com/office/drawing/2014/main" id="{DEB62B32-5181-428C-92B6-B749311A926C}"/>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3889"/>
                                        </p:tgtEl>
                                        <p:attrNameLst>
                                          <p:attrName>style.visibility</p:attrName>
                                        </p:attrNameLst>
                                      </p:cBhvr>
                                      <p:to>
                                        <p:strVal val="visible"/>
                                      </p:to>
                                    </p:set>
                                    <p:animEffect transition="in" filter="blinds(horizontal)">
                                      <p:cBhvr>
                                        <p:cTn id="7" dur="500"/>
                                        <p:tgtEl>
                                          <p:spTgt spid="293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8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4" name="矩形 2"/>
          <p:cNvSpPr>
            <a:spLocks noChangeArrowheads="1"/>
          </p:cNvSpPr>
          <p:nvPr/>
        </p:nvSpPr>
        <p:spPr bwMode="auto">
          <a:xfrm>
            <a:off x="539552" y="2175247"/>
            <a:ext cx="4896544" cy="461665"/>
          </a:xfrm>
          <a:prstGeom prst="rect">
            <a:avLst/>
          </a:prstGeom>
          <a:noFill/>
          <a:ln w="9525">
            <a:noFill/>
            <a:miter lim="800000"/>
            <a:headEnd/>
            <a:tailEnd/>
          </a:ln>
        </p:spPr>
        <p:txBody>
          <a:bodyPr wrap="square">
            <a:spAutoFit/>
          </a:bodyPr>
          <a:lstStyle/>
          <a:p>
            <a:pPr algn="just"/>
            <a:r>
              <a:rPr lang="en-US" altLang="zh-CN" sz="2400" b="1" dirty="0">
                <a:solidFill>
                  <a:srgbClr val="FF0000"/>
                </a:solidFill>
                <a:latin typeface="黑体" pitchFamily="49" charset="-122"/>
                <a:ea typeface="黑体" pitchFamily="49" charset="-122"/>
                <a:cs typeface="Arial" pitchFamily="34" charset="0"/>
              </a:rPr>
              <a:t>2.4 </a:t>
            </a:r>
            <a:r>
              <a:rPr lang="zh-CN" altLang="en-US" sz="2400" b="1" dirty="0">
                <a:solidFill>
                  <a:srgbClr val="FF0000"/>
                </a:solidFill>
                <a:latin typeface="黑体" pitchFamily="49" charset="-122"/>
                <a:ea typeface="黑体" pitchFamily="49" charset="-122"/>
                <a:cs typeface="Arial" pitchFamily="34" charset="0"/>
              </a:rPr>
              <a:t>智能灌排泵站</a:t>
            </a:r>
            <a:endParaRPr lang="zh-CN" altLang="zh-CN" sz="2400" b="1" dirty="0">
              <a:latin typeface="+mn-ea"/>
              <a:ea typeface="+mn-ea"/>
            </a:endParaRPr>
          </a:p>
        </p:txBody>
      </p:sp>
      <p:sp>
        <p:nvSpPr>
          <p:cNvPr id="8" name="矩形 6">
            <a:extLst>
              <a:ext uri="{FF2B5EF4-FFF2-40B4-BE49-F238E27FC236}">
                <a16:creationId xmlns:a16="http://schemas.microsoft.com/office/drawing/2014/main" id="{F7061433-796E-4415-BCAF-B509F6CF344B}"/>
              </a:ext>
            </a:extLst>
          </p:cNvPr>
          <p:cNvSpPr>
            <a:spLocks noChangeArrowheads="1"/>
          </p:cNvSpPr>
          <p:nvPr/>
        </p:nvSpPr>
        <p:spPr bwMode="auto">
          <a:xfrm>
            <a:off x="611560" y="2798926"/>
            <a:ext cx="7920880" cy="2862322"/>
          </a:xfrm>
          <a:prstGeom prst="rect">
            <a:avLst/>
          </a:prstGeom>
          <a:noFill/>
          <a:ln w="9525">
            <a:noFill/>
            <a:miter lim="800000"/>
            <a:headEnd/>
            <a:tailEnd/>
          </a:ln>
        </p:spPr>
        <p:txBody>
          <a:bodyPr wrap="square">
            <a:spAutoFit/>
          </a:bodyPr>
          <a:lstStyle/>
          <a:p>
            <a:pPr algn="just">
              <a:lnSpc>
                <a:spcPct val="150000"/>
              </a:lnSpc>
            </a:pPr>
            <a:r>
              <a:rPr lang="zh-CN" altLang="en-US" sz="2000" b="1" dirty="0">
                <a:latin typeface="宋体" pitchFamily="2" charset="-122"/>
              </a:rPr>
              <a:t>     </a:t>
            </a:r>
            <a:r>
              <a:rPr lang="zh-CN" altLang="en-US" sz="2400" b="1" dirty="0">
                <a:solidFill>
                  <a:srgbClr val="0000FF"/>
                </a:solidFill>
                <a:latin typeface="仿宋" pitchFamily="49" charset="-122"/>
                <a:ea typeface="仿宋" pitchFamily="49" charset="-122"/>
                <a:cs typeface="Arial" pitchFamily="34" charset="0"/>
              </a:rPr>
              <a:t>泵站智能化的建设目标</a:t>
            </a:r>
            <a:r>
              <a:rPr lang="zh-CN" altLang="en-US" sz="2400" b="1" dirty="0">
                <a:latin typeface="仿宋" pitchFamily="49" charset="-122"/>
                <a:ea typeface="仿宋" pitchFamily="49" charset="-122"/>
                <a:cs typeface="Arial" pitchFamily="34" charset="0"/>
              </a:rPr>
              <a:t>是紧跟新兴技术发展步伐，在降低能源消耗的前提下，持续优化自动化系统架构，不断改进系统功能和性能，</a:t>
            </a:r>
            <a:r>
              <a:rPr lang="zh-CN" altLang="en-US" sz="2400" b="1" dirty="0">
                <a:solidFill>
                  <a:srgbClr val="0000FF"/>
                </a:solidFill>
                <a:latin typeface="仿宋" pitchFamily="49" charset="-122"/>
                <a:ea typeface="仿宋" pitchFamily="49" charset="-122"/>
                <a:cs typeface="Arial" pitchFamily="34" charset="0"/>
              </a:rPr>
              <a:t>提高泵站主设备运行可靠性和水的利用率，提升运行保障、安全管理和应急相应能力，促进泵站向一体化、智能化高效运行和安全管理模式转变</a:t>
            </a:r>
            <a:r>
              <a:rPr lang="zh-CN" altLang="en-US" sz="2400" b="1" dirty="0">
                <a:latin typeface="仿宋" pitchFamily="49" charset="-122"/>
                <a:ea typeface="仿宋" pitchFamily="49" charset="-122"/>
                <a:cs typeface="Arial" pitchFamily="34" charset="0"/>
              </a:rPr>
              <a:t>。</a:t>
            </a:r>
            <a:endParaRPr lang="en-US" altLang="zh-CN" sz="2400" b="1" dirty="0">
              <a:latin typeface="仿宋" pitchFamily="49" charset="-122"/>
              <a:ea typeface="仿宋" pitchFamily="49" charset="-122"/>
              <a:cs typeface="Arial" pitchFamily="34" charset="0"/>
            </a:endParaRPr>
          </a:p>
        </p:txBody>
      </p:sp>
      <p:sp>
        <p:nvSpPr>
          <p:cNvPr id="6" name="矩形 2">
            <a:extLst>
              <a:ext uri="{FF2B5EF4-FFF2-40B4-BE49-F238E27FC236}">
                <a16:creationId xmlns:a16="http://schemas.microsoft.com/office/drawing/2014/main" id="{0CAB14F4-577F-4FD1-8B98-8379D939D73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052</a:t>
            </a:r>
            <a:endParaRPr lang="zh-CN" altLang="en-US" b="1" dirty="0">
              <a:solidFill>
                <a:schemeClr val="bg1"/>
              </a:solidFill>
              <a:latin typeface="仿宋" pitchFamily="49" charset="-122"/>
              <a:ea typeface="仿宋" pitchFamily="49" charset="-122"/>
              <a:cs typeface="Arial" pitchFamily="34" charset="0"/>
            </a:endParaRPr>
          </a:p>
        </p:txBody>
      </p:sp>
    </p:spTree>
    <p:extLst>
      <p:ext uri="{BB962C8B-B14F-4D97-AF65-F5344CB8AC3E}">
        <p14:creationId xmlns:p14="http://schemas.microsoft.com/office/powerpoint/2010/main" val="2845072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2" name="矩形 6"/>
          <p:cNvSpPr>
            <a:spLocks noChangeArrowheads="1"/>
          </p:cNvSpPr>
          <p:nvPr/>
        </p:nvSpPr>
        <p:spPr bwMode="auto">
          <a:xfrm>
            <a:off x="611188" y="1480344"/>
            <a:ext cx="2987824" cy="559769"/>
          </a:xfrm>
          <a:prstGeom prst="rect">
            <a:avLst/>
          </a:prstGeom>
          <a:noFill/>
          <a:ln w="9525">
            <a:noFill/>
            <a:miter lim="800000"/>
            <a:headEnd/>
            <a:tailEnd/>
          </a:ln>
        </p:spPr>
        <p:txBody>
          <a:bodyPr wrap="square">
            <a:spAutoFit/>
          </a:bodyPr>
          <a:lstStyle/>
          <a:p>
            <a:pPr>
              <a:lnSpc>
                <a:spcPct val="150000"/>
              </a:lnSpc>
              <a:spcAft>
                <a:spcPts val="600"/>
              </a:spcAft>
            </a:pP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1 </a:t>
            </a:r>
            <a:r>
              <a:rPr lang="zh-CN" altLang="en-US" sz="2400" b="1" dirty="0">
                <a:solidFill>
                  <a:srgbClr val="0000FF"/>
                </a:solidFill>
                <a:latin typeface="黑体" pitchFamily="49" charset="-122"/>
                <a:ea typeface="黑体" pitchFamily="49" charset="-122"/>
              </a:rPr>
              <a:t>智能传感技术</a:t>
            </a:r>
            <a:endParaRPr lang="en-US" altLang="zh-CN" sz="2400" b="1" dirty="0">
              <a:solidFill>
                <a:srgbClr val="0000FF"/>
              </a:solidFill>
              <a:latin typeface="黑体" pitchFamily="49" charset="-122"/>
              <a:ea typeface="黑体" pitchFamily="49" charset="-122"/>
            </a:endParaRPr>
          </a:p>
        </p:txBody>
      </p:sp>
      <p:sp>
        <p:nvSpPr>
          <p:cNvPr id="32773" name="矩形 5"/>
          <p:cNvSpPr>
            <a:spLocks noChangeArrowheads="1"/>
          </p:cNvSpPr>
          <p:nvPr/>
        </p:nvSpPr>
        <p:spPr bwMode="auto">
          <a:xfrm>
            <a:off x="611188" y="2040113"/>
            <a:ext cx="7848600" cy="2613023"/>
          </a:xfrm>
          <a:prstGeom prst="rect">
            <a:avLst/>
          </a:prstGeom>
          <a:noFill/>
          <a:ln w="9525">
            <a:noFill/>
            <a:miter lim="800000"/>
            <a:headEnd/>
            <a:tailEnd/>
          </a:ln>
        </p:spPr>
        <p:txBody>
          <a:bodyPr>
            <a:spAutoFit/>
          </a:bodyPr>
          <a:lstStyle/>
          <a:p>
            <a:pPr algn="just">
              <a:lnSpc>
                <a:spcPct val="130000"/>
              </a:lnSpc>
              <a:spcAft>
                <a:spcPts val="600"/>
              </a:spcAft>
            </a:pPr>
            <a:r>
              <a:rPr lang="zh-CN" altLang="en-US" b="1" dirty="0">
                <a:latin typeface="华文仿宋" pitchFamily="2" charset="-122"/>
                <a:ea typeface="华文仿宋" pitchFamily="2" charset="-122"/>
              </a:rPr>
              <a:t>        泵站传感信息除电压、电流、功率、频率等电气量信号外，还包括大量的非电气量信号，如温度、液位、压力、位移、速度、流量、位置等。目前主要采用传统的模拟量信号输出传感器，每种传感器完成一个物理量的测量，接线方式包括二线制、三线制、四线制等，带来大量的信号电缆。根据统计，泵站二次设备一半以上的故障来自于传感器故障，且排除困难。</a:t>
            </a:r>
            <a:r>
              <a:rPr lang="zh-CN" altLang="en-US" b="1" dirty="0">
                <a:solidFill>
                  <a:srgbClr val="FF0000"/>
                </a:solidFill>
                <a:latin typeface="华文仿宋" pitchFamily="2" charset="-122"/>
                <a:ea typeface="华文仿宋" pitchFamily="2" charset="-122"/>
              </a:rPr>
              <a:t>智能泵站技术的重要特征之一在于一次设备检测信息传递的数字化，然而，现有的模拟量传感器很难满足智能泵站的要求。</a:t>
            </a:r>
            <a:endParaRPr lang="en-US" altLang="zh-CN" b="1" dirty="0">
              <a:solidFill>
                <a:srgbClr val="FF0000"/>
              </a:solidFill>
              <a:latin typeface="华文仿宋" pitchFamily="2" charset="-122"/>
              <a:ea typeface="华文仿宋" pitchFamily="2" charset="-122"/>
            </a:endParaRPr>
          </a:p>
        </p:txBody>
      </p:sp>
      <p:sp>
        <p:nvSpPr>
          <p:cNvPr id="6" name="矩形 5"/>
          <p:cNvSpPr>
            <a:spLocks noChangeArrowheads="1"/>
          </p:cNvSpPr>
          <p:nvPr/>
        </p:nvSpPr>
        <p:spPr bwMode="auto">
          <a:xfrm>
            <a:off x="611560" y="4704585"/>
            <a:ext cx="7848600" cy="1532727"/>
          </a:xfrm>
          <a:prstGeom prst="rect">
            <a:avLst/>
          </a:prstGeom>
          <a:noFill/>
          <a:ln w="9525">
            <a:noFill/>
            <a:miter lim="800000"/>
            <a:headEnd/>
            <a:tailEnd/>
          </a:ln>
        </p:spPr>
        <p:txBody>
          <a:bodyPr>
            <a:spAutoFit/>
          </a:bodyPr>
          <a:lstStyle/>
          <a:p>
            <a:pPr algn="just">
              <a:lnSpc>
                <a:spcPct val="130000"/>
              </a:lnSpc>
              <a:spcAft>
                <a:spcPts val="600"/>
              </a:spcAft>
            </a:pPr>
            <a:r>
              <a:rPr lang="zh-CN" altLang="en-US" b="1" dirty="0">
                <a:latin typeface="宋体" pitchFamily="2" charset="-122"/>
                <a:ea typeface="宋体" pitchFamily="2" charset="-122"/>
              </a:rPr>
              <a:t>    </a:t>
            </a:r>
            <a:r>
              <a:rPr lang="zh-CN" altLang="en-US" b="1" dirty="0">
                <a:solidFill>
                  <a:srgbClr val="0000FF"/>
                </a:solidFill>
                <a:latin typeface="华文仿宋" pitchFamily="2" charset="-122"/>
                <a:ea typeface="华文仿宋" pitchFamily="2" charset="-122"/>
              </a:rPr>
              <a:t>智能传感器是指具有信息检测、信息处理、信息记忆、逻辑思维和判断功能的传感器，</a:t>
            </a:r>
            <a:r>
              <a:rPr lang="zh-CN" altLang="en-US" b="1" dirty="0">
                <a:latin typeface="华文仿宋" pitchFamily="2" charset="-122"/>
                <a:ea typeface="华文仿宋" pitchFamily="2" charset="-122"/>
              </a:rPr>
              <a:t>相对于仅提供表征待测物理量信号的传统传感器，</a:t>
            </a:r>
            <a:r>
              <a:rPr lang="zh-CN" altLang="en-US" b="1" dirty="0">
                <a:solidFill>
                  <a:srgbClr val="FF0000"/>
                </a:solidFill>
                <a:latin typeface="华文仿宋" pitchFamily="2" charset="-122"/>
                <a:ea typeface="华文仿宋" pitchFamily="2" charset="-122"/>
              </a:rPr>
              <a:t>智能传感器充分利用集成技术和微处理器技术，提供以数字量方式传播的具有一定知识级别的信息。</a:t>
            </a:r>
            <a:endParaRPr lang="en-US" altLang="zh-CN" b="1" dirty="0">
              <a:solidFill>
                <a:srgbClr val="FF0000"/>
              </a:solidFill>
              <a:latin typeface="华文仿宋" pitchFamily="2" charset="-122"/>
              <a:ea typeface="华文仿宋" pitchFamily="2" charset="-122"/>
            </a:endParaRPr>
          </a:p>
        </p:txBody>
      </p:sp>
      <p:sp>
        <p:nvSpPr>
          <p:cNvPr id="8" name="矩形 2">
            <a:extLst>
              <a:ext uri="{FF2B5EF4-FFF2-40B4-BE49-F238E27FC236}">
                <a16:creationId xmlns:a16="http://schemas.microsoft.com/office/drawing/2014/main" id="{E43D52DA-F7D1-454A-90EC-4FDAD45D268F}"/>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5"/>
          <p:cNvSpPr>
            <a:spLocks noChangeArrowheads="1"/>
          </p:cNvSpPr>
          <p:nvPr/>
        </p:nvSpPr>
        <p:spPr bwMode="auto">
          <a:xfrm>
            <a:off x="611560" y="1916832"/>
            <a:ext cx="7848600" cy="3477875"/>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FF0000"/>
                </a:solidFill>
                <a:latin typeface="黑体" pitchFamily="49" charset="-122"/>
                <a:ea typeface="黑体" pitchFamily="49" charset="-122"/>
              </a:rPr>
              <a:t>   （</a:t>
            </a:r>
            <a:r>
              <a:rPr lang="en-US" altLang="zh-CN" sz="2000" b="1" dirty="0">
                <a:solidFill>
                  <a:srgbClr val="FF0000"/>
                </a:solidFill>
                <a:latin typeface="黑体" pitchFamily="49" charset="-122"/>
                <a:ea typeface="黑体" pitchFamily="49" charset="-122"/>
              </a:rPr>
              <a:t>1）</a:t>
            </a:r>
            <a:r>
              <a:rPr lang="zh-CN" altLang="en-US" sz="2000" b="1" dirty="0">
                <a:solidFill>
                  <a:srgbClr val="FF0000"/>
                </a:solidFill>
                <a:latin typeface="黑体" pitchFamily="49" charset="-122"/>
                <a:ea typeface="黑体" pitchFamily="49" charset="-122"/>
              </a:rPr>
              <a:t>传感器与微处理器一体化</a:t>
            </a:r>
            <a:endParaRPr lang="en-US" altLang="zh-CN" sz="2000" b="1" dirty="0">
              <a:solidFill>
                <a:srgbClr val="FF0000"/>
              </a:solidFill>
              <a:latin typeface="黑体" pitchFamily="49" charset="-122"/>
              <a:ea typeface="黑体" pitchFamily="49" charset="-122"/>
            </a:endParaRPr>
          </a:p>
          <a:p>
            <a:pPr algn="just">
              <a:lnSpc>
                <a:spcPct val="150000"/>
              </a:lnSpc>
              <a:spcBef>
                <a:spcPts val="600"/>
              </a:spcBef>
              <a:spcAft>
                <a:spcPts val="600"/>
              </a:spcAft>
            </a:pPr>
            <a:r>
              <a:rPr lang="en-US" altLang="zh-CN" sz="2000" b="1" dirty="0">
                <a:latin typeface="宋体" pitchFamily="2" charset="-122"/>
                <a:ea typeface="宋体" pitchFamily="2" charset="-122"/>
              </a:rPr>
              <a:t>    </a:t>
            </a:r>
            <a:r>
              <a:rPr lang="zh-CN" altLang="en-US" sz="2000" b="1" dirty="0">
                <a:solidFill>
                  <a:srgbClr val="0000FF"/>
                </a:solidFill>
                <a:latin typeface="宋体" pitchFamily="2" charset="-122"/>
                <a:ea typeface="宋体" pitchFamily="2" charset="-122"/>
              </a:rPr>
              <a:t>智能传感器集成了敏感元件、信号变送和微处理器等，集感知、信息处理、通信于一体，单功能的二次仪表将消失。</a:t>
            </a:r>
            <a:r>
              <a:rPr lang="zh-CN" altLang="en-US" sz="2000" b="1" dirty="0">
                <a:latin typeface="宋体" pitchFamily="2" charset="-122"/>
                <a:ea typeface="宋体" pitchFamily="2" charset="-122"/>
              </a:rPr>
              <a:t>它不但可以对数据处理、阈值判断、逻辑组态，而且自身具有数据通信交互功能，具有多种数据输出形式（如串行输出、模拟量输出、网络通信等）。具备自描述功能，可以提供传感信息、自身属性、状态信息等，通过与系统交互，自我实现相关参数的选择等，</a:t>
            </a:r>
            <a:r>
              <a:rPr lang="zh-CN" altLang="en-US" sz="2000" b="1" dirty="0">
                <a:solidFill>
                  <a:srgbClr val="FF0000"/>
                </a:solidFill>
                <a:latin typeface="宋体" pitchFamily="2" charset="-122"/>
                <a:ea typeface="宋体" pitchFamily="2" charset="-122"/>
              </a:rPr>
              <a:t>真正实现即插即用</a:t>
            </a:r>
            <a:r>
              <a:rPr lang="zh-CN" altLang="en-US" sz="2000" b="1" dirty="0">
                <a:latin typeface="宋体" pitchFamily="2" charset="-122"/>
                <a:ea typeface="宋体" pitchFamily="2" charset="-122"/>
              </a:rPr>
              <a:t>。</a:t>
            </a:r>
            <a:endParaRPr lang="en-US" altLang="zh-CN" sz="2000" b="1" dirty="0">
              <a:latin typeface="宋体" pitchFamily="2" charset="-122"/>
              <a:ea typeface="宋体" pitchFamily="2" charset="-122"/>
            </a:endParaRPr>
          </a:p>
        </p:txBody>
      </p:sp>
      <p:sp>
        <p:nvSpPr>
          <p:cNvPr id="5" name="矩形 2">
            <a:extLst>
              <a:ext uri="{FF2B5EF4-FFF2-40B4-BE49-F238E27FC236}">
                <a16:creationId xmlns:a16="http://schemas.microsoft.com/office/drawing/2014/main" id="{4C7420CB-C033-424B-BA01-6E8393425A39}"/>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7"/>
          <p:cNvSpPr>
            <a:spLocks noChangeArrowheads="1"/>
          </p:cNvSpPr>
          <p:nvPr/>
        </p:nvSpPr>
        <p:spPr bwMode="auto">
          <a:xfrm>
            <a:off x="611560" y="1916832"/>
            <a:ext cx="7848600" cy="3862596"/>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0000FF"/>
                </a:solidFill>
                <a:latin typeface="黑体" pitchFamily="49" charset="-122"/>
                <a:ea typeface="黑体" pitchFamily="49" charset="-122"/>
              </a:rPr>
              <a:t>   </a:t>
            </a:r>
            <a:r>
              <a:rPr lang="zh-CN" altLang="en-US" sz="2000" b="1" dirty="0">
                <a:solidFill>
                  <a:srgbClr val="FF0000"/>
                </a:solidFill>
                <a:latin typeface="黑体" pitchFamily="49" charset="-122"/>
                <a:ea typeface="黑体" pitchFamily="49" charset="-122"/>
              </a:rPr>
              <a:t>（</a:t>
            </a:r>
            <a:r>
              <a:rPr lang="en-US" altLang="zh-CN" sz="2000" b="1" dirty="0">
                <a:solidFill>
                  <a:srgbClr val="FF0000"/>
                </a:solidFill>
                <a:latin typeface="黑体" pitchFamily="49" charset="-122"/>
                <a:ea typeface="黑体" pitchFamily="49" charset="-122"/>
              </a:rPr>
              <a:t>2）</a:t>
            </a:r>
            <a:r>
              <a:rPr lang="zh-CN" altLang="en-US" sz="2000" b="1" dirty="0">
                <a:solidFill>
                  <a:srgbClr val="FF0000"/>
                </a:solidFill>
                <a:latin typeface="黑体" pitchFamily="49" charset="-122"/>
                <a:ea typeface="黑体" pitchFamily="49" charset="-122"/>
              </a:rPr>
              <a:t>具备自检、自校、自诊断功能</a:t>
            </a:r>
            <a:endParaRPr lang="en-US" altLang="zh-CN" sz="2000" b="1" dirty="0">
              <a:solidFill>
                <a:srgbClr val="FF0000"/>
              </a:solidFill>
              <a:latin typeface="黑体" pitchFamily="49" charset="-122"/>
              <a:ea typeface="黑体" pitchFamily="49" charset="-122"/>
            </a:endParaRPr>
          </a:p>
          <a:p>
            <a:pPr algn="just">
              <a:lnSpc>
                <a:spcPct val="150000"/>
              </a:lnSpc>
              <a:spcAft>
                <a:spcPts val="600"/>
              </a:spcAft>
            </a:pPr>
            <a:r>
              <a:rPr lang="zh-CN" altLang="en-US" sz="2000" b="1" dirty="0">
                <a:latin typeface="宋体" pitchFamily="2" charset="-122"/>
                <a:ea typeface="宋体" pitchFamily="2" charset="-122"/>
              </a:rPr>
              <a:t>    普通传感器需要定期检验和标定，以保证在正常使用时的足够准确度，一般要求将传感器从使用现场拆卸并送到实验室或检验部门进行。当传感器出现异常时不能及时发现问题，故障排除困难。</a:t>
            </a:r>
            <a:r>
              <a:rPr lang="zh-CN" altLang="en-US" sz="2000" b="1" dirty="0">
                <a:solidFill>
                  <a:srgbClr val="0000FF"/>
                </a:solidFill>
                <a:latin typeface="宋体" pitchFamily="2" charset="-122"/>
                <a:ea typeface="宋体" pitchFamily="2" charset="-122"/>
              </a:rPr>
              <a:t>智能传感器在工作时会定时自检，实时发送自身的状态信息，数据异常时能够诊断测试，确定有无故障。</a:t>
            </a:r>
            <a:r>
              <a:rPr lang="zh-CN" altLang="en-US" sz="2000" b="1" dirty="0">
                <a:solidFill>
                  <a:srgbClr val="FF0000"/>
                </a:solidFill>
                <a:latin typeface="宋体" pitchFamily="2" charset="-122"/>
                <a:ea typeface="宋体" pitchFamily="2" charset="-122"/>
              </a:rPr>
              <a:t>智能传感器的微处理器根据使用时间，利用保存在</a:t>
            </a:r>
            <a:r>
              <a:rPr lang="en-US" altLang="zh-CN" sz="2000" b="1" dirty="0">
                <a:solidFill>
                  <a:srgbClr val="FF0000"/>
                </a:solidFill>
                <a:latin typeface="宋体" pitchFamily="2" charset="-122"/>
                <a:ea typeface="宋体" pitchFamily="2" charset="-122"/>
              </a:rPr>
              <a:t> EPROM </a:t>
            </a:r>
            <a:r>
              <a:rPr lang="zh-CN" altLang="en-US" sz="2000" b="1" dirty="0">
                <a:solidFill>
                  <a:srgbClr val="FF0000"/>
                </a:solidFill>
                <a:latin typeface="宋体" pitchFamily="2" charset="-122"/>
                <a:ea typeface="宋体" pitchFamily="2" charset="-122"/>
              </a:rPr>
              <a:t>内的计量特性数据进行比对，实现在线自动校正。</a:t>
            </a:r>
            <a:endParaRPr lang="en-US" altLang="zh-CN" sz="2000" b="1" dirty="0">
              <a:solidFill>
                <a:srgbClr val="FF0000"/>
              </a:solidFill>
              <a:latin typeface="宋体" pitchFamily="2" charset="-122"/>
              <a:ea typeface="宋体" pitchFamily="2" charset="-122"/>
            </a:endParaRPr>
          </a:p>
        </p:txBody>
      </p:sp>
      <p:sp>
        <p:nvSpPr>
          <p:cNvPr id="5" name="矩形 2">
            <a:extLst>
              <a:ext uri="{FF2B5EF4-FFF2-40B4-BE49-F238E27FC236}">
                <a16:creationId xmlns:a16="http://schemas.microsoft.com/office/drawing/2014/main" id="{CF10DFC6-B04C-4214-AEA1-8C4EEFBEE0B0}"/>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0" name="矩形 9"/>
          <p:cNvSpPr>
            <a:spLocks noChangeArrowheads="1"/>
          </p:cNvSpPr>
          <p:nvPr/>
        </p:nvSpPr>
        <p:spPr bwMode="auto">
          <a:xfrm>
            <a:off x="611560" y="2332240"/>
            <a:ext cx="7848600" cy="2477601"/>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FF0000"/>
                </a:solidFill>
                <a:latin typeface="黑体" pitchFamily="49" charset="-122"/>
                <a:ea typeface="黑体" pitchFamily="49" charset="-122"/>
              </a:rPr>
              <a:t>   （</a:t>
            </a:r>
            <a:r>
              <a:rPr lang="en-US" altLang="zh-CN" sz="2000" b="1" dirty="0">
                <a:solidFill>
                  <a:srgbClr val="FF0000"/>
                </a:solidFill>
                <a:latin typeface="黑体" pitchFamily="49" charset="-122"/>
                <a:ea typeface="黑体" pitchFamily="49" charset="-122"/>
              </a:rPr>
              <a:t>3）</a:t>
            </a:r>
            <a:r>
              <a:rPr lang="zh-CN" altLang="en-US" sz="2000" b="1" dirty="0">
                <a:solidFill>
                  <a:srgbClr val="FF0000"/>
                </a:solidFill>
                <a:latin typeface="黑体" pitchFamily="49" charset="-122"/>
                <a:ea typeface="黑体" pitchFamily="49" charset="-122"/>
              </a:rPr>
              <a:t>复合传感功能</a:t>
            </a:r>
            <a:endParaRPr lang="en-US" altLang="zh-CN" sz="2000" b="1" dirty="0">
              <a:solidFill>
                <a:srgbClr val="FF0000"/>
              </a:solidFill>
              <a:latin typeface="黑体" pitchFamily="49" charset="-122"/>
              <a:ea typeface="黑体" pitchFamily="49" charset="-122"/>
            </a:endParaRPr>
          </a:p>
          <a:p>
            <a:pPr algn="just">
              <a:lnSpc>
                <a:spcPct val="15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随着智能传感器的集成化和小型化，</a:t>
            </a:r>
            <a:r>
              <a:rPr lang="zh-CN" altLang="en-US" sz="2000" b="1" dirty="0">
                <a:solidFill>
                  <a:srgbClr val="0000FF"/>
                </a:solidFill>
                <a:latin typeface="宋体" pitchFamily="2" charset="-122"/>
                <a:ea typeface="宋体" pitchFamily="2" charset="-122"/>
              </a:rPr>
              <a:t>智能传感器将原来分散的、各自独立的单敏感元件集成为具有多敏感功能的传感器，</a:t>
            </a:r>
            <a:r>
              <a:rPr lang="zh-CN" altLang="en-US" sz="2000" b="1" dirty="0">
                <a:latin typeface="宋体" pitchFamily="2" charset="-122"/>
                <a:ea typeface="宋体" pitchFamily="2" charset="-122"/>
              </a:rPr>
              <a:t>能够同时测量多种物理量和化学量，给出能够较全面反映被测值的综合信息，</a:t>
            </a:r>
            <a:r>
              <a:rPr lang="zh-CN" altLang="en-US" sz="2000" b="1" dirty="0">
                <a:solidFill>
                  <a:srgbClr val="FF0000"/>
                </a:solidFill>
                <a:latin typeface="宋体" pitchFamily="2" charset="-122"/>
                <a:ea typeface="宋体" pitchFamily="2" charset="-122"/>
              </a:rPr>
              <a:t>从而有效减少智能泵站的传感器应用数量。</a:t>
            </a:r>
            <a:endParaRPr lang="en-US" altLang="zh-CN" sz="2000" b="1" dirty="0">
              <a:solidFill>
                <a:srgbClr val="FF0000"/>
              </a:solidFill>
              <a:latin typeface="宋体" pitchFamily="2" charset="-122"/>
              <a:ea typeface="宋体" pitchFamily="2" charset="-122"/>
            </a:endParaRPr>
          </a:p>
        </p:txBody>
      </p:sp>
      <p:sp>
        <p:nvSpPr>
          <p:cNvPr id="5" name="矩形 2">
            <a:extLst>
              <a:ext uri="{FF2B5EF4-FFF2-40B4-BE49-F238E27FC236}">
                <a16:creationId xmlns:a16="http://schemas.microsoft.com/office/drawing/2014/main" id="{5F411730-3A0A-4118-BC3E-C699147625E5}"/>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5"/>
          <p:cNvSpPr>
            <a:spLocks noChangeArrowheads="1"/>
          </p:cNvSpPr>
          <p:nvPr/>
        </p:nvSpPr>
        <p:spPr bwMode="auto">
          <a:xfrm>
            <a:off x="611560" y="1556792"/>
            <a:ext cx="7848600" cy="2354491"/>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FF0000"/>
                </a:solidFill>
                <a:latin typeface="宋体" pitchFamily="2" charset="-122"/>
                <a:ea typeface="宋体" pitchFamily="2" charset="-122"/>
              </a:rPr>
              <a:t>   （</a:t>
            </a:r>
            <a:r>
              <a:rPr lang="en-US" altLang="zh-CN" sz="2000" b="1" dirty="0">
                <a:solidFill>
                  <a:srgbClr val="FF0000"/>
                </a:solidFill>
                <a:latin typeface="宋体" pitchFamily="2" charset="-122"/>
                <a:ea typeface="宋体" pitchFamily="2" charset="-122"/>
              </a:rPr>
              <a:t>4）</a:t>
            </a:r>
            <a:r>
              <a:rPr lang="zh-CN" altLang="en-US" sz="2000" b="1" dirty="0">
                <a:solidFill>
                  <a:srgbClr val="FF0000"/>
                </a:solidFill>
                <a:latin typeface="黑体"/>
                <a:ea typeface="黑体"/>
              </a:rPr>
              <a:t>提高测量精度的能力</a:t>
            </a:r>
            <a:endParaRPr lang="en-US" altLang="zh-CN" sz="2000" b="1" dirty="0">
              <a:solidFill>
                <a:srgbClr val="FF0000"/>
              </a:solidFill>
              <a:latin typeface="黑体"/>
              <a:ea typeface="黑体"/>
            </a:endParaRPr>
          </a:p>
          <a:p>
            <a:pPr algn="just">
              <a:lnSpc>
                <a:spcPct val="14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由于智能传感器集成了微处理器，因此，</a:t>
            </a:r>
            <a:r>
              <a:rPr lang="zh-CN" altLang="en-US" sz="2000" b="1" dirty="0">
                <a:solidFill>
                  <a:srgbClr val="0000FF"/>
                </a:solidFill>
                <a:latin typeface="宋体" pitchFamily="2" charset="-122"/>
                <a:ea typeface="宋体" pitchFamily="2" charset="-122"/>
              </a:rPr>
              <a:t>具备一定的信息处理能力，</a:t>
            </a:r>
            <a:r>
              <a:rPr lang="zh-CN" altLang="en-US" sz="2000" b="1" dirty="0">
                <a:latin typeface="宋体" pitchFamily="2" charset="-122"/>
                <a:ea typeface="宋体" pitchFamily="2" charset="-122"/>
              </a:rPr>
              <a:t>可以通过软件修正各种确定性的系统误差（如输入输出的非线性误差、漂移误差、回程误差等），还可以适当地补偿随机误差，降低噪音，提高传感器精度。</a:t>
            </a:r>
            <a:endParaRPr lang="en-US" altLang="zh-CN" sz="2000" b="1" dirty="0">
              <a:latin typeface="宋体" pitchFamily="2" charset="-122"/>
              <a:ea typeface="宋体" pitchFamily="2" charset="-122"/>
            </a:endParaRPr>
          </a:p>
        </p:txBody>
      </p:sp>
      <p:sp>
        <p:nvSpPr>
          <p:cNvPr id="7" name="矩形 6"/>
          <p:cNvSpPr>
            <a:spLocks noChangeArrowheads="1"/>
          </p:cNvSpPr>
          <p:nvPr/>
        </p:nvSpPr>
        <p:spPr bwMode="auto">
          <a:xfrm>
            <a:off x="611560" y="4077072"/>
            <a:ext cx="7848600" cy="2015936"/>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FF0000"/>
                </a:solidFill>
                <a:latin typeface="宋体" pitchFamily="2" charset="-122"/>
                <a:ea typeface="宋体" pitchFamily="2" charset="-122"/>
              </a:rPr>
              <a:t>   （</a:t>
            </a:r>
            <a:r>
              <a:rPr lang="en-US" altLang="zh-CN" sz="2000" b="1" dirty="0">
                <a:solidFill>
                  <a:srgbClr val="FF0000"/>
                </a:solidFill>
                <a:latin typeface="宋体" pitchFamily="2" charset="-122"/>
                <a:ea typeface="宋体" pitchFamily="2" charset="-122"/>
              </a:rPr>
              <a:t>5）</a:t>
            </a:r>
            <a:r>
              <a:rPr lang="zh-CN" altLang="en-US" sz="2000" b="1" dirty="0">
                <a:solidFill>
                  <a:srgbClr val="FF0000"/>
                </a:solidFill>
                <a:latin typeface="黑体"/>
                <a:ea typeface="黑体"/>
              </a:rPr>
              <a:t>标准化总线接口通信能力</a:t>
            </a:r>
            <a:endParaRPr lang="en-US" altLang="zh-CN" sz="2000" b="1" dirty="0">
              <a:solidFill>
                <a:srgbClr val="FF0000"/>
              </a:solidFill>
              <a:latin typeface="黑体"/>
              <a:ea typeface="黑体"/>
            </a:endParaRPr>
          </a:p>
          <a:p>
            <a:pPr algn="just">
              <a:lnSpc>
                <a:spcPct val="150000"/>
              </a:lnSpc>
              <a:spcAft>
                <a:spcPts val="0"/>
              </a:spcAft>
            </a:pPr>
            <a:r>
              <a:rPr lang="en-US" altLang="zh-CN" sz="2000" b="1" dirty="0">
                <a:latin typeface="黑体"/>
                <a:ea typeface="黑体"/>
              </a:rPr>
              <a:t>    </a:t>
            </a:r>
            <a:r>
              <a:rPr lang="zh-CN" altLang="en-US" sz="2000" b="1" dirty="0">
                <a:latin typeface="宋体" pitchFamily="2" charset="-122"/>
                <a:ea typeface="宋体" pitchFamily="2" charset="-122"/>
              </a:rPr>
              <a:t>采用标准化总线接口进行信息交换，是智能传感器的关键标志之一。泵站智能传感器须适应智能泵站对数字化、智能化和网络化功能的要求。</a:t>
            </a:r>
            <a:endParaRPr lang="en-US" altLang="zh-CN" sz="2000" b="1" dirty="0">
              <a:latin typeface="宋体" pitchFamily="2" charset="-122"/>
              <a:ea typeface="宋体" pitchFamily="2" charset="-122"/>
            </a:endParaRPr>
          </a:p>
        </p:txBody>
      </p:sp>
      <p:sp>
        <p:nvSpPr>
          <p:cNvPr id="8" name="矩形 2">
            <a:extLst>
              <a:ext uri="{FF2B5EF4-FFF2-40B4-BE49-F238E27FC236}">
                <a16:creationId xmlns:a16="http://schemas.microsoft.com/office/drawing/2014/main" id="{A3D4F0F0-8080-4A89-B00A-311700664501}"/>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0" name="矩形 9"/>
          <p:cNvSpPr>
            <a:spLocks noChangeArrowheads="1"/>
          </p:cNvSpPr>
          <p:nvPr/>
        </p:nvSpPr>
        <p:spPr bwMode="auto">
          <a:xfrm>
            <a:off x="611560" y="1844824"/>
            <a:ext cx="7848600" cy="3970318"/>
          </a:xfrm>
          <a:prstGeom prst="rect">
            <a:avLst/>
          </a:prstGeom>
          <a:noFill/>
          <a:ln w="9525">
            <a:noFill/>
            <a:miter lim="800000"/>
            <a:headEnd/>
            <a:tailEnd/>
          </a:ln>
        </p:spPr>
        <p:txBody>
          <a:bodyPr>
            <a:spAutoFit/>
          </a:bodyPr>
          <a:lstStyle/>
          <a:p>
            <a:pPr algn="just">
              <a:lnSpc>
                <a:spcPct val="150000"/>
              </a:lnSpc>
              <a:spcAft>
                <a:spcPts val="0"/>
              </a:spcAft>
            </a:pPr>
            <a:r>
              <a:rPr lang="zh-CN" altLang="en-US" sz="2400" b="1" dirty="0">
                <a:latin typeface="华文仿宋" pitchFamily="2" charset="-122"/>
                <a:ea typeface="华文仿宋" pitchFamily="2" charset="-122"/>
              </a:rPr>
              <a:t>        智能传感器的出现将使复杂信息</a:t>
            </a:r>
            <a:r>
              <a:rPr lang="zh-CN" altLang="en-US" sz="2400" b="1" dirty="0">
                <a:solidFill>
                  <a:srgbClr val="0000FF"/>
                </a:solidFill>
                <a:latin typeface="华文仿宋" pitchFamily="2" charset="-122"/>
                <a:ea typeface="华文仿宋" pitchFamily="2" charset="-122"/>
              </a:rPr>
              <a:t>由集中型处理变为分散型处理，</a:t>
            </a:r>
            <a:r>
              <a:rPr lang="zh-CN" altLang="en-US" sz="2400" b="1" dirty="0">
                <a:latin typeface="华文仿宋" pitchFamily="2" charset="-122"/>
                <a:ea typeface="华文仿宋" pitchFamily="2" charset="-122"/>
              </a:rPr>
              <a:t>这样既可保证处理的质量，提高抗干扰能力，同时又降低了系统的成本。</a:t>
            </a:r>
            <a:r>
              <a:rPr lang="zh-CN" altLang="en-US" sz="2400" b="1" dirty="0">
                <a:solidFill>
                  <a:srgbClr val="FF0000"/>
                </a:solidFill>
                <a:latin typeface="华文仿宋" pitchFamily="2" charset="-122"/>
                <a:ea typeface="华文仿宋" pitchFamily="2" charset="-122"/>
              </a:rPr>
              <a:t>它使传感器由单一功能、单变量检测向多功能和多变量检测发展，使传感器由被动进行信号转换向主动控制和主动进行信息处理方向发展，并使传感器由孤立的元件向系统化装置发展，</a:t>
            </a:r>
            <a:r>
              <a:rPr lang="zh-CN" altLang="en-US" sz="2400" b="1" dirty="0">
                <a:latin typeface="华文仿宋" pitchFamily="2" charset="-122"/>
                <a:ea typeface="华文仿宋" pitchFamily="2" charset="-122"/>
              </a:rPr>
              <a:t>也更加适合在智能泵站中应用。</a:t>
            </a:r>
            <a:endParaRPr lang="en-US" altLang="zh-CN" sz="2400" b="1" dirty="0">
              <a:latin typeface="华文仿宋" pitchFamily="2" charset="-122"/>
              <a:ea typeface="华文仿宋" pitchFamily="2" charset="-122"/>
            </a:endParaRPr>
          </a:p>
        </p:txBody>
      </p:sp>
      <p:sp>
        <p:nvSpPr>
          <p:cNvPr id="5" name="矩形 2">
            <a:extLst>
              <a:ext uri="{FF2B5EF4-FFF2-40B4-BE49-F238E27FC236}">
                <a16:creationId xmlns:a16="http://schemas.microsoft.com/office/drawing/2014/main" id="{896DA3D3-B0F4-408C-B71F-8D05EE9972EE}"/>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2" name="矩形 6"/>
          <p:cNvSpPr>
            <a:spLocks noChangeArrowheads="1"/>
          </p:cNvSpPr>
          <p:nvPr/>
        </p:nvSpPr>
        <p:spPr bwMode="auto">
          <a:xfrm>
            <a:off x="611188" y="1383016"/>
            <a:ext cx="6072188" cy="646331"/>
          </a:xfrm>
          <a:prstGeom prst="rect">
            <a:avLst/>
          </a:prstGeom>
          <a:noFill/>
          <a:ln w="9525">
            <a:noFill/>
            <a:miter lim="800000"/>
            <a:headEnd/>
            <a:tailEnd/>
          </a:ln>
        </p:spPr>
        <p:txBody>
          <a:bodyPr wrap="square">
            <a:spAutoFit/>
          </a:bodyPr>
          <a:lstStyle/>
          <a:p>
            <a:pPr>
              <a:lnSpc>
                <a:spcPct val="150000"/>
              </a:lnSpc>
              <a:spcAft>
                <a:spcPts val="600"/>
              </a:spcAft>
            </a:pP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2 </a:t>
            </a:r>
            <a:r>
              <a:rPr lang="zh-CN" altLang="en-US" sz="2400" b="1" dirty="0">
                <a:solidFill>
                  <a:srgbClr val="0000FF"/>
                </a:solidFill>
                <a:latin typeface="黑体" pitchFamily="49" charset="-122"/>
                <a:ea typeface="黑体" pitchFamily="49" charset="-122"/>
              </a:rPr>
              <a:t>物联网及其在智能泵站中的应用</a:t>
            </a:r>
            <a:endParaRPr lang="en-US" altLang="zh-CN" sz="2400" b="1" dirty="0">
              <a:solidFill>
                <a:srgbClr val="0000FF"/>
              </a:solidFill>
              <a:latin typeface="黑体" pitchFamily="49" charset="-122"/>
              <a:ea typeface="黑体" pitchFamily="49" charset="-122"/>
            </a:endParaRPr>
          </a:p>
        </p:txBody>
      </p:sp>
      <p:sp>
        <p:nvSpPr>
          <p:cNvPr id="32773" name="矩形 5"/>
          <p:cNvSpPr>
            <a:spLocks noChangeArrowheads="1"/>
          </p:cNvSpPr>
          <p:nvPr/>
        </p:nvSpPr>
        <p:spPr bwMode="auto">
          <a:xfrm>
            <a:off x="611188" y="1988840"/>
            <a:ext cx="7848600" cy="2252924"/>
          </a:xfrm>
          <a:prstGeom prst="rect">
            <a:avLst/>
          </a:prstGeom>
          <a:noFill/>
          <a:ln w="9525">
            <a:noFill/>
            <a:miter lim="800000"/>
            <a:headEnd/>
            <a:tailEnd/>
          </a:ln>
        </p:spPr>
        <p:txBody>
          <a:bodyPr>
            <a:spAutoFit/>
          </a:bodyPr>
          <a:lstStyle/>
          <a:p>
            <a:pPr algn="just">
              <a:lnSpc>
                <a:spcPct val="130000"/>
              </a:lnSpc>
              <a:spcAft>
                <a:spcPts val="600"/>
              </a:spcAft>
            </a:pPr>
            <a:r>
              <a:rPr lang="zh-CN" altLang="en-US" b="1" dirty="0">
                <a:latin typeface="华文仿宋" pitchFamily="2" charset="-122"/>
                <a:ea typeface="华文仿宋" pitchFamily="2" charset="-122"/>
              </a:rPr>
              <a:t>        国际电信联盟（</a:t>
            </a:r>
            <a:r>
              <a:rPr lang="en-US" altLang="zh-CN" b="1" dirty="0">
                <a:latin typeface="华文仿宋" pitchFamily="2" charset="-122"/>
                <a:ea typeface="华文仿宋" pitchFamily="2" charset="-122"/>
              </a:rPr>
              <a:t>International Telecommunication </a:t>
            </a:r>
            <a:r>
              <a:rPr lang="en-US" altLang="zh-CN" b="1" dirty="0" err="1">
                <a:latin typeface="华文仿宋" pitchFamily="2" charset="-122"/>
                <a:ea typeface="华文仿宋" pitchFamily="2" charset="-122"/>
              </a:rPr>
              <a:t>Union，ITU</a:t>
            </a:r>
            <a:r>
              <a:rPr lang="zh-CN" altLang="en-US" b="1" dirty="0">
                <a:latin typeface="华文仿宋" pitchFamily="2" charset="-122"/>
                <a:ea typeface="华文仿宋" pitchFamily="2" charset="-122"/>
              </a:rPr>
              <a:t>）对物联网（</a:t>
            </a:r>
            <a:r>
              <a:rPr lang="en-US" altLang="zh-CN" b="1" dirty="0">
                <a:latin typeface="华文仿宋" pitchFamily="2" charset="-122"/>
                <a:ea typeface="华文仿宋" pitchFamily="2" charset="-122"/>
              </a:rPr>
              <a:t>Internet of </a:t>
            </a:r>
            <a:r>
              <a:rPr lang="en-US" altLang="zh-CN" b="1" dirty="0" err="1">
                <a:latin typeface="华文仿宋" pitchFamily="2" charset="-122"/>
                <a:ea typeface="华文仿宋" pitchFamily="2" charset="-122"/>
              </a:rPr>
              <a:t>Things，IoT</a:t>
            </a:r>
            <a:r>
              <a:rPr lang="zh-CN" altLang="en-US" b="1" dirty="0">
                <a:latin typeface="华文仿宋" pitchFamily="2" charset="-122"/>
                <a:ea typeface="华文仿宋" pitchFamily="2" charset="-122"/>
              </a:rPr>
              <a:t>）做了如下定义：</a:t>
            </a:r>
            <a:r>
              <a:rPr lang="zh-CN" altLang="en-US" b="1" dirty="0">
                <a:solidFill>
                  <a:srgbClr val="0000FF"/>
                </a:solidFill>
                <a:latin typeface="华文仿宋" pitchFamily="2" charset="-122"/>
                <a:ea typeface="华文仿宋" pitchFamily="2" charset="-122"/>
              </a:rPr>
              <a:t>物联网是通过二维码识读设备、射频识别（</a:t>
            </a:r>
            <a:r>
              <a:rPr lang="en-US" altLang="zh-CN" b="1" dirty="0">
                <a:solidFill>
                  <a:srgbClr val="0000FF"/>
                </a:solidFill>
                <a:latin typeface="华文仿宋" pitchFamily="2" charset="-122"/>
                <a:ea typeface="华文仿宋" pitchFamily="2" charset="-122"/>
              </a:rPr>
              <a:t>RFID</a:t>
            </a:r>
            <a:r>
              <a:rPr lang="zh-CN" altLang="en-US" b="1" dirty="0">
                <a:solidFill>
                  <a:srgbClr val="0000FF"/>
                </a:solidFill>
                <a:latin typeface="华文仿宋" pitchFamily="2" charset="-122"/>
                <a:ea typeface="华文仿宋" pitchFamily="2" charset="-122"/>
              </a:rPr>
              <a:t>）装置、红外感应器、全球定位系统和激光扫描器等信息传感设备，按约定的协议，把任何物品与互联网相连接，进行信息交换和通信，以实现智能化识别、定位、跟踪、监控和管理的一种网络。</a:t>
            </a:r>
            <a:r>
              <a:rPr lang="zh-CN" altLang="en-US" b="1" dirty="0">
                <a:latin typeface="华文仿宋" pitchFamily="2" charset="-122"/>
                <a:ea typeface="华文仿宋" pitchFamily="2" charset="-122"/>
              </a:rPr>
              <a:t>概括而言，物联网就是物物相连的互联网。</a:t>
            </a:r>
            <a:endParaRPr lang="en-US" altLang="zh-CN" b="1" dirty="0">
              <a:latin typeface="华文仿宋" pitchFamily="2" charset="-122"/>
              <a:ea typeface="华文仿宋" pitchFamily="2" charset="-122"/>
            </a:endParaRPr>
          </a:p>
        </p:txBody>
      </p:sp>
      <p:sp>
        <p:nvSpPr>
          <p:cNvPr id="6" name="矩形 5"/>
          <p:cNvSpPr>
            <a:spLocks noChangeArrowheads="1"/>
          </p:cNvSpPr>
          <p:nvPr/>
        </p:nvSpPr>
        <p:spPr bwMode="auto">
          <a:xfrm>
            <a:off x="611832" y="4221088"/>
            <a:ext cx="7848600" cy="1892826"/>
          </a:xfrm>
          <a:prstGeom prst="rect">
            <a:avLst/>
          </a:prstGeom>
          <a:noFill/>
          <a:ln w="9525">
            <a:noFill/>
            <a:miter lim="800000"/>
            <a:headEnd/>
            <a:tailEnd/>
          </a:ln>
        </p:spPr>
        <p:txBody>
          <a:bodyPr>
            <a:spAutoFit/>
          </a:bodyPr>
          <a:lstStyle/>
          <a:p>
            <a:pPr algn="just">
              <a:lnSpc>
                <a:spcPct val="130000"/>
              </a:lnSpc>
              <a:spcAft>
                <a:spcPts val="600"/>
              </a:spcAft>
            </a:pPr>
            <a:r>
              <a:rPr lang="zh-CN" altLang="en-US" b="1" dirty="0">
                <a:latin typeface="华文仿宋" pitchFamily="2" charset="-122"/>
                <a:ea typeface="华文仿宋" pitchFamily="2" charset="-122"/>
              </a:rPr>
              <a:t>        与传统互联网相比，物联网是</a:t>
            </a:r>
            <a:r>
              <a:rPr lang="en-US" altLang="zh-CN" b="1" dirty="0">
                <a:latin typeface="华文仿宋" pitchFamily="2" charset="-122"/>
                <a:ea typeface="华文仿宋" pitchFamily="2" charset="-122"/>
              </a:rPr>
              <a:t>“</a:t>
            </a:r>
            <a:r>
              <a:rPr lang="zh-CN" altLang="en-US" b="1" dirty="0">
                <a:latin typeface="华文仿宋" pitchFamily="2" charset="-122"/>
                <a:ea typeface="华文仿宋" pitchFamily="2" charset="-122"/>
              </a:rPr>
              <a:t>万物沟通</a:t>
            </a:r>
            <a:r>
              <a:rPr lang="en-US" altLang="zh-CN" b="1" dirty="0">
                <a:latin typeface="华文仿宋" pitchFamily="2" charset="-122"/>
                <a:ea typeface="华文仿宋" pitchFamily="2" charset="-122"/>
              </a:rPr>
              <a:t>”</a:t>
            </a:r>
            <a:r>
              <a:rPr lang="zh-CN" altLang="en-US" b="1" dirty="0">
                <a:latin typeface="华文仿宋" pitchFamily="2" charset="-122"/>
                <a:ea typeface="华文仿宋" pitchFamily="2" charset="-122"/>
              </a:rPr>
              <a:t>的具有</a:t>
            </a:r>
            <a:r>
              <a:rPr lang="zh-CN" altLang="en-US" b="1" dirty="0">
                <a:solidFill>
                  <a:srgbClr val="0000FF"/>
                </a:solidFill>
                <a:latin typeface="华文仿宋" pitchFamily="2" charset="-122"/>
                <a:ea typeface="华文仿宋" pitchFamily="2" charset="-122"/>
              </a:rPr>
              <a:t>全面感知、可靠传输、智能处理</a:t>
            </a:r>
            <a:r>
              <a:rPr lang="zh-CN" altLang="en-US" b="1" dirty="0">
                <a:latin typeface="华文仿宋" pitchFamily="2" charset="-122"/>
                <a:ea typeface="华文仿宋" pitchFamily="2" charset="-122"/>
              </a:rPr>
              <a:t>三大特征的连接物理世界的网络，实现了任何时间、任何地点与任何物体的连接，可以帮助人类社会与物理世界的有机结合，使人类可以以更加精细和动态的方式管理生产和生活，</a:t>
            </a:r>
            <a:r>
              <a:rPr lang="zh-CN" altLang="en-US" b="1" dirty="0">
                <a:solidFill>
                  <a:srgbClr val="FF0000"/>
                </a:solidFill>
                <a:latin typeface="华文仿宋" pitchFamily="2" charset="-122"/>
                <a:ea typeface="华文仿宋" pitchFamily="2" charset="-122"/>
              </a:rPr>
              <a:t>达到</a:t>
            </a:r>
            <a:r>
              <a:rPr lang="en-US" altLang="zh-CN" b="1" dirty="0">
                <a:solidFill>
                  <a:srgbClr val="FF0000"/>
                </a:solidFill>
                <a:latin typeface="华文仿宋" pitchFamily="2" charset="-122"/>
                <a:ea typeface="华文仿宋" pitchFamily="2" charset="-122"/>
              </a:rPr>
              <a:t>“</a:t>
            </a:r>
            <a:r>
              <a:rPr lang="zh-CN" altLang="en-US" b="1" dirty="0">
                <a:solidFill>
                  <a:srgbClr val="FF0000"/>
                </a:solidFill>
                <a:latin typeface="华文仿宋" pitchFamily="2" charset="-122"/>
                <a:ea typeface="华文仿宋" pitchFamily="2" charset="-122"/>
              </a:rPr>
              <a:t>智慧</a:t>
            </a:r>
            <a:r>
              <a:rPr lang="en-US" altLang="zh-CN" b="1" dirty="0">
                <a:solidFill>
                  <a:srgbClr val="FF0000"/>
                </a:solidFill>
                <a:latin typeface="华文仿宋" pitchFamily="2" charset="-122"/>
                <a:ea typeface="华文仿宋" pitchFamily="2" charset="-122"/>
              </a:rPr>
              <a:t>”</a:t>
            </a:r>
            <a:r>
              <a:rPr lang="zh-CN" altLang="en-US" b="1" dirty="0">
                <a:solidFill>
                  <a:srgbClr val="FF0000"/>
                </a:solidFill>
                <a:latin typeface="华文仿宋" pitchFamily="2" charset="-122"/>
                <a:ea typeface="华文仿宋" pitchFamily="2" charset="-122"/>
              </a:rPr>
              <a:t>的状态，</a:t>
            </a:r>
            <a:r>
              <a:rPr lang="zh-CN" altLang="en-US" b="1" dirty="0">
                <a:latin typeface="华文仿宋" pitchFamily="2" charset="-122"/>
                <a:ea typeface="华文仿宋" pitchFamily="2" charset="-122"/>
              </a:rPr>
              <a:t>从而提高资源利用率和生产力水平，改善人与自然间的关系。</a:t>
            </a:r>
            <a:endParaRPr lang="en-US" altLang="zh-CN" b="1" dirty="0">
              <a:latin typeface="华文仿宋" pitchFamily="2" charset="-122"/>
              <a:ea typeface="华文仿宋" pitchFamily="2" charset="-122"/>
            </a:endParaRPr>
          </a:p>
        </p:txBody>
      </p:sp>
      <p:sp>
        <p:nvSpPr>
          <p:cNvPr id="8" name="矩形 2">
            <a:extLst>
              <a:ext uri="{FF2B5EF4-FFF2-40B4-BE49-F238E27FC236}">
                <a16:creationId xmlns:a16="http://schemas.microsoft.com/office/drawing/2014/main" id="{5E3745A4-E195-48A5-BFD0-F1CDF55901E4}"/>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059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83568" y="1772816"/>
            <a:ext cx="7776864" cy="4124206"/>
          </a:xfrm>
          <a:prstGeom prst="rect">
            <a:avLst/>
          </a:prstGeom>
          <a:noFill/>
          <a:ln w="9525">
            <a:noFill/>
            <a:miter lim="800000"/>
            <a:headEnd/>
            <a:tailEnd/>
          </a:ln>
        </p:spPr>
        <p:txBody>
          <a:bodyPr wrap="square">
            <a:spAutoFit/>
          </a:bodyPr>
          <a:lstStyle/>
          <a:p>
            <a:pPr algn="just" eaLnBrk="1" hangingPunct="1">
              <a:lnSpc>
                <a:spcPct val="150000"/>
              </a:lnSpc>
              <a:spcAft>
                <a:spcPts val="1200"/>
              </a:spcAft>
            </a:pPr>
            <a:r>
              <a:rPr lang="zh-CN" altLang="en-US" sz="2400" b="1" dirty="0">
                <a:latin typeface="仿宋" pitchFamily="49" charset="-122"/>
                <a:ea typeface="仿宋" pitchFamily="49" charset="-122"/>
                <a:cs typeface="Arial" pitchFamily="34" charset="0"/>
              </a:rPr>
              <a:t>    </a:t>
            </a:r>
            <a:r>
              <a:rPr lang="zh-CN" altLang="en-US" sz="2400" b="1" dirty="0">
                <a:latin typeface="黑体" pitchFamily="49" charset="-122"/>
                <a:ea typeface="黑体" pitchFamily="49" charset="-122"/>
                <a:cs typeface="Arial" pitchFamily="34" charset="0"/>
              </a:rPr>
              <a:t>蔡阳对</a:t>
            </a:r>
            <a:r>
              <a:rPr lang="en-US" altLang="zh-CN" sz="2400" b="1" dirty="0">
                <a:latin typeface="黑体" pitchFamily="49" charset="-122"/>
                <a:ea typeface="黑体" pitchFamily="49" charset="-122"/>
                <a:cs typeface="Arial" pitchFamily="34" charset="0"/>
              </a:rPr>
              <a:t>“</a:t>
            </a:r>
            <a:r>
              <a:rPr lang="zh-CN" altLang="en-US" sz="2400" b="1" dirty="0">
                <a:latin typeface="黑体" pitchFamily="49" charset="-122"/>
                <a:ea typeface="黑体" pitchFamily="49" charset="-122"/>
                <a:cs typeface="Arial" pitchFamily="34" charset="0"/>
              </a:rPr>
              <a:t>智慧水利</a:t>
            </a:r>
            <a:r>
              <a:rPr lang="en-US" altLang="zh-CN" sz="2400" b="1" dirty="0">
                <a:latin typeface="黑体" pitchFamily="49" charset="-122"/>
                <a:ea typeface="黑体" pitchFamily="49" charset="-122"/>
                <a:cs typeface="Arial" pitchFamily="34" charset="0"/>
              </a:rPr>
              <a:t>”</a:t>
            </a:r>
            <a:r>
              <a:rPr lang="zh-CN" altLang="en-US" sz="2400" b="1" dirty="0">
                <a:latin typeface="黑体" pitchFamily="49" charset="-122"/>
                <a:ea typeface="黑体" pitchFamily="49" charset="-122"/>
                <a:cs typeface="Arial" pitchFamily="34" charset="0"/>
              </a:rPr>
              <a:t>做了如下定义：</a:t>
            </a:r>
            <a:endParaRPr lang="en-US" altLang="zh-CN" sz="2400" b="1" dirty="0">
              <a:latin typeface="黑体" pitchFamily="49" charset="-122"/>
              <a:ea typeface="黑体" pitchFamily="49" charset="-122"/>
              <a:cs typeface="Arial" pitchFamily="34" charset="0"/>
            </a:endParaRPr>
          </a:p>
          <a:p>
            <a:pPr algn="just" eaLnBrk="1" hangingPunct="1">
              <a:lnSpc>
                <a:spcPct val="150000"/>
              </a:lnSpc>
            </a:pPr>
            <a:r>
              <a:rPr lang="zh-CN" altLang="en-US" sz="2400" b="1" dirty="0">
                <a:latin typeface="仿宋" pitchFamily="49" charset="-122"/>
                <a:ea typeface="仿宋" pitchFamily="49" charset="-122"/>
                <a:cs typeface="Arial" pitchFamily="34" charset="0"/>
              </a:rPr>
              <a:t>    应用</a:t>
            </a:r>
            <a:r>
              <a:rPr lang="zh-CN" altLang="en-US" sz="2400" b="1" dirty="0">
                <a:solidFill>
                  <a:srgbClr val="0000FF"/>
                </a:solidFill>
                <a:latin typeface="仿宋" pitchFamily="49" charset="-122"/>
                <a:ea typeface="仿宋" pitchFamily="49" charset="-122"/>
                <a:cs typeface="Arial" pitchFamily="34" charset="0"/>
              </a:rPr>
              <a:t>云计算、物联网、大数据、移动互联网和人工智能等新一代信息技术</a:t>
            </a:r>
            <a:r>
              <a:rPr lang="zh-CN" altLang="en-US" sz="2400" b="1" dirty="0">
                <a:latin typeface="仿宋" pitchFamily="49" charset="-122"/>
                <a:ea typeface="仿宋" pitchFamily="49" charset="-122"/>
                <a:cs typeface="Arial" pitchFamily="34" charset="0"/>
              </a:rPr>
              <a:t>，对水利对象及水利活动进行</a:t>
            </a:r>
            <a:r>
              <a:rPr lang="zh-CN" altLang="en-US" sz="2400" b="1" dirty="0">
                <a:solidFill>
                  <a:srgbClr val="FF0000"/>
                </a:solidFill>
                <a:latin typeface="仿宋" pitchFamily="49" charset="-122"/>
                <a:ea typeface="仿宋" pitchFamily="49" charset="-122"/>
                <a:cs typeface="Arial" pitchFamily="34" charset="0"/>
              </a:rPr>
              <a:t>透彻感知、全面互联、智能应用、泛在服务</a:t>
            </a:r>
            <a:r>
              <a:rPr lang="zh-CN" altLang="en-US" sz="2400" b="1" dirty="0">
                <a:latin typeface="仿宋" pitchFamily="49" charset="-122"/>
                <a:ea typeface="仿宋" pitchFamily="49" charset="-122"/>
                <a:cs typeface="Arial" pitchFamily="34" charset="0"/>
              </a:rPr>
              <a:t>，促进水治理体系和治理能力现代化的新理念和新模式。是</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智慧地球</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概念的衍生，是</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智慧城市</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概念的拓展，是</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智慧水利</a:t>
            </a:r>
            <a:r>
              <a:rPr lang="en-US" altLang="zh-CN" sz="2400" b="1" dirty="0">
                <a:latin typeface="仿宋" pitchFamily="49" charset="-122"/>
                <a:ea typeface="仿宋" pitchFamily="49" charset="-122"/>
                <a:cs typeface="Arial" pitchFamily="34" charset="0"/>
              </a:rPr>
              <a:t>”</a:t>
            </a:r>
            <a:r>
              <a:rPr lang="zh-CN" altLang="en-US" sz="2400" b="1" dirty="0">
                <a:latin typeface="仿宋" pitchFamily="49" charset="-122"/>
                <a:ea typeface="仿宋" pitchFamily="49" charset="-122"/>
                <a:cs typeface="Arial" pitchFamily="34" charset="0"/>
              </a:rPr>
              <a:t>概念的提升。</a:t>
            </a: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4"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5"/>
          <p:cNvSpPr>
            <a:spLocks noChangeArrowheads="1"/>
          </p:cNvSpPr>
          <p:nvPr/>
        </p:nvSpPr>
        <p:spPr bwMode="auto">
          <a:xfrm>
            <a:off x="611560" y="1484784"/>
            <a:ext cx="7848600" cy="216982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宋体" pitchFamily="2" charset="-122"/>
                <a:ea typeface="宋体" pitchFamily="2" charset="-122"/>
              </a:rPr>
              <a:t>    </a:t>
            </a:r>
            <a:r>
              <a:rPr lang="zh-CN" altLang="en-US" b="1" dirty="0">
                <a:latin typeface="华文仿宋" pitchFamily="2" charset="-122"/>
                <a:ea typeface="华文仿宋" pitchFamily="2" charset="-122"/>
              </a:rPr>
              <a:t>泵站组成部分众多，包括机组、电气设备和水工建筑物，以及对这些组成进行控制、测量、监视、保护的大量自动化元件和设备。智能泵站要实现对设施、设备及人员的精细化运行，集约化、智能化管理就必须能准确、全面、实时地感知设备的运行状态及人员的有关信息，要求实现泵站所属的物和物以及人和物的互联互通，即实现物联网。</a:t>
            </a:r>
            <a:endParaRPr lang="en-US" altLang="zh-CN" b="1" dirty="0">
              <a:latin typeface="华文仿宋" pitchFamily="2" charset="-122"/>
              <a:ea typeface="华文仿宋" pitchFamily="2" charset="-122"/>
            </a:endParaRPr>
          </a:p>
        </p:txBody>
      </p:sp>
      <p:sp>
        <p:nvSpPr>
          <p:cNvPr id="8" name="矩形 7"/>
          <p:cNvSpPr>
            <a:spLocks noChangeArrowheads="1"/>
          </p:cNvSpPr>
          <p:nvPr/>
        </p:nvSpPr>
        <p:spPr bwMode="auto">
          <a:xfrm>
            <a:off x="683840" y="3717032"/>
            <a:ext cx="7848600" cy="2405467"/>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FF0000"/>
                </a:solidFill>
                <a:latin typeface="黑体" pitchFamily="49" charset="-122"/>
                <a:ea typeface="黑体" pitchFamily="49" charset="-122"/>
              </a:rPr>
              <a:t>   （</a:t>
            </a:r>
            <a:r>
              <a:rPr lang="en-US" altLang="zh-CN" sz="2000" b="1" dirty="0">
                <a:solidFill>
                  <a:srgbClr val="FF0000"/>
                </a:solidFill>
                <a:latin typeface="黑体" pitchFamily="49" charset="-122"/>
                <a:ea typeface="黑体" pitchFamily="49" charset="-122"/>
              </a:rPr>
              <a:t>1）</a:t>
            </a:r>
            <a:r>
              <a:rPr lang="zh-CN" altLang="en-US" sz="2000" b="1" dirty="0">
                <a:solidFill>
                  <a:srgbClr val="FF0000"/>
                </a:solidFill>
                <a:latin typeface="黑体" pitchFamily="49" charset="-122"/>
                <a:ea typeface="黑体" pitchFamily="49" charset="-122"/>
              </a:rPr>
              <a:t>智能巡检系统</a:t>
            </a:r>
            <a:endParaRPr lang="en-US" altLang="zh-CN" sz="2000" b="1" dirty="0">
              <a:solidFill>
                <a:srgbClr val="FF0000"/>
              </a:solidFill>
              <a:latin typeface="黑体" pitchFamily="49" charset="-122"/>
              <a:ea typeface="黑体" pitchFamily="49" charset="-122"/>
            </a:endParaRPr>
          </a:p>
          <a:p>
            <a:pPr algn="just">
              <a:lnSpc>
                <a:spcPct val="15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智能泵站可综合利用二维码扫描、</a:t>
            </a:r>
            <a:r>
              <a:rPr lang="en-US" altLang="zh-CN" sz="2000" b="1" dirty="0">
                <a:latin typeface="宋体" pitchFamily="2" charset="-122"/>
                <a:ea typeface="宋体" pitchFamily="2" charset="-122"/>
              </a:rPr>
              <a:t>RFID、</a:t>
            </a:r>
            <a:r>
              <a:rPr lang="zh-CN" altLang="en-US" sz="2000" b="1" dirty="0">
                <a:latin typeface="宋体" pitchFamily="2" charset="-122"/>
                <a:ea typeface="宋体" pitchFamily="2" charset="-122"/>
              </a:rPr>
              <a:t>移动通信等物联网技术，以及便携式移动巡检终端和通信设备，构建智能巡检系统，用于对区域、设备的日常巡检管理，</a:t>
            </a:r>
            <a:r>
              <a:rPr lang="zh-CN" altLang="en-US" sz="2000" b="1" dirty="0">
                <a:solidFill>
                  <a:srgbClr val="0000FF"/>
                </a:solidFill>
                <a:latin typeface="宋体" pitchFamily="2" charset="-122"/>
                <a:ea typeface="宋体" pitchFamily="2" charset="-122"/>
              </a:rPr>
              <a:t>实现巡检流程化的业务管理、规范化的数据存储以及智能化的运维决策。</a:t>
            </a:r>
            <a:endParaRPr lang="en-US" altLang="zh-CN" sz="2000" b="1" dirty="0">
              <a:solidFill>
                <a:srgbClr val="0000FF"/>
              </a:solidFill>
              <a:latin typeface="宋体" pitchFamily="2" charset="-122"/>
              <a:ea typeface="宋体" pitchFamily="2" charset="-122"/>
            </a:endParaRPr>
          </a:p>
        </p:txBody>
      </p:sp>
      <p:sp>
        <p:nvSpPr>
          <p:cNvPr id="7" name="矩形 2">
            <a:extLst>
              <a:ext uri="{FF2B5EF4-FFF2-40B4-BE49-F238E27FC236}">
                <a16:creationId xmlns:a16="http://schemas.microsoft.com/office/drawing/2014/main" id="{5BEFB45F-8099-4846-ABD4-8C1C09F09B18}"/>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7"/>
          <p:cNvSpPr>
            <a:spLocks noChangeArrowheads="1"/>
          </p:cNvSpPr>
          <p:nvPr/>
        </p:nvSpPr>
        <p:spPr bwMode="auto">
          <a:xfrm>
            <a:off x="611560" y="1584369"/>
            <a:ext cx="7848600" cy="4508927"/>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0000FF"/>
                </a:solidFill>
                <a:latin typeface="黑体" pitchFamily="49" charset="-122"/>
                <a:ea typeface="黑体" pitchFamily="49" charset="-122"/>
              </a:rPr>
              <a:t>   </a:t>
            </a:r>
            <a:r>
              <a:rPr lang="zh-CN" altLang="en-US" sz="2000" b="1" dirty="0">
                <a:solidFill>
                  <a:srgbClr val="FF0000"/>
                </a:solidFill>
                <a:latin typeface="黑体" pitchFamily="49" charset="-122"/>
                <a:ea typeface="黑体" pitchFamily="49" charset="-122"/>
              </a:rPr>
              <a:t>（</a:t>
            </a:r>
            <a:r>
              <a:rPr lang="en-US" altLang="zh-CN" sz="2000" b="1" dirty="0">
                <a:solidFill>
                  <a:srgbClr val="FF0000"/>
                </a:solidFill>
                <a:latin typeface="黑体" pitchFamily="49" charset="-122"/>
                <a:ea typeface="黑体" pitchFamily="49" charset="-122"/>
              </a:rPr>
              <a:t>2）</a:t>
            </a:r>
            <a:r>
              <a:rPr lang="zh-CN" altLang="en-US" sz="2000" b="1" dirty="0">
                <a:solidFill>
                  <a:srgbClr val="FF0000"/>
                </a:solidFill>
                <a:latin typeface="黑体" pitchFamily="49" charset="-122"/>
                <a:ea typeface="黑体" pitchFamily="49" charset="-122"/>
              </a:rPr>
              <a:t>人员定位系统</a:t>
            </a:r>
            <a:endParaRPr lang="en-US" altLang="zh-CN" sz="2000" b="1" dirty="0">
              <a:solidFill>
                <a:srgbClr val="FF0000"/>
              </a:solidFill>
              <a:latin typeface="黑体" pitchFamily="49" charset="-122"/>
              <a:ea typeface="黑体" pitchFamily="49" charset="-122"/>
            </a:endParaRPr>
          </a:p>
          <a:p>
            <a:pPr algn="just">
              <a:lnSpc>
                <a:spcPct val="14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人员定位系统用于对进入生产现场区域的人员进行定位和跟踪。确保现场工作人员按相应的权限设置在指定的时间和指定的工作区域工作，而不误入其他区域。智能泵站可优选 </a:t>
            </a:r>
            <a:r>
              <a:rPr lang="en-US" altLang="zh-CN" sz="2000" b="1" dirty="0" err="1">
                <a:latin typeface="宋体" pitchFamily="2" charset="-122"/>
                <a:ea typeface="宋体" pitchFamily="2" charset="-122"/>
              </a:rPr>
              <a:t>RFID、WiFi、ZigBee</a:t>
            </a: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等局域网络无线通信、</a:t>
            </a:r>
            <a:r>
              <a:rPr lang="en-US" altLang="zh-CN" sz="2000" b="1" dirty="0" err="1">
                <a:latin typeface="宋体" pitchFamily="2" charset="-122"/>
                <a:ea typeface="宋体" pitchFamily="2" charset="-122"/>
              </a:rPr>
              <a:t>LoRa</a:t>
            </a: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低功耗广域网通信、</a:t>
            </a:r>
            <a:r>
              <a:rPr lang="en-US" altLang="zh-CN" sz="2000" b="1" dirty="0">
                <a:latin typeface="宋体" pitchFamily="2" charset="-122"/>
                <a:ea typeface="宋体" pitchFamily="2" charset="-122"/>
              </a:rPr>
              <a:t>4G/5G </a:t>
            </a:r>
            <a:r>
              <a:rPr lang="zh-CN" altLang="en-US" sz="2000" b="1" dirty="0">
                <a:latin typeface="宋体" pitchFamily="2" charset="-122"/>
                <a:ea typeface="宋体" pitchFamily="2" charset="-122"/>
              </a:rPr>
              <a:t>广域移动通信等技术及相关定位算法，采用 </a:t>
            </a:r>
            <a:r>
              <a:rPr lang="en-US" altLang="zh-CN" sz="2000" b="1" dirty="0">
                <a:latin typeface="宋体" pitchFamily="2" charset="-122"/>
                <a:ea typeface="宋体" pitchFamily="2" charset="-122"/>
              </a:rPr>
              <a:t>GPS </a:t>
            </a:r>
            <a:r>
              <a:rPr lang="zh-CN" altLang="en-US" sz="2000" b="1" dirty="0">
                <a:latin typeface="宋体" pitchFamily="2" charset="-122"/>
                <a:ea typeface="宋体" pitchFamily="2" charset="-122"/>
              </a:rPr>
              <a:t>构建人员定位系统，实现对站内人员的行动轨迹及位置、进出区域时间及停留时长的实时记录和信息存储。以及对危险区域或禁入区域的动态监控和自动报警，</a:t>
            </a:r>
            <a:r>
              <a:rPr lang="zh-CN" altLang="en-US" sz="2000" b="1" dirty="0">
                <a:solidFill>
                  <a:srgbClr val="0000FF"/>
                </a:solidFill>
                <a:latin typeface="宋体" pitchFamily="2" charset="-122"/>
                <a:ea typeface="宋体" pitchFamily="2" charset="-122"/>
              </a:rPr>
              <a:t>从而实现对站内人员的动态智能化管理，并根据联动策略和其他安防系统联动，提高泵站安全运行水平。</a:t>
            </a:r>
            <a:endParaRPr lang="en-US" altLang="zh-CN" sz="2000" b="1" dirty="0">
              <a:solidFill>
                <a:srgbClr val="0000FF"/>
              </a:solidFill>
              <a:latin typeface="宋体" pitchFamily="2" charset="-122"/>
              <a:ea typeface="宋体" pitchFamily="2" charset="-122"/>
            </a:endParaRPr>
          </a:p>
        </p:txBody>
      </p:sp>
      <p:sp>
        <p:nvSpPr>
          <p:cNvPr id="5" name="矩形 2">
            <a:extLst>
              <a:ext uri="{FF2B5EF4-FFF2-40B4-BE49-F238E27FC236}">
                <a16:creationId xmlns:a16="http://schemas.microsoft.com/office/drawing/2014/main" id="{E5611DDF-0D23-4074-B6C6-C170841846D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7"/>
          <p:cNvSpPr>
            <a:spLocks noChangeArrowheads="1"/>
          </p:cNvSpPr>
          <p:nvPr/>
        </p:nvSpPr>
        <p:spPr bwMode="auto">
          <a:xfrm>
            <a:off x="539552" y="1628800"/>
            <a:ext cx="7992888" cy="4324261"/>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sz="2000" b="1" dirty="0">
                <a:solidFill>
                  <a:srgbClr val="0000FF"/>
                </a:solidFill>
                <a:latin typeface="黑体"/>
                <a:ea typeface="黑体"/>
              </a:rPr>
              <a:t>   </a:t>
            </a:r>
            <a:r>
              <a:rPr lang="zh-CN" altLang="en-US" sz="2000" b="1" dirty="0">
                <a:solidFill>
                  <a:srgbClr val="FF0000"/>
                </a:solidFill>
                <a:latin typeface="黑体"/>
                <a:ea typeface="黑体"/>
              </a:rPr>
              <a:t>（</a:t>
            </a:r>
            <a:r>
              <a:rPr lang="en-US" altLang="zh-CN" sz="2000" b="1" dirty="0">
                <a:solidFill>
                  <a:srgbClr val="FF0000"/>
                </a:solidFill>
                <a:latin typeface="黑体"/>
                <a:ea typeface="黑体"/>
              </a:rPr>
              <a:t>3）</a:t>
            </a:r>
            <a:r>
              <a:rPr lang="zh-CN" altLang="en-US" sz="2000" b="1" dirty="0">
                <a:solidFill>
                  <a:srgbClr val="FF0000"/>
                </a:solidFill>
                <a:latin typeface="黑体"/>
                <a:ea typeface="黑体"/>
              </a:rPr>
              <a:t>无线传感网络</a:t>
            </a:r>
            <a:endParaRPr lang="en-US" altLang="zh-CN" sz="2000" b="1" dirty="0">
              <a:solidFill>
                <a:srgbClr val="FF0000"/>
              </a:solidFill>
              <a:latin typeface="黑体"/>
              <a:ea typeface="黑体"/>
            </a:endParaRPr>
          </a:p>
          <a:p>
            <a:pPr algn="just">
              <a:lnSpc>
                <a:spcPct val="15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无线传感网络（</a:t>
            </a:r>
            <a:r>
              <a:rPr lang="en-US" altLang="zh-CN" sz="2000" b="1" dirty="0">
                <a:latin typeface="宋体" pitchFamily="2" charset="-122"/>
                <a:ea typeface="宋体" pitchFamily="2" charset="-122"/>
              </a:rPr>
              <a:t>Wireless Sensor </a:t>
            </a:r>
            <a:r>
              <a:rPr lang="en-US" altLang="zh-CN" sz="2000" b="1" dirty="0" err="1">
                <a:latin typeface="宋体" pitchFamily="2" charset="-122"/>
                <a:ea typeface="宋体" pitchFamily="2" charset="-122"/>
              </a:rPr>
              <a:t>Network，WSN</a:t>
            </a:r>
            <a:r>
              <a:rPr lang="zh-CN" altLang="en-US" sz="2000" b="1" dirty="0">
                <a:latin typeface="宋体" pitchFamily="2" charset="-122"/>
                <a:ea typeface="宋体" pitchFamily="2" charset="-122"/>
              </a:rPr>
              <a:t>）一般由空间分布的独立网络节点组成。网络节点包含有传感器，用来监控节点的物理信号或环境条件，如温度、声音、振动、压力、运动或污染物等。每个节点通常带有无线电收发器或其他无线通信设备，从而把传感数据传输给数据库和用户。无线传感网络可以用于数据收集、目标跟踪以及报警监控等。在保证信息安全的前提下，智能泵站宜利用 </a:t>
            </a:r>
            <a:r>
              <a:rPr lang="en-US" altLang="zh-CN" sz="2000" b="1" dirty="0" err="1">
                <a:latin typeface="宋体" pitchFamily="2" charset="-122"/>
                <a:ea typeface="宋体" pitchFamily="2" charset="-122"/>
              </a:rPr>
              <a:t>ZigBee、LoRa</a:t>
            </a: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等物联网技术构建非控制管理信息区的低成本、低功耗无线传感器网络，实现对设备、建筑物状态信息的全面感知。</a:t>
            </a:r>
            <a:endParaRPr lang="en-US" altLang="zh-CN" sz="2000" b="1" dirty="0">
              <a:latin typeface="宋体" pitchFamily="2" charset="-122"/>
              <a:ea typeface="宋体" pitchFamily="2" charset="-122"/>
            </a:endParaRPr>
          </a:p>
        </p:txBody>
      </p:sp>
      <p:sp>
        <p:nvSpPr>
          <p:cNvPr id="5" name="矩形 2">
            <a:extLst>
              <a:ext uri="{FF2B5EF4-FFF2-40B4-BE49-F238E27FC236}">
                <a16:creationId xmlns:a16="http://schemas.microsoft.com/office/drawing/2014/main" id="{0AD94A36-4AEB-41E8-91B8-F97BDEDBDE8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7"/>
          <p:cNvSpPr>
            <a:spLocks noChangeArrowheads="1"/>
          </p:cNvSpPr>
          <p:nvPr/>
        </p:nvSpPr>
        <p:spPr bwMode="auto">
          <a:xfrm>
            <a:off x="611560" y="1916832"/>
            <a:ext cx="7848600" cy="3862596"/>
          </a:xfrm>
          <a:prstGeom prst="rect">
            <a:avLst/>
          </a:prstGeom>
          <a:noFill/>
          <a:ln w="9525">
            <a:noFill/>
            <a:miter lim="800000"/>
            <a:headEnd/>
            <a:tailEnd/>
          </a:ln>
        </p:spPr>
        <p:txBody>
          <a:bodyPr>
            <a:spAutoFit/>
          </a:bodyPr>
          <a:lstStyle/>
          <a:p>
            <a:pPr algn="just">
              <a:lnSpc>
                <a:spcPct val="150000"/>
              </a:lnSpc>
              <a:spcAft>
                <a:spcPts val="600"/>
              </a:spcAft>
            </a:pPr>
            <a:r>
              <a:rPr lang="zh-CN" altLang="en-US" sz="2000" b="1" dirty="0">
                <a:solidFill>
                  <a:srgbClr val="0000FF"/>
                </a:solidFill>
                <a:latin typeface="黑体" pitchFamily="49" charset="-122"/>
                <a:ea typeface="黑体" pitchFamily="49" charset="-122"/>
              </a:rPr>
              <a:t>  </a:t>
            </a:r>
            <a:r>
              <a:rPr lang="zh-CN" altLang="en-US" sz="2000" b="1" dirty="0">
                <a:solidFill>
                  <a:srgbClr val="FF0000"/>
                </a:solidFill>
                <a:latin typeface="黑体" pitchFamily="49" charset="-122"/>
                <a:ea typeface="黑体" pitchFamily="49" charset="-122"/>
              </a:rPr>
              <a:t>（</a:t>
            </a:r>
            <a:r>
              <a:rPr lang="en-US" altLang="zh-CN" sz="2000" b="1" dirty="0">
                <a:solidFill>
                  <a:srgbClr val="FF0000"/>
                </a:solidFill>
                <a:latin typeface="黑体" pitchFamily="49" charset="-122"/>
                <a:ea typeface="黑体" pitchFamily="49" charset="-122"/>
              </a:rPr>
              <a:t>4）</a:t>
            </a:r>
            <a:r>
              <a:rPr lang="zh-CN" altLang="en-US" sz="2000" b="1" dirty="0">
                <a:solidFill>
                  <a:srgbClr val="FF0000"/>
                </a:solidFill>
                <a:latin typeface="黑体" pitchFamily="49" charset="-122"/>
                <a:ea typeface="黑体" pitchFamily="49" charset="-122"/>
              </a:rPr>
              <a:t>异构通信网络</a:t>
            </a:r>
            <a:endParaRPr lang="en-US" altLang="zh-CN" sz="2000" b="1" dirty="0">
              <a:solidFill>
                <a:srgbClr val="FF0000"/>
              </a:solidFill>
              <a:latin typeface="黑体" pitchFamily="49" charset="-122"/>
              <a:ea typeface="黑体" pitchFamily="49" charset="-122"/>
            </a:endParaRPr>
          </a:p>
          <a:p>
            <a:pPr algn="just">
              <a:lnSpc>
                <a:spcPct val="150000"/>
              </a:lnSpc>
              <a:spcAft>
                <a:spcPts val="0"/>
              </a:spcAft>
            </a:pPr>
            <a:r>
              <a:rPr lang="en-US" altLang="zh-CN" sz="2000" b="1" dirty="0">
                <a:latin typeface="宋体" pitchFamily="2" charset="-122"/>
                <a:ea typeface="宋体" pitchFamily="2" charset="-122"/>
              </a:rPr>
              <a:t>    </a:t>
            </a:r>
            <a:r>
              <a:rPr lang="zh-CN" altLang="en-US" sz="2000" b="1" dirty="0">
                <a:latin typeface="宋体" pitchFamily="2" charset="-122"/>
                <a:ea typeface="宋体" pitchFamily="2" charset="-122"/>
              </a:rPr>
              <a:t>随着 </a:t>
            </a:r>
            <a:r>
              <a:rPr lang="en-US" altLang="zh-CN" sz="2000" b="1" dirty="0">
                <a:latin typeface="宋体" pitchFamily="2" charset="-122"/>
                <a:ea typeface="宋体" pitchFamily="2" charset="-122"/>
              </a:rPr>
              <a:t>5G、NB-IoT </a:t>
            </a:r>
            <a:r>
              <a:rPr lang="zh-CN" altLang="en-US" sz="2000" b="1" dirty="0">
                <a:latin typeface="宋体" pitchFamily="2" charset="-122"/>
                <a:ea typeface="宋体" pitchFamily="2" charset="-122"/>
              </a:rPr>
              <a:t>等无线通信技术的发展，物联网技术在高速通信、低功耗方面进步显著，无线节点的部署更趋方便，无线网络构建及运维成本也得以降低，增强了物联网在各行业的适用性。智能泵站需要高性能、低成本的通信网络支持，实现站内及群（泵站群）内通信网络的无缝连接。为此，可利用基于物联网的无线传感网络、无线局域网、无线通信广域网等完成非控制区、管理信息区甚至泵站群的无线网络覆盖。</a:t>
            </a:r>
            <a:endParaRPr lang="en-US" altLang="zh-CN" sz="2000" b="1" dirty="0">
              <a:latin typeface="宋体" pitchFamily="2" charset="-122"/>
              <a:ea typeface="宋体" pitchFamily="2" charset="-122"/>
            </a:endParaRPr>
          </a:p>
        </p:txBody>
      </p:sp>
      <p:sp>
        <p:nvSpPr>
          <p:cNvPr id="5" name="矩形 2">
            <a:extLst>
              <a:ext uri="{FF2B5EF4-FFF2-40B4-BE49-F238E27FC236}">
                <a16:creationId xmlns:a16="http://schemas.microsoft.com/office/drawing/2014/main" id="{167DE153-2F47-4313-A262-F1635124119F}"/>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5" name="矩形 4"/>
          <p:cNvSpPr>
            <a:spLocks noChangeArrowheads="1"/>
          </p:cNvSpPr>
          <p:nvPr/>
        </p:nvSpPr>
        <p:spPr bwMode="auto">
          <a:xfrm>
            <a:off x="683568" y="2348880"/>
            <a:ext cx="7776592" cy="3046988"/>
          </a:xfrm>
          <a:prstGeom prst="rect">
            <a:avLst/>
          </a:prstGeom>
          <a:noFill/>
          <a:ln w="9525">
            <a:noFill/>
            <a:miter lim="800000"/>
            <a:headEnd/>
            <a:tailEnd/>
          </a:ln>
        </p:spPr>
        <p:txBody>
          <a:bodyPr wrap="square">
            <a:spAutoFit/>
          </a:bodyPr>
          <a:lstStyle/>
          <a:p>
            <a:pPr algn="just">
              <a:lnSpc>
                <a:spcPct val="160000"/>
              </a:lnSpc>
              <a:spcAft>
                <a:spcPts val="0"/>
              </a:spcAft>
            </a:pPr>
            <a:r>
              <a:rPr lang="zh-CN" altLang="en-US"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当前，物联网技术主要关注于硬件设备，异构网络间的协议规范、</a:t>
            </a:r>
            <a:r>
              <a:rPr lang="zh-CN" altLang="en-US" sz="2000" b="1" dirty="0">
                <a:solidFill>
                  <a:srgbClr val="FF0000"/>
                </a:solidFill>
                <a:latin typeface="华文仿宋" pitchFamily="2" charset="-122"/>
                <a:ea typeface="华文仿宋" pitchFamily="2" charset="-122"/>
              </a:rPr>
              <a:t>技术标准还有待完善</a:t>
            </a:r>
            <a:r>
              <a:rPr lang="zh-CN" altLang="en-US" sz="2000" b="1" dirty="0">
                <a:latin typeface="华文仿宋" pitchFamily="2" charset="-122"/>
                <a:ea typeface="华文仿宋" pitchFamily="2" charset="-122"/>
              </a:rPr>
              <a:t>，设备间的信息交互融合还未达到智能泵站的要求，信息安全、运行可靠性等在智能泵站的应用研究还有待深入。另外，</a:t>
            </a:r>
            <a:r>
              <a:rPr lang="zh-CN" altLang="en-US" sz="2000" b="1" dirty="0">
                <a:solidFill>
                  <a:srgbClr val="0000FF"/>
                </a:solidFill>
                <a:latin typeface="华文仿宋" pitchFamily="2" charset="-122"/>
                <a:ea typeface="华文仿宋" pitchFamily="2" charset="-122"/>
              </a:rPr>
              <a:t>智能泵站信息量和计算量均很大，而且实时性强，这还有赖于云计算、大数据等技术进行分析处理，才能实现泵站运行的最优化和决策智能化。</a:t>
            </a:r>
            <a:endParaRPr lang="en-US" altLang="zh-CN" sz="2000" b="1" dirty="0">
              <a:solidFill>
                <a:srgbClr val="0000FF"/>
              </a:solidFill>
              <a:latin typeface="华文仿宋" pitchFamily="2" charset="-122"/>
              <a:ea typeface="华文仿宋" pitchFamily="2" charset="-122"/>
            </a:endParaRPr>
          </a:p>
        </p:txBody>
      </p:sp>
      <p:sp>
        <p:nvSpPr>
          <p:cNvPr id="6" name="矩形 2">
            <a:extLst>
              <a:ext uri="{FF2B5EF4-FFF2-40B4-BE49-F238E27FC236}">
                <a16:creationId xmlns:a16="http://schemas.microsoft.com/office/drawing/2014/main" id="{E86C7E5A-AC55-43FB-AC88-A95E12EB0BD5}"/>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2" name="矩形 6"/>
          <p:cNvSpPr>
            <a:spLocks noChangeArrowheads="1"/>
          </p:cNvSpPr>
          <p:nvPr/>
        </p:nvSpPr>
        <p:spPr bwMode="auto">
          <a:xfrm>
            <a:off x="597084" y="1387039"/>
            <a:ext cx="6072188" cy="646331"/>
          </a:xfrm>
          <a:prstGeom prst="rect">
            <a:avLst/>
          </a:prstGeom>
          <a:noFill/>
          <a:ln w="9525">
            <a:noFill/>
            <a:miter lim="800000"/>
            <a:headEnd/>
            <a:tailEnd/>
          </a:ln>
        </p:spPr>
        <p:txBody>
          <a:bodyPr wrap="square">
            <a:spAutoFit/>
          </a:bodyPr>
          <a:lstStyle/>
          <a:p>
            <a:pPr>
              <a:lnSpc>
                <a:spcPct val="150000"/>
              </a:lnSpc>
              <a:spcAft>
                <a:spcPts val="600"/>
              </a:spcAft>
            </a:pP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3 </a:t>
            </a:r>
            <a:r>
              <a:rPr lang="zh-CN" altLang="en-US" sz="2400" b="1" dirty="0">
                <a:solidFill>
                  <a:srgbClr val="0000FF"/>
                </a:solidFill>
                <a:latin typeface="黑体" pitchFamily="49" charset="-122"/>
                <a:ea typeface="黑体" pitchFamily="49" charset="-122"/>
              </a:rPr>
              <a:t>云计算及其在智能泵站中的应用</a:t>
            </a:r>
            <a:endParaRPr lang="en-US" altLang="zh-CN" sz="2400" b="1" dirty="0">
              <a:solidFill>
                <a:srgbClr val="0000FF"/>
              </a:solidFill>
              <a:latin typeface="黑体" pitchFamily="49" charset="-122"/>
              <a:ea typeface="黑体" pitchFamily="49" charset="-122"/>
            </a:endParaRPr>
          </a:p>
        </p:txBody>
      </p:sp>
      <p:sp>
        <p:nvSpPr>
          <p:cNvPr id="32773" name="矩形 5"/>
          <p:cNvSpPr>
            <a:spLocks noChangeArrowheads="1"/>
          </p:cNvSpPr>
          <p:nvPr/>
        </p:nvSpPr>
        <p:spPr bwMode="auto">
          <a:xfrm>
            <a:off x="611188" y="2195279"/>
            <a:ext cx="7848600" cy="216982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按照现阶段被广为接受的美国国家标准与技术研究院（</a:t>
            </a:r>
            <a:r>
              <a:rPr lang="en-US" altLang="zh-CN" b="1" dirty="0">
                <a:latin typeface="华文仿宋" pitchFamily="2" charset="-122"/>
                <a:ea typeface="华文仿宋" pitchFamily="2" charset="-122"/>
              </a:rPr>
              <a:t>NIST</a:t>
            </a:r>
            <a:r>
              <a:rPr lang="zh-CN" altLang="en-US" b="1" dirty="0">
                <a:latin typeface="华文仿宋" pitchFamily="2" charset="-122"/>
                <a:ea typeface="华文仿宋" pitchFamily="2" charset="-122"/>
              </a:rPr>
              <a:t>）对云计算的定义，云计算是一种按量付费模式，这种模式提供可用、便捷、按需的网络访问，进入可配置的计算资源共享池（资源包括网络、服务器、存储、应用软件、服务等），这些资源能够被快速提高，只需投入很少的管理工作或与服务供应商进行很少的交互。</a:t>
            </a:r>
            <a:endParaRPr lang="en-US" altLang="zh-CN" b="1" dirty="0">
              <a:latin typeface="华文仿宋" pitchFamily="2" charset="-122"/>
              <a:ea typeface="华文仿宋" pitchFamily="2" charset="-122"/>
            </a:endParaRPr>
          </a:p>
        </p:txBody>
      </p:sp>
      <p:sp>
        <p:nvSpPr>
          <p:cNvPr id="6" name="矩形 5"/>
          <p:cNvSpPr>
            <a:spLocks noChangeArrowheads="1"/>
          </p:cNvSpPr>
          <p:nvPr/>
        </p:nvSpPr>
        <p:spPr bwMode="auto">
          <a:xfrm>
            <a:off x="611832" y="4378531"/>
            <a:ext cx="7848600" cy="1754326"/>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对智能泵站来说，最直接的云计算应用就是数据中心的建设。</a:t>
            </a:r>
            <a:r>
              <a:rPr lang="zh-CN" altLang="en-US" b="1" dirty="0">
                <a:solidFill>
                  <a:srgbClr val="FF0000"/>
                </a:solidFill>
                <a:latin typeface="华文仿宋" pitchFamily="2" charset="-122"/>
                <a:ea typeface="华文仿宋" pitchFamily="2" charset="-122"/>
              </a:rPr>
              <a:t>近年来，随着泵站信息化的建设，越来越多的服务器及其他设备放置在泵站厂房内，机房承载能力已近极限，管理人员和运维人员应对高标准运维挑战的压力越来越大。</a:t>
            </a:r>
            <a:endParaRPr lang="en-US" altLang="zh-CN" b="1" dirty="0">
              <a:solidFill>
                <a:srgbClr val="FF0000"/>
              </a:solidFill>
              <a:latin typeface="华文仿宋" pitchFamily="2" charset="-122"/>
              <a:ea typeface="华文仿宋" pitchFamily="2" charset="-122"/>
            </a:endParaRPr>
          </a:p>
        </p:txBody>
      </p:sp>
      <p:sp>
        <p:nvSpPr>
          <p:cNvPr id="8" name="矩形 2">
            <a:extLst>
              <a:ext uri="{FF2B5EF4-FFF2-40B4-BE49-F238E27FC236}">
                <a16:creationId xmlns:a16="http://schemas.microsoft.com/office/drawing/2014/main" id="{6A9B6E21-1346-4CC9-AF55-1EEEA80CCB0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611188" y="1628800"/>
            <a:ext cx="7848600" cy="216982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针对上述情况，云计算运用虚拟化技术，搭建云计算平台。采用新型托管运营模式，可以把泵站的数据、业务应用集中或分布地部署在公有云或私有云</a:t>
            </a:r>
            <a:r>
              <a:rPr lang="zh-CN" altLang="en-US" b="1" dirty="0">
                <a:solidFill>
                  <a:srgbClr val="0000FF"/>
                </a:solidFill>
                <a:latin typeface="华文仿宋" pitchFamily="2" charset="-122"/>
                <a:ea typeface="华文仿宋" pitchFamily="2" charset="-122"/>
              </a:rPr>
              <a:t>（如水利云平台）</a:t>
            </a:r>
            <a:r>
              <a:rPr lang="zh-CN" altLang="en-US" b="1" dirty="0">
                <a:latin typeface="华文仿宋" pitchFamily="2" charset="-122"/>
                <a:ea typeface="华文仿宋" pitchFamily="2" charset="-122"/>
              </a:rPr>
              <a:t>上，而不必在自己的数据中心配置高性能的存储、计算、网络以及</a:t>
            </a:r>
            <a:r>
              <a:rPr lang="en-US" altLang="zh-CN" b="1" dirty="0">
                <a:latin typeface="华文仿宋" pitchFamily="2" charset="-122"/>
                <a:ea typeface="华文仿宋" pitchFamily="2" charset="-122"/>
              </a:rPr>
              <a:t>UPS 、</a:t>
            </a:r>
            <a:r>
              <a:rPr lang="zh-CN" altLang="en-US" b="1" dirty="0">
                <a:latin typeface="华文仿宋" pitchFamily="2" charset="-122"/>
                <a:ea typeface="华文仿宋" pitchFamily="2" charset="-122"/>
              </a:rPr>
              <a:t>空调等设备，大大减少了数据中心建设、维护和管理的投资。而原来的设备则可以进行资源置换、利旧整合、重派用场。</a:t>
            </a:r>
            <a:endParaRPr lang="en-US" altLang="zh-CN" b="1" dirty="0">
              <a:latin typeface="华文仿宋" pitchFamily="2" charset="-122"/>
              <a:ea typeface="华文仿宋" pitchFamily="2" charset="-122"/>
            </a:endParaRPr>
          </a:p>
        </p:txBody>
      </p:sp>
      <p:sp>
        <p:nvSpPr>
          <p:cNvPr id="6" name="矩形 5"/>
          <p:cNvSpPr>
            <a:spLocks noChangeArrowheads="1"/>
          </p:cNvSpPr>
          <p:nvPr/>
        </p:nvSpPr>
        <p:spPr bwMode="auto">
          <a:xfrm>
            <a:off x="611832" y="3861048"/>
            <a:ext cx="7848600" cy="216982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其实，云计算并非一种新技术，它是并行计算、分布计算、网格计算技术的整合，结合虚拟化方式，</a:t>
            </a:r>
            <a:r>
              <a:rPr lang="zh-CN" altLang="en-US" b="1" dirty="0">
                <a:solidFill>
                  <a:srgbClr val="FF0000"/>
                </a:solidFill>
                <a:latin typeface="华文仿宋" pitchFamily="2" charset="-122"/>
                <a:ea typeface="华文仿宋" pitchFamily="2" charset="-122"/>
              </a:rPr>
              <a:t>使用户（泵站运行、管理）获得计算能力、存储空间、软件服务的一种商业服务模式。</a:t>
            </a:r>
            <a:r>
              <a:rPr lang="zh-CN" altLang="en-US" b="1" dirty="0">
                <a:solidFill>
                  <a:srgbClr val="0000FF"/>
                </a:solidFill>
                <a:latin typeface="华文仿宋" pitchFamily="2" charset="-122"/>
                <a:ea typeface="华文仿宋" pitchFamily="2" charset="-122"/>
              </a:rPr>
              <a:t>这种服务分为三类：基础设施服务（</a:t>
            </a:r>
            <a:r>
              <a:rPr lang="en-US" altLang="zh-CN" b="1" dirty="0">
                <a:solidFill>
                  <a:srgbClr val="0000FF"/>
                </a:solidFill>
                <a:latin typeface="华文仿宋" pitchFamily="2" charset="-122"/>
                <a:ea typeface="华文仿宋" pitchFamily="2" charset="-122"/>
              </a:rPr>
              <a:t>Infrastructure as a </a:t>
            </a:r>
            <a:r>
              <a:rPr lang="en-US" altLang="zh-CN" b="1" dirty="0" err="1">
                <a:solidFill>
                  <a:srgbClr val="0000FF"/>
                </a:solidFill>
                <a:latin typeface="华文仿宋" pitchFamily="2" charset="-122"/>
                <a:ea typeface="华文仿宋" pitchFamily="2" charset="-122"/>
              </a:rPr>
              <a:t>Service，IaaS</a:t>
            </a:r>
            <a:r>
              <a:rPr lang="zh-CN" altLang="en-US" b="1" dirty="0">
                <a:solidFill>
                  <a:srgbClr val="0000FF"/>
                </a:solidFill>
                <a:latin typeface="华文仿宋" pitchFamily="2" charset="-122"/>
                <a:ea typeface="华文仿宋" pitchFamily="2" charset="-122"/>
              </a:rPr>
              <a:t>）、平台服务（</a:t>
            </a:r>
            <a:r>
              <a:rPr lang="en-US" altLang="zh-CN" b="1" dirty="0">
                <a:solidFill>
                  <a:srgbClr val="0000FF"/>
                </a:solidFill>
                <a:latin typeface="华文仿宋" pitchFamily="2" charset="-122"/>
                <a:ea typeface="华文仿宋" pitchFamily="2" charset="-122"/>
              </a:rPr>
              <a:t>Platform as a </a:t>
            </a:r>
            <a:r>
              <a:rPr lang="en-US" altLang="zh-CN" b="1" dirty="0" err="1">
                <a:solidFill>
                  <a:srgbClr val="0000FF"/>
                </a:solidFill>
                <a:latin typeface="华文仿宋" pitchFamily="2" charset="-122"/>
                <a:ea typeface="华文仿宋" pitchFamily="2" charset="-122"/>
              </a:rPr>
              <a:t>Service，PaaS</a:t>
            </a:r>
            <a:r>
              <a:rPr lang="zh-CN" altLang="en-US" b="1" dirty="0">
                <a:solidFill>
                  <a:srgbClr val="0000FF"/>
                </a:solidFill>
                <a:latin typeface="华文仿宋" pitchFamily="2" charset="-122"/>
                <a:ea typeface="华文仿宋" pitchFamily="2" charset="-122"/>
              </a:rPr>
              <a:t>）、软件服务（</a:t>
            </a:r>
            <a:r>
              <a:rPr lang="en-US" altLang="zh-CN" b="1" dirty="0">
                <a:solidFill>
                  <a:srgbClr val="0000FF"/>
                </a:solidFill>
                <a:latin typeface="华文仿宋" pitchFamily="2" charset="-122"/>
                <a:ea typeface="华文仿宋" pitchFamily="2" charset="-122"/>
              </a:rPr>
              <a:t>Software as a </a:t>
            </a:r>
            <a:r>
              <a:rPr lang="en-US" altLang="zh-CN" b="1" dirty="0" err="1">
                <a:solidFill>
                  <a:srgbClr val="0000FF"/>
                </a:solidFill>
                <a:latin typeface="华文仿宋" pitchFamily="2" charset="-122"/>
                <a:ea typeface="华文仿宋" pitchFamily="2" charset="-122"/>
              </a:rPr>
              <a:t>Service，SaaS</a:t>
            </a:r>
            <a:r>
              <a:rPr lang="zh-CN" altLang="en-US" b="1" dirty="0">
                <a:solidFill>
                  <a:srgbClr val="0000FF"/>
                </a:solidFill>
                <a:latin typeface="华文仿宋" pitchFamily="2" charset="-122"/>
                <a:ea typeface="华文仿宋" pitchFamily="2" charset="-122"/>
              </a:rPr>
              <a:t>）。</a:t>
            </a:r>
            <a:endParaRPr lang="en-US" altLang="zh-CN" b="1" dirty="0">
              <a:solidFill>
                <a:srgbClr val="0000FF"/>
              </a:solidFill>
              <a:latin typeface="华文仿宋" pitchFamily="2" charset="-122"/>
              <a:ea typeface="华文仿宋" pitchFamily="2" charset="-122"/>
            </a:endParaRPr>
          </a:p>
        </p:txBody>
      </p:sp>
      <p:sp>
        <p:nvSpPr>
          <p:cNvPr id="7" name="矩形 2">
            <a:extLst>
              <a:ext uri="{FF2B5EF4-FFF2-40B4-BE49-F238E27FC236}">
                <a16:creationId xmlns:a16="http://schemas.microsoft.com/office/drawing/2014/main" id="{62FADB64-F0ED-4E6C-B0E8-D27DF22A103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066</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2" name="矩形 6"/>
          <p:cNvSpPr>
            <a:spLocks noChangeArrowheads="1"/>
          </p:cNvSpPr>
          <p:nvPr/>
        </p:nvSpPr>
        <p:spPr bwMode="auto">
          <a:xfrm>
            <a:off x="614740" y="1397780"/>
            <a:ext cx="6072188" cy="646331"/>
          </a:xfrm>
          <a:prstGeom prst="rect">
            <a:avLst/>
          </a:prstGeom>
          <a:noFill/>
          <a:ln w="9525">
            <a:noFill/>
            <a:miter lim="800000"/>
            <a:headEnd/>
            <a:tailEnd/>
          </a:ln>
        </p:spPr>
        <p:txBody>
          <a:bodyPr wrap="square">
            <a:spAutoFit/>
          </a:bodyPr>
          <a:lstStyle/>
          <a:p>
            <a:pPr>
              <a:lnSpc>
                <a:spcPct val="150000"/>
              </a:lnSpc>
              <a:spcAft>
                <a:spcPts val="600"/>
              </a:spcAft>
            </a:pP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4 </a:t>
            </a:r>
            <a:r>
              <a:rPr lang="zh-CN" altLang="en-US" sz="2400" b="1" dirty="0">
                <a:solidFill>
                  <a:srgbClr val="0000FF"/>
                </a:solidFill>
                <a:latin typeface="黑体" pitchFamily="49" charset="-122"/>
                <a:ea typeface="黑体" pitchFamily="49" charset="-122"/>
              </a:rPr>
              <a:t>大数据及其在智能泵站中的应用</a:t>
            </a:r>
            <a:endParaRPr lang="en-US" altLang="zh-CN" sz="2400" b="1" dirty="0">
              <a:solidFill>
                <a:srgbClr val="0000FF"/>
              </a:solidFill>
              <a:latin typeface="黑体" pitchFamily="49" charset="-122"/>
              <a:ea typeface="黑体" pitchFamily="49" charset="-122"/>
            </a:endParaRPr>
          </a:p>
        </p:txBody>
      </p:sp>
      <p:sp>
        <p:nvSpPr>
          <p:cNvPr id="32773" name="矩形 5"/>
          <p:cNvSpPr>
            <a:spLocks noChangeArrowheads="1"/>
          </p:cNvSpPr>
          <p:nvPr/>
        </p:nvSpPr>
        <p:spPr bwMode="auto">
          <a:xfrm>
            <a:off x="611188" y="2029557"/>
            <a:ext cx="7848600" cy="420775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大数据并非单指数据量大，对于大数据，国际数据公司（</a:t>
            </a:r>
            <a:r>
              <a:rPr lang="en-US" altLang="zh-CN" b="1" dirty="0">
                <a:latin typeface="华文仿宋" pitchFamily="2" charset="-122"/>
                <a:ea typeface="华文仿宋" pitchFamily="2" charset="-122"/>
              </a:rPr>
              <a:t>International Data Corporation</a:t>
            </a:r>
            <a:r>
              <a:rPr lang="zh-CN" altLang="en-US" b="1" dirty="0">
                <a:latin typeface="华文仿宋" pitchFamily="2" charset="-122"/>
                <a:ea typeface="华文仿宋" pitchFamily="2" charset="-122"/>
              </a:rPr>
              <a:t>，</a:t>
            </a:r>
            <a:r>
              <a:rPr lang="en-US" altLang="zh-CN" b="1" dirty="0">
                <a:latin typeface="华文仿宋" pitchFamily="2" charset="-122"/>
                <a:ea typeface="华文仿宋" pitchFamily="2" charset="-122"/>
              </a:rPr>
              <a:t>IDC）</a:t>
            </a:r>
            <a:r>
              <a:rPr lang="zh-CN" altLang="en-US" b="1" dirty="0">
                <a:latin typeface="华文仿宋" pitchFamily="2" charset="-122"/>
                <a:ea typeface="华文仿宋" pitchFamily="2" charset="-122"/>
              </a:rPr>
              <a:t>的定义是：</a:t>
            </a:r>
            <a:r>
              <a:rPr lang="en-US" altLang="zh-CN" b="1" dirty="0">
                <a:solidFill>
                  <a:srgbClr val="0000FF"/>
                </a:solidFill>
                <a:latin typeface="华文仿宋" pitchFamily="2" charset="-122"/>
                <a:ea typeface="华文仿宋" pitchFamily="2" charset="-122"/>
              </a:rPr>
              <a:t>“</a:t>
            </a:r>
            <a:r>
              <a:rPr lang="zh-CN" altLang="en-US" b="1" dirty="0">
                <a:solidFill>
                  <a:srgbClr val="0000FF"/>
                </a:solidFill>
                <a:latin typeface="华文仿宋" pitchFamily="2" charset="-122"/>
                <a:ea typeface="华文仿宋" pitchFamily="2" charset="-122"/>
              </a:rPr>
              <a:t>大数据是为了更经济的从高频率获取的、大容量的、不同结构和类型的数据中获取价值而设计的新一代架构和技术</a:t>
            </a:r>
            <a:r>
              <a:rPr lang="en-US" altLang="zh-CN" b="1" dirty="0">
                <a:solidFill>
                  <a:srgbClr val="0000FF"/>
                </a:solidFill>
                <a:latin typeface="华文仿宋" pitchFamily="2" charset="-122"/>
                <a:ea typeface="华文仿宋" pitchFamily="2" charset="-122"/>
              </a:rPr>
              <a:t>”</a:t>
            </a:r>
            <a:r>
              <a:rPr lang="zh-CN" altLang="en-US" b="1" dirty="0">
                <a:solidFill>
                  <a:srgbClr val="0000FF"/>
                </a:solidFill>
                <a:latin typeface="华文仿宋" pitchFamily="2" charset="-122"/>
                <a:ea typeface="华文仿宋" pitchFamily="2" charset="-122"/>
              </a:rPr>
              <a:t>。</a:t>
            </a:r>
            <a:r>
              <a:rPr lang="zh-CN" altLang="en-US" b="1" dirty="0">
                <a:latin typeface="华文仿宋" pitchFamily="2" charset="-122"/>
                <a:ea typeface="华文仿宋" pitchFamily="2" charset="-122"/>
              </a:rPr>
              <a:t>人们普遍将该定义概括为四个</a:t>
            </a:r>
            <a:r>
              <a:rPr lang="en-US" altLang="zh-CN" b="1" dirty="0">
                <a:latin typeface="华文仿宋" pitchFamily="2" charset="-122"/>
                <a:ea typeface="华文仿宋" pitchFamily="2" charset="-122"/>
              </a:rPr>
              <a:t>“V”，</a:t>
            </a:r>
            <a:r>
              <a:rPr lang="zh-CN" altLang="en-US" b="1" dirty="0">
                <a:latin typeface="华文仿宋" pitchFamily="2" charset="-122"/>
                <a:ea typeface="华文仿宋" pitchFamily="2" charset="-122"/>
              </a:rPr>
              <a:t>即更大的容量（</a:t>
            </a:r>
            <a:r>
              <a:rPr lang="en-US" altLang="zh-CN" b="1" dirty="0">
                <a:latin typeface="华文仿宋" pitchFamily="2" charset="-122"/>
                <a:ea typeface="华文仿宋" pitchFamily="2" charset="-122"/>
              </a:rPr>
              <a:t>Volume，</a:t>
            </a:r>
            <a:r>
              <a:rPr lang="zh-CN" altLang="en-US" b="1" dirty="0">
                <a:latin typeface="华文仿宋" pitchFamily="2" charset="-122"/>
                <a:ea typeface="华文仿宋" pitchFamily="2" charset="-122"/>
              </a:rPr>
              <a:t>从</a:t>
            </a:r>
            <a:r>
              <a:rPr lang="en-US" altLang="zh-CN" b="1" dirty="0">
                <a:latin typeface="华文仿宋" pitchFamily="2" charset="-122"/>
                <a:ea typeface="华文仿宋" pitchFamily="2" charset="-122"/>
              </a:rPr>
              <a:t>TB</a:t>
            </a:r>
            <a:r>
              <a:rPr lang="zh-CN" altLang="en-US" b="1" dirty="0">
                <a:latin typeface="华文仿宋" pitchFamily="2" charset="-122"/>
                <a:ea typeface="华文仿宋" pitchFamily="2" charset="-122"/>
              </a:rPr>
              <a:t>级跃升至</a:t>
            </a:r>
            <a:r>
              <a:rPr lang="en-US" altLang="zh-CN" b="1" dirty="0">
                <a:latin typeface="华文仿宋" pitchFamily="2" charset="-122"/>
                <a:ea typeface="华文仿宋" pitchFamily="2" charset="-122"/>
              </a:rPr>
              <a:t>PB</a:t>
            </a:r>
            <a:r>
              <a:rPr lang="zh-CN" altLang="en-US" b="1" dirty="0">
                <a:latin typeface="华文仿宋" pitchFamily="2" charset="-122"/>
                <a:ea typeface="华文仿宋" pitchFamily="2" charset="-122"/>
              </a:rPr>
              <a:t>级，甚至</a:t>
            </a:r>
            <a:r>
              <a:rPr lang="en-US" altLang="zh-CN" b="1" dirty="0">
                <a:latin typeface="华文仿宋" pitchFamily="2" charset="-122"/>
                <a:ea typeface="华文仿宋" pitchFamily="2" charset="-122"/>
              </a:rPr>
              <a:t>EB</a:t>
            </a:r>
            <a:r>
              <a:rPr lang="zh-CN" altLang="en-US" b="1" dirty="0">
                <a:latin typeface="华文仿宋" pitchFamily="2" charset="-122"/>
                <a:ea typeface="华文仿宋" pitchFamily="2" charset="-122"/>
              </a:rPr>
              <a:t>级）、更高的多样性（</a:t>
            </a:r>
            <a:r>
              <a:rPr lang="en-US" altLang="zh-CN" b="1" dirty="0">
                <a:latin typeface="华文仿宋" pitchFamily="2" charset="-122"/>
                <a:ea typeface="华文仿宋" pitchFamily="2" charset="-122"/>
              </a:rPr>
              <a:t>Variety，</a:t>
            </a:r>
            <a:r>
              <a:rPr lang="zh-CN" altLang="en-US" b="1" dirty="0">
                <a:latin typeface="华文仿宋" pitchFamily="2" charset="-122"/>
                <a:ea typeface="华文仿宋" pitchFamily="2" charset="-122"/>
              </a:rPr>
              <a:t>包括结构化、半结构化和非结构化数据，泵站运行过程数据、图片、视频、文档、机组振动摆度的波形文件等都是具有多样性的数据）以及更快的生成速度（</a:t>
            </a:r>
            <a:r>
              <a:rPr lang="en-US" altLang="zh-CN" b="1" dirty="0">
                <a:latin typeface="华文仿宋" pitchFamily="2" charset="-122"/>
                <a:ea typeface="华文仿宋" pitchFamily="2" charset="-122"/>
              </a:rPr>
              <a:t>Velocity，</a:t>
            </a:r>
            <a:r>
              <a:rPr lang="zh-CN" altLang="en-US" b="1" dirty="0">
                <a:latin typeface="华文仿宋" pitchFamily="2" charset="-122"/>
                <a:ea typeface="华文仿宋" pitchFamily="2" charset="-122"/>
              </a:rPr>
              <a:t>泵站设备众多，数据采集频度高，存储达海量级别）。前面三个</a:t>
            </a:r>
            <a:r>
              <a:rPr lang="en-US" altLang="zh-CN" b="1" dirty="0">
                <a:latin typeface="华文仿宋" pitchFamily="2" charset="-122"/>
                <a:ea typeface="华文仿宋" pitchFamily="2" charset="-122"/>
              </a:rPr>
              <a:t>“V”</a:t>
            </a:r>
            <a:r>
              <a:rPr lang="zh-CN" altLang="en-US" b="1" dirty="0">
                <a:latin typeface="华文仿宋" pitchFamily="2" charset="-122"/>
                <a:ea typeface="华文仿宋" pitchFamily="2" charset="-122"/>
              </a:rPr>
              <a:t>的组合形成了第四个因素</a:t>
            </a:r>
            <a:r>
              <a:rPr lang="en-US" altLang="zh-CN" b="1" dirty="0">
                <a:latin typeface="华文仿宋" pitchFamily="2" charset="-122"/>
                <a:ea typeface="华文仿宋" pitchFamily="2" charset="-122"/>
              </a:rPr>
              <a:t>-</a:t>
            </a:r>
            <a:r>
              <a:rPr lang="zh-CN" altLang="en-US" b="1" dirty="0">
                <a:latin typeface="华文仿宋" pitchFamily="2" charset="-122"/>
                <a:ea typeface="华文仿宋" pitchFamily="2" charset="-122"/>
              </a:rPr>
              <a:t>价值（</a:t>
            </a:r>
            <a:r>
              <a:rPr lang="en-US" altLang="zh-CN" b="1" dirty="0">
                <a:latin typeface="华文仿宋" pitchFamily="2" charset="-122"/>
                <a:ea typeface="华文仿宋" pitchFamily="2" charset="-122"/>
              </a:rPr>
              <a:t>Value</a:t>
            </a:r>
            <a:r>
              <a:rPr lang="zh-CN" altLang="en-US" b="1" dirty="0">
                <a:latin typeface="华文仿宋" pitchFamily="2" charset="-122"/>
                <a:ea typeface="华文仿宋" pitchFamily="2" charset="-122"/>
              </a:rPr>
              <a:t>），大数据所蕴含的价值正是对海量数据进行及时、有效挖掘与分析才可以实现的。</a:t>
            </a:r>
            <a:endParaRPr lang="en-US" altLang="zh-CN" b="1" dirty="0">
              <a:latin typeface="华文仿宋" pitchFamily="2" charset="-122"/>
              <a:ea typeface="华文仿宋" pitchFamily="2" charset="-122"/>
            </a:endParaRPr>
          </a:p>
        </p:txBody>
      </p:sp>
      <p:sp>
        <p:nvSpPr>
          <p:cNvPr id="6" name="矩形 2">
            <a:extLst>
              <a:ext uri="{FF2B5EF4-FFF2-40B4-BE49-F238E27FC236}">
                <a16:creationId xmlns:a16="http://schemas.microsoft.com/office/drawing/2014/main" id="{410E0727-C324-406F-B30E-F079E7D1B69D}"/>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827212" y="1844824"/>
            <a:ext cx="7417196" cy="4031873"/>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sz="2400"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大数据技术支持主流的数据挖掘算法，满足不同业务应用场景的建模需求，包括聚类、关联规则、时间序列、文本数据挖掘等算法。</a:t>
            </a:r>
            <a:endParaRPr lang="en-US" altLang="zh-CN" sz="2000" b="1" dirty="0">
              <a:latin typeface="华文仿宋" pitchFamily="2" charset="-122"/>
              <a:ea typeface="华文仿宋" pitchFamily="2" charset="-122"/>
            </a:endParaRPr>
          </a:p>
          <a:p>
            <a:pPr algn="just">
              <a:lnSpc>
                <a:spcPct val="150000"/>
              </a:lnSpc>
              <a:spcBef>
                <a:spcPts val="600"/>
              </a:spcBef>
              <a:spcAft>
                <a:spcPts val="0"/>
              </a:spcAft>
            </a:pPr>
            <a:r>
              <a:rPr lang="en-US" altLang="zh-CN" sz="2000"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对于泵站，通过归纳水、电优化大数据关联模型建模方法和水文预测大数据分析手段，结合目前的大数据分析技术，能够为智能泵站提供强有力的计算和分析工具，</a:t>
            </a:r>
            <a:r>
              <a:rPr lang="zh-CN" altLang="en-US" sz="2000" b="1" dirty="0">
                <a:solidFill>
                  <a:srgbClr val="0000FF"/>
                </a:solidFill>
                <a:latin typeface="华文仿宋" pitchFamily="2" charset="-122"/>
                <a:ea typeface="华文仿宋" pitchFamily="2" charset="-122"/>
              </a:rPr>
              <a:t>分析结果可以为泵站安全、稳定、高效运行提供数据支撑，进而有效提升泵站各类资产的健康水平。</a:t>
            </a:r>
            <a:endParaRPr lang="en-US" altLang="zh-CN" sz="2000" b="1" dirty="0">
              <a:solidFill>
                <a:srgbClr val="0000FF"/>
              </a:solidFill>
              <a:latin typeface="华文仿宋" pitchFamily="2" charset="-122"/>
              <a:ea typeface="华文仿宋" pitchFamily="2" charset="-122"/>
            </a:endParaRPr>
          </a:p>
        </p:txBody>
      </p:sp>
      <p:sp>
        <p:nvSpPr>
          <p:cNvPr id="5" name="矩形 2">
            <a:extLst>
              <a:ext uri="{FF2B5EF4-FFF2-40B4-BE49-F238E27FC236}">
                <a16:creationId xmlns:a16="http://schemas.microsoft.com/office/drawing/2014/main" id="{8B96E76A-E691-40FC-ACED-23E9F2F942B3}"/>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3">
                                            <p:txEl>
                                              <p:pRg st="1" end="1"/>
                                            </p:txEl>
                                          </p:spTgt>
                                        </p:tgtEl>
                                        <p:attrNameLst>
                                          <p:attrName>style.visibility</p:attrName>
                                        </p:attrNameLst>
                                      </p:cBhvr>
                                      <p:to>
                                        <p:strVal val="visible"/>
                                      </p:to>
                                    </p:set>
                                    <p:animEffect transition="in" filter="blinds(horizontal)">
                                      <p:cBhvr>
                                        <p:cTn id="7" dur="500"/>
                                        <p:tgtEl>
                                          <p:spTgt spid="32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539552" y="2267287"/>
            <a:ext cx="7992888" cy="2169825"/>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b="1" dirty="0">
                <a:latin typeface="华文仿宋" pitchFamily="2" charset="-122"/>
                <a:ea typeface="华文仿宋" pitchFamily="2" charset="-122"/>
              </a:rPr>
              <a:t>        大数据分析技术可以更好地提升对能耗、灌溉水资源等的预测；借助大数据并行计算、模式识别等技术掌握过程现场的安全隐患，优化指导状态检修；通过可视化、并行处理等技术可以提升业务关联分析能力；通过对用户行为的分析，可以提升系统的智能化；通过大数据存储、计算服务，可以形成泵站大数据平台，建立全新的灌排业务的良性生态圈。</a:t>
            </a:r>
            <a:endParaRPr lang="en-US" altLang="zh-CN" b="1" dirty="0">
              <a:latin typeface="华文仿宋" pitchFamily="2" charset="-122"/>
              <a:ea typeface="华文仿宋" pitchFamily="2" charset="-122"/>
            </a:endParaRPr>
          </a:p>
        </p:txBody>
      </p:sp>
      <p:sp>
        <p:nvSpPr>
          <p:cNvPr id="6" name="矩形 5"/>
          <p:cNvSpPr/>
          <p:nvPr/>
        </p:nvSpPr>
        <p:spPr>
          <a:xfrm>
            <a:off x="932354" y="1556792"/>
            <a:ext cx="3927678" cy="481863"/>
          </a:xfrm>
          <a:prstGeom prst="rect">
            <a:avLst/>
          </a:prstGeom>
        </p:spPr>
        <p:txBody>
          <a:bodyPr wrap="none">
            <a:spAutoFit/>
          </a:bodyPr>
          <a:lstStyle/>
          <a:p>
            <a:pPr algn="just">
              <a:lnSpc>
                <a:spcPct val="150000"/>
              </a:lnSpc>
              <a:spcAft>
                <a:spcPts val="600"/>
              </a:spcAft>
            </a:pPr>
            <a:r>
              <a:rPr lang="zh-CN" altLang="en-US" sz="2000" b="1" dirty="0">
                <a:solidFill>
                  <a:srgbClr val="FF0000"/>
                </a:solidFill>
                <a:latin typeface="黑体" pitchFamily="49" charset="-122"/>
                <a:ea typeface="黑体" pitchFamily="49" charset="-122"/>
              </a:rPr>
              <a:t>（</a:t>
            </a:r>
            <a:r>
              <a:rPr lang="en-US" altLang="zh-CN" sz="2000" b="1" dirty="0">
                <a:solidFill>
                  <a:srgbClr val="FF0000"/>
                </a:solidFill>
                <a:latin typeface="黑体" pitchFamily="49" charset="-122"/>
                <a:ea typeface="黑体" pitchFamily="49" charset="-122"/>
              </a:rPr>
              <a:t>1）</a:t>
            </a:r>
            <a:r>
              <a:rPr lang="zh-CN" altLang="en-US" sz="2000" b="1" dirty="0">
                <a:solidFill>
                  <a:srgbClr val="FF0000"/>
                </a:solidFill>
                <a:latin typeface="黑体" pitchFamily="49" charset="-122"/>
                <a:ea typeface="黑体" pitchFamily="49" charset="-122"/>
              </a:rPr>
              <a:t>大数据在泵站中的应用领域</a:t>
            </a:r>
            <a:endParaRPr lang="en-US" altLang="zh-CN" sz="2000" b="1" dirty="0">
              <a:solidFill>
                <a:srgbClr val="FF0000"/>
              </a:solidFill>
              <a:latin typeface="黑体" pitchFamily="49" charset="-122"/>
              <a:ea typeface="黑体" pitchFamily="49" charset="-122"/>
            </a:endParaRPr>
          </a:p>
        </p:txBody>
      </p:sp>
      <p:sp>
        <p:nvSpPr>
          <p:cNvPr id="7" name="矩形 5"/>
          <p:cNvSpPr>
            <a:spLocks noChangeArrowheads="1"/>
          </p:cNvSpPr>
          <p:nvPr/>
        </p:nvSpPr>
        <p:spPr bwMode="auto">
          <a:xfrm>
            <a:off x="467544" y="4610452"/>
            <a:ext cx="8064896" cy="1338828"/>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b="1" dirty="0">
                <a:latin typeface="华文仿宋" pitchFamily="2" charset="-122"/>
                <a:ea typeface="华文仿宋" pitchFamily="2" charset="-122"/>
              </a:rPr>
              <a:t>        未来的大数据分析技术在泵站中的应用主要集中在规划、管理、检修、运维、服务等方面，可应用于泵站全景展示、智能报警和综合分析、安全防护、</a:t>
            </a:r>
            <a:r>
              <a:rPr lang="zh-CN" altLang="en-US" b="1" dirty="0">
                <a:solidFill>
                  <a:srgbClr val="FF0000"/>
                </a:solidFill>
                <a:latin typeface="华文仿宋" pitchFamily="2" charset="-122"/>
                <a:ea typeface="华文仿宋" pitchFamily="2" charset="-122"/>
              </a:rPr>
              <a:t>多系统联动、多元信息融合的状态评估、综合故障诊断、调度优化等方面</a:t>
            </a:r>
            <a:r>
              <a:rPr lang="zh-CN" altLang="en-US" b="1" dirty="0">
                <a:latin typeface="华文仿宋" pitchFamily="2" charset="-122"/>
                <a:ea typeface="华文仿宋" pitchFamily="2" charset="-122"/>
              </a:rPr>
              <a:t>。</a:t>
            </a:r>
            <a:endParaRPr lang="en-US" altLang="zh-CN" b="1" dirty="0">
              <a:latin typeface="华文仿宋" pitchFamily="2" charset="-122"/>
              <a:ea typeface="华文仿宋" pitchFamily="2" charset="-122"/>
            </a:endParaRPr>
          </a:p>
        </p:txBody>
      </p:sp>
      <p:sp>
        <p:nvSpPr>
          <p:cNvPr id="9" name="矩形 2">
            <a:extLst>
              <a:ext uri="{FF2B5EF4-FFF2-40B4-BE49-F238E27FC236}">
                <a16:creationId xmlns:a16="http://schemas.microsoft.com/office/drawing/2014/main" id="{014BE36C-A22C-47A0-A387-D8D12E3F743C}"/>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069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1043608" y="2798926"/>
            <a:ext cx="7315200" cy="2862322"/>
          </a:xfrm>
          <a:prstGeom prst="rect">
            <a:avLst/>
          </a:prstGeom>
          <a:noFill/>
          <a:ln w="9525">
            <a:noFill/>
            <a:miter lim="800000"/>
            <a:headEnd/>
            <a:tailEnd/>
          </a:ln>
        </p:spPr>
        <p:txBody>
          <a:bodyPr>
            <a:spAutoFit/>
          </a:bodyPr>
          <a:lstStyle/>
          <a:p>
            <a:pPr algn="just" eaLnBrk="1" hangingPunct="1">
              <a:lnSpc>
                <a:spcPct val="150000"/>
              </a:lnSpc>
            </a:pPr>
            <a:r>
              <a:rPr lang="zh-CN" altLang="en-US" sz="2400" b="1" dirty="0">
                <a:solidFill>
                  <a:srgbClr val="0000FF"/>
                </a:solidFill>
                <a:latin typeface="华文仿宋" pitchFamily="2" charset="-122"/>
                <a:ea typeface="华文仿宋" pitchFamily="2" charset="-122"/>
              </a:rPr>
              <a:t>四川省</a:t>
            </a:r>
            <a:r>
              <a:rPr lang="en-US" altLang="zh-CN" sz="2400" b="1" dirty="0">
                <a:solidFill>
                  <a:srgbClr val="0000FF"/>
                </a:solidFill>
                <a:latin typeface="华文仿宋" pitchFamily="2" charset="-122"/>
                <a:ea typeface="华文仿宋" pitchFamily="2" charset="-122"/>
              </a:rPr>
              <a:t>“</a:t>
            </a:r>
            <a:r>
              <a:rPr lang="zh-CN" altLang="en-US" sz="2400" b="1" dirty="0">
                <a:solidFill>
                  <a:srgbClr val="0000FF"/>
                </a:solidFill>
                <a:latin typeface="华文仿宋" pitchFamily="2" charset="-122"/>
                <a:ea typeface="华文仿宋" pitchFamily="2" charset="-122"/>
              </a:rPr>
              <a:t>智慧水利</a:t>
            </a:r>
            <a:r>
              <a:rPr lang="en-US" altLang="zh-CN" sz="2400" b="1" dirty="0">
                <a:solidFill>
                  <a:srgbClr val="0000FF"/>
                </a:solidFill>
                <a:latin typeface="华文仿宋" pitchFamily="2" charset="-122"/>
                <a:ea typeface="华文仿宋" pitchFamily="2" charset="-122"/>
              </a:rPr>
              <a:t>”</a:t>
            </a:r>
            <a:r>
              <a:rPr lang="zh-CN" altLang="en-US" sz="2400" b="1" dirty="0">
                <a:solidFill>
                  <a:srgbClr val="0000FF"/>
                </a:solidFill>
                <a:latin typeface="华文仿宋" pitchFamily="2" charset="-122"/>
                <a:ea typeface="华文仿宋" pitchFamily="2" charset="-122"/>
              </a:rPr>
              <a:t>定位</a:t>
            </a:r>
            <a:r>
              <a:rPr lang="zh-CN" altLang="en-US" sz="2400" b="1" dirty="0">
                <a:solidFill>
                  <a:srgbClr val="FF0000"/>
                </a:solidFill>
                <a:latin typeface="华文仿宋" pitchFamily="2" charset="-122"/>
                <a:ea typeface="华文仿宋" pitchFamily="2" charset="-122"/>
              </a:rPr>
              <a:t>（一核三好）</a:t>
            </a:r>
            <a:r>
              <a:rPr lang="zh-CN" altLang="en-US" sz="2400" b="1" dirty="0">
                <a:solidFill>
                  <a:srgbClr val="0000FF"/>
                </a:solidFill>
                <a:latin typeface="华文仿宋" pitchFamily="2" charset="-122"/>
                <a:ea typeface="华文仿宋" pitchFamily="2" charset="-122"/>
              </a:rPr>
              <a:t>：</a:t>
            </a: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r>
              <a:rPr lang="zh-CN" altLang="en-US" sz="2400" b="1" dirty="0">
                <a:solidFill>
                  <a:srgbClr val="0000FF"/>
                </a:solidFill>
                <a:latin typeface="华文仿宋" pitchFamily="2" charset="-122"/>
                <a:ea typeface="华文仿宋" pitchFamily="2" charset="-122"/>
              </a:rPr>
              <a:t>信息化成为水利厅改革发展的</a:t>
            </a:r>
            <a:r>
              <a:rPr lang="zh-CN" altLang="en-US" sz="2400" b="1" dirty="0">
                <a:solidFill>
                  <a:srgbClr val="FF0000"/>
                </a:solidFill>
                <a:latin typeface="华文仿宋" pitchFamily="2" charset="-122"/>
                <a:ea typeface="华文仿宋" pitchFamily="2" charset="-122"/>
              </a:rPr>
              <a:t>核</a:t>
            </a:r>
            <a:r>
              <a:rPr lang="zh-CN" altLang="en-US" sz="2400" b="1" dirty="0">
                <a:solidFill>
                  <a:srgbClr val="0000FF"/>
                </a:solidFill>
                <a:latin typeface="华文仿宋" pitchFamily="2" charset="-122"/>
                <a:ea typeface="华文仿宋" pitchFamily="2" charset="-122"/>
              </a:rPr>
              <a:t>心驱动力之一</a:t>
            </a: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r>
              <a:rPr lang="zh-CN" altLang="en-US" sz="2400" b="1" dirty="0">
                <a:solidFill>
                  <a:srgbClr val="0000FF"/>
                </a:solidFill>
                <a:latin typeface="华文仿宋" pitchFamily="2" charset="-122"/>
                <a:ea typeface="华文仿宋" pitchFamily="2" charset="-122"/>
              </a:rPr>
              <a:t>服务</a:t>
            </a:r>
            <a:r>
              <a:rPr lang="zh-CN" altLang="en-US" sz="2400" b="1" dirty="0">
                <a:solidFill>
                  <a:srgbClr val="FF0000"/>
                </a:solidFill>
                <a:latin typeface="华文仿宋" pitchFamily="2" charset="-122"/>
                <a:ea typeface="华文仿宋" pitchFamily="2" charset="-122"/>
              </a:rPr>
              <a:t>好</a:t>
            </a:r>
            <a:r>
              <a:rPr lang="zh-CN" altLang="en-US" sz="2400" b="1" dirty="0">
                <a:solidFill>
                  <a:srgbClr val="0000FF"/>
                </a:solidFill>
                <a:latin typeface="华文仿宋" pitchFamily="2" charset="-122"/>
                <a:ea typeface="华文仿宋" pitchFamily="2" charset="-122"/>
              </a:rPr>
              <a:t>水利厅当前业务运营</a:t>
            </a: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r>
              <a:rPr lang="zh-CN" altLang="en-US" sz="2400" b="1" dirty="0">
                <a:solidFill>
                  <a:srgbClr val="0000FF"/>
                </a:solidFill>
                <a:latin typeface="华文仿宋" pitchFamily="2" charset="-122"/>
                <a:ea typeface="华文仿宋" pitchFamily="2" charset="-122"/>
              </a:rPr>
              <a:t>支撑</a:t>
            </a:r>
            <a:r>
              <a:rPr lang="zh-CN" altLang="en-US" sz="2400" b="1" dirty="0">
                <a:solidFill>
                  <a:srgbClr val="FF0000"/>
                </a:solidFill>
                <a:latin typeface="华文仿宋" pitchFamily="2" charset="-122"/>
                <a:ea typeface="华文仿宋" pitchFamily="2" charset="-122"/>
              </a:rPr>
              <a:t>好</a:t>
            </a:r>
            <a:r>
              <a:rPr lang="zh-CN" altLang="en-US" sz="2400" b="1" dirty="0">
                <a:solidFill>
                  <a:srgbClr val="0000FF"/>
                </a:solidFill>
                <a:latin typeface="华文仿宋" pitchFamily="2" charset="-122"/>
                <a:ea typeface="华文仿宋" pitchFamily="2" charset="-122"/>
              </a:rPr>
              <a:t>水利厅战略目标实现</a:t>
            </a:r>
            <a:endParaRPr lang="en-US" altLang="zh-CN" sz="2400" b="1" dirty="0">
              <a:solidFill>
                <a:srgbClr val="0000FF"/>
              </a:solidFill>
              <a:latin typeface="华文仿宋" pitchFamily="2" charset="-122"/>
              <a:ea typeface="华文仿宋" pitchFamily="2" charset="-122"/>
            </a:endParaRPr>
          </a:p>
          <a:p>
            <a:pPr algn="just" eaLnBrk="1" hangingPunct="1">
              <a:lnSpc>
                <a:spcPct val="150000"/>
              </a:lnSpc>
            </a:pPr>
            <a:r>
              <a:rPr lang="zh-CN" altLang="en-US" sz="2400" b="1" dirty="0">
                <a:solidFill>
                  <a:srgbClr val="0000FF"/>
                </a:solidFill>
                <a:latin typeface="华文仿宋" pitchFamily="2" charset="-122"/>
                <a:ea typeface="华文仿宋" pitchFamily="2" charset="-122"/>
              </a:rPr>
              <a:t>引领</a:t>
            </a:r>
            <a:r>
              <a:rPr lang="zh-CN" altLang="en-US" sz="2400" b="1" dirty="0">
                <a:solidFill>
                  <a:srgbClr val="FF0000"/>
                </a:solidFill>
                <a:latin typeface="华文仿宋" pitchFamily="2" charset="-122"/>
                <a:ea typeface="华文仿宋" pitchFamily="2" charset="-122"/>
              </a:rPr>
              <a:t>好</a:t>
            </a:r>
            <a:r>
              <a:rPr lang="zh-CN" altLang="en-US" sz="2400" b="1" dirty="0">
                <a:solidFill>
                  <a:srgbClr val="0000FF"/>
                </a:solidFill>
                <a:latin typeface="华文仿宋" pitchFamily="2" charset="-122"/>
                <a:ea typeface="华文仿宋" pitchFamily="2" charset="-122"/>
              </a:rPr>
              <a:t>水利厅创新发展实践</a:t>
            </a:r>
          </a:p>
        </p:txBody>
      </p:sp>
      <p:sp>
        <p:nvSpPr>
          <p:cNvPr id="5" name="Rectangle 3"/>
          <p:cNvSpPr>
            <a:spLocks noGrp="1" noChangeArrowheads="1"/>
          </p:cNvSpPr>
          <p:nvPr>
            <p:ph type="subTitle" idx="1"/>
          </p:nvPr>
        </p:nvSpPr>
        <p:spPr>
          <a:xfrm>
            <a:off x="0" y="1772816"/>
            <a:ext cx="9144000" cy="504825"/>
          </a:xfrm>
        </p:spPr>
        <p:txBody>
          <a:bodyPr/>
          <a:lstStyle/>
          <a:p>
            <a:pPr eaLnBrk="1" hangingPunct="1">
              <a:lnSpc>
                <a:spcPct val="120000"/>
              </a:lnSpc>
            </a:pPr>
            <a:r>
              <a:rPr lang="en-US" altLang="zh-CN" sz="2400" b="1" dirty="0">
                <a:solidFill>
                  <a:srgbClr val="FF0000"/>
                </a:solidFill>
                <a:latin typeface="黑体" pitchFamily="49" charset="-122"/>
                <a:ea typeface="黑体" pitchFamily="49" charset="-122"/>
                <a:cs typeface="Arial" pitchFamily="34" charset="0"/>
              </a:rPr>
              <a:t>1.2</a:t>
            </a:r>
            <a:r>
              <a:rPr lang="zh-CN" altLang="en-US" sz="2400" b="1" dirty="0">
                <a:solidFill>
                  <a:srgbClr val="FF0000"/>
                </a:solidFill>
                <a:latin typeface="黑体" pitchFamily="49" charset="-122"/>
                <a:ea typeface="黑体" pitchFamily="49" charset="-122"/>
                <a:cs typeface="Arial" pitchFamily="34" charset="0"/>
              </a:rPr>
              <a:t>  四川省水利厅的</a:t>
            </a:r>
            <a:r>
              <a:rPr lang="en-US" altLang="zh-CN" sz="2400" b="1" dirty="0">
                <a:solidFill>
                  <a:srgbClr val="FF0000"/>
                </a:solidFill>
                <a:latin typeface="黑体" pitchFamily="49" charset="-122"/>
                <a:ea typeface="黑体" pitchFamily="49" charset="-122"/>
                <a:cs typeface="Arial" pitchFamily="34" charset="0"/>
              </a:rPr>
              <a:t>《</a:t>
            </a:r>
            <a:r>
              <a:rPr lang="zh-CN" altLang="en-US" sz="2400" b="1" dirty="0">
                <a:solidFill>
                  <a:srgbClr val="FF0000"/>
                </a:solidFill>
                <a:latin typeface="黑体" pitchFamily="49" charset="-122"/>
                <a:ea typeface="黑体" pitchFamily="49" charset="-122"/>
                <a:cs typeface="Arial" pitchFamily="34" charset="0"/>
              </a:rPr>
              <a:t>智慧水利顶层设计</a:t>
            </a:r>
            <a:r>
              <a:rPr lang="en-US" altLang="zh-CN" sz="2400" b="1" dirty="0">
                <a:solidFill>
                  <a:srgbClr val="FF0000"/>
                </a:solidFill>
                <a:latin typeface="黑体" pitchFamily="49" charset="-122"/>
                <a:ea typeface="黑体" pitchFamily="49" charset="-122"/>
                <a:cs typeface="Arial" pitchFamily="34" charset="0"/>
              </a:rPr>
              <a:t>》</a:t>
            </a:r>
          </a:p>
          <a:p>
            <a:pPr algn="just" eaLnBrk="1" hangingPunct="1">
              <a:lnSpc>
                <a:spcPct val="150000"/>
              </a:lnSpc>
              <a:spcBef>
                <a:spcPct val="0"/>
              </a:spcBef>
            </a:pPr>
            <a:r>
              <a:rPr lang="zh-CN" altLang="en-US" sz="2400" b="1" dirty="0">
                <a:latin typeface="宋体" pitchFamily="2" charset="-122"/>
                <a:ea typeface="黑体" pitchFamily="49" charset="-122"/>
                <a:cs typeface="Arial" pitchFamily="34" charset="0"/>
              </a:rPr>
              <a:t>    </a:t>
            </a:r>
            <a:endParaRPr lang="en-US" altLang="zh-CN" sz="2400" b="1" dirty="0">
              <a:latin typeface="宋体" pitchFamily="2" charset="-122"/>
              <a:ea typeface="黑体" pitchFamily="49" charset="-122"/>
              <a:cs typeface="Arial" pitchFamily="34" charset="0"/>
            </a:endParaRPr>
          </a:p>
          <a:p>
            <a:pPr algn="just" eaLnBrk="1" hangingPunct="1">
              <a:lnSpc>
                <a:spcPct val="150000"/>
              </a:lnSpc>
              <a:spcBef>
                <a:spcPct val="0"/>
              </a:spcBef>
            </a:pPr>
            <a:endParaRPr lang="zh-CN" altLang="en-US" sz="2800" b="1" dirty="0">
              <a:solidFill>
                <a:srgbClr val="FF0000"/>
              </a:solidFill>
              <a:latin typeface="黑体" pitchFamily="49" charset="-122"/>
              <a:ea typeface="黑体" pitchFamily="49" charset="-122"/>
              <a:cs typeface="Arial" pitchFamily="34" charset="0"/>
            </a:endParaRPr>
          </a:p>
        </p:txBody>
      </p:sp>
      <p:sp>
        <p:nvSpPr>
          <p:cNvPr id="8"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007</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611188" y="2348880"/>
            <a:ext cx="7848600" cy="1338828"/>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应用大数据存储技术可以解决多种数据源接入和管理、应用问题，提升对泵站运行的感知度，缩短复杂水文气象下，泵站灌排调度的响应时间，提高泵站运行的效率。</a:t>
            </a:r>
            <a:endParaRPr lang="en-US" altLang="zh-CN" b="1" dirty="0">
              <a:latin typeface="华文仿宋" pitchFamily="2" charset="-122"/>
              <a:ea typeface="华文仿宋" pitchFamily="2" charset="-122"/>
            </a:endParaRPr>
          </a:p>
        </p:txBody>
      </p:sp>
      <p:sp>
        <p:nvSpPr>
          <p:cNvPr id="6" name="矩形 5"/>
          <p:cNvSpPr/>
          <p:nvPr/>
        </p:nvSpPr>
        <p:spPr>
          <a:xfrm>
            <a:off x="1082755" y="1700808"/>
            <a:ext cx="2121093" cy="481863"/>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① </a:t>
            </a:r>
            <a:r>
              <a:rPr lang="zh-CN" altLang="en-US" sz="2000" b="1" dirty="0">
                <a:solidFill>
                  <a:srgbClr val="FF0000"/>
                </a:solidFill>
                <a:latin typeface="黑体" pitchFamily="49" charset="-122"/>
                <a:ea typeface="黑体" pitchFamily="49" charset="-122"/>
              </a:rPr>
              <a:t>多源数据接入</a:t>
            </a:r>
            <a:endParaRPr lang="en-US" altLang="zh-CN" sz="2000" b="1" dirty="0">
              <a:solidFill>
                <a:srgbClr val="FF0000"/>
              </a:solidFill>
              <a:latin typeface="黑体" pitchFamily="49" charset="-122"/>
              <a:ea typeface="黑体" pitchFamily="49" charset="-122"/>
            </a:endParaRPr>
          </a:p>
        </p:txBody>
      </p:sp>
      <p:sp>
        <p:nvSpPr>
          <p:cNvPr id="7" name="矩形 5"/>
          <p:cNvSpPr>
            <a:spLocks noChangeArrowheads="1"/>
          </p:cNvSpPr>
          <p:nvPr/>
        </p:nvSpPr>
        <p:spPr bwMode="auto">
          <a:xfrm>
            <a:off x="611560" y="4466436"/>
            <a:ext cx="7848600" cy="1338828"/>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利用大数据技术对历史数据进行存储、分析处理、实现状态监测与故障诊断，可突破传统的状态监测在线</a:t>
            </a:r>
            <a:r>
              <a:rPr lang="en-US" altLang="zh-CN" b="1" dirty="0">
                <a:latin typeface="华文仿宋" pitchFamily="2" charset="-122"/>
                <a:ea typeface="华文仿宋" pitchFamily="2" charset="-122"/>
              </a:rPr>
              <a:t>/</a:t>
            </a:r>
            <a:r>
              <a:rPr lang="zh-CN" altLang="en-US" b="1" dirty="0">
                <a:latin typeface="华文仿宋" pitchFamily="2" charset="-122"/>
                <a:ea typeface="华文仿宋" pitchFamily="2" charset="-122"/>
              </a:rPr>
              <a:t>离线分析的速度慢、处理文件复杂的限制，为预防性维护提供可靠依据和有效保障。</a:t>
            </a:r>
            <a:endParaRPr lang="en-US" altLang="zh-CN" b="1" dirty="0">
              <a:latin typeface="华文仿宋" pitchFamily="2" charset="-122"/>
              <a:ea typeface="华文仿宋" pitchFamily="2" charset="-122"/>
            </a:endParaRPr>
          </a:p>
        </p:txBody>
      </p:sp>
      <p:sp>
        <p:nvSpPr>
          <p:cNvPr id="8" name="矩形 7"/>
          <p:cNvSpPr/>
          <p:nvPr/>
        </p:nvSpPr>
        <p:spPr>
          <a:xfrm>
            <a:off x="1100592" y="3811233"/>
            <a:ext cx="2895344" cy="481863"/>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② </a:t>
            </a:r>
            <a:r>
              <a:rPr lang="zh-CN" altLang="en-US" sz="2000" b="1" dirty="0">
                <a:solidFill>
                  <a:srgbClr val="FF0000"/>
                </a:solidFill>
                <a:latin typeface="黑体" pitchFamily="49" charset="-122"/>
                <a:ea typeface="黑体" pitchFamily="49" charset="-122"/>
              </a:rPr>
              <a:t>状态监测与故障诊断</a:t>
            </a:r>
            <a:endParaRPr lang="en-US" altLang="zh-CN" sz="2000" b="1" dirty="0">
              <a:solidFill>
                <a:srgbClr val="FF0000"/>
              </a:solidFill>
              <a:latin typeface="黑体" pitchFamily="49" charset="-122"/>
              <a:ea typeface="黑体" pitchFamily="49" charset="-122"/>
            </a:endParaRPr>
          </a:p>
        </p:txBody>
      </p:sp>
      <p:sp>
        <p:nvSpPr>
          <p:cNvPr id="10" name="矩形 2">
            <a:extLst>
              <a:ext uri="{FF2B5EF4-FFF2-40B4-BE49-F238E27FC236}">
                <a16:creationId xmlns:a16="http://schemas.microsoft.com/office/drawing/2014/main" id="{A4FD8E46-40DC-44FF-A8C0-86CDADAAF2B4}"/>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070</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7"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467544" y="3284984"/>
            <a:ext cx="8208912" cy="3000821"/>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b="1" dirty="0">
                <a:latin typeface="华文仿宋" pitchFamily="2" charset="-122"/>
                <a:ea typeface="华文仿宋" pitchFamily="2" charset="-122"/>
              </a:rPr>
              <a:t>        在未来的泵站自动化技术发展中，生产运行管理人员可方便、快捷地使用大数据技术的数据服务和计算服务，简单易行地获取泵站数据，进行数据分析与挖掘，完成数据分析和闭环验证，最终得到泵站运行的自然规律。</a:t>
            </a:r>
            <a:r>
              <a:rPr lang="zh-CN" altLang="en-US" b="1" dirty="0">
                <a:solidFill>
                  <a:srgbClr val="0000FF"/>
                </a:solidFill>
                <a:latin typeface="华文仿宋" pitchFamily="2" charset="-122"/>
                <a:ea typeface="华文仿宋" pitchFamily="2" charset="-122"/>
              </a:rPr>
              <a:t>这些规律沉淀后形成经验规律，可结合生产实时监控及调度系统，进行综合故障诊断，形成分析结果与处理指导意见，通过告警</a:t>
            </a:r>
            <a:r>
              <a:rPr lang="en-US" altLang="zh-CN" b="1" dirty="0">
                <a:solidFill>
                  <a:srgbClr val="0000FF"/>
                </a:solidFill>
                <a:latin typeface="华文仿宋" pitchFamily="2" charset="-122"/>
                <a:ea typeface="华文仿宋" pitchFamily="2" charset="-122"/>
              </a:rPr>
              <a:t>/</a:t>
            </a:r>
            <a:r>
              <a:rPr lang="zh-CN" altLang="en-US" b="1" dirty="0">
                <a:solidFill>
                  <a:srgbClr val="0000FF"/>
                </a:solidFill>
                <a:latin typeface="华文仿宋" pitchFamily="2" charset="-122"/>
                <a:ea typeface="华文仿宋" pitchFamily="2" charset="-122"/>
              </a:rPr>
              <a:t>预警信息推送实现智能报警，</a:t>
            </a:r>
            <a:r>
              <a:rPr lang="zh-CN" altLang="en-US" b="1" dirty="0">
                <a:latin typeface="华文仿宋" pitchFamily="2" charset="-122"/>
                <a:ea typeface="华文仿宋" pitchFamily="2" charset="-122"/>
              </a:rPr>
              <a:t>采用自动报告</a:t>
            </a:r>
            <a:r>
              <a:rPr lang="en-US" altLang="zh-CN" b="1" dirty="0">
                <a:latin typeface="华文仿宋" pitchFamily="2" charset="-122"/>
                <a:ea typeface="华文仿宋" pitchFamily="2" charset="-122"/>
              </a:rPr>
              <a:t>/</a:t>
            </a:r>
            <a:r>
              <a:rPr lang="zh-CN" altLang="en-US" b="1" dirty="0">
                <a:latin typeface="华文仿宋" pitchFamily="2" charset="-122"/>
                <a:ea typeface="华文仿宋" pitchFamily="2" charset="-122"/>
              </a:rPr>
              <a:t>报表生成及推送给重点用户等方式，减少甚至避免生产运行管理人员机械重复、低价值的劳动。</a:t>
            </a:r>
            <a:endParaRPr lang="en-US" altLang="zh-CN" b="1" dirty="0">
              <a:latin typeface="华文仿宋" pitchFamily="2" charset="-122"/>
              <a:ea typeface="华文仿宋" pitchFamily="2" charset="-122"/>
            </a:endParaRPr>
          </a:p>
        </p:txBody>
      </p:sp>
      <p:sp>
        <p:nvSpPr>
          <p:cNvPr id="6" name="矩形 5"/>
          <p:cNvSpPr/>
          <p:nvPr/>
        </p:nvSpPr>
        <p:spPr>
          <a:xfrm>
            <a:off x="971600" y="2780928"/>
            <a:ext cx="1991251" cy="481863"/>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④</a:t>
            </a:r>
            <a:r>
              <a:rPr lang="zh-CN" altLang="en-US" sz="2000" b="1" dirty="0">
                <a:solidFill>
                  <a:srgbClr val="FF0000"/>
                </a:solidFill>
                <a:latin typeface="黑体" pitchFamily="49" charset="-122"/>
                <a:ea typeface="黑体" pitchFamily="49" charset="-122"/>
              </a:rPr>
              <a:t>运行数据挖掘</a:t>
            </a:r>
            <a:endParaRPr lang="en-US" altLang="zh-CN" sz="2000" b="1" dirty="0">
              <a:solidFill>
                <a:srgbClr val="FF0000"/>
              </a:solidFill>
              <a:latin typeface="黑体" pitchFamily="49" charset="-122"/>
              <a:ea typeface="黑体" pitchFamily="49" charset="-122"/>
            </a:endParaRPr>
          </a:p>
        </p:txBody>
      </p:sp>
      <p:sp>
        <p:nvSpPr>
          <p:cNvPr id="5" name="矩形 5"/>
          <p:cNvSpPr>
            <a:spLocks noChangeArrowheads="1"/>
          </p:cNvSpPr>
          <p:nvPr/>
        </p:nvSpPr>
        <p:spPr bwMode="auto">
          <a:xfrm>
            <a:off x="467544" y="1916832"/>
            <a:ext cx="8208912" cy="923330"/>
          </a:xfrm>
          <a:prstGeom prst="rect">
            <a:avLst/>
          </a:prstGeom>
          <a:noFill/>
          <a:ln w="9525">
            <a:noFill/>
            <a:miter lim="800000"/>
            <a:headEnd/>
            <a:tailEnd/>
          </a:ln>
        </p:spPr>
        <p:txBody>
          <a:bodyPr wrap="square">
            <a:spAutoFit/>
          </a:bodyPr>
          <a:lstStyle/>
          <a:p>
            <a:pPr algn="just">
              <a:lnSpc>
                <a:spcPct val="150000"/>
              </a:lnSpc>
              <a:spcAft>
                <a:spcPts val="600"/>
              </a:spcAft>
            </a:pPr>
            <a:r>
              <a:rPr lang="zh-CN" altLang="en-US" b="1" dirty="0">
                <a:latin typeface="华文仿宋" pitchFamily="2" charset="-122"/>
                <a:ea typeface="华文仿宋" pitchFamily="2" charset="-122"/>
              </a:rPr>
              <a:t>        结合</a:t>
            </a:r>
            <a:r>
              <a:rPr lang="en-US" altLang="zh-CN" b="1" dirty="0">
                <a:latin typeface="华文仿宋" pitchFamily="2" charset="-122"/>
                <a:ea typeface="华文仿宋" pitchFamily="2" charset="-122"/>
              </a:rPr>
              <a:t>GIS</a:t>
            </a:r>
            <a:r>
              <a:rPr lang="zh-CN" altLang="en-US" b="1" dirty="0">
                <a:latin typeface="华文仿宋" pitchFamily="2" charset="-122"/>
                <a:ea typeface="华文仿宋" pitchFamily="2" charset="-122"/>
              </a:rPr>
              <a:t>技术，在空间大数据分析方面进行探索性研究；结合移动技术，在移动巡检应用中对采集的视频和照片进行数据存储、图像分析与故障预警研究。</a:t>
            </a:r>
            <a:endParaRPr lang="en-US" altLang="zh-CN" b="1" dirty="0">
              <a:latin typeface="华文仿宋" pitchFamily="2" charset="-122"/>
              <a:ea typeface="华文仿宋" pitchFamily="2" charset="-122"/>
            </a:endParaRPr>
          </a:p>
        </p:txBody>
      </p:sp>
      <p:sp>
        <p:nvSpPr>
          <p:cNvPr id="7" name="矩形 6"/>
          <p:cNvSpPr/>
          <p:nvPr/>
        </p:nvSpPr>
        <p:spPr>
          <a:xfrm>
            <a:off x="939197" y="1484784"/>
            <a:ext cx="2768707" cy="481863"/>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③ GIS</a:t>
            </a:r>
            <a:r>
              <a:rPr lang="zh-CN" altLang="en-US" sz="2000" b="1" dirty="0">
                <a:solidFill>
                  <a:srgbClr val="FF0000"/>
                </a:solidFill>
                <a:latin typeface="黑体" pitchFamily="49" charset="-122"/>
                <a:ea typeface="黑体" pitchFamily="49" charset="-122"/>
              </a:rPr>
              <a:t>与移动技术融合</a:t>
            </a:r>
            <a:endParaRPr lang="en-US" altLang="zh-CN" sz="2000" b="1" dirty="0">
              <a:solidFill>
                <a:srgbClr val="FF0000"/>
              </a:solidFill>
              <a:latin typeface="黑体" pitchFamily="49" charset="-122"/>
              <a:ea typeface="黑体" pitchFamily="49" charset="-122"/>
            </a:endParaRPr>
          </a:p>
        </p:txBody>
      </p:sp>
      <p:sp>
        <p:nvSpPr>
          <p:cNvPr id="9" name="矩形 2">
            <a:extLst>
              <a:ext uri="{FF2B5EF4-FFF2-40B4-BE49-F238E27FC236}">
                <a16:creationId xmlns:a16="http://schemas.microsoft.com/office/drawing/2014/main" id="{6CFEF89B-F268-4040-A137-3418873052C4}"/>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071</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linds(horizontal)">
                                      <p:cBhvr>
                                        <p:cTn id="1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6"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611188" y="1979255"/>
            <a:ext cx="7848600" cy="2169825"/>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大数据技术将分散的数据进行分析，形成价值，可突破传统泵站生产运行控制与管理的思路，合理规划联动模式，联动策略，由一体化管控平台以及各个需要联动的子系统间通过联动信息的交互解析实现生产实时监控及调度、工业电视、巡检、操作票、消防等系统的联动，综合运用各类信息辅助决策，提高操作的可靠性、安全性以及工作效率。</a:t>
            </a:r>
            <a:endParaRPr lang="en-US" altLang="zh-CN" b="1" dirty="0">
              <a:latin typeface="华文仿宋" pitchFamily="2" charset="-122"/>
              <a:ea typeface="华文仿宋" pitchFamily="2" charset="-122"/>
            </a:endParaRPr>
          </a:p>
        </p:txBody>
      </p:sp>
      <p:sp>
        <p:nvSpPr>
          <p:cNvPr id="6" name="矩形 5"/>
          <p:cNvSpPr/>
          <p:nvPr/>
        </p:nvSpPr>
        <p:spPr>
          <a:xfrm>
            <a:off x="1094865" y="1434842"/>
            <a:ext cx="1604927" cy="553998"/>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⑤ </a:t>
            </a:r>
            <a:r>
              <a:rPr lang="zh-CN" altLang="en-US" sz="2000" b="1" dirty="0">
                <a:solidFill>
                  <a:srgbClr val="FF0000"/>
                </a:solidFill>
                <a:latin typeface="黑体" pitchFamily="49" charset="-122"/>
                <a:ea typeface="黑体" pitchFamily="49" charset="-122"/>
              </a:rPr>
              <a:t>联动运行</a:t>
            </a:r>
            <a:endParaRPr lang="en-US" altLang="zh-CN" sz="2000" b="1" dirty="0">
              <a:solidFill>
                <a:srgbClr val="FF0000"/>
              </a:solidFill>
              <a:latin typeface="黑体" pitchFamily="49" charset="-122"/>
              <a:ea typeface="黑体" pitchFamily="49" charset="-122"/>
            </a:endParaRPr>
          </a:p>
        </p:txBody>
      </p:sp>
      <p:sp>
        <p:nvSpPr>
          <p:cNvPr id="9" name="矩形 8"/>
          <p:cNvSpPr/>
          <p:nvPr/>
        </p:nvSpPr>
        <p:spPr>
          <a:xfrm>
            <a:off x="1082755" y="4171146"/>
            <a:ext cx="2121093" cy="481863"/>
          </a:xfrm>
          <a:prstGeom prst="rect">
            <a:avLst/>
          </a:prstGeom>
        </p:spPr>
        <p:txBody>
          <a:bodyPr wrap="non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⑥ </a:t>
            </a:r>
            <a:r>
              <a:rPr lang="zh-CN" altLang="en-US" sz="2000" b="1" dirty="0">
                <a:solidFill>
                  <a:srgbClr val="FF0000"/>
                </a:solidFill>
                <a:latin typeface="黑体" pitchFamily="49" charset="-122"/>
                <a:ea typeface="黑体" pitchFamily="49" charset="-122"/>
              </a:rPr>
              <a:t>用户行为分析</a:t>
            </a:r>
            <a:endParaRPr lang="en-US" altLang="zh-CN" sz="2000" b="1" dirty="0">
              <a:solidFill>
                <a:srgbClr val="FF0000"/>
              </a:solidFill>
              <a:latin typeface="黑体" pitchFamily="49" charset="-122"/>
              <a:ea typeface="黑体" pitchFamily="49" charset="-122"/>
            </a:endParaRPr>
          </a:p>
        </p:txBody>
      </p:sp>
      <p:sp>
        <p:nvSpPr>
          <p:cNvPr id="10" name="矩形 5"/>
          <p:cNvSpPr>
            <a:spLocks noChangeArrowheads="1"/>
          </p:cNvSpPr>
          <p:nvPr/>
        </p:nvSpPr>
        <p:spPr bwMode="auto">
          <a:xfrm>
            <a:off x="611560" y="4682460"/>
            <a:ext cx="7848600" cy="1338828"/>
          </a:xfrm>
          <a:prstGeom prst="rect">
            <a:avLst/>
          </a:prstGeom>
          <a:noFill/>
          <a:ln w="9525">
            <a:noFill/>
            <a:miter lim="800000"/>
            <a:headEnd/>
            <a:tailEnd/>
          </a:ln>
        </p:spPr>
        <p:txBody>
          <a:bodyPr>
            <a:spAutoFit/>
          </a:bodyPr>
          <a:lstStyle/>
          <a:p>
            <a:pPr algn="just">
              <a:lnSpc>
                <a:spcPct val="150000"/>
              </a:lnSpc>
              <a:spcAft>
                <a:spcPts val="600"/>
              </a:spcAft>
            </a:pPr>
            <a:r>
              <a:rPr lang="zh-CN" altLang="en-US" b="1" dirty="0">
                <a:latin typeface="华文仿宋" pitchFamily="2" charset="-122"/>
                <a:ea typeface="华文仿宋" pitchFamily="2" charset="-122"/>
              </a:rPr>
              <a:t>        采集并分析用户行为，进一步提高智能推荐和智能搜索的精准性，比如智能化测点选择，能够根据用户选择站点自动推荐同类型、近距离、使用频度高的站点，以此来提高业务工作效率，改善人机交互的友好性。</a:t>
            </a:r>
            <a:endParaRPr lang="en-US" altLang="zh-CN" b="1" dirty="0">
              <a:latin typeface="华文仿宋" pitchFamily="2" charset="-122"/>
              <a:ea typeface="华文仿宋" pitchFamily="2" charset="-122"/>
            </a:endParaRPr>
          </a:p>
        </p:txBody>
      </p:sp>
      <p:sp>
        <p:nvSpPr>
          <p:cNvPr id="8" name="矩形 2">
            <a:extLst>
              <a:ext uri="{FF2B5EF4-FFF2-40B4-BE49-F238E27FC236}">
                <a16:creationId xmlns:a16="http://schemas.microsoft.com/office/drawing/2014/main" id="{160521AB-C7FE-404B-B446-14CA93F6AC96}"/>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072</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9"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32773" name="矩形 5"/>
          <p:cNvSpPr>
            <a:spLocks noChangeArrowheads="1"/>
          </p:cNvSpPr>
          <p:nvPr/>
        </p:nvSpPr>
        <p:spPr bwMode="auto">
          <a:xfrm>
            <a:off x="1115616" y="3137193"/>
            <a:ext cx="3888804" cy="481863"/>
          </a:xfrm>
          <a:prstGeom prst="rect">
            <a:avLst/>
          </a:prstGeom>
          <a:noFill/>
          <a:ln w="9525">
            <a:noFill/>
            <a:miter lim="800000"/>
            <a:headEnd/>
            <a:tailEnd/>
          </a:ln>
        </p:spPr>
        <p:txBody>
          <a:bodyPr wrap="squar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① </a:t>
            </a:r>
            <a:r>
              <a:rPr lang="zh-CN" altLang="en-US" sz="2000" b="1" dirty="0">
                <a:solidFill>
                  <a:srgbClr val="FF0000"/>
                </a:solidFill>
                <a:latin typeface="黑体" pitchFamily="49" charset="-122"/>
                <a:ea typeface="黑体" pitchFamily="49" charset="-122"/>
              </a:rPr>
              <a:t>梯级泵站群大数据平台</a:t>
            </a:r>
            <a:endParaRPr lang="en-US" altLang="zh-CN" sz="2000" b="1" dirty="0">
              <a:solidFill>
                <a:srgbClr val="FF0000"/>
              </a:solidFill>
              <a:latin typeface="黑体" pitchFamily="49" charset="-122"/>
              <a:ea typeface="黑体" pitchFamily="49" charset="-122"/>
            </a:endParaRPr>
          </a:p>
        </p:txBody>
      </p:sp>
      <p:sp>
        <p:nvSpPr>
          <p:cNvPr id="6" name="矩形 5"/>
          <p:cNvSpPr/>
          <p:nvPr/>
        </p:nvSpPr>
        <p:spPr>
          <a:xfrm>
            <a:off x="971600" y="1412776"/>
            <a:ext cx="1863011" cy="481863"/>
          </a:xfrm>
          <a:prstGeom prst="rect">
            <a:avLst/>
          </a:prstGeom>
        </p:spPr>
        <p:txBody>
          <a:bodyPr wrap="none">
            <a:spAutoFit/>
          </a:bodyPr>
          <a:lstStyle/>
          <a:p>
            <a:pPr>
              <a:lnSpc>
                <a:spcPct val="150000"/>
              </a:lnSpc>
              <a:spcAft>
                <a:spcPts val="600"/>
              </a:spcAft>
            </a:pPr>
            <a:r>
              <a:rPr lang="zh-CN" altLang="en-US" sz="2000" b="1" dirty="0">
                <a:solidFill>
                  <a:srgbClr val="FF0000"/>
                </a:solidFill>
                <a:latin typeface="黑体" pitchFamily="49" charset="-122"/>
                <a:ea typeface="黑体" pitchFamily="49" charset="-122"/>
              </a:rPr>
              <a:t>（</a:t>
            </a:r>
            <a:r>
              <a:rPr lang="en-US" altLang="zh-CN" sz="2000" b="1" dirty="0">
                <a:solidFill>
                  <a:srgbClr val="FF0000"/>
                </a:solidFill>
                <a:latin typeface="黑体" pitchFamily="49" charset="-122"/>
                <a:ea typeface="黑体" pitchFamily="49" charset="-122"/>
              </a:rPr>
              <a:t>2）</a:t>
            </a:r>
            <a:r>
              <a:rPr lang="zh-CN" altLang="en-US" sz="2000" b="1" dirty="0">
                <a:solidFill>
                  <a:srgbClr val="FF0000"/>
                </a:solidFill>
                <a:latin typeface="黑体" pitchFamily="49" charset="-122"/>
                <a:ea typeface="黑体" pitchFamily="49" charset="-122"/>
              </a:rPr>
              <a:t>应用模式</a:t>
            </a:r>
            <a:endParaRPr lang="en-US" altLang="zh-CN" sz="2000" b="1" dirty="0">
              <a:solidFill>
                <a:srgbClr val="FF0000"/>
              </a:solidFill>
              <a:latin typeface="黑体" pitchFamily="49" charset="-122"/>
              <a:ea typeface="黑体" pitchFamily="49" charset="-122"/>
            </a:endParaRPr>
          </a:p>
        </p:txBody>
      </p:sp>
      <p:sp>
        <p:nvSpPr>
          <p:cNvPr id="7" name="矩形 5"/>
          <p:cNvSpPr>
            <a:spLocks noChangeArrowheads="1"/>
          </p:cNvSpPr>
          <p:nvPr/>
        </p:nvSpPr>
        <p:spPr bwMode="auto">
          <a:xfrm>
            <a:off x="611560" y="3652567"/>
            <a:ext cx="7848600" cy="2656753"/>
          </a:xfrm>
          <a:prstGeom prst="rect">
            <a:avLst/>
          </a:prstGeom>
          <a:noFill/>
          <a:ln w="9525">
            <a:noFill/>
            <a:miter lim="800000"/>
            <a:headEnd/>
            <a:tailEnd/>
          </a:ln>
        </p:spPr>
        <p:txBody>
          <a:bodyPr>
            <a:spAutoFit/>
          </a:bodyPr>
          <a:lstStyle/>
          <a:p>
            <a:pPr algn="just">
              <a:lnSpc>
                <a:spcPct val="120000"/>
              </a:lnSpc>
              <a:spcAft>
                <a:spcPts val="0"/>
              </a:spcAft>
            </a:pPr>
            <a:r>
              <a:rPr lang="zh-CN" altLang="en-US" sz="2000" b="1" dirty="0">
                <a:latin typeface="华文仿宋" pitchFamily="2" charset="-122"/>
                <a:ea typeface="华文仿宋" pitchFamily="2" charset="-122"/>
              </a:rPr>
              <a:t>        梯级泵站群的优化调度的数据具有规模性、复杂性、多样性及长序列性。可以考虑气象、水文、天文、地理、电能供应、泵站运行信息、运行规则等各类数据，格式包括结构化数据、视频、图片等的泵站群大数据库。应用大数据对梯级区域的降雨量、河道流量、电能供应、天气情况、设备运行情况等信息进行分析，比较常年及预测来水量，制定梯级各泵站的调水目标和计划，降低能耗、节水提效，可以取得显著效益。</a:t>
            </a:r>
            <a:endParaRPr lang="en-US" altLang="zh-CN" sz="2000" b="1" dirty="0">
              <a:latin typeface="华文仿宋" pitchFamily="2" charset="-122"/>
              <a:ea typeface="华文仿宋" pitchFamily="2" charset="-122"/>
            </a:endParaRPr>
          </a:p>
        </p:txBody>
      </p:sp>
      <p:sp>
        <p:nvSpPr>
          <p:cNvPr id="10" name="矩形 9"/>
          <p:cNvSpPr/>
          <p:nvPr/>
        </p:nvSpPr>
        <p:spPr>
          <a:xfrm>
            <a:off x="683568" y="1961543"/>
            <a:ext cx="7848871" cy="1200329"/>
          </a:xfrm>
          <a:prstGeom prst="rect">
            <a:avLst/>
          </a:prstGeom>
        </p:spPr>
        <p:txBody>
          <a:bodyPr wrap="square">
            <a:spAutoFit/>
          </a:bodyPr>
          <a:lstStyle/>
          <a:p>
            <a:pPr algn="just">
              <a:lnSpc>
                <a:spcPct val="120000"/>
              </a:lnSpc>
            </a:pPr>
            <a:r>
              <a:rPr lang="zh-CN" altLang="en-US"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单个泵站的数据量和类型相对较少，仅当长序列时，数据量才会剧增。但是，对于梯级泵站群其数据在量、类及挖掘、分析、管理方面就凸显大数据的特性，需要采用大数据技术来处理。</a:t>
            </a:r>
          </a:p>
        </p:txBody>
      </p:sp>
      <p:sp>
        <p:nvSpPr>
          <p:cNvPr id="9" name="矩形 2">
            <a:extLst>
              <a:ext uri="{FF2B5EF4-FFF2-40B4-BE49-F238E27FC236}">
                <a16:creationId xmlns:a16="http://schemas.microsoft.com/office/drawing/2014/main" id="{9EF85835-24A7-4559-9C6D-8666CAE16182}"/>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073</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3"/>
                                        </p:tgtEl>
                                        <p:attrNameLst>
                                          <p:attrName>style.visibility</p:attrName>
                                        </p:attrNameLst>
                                      </p:cBhvr>
                                      <p:to>
                                        <p:strVal val="visible"/>
                                      </p:to>
                                    </p:set>
                                    <p:animEffect transition="in" filter="blinds(horizontal)">
                                      <p:cBhvr>
                                        <p:cTn id="12" dur="500"/>
                                        <p:tgtEl>
                                          <p:spTgt spid="327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7"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8" name="矩形 5"/>
          <p:cNvSpPr>
            <a:spLocks noChangeArrowheads="1"/>
          </p:cNvSpPr>
          <p:nvPr/>
        </p:nvSpPr>
        <p:spPr bwMode="auto">
          <a:xfrm>
            <a:off x="1115244" y="1988840"/>
            <a:ext cx="3888804" cy="481863"/>
          </a:xfrm>
          <a:prstGeom prst="rect">
            <a:avLst/>
          </a:prstGeom>
          <a:noFill/>
          <a:ln w="9525">
            <a:noFill/>
            <a:miter lim="800000"/>
            <a:headEnd/>
            <a:tailEnd/>
          </a:ln>
        </p:spPr>
        <p:txBody>
          <a:bodyPr wrap="square">
            <a:spAutoFit/>
          </a:bodyPr>
          <a:lstStyle/>
          <a:p>
            <a:pPr algn="just">
              <a:lnSpc>
                <a:spcPct val="150000"/>
              </a:lnSpc>
              <a:spcAft>
                <a:spcPts val="600"/>
              </a:spcAft>
            </a:pPr>
            <a:r>
              <a:rPr lang="en-US" altLang="zh-CN" sz="2000" b="1" dirty="0">
                <a:solidFill>
                  <a:srgbClr val="FF0000"/>
                </a:solidFill>
                <a:latin typeface="黑体" pitchFamily="49" charset="-122"/>
                <a:ea typeface="黑体" pitchFamily="49" charset="-122"/>
              </a:rPr>
              <a:t>② </a:t>
            </a:r>
            <a:r>
              <a:rPr lang="zh-CN" altLang="en-US" sz="2000" b="1" dirty="0">
                <a:solidFill>
                  <a:srgbClr val="FF0000"/>
                </a:solidFill>
                <a:latin typeface="黑体" pitchFamily="49" charset="-122"/>
                <a:ea typeface="黑体" pitchFamily="49" charset="-122"/>
              </a:rPr>
              <a:t>泵站业务托管服务</a:t>
            </a:r>
            <a:endParaRPr lang="en-US" altLang="zh-CN" sz="2000" b="1" dirty="0">
              <a:solidFill>
                <a:srgbClr val="FF0000"/>
              </a:solidFill>
              <a:latin typeface="黑体" pitchFamily="49" charset="-122"/>
              <a:ea typeface="黑体" pitchFamily="49" charset="-122"/>
            </a:endParaRPr>
          </a:p>
        </p:txBody>
      </p:sp>
      <p:sp>
        <p:nvSpPr>
          <p:cNvPr id="9" name="矩形 5"/>
          <p:cNvSpPr>
            <a:spLocks noChangeArrowheads="1"/>
          </p:cNvSpPr>
          <p:nvPr/>
        </p:nvSpPr>
        <p:spPr bwMode="auto">
          <a:xfrm>
            <a:off x="611560" y="2636912"/>
            <a:ext cx="7848600" cy="2995307"/>
          </a:xfrm>
          <a:prstGeom prst="rect">
            <a:avLst/>
          </a:prstGeom>
          <a:noFill/>
          <a:ln w="9525">
            <a:noFill/>
            <a:miter lim="800000"/>
            <a:headEnd/>
            <a:tailEnd/>
          </a:ln>
        </p:spPr>
        <p:txBody>
          <a:bodyPr>
            <a:spAutoFit/>
          </a:bodyPr>
          <a:lstStyle/>
          <a:p>
            <a:pPr algn="just">
              <a:lnSpc>
                <a:spcPct val="160000"/>
              </a:lnSpc>
              <a:spcAft>
                <a:spcPts val="600"/>
              </a:spcAft>
            </a:pPr>
            <a:r>
              <a:rPr lang="zh-CN" altLang="en-US" sz="2000" b="1" dirty="0">
                <a:latin typeface="华文仿宋" pitchFamily="2" charset="-122"/>
                <a:ea typeface="华文仿宋" pitchFamily="2" charset="-122"/>
              </a:rPr>
              <a:t>        利具有大规模分布式集群计算能力的云计算和大数据技术，构建云模式的灌排大数据服务平台，提供可靠、安全、高性能、低成本、简捷易用的数据存储处理一站式托管服务，能够从传统自动化系统中无缝汇聚数据，提供灌排行业相关的大数据业务应用、数据分析和挖掘服务。借助该服务平台，泵站运维人员可快速完成业务部署以及托管计划。</a:t>
            </a:r>
            <a:endParaRPr lang="en-US" altLang="zh-CN" sz="2000" b="1" dirty="0">
              <a:latin typeface="华文仿宋" pitchFamily="2" charset="-122"/>
              <a:ea typeface="华文仿宋" pitchFamily="2" charset="-122"/>
            </a:endParaRPr>
          </a:p>
        </p:txBody>
      </p:sp>
      <p:sp>
        <p:nvSpPr>
          <p:cNvPr id="6" name="矩形 2">
            <a:extLst>
              <a:ext uri="{FF2B5EF4-FFF2-40B4-BE49-F238E27FC236}">
                <a16:creationId xmlns:a16="http://schemas.microsoft.com/office/drawing/2014/main" id="{5F7EDBC7-3A66-40D9-9E01-9E2C38529631}"/>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074</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Since  1915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32773" name="矩形 3"/>
          <p:cNvSpPr>
            <a:spLocks noChangeArrowheads="1"/>
          </p:cNvSpPr>
          <p:nvPr/>
        </p:nvSpPr>
        <p:spPr bwMode="auto">
          <a:xfrm>
            <a:off x="395288" y="2060575"/>
            <a:ext cx="8445500" cy="1200329"/>
          </a:xfrm>
          <a:prstGeom prst="rect">
            <a:avLst/>
          </a:prstGeom>
          <a:noFill/>
          <a:ln w="9525">
            <a:noFill/>
            <a:miter lim="800000"/>
            <a:headEnd/>
            <a:tailEnd/>
          </a:ln>
        </p:spPr>
        <p:txBody>
          <a:bodyPr>
            <a:spAutoFit/>
          </a:bodyPr>
          <a:lstStyle/>
          <a:p>
            <a:pPr algn="just" eaLnBrk="1" hangingPunct="1">
              <a:lnSpc>
                <a:spcPct val="120000"/>
              </a:lnSpc>
            </a:pPr>
            <a:r>
              <a:rPr lang="zh-CN" altLang="en-US" sz="2000" b="1" dirty="0">
                <a:latin typeface="华文仿宋" pitchFamily="2" charset="-122"/>
                <a:ea typeface="华文仿宋" pitchFamily="2" charset="-122"/>
              </a:rPr>
              <a:t>        随着土建、机电、信息工程技术的进步及</a:t>
            </a:r>
            <a:r>
              <a:rPr lang="zh-CN" altLang="en-US" sz="2000" b="1" dirty="0">
                <a:solidFill>
                  <a:srgbClr val="0000FF"/>
                </a:solidFill>
                <a:latin typeface="华文仿宋" pitchFamily="2" charset="-122"/>
                <a:ea typeface="华文仿宋" pitchFamily="2" charset="-122"/>
              </a:rPr>
              <a:t>工业化进程</a:t>
            </a:r>
            <a:r>
              <a:rPr lang="zh-CN" altLang="en-US" sz="2000" b="1" dirty="0">
                <a:latin typeface="华文仿宋" pitchFamily="2" charset="-122"/>
                <a:ea typeface="华文仿宋" pitchFamily="2" charset="-122"/>
              </a:rPr>
              <a:t>的加快，</a:t>
            </a:r>
            <a:r>
              <a:rPr lang="zh-CN" altLang="en-US" sz="2000" b="1" dirty="0">
                <a:solidFill>
                  <a:srgbClr val="0000FF"/>
                </a:solidFill>
                <a:latin typeface="华文仿宋" pitchFamily="2" charset="-122"/>
                <a:ea typeface="华文仿宋" pitchFamily="2" charset="-122"/>
              </a:rPr>
              <a:t>一体式装置化（</a:t>
            </a:r>
            <a:r>
              <a:rPr lang="en-US" altLang="zh-CN" sz="2000" b="1" dirty="0">
                <a:solidFill>
                  <a:srgbClr val="0000FF"/>
                </a:solidFill>
                <a:latin typeface="华文仿宋" pitchFamily="2" charset="-122"/>
                <a:ea typeface="华文仿宋" pitchFamily="2" charset="-122"/>
              </a:rPr>
              <a:t>instrument</a:t>
            </a:r>
            <a:r>
              <a:rPr lang="zh-CN" altLang="en-US" sz="2000" b="1" dirty="0">
                <a:solidFill>
                  <a:srgbClr val="0000FF"/>
                </a:solidFill>
                <a:latin typeface="华文仿宋" pitchFamily="2" charset="-122"/>
                <a:ea typeface="华文仿宋" pitchFamily="2" charset="-122"/>
              </a:rPr>
              <a:t>）</a:t>
            </a:r>
            <a:r>
              <a:rPr lang="zh-CN" altLang="en-US" sz="2000" b="1" dirty="0">
                <a:latin typeface="华文仿宋" pitchFamily="2" charset="-122"/>
                <a:ea typeface="华文仿宋" pitchFamily="2" charset="-122"/>
              </a:rPr>
              <a:t>的水工结构物正迅速实用化，这极大地促进了水利（工程）智能化的发展</a:t>
            </a:r>
            <a:r>
              <a:rPr lang="zh-CN" altLang="zh-CN" sz="2000" b="1" dirty="0">
                <a:latin typeface="华文仿宋" pitchFamily="2" charset="-122"/>
                <a:ea typeface="华文仿宋" pitchFamily="2" charset="-122"/>
              </a:rPr>
              <a:t>。</a:t>
            </a:r>
            <a:endParaRPr lang="zh-CN" altLang="en-US" sz="2000" b="1" dirty="0">
              <a:solidFill>
                <a:srgbClr val="0000FF"/>
              </a:solidFill>
              <a:latin typeface="华文仿宋" pitchFamily="2" charset="-122"/>
              <a:ea typeface="华文仿宋" pitchFamily="2" charset="-122"/>
            </a:endParaRPr>
          </a:p>
        </p:txBody>
      </p:sp>
      <p:pic>
        <p:nvPicPr>
          <p:cNvPr id="7" name="Picture 2"/>
          <p:cNvPicPr>
            <a:picLocks noChangeAspect="1" noChangeArrowheads="1"/>
          </p:cNvPicPr>
          <p:nvPr/>
        </p:nvPicPr>
        <p:blipFill>
          <a:blip r:embed="rId2" cstate="print"/>
          <a:srcRect/>
          <a:stretch>
            <a:fillRect/>
          </a:stretch>
        </p:blipFill>
        <p:spPr bwMode="auto">
          <a:xfrm>
            <a:off x="2627313" y="3371750"/>
            <a:ext cx="2039937" cy="2649538"/>
          </a:xfrm>
          <a:prstGeom prst="rect">
            <a:avLst/>
          </a:prstGeom>
          <a:noFill/>
          <a:ln w="9525">
            <a:noFill/>
            <a:miter lim="800000"/>
            <a:headEnd/>
            <a:tailEnd/>
          </a:ln>
        </p:spPr>
      </p:pic>
      <p:pic>
        <p:nvPicPr>
          <p:cNvPr id="2" name="图片 1"/>
          <p:cNvPicPr>
            <a:picLocks noChangeAspect="1"/>
          </p:cNvPicPr>
          <p:nvPr/>
        </p:nvPicPr>
        <p:blipFill>
          <a:blip r:embed="rId3" cstate="print"/>
          <a:srcRect/>
          <a:stretch>
            <a:fillRect/>
          </a:stretch>
        </p:blipFill>
        <p:spPr bwMode="auto">
          <a:xfrm>
            <a:off x="4859338" y="3553817"/>
            <a:ext cx="3981450" cy="1603375"/>
          </a:xfrm>
          <a:prstGeom prst="rect">
            <a:avLst/>
          </a:prstGeom>
          <a:noFill/>
          <a:ln w="9525">
            <a:noFill/>
            <a:miter lim="800000"/>
            <a:headEnd/>
            <a:tailEnd/>
          </a:ln>
        </p:spPr>
      </p:pic>
      <p:sp>
        <p:nvSpPr>
          <p:cNvPr id="3" name="矩形 2"/>
          <p:cNvSpPr>
            <a:spLocks noChangeArrowheads="1"/>
          </p:cNvSpPr>
          <p:nvPr/>
        </p:nvSpPr>
        <p:spPr bwMode="auto">
          <a:xfrm>
            <a:off x="4788024" y="5508521"/>
            <a:ext cx="4083169" cy="584775"/>
          </a:xfrm>
          <a:prstGeom prst="rect">
            <a:avLst/>
          </a:prstGeom>
          <a:noFill/>
          <a:ln w="9525">
            <a:noFill/>
            <a:miter lim="800000"/>
            <a:headEnd/>
            <a:tailEnd/>
          </a:ln>
        </p:spPr>
        <p:txBody>
          <a:bodyPr wrap="none">
            <a:spAutoFit/>
          </a:bodyPr>
          <a:lstStyle/>
          <a:p>
            <a:r>
              <a:rPr lang="zh-CN" altLang="en-US" sz="1600" b="1" dirty="0">
                <a:latin typeface="华文仿宋" pitchFamily="2" charset="-122"/>
                <a:ea typeface="华文仿宋" pitchFamily="2" charset="-122"/>
              </a:rPr>
              <a:t>斗渠口“渠改管”一体式装置化计量及控制</a:t>
            </a:r>
            <a:endParaRPr lang="en-US" altLang="zh-CN" sz="1600" b="1" dirty="0">
              <a:latin typeface="华文仿宋" pitchFamily="2" charset="-122"/>
              <a:ea typeface="华文仿宋" pitchFamily="2" charset="-122"/>
            </a:endParaRPr>
          </a:p>
          <a:p>
            <a:pPr algn="ctr"/>
            <a:r>
              <a:rPr lang="zh-CN" altLang="en-US" sz="1600" b="1" dirty="0">
                <a:latin typeface="华文仿宋" pitchFamily="2" charset="-122"/>
                <a:ea typeface="华文仿宋" pitchFamily="2" charset="-122"/>
              </a:rPr>
              <a:t>（正在研制）</a:t>
            </a:r>
            <a:endParaRPr lang="zh-CN" altLang="en-US" sz="1600" dirty="0"/>
          </a:p>
        </p:txBody>
      </p:sp>
      <p:sp>
        <p:nvSpPr>
          <p:cNvPr id="9" name="矩形 8"/>
          <p:cNvSpPr>
            <a:spLocks noChangeArrowheads="1"/>
          </p:cNvSpPr>
          <p:nvPr/>
        </p:nvSpPr>
        <p:spPr bwMode="auto">
          <a:xfrm>
            <a:off x="2483768" y="6043190"/>
            <a:ext cx="2236510" cy="338554"/>
          </a:xfrm>
          <a:prstGeom prst="rect">
            <a:avLst/>
          </a:prstGeom>
          <a:noFill/>
          <a:ln w="9525">
            <a:noFill/>
            <a:miter lim="800000"/>
            <a:headEnd/>
            <a:tailEnd/>
          </a:ln>
        </p:spPr>
        <p:txBody>
          <a:bodyPr wrap="none">
            <a:spAutoFit/>
          </a:bodyPr>
          <a:lstStyle/>
          <a:p>
            <a:r>
              <a:rPr lang="zh-CN" altLang="en-US" sz="1600" b="1" dirty="0">
                <a:latin typeface="华文仿宋" pitchFamily="2" charset="-122"/>
                <a:ea typeface="华文仿宋" pitchFamily="2" charset="-122"/>
              </a:rPr>
              <a:t>一体式装置化灌排泵站</a:t>
            </a:r>
            <a:endParaRPr lang="zh-CN" altLang="en-US" sz="1600" dirty="0"/>
          </a:p>
        </p:txBody>
      </p:sp>
      <p:sp>
        <p:nvSpPr>
          <p:cNvPr id="11" name="矩形 10"/>
          <p:cNvSpPr>
            <a:spLocks noChangeArrowheads="1"/>
          </p:cNvSpPr>
          <p:nvPr/>
        </p:nvSpPr>
        <p:spPr bwMode="auto">
          <a:xfrm>
            <a:off x="441603" y="6043190"/>
            <a:ext cx="1826141" cy="338554"/>
          </a:xfrm>
          <a:prstGeom prst="rect">
            <a:avLst/>
          </a:prstGeom>
          <a:noFill/>
          <a:ln w="9525">
            <a:noFill/>
            <a:miter lim="800000"/>
            <a:headEnd/>
            <a:tailEnd/>
          </a:ln>
        </p:spPr>
        <p:txBody>
          <a:bodyPr wrap="none">
            <a:spAutoFit/>
          </a:bodyPr>
          <a:lstStyle/>
          <a:p>
            <a:r>
              <a:rPr lang="zh-CN" altLang="en-US" sz="1600" b="1" dirty="0">
                <a:latin typeface="华文仿宋" pitchFamily="2" charset="-122"/>
                <a:ea typeface="华文仿宋" pitchFamily="2" charset="-122"/>
              </a:rPr>
              <a:t>一体式装置化水闸</a:t>
            </a:r>
            <a:endParaRPr lang="zh-CN" altLang="en-US" sz="1600" dirty="0"/>
          </a:p>
        </p:txBody>
      </p:sp>
      <p:pic>
        <p:nvPicPr>
          <p:cNvPr id="5" name="图片 4"/>
          <p:cNvPicPr>
            <a:picLocks noChangeAspect="1"/>
          </p:cNvPicPr>
          <p:nvPr/>
        </p:nvPicPr>
        <p:blipFill>
          <a:blip r:embed="rId4" cstate="print"/>
          <a:srcRect/>
          <a:stretch>
            <a:fillRect/>
          </a:stretch>
        </p:blipFill>
        <p:spPr bwMode="auto">
          <a:xfrm>
            <a:off x="309563" y="3373338"/>
            <a:ext cx="2101850" cy="2647950"/>
          </a:xfrm>
          <a:prstGeom prst="rect">
            <a:avLst/>
          </a:prstGeom>
          <a:noFill/>
          <a:ln w="9525">
            <a:noFill/>
            <a:miter lim="800000"/>
            <a:headEnd/>
            <a:tailEnd/>
          </a:ln>
        </p:spPr>
      </p:pic>
      <p:sp>
        <p:nvSpPr>
          <p:cNvPr id="13" name="矩形 6"/>
          <p:cNvSpPr>
            <a:spLocks noChangeArrowheads="1"/>
          </p:cNvSpPr>
          <p:nvPr/>
        </p:nvSpPr>
        <p:spPr bwMode="auto">
          <a:xfrm>
            <a:off x="360040" y="1413494"/>
            <a:ext cx="5508104" cy="646331"/>
          </a:xfrm>
          <a:prstGeom prst="rect">
            <a:avLst/>
          </a:prstGeom>
          <a:noFill/>
          <a:ln w="9525">
            <a:noFill/>
            <a:miter lim="800000"/>
            <a:headEnd/>
            <a:tailEnd/>
          </a:ln>
        </p:spPr>
        <p:txBody>
          <a:bodyPr wrap="square">
            <a:spAutoFit/>
          </a:bodyPr>
          <a:lstStyle/>
          <a:p>
            <a:pPr>
              <a:lnSpc>
                <a:spcPct val="150000"/>
              </a:lnSpc>
              <a:spcAft>
                <a:spcPts val="600"/>
              </a:spcAft>
            </a:pPr>
            <a:r>
              <a:rPr lang="zh-CN" altLang="en-US" sz="2400" b="1" dirty="0">
                <a:solidFill>
                  <a:srgbClr val="0000FF"/>
                </a:solidFill>
                <a:latin typeface="黑体" pitchFamily="49" charset="-122"/>
                <a:ea typeface="黑体" pitchFamily="49" charset="-122"/>
              </a:rPr>
              <a:t>示例</a:t>
            </a:r>
            <a:r>
              <a:rPr lang="en-US" altLang="zh-CN" sz="2400" b="1" dirty="0">
                <a:solidFill>
                  <a:srgbClr val="0000FF"/>
                </a:solidFill>
                <a:latin typeface="黑体" pitchFamily="49" charset="-122"/>
                <a:ea typeface="黑体" pitchFamily="49" charset="-122"/>
              </a:rPr>
              <a:t>5 </a:t>
            </a:r>
            <a:r>
              <a:rPr lang="zh-CN" altLang="en-US" sz="2400" b="1" dirty="0">
                <a:solidFill>
                  <a:srgbClr val="0000FF"/>
                </a:solidFill>
                <a:latin typeface="黑体" pitchFamily="49" charset="-122"/>
                <a:ea typeface="黑体" pitchFamily="49" charset="-122"/>
              </a:rPr>
              <a:t>一体化技术促进智能化发展</a:t>
            </a:r>
            <a:endParaRPr lang="en-US" altLang="zh-CN" sz="2400" b="1" dirty="0">
              <a:solidFill>
                <a:srgbClr val="0000FF"/>
              </a:solidFill>
              <a:latin typeface="黑体" pitchFamily="49" charset="-122"/>
              <a:ea typeface="黑体" pitchFamily="49" charset="-122"/>
            </a:endParaRPr>
          </a:p>
        </p:txBody>
      </p:sp>
      <p:sp>
        <p:nvSpPr>
          <p:cNvPr id="14" name="矩形 2">
            <a:extLst>
              <a:ext uri="{FF2B5EF4-FFF2-40B4-BE49-F238E27FC236}">
                <a16:creationId xmlns:a16="http://schemas.microsoft.com/office/drawing/2014/main" id="{1791109B-CA39-408C-BA1B-138FBC10F74F}"/>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075</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 grpId="0"/>
      <p:bldP spid="9" grpId="0"/>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矩形 3"/>
          <p:cNvSpPr>
            <a:spLocks noChangeArrowheads="1"/>
          </p:cNvSpPr>
          <p:nvPr/>
        </p:nvSpPr>
        <p:spPr bwMode="auto">
          <a:xfrm>
            <a:off x="539552" y="2204864"/>
            <a:ext cx="7961510" cy="3970318"/>
          </a:xfrm>
          <a:prstGeom prst="rect">
            <a:avLst/>
          </a:prstGeom>
          <a:noFill/>
          <a:ln w="9525">
            <a:noFill/>
            <a:miter lim="800000"/>
            <a:headEnd/>
            <a:tailEnd/>
          </a:ln>
        </p:spPr>
        <p:txBody>
          <a:bodyPr wrap="square">
            <a:spAutoFit/>
          </a:bodyPr>
          <a:lstStyle/>
          <a:p>
            <a:pPr algn="just">
              <a:lnSpc>
                <a:spcPct val="140000"/>
              </a:lnSpc>
              <a:defRPr/>
            </a:pPr>
            <a:r>
              <a:rPr lang="en-US" altLang="zh-CN" sz="2000" b="1" dirty="0">
                <a:latin typeface="仿宋" pitchFamily="49" charset="-122"/>
                <a:ea typeface="仿宋" pitchFamily="49" charset="-122"/>
              </a:rPr>
              <a:t>    </a:t>
            </a:r>
            <a:r>
              <a:rPr lang="zh-CN" altLang="zh-CN" sz="2000" b="1" dirty="0">
                <a:latin typeface="仿宋" pitchFamily="49" charset="-122"/>
                <a:ea typeface="仿宋" pitchFamily="49" charset="-122"/>
              </a:rPr>
              <a:t>“智慧水利”是水利建设“十三五”乃至以后的发展目标，国家、地方以及水利专业的学者都对此提出了建设计划和理论方法。但是，“智慧水利”如何实现，还未见到较为具体、可操作的方案。</a:t>
            </a:r>
            <a:r>
              <a:rPr lang="zh-CN" altLang="en-US" sz="2000" b="1" dirty="0">
                <a:latin typeface="仿宋" pitchFamily="49" charset="-122"/>
                <a:ea typeface="仿宋" pitchFamily="49" charset="-122"/>
              </a:rPr>
              <a:t>本人</a:t>
            </a:r>
            <a:r>
              <a:rPr lang="zh-CN" altLang="zh-CN" sz="2000" b="1" dirty="0">
                <a:latin typeface="仿宋" pitchFamily="49" charset="-122"/>
                <a:ea typeface="仿宋" pitchFamily="49" charset="-122"/>
              </a:rPr>
              <a:t>认为，国家、地方及行业可以出台相应的“智慧水利”建设规划，包括宏观的目标、内容、标准</a:t>
            </a:r>
            <a:r>
              <a:rPr lang="zh-CN" altLang="en-US" sz="2000" b="1" dirty="0">
                <a:latin typeface="仿宋" pitchFamily="49" charset="-122"/>
                <a:ea typeface="仿宋" pitchFamily="49" charset="-122"/>
              </a:rPr>
              <a:t>、顶层设计</a:t>
            </a:r>
            <a:r>
              <a:rPr lang="zh-CN" altLang="zh-CN" sz="2000" b="1" dirty="0">
                <a:latin typeface="仿宋" pitchFamily="49" charset="-122"/>
                <a:ea typeface="仿宋" pitchFamily="49" charset="-122"/>
              </a:rPr>
              <a:t>等，而微观的技术方案则应该针对不同的水利领域，如水文、防汛防旱</a:t>
            </a:r>
            <a:r>
              <a:rPr lang="zh-CN" altLang="en-US" sz="2000" b="1" dirty="0">
                <a:latin typeface="仿宋" pitchFamily="49" charset="-122"/>
                <a:ea typeface="仿宋" pitchFamily="49" charset="-122"/>
              </a:rPr>
              <a:t>防风</a:t>
            </a:r>
            <a:r>
              <a:rPr lang="zh-CN" altLang="zh-CN" sz="2000" b="1" dirty="0">
                <a:latin typeface="仿宋" pitchFamily="49" charset="-122"/>
                <a:ea typeface="仿宋" pitchFamily="49" charset="-122"/>
              </a:rPr>
              <a:t>、水土保持、灌区、</a:t>
            </a:r>
            <a:r>
              <a:rPr lang="zh-CN" altLang="en-US" sz="2000" b="1" dirty="0">
                <a:latin typeface="仿宋" pitchFamily="49" charset="-122"/>
                <a:ea typeface="仿宋" pitchFamily="49" charset="-122"/>
              </a:rPr>
              <a:t>城乡</a:t>
            </a:r>
            <a:r>
              <a:rPr lang="zh-CN" altLang="zh-CN" sz="2000" b="1" dirty="0">
                <a:latin typeface="仿宋" pitchFamily="49" charset="-122"/>
                <a:ea typeface="仿宋" pitchFamily="49" charset="-122"/>
              </a:rPr>
              <a:t>供水、灌排泵站等作针对性</a:t>
            </a:r>
            <a:r>
              <a:rPr lang="zh-CN" altLang="en-US" sz="2000" b="1" dirty="0">
                <a:latin typeface="仿宋" pitchFamily="49" charset="-122"/>
                <a:ea typeface="仿宋" pitchFamily="49" charset="-122"/>
              </a:rPr>
              <a:t>，</a:t>
            </a:r>
            <a:r>
              <a:rPr lang="zh-CN" altLang="zh-CN" sz="2000" b="1" dirty="0">
                <a:latin typeface="仿宋" pitchFamily="49" charset="-122"/>
                <a:ea typeface="仿宋" pitchFamily="49" charset="-122"/>
              </a:rPr>
              <a:t>精细化的考虑，从</a:t>
            </a:r>
            <a:r>
              <a:rPr lang="zh-CN" altLang="en-US" sz="2000" b="1" dirty="0">
                <a:latin typeface="仿宋" pitchFamily="49" charset="-122"/>
                <a:ea typeface="仿宋" pitchFamily="49" charset="-122"/>
              </a:rPr>
              <a:t>逻辑</a:t>
            </a:r>
            <a:r>
              <a:rPr lang="zh-CN" altLang="zh-CN" sz="2000" b="1" dirty="0">
                <a:latin typeface="仿宋" pitchFamily="49" charset="-122"/>
                <a:ea typeface="仿宋" pitchFamily="49" charset="-122"/>
              </a:rPr>
              <a:t>概念、技术方案、建设计划直至实现措施等方面进行研究</a:t>
            </a:r>
            <a:r>
              <a:rPr lang="en-US" altLang="zh-CN" sz="2000" b="1" dirty="0">
                <a:latin typeface="仿宋" pitchFamily="49" charset="-122"/>
                <a:ea typeface="仿宋" pitchFamily="49" charset="-122"/>
              </a:rPr>
              <a:t>,</a:t>
            </a:r>
            <a:r>
              <a:rPr lang="zh-CN" altLang="zh-CN" sz="2000" b="1" dirty="0">
                <a:latin typeface="仿宋" pitchFamily="49" charset="-122"/>
                <a:ea typeface="仿宋" pitchFamily="49" charset="-122"/>
              </a:rPr>
              <a:t>制定和安排。本</a:t>
            </a:r>
            <a:r>
              <a:rPr lang="zh-CN" altLang="en-US" sz="2000" b="1" dirty="0">
                <a:latin typeface="仿宋" pitchFamily="49" charset="-122"/>
                <a:ea typeface="仿宋" pitchFamily="49" charset="-122"/>
              </a:rPr>
              <a:t>报告主要通过</a:t>
            </a:r>
            <a:r>
              <a:rPr lang="zh-CN" altLang="en-US" sz="2000" b="1" dirty="0">
                <a:solidFill>
                  <a:srgbClr val="FF0000"/>
                </a:solidFill>
                <a:latin typeface="仿宋" pitchFamily="49" charset="-122"/>
                <a:ea typeface="仿宋" pitchFamily="49" charset="-122"/>
              </a:rPr>
              <a:t>示例</a:t>
            </a:r>
            <a:r>
              <a:rPr lang="zh-CN" altLang="zh-CN" sz="2000" b="1" dirty="0">
                <a:latin typeface="仿宋" pitchFamily="49" charset="-122"/>
                <a:ea typeface="仿宋" pitchFamily="49" charset="-122"/>
              </a:rPr>
              <a:t>，提出</a:t>
            </a:r>
            <a:r>
              <a:rPr lang="zh-CN" altLang="en-US" sz="2000" b="1" dirty="0">
                <a:latin typeface="仿宋" pitchFamily="49" charset="-122"/>
                <a:ea typeface="仿宋" pitchFamily="49" charset="-122"/>
              </a:rPr>
              <a:t>可以研究和实现</a:t>
            </a:r>
            <a:r>
              <a:rPr lang="zh-CN" altLang="zh-CN" sz="2000" b="1" dirty="0">
                <a:latin typeface="仿宋" pitchFamily="49" charset="-122"/>
                <a:ea typeface="仿宋" pitchFamily="49" charset="-122"/>
              </a:rPr>
              <a:t>的</a:t>
            </a:r>
            <a:r>
              <a:rPr lang="zh-CN" altLang="en-US" sz="2000" b="1" dirty="0">
                <a:latin typeface="仿宋" pitchFamily="49" charset="-122"/>
                <a:ea typeface="仿宋" pitchFamily="49" charset="-122"/>
              </a:rPr>
              <a:t>相关</a:t>
            </a:r>
            <a:r>
              <a:rPr lang="zh-CN" altLang="zh-CN" sz="2000" b="1" dirty="0">
                <a:latin typeface="仿宋" pitchFamily="49" charset="-122"/>
                <a:ea typeface="仿宋" pitchFamily="49" charset="-122"/>
              </a:rPr>
              <a:t>技术，以供同行讨论。</a:t>
            </a:r>
            <a:endParaRPr lang="en-US" altLang="zh-CN" sz="2000" b="1" i="1" dirty="0">
              <a:solidFill>
                <a:srgbClr val="FF0000"/>
              </a:solidFill>
              <a:latin typeface="仿宋" pitchFamily="49" charset="-122"/>
              <a:ea typeface="仿宋" pitchFamily="49" charset="-122"/>
            </a:endParaRPr>
          </a:p>
        </p:txBody>
      </p:sp>
      <p:sp>
        <p:nvSpPr>
          <p:cNvPr id="65540" name="矩形 3"/>
          <p:cNvSpPr>
            <a:spLocks noChangeArrowheads="1"/>
          </p:cNvSpPr>
          <p:nvPr/>
        </p:nvSpPr>
        <p:spPr bwMode="auto">
          <a:xfrm>
            <a:off x="0" y="1465620"/>
            <a:ext cx="9144000" cy="584775"/>
          </a:xfrm>
          <a:prstGeom prst="rect">
            <a:avLst/>
          </a:prstGeom>
          <a:noFill/>
          <a:ln w="9525">
            <a:noFill/>
            <a:miter lim="800000"/>
            <a:headEnd/>
            <a:tailEnd/>
          </a:ln>
        </p:spPr>
        <p:txBody>
          <a:bodyPr>
            <a:spAutoFit/>
          </a:bodyPr>
          <a:lstStyle/>
          <a:p>
            <a:pPr algn="ctr"/>
            <a:r>
              <a:rPr lang="zh-CN" altLang="en-US" sz="3200" b="1" dirty="0">
                <a:solidFill>
                  <a:srgbClr val="FF0000"/>
                </a:solidFill>
                <a:latin typeface="黑体" pitchFamily="49" charset="-122"/>
                <a:ea typeface="黑体" pitchFamily="49" charset="-122"/>
              </a:rPr>
              <a:t>结束语</a:t>
            </a:r>
          </a:p>
        </p:txBody>
      </p:sp>
      <p:sp>
        <p:nvSpPr>
          <p:cNvPr id="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Since  1915                             </a:t>
            </a:r>
            <a:endParaRPr lang="en-US" altLang="zh-CN" sz="800" b="1" dirty="0">
              <a:solidFill>
                <a:schemeClr val="bg1"/>
              </a:solidFill>
              <a:ea typeface="仿宋_GB2312" pitchFamily="49" charset="-122"/>
              <a:cs typeface="Times New Roman" pitchFamily="18" charset="0"/>
            </a:endParaRPr>
          </a:p>
          <a:p>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8" name="矩形 2">
            <a:extLst>
              <a:ext uri="{FF2B5EF4-FFF2-40B4-BE49-F238E27FC236}">
                <a16:creationId xmlns:a16="http://schemas.microsoft.com/office/drawing/2014/main" id="{2242A834-EBDC-4805-899A-AA20FB7371B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076</a:t>
            </a:r>
            <a:endParaRPr lang="zh-CN" altLang="en-US" b="1" dirty="0">
              <a:solidFill>
                <a:schemeClr val="bg1"/>
              </a:solidFill>
              <a:latin typeface="仿宋" pitchFamily="49" charset="-122"/>
              <a:ea typeface="仿宋" pitchFamily="49" charset="-122"/>
              <a:cs typeface="Arial" pitchFamily="34" charset="0"/>
            </a:endParaRPr>
          </a:p>
        </p:txBody>
      </p:sp>
      <p:sp>
        <p:nvSpPr>
          <p:cNvPr id="6" name="矩形 5"/>
          <p:cNvSpPr/>
          <p:nvPr/>
        </p:nvSpPr>
        <p:spPr>
          <a:xfrm>
            <a:off x="6876256" y="1671191"/>
            <a:ext cx="1872208" cy="461665"/>
          </a:xfrm>
          <a:prstGeom prst="rect">
            <a:avLst/>
          </a:prstGeom>
        </p:spPr>
        <p:txBody>
          <a:bodyPr wrap="square">
            <a:spAutoFit/>
          </a:bodyPr>
          <a:lstStyle/>
          <a:p>
            <a:r>
              <a:rPr lang="zh-CN" altLang="en-US" sz="2400" b="1" dirty="0">
                <a:solidFill>
                  <a:srgbClr val="0000FF"/>
                </a:solidFill>
                <a:latin typeface="华文中宋" pitchFamily="2" charset="-122"/>
                <a:ea typeface="华文中宋" pitchFamily="2" charset="-122"/>
              </a:rPr>
              <a:t>欢迎争议！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矩形 3"/>
          <p:cNvSpPr>
            <a:spLocks noChangeArrowheads="1"/>
          </p:cNvSpPr>
          <p:nvPr/>
        </p:nvSpPr>
        <p:spPr bwMode="auto">
          <a:xfrm>
            <a:off x="0" y="1268760"/>
            <a:ext cx="9144000" cy="523220"/>
          </a:xfrm>
          <a:prstGeom prst="rect">
            <a:avLst/>
          </a:prstGeom>
          <a:noFill/>
          <a:ln w="9525">
            <a:noFill/>
            <a:miter lim="800000"/>
            <a:headEnd/>
            <a:tailEnd/>
          </a:ln>
        </p:spPr>
        <p:txBody>
          <a:bodyPr>
            <a:spAutoFit/>
          </a:bodyPr>
          <a:lstStyle/>
          <a:p>
            <a:pPr algn="ctr"/>
            <a:r>
              <a:rPr lang="zh-CN" altLang="en-US" sz="2800" b="1" dirty="0">
                <a:solidFill>
                  <a:srgbClr val="FF0000"/>
                </a:solidFill>
                <a:latin typeface="黑体" pitchFamily="49" charset="-122"/>
                <a:ea typeface="黑体" pitchFamily="49" charset="-122"/>
              </a:rPr>
              <a:t>我的思考</a:t>
            </a:r>
          </a:p>
        </p:txBody>
      </p:sp>
      <p:sp>
        <p:nvSpPr>
          <p:cNvPr id="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Since  1915                             </a:t>
            </a:r>
            <a:endParaRPr lang="en-US" altLang="zh-CN" sz="800" b="1" dirty="0">
              <a:solidFill>
                <a:schemeClr val="bg1"/>
              </a:solidFill>
              <a:ea typeface="仿宋_GB2312" pitchFamily="49" charset="-122"/>
              <a:cs typeface="Times New Roman" pitchFamily="18" charset="0"/>
            </a:endParaRPr>
          </a:p>
          <a:p>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8" name="矩形 2">
            <a:extLst>
              <a:ext uri="{FF2B5EF4-FFF2-40B4-BE49-F238E27FC236}">
                <a16:creationId xmlns:a16="http://schemas.microsoft.com/office/drawing/2014/main" id="{2242A834-EBDC-4805-899A-AA20FB7371BA}"/>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077</a:t>
            </a:r>
            <a:endParaRPr lang="zh-CN" altLang="en-US" b="1" dirty="0">
              <a:solidFill>
                <a:schemeClr val="bg1"/>
              </a:solidFill>
              <a:latin typeface="仿宋" pitchFamily="49" charset="-122"/>
              <a:ea typeface="仿宋" pitchFamily="49" charset="-122"/>
              <a:cs typeface="Arial" pitchFamily="34" charset="0"/>
            </a:endParaRPr>
          </a:p>
        </p:txBody>
      </p:sp>
      <p:sp>
        <p:nvSpPr>
          <p:cNvPr id="6" name="矩形 5"/>
          <p:cNvSpPr/>
          <p:nvPr/>
        </p:nvSpPr>
        <p:spPr>
          <a:xfrm>
            <a:off x="6804248" y="1383159"/>
            <a:ext cx="1872208" cy="461665"/>
          </a:xfrm>
          <a:prstGeom prst="rect">
            <a:avLst/>
          </a:prstGeom>
        </p:spPr>
        <p:txBody>
          <a:bodyPr wrap="square">
            <a:spAutoFit/>
          </a:bodyPr>
          <a:lstStyle/>
          <a:p>
            <a:r>
              <a:rPr lang="zh-CN" altLang="en-US" sz="2400" b="1" dirty="0">
                <a:solidFill>
                  <a:srgbClr val="0000FF"/>
                </a:solidFill>
                <a:latin typeface="华文中宋" pitchFamily="2" charset="-122"/>
                <a:ea typeface="华文中宋" pitchFamily="2" charset="-122"/>
              </a:rPr>
              <a:t>欢迎争议！</a:t>
            </a:r>
          </a:p>
        </p:txBody>
      </p:sp>
      <p:pic>
        <p:nvPicPr>
          <p:cNvPr id="45058" name="Picture 2"/>
          <p:cNvPicPr>
            <a:picLocks noChangeAspect="1" noChangeArrowheads="1"/>
          </p:cNvPicPr>
          <p:nvPr/>
        </p:nvPicPr>
        <p:blipFill>
          <a:blip r:embed="rId2" cstate="print"/>
          <a:srcRect/>
          <a:stretch>
            <a:fillRect/>
          </a:stretch>
        </p:blipFill>
        <p:spPr bwMode="auto">
          <a:xfrm>
            <a:off x="1331640" y="1916832"/>
            <a:ext cx="6523037" cy="421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Since  1915                             </a:t>
            </a:r>
            <a:endParaRPr lang="en-US" altLang="zh-CN" sz="800" b="1" dirty="0">
              <a:solidFill>
                <a:schemeClr val="bg1"/>
              </a:solidFill>
              <a:ea typeface="仿宋_GB2312" pitchFamily="49" charset="-122"/>
              <a:cs typeface="Times New Roman" pitchFamily="18" charset="0"/>
            </a:endParaRPr>
          </a:p>
          <a:p>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134147" name="矩形 3"/>
          <p:cNvSpPr>
            <a:spLocks noChangeArrowheads="1"/>
          </p:cNvSpPr>
          <p:nvPr/>
        </p:nvSpPr>
        <p:spPr bwMode="auto">
          <a:xfrm>
            <a:off x="539552" y="1556792"/>
            <a:ext cx="8028384" cy="4450449"/>
          </a:xfrm>
          <a:prstGeom prst="rect">
            <a:avLst/>
          </a:prstGeom>
          <a:noFill/>
          <a:ln w="9525">
            <a:noFill/>
            <a:miter lim="800000"/>
            <a:headEnd/>
            <a:tailEnd/>
          </a:ln>
        </p:spPr>
        <p:txBody>
          <a:bodyPr wrap="square">
            <a:spAutoFit/>
          </a:bodyPr>
          <a:lstStyle/>
          <a:p>
            <a:pPr algn="just">
              <a:lnSpc>
                <a:spcPct val="130000"/>
              </a:lnSpc>
              <a:spcAft>
                <a:spcPts val="600"/>
              </a:spcAft>
            </a:pPr>
            <a:r>
              <a:rPr lang="zh-CN" altLang="en-US" b="1" dirty="0">
                <a:solidFill>
                  <a:srgbClr val="0000FF"/>
                </a:solidFill>
                <a:latin typeface="黑体" pitchFamily="49" charset="-122"/>
                <a:ea typeface="黑体" pitchFamily="49" charset="-122"/>
              </a:rPr>
              <a:t>主要</a:t>
            </a:r>
            <a:r>
              <a:rPr lang="zh-CN" altLang="zh-CN" b="1" dirty="0">
                <a:solidFill>
                  <a:srgbClr val="0000FF"/>
                </a:solidFill>
                <a:latin typeface="黑体" pitchFamily="49" charset="-122"/>
                <a:ea typeface="黑体" pitchFamily="49" charset="-122"/>
              </a:rPr>
              <a:t>参考文献</a:t>
            </a:r>
          </a:p>
          <a:p>
            <a:pPr algn="just">
              <a:lnSpc>
                <a:spcPct val="130000"/>
              </a:lnSpc>
            </a:pPr>
            <a:r>
              <a:rPr lang="en-US" altLang="zh-CN" sz="1400" b="1" dirty="0">
                <a:latin typeface="+mn-ea"/>
                <a:ea typeface="+mn-ea"/>
              </a:rPr>
              <a:t>[1]</a:t>
            </a:r>
            <a:r>
              <a:rPr lang="zh-CN" altLang="zh-CN" sz="1400" b="1" dirty="0">
                <a:latin typeface="+mn-ea"/>
                <a:ea typeface="+mn-ea"/>
              </a:rPr>
              <a:t>水利部网络安全与信息化领导小组办公室</a:t>
            </a:r>
            <a:r>
              <a:rPr lang="en-US" altLang="zh-CN" sz="1400" b="1" dirty="0">
                <a:latin typeface="+mn-ea"/>
                <a:ea typeface="+mn-ea"/>
              </a:rPr>
              <a:t>. </a:t>
            </a:r>
            <a:r>
              <a:rPr lang="zh-CN" altLang="zh-CN" sz="1400" b="1" dirty="0">
                <a:latin typeface="+mn-ea"/>
                <a:ea typeface="+mn-ea"/>
              </a:rPr>
              <a:t>水利信息化发展“十三五”规划</a:t>
            </a:r>
            <a:r>
              <a:rPr lang="en-US" altLang="zh-CN" sz="1400" b="1" dirty="0">
                <a:latin typeface="+mn-ea"/>
                <a:ea typeface="+mn-ea"/>
              </a:rPr>
              <a:t>[M].</a:t>
            </a:r>
            <a:r>
              <a:rPr lang="zh-CN" altLang="zh-CN" sz="1400" b="1" dirty="0">
                <a:latin typeface="+mn-ea"/>
                <a:ea typeface="+mn-ea"/>
              </a:rPr>
              <a:t>北京：中华人民共和国水利部，</a:t>
            </a:r>
            <a:r>
              <a:rPr lang="en-US" altLang="zh-CN" sz="1400" b="1" dirty="0">
                <a:latin typeface="+mn-ea"/>
                <a:ea typeface="+mn-ea"/>
              </a:rPr>
              <a:t>2016</a:t>
            </a:r>
            <a:r>
              <a:rPr lang="zh-CN" altLang="zh-CN" sz="1400" b="1" dirty="0">
                <a:latin typeface="+mn-ea"/>
                <a:ea typeface="+mn-ea"/>
              </a:rPr>
              <a:t>：</a:t>
            </a:r>
            <a:r>
              <a:rPr lang="en-US" altLang="zh-CN" sz="1400" b="1" dirty="0">
                <a:latin typeface="+mn-ea"/>
                <a:ea typeface="+mn-ea"/>
              </a:rPr>
              <a:t>4.</a:t>
            </a:r>
            <a:endParaRPr lang="zh-CN" altLang="zh-CN" sz="1400" b="1" dirty="0">
              <a:latin typeface="+mn-ea"/>
              <a:ea typeface="+mn-ea"/>
            </a:endParaRPr>
          </a:p>
          <a:p>
            <a:pPr algn="just">
              <a:lnSpc>
                <a:spcPct val="130000"/>
              </a:lnSpc>
            </a:pPr>
            <a:r>
              <a:rPr lang="en-US" altLang="zh-CN" sz="1400" b="1" dirty="0">
                <a:latin typeface="+mn-ea"/>
                <a:ea typeface="+mn-ea"/>
              </a:rPr>
              <a:t>[2]</a:t>
            </a:r>
            <a:r>
              <a:rPr lang="zh-CN" altLang="zh-CN" sz="1400" b="1" dirty="0">
                <a:latin typeface="+mn-ea"/>
                <a:ea typeface="+mn-ea"/>
              </a:rPr>
              <a:t>王忠静，王光谦，王建华，王浩</a:t>
            </a:r>
            <a:r>
              <a:rPr lang="en-US" altLang="zh-CN" sz="1400" b="1" dirty="0">
                <a:latin typeface="+mn-ea"/>
                <a:ea typeface="+mn-ea"/>
              </a:rPr>
              <a:t>. </a:t>
            </a:r>
            <a:r>
              <a:rPr lang="zh-CN" altLang="zh-CN" sz="1400" b="1" dirty="0">
                <a:latin typeface="+mn-ea"/>
                <a:ea typeface="+mn-ea"/>
              </a:rPr>
              <a:t>基于水联网及智慧水利提高水资源效能</a:t>
            </a:r>
            <a:r>
              <a:rPr lang="en-US" altLang="zh-CN" sz="1400" b="1" dirty="0">
                <a:latin typeface="+mn-ea"/>
                <a:ea typeface="+mn-ea"/>
              </a:rPr>
              <a:t>[J]</a:t>
            </a:r>
            <a:r>
              <a:rPr lang="zh-CN" altLang="zh-CN" sz="1400" b="1" dirty="0">
                <a:latin typeface="+mn-ea"/>
                <a:ea typeface="+mn-ea"/>
              </a:rPr>
              <a:t>，水利水电技术，</a:t>
            </a:r>
            <a:r>
              <a:rPr lang="en-US" altLang="zh-CN" sz="1400" b="1" dirty="0">
                <a:latin typeface="+mn-ea"/>
                <a:ea typeface="+mn-ea"/>
              </a:rPr>
              <a:t>2013</a:t>
            </a:r>
            <a:r>
              <a:rPr lang="zh-CN" altLang="zh-CN" sz="1400" b="1" dirty="0">
                <a:latin typeface="+mn-ea"/>
                <a:ea typeface="+mn-ea"/>
              </a:rPr>
              <a:t>（</a:t>
            </a:r>
            <a:r>
              <a:rPr lang="en-US" altLang="zh-CN" sz="1400" b="1" dirty="0">
                <a:latin typeface="+mn-ea"/>
                <a:ea typeface="+mn-ea"/>
              </a:rPr>
              <a:t>1</a:t>
            </a:r>
            <a:r>
              <a:rPr lang="zh-CN" altLang="zh-CN" sz="1400" b="1" dirty="0">
                <a:latin typeface="+mn-ea"/>
                <a:ea typeface="+mn-ea"/>
              </a:rPr>
              <a:t>）：</a:t>
            </a:r>
            <a:r>
              <a:rPr lang="en-US" altLang="zh-CN" sz="1400" b="1" dirty="0">
                <a:latin typeface="+mn-ea"/>
                <a:ea typeface="+mn-ea"/>
              </a:rPr>
              <a:t>1-6.</a:t>
            </a:r>
            <a:endParaRPr lang="zh-CN" altLang="zh-CN" sz="1400" b="1" dirty="0">
              <a:latin typeface="+mn-ea"/>
              <a:ea typeface="+mn-ea"/>
            </a:endParaRPr>
          </a:p>
          <a:p>
            <a:pPr algn="just">
              <a:lnSpc>
                <a:spcPct val="130000"/>
              </a:lnSpc>
            </a:pPr>
            <a:r>
              <a:rPr lang="en-US" altLang="zh-CN" sz="1400" b="1" dirty="0">
                <a:latin typeface="+mn-ea"/>
                <a:ea typeface="+mn-ea"/>
              </a:rPr>
              <a:t>[3]</a:t>
            </a:r>
            <a:r>
              <a:rPr lang="zh-CN" altLang="zh-CN" sz="1400" b="1" dirty="0">
                <a:latin typeface="+mn-ea"/>
                <a:ea typeface="+mn-ea"/>
              </a:rPr>
              <a:t>陈金水，丁强</a:t>
            </a:r>
            <a:r>
              <a:rPr lang="en-US" altLang="zh-CN" sz="1400" b="1" dirty="0">
                <a:latin typeface="+mn-ea"/>
                <a:ea typeface="+mn-ea"/>
              </a:rPr>
              <a:t>.</a:t>
            </a:r>
            <a:r>
              <a:rPr lang="zh-CN" altLang="zh-CN" sz="1400" b="1" dirty="0">
                <a:latin typeface="+mn-ea"/>
                <a:ea typeface="+mn-ea"/>
              </a:rPr>
              <a:t>灌区现代化的发展思路与顶层设计</a:t>
            </a:r>
            <a:r>
              <a:rPr lang="en-US" altLang="zh-CN" sz="1400" b="1" dirty="0">
                <a:latin typeface="+mn-ea"/>
                <a:ea typeface="+mn-ea"/>
              </a:rPr>
              <a:t>[J].</a:t>
            </a:r>
            <a:r>
              <a:rPr lang="zh-CN" altLang="zh-CN" sz="1400" b="1" dirty="0">
                <a:latin typeface="+mn-ea"/>
                <a:ea typeface="+mn-ea"/>
              </a:rPr>
              <a:t>水利信息化，</a:t>
            </a:r>
            <a:r>
              <a:rPr lang="en-US" altLang="zh-CN" sz="1400" b="1" dirty="0">
                <a:latin typeface="+mn-ea"/>
                <a:ea typeface="+mn-ea"/>
              </a:rPr>
              <a:t>2013</a:t>
            </a:r>
            <a:r>
              <a:rPr lang="zh-CN" altLang="zh-CN" sz="1400" b="1" dirty="0">
                <a:latin typeface="+mn-ea"/>
                <a:ea typeface="+mn-ea"/>
              </a:rPr>
              <a:t>（</a:t>
            </a:r>
            <a:r>
              <a:rPr lang="en-US" altLang="zh-CN" sz="1400" b="1" dirty="0">
                <a:latin typeface="+mn-ea"/>
                <a:ea typeface="+mn-ea"/>
              </a:rPr>
              <a:t>6</a:t>
            </a:r>
            <a:r>
              <a:rPr lang="zh-CN" altLang="zh-CN" sz="1400" b="1" dirty="0">
                <a:latin typeface="+mn-ea"/>
                <a:ea typeface="+mn-ea"/>
              </a:rPr>
              <a:t>）：</a:t>
            </a:r>
            <a:r>
              <a:rPr lang="en-US" altLang="zh-CN" sz="1400" b="1" dirty="0">
                <a:latin typeface="+mn-ea"/>
                <a:ea typeface="+mn-ea"/>
              </a:rPr>
              <a:t>11-14.</a:t>
            </a:r>
          </a:p>
          <a:p>
            <a:pPr algn="just">
              <a:lnSpc>
                <a:spcPct val="130000"/>
              </a:lnSpc>
            </a:pPr>
            <a:r>
              <a:rPr lang="en-US" altLang="zh-CN" sz="1400" b="1" dirty="0">
                <a:latin typeface="+mn-ea"/>
                <a:ea typeface="+mn-ea"/>
              </a:rPr>
              <a:t>[4]</a:t>
            </a:r>
            <a:r>
              <a:rPr lang="zh-CN" altLang="en-US" sz="1400" b="1" dirty="0">
                <a:latin typeface="+mn-ea"/>
                <a:ea typeface="+mn-ea"/>
              </a:rPr>
              <a:t>陈金水</a:t>
            </a:r>
            <a:r>
              <a:rPr lang="en-US" altLang="zh-CN" sz="1400" b="1" dirty="0">
                <a:latin typeface="+mn-ea"/>
                <a:ea typeface="+mn-ea"/>
              </a:rPr>
              <a:t>. </a:t>
            </a:r>
            <a:r>
              <a:rPr lang="zh-CN" altLang="en-US" sz="1400" b="1" dirty="0">
                <a:latin typeface="+mn-ea"/>
                <a:ea typeface="+mn-ea"/>
              </a:rPr>
              <a:t>基于视频图像识别的水位数据获取方法</a:t>
            </a:r>
            <a:r>
              <a:rPr lang="en-US" altLang="zh-CN" sz="1400" b="1" dirty="0">
                <a:latin typeface="+mn-ea"/>
                <a:ea typeface="+mn-ea"/>
              </a:rPr>
              <a:t>[J].</a:t>
            </a:r>
            <a:r>
              <a:rPr lang="zh-CN" altLang="en-US" sz="1400" b="1" dirty="0">
                <a:latin typeface="+mn-ea"/>
                <a:ea typeface="+mn-ea"/>
              </a:rPr>
              <a:t>水利信息化，</a:t>
            </a:r>
            <a:r>
              <a:rPr lang="en-US" altLang="zh-CN" sz="1400" b="1" dirty="0">
                <a:latin typeface="+mn-ea"/>
                <a:ea typeface="+mn-ea"/>
              </a:rPr>
              <a:t>2013（1）：48-51.</a:t>
            </a:r>
            <a:endParaRPr lang="zh-CN" altLang="zh-CN" sz="1400" b="1" dirty="0">
              <a:latin typeface="+mn-ea"/>
              <a:ea typeface="+mn-ea"/>
            </a:endParaRPr>
          </a:p>
          <a:p>
            <a:pPr algn="just">
              <a:lnSpc>
                <a:spcPct val="130000"/>
              </a:lnSpc>
            </a:pPr>
            <a:r>
              <a:rPr lang="en-US" altLang="zh-CN" sz="1400" b="1" dirty="0">
                <a:latin typeface="+mn-ea"/>
                <a:ea typeface="+mn-ea"/>
              </a:rPr>
              <a:t>[5]</a:t>
            </a:r>
            <a:r>
              <a:rPr lang="zh-CN" altLang="zh-CN" sz="1400" b="1" dirty="0">
                <a:latin typeface="+mn-ea"/>
                <a:ea typeface="+mn-ea"/>
              </a:rPr>
              <a:t>水利部水利水电规划设计总院，中国灌溉排水发展中心</a:t>
            </a:r>
            <a:r>
              <a:rPr lang="en-US" altLang="zh-CN" sz="1400" b="1" dirty="0">
                <a:latin typeface="+mn-ea"/>
                <a:ea typeface="+mn-ea"/>
              </a:rPr>
              <a:t>. </a:t>
            </a:r>
            <a:r>
              <a:rPr lang="zh-CN" altLang="zh-CN" sz="1400" b="1" dirty="0">
                <a:latin typeface="+mn-ea"/>
                <a:ea typeface="+mn-ea"/>
              </a:rPr>
              <a:t>全国现代灌溉发展规划</a:t>
            </a:r>
            <a:r>
              <a:rPr lang="en-US" altLang="zh-CN" sz="1400" b="1" dirty="0">
                <a:latin typeface="+mn-ea"/>
                <a:ea typeface="+mn-ea"/>
              </a:rPr>
              <a:t>[M].</a:t>
            </a:r>
            <a:r>
              <a:rPr lang="zh-CN" altLang="zh-CN" sz="1400" b="1" dirty="0">
                <a:latin typeface="+mn-ea"/>
                <a:ea typeface="+mn-ea"/>
              </a:rPr>
              <a:t>北京：中华人民共和国水利部，</a:t>
            </a:r>
            <a:r>
              <a:rPr lang="en-US" altLang="zh-CN" sz="1400" b="1" dirty="0">
                <a:latin typeface="+mn-ea"/>
                <a:ea typeface="+mn-ea"/>
              </a:rPr>
              <a:t>2014:8</a:t>
            </a:r>
            <a:endParaRPr lang="zh-CN" altLang="zh-CN" sz="1400" b="1" dirty="0">
              <a:latin typeface="+mn-ea"/>
              <a:ea typeface="+mn-ea"/>
            </a:endParaRPr>
          </a:p>
          <a:p>
            <a:pPr algn="just">
              <a:lnSpc>
                <a:spcPct val="130000"/>
              </a:lnSpc>
            </a:pPr>
            <a:r>
              <a:rPr lang="en-US" altLang="zh-CN" sz="1400" b="1" dirty="0">
                <a:latin typeface="+mn-ea"/>
                <a:ea typeface="+mn-ea"/>
              </a:rPr>
              <a:t>[6]</a:t>
            </a:r>
            <a:r>
              <a:rPr lang="zh-CN" altLang="zh-CN" sz="1400" b="1" dirty="0">
                <a:latin typeface="+mn-ea"/>
                <a:ea typeface="+mn-ea"/>
              </a:rPr>
              <a:t>中国灌溉排水发展中心</a:t>
            </a:r>
            <a:r>
              <a:rPr lang="en-US" altLang="zh-CN" sz="1400" b="1" dirty="0">
                <a:latin typeface="+mn-ea"/>
                <a:ea typeface="+mn-ea"/>
              </a:rPr>
              <a:t>.</a:t>
            </a:r>
            <a:r>
              <a:rPr lang="zh-CN" altLang="zh-CN" sz="1400" b="1" dirty="0">
                <a:latin typeface="+mn-ea"/>
                <a:ea typeface="+mn-ea"/>
              </a:rPr>
              <a:t>大型灌区现代化建设主要内容与建设标准</a:t>
            </a:r>
            <a:r>
              <a:rPr lang="en-US" altLang="zh-CN" sz="1400" b="1" dirty="0">
                <a:latin typeface="+mn-ea"/>
                <a:ea typeface="+mn-ea"/>
              </a:rPr>
              <a:t>[M].</a:t>
            </a:r>
            <a:r>
              <a:rPr lang="zh-CN" altLang="zh-CN" sz="1400" b="1" dirty="0">
                <a:latin typeface="+mn-ea"/>
                <a:ea typeface="+mn-ea"/>
              </a:rPr>
              <a:t>北京：中华人民共和国水利部，</a:t>
            </a:r>
            <a:r>
              <a:rPr lang="en-US" altLang="zh-CN" sz="1400" b="1" dirty="0">
                <a:latin typeface="+mn-ea"/>
                <a:ea typeface="+mn-ea"/>
              </a:rPr>
              <a:t>2016:3</a:t>
            </a:r>
            <a:endParaRPr lang="zh-CN" altLang="zh-CN" sz="1400" b="1" dirty="0">
              <a:latin typeface="+mn-ea"/>
              <a:ea typeface="+mn-ea"/>
            </a:endParaRPr>
          </a:p>
          <a:p>
            <a:pPr algn="just">
              <a:lnSpc>
                <a:spcPct val="130000"/>
              </a:lnSpc>
            </a:pPr>
            <a:r>
              <a:rPr lang="en-US" altLang="zh-CN" sz="1400" b="1" dirty="0">
                <a:latin typeface="+mn-ea"/>
                <a:ea typeface="+mn-ea"/>
              </a:rPr>
              <a:t>[7]</a:t>
            </a:r>
            <a:r>
              <a:rPr lang="zh-CN" altLang="zh-CN" sz="1400" b="1" dirty="0">
                <a:latin typeface="+mn-ea"/>
                <a:ea typeface="+mn-ea"/>
              </a:rPr>
              <a:t>中华人民共和国水利部</a:t>
            </a:r>
            <a:r>
              <a:rPr lang="en-US" altLang="zh-CN" sz="1400" b="1" dirty="0">
                <a:latin typeface="+mn-ea"/>
                <a:ea typeface="+mn-ea"/>
              </a:rPr>
              <a:t>. SL56-2013</a:t>
            </a:r>
            <a:r>
              <a:rPr lang="zh-CN" altLang="zh-CN" sz="1400" b="1" dirty="0">
                <a:latin typeface="+mn-ea"/>
                <a:ea typeface="+mn-ea"/>
              </a:rPr>
              <a:t>农村水利技术术语</a:t>
            </a:r>
            <a:r>
              <a:rPr lang="en-US" altLang="zh-CN" sz="1400" b="1" dirty="0">
                <a:latin typeface="+mn-ea"/>
                <a:ea typeface="+mn-ea"/>
              </a:rPr>
              <a:t>[M]. </a:t>
            </a:r>
            <a:r>
              <a:rPr lang="zh-CN" altLang="zh-CN" sz="1400" b="1" dirty="0">
                <a:latin typeface="+mn-ea"/>
                <a:ea typeface="+mn-ea"/>
              </a:rPr>
              <a:t>北京：中国水利水电出版社，</a:t>
            </a:r>
            <a:r>
              <a:rPr lang="en-US" altLang="zh-CN" sz="1400" b="1" dirty="0">
                <a:latin typeface="+mn-ea"/>
                <a:ea typeface="+mn-ea"/>
              </a:rPr>
              <a:t>2013</a:t>
            </a:r>
            <a:r>
              <a:rPr lang="zh-CN" altLang="zh-CN" sz="1400" b="1" dirty="0">
                <a:latin typeface="+mn-ea"/>
                <a:ea typeface="+mn-ea"/>
              </a:rPr>
              <a:t>：</a:t>
            </a:r>
            <a:r>
              <a:rPr lang="en-US" altLang="zh-CN" sz="1400" b="1" dirty="0">
                <a:latin typeface="+mn-ea"/>
                <a:ea typeface="+mn-ea"/>
              </a:rPr>
              <a:t>2.</a:t>
            </a:r>
            <a:endParaRPr lang="zh-CN" altLang="zh-CN" sz="1400" b="1" dirty="0">
              <a:latin typeface="+mn-ea"/>
              <a:ea typeface="+mn-ea"/>
            </a:endParaRPr>
          </a:p>
          <a:p>
            <a:pPr algn="just">
              <a:lnSpc>
                <a:spcPct val="130000"/>
              </a:lnSpc>
            </a:pPr>
            <a:r>
              <a:rPr lang="en-US" altLang="zh-CN" sz="1400" b="1" dirty="0">
                <a:latin typeface="+mn-ea"/>
                <a:ea typeface="+mn-ea"/>
              </a:rPr>
              <a:t>[8]</a:t>
            </a:r>
            <a:r>
              <a:rPr lang="zh-CN" altLang="zh-CN" sz="1400" b="1" dirty="0">
                <a:latin typeface="+mn-ea"/>
                <a:ea typeface="+mn-ea"/>
              </a:rPr>
              <a:t>邓孺孺，何执兼，陈晓翔，关履基，何栋</a:t>
            </a:r>
            <a:r>
              <a:rPr lang="en-US" altLang="zh-CN" sz="1400" b="1" dirty="0">
                <a:latin typeface="+mn-ea"/>
                <a:ea typeface="+mn-ea"/>
              </a:rPr>
              <a:t>.</a:t>
            </a:r>
            <a:r>
              <a:rPr lang="zh-CN" altLang="zh-CN" sz="1400" b="1" dirty="0">
                <a:latin typeface="+mn-ea"/>
                <a:ea typeface="+mn-ea"/>
              </a:rPr>
              <a:t>珠江口水域水污染遥感定量分析</a:t>
            </a:r>
            <a:r>
              <a:rPr lang="en-US" altLang="zh-CN" sz="1400" b="1" dirty="0">
                <a:latin typeface="+mn-ea"/>
                <a:ea typeface="+mn-ea"/>
              </a:rPr>
              <a:t>[J].</a:t>
            </a:r>
            <a:r>
              <a:rPr lang="zh-CN" altLang="zh-CN" sz="1400" b="1" dirty="0">
                <a:latin typeface="+mn-ea"/>
                <a:ea typeface="+mn-ea"/>
              </a:rPr>
              <a:t>中山大学学报，</a:t>
            </a:r>
            <a:r>
              <a:rPr lang="en-US" altLang="zh-CN" sz="1400" b="1" dirty="0">
                <a:latin typeface="+mn-ea"/>
                <a:ea typeface="+mn-ea"/>
              </a:rPr>
              <a:t>2002</a:t>
            </a:r>
            <a:r>
              <a:rPr lang="zh-CN" altLang="zh-CN" sz="1400" b="1" dirty="0">
                <a:latin typeface="+mn-ea"/>
                <a:ea typeface="+mn-ea"/>
              </a:rPr>
              <a:t>（</a:t>
            </a:r>
            <a:r>
              <a:rPr lang="en-US" altLang="zh-CN" sz="1400" b="1" dirty="0">
                <a:latin typeface="+mn-ea"/>
                <a:ea typeface="+mn-ea"/>
              </a:rPr>
              <a:t>3</a:t>
            </a:r>
            <a:r>
              <a:rPr lang="zh-CN" altLang="zh-CN" sz="1400" b="1" dirty="0">
                <a:latin typeface="+mn-ea"/>
                <a:ea typeface="+mn-ea"/>
              </a:rPr>
              <a:t>）：</a:t>
            </a:r>
            <a:r>
              <a:rPr lang="en-US" altLang="zh-CN" sz="1400" b="1" dirty="0">
                <a:latin typeface="+mn-ea"/>
                <a:ea typeface="+mn-ea"/>
              </a:rPr>
              <a:t>99-103</a:t>
            </a:r>
            <a:endParaRPr lang="zh-CN" altLang="zh-CN" sz="1400" b="1" dirty="0">
              <a:latin typeface="+mn-ea"/>
              <a:ea typeface="+mn-ea"/>
            </a:endParaRPr>
          </a:p>
          <a:p>
            <a:pPr algn="just">
              <a:lnSpc>
                <a:spcPct val="130000"/>
              </a:lnSpc>
            </a:pPr>
            <a:r>
              <a:rPr lang="en-US" altLang="zh-CN" sz="1400" b="1" dirty="0">
                <a:latin typeface="+mn-ea"/>
                <a:ea typeface="+mn-ea"/>
              </a:rPr>
              <a:t>[9]</a:t>
            </a:r>
            <a:r>
              <a:rPr lang="zh-CN" altLang="zh-CN" sz="1400" b="1" dirty="0">
                <a:latin typeface="+mn-ea"/>
                <a:ea typeface="+mn-ea"/>
              </a:rPr>
              <a:t>陈金水</a:t>
            </a:r>
            <a:r>
              <a:rPr lang="en-US" altLang="zh-CN" sz="1400" b="1" dirty="0">
                <a:latin typeface="+mn-ea"/>
                <a:ea typeface="+mn-ea"/>
              </a:rPr>
              <a:t>. </a:t>
            </a:r>
            <a:r>
              <a:rPr lang="zh-CN" altLang="zh-CN" sz="1400" b="1" dirty="0">
                <a:latin typeface="+mn-ea"/>
                <a:ea typeface="+mn-ea"/>
              </a:rPr>
              <a:t>灌溉水资源非常态控制过程</a:t>
            </a:r>
            <a:r>
              <a:rPr lang="en-US" altLang="zh-CN" sz="1400" b="1" dirty="0">
                <a:latin typeface="+mn-ea"/>
                <a:ea typeface="+mn-ea"/>
              </a:rPr>
              <a:t>[J]</a:t>
            </a:r>
            <a:r>
              <a:rPr lang="zh-CN" altLang="zh-CN" sz="1400" b="1" dirty="0">
                <a:latin typeface="+mn-ea"/>
                <a:ea typeface="+mn-ea"/>
              </a:rPr>
              <a:t>，水利水电技术，</a:t>
            </a:r>
            <a:r>
              <a:rPr lang="en-US" altLang="zh-CN" sz="1400" b="1" dirty="0">
                <a:latin typeface="+mn-ea"/>
                <a:ea typeface="+mn-ea"/>
              </a:rPr>
              <a:t> 2016</a:t>
            </a:r>
            <a:r>
              <a:rPr lang="zh-CN" altLang="zh-CN" sz="1400" b="1" dirty="0">
                <a:latin typeface="+mn-ea"/>
                <a:ea typeface="+mn-ea"/>
              </a:rPr>
              <a:t>（</a:t>
            </a:r>
            <a:r>
              <a:rPr lang="en-US" altLang="zh-CN" sz="1400" b="1" dirty="0">
                <a:latin typeface="+mn-ea"/>
                <a:ea typeface="+mn-ea"/>
              </a:rPr>
              <a:t>5</a:t>
            </a:r>
            <a:r>
              <a:rPr lang="zh-CN" altLang="zh-CN" sz="1400" b="1" dirty="0">
                <a:latin typeface="+mn-ea"/>
                <a:ea typeface="+mn-ea"/>
              </a:rPr>
              <a:t>）：</a:t>
            </a:r>
            <a:r>
              <a:rPr lang="en-US" altLang="zh-CN" sz="1400" b="1" dirty="0">
                <a:latin typeface="+mn-ea"/>
                <a:ea typeface="+mn-ea"/>
              </a:rPr>
              <a:t>1-5.</a:t>
            </a:r>
            <a:endParaRPr lang="zh-CN" altLang="zh-CN" sz="1400" b="1" dirty="0">
              <a:latin typeface="+mn-ea"/>
              <a:ea typeface="+mn-ea"/>
            </a:endParaRPr>
          </a:p>
        </p:txBody>
      </p:sp>
      <p:sp>
        <p:nvSpPr>
          <p:cNvPr id="5" name="矩形 2">
            <a:extLst>
              <a:ext uri="{FF2B5EF4-FFF2-40B4-BE49-F238E27FC236}">
                <a16:creationId xmlns:a16="http://schemas.microsoft.com/office/drawing/2014/main" id="{AB12ECC6-4307-45E8-9492-B95146A2DC6D}"/>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Since  1915                             </a:t>
            </a:r>
            <a:endParaRPr lang="en-US" altLang="zh-CN" sz="800" b="1" dirty="0">
              <a:solidFill>
                <a:schemeClr val="bg1"/>
              </a:solidFill>
              <a:ea typeface="仿宋_GB2312" pitchFamily="49" charset="-122"/>
              <a:cs typeface="Times New Roman" pitchFamily="18" charset="0"/>
            </a:endParaRPr>
          </a:p>
          <a:p>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134147" name="矩形 3"/>
          <p:cNvSpPr>
            <a:spLocks noChangeArrowheads="1"/>
          </p:cNvSpPr>
          <p:nvPr/>
        </p:nvSpPr>
        <p:spPr bwMode="auto">
          <a:xfrm>
            <a:off x="0" y="1844824"/>
            <a:ext cx="9144000" cy="4724370"/>
          </a:xfrm>
          <a:prstGeom prst="rect">
            <a:avLst/>
          </a:prstGeom>
          <a:noFill/>
          <a:ln w="9525">
            <a:noFill/>
            <a:miter lim="800000"/>
            <a:headEnd/>
            <a:tailEnd/>
          </a:ln>
        </p:spPr>
        <p:txBody>
          <a:bodyPr>
            <a:spAutoFit/>
          </a:bodyPr>
          <a:lstStyle/>
          <a:p>
            <a:pPr algn="ctr" eaLnBrk="1" hangingPunct="1">
              <a:spcAft>
                <a:spcPts val="600"/>
              </a:spcAft>
            </a:pPr>
            <a:r>
              <a:rPr lang="zh-CN" altLang="en-US" sz="3600" b="1" dirty="0">
                <a:solidFill>
                  <a:srgbClr val="0000FF"/>
                </a:solidFill>
                <a:latin typeface="华文新魏" pitchFamily="2" charset="-122"/>
                <a:ea typeface="华文新魏" pitchFamily="2" charset="-122"/>
              </a:rPr>
              <a:t>鉴于智慧水利是个全新的话题</a:t>
            </a:r>
            <a:endParaRPr lang="en-US" altLang="zh-CN" sz="3600" b="1" dirty="0">
              <a:solidFill>
                <a:srgbClr val="0000FF"/>
              </a:solidFill>
              <a:latin typeface="华文新魏" pitchFamily="2" charset="-122"/>
              <a:ea typeface="华文新魏" pitchFamily="2" charset="-122"/>
            </a:endParaRPr>
          </a:p>
          <a:p>
            <a:pPr algn="ctr" eaLnBrk="1" hangingPunct="1">
              <a:spcAft>
                <a:spcPts val="2400"/>
              </a:spcAft>
            </a:pPr>
            <a:r>
              <a:rPr lang="zh-CN" altLang="en-US" sz="4800" b="1" dirty="0">
                <a:solidFill>
                  <a:srgbClr val="0000FF"/>
                </a:solidFill>
                <a:latin typeface="华文新魏" panose="02010800040101010101" pitchFamily="2" charset="-122"/>
                <a:ea typeface="华文新魏" panose="02010800040101010101" pitchFamily="2" charset="-122"/>
              </a:rPr>
              <a:t>以上个人见解仅供参考</a:t>
            </a:r>
            <a:endParaRPr lang="en-US" altLang="zh-CN" sz="4800" b="1" dirty="0">
              <a:solidFill>
                <a:srgbClr val="0000FF"/>
              </a:solidFill>
              <a:latin typeface="华文新魏" panose="02010800040101010101" pitchFamily="2" charset="-122"/>
              <a:ea typeface="华文新魏" panose="02010800040101010101" pitchFamily="2" charset="-122"/>
            </a:endParaRPr>
          </a:p>
          <a:p>
            <a:pPr algn="ctr" eaLnBrk="1" hangingPunct="1"/>
            <a:r>
              <a:rPr lang="zh-CN" altLang="en-US" sz="4800" b="1" dirty="0">
                <a:solidFill>
                  <a:srgbClr val="FF0000"/>
                </a:solidFill>
                <a:latin typeface="华文新魏" panose="02010800040101010101" pitchFamily="2" charset="-122"/>
                <a:ea typeface="华文新魏" panose="02010800040101010101" pitchFamily="2" charset="-122"/>
              </a:rPr>
              <a:t>欢迎批评指正</a:t>
            </a:r>
            <a:endParaRPr lang="en-US" altLang="zh-CN" sz="4800" b="1" dirty="0">
              <a:solidFill>
                <a:srgbClr val="FF0000"/>
              </a:solidFill>
              <a:latin typeface="华文新魏" panose="02010800040101010101" pitchFamily="2" charset="-122"/>
              <a:ea typeface="华文新魏" panose="02010800040101010101" pitchFamily="2" charset="-122"/>
            </a:endParaRPr>
          </a:p>
          <a:p>
            <a:pPr algn="ctr" eaLnBrk="1" hangingPunct="1"/>
            <a:r>
              <a:rPr lang="zh-CN" altLang="en-US" sz="3600" b="1" dirty="0">
                <a:latin typeface="华文隶书" pitchFamily="2" charset="-122"/>
                <a:ea typeface="华文隶书" pitchFamily="2" charset="-122"/>
              </a:rPr>
              <a:t>（</a:t>
            </a:r>
            <a:r>
              <a:rPr lang="en-US" altLang="zh-CN" sz="3600" b="1" dirty="0">
                <a:latin typeface="华文隶书" pitchFamily="2" charset="-122"/>
                <a:ea typeface="华文隶书" pitchFamily="2" charset="-122"/>
              </a:rPr>
              <a:t>13951970820/cjshhu@hhu.edu.cn</a:t>
            </a:r>
            <a:r>
              <a:rPr lang="zh-CN" altLang="en-US" sz="3600" b="1" dirty="0">
                <a:latin typeface="华文隶书" pitchFamily="2" charset="-122"/>
                <a:ea typeface="华文隶书" pitchFamily="2" charset="-122"/>
              </a:rPr>
              <a:t>）</a:t>
            </a:r>
            <a:endParaRPr lang="en-US" altLang="zh-CN" sz="3600" b="1" dirty="0">
              <a:latin typeface="华文隶书" pitchFamily="2" charset="-122"/>
              <a:ea typeface="华文隶书" pitchFamily="2" charset="-122"/>
            </a:endParaRPr>
          </a:p>
          <a:p>
            <a:pPr algn="ctr" eaLnBrk="1" hangingPunct="1"/>
            <a:r>
              <a:rPr lang="zh-CN" altLang="en-US" sz="6000" b="1" dirty="0">
                <a:solidFill>
                  <a:srgbClr val="FF0000"/>
                </a:solidFill>
                <a:latin typeface="华文隶书" pitchFamily="2" charset="-122"/>
                <a:ea typeface="华文隶书" pitchFamily="2" charset="-122"/>
              </a:rPr>
              <a:t>谢谢</a:t>
            </a:r>
            <a:endParaRPr lang="en-US" altLang="zh-CN" sz="6000" b="1" dirty="0">
              <a:solidFill>
                <a:srgbClr val="FF0000"/>
              </a:solidFill>
              <a:latin typeface="华文隶书" pitchFamily="2" charset="-122"/>
              <a:ea typeface="华文隶书" pitchFamily="2" charset="-122"/>
            </a:endParaRPr>
          </a:p>
          <a:p>
            <a:pPr algn="ctr" eaLnBrk="1" hangingPunct="1"/>
            <a:endParaRPr lang="zh-CN" altLang="en-US" sz="4800" b="1" dirty="0">
              <a:solidFill>
                <a:srgbClr val="FF0000"/>
              </a:solidFill>
              <a:latin typeface="华文隶书" pitchFamily="2" charset="-122"/>
              <a:ea typeface="华文隶书" pitchFamily="2" charset="-122"/>
            </a:endParaRPr>
          </a:p>
        </p:txBody>
      </p:sp>
      <p:sp>
        <p:nvSpPr>
          <p:cNvPr id="5" name="矩形 2">
            <a:extLst>
              <a:ext uri="{FF2B5EF4-FFF2-40B4-BE49-F238E27FC236}">
                <a16:creationId xmlns:a16="http://schemas.microsoft.com/office/drawing/2014/main" id="{865BB6D8-D8E9-4F2B-A3AB-7EA03629DECE}"/>
              </a:ext>
            </a:extLst>
          </p:cNvPr>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079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971600" y="2625293"/>
            <a:ext cx="7704856" cy="3323987"/>
          </a:xfrm>
          <a:prstGeom prst="rect">
            <a:avLst/>
          </a:prstGeom>
          <a:noFill/>
          <a:ln w="9525">
            <a:noFill/>
            <a:miter lim="800000"/>
            <a:headEnd/>
            <a:tailEnd/>
          </a:ln>
        </p:spPr>
        <p:txBody>
          <a:bodyPr wrap="square">
            <a:spAutoFit/>
          </a:bodyPr>
          <a:lstStyle/>
          <a:p>
            <a:pPr algn="just" eaLnBrk="1" hangingPunct="1">
              <a:lnSpc>
                <a:spcPct val="150000"/>
              </a:lnSpc>
            </a:pPr>
            <a:r>
              <a:rPr lang="zh-CN" altLang="en-US" sz="2000" b="1" dirty="0">
                <a:solidFill>
                  <a:srgbClr val="FF0000"/>
                </a:solidFill>
                <a:latin typeface="华文仿宋" pitchFamily="2" charset="-122"/>
                <a:ea typeface="华文仿宋" pitchFamily="2" charset="-122"/>
              </a:rPr>
              <a:t>统一原则：</a:t>
            </a:r>
            <a:r>
              <a:rPr lang="zh-CN" altLang="en-US" sz="2000" b="1" dirty="0">
                <a:latin typeface="华文仿宋" pitchFamily="2" charset="-122"/>
                <a:ea typeface="华文仿宋" pitchFamily="2" charset="-122"/>
              </a:rPr>
              <a:t>信息化建设遵循四个统一（规划、投资、管理、服务）</a:t>
            </a:r>
            <a:endParaRPr lang="en-US" altLang="zh-CN" sz="2000" b="1" dirty="0">
              <a:latin typeface="华文仿宋" pitchFamily="2" charset="-122"/>
              <a:ea typeface="华文仿宋" pitchFamily="2" charset="-122"/>
            </a:endParaRPr>
          </a:p>
          <a:p>
            <a:pPr algn="just" eaLnBrk="1" hangingPunct="1">
              <a:lnSpc>
                <a:spcPct val="150000"/>
              </a:lnSpc>
            </a:pPr>
            <a:r>
              <a:rPr lang="zh-CN" altLang="en-US" sz="2000" b="1" dirty="0">
                <a:solidFill>
                  <a:srgbClr val="FF0000"/>
                </a:solidFill>
                <a:latin typeface="华文仿宋" pitchFamily="2" charset="-122"/>
                <a:ea typeface="华文仿宋" pitchFamily="2" charset="-122"/>
              </a:rPr>
              <a:t>发展原则：</a:t>
            </a:r>
            <a:r>
              <a:rPr lang="zh-CN" altLang="en-US" sz="2000" b="1" dirty="0">
                <a:latin typeface="华文仿宋" pitchFamily="2" charset="-122"/>
                <a:ea typeface="华文仿宋" pitchFamily="2" charset="-122"/>
              </a:rPr>
              <a:t>信息化建设依据自然法则采取继承发展得方式推进系统     </a:t>
            </a:r>
            <a:endParaRPr lang="en-US" altLang="zh-CN" sz="2000" b="1" dirty="0">
              <a:latin typeface="华文仿宋" pitchFamily="2" charset="-122"/>
              <a:ea typeface="华文仿宋" pitchFamily="2" charset="-122"/>
            </a:endParaRPr>
          </a:p>
          <a:p>
            <a:pPr algn="just" eaLnBrk="1" hangingPunct="1">
              <a:lnSpc>
                <a:spcPct val="150000"/>
              </a:lnSpc>
            </a:pPr>
            <a:r>
              <a:rPr lang="en-US" altLang="zh-CN" sz="2000"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迭代</a:t>
            </a:r>
            <a:endParaRPr lang="en-US" altLang="zh-CN" sz="2000" b="1" dirty="0">
              <a:latin typeface="华文仿宋" pitchFamily="2" charset="-122"/>
              <a:ea typeface="华文仿宋" pitchFamily="2" charset="-122"/>
            </a:endParaRPr>
          </a:p>
          <a:p>
            <a:pPr algn="just" eaLnBrk="1" hangingPunct="1">
              <a:lnSpc>
                <a:spcPct val="150000"/>
              </a:lnSpc>
            </a:pPr>
            <a:r>
              <a:rPr lang="zh-CN" altLang="en-US" sz="2000" b="1" dirty="0">
                <a:solidFill>
                  <a:srgbClr val="FF0000"/>
                </a:solidFill>
                <a:latin typeface="华文仿宋" pitchFamily="2" charset="-122"/>
                <a:ea typeface="华文仿宋" pitchFamily="2" charset="-122"/>
              </a:rPr>
              <a:t>自主原则：</a:t>
            </a:r>
            <a:r>
              <a:rPr lang="zh-CN" altLang="en-US" sz="2000" b="1" dirty="0">
                <a:latin typeface="华文仿宋" pitchFamily="2" charset="-122"/>
                <a:ea typeface="华文仿宋" pitchFamily="2" charset="-122"/>
              </a:rPr>
              <a:t>水利厅自身紧抓信息化的核心理念和关键环节，避免外</a:t>
            </a:r>
            <a:endParaRPr lang="en-US" altLang="zh-CN" sz="2000" b="1" dirty="0">
              <a:latin typeface="华文仿宋" pitchFamily="2" charset="-122"/>
              <a:ea typeface="华文仿宋" pitchFamily="2" charset="-122"/>
            </a:endParaRPr>
          </a:p>
          <a:p>
            <a:pPr algn="just" eaLnBrk="1" hangingPunct="1">
              <a:lnSpc>
                <a:spcPct val="150000"/>
              </a:lnSpc>
            </a:pPr>
            <a:r>
              <a:rPr lang="en-US" altLang="zh-CN" sz="2000"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部供应商的掣</a:t>
            </a:r>
            <a:r>
              <a:rPr lang="en-US" altLang="zh-CN" sz="2000" b="1" baseline="20000" dirty="0" err="1">
                <a:latin typeface="华文仿宋" pitchFamily="2" charset="-122"/>
                <a:ea typeface="华文仿宋" pitchFamily="2" charset="-122"/>
              </a:rPr>
              <a:t>che</a:t>
            </a:r>
            <a:r>
              <a:rPr lang="zh-CN" altLang="en-US" sz="2000" b="1" dirty="0">
                <a:latin typeface="华文仿宋" pitchFamily="2" charset="-122"/>
                <a:ea typeface="华文仿宋" pitchFamily="2" charset="-122"/>
              </a:rPr>
              <a:t>肘</a:t>
            </a:r>
            <a:endParaRPr lang="en-US" altLang="zh-CN" sz="2000" b="1" dirty="0">
              <a:latin typeface="华文仿宋" pitchFamily="2" charset="-122"/>
              <a:ea typeface="华文仿宋" pitchFamily="2" charset="-122"/>
            </a:endParaRPr>
          </a:p>
          <a:p>
            <a:pPr algn="just" eaLnBrk="1" hangingPunct="1">
              <a:lnSpc>
                <a:spcPct val="150000"/>
              </a:lnSpc>
            </a:pPr>
            <a:r>
              <a:rPr lang="zh-CN" altLang="en-US" sz="2000" b="1" dirty="0">
                <a:solidFill>
                  <a:srgbClr val="FF0000"/>
                </a:solidFill>
                <a:latin typeface="华文仿宋" pitchFamily="2" charset="-122"/>
                <a:ea typeface="华文仿宋" pitchFamily="2" charset="-122"/>
              </a:rPr>
              <a:t>快速原则：</a:t>
            </a:r>
            <a:r>
              <a:rPr lang="zh-CN" altLang="en-US" sz="2000" b="1" dirty="0">
                <a:latin typeface="华文仿宋" pitchFamily="2" charset="-122"/>
                <a:ea typeface="华文仿宋" pitchFamily="2" charset="-122"/>
              </a:rPr>
              <a:t>充分利用信息化新技术，加快推动信息化建设与业务改</a:t>
            </a:r>
            <a:endParaRPr lang="en-US" altLang="zh-CN" sz="2000" b="1" dirty="0">
              <a:latin typeface="华文仿宋" pitchFamily="2" charset="-122"/>
              <a:ea typeface="华文仿宋" pitchFamily="2" charset="-122"/>
            </a:endParaRPr>
          </a:p>
          <a:p>
            <a:pPr algn="just" eaLnBrk="1" hangingPunct="1">
              <a:lnSpc>
                <a:spcPct val="150000"/>
              </a:lnSpc>
            </a:pPr>
            <a:r>
              <a:rPr lang="en-US" altLang="zh-CN" sz="2000" b="1" dirty="0">
                <a:latin typeface="华文仿宋" pitchFamily="2" charset="-122"/>
                <a:ea typeface="华文仿宋" pitchFamily="2" charset="-122"/>
              </a:rPr>
              <a:t>                     </a:t>
            </a:r>
            <a:r>
              <a:rPr lang="zh-CN" altLang="en-US" sz="2000" b="1" dirty="0">
                <a:latin typeface="华文仿宋" pitchFamily="2" charset="-122"/>
                <a:ea typeface="华文仿宋" pitchFamily="2" charset="-122"/>
              </a:rPr>
              <a:t>革发展的深度融合</a:t>
            </a:r>
          </a:p>
        </p:txBody>
      </p:sp>
      <p:sp>
        <p:nvSpPr>
          <p:cNvPr id="8" name="左大括号 7"/>
          <p:cNvSpPr/>
          <p:nvPr/>
        </p:nvSpPr>
        <p:spPr bwMode="auto">
          <a:xfrm>
            <a:off x="683568" y="2924944"/>
            <a:ext cx="288032" cy="2448272"/>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a typeface="宋体" pitchFamily="2" charset="-122"/>
            </a:endParaRPr>
          </a:p>
        </p:txBody>
      </p:sp>
      <p:sp>
        <p:nvSpPr>
          <p:cNvPr id="9" name="矩形 8"/>
          <p:cNvSpPr/>
          <p:nvPr/>
        </p:nvSpPr>
        <p:spPr>
          <a:xfrm>
            <a:off x="251520" y="3596823"/>
            <a:ext cx="415498" cy="1200329"/>
          </a:xfrm>
          <a:prstGeom prst="rect">
            <a:avLst/>
          </a:prstGeom>
        </p:spPr>
        <p:txBody>
          <a:bodyPr wrap="none">
            <a:spAutoFit/>
          </a:bodyPr>
          <a:lstStyle/>
          <a:p>
            <a:r>
              <a:rPr lang="zh-CN" altLang="en-US" b="1" dirty="0">
                <a:solidFill>
                  <a:srgbClr val="0000FF"/>
                </a:solidFill>
                <a:latin typeface="黑体" pitchFamily="49" charset="-122"/>
                <a:ea typeface="黑体" pitchFamily="49" charset="-122"/>
              </a:rPr>
              <a:t>全</a:t>
            </a:r>
            <a:endParaRPr lang="en-US" altLang="zh-CN" b="1" dirty="0">
              <a:solidFill>
                <a:srgbClr val="0000FF"/>
              </a:solidFill>
              <a:latin typeface="黑体" pitchFamily="49" charset="-122"/>
              <a:ea typeface="黑体" pitchFamily="49" charset="-122"/>
            </a:endParaRPr>
          </a:p>
          <a:p>
            <a:r>
              <a:rPr lang="zh-CN" altLang="en-US" b="1" dirty="0">
                <a:solidFill>
                  <a:srgbClr val="0000FF"/>
                </a:solidFill>
                <a:latin typeface="黑体" pitchFamily="49" charset="-122"/>
                <a:ea typeface="黑体" pitchFamily="49" charset="-122"/>
              </a:rPr>
              <a:t>面</a:t>
            </a:r>
            <a:endParaRPr lang="en-US" altLang="zh-CN" b="1" dirty="0">
              <a:solidFill>
                <a:srgbClr val="0000FF"/>
              </a:solidFill>
              <a:latin typeface="黑体" pitchFamily="49" charset="-122"/>
              <a:ea typeface="黑体" pitchFamily="49" charset="-122"/>
            </a:endParaRPr>
          </a:p>
          <a:p>
            <a:r>
              <a:rPr lang="zh-CN" altLang="en-US" b="1" dirty="0">
                <a:solidFill>
                  <a:srgbClr val="0000FF"/>
                </a:solidFill>
                <a:latin typeface="黑体" pitchFamily="49" charset="-122"/>
                <a:ea typeface="黑体" pitchFamily="49" charset="-122"/>
              </a:rPr>
              <a:t>贯</a:t>
            </a:r>
            <a:endParaRPr lang="en-US" altLang="zh-CN" b="1" dirty="0">
              <a:solidFill>
                <a:srgbClr val="0000FF"/>
              </a:solidFill>
              <a:latin typeface="黑体" pitchFamily="49" charset="-122"/>
              <a:ea typeface="黑体" pitchFamily="49" charset="-122"/>
            </a:endParaRPr>
          </a:p>
          <a:p>
            <a:r>
              <a:rPr lang="zh-CN" altLang="en-US" b="1" dirty="0">
                <a:solidFill>
                  <a:srgbClr val="0000FF"/>
                </a:solidFill>
                <a:latin typeface="黑体" pitchFamily="49" charset="-122"/>
                <a:ea typeface="黑体" pitchFamily="49" charset="-122"/>
              </a:rPr>
              <a:t>穿</a:t>
            </a:r>
            <a:endParaRPr lang="zh-CN" altLang="en-US" dirty="0">
              <a:latin typeface="黑体" pitchFamily="49" charset="-122"/>
              <a:ea typeface="黑体" pitchFamily="49" charset="-122"/>
            </a:endParaRPr>
          </a:p>
        </p:txBody>
      </p:sp>
      <p:sp>
        <p:nvSpPr>
          <p:cNvPr id="12" name="矩形 11"/>
          <p:cNvSpPr/>
          <p:nvPr/>
        </p:nvSpPr>
        <p:spPr>
          <a:xfrm>
            <a:off x="949429" y="1772816"/>
            <a:ext cx="5134739" cy="559769"/>
          </a:xfrm>
          <a:prstGeom prst="rect">
            <a:avLst/>
          </a:prstGeom>
        </p:spPr>
        <p:txBody>
          <a:bodyPr wrap="none">
            <a:spAutoFit/>
          </a:bodyPr>
          <a:lstStyle/>
          <a:p>
            <a:pPr algn="just" eaLnBrk="1" hangingPunct="1">
              <a:lnSpc>
                <a:spcPct val="150000"/>
              </a:lnSpc>
            </a:pPr>
            <a:r>
              <a:rPr lang="zh-CN" altLang="en-US" sz="2400" b="1" dirty="0">
                <a:solidFill>
                  <a:srgbClr val="0000FF"/>
                </a:solidFill>
                <a:latin typeface="黑体" pitchFamily="49" charset="-122"/>
                <a:ea typeface="黑体" pitchFamily="49" charset="-122"/>
              </a:rPr>
              <a:t>四川省</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智慧水利</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原则</a:t>
            </a:r>
            <a:r>
              <a:rPr lang="zh-CN" altLang="en-US" sz="2400" b="1" dirty="0">
                <a:solidFill>
                  <a:srgbClr val="FF0000"/>
                </a:solidFill>
                <a:latin typeface="黑体" pitchFamily="49" charset="-122"/>
                <a:ea typeface="黑体" pitchFamily="49" charset="-122"/>
              </a:rPr>
              <a:t>（四项）</a:t>
            </a:r>
            <a:r>
              <a:rPr lang="zh-CN" altLang="en-US" sz="2400" b="1" dirty="0">
                <a:solidFill>
                  <a:srgbClr val="0000FF"/>
                </a:solidFill>
                <a:latin typeface="黑体" pitchFamily="49" charset="-122"/>
                <a:ea typeface="黑体" pitchFamily="49" charset="-122"/>
              </a:rPr>
              <a:t>：</a:t>
            </a:r>
            <a:endParaRPr lang="en-US" altLang="zh-CN" sz="2400" b="1" dirty="0">
              <a:solidFill>
                <a:srgbClr val="0000FF"/>
              </a:solidFill>
              <a:latin typeface="黑体" pitchFamily="49" charset="-122"/>
              <a:ea typeface="黑体" pitchFamily="49" charset="-122"/>
            </a:endParaRPr>
          </a:p>
        </p:txBody>
      </p:sp>
      <p:sp>
        <p:nvSpPr>
          <p:cNvPr id="10"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11"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008</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500438" y="354013"/>
            <a:ext cx="2571750" cy="646112"/>
          </a:xfrm>
          <a:prstGeom prst="rect">
            <a:avLst/>
          </a:prstGeom>
          <a:noFill/>
          <a:ln w="9525">
            <a:noFill/>
            <a:miter lim="800000"/>
            <a:headEnd/>
            <a:tailEnd/>
          </a:ln>
        </p:spPr>
        <p:txBody>
          <a:bodyPr anchor="ctr">
            <a:spAutoFit/>
          </a:bodyPr>
          <a:lstStyle/>
          <a:p>
            <a:pPr eaLnBrk="1" hangingPunct="1"/>
            <a:r>
              <a:rPr lang="en-US" altLang="zh-CN" sz="1200" b="1" dirty="0" err="1">
                <a:solidFill>
                  <a:schemeClr val="bg1"/>
                </a:solidFill>
                <a:latin typeface="Times New Roman" pitchFamily="18" charset="0"/>
                <a:ea typeface="仿宋_GB2312" pitchFamily="49" charset="-122"/>
                <a:cs typeface="Times New Roman" pitchFamily="18" charset="0"/>
              </a:rPr>
              <a:t>Hohai</a:t>
            </a:r>
            <a:r>
              <a:rPr lang="en-US" altLang="zh-CN" sz="1200" b="1" dirty="0">
                <a:solidFill>
                  <a:schemeClr val="bg1"/>
                </a:solidFill>
                <a:latin typeface="Times New Roman" pitchFamily="18" charset="0"/>
                <a:ea typeface="仿宋_GB2312" pitchFamily="49" charset="-122"/>
                <a:cs typeface="Times New Roman" pitchFamily="18" charset="0"/>
              </a:rPr>
              <a:t> University                </a:t>
            </a:r>
            <a:endParaRPr lang="en-US" altLang="zh-CN" sz="800" b="1" dirty="0">
              <a:solidFill>
                <a:schemeClr val="bg1"/>
              </a:solidFill>
              <a:ea typeface="仿宋_GB2312" pitchFamily="49" charset="-122"/>
              <a:cs typeface="Times New Roman" pitchFamily="18" charset="0"/>
            </a:endParaRP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1 </a:t>
            </a:r>
            <a:r>
              <a:rPr lang="en-US" altLang="zh-CN" sz="1200" b="1" dirty="0" err="1">
                <a:solidFill>
                  <a:schemeClr val="bg1"/>
                </a:solidFill>
                <a:latin typeface="Times New Roman" pitchFamily="18" charset="0"/>
                <a:ea typeface="仿宋_GB2312" pitchFamily="49" charset="-122"/>
                <a:cs typeface="Times New Roman" pitchFamily="18" charset="0"/>
              </a:rPr>
              <a:t>Xikang</a:t>
            </a:r>
            <a:r>
              <a:rPr lang="en-US" altLang="zh-CN" sz="1200" b="1" dirty="0">
                <a:solidFill>
                  <a:schemeClr val="bg1"/>
                </a:solidFill>
                <a:latin typeface="Times New Roman" pitchFamily="18" charset="0"/>
                <a:ea typeface="仿宋_GB2312" pitchFamily="49" charset="-122"/>
                <a:cs typeface="Times New Roman" pitchFamily="18" charset="0"/>
              </a:rPr>
              <a:t> Road, Nanjing 210098</a:t>
            </a:r>
          </a:p>
          <a:p>
            <a:pPr eaLnBrk="1" hangingPunct="1"/>
            <a:r>
              <a:rPr lang="en-US" altLang="zh-CN" sz="1200" b="1" dirty="0">
                <a:solidFill>
                  <a:schemeClr val="bg1"/>
                </a:solidFill>
                <a:latin typeface="Times New Roman" pitchFamily="18" charset="0"/>
                <a:ea typeface="仿宋_GB2312" pitchFamily="49" charset="-122"/>
                <a:cs typeface="Times New Roman" pitchFamily="18" charset="0"/>
              </a:rPr>
              <a:t>P. R. China                  </a:t>
            </a:r>
            <a:endParaRPr lang="en-US" altLang="zh-CN" b="1" dirty="0">
              <a:solidFill>
                <a:schemeClr val="bg1"/>
              </a:solidFill>
              <a:ea typeface="仿宋_GB2312" pitchFamily="49" charset="-122"/>
              <a:cs typeface="Times New Roman" pitchFamily="18" charset="0"/>
            </a:endParaRPr>
          </a:p>
        </p:txBody>
      </p:sp>
      <p:sp>
        <p:nvSpPr>
          <p:cNvPr id="7" name="矩形 3"/>
          <p:cNvSpPr>
            <a:spLocks noChangeArrowheads="1"/>
          </p:cNvSpPr>
          <p:nvPr/>
        </p:nvSpPr>
        <p:spPr bwMode="auto">
          <a:xfrm>
            <a:off x="683568" y="2420888"/>
            <a:ext cx="7920880" cy="3416320"/>
          </a:xfrm>
          <a:prstGeom prst="rect">
            <a:avLst/>
          </a:prstGeom>
          <a:noFill/>
          <a:ln w="9525">
            <a:noFill/>
            <a:miter lim="800000"/>
            <a:headEnd/>
            <a:tailEnd/>
          </a:ln>
        </p:spPr>
        <p:txBody>
          <a:bodyPr wrap="square">
            <a:spAutoFit/>
          </a:bodyPr>
          <a:lstStyle/>
          <a:p>
            <a:pPr algn="just" eaLnBrk="1" hangingPunct="1">
              <a:lnSpc>
                <a:spcPct val="150000"/>
              </a:lnSpc>
            </a:pPr>
            <a:r>
              <a:rPr lang="zh-CN" altLang="en-US" sz="2000" b="1" dirty="0">
                <a:latin typeface="华文仿宋" pitchFamily="2" charset="-122"/>
                <a:ea typeface="华文仿宋" pitchFamily="2" charset="-122"/>
              </a:rPr>
              <a:t>          </a:t>
            </a:r>
            <a:r>
              <a:rPr lang="zh-CN" altLang="en-US" sz="2400" b="1" dirty="0">
                <a:latin typeface="华文仿宋" pitchFamily="2" charset="-122"/>
                <a:ea typeface="华文仿宋" pitchFamily="2" charset="-122"/>
              </a:rPr>
              <a:t>紧紧围绕水利改革发展的中心任务，强化信息技术与水利业务的深度融合，以创造为核心，整合信息资源，优化信息资源配置，深化信息资源利用，打造一套国内领先的省级水利信息化智慧管理体系，实现四川水利从</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数字水利</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向</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智慧水利</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的跃进，为逐步实现善治高效的水行政治理体系和水利现代化提供更好的支撑和保障。</a:t>
            </a:r>
          </a:p>
        </p:txBody>
      </p:sp>
      <p:sp>
        <p:nvSpPr>
          <p:cNvPr id="12" name="矩形 11"/>
          <p:cNvSpPr/>
          <p:nvPr/>
        </p:nvSpPr>
        <p:spPr>
          <a:xfrm>
            <a:off x="1187624" y="1628800"/>
            <a:ext cx="4515980" cy="646331"/>
          </a:xfrm>
          <a:prstGeom prst="rect">
            <a:avLst/>
          </a:prstGeom>
        </p:spPr>
        <p:txBody>
          <a:bodyPr wrap="none">
            <a:spAutoFit/>
          </a:bodyPr>
          <a:lstStyle/>
          <a:p>
            <a:pPr algn="just" eaLnBrk="1" hangingPunct="1">
              <a:lnSpc>
                <a:spcPct val="150000"/>
              </a:lnSpc>
            </a:pPr>
            <a:r>
              <a:rPr lang="zh-CN" altLang="en-US" sz="2400" b="1" dirty="0">
                <a:solidFill>
                  <a:srgbClr val="0000FF"/>
                </a:solidFill>
                <a:latin typeface="黑体" pitchFamily="49" charset="-122"/>
                <a:ea typeface="黑体" pitchFamily="49" charset="-122"/>
              </a:rPr>
              <a:t>四川省</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智慧水利</a:t>
            </a:r>
            <a:r>
              <a:rPr lang="en-US" altLang="zh-CN" sz="2400" b="1" dirty="0">
                <a:solidFill>
                  <a:srgbClr val="0000FF"/>
                </a:solidFill>
                <a:latin typeface="黑体" pitchFamily="49" charset="-122"/>
                <a:ea typeface="黑体" pitchFamily="49" charset="-122"/>
              </a:rPr>
              <a:t>”</a:t>
            </a:r>
            <a:r>
              <a:rPr lang="zh-CN" altLang="en-US" sz="2400" b="1" dirty="0">
                <a:solidFill>
                  <a:srgbClr val="0000FF"/>
                </a:solidFill>
                <a:latin typeface="黑体" pitchFamily="49" charset="-122"/>
                <a:ea typeface="黑体" pitchFamily="49" charset="-122"/>
              </a:rPr>
              <a:t>总体目标：</a:t>
            </a:r>
            <a:endParaRPr lang="en-US" altLang="zh-CN" sz="2400" b="1" dirty="0">
              <a:solidFill>
                <a:srgbClr val="0000FF"/>
              </a:solidFill>
              <a:latin typeface="黑体" pitchFamily="49" charset="-122"/>
              <a:ea typeface="黑体" pitchFamily="49" charset="-122"/>
            </a:endParaRPr>
          </a:p>
        </p:txBody>
      </p:sp>
      <p:sp>
        <p:nvSpPr>
          <p:cNvPr id="5" name="Rectangle 6"/>
          <p:cNvSpPr>
            <a:spLocks noChangeArrowheads="1"/>
          </p:cNvSpPr>
          <p:nvPr/>
        </p:nvSpPr>
        <p:spPr bwMode="auto">
          <a:xfrm>
            <a:off x="3500438" y="353904"/>
            <a:ext cx="2571750" cy="646331"/>
          </a:xfrm>
          <a:prstGeom prst="rect">
            <a:avLst/>
          </a:prstGeom>
          <a:noFill/>
          <a:ln w="9525">
            <a:noFill/>
            <a:miter lim="800000"/>
            <a:headEnd/>
            <a:tailEnd/>
          </a:ln>
        </p:spPr>
        <p:txBody>
          <a:bodyPr anchor="ctr">
            <a:spAutoFit/>
          </a:bodyPr>
          <a:lstStyle/>
          <a:p>
            <a:r>
              <a:rPr lang="en-US" altLang="zh-CN" sz="1200" b="1" dirty="0" err="1">
                <a:solidFill>
                  <a:schemeClr val="bg1"/>
                </a:solidFill>
                <a:latin typeface="Times New Roman" pitchFamily="18" charset="0"/>
                <a:cs typeface="Times New Roman" pitchFamily="18" charset="0"/>
              </a:rPr>
              <a:t>Hohai</a:t>
            </a:r>
            <a:r>
              <a:rPr lang="en-US" altLang="zh-CN" sz="1200" b="1" dirty="0">
                <a:solidFill>
                  <a:schemeClr val="bg1"/>
                </a:solidFill>
                <a:latin typeface="Times New Roman" pitchFamily="18" charset="0"/>
                <a:cs typeface="Times New Roman" pitchFamily="18" charset="0"/>
              </a:rPr>
              <a:t> University      Since  1915                                              </a:t>
            </a:r>
            <a:endParaRPr lang="en-US" altLang="zh-CN" sz="800" b="1" dirty="0">
              <a:solidFill>
                <a:schemeClr val="bg1"/>
              </a:solidFill>
              <a:cs typeface="Times New Roman" pitchFamily="18" charset="0"/>
            </a:endParaRPr>
          </a:p>
          <a:p>
            <a:r>
              <a:rPr lang="en-US" altLang="zh-CN" sz="1200" b="1" dirty="0">
                <a:solidFill>
                  <a:schemeClr val="bg1"/>
                </a:solidFill>
                <a:latin typeface="Times New Roman" pitchFamily="18" charset="0"/>
                <a:cs typeface="Times New Roman" pitchFamily="18" charset="0"/>
              </a:rPr>
              <a:t>1 </a:t>
            </a:r>
            <a:r>
              <a:rPr lang="en-US" altLang="zh-CN" sz="1200" b="1" dirty="0" err="1">
                <a:solidFill>
                  <a:schemeClr val="bg1"/>
                </a:solidFill>
                <a:latin typeface="Times New Roman" pitchFamily="18" charset="0"/>
                <a:cs typeface="Times New Roman" pitchFamily="18" charset="0"/>
              </a:rPr>
              <a:t>Xikang</a:t>
            </a:r>
            <a:r>
              <a:rPr lang="en-US" altLang="zh-CN" sz="1200" b="1" dirty="0">
                <a:solidFill>
                  <a:schemeClr val="bg1"/>
                </a:solidFill>
                <a:latin typeface="Times New Roman" pitchFamily="18" charset="0"/>
                <a:cs typeface="Times New Roman" pitchFamily="18" charset="0"/>
              </a:rPr>
              <a:t> Road, Nanjing 210098</a:t>
            </a:r>
          </a:p>
          <a:p>
            <a:r>
              <a:rPr lang="en-US" altLang="zh-CN" sz="1200" b="1" dirty="0">
                <a:solidFill>
                  <a:schemeClr val="bg1"/>
                </a:solidFill>
                <a:latin typeface="Times New Roman" pitchFamily="18" charset="0"/>
                <a:cs typeface="Times New Roman" pitchFamily="18" charset="0"/>
              </a:rPr>
              <a:t>P. R. China                  </a:t>
            </a:r>
            <a:endParaRPr lang="en-US" altLang="zh-CN" b="1" dirty="0">
              <a:solidFill>
                <a:schemeClr val="bg1"/>
              </a:solidFill>
              <a:cs typeface="Times New Roman" pitchFamily="18" charset="0"/>
            </a:endParaRPr>
          </a:p>
        </p:txBody>
      </p:sp>
      <p:sp>
        <p:nvSpPr>
          <p:cNvPr id="6" name="矩形 2"/>
          <p:cNvSpPr>
            <a:spLocks noChangeArrowheads="1"/>
          </p:cNvSpPr>
          <p:nvPr/>
        </p:nvSpPr>
        <p:spPr bwMode="auto">
          <a:xfrm>
            <a:off x="5508104" y="6381328"/>
            <a:ext cx="3635896" cy="369332"/>
          </a:xfrm>
          <a:prstGeom prst="rect">
            <a:avLst/>
          </a:prstGeom>
          <a:noFill/>
          <a:ln w="9525">
            <a:noFill/>
            <a:miter lim="800000"/>
            <a:headEnd/>
            <a:tailEnd/>
          </a:ln>
        </p:spPr>
        <p:txBody>
          <a:bodyPr wrap="square">
            <a:spAutoFit/>
          </a:bodyPr>
          <a:lstStyle/>
          <a:p>
            <a:r>
              <a:rPr lang="zh-CN" altLang="en-US" b="1" dirty="0">
                <a:solidFill>
                  <a:schemeClr val="bg1"/>
                </a:solidFill>
                <a:latin typeface="仿宋" pitchFamily="49" charset="-122"/>
                <a:ea typeface="仿宋" pitchFamily="49" charset="-122"/>
                <a:cs typeface="Arial" pitchFamily="34" charset="0"/>
              </a:rPr>
              <a:t>智慧水利实现技术探索 </a:t>
            </a:r>
            <a:r>
              <a:rPr lang="en-US" altLang="zh-CN" b="1" dirty="0">
                <a:solidFill>
                  <a:schemeClr val="bg1"/>
                </a:solidFill>
                <a:latin typeface="仿宋" pitchFamily="49" charset="-122"/>
                <a:ea typeface="仿宋" pitchFamily="49" charset="-122"/>
                <a:cs typeface="Arial" pitchFamily="34" charset="0"/>
              </a:rPr>
              <a:t>009</a:t>
            </a:r>
            <a:endParaRPr lang="zh-CN" altLang="en-US" b="1" dirty="0">
              <a:solidFill>
                <a:schemeClr val="bg1"/>
              </a:solidFill>
              <a:latin typeface="仿宋" pitchFamily="49" charset="-122"/>
              <a:ea typeface="仿宋" pitchFamily="49" charset="-122"/>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20094</TotalTime>
  <Words>9989</Words>
  <Application>Microsoft Office PowerPoint</Application>
  <PresentationFormat>全屏显示(4:3)</PresentationFormat>
  <Paragraphs>649</Paragraphs>
  <Slides>79</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79</vt:i4>
      </vt:variant>
    </vt:vector>
  </HeadingPairs>
  <TitlesOfParts>
    <vt:vector size="93" baseType="lpstr">
      <vt:lpstr>仿宋</vt:lpstr>
      <vt:lpstr>仿宋_GB2312</vt:lpstr>
      <vt:lpstr>黑体</vt:lpstr>
      <vt:lpstr>华文仿宋</vt:lpstr>
      <vt:lpstr>华文隶书</vt:lpstr>
      <vt:lpstr>华文新魏</vt:lpstr>
      <vt:lpstr>华文中宋</vt:lpstr>
      <vt:lpstr>宋体</vt:lpstr>
      <vt:lpstr>新宋体</vt:lpstr>
      <vt:lpstr>Arial</vt:lpstr>
      <vt:lpstr>Calibri</vt:lpstr>
      <vt:lpstr>Times New Roman</vt:lpstr>
      <vt:lpstr>默认设计模板</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灌区现代化发展目标与措施</dc:title>
  <dc:creator>河海大学陈金水</dc:creator>
  <cp:lastModifiedBy>Chen Wei</cp:lastModifiedBy>
  <cp:revision>2629</cp:revision>
  <dcterms:created xsi:type="dcterms:W3CDTF">2004-05-12T01:50:34Z</dcterms:created>
  <dcterms:modified xsi:type="dcterms:W3CDTF">2019-05-30T03:21:21Z</dcterms:modified>
</cp:coreProperties>
</file>