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4">
  <p:sldMasterIdLst>
    <p:sldMasterId id="2147483660" r:id="rId1"/>
  </p:sldMasterIdLst>
  <p:notesMasterIdLst>
    <p:notesMasterId r:id="rId50"/>
  </p:notesMasterIdLst>
  <p:sldIdLst>
    <p:sldId id="748" r:id="rId2"/>
    <p:sldId id="910" r:id="rId3"/>
    <p:sldId id="1330" r:id="rId4"/>
    <p:sldId id="1233" r:id="rId5"/>
    <p:sldId id="1473" r:id="rId6"/>
    <p:sldId id="1154" r:id="rId7"/>
    <p:sldId id="1195" r:id="rId8"/>
    <p:sldId id="1155" r:id="rId9"/>
    <p:sldId id="1268" r:id="rId10"/>
    <p:sldId id="1458" r:id="rId11"/>
    <p:sldId id="1428" r:id="rId12"/>
    <p:sldId id="1460" r:id="rId13"/>
    <p:sldId id="1462" r:id="rId14"/>
    <p:sldId id="1463" r:id="rId15"/>
    <p:sldId id="1466" r:id="rId16"/>
    <p:sldId id="1323" r:id="rId17"/>
    <p:sldId id="1417" r:id="rId18"/>
    <p:sldId id="1421" r:id="rId19"/>
    <p:sldId id="1477" r:id="rId20"/>
    <p:sldId id="1478" r:id="rId21"/>
    <p:sldId id="1475" r:id="rId22"/>
    <p:sldId id="1431" r:id="rId23"/>
    <p:sldId id="1385" r:id="rId24"/>
    <p:sldId id="1378" r:id="rId25"/>
    <p:sldId id="1457" r:id="rId26"/>
    <p:sldId id="1454" r:id="rId27"/>
    <p:sldId id="1476" r:id="rId28"/>
    <p:sldId id="1438" r:id="rId29"/>
    <p:sldId id="1331" r:id="rId30"/>
    <p:sldId id="1332" r:id="rId31"/>
    <p:sldId id="1333" r:id="rId32"/>
    <p:sldId id="1338" r:id="rId33"/>
    <p:sldId id="1339" r:id="rId34"/>
    <p:sldId id="1340" r:id="rId35"/>
    <p:sldId id="1441" r:id="rId36"/>
    <p:sldId id="1448" r:id="rId37"/>
    <p:sldId id="1320" r:id="rId38"/>
    <p:sldId id="1434" r:id="rId39"/>
    <p:sldId id="1296" r:id="rId40"/>
    <p:sldId id="1467" r:id="rId41"/>
    <p:sldId id="1451" r:id="rId42"/>
    <p:sldId id="1479" r:id="rId43"/>
    <p:sldId id="1474" r:id="rId44"/>
    <p:sldId id="1442" r:id="rId45"/>
    <p:sldId id="1229" r:id="rId46"/>
    <p:sldId id="1472" r:id="rId47"/>
    <p:sldId id="1447" r:id="rId48"/>
    <p:sldId id="1019" r:id="rId49"/>
  </p:sldIdLst>
  <p:sldSz cx="9144000" cy="6858000" type="screen4x3"/>
  <p:notesSz cx="6858000" cy="9144000"/>
  <p:embeddedFontLst>
    <p:embeddedFont>
      <p:font typeface="Cambria Math" panose="02040503050406030204" pitchFamily="18" charset="0"/>
      <p:regular r:id="rId51"/>
    </p:embeddedFont>
    <p:embeddedFont>
      <p:font typeface="Arial Unicode MS" panose="02010600030101010101" charset="-122"/>
      <p:regular r:id="rId52"/>
    </p:embeddedFont>
    <p:embeddedFont>
      <p:font typeface="黑体" panose="02010609060101010101" pitchFamily="49" charset="-122"/>
      <p:regular r:id="rId53"/>
    </p:embeddedFont>
    <p:embeddedFont>
      <p:font typeface="Calibri Light" panose="020F0302020204030204" pitchFamily="34" charset="0"/>
      <p:regular r:id="rId54"/>
      <p:italic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微软雅黑" panose="020B0503020204020204" pitchFamily="34" charset="-122"/>
      <p:regular r:id="rId60"/>
      <p:bold r:id="rId61"/>
    </p:embeddedFont>
  </p:embeddedFontLst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2">
          <p15:clr>
            <a:srgbClr val="A4A3A4"/>
          </p15:clr>
        </p15:guide>
        <p15:guide id="2" orient="horz" pos="4141">
          <p15:clr>
            <a:srgbClr val="A4A3A4"/>
          </p15:clr>
        </p15:guide>
        <p15:guide id="3" orient="horz" pos="3456">
          <p15:clr>
            <a:srgbClr val="A4A3A4"/>
          </p15:clr>
        </p15:guide>
        <p15:guide id="4" orient="horz" pos="2425">
          <p15:clr>
            <a:srgbClr val="A4A3A4"/>
          </p15:clr>
        </p15:guide>
        <p15:guide id="5" orient="horz" pos="3591">
          <p15:clr>
            <a:srgbClr val="A4A3A4"/>
          </p15:clr>
        </p15:guide>
        <p15:guide id="6" pos="188">
          <p15:clr>
            <a:srgbClr val="A4A3A4"/>
          </p15:clr>
        </p15:guide>
        <p15:guide id="7" pos="2875">
          <p15:clr>
            <a:srgbClr val="A4A3A4"/>
          </p15:clr>
        </p15:guide>
        <p15:guide id="8" pos="1240">
          <p15:clr>
            <a:srgbClr val="A4A3A4"/>
          </p15:clr>
        </p15:guide>
        <p15:guide id="9" pos="5444">
          <p15:clr>
            <a:srgbClr val="A4A3A4"/>
          </p15:clr>
        </p15:guide>
        <p15:guide id="10" pos="4884">
          <p15:clr>
            <a:srgbClr val="A4A3A4"/>
          </p15:clr>
        </p15:guide>
        <p15:guide id="11" orient="horz" pos="4194">
          <p15:clr>
            <a:srgbClr val="A4A3A4"/>
          </p15:clr>
        </p15:guide>
        <p15:guide id="12" orient="horz" pos="86">
          <p15:clr>
            <a:srgbClr val="A4A3A4"/>
          </p15:clr>
        </p15:guide>
        <p15:guide id="13" orient="horz" pos="24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89" autoAdjust="0"/>
    <p:restoredTop sz="82879" autoAdjust="0"/>
  </p:normalViewPr>
  <p:slideViewPr>
    <p:cSldViewPr snapToGrid="0">
      <p:cViewPr varScale="1">
        <p:scale>
          <a:sx n="95" d="100"/>
          <a:sy n="95" d="100"/>
        </p:scale>
        <p:origin x="1974" y="84"/>
      </p:cViewPr>
      <p:guideLst>
        <p:guide orient="horz" pos="72"/>
        <p:guide orient="horz" pos="4141"/>
        <p:guide orient="horz" pos="3456"/>
        <p:guide orient="horz" pos="2425"/>
        <p:guide orient="horz" pos="3591"/>
        <p:guide pos="188"/>
        <p:guide pos="2875"/>
        <p:guide pos="1240"/>
        <p:guide pos="5444"/>
        <p:guide pos="4884"/>
        <p:guide orient="horz" pos="4194"/>
        <p:guide orient="horz" pos="86"/>
        <p:guide orient="horz" pos="2468"/>
      </p:guideLst>
    </p:cSldViewPr>
  </p:slideViewPr>
  <p:outlineViewPr>
    <p:cViewPr>
      <p:scale>
        <a:sx n="33" d="100"/>
        <a:sy n="33" d="100"/>
      </p:scale>
      <p:origin x="0" y="-869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5" Type="http://schemas.openxmlformats.org/officeDocument/2006/relationships/slide" Target="slides/slide4.xml"/><Relationship Id="rId61" Type="http://schemas.openxmlformats.org/officeDocument/2006/relationships/font" Target="fonts/font1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H:\result1993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H:\result1993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uper%20dearbaby\Desktop\&#32511;&#22320;&#29575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zh-CN" altLang="en-US" sz="1800" b="0" i="0" u="none" strike="noStrike" baseline="0">
                <a:effectLst/>
              </a:rPr>
              <a:t>内涝灾害最大积水时间</a:t>
            </a:r>
            <a:endParaRPr lang="zh-CN" altLang="en-US"/>
          </a:p>
        </c:rich>
      </c:tx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dLbl>
              <c:idx val="0"/>
              <c:layout/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C74F-4059-B953-26CC91B75316}"/>
                </c:ext>
              </c:extLst>
            </c:dLbl>
            <c:dLbl>
              <c:idx val="1"/>
              <c:layout/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74F-4059-B953-26CC91B75316}"/>
                </c:ext>
              </c:extLst>
            </c:dLbl>
            <c:dLbl>
              <c:idx val="2"/>
              <c:layout/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C74F-4059-B953-26CC91B75316}"/>
                </c:ext>
              </c:extLst>
            </c:dLbl>
            <c:dLbl>
              <c:idx val="3"/>
              <c:layout/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74F-4059-B953-26CC91B753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zh-CN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Sheet1!$C$103:$F$103</c:f>
              <c:strCache>
                <c:ptCount val="4"/>
                <c:pt idx="0">
                  <c:v>0.5-1小时</c:v>
                </c:pt>
                <c:pt idx="1">
                  <c:v>1-12小时</c:v>
                </c:pt>
                <c:pt idx="2">
                  <c:v>12小时以上</c:v>
                </c:pt>
                <c:pt idx="3">
                  <c:v>其他</c:v>
                </c:pt>
              </c:strCache>
            </c:strRef>
          </c:cat>
          <c:val>
            <c:numRef>
              <c:f>Sheet1!$E$95:$E$98</c:f>
              <c:numCache>
                <c:formatCode>g/"通""用""格""式"</c:formatCode>
                <c:ptCount val="4"/>
                <c:pt idx="0">
                  <c:v>6</c:v>
                </c:pt>
                <c:pt idx="1">
                  <c:v>57</c:v>
                </c:pt>
                <c:pt idx="2">
                  <c:v>16</c:v>
                </c:pt>
                <c:pt idx="3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74F-4059-B953-26CC91B753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 rtl="0">
            <a:defRPr sz="1200" b="1"/>
          </a:pPr>
          <a:endParaRPr lang="zh-CN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zh-CN" altLang="en-US" sz="1800" b="1" i="0" u="none" strike="noStrike" baseline="0" dirty="0">
                <a:effectLst/>
              </a:rPr>
              <a:t>中国</a:t>
            </a:r>
            <a:r>
              <a:rPr lang="en-US" altLang="zh-CN" sz="1800" b="1" i="0" u="none" strike="noStrike" baseline="0" dirty="0">
                <a:effectLst/>
              </a:rPr>
              <a:t>351</a:t>
            </a:r>
            <a:r>
              <a:rPr lang="zh-CN" altLang="en-US" sz="1800" b="1" i="0" u="none" strike="noStrike" baseline="0" dirty="0">
                <a:effectLst/>
              </a:rPr>
              <a:t>个城市的内涝次数</a:t>
            </a:r>
            <a:endParaRPr lang="zh-CN" altLang="en-US" b="1" dirty="0"/>
          </a:p>
        </c:rich>
      </c:tx>
      <c:layout>
        <c:manualLayout>
          <c:xMode val="edge"/>
          <c:yMode val="edge"/>
          <c:x val="0.12347458469526777"/>
          <c:y val="0.10486822785456271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8840939435846297E-2"/>
          <c:y val="0.259174784673048"/>
          <c:w val="0.60818654648234971"/>
          <c:h val="0.64131105315783621"/>
        </c:manualLayout>
      </c:layout>
      <c:pie3DChart>
        <c:varyColors val="1"/>
        <c:ser>
          <c:idx val="0"/>
          <c:order val="0"/>
          <c:dLbls>
            <c:dLbl>
              <c:idx val="0"/>
              <c:layout/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B2C-4714-87A0-600B26CEA0C9}"/>
                </c:ext>
              </c:extLst>
            </c:dLbl>
            <c:dLbl>
              <c:idx val="1"/>
              <c:layout/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B2C-4714-87A0-600B26CEA0C9}"/>
                </c:ext>
              </c:extLst>
            </c:dLbl>
            <c:dLbl>
              <c:idx val="2"/>
              <c:layout/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B2C-4714-87A0-600B26CEA0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Sheet1!$E$90:$G$90</c:f>
              <c:strCache>
                <c:ptCount val="3"/>
                <c:pt idx="0">
                  <c:v>3次及以上</c:v>
                </c:pt>
                <c:pt idx="1">
                  <c:v>1-2次</c:v>
                </c:pt>
                <c:pt idx="2">
                  <c:v>无</c:v>
                </c:pt>
              </c:strCache>
            </c:strRef>
          </c:cat>
          <c:val>
            <c:numRef>
              <c:f>Sheet1!$D$81:$D$83</c:f>
              <c:numCache>
                <c:formatCode>g/"通""用""格""式"</c:formatCode>
                <c:ptCount val="3"/>
                <c:pt idx="0">
                  <c:v>39</c:v>
                </c:pt>
                <c:pt idx="1">
                  <c:v>22</c:v>
                </c:pt>
                <c:pt idx="2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B2C-4714-87A0-600B26CEA0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 rtl="0">
            <a:defRPr sz="1200" b="1"/>
          </a:pPr>
          <a:endParaRPr lang="zh-CN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横琴新区</a:t>
            </a: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2009-2018</a:t>
            </a:r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绿地率变化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1956303650087682"/>
          <c:y val="0.18027371401604531"/>
          <c:w val="0.8233674814046732"/>
          <c:h val="0.50914745850256216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Sheet1!$A$2:$A$11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xVal>
          <c:yVal>
            <c:numRef>
              <c:f>Sheet1!$B$2:$B$11</c:f>
              <c:numCache>
                <c:formatCode>0.00%</c:formatCode>
                <c:ptCount val="10"/>
                <c:pt idx="0">
                  <c:v>0.62609999999999999</c:v>
                </c:pt>
                <c:pt idx="1">
                  <c:v>0.55571800000000005</c:v>
                </c:pt>
                <c:pt idx="2">
                  <c:v>0.51900000000000002</c:v>
                </c:pt>
                <c:pt idx="3">
                  <c:v>0.52745200000000003</c:v>
                </c:pt>
                <c:pt idx="4">
                  <c:v>0.51768400000000003</c:v>
                </c:pt>
                <c:pt idx="5">
                  <c:v>0.51421288099999996</c:v>
                </c:pt>
                <c:pt idx="6">
                  <c:v>0.54600000000000004</c:v>
                </c:pt>
                <c:pt idx="7">
                  <c:v>0.50683251900000004</c:v>
                </c:pt>
                <c:pt idx="8">
                  <c:v>0.59628000000000003</c:v>
                </c:pt>
                <c:pt idx="9">
                  <c:v>0.60899000000000003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72A-4538-BFAD-F907395C8E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493696"/>
        <c:axId val="46496000"/>
      </c:scatterChart>
      <c:valAx>
        <c:axId val="464936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46496000"/>
        <c:crosses val="autoZero"/>
        <c:crossBetween val="midCat"/>
      </c:valAx>
      <c:valAx>
        <c:axId val="46496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pPr>
            <a:endParaRPr lang="zh-CN"/>
          </a:p>
        </c:txPr>
        <c:crossAx val="464936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眉占位符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zh-CN" altLang="zh-CN"/>
          </a:p>
        </p:txBody>
      </p:sp>
      <p:sp>
        <p:nvSpPr>
          <p:cNvPr id="2051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D5D8F7D7-D6D8-41EC-A483-96A2BB87A09F}" type="datetime1">
              <a:rPr lang="zh-CN" altLang="en-US"/>
              <a:pPr/>
              <a:t>2019/6/3</a:t>
            </a:fld>
            <a:endParaRPr lang="zh-CN" altLang="en-US" sz="1200"/>
          </a:p>
        </p:txBody>
      </p:sp>
      <p:sp>
        <p:nvSpPr>
          <p:cNvPr id="2052" name="幻灯片图像占位符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371600" y="11430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2053" name="备注占位符 4"/>
          <p:cNvSpPr>
            <a:spLocks noGrp="1" noRot="1" noChangeAspect="1" noChangeArrowheads="1"/>
          </p:cNvSpPr>
          <p:nvPr/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0" eaLnBrk="0" hangingPunct="0">
              <a:spcBef>
                <a:spcPct val="30000"/>
              </a:spcBef>
              <a:buFontTx/>
              <a:buNone/>
            </a:pPr>
            <a:r>
              <a:rPr lang="zh-CN" altLang="en-US" sz="1200"/>
              <a:t>单击此处编辑母版文本样式</a:t>
            </a:r>
          </a:p>
          <a:p>
            <a:pPr defTabSz="0" eaLnBrk="0" hangingPunct="0">
              <a:spcBef>
                <a:spcPct val="30000"/>
              </a:spcBef>
              <a:buFontTx/>
              <a:buNone/>
            </a:pPr>
            <a:r>
              <a:rPr lang="zh-CN" altLang="en-US" sz="1200"/>
              <a:t>第二级</a:t>
            </a:r>
          </a:p>
          <a:p>
            <a:pPr defTabSz="0" eaLnBrk="0" hangingPunct="0">
              <a:spcBef>
                <a:spcPct val="30000"/>
              </a:spcBef>
              <a:buFontTx/>
              <a:buNone/>
            </a:pPr>
            <a:r>
              <a:rPr lang="zh-CN" altLang="en-US" sz="1200"/>
              <a:t>第三级</a:t>
            </a:r>
          </a:p>
          <a:p>
            <a:pPr defTabSz="0" eaLnBrk="0" hangingPunct="0">
              <a:spcBef>
                <a:spcPct val="30000"/>
              </a:spcBef>
              <a:buFontTx/>
              <a:buNone/>
            </a:pPr>
            <a:r>
              <a:rPr lang="zh-CN" altLang="en-US" sz="1200"/>
              <a:t>第四级</a:t>
            </a:r>
          </a:p>
          <a:p>
            <a:pPr defTabSz="0" eaLnBrk="0" hangingPunct="0">
              <a:spcBef>
                <a:spcPct val="30000"/>
              </a:spcBef>
              <a:buFontTx/>
              <a:buNone/>
            </a:pPr>
            <a:r>
              <a:rPr lang="zh-CN" altLang="en-US" sz="1200"/>
              <a:t>第五级</a:t>
            </a:r>
          </a:p>
        </p:txBody>
      </p:sp>
      <p:sp>
        <p:nvSpPr>
          <p:cNvPr id="2054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zh-CN" altLang="zh-CN"/>
          </a:p>
        </p:txBody>
      </p:sp>
      <p:sp>
        <p:nvSpPr>
          <p:cNvPr id="2055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6A907C1C-5D3C-4585-8DD3-8B4E9E566F06}" type="slidenum">
              <a:rPr lang="zh-CN" altLang="en-US"/>
              <a:pPr/>
              <a:t>‹#›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265373952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5D8F7D7-D6D8-41EC-A483-96A2BB87A09F}" type="datetime1">
              <a:rPr lang="zh-CN" altLang="en-US" smtClean="0"/>
              <a:pPr/>
              <a:t>2019/6/3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907C1C-5D3C-4585-8DD3-8B4E9E566F06}" type="slidenum">
              <a:rPr lang="zh-CN" altLang="en-US" smtClean="0"/>
              <a:pPr/>
              <a:t>1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5D8F7D7-D6D8-41EC-A483-96A2BB87A09F}" type="datetime1">
              <a:rPr lang="zh-CN" altLang="en-US" smtClean="0"/>
              <a:pPr/>
              <a:t>2019/6/3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907C1C-5D3C-4585-8DD3-8B4E9E566F06}" type="slidenum">
              <a:rPr lang="zh-CN" altLang="en-US" smtClean="0"/>
              <a:pPr/>
              <a:t>21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874056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5D8F7D7-D6D8-41EC-A483-96A2BB87A09F}" type="datetime1">
              <a:rPr lang="zh-CN" altLang="en-US" smtClean="0"/>
              <a:pPr/>
              <a:t>2019/6/3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907C1C-5D3C-4585-8DD3-8B4E9E566F06}" type="slidenum">
              <a:rPr lang="zh-CN" altLang="en-US" smtClean="0"/>
              <a:pPr/>
              <a:t>23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9189106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5D8F7D7-D6D8-41EC-A483-96A2BB87A09F}" type="datetime1">
              <a:rPr lang="zh-CN" altLang="en-US" smtClean="0"/>
              <a:pPr/>
              <a:t>2019/6/3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907C1C-5D3C-4585-8DD3-8B4E9E566F06}" type="slidenum">
              <a:rPr lang="zh-CN" altLang="en-US" smtClean="0"/>
              <a:pPr/>
              <a:t>25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7975521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5D8F7D7-D6D8-41EC-A483-96A2BB87A09F}" type="datetime1">
              <a:rPr lang="zh-CN" altLang="en-US" smtClean="0"/>
              <a:pPr/>
              <a:t>2019/6/3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907C1C-5D3C-4585-8DD3-8B4E9E566F06}" type="slidenum">
              <a:rPr lang="zh-CN" altLang="en-US" smtClean="0"/>
              <a:pPr/>
              <a:t>27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4263676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5D8F7D7-D6D8-41EC-A483-96A2BB87A09F}" type="datetime1">
              <a:rPr lang="zh-CN" altLang="en-US" smtClean="0"/>
              <a:pPr/>
              <a:t>2019/6/3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907C1C-5D3C-4585-8DD3-8B4E9E566F06}" type="slidenum">
              <a:rPr lang="zh-CN" altLang="en-US" smtClean="0"/>
              <a:pPr/>
              <a:t>28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5D8F7D7-D6D8-41EC-A483-96A2BB87A09F}" type="datetime1">
              <a:rPr lang="zh-CN" altLang="en-US" smtClean="0"/>
              <a:pPr/>
              <a:t>2019/6/3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907C1C-5D3C-4585-8DD3-8B4E9E566F06}" type="slidenum">
              <a:rPr lang="zh-CN" altLang="en-US" smtClean="0"/>
              <a:pPr/>
              <a:t>37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5D8F7D7-D6D8-41EC-A483-96A2BB87A09F}" type="datetime1">
              <a:rPr lang="zh-CN" altLang="en-US" smtClean="0"/>
              <a:pPr/>
              <a:t>2019/6/3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907C1C-5D3C-4585-8DD3-8B4E9E566F06}" type="slidenum">
              <a:rPr lang="zh-CN" altLang="en-US" smtClean="0"/>
              <a:pPr/>
              <a:t>38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0033868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05551A-0EB7-4188-B051-105BC9652864}" type="slidenum">
              <a:rPr lang="zh-CN" altLang="en-US" smtClean="0">
                <a:solidFill>
                  <a:prstClr val="black"/>
                </a:solidFill>
              </a:rPr>
              <a:t>39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5D8F7D7-D6D8-41EC-A483-96A2BB87A09F}" type="datetime1">
              <a:rPr lang="zh-CN" altLang="en-US" smtClean="0"/>
              <a:pPr/>
              <a:t>2019/6/3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907C1C-5D3C-4585-8DD3-8B4E9E566F06}" type="slidenum">
              <a:rPr lang="zh-CN" altLang="en-US" smtClean="0"/>
              <a:pPr/>
              <a:t>2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5D8F7D7-D6D8-41EC-A483-96A2BB87A09F}" type="datetime1">
              <a:rPr lang="zh-CN" altLang="en-US" smtClean="0"/>
              <a:pPr/>
              <a:t>2019/6/3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907C1C-5D3C-4585-8DD3-8B4E9E566F06}" type="slidenum">
              <a:rPr lang="zh-CN" altLang="en-US" smtClean="0"/>
              <a:pPr/>
              <a:t>8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251686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5D8F7D7-D6D8-41EC-A483-96A2BB87A09F}" type="datetime1">
              <a:rPr lang="zh-CN" altLang="en-US" smtClean="0"/>
              <a:pPr/>
              <a:t>2019/6/3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907C1C-5D3C-4585-8DD3-8B4E9E566F06}" type="slidenum">
              <a:rPr lang="zh-CN" altLang="en-US" smtClean="0"/>
              <a:pPr/>
              <a:t>9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endParaRPr lang="zh-CN" altLang="en-US" dirty="0"/>
          </a:p>
        </p:txBody>
      </p:sp>
      <p:sp>
        <p:nvSpPr>
          <p:cNvPr id="57348" name="日期占位符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Font typeface="Arial" charset="0"/>
              <a:buNone/>
            </a:pPr>
            <a:endParaRPr lang="zh-CN" altLang="en-US"/>
          </a:p>
        </p:txBody>
      </p:sp>
      <p:sp>
        <p:nvSpPr>
          <p:cNvPr id="57349" name="灯片编号占位符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Font typeface="Arial" charset="0"/>
              <a:buNone/>
            </a:pPr>
            <a:fld id="{9309E43E-CACD-41AE-B5F8-06671F43498F}" type="slidenum">
              <a:rPr altLang="en-US" smtClean="0"/>
              <a:pPr>
                <a:buFont typeface="Arial" charset="0"/>
                <a:buNone/>
              </a:pPr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5D8F7D7-D6D8-41EC-A483-96A2BB87A09F}" type="datetime1">
              <a:rPr lang="zh-CN" altLang="en-US" smtClean="0"/>
              <a:pPr/>
              <a:t>2019/6/3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907C1C-5D3C-4585-8DD3-8B4E9E566F06}" type="slidenum">
              <a:rPr lang="zh-CN" altLang="en-US" smtClean="0"/>
              <a:pPr/>
              <a:t>16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75887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5D8F7D7-D6D8-41EC-A483-96A2BB87A09F}" type="datetime1">
              <a:rPr lang="zh-CN" altLang="en-US" smtClean="0"/>
              <a:pPr/>
              <a:t>2019/6/3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907C1C-5D3C-4585-8DD3-8B4E9E566F06}" type="slidenum">
              <a:rPr lang="zh-CN" altLang="en-US" smtClean="0"/>
              <a:pPr/>
              <a:t>19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209356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AF702D-357C-410A-98A3-96755E19F0F1}" type="datetime1">
              <a:rPr lang="zh-CN" altLang="en-US"/>
              <a:pPr/>
              <a:t>2019/6/3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6AC6EF-BD70-4B60-AE4C-816AE0BF1A29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AF702D-357C-410A-98A3-96755E19F0F1}" type="datetime1">
              <a:rPr lang="zh-CN" altLang="en-US"/>
              <a:pPr/>
              <a:t>2019/6/3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FF146A-CA8B-4E9D-B0F3-080309203110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80213" y="322263"/>
            <a:ext cx="2205037" cy="58547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65100" y="322263"/>
            <a:ext cx="6462713" cy="58547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AF702D-357C-410A-98A3-96755E19F0F1}" type="datetime1">
              <a:rPr lang="zh-CN" altLang="en-US"/>
              <a:pPr/>
              <a:t>2019/6/3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FC9CD5-6E54-4F6A-BB0A-A5E16BE6FE05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3381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A74A4-F080-4017-BA85-909DCEE91BDD}" type="datetimeFigureOut">
              <a:rPr lang="zh-CN" altLang="en-US" smtClean="0"/>
              <a:t>2019/6/3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4768B-4BD0-4B2C-BF6E-6EBD2B187D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348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A74A4-F080-4017-BA85-909DCEE91BDD}" type="datetimeFigureOut">
              <a:rPr lang="zh-CN" altLang="en-US" smtClean="0"/>
              <a:t>2019/6/3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4768B-4BD0-4B2C-BF6E-6EBD2B187D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884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A74A4-F080-4017-BA85-909DCEE91BDD}" type="datetimeFigureOut">
              <a:rPr lang="zh-CN" altLang="en-US" smtClean="0"/>
              <a:t>2019/6/3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4768B-4BD0-4B2C-BF6E-6EBD2B187D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286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AF702D-357C-410A-98A3-96755E19F0F1}" type="datetime1">
              <a:rPr lang="zh-CN" altLang="en-US"/>
              <a:pPr/>
              <a:t>2019/6/3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C0288C-3C28-454A-A024-24F4D46B9851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AF702D-357C-410A-98A3-96755E19F0F1}" type="datetime1">
              <a:rPr lang="zh-CN" altLang="en-US"/>
              <a:pPr/>
              <a:t>2019/6/3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CAE5A4-CEA8-4032-A697-966C5A60555D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AF702D-357C-410A-98A3-96755E19F0F1}" type="datetime1">
              <a:rPr lang="zh-CN" altLang="en-US"/>
              <a:pPr/>
              <a:t>2019/6/3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BB6B23-AA98-4B66-B159-365B1256806A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AF702D-357C-410A-98A3-96755E19F0F1}" type="datetime1">
              <a:rPr lang="zh-CN" altLang="en-US"/>
              <a:pPr/>
              <a:t>2019/6/3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7760F9-FF92-4856-AA53-1E151783F2C9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AF702D-357C-410A-98A3-96755E19F0F1}" type="datetime1">
              <a:rPr lang="zh-CN" altLang="en-US"/>
              <a:pPr/>
              <a:t>2019/6/3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7C2858-F4CC-4B59-AE19-52069E136EE5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AF702D-357C-410A-98A3-96755E19F0F1}" type="datetime1">
              <a:rPr lang="zh-CN" altLang="en-US"/>
              <a:pPr/>
              <a:t>2019/6/3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EE6BB5-5425-4DCA-9DDF-D3AC10B5239E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AF702D-357C-410A-98A3-96755E19F0F1}" type="datetime1">
              <a:rPr lang="zh-CN" altLang="en-US"/>
              <a:pPr/>
              <a:t>2019/6/3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E8F51C-A11B-47FE-909F-740D5CC38D2F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AF702D-357C-410A-98A3-96755E19F0F1}" type="datetime1">
              <a:rPr lang="zh-CN" altLang="en-US"/>
              <a:pPr/>
              <a:t>2019/6/3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0583D8-117E-41C1-9CFE-F7959E09FEE4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65100" y="322263"/>
            <a:ext cx="882015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>
                <a:sym typeface="Calibri Light" charset="0"/>
              </a:rPr>
              <a:t>单击此处编辑母版标题样式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>
                <a:sym typeface="Calibri" pitchFamily="34" charset="0"/>
              </a:rPr>
              <a:t>单击此处编辑母版文本样式</a:t>
            </a:r>
          </a:p>
          <a:p>
            <a:pPr lvl="1"/>
            <a:r>
              <a:rPr lang="zh-CN">
                <a:sym typeface="Calibri" pitchFamily="34" charset="0"/>
              </a:rPr>
              <a:t>第二级</a:t>
            </a:r>
          </a:p>
          <a:p>
            <a:pPr lvl="2"/>
            <a:r>
              <a:rPr lang="zh-CN">
                <a:sym typeface="Calibri" pitchFamily="34" charset="0"/>
              </a:rPr>
              <a:t>第三级</a:t>
            </a:r>
          </a:p>
          <a:p>
            <a:pPr lvl="3"/>
            <a:r>
              <a:rPr lang="zh-CN">
                <a:sym typeface="Calibri" pitchFamily="34" charset="0"/>
              </a:rPr>
              <a:t>第四级</a:t>
            </a:r>
          </a:p>
          <a:p>
            <a:pPr lvl="4"/>
            <a:r>
              <a:rPr lang="zh-CN">
                <a:sym typeface="Calibri" pitchFamily="34" charset="0"/>
              </a:rPr>
              <a:t>第五级</a:t>
            </a:r>
          </a:p>
        </p:txBody>
      </p:sp>
      <p:sp>
        <p:nvSpPr>
          <p:cNvPr id="1028" name="Date Placeholder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6356350"/>
            <a:ext cx="2057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60AF702D-357C-410A-98A3-96755E19F0F1}" type="datetime1">
              <a:rPr lang="zh-CN" altLang="en-US"/>
              <a:pPr/>
              <a:t>2019/6/3</a:t>
            </a:fld>
            <a:endParaRPr lang="zh-CN" altLang="en-US"/>
          </a:p>
        </p:txBody>
      </p:sp>
      <p:sp>
        <p:nvSpPr>
          <p:cNvPr id="1029" name="Footer Placeholder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6356350"/>
            <a:ext cx="30861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endParaRPr lang="zh-CN" altLang="zh-CN"/>
          </a:p>
        </p:txBody>
      </p:sp>
      <p:sp>
        <p:nvSpPr>
          <p:cNvPr id="1030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46838"/>
            <a:ext cx="2057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595959"/>
                </a:solidFill>
              </a:defRPr>
            </a:lvl1pPr>
          </a:lstStyle>
          <a:p>
            <a:fld id="{490D637A-CD28-45EB-B479-5F90D88E0032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5" r:id="rId12"/>
    <p:sldLayoutId id="2147483706" r:id="rId13"/>
    <p:sldLayoutId id="2147483708" r:id="rId14"/>
    <p:sldLayoutId id="2147483709" r:id="rId15"/>
  </p:sldLayoutIdLst>
  <p:hf hdr="0" ftr="0" dt="0"/>
  <p:txStyles>
    <p:titleStyle>
      <a:lvl1pPr marL="914400" indent="-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  <a:sym typeface="Calibri Light" charset="0"/>
        </a:defRPr>
      </a:lvl1pPr>
      <a:lvl2pPr marL="914400" indent="-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微软雅黑" pitchFamily="34" charset="-122"/>
          <a:ea typeface="微软雅黑" pitchFamily="34" charset="-122"/>
          <a:sym typeface="Calibri Light" charset="0"/>
        </a:defRPr>
      </a:lvl2pPr>
      <a:lvl3pPr marL="914400" indent="-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微软雅黑" pitchFamily="34" charset="-122"/>
          <a:ea typeface="微软雅黑" pitchFamily="34" charset="-122"/>
          <a:sym typeface="Calibri Light" charset="0"/>
        </a:defRPr>
      </a:lvl3pPr>
      <a:lvl4pPr marL="914400" indent="-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微软雅黑" pitchFamily="34" charset="-122"/>
          <a:ea typeface="微软雅黑" pitchFamily="34" charset="-122"/>
          <a:sym typeface="Calibri Light" charset="0"/>
        </a:defRPr>
      </a:lvl4pPr>
      <a:lvl5pPr marL="914400" indent="-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微软雅黑" pitchFamily="34" charset="-122"/>
          <a:ea typeface="微软雅黑" pitchFamily="34" charset="-122"/>
          <a:sym typeface="Calibri Light" charset="0"/>
        </a:defRPr>
      </a:lvl5pPr>
      <a:lvl6pPr marL="1371600" indent="-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微软雅黑" pitchFamily="34" charset="-122"/>
          <a:ea typeface="微软雅黑" pitchFamily="34" charset="-122"/>
          <a:sym typeface="Calibri Light" charset="0"/>
        </a:defRPr>
      </a:lvl6pPr>
      <a:lvl7pPr marL="1828800" indent="-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微软雅黑" pitchFamily="34" charset="-122"/>
          <a:ea typeface="微软雅黑" pitchFamily="34" charset="-122"/>
          <a:sym typeface="Calibri Light" charset="0"/>
        </a:defRPr>
      </a:lvl7pPr>
      <a:lvl8pPr marL="2286000" indent="-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微软雅黑" pitchFamily="34" charset="-122"/>
          <a:ea typeface="微软雅黑" pitchFamily="34" charset="-122"/>
          <a:sym typeface="Calibri Light" charset="0"/>
        </a:defRPr>
      </a:lvl8pPr>
      <a:lvl9pPr marL="2743200" indent="-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微软雅黑" pitchFamily="34" charset="-122"/>
          <a:ea typeface="微软雅黑" pitchFamily="34" charset="-122"/>
          <a:sym typeface="Calibri Light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itchFamily="34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itchFamily="34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itchFamily="34" charset="0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20.png"/><Relationship Id="rId4" Type="http://schemas.openxmlformats.org/officeDocument/2006/relationships/image" Target="../media/image7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mars.whu.edu.cn/prof_web/shaozhenfeng/paper/paper-2014/The%20Integrated%20Use%20of%20DMSP-OLS%20Nighttime%20Light%20and%20MODIS%20Data%20for%20Monitoring.pdf" TargetMode="External"/><Relationship Id="rId5" Type="http://schemas.openxmlformats.org/officeDocument/2006/relationships/hyperlink" Target="http://www.lmars.whu.edu.cn/prof_web/shaozhenfeng/paper/paper-2014/Thin%20cloud%20removal%20from%20single%20satellite%20images.pdf" TargetMode="External"/><Relationship Id="rId4" Type="http://schemas.openxmlformats.org/officeDocument/2006/relationships/hyperlink" Target="http://www.lmars.whu.edu.cn/prof_web/shaozhenfeng/paper/paper-2018/Remote%20Sensing%20Image%20Fusion%20With%20Deep%20Convolutional%20Neural%20Network.pdf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mars.whu.edu.cn/prof_web/shaozhenfeng/paper/paper-2014/Thin%20cloud%20removal%20from%20single%20satellite%20images.pdf" TargetMode="External"/><Relationship Id="rId5" Type="http://schemas.openxmlformats.org/officeDocument/2006/relationships/hyperlink" Target="http://ieeexplore.ieee.org/xpl/RecentIssue.jsp?punumber=36&amp;source=authoralert" TargetMode="External"/><Relationship Id="rId4" Type="http://schemas.openxmlformats.org/officeDocument/2006/relationships/hyperlink" Target="https://ieeexplore.ieee.org/document/8625476?source=authoralert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44.pn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tiff"/><Relationship Id="rId3" Type="http://schemas.openxmlformats.org/officeDocument/2006/relationships/image" Target="../media/image74.tiff"/><Relationship Id="rId7" Type="http://schemas.openxmlformats.org/officeDocument/2006/relationships/image" Target="../media/image78.tiff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tiff"/><Relationship Id="rId11" Type="http://schemas.openxmlformats.org/officeDocument/2006/relationships/image" Target="../media/image82.tiff"/><Relationship Id="rId5" Type="http://schemas.openxmlformats.org/officeDocument/2006/relationships/image" Target="../media/image76.tiff"/><Relationship Id="rId10" Type="http://schemas.openxmlformats.org/officeDocument/2006/relationships/image" Target="../media/image81.tiff"/><Relationship Id="rId4" Type="http://schemas.openxmlformats.org/officeDocument/2006/relationships/image" Target="../media/image75.tiff"/><Relationship Id="rId9" Type="http://schemas.openxmlformats.org/officeDocument/2006/relationships/image" Target="../media/image80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shaozhenfeng@whu.edu.cn" TargetMode="External"/><Relationship Id="rId4" Type="http://schemas.openxmlformats.org/officeDocument/2006/relationships/image" Target="../media/image1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94512" y="3880315"/>
            <a:ext cx="83616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邵 振 </a:t>
            </a: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峰  教授  博士生导师</a:t>
            </a:r>
            <a:endParaRPr lang="en-US" altLang="zh-CN" sz="2400" b="1" dirty="0"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武汉大学测绘遥感信息工程国家重点实验室</a:t>
            </a:r>
            <a:endParaRPr lang="en-US" altLang="zh-CN" sz="2400" b="1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itchFamily="34" charset="-122"/>
                <a:ea typeface="微软雅黑" pitchFamily="34" charset="-122"/>
              </a:rPr>
              <a:t>                              </a:t>
            </a:r>
          </a:p>
          <a:p>
            <a:pPr algn="ctr"/>
            <a:r>
              <a:rPr lang="en-US" altLang="zh-CN" sz="2000" b="1" dirty="0" smtClean="0">
                <a:latin typeface="微软雅黑" pitchFamily="34" charset="-122"/>
                <a:ea typeface="微软雅黑" pitchFamily="34" charset="-122"/>
              </a:rPr>
              <a:t>2019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2000" b="1" dirty="0" smtClean="0">
                <a:latin typeface="微软雅黑" pitchFamily="34" charset="-122"/>
                <a:ea typeface="微软雅黑" pitchFamily="34" charset="-122"/>
              </a:rPr>
              <a:t>6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sz="2000" b="1" dirty="0" smtClean="0"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日</a:t>
            </a:r>
            <a:endParaRPr lang="en-US" altLang="zh-CN" sz="2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18699" y="1755330"/>
            <a:ext cx="7366119" cy="6839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500" b="1" dirty="0">
                <a:latin typeface="微软雅黑" pitchFamily="34" charset="-122"/>
                <a:ea typeface="微软雅黑" pitchFamily="34" charset="-122"/>
              </a:rPr>
              <a:t>流域和城市不透水面遥感监测及应用</a:t>
            </a:r>
          </a:p>
        </p:txBody>
      </p:sp>
    </p:spTree>
    <p:extLst>
      <p:ext uri="{BB962C8B-B14F-4D97-AF65-F5344CB8AC3E}">
        <p14:creationId xmlns:p14="http://schemas.microsoft.com/office/powerpoint/2010/main" val="2591745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3"/>
          <p:cNvSpPr txBox="1">
            <a:spLocks noChangeArrowheads="1"/>
          </p:cNvSpPr>
          <p:nvPr/>
        </p:nvSpPr>
        <p:spPr bwMode="auto">
          <a:xfrm>
            <a:off x="346075" y="6046788"/>
            <a:ext cx="87979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Pct val="75000"/>
              <a:buFont typeface="Arial" panose="020B0604020202020204" pitchFamily="34" charset="0"/>
              <a:buNone/>
            </a:pPr>
            <a:r>
              <a:rPr lang="en-US" altLang="zh-CN" sz="24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1950-2030</a:t>
            </a:r>
            <a:r>
              <a:rPr lang="zh-CN" altLang="en-US" sz="24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年世界城镇化发展变化</a:t>
            </a:r>
            <a:endParaRPr lang="en-US" altLang="zh-CN" sz="2400" b="1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Pct val="75000"/>
              <a:buFont typeface="Arial" panose="020B0604020202020204" pitchFamily="34" charset="0"/>
              <a:buNone/>
            </a:pPr>
            <a:r>
              <a:rPr lang="zh-CN" altLang="en-US" sz="24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数据来源：</a:t>
            </a:r>
            <a:r>
              <a:rPr lang="en-US" altLang="zh-CN" sz="24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HTTP://www.un.org/en/databases/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930275"/>
            <a:ext cx="8653462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11141" y="119850"/>
            <a:ext cx="46987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二</a:t>
            </a:r>
            <a:r>
              <a:rPr lang="zh-CN" altLang="zh-CN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高精度不透水面需求</a:t>
            </a:r>
            <a:endParaRPr lang="en-US" altLang="zh-CN" sz="32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  <a:sym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9231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141" y="119850"/>
            <a:ext cx="46987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二</a:t>
            </a:r>
            <a:r>
              <a:rPr lang="zh-CN" altLang="zh-CN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高精度不透水面需求</a:t>
            </a:r>
            <a:endParaRPr lang="en-US" altLang="zh-CN" sz="32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  <a:sym typeface="Calibri Light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-89207" y="670068"/>
            <a:ext cx="601050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美国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低影响开发计划</a:t>
            </a:r>
            <a:r>
              <a:rPr lang="zh-CN" altLang="en-US" dirty="0" smtClean="0"/>
              <a:t>（</a:t>
            </a:r>
            <a:r>
              <a:rPr lang="en-GB" altLang="zh-CN" dirty="0"/>
              <a:t>Low Impact Development, LID</a:t>
            </a:r>
            <a:r>
              <a:rPr lang="zh-CN" altLang="en-GB" dirty="0" smtClean="0"/>
              <a:t>）</a:t>
            </a:r>
            <a:endParaRPr lang="en-US" altLang="zh-CN" dirty="0" smtClean="0"/>
          </a:p>
          <a:p>
            <a:pPr>
              <a:lnSpc>
                <a:spcPct val="200000"/>
              </a:lnSpc>
              <a:defRPr/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英国的可持续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城市排水系统计划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  <a:defRPr/>
            </a:pPr>
            <a:r>
              <a:rPr lang="en-US" altLang="zh-CN" dirty="0"/>
              <a:t> </a:t>
            </a:r>
            <a:r>
              <a:rPr lang="en-US" altLang="zh-CN" dirty="0" smtClean="0"/>
              <a:t>          </a:t>
            </a:r>
            <a:r>
              <a:rPr lang="zh-CN" altLang="en-US" dirty="0" smtClean="0"/>
              <a:t>（</a:t>
            </a:r>
            <a:r>
              <a:rPr lang="en-GB" altLang="zh-CN" dirty="0"/>
              <a:t>Sustainable Urban Drainage System, SUDS</a:t>
            </a:r>
            <a:r>
              <a:rPr lang="zh-CN" altLang="en-GB" dirty="0" smtClean="0"/>
              <a:t>）</a:t>
            </a:r>
            <a:endParaRPr lang="en-US" altLang="zh-CN" dirty="0" smtClean="0"/>
          </a:p>
          <a:p>
            <a:pPr>
              <a:lnSpc>
                <a:spcPct val="200000"/>
              </a:lnSpc>
              <a:defRPr/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澳大利亚的水敏感性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城市设计计划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  <a:defRPr/>
            </a:pPr>
            <a:r>
              <a:rPr lang="en-US" altLang="zh-CN" dirty="0"/>
              <a:t> </a:t>
            </a:r>
            <a:r>
              <a:rPr lang="en-US" altLang="zh-CN" dirty="0" smtClean="0"/>
              <a:t>         </a:t>
            </a:r>
            <a:r>
              <a:rPr lang="zh-CN" altLang="en-US" dirty="0" smtClean="0"/>
              <a:t>（</a:t>
            </a:r>
            <a:r>
              <a:rPr lang="en-GB" altLang="zh-CN" dirty="0"/>
              <a:t>Water Sensitive Urban Design, WSUD</a:t>
            </a:r>
            <a:r>
              <a:rPr lang="zh-CN" altLang="en-GB" dirty="0" smtClean="0"/>
              <a:t>）</a:t>
            </a:r>
            <a:endParaRPr lang="en-US" altLang="zh-CN" dirty="0" smtClean="0"/>
          </a:p>
          <a:p>
            <a:pPr>
              <a:lnSpc>
                <a:spcPct val="200000"/>
              </a:lnSpc>
              <a:defRPr/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新西兰的地影响城市设计与开发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  <a:defRPr/>
            </a:pPr>
            <a:r>
              <a:rPr lang="zh-CN" altLang="en-US" dirty="0" smtClean="0"/>
              <a:t>（</a:t>
            </a:r>
            <a:r>
              <a:rPr lang="en-GB" altLang="zh-CN" dirty="0"/>
              <a:t>Low Impact Urban Design and Development, LIUDD</a:t>
            </a:r>
            <a:r>
              <a:rPr lang="zh-CN" altLang="en-GB" dirty="0" smtClean="0"/>
              <a:t>）</a:t>
            </a:r>
            <a:endParaRPr lang="en-US" altLang="zh-CN" dirty="0" smtClean="0"/>
          </a:p>
          <a:p>
            <a:pPr>
              <a:lnSpc>
                <a:spcPct val="200000"/>
              </a:lnSpc>
              <a:defRPr/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新加坡</a:t>
            </a:r>
            <a:r>
              <a:rPr lang="en-GB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ABC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水源计划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  <a:defRPr/>
            </a:pPr>
            <a:r>
              <a:rPr lang="zh-CN" altLang="en-US" dirty="0" smtClean="0"/>
              <a:t>（</a:t>
            </a:r>
            <a:r>
              <a:rPr lang="en-GB" altLang="zh-CN" dirty="0"/>
              <a:t>Active, Beautiful, Clean Waters Design Guidelines</a:t>
            </a:r>
            <a:r>
              <a:rPr lang="zh-CN" altLang="en-GB" dirty="0" smtClean="0"/>
              <a:t>）</a:t>
            </a:r>
            <a:endParaRPr lang="en-US" altLang="zh-CN" dirty="0" smtClean="0"/>
          </a:p>
          <a:p>
            <a:pPr>
              <a:lnSpc>
                <a:spcPct val="200000"/>
              </a:lnSpc>
              <a:defRPr/>
            </a:pP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</a:t>
            </a:r>
            <a:r>
              <a:rPr lang="zh-CN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海绵城市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 Light" panose="020F0302020204030204" charset="0"/>
            </a:endParaRPr>
          </a:p>
        </p:txBody>
      </p:sp>
      <p:pic>
        <p:nvPicPr>
          <p:cNvPr id="7" name="图片 6" descr="C:\Users\Quteen\AppData\Local\Temp\ksohtml\wpsC7D5.tmp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07843" y="1813551"/>
            <a:ext cx="2822840" cy="1676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 descr="C:\Users\Quteen\AppData\Local\Temp\ksohtml\wpsC7EF.tmp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6603" y="4713911"/>
            <a:ext cx="3707397" cy="197360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矩形 8"/>
          <p:cNvSpPr/>
          <p:nvPr/>
        </p:nvSpPr>
        <p:spPr>
          <a:xfrm>
            <a:off x="6140617" y="4054313"/>
            <a:ext cx="1444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100" dirty="0" smtClean="0">
                <a:latin typeface="Times New Roman" panose="02020603050405020304" pitchFamily="18" charset="0"/>
                <a:ea typeface="仿宋_GB2312" panose="02010600030101010101"/>
              </a:rPr>
              <a:t>SWMM</a:t>
            </a:r>
            <a:r>
              <a:rPr lang="zh-CN" altLang="en-US" b="1" kern="100" dirty="0" smtClean="0">
                <a:latin typeface="Times New Roman" panose="02020603050405020304" pitchFamily="18" charset="0"/>
                <a:ea typeface="仿宋_GB2312" panose="02010600030101010101"/>
              </a:rPr>
              <a:t>模型</a:t>
            </a:r>
            <a:endParaRPr lang="zh-CN" altLang="en-US" b="1" dirty="0"/>
          </a:p>
        </p:txBody>
      </p:sp>
      <p:sp>
        <p:nvSpPr>
          <p:cNvPr id="10" name="矩形 9"/>
          <p:cNvSpPr/>
          <p:nvPr/>
        </p:nvSpPr>
        <p:spPr>
          <a:xfrm>
            <a:off x="6029105" y="3480356"/>
            <a:ext cx="1816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100" dirty="0" err="1">
                <a:latin typeface="Times New Roman" panose="02020603050405020304" pitchFamily="18" charset="0"/>
                <a:ea typeface="仿宋_GB2312" panose="02010600030101010101"/>
              </a:rPr>
              <a:t>InforWorks</a:t>
            </a:r>
            <a:r>
              <a:rPr lang="zh-CN" altLang="en-US" b="1" kern="100" dirty="0">
                <a:latin typeface="Times New Roman" panose="02020603050405020304" pitchFamily="18" charset="0"/>
                <a:ea typeface="仿宋_GB2312" panose="02010600030101010101"/>
              </a:rPr>
              <a:t>模型</a:t>
            </a:r>
            <a:endParaRPr lang="zh-CN" altLang="en-US" b="1" dirty="0"/>
          </a:p>
        </p:txBody>
      </p:sp>
      <p:sp>
        <p:nvSpPr>
          <p:cNvPr id="11" name="矩形 10"/>
          <p:cNvSpPr/>
          <p:nvPr/>
        </p:nvSpPr>
        <p:spPr>
          <a:xfrm>
            <a:off x="5471544" y="701221"/>
            <a:ext cx="44307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需要城市水文模型和雨洪分析模型，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  <a:defRPr/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缺乏高精度不透水面参数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 Light" panose="020F03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32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图表 9"/>
          <p:cNvGraphicFramePr>
            <a:graphicFrameLocks/>
          </p:cNvGraphicFramePr>
          <p:nvPr/>
        </p:nvGraphicFramePr>
        <p:xfrm>
          <a:off x="4932040" y="3774639"/>
          <a:ext cx="4283968" cy="2910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图表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755826"/>
              </p:ext>
            </p:extLst>
          </p:nvPr>
        </p:nvGraphicFramePr>
        <p:xfrm>
          <a:off x="5039544" y="855227"/>
          <a:ext cx="4104456" cy="3197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221" name="矩形 1"/>
          <p:cNvSpPr>
            <a:spLocks noChangeArrowheads="1"/>
          </p:cNvSpPr>
          <p:nvPr/>
        </p:nvSpPr>
        <p:spPr bwMode="auto">
          <a:xfrm>
            <a:off x="148519" y="1741488"/>
            <a:ext cx="457200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/>
              <a:t>据有关统计资料，</a:t>
            </a:r>
            <a:r>
              <a:rPr lang="zh-CN" altLang="en-US" sz="2000" b="1" dirty="0" smtClean="0"/>
              <a:t>过去几年</a:t>
            </a:r>
            <a:r>
              <a:rPr lang="zh-CN" altLang="en-US" sz="2000" b="1" dirty="0"/>
              <a:t>：</a:t>
            </a:r>
            <a:endParaRPr lang="en-US" altLang="zh-CN" sz="2000" b="1" dirty="0"/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2000" b="1" dirty="0">
                <a:solidFill>
                  <a:srgbClr val="FF0000"/>
                </a:solidFill>
              </a:rPr>
              <a:t>全国有超过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300 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多个</a:t>
            </a:r>
            <a:r>
              <a:rPr lang="zh-CN" altLang="en-US" sz="2000" b="1" dirty="0">
                <a:solidFill>
                  <a:srgbClr val="FF0000"/>
                </a:solidFill>
              </a:rPr>
              <a:t>城市遭遇过内涝</a:t>
            </a:r>
            <a:endParaRPr lang="en-US" altLang="zh-CN" sz="20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2000" b="1" dirty="0">
                <a:solidFill>
                  <a:srgbClr val="FF0000"/>
                </a:solidFill>
              </a:rPr>
              <a:t>其中 </a:t>
            </a:r>
            <a:r>
              <a:rPr lang="en-US" altLang="zh-CN" sz="2000" b="1" dirty="0">
                <a:solidFill>
                  <a:srgbClr val="FF0000"/>
                </a:solidFill>
              </a:rPr>
              <a:t>60</a:t>
            </a:r>
            <a:r>
              <a:rPr lang="zh-CN" altLang="en-US" sz="2000" b="1" dirty="0">
                <a:solidFill>
                  <a:srgbClr val="FF0000"/>
                </a:solidFill>
              </a:rPr>
              <a:t>多个城市单次内涝时间超过 </a:t>
            </a:r>
            <a:r>
              <a:rPr lang="en-US" altLang="zh-CN" sz="2000" b="1" dirty="0">
                <a:solidFill>
                  <a:srgbClr val="FF0000"/>
                </a:solidFill>
              </a:rPr>
              <a:t>12 h</a:t>
            </a:r>
            <a:r>
              <a:rPr lang="zh-CN" altLang="en-US" sz="2000" b="1" dirty="0">
                <a:solidFill>
                  <a:srgbClr val="FF0000"/>
                </a:solidFill>
              </a:rPr>
              <a:t>，淹水深度超过</a:t>
            </a:r>
            <a:r>
              <a:rPr lang="en-US" altLang="zh-CN" sz="2000" b="1" dirty="0">
                <a:solidFill>
                  <a:srgbClr val="FF0000"/>
                </a:solidFill>
              </a:rPr>
              <a:t>0. 5 m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2000" b="1" dirty="0">
                <a:solidFill>
                  <a:srgbClr val="FF0000"/>
                </a:solidFill>
              </a:rPr>
              <a:t>北京、深圳、长沙等城市出现人员伤亡，造成生命和财产损失</a:t>
            </a:r>
            <a:endParaRPr lang="en-US" altLang="zh-CN" sz="20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2000" b="1" dirty="0">
                <a:solidFill>
                  <a:srgbClr val="FF0000"/>
                </a:solidFill>
              </a:rPr>
              <a:t>我国 </a:t>
            </a:r>
            <a:r>
              <a:rPr lang="en-US" altLang="zh-CN" sz="2000" b="1" dirty="0">
                <a:solidFill>
                  <a:srgbClr val="FF0000"/>
                </a:solidFill>
              </a:rPr>
              <a:t>1 100 </a:t>
            </a:r>
            <a:r>
              <a:rPr lang="zh-CN" altLang="en-US" sz="2000" b="1" dirty="0">
                <a:solidFill>
                  <a:srgbClr val="FF0000"/>
                </a:solidFill>
              </a:rPr>
              <a:t>座城市缺水</a:t>
            </a:r>
          </a:p>
        </p:txBody>
      </p:sp>
      <p:sp>
        <p:nvSpPr>
          <p:cNvPr id="6" name="矩形 5"/>
          <p:cNvSpPr/>
          <p:nvPr/>
        </p:nvSpPr>
        <p:spPr>
          <a:xfrm>
            <a:off x="11141" y="119850"/>
            <a:ext cx="46987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二</a:t>
            </a:r>
            <a:r>
              <a:rPr lang="zh-CN" altLang="zh-CN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高精度不透水面需求</a:t>
            </a:r>
            <a:endParaRPr lang="en-US" altLang="zh-CN" sz="32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  <a:sym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8074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957263"/>
            <a:ext cx="7905750" cy="51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圆角矩形 20"/>
          <p:cNvSpPr/>
          <p:nvPr/>
        </p:nvSpPr>
        <p:spPr>
          <a:xfrm>
            <a:off x="1031875" y="5892800"/>
            <a:ext cx="6207125" cy="9207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3200" b="1" dirty="0">
                <a:solidFill>
                  <a:srgbClr val="FF0000"/>
                </a:solidFill>
              </a:rPr>
              <a:t>2012</a:t>
            </a:r>
            <a:r>
              <a:rPr lang="zh-CN" altLang="en-US" sz="3200" b="1" dirty="0">
                <a:solidFill>
                  <a:srgbClr val="FF0000"/>
                </a:solidFill>
              </a:rPr>
              <a:t>年北京市特大暴雨水灾</a:t>
            </a:r>
          </a:p>
        </p:txBody>
      </p:sp>
      <p:sp>
        <p:nvSpPr>
          <p:cNvPr id="6" name="矩形 5"/>
          <p:cNvSpPr/>
          <p:nvPr/>
        </p:nvSpPr>
        <p:spPr>
          <a:xfrm>
            <a:off x="7317859" y="161693"/>
            <a:ext cx="18261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重大</a:t>
            </a:r>
            <a:r>
              <a:rPr lang="zh-CN" altLang="en-US" sz="32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需求</a:t>
            </a:r>
          </a:p>
        </p:txBody>
      </p:sp>
      <p:sp>
        <p:nvSpPr>
          <p:cNvPr id="7" name="矩形 6"/>
          <p:cNvSpPr/>
          <p:nvPr/>
        </p:nvSpPr>
        <p:spPr>
          <a:xfrm>
            <a:off x="11141" y="119850"/>
            <a:ext cx="46987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二</a:t>
            </a:r>
            <a:r>
              <a:rPr lang="zh-CN" altLang="zh-CN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高精度不透水面需求</a:t>
            </a:r>
            <a:endParaRPr lang="en-US" altLang="zh-CN" sz="32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  <a:sym typeface="Calibri Light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0226992"/>
      </p:ext>
    </p:extLst>
  </p:cSld>
  <p:clrMapOvr>
    <a:masterClrMapping/>
  </p:clrMapOvr>
  <p:transition advTm="38682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1"/>
          <p:cNvGrpSpPr>
            <a:grpSpLocks/>
          </p:cNvGrpSpPr>
          <p:nvPr/>
        </p:nvGrpSpPr>
        <p:grpSpPr bwMode="auto">
          <a:xfrm>
            <a:off x="274638" y="900113"/>
            <a:ext cx="8358187" cy="2500312"/>
            <a:chOff x="0" y="857232"/>
            <a:chExt cx="8358214" cy="2500330"/>
          </a:xfrm>
        </p:grpSpPr>
        <p:pic>
          <p:nvPicPr>
            <p:cNvPr id="8200" name="Picture 8" descr="C:\Users\sony\Desktop\1007151402f212e63f64d7ab21_副本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266"/>
            <a:stretch>
              <a:fillRect/>
            </a:stretch>
          </p:blipFill>
          <p:spPr bwMode="auto">
            <a:xfrm>
              <a:off x="0" y="857232"/>
              <a:ext cx="8358214" cy="2500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1" name="矩形 9"/>
            <p:cNvSpPr>
              <a:spLocks noChangeArrowheads="1"/>
            </p:cNvSpPr>
            <p:nvPr/>
          </p:nvSpPr>
          <p:spPr bwMode="auto">
            <a:xfrm>
              <a:off x="5786446" y="2928934"/>
              <a:ext cx="2508490" cy="42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indent="455613">
                <a:lnSpc>
                  <a:spcPct val="120000"/>
                </a:lnSpc>
              </a:pPr>
              <a:r>
                <a:rPr lang="en-US" altLang="zh-CN" b="1">
                  <a:solidFill>
                    <a:schemeClr val="bg1"/>
                  </a:solidFill>
                  <a:latin typeface="黑体" pitchFamily="49" charset="-122"/>
                  <a:ea typeface="黑体" pitchFamily="49" charset="-122"/>
                </a:rPr>
                <a:t>1998</a:t>
              </a:r>
              <a:r>
                <a:rPr lang="zh-CN" altLang="en-US" b="1">
                  <a:solidFill>
                    <a:schemeClr val="bg1"/>
                  </a:solidFill>
                  <a:latin typeface="黑体" pitchFamily="49" charset="-122"/>
                  <a:ea typeface="黑体" pitchFamily="49" charset="-122"/>
                </a:rPr>
                <a:t>年汛期的武汉</a:t>
              </a:r>
            </a:p>
          </p:txBody>
        </p:sp>
      </p:grp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552825"/>
            <a:ext cx="4203700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6" name="矩形 1"/>
          <p:cNvSpPr>
            <a:spLocks noChangeArrowheads="1"/>
          </p:cNvSpPr>
          <p:nvPr/>
        </p:nvSpPr>
        <p:spPr bwMode="auto">
          <a:xfrm>
            <a:off x="5940425" y="3875088"/>
            <a:ext cx="250825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indent="455613">
              <a:lnSpc>
                <a:spcPct val="120000"/>
              </a:lnSpc>
            </a:pPr>
            <a:r>
              <a:rPr lang="en-US" altLang="zh-CN" b="1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2016</a:t>
            </a:r>
            <a:r>
              <a:rPr lang="zh-CN" altLang="en-US" b="1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年汛期的武汉</a:t>
            </a:r>
          </a:p>
        </p:txBody>
      </p:sp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525" y="4348163"/>
            <a:ext cx="4716463" cy="247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9" name="矩形 1"/>
          <p:cNvSpPr>
            <a:spLocks noChangeArrowheads="1"/>
          </p:cNvSpPr>
          <p:nvPr/>
        </p:nvSpPr>
        <p:spPr bwMode="auto">
          <a:xfrm>
            <a:off x="0" y="5932488"/>
            <a:ext cx="4191000" cy="380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455613">
              <a:lnSpc>
                <a:spcPct val="120000"/>
              </a:lnSpc>
            </a:pPr>
            <a:r>
              <a:rPr lang="en-US" altLang="zh-CN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2015</a:t>
            </a:r>
            <a:r>
              <a:rPr lang="zh-CN" altLang="en-US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年申请了国家第一批海绵城市</a:t>
            </a:r>
          </a:p>
        </p:txBody>
      </p:sp>
      <p:sp>
        <p:nvSpPr>
          <p:cNvPr id="12" name="矩形 11"/>
          <p:cNvSpPr/>
          <p:nvPr/>
        </p:nvSpPr>
        <p:spPr>
          <a:xfrm>
            <a:off x="11141" y="119850"/>
            <a:ext cx="46987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二</a:t>
            </a:r>
            <a:r>
              <a:rPr lang="zh-CN" altLang="zh-CN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高精度不透水面需求</a:t>
            </a:r>
            <a:endParaRPr lang="en-US" altLang="zh-CN" sz="32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  <a:sym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3375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>
            <a:spLocks/>
          </p:cNvSpPr>
          <p:nvPr/>
        </p:nvSpPr>
        <p:spPr>
          <a:xfrm>
            <a:off x="4735138" y="289325"/>
            <a:ext cx="4408862" cy="545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r">
              <a:spcBef>
                <a:spcPct val="0"/>
              </a:spcBef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城市病呼唤海绵城市</a:t>
            </a:r>
          </a:p>
        </p:txBody>
      </p:sp>
      <p:sp>
        <p:nvSpPr>
          <p:cNvPr id="17" name="矩形 16"/>
          <p:cNvSpPr/>
          <p:nvPr/>
        </p:nvSpPr>
        <p:spPr>
          <a:xfrm>
            <a:off x="0" y="3141151"/>
            <a:ext cx="616662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最大限度地减少城市开发建设对生态环境的影响，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将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70%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的降雨就地消纳和利用</a:t>
            </a:r>
            <a:r>
              <a:rPr lang="zh-CN" altLang="en-US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（不透水面比例需要下降）</a:t>
            </a:r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到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2020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年，城市建成区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20%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以上达到目标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到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2030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年，城市建成区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80%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以上达到目标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524" y="4108867"/>
            <a:ext cx="2890476" cy="2755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矩形 18"/>
          <p:cNvSpPr/>
          <p:nvPr/>
        </p:nvSpPr>
        <p:spPr>
          <a:xfrm>
            <a:off x="0" y="1717896"/>
            <a:ext cx="60997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 b="1" dirty="0">
                <a:latin typeface="+mn-ea"/>
              </a:rPr>
              <a:t>国务院办公厅国办发</a:t>
            </a:r>
            <a:r>
              <a:rPr lang="zh-CN" altLang="en-US" sz="2400" b="1" dirty="0">
                <a:latin typeface="+mn-ea"/>
              </a:rPr>
              <a:t>（</a:t>
            </a:r>
            <a:r>
              <a:rPr lang="zh-CN" altLang="zh-CN" sz="2400" b="1" dirty="0">
                <a:latin typeface="+mn-ea"/>
              </a:rPr>
              <a:t>〔</a:t>
            </a:r>
            <a:r>
              <a:rPr lang="en-US" altLang="zh-CN" sz="2400" b="1" dirty="0">
                <a:latin typeface="+mn-ea"/>
              </a:rPr>
              <a:t>2015</a:t>
            </a:r>
            <a:r>
              <a:rPr lang="zh-CN" altLang="zh-CN" sz="2400" b="1" dirty="0">
                <a:latin typeface="+mn-ea"/>
              </a:rPr>
              <a:t>〕</a:t>
            </a:r>
            <a:r>
              <a:rPr lang="en-US" altLang="zh-CN" sz="2400" b="1" dirty="0">
                <a:latin typeface="+mn-ea"/>
              </a:rPr>
              <a:t>75</a:t>
            </a:r>
            <a:r>
              <a:rPr lang="zh-CN" altLang="zh-CN" sz="2400" b="1" dirty="0">
                <a:latin typeface="+mn-ea"/>
              </a:rPr>
              <a:t>号</a:t>
            </a:r>
            <a:r>
              <a:rPr lang="zh-CN" altLang="en-US" sz="2400" b="1" dirty="0">
                <a:latin typeface="+mn-ea"/>
              </a:rPr>
              <a:t>）</a:t>
            </a:r>
            <a:endParaRPr lang="zh-CN" altLang="zh-CN" sz="2400" b="1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 smtClean="0">
                <a:latin typeface="+mn-ea"/>
              </a:rPr>
              <a:t>《</a:t>
            </a:r>
            <a:r>
              <a:rPr lang="zh-CN" altLang="zh-CN" sz="2400" b="1" dirty="0" smtClean="0">
                <a:latin typeface="+mn-ea"/>
              </a:rPr>
              <a:t>关于</a:t>
            </a:r>
            <a:r>
              <a:rPr lang="zh-CN" altLang="zh-CN" sz="2400" b="1" dirty="0">
                <a:latin typeface="+mn-ea"/>
              </a:rPr>
              <a:t>推进海绵城市建设的指导意见</a:t>
            </a:r>
            <a:r>
              <a:rPr lang="en-US" altLang="zh-CN" sz="2400" b="1" dirty="0" smtClean="0">
                <a:latin typeface="+mn-ea"/>
              </a:rPr>
              <a:t>》 </a:t>
            </a:r>
            <a:endParaRPr lang="zh-CN" altLang="zh-CN" sz="2400" b="1" dirty="0">
              <a:latin typeface="+mn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" y="829311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/>
              <a:t>2015</a:t>
            </a:r>
            <a:r>
              <a:rPr lang="zh-CN" altLang="en-US" sz="2400" b="1" dirty="0"/>
              <a:t>年</a:t>
            </a:r>
            <a:r>
              <a:rPr lang="en-US" altLang="zh-CN" sz="2400" b="1" dirty="0"/>
              <a:t>12</a:t>
            </a:r>
            <a:r>
              <a:rPr lang="zh-CN" altLang="en-US" sz="2400" b="1" dirty="0"/>
              <a:t>月</a:t>
            </a:r>
            <a:r>
              <a:rPr lang="en-US" altLang="zh-CN" sz="2400" b="1" dirty="0"/>
              <a:t>22</a:t>
            </a:r>
            <a:r>
              <a:rPr lang="zh-CN" altLang="en-US" sz="2400" b="1" dirty="0" smtClean="0"/>
              <a:t>日，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时隔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37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年中国重启中央城市工作会议</a:t>
            </a:r>
            <a:endParaRPr lang="zh-CN" altLang="en-US" sz="2400" b="1" dirty="0">
              <a:solidFill>
                <a:srgbClr val="FF0000"/>
              </a:solidFill>
            </a:endParaRPr>
          </a:p>
          <a:p>
            <a:r>
              <a:rPr lang="zh-CN" altLang="en-US" sz="2400" b="1" dirty="0" smtClean="0">
                <a:solidFill>
                  <a:srgbClr val="FF0000"/>
                </a:solidFill>
              </a:rPr>
              <a:t>习总书记提出治理城市病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064" y="1585706"/>
            <a:ext cx="2416572" cy="261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矩形 22"/>
          <p:cNvSpPr/>
          <p:nvPr/>
        </p:nvSpPr>
        <p:spPr>
          <a:xfrm>
            <a:off x="298450" y="5927507"/>
            <a:ext cx="5109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 Light" panose="020F0302020204030204" charset="0"/>
              </a:rPr>
              <a:t>因此，需要开展不透水面提取和监测</a:t>
            </a:r>
            <a:endParaRPr lang="en-US" alt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 Light" panose="020F030202020403020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141" y="119850"/>
            <a:ext cx="46987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二</a:t>
            </a:r>
            <a:r>
              <a:rPr lang="zh-CN" altLang="zh-CN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高精度不透水面需求</a:t>
            </a:r>
            <a:endParaRPr lang="en-US" altLang="zh-CN" sz="32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  <a:sym typeface="Calibri Light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519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8682"/>
    </mc:Choice>
    <mc:Fallback xmlns="">
      <p:transition advTm="38682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/>
          <p:cNvSpPr>
            <a:spLocks noGrp="1" noChangeArrowheads="1"/>
          </p:cNvSpPr>
          <p:nvPr>
            <p:ph type="title" idx="4294967295"/>
          </p:nvPr>
        </p:nvSpPr>
        <p:spPr>
          <a:xfrm>
            <a:off x="165100" y="254430"/>
            <a:ext cx="8820150" cy="511175"/>
          </a:xfrm>
          <a:ln/>
        </p:spPr>
        <p:txBody>
          <a:bodyPr/>
          <a:lstStyle/>
          <a:p>
            <a:pPr marL="0" indent="0">
              <a:lnSpc>
                <a:spcPct val="150000"/>
              </a:lnSpc>
              <a:buFont typeface="Arial" pitchFamily="34" charset="0"/>
              <a:defRPr/>
            </a:pPr>
            <a:r>
              <a:rPr lang="zh-CN" altLang="en-US" sz="4800" kern="1200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主要内容</a:t>
            </a:r>
          </a:p>
        </p:txBody>
      </p:sp>
      <p:sp>
        <p:nvSpPr>
          <p:cNvPr id="10" name="Text Box 6"/>
          <p:cNvSpPr>
            <a:spLocks noChangeArrowheads="1"/>
          </p:cNvSpPr>
          <p:nvPr/>
        </p:nvSpPr>
        <p:spPr bwMode="auto">
          <a:xfrm>
            <a:off x="1021137" y="4337949"/>
            <a:ext cx="6876045" cy="84716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 w="12700">
            <a:solidFill>
              <a:srgbClr val="3B8D8B"/>
            </a:solidFill>
            <a:miter lim="800000"/>
            <a:headEnd/>
            <a:tailEnd/>
          </a:ln>
        </p:spPr>
        <p:txBody>
          <a:bodyPr lIns="216000" anchor="ctr"/>
          <a:lstStyle/>
          <a:p>
            <a:pPr algn="just">
              <a:lnSpc>
                <a:spcPct val="150000"/>
              </a:lnSpc>
            </a:pPr>
            <a:r>
              <a:rPr lang="zh-CN" altLang="en-US" sz="3600" b="1" dirty="0" smtClean="0">
                <a:latin typeface="微软雅黑" pitchFamily="34" charset="-122"/>
                <a:ea typeface="微软雅黑" pitchFamily="34" charset="-122"/>
              </a:rPr>
              <a:t>四</a:t>
            </a:r>
            <a:r>
              <a:rPr lang="zh-CN" altLang="zh-CN" sz="3600" b="1" dirty="0" smtClean="0"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600" b="1" dirty="0">
                <a:latin typeface="微软雅黑" pitchFamily="34" charset="-122"/>
                <a:ea typeface="微软雅黑" pitchFamily="34" charset="-122"/>
              </a:rPr>
              <a:t>流域和城市不</a:t>
            </a:r>
            <a:r>
              <a:rPr lang="zh-CN" altLang="en-US" sz="3600" b="1" dirty="0" smtClean="0">
                <a:latin typeface="微软雅黑" pitchFamily="34" charset="-122"/>
                <a:ea typeface="微软雅黑" pitchFamily="34" charset="-122"/>
              </a:rPr>
              <a:t>透水面监测</a:t>
            </a:r>
            <a:endParaRPr lang="zh-CN" altLang="en-US" sz="36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Text Box 6"/>
          <p:cNvSpPr>
            <a:spLocks noChangeArrowheads="1"/>
          </p:cNvSpPr>
          <p:nvPr/>
        </p:nvSpPr>
        <p:spPr bwMode="auto">
          <a:xfrm>
            <a:off x="1006272" y="5304372"/>
            <a:ext cx="6876045" cy="83347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 w="12700">
            <a:solidFill>
              <a:srgbClr val="3B8D8B"/>
            </a:solidFill>
            <a:miter lim="800000"/>
            <a:headEnd/>
            <a:tailEnd/>
          </a:ln>
        </p:spPr>
        <p:txBody>
          <a:bodyPr lIns="216000" anchor="ctr"/>
          <a:lstStyle/>
          <a:p>
            <a:pPr algn="just">
              <a:lnSpc>
                <a:spcPct val="150000"/>
              </a:lnSpc>
            </a:pPr>
            <a:r>
              <a:rPr lang="zh-CN" altLang="en-US" sz="3600" b="1" dirty="0" smtClean="0">
                <a:latin typeface="微软雅黑" pitchFamily="34" charset="-122"/>
                <a:ea typeface="微软雅黑" pitchFamily="34" charset="-122"/>
              </a:rPr>
              <a:t>五</a:t>
            </a:r>
            <a:r>
              <a:rPr lang="zh-CN" altLang="zh-CN" sz="3600" b="1" dirty="0" smtClean="0"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600" b="1" dirty="0" smtClean="0">
                <a:latin typeface="微软雅黑" pitchFamily="34" charset="-122"/>
                <a:ea typeface="微软雅黑" pitchFamily="34" charset="-122"/>
              </a:rPr>
              <a:t>应用</a:t>
            </a:r>
            <a:r>
              <a:rPr lang="zh-CN" altLang="en-US" sz="3600" b="1" dirty="0">
                <a:latin typeface="微软雅黑" pitchFamily="34" charset="-122"/>
                <a:ea typeface="微软雅黑" pitchFamily="34" charset="-122"/>
              </a:rPr>
              <a:t>情况</a:t>
            </a:r>
          </a:p>
        </p:txBody>
      </p:sp>
      <p:sp>
        <p:nvSpPr>
          <p:cNvPr id="12" name="Text Box 4"/>
          <p:cNvSpPr>
            <a:spLocks noChangeArrowheads="1"/>
          </p:cNvSpPr>
          <p:nvPr/>
        </p:nvSpPr>
        <p:spPr bwMode="auto">
          <a:xfrm>
            <a:off x="1027206" y="3273397"/>
            <a:ext cx="6904560" cy="882762"/>
          </a:xfrm>
          <a:prstGeom prst="roundRect">
            <a:avLst>
              <a:gd name="adj" fmla="val 16667"/>
            </a:avLst>
          </a:prstGeom>
          <a:gradFill rotWithShape="1">
            <a:gsLst>
              <a:gs pos="3000">
                <a:srgbClr val="00A49C"/>
              </a:gs>
              <a:gs pos="53000">
                <a:srgbClr val="007E78"/>
              </a:gs>
            </a:gsLst>
            <a:lin ang="5400000" scaled="1"/>
          </a:gradFill>
          <a:ln w="15875">
            <a:gradFill>
              <a:gsLst>
                <a:gs pos="0">
                  <a:srgbClr val="A5E5E3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lIns="216000" anchor="ctr"/>
          <a:lstStyle/>
          <a:p>
            <a:pPr algn="just">
              <a:lnSpc>
                <a:spcPct val="150000"/>
              </a:lnSpc>
            </a:pPr>
            <a:r>
              <a:rPr lang="zh-CN" altLang="en-US" sz="36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三</a:t>
            </a:r>
            <a:r>
              <a:rPr lang="zh-CN" altLang="zh-CN" sz="36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6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不透水面提取</a:t>
            </a:r>
            <a:endParaRPr lang="zh-CN" altLang="en-US" sz="36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Text Box 5"/>
          <p:cNvSpPr>
            <a:spLocks noChangeArrowheads="1"/>
          </p:cNvSpPr>
          <p:nvPr/>
        </p:nvSpPr>
        <p:spPr bwMode="auto">
          <a:xfrm>
            <a:off x="1015713" y="1247897"/>
            <a:ext cx="6916053" cy="86746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 w="12700">
            <a:solidFill>
              <a:srgbClr val="3B8D8B"/>
            </a:solidFill>
            <a:miter lim="800000"/>
            <a:headEnd/>
            <a:tailEnd/>
          </a:ln>
        </p:spPr>
        <p:txBody>
          <a:bodyPr lIns="216000" anchor="ctr"/>
          <a:lstStyle/>
          <a:p>
            <a:pPr algn="just">
              <a:lnSpc>
                <a:spcPct val="150000"/>
              </a:lnSpc>
            </a:pPr>
            <a:r>
              <a:rPr lang="zh-CN" altLang="en-US" sz="3600" b="1" dirty="0">
                <a:latin typeface="微软雅黑" pitchFamily="34" charset="-122"/>
                <a:ea typeface="微软雅黑" pitchFamily="34" charset="-122"/>
              </a:rPr>
              <a:t>一</a:t>
            </a:r>
            <a:r>
              <a:rPr lang="zh-CN" altLang="zh-CN" sz="3600" b="1" dirty="0" smtClean="0"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600" b="1" dirty="0" smtClean="0">
                <a:latin typeface="微软雅黑" pitchFamily="34" charset="-122"/>
                <a:ea typeface="微软雅黑" pitchFamily="34" charset="-122"/>
              </a:rPr>
              <a:t>不透水面的科学意义</a:t>
            </a:r>
            <a:endParaRPr lang="zh-CN" altLang="en-US" sz="36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Text Box 6"/>
          <p:cNvSpPr>
            <a:spLocks noChangeArrowheads="1"/>
          </p:cNvSpPr>
          <p:nvPr/>
        </p:nvSpPr>
        <p:spPr bwMode="auto">
          <a:xfrm>
            <a:off x="1035716" y="2224969"/>
            <a:ext cx="6876045" cy="86746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 w="12700">
            <a:solidFill>
              <a:srgbClr val="3B8D8B"/>
            </a:solidFill>
            <a:miter lim="800000"/>
            <a:headEnd/>
            <a:tailEnd/>
          </a:ln>
        </p:spPr>
        <p:txBody>
          <a:bodyPr lIns="216000" anchor="ctr"/>
          <a:lstStyle/>
          <a:p>
            <a:pPr algn="just">
              <a:lnSpc>
                <a:spcPct val="150000"/>
              </a:lnSpc>
            </a:pPr>
            <a:r>
              <a:rPr lang="zh-CN" altLang="en-US" sz="3600" b="1" dirty="0">
                <a:latin typeface="微软雅黑" pitchFamily="34" charset="-122"/>
                <a:ea typeface="微软雅黑" pitchFamily="34" charset="-122"/>
              </a:rPr>
              <a:t>二</a:t>
            </a:r>
            <a:r>
              <a:rPr lang="zh-CN" altLang="zh-CN" sz="3600" b="1" dirty="0"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600" b="1" dirty="0">
                <a:latin typeface="微软雅黑" pitchFamily="34" charset="-122"/>
                <a:ea typeface="微软雅黑" pitchFamily="34" charset="-122"/>
              </a:rPr>
              <a:t>高精度不透水</a:t>
            </a:r>
            <a:r>
              <a:rPr lang="zh-CN" altLang="en-US" sz="3600" b="1" dirty="0" smtClean="0">
                <a:latin typeface="微软雅黑" pitchFamily="34" charset="-122"/>
                <a:ea typeface="微软雅黑" pitchFamily="34" charset="-122"/>
              </a:rPr>
              <a:t>面需求</a:t>
            </a:r>
            <a:endParaRPr lang="zh-CN" altLang="en-US" sz="3600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5634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0288C-3C28-454A-A024-24F4D46B9851}" type="slidenum">
              <a:rPr lang="zh-CN" altLang="en-US" smtClean="0"/>
              <a:pPr/>
              <a:t>17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6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5512330"/>
              </p:ext>
            </p:extLst>
          </p:nvPr>
        </p:nvGraphicFramePr>
        <p:xfrm>
          <a:off x="517987" y="902127"/>
          <a:ext cx="7412355" cy="58228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7" r:id="rId3" imgW="13074586" imgH="10230483" progId="Visio.Drawing.11">
                  <p:embed/>
                </p:oleObj>
              </mc:Choice>
              <mc:Fallback>
                <p:oleObj r:id="rId3" imgW="13074586" imgH="10230483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987" y="902127"/>
                        <a:ext cx="7412355" cy="58228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矩形 6"/>
          <p:cNvSpPr/>
          <p:nvPr/>
        </p:nvSpPr>
        <p:spPr>
          <a:xfrm>
            <a:off x="6779250" y="222585"/>
            <a:ext cx="2364750" cy="7439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32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---</a:t>
            </a:r>
            <a:r>
              <a:rPr lang="zh-CN" altLang="en-US" sz="32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技术路线</a:t>
            </a:r>
          </a:p>
        </p:txBody>
      </p:sp>
      <p:sp>
        <p:nvSpPr>
          <p:cNvPr id="8" name="矩形 2"/>
          <p:cNvSpPr>
            <a:spLocks noChangeArrowheads="1"/>
          </p:cNvSpPr>
          <p:nvPr/>
        </p:nvSpPr>
        <p:spPr bwMode="auto">
          <a:xfrm>
            <a:off x="113886" y="114300"/>
            <a:ext cx="34676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三</a:t>
            </a:r>
            <a:r>
              <a:rPr lang="zh-CN" altLang="zh-CN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不透水面提取</a:t>
            </a:r>
            <a:endParaRPr lang="zh-CN" altLang="en-US" sz="32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3876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330463"/>
            <a:ext cx="2057400" cy="365125"/>
          </a:xfrm>
        </p:spPr>
        <p:txBody>
          <a:bodyPr/>
          <a:lstStyle/>
          <a:p>
            <a:fld id="{E4174669-CEB3-49CF-AC32-74C06754B40C}" type="slidenum"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18</a:t>
            </a:fld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2815291" y="932247"/>
            <a:ext cx="1891430" cy="488515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影像分类法</a:t>
            </a:r>
          </a:p>
        </p:txBody>
      </p:sp>
      <p:sp>
        <p:nvSpPr>
          <p:cNvPr id="7" name="Flowchart: Process 6"/>
          <p:cNvSpPr/>
          <p:nvPr/>
        </p:nvSpPr>
        <p:spPr>
          <a:xfrm>
            <a:off x="97298" y="1809020"/>
            <a:ext cx="1891430" cy="488515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像元尺度</a:t>
            </a:r>
          </a:p>
        </p:txBody>
      </p:sp>
      <p:sp>
        <p:nvSpPr>
          <p:cNvPr id="8" name="Flowchart: Process 7"/>
          <p:cNvSpPr/>
          <p:nvPr/>
        </p:nvSpPr>
        <p:spPr>
          <a:xfrm>
            <a:off x="4687384" y="1803654"/>
            <a:ext cx="1891430" cy="488515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亚像元尺度</a:t>
            </a:r>
          </a:p>
        </p:txBody>
      </p:sp>
      <p:sp>
        <p:nvSpPr>
          <p:cNvPr id="9" name="Flowchart: Process 8"/>
          <p:cNvSpPr/>
          <p:nvPr/>
        </p:nvSpPr>
        <p:spPr>
          <a:xfrm>
            <a:off x="7108551" y="1803654"/>
            <a:ext cx="1891430" cy="488515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对象尺度</a:t>
            </a:r>
          </a:p>
        </p:txBody>
      </p:sp>
      <p:sp>
        <p:nvSpPr>
          <p:cNvPr id="10" name="Flowchart: Process 9"/>
          <p:cNvSpPr/>
          <p:nvPr/>
        </p:nvSpPr>
        <p:spPr>
          <a:xfrm>
            <a:off x="87019" y="3171369"/>
            <a:ext cx="448649" cy="1741115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非监督聚类</a:t>
            </a:r>
          </a:p>
        </p:txBody>
      </p:sp>
      <p:sp>
        <p:nvSpPr>
          <p:cNvPr id="11" name="Flowchart: Process 10"/>
          <p:cNvSpPr/>
          <p:nvPr/>
        </p:nvSpPr>
        <p:spPr>
          <a:xfrm>
            <a:off x="1449143" y="2351054"/>
            <a:ext cx="1235901" cy="551146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监督算法</a:t>
            </a:r>
          </a:p>
        </p:txBody>
      </p:sp>
      <p:sp>
        <p:nvSpPr>
          <p:cNvPr id="12" name="Flowchart: Process 11"/>
          <p:cNvSpPr/>
          <p:nvPr/>
        </p:nvSpPr>
        <p:spPr>
          <a:xfrm>
            <a:off x="621239" y="3171370"/>
            <a:ext cx="413878" cy="1741116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传统监督分类</a:t>
            </a:r>
          </a:p>
        </p:txBody>
      </p:sp>
      <p:sp>
        <p:nvSpPr>
          <p:cNvPr id="13" name="Flowchart: Process 12"/>
          <p:cNvSpPr/>
          <p:nvPr/>
        </p:nvSpPr>
        <p:spPr>
          <a:xfrm>
            <a:off x="1107470" y="3171369"/>
            <a:ext cx="455626" cy="1741117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分类回归树</a:t>
            </a:r>
          </a:p>
        </p:txBody>
      </p:sp>
      <p:sp>
        <p:nvSpPr>
          <p:cNvPr id="14" name="Flowchart: Process 13"/>
          <p:cNvSpPr/>
          <p:nvPr/>
        </p:nvSpPr>
        <p:spPr>
          <a:xfrm>
            <a:off x="1651093" y="3171369"/>
            <a:ext cx="442583" cy="1741118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决策树</a:t>
            </a:r>
          </a:p>
        </p:txBody>
      </p:sp>
      <p:sp>
        <p:nvSpPr>
          <p:cNvPr id="15" name="Flowchart: Process 14"/>
          <p:cNvSpPr/>
          <p:nvPr/>
        </p:nvSpPr>
        <p:spPr>
          <a:xfrm>
            <a:off x="2184145" y="3171370"/>
            <a:ext cx="466595" cy="1741118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支持向量机</a:t>
            </a:r>
          </a:p>
        </p:txBody>
      </p:sp>
      <p:sp>
        <p:nvSpPr>
          <p:cNvPr id="16" name="Flowchart: Process 15"/>
          <p:cNvSpPr/>
          <p:nvPr/>
        </p:nvSpPr>
        <p:spPr>
          <a:xfrm>
            <a:off x="7324486" y="3166001"/>
            <a:ext cx="577756" cy="1741115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面向对象分类</a:t>
            </a:r>
          </a:p>
        </p:txBody>
      </p:sp>
      <p:sp>
        <p:nvSpPr>
          <p:cNvPr id="17" name="Flowchart: Process 16"/>
          <p:cNvSpPr/>
          <p:nvPr/>
        </p:nvSpPr>
        <p:spPr>
          <a:xfrm>
            <a:off x="4433996" y="3190613"/>
            <a:ext cx="506777" cy="1741114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亚像元分类器</a:t>
            </a:r>
          </a:p>
        </p:txBody>
      </p:sp>
      <p:sp>
        <p:nvSpPr>
          <p:cNvPr id="18" name="Flowchart: Process 17"/>
          <p:cNvSpPr/>
          <p:nvPr/>
        </p:nvSpPr>
        <p:spPr>
          <a:xfrm>
            <a:off x="5069868" y="3190615"/>
            <a:ext cx="900059" cy="1741115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分类算法与光谱混合分析算法结合</a:t>
            </a:r>
          </a:p>
        </p:txBody>
      </p:sp>
      <p:cxnSp>
        <p:nvCxnSpPr>
          <p:cNvPr id="19" name="Elbow Connector 18"/>
          <p:cNvCxnSpPr>
            <a:stCxn id="6" idx="2"/>
            <a:endCxn id="7" idx="0"/>
          </p:cNvCxnSpPr>
          <p:nvPr/>
        </p:nvCxnSpPr>
        <p:spPr>
          <a:xfrm rot="5400000">
            <a:off x="2207881" y="255895"/>
            <a:ext cx="388258" cy="271799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Elbow Connector 19"/>
          <p:cNvCxnSpPr>
            <a:stCxn id="6" idx="2"/>
            <a:endCxn id="8" idx="0"/>
          </p:cNvCxnSpPr>
          <p:nvPr/>
        </p:nvCxnSpPr>
        <p:spPr>
          <a:xfrm rot="16200000" flipH="1">
            <a:off x="4505606" y="676161"/>
            <a:ext cx="382892" cy="187209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6" idx="2"/>
            <a:endCxn id="9" idx="0"/>
          </p:cNvCxnSpPr>
          <p:nvPr/>
        </p:nvCxnSpPr>
        <p:spPr>
          <a:xfrm rot="16200000" flipH="1">
            <a:off x="5716190" y="-534422"/>
            <a:ext cx="382892" cy="429326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stCxn id="7" idx="2"/>
            <a:endCxn id="10" idx="0"/>
          </p:cNvCxnSpPr>
          <p:nvPr/>
        </p:nvCxnSpPr>
        <p:spPr>
          <a:xfrm rot="5400000">
            <a:off x="240262" y="2368618"/>
            <a:ext cx="873834" cy="731669"/>
          </a:xfrm>
          <a:prstGeom prst="bentConnector3">
            <a:avLst>
              <a:gd name="adj1" fmla="val 38079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7" idx="2"/>
            <a:endCxn id="11" idx="1"/>
          </p:cNvCxnSpPr>
          <p:nvPr/>
        </p:nvCxnSpPr>
        <p:spPr>
          <a:xfrm rot="16200000" flipH="1">
            <a:off x="1081532" y="2259016"/>
            <a:ext cx="329092" cy="40613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11" idx="2"/>
            <a:endCxn id="12" idx="0"/>
          </p:cNvCxnSpPr>
          <p:nvPr/>
        </p:nvCxnSpPr>
        <p:spPr>
          <a:xfrm rot="5400000">
            <a:off x="1313051" y="2417327"/>
            <a:ext cx="269170" cy="123891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stCxn id="11" idx="2"/>
            <a:endCxn id="13" idx="0"/>
          </p:cNvCxnSpPr>
          <p:nvPr/>
        </p:nvCxnSpPr>
        <p:spPr>
          <a:xfrm rot="5400000">
            <a:off x="1566605" y="2670879"/>
            <a:ext cx="269169" cy="73181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stCxn id="11" idx="2"/>
            <a:endCxn id="14" idx="0"/>
          </p:cNvCxnSpPr>
          <p:nvPr/>
        </p:nvCxnSpPr>
        <p:spPr>
          <a:xfrm rot="5400000">
            <a:off x="1835156" y="2939430"/>
            <a:ext cx="269169" cy="19470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Elbow Connector 26"/>
          <p:cNvCxnSpPr>
            <a:stCxn id="11" idx="2"/>
            <a:endCxn id="15" idx="0"/>
          </p:cNvCxnSpPr>
          <p:nvPr/>
        </p:nvCxnSpPr>
        <p:spPr>
          <a:xfrm rot="16200000" flipH="1">
            <a:off x="2107683" y="2861610"/>
            <a:ext cx="269170" cy="35034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stCxn id="8" idx="2"/>
            <a:endCxn id="18" idx="0"/>
          </p:cNvCxnSpPr>
          <p:nvPr/>
        </p:nvCxnSpPr>
        <p:spPr>
          <a:xfrm rot="5400000">
            <a:off x="5127276" y="2684792"/>
            <a:ext cx="898446" cy="11320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8" idx="2"/>
            <a:endCxn id="17" idx="0"/>
          </p:cNvCxnSpPr>
          <p:nvPr/>
        </p:nvCxnSpPr>
        <p:spPr>
          <a:xfrm rot="5400000">
            <a:off x="4711020" y="2268534"/>
            <a:ext cx="898444" cy="94571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Flowchart: Process 29"/>
          <p:cNvSpPr/>
          <p:nvPr/>
        </p:nvSpPr>
        <p:spPr>
          <a:xfrm>
            <a:off x="2723849" y="3171369"/>
            <a:ext cx="455626" cy="1741117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人工神经网络</a:t>
            </a:r>
          </a:p>
        </p:txBody>
      </p:sp>
      <p:sp>
        <p:nvSpPr>
          <p:cNvPr id="31" name="Flowchart: Process 30"/>
          <p:cNvSpPr/>
          <p:nvPr/>
        </p:nvSpPr>
        <p:spPr>
          <a:xfrm>
            <a:off x="3290622" y="3171369"/>
            <a:ext cx="442583" cy="1741118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随机森林</a:t>
            </a:r>
          </a:p>
        </p:txBody>
      </p:sp>
      <p:sp>
        <p:nvSpPr>
          <p:cNvPr id="32" name="Flowchart: Process 31"/>
          <p:cNvSpPr/>
          <p:nvPr/>
        </p:nvSpPr>
        <p:spPr>
          <a:xfrm>
            <a:off x="3846821" y="3171370"/>
            <a:ext cx="466595" cy="1741118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eaVert" rtlCol="0" anchor="ctr" anchorCtr="1"/>
          <a:lstStyle/>
          <a:p>
            <a:pPr algn="ctr">
              <a:lnSpc>
                <a:spcPts val="500"/>
              </a:lnSpc>
            </a:pP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Elbow Connector 32"/>
          <p:cNvCxnSpPr>
            <a:stCxn id="11" idx="2"/>
            <a:endCxn id="30" idx="0"/>
          </p:cNvCxnSpPr>
          <p:nvPr/>
        </p:nvCxnSpPr>
        <p:spPr>
          <a:xfrm rot="16200000" flipH="1">
            <a:off x="2374794" y="2594500"/>
            <a:ext cx="269169" cy="88456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Elbow Connector 33"/>
          <p:cNvCxnSpPr>
            <a:stCxn id="11" idx="2"/>
            <a:endCxn id="31" idx="0"/>
          </p:cNvCxnSpPr>
          <p:nvPr/>
        </p:nvCxnSpPr>
        <p:spPr>
          <a:xfrm rot="16200000" flipH="1">
            <a:off x="2654920" y="2314374"/>
            <a:ext cx="269169" cy="144482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11" idx="2"/>
            <a:endCxn id="32" idx="0"/>
          </p:cNvCxnSpPr>
          <p:nvPr/>
        </p:nvCxnSpPr>
        <p:spPr>
          <a:xfrm rot="16200000" flipH="1">
            <a:off x="2939021" y="2030272"/>
            <a:ext cx="269170" cy="201302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Flowchart: Process 35"/>
          <p:cNvSpPr/>
          <p:nvPr/>
        </p:nvSpPr>
        <p:spPr>
          <a:xfrm>
            <a:off x="6707658" y="3165993"/>
            <a:ext cx="466595" cy="1741118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eaVert" rtlCol="0" anchor="ctr" anchorCtr="1"/>
          <a:lstStyle/>
          <a:p>
            <a:pPr algn="ctr">
              <a:lnSpc>
                <a:spcPts val="500"/>
              </a:lnSpc>
            </a:pP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" name="Elbow Connector 36"/>
          <p:cNvCxnSpPr>
            <a:stCxn id="8" idx="2"/>
            <a:endCxn id="36" idx="0"/>
          </p:cNvCxnSpPr>
          <p:nvPr/>
        </p:nvCxnSpPr>
        <p:spPr>
          <a:xfrm rot="16200000" flipH="1">
            <a:off x="5850115" y="2075152"/>
            <a:ext cx="873824" cy="1307857"/>
          </a:xfrm>
          <a:prstGeom prst="bentConnector3">
            <a:avLst>
              <a:gd name="adj1" fmla="val 51325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Flowchart: Process 37"/>
          <p:cNvSpPr/>
          <p:nvPr/>
        </p:nvSpPr>
        <p:spPr>
          <a:xfrm>
            <a:off x="6072615" y="3165999"/>
            <a:ext cx="505739" cy="1741115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机器学习</a:t>
            </a:r>
          </a:p>
        </p:txBody>
      </p:sp>
      <p:sp>
        <p:nvSpPr>
          <p:cNvPr id="39" name="Flowchart: Process 38"/>
          <p:cNvSpPr/>
          <p:nvPr/>
        </p:nvSpPr>
        <p:spPr>
          <a:xfrm>
            <a:off x="7978616" y="3165999"/>
            <a:ext cx="520908" cy="1741115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算法融合</a:t>
            </a:r>
          </a:p>
        </p:txBody>
      </p:sp>
      <p:sp>
        <p:nvSpPr>
          <p:cNvPr id="40" name="Flowchart: Process 39"/>
          <p:cNvSpPr/>
          <p:nvPr/>
        </p:nvSpPr>
        <p:spPr>
          <a:xfrm>
            <a:off x="8575898" y="3165996"/>
            <a:ext cx="466595" cy="1741118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eaVert" rtlCol="0" anchor="ctr" anchorCtr="1"/>
          <a:lstStyle/>
          <a:p>
            <a:pPr algn="ctr">
              <a:lnSpc>
                <a:spcPts val="500"/>
              </a:lnSpc>
            </a:pP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Elbow Connector 40"/>
          <p:cNvCxnSpPr>
            <a:stCxn id="9" idx="2"/>
            <a:endCxn id="16" idx="0"/>
          </p:cNvCxnSpPr>
          <p:nvPr/>
        </p:nvCxnSpPr>
        <p:spPr>
          <a:xfrm rot="5400000">
            <a:off x="7396899" y="2508634"/>
            <a:ext cx="873832" cy="44090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Elbow Connector 41"/>
          <p:cNvCxnSpPr>
            <a:stCxn id="9" idx="2"/>
            <a:endCxn id="39" idx="0"/>
          </p:cNvCxnSpPr>
          <p:nvPr/>
        </p:nvCxnSpPr>
        <p:spPr>
          <a:xfrm rot="16200000" flipH="1">
            <a:off x="7709753" y="2636682"/>
            <a:ext cx="873830" cy="18480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9" idx="2"/>
            <a:endCxn id="40" idx="0"/>
          </p:cNvCxnSpPr>
          <p:nvPr/>
        </p:nvCxnSpPr>
        <p:spPr>
          <a:xfrm rot="16200000" flipH="1">
            <a:off x="7994818" y="2351617"/>
            <a:ext cx="873827" cy="75493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肘形连接符 53"/>
          <p:cNvCxnSpPr>
            <a:stCxn id="8" idx="2"/>
            <a:endCxn id="38" idx="0"/>
          </p:cNvCxnSpPr>
          <p:nvPr/>
        </p:nvCxnSpPr>
        <p:spPr>
          <a:xfrm rot="16200000" flipH="1">
            <a:off x="5542377" y="2382891"/>
            <a:ext cx="873830" cy="692386"/>
          </a:xfrm>
          <a:prstGeom prst="bentConnector3">
            <a:avLst>
              <a:gd name="adj1" fmla="val 51325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3"/>
          <a:srcRect b="33707"/>
          <a:stretch/>
        </p:blipFill>
        <p:spPr>
          <a:xfrm>
            <a:off x="446321" y="5008493"/>
            <a:ext cx="2304711" cy="185674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3"/>
          <a:srcRect t="66255" r="49320"/>
          <a:stretch/>
        </p:blipFill>
        <p:spPr>
          <a:xfrm>
            <a:off x="2924653" y="5173357"/>
            <a:ext cx="1961507" cy="1587244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940" y="5087935"/>
            <a:ext cx="2525790" cy="1697864"/>
          </a:xfrm>
          <a:prstGeom prst="rect">
            <a:avLst/>
          </a:prstGeom>
        </p:spPr>
      </p:pic>
      <p:sp>
        <p:nvSpPr>
          <p:cNvPr id="47" name="矩形 2"/>
          <p:cNvSpPr>
            <a:spLocks noChangeArrowheads="1"/>
          </p:cNvSpPr>
          <p:nvPr/>
        </p:nvSpPr>
        <p:spPr bwMode="auto">
          <a:xfrm>
            <a:off x="7317859" y="114300"/>
            <a:ext cx="1826141" cy="743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方法选择</a:t>
            </a:r>
            <a:endParaRPr lang="zh-CN" altLang="en-US" sz="32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8" name="矩形 2"/>
          <p:cNvSpPr>
            <a:spLocks noChangeArrowheads="1"/>
          </p:cNvSpPr>
          <p:nvPr/>
        </p:nvSpPr>
        <p:spPr bwMode="auto">
          <a:xfrm>
            <a:off x="113886" y="114300"/>
            <a:ext cx="34676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三</a:t>
            </a:r>
            <a:r>
              <a:rPr lang="zh-CN" altLang="zh-CN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不透水面提取</a:t>
            </a:r>
            <a:endParaRPr lang="zh-CN" altLang="en-US" sz="32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067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86600" y="6446838"/>
            <a:ext cx="20574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6ADF1164-AA4D-49F7-8A2B-61B6975B80C6}" type="slidenum">
              <a:rPr lang="zh-CN" altLang="en-US" smtClean="0">
                <a:solidFill>
                  <a:srgbClr val="595959"/>
                </a:solidFill>
              </a:rPr>
              <a:pPr eaLnBrk="1" hangingPunct="1"/>
              <a:t>19</a:t>
            </a:fld>
            <a:endParaRPr lang="zh-CN" altLang="en-US" sz="1800"/>
          </a:p>
        </p:txBody>
      </p:sp>
      <p:sp>
        <p:nvSpPr>
          <p:cNvPr id="36868" name="矩形 3"/>
          <p:cNvSpPr>
            <a:spLocks noChangeArrowheads="1"/>
          </p:cNvSpPr>
          <p:nvPr/>
        </p:nvSpPr>
        <p:spPr bwMode="auto">
          <a:xfrm>
            <a:off x="140" y="782907"/>
            <a:ext cx="91438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FF0000"/>
                </a:solidFill>
              </a:rPr>
              <a:t>1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、</a:t>
            </a:r>
            <a:r>
              <a:rPr lang="zh-CN" altLang="zh-CN" sz="2400" b="1" dirty="0">
                <a:solidFill>
                  <a:srgbClr val="FF0000"/>
                </a:solidFill>
              </a:rPr>
              <a:t>提出了基于深度学习的不透水面提取新方法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36869" name="矩形 9"/>
          <p:cNvSpPr>
            <a:spLocks noChangeArrowheads="1"/>
          </p:cNvSpPr>
          <p:nvPr/>
        </p:nvSpPr>
        <p:spPr bwMode="auto">
          <a:xfrm>
            <a:off x="6418625" y="3211513"/>
            <a:ext cx="2668588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indent="455613">
              <a:lnSpc>
                <a:spcPct val="120000"/>
              </a:lnSpc>
            </a:pPr>
            <a:r>
              <a:rPr lang="en-US" altLang="zh-CN" b="1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1998</a:t>
            </a:r>
            <a:r>
              <a:rPr lang="zh-CN" altLang="en-US" b="1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年汛期的武汉</a:t>
            </a:r>
          </a:p>
        </p:txBody>
      </p:sp>
      <p:sp>
        <p:nvSpPr>
          <p:cNvPr id="7" name="右大括号 6">
            <a:extLst>
              <a:ext uri="{FF2B5EF4-FFF2-40B4-BE49-F238E27FC236}">
                <a16:creationId xmlns:a16="http://schemas.microsoft.com/office/drawing/2014/main" id="{29B12DD0-423B-4BA8-A51B-1CDDB24D4D56}"/>
              </a:ext>
            </a:extLst>
          </p:cNvPr>
          <p:cNvSpPr/>
          <p:nvPr/>
        </p:nvSpPr>
        <p:spPr bwMode="auto">
          <a:xfrm rot="5400000">
            <a:off x="3193435" y="2973648"/>
            <a:ext cx="303390" cy="4973004"/>
          </a:xfrm>
          <a:prstGeom prst="rightBrace">
            <a:avLst>
              <a:gd name="adj1" fmla="val 8333"/>
              <a:gd name="adj2" fmla="val 50606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8" name="右大括号 7">
            <a:extLst>
              <a:ext uri="{FF2B5EF4-FFF2-40B4-BE49-F238E27FC236}">
                <a16:creationId xmlns:a16="http://schemas.microsoft.com/office/drawing/2014/main" id="{D98009E4-9437-4B43-961E-4AA2082AB5EE}"/>
              </a:ext>
            </a:extLst>
          </p:cNvPr>
          <p:cNvSpPr/>
          <p:nvPr/>
        </p:nvSpPr>
        <p:spPr bwMode="auto">
          <a:xfrm rot="5400000">
            <a:off x="6608708" y="4657981"/>
            <a:ext cx="303392" cy="1567011"/>
          </a:xfrm>
          <a:prstGeom prst="rightBrace">
            <a:avLst>
              <a:gd name="adj1" fmla="val 8333"/>
              <a:gd name="adj2" fmla="val 50606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A6AEA29-6AF2-47FA-A777-4A021330988C}"/>
              </a:ext>
            </a:extLst>
          </p:cNvPr>
          <p:cNvSpPr/>
          <p:nvPr/>
        </p:nvSpPr>
        <p:spPr>
          <a:xfrm>
            <a:off x="1586338" y="5673659"/>
            <a:ext cx="3724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基于</a:t>
            </a:r>
            <a:r>
              <a:rPr lang="en-US" altLang="zh-CN" sz="24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CNN</a:t>
            </a:r>
            <a:r>
              <a:rPr lang="zh-CN" altLang="en-US" sz="24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的多尺度特征提取</a:t>
            </a:r>
            <a:endParaRPr lang="zh-CN" altLang="en-US" sz="24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8B93E35-D243-4159-A686-D5F7C054A1BF}"/>
              </a:ext>
            </a:extLst>
          </p:cNvPr>
          <p:cNvSpPr/>
          <p:nvPr/>
        </p:nvSpPr>
        <p:spPr>
          <a:xfrm>
            <a:off x="5604189" y="5673659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概率图模型全局优化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C1E9B0C-805E-4C2C-B2B6-6365C007627A}"/>
              </a:ext>
            </a:extLst>
          </p:cNvPr>
          <p:cNvSpPr/>
          <p:nvPr/>
        </p:nvSpPr>
        <p:spPr>
          <a:xfrm>
            <a:off x="0" y="3306501"/>
            <a:ext cx="4460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遥感影像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5519E62-4366-4503-A790-8FF1F1B70D29}"/>
              </a:ext>
            </a:extLst>
          </p:cNvPr>
          <p:cNvSpPr/>
          <p:nvPr/>
        </p:nvSpPr>
        <p:spPr>
          <a:xfrm>
            <a:off x="7927717" y="3315315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不透水面</a:t>
            </a:r>
            <a:endParaRPr lang="en-US" altLang="zh-CN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提取结果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2A18288-7C56-4879-8C11-6661E2BACAB6}"/>
                  </a:ext>
                </a:extLst>
              </p:cNvPr>
              <p:cNvSpPr txBox="1"/>
              <p:nvPr/>
            </p:nvSpPr>
            <p:spPr>
              <a:xfrm>
                <a:off x="2140254" y="6162208"/>
                <a:ext cx="2735044" cy="3795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p>
                      </m:sSup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2A18288-7C56-4879-8C11-6661E2BACA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0254" y="6162208"/>
                <a:ext cx="2735044" cy="379527"/>
              </a:xfrm>
              <a:prstGeom prst="rect">
                <a:avLst/>
              </a:prstGeom>
              <a:blipFill>
                <a:blip r:embed="rId4"/>
                <a:stretch>
                  <a:fillRect l="-1782" t="-3226" r="-1114" b="-80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A4D6A563-2D91-4198-98E3-F6B29941950A}"/>
                  </a:ext>
                </a:extLst>
              </p:cNvPr>
              <p:cNvSpPr/>
              <p:nvPr/>
            </p:nvSpPr>
            <p:spPr>
              <a:xfrm>
                <a:off x="5373612" y="6025984"/>
                <a:ext cx="3415807" cy="6519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zh-CN" altLang="en-US" i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zh-CN" altLang="en-US" i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d>
                        </m:den>
                      </m:f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⁡(−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A4D6A563-2D91-4198-98E3-F6B2994195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3612" y="6025984"/>
                <a:ext cx="3415807" cy="65197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2">
            <a:extLst>
              <a:ext uri="{FF2B5EF4-FFF2-40B4-BE49-F238E27FC236}">
                <a16:creationId xmlns:a16="http://schemas.microsoft.com/office/drawing/2014/main" id="{3134DFE3-F4EA-4131-9E23-707215489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" name="Rectangle 29">
            <a:extLst>
              <a:ext uri="{FF2B5EF4-FFF2-40B4-BE49-F238E27FC236}">
                <a16:creationId xmlns:a16="http://schemas.microsoft.com/office/drawing/2014/main" id="{CB6B56B8-D76C-40BF-A963-1C8F73877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4" name="对象 13">
            <a:extLst>
              <a:ext uri="{FF2B5EF4-FFF2-40B4-BE49-F238E27FC236}">
                <a16:creationId xmlns:a16="http://schemas.microsoft.com/office/drawing/2014/main" id="{7E5B80FD-DFD3-4C02-875C-5188A3A5AD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8441254"/>
              </p:ext>
            </p:extLst>
          </p:nvPr>
        </p:nvGraphicFramePr>
        <p:xfrm>
          <a:off x="663183" y="2400137"/>
          <a:ext cx="7203164" cy="2976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2" name="Visio" r:id="rId6" imgW="3085994" imgH="1333704" progId="Visio.Drawing.15">
                  <p:embed/>
                </p:oleObj>
              </mc:Choice>
              <mc:Fallback>
                <p:oleObj name="Visio" r:id="rId6" imgW="3085994" imgH="1333704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183" y="2400137"/>
                        <a:ext cx="7203164" cy="29762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矩形 2"/>
          <p:cNvSpPr>
            <a:spLocks noChangeArrowheads="1"/>
          </p:cNvSpPr>
          <p:nvPr/>
        </p:nvSpPr>
        <p:spPr bwMode="auto">
          <a:xfrm>
            <a:off x="113886" y="114300"/>
            <a:ext cx="34676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三</a:t>
            </a:r>
            <a:r>
              <a:rPr lang="zh-CN" altLang="zh-CN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不透水面提取</a:t>
            </a:r>
            <a:endParaRPr lang="zh-CN" altLang="en-US" sz="32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15077" y="1292966"/>
            <a:ext cx="852727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难题</a:t>
            </a:r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高分影像内容复杂，传统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分类和提取方法是</a:t>
            </a:r>
            <a:r>
              <a:rPr lang="zh-CN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人工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设计</a:t>
            </a:r>
            <a:r>
              <a:rPr lang="zh-CN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特征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策略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具有局限性</a:t>
            </a:r>
            <a:r>
              <a:rPr lang="zh-CN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自动化程度低，不具有普适性</a:t>
            </a:r>
            <a:endParaRPr lang="en-US" altLang="zh-CN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/>
              <a:t>挑战：如何</a:t>
            </a:r>
            <a:r>
              <a:rPr lang="zh-CN" altLang="zh-CN" b="1" dirty="0" smtClean="0"/>
              <a:t>实现</a:t>
            </a:r>
            <a:r>
              <a:rPr lang="zh-CN" altLang="zh-CN" b="1" dirty="0"/>
              <a:t>自适应的特征</a:t>
            </a:r>
            <a:r>
              <a:rPr lang="zh-CN" altLang="zh-CN" b="1" dirty="0" smtClean="0"/>
              <a:t>学习</a:t>
            </a:r>
            <a:r>
              <a:rPr lang="zh-CN" altLang="en-US" b="1" dirty="0" smtClean="0"/>
              <a:t>，提高自动化提取精度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96560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>
            <a:spLocks noChangeArrowheads="1"/>
          </p:cNvSpPr>
          <p:nvPr/>
        </p:nvSpPr>
        <p:spPr bwMode="auto">
          <a:xfrm>
            <a:off x="1015713" y="2318630"/>
            <a:ext cx="6916053" cy="86746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 w="12700">
            <a:solidFill>
              <a:srgbClr val="3B8D8B"/>
            </a:solidFill>
            <a:miter lim="800000"/>
            <a:headEnd/>
            <a:tailEnd/>
          </a:ln>
        </p:spPr>
        <p:txBody>
          <a:bodyPr lIns="216000" anchor="ctr"/>
          <a:lstStyle/>
          <a:p>
            <a:pPr algn="just">
              <a:lnSpc>
                <a:spcPct val="150000"/>
              </a:lnSpc>
            </a:pPr>
            <a:r>
              <a:rPr lang="zh-CN" altLang="en-US" sz="3600" b="1" dirty="0">
                <a:latin typeface="微软雅黑" pitchFamily="34" charset="-122"/>
                <a:ea typeface="微软雅黑" pitchFamily="34" charset="-122"/>
              </a:rPr>
              <a:t>二</a:t>
            </a:r>
            <a:r>
              <a:rPr lang="zh-CN" altLang="zh-CN" sz="3600" b="1" dirty="0" smtClean="0"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600" b="1" dirty="0">
                <a:latin typeface="微软雅黑" pitchFamily="34" charset="-122"/>
                <a:ea typeface="微软雅黑" pitchFamily="34" charset="-122"/>
              </a:rPr>
              <a:t>高精度不透水</a:t>
            </a:r>
            <a:r>
              <a:rPr lang="zh-CN" altLang="en-US" sz="3600" b="1" dirty="0" smtClean="0">
                <a:latin typeface="微软雅黑" pitchFamily="34" charset="-122"/>
                <a:ea typeface="微软雅黑" pitchFamily="34" charset="-122"/>
              </a:rPr>
              <a:t>面需求</a:t>
            </a:r>
            <a:endParaRPr lang="zh-CN" altLang="en-US" sz="36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Text Box 4"/>
          <p:cNvSpPr>
            <a:spLocks noChangeArrowheads="1"/>
          </p:cNvSpPr>
          <p:nvPr/>
        </p:nvSpPr>
        <p:spPr bwMode="auto">
          <a:xfrm>
            <a:off x="1015714" y="1201913"/>
            <a:ext cx="6916052" cy="894881"/>
          </a:xfrm>
          <a:prstGeom prst="roundRect">
            <a:avLst>
              <a:gd name="adj" fmla="val 16667"/>
            </a:avLst>
          </a:prstGeom>
          <a:gradFill rotWithShape="1">
            <a:gsLst>
              <a:gs pos="3000">
                <a:srgbClr val="00A49C"/>
              </a:gs>
              <a:gs pos="53000">
                <a:srgbClr val="007E78"/>
              </a:gs>
            </a:gsLst>
            <a:lin ang="5400000" scaled="1"/>
          </a:gradFill>
          <a:ln w="15875">
            <a:gradFill>
              <a:gsLst>
                <a:gs pos="0">
                  <a:srgbClr val="A5E5E3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lIns="216000" anchor="ctr"/>
          <a:lstStyle/>
          <a:p>
            <a:pPr algn="just">
              <a:lnSpc>
                <a:spcPct val="150000"/>
              </a:lnSpc>
            </a:pPr>
            <a:r>
              <a:rPr lang="zh-CN" altLang="en-US" sz="36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一</a:t>
            </a:r>
            <a:r>
              <a:rPr lang="zh-CN" altLang="zh-CN" sz="36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6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不透水面的科学价值</a:t>
            </a:r>
            <a:endParaRPr lang="zh-CN" altLang="en-US" sz="36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标题 1"/>
          <p:cNvSpPr>
            <a:spLocks noGrp="1" noChangeArrowheads="1"/>
          </p:cNvSpPr>
          <p:nvPr>
            <p:ph type="title" idx="4294967295"/>
          </p:nvPr>
        </p:nvSpPr>
        <p:spPr>
          <a:xfrm>
            <a:off x="165100" y="254430"/>
            <a:ext cx="8820150" cy="511175"/>
          </a:xfrm>
          <a:ln/>
        </p:spPr>
        <p:txBody>
          <a:bodyPr/>
          <a:lstStyle/>
          <a:p>
            <a:pPr marL="0" indent="0">
              <a:lnSpc>
                <a:spcPct val="150000"/>
              </a:lnSpc>
              <a:buFont typeface="Arial" pitchFamily="34" charset="0"/>
              <a:defRPr/>
            </a:pPr>
            <a:r>
              <a:rPr lang="zh-CN" altLang="en-US" sz="4800" kern="1200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主要内容</a:t>
            </a:r>
          </a:p>
        </p:txBody>
      </p:sp>
      <p:sp>
        <p:nvSpPr>
          <p:cNvPr id="6" name="Text Box 6"/>
          <p:cNvSpPr>
            <a:spLocks noChangeArrowheads="1"/>
          </p:cNvSpPr>
          <p:nvPr/>
        </p:nvSpPr>
        <p:spPr bwMode="auto">
          <a:xfrm>
            <a:off x="1027206" y="3389514"/>
            <a:ext cx="6876045" cy="86746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 w="12700">
            <a:solidFill>
              <a:srgbClr val="3B8D8B"/>
            </a:solidFill>
            <a:miter lim="800000"/>
            <a:headEnd/>
            <a:tailEnd/>
          </a:ln>
        </p:spPr>
        <p:txBody>
          <a:bodyPr lIns="216000" anchor="ctr"/>
          <a:lstStyle/>
          <a:p>
            <a:pPr algn="just">
              <a:lnSpc>
                <a:spcPct val="150000"/>
              </a:lnSpc>
            </a:pPr>
            <a:r>
              <a:rPr lang="zh-CN" altLang="en-US" sz="3600" b="1" dirty="0" smtClean="0">
                <a:latin typeface="微软雅黑" pitchFamily="34" charset="-122"/>
                <a:ea typeface="微软雅黑" pitchFamily="34" charset="-122"/>
              </a:rPr>
              <a:t>三</a:t>
            </a:r>
            <a:r>
              <a:rPr lang="zh-CN" altLang="zh-CN" sz="3600" b="1" dirty="0" smtClean="0"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600" b="1" dirty="0" smtClean="0">
                <a:latin typeface="微软雅黑" pitchFamily="34" charset="-122"/>
                <a:ea typeface="微软雅黑" pitchFamily="34" charset="-122"/>
              </a:rPr>
              <a:t>不透水面提取</a:t>
            </a:r>
            <a:endParaRPr lang="zh-CN" altLang="en-US" sz="36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Text Box 6"/>
          <p:cNvSpPr>
            <a:spLocks noChangeArrowheads="1"/>
          </p:cNvSpPr>
          <p:nvPr/>
        </p:nvSpPr>
        <p:spPr bwMode="auto">
          <a:xfrm>
            <a:off x="1006271" y="4379410"/>
            <a:ext cx="6876045" cy="84716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 w="12700">
            <a:solidFill>
              <a:srgbClr val="3B8D8B"/>
            </a:solidFill>
            <a:miter lim="800000"/>
            <a:headEnd/>
            <a:tailEnd/>
          </a:ln>
        </p:spPr>
        <p:txBody>
          <a:bodyPr lIns="216000" anchor="ctr"/>
          <a:lstStyle/>
          <a:p>
            <a:pPr algn="just">
              <a:lnSpc>
                <a:spcPct val="150000"/>
              </a:lnSpc>
            </a:pPr>
            <a:r>
              <a:rPr lang="zh-CN" altLang="en-US" sz="3600" b="1" dirty="0" smtClean="0">
                <a:latin typeface="微软雅黑" pitchFamily="34" charset="-122"/>
                <a:ea typeface="微软雅黑" pitchFamily="34" charset="-122"/>
              </a:rPr>
              <a:t>四</a:t>
            </a:r>
            <a:r>
              <a:rPr lang="zh-CN" altLang="zh-CN" sz="3600" b="1" dirty="0" smtClean="0"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600" b="1" dirty="0" smtClean="0">
                <a:latin typeface="微软雅黑" pitchFamily="34" charset="-122"/>
                <a:ea typeface="微软雅黑" pitchFamily="34" charset="-122"/>
              </a:rPr>
              <a:t>流域和城市不透水面监测</a:t>
            </a:r>
            <a:endParaRPr lang="zh-CN" altLang="en-US" sz="36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Text Box 6"/>
          <p:cNvSpPr>
            <a:spLocks noChangeArrowheads="1"/>
          </p:cNvSpPr>
          <p:nvPr/>
        </p:nvSpPr>
        <p:spPr bwMode="auto">
          <a:xfrm>
            <a:off x="1006272" y="5360817"/>
            <a:ext cx="6876045" cy="83347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 w="12700">
            <a:solidFill>
              <a:srgbClr val="3B8D8B"/>
            </a:solidFill>
            <a:miter lim="800000"/>
            <a:headEnd/>
            <a:tailEnd/>
          </a:ln>
        </p:spPr>
        <p:txBody>
          <a:bodyPr lIns="216000" anchor="ctr"/>
          <a:lstStyle/>
          <a:p>
            <a:pPr algn="just">
              <a:lnSpc>
                <a:spcPct val="150000"/>
              </a:lnSpc>
            </a:pPr>
            <a:r>
              <a:rPr lang="zh-CN" altLang="en-US" sz="3600" b="1" dirty="0" smtClean="0">
                <a:latin typeface="微软雅黑" pitchFamily="34" charset="-122"/>
                <a:ea typeface="微软雅黑" pitchFamily="34" charset="-122"/>
              </a:rPr>
              <a:t>五</a:t>
            </a:r>
            <a:r>
              <a:rPr lang="zh-CN" altLang="zh-CN" sz="3600" b="1" dirty="0" smtClean="0"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600" b="1" dirty="0" smtClean="0">
                <a:latin typeface="微软雅黑" pitchFamily="34" charset="-122"/>
                <a:ea typeface="微软雅黑" pitchFamily="34" charset="-122"/>
              </a:rPr>
              <a:t>不透水面应用</a:t>
            </a:r>
            <a:endParaRPr lang="zh-CN" altLang="en-US" sz="3600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114143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矩形 3"/>
          <p:cNvSpPr>
            <a:spLocks noChangeArrowheads="1"/>
          </p:cNvSpPr>
          <p:nvPr/>
        </p:nvSpPr>
        <p:spPr bwMode="auto">
          <a:xfrm>
            <a:off x="140" y="1028231"/>
            <a:ext cx="91438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FF0000"/>
                </a:solidFill>
              </a:rPr>
              <a:t>1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、</a:t>
            </a:r>
            <a:r>
              <a:rPr lang="zh-CN" altLang="zh-CN" sz="2400" b="1" dirty="0">
                <a:solidFill>
                  <a:srgbClr val="FF0000"/>
                </a:solidFill>
              </a:rPr>
              <a:t>提出了基于深度学习的不透水面提取新方法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56942AB-55A5-4753-B376-190BAA61AA4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7" y="1642508"/>
            <a:ext cx="6106434" cy="4351892"/>
          </a:xfrm>
          <a:prstGeom prst="rect">
            <a:avLst/>
          </a:prstGeom>
          <a:noFill/>
        </p:spPr>
      </p:pic>
      <p:sp>
        <p:nvSpPr>
          <p:cNvPr id="8" name="矩形 2"/>
          <p:cNvSpPr>
            <a:spLocks noChangeArrowheads="1"/>
          </p:cNvSpPr>
          <p:nvPr/>
        </p:nvSpPr>
        <p:spPr bwMode="auto">
          <a:xfrm>
            <a:off x="113886" y="114300"/>
            <a:ext cx="34676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三</a:t>
            </a:r>
            <a:r>
              <a:rPr lang="zh-CN" altLang="zh-CN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不透水面提取</a:t>
            </a:r>
            <a:endParaRPr lang="zh-CN" altLang="en-US" sz="32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361E83D6-EBA0-4C4D-98DF-9C8E3833F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409130"/>
              </p:ext>
            </p:extLst>
          </p:nvPr>
        </p:nvGraphicFramePr>
        <p:xfrm>
          <a:off x="5441244" y="2475784"/>
          <a:ext cx="3409245" cy="22289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4413">
                  <a:extLst>
                    <a:ext uri="{9D8B030D-6E8A-4147-A177-3AD203B41FA5}">
                      <a16:colId xmlns:a16="http://schemas.microsoft.com/office/drawing/2014/main" val="1196657603"/>
                    </a:ext>
                  </a:extLst>
                </a:gridCol>
                <a:gridCol w="1096202">
                  <a:extLst>
                    <a:ext uri="{9D8B030D-6E8A-4147-A177-3AD203B41FA5}">
                      <a16:colId xmlns:a16="http://schemas.microsoft.com/office/drawing/2014/main" val="549945757"/>
                    </a:ext>
                  </a:extLst>
                </a:gridCol>
                <a:gridCol w="988630">
                  <a:extLst>
                    <a:ext uri="{9D8B030D-6E8A-4147-A177-3AD203B41FA5}">
                      <a16:colId xmlns:a16="http://schemas.microsoft.com/office/drawing/2014/main" val="3634749471"/>
                    </a:ext>
                  </a:extLst>
                </a:gridCol>
              </a:tblGrid>
              <a:tr h="6746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400" b="1" kern="100" dirty="0">
                          <a:solidFill>
                            <a:schemeClr val="lt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方法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+mj-ea"/>
                          <a:ea typeface="+mj-ea"/>
                        </a:rPr>
                        <a:t>总体精度</a:t>
                      </a:r>
                      <a:r>
                        <a:rPr lang="en-US" altLang="zh-CN" sz="1400" kern="100" dirty="0">
                          <a:effectLst/>
                          <a:latin typeface="+mj-ea"/>
                          <a:ea typeface="+mj-ea"/>
                        </a:rPr>
                        <a:t>(%)</a:t>
                      </a:r>
                      <a:endParaRPr lang="zh-CN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j-ea"/>
                          <a:ea typeface="+mj-ea"/>
                        </a:rPr>
                        <a:t>Kappa</a:t>
                      </a:r>
                      <a:r>
                        <a:rPr lang="zh-CN" sz="1400" kern="100" dirty="0">
                          <a:effectLst/>
                          <a:latin typeface="+mj-ea"/>
                          <a:ea typeface="+mj-ea"/>
                        </a:rPr>
                        <a:t>系数</a:t>
                      </a:r>
                      <a:endParaRPr lang="zh-CN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06565735"/>
                  </a:ext>
                </a:extLst>
              </a:tr>
              <a:tr h="4570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深度学习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</a:rPr>
                        <a:t>0.</a:t>
                      </a:r>
                      <a:r>
                        <a:rPr lang="en-US" altLang="zh-CN" sz="1400" b="1" kern="100" dirty="0">
                          <a:effectLst/>
                        </a:rPr>
                        <a:t>9555</a:t>
                      </a:r>
                      <a:endParaRPr lang="zh-CN" sz="1400" b="1" kern="100" dirty="0">
                        <a:effectLst/>
                        <a:latin typeface="Times New Roman" panose="02020603050405020304" pitchFamily="18" charset="0"/>
                        <a:ea typeface="仿宋_GB231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</a:rPr>
                        <a:t>0.</a:t>
                      </a:r>
                      <a:r>
                        <a:rPr lang="en-US" altLang="zh-CN" sz="1400" b="1" kern="100" dirty="0">
                          <a:effectLst/>
                        </a:rPr>
                        <a:t>9167</a:t>
                      </a:r>
                      <a:endParaRPr lang="zh-CN" sz="1400" b="1" kern="100" dirty="0">
                        <a:effectLst/>
                        <a:latin typeface="Times New Roman" panose="02020603050405020304" pitchFamily="18" charset="0"/>
                        <a:ea typeface="仿宋_GB231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37914013"/>
                  </a:ext>
                </a:extLst>
              </a:tr>
              <a:tr h="4570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随机森林（</a:t>
                      </a:r>
                      <a:r>
                        <a:rPr lang="en-US" sz="1400" kern="100" dirty="0">
                          <a:effectLst/>
                        </a:rPr>
                        <a:t>RF</a:t>
                      </a:r>
                      <a:r>
                        <a:rPr lang="zh-CN" sz="1400" kern="100" dirty="0">
                          <a:effectLst/>
                        </a:rPr>
                        <a:t>）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仿宋_GB231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0.</a:t>
                      </a:r>
                      <a:r>
                        <a:rPr lang="en-US" altLang="zh-CN" sz="1400" kern="100" dirty="0">
                          <a:effectLst/>
                        </a:rPr>
                        <a:t>9411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仿宋_GB231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0.</a:t>
                      </a:r>
                      <a:r>
                        <a:rPr lang="en-US" altLang="zh-CN" sz="1400" kern="100" dirty="0">
                          <a:effectLst/>
                        </a:rPr>
                        <a:t>8903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仿宋_GB231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8294686"/>
                  </a:ext>
                </a:extLst>
              </a:tr>
              <a:tr h="52253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支持向量机（</a:t>
                      </a:r>
                      <a:r>
                        <a:rPr lang="en-US" sz="1400" kern="100" dirty="0">
                          <a:effectLst/>
                        </a:rPr>
                        <a:t>SVM</a:t>
                      </a:r>
                      <a:r>
                        <a:rPr lang="zh-CN" sz="1400" kern="100" dirty="0">
                          <a:effectLst/>
                        </a:rPr>
                        <a:t>）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仿宋_GB231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0.</a:t>
                      </a:r>
                      <a:r>
                        <a:rPr lang="en-US" altLang="zh-CN" sz="1400" kern="100" dirty="0">
                          <a:effectLst/>
                        </a:rPr>
                        <a:t>9422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仿宋_GB231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0.</a:t>
                      </a:r>
                      <a:r>
                        <a:rPr lang="en-US" altLang="zh-CN" sz="1400" kern="100" dirty="0">
                          <a:effectLst/>
                        </a:rPr>
                        <a:t>8905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仿宋_GB231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60302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425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灯片编号占位符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6ADF1164-AA4D-49F7-8A2B-61B6975B80C6}" type="slidenum">
              <a:rPr lang="zh-CN" altLang="en-US" smtClean="0">
                <a:solidFill>
                  <a:srgbClr val="595959"/>
                </a:solidFill>
              </a:rPr>
              <a:pPr eaLnBrk="1" hangingPunct="1"/>
              <a:t>21</a:t>
            </a:fld>
            <a:endParaRPr lang="zh-CN" altLang="en-US" sz="1800"/>
          </a:p>
        </p:txBody>
      </p:sp>
      <p:sp>
        <p:nvSpPr>
          <p:cNvPr id="36869" name="矩形 9"/>
          <p:cNvSpPr>
            <a:spLocks noChangeArrowheads="1"/>
          </p:cNvSpPr>
          <p:nvPr/>
        </p:nvSpPr>
        <p:spPr bwMode="auto">
          <a:xfrm>
            <a:off x="205323" y="1692246"/>
            <a:ext cx="865489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latin typeface="+mn-ea"/>
              </a:rPr>
              <a:t>高空间分辨率高光谱图像</a:t>
            </a:r>
            <a:r>
              <a:rPr lang="zh-CN" altLang="en-US" sz="2000" dirty="0">
                <a:latin typeface="+mn-ea"/>
              </a:rPr>
              <a:t>具有“图谱合一”的特性，对于不同地物，数据中同时包含区域内地物光谱信息以及地物周围的空间信息，有利于区分和</a:t>
            </a:r>
            <a:r>
              <a:rPr lang="zh-CN" altLang="en-US" sz="2000" dirty="0" smtClean="0">
                <a:latin typeface="+mn-ea"/>
              </a:rPr>
              <a:t>识别不同材质的地物</a:t>
            </a:r>
            <a:endParaRPr lang="en-US" altLang="zh-CN" sz="2000" dirty="0">
              <a:latin typeface="+mn-ea"/>
              <a:ea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1303" y="2968089"/>
            <a:ext cx="5722814" cy="3901905"/>
          </a:xfrm>
          <a:prstGeom prst="rect">
            <a:avLst/>
          </a:prstGeom>
        </p:spPr>
      </p:pic>
      <p:sp>
        <p:nvSpPr>
          <p:cNvPr id="8" name="矩形 3"/>
          <p:cNvSpPr>
            <a:spLocks noChangeArrowheads="1"/>
          </p:cNvSpPr>
          <p:nvPr/>
        </p:nvSpPr>
        <p:spPr bwMode="auto">
          <a:xfrm>
            <a:off x="140" y="1028231"/>
            <a:ext cx="91438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FF0000"/>
                </a:solidFill>
              </a:rPr>
              <a:t>2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、</a:t>
            </a:r>
            <a:r>
              <a:rPr lang="zh-CN" altLang="en-US" sz="2400" b="1" dirty="0">
                <a:solidFill>
                  <a:srgbClr val="FF0000"/>
                </a:solidFill>
              </a:rPr>
              <a:t>图谱特征逐层融合的多分类器集成不透水面提取模型</a:t>
            </a:r>
          </a:p>
        </p:txBody>
      </p:sp>
      <p:sp>
        <p:nvSpPr>
          <p:cNvPr id="9" name="矩形 2"/>
          <p:cNvSpPr>
            <a:spLocks noChangeArrowheads="1"/>
          </p:cNvSpPr>
          <p:nvPr/>
        </p:nvSpPr>
        <p:spPr bwMode="auto">
          <a:xfrm>
            <a:off x="113886" y="114300"/>
            <a:ext cx="34676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三</a:t>
            </a:r>
            <a:r>
              <a:rPr lang="zh-CN" altLang="zh-CN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不透水面提取</a:t>
            </a:r>
            <a:endParaRPr lang="zh-CN" altLang="en-US" sz="32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2616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灯片编号占位符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6ADF1164-AA4D-49F7-8A2B-61B6975B80C6}" type="slidenum">
              <a:rPr lang="zh-CN" altLang="en-US" smtClean="0">
                <a:solidFill>
                  <a:srgbClr val="595959"/>
                </a:solidFill>
              </a:rPr>
              <a:pPr eaLnBrk="1" hangingPunct="1"/>
              <a:t>22</a:t>
            </a:fld>
            <a:endParaRPr lang="zh-CN" altLang="en-US" sz="1800"/>
          </a:p>
        </p:txBody>
      </p:sp>
      <p:sp>
        <p:nvSpPr>
          <p:cNvPr id="36869" name="矩形 9"/>
          <p:cNvSpPr>
            <a:spLocks noChangeArrowheads="1"/>
          </p:cNvSpPr>
          <p:nvPr/>
        </p:nvSpPr>
        <p:spPr bwMode="auto">
          <a:xfrm>
            <a:off x="205323" y="1725746"/>
            <a:ext cx="878784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latin typeface="+mn-ea"/>
                <a:ea typeface="+mn-ea"/>
              </a:rPr>
              <a:t>影像</a:t>
            </a:r>
            <a:r>
              <a:rPr lang="zh-CN" altLang="zh-CN" sz="2000" b="1" dirty="0">
                <a:latin typeface="+mn-ea"/>
                <a:ea typeface="+mn-ea"/>
              </a:rPr>
              <a:t>地点：</a:t>
            </a:r>
            <a:r>
              <a:rPr lang="zh-CN" altLang="zh-CN" sz="2000" dirty="0">
                <a:latin typeface="+mn-ea"/>
                <a:ea typeface="+mn-ea"/>
              </a:rPr>
              <a:t>广州增城</a:t>
            </a:r>
          </a:p>
          <a:p>
            <a:pPr>
              <a:lnSpc>
                <a:spcPct val="150000"/>
              </a:lnSpc>
            </a:pPr>
            <a:r>
              <a:rPr lang="zh-CN" altLang="zh-CN" sz="2000" b="1" dirty="0">
                <a:latin typeface="+mn-ea"/>
                <a:ea typeface="+mn-ea"/>
              </a:rPr>
              <a:t>空间分辨率：</a:t>
            </a:r>
            <a:r>
              <a:rPr lang="en-US" altLang="zh-CN" sz="2000" dirty="0">
                <a:latin typeface="+mn-ea"/>
                <a:ea typeface="+mn-ea"/>
              </a:rPr>
              <a:t>X:0.00000137</a:t>
            </a:r>
            <a:r>
              <a:rPr lang="en-US" altLang="zh-CN" sz="2000" dirty="0">
                <a:latin typeface="+mn-ea"/>
              </a:rPr>
              <a:t>°</a:t>
            </a:r>
            <a:r>
              <a:rPr lang="en-US" altLang="zh-CN" sz="2000" dirty="0">
                <a:latin typeface="+mn-ea"/>
                <a:ea typeface="+mn-ea"/>
              </a:rPr>
              <a:t>Y:0.00000126°</a:t>
            </a:r>
            <a:endParaRPr lang="zh-CN" altLang="zh-CN" sz="2000" dirty="0">
              <a:latin typeface="+mn-ea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zh-CN" altLang="zh-CN" sz="2000" b="1" dirty="0">
                <a:latin typeface="+mn-ea"/>
                <a:ea typeface="+mn-ea"/>
              </a:rPr>
              <a:t>光谱分辨率：</a:t>
            </a:r>
            <a:r>
              <a:rPr lang="en-US" altLang="zh-CN" sz="2000" dirty="0">
                <a:latin typeface="+mn-ea"/>
                <a:ea typeface="+mn-ea"/>
              </a:rPr>
              <a:t>2.23nm	</a:t>
            </a:r>
            <a:r>
              <a:rPr lang="zh-CN" altLang="zh-CN" sz="2000" b="1" dirty="0">
                <a:latin typeface="+mn-ea"/>
                <a:ea typeface="+mn-ea"/>
              </a:rPr>
              <a:t>波段数目</a:t>
            </a:r>
            <a:r>
              <a:rPr lang="zh-CN" altLang="zh-CN" sz="2000" dirty="0">
                <a:latin typeface="+mn-ea"/>
                <a:ea typeface="+mn-ea"/>
              </a:rPr>
              <a:t>：</a:t>
            </a:r>
            <a:r>
              <a:rPr lang="en-US" altLang="zh-CN" sz="2000" dirty="0">
                <a:latin typeface="+mn-ea"/>
                <a:ea typeface="+mn-ea"/>
              </a:rPr>
              <a:t>270</a:t>
            </a:r>
            <a:r>
              <a:rPr lang="zh-CN" altLang="en-US" sz="2000" dirty="0">
                <a:latin typeface="+mn-ea"/>
                <a:ea typeface="+mn-ea"/>
              </a:rPr>
              <a:t>个</a:t>
            </a:r>
            <a:r>
              <a:rPr lang="en-US" altLang="zh-CN" sz="2000" dirty="0">
                <a:latin typeface="+mn-ea"/>
                <a:ea typeface="+mn-ea"/>
              </a:rPr>
              <a:t>	</a:t>
            </a:r>
            <a:r>
              <a:rPr lang="zh-CN" altLang="zh-CN" sz="2000" b="1" dirty="0">
                <a:latin typeface="+mn-ea"/>
                <a:ea typeface="+mn-ea"/>
              </a:rPr>
              <a:t>波长范围</a:t>
            </a:r>
            <a:r>
              <a:rPr lang="zh-CN" altLang="zh-CN" sz="2000" dirty="0">
                <a:latin typeface="+mn-ea"/>
                <a:ea typeface="+mn-ea"/>
              </a:rPr>
              <a:t>：</a:t>
            </a:r>
            <a:r>
              <a:rPr lang="en-US" altLang="zh-CN" sz="2000" dirty="0">
                <a:latin typeface="+mn-ea"/>
                <a:ea typeface="+mn-ea"/>
              </a:rPr>
              <a:t>400-1000nm</a:t>
            </a:r>
            <a:endParaRPr lang="zh-CN" altLang="zh-CN" sz="2000" dirty="0">
              <a:latin typeface="+mn-ea"/>
              <a:ea typeface="+mn-ea"/>
            </a:endParaRPr>
          </a:p>
        </p:txBody>
      </p:sp>
      <p:pic>
        <p:nvPicPr>
          <p:cNvPr id="8" name="图片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6430"/>
            <a:ext cx="2301240" cy="36715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127" y="3268857"/>
            <a:ext cx="4078873" cy="2973898"/>
          </a:xfrm>
          <a:prstGeom prst="rect">
            <a:avLst/>
          </a:prstGeom>
        </p:spPr>
      </p:pic>
      <p:sp>
        <p:nvSpPr>
          <p:cNvPr id="9" name="矩形 3"/>
          <p:cNvSpPr>
            <a:spLocks noChangeArrowheads="1"/>
          </p:cNvSpPr>
          <p:nvPr/>
        </p:nvSpPr>
        <p:spPr bwMode="auto">
          <a:xfrm>
            <a:off x="140" y="1028231"/>
            <a:ext cx="91438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FF0000"/>
                </a:solidFill>
              </a:rPr>
              <a:t>2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、</a:t>
            </a:r>
            <a:r>
              <a:rPr lang="zh-CN" altLang="en-US" sz="2400" b="1" dirty="0">
                <a:solidFill>
                  <a:srgbClr val="FF0000"/>
                </a:solidFill>
              </a:rPr>
              <a:t>图谱特征逐层融合的多分类器集成不透水面提取模型</a:t>
            </a:r>
          </a:p>
        </p:txBody>
      </p:sp>
      <p:sp>
        <p:nvSpPr>
          <p:cNvPr id="11" name="矩形 2"/>
          <p:cNvSpPr>
            <a:spLocks noChangeArrowheads="1"/>
          </p:cNvSpPr>
          <p:nvPr/>
        </p:nvSpPr>
        <p:spPr bwMode="auto">
          <a:xfrm>
            <a:off x="113886" y="114300"/>
            <a:ext cx="34676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三</a:t>
            </a:r>
            <a:r>
              <a:rPr lang="zh-CN" altLang="zh-CN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不透水面提取</a:t>
            </a:r>
            <a:endParaRPr lang="zh-CN" altLang="en-US" sz="32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" name="图片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420" y="3229112"/>
            <a:ext cx="2628900" cy="362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4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灯片编号占位符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6ADF1164-AA4D-49F7-8A2B-61B6975B80C6}" type="slidenum">
              <a:rPr lang="zh-CN" altLang="en-US" smtClean="0">
                <a:solidFill>
                  <a:srgbClr val="595959"/>
                </a:solidFill>
              </a:rPr>
              <a:pPr eaLnBrk="1" hangingPunct="1"/>
              <a:t>23</a:t>
            </a:fld>
            <a:endParaRPr lang="zh-CN" altLang="en-US" sz="1800"/>
          </a:p>
        </p:txBody>
      </p:sp>
      <p:sp>
        <p:nvSpPr>
          <p:cNvPr id="36868" name="矩形 3"/>
          <p:cNvSpPr>
            <a:spLocks noChangeArrowheads="1"/>
          </p:cNvSpPr>
          <p:nvPr/>
        </p:nvSpPr>
        <p:spPr bwMode="auto">
          <a:xfrm>
            <a:off x="140" y="1028231"/>
            <a:ext cx="914386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FF0000"/>
                </a:solidFill>
              </a:rPr>
              <a:t>3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、</a:t>
            </a:r>
            <a:r>
              <a:rPr lang="zh-CN" altLang="en-US" sz="2400" b="1" dirty="0">
                <a:solidFill>
                  <a:srgbClr val="FF0000"/>
                </a:solidFill>
              </a:rPr>
              <a:t>基于</a:t>
            </a:r>
            <a:r>
              <a:rPr lang="en-US" altLang="zh-CN" sz="2400" b="1" dirty="0">
                <a:solidFill>
                  <a:srgbClr val="FF0000"/>
                </a:solidFill>
              </a:rPr>
              <a:t>LiDAR</a:t>
            </a:r>
            <a:r>
              <a:rPr lang="zh-CN" altLang="en-US" sz="2400" b="1" dirty="0">
                <a:solidFill>
                  <a:srgbClr val="FF0000"/>
                </a:solidFill>
              </a:rPr>
              <a:t>和高分辨率遥感影像的不透水面提取</a:t>
            </a:r>
          </a:p>
          <a:p>
            <a:pPr>
              <a:lnSpc>
                <a:spcPct val="150000"/>
              </a:lnSpc>
            </a:pPr>
            <a:endParaRPr lang="zh-CN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B19132D-8685-4E50-A2F6-3BEB5E24A98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40808" y="1737885"/>
            <a:ext cx="2631369" cy="2100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DB1880A-A189-4C2E-8F04-41685E88DA6B}"/>
              </a:ext>
            </a:extLst>
          </p:cNvPr>
          <p:cNvPicPr/>
          <p:nvPr/>
        </p:nvPicPr>
        <p:blipFill>
          <a:blip r:embed="rId4"/>
          <a:srcRect l="658" t="1033"/>
          <a:stretch>
            <a:fillRect/>
          </a:stretch>
        </p:blipFill>
        <p:spPr>
          <a:xfrm>
            <a:off x="3267606" y="1749174"/>
            <a:ext cx="2467151" cy="215678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4826D8F-D09A-4857-91F7-5A6F6912514E}"/>
              </a:ext>
            </a:extLst>
          </p:cNvPr>
          <p:cNvSpPr/>
          <p:nvPr/>
        </p:nvSpPr>
        <p:spPr>
          <a:xfrm>
            <a:off x="133969" y="2052613"/>
            <a:ext cx="3062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kern="100" dirty="0">
                <a:latin typeface="仿宋_GB2312"/>
                <a:ea typeface="仿宋_GB2312"/>
                <a:cs typeface="Times New Roman" panose="02020603050405020304" pitchFamily="18" charset="0"/>
              </a:rPr>
              <a:t>航摄影像</a:t>
            </a:r>
            <a:endParaRPr lang="zh-CN" altLang="en-US" dirty="0">
              <a:latin typeface="仿宋_GB231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C222A60-EB59-45EB-BFBD-9E81659FE708}"/>
              </a:ext>
            </a:extLst>
          </p:cNvPr>
          <p:cNvSpPr/>
          <p:nvPr/>
        </p:nvSpPr>
        <p:spPr>
          <a:xfrm>
            <a:off x="5869332" y="2300968"/>
            <a:ext cx="82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/>
              <a:t>nDSM</a:t>
            </a:r>
            <a:endParaRPr lang="zh-CN" altLang="en-US" dirty="0"/>
          </a:p>
        </p:txBody>
      </p:sp>
      <p:sp>
        <p:nvSpPr>
          <p:cNvPr id="11" name="矩形 2"/>
          <p:cNvSpPr>
            <a:spLocks noChangeArrowheads="1"/>
          </p:cNvSpPr>
          <p:nvPr/>
        </p:nvSpPr>
        <p:spPr bwMode="auto">
          <a:xfrm>
            <a:off x="138093" y="204611"/>
            <a:ext cx="40062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三</a:t>
            </a:r>
            <a:r>
              <a:rPr lang="zh-CN" altLang="zh-CN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不透水面提取</a:t>
            </a:r>
            <a:r>
              <a:rPr lang="en-US" altLang="zh-CN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---</a:t>
            </a:r>
            <a:endParaRPr lang="zh-CN" altLang="en-US" sz="32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4826D8F-D09A-4857-91F7-5A6F6912514E}"/>
              </a:ext>
            </a:extLst>
          </p:cNvPr>
          <p:cNvSpPr/>
          <p:nvPr/>
        </p:nvSpPr>
        <p:spPr>
          <a:xfrm>
            <a:off x="615611" y="6116135"/>
            <a:ext cx="2032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kern="100" dirty="0">
                <a:latin typeface="仿宋_GB2312"/>
                <a:cs typeface="Times New Roman" panose="02020603050405020304" pitchFamily="18" charset="0"/>
              </a:rPr>
              <a:t>融合</a:t>
            </a:r>
            <a:r>
              <a:rPr lang="en-US" altLang="zh-CN" kern="100" dirty="0">
                <a:latin typeface="仿宋_GB2312"/>
                <a:cs typeface="Times New Roman" panose="02020603050405020304" pitchFamily="18" charset="0"/>
              </a:rPr>
              <a:t>Lidar</a:t>
            </a:r>
            <a:r>
              <a:rPr lang="zh-CN" altLang="en-US" kern="100" dirty="0">
                <a:latin typeface="仿宋_GB2312"/>
                <a:cs typeface="Times New Roman" panose="02020603050405020304" pitchFamily="18" charset="0"/>
              </a:rPr>
              <a:t>提取结果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C222A60-EB59-45EB-BFBD-9E81659FE708}"/>
              </a:ext>
            </a:extLst>
          </p:cNvPr>
          <p:cNvSpPr/>
          <p:nvPr/>
        </p:nvSpPr>
        <p:spPr>
          <a:xfrm>
            <a:off x="3420533" y="6116135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kern="100" dirty="0">
                <a:latin typeface="仿宋_GB2312"/>
                <a:cs typeface="Times New Roman" panose="02020603050405020304" pitchFamily="18" charset="0"/>
              </a:rPr>
              <a:t>仅使用影像提取结果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D22A947-613F-4368-AEFF-3FBB10A6D9EC}"/>
              </a:ext>
            </a:extLst>
          </p:cNvPr>
          <p:cNvPicPr/>
          <p:nvPr/>
        </p:nvPicPr>
        <p:blipFill>
          <a:blip r:embed="rId5"/>
          <a:srcRect r="772"/>
          <a:stretch>
            <a:fillRect/>
          </a:stretch>
        </p:blipFill>
        <p:spPr>
          <a:xfrm>
            <a:off x="553155" y="4064000"/>
            <a:ext cx="2630311" cy="204328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B6861DF-90C2-4BD3-9F01-369E7D01C667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239912" y="4064002"/>
            <a:ext cx="2449689" cy="203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D5D9CBE-6F33-4685-ADC7-D8CBAA31AF15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537512" y="6490617"/>
            <a:ext cx="3274695" cy="2432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CDA9A3D-5355-489F-996B-3D765366AC67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5983111" y="3104444"/>
            <a:ext cx="3160889" cy="338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0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364111" y="6408333"/>
            <a:ext cx="3867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香港西九龙区域不透水面提取结果</a:t>
            </a:r>
            <a:endParaRPr lang="en-US" altLang="zh-CN" b="1" dirty="0"/>
          </a:p>
        </p:txBody>
      </p:sp>
      <p:pic>
        <p:nvPicPr>
          <p:cNvPr id="2050" name="Picture 2" descr="D:\Documents\Tencent Files\18157646\FileRecv\修改去船_imgcolor2_3_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916" y="3646310"/>
            <a:ext cx="2553973" cy="255397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782719" y="5177473"/>
            <a:ext cx="117417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不透水面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透水面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水体</a:t>
            </a:r>
            <a:endParaRPr lang="en-US" altLang="zh-CN" dirty="0"/>
          </a:p>
        </p:txBody>
      </p:sp>
      <p:sp>
        <p:nvSpPr>
          <p:cNvPr id="8" name="矩形 7"/>
          <p:cNvSpPr/>
          <p:nvPr/>
        </p:nvSpPr>
        <p:spPr bwMode="auto">
          <a:xfrm>
            <a:off x="3335910" y="5339788"/>
            <a:ext cx="446809" cy="2182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3346301" y="5745035"/>
            <a:ext cx="446809" cy="218210"/>
          </a:xfrm>
          <a:prstGeom prst="rect">
            <a:avLst/>
          </a:prstGeom>
          <a:solidFill>
            <a:srgbClr val="42FD0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1" name="矩形 10"/>
          <p:cNvSpPr/>
          <p:nvPr/>
        </p:nvSpPr>
        <p:spPr bwMode="auto">
          <a:xfrm>
            <a:off x="3346301" y="6160672"/>
            <a:ext cx="446809" cy="218210"/>
          </a:xfrm>
          <a:prstGeom prst="rect">
            <a:avLst/>
          </a:prstGeom>
          <a:solidFill>
            <a:srgbClr val="1D12F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13" name="Picture 2" descr="C:\Users\Administrator\Desktop\(Paper)Super Resolution of Satellite video data\Figures\Satellite images\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9738" y="1030367"/>
            <a:ext cx="2531151" cy="2531151"/>
          </a:xfrm>
          <a:prstGeom prst="rect">
            <a:avLst/>
          </a:prstGeom>
          <a:noFill/>
        </p:spPr>
      </p:pic>
      <p:sp>
        <p:nvSpPr>
          <p:cNvPr id="15" name="矩形 2"/>
          <p:cNvSpPr>
            <a:spLocks noChangeArrowheads="1"/>
          </p:cNvSpPr>
          <p:nvPr/>
        </p:nvSpPr>
        <p:spPr bwMode="auto">
          <a:xfrm>
            <a:off x="92321" y="114300"/>
            <a:ext cx="64684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三</a:t>
            </a:r>
            <a:r>
              <a:rPr lang="zh-CN" altLang="zh-CN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不透水面提取</a:t>
            </a:r>
            <a:r>
              <a:rPr lang="en-US" altLang="zh-CN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---</a:t>
            </a: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视频卫星数据</a:t>
            </a:r>
            <a:endParaRPr lang="zh-CN" altLang="en-US" sz="32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1409370"/>
              </p:ext>
            </p:extLst>
          </p:nvPr>
        </p:nvGraphicFramePr>
        <p:xfrm>
          <a:off x="4436533" y="1019516"/>
          <a:ext cx="4052711" cy="4229253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193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8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682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主成分数量</a:t>
                      </a:r>
                    </a:p>
                  </a:txBody>
                  <a:tcPr marL="45717" marR="457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800" b="1" dirty="0"/>
                        <a:t>总体分类精度（</a:t>
                      </a:r>
                      <a:r>
                        <a:rPr lang="en-US" altLang="zh-CN" sz="1800" b="1" dirty="0"/>
                        <a:t>%</a:t>
                      </a:r>
                      <a:r>
                        <a:rPr lang="zh-CN" altLang="en-US" sz="1800" b="1" dirty="0"/>
                        <a:t>）</a:t>
                      </a:r>
                      <a:endParaRPr lang="zh-CN" sz="18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5717" marR="45717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66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1, </a:t>
                      </a:r>
                      <a:endParaRPr lang="zh-CN" sz="1800" b="0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45717" marR="457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97.18</a:t>
                      </a:r>
                      <a:endParaRPr lang="zh-CN" sz="2000" b="0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330" marR="5833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66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2, </a:t>
                      </a:r>
                      <a:endParaRPr lang="zh-CN" sz="1800" b="0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45717" marR="457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97.92</a:t>
                      </a:r>
                      <a:endParaRPr lang="zh-CN" sz="2000" b="0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330" marR="5833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66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4, </a:t>
                      </a:r>
                      <a:endParaRPr lang="zh-CN" sz="1800" b="0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45717" marR="457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98.43</a:t>
                      </a:r>
                      <a:endParaRPr lang="zh-CN" sz="2000" b="0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330" marR="5833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966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8, </a:t>
                      </a:r>
                      <a:endParaRPr lang="zh-CN" sz="1800" b="0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45717" marR="457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98.48</a:t>
                      </a:r>
                      <a:endParaRPr lang="zh-CN" sz="2000" b="0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330" marR="5833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966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de-DE" sz="1800" b="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16</a:t>
                      </a:r>
                      <a:r>
                        <a:rPr lang="en-US" sz="1800" b="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, </a:t>
                      </a:r>
                      <a:endParaRPr lang="zh-CN" sz="1800" b="0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45717" marR="457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98.63</a:t>
                      </a:r>
                      <a:endParaRPr lang="zh-CN" sz="2000" b="0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330" marR="5833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966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de-DE" sz="1800" b="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32</a:t>
                      </a:r>
                      <a:r>
                        <a:rPr lang="en-US" sz="1800" b="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, </a:t>
                      </a:r>
                      <a:endParaRPr lang="zh-CN" sz="1800" b="0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45717" marR="457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98.62</a:t>
                      </a:r>
                      <a:endParaRPr lang="zh-CN" sz="2000" b="0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330" marR="5833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66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de-DE" sz="1800" b="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64</a:t>
                      </a:r>
                      <a:r>
                        <a:rPr lang="en-US" sz="1800" b="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, </a:t>
                      </a:r>
                      <a:endParaRPr lang="zh-CN" sz="1800" b="0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45717" marR="457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98.68</a:t>
                      </a:r>
                      <a:endParaRPr lang="zh-CN" sz="2000" b="1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330" marR="5833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966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de-DE" sz="1800" b="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128</a:t>
                      </a:r>
                      <a:r>
                        <a:rPr lang="en-US" sz="1800" b="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, </a:t>
                      </a:r>
                      <a:endParaRPr lang="zh-CN" sz="1800" b="0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45717" marR="457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98.68</a:t>
                      </a:r>
                      <a:endParaRPr lang="zh-CN" sz="2000" b="1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330" marR="5833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966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de-DE" sz="1800" b="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256</a:t>
                      </a:r>
                      <a:r>
                        <a:rPr lang="en-US" sz="1800" b="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, </a:t>
                      </a:r>
                      <a:endParaRPr lang="zh-CN" sz="1800" b="0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45717" marR="457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98.64</a:t>
                      </a:r>
                      <a:endParaRPr lang="zh-CN" sz="2000" b="0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330" marR="5833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966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de-DE" sz="1800" b="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512</a:t>
                      </a:r>
                      <a:r>
                        <a:rPr lang="en-US" sz="1800" b="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, </a:t>
                      </a:r>
                      <a:endParaRPr lang="zh-CN" sz="1800" b="0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45717" marR="457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98.49</a:t>
                      </a:r>
                      <a:endParaRPr lang="zh-CN" sz="2000" b="0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330" marR="5833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966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de-DE" sz="1800" b="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700 </a:t>
                      </a:r>
                      <a:r>
                        <a:rPr lang="en-US" sz="1800" b="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, </a:t>
                      </a:r>
                      <a:endParaRPr lang="zh-CN" sz="1800" b="0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45717" marR="457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98.41</a:t>
                      </a:r>
                      <a:endParaRPr lang="zh-CN" sz="2000" b="0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330" marR="5833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854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"/>
          <p:cNvSpPr>
            <a:spLocks noChangeArrowheads="1"/>
          </p:cNvSpPr>
          <p:nvPr/>
        </p:nvSpPr>
        <p:spPr bwMode="auto">
          <a:xfrm>
            <a:off x="0" y="261056"/>
            <a:ext cx="87078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三</a:t>
            </a:r>
            <a:r>
              <a:rPr lang="zh-CN" altLang="zh-CN" sz="24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24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不透水面提取</a:t>
            </a:r>
            <a:r>
              <a:rPr lang="en-US" altLang="zh-CN" sz="24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—</a:t>
            </a:r>
            <a:r>
              <a:rPr lang="zh-CN" altLang="en-US" sz="24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多源影像融合完成中国</a:t>
            </a:r>
            <a:r>
              <a:rPr lang="en-US" altLang="zh-CN" sz="24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24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米不透水面一张图</a:t>
            </a:r>
            <a:endParaRPr lang="zh-CN" altLang="en-US" sz="24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14400"/>
            <a:ext cx="5306872" cy="4809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5232400" y="1152014"/>
            <a:ext cx="382128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err="1">
                <a:hlinkClick r:id="rId4"/>
              </a:rPr>
              <a:t>Zhenfeng</a:t>
            </a:r>
            <a:r>
              <a:rPr lang="en-US" altLang="zh-CN" b="1" dirty="0">
                <a:hlinkClick r:id="rId4"/>
              </a:rPr>
              <a:t> Shao</a:t>
            </a:r>
            <a:r>
              <a:rPr lang="en-US" altLang="zh-CN" dirty="0">
                <a:hlinkClick r:id="rId4"/>
              </a:rPr>
              <a:t>, </a:t>
            </a:r>
            <a:r>
              <a:rPr lang="en-US" altLang="zh-CN" dirty="0" err="1">
                <a:hlinkClick r:id="rId4"/>
              </a:rPr>
              <a:t>Jiajun</a:t>
            </a:r>
            <a:r>
              <a:rPr lang="en-US" altLang="zh-CN" dirty="0">
                <a:hlinkClick r:id="rId4"/>
              </a:rPr>
              <a:t> </a:t>
            </a:r>
            <a:r>
              <a:rPr lang="en-US" altLang="zh-CN" dirty="0" err="1">
                <a:hlinkClick r:id="rId4"/>
              </a:rPr>
              <a:t>Cai</a:t>
            </a:r>
            <a:r>
              <a:rPr lang="en-US" altLang="zh-CN" dirty="0">
                <a:hlinkClick r:id="rId4"/>
              </a:rPr>
              <a:t>*. Remote Sensing Image Fusion With Deep Convolutional Neural Network. IEEE Journal of Selected Topics in Applied Earth Observations and Remote Sensing, 2018, 11(5): 1656-1669.</a:t>
            </a:r>
            <a:r>
              <a:rPr lang="zh-CN" altLang="en-US" dirty="0">
                <a:hlinkClick r:id="rId4"/>
              </a:rPr>
              <a:t>（</a:t>
            </a:r>
            <a:r>
              <a:rPr lang="en-US" altLang="zh-CN" dirty="0">
                <a:hlinkClick r:id="rId4"/>
              </a:rPr>
              <a:t>SCI</a:t>
            </a:r>
            <a:r>
              <a:rPr lang="zh-CN" altLang="en-US" dirty="0">
                <a:hlinkClick r:id="rId4"/>
              </a:rPr>
              <a:t>）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5017910" y="3982494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altLang="zh-CN" b="1" u="sng" dirty="0" err="1">
                <a:hlinkClick r:id="rId5"/>
              </a:rPr>
              <a:t>Zhenfeng</a:t>
            </a:r>
            <a:r>
              <a:rPr lang="en-GB" altLang="zh-CN" b="1" u="sng" dirty="0">
                <a:hlinkClick r:id="rId5"/>
              </a:rPr>
              <a:t> Shao</a:t>
            </a:r>
            <a:r>
              <a:rPr lang="en-GB" altLang="zh-CN" dirty="0">
                <a:hlinkClick r:id="rId6"/>
              </a:rPr>
              <a:t>, Liu Chong*. The Integrated Use of DMSP-OLS </a:t>
            </a:r>
            <a:r>
              <a:rPr lang="en-GB" altLang="zh-CN" dirty="0" err="1">
                <a:hlinkClick r:id="rId6"/>
              </a:rPr>
              <a:t>Nighttime</a:t>
            </a:r>
            <a:r>
              <a:rPr lang="en-GB" altLang="zh-CN" dirty="0">
                <a:hlinkClick r:id="rId6"/>
              </a:rPr>
              <a:t> Light and MODIS Data for Monitoring Large-Scale Impervious Surface Dynamics: A Case Study in the Yangtze River Delta. Remote Sensing </a:t>
            </a:r>
            <a:r>
              <a:rPr lang="zh-CN" altLang="en-GB" dirty="0">
                <a:hlinkClick r:id="rId6"/>
              </a:rPr>
              <a:t>，</a:t>
            </a:r>
            <a:r>
              <a:rPr lang="en-GB" altLang="zh-CN" dirty="0">
                <a:hlinkClick r:id="rId6"/>
              </a:rPr>
              <a:t>2014, 6(10), 9359-9378. 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550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C:\Users\user\Documents\Tencent Files\452072875\Image\Image1\Y6)XPHA577@AURSL{SBG{@W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30" y="1603458"/>
            <a:ext cx="3916115" cy="3736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内容占位符 4"/>
          <p:cNvPicPr>
            <a:picLocks noGrp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511" y="1579034"/>
            <a:ext cx="2257778" cy="3738033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1" y="1036012"/>
            <a:ext cx="9144000" cy="511175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美国五大湖流域</a:t>
            </a: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---</a:t>
            </a:r>
            <a:r>
              <a:rPr lang="zh-CN" alt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纽约州布法罗市顾及阴影检测的不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透水</a:t>
            </a:r>
            <a:r>
              <a:rPr lang="zh-CN" alt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面提取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矩形 2"/>
          <p:cNvSpPr>
            <a:spLocks noChangeArrowheads="1"/>
          </p:cNvSpPr>
          <p:nvPr/>
        </p:nvSpPr>
        <p:spPr bwMode="auto">
          <a:xfrm>
            <a:off x="113886" y="114300"/>
            <a:ext cx="34676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三</a:t>
            </a:r>
            <a:r>
              <a:rPr lang="zh-CN" altLang="zh-CN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不透水面提取</a:t>
            </a:r>
            <a:endParaRPr lang="zh-CN" altLang="en-US" sz="32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14489" y="5467404"/>
            <a:ext cx="81844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err="1"/>
              <a:t>Hui</a:t>
            </a:r>
            <a:r>
              <a:rPr lang="en-US" altLang="zh-CN" b="1" dirty="0"/>
              <a:t> </a:t>
            </a:r>
            <a:r>
              <a:rPr lang="en-US" altLang="zh-CN" b="1" dirty="0" err="1"/>
              <a:t>Luo</a:t>
            </a:r>
            <a:r>
              <a:rPr lang="en-US" altLang="zh-CN" b="1" dirty="0"/>
              <a:t>, Le Wang*, </a:t>
            </a:r>
            <a:r>
              <a:rPr lang="en-US" altLang="zh-CN" b="1" dirty="0" err="1"/>
              <a:t>Zhenfeng</a:t>
            </a:r>
            <a:r>
              <a:rPr lang="en-US" altLang="zh-CN" b="1" dirty="0"/>
              <a:t> Shao and </a:t>
            </a:r>
            <a:r>
              <a:rPr lang="en-US" altLang="zh-CN" b="1" dirty="0" err="1"/>
              <a:t>Deren</a:t>
            </a:r>
            <a:r>
              <a:rPr lang="en-US" altLang="zh-CN" b="1" dirty="0"/>
              <a:t> Li</a:t>
            </a:r>
            <a:r>
              <a:rPr lang="en-US" altLang="zh-CN" b="1" dirty="0" smtClean="0"/>
              <a:t>. Development </a:t>
            </a:r>
            <a:r>
              <a:rPr lang="en-US" altLang="zh-CN" b="1" dirty="0"/>
              <a:t>of a multi-scale object-based shadow detection method for high spatial resolution image, Remote Sensing Letters, 2015, 6:1, 59-68 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04449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55"/>
    </mc:Choice>
    <mc:Fallback xmlns="">
      <p:transition spd="slow" advTm="18955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5467" y="322263"/>
            <a:ext cx="8820150" cy="511175"/>
          </a:xfrm>
        </p:spPr>
        <p:txBody>
          <a:bodyPr/>
          <a:lstStyle/>
          <a:p>
            <a:r>
              <a:rPr lang="zh-CN" altLang="en-US" sz="3200" kern="1200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需要基于深度学习模型解决云检测等预处理难题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40" y="925337"/>
            <a:ext cx="4365627" cy="4650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5075022" y="1009134"/>
            <a:ext cx="38657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/>
              <a:t>（</a:t>
            </a:r>
            <a:r>
              <a:rPr lang="en-US" altLang="zh-CN" b="1" dirty="0"/>
              <a:t>a</a:t>
            </a:r>
            <a:r>
              <a:rPr lang="zh-CN" altLang="en-US" b="1" dirty="0"/>
              <a:t>）具有近红外、红色、</a:t>
            </a:r>
            <a:r>
              <a:rPr lang="zh-CN" altLang="en-US" b="1" dirty="0" smtClean="0"/>
              <a:t>绿色波段</a:t>
            </a:r>
            <a:endParaRPr lang="zh-CN" altLang="en-US" b="1" dirty="0"/>
          </a:p>
        </p:txBody>
      </p:sp>
      <p:sp>
        <p:nvSpPr>
          <p:cNvPr id="6" name="矩形 5"/>
          <p:cNvSpPr/>
          <p:nvPr/>
        </p:nvSpPr>
        <p:spPr>
          <a:xfrm>
            <a:off x="5096934" y="1364312"/>
            <a:ext cx="37874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/>
              <a:t>（</a:t>
            </a:r>
            <a:r>
              <a:rPr lang="en-US" altLang="zh-CN" b="1" dirty="0"/>
              <a:t>b</a:t>
            </a:r>
            <a:r>
              <a:rPr lang="zh-CN" altLang="en-US" b="1" dirty="0"/>
              <a:t>）利用我们的方法</a:t>
            </a:r>
            <a:r>
              <a:rPr lang="zh-CN" altLang="en-US" b="1" dirty="0" smtClean="0"/>
              <a:t>对</a:t>
            </a:r>
            <a:r>
              <a:rPr lang="en-US" altLang="zh-CN" b="1" dirty="0" smtClean="0"/>
              <a:t>LANDSAT8</a:t>
            </a:r>
            <a:r>
              <a:rPr lang="zh-CN" altLang="en-US" b="1" dirty="0" smtClean="0"/>
              <a:t>图像可见</a:t>
            </a:r>
            <a:r>
              <a:rPr lang="zh-CN" altLang="en-US" b="1" dirty="0"/>
              <a:t>云探测结果</a:t>
            </a:r>
          </a:p>
        </p:txBody>
      </p:sp>
      <p:sp>
        <p:nvSpPr>
          <p:cNvPr id="7" name="矩形 6"/>
          <p:cNvSpPr/>
          <p:nvPr/>
        </p:nvSpPr>
        <p:spPr>
          <a:xfrm>
            <a:off x="5096931" y="2035582"/>
            <a:ext cx="38212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/>
              <a:t>（</a:t>
            </a:r>
            <a:r>
              <a:rPr lang="en-US" altLang="zh-CN" b="1" dirty="0"/>
              <a:t>c</a:t>
            </a:r>
            <a:r>
              <a:rPr lang="zh-CN" altLang="en-US" b="1" dirty="0"/>
              <a:t>）</a:t>
            </a:r>
            <a:r>
              <a:rPr lang="zh-CN" altLang="en-US" b="1" dirty="0" smtClean="0"/>
              <a:t>原始图像</a:t>
            </a:r>
            <a:r>
              <a:rPr lang="en-US" altLang="zh-CN" b="1" dirty="0" smtClean="0"/>
              <a:t>NIR</a:t>
            </a:r>
            <a:r>
              <a:rPr lang="zh-CN" altLang="en-US" b="1" dirty="0" smtClean="0"/>
              <a:t>、红色、绿波段</a:t>
            </a:r>
            <a:endParaRPr lang="en-US" altLang="zh-CN" b="1" dirty="0" smtClean="0"/>
          </a:p>
          <a:p>
            <a:r>
              <a:rPr lang="zh-CN" altLang="en-US" b="1" dirty="0" smtClean="0"/>
              <a:t>（</a:t>
            </a:r>
            <a:r>
              <a:rPr lang="en-US" altLang="zh-CN" b="1" dirty="0"/>
              <a:t>d</a:t>
            </a:r>
            <a:r>
              <a:rPr lang="zh-CN" altLang="en-US" b="1" dirty="0" smtClean="0"/>
              <a:t>）利用</a:t>
            </a:r>
            <a:r>
              <a:rPr lang="zh-CN" altLang="en-US" b="1" dirty="0"/>
              <a:t>我们的方法</a:t>
            </a:r>
            <a:r>
              <a:rPr lang="zh-CN" altLang="en-US" b="1" dirty="0" smtClean="0"/>
              <a:t>对</a:t>
            </a:r>
            <a:r>
              <a:rPr lang="en-US" altLang="zh-CN" b="1" dirty="0"/>
              <a:t>LANDSAT8</a:t>
            </a:r>
            <a:r>
              <a:rPr lang="zh-CN" altLang="en-US" b="1" dirty="0" smtClean="0"/>
              <a:t>图像的可见</a:t>
            </a:r>
            <a:r>
              <a:rPr lang="zh-CN" altLang="en-US" b="1" dirty="0"/>
              <a:t>云探测</a:t>
            </a:r>
            <a:r>
              <a:rPr lang="zh-CN" altLang="en-US" b="1" dirty="0" smtClean="0"/>
              <a:t>结果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547510" y="5645835"/>
            <a:ext cx="83707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b="1" dirty="0" err="1"/>
              <a:t>Zhenfeng</a:t>
            </a:r>
            <a:r>
              <a:rPr lang="en-GB" altLang="zh-CN" b="1" dirty="0"/>
              <a:t> Shao, Yin Pan , </a:t>
            </a:r>
            <a:r>
              <a:rPr lang="en-GB" altLang="zh-CN" b="1" dirty="0" err="1"/>
              <a:t>Chunyuan</a:t>
            </a:r>
            <a:r>
              <a:rPr lang="en-GB" altLang="zh-CN" b="1" dirty="0"/>
              <a:t> </a:t>
            </a:r>
            <a:r>
              <a:rPr lang="en-GB" altLang="zh-CN" b="1" dirty="0" err="1"/>
              <a:t>Diao</a:t>
            </a:r>
            <a:r>
              <a:rPr lang="en-GB" altLang="zh-CN" b="1" dirty="0"/>
              <a:t>, and </a:t>
            </a:r>
            <a:r>
              <a:rPr lang="en-GB" altLang="zh-CN" b="1" dirty="0" err="1"/>
              <a:t>Jiajun</a:t>
            </a:r>
            <a:r>
              <a:rPr lang="en-GB" altLang="zh-CN" b="1" dirty="0"/>
              <a:t> </a:t>
            </a:r>
            <a:r>
              <a:rPr lang="en-GB" altLang="zh-CN" b="1" dirty="0" err="1"/>
              <a:t>Cai</a:t>
            </a:r>
            <a:r>
              <a:rPr lang="en-GB" altLang="zh-CN" b="1" dirty="0"/>
              <a:t>. </a:t>
            </a:r>
            <a:r>
              <a:rPr lang="en-US" altLang="zh-CN" b="1" dirty="0">
                <a:hlinkClick r:id="rId4"/>
              </a:rPr>
              <a:t>Cloud Detection in Remote Sensing Images Based on </a:t>
            </a:r>
            <a:r>
              <a:rPr lang="en-US" altLang="zh-CN" b="1" dirty="0" err="1">
                <a:hlinkClick r:id="rId4"/>
              </a:rPr>
              <a:t>Multiscale</a:t>
            </a:r>
            <a:r>
              <a:rPr lang="en-US" altLang="zh-CN" b="1" dirty="0">
                <a:hlinkClick r:id="rId4"/>
              </a:rPr>
              <a:t> Features-Convolutional Neural Network</a:t>
            </a:r>
            <a:r>
              <a:rPr lang="en-US" altLang="zh-CN" b="1" dirty="0"/>
              <a:t>.</a:t>
            </a:r>
            <a:r>
              <a:rPr lang="en-US" altLang="zh-CN" b="1" dirty="0">
                <a:hlinkClick r:id="rId5"/>
              </a:rPr>
              <a:t> IEEE Transactions on Geoscience and Remote Sensing</a:t>
            </a:r>
            <a:r>
              <a:rPr lang="en-US" altLang="zh-CN" b="1" dirty="0"/>
              <a:t>,</a:t>
            </a:r>
            <a:r>
              <a:rPr lang="zh-CN" altLang="en-US" b="1" dirty="0"/>
              <a:t> </a:t>
            </a:r>
            <a:r>
              <a:rPr lang="en-US" altLang="zh-CN" b="1" dirty="0"/>
              <a:t>2019,</a:t>
            </a:r>
            <a:r>
              <a:rPr lang="en-GB" altLang="zh-CN" b="1" dirty="0"/>
              <a:t> Vol. 57(6): 4062-4076</a:t>
            </a:r>
          </a:p>
          <a:p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5017911" y="3807936"/>
            <a:ext cx="40131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b="1" dirty="0" err="1">
                <a:hlinkClick r:id="rId6"/>
              </a:rPr>
              <a:t>Zhenfeng</a:t>
            </a:r>
            <a:r>
              <a:rPr lang="en-GB" altLang="zh-CN" b="1" dirty="0">
                <a:hlinkClick r:id="rId6"/>
              </a:rPr>
              <a:t> Shao</a:t>
            </a:r>
            <a:r>
              <a:rPr lang="en-GB" altLang="zh-CN" dirty="0"/>
              <a:t>, Juan Deng*, Lei Wang, et </a:t>
            </a:r>
            <a:r>
              <a:rPr lang="en-GB" altLang="zh-CN" dirty="0" err="1"/>
              <a:t>al.Fuzzy</a:t>
            </a:r>
            <a:r>
              <a:rPr lang="en-GB" altLang="zh-CN" dirty="0"/>
              <a:t> </a:t>
            </a:r>
            <a:r>
              <a:rPr lang="en-GB" altLang="zh-CN" dirty="0" err="1"/>
              <a:t>AutoEncode</a:t>
            </a:r>
            <a:r>
              <a:rPr lang="en-GB" altLang="zh-CN" dirty="0"/>
              <a:t> Based Cloud Detection for Remote Sensing Imagery </a:t>
            </a:r>
            <a:r>
              <a:rPr lang="en-GB" altLang="zh-CN" i="1" dirty="0"/>
              <a:t>REMOTE SENSING</a:t>
            </a:r>
            <a:r>
              <a:rPr lang="en-GB" altLang="zh-CN" dirty="0"/>
              <a:t>, 2017,9(4),</a:t>
            </a:r>
            <a:r>
              <a:rPr lang="en-GB" altLang="zh-CN" dirty="0" smtClean="0"/>
              <a:t>311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4149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/>
          <p:cNvSpPr>
            <a:spLocks noGrp="1" noChangeArrowheads="1"/>
          </p:cNvSpPr>
          <p:nvPr>
            <p:ph type="title" idx="4294967295"/>
          </p:nvPr>
        </p:nvSpPr>
        <p:spPr>
          <a:xfrm>
            <a:off x="165100" y="254430"/>
            <a:ext cx="8820150" cy="511175"/>
          </a:xfrm>
          <a:ln/>
        </p:spPr>
        <p:txBody>
          <a:bodyPr/>
          <a:lstStyle/>
          <a:p>
            <a:pPr marL="0" indent="0">
              <a:lnSpc>
                <a:spcPct val="150000"/>
              </a:lnSpc>
              <a:buFont typeface="Arial" pitchFamily="34" charset="0"/>
              <a:defRPr/>
            </a:pPr>
            <a:r>
              <a:rPr lang="zh-CN" altLang="en-US" sz="4800" kern="1200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主要内容</a:t>
            </a:r>
          </a:p>
        </p:txBody>
      </p:sp>
      <p:sp>
        <p:nvSpPr>
          <p:cNvPr id="6" name="Text Box 6"/>
          <p:cNvSpPr>
            <a:spLocks noChangeArrowheads="1"/>
          </p:cNvSpPr>
          <p:nvPr/>
        </p:nvSpPr>
        <p:spPr bwMode="auto">
          <a:xfrm>
            <a:off x="1027206" y="3174609"/>
            <a:ext cx="6876045" cy="86746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 w="12700">
            <a:solidFill>
              <a:srgbClr val="3B8D8B"/>
            </a:solidFill>
            <a:miter lim="800000"/>
            <a:headEnd/>
            <a:tailEnd/>
          </a:ln>
        </p:spPr>
        <p:txBody>
          <a:bodyPr lIns="216000" anchor="ctr"/>
          <a:lstStyle/>
          <a:p>
            <a:pPr algn="just">
              <a:lnSpc>
                <a:spcPct val="150000"/>
              </a:lnSpc>
            </a:pPr>
            <a:r>
              <a:rPr lang="zh-CN" altLang="en-US" sz="3600" b="1" dirty="0" smtClean="0">
                <a:latin typeface="微软雅黑" pitchFamily="34" charset="-122"/>
                <a:ea typeface="微软雅黑" pitchFamily="34" charset="-122"/>
              </a:rPr>
              <a:t>三</a:t>
            </a:r>
            <a:r>
              <a:rPr lang="zh-CN" altLang="zh-CN" sz="3600" b="1" dirty="0" smtClean="0"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600" b="1" dirty="0" smtClean="0">
                <a:latin typeface="微软雅黑" pitchFamily="34" charset="-122"/>
                <a:ea typeface="微软雅黑" pitchFamily="34" charset="-122"/>
              </a:rPr>
              <a:t>不透水面提取</a:t>
            </a:r>
            <a:endParaRPr lang="zh-CN" altLang="en-US" sz="36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Text Box 6"/>
          <p:cNvSpPr>
            <a:spLocks noChangeArrowheads="1"/>
          </p:cNvSpPr>
          <p:nvPr/>
        </p:nvSpPr>
        <p:spPr bwMode="auto">
          <a:xfrm>
            <a:off x="1040139" y="5214060"/>
            <a:ext cx="6876045" cy="83347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 w="12700">
            <a:solidFill>
              <a:srgbClr val="3B8D8B"/>
            </a:solidFill>
            <a:miter lim="800000"/>
            <a:headEnd/>
            <a:tailEnd/>
          </a:ln>
        </p:spPr>
        <p:txBody>
          <a:bodyPr lIns="216000" anchor="ctr"/>
          <a:lstStyle/>
          <a:p>
            <a:pPr algn="just">
              <a:lnSpc>
                <a:spcPct val="150000"/>
              </a:lnSpc>
            </a:pPr>
            <a:r>
              <a:rPr lang="zh-CN" altLang="en-US" sz="3600" b="1" dirty="0" smtClean="0">
                <a:latin typeface="微软雅黑" pitchFamily="34" charset="-122"/>
                <a:ea typeface="微软雅黑" pitchFamily="34" charset="-122"/>
              </a:rPr>
              <a:t>五</a:t>
            </a:r>
            <a:r>
              <a:rPr lang="zh-CN" altLang="zh-CN" sz="3600" b="1" dirty="0" smtClean="0"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600" b="1" dirty="0" smtClean="0">
                <a:latin typeface="微软雅黑" pitchFamily="34" charset="-122"/>
                <a:ea typeface="微软雅黑" pitchFamily="34" charset="-122"/>
              </a:rPr>
              <a:t>不透水面应用</a:t>
            </a:r>
            <a:endParaRPr lang="zh-CN" altLang="en-US" sz="36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Text Box 4"/>
          <p:cNvSpPr>
            <a:spLocks noChangeArrowheads="1"/>
          </p:cNvSpPr>
          <p:nvPr/>
        </p:nvSpPr>
        <p:spPr bwMode="auto">
          <a:xfrm>
            <a:off x="1011624" y="4223782"/>
            <a:ext cx="6904560" cy="882762"/>
          </a:xfrm>
          <a:prstGeom prst="roundRect">
            <a:avLst>
              <a:gd name="adj" fmla="val 16667"/>
            </a:avLst>
          </a:prstGeom>
          <a:gradFill rotWithShape="1">
            <a:gsLst>
              <a:gs pos="3000">
                <a:srgbClr val="00A49C"/>
              </a:gs>
              <a:gs pos="53000">
                <a:srgbClr val="007E78"/>
              </a:gs>
            </a:gsLst>
            <a:lin ang="5400000" scaled="1"/>
          </a:gradFill>
          <a:ln w="15875">
            <a:gradFill>
              <a:gsLst>
                <a:gs pos="0">
                  <a:srgbClr val="A5E5E3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lIns="216000" anchor="ctr"/>
          <a:lstStyle/>
          <a:p>
            <a:pPr algn="just">
              <a:lnSpc>
                <a:spcPct val="150000"/>
              </a:lnSpc>
            </a:pPr>
            <a:r>
              <a:rPr lang="zh-CN" altLang="en-US" sz="36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四</a:t>
            </a:r>
            <a:r>
              <a:rPr lang="zh-CN" altLang="zh-CN" sz="36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6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流域和城市</a:t>
            </a:r>
            <a:r>
              <a:rPr lang="zh-CN" altLang="en-US" sz="36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不透水面监测</a:t>
            </a:r>
            <a:endParaRPr lang="zh-CN" altLang="en-US" sz="36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Text Box 5"/>
          <p:cNvSpPr>
            <a:spLocks noChangeArrowheads="1"/>
          </p:cNvSpPr>
          <p:nvPr/>
        </p:nvSpPr>
        <p:spPr bwMode="auto">
          <a:xfrm>
            <a:off x="1015713" y="1180163"/>
            <a:ext cx="6916053" cy="86746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 w="12700">
            <a:solidFill>
              <a:srgbClr val="3B8D8B"/>
            </a:solidFill>
            <a:miter lim="800000"/>
            <a:headEnd/>
            <a:tailEnd/>
          </a:ln>
        </p:spPr>
        <p:txBody>
          <a:bodyPr lIns="216000" anchor="ctr"/>
          <a:lstStyle/>
          <a:p>
            <a:pPr algn="just">
              <a:lnSpc>
                <a:spcPct val="150000"/>
              </a:lnSpc>
            </a:pPr>
            <a:r>
              <a:rPr lang="zh-CN" altLang="en-US" sz="3600" b="1" dirty="0">
                <a:latin typeface="微软雅黑" pitchFamily="34" charset="-122"/>
                <a:ea typeface="微软雅黑" pitchFamily="34" charset="-122"/>
              </a:rPr>
              <a:t>一</a:t>
            </a:r>
            <a:r>
              <a:rPr lang="zh-CN" altLang="zh-CN" sz="3600" b="1" dirty="0" smtClean="0"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600" b="1" dirty="0" smtClean="0">
                <a:latin typeface="微软雅黑" pitchFamily="34" charset="-122"/>
                <a:ea typeface="微软雅黑" pitchFamily="34" charset="-122"/>
              </a:rPr>
              <a:t>不透水面的科学意义</a:t>
            </a:r>
            <a:endParaRPr lang="zh-CN" altLang="en-US" sz="36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Text Box 6"/>
          <p:cNvSpPr>
            <a:spLocks noChangeArrowheads="1"/>
          </p:cNvSpPr>
          <p:nvPr/>
        </p:nvSpPr>
        <p:spPr bwMode="auto">
          <a:xfrm>
            <a:off x="1035716" y="2157235"/>
            <a:ext cx="6876045" cy="86746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 w="12700">
            <a:solidFill>
              <a:srgbClr val="3B8D8B"/>
            </a:solidFill>
            <a:miter lim="800000"/>
            <a:headEnd/>
            <a:tailEnd/>
          </a:ln>
        </p:spPr>
        <p:txBody>
          <a:bodyPr lIns="216000" anchor="ctr"/>
          <a:lstStyle/>
          <a:p>
            <a:pPr algn="just">
              <a:lnSpc>
                <a:spcPct val="150000"/>
              </a:lnSpc>
            </a:pPr>
            <a:r>
              <a:rPr lang="zh-CN" altLang="en-US" sz="3600" b="1" dirty="0">
                <a:latin typeface="微软雅黑" pitchFamily="34" charset="-122"/>
                <a:ea typeface="微软雅黑" pitchFamily="34" charset="-122"/>
              </a:rPr>
              <a:t>二</a:t>
            </a:r>
            <a:r>
              <a:rPr lang="zh-CN" altLang="zh-CN" sz="3600" b="1" dirty="0"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600" b="1" dirty="0">
                <a:latin typeface="微软雅黑" pitchFamily="34" charset="-122"/>
                <a:ea typeface="微软雅黑" pitchFamily="34" charset="-122"/>
              </a:rPr>
              <a:t>高精度不透水</a:t>
            </a:r>
            <a:r>
              <a:rPr lang="zh-CN" altLang="en-US" sz="3600" b="1" dirty="0" smtClean="0">
                <a:latin typeface="微软雅黑" pitchFamily="34" charset="-122"/>
                <a:ea typeface="微软雅黑" pitchFamily="34" charset="-122"/>
              </a:rPr>
              <a:t>面需求</a:t>
            </a:r>
            <a:endParaRPr lang="zh-CN" altLang="en-US" sz="3600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825848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组合 54"/>
          <p:cNvGrpSpPr>
            <a:grpSpLocks/>
          </p:cNvGrpSpPr>
          <p:nvPr/>
        </p:nvGrpSpPr>
        <p:grpSpPr bwMode="auto">
          <a:xfrm>
            <a:off x="106363" y="925513"/>
            <a:ext cx="8916987" cy="5607050"/>
            <a:chOff x="106068" y="827983"/>
            <a:chExt cx="8916641" cy="5704374"/>
          </a:xfrm>
        </p:grpSpPr>
        <p:pic>
          <p:nvPicPr>
            <p:cNvPr id="21509" name="图片 5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68" y="827983"/>
              <a:ext cx="1628610" cy="1628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0" name="图片 5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9153" y="827983"/>
              <a:ext cx="1628610" cy="1661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1" name="图片 5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0801" y="827983"/>
              <a:ext cx="1628610" cy="1661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2" name="图片 5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449" y="827983"/>
              <a:ext cx="1628610" cy="1657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3" name="图片 6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4099" y="827983"/>
              <a:ext cx="1628610" cy="1665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4" name="图片 6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68" y="2688541"/>
              <a:ext cx="1628610" cy="1669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5" name="图片 6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8076" y="2695545"/>
              <a:ext cx="1628610" cy="1669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6" name="图片 6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0084" y="2690337"/>
              <a:ext cx="1628610" cy="1661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7" name="图片 68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092" y="2689439"/>
              <a:ext cx="1628610" cy="1661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8" name="图片 69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4099" y="2695545"/>
              <a:ext cx="1628610" cy="1657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9" name="图片 70" descr="2001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68" y="4549821"/>
              <a:ext cx="1627173" cy="1670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0" name="图片 71" descr="200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0802" y="4549821"/>
              <a:ext cx="1627173" cy="1681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21" name="TextBox 72"/>
            <p:cNvSpPr txBox="1">
              <a:spLocks noChangeArrowheads="1"/>
            </p:cNvSpPr>
            <p:nvPr/>
          </p:nvSpPr>
          <p:spPr bwMode="auto">
            <a:xfrm>
              <a:off x="512755" y="6125234"/>
              <a:ext cx="6558206" cy="407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zh-CN" sz="2000" b="1"/>
                <a:t>2001                  2002                   2003                  2004</a:t>
              </a:r>
              <a:endParaRPr lang="zh-CN" altLang="en-US" sz="2000" b="1"/>
            </a:p>
          </p:txBody>
        </p:sp>
        <p:sp>
          <p:nvSpPr>
            <p:cNvPr id="21522" name="TextBox 73"/>
            <p:cNvSpPr txBox="1">
              <a:spLocks noChangeArrowheads="1"/>
            </p:cNvSpPr>
            <p:nvPr/>
          </p:nvSpPr>
          <p:spPr bwMode="auto">
            <a:xfrm>
              <a:off x="541863" y="2380818"/>
              <a:ext cx="8116324" cy="407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zh-CN" sz="2000" b="1"/>
                <a:t>1988                 1990                   1991                   1992                1993  </a:t>
              </a:r>
              <a:endParaRPr lang="zh-CN" altLang="en-US" sz="2000" b="1"/>
            </a:p>
          </p:txBody>
        </p:sp>
        <p:pic>
          <p:nvPicPr>
            <p:cNvPr id="21523" name="图片 74" descr="200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3169" y="4549821"/>
              <a:ext cx="1627173" cy="1681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4" name="图片 75" descr="2001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8435" y="4549821"/>
              <a:ext cx="1627173" cy="1670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25" name="TextBox 76"/>
            <p:cNvSpPr txBox="1">
              <a:spLocks noChangeArrowheads="1"/>
            </p:cNvSpPr>
            <p:nvPr/>
          </p:nvSpPr>
          <p:spPr bwMode="auto">
            <a:xfrm>
              <a:off x="543948" y="4253026"/>
              <a:ext cx="8468985" cy="407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zh-CN" sz="2000" b="1"/>
                <a:t>1994                  1995                  1996                  1999                   2000  </a:t>
              </a:r>
              <a:endParaRPr lang="zh-CN" altLang="en-US" sz="2000" b="1"/>
            </a:p>
          </p:txBody>
        </p:sp>
        <p:pic>
          <p:nvPicPr>
            <p:cNvPr id="21526" name="图片 77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r="13684"/>
            <a:stretch>
              <a:fillRect/>
            </a:stretch>
          </p:blipFill>
          <p:spPr bwMode="auto">
            <a:xfrm>
              <a:off x="7373518" y="4943822"/>
              <a:ext cx="1631950" cy="933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标题 1"/>
          <p:cNvSpPr txBox="1">
            <a:spLocks/>
          </p:cNvSpPr>
          <p:nvPr/>
        </p:nvSpPr>
        <p:spPr>
          <a:xfrm>
            <a:off x="935038" y="6453188"/>
            <a:ext cx="7273925" cy="476250"/>
          </a:xfrm>
          <a:prstGeom prst="rect">
            <a:avLst/>
          </a:prstGeom>
        </p:spPr>
        <p:txBody>
          <a:bodyPr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6">
                    <a:lumMod val="60000"/>
                    <a:lumOff val="4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pPr>
              <a:defRPr/>
            </a:pPr>
            <a:r>
              <a:rPr lang="en-US" altLang="zh-CN" b="1" dirty="0" smtClean="0">
                <a:solidFill>
                  <a:schemeClr val="tx1"/>
                </a:solidFill>
              </a:rPr>
              <a:t>1988-2017</a:t>
            </a:r>
            <a:r>
              <a:rPr lang="zh-CN" altLang="en-US" b="1" dirty="0">
                <a:solidFill>
                  <a:schemeClr val="tx1"/>
                </a:solidFill>
              </a:rPr>
              <a:t>不透水面提取成果 </a:t>
            </a:r>
          </a:p>
        </p:txBody>
      </p:sp>
      <p:sp>
        <p:nvSpPr>
          <p:cNvPr id="24" name="矩形 2"/>
          <p:cNvSpPr>
            <a:spLocks noChangeArrowheads="1"/>
          </p:cNvSpPr>
          <p:nvPr/>
        </p:nvSpPr>
        <p:spPr bwMode="auto">
          <a:xfrm>
            <a:off x="0" y="114300"/>
            <a:ext cx="68788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四</a:t>
            </a:r>
            <a:r>
              <a:rPr lang="zh-CN" altLang="zh-CN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不透水面监测</a:t>
            </a:r>
            <a:r>
              <a:rPr lang="en-US" altLang="zh-CN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---</a:t>
            </a: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珠江三角洲流域</a:t>
            </a:r>
            <a:endParaRPr lang="zh-CN" altLang="en-US" sz="32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6516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sz="quarter" idx="1"/>
          </p:nvPr>
        </p:nvSpPr>
        <p:spPr>
          <a:xfrm>
            <a:off x="135466" y="1185380"/>
            <a:ext cx="9144000" cy="496667"/>
          </a:xfrm>
        </p:spPr>
        <p:txBody>
          <a:bodyPr/>
          <a:lstStyle/>
          <a:p>
            <a:pPr marL="0" indent="0">
              <a:buNone/>
            </a:pP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不透水层（面）：具有不透水层性的人工硬质材料表面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369" y="1680184"/>
            <a:ext cx="182494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284" y="1680185"/>
            <a:ext cx="19431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28" y="1727814"/>
            <a:ext cx="1879529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9657" y="4172320"/>
            <a:ext cx="132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道路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84070" y="4172320"/>
            <a:ext cx="132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建筑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95944" y="4219101"/>
            <a:ext cx="132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停车场</a:t>
            </a:r>
          </a:p>
        </p:txBody>
      </p:sp>
      <p:sp>
        <p:nvSpPr>
          <p:cNvPr id="16" name="文本框 17"/>
          <p:cNvSpPr txBox="1"/>
          <p:nvPr/>
        </p:nvSpPr>
        <p:spPr>
          <a:xfrm>
            <a:off x="140660" y="288073"/>
            <a:ext cx="688657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一、不透水面的科学价值</a:t>
            </a:r>
          </a:p>
        </p:txBody>
      </p:sp>
      <p:sp>
        <p:nvSpPr>
          <p:cNvPr id="3" name="矩形 2"/>
          <p:cNvSpPr/>
          <p:nvPr/>
        </p:nvSpPr>
        <p:spPr>
          <a:xfrm>
            <a:off x="197555" y="4488849"/>
            <a:ext cx="8946445" cy="1954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不</a:t>
            </a:r>
            <a:r>
              <a:rPr lang="zh-CN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透水面的数量和空间分布</a:t>
            </a:r>
            <a:r>
              <a:rPr lang="zh-CN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对</a:t>
            </a:r>
            <a:r>
              <a:rPr lang="zh-CN" altLang="en-US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流域和</a:t>
            </a:r>
            <a:r>
              <a:rPr lang="zh-CN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城市</a:t>
            </a:r>
            <a:r>
              <a:rPr lang="zh-CN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水文过程、水资源时空分布和水环境质量具有重要的影响，并带来城市内涝频次和内涝程度</a:t>
            </a:r>
            <a:r>
              <a:rPr lang="zh-CN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增加</a:t>
            </a:r>
            <a:endParaRPr lang="zh-CN" altLang="en-US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250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49"/>
    </mc:Choice>
    <mc:Fallback xmlns="">
      <p:transition spd="slow" advTm="20649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灯片编号占位符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0B6C892E-C5BA-43D2-A0DF-D00E1F5A1B65}" type="slidenum">
              <a:rPr lang="zh-CN" altLang="en-US" smtClean="0">
                <a:solidFill>
                  <a:srgbClr val="464653"/>
                </a:solidFill>
              </a:rPr>
              <a:pPr/>
              <a:t>30</a:t>
            </a:fld>
            <a:endParaRPr lang="zh-CN" altLang="en-US">
              <a:solidFill>
                <a:srgbClr val="464653"/>
              </a:solidFill>
            </a:endParaRPr>
          </a:p>
        </p:txBody>
      </p:sp>
      <p:sp>
        <p:nvSpPr>
          <p:cNvPr id="22531" name="Rectangle 2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zh-CN" altLang="zh-CN"/>
          </a:p>
        </p:txBody>
      </p:sp>
      <p:sp>
        <p:nvSpPr>
          <p:cNvPr id="22532" name="TextBox 4"/>
          <p:cNvSpPr txBox="1">
            <a:spLocks noChangeArrowheads="1"/>
          </p:cNvSpPr>
          <p:nvPr/>
        </p:nvSpPr>
        <p:spPr bwMode="auto">
          <a:xfrm>
            <a:off x="174625" y="6126163"/>
            <a:ext cx="4851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zh-CN" sz="2000" b="1"/>
              <a:t>     2015                  2016                  2017</a:t>
            </a:r>
            <a:endParaRPr lang="zh-CN" altLang="en-US" sz="2000" b="1"/>
          </a:p>
        </p:txBody>
      </p:sp>
      <p:sp>
        <p:nvSpPr>
          <p:cNvPr id="22533" name="TextBox 56"/>
          <p:cNvSpPr txBox="1">
            <a:spLocks noChangeArrowheads="1"/>
          </p:cNvSpPr>
          <p:nvPr/>
        </p:nvSpPr>
        <p:spPr bwMode="auto">
          <a:xfrm>
            <a:off x="20638" y="2381250"/>
            <a:ext cx="88217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zh-CN" sz="2000" b="1"/>
              <a:t>      2005                   2006                  2007                   2008                  2009  </a:t>
            </a:r>
            <a:endParaRPr lang="zh-CN" altLang="en-US" sz="2000" b="1"/>
          </a:p>
        </p:txBody>
      </p:sp>
      <p:sp>
        <p:nvSpPr>
          <p:cNvPr id="22534" name="TextBox 63"/>
          <p:cNvSpPr txBox="1">
            <a:spLocks noChangeArrowheads="1"/>
          </p:cNvSpPr>
          <p:nvPr/>
        </p:nvSpPr>
        <p:spPr bwMode="auto">
          <a:xfrm>
            <a:off x="22225" y="4254500"/>
            <a:ext cx="8821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zh-CN" sz="2000" b="1"/>
              <a:t>      2010                   2011                   2012                   2013                 2014  </a:t>
            </a:r>
            <a:endParaRPr lang="zh-CN" altLang="en-US" sz="2000" b="1"/>
          </a:p>
        </p:txBody>
      </p:sp>
      <p:pic>
        <p:nvPicPr>
          <p:cNvPr id="22535" name="图片 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6" r="13684"/>
          <a:stretch>
            <a:fillRect/>
          </a:stretch>
        </p:blipFill>
        <p:spPr bwMode="auto">
          <a:xfrm>
            <a:off x="6365875" y="5041900"/>
            <a:ext cx="1754188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图片 23" descr="20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1008063"/>
            <a:ext cx="1749425" cy="145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图片 24" descr="200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8" y="1008063"/>
            <a:ext cx="1749425" cy="145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图片 25" descr="200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1008063"/>
            <a:ext cx="1749425" cy="145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图片 26" descr="200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363" y="1008063"/>
            <a:ext cx="1749425" cy="145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图片 27" descr="200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38" y="1008063"/>
            <a:ext cx="1749425" cy="145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图片 28" descr="200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2886075"/>
            <a:ext cx="1749425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图片 29" descr="20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0" y="2879725"/>
            <a:ext cx="1749425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图片 30" descr="20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313" y="2879725"/>
            <a:ext cx="1749425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图片 31" descr="20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0" y="2879725"/>
            <a:ext cx="1749425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图片 44" descr="20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25" y="2879725"/>
            <a:ext cx="1749425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图片 45" descr="20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0" y="4768850"/>
            <a:ext cx="1749425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图片 46" descr="20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4768850"/>
            <a:ext cx="1749425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8" name="图片 47" descr="20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25" y="4768850"/>
            <a:ext cx="1749425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标题 1"/>
          <p:cNvSpPr txBox="1">
            <a:spLocks/>
          </p:cNvSpPr>
          <p:nvPr/>
        </p:nvSpPr>
        <p:spPr>
          <a:xfrm>
            <a:off x="935038" y="6453188"/>
            <a:ext cx="7273925" cy="476250"/>
          </a:xfrm>
          <a:prstGeom prst="rect">
            <a:avLst/>
          </a:prstGeom>
        </p:spPr>
        <p:txBody>
          <a:bodyPr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6">
                    <a:lumMod val="60000"/>
                    <a:lumOff val="4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pPr>
              <a:defRPr/>
            </a:pPr>
            <a:r>
              <a:rPr lang="en-US" altLang="zh-CN" b="1" dirty="0" smtClean="0">
                <a:solidFill>
                  <a:schemeClr val="tx1"/>
                </a:solidFill>
              </a:rPr>
              <a:t>1988-2017</a:t>
            </a:r>
            <a:r>
              <a:rPr lang="zh-CN" altLang="en-US" b="1" dirty="0">
                <a:solidFill>
                  <a:schemeClr val="tx1"/>
                </a:solidFill>
              </a:rPr>
              <a:t>不透水面提取成果 </a:t>
            </a:r>
          </a:p>
        </p:txBody>
      </p:sp>
      <p:sp>
        <p:nvSpPr>
          <p:cNvPr id="24" name="矩形 2"/>
          <p:cNvSpPr>
            <a:spLocks noChangeArrowheads="1"/>
          </p:cNvSpPr>
          <p:nvPr/>
        </p:nvSpPr>
        <p:spPr bwMode="auto">
          <a:xfrm>
            <a:off x="0" y="114300"/>
            <a:ext cx="687880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四</a:t>
            </a:r>
            <a:r>
              <a:rPr lang="zh-CN" altLang="zh-CN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不透水面监测</a:t>
            </a:r>
            <a:r>
              <a:rPr lang="en-US" altLang="zh-CN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---</a:t>
            </a:r>
            <a:r>
              <a:rPr lang="zh-CN" altLang="en-US" sz="32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珠江三角洲流域</a:t>
            </a:r>
          </a:p>
          <a:p>
            <a:pPr>
              <a:lnSpc>
                <a:spcPct val="150000"/>
              </a:lnSpc>
            </a:pPr>
            <a:endParaRPr lang="zh-CN" altLang="en-US" sz="32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885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图片 16" descr="20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75" y="836613"/>
            <a:ext cx="2163763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图片 15" descr="20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0" y="836613"/>
            <a:ext cx="2163763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图片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713" y="836613"/>
            <a:ext cx="2163762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2" descr="F:\Experiments\7Paper_ISPRS\paper1fig\fig1\All\fig\198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36613"/>
            <a:ext cx="2163762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Box 3"/>
          <p:cNvSpPr txBox="1">
            <a:spLocks noChangeArrowheads="1"/>
          </p:cNvSpPr>
          <p:nvPr/>
        </p:nvSpPr>
        <p:spPr bwMode="auto">
          <a:xfrm>
            <a:off x="1624013" y="971550"/>
            <a:ext cx="652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/>
              <a:t>1988</a:t>
            </a:r>
          </a:p>
        </p:txBody>
      </p:sp>
      <p:sp>
        <p:nvSpPr>
          <p:cNvPr id="23559" name="TextBox 11"/>
          <p:cNvSpPr txBox="1">
            <a:spLocks noChangeArrowheads="1"/>
          </p:cNvSpPr>
          <p:nvPr/>
        </p:nvSpPr>
        <p:spPr bwMode="auto">
          <a:xfrm>
            <a:off x="8316913" y="962025"/>
            <a:ext cx="696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/>
              <a:t>2017</a:t>
            </a:r>
          </a:p>
        </p:txBody>
      </p:sp>
      <p:sp>
        <p:nvSpPr>
          <p:cNvPr id="23560" name="TextBox 13"/>
          <p:cNvSpPr txBox="1">
            <a:spLocks noChangeArrowheads="1"/>
          </p:cNvSpPr>
          <p:nvPr/>
        </p:nvSpPr>
        <p:spPr bwMode="auto">
          <a:xfrm>
            <a:off x="3856038" y="962025"/>
            <a:ext cx="696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/>
              <a:t>2000</a:t>
            </a:r>
          </a:p>
        </p:txBody>
      </p:sp>
      <p:sp>
        <p:nvSpPr>
          <p:cNvPr id="23561" name="TextBox 16"/>
          <p:cNvSpPr txBox="1">
            <a:spLocks noChangeArrowheads="1"/>
          </p:cNvSpPr>
          <p:nvPr/>
        </p:nvSpPr>
        <p:spPr bwMode="auto">
          <a:xfrm>
            <a:off x="6053138" y="971550"/>
            <a:ext cx="696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/>
              <a:t>2008</a:t>
            </a:r>
          </a:p>
        </p:txBody>
      </p:sp>
      <p:sp>
        <p:nvSpPr>
          <p:cNvPr id="23562" name="标题 1"/>
          <p:cNvSpPr txBox="1">
            <a:spLocks/>
          </p:cNvSpPr>
          <p:nvPr/>
        </p:nvSpPr>
        <p:spPr bwMode="auto">
          <a:xfrm>
            <a:off x="179388" y="6084888"/>
            <a:ext cx="885031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914400" indent="-9144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  <a:sym typeface="Calibri Light" pitchFamily="34" charset="0"/>
              </a:rPr>
              <a:t>不</a:t>
            </a:r>
            <a:r>
              <a:rPr lang="zh-CN" altLang="en-US" sz="2400" b="1" dirty="0">
                <a:latin typeface="微软雅黑" pitchFamily="34" charset="-122"/>
                <a:ea typeface="微软雅黑" pitchFamily="34" charset="-122"/>
                <a:sym typeface="Calibri Light" pitchFamily="34" charset="0"/>
              </a:rPr>
              <a:t>透水面：</a:t>
            </a:r>
            <a:r>
              <a:rPr lang="en-US" altLang="zh-CN" sz="2400" b="1" dirty="0">
                <a:latin typeface="微软雅黑" pitchFamily="34" charset="-122"/>
                <a:ea typeface="微软雅黑" pitchFamily="34" charset="-122"/>
                <a:sym typeface="Calibri Light" pitchFamily="34" charset="0"/>
              </a:rPr>
              <a:t>26.76</a:t>
            </a:r>
            <a:r>
              <a:rPr lang="zh-CN" altLang="en-US" sz="2400" b="1" dirty="0">
                <a:latin typeface="微软雅黑" pitchFamily="34" charset="-122"/>
                <a:ea typeface="微软雅黑" pitchFamily="34" charset="-122"/>
                <a:sym typeface="Calibri Light" pitchFamily="34" charset="0"/>
              </a:rPr>
              <a:t>；广州、深圳和珠海主城区都超过：</a:t>
            </a:r>
            <a:r>
              <a:rPr lang="en-US" altLang="zh-CN" sz="2400" b="1" dirty="0">
                <a:latin typeface="微软雅黑" pitchFamily="34" charset="-122"/>
                <a:ea typeface="微软雅黑" pitchFamily="34" charset="-122"/>
                <a:sym typeface="Calibri Light" pitchFamily="34" charset="0"/>
              </a:rPr>
              <a:t> 75%</a:t>
            </a:r>
            <a:endParaRPr lang="zh-CN" altLang="zh-CN" sz="2400" b="1" dirty="0">
              <a:latin typeface="微软雅黑" pitchFamily="34" charset="-122"/>
              <a:ea typeface="微软雅黑" pitchFamily="34" charset="-122"/>
              <a:sym typeface="Calibri Light" pitchFamily="34" charset="0"/>
            </a:endParaRPr>
          </a:p>
        </p:txBody>
      </p:sp>
      <p:pic>
        <p:nvPicPr>
          <p:cNvPr id="2356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3051175"/>
            <a:ext cx="8824912" cy="303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2"/>
          <p:cNvSpPr>
            <a:spLocks noChangeArrowheads="1"/>
          </p:cNvSpPr>
          <p:nvPr/>
        </p:nvSpPr>
        <p:spPr bwMode="auto">
          <a:xfrm>
            <a:off x="0" y="114300"/>
            <a:ext cx="687880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四</a:t>
            </a:r>
            <a:r>
              <a:rPr lang="zh-CN" altLang="zh-CN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不透水面监测</a:t>
            </a:r>
            <a:r>
              <a:rPr lang="en-US" altLang="zh-CN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---</a:t>
            </a:r>
            <a:r>
              <a:rPr lang="zh-CN" altLang="en-US" sz="32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珠江三角洲流域</a:t>
            </a:r>
          </a:p>
          <a:p>
            <a:pPr>
              <a:lnSpc>
                <a:spcPct val="150000"/>
              </a:lnSpc>
            </a:pPr>
            <a:endParaRPr lang="zh-CN" altLang="en-US" sz="32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69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标题 1"/>
          <p:cNvSpPr txBox="1">
            <a:spLocks/>
          </p:cNvSpPr>
          <p:nvPr/>
        </p:nvSpPr>
        <p:spPr bwMode="auto">
          <a:xfrm>
            <a:off x="935038" y="6453188"/>
            <a:ext cx="78136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zh-CN" sz="2500" b="1" dirty="0" smtClean="0">
                <a:latin typeface="Times New Roman" pitchFamily="18" charset="0"/>
                <a:ea typeface="黑体" pitchFamily="49" charset="-122"/>
              </a:rPr>
              <a:t>1990-2017</a:t>
            </a:r>
            <a:r>
              <a:rPr lang="zh-CN" altLang="en-US" sz="2500" b="1" dirty="0">
                <a:latin typeface="Times New Roman" pitchFamily="18" charset="0"/>
                <a:ea typeface="黑体" pitchFamily="49" charset="-122"/>
              </a:rPr>
              <a:t>不透水面分布图</a:t>
            </a:r>
          </a:p>
        </p:txBody>
      </p:sp>
      <p:sp>
        <p:nvSpPr>
          <p:cNvPr id="32771" name="TextBox 4"/>
          <p:cNvSpPr txBox="1">
            <a:spLocks noChangeArrowheads="1"/>
          </p:cNvSpPr>
          <p:nvPr/>
        </p:nvSpPr>
        <p:spPr bwMode="auto">
          <a:xfrm>
            <a:off x="512763" y="6124575"/>
            <a:ext cx="65579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zh-CN" sz="2000" b="1"/>
              <a:t>2000                  2001                  2002                    2003</a:t>
            </a:r>
            <a:endParaRPr lang="zh-CN" altLang="en-US" sz="2000" b="1"/>
          </a:p>
        </p:txBody>
      </p:sp>
      <p:sp>
        <p:nvSpPr>
          <p:cNvPr id="32772" name="TextBox 56"/>
          <p:cNvSpPr txBox="1">
            <a:spLocks noChangeArrowheads="1"/>
          </p:cNvSpPr>
          <p:nvPr/>
        </p:nvSpPr>
        <p:spPr bwMode="auto">
          <a:xfrm>
            <a:off x="541338" y="2381250"/>
            <a:ext cx="8047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zh-CN" sz="2000" b="1"/>
              <a:t>1990                1991                    1992                  1993               1994  </a:t>
            </a:r>
            <a:endParaRPr lang="zh-CN" altLang="en-US" sz="2000" b="1"/>
          </a:p>
        </p:txBody>
      </p:sp>
      <p:sp>
        <p:nvSpPr>
          <p:cNvPr id="32773" name="TextBox 63"/>
          <p:cNvSpPr txBox="1">
            <a:spLocks noChangeArrowheads="1"/>
          </p:cNvSpPr>
          <p:nvPr/>
        </p:nvSpPr>
        <p:spPr bwMode="auto">
          <a:xfrm>
            <a:off x="544513" y="4252913"/>
            <a:ext cx="8397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zh-CN" sz="2000" b="1"/>
              <a:t>1995                 1996                  1997                     1998               1999  </a:t>
            </a:r>
            <a:endParaRPr lang="zh-CN" altLang="en-US" sz="2000" b="1"/>
          </a:p>
        </p:txBody>
      </p:sp>
      <p:pic>
        <p:nvPicPr>
          <p:cNvPr id="32774" name="图片 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6" r="13684"/>
          <a:stretch>
            <a:fillRect/>
          </a:stretch>
        </p:blipFill>
        <p:spPr bwMode="auto">
          <a:xfrm>
            <a:off x="7373938" y="4943475"/>
            <a:ext cx="163195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2" descr="D:\9-文章\2016_Paper_JAG-S_Wuhan\Wuhan\result1副本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08" r="82297" b="28595"/>
          <a:stretch>
            <a:fillRect/>
          </a:stretch>
        </p:blipFill>
        <p:spPr bwMode="auto">
          <a:xfrm>
            <a:off x="2051050" y="4543425"/>
            <a:ext cx="1395413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2" descr="D:\9-文章\2016_Paper_JAG-S_Wuhan\Wuhan\result1副本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7" t="50751" r="54239" b="28329"/>
          <a:stretch>
            <a:fillRect/>
          </a:stretch>
        </p:blipFill>
        <p:spPr bwMode="auto">
          <a:xfrm>
            <a:off x="5651500" y="4549775"/>
            <a:ext cx="1566863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2" descr="D:\9-文章\2016_Paper_JAG-S_Wuhan\Wuhan\result1副本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7" t="50751" r="54239" b="28329"/>
          <a:stretch>
            <a:fillRect/>
          </a:stretch>
        </p:blipFill>
        <p:spPr bwMode="auto">
          <a:xfrm>
            <a:off x="3789363" y="4602163"/>
            <a:ext cx="156527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2" descr="D:\9-文章\2016_Paper_JAG-S_Wuhan\Wuhan\result1副本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08" r="82297" b="28595"/>
          <a:stretch>
            <a:fillRect/>
          </a:stretch>
        </p:blipFill>
        <p:spPr bwMode="auto">
          <a:xfrm>
            <a:off x="238125" y="4543425"/>
            <a:ext cx="1393825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29" b="80481"/>
          <a:stretch>
            <a:fillRect/>
          </a:stretch>
        </p:blipFill>
        <p:spPr bwMode="auto">
          <a:xfrm>
            <a:off x="161925" y="841375"/>
            <a:ext cx="1487488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08" r="82104" b="54457"/>
          <a:stretch>
            <a:fillRect/>
          </a:stretch>
        </p:blipFill>
        <p:spPr bwMode="auto">
          <a:xfrm>
            <a:off x="107950" y="2763838"/>
            <a:ext cx="1557338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6" t="26508" r="54552" b="54457"/>
          <a:stretch>
            <a:fillRect/>
          </a:stretch>
        </p:blipFill>
        <p:spPr bwMode="auto">
          <a:xfrm>
            <a:off x="1957388" y="2763838"/>
            <a:ext cx="1584325" cy="162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6" t="26508" r="27032" b="54457"/>
          <a:stretch>
            <a:fillRect/>
          </a:stretch>
        </p:blipFill>
        <p:spPr bwMode="auto">
          <a:xfrm>
            <a:off x="5651500" y="2781300"/>
            <a:ext cx="1493838" cy="152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8" t="26508" b="54457"/>
          <a:stretch>
            <a:fillRect/>
          </a:stretch>
        </p:blipFill>
        <p:spPr bwMode="auto">
          <a:xfrm>
            <a:off x="7246938" y="2781300"/>
            <a:ext cx="1501775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6" t="26508" r="54552" b="54457"/>
          <a:stretch>
            <a:fillRect/>
          </a:stretch>
        </p:blipFill>
        <p:spPr bwMode="auto">
          <a:xfrm>
            <a:off x="3779838" y="2763838"/>
            <a:ext cx="1584325" cy="162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7" r="54568" b="80481"/>
          <a:stretch>
            <a:fillRect/>
          </a:stretch>
        </p:blipFill>
        <p:spPr bwMode="auto">
          <a:xfrm>
            <a:off x="1947863" y="836613"/>
            <a:ext cx="1544637" cy="162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97" r="26868" b="80481"/>
          <a:stretch>
            <a:fillRect/>
          </a:stretch>
        </p:blipFill>
        <p:spPr bwMode="auto">
          <a:xfrm>
            <a:off x="3746500" y="836613"/>
            <a:ext cx="1552575" cy="162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9" b="80481"/>
          <a:stretch>
            <a:fillRect/>
          </a:stretch>
        </p:blipFill>
        <p:spPr bwMode="auto">
          <a:xfrm>
            <a:off x="7246938" y="841375"/>
            <a:ext cx="1501775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97" r="26868" b="80481"/>
          <a:stretch>
            <a:fillRect/>
          </a:stretch>
        </p:blipFill>
        <p:spPr bwMode="auto">
          <a:xfrm>
            <a:off x="5568950" y="841375"/>
            <a:ext cx="1552575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矩形 2"/>
          <p:cNvSpPr>
            <a:spLocks noChangeArrowheads="1"/>
          </p:cNvSpPr>
          <p:nvPr/>
        </p:nvSpPr>
        <p:spPr bwMode="auto">
          <a:xfrm>
            <a:off x="0" y="114300"/>
            <a:ext cx="52373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四</a:t>
            </a:r>
            <a:r>
              <a:rPr lang="zh-CN" altLang="zh-CN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不透水面监测</a:t>
            </a:r>
            <a:r>
              <a:rPr lang="en-US" altLang="zh-CN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---</a:t>
            </a: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武汉市</a:t>
            </a:r>
            <a:endParaRPr lang="zh-CN" altLang="en-US" sz="32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4358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zh-CN" altLang="zh-CN"/>
          </a:p>
        </p:txBody>
      </p:sp>
      <p:sp>
        <p:nvSpPr>
          <p:cNvPr id="33795" name="TextBox 4"/>
          <p:cNvSpPr txBox="1">
            <a:spLocks noChangeArrowheads="1"/>
          </p:cNvSpPr>
          <p:nvPr/>
        </p:nvSpPr>
        <p:spPr bwMode="auto">
          <a:xfrm>
            <a:off x="512763" y="6124575"/>
            <a:ext cx="6629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zh-CN" sz="2000" b="1"/>
              <a:t>2014                   2015                   2016                    2017</a:t>
            </a:r>
            <a:endParaRPr lang="zh-CN" altLang="en-US" sz="2000" b="1"/>
          </a:p>
        </p:txBody>
      </p:sp>
      <p:sp>
        <p:nvSpPr>
          <p:cNvPr id="33796" name="TextBox 56"/>
          <p:cNvSpPr txBox="1">
            <a:spLocks noChangeArrowheads="1"/>
          </p:cNvSpPr>
          <p:nvPr/>
        </p:nvSpPr>
        <p:spPr bwMode="auto">
          <a:xfrm>
            <a:off x="541338" y="2416175"/>
            <a:ext cx="8469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zh-CN" sz="2000" b="1"/>
              <a:t>2004                  2005                  2006                   2007                2008  </a:t>
            </a:r>
            <a:endParaRPr lang="zh-CN" altLang="en-US" sz="2000" b="1"/>
          </a:p>
        </p:txBody>
      </p:sp>
      <p:sp>
        <p:nvSpPr>
          <p:cNvPr id="33797" name="TextBox 63"/>
          <p:cNvSpPr txBox="1">
            <a:spLocks noChangeArrowheads="1"/>
          </p:cNvSpPr>
          <p:nvPr/>
        </p:nvSpPr>
        <p:spPr bwMode="auto">
          <a:xfrm>
            <a:off x="544513" y="4252913"/>
            <a:ext cx="8455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zh-CN" sz="2000" b="1"/>
              <a:t>2009                   2010                 2011                    2012               2013  </a:t>
            </a:r>
            <a:endParaRPr lang="zh-CN" altLang="en-US" sz="2000" b="1"/>
          </a:p>
        </p:txBody>
      </p:sp>
      <p:pic>
        <p:nvPicPr>
          <p:cNvPr id="33798" name="图片 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6" r="13684"/>
          <a:stretch>
            <a:fillRect/>
          </a:stretch>
        </p:blipFill>
        <p:spPr bwMode="auto">
          <a:xfrm>
            <a:off x="7394575" y="5091113"/>
            <a:ext cx="163195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2" descr="D:\9-文章\2016_Paper_JAG-S_Wuhan\Wuhan\result1副本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75" r="82217" b="3091"/>
          <a:stretch>
            <a:fillRect/>
          </a:stretch>
        </p:blipFill>
        <p:spPr bwMode="auto">
          <a:xfrm>
            <a:off x="7373938" y="765175"/>
            <a:ext cx="1519237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2" descr="D:\9-文章\2016_Paper_JAG-S_Wuhan\Wuhan\result1副本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8" t="76762" b="2985"/>
          <a:stretch>
            <a:fillRect/>
          </a:stretch>
        </p:blipFill>
        <p:spPr bwMode="auto">
          <a:xfrm>
            <a:off x="3930650" y="4616450"/>
            <a:ext cx="1362075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2" descr="D:\9-文章\2016_Paper_JAG-S_Wuhan\Wuhan\result1副本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8" t="76762" b="2985"/>
          <a:stretch>
            <a:fillRect/>
          </a:stretch>
        </p:blipFill>
        <p:spPr bwMode="auto">
          <a:xfrm>
            <a:off x="2130425" y="4652963"/>
            <a:ext cx="136207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2" descr="D:\9-文章\2016_Paper_JAG-S_Wuhan\Wuhan\result1副本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0" t="76675" r="26224" b="2216"/>
          <a:stretch>
            <a:fillRect/>
          </a:stretch>
        </p:blipFill>
        <p:spPr bwMode="auto">
          <a:xfrm>
            <a:off x="250825" y="4665663"/>
            <a:ext cx="1498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2" descr="D:\9-文章\2016_Paper_JAG-S_Wuhan\Wuhan\result1副本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0" t="76675" r="26224" b="2216"/>
          <a:stretch>
            <a:fillRect/>
          </a:stretch>
        </p:blipFill>
        <p:spPr bwMode="auto">
          <a:xfrm>
            <a:off x="7394575" y="2714625"/>
            <a:ext cx="1498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2" descr="D:\9-文章\2016_Paper_JAG-S_Wuhan\Wuhan\result1副本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76875" r="82297" b="3091"/>
          <a:stretch>
            <a:fillRect/>
          </a:stretch>
        </p:blipFill>
        <p:spPr bwMode="auto">
          <a:xfrm>
            <a:off x="5873750" y="2781300"/>
            <a:ext cx="1331913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5" name="Picture 2" descr="D:\9-文章\2016_Paper_JAG-S_Wuhan\Wuhan\result1副本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76875" r="82297" b="3091"/>
          <a:stretch>
            <a:fillRect/>
          </a:stretch>
        </p:blipFill>
        <p:spPr bwMode="auto">
          <a:xfrm>
            <a:off x="3922713" y="2773363"/>
            <a:ext cx="13335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6" name="Picture 2" descr="D:\9-文章\2016_Paper_JAG-S_Wuhan\Wuhan\result1副本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75" r="82217" b="3091"/>
          <a:stretch>
            <a:fillRect/>
          </a:stretch>
        </p:blipFill>
        <p:spPr bwMode="auto">
          <a:xfrm>
            <a:off x="2128838" y="2792413"/>
            <a:ext cx="1304925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7" name="Picture 2" descr="D:\9-文章\2016_Paper_JAG-S_Wuhan\Wuhan\result1副本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75" r="82217" b="3091"/>
          <a:stretch>
            <a:fillRect/>
          </a:stretch>
        </p:blipFill>
        <p:spPr bwMode="auto">
          <a:xfrm>
            <a:off x="196850" y="2781300"/>
            <a:ext cx="1304925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8" name="Picture 2" descr="D:\9-文章\2016_Paper_JAG-S_Wuhan\Wuhan\result1副本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96" t="51373" r="26955" b="28624"/>
          <a:stretch>
            <a:fillRect/>
          </a:stretch>
        </p:blipFill>
        <p:spPr bwMode="auto">
          <a:xfrm>
            <a:off x="2022475" y="874713"/>
            <a:ext cx="1577975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9" name="Picture 2" descr="D:\9-文章\2016_Paper_JAG-S_Wuhan\Wuhan\result1副本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8" t="76762" b="2985"/>
          <a:stretch>
            <a:fillRect/>
          </a:stretch>
        </p:blipFill>
        <p:spPr bwMode="auto">
          <a:xfrm>
            <a:off x="5845175" y="4606925"/>
            <a:ext cx="1360488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0" name="Picture 2" descr="D:\9-文章\2016_Paper_JAG-S_Wuhan\Wuhan\result1副本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02" t="51373" b="28624"/>
          <a:stretch>
            <a:fillRect/>
          </a:stretch>
        </p:blipFill>
        <p:spPr bwMode="auto">
          <a:xfrm>
            <a:off x="5575300" y="774700"/>
            <a:ext cx="1549400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1" name="Picture 2" descr="D:\9-文章\2016_Paper_JAG-S_Wuhan\Wuhan\result1副本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02" t="51373" b="28624"/>
          <a:stretch>
            <a:fillRect/>
          </a:stretch>
        </p:blipFill>
        <p:spPr bwMode="auto">
          <a:xfrm>
            <a:off x="3743325" y="812800"/>
            <a:ext cx="1549400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2" name="Picture 2" descr="D:\9-文章\2016_Paper_JAG-S_Wuhan\Wuhan\result1副本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96" t="51373" r="26955" b="28624"/>
          <a:stretch>
            <a:fillRect/>
          </a:stretch>
        </p:blipFill>
        <p:spPr bwMode="auto">
          <a:xfrm>
            <a:off x="58738" y="849313"/>
            <a:ext cx="1579562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14" name="标题 1"/>
          <p:cNvSpPr txBox="1">
            <a:spLocks/>
          </p:cNvSpPr>
          <p:nvPr/>
        </p:nvSpPr>
        <p:spPr bwMode="auto">
          <a:xfrm>
            <a:off x="935038" y="6453188"/>
            <a:ext cx="78136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zh-CN" sz="2500" b="1" dirty="0" smtClean="0">
                <a:latin typeface="Times New Roman" pitchFamily="18" charset="0"/>
                <a:ea typeface="黑体" pitchFamily="49" charset="-122"/>
              </a:rPr>
              <a:t>1990-2017</a:t>
            </a:r>
            <a:r>
              <a:rPr lang="zh-CN" altLang="en-US" sz="2500" b="1" dirty="0">
                <a:latin typeface="Times New Roman" pitchFamily="18" charset="0"/>
                <a:ea typeface="黑体" pitchFamily="49" charset="-122"/>
              </a:rPr>
              <a:t>不透水面分布图</a:t>
            </a:r>
          </a:p>
        </p:txBody>
      </p:sp>
      <p:sp>
        <p:nvSpPr>
          <p:cNvPr id="24" name="矩形 2"/>
          <p:cNvSpPr>
            <a:spLocks noChangeArrowheads="1"/>
          </p:cNvSpPr>
          <p:nvPr/>
        </p:nvSpPr>
        <p:spPr bwMode="auto">
          <a:xfrm>
            <a:off x="0" y="114300"/>
            <a:ext cx="52373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四</a:t>
            </a:r>
            <a:r>
              <a:rPr lang="zh-CN" altLang="zh-CN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不透水面监测</a:t>
            </a:r>
            <a:r>
              <a:rPr lang="en-US" altLang="zh-CN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---</a:t>
            </a: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武汉市</a:t>
            </a:r>
            <a:endParaRPr lang="zh-CN" altLang="en-US" sz="32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3018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00"/>
          <a:stretch>
            <a:fillRect/>
          </a:stretch>
        </p:blipFill>
        <p:spPr bwMode="auto">
          <a:xfrm>
            <a:off x="2252663" y="801688"/>
            <a:ext cx="2247900" cy="253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75" y="765175"/>
            <a:ext cx="2293938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801688"/>
            <a:ext cx="2232025" cy="248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6" r="10146"/>
          <a:stretch>
            <a:fillRect/>
          </a:stretch>
        </p:blipFill>
        <p:spPr bwMode="auto">
          <a:xfrm>
            <a:off x="234950" y="949325"/>
            <a:ext cx="2085975" cy="229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2" name="TextBox 3"/>
          <p:cNvSpPr txBox="1">
            <a:spLocks noChangeArrowheads="1"/>
          </p:cNvSpPr>
          <p:nvPr/>
        </p:nvSpPr>
        <p:spPr bwMode="auto">
          <a:xfrm>
            <a:off x="1624013" y="765175"/>
            <a:ext cx="6969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/>
              <a:t>1990</a:t>
            </a:r>
          </a:p>
        </p:txBody>
      </p:sp>
      <p:sp>
        <p:nvSpPr>
          <p:cNvPr id="34823" name="TextBox 11"/>
          <p:cNvSpPr txBox="1">
            <a:spLocks noChangeArrowheads="1"/>
          </p:cNvSpPr>
          <p:nvPr/>
        </p:nvSpPr>
        <p:spPr bwMode="auto">
          <a:xfrm>
            <a:off x="8316913" y="765175"/>
            <a:ext cx="6969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/>
              <a:t>2017</a:t>
            </a:r>
          </a:p>
        </p:txBody>
      </p:sp>
      <p:sp>
        <p:nvSpPr>
          <p:cNvPr id="34824" name="TextBox 13"/>
          <p:cNvSpPr txBox="1">
            <a:spLocks noChangeArrowheads="1"/>
          </p:cNvSpPr>
          <p:nvPr/>
        </p:nvSpPr>
        <p:spPr bwMode="auto">
          <a:xfrm>
            <a:off x="3856038" y="765175"/>
            <a:ext cx="6969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/>
              <a:t>2000</a:t>
            </a:r>
          </a:p>
        </p:txBody>
      </p:sp>
      <p:sp>
        <p:nvSpPr>
          <p:cNvPr id="34825" name="TextBox 16"/>
          <p:cNvSpPr txBox="1">
            <a:spLocks noChangeArrowheads="1"/>
          </p:cNvSpPr>
          <p:nvPr/>
        </p:nvSpPr>
        <p:spPr bwMode="auto">
          <a:xfrm>
            <a:off x="6053138" y="765175"/>
            <a:ext cx="6969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/>
              <a:t>2008</a:t>
            </a:r>
          </a:p>
        </p:txBody>
      </p:sp>
      <p:sp>
        <p:nvSpPr>
          <p:cNvPr id="13" name="标题 1"/>
          <p:cNvSpPr txBox="1">
            <a:spLocks/>
          </p:cNvSpPr>
          <p:nvPr/>
        </p:nvSpPr>
        <p:spPr bwMode="auto">
          <a:xfrm>
            <a:off x="576263" y="6416675"/>
            <a:ext cx="8429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  <a:sym typeface="Calibri Light"/>
              </a:defRPr>
            </a:lvl1pPr>
            <a:lvl2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Calibri Light"/>
              </a:defRPr>
            </a:lvl2pPr>
            <a:lvl3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Calibri Light"/>
              </a:defRPr>
            </a:lvl3pPr>
            <a:lvl4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Calibri Light"/>
              </a:defRPr>
            </a:lvl4pPr>
            <a:lvl5pPr marL="914400" indent="-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Calibri Light"/>
              </a:defRPr>
            </a:lvl5pPr>
            <a:lvl6pPr marL="1371600" indent="-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Calibri Light" charset="0"/>
              </a:defRPr>
            </a:lvl6pPr>
            <a:lvl7pPr marL="1828800" indent="-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Calibri Light" charset="0"/>
              </a:defRPr>
            </a:lvl7pPr>
            <a:lvl8pPr marL="2286000" indent="-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Calibri Light" charset="0"/>
              </a:defRPr>
            </a:lvl8pPr>
            <a:lvl9pPr marL="2743200" indent="-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Calibri Light" charset="0"/>
              </a:defRPr>
            </a:lvl9pPr>
          </a:lstStyle>
          <a:p>
            <a:pPr>
              <a:lnSpc>
                <a:spcPct val="140000"/>
              </a:lnSpc>
              <a:defRPr/>
            </a:pPr>
            <a:r>
              <a:rPr lang="zh-CN" altLang="en-US" dirty="0">
                <a:solidFill>
                  <a:schemeClr val="accent4"/>
                </a:solidFill>
              </a:rPr>
              <a:t>总不透水面占：</a:t>
            </a:r>
            <a:r>
              <a:rPr lang="en-US" altLang="zh-CN" dirty="0">
                <a:solidFill>
                  <a:schemeClr val="accent4"/>
                </a:solidFill>
              </a:rPr>
              <a:t>31.15%</a:t>
            </a:r>
            <a:endParaRPr lang="zh-CN" altLang="en-US" dirty="0">
              <a:solidFill>
                <a:schemeClr val="accent4"/>
              </a:solidFill>
            </a:endParaRPr>
          </a:p>
        </p:txBody>
      </p:sp>
      <p:pic>
        <p:nvPicPr>
          <p:cNvPr id="3482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3352800"/>
            <a:ext cx="901382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矩形 2"/>
          <p:cNvSpPr>
            <a:spLocks noChangeArrowheads="1"/>
          </p:cNvSpPr>
          <p:nvPr/>
        </p:nvSpPr>
        <p:spPr bwMode="auto">
          <a:xfrm>
            <a:off x="0" y="114300"/>
            <a:ext cx="52373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四</a:t>
            </a:r>
            <a:r>
              <a:rPr lang="zh-CN" altLang="zh-CN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不透水面监测</a:t>
            </a:r>
            <a:r>
              <a:rPr lang="en-US" altLang="zh-CN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---</a:t>
            </a: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武汉市</a:t>
            </a:r>
            <a:endParaRPr lang="zh-CN" altLang="en-US" sz="32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32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2"/>
          <p:cNvSpPr>
            <a:spLocks noChangeArrowheads="1"/>
          </p:cNvSpPr>
          <p:nvPr/>
        </p:nvSpPr>
        <p:spPr bwMode="auto">
          <a:xfrm>
            <a:off x="0" y="114300"/>
            <a:ext cx="85202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四</a:t>
            </a:r>
            <a:r>
              <a:rPr lang="zh-CN" altLang="zh-CN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不透水面监测</a:t>
            </a:r>
            <a:r>
              <a:rPr lang="en-US" altLang="zh-CN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---</a:t>
            </a: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横琴新区（国家自贸区）</a:t>
            </a:r>
            <a:endParaRPr lang="zh-CN" altLang="en-US" sz="32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875" y="3849688"/>
            <a:ext cx="1636958" cy="231318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83" y="3849688"/>
            <a:ext cx="1665597" cy="235365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104" y="3871447"/>
            <a:ext cx="1786128" cy="252397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402" y="3874719"/>
            <a:ext cx="1649774" cy="233651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61" y="3925231"/>
            <a:ext cx="1621805" cy="229177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080" y="1005699"/>
            <a:ext cx="1819731" cy="257384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38" y="959282"/>
            <a:ext cx="1787132" cy="253104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210" y="972971"/>
            <a:ext cx="1740493" cy="246160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406" y="970727"/>
            <a:ext cx="1747556" cy="2475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1004164"/>
            <a:ext cx="1742092" cy="246386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968500" y="6389172"/>
            <a:ext cx="5942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粤港澳大湾区横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琴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新区</a:t>
            </a:r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2009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年到</a:t>
            </a:r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2018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年生态岛遥感监测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17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2"/>
          <p:cNvSpPr>
            <a:spLocks noChangeArrowheads="1"/>
          </p:cNvSpPr>
          <p:nvPr/>
        </p:nvSpPr>
        <p:spPr bwMode="auto">
          <a:xfrm>
            <a:off x="0" y="114300"/>
            <a:ext cx="85202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四</a:t>
            </a:r>
            <a:r>
              <a:rPr lang="zh-CN" altLang="zh-CN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不透水面监测</a:t>
            </a:r>
            <a:r>
              <a:rPr lang="en-US" altLang="zh-CN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---</a:t>
            </a: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横琴新区（国家自贸区）</a:t>
            </a:r>
            <a:endParaRPr lang="zh-CN" altLang="en-US" sz="32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7098211"/>
              </p:ext>
            </p:extLst>
          </p:nvPr>
        </p:nvGraphicFramePr>
        <p:xfrm>
          <a:off x="101876" y="951161"/>
          <a:ext cx="4230091" cy="352044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692959">
                  <a:extLst>
                    <a:ext uri="{9D8B030D-6E8A-4147-A177-3AD203B41FA5}">
                      <a16:colId xmlns:a16="http://schemas.microsoft.com/office/drawing/2014/main" val="1377611492"/>
                    </a:ext>
                  </a:extLst>
                </a:gridCol>
                <a:gridCol w="1464941">
                  <a:extLst>
                    <a:ext uri="{9D8B030D-6E8A-4147-A177-3AD203B41FA5}">
                      <a16:colId xmlns:a16="http://schemas.microsoft.com/office/drawing/2014/main" val="30817502"/>
                    </a:ext>
                  </a:extLst>
                </a:gridCol>
                <a:gridCol w="2072191">
                  <a:extLst>
                    <a:ext uri="{9D8B030D-6E8A-4147-A177-3AD203B41FA5}">
                      <a16:colId xmlns:a16="http://schemas.microsoft.com/office/drawing/2014/main" val="1021087593"/>
                    </a:ext>
                  </a:extLst>
                </a:gridCol>
              </a:tblGrid>
              <a:tr h="26300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b="1" u="none" strike="noStrike" kern="1200" dirty="0">
                          <a:effectLst/>
                        </a:rPr>
                        <a:t>年份</a:t>
                      </a:r>
                      <a:endParaRPr lang="zh-CN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b="1" u="none" strike="noStrike" kern="1200" dirty="0">
                          <a:effectLst/>
                        </a:rPr>
                        <a:t>绿地率</a:t>
                      </a:r>
                      <a:endParaRPr lang="zh-CN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b="1" u="none" strike="noStrike" kern="1200" dirty="0">
                          <a:effectLst/>
                        </a:rPr>
                        <a:t>绿地面积（平方公里）</a:t>
                      </a:r>
                      <a:endParaRPr lang="zh-CN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1932788"/>
                  </a:ext>
                </a:extLst>
              </a:tr>
              <a:tr h="26300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 kern="1200" dirty="0">
                          <a:effectLst/>
                        </a:rPr>
                        <a:t>2009</a:t>
                      </a:r>
                      <a:endParaRPr lang="zh-CN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 kern="1200" dirty="0">
                          <a:effectLst/>
                        </a:rPr>
                        <a:t>62.61%</a:t>
                      </a:r>
                      <a:endParaRPr lang="zh-CN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 kern="1200">
                          <a:effectLst/>
                        </a:rPr>
                        <a:t>66.65 </a:t>
                      </a:r>
                      <a:endParaRPr lang="zh-CN" sz="1400" b="1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84902522"/>
                  </a:ext>
                </a:extLst>
              </a:tr>
              <a:tr h="26300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 kern="1200">
                          <a:effectLst/>
                        </a:rPr>
                        <a:t>2010</a:t>
                      </a:r>
                      <a:endParaRPr lang="zh-CN" sz="1400" b="1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 kern="1200" dirty="0">
                          <a:effectLst/>
                        </a:rPr>
                        <a:t>55.57%</a:t>
                      </a:r>
                      <a:endParaRPr lang="zh-CN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 kern="1200" dirty="0">
                          <a:effectLst/>
                        </a:rPr>
                        <a:t>59.16 </a:t>
                      </a:r>
                      <a:endParaRPr lang="zh-CN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1414383"/>
                  </a:ext>
                </a:extLst>
              </a:tr>
              <a:tr h="26300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 kern="1200" dirty="0">
                          <a:effectLst/>
                        </a:rPr>
                        <a:t>2011</a:t>
                      </a:r>
                      <a:endParaRPr lang="zh-CN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 kern="1200" dirty="0">
                          <a:effectLst/>
                        </a:rPr>
                        <a:t>51.90%</a:t>
                      </a:r>
                      <a:endParaRPr lang="zh-CN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 kern="1200" dirty="0">
                          <a:effectLst/>
                        </a:rPr>
                        <a:t>55.25 </a:t>
                      </a:r>
                      <a:endParaRPr lang="zh-CN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79477812"/>
                  </a:ext>
                </a:extLst>
              </a:tr>
              <a:tr h="26300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 kern="1200">
                          <a:effectLst/>
                        </a:rPr>
                        <a:t>2012</a:t>
                      </a:r>
                      <a:endParaRPr lang="zh-CN" sz="1400" b="1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 kern="1200" dirty="0">
                          <a:effectLst/>
                        </a:rPr>
                        <a:t>52.75%</a:t>
                      </a:r>
                      <a:endParaRPr lang="zh-CN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 kern="1200" dirty="0">
                          <a:effectLst/>
                        </a:rPr>
                        <a:t>56.15 </a:t>
                      </a:r>
                      <a:endParaRPr lang="zh-CN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50259667"/>
                  </a:ext>
                </a:extLst>
              </a:tr>
              <a:tr h="26300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 kern="1200">
                          <a:effectLst/>
                        </a:rPr>
                        <a:t>2013</a:t>
                      </a:r>
                      <a:endParaRPr lang="zh-CN" sz="1400" b="1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 kern="1200" dirty="0">
                          <a:effectLst/>
                        </a:rPr>
                        <a:t>51.77%</a:t>
                      </a:r>
                      <a:endParaRPr lang="zh-CN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 kern="1200" dirty="0">
                          <a:effectLst/>
                        </a:rPr>
                        <a:t>55.11 </a:t>
                      </a:r>
                      <a:endParaRPr lang="zh-CN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53683888"/>
                  </a:ext>
                </a:extLst>
              </a:tr>
              <a:tr h="26300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 kern="1200">
                          <a:effectLst/>
                        </a:rPr>
                        <a:t>2014</a:t>
                      </a:r>
                      <a:endParaRPr lang="zh-CN" sz="1400" b="1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 kern="1200">
                          <a:effectLst/>
                        </a:rPr>
                        <a:t>51.42%</a:t>
                      </a:r>
                      <a:endParaRPr lang="zh-CN" sz="1400" b="1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 kern="1200" dirty="0">
                          <a:effectLst/>
                        </a:rPr>
                        <a:t>54.74 </a:t>
                      </a:r>
                      <a:endParaRPr lang="zh-CN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02780580"/>
                  </a:ext>
                </a:extLst>
              </a:tr>
              <a:tr h="26300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 kern="1200">
                          <a:effectLst/>
                        </a:rPr>
                        <a:t>2015</a:t>
                      </a:r>
                      <a:endParaRPr lang="zh-CN" sz="1400" b="1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 kern="1200" dirty="0">
                          <a:effectLst/>
                        </a:rPr>
                        <a:t>54.60%</a:t>
                      </a:r>
                      <a:endParaRPr lang="zh-CN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 kern="1200" dirty="0">
                          <a:effectLst/>
                        </a:rPr>
                        <a:t>58.13 </a:t>
                      </a:r>
                      <a:endParaRPr lang="zh-CN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79273234"/>
                  </a:ext>
                </a:extLst>
              </a:tr>
              <a:tr h="26300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 kern="1200">
                          <a:effectLst/>
                        </a:rPr>
                        <a:t>2016</a:t>
                      </a:r>
                      <a:endParaRPr lang="zh-CN" sz="1400" b="1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 kern="1200">
                          <a:effectLst/>
                        </a:rPr>
                        <a:t>50.68%</a:t>
                      </a:r>
                      <a:endParaRPr lang="zh-CN" sz="1400" b="1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 kern="1200" dirty="0">
                          <a:effectLst/>
                        </a:rPr>
                        <a:t>53.96 </a:t>
                      </a:r>
                      <a:endParaRPr lang="zh-CN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47779787"/>
                  </a:ext>
                </a:extLst>
              </a:tr>
              <a:tr h="26300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 kern="1200">
                          <a:effectLst/>
                        </a:rPr>
                        <a:t>2017</a:t>
                      </a:r>
                      <a:endParaRPr lang="zh-CN" sz="1400" b="1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 kern="1200">
                          <a:effectLst/>
                        </a:rPr>
                        <a:t>59.63%</a:t>
                      </a:r>
                      <a:endParaRPr lang="zh-CN" sz="1400" b="1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 kern="1200" dirty="0">
                          <a:effectLst/>
                        </a:rPr>
                        <a:t>63.48 </a:t>
                      </a:r>
                      <a:endParaRPr lang="zh-CN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77168256"/>
                  </a:ext>
                </a:extLst>
              </a:tr>
              <a:tr h="26300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 kern="1200">
                          <a:effectLst/>
                        </a:rPr>
                        <a:t>2018</a:t>
                      </a:r>
                      <a:endParaRPr lang="zh-CN" sz="1400" b="1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 kern="1200">
                          <a:effectLst/>
                        </a:rPr>
                        <a:t>60.90%</a:t>
                      </a:r>
                      <a:endParaRPr lang="zh-CN" sz="1400" b="1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 kern="1200" dirty="0">
                          <a:effectLst/>
                        </a:rPr>
                        <a:t>64.83 </a:t>
                      </a:r>
                      <a:endParaRPr lang="zh-CN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98379752"/>
                  </a:ext>
                </a:extLst>
              </a:tr>
            </a:tbl>
          </a:graphicData>
        </a:graphic>
      </p:graphicFrame>
      <p:graphicFrame>
        <p:nvGraphicFramePr>
          <p:cNvPr id="26" name="图表 25"/>
          <p:cNvGraphicFramePr/>
          <p:nvPr>
            <p:extLst>
              <p:ext uri="{D42A27DB-BD31-4B8C-83A1-F6EECF244321}">
                <p14:modId xmlns:p14="http://schemas.microsoft.com/office/powerpoint/2010/main" val="2999108353"/>
              </p:ext>
            </p:extLst>
          </p:nvPr>
        </p:nvGraphicFramePr>
        <p:xfrm>
          <a:off x="113348" y="4355148"/>
          <a:ext cx="4450715" cy="2691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457" y="1706137"/>
            <a:ext cx="4024893" cy="3658994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4700411" y="5903750"/>
            <a:ext cx="4557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横琴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新区</a:t>
            </a:r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2009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年到</a:t>
            </a:r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2018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年生态岛遥感监测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0857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/>
          <p:cNvSpPr>
            <a:spLocks noGrp="1" noChangeArrowheads="1"/>
          </p:cNvSpPr>
          <p:nvPr>
            <p:ph type="title" idx="4294967295"/>
          </p:nvPr>
        </p:nvSpPr>
        <p:spPr>
          <a:xfrm>
            <a:off x="165100" y="254430"/>
            <a:ext cx="8820150" cy="511175"/>
          </a:xfrm>
          <a:ln/>
        </p:spPr>
        <p:txBody>
          <a:bodyPr/>
          <a:lstStyle/>
          <a:p>
            <a:pPr marL="0" indent="0">
              <a:lnSpc>
                <a:spcPct val="150000"/>
              </a:lnSpc>
              <a:buFont typeface="Arial" pitchFamily="34" charset="0"/>
              <a:defRPr/>
            </a:pPr>
            <a:r>
              <a:rPr lang="zh-CN" altLang="en-US" sz="4800" kern="1200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主要内容</a:t>
            </a:r>
          </a:p>
        </p:txBody>
      </p:sp>
      <p:sp>
        <p:nvSpPr>
          <p:cNvPr id="12" name="Text Box 4"/>
          <p:cNvSpPr>
            <a:spLocks noChangeArrowheads="1"/>
          </p:cNvSpPr>
          <p:nvPr/>
        </p:nvSpPr>
        <p:spPr bwMode="auto">
          <a:xfrm>
            <a:off x="998691" y="5211994"/>
            <a:ext cx="6904560" cy="882762"/>
          </a:xfrm>
          <a:prstGeom prst="roundRect">
            <a:avLst>
              <a:gd name="adj" fmla="val 16667"/>
            </a:avLst>
          </a:prstGeom>
          <a:gradFill rotWithShape="1">
            <a:gsLst>
              <a:gs pos="3000">
                <a:srgbClr val="00A49C"/>
              </a:gs>
              <a:gs pos="53000">
                <a:srgbClr val="007E78"/>
              </a:gs>
            </a:gsLst>
            <a:lin ang="5400000" scaled="1"/>
          </a:gradFill>
          <a:ln w="15875">
            <a:gradFill>
              <a:gsLst>
                <a:gs pos="0">
                  <a:srgbClr val="A5E5E3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lIns="216000" anchor="ctr"/>
          <a:lstStyle/>
          <a:p>
            <a:pPr algn="just">
              <a:lnSpc>
                <a:spcPct val="150000"/>
              </a:lnSpc>
            </a:pPr>
            <a:r>
              <a:rPr lang="zh-CN" altLang="en-US" sz="36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五</a:t>
            </a:r>
            <a:r>
              <a:rPr lang="zh-CN" altLang="zh-CN" sz="36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6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不透水面应用</a:t>
            </a:r>
            <a:endParaRPr lang="zh-CN" altLang="en-US" sz="36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Text Box 5"/>
          <p:cNvSpPr>
            <a:spLocks noChangeArrowheads="1"/>
          </p:cNvSpPr>
          <p:nvPr/>
        </p:nvSpPr>
        <p:spPr bwMode="auto">
          <a:xfrm>
            <a:off x="1015713" y="1135007"/>
            <a:ext cx="6916053" cy="86746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 w="12700">
            <a:solidFill>
              <a:srgbClr val="3B8D8B"/>
            </a:solidFill>
            <a:miter lim="800000"/>
            <a:headEnd/>
            <a:tailEnd/>
          </a:ln>
        </p:spPr>
        <p:txBody>
          <a:bodyPr lIns="216000" anchor="ctr"/>
          <a:lstStyle/>
          <a:p>
            <a:pPr algn="just">
              <a:lnSpc>
                <a:spcPct val="150000"/>
              </a:lnSpc>
            </a:pPr>
            <a:r>
              <a:rPr lang="zh-CN" altLang="en-US" sz="3600" b="1" dirty="0">
                <a:latin typeface="微软雅黑" pitchFamily="34" charset="-122"/>
                <a:ea typeface="微软雅黑" pitchFamily="34" charset="-122"/>
              </a:rPr>
              <a:t>一</a:t>
            </a:r>
            <a:r>
              <a:rPr lang="zh-CN" altLang="zh-CN" sz="3600" b="1" dirty="0" smtClean="0"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600" b="1" dirty="0" smtClean="0">
                <a:latin typeface="微软雅黑" pitchFamily="34" charset="-122"/>
                <a:ea typeface="微软雅黑" pitchFamily="34" charset="-122"/>
              </a:rPr>
              <a:t>不透水面的科学意义</a:t>
            </a:r>
            <a:endParaRPr lang="zh-CN" altLang="en-US" sz="36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Text Box 6"/>
          <p:cNvSpPr>
            <a:spLocks noChangeArrowheads="1"/>
          </p:cNvSpPr>
          <p:nvPr/>
        </p:nvSpPr>
        <p:spPr bwMode="auto">
          <a:xfrm>
            <a:off x="1035716" y="2157235"/>
            <a:ext cx="6876045" cy="86746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 w="12700">
            <a:solidFill>
              <a:srgbClr val="3B8D8B"/>
            </a:solidFill>
            <a:miter lim="800000"/>
            <a:headEnd/>
            <a:tailEnd/>
          </a:ln>
        </p:spPr>
        <p:txBody>
          <a:bodyPr lIns="216000" anchor="ctr"/>
          <a:lstStyle/>
          <a:p>
            <a:pPr algn="just">
              <a:lnSpc>
                <a:spcPct val="150000"/>
              </a:lnSpc>
            </a:pPr>
            <a:r>
              <a:rPr lang="zh-CN" altLang="en-US" sz="3600" b="1" dirty="0">
                <a:latin typeface="微软雅黑" pitchFamily="34" charset="-122"/>
                <a:ea typeface="微软雅黑" pitchFamily="34" charset="-122"/>
              </a:rPr>
              <a:t>二</a:t>
            </a:r>
            <a:r>
              <a:rPr lang="zh-CN" altLang="zh-CN" sz="3600" b="1" dirty="0"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600" b="1" dirty="0">
                <a:latin typeface="微软雅黑" pitchFamily="34" charset="-122"/>
                <a:ea typeface="微软雅黑" pitchFamily="34" charset="-122"/>
              </a:rPr>
              <a:t>高精度不透水</a:t>
            </a:r>
            <a:r>
              <a:rPr lang="zh-CN" altLang="en-US" sz="3600" b="1" dirty="0" smtClean="0">
                <a:latin typeface="微软雅黑" pitchFamily="34" charset="-122"/>
                <a:ea typeface="微软雅黑" pitchFamily="34" charset="-122"/>
              </a:rPr>
              <a:t>面需求</a:t>
            </a:r>
            <a:endParaRPr lang="zh-CN" altLang="en-US" sz="36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Text Box 6"/>
          <p:cNvSpPr>
            <a:spLocks noChangeArrowheads="1"/>
          </p:cNvSpPr>
          <p:nvPr/>
        </p:nvSpPr>
        <p:spPr bwMode="auto">
          <a:xfrm>
            <a:off x="1027206" y="3186312"/>
            <a:ext cx="6876045" cy="86746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 w="12700">
            <a:solidFill>
              <a:srgbClr val="3B8D8B"/>
            </a:solidFill>
            <a:miter lim="800000"/>
            <a:headEnd/>
            <a:tailEnd/>
          </a:ln>
        </p:spPr>
        <p:txBody>
          <a:bodyPr lIns="216000" anchor="ctr"/>
          <a:lstStyle/>
          <a:p>
            <a:pPr algn="just">
              <a:lnSpc>
                <a:spcPct val="150000"/>
              </a:lnSpc>
            </a:pPr>
            <a:r>
              <a:rPr lang="zh-CN" altLang="en-US" sz="3600" b="1" dirty="0" smtClean="0">
                <a:latin typeface="微软雅黑" pitchFamily="34" charset="-122"/>
                <a:ea typeface="微软雅黑" pitchFamily="34" charset="-122"/>
              </a:rPr>
              <a:t>三</a:t>
            </a:r>
            <a:r>
              <a:rPr lang="zh-CN" altLang="zh-CN" sz="3600" b="1" dirty="0" smtClean="0"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600" b="1" dirty="0" smtClean="0">
                <a:latin typeface="微软雅黑" pitchFamily="34" charset="-122"/>
                <a:ea typeface="微软雅黑" pitchFamily="34" charset="-122"/>
              </a:rPr>
              <a:t>不透水面提取</a:t>
            </a:r>
            <a:endParaRPr lang="zh-CN" altLang="en-US" sz="36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Text Box 6"/>
          <p:cNvSpPr>
            <a:spLocks noChangeArrowheads="1"/>
          </p:cNvSpPr>
          <p:nvPr/>
        </p:nvSpPr>
        <p:spPr bwMode="auto">
          <a:xfrm>
            <a:off x="1006271" y="4210075"/>
            <a:ext cx="6876045" cy="84716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 w="12700">
            <a:solidFill>
              <a:srgbClr val="3B8D8B"/>
            </a:solidFill>
            <a:miter lim="800000"/>
            <a:headEnd/>
            <a:tailEnd/>
          </a:ln>
        </p:spPr>
        <p:txBody>
          <a:bodyPr lIns="216000" anchor="ctr"/>
          <a:lstStyle/>
          <a:p>
            <a:pPr algn="just">
              <a:lnSpc>
                <a:spcPct val="150000"/>
              </a:lnSpc>
            </a:pPr>
            <a:r>
              <a:rPr lang="zh-CN" altLang="en-US" sz="3600" b="1" dirty="0" smtClean="0">
                <a:latin typeface="微软雅黑" pitchFamily="34" charset="-122"/>
                <a:ea typeface="微软雅黑" pitchFamily="34" charset="-122"/>
              </a:rPr>
              <a:t>四</a:t>
            </a:r>
            <a:r>
              <a:rPr lang="zh-CN" altLang="zh-CN" sz="3600" b="1" dirty="0" smtClean="0"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600" b="1" dirty="0">
                <a:latin typeface="微软雅黑" pitchFamily="34" charset="-122"/>
                <a:ea typeface="微软雅黑" pitchFamily="34" charset="-122"/>
              </a:rPr>
              <a:t>流域和城市不</a:t>
            </a:r>
            <a:r>
              <a:rPr lang="zh-CN" altLang="en-US" sz="3600" b="1" dirty="0" smtClean="0">
                <a:latin typeface="微软雅黑" pitchFamily="34" charset="-122"/>
                <a:ea typeface="微软雅黑" pitchFamily="34" charset="-122"/>
              </a:rPr>
              <a:t>透水面监测</a:t>
            </a:r>
            <a:endParaRPr lang="zh-CN" altLang="en-US" sz="3600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41394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0288C-3C28-454A-A024-24F4D46B9851}" type="slidenum">
              <a:rPr lang="zh-CN" altLang="en-US" smtClean="0"/>
              <a:pPr/>
              <a:t>38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矩形 2"/>
          <p:cNvSpPr>
            <a:spLocks noChangeArrowheads="1"/>
          </p:cNvSpPr>
          <p:nvPr/>
        </p:nvSpPr>
        <p:spPr bwMode="auto">
          <a:xfrm>
            <a:off x="50561" y="151367"/>
            <a:ext cx="34676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五</a:t>
            </a:r>
            <a:r>
              <a:rPr lang="zh-CN" altLang="zh-CN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不透水面应用</a:t>
            </a:r>
            <a:endParaRPr lang="zh-CN" altLang="en-US" sz="32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矩形 3"/>
          <p:cNvSpPr>
            <a:spLocks noChangeArrowheads="1"/>
          </p:cNvSpPr>
          <p:nvPr/>
        </p:nvSpPr>
        <p:spPr bwMode="auto">
          <a:xfrm>
            <a:off x="272122" y="2135985"/>
            <a:ext cx="2158269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FF0000"/>
                </a:solidFill>
              </a:rPr>
              <a:t>1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、</a:t>
            </a:r>
            <a:r>
              <a:rPr lang="zh-CN" altLang="en-US" sz="2400" b="1" dirty="0">
                <a:solidFill>
                  <a:srgbClr val="FF0000"/>
                </a:solidFill>
              </a:rPr>
              <a:t>完成了全国</a:t>
            </a:r>
            <a:r>
              <a:rPr lang="en-US" altLang="zh-CN" sz="2400" b="1" dirty="0">
                <a:solidFill>
                  <a:srgbClr val="FF0000"/>
                </a:solidFill>
              </a:rPr>
              <a:t>2</a:t>
            </a:r>
            <a:r>
              <a:rPr lang="zh-CN" altLang="en-US" sz="2400" b="1" dirty="0">
                <a:solidFill>
                  <a:srgbClr val="FF0000"/>
                </a:solidFill>
              </a:rPr>
              <a:t>米分辨率不透水面遥感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提取，国情专题内容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9218" name="Picture 2" descr="D:\2018年\学生管理\张源\修改后的文章插图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773" y="1040628"/>
            <a:ext cx="6379534" cy="575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20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济南成果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67" y="3751059"/>
            <a:ext cx="1904522" cy="2822779"/>
          </a:xfrm>
          <a:prstGeom prst="rect">
            <a:avLst/>
          </a:prstGeom>
        </p:spPr>
      </p:pic>
      <p:pic>
        <p:nvPicPr>
          <p:cNvPr id="13" name="图片 12" descr="捕获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60" y="1013756"/>
            <a:ext cx="1816461" cy="266110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088" y="1301057"/>
            <a:ext cx="3482687" cy="492140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355" y="1290263"/>
            <a:ext cx="3482819" cy="4921590"/>
          </a:xfrm>
          <a:prstGeom prst="rect">
            <a:avLst/>
          </a:prstGeom>
        </p:spPr>
      </p:pic>
      <p:sp>
        <p:nvSpPr>
          <p:cNvPr id="7" name="矩形 2"/>
          <p:cNvSpPr>
            <a:spLocks noChangeArrowheads="1"/>
          </p:cNvSpPr>
          <p:nvPr/>
        </p:nvSpPr>
        <p:spPr bwMode="auto">
          <a:xfrm>
            <a:off x="50561" y="151367"/>
            <a:ext cx="34676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五</a:t>
            </a:r>
            <a:r>
              <a:rPr lang="zh-CN" altLang="zh-CN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不透水面应用</a:t>
            </a:r>
            <a:endParaRPr lang="zh-CN" altLang="en-US" sz="32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680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17"/>
          <p:cNvSpPr txBox="1"/>
          <p:nvPr/>
        </p:nvSpPr>
        <p:spPr>
          <a:xfrm>
            <a:off x="151811" y="288074"/>
            <a:ext cx="688657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一、不透水面的科学价值</a:t>
            </a:r>
          </a:p>
        </p:txBody>
      </p:sp>
      <p:pic>
        <p:nvPicPr>
          <p:cNvPr id="7" name="图片 6" descr="宣传册图1_重绘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68" y="1280160"/>
            <a:ext cx="6344285" cy="5031740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6697649" y="2303568"/>
            <a:ext cx="2191708" cy="3826934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</a:t>
            </a:r>
            <a:r>
              <a:rPr lang="zh-CN" altLang="en-US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透水面的变化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从根本上</a:t>
            </a:r>
            <a:r>
              <a:rPr lang="zh-CN" altLang="en-US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改变了降水的再分配，从而影响流域和城市水文环境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637074" y="6094415"/>
            <a:ext cx="2313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/>
              <a:t>(Arnold et al., 1996)</a:t>
            </a:r>
            <a:endParaRPr lang="zh-CN" altLang="en-US" b="1" dirty="0"/>
          </a:p>
        </p:txBody>
      </p:sp>
      <p:sp>
        <p:nvSpPr>
          <p:cNvPr id="10" name="矩形 9"/>
          <p:cNvSpPr/>
          <p:nvPr/>
        </p:nvSpPr>
        <p:spPr>
          <a:xfrm>
            <a:off x="6519749" y="1185863"/>
            <a:ext cx="2548466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全球不透水面空间分布影响城市生态环境模型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769298" y="3514844"/>
            <a:ext cx="13258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新农村建设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422512" y="6056868"/>
            <a:ext cx="13258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小城镇建设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754569" y="6056868"/>
            <a:ext cx="13258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大都市建设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2438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"/>
          <p:cNvSpPr>
            <a:spLocks noChangeArrowheads="1"/>
          </p:cNvSpPr>
          <p:nvPr/>
        </p:nvSpPr>
        <p:spPr bwMode="auto">
          <a:xfrm>
            <a:off x="3557214" y="170391"/>
            <a:ext cx="55867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——</a:t>
            </a:r>
            <a:r>
              <a:rPr lang="zh-CN" altLang="en-US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第一批海绵城市试点应用</a:t>
            </a:r>
            <a:endParaRPr lang="zh-CN" altLang="en-US" sz="32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图片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7" y="1808127"/>
            <a:ext cx="6806141" cy="4644118"/>
          </a:xfrm>
          <a:prstGeom prst="rect">
            <a:avLst/>
          </a:prstGeom>
          <a:noFill/>
        </p:spPr>
      </p:pic>
      <p:sp>
        <p:nvSpPr>
          <p:cNvPr id="7" name="圆角矩形 6"/>
          <p:cNvSpPr/>
          <p:nvPr/>
        </p:nvSpPr>
        <p:spPr bwMode="auto">
          <a:xfrm>
            <a:off x="7032825" y="1957003"/>
            <a:ext cx="2042234" cy="816727"/>
          </a:xfrm>
          <a:prstGeom prst="roundRect">
            <a:avLst>
              <a:gd name="adj" fmla="val 50000"/>
            </a:avLst>
          </a:prstGeom>
          <a:noFill/>
          <a:ln w="34925" cap="flat" cmpd="sng" algn="ctr">
            <a:solidFill>
              <a:srgbClr val="FC230C"/>
            </a:solidFill>
            <a:prstDash val="solid"/>
          </a:ln>
          <a:effectLst/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800" b="0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圆角矩形 7"/>
          <p:cNvSpPr/>
          <p:nvPr/>
        </p:nvSpPr>
        <p:spPr bwMode="auto">
          <a:xfrm>
            <a:off x="7020296" y="5374968"/>
            <a:ext cx="2042234" cy="898010"/>
          </a:xfrm>
          <a:prstGeom prst="roundRect">
            <a:avLst>
              <a:gd name="adj" fmla="val 50000"/>
            </a:avLst>
          </a:prstGeom>
          <a:noFill/>
          <a:ln w="34925" cap="flat" cmpd="sng" algn="ctr">
            <a:solidFill>
              <a:srgbClr val="FC230C"/>
            </a:solidFill>
            <a:prstDash val="solid"/>
          </a:ln>
          <a:effectLst/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800" b="0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7156975" y="5368115"/>
            <a:ext cx="1768875" cy="9048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defRPr/>
            </a:pPr>
            <a:r>
              <a:rPr lang="en-US" altLang="zh-CN" sz="1200" b="1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2018</a:t>
            </a:r>
            <a:r>
              <a:rPr lang="zh-CN" altLang="en-US" sz="1200" b="1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年</a:t>
            </a:r>
            <a:r>
              <a:rPr lang="en-US" altLang="zh-CN" sz="1200" b="1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4</a:t>
            </a:r>
            <a:r>
              <a:rPr lang="zh-CN" altLang="en-US" sz="1200" b="1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月，习近平总书记考察南宁市海绵城市示范区：</a:t>
            </a:r>
            <a:r>
              <a:rPr lang="zh-CN" altLang="en-US" sz="1200" b="1" dirty="0">
                <a:solidFill>
                  <a:srgbClr val="000000"/>
                </a:solidFill>
                <a:ea typeface="微软雅黑" panose="020B0503020204020204" pitchFamily="34" charset="-122"/>
              </a:rPr>
              <a:t>那考河湿地公园</a:t>
            </a:r>
          </a:p>
        </p:txBody>
      </p:sp>
      <p:sp>
        <p:nvSpPr>
          <p:cNvPr id="10" name="矩形 9"/>
          <p:cNvSpPr/>
          <p:nvPr/>
        </p:nvSpPr>
        <p:spPr bwMode="auto">
          <a:xfrm>
            <a:off x="7156976" y="2014500"/>
            <a:ext cx="1768875" cy="7017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defRPr/>
            </a:pPr>
            <a:r>
              <a:rPr lang="en-US" altLang="zh-CN" sz="1200" b="1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2018</a:t>
            </a:r>
            <a:r>
              <a:rPr lang="zh-CN" altLang="en-US" sz="1200" b="1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年</a:t>
            </a:r>
            <a:r>
              <a:rPr lang="en-US" altLang="zh-CN" sz="1200" b="1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5</a:t>
            </a:r>
            <a:r>
              <a:rPr lang="zh-CN" altLang="en-US" sz="1200" b="1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月，习近平总书记考察武汉市海绵城市示范区</a:t>
            </a:r>
            <a:endParaRPr lang="zh-CN" altLang="en-US" sz="1200" b="1" dirty="0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1013860"/>
            <a:ext cx="90220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提供海绵城市基底数据、规划、建设和运营全生命周期的技术支持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825" y="3384301"/>
            <a:ext cx="1938491" cy="1491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2"/>
          <p:cNvSpPr>
            <a:spLocks noChangeArrowheads="1"/>
          </p:cNvSpPr>
          <p:nvPr/>
        </p:nvSpPr>
        <p:spPr bwMode="auto">
          <a:xfrm>
            <a:off x="50561" y="151367"/>
            <a:ext cx="34676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五</a:t>
            </a:r>
            <a:r>
              <a:rPr lang="zh-CN" altLang="zh-CN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不透水面应用</a:t>
            </a:r>
            <a:endParaRPr lang="zh-CN" altLang="en-US" sz="32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6042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120191" y="290690"/>
            <a:ext cx="8628698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不透水面应用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——2030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年武汉市海绵城市规划</a:t>
            </a: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6869" name="矩形 9"/>
          <p:cNvSpPr>
            <a:spLocks noChangeArrowheads="1"/>
          </p:cNvSpPr>
          <p:nvPr/>
        </p:nvSpPr>
        <p:spPr bwMode="auto">
          <a:xfrm>
            <a:off x="6668929" y="3050858"/>
            <a:ext cx="2507738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indent="455930">
              <a:lnSpc>
                <a:spcPct val="120000"/>
              </a:lnSpc>
            </a:pPr>
            <a:r>
              <a:rPr lang="en-US" altLang="zh-CN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1998</a:t>
            </a:r>
            <a:r>
              <a:rPr lang="zh-CN" altLang="en-US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年汛期的武汉</a:t>
            </a:r>
          </a:p>
        </p:txBody>
      </p:sp>
      <p:sp>
        <p:nvSpPr>
          <p:cNvPr id="2" name="矩形 9"/>
          <p:cNvSpPr>
            <a:spLocks noChangeArrowheads="1"/>
          </p:cNvSpPr>
          <p:nvPr/>
        </p:nvSpPr>
        <p:spPr bwMode="auto">
          <a:xfrm>
            <a:off x="6298406" y="2936241"/>
            <a:ext cx="2306003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455930">
              <a:lnSpc>
                <a:spcPct val="120000"/>
              </a:lnSpc>
            </a:pPr>
            <a:r>
              <a:rPr lang="en-US" altLang="zh-CN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1998</a:t>
            </a:r>
            <a:r>
              <a:rPr lang="zh-CN" altLang="en-US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年汛期的武汉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568" y="1117520"/>
            <a:ext cx="2314572" cy="2725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665" y="3984734"/>
            <a:ext cx="2311475" cy="2835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153" y="3925881"/>
            <a:ext cx="2486025" cy="2925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152" y="1117520"/>
            <a:ext cx="2486025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6990875" y="4058419"/>
            <a:ext cx="4135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按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类提取下垫面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99349" y="4015629"/>
            <a:ext cx="4135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按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类提取下垫面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990874" y="1122413"/>
            <a:ext cx="4135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按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类提取下垫面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201805" y="1357099"/>
            <a:ext cx="4135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武汉市高分影像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6854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0288C-3C28-454A-A024-24F4D46B9851}" type="slidenum">
              <a:rPr lang="zh-CN" altLang="en-US" smtClean="0"/>
              <a:pPr/>
              <a:t>42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pic>
        <p:nvPicPr>
          <p:cNvPr id="5" name="图片 4" descr="F:\paper\paper 5_GEE\review round 1\Figure\武汉市7月7日每小时和5分钟降水与流量图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0" y="921984"/>
            <a:ext cx="5759450" cy="57816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本框 17"/>
          <p:cNvSpPr txBox="1"/>
          <p:nvPr/>
        </p:nvSpPr>
        <p:spPr>
          <a:xfrm>
            <a:off x="120191" y="290690"/>
            <a:ext cx="8628698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不透水面应用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——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武汉市监测</a:t>
            </a: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7" name="图片 6" descr="fig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13772"/>
            <a:ext cx="3352799" cy="2878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059" y="1062492"/>
            <a:ext cx="2960696" cy="236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矩形 9"/>
          <p:cNvSpPr>
            <a:spLocks noChangeArrowheads="1"/>
          </p:cNvSpPr>
          <p:nvPr/>
        </p:nvSpPr>
        <p:spPr bwMode="auto">
          <a:xfrm>
            <a:off x="5747385" y="3050858"/>
            <a:ext cx="2507738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indent="455930">
              <a:lnSpc>
                <a:spcPct val="120000"/>
              </a:lnSpc>
            </a:pPr>
            <a:r>
              <a:rPr lang="en-US" altLang="zh-CN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1998</a:t>
            </a:r>
            <a:r>
              <a:rPr lang="zh-CN" altLang="en-US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年汛期的武汉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33" y="2539926"/>
            <a:ext cx="6470078" cy="431807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689" y="885539"/>
            <a:ext cx="4154311" cy="277255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90264" y="1080769"/>
            <a:ext cx="4967158" cy="1116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b="1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作为</a:t>
            </a:r>
            <a:r>
              <a:rPr lang="en-US" altLang="zh-CN" b="1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2018</a:t>
            </a:r>
            <a:r>
              <a:rPr lang="zh-CN" altLang="en-US" b="1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年实验室代表性成果向学术委员会汇报，童庆喜院士评价为高光谱遥感的创新技术</a:t>
            </a:r>
            <a:endParaRPr lang="en-US" altLang="zh-CN" kern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7" name="矩形 2"/>
          <p:cNvSpPr>
            <a:spLocks noChangeArrowheads="1"/>
          </p:cNvSpPr>
          <p:nvPr/>
        </p:nvSpPr>
        <p:spPr bwMode="auto">
          <a:xfrm>
            <a:off x="50561" y="151367"/>
            <a:ext cx="34676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五</a:t>
            </a:r>
            <a:r>
              <a:rPr lang="zh-CN" altLang="zh-CN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不透水面应用</a:t>
            </a:r>
            <a:endParaRPr lang="zh-CN" altLang="en-US" sz="32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9913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矩形 9"/>
          <p:cNvSpPr>
            <a:spLocks noChangeArrowheads="1"/>
          </p:cNvSpPr>
          <p:nvPr/>
        </p:nvSpPr>
        <p:spPr bwMode="auto">
          <a:xfrm>
            <a:off x="5747385" y="3050858"/>
            <a:ext cx="2507738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indent="455930">
              <a:lnSpc>
                <a:spcPct val="120000"/>
              </a:lnSpc>
            </a:pPr>
            <a:r>
              <a:rPr lang="en-US" altLang="zh-CN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1998</a:t>
            </a:r>
            <a:r>
              <a:rPr lang="zh-CN" altLang="en-US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年汛期的武汉</a:t>
            </a:r>
          </a:p>
        </p:txBody>
      </p:sp>
      <p:sp>
        <p:nvSpPr>
          <p:cNvPr id="3" name="矩形 2"/>
          <p:cNvSpPr/>
          <p:nvPr/>
        </p:nvSpPr>
        <p:spPr>
          <a:xfrm>
            <a:off x="67686" y="888858"/>
            <a:ext cx="860278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kern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国际摄影测量与遥感学会前主席</a:t>
            </a:r>
            <a:r>
              <a:rPr lang="zh-CN" altLang="en-US" b="1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，土耳其伊斯坦布尔大学</a:t>
            </a:r>
            <a:r>
              <a:rPr lang="en-US" altLang="zh-CN" b="1" kern="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Orhan</a:t>
            </a:r>
            <a:r>
              <a:rPr lang="zh-CN" altLang="en-US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教授</a:t>
            </a:r>
            <a:r>
              <a:rPr lang="zh-CN" altLang="en-US" b="1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，在</a:t>
            </a:r>
            <a:r>
              <a:rPr lang="en-US" altLang="zh-CN" b="1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2018</a:t>
            </a:r>
            <a:r>
              <a:rPr lang="zh-CN" altLang="en-US" b="1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年高级遥感国际会议特邀报告中，评价该图谱特征融合模型</a:t>
            </a:r>
            <a:r>
              <a:rPr lang="zh-CN" altLang="en-US" b="1" kern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能有效提取高精度城市下垫面信息，是预防流域和城市内涝灾害研究的有效模型</a:t>
            </a:r>
            <a:endParaRPr lang="en-US" altLang="zh-CN" kern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2260945"/>
            <a:ext cx="5925302" cy="4597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2"/>
          <p:cNvSpPr>
            <a:spLocks noChangeArrowheads="1"/>
          </p:cNvSpPr>
          <p:nvPr/>
        </p:nvSpPr>
        <p:spPr bwMode="auto">
          <a:xfrm>
            <a:off x="50561" y="151367"/>
            <a:ext cx="34676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五</a:t>
            </a:r>
            <a:r>
              <a:rPr lang="zh-CN" altLang="zh-CN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不透水面应用</a:t>
            </a:r>
            <a:endParaRPr lang="zh-CN" altLang="en-US" sz="32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126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3346"/>
            <a:ext cx="2748590" cy="3664787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553"/>
            <a:ext cx="2731911" cy="241244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172280" y="5440183"/>
            <a:ext cx="520407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/>
              <a:t>2017</a:t>
            </a:r>
            <a:r>
              <a:rPr lang="zh-CN" altLang="en-US" b="1" dirty="0"/>
              <a:t>年</a:t>
            </a:r>
            <a:r>
              <a:rPr lang="en-US" altLang="zh-CN" b="1" dirty="0"/>
              <a:t>12</a:t>
            </a:r>
            <a:r>
              <a:rPr lang="zh-CN" altLang="en-US" b="1" dirty="0"/>
              <a:t>月</a:t>
            </a:r>
            <a:r>
              <a:rPr lang="en-US" altLang="zh-CN" b="1" dirty="0"/>
              <a:t>19</a:t>
            </a:r>
            <a:r>
              <a:rPr lang="zh-CN" altLang="en-US" b="1" dirty="0"/>
              <a:t>日， </a:t>
            </a:r>
            <a:r>
              <a:rPr lang="zh-CN" altLang="zh-CN" b="1" dirty="0"/>
              <a:t>第一届人工智能和大数据国际研讨会并获得最佳论文奖</a:t>
            </a:r>
            <a:r>
              <a:rPr lang="zh-CN" altLang="en-US" b="1" dirty="0"/>
              <a:t>，</a:t>
            </a:r>
            <a:r>
              <a:rPr lang="zh-CN" altLang="zh-CN" b="1" dirty="0"/>
              <a:t>国际摄影测量与遥感</a:t>
            </a:r>
            <a:r>
              <a:rPr lang="zh-CN" altLang="zh-CN" b="1" dirty="0" smtClean="0"/>
              <a:t>协会</a:t>
            </a:r>
            <a:r>
              <a:rPr lang="zh-CN" altLang="en-US" b="1" dirty="0"/>
              <a:t>前</a:t>
            </a:r>
            <a:r>
              <a:rPr lang="zh-CN" altLang="zh-CN" b="1" dirty="0" smtClean="0"/>
              <a:t>主席</a:t>
            </a:r>
            <a:r>
              <a:rPr lang="en-US" altLang="zh-CN" b="1" dirty="0"/>
              <a:t>John </a:t>
            </a:r>
            <a:r>
              <a:rPr lang="en-US" altLang="zh-CN" b="1" dirty="0" err="1"/>
              <a:t>Trinder</a:t>
            </a:r>
            <a:r>
              <a:rPr lang="zh-CN" altLang="zh-CN" b="1" dirty="0" smtClean="0"/>
              <a:t>教授</a:t>
            </a:r>
            <a:r>
              <a:rPr lang="zh-CN" altLang="en-US" b="1" dirty="0" smtClean="0"/>
              <a:t>颁奖</a:t>
            </a:r>
            <a:endParaRPr lang="en-US" altLang="zh-CN" b="1" dirty="0"/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zh-CN" altLang="en-US" sz="2800" kern="1200" dirty="0">
                <a:solidFill>
                  <a:srgbClr val="FFFF00"/>
                </a:solidFill>
                <a:latin typeface="Arial" pitchFamily="34" charset="0"/>
                <a:ea typeface="宋体" pitchFamily="2" charset="-122"/>
                <a:cs typeface="+mn-cs"/>
              </a:rPr>
              <a:t>成果</a:t>
            </a:r>
            <a:r>
              <a:rPr lang="en-US" altLang="zh-CN" sz="2800" kern="1200" dirty="0">
                <a:solidFill>
                  <a:srgbClr val="FFFF00"/>
                </a:solidFill>
                <a:latin typeface="Arial" pitchFamily="34" charset="0"/>
                <a:ea typeface="宋体" pitchFamily="2" charset="-122"/>
                <a:cs typeface="+mn-cs"/>
              </a:rPr>
              <a:t>2017</a:t>
            </a:r>
            <a:r>
              <a:rPr lang="zh-CN" altLang="en-US" sz="2800" kern="1200" dirty="0">
                <a:solidFill>
                  <a:srgbClr val="FFFF00"/>
                </a:solidFill>
                <a:latin typeface="Arial" pitchFamily="34" charset="0"/>
                <a:ea typeface="宋体" pitchFamily="2" charset="-122"/>
                <a:cs typeface="+mn-cs"/>
              </a:rPr>
              <a:t>年获得国际学术会议最佳论文</a:t>
            </a:r>
            <a:r>
              <a:rPr lang="zh-CN" altLang="en-US" sz="2800" kern="1200" dirty="0" smtClean="0">
                <a:solidFill>
                  <a:srgbClr val="FFFF00"/>
                </a:solidFill>
                <a:latin typeface="Arial" pitchFamily="34" charset="0"/>
                <a:ea typeface="宋体" pitchFamily="2" charset="-122"/>
                <a:cs typeface="+mn-cs"/>
              </a:rPr>
              <a:t>奖等奖励</a:t>
            </a:r>
            <a:endParaRPr lang="zh-CN" altLang="en-US" sz="2800" kern="1200" dirty="0">
              <a:solidFill>
                <a:srgbClr val="FFFF00"/>
              </a:solidFill>
              <a:latin typeface="Arial" pitchFamily="34" charset="0"/>
              <a:ea typeface="宋体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1145" y="-222573"/>
            <a:ext cx="3676097" cy="611652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950279" y="4457865"/>
            <a:ext cx="37939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2018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年测绘科技进步一等奖第一名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418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图片 1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9" y="6265308"/>
            <a:ext cx="576883" cy="576882"/>
          </a:xfrm>
          <a:prstGeom prst="rect">
            <a:avLst/>
          </a:prstGeom>
        </p:spPr>
      </p:pic>
      <p:sp>
        <p:nvSpPr>
          <p:cNvPr id="151" name="文本框 150"/>
          <p:cNvSpPr txBox="1"/>
          <p:nvPr/>
        </p:nvSpPr>
        <p:spPr>
          <a:xfrm>
            <a:off x="585844" y="6464467"/>
            <a:ext cx="192646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050" dirty="0" smtClean="0">
                <a:solidFill>
                  <a:srgbClr val="6770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测绘遥感信息工程国家重点实验室</a:t>
            </a:r>
            <a:endParaRPr lang="zh-CN" altLang="en-US" sz="1050" dirty="0">
              <a:solidFill>
                <a:srgbClr val="6770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-36422" y="835407"/>
            <a:ext cx="87987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中科院夏军院士</a:t>
            </a:r>
            <a:r>
              <a:rPr lang="zh-CN" altLang="en-US" b="1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在</a:t>
            </a:r>
            <a:r>
              <a:rPr lang="en-US" altLang="zh-CN" b="1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2018</a:t>
            </a:r>
            <a:r>
              <a:rPr lang="zh-CN" altLang="en-US" b="1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年海绵城市国际论坛</a:t>
            </a:r>
            <a:r>
              <a:rPr lang="zh-CN" altLang="en-US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特邀报告中评价</a:t>
            </a:r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zh-CN" altLang="en-US" b="1" kern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该成果是解决城市水安全预警与城市水问题监测的有效方法</a:t>
            </a:r>
            <a:r>
              <a:rPr lang="zh-CN" altLang="en-US" kern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。</a:t>
            </a:r>
            <a:endParaRPr lang="en-US" altLang="zh-CN" b="1" kern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52" name="矩形 151"/>
          <p:cNvSpPr/>
          <p:nvPr/>
        </p:nvSpPr>
        <p:spPr>
          <a:xfrm>
            <a:off x="6105112" y="1225689"/>
            <a:ext cx="295780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上游城市群：高山、峡谷地带，城市分散，洪水灾害地域、时域差异明显，山洪、滑坡泥石流频</a:t>
            </a:r>
            <a:r>
              <a:rPr lang="zh-CN" altLang="en-US" b="1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发</a:t>
            </a:r>
            <a:endParaRPr lang="en-US" altLang="zh-CN" b="1" kern="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  <a:p>
            <a:pPr algn="just"/>
            <a:endParaRPr lang="en-US" altLang="zh-CN" b="1" kern="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中游城市群：平原河网区，城市及人口密集；外江水位多高于城市地心，排水困难；洪涝频繁、水污染</a:t>
            </a:r>
            <a:r>
              <a:rPr lang="zh-CN" altLang="en-US" b="1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严重</a:t>
            </a:r>
            <a:endParaRPr lang="en-US" altLang="zh-CN" b="1" kern="0" dirty="0" smtClean="0"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  <a:p>
            <a:pPr algn="just"/>
            <a:endParaRPr lang="en-US" altLang="zh-CN" b="1" kern="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下游城市群：河网稠密</a:t>
            </a:r>
            <a:r>
              <a:rPr lang="zh-CN" altLang="en-US" b="1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，人口</a:t>
            </a:r>
            <a:r>
              <a:rPr lang="zh-CN" altLang="en-US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密集</a:t>
            </a:r>
            <a:r>
              <a:rPr lang="zh-CN" altLang="en-US" b="1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；常</a:t>
            </a:r>
            <a:r>
              <a:rPr lang="zh-CN" altLang="en-US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出现外洪、内涝或外洪内涝同时并发的水灾；海水倒灌</a:t>
            </a:r>
            <a:r>
              <a:rPr lang="zh-CN" altLang="en-US" b="1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，水污染严重</a:t>
            </a:r>
            <a:endParaRPr lang="zh-CN" altLang="en-US" b="1" kern="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153" name="图片 15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" b="1203"/>
          <a:stretch/>
        </p:blipFill>
        <p:spPr>
          <a:xfrm>
            <a:off x="4359781" y="2777676"/>
            <a:ext cx="1496693" cy="1122520"/>
          </a:xfrm>
          <a:prstGeom prst="rect">
            <a:avLst/>
          </a:prstGeom>
        </p:spPr>
      </p:pic>
      <p:sp>
        <p:nvSpPr>
          <p:cNvPr id="154" name="矩形 153"/>
          <p:cNvSpPr/>
          <p:nvPr/>
        </p:nvSpPr>
        <p:spPr>
          <a:xfrm>
            <a:off x="3951111" y="2296187"/>
            <a:ext cx="2404533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长江城市群水问题：</a:t>
            </a:r>
          </a:p>
        </p:txBody>
      </p:sp>
      <p:pic>
        <p:nvPicPr>
          <p:cNvPr id="155" name="图片 15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3" b="13063"/>
          <a:stretch/>
        </p:blipFill>
        <p:spPr>
          <a:xfrm>
            <a:off x="4387772" y="5477069"/>
            <a:ext cx="1512882" cy="956554"/>
          </a:xfrm>
          <a:prstGeom prst="rect">
            <a:avLst/>
          </a:prstGeom>
        </p:spPr>
      </p:pic>
      <p:pic>
        <p:nvPicPr>
          <p:cNvPr id="156" name="图片 15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" t="2013" r="2575" b="41140"/>
          <a:stretch/>
        </p:blipFill>
        <p:spPr>
          <a:xfrm>
            <a:off x="4380773" y="4071919"/>
            <a:ext cx="1475429" cy="110657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2898"/>
            <a:ext cx="4215103" cy="421510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-50000" y="1779362"/>
            <a:ext cx="631533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kern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重大</a:t>
            </a:r>
            <a:r>
              <a:rPr lang="zh-CN" altLang="en-US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基金项目：</a:t>
            </a:r>
            <a:r>
              <a:rPr lang="zh-CN" altLang="zh-CN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长江中下游典型城市水问题成因与调控机理</a:t>
            </a:r>
            <a:endParaRPr lang="en-US" altLang="zh-CN" b="1" kern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3" name="文本框 17"/>
          <p:cNvSpPr txBox="1"/>
          <p:nvPr/>
        </p:nvSpPr>
        <p:spPr>
          <a:xfrm>
            <a:off x="79022" y="270070"/>
            <a:ext cx="705326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下一步拟开展的研究工作</a:t>
            </a:r>
          </a:p>
        </p:txBody>
      </p:sp>
    </p:spTree>
    <p:extLst>
      <p:ext uri="{BB962C8B-B14F-4D97-AF65-F5344CB8AC3E}">
        <p14:creationId xmlns:p14="http://schemas.microsoft.com/office/powerpoint/2010/main" val="275687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149509" y="292648"/>
            <a:ext cx="705326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下一步拟开展的研究工作</a:t>
            </a:r>
          </a:p>
        </p:txBody>
      </p:sp>
      <p:sp>
        <p:nvSpPr>
          <p:cNvPr id="36869" name="矩形 9"/>
          <p:cNvSpPr>
            <a:spLocks noChangeArrowheads="1"/>
          </p:cNvSpPr>
          <p:nvPr/>
        </p:nvSpPr>
        <p:spPr bwMode="auto">
          <a:xfrm>
            <a:off x="6668929" y="3050858"/>
            <a:ext cx="2507738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indent="455930">
              <a:lnSpc>
                <a:spcPct val="120000"/>
              </a:lnSpc>
            </a:pPr>
            <a:r>
              <a:rPr lang="en-US" altLang="zh-CN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1998</a:t>
            </a:r>
            <a:r>
              <a:rPr lang="zh-CN" altLang="en-US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年汛期的武汉</a:t>
            </a:r>
          </a:p>
        </p:txBody>
      </p:sp>
      <p:sp>
        <p:nvSpPr>
          <p:cNvPr id="2" name="矩形 9"/>
          <p:cNvSpPr>
            <a:spLocks noChangeArrowheads="1"/>
          </p:cNvSpPr>
          <p:nvPr/>
        </p:nvSpPr>
        <p:spPr bwMode="auto">
          <a:xfrm>
            <a:off x="6298406" y="2936241"/>
            <a:ext cx="2306003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455930">
              <a:lnSpc>
                <a:spcPct val="120000"/>
              </a:lnSpc>
            </a:pPr>
            <a:r>
              <a:rPr lang="en-US" altLang="zh-CN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1998</a:t>
            </a:r>
            <a:r>
              <a:rPr lang="zh-CN" altLang="en-US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年汛期的武汉</a:t>
            </a:r>
          </a:p>
        </p:txBody>
      </p:sp>
      <p:pic>
        <p:nvPicPr>
          <p:cNvPr id="152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60" y="2051060"/>
            <a:ext cx="4231318" cy="4079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" name="标题 1"/>
          <p:cNvSpPr>
            <a:spLocks noGrp="1"/>
          </p:cNvSpPr>
          <p:nvPr>
            <p:ph type="title"/>
          </p:nvPr>
        </p:nvSpPr>
        <p:spPr>
          <a:xfrm>
            <a:off x="298450" y="864298"/>
            <a:ext cx="2101850" cy="512946"/>
          </a:xfrm>
        </p:spPr>
        <p:txBody>
          <a:bodyPr>
            <a:normAutofit/>
          </a:bodyPr>
          <a:lstStyle/>
          <a:p>
            <a:pPr fontAlgn="ctr"/>
            <a:r>
              <a:rPr lang="zh-CN" altLang="zh-CN" sz="2400" b="1" dirty="0">
                <a:solidFill>
                  <a:schemeClr val="tx1"/>
                </a:solidFill>
              </a:rPr>
              <a:t>重点研发</a:t>
            </a:r>
            <a:r>
              <a:rPr lang="zh-CN" altLang="zh-CN" sz="2400" b="1" dirty="0" smtClean="0">
                <a:solidFill>
                  <a:schemeClr val="tx1"/>
                </a:solidFill>
              </a:rPr>
              <a:t>计划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330663" y="5100548"/>
            <a:ext cx="46795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/>
              <a:t>合作者</a:t>
            </a:r>
            <a:r>
              <a:rPr lang="zh-CN" altLang="en-US" sz="2400" b="1" dirty="0"/>
              <a:t>：冯通   香港中文大学</a:t>
            </a:r>
            <a:r>
              <a:rPr lang="zh-CN" altLang="en-US" sz="2400" b="1" dirty="0" smtClean="0"/>
              <a:t>副校长香港未来城市研究所所长</a:t>
            </a:r>
            <a:endParaRPr lang="en-US" altLang="zh-CN" sz="2400" b="1" dirty="0"/>
          </a:p>
        </p:txBody>
      </p:sp>
      <p:sp>
        <p:nvSpPr>
          <p:cNvPr id="154" name="矩形 153"/>
          <p:cNvSpPr/>
          <p:nvPr/>
        </p:nvSpPr>
        <p:spPr>
          <a:xfrm>
            <a:off x="5062654" y="1279534"/>
            <a:ext cx="483961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/>
              <a:t>香港自然科学</a:t>
            </a:r>
            <a:r>
              <a:rPr lang="zh-CN" altLang="en-US" sz="2800" b="1" dirty="0" smtClean="0"/>
              <a:t>基金</a:t>
            </a:r>
            <a:r>
              <a:rPr lang="en-US" altLang="zh-CN" sz="2800" b="1" dirty="0" smtClean="0"/>
              <a:t>:</a:t>
            </a:r>
          </a:p>
          <a:p>
            <a:r>
              <a:rPr lang="en-US" altLang="zh-CN" sz="2800" b="1" dirty="0" smtClean="0"/>
              <a:t>Continuous </a:t>
            </a:r>
            <a:r>
              <a:rPr lang="en-US" altLang="zh-CN" sz="2800" b="1" dirty="0"/>
              <a:t>multi-angle remote sensing data: feature extraction </a:t>
            </a:r>
            <a:r>
              <a:rPr lang="en-GB" altLang="zh-CN" sz="2800" b="1" dirty="0"/>
              <a:t>and image classification</a:t>
            </a:r>
            <a:endParaRPr lang="zh-CN" altLang="en-US" sz="2800" b="1" dirty="0"/>
          </a:p>
        </p:txBody>
      </p:sp>
      <p:sp>
        <p:nvSpPr>
          <p:cNvPr id="8" name="矩形 7"/>
          <p:cNvSpPr/>
          <p:nvPr/>
        </p:nvSpPr>
        <p:spPr>
          <a:xfrm>
            <a:off x="4475469" y="4071640"/>
            <a:ext cx="4546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/>
              <a:t>周期</a:t>
            </a:r>
            <a:r>
              <a:rPr lang="zh-CN" altLang="en-US" sz="2400" b="1" dirty="0"/>
              <a:t>：</a:t>
            </a:r>
            <a:r>
              <a:rPr lang="en-US" altLang="zh-CN" sz="2400" b="1" dirty="0"/>
              <a:t>2019</a:t>
            </a:r>
            <a:r>
              <a:rPr lang="zh-CN" altLang="en-US" sz="2400" b="1" dirty="0"/>
              <a:t>年</a:t>
            </a:r>
            <a:r>
              <a:rPr lang="en-US" altLang="zh-CN" sz="2400" b="1" dirty="0"/>
              <a:t>1</a:t>
            </a:r>
            <a:r>
              <a:rPr lang="zh-CN" altLang="en-US" sz="2400" b="1" dirty="0"/>
              <a:t>月至</a:t>
            </a:r>
            <a:r>
              <a:rPr lang="en-US" altLang="zh-CN" sz="2400" b="1" dirty="0"/>
              <a:t>2021</a:t>
            </a:r>
            <a:r>
              <a:rPr lang="zh-CN" altLang="en-US" sz="2400" b="1" dirty="0"/>
              <a:t>年</a:t>
            </a:r>
            <a:r>
              <a:rPr lang="en-US" altLang="zh-CN" sz="2400" b="1" dirty="0"/>
              <a:t>12</a:t>
            </a:r>
            <a:r>
              <a:rPr lang="zh-CN" altLang="en-US" sz="2400" b="1" dirty="0"/>
              <a:t>月</a:t>
            </a:r>
            <a:endParaRPr lang="en-US" altLang="zh-CN" sz="2400" b="1" dirty="0"/>
          </a:p>
        </p:txBody>
      </p:sp>
      <p:sp>
        <p:nvSpPr>
          <p:cNvPr id="10" name="矩形 9"/>
          <p:cNvSpPr/>
          <p:nvPr/>
        </p:nvSpPr>
        <p:spPr>
          <a:xfrm>
            <a:off x="262419" y="1381667"/>
            <a:ext cx="35702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0" indent="-914400" fontAlgn="ctr"/>
            <a:r>
              <a:rPr lang="zh-CN" altLang="zh-CN" sz="2400" b="1" dirty="0">
                <a:latin typeface="+mj-lt"/>
                <a:ea typeface="+mj-ea"/>
                <a:cs typeface="+mj-cs"/>
                <a:sym typeface="Calibri Light" charset="0"/>
              </a:rPr>
              <a:t>战略性国际合作重点专项</a:t>
            </a:r>
            <a:endParaRPr lang="zh-CN" altLang="en-US" sz="2400" b="1" dirty="0">
              <a:latin typeface="+mj-lt"/>
              <a:ea typeface="+mj-ea"/>
              <a:cs typeface="+mj-cs"/>
              <a:sym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53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ChangeArrowheads="1"/>
          </p:cNvSpPr>
          <p:nvPr/>
        </p:nvSpPr>
        <p:spPr bwMode="auto">
          <a:xfrm>
            <a:off x="1176338" y="4430713"/>
            <a:ext cx="7967662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69900" indent="-469900" eaLnBrk="0" hangingPunct="0">
              <a:buFont typeface="Arial" pitchFamily="34" charset="0"/>
              <a:buNone/>
            </a:pPr>
            <a:endParaRPr lang="zh-CN" altLang="en-US" sz="7200" b="1">
              <a:solidFill>
                <a:schemeClr val="accent2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36195" name="Picture 3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892098"/>
            <a:ext cx="9170988" cy="596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7" name="Picture 6" descr="20140325_0923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4208"/>
            <a:ext cx="9144000" cy="373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6" name="Text Box 5"/>
          <p:cNvSpPr txBox="1">
            <a:spLocks noChangeArrowheads="1"/>
          </p:cNvSpPr>
          <p:nvPr/>
        </p:nvSpPr>
        <p:spPr bwMode="auto">
          <a:xfrm>
            <a:off x="881021" y="926248"/>
            <a:ext cx="7381957" cy="1720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>
            <a:sp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zh-CN" altLang="en-US" sz="3200" b="1" dirty="0" smtClean="0">
                <a:solidFill>
                  <a:srgbClr val="FF002E"/>
                </a:solidFill>
                <a:latin typeface="Times New Roman" pitchFamily="18" charset="0"/>
                <a:ea typeface="黑体" pitchFamily="49" charset="-122"/>
              </a:rPr>
              <a:t>谢谢</a:t>
            </a:r>
            <a:r>
              <a:rPr lang="en-US" altLang="zh-CN" sz="3200" b="1" dirty="0" smtClean="0">
                <a:solidFill>
                  <a:srgbClr val="FF002E"/>
                </a:solidFill>
                <a:latin typeface="Times New Roman" pitchFamily="18" charset="0"/>
                <a:ea typeface="黑体" pitchFamily="49" charset="-122"/>
              </a:rPr>
              <a:t>!</a:t>
            </a:r>
          </a:p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zh-CN" altLang="en-US" sz="3200" b="1" dirty="0" smtClean="0">
                <a:solidFill>
                  <a:srgbClr val="FF002E"/>
                </a:solidFill>
                <a:latin typeface="Times New Roman" pitchFamily="18" charset="0"/>
                <a:ea typeface="黑体" pitchFamily="49" charset="-122"/>
              </a:rPr>
              <a:t>欢迎大家到武汉大学指导和交流！</a:t>
            </a:r>
            <a:endParaRPr lang="en-US" altLang="zh-CN" sz="3200" b="1" dirty="0" smtClean="0">
              <a:solidFill>
                <a:srgbClr val="FF002E"/>
              </a:solidFill>
              <a:latin typeface="Times New Roman" pitchFamily="18" charset="0"/>
              <a:ea typeface="黑体" pitchFamily="49" charset="-122"/>
            </a:endParaRPr>
          </a:p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altLang="zh-CN" sz="3200" b="1" dirty="0" smtClean="0">
                <a:solidFill>
                  <a:srgbClr val="FF002E"/>
                </a:solidFill>
                <a:latin typeface="Times New Roman" pitchFamily="18" charset="0"/>
                <a:ea typeface="黑体" pitchFamily="49" charset="-122"/>
                <a:hlinkClick r:id="rId5"/>
              </a:rPr>
              <a:t>shaozhenfeng@whu.edu.cn</a:t>
            </a:r>
            <a:r>
              <a:rPr lang="en-US" altLang="zh-CN" sz="3200" b="1" dirty="0" smtClean="0">
                <a:solidFill>
                  <a:srgbClr val="FF002E"/>
                </a:solidFill>
                <a:latin typeface="Times New Roman" pitchFamily="18" charset="0"/>
                <a:ea typeface="黑体" pitchFamily="49" charset="-122"/>
              </a:rPr>
              <a:t>, 15827188114</a:t>
            </a:r>
            <a:endParaRPr lang="en-US" altLang="zh-CN" sz="3200" b="1" dirty="0">
              <a:solidFill>
                <a:srgbClr val="FF002E"/>
              </a:solidFill>
              <a:latin typeface="Times New Roman" pitchFamily="18" charset="0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90221074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\Users\Quteen\AppData\Local\Temp\ksohtml\wpsC7D5.tmp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1733167"/>
            <a:ext cx="4278489" cy="3335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 descr="C:\Users\Quteen\AppData\Local\Temp\ksohtml\wpsC7EF.tmp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96426" y="1767511"/>
            <a:ext cx="4847574" cy="38092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矩形 8"/>
          <p:cNvSpPr/>
          <p:nvPr/>
        </p:nvSpPr>
        <p:spPr>
          <a:xfrm>
            <a:off x="5892261" y="5984713"/>
            <a:ext cx="1444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100" dirty="0" smtClean="0">
                <a:latin typeface="Times New Roman" panose="02020603050405020304" pitchFamily="18" charset="0"/>
                <a:ea typeface="仿宋_GB2312" panose="02010600030101010101"/>
              </a:rPr>
              <a:t>SWMM</a:t>
            </a:r>
            <a:r>
              <a:rPr lang="zh-CN" altLang="en-US" b="1" kern="100" dirty="0" smtClean="0">
                <a:latin typeface="Times New Roman" panose="02020603050405020304" pitchFamily="18" charset="0"/>
                <a:ea typeface="仿宋_GB2312" panose="02010600030101010101"/>
              </a:rPr>
              <a:t>模型</a:t>
            </a:r>
            <a:endParaRPr lang="zh-CN" altLang="en-US" b="1" dirty="0"/>
          </a:p>
        </p:txBody>
      </p:sp>
      <p:sp>
        <p:nvSpPr>
          <p:cNvPr id="10" name="矩形 9"/>
          <p:cNvSpPr/>
          <p:nvPr/>
        </p:nvSpPr>
        <p:spPr>
          <a:xfrm>
            <a:off x="1197459" y="5941334"/>
            <a:ext cx="1816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100" dirty="0" err="1">
                <a:latin typeface="Times New Roman" panose="02020603050405020304" pitchFamily="18" charset="0"/>
                <a:ea typeface="仿宋_GB2312" panose="02010600030101010101"/>
              </a:rPr>
              <a:t>InforWorks</a:t>
            </a:r>
            <a:r>
              <a:rPr lang="zh-CN" altLang="en-US" b="1" kern="100" dirty="0">
                <a:latin typeface="Times New Roman" panose="02020603050405020304" pitchFamily="18" charset="0"/>
                <a:ea typeface="仿宋_GB2312" panose="02010600030101010101"/>
              </a:rPr>
              <a:t>模型</a:t>
            </a:r>
            <a:endParaRPr lang="zh-CN" altLang="en-US" b="1" dirty="0"/>
          </a:p>
        </p:txBody>
      </p:sp>
      <p:sp>
        <p:nvSpPr>
          <p:cNvPr id="11" name="矩形 10"/>
          <p:cNvSpPr/>
          <p:nvPr/>
        </p:nvSpPr>
        <p:spPr>
          <a:xfrm>
            <a:off x="133324" y="926998"/>
            <a:ext cx="90106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规划和设计需要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城市水文模型和雨洪分析模型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b="1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缺乏</a:t>
            </a:r>
            <a:r>
              <a:rPr lang="zh-CN" altLang="en-US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高精度不透水</a:t>
            </a:r>
            <a:r>
              <a:rPr lang="zh-CN" altLang="en-US" b="1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面等下垫面参数</a:t>
            </a:r>
            <a:endParaRPr lang="en-US" altLang="zh-CN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 Light" panose="020F0302020204030204" charset="0"/>
            </a:endParaRPr>
          </a:p>
        </p:txBody>
      </p:sp>
      <p:sp>
        <p:nvSpPr>
          <p:cNvPr id="12" name="文本框 17"/>
          <p:cNvSpPr txBox="1"/>
          <p:nvPr/>
        </p:nvSpPr>
        <p:spPr>
          <a:xfrm>
            <a:off x="151811" y="288074"/>
            <a:ext cx="688657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一、不透水面的科学价值</a:t>
            </a:r>
          </a:p>
        </p:txBody>
      </p:sp>
    </p:spTree>
    <p:extLst>
      <p:ext uri="{BB962C8B-B14F-4D97-AF65-F5344CB8AC3E}">
        <p14:creationId xmlns:p14="http://schemas.microsoft.com/office/powerpoint/2010/main" val="359454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灯片编号占位符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Font typeface="Arial" charset="0"/>
              <a:buNone/>
            </a:pPr>
            <a:fld id="{D5132457-2C20-4686-A748-50ECD25BE848}" type="slidenum">
              <a:rPr altLang="en-US" smtClean="0">
                <a:solidFill>
                  <a:srgbClr val="464653"/>
                </a:solidFill>
              </a:rPr>
              <a:pPr>
                <a:buFont typeface="Arial" charset="0"/>
                <a:buNone/>
              </a:pPr>
              <a:t>6</a:t>
            </a:fld>
            <a:endParaRPr lang="zh-CN" altLang="en-US">
              <a:solidFill>
                <a:srgbClr val="464653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20" t="33838" r="46684" b="26077"/>
          <a:stretch>
            <a:fillRect/>
          </a:stretch>
        </p:blipFill>
        <p:spPr bwMode="auto">
          <a:xfrm>
            <a:off x="982663" y="1724025"/>
            <a:ext cx="2293937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右箭头 7"/>
          <p:cNvSpPr/>
          <p:nvPr/>
        </p:nvSpPr>
        <p:spPr>
          <a:xfrm>
            <a:off x="3740150" y="2897188"/>
            <a:ext cx="965200" cy="482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latin typeface="Times New Roman" pitchFamily="18" charset="0"/>
              <a:ea typeface="微软雅黑" pitchFamily="34" charset="-122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57275" y="1281113"/>
            <a:ext cx="3049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zh-CN" altLang="en-US" sz="2000" b="1">
                <a:latin typeface="微软雅黑" pitchFamily="34" charset="-122"/>
                <a:ea typeface="微软雅黑" pitchFamily="34" charset="-122"/>
              </a:rPr>
              <a:t>遥感影像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319713" y="1271588"/>
            <a:ext cx="2947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zh-CN" altLang="en-US" sz="2000" b="1">
                <a:latin typeface="微软雅黑" pitchFamily="34" charset="-122"/>
                <a:ea typeface="微软雅黑" pitchFamily="34" charset="-122"/>
              </a:rPr>
              <a:t>不透水层率提取结果</a:t>
            </a:r>
          </a:p>
        </p:txBody>
      </p:sp>
      <p:sp>
        <p:nvSpPr>
          <p:cNvPr id="12" name="圆角矩形 11"/>
          <p:cNvSpPr>
            <a:spLocks noChangeArrowheads="1"/>
          </p:cNvSpPr>
          <p:nvPr/>
        </p:nvSpPr>
        <p:spPr bwMode="auto">
          <a:xfrm>
            <a:off x="2382838" y="4260850"/>
            <a:ext cx="3484562" cy="1906588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altLang="zh-CN" sz="2400" b="1">
                <a:latin typeface="微软雅黑" pitchFamily="34" charset="-122"/>
                <a:ea typeface="微软雅黑" pitchFamily="34" charset="-122"/>
              </a:rPr>
              <a:t> </a:t>
            </a:r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低经济且人工成本</a:t>
            </a:r>
            <a:r>
              <a:rPr lang="en-US" altLang="zh-CN" sz="2400" b="1">
                <a:latin typeface="微软雅黑" pitchFamily="34" charset="-122"/>
                <a:ea typeface="微软雅黑" pitchFamily="34" charset="-122"/>
              </a:rPr>
              <a:t> 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高时间分辨率</a:t>
            </a:r>
            <a:endParaRPr lang="en-US" altLang="zh-CN" sz="2400" b="1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大空间覆盖面积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1674813"/>
            <a:ext cx="677862" cy="253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1724025"/>
            <a:ext cx="2713038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框 17"/>
          <p:cNvSpPr txBox="1"/>
          <p:nvPr/>
        </p:nvSpPr>
        <p:spPr>
          <a:xfrm>
            <a:off x="151811" y="288074"/>
            <a:ext cx="688657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一、不透水面的科学价值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2510506"/>
      </p:ext>
    </p:extLst>
  </p:cSld>
  <p:clrMapOvr>
    <a:masterClrMapping/>
  </p:clrMapOvr>
  <p:transition spd="slow" advTm="2556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9F8CA692-EA3D-40F2-9DDD-783978D8FFA0}" type="slidenum">
              <a:rPr lang="zh-CN" altLang="en-US" smtClean="0">
                <a:solidFill>
                  <a:srgbClr val="595959"/>
                </a:solidFill>
                <a:latin typeface="Times New Roman" pitchFamily="18" charset="0"/>
                <a:cs typeface="Times New Roman" pitchFamily="18" charset="0"/>
              </a:rPr>
              <a:pPr/>
              <a:t>7</a:t>
            </a:fld>
            <a:endParaRPr lang="zh-CN" altLang="en-US">
              <a:solidFill>
                <a:srgbClr val="59595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7280275" y="893763"/>
            <a:ext cx="1524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zh-CN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Global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　</a:t>
            </a:r>
            <a:r>
              <a:rPr lang="en-US" altLang="zh-CN" sz="2800"/>
              <a:t>scale</a:t>
            </a:r>
            <a:endParaRPr lang="zh-CN" altLang="en-US" sz="28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3683000"/>
            <a:ext cx="6827837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928688"/>
            <a:ext cx="6823075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Box 7"/>
          <p:cNvSpPr txBox="1">
            <a:spLocks noChangeArrowheads="1"/>
          </p:cNvSpPr>
          <p:nvPr/>
        </p:nvSpPr>
        <p:spPr bwMode="auto">
          <a:xfrm>
            <a:off x="7280275" y="2062163"/>
            <a:ext cx="1524000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zh-CN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National centers for Environmental Information---</a:t>
            </a:r>
          </a:p>
          <a:p>
            <a:endParaRPr lang="en-US" altLang="zh-CN" sz="16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Earth Observation Group</a:t>
            </a:r>
            <a:endParaRPr lang="zh-CN" altLang="en-US" sz="16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40" name="矩形 8"/>
          <p:cNvSpPr>
            <a:spLocks noChangeArrowheads="1"/>
          </p:cNvSpPr>
          <p:nvPr/>
        </p:nvSpPr>
        <p:spPr bwMode="auto">
          <a:xfrm>
            <a:off x="6989763" y="4143375"/>
            <a:ext cx="2154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/>
              <a:t> </a:t>
            </a:r>
            <a:r>
              <a:rPr lang="en-US" altLang="zh-CN">
                <a:solidFill>
                  <a:srgbClr val="00B050"/>
                </a:solidFill>
              </a:rPr>
              <a:t>one km</a:t>
            </a:r>
            <a:r>
              <a:rPr lang="en-US" altLang="zh-CN" baseline="30000">
                <a:solidFill>
                  <a:srgbClr val="00B050"/>
                </a:solidFill>
              </a:rPr>
              <a:t>2</a:t>
            </a:r>
            <a:r>
              <a:rPr lang="en-US" altLang="zh-CN">
                <a:solidFill>
                  <a:srgbClr val="00B050"/>
                </a:solidFill>
              </a:rPr>
              <a:t> resolution</a:t>
            </a:r>
            <a:endParaRPr lang="zh-CN" altLang="en-US">
              <a:solidFill>
                <a:srgbClr val="00B050"/>
              </a:solidFill>
            </a:endParaRPr>
          </a:p>
        </p:txBody>
      </p:sp>
      <p:sp>
        <p:nvSpPr>
          <p:cNvPr id="18441" name="矩形 9"/>
          <p:cNvSpPr>
            <a:spLocks noChangeArrowheads="1"/>
          </p:cNvSpPr>
          <p:nvPr/>
        </p:nvSpPr>
        <p:spPr bwMode="auto">
          <a:xfrm>
            <a:off x="7121525" y="4665663"/>
            <a:ext cx="2022475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0.43% of the world's land surface (579,703 km</a:t>
            </a:r>
            <a:r>
              <a:rPr lang="en-US" altLang="zh-CN" baseline="30000">
                <a:solidFill>
                  <a:srgbClr val="FF0000"/>
                </a:solidFill>
              </a:rPr>
              <a:t>2</a:t>
            </a:r>
            <a:r>
              <a:rPr lang="en-US" altLang="zh-CN">
                <a:solidFill>
                  <a:srgbClr val="FF0000"/>
                </a:solidFill>
              </a:rPr>
              <a:t> ) is constructed impervious surface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8442" name="矩形 10"/>
          <p:cNvSpPr>
            <a:spLocks noChangeArrowheads="1"/>
          </p:cNvSpPr>
          <p:nvPr/>
        </p:nvSpPr>
        <p:spPr bwMode="auto">
          <a:xfrm>
            <a:off x="1712913" y="6429375"/>
            <a:ext cx="4605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/>
              <a:t>Most closely related to human life</a:t>
            </a:r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6907490" y="114300"/>
            <a:ext cx="22365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国内外</a:t>
            </a:r>
            <a:r>
              <a:rPr lang="zh-CN" altLang="en-US" sz="32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现状</a:t>
            </a:r>
          </a:p>
        </p:txBody>
      </p:sp>
      <p:sp>
        <p:nvSpPr>
          <p:cNvPr id="12" name="文本框 17"/>
          <p:cNvSpPr txBox="1"/>
          <p:nvPr/>
        </p:nvSpPr>
        <p:spPr>
          <a:xfrm>
            <a:off x="151811" y="288074"/>
            <a:ext cx="688657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一、不透水面的科学价值</a:t>
            </a:r>
          </a:p>
        </p:txBody>
      </p:sp>
    </p:spTree>
    <p:extLst>
      <p:ext uri="{BB962C8B-B14F-4D97-AF65-F5344CB8AC3E}">
        <p14:creationId xmlns:p14="http://schemas.microsoft.com/office/powerpoint/2010/main" val="55322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6938"/>
            <a:ext cx="8420100" cy="455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63" y="1044575"/>
            <a:ext cx="4806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矩形 3"/>
          <p:cNvSpPr>
            <a:spLocks noChangeArrowheads="1"/>
          </p:cNvSpPr>
          <p:nvPr/>
        </p:nvSpPr>
        <p:spPr bwMode="auto">
          <a:xfrm>
            <a:off x="139700" y="5380038"/>
            <a:ext cx="44323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FF0000"/>
                </a:solidFill>
              </a:rPr>
              <a:t>美国现状：有成熟产品，每</a:t>
            </a:r>
            <a:r>
              <a:rPr lang="en-US" altLang="zh-CN" sz="2000" b="1" dirty="0">
                <a:solidFill>
                  <a:srgbClr val="FF0000"/>
                </a:solidFill>
              </a:rPr>
              <a:t>5</a:t>
            </a:r>
            <a:r>
              <a:rPr lang="zh-CN" altLang="en-US" sz="2000" b="1" dirty="0">
                <a:solidFill>
                  <a:srgbClr val="FF0000"/>
                </a:solidFill>
              </a:rPr>
              <a:t>年</a:t>
            </a:r>
            <a:r>
              <a:rPr lang="en-US" altLang="zh-CN" sz="2000" b="1" dirty="0">
                <a:solidFill>
                  <a:srgbClr val="FF0000"/>
                </a:solidFill>
              </a:rPr>
              <a:t>30</a:t>
            </a:r>
            <a:r>
              <a:rPr lang="zh-CN" altLang="en-US" sz="2000" b="1" dirty="0">
                <a:solidFill>
                  <a:srgbClr val="FF0000"/>
                </a:solidFill>
              </a:rPr>
              <a:t>米</a:t>
            </a:r>
            <a:endParaRPr lang="en-US" altLang="zh-CN" sz="20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FF0000"/>
                </a:solidFill>
              </a:rPr>
              <a:t>美国下一阶段：每</a:t>
            </a:r>
            <a:r>
              <a:rPr lang="en-US" altLang="zh-CN" sz="2000" b="1" dirty="0">
                <a:solidFill>
                  <a:srgbClr val="FF0000"/>
                </a:solidFill>
              </a:rPr>
              <a:t>2</a:t>
            </a:r>
            <a:r>
              <a:rPr lang="zh-CN" altLang="en-US" sz="2000" b="1" dirty="0">
                <a:solidFill>
                  <a:srgbClr val="FF0000"/>
                </a:solidFill>
              </a:rPr>
              <a:t>年</a:t>
            </a:r>
            <a:r>
              <a:rPr lang="en-US" altLang="zh-CN" sz="2000" b="1" dirty="0">
                <a:solidFill>
                  <a:srgbClr val="FF0000"/>
                </a:solidFill>
              </a:rPr>
              <a:t>30</a:t>
            </a:r>
            <a:r>
              <a:rPr lang="zh-CN" altLang="en-US" sz="2000" b="1" dirty="0">
                <a:solidFill>
                  <a:srgbClr val="FF0000"/>
                </a:solidFill>
              </a:rPr>
              <a:t>米</a:t>
            </a:r>
            <a:endParaRPr lang="en-US" altLang="zh-CN" sz="20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FF0000"/>
                </a:solidFill>
              </a:rPr>
              <a:t>美国未来：</a:t>
            </a:r>
            <a:r>
              <a:rPr lang="en-US" altLang="zh-CN" sz="2000" b="1" dirty="0">
                <a:solidFill>
                  <a:srgbClr val="FF0000"/>
                </a:solidFill>
              </a:rPr>
              <a:t>2</a:t>
            </a:r>
            <a:r>
              <a:rPr lang="zh-CN" altLang="en-US" sz="2000" b="1" dirty="0">
                <a:solidFill>
                  <a:srgbClr val="FF0000"/>
                </a:solidFill>
              </a:rPr>
              <a:t>年</a:t>
            </a:r>
            <a:r>
              <a:rPr lang="en-US" altLang="zh-CN" sz="2000" b="1" dirty="0">
                <a:solidFill>
                  <a:srgbClr val="FF0000"/>
                </a:solidFill>
              </a:rPr>
              <a:t>2</a:t>
            </a:r>
            <a:r>
              <a:rPr lang="zh-CN" altLang="en-US" sz="2000" b="1" dirty="0">
                <a:solidFill>
                  <a:srgbClr val="FF0000"/>
                </a:solidFill>
              </a:rPr>
              <a:t>米</a:t>
            </a:r>
          </a:p>
        </p:txBody>
      </p:sp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2817813"/>
            <a:ext cx="1133475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1" name="矩形 3"/>
          <p:cNvSpPr>
            <a:spLocks noChangeArrowheads="1"/>
          </p:cNvSpPr>
          <p:nvPr/>
        </p:nvSpPr>
        <p:spPr bwMode="auto">
          <a:xfrm>
            <a:off x="4572000" y="5634038"/>
            <a:ext cx="439102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 b="1"/>
              <a:t>需要提取和监测不透水面的分布并监测起变化，支撑城市的可持续发展</a:t>
            </a:r>
            <a:endParaRPr lang="zh-CN" altLang="en-US" sz="2000" b="1"/>
          </a:p>
        </p:txBody>
      </p:sp>
      <p:sp>
        <p:nvSpPr>
          <p:cNvPr id="16392" name="矩形 3"/>
          <p:cNvSpPr>
            <a:spLocks noChangeArrowheads="1"/>
          </p:cNvSpPr>
          <p:nvPr/>
        </p:nvSpPr>
        <p:spPr bwMode="auto">
          <a:xfrm>
            <a:off x="7105650" y="4432300"/>
            <a:ext cx="20653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/>
              <a:t>George Xian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/>
              <a:t>美国</a:t>
            </a:r>
            <a:r>
              <a:rPr lang="en-US" altLang="zh-CN" sz="2000" b="1" dirty="0"/>
              <a:t>USGS </a:t>
            </a:r>
            <a:r>
              <a:rPr lang="zh-CN" altLang="en-US" sz="2000" b="1" dirty="0"/>
              <a:t>首席</a:t>
            </a:r>
          </a:p>
        </p:txBody>
      </p:sp>
      <p:sp>
        <p:nvSpPr>
          <p:cNvPr id="10" name="矩形 9"/>
          <p:cNvSpPr/>
          <p:nvPr/>
        </p:nvSpPr>
        <p:spPr>
          <a:xfrm>
            <a:off x="6907490" y="117088"/>
            <a:ext cx="22365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国内外</a:t>
            </a:r>
            <a:r>
              <a:rPr lang="zh-CN" altLang="en-US" sz="32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现状</a:t>
            </a:r>
          </a:p>
        </p:txBody>
      </p:sp>
      <p:sp>
        <p:nvSpPr>
          <p:cNvPr id="9" name="文本框 17"/>
          <p:cNvSpPr txBox="1"/>
          <p:nvPr/>
        </p:nvSpPr>
        <p:spPr>
          <a:xfrm>
            <a:off x="151811" y="288074"/>
            <a:ext cx="688657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一、不透水面的科学价值</a:t>
            </a:r>
          </a:p>
        </p:txBody>
      </p:sp>
    </p:spTree>
    <p:extLst>
      <p:ext uri="{BB962C8B-B14F-4D97-AF65-F5344CB8AC3E}">
        <p14:creationId xmlns:p14="http://schemas.microsoft.com/office/powerpoint/2010/main" val="240372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>
            <a:spLocks noChangeArrowheads="1"/>
          </p:cNvSpPr>
          <p:nvPr/>
        </p:nvSpPr>
        <p:spPr bwMode="auto">
          <a:xfrm>
            <a:off x="1015713" y="1123718"/>
            <a:ext cx="6916053" cy="86746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 w="12700">
            <a:solidFill>
              <a:srgbClr val="3B8D8B"/>
            </a:solidFill>
            <a:miter lim="800000"/>
            <a:headEnd/>
            <a:tailEnd/>
          </a:ln>
        </p:spPr>
        <p:txBody>
          <a:bodyPr lIns="216000" anchor="ctr"/>
          <a:lstStyle/>
          <a:p>
            <a:pPr algn="just">
              <a:lnSpc>
                <a:spcPct val="150000"/>
              </a:lnSpc>
            </a:pPr>
            <a:r>
              <a:rPr lang="zh-CN" altLang="en-US" sz="3600" b="1" dirty="0">
                <a:latin typeface="微软雅黑" pitchFamily="34" charset="-122"/>
                <a:ea typeface="微软雅黑" pitchFamily="34" charset="-122"/>
              </a:rPr>
              <a:t>一</a:t>
            </a:r>
            <a:r>
              <a:rPr lang="zh-CN" altLang="zh-CN" sz="3600" b="1" dirty="0" smtClean="0"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600" b="1" dirty="0">
                <a:latin typeface="微软雅黑" pitchFamily="34" charset="-122"/>
                <a:ea typeface="微软雅黑" pitchFamily="34" charset="-122"/>
              </a:rPr>
              <a:t>不</a:t>
            </a:r>
            <a:r>
              <a:rPr lang="zh-CN" altLang="en-US" sz="3600" b="1" dirty="0" smtClean="0">
                <a:latin typeface="微软雅黑" pitchFamily="34" charset="-122"/>
                <a:ea typeface="微软雅黑" pitchFamily="34" charset="-122"/>
              </a:rPr>
              <a:t>透水面的科学价值</a:t>
            </a:r>
            <a:endParaRPr lang="zh-CN" altLang="en-US" sz="36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标题 1"/>
          <p:cNvSpPr>
            <a:spLocks noGrp="1" noChangeArrowheads="1"/>
          </p:cNvSpPr>
          <p:nvPr>
            <p:ph type="title" idx="4294967295"/>
          </p:nvPr>
        </p:nvSpPr>
        <p:spPr>
          <a:xfrm>
            <a:off x="165100" y="254430"/>
            <a:ext cx="8820150" cy="511175"/>
          </a:xfrm>
          <a:ln/>
        </p:spPr>
        <p:txBody>
          <a:bodyPr/>
          <a:lstStyle/>
          <a:p>
            <a:pPr marL="0" indent="0">
              <a:lnSpc>
                <a:spcPct val="150000"/>
              </a:lnSpc>
              <a:buFont typeface="Arial" pitchFamily="34" charset="0"/>
              <a:defRPr/>
            </a:pPr>
            <a:r>
              <a:rPr lang="zh-CN" altLang="en-US" sz="4800" kern="1200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主要内容</a:t>
            </a:r>
          </a:p>
        </p:txBody>
      </p:sp>
      <p:sp>
        <p:nvSpPr>
          <p:cNvPr id="11" name="Text Box 6"/>
          <p:cNvSpPr>
            <a:spLocks noChangeArrowheads="1"/>
          </p:cNvSpPr>
          <p:nvPr/>
        </p:nvSpPr>
        <p:spPr bwMode="auto">
          <a:xfrm>
            <a:off x="1006272" y="5157615"/>
            <a:ext cx="6876045" cy="83347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 w="12700">
            <a:solidFill>
              <a:srgbClr val="3B8D8B"/>
            </a:solidFill>
            <a:miter lim="800000"/>
            <a:headEnd/>
            <a:tailEnd/>
          </a:ln>
        </p:spPr>
        <p:txBody>
          <a:bodyPr lIns="216000" anchor="ctr"/>
          <a:lstStyle/>
          <a:p>
            <a:pPr algn="just">
              <a:lnSpc>
                <a:spcPct val="150000"/>
              </a:lnSpc>
            </a:pPr>
            <a:r>
              <a:rPr lang="zh-CN" altLang="en-US" sz="3600" b="1" dirty="0" smtClean="0">
                <a:latin typeface="微软雅黑" pitchFamily="34" charset="-122"/>
                <a:ea typeface="微软雅黑" pitchFamily="34" charset="-122"/>
              </a:rPr>
              <a:t>五</a:t>
            </a:r>
            <a:r>
              <a:rPr lang="zh-CN" altLang="zh-CN" sz="3600" b="1" dirty="0" smtClean="0"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600" b="1" dirty="0" smtClean="0">
                <a:latin typeface="微软雅黑" pitchFamily="34" charset="-122"/>
                <a:ea typeface="微软雅黑" pitchFamily="34" charset="-122"/>
              </a:rPr>
              <a:t>不透水面应用</a:t>
            </a:r>
            <a:endParaRPr lang="zh-CN" altLang="en-US" sz="36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Text Box 4"/>
          <p:cNvSpPr>
            <a:spLocks noChangeArrowheads="1"/>
          </p:cNvSpPr>
          <p:nvPr/>
        </p:nvSpPr>
        <p:spPr bwMode="auto">
          <a:xfrm>
            <a:off x="1027206" y="2125360"/>
            <a:ext cx="6904560" cy="882762"/>
          </a:xfrm>
          <a:prstGeom prst="roundRect">
            <a:avLst>
              <a:gd name="adj" fmla="val 16667"/>
            </a:avLst>
          </a:prstGeom>
          <a:gradFill rotWithShape="1">
            <a:gsLst>
              <a:gs pos="3000">
                <a:srgbClr val="00A49C"/>
              </a:gs>
              <a:gs pos="53000">
                <a:srgbClr val="007E78"/>
              </a:gs>
            </a:gsLst>
            <a:lin ang="5400000" scaled="1"/>
          </a:gradFill>
          <a:ln w="15875">
            <a:gradFill>
              <a:gsLst>
                <a:gs pos="0">
                  <a:srgbClr val="A5E5E3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lIns="216000" anchor="ctr"/>
          <a:lstStyle/>
          <a:p>
            <a:pPr algn="just">
              <a:lnSpc>
                <a:spcPct val="150000"/>
              </a:lnSpc>
            </a:pPr>
            <a:r>
              <a:rPr lang="zh-CN" altLang="en-US" sz="36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二</a:t>
            </a:r>
            <a:r>
              <a:rPr lang="zh-CN" altLang="zh-CN" sz="36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6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高精度不透水</a:t>
            </a:r>
            <a:r>
              <a:rPr lang="zh-CN" altLang="en-US" sz="36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面需求</a:t>
            </a:r>
            <a:endParaRPr lang="zh-CN" altLang="en-US" sz="36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Text Box 6"/>
          <p:cNvSpPr>
            <a:spLocks noChangeArrowheads="1"/>
          </p:cNvSpPr>
          <p:nvPr/>
        </p:nvSpPr>
        <p:spPr bwMode="auto">
          <a:xfrm>
            <a:off x="1027206" y="3186312"/>
            <a:ext cx="6876045" cy="86746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 w="12700">
            <a:solidFill>
              <a:srgbClr val="3B8D8B"/>
            </a:solidFill>
            <a:miter lim="800000"/>
            <a:headEnd/>
            <a:tailEnd/>
          </a:ln>
        </p:spPr>
        <p:txBody>
          <a:bodyPr lIns="216000" anchor="ctr"/>
          <a:lstStyle/>
          <a:p>
            <a:pPr algn="just">
              <a:lnSpc>
                <a:spcPct val="150000"/>
              </a:lnSpc>
            </a:pPr>
            <a:r>
              <a:rPr lang="zh-CN" altLang="en-US" sz="3600" b="1" dirty="0" smtClean="0">
                <a:latin typeface="微软雅黑" pitchFamily="34" charset="-122"/>
                <a:ea typeface="微软雅黑" pitchFamily="34" charset="-122"/>
              </a:rPr>
              <a:t>三</a:t>
            </a:r>
            <a:r>
              <a:rPr lang="zh-CN" altLang="zh-CN" sz="3600" b="1" dirty="0" smtClean="0"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600" b="1" dirty="0" smtClean="0">
                <a:latin typeface="微软雅黑" pitchFamily="34" charset="-122"/>
                <a:ea typeface="微软雅黑" pitchFamily="34" charset="-122"/>
              </a:rPr>
              <a:t>不透水面提取</a:t>
            </a:r>
            <a:endParaRPr lang="zh-CN" altLang="en-US" sz="36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Text Box 6"/>
          <p:cNvSpPr>
            <a:spLocks noChangeArrowheads="1"/>
          </p:cNvSpPr>
          <p:nvPr/>
        </p:nvSpPr>
        <p:spPr bwMode="auto">
          <a:xfrm>
            <a:off x="1006271" y="4176208"/>
            <a:ext cx="6876045" cy="84716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 w="12700">
            <a:solidFill>
              <a:srgbClr val="3B8D8B"/>
            </a:solidFill>
            <a:miter lim="800000"/>
            <a:headEnd/>
            <a:tailEnd/>
          </a:ln>
        </p:spPr>
        <p:txBody>
          <a:bodyPr lIns="216000" anchor="ctr"/>
          <a:lstStyle/>
          <a:p>
            <a:pPr algn="just">
              <a:lnSpc>
                <a:spcPct val="150000"/>
              </a:lnSpc>
            </a:pPr>
            <a:r>
              <a:rPr lang="zh-CN" altLang="en-US" sz="3600" b="1" dirty="0" smtClean="0">
                <a:latin typeface="微软雅黑" pitchFamily="34" charset="-122"/>
                <a:ea typeface="微软雅黑" pitchFamily="34" charset="-122"/>
              </a:rPr>
              <a:t>四</a:t>
            </a:r>
            <a:r>
              <a:rPr lang="zh-CN" altLang="zh-CN" sz="3600" b="1" dirty="0" smtClean="0"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600" b="1" dirty="0" smtClean="0">
                <a:latin typeface="微软雅黑" pitchFamily="34" charset="-122"/>
                <a:ea typeface="微软雅黑" pitchFamily="34" charset="-122"/>
              </a:rPr>
              <a:t>流域和城市不透水面监测</a:t>
            </a:r>
            <a:endParaRPr lang="zh-CN" altLang="en-US" sz="3600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13425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1.4|0.9|1.4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6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0.9|0.8|9.5|4.8|5.6|7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0.9|0.8|9.5|4.8|5.6|7.7"/>
</p:tagLst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">
      <a:majorFont>
        <a:latin typeface="微软雅黑"/>
        <a:ea typeface="微软雅黑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  <a:fontScheme name="Office 主题">
    <a:majorFont>
      <a:latin typeface="微软雅黑"/>
      <a:ea typeface="微软雅黑"/>
      <a:cs typeface=""/>
    </a:majorFont>
    <a:minorFont>
      <a:latin typeface="Calibri"/>
      <a:ea typeface="宋体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  <a:fontScheme name="Office 主题">
    <a:majorFont>
      <a:latin typeface="微软雅黑"/>
      <a:ea typeface="微软雅黑"/>
      <a:cs typeface=""/>
    </a:majorFont>
    <a:minorFont>
      <a:latin typeface="Calibri"/>
      <a:ea typeface="宋体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40140</TotalTime>
  <Pages>0</Pages>
  <Words>2299</Words>
  <Characters>0</Characters>
  <Application>Microsoft Office PowerPoint</Application>
  <DocSecurity>0</DocSecurity>
  <PresentationFormat>全屏显示(4:3)</PresentationFormat>
  <Lines>0</Lines>
  <Paragraphs>388</Paragraphs>
  <Slides>48</Slides>
  <Notes>20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48</vt:i4>
      </vt:variant>
    </vt:vector>
  </HeadingPairs>
  <TitlesOfParts>
    <vt:vector size="62" baseType="lpstr">
      <vt:lpstr>Cambria Math</vt:lpstr>
      <vt:lpstr>Arial</vt:lpstr>
      <vt:lpstr>仿宋_GB2312</vt:lpstr>
      <vt:lpstr>Times New Roman</vt:lpstr>
      <vt:lpstr>宋体</vt:lpstr>
      <vt:lpstr>Arial Unicode MS</vt:lpstr>
      <vt:lpstr>黑体</vt:lpstr>
      <vt:lpstr>Calibri Light</vt:lpstr>
      <vt:lpstr>Calibri</vt:lpstr>
      <vt:lpstr>Wingdings</vt:lpstr>
      <vt:lpstr>微软雅黑</vt:lpstr>
      <vt:lpstr>Office 主题</vt:lpstr>
      <vt:lpstr>Microsoft Visio 2003-2010 绘图</vt:lpstr>
      <vt:lpstr>Visio</vt:lpstr>
      <vt:lpstr>PowerPoint 演示文稿</vt:lpstr>
      <vt:lpstr>主要内容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主要内容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主要内容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美国五大湖流域---纽约州布法罗市顾及阴影检测的不透水面提取</vt:lpstr>
      <vt:lpstr>需要基于深度学习模型解决云检测等预处理难题</vt:lpstr>
      <vt:lpstr>主要内容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主要内容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成果2017年获得国际学术会议最佳论文奖等奖励</vt:lpstr>
      <vt:lpstr>PowerPoint 演示文稿</vt:lpstr>
      <vt:lpstr>重点研发计划</vt:lpstr>
      <vt:lpstr>PowerPoint 演示文稿</vt:lpstr>
    </vt:vector>
  </TitlesOfParts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邰 晓晖</cp:lastModifiedBy>
  <cp:revision>1619</cp:revision>
  <dcterms:created xsi:type="dcterms:W3CDTF">2015-05-19T01:36:00Z</dcterms:created>
  <dcterms:modified xsi:type="dcterms:W3CDTF">2019-06-03T03:29:54Z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2052-9.1.0.5133</vt:lpwstr>
  </property>
</Properties>
</file>