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936" r:id="rId3"/>
  </p:sldMasterIdLst>
  <p:notesMasterIdLst>
    <p:notesMasterId r:id="rId37"/>
  </p:notesMasterIdLst>
  <p:handoutMasterIdLst>
    <p:handoutMasterId r:id="rId38"/>
  </p:handoutMasterIdLst>
  <p:sldIdLst>
    <p:sldId id="256" r:id="rId4"/>
    <p:sldId id="257" r:id="rId5"/>
    <p:sldId id="441" r:id="rId6"/>
    <p:sldId id="495" r:id="rId7"/>
    <p:sldId id="593" r:id="rId8"/>
    <p:sldId id="497" r:id="rId9"/>
    <p:sldId id="443" r:id="rId10"/>
    <p:sldId id="537" r:id="rId11"/>
    <p:sldId id="535" r:id="rId12"/>
    <p:sldId id="541" r:id="rId13"/>
    <p:sldId id="543" r:id="rId14"/>
    <p:sldId id="551" r:id="rId15"/>
    <p:sldId id="554" r:id="rId16"/>
    <p:sldId id="556" r:id="rId17"/>
    <p:sldId id="558" r:id="rId18"/>
    <p:sldId id="557" r:id="rId19"/>
    <p:sldId id="561" r:id="rId20"/>
    <p:sldId id="564" r:id="rId21"/>
    <p:sldId id="569" r:id="rId22"/>
    <p:sldId id="562" r:id="rId23"/>
    <p:sldId id="565" r:id="rId24"/>
    <p:sldId id="570" r:id="rId25"/>
    <p:sldId id="566" r:id="rId26"/>
    <p:sldId id="567" r:id="rId27"/>
    <p:sldId id="572" r:id="rId28"/>
    <p:sldId id="574" r:id="rId29"/>
    <p:sldId id="576" r:id="rId30"/>
    <p:sldId id="531" r:id="rId31"/>
    <p:sldId id="582" r:id="rId32"/>
    <p:sldId id="588" r:id="rId33"/>
    <p:sldId id="589" r:id="rId34"/>
    <p:sldId id="586" r:id="rId35"/>
    <p:sldId id="393" r:id="rId36"/>
  </p:sldIdLst>
  <p:sldSz cx="9144000" cy="6858000" type="screen4x3"/>
  <p:notesSz cx="6858000" cy="9144000"/>
  <p:defaultTextStyle>
    <a:defPPr>
      <a:defRPr lang="zh-CN"/>
    </a:defPPr>
    <a:lvl1pPr algn="l" rtl="0" eaLnBrk="0" fontAlgn="base" hangingPunct="0">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2000" b="1"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sz="2000" b="1"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sz="2000" b="1"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sz="2000" b="1"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363B6"/>
    <a:srgbClr val="23236F"/>
    <a:srgbClr val="FF66FF"/>
    <a:srgbClr val="C35956"/>
    <a:srgbClr val="7AA0CD"/>
    <a:srgbClr val="B5D599"/>
    <a:srgbClr val="D4EA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93750" autoAdjust="0"/>
  </p:normalViewPr>
  <p:slideViewPr>
    <p:cSldViewPr>
      <p:cViewPr varScale="1">
        <p:scale>
          <a:sx n="80" d="100"/>
          <a:sy n="80" d="100"/>
        </p:scale>
        <p:origin x="135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082"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黑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黑体" pitchFamily="2" charset="-122"/>
              </a:defRPr>
            </a:lvl1pPr>
          </a:lstStyle>
          <a:p>
            <a:pPr>
              <a:defRPr/>
            </a:pPr>
            <a:fld id="{FDAEC487-CF6F-4408-A91B-D7ECCD272412}" type="datetimeFigureOut">
              <a:rPr lang="zh-CN" altLang="en-US"/>
              <a:pPr>
                <a:defRPr/>
              </a:pPr>
              <a:t>2019/5/31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黑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622454B-A311-4116-81CC-E71EC5EA9345}" type="slidenum">
              <a:rPr lang="zh-CN" altLang="en-US"/>
              <a:pPr>
                <a:defRPr/>
              </a:pPr>
              <a:t>‹#›</a:t>
            </a:fld>
            <a:endParaRPr lang="zh-CN" altLang="en-US"/>
          </a:p>
        </p:txBody>
      </p:sp>
    </p:spTree>
    <p:extLst>
      <p:ext uri="{BB962C8B-B14F-4D97-AF65-F5344CB8AC3E}">
        <p14:creationId xmlns:p14="http://schemas.microsoft.com/office/powerpoint/2010/main" val="1314116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ea typeface="宋体" pitchFamily="2" charset="-122"/>
              </a:defRPr>
            </a:lvl1pPr>
          </a:lstStyle>
          <a:p>
            <a:pPr>
              <a:defRPr/>
            </a:pPr>
            <a:endParaRPr lang="en-US" altLang="zh-CN"/>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宋体" pitchFamily="2" charset="-122"/>
              </a:defRPr>
            </a:lvl1pPr>
          </a:lstStyle>
          <a:p>
            <a:pPr>
              <a:defRPr/>
            </a:pPr>
            <a:endParaRPr lang="en-US" altLang="zh-CN"/>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ea typeface="宋体" pitchFamily="2" charset="-122"/>
              </a:defRPr>
            </a:lvl1pPr>
          </a:lstStyle>
          <a:p>
            <a:pPr>
              <a:defRPr/>
            </a:pPr>
            <a:endParaRPr lang="en-US" altLang="zh-CN"/>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a typeface="宋体" panose="02010600030101010101" pitchFamily="2" charset="-122"/>
              </a:defRPr>
            </a:lvl1pPr>
          </a:lstStyle>
          <a:p>
            <a:pPr>
              <a:defRPr/>
            </a:pPr>
            <a:fld id="{B09C3AEF-ACB8-4656-A6DB-4D05A09323BF}" type="slidenum">
              <a:rPr lang="en-US" altLang="zh-CN"/>
              <a:pPr>
                <a:defRPr/>
              </a:pPr>
              <a:t>‹#›</a:t>
            </a:fld>
            <a:endParaRPr lang="en-US" altLang="zh-CN"/>
          </a:p>
        </p:txBody>
      </p:sp>
    </p:spTree>
    <p:extLst>
      <p:ext uri="{BB962C8B-B14F-4D97-AF65-F5344CB8AC3E}">
        <p14:creationId xmlns:p14="http://schemas.microsoft.com/office/powerpoint/2010/main" val="2297114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ln/>
        </p:spPr>
      </p:sp>
      <p:sp>
        <p:nvSpPr>
          <p:cNvPr id="102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102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62F6FBFA-C7A6-4E9A-8BB3-9A2938356C39}" type="slidenum">
              <a:rPr lang="en-US" altLang="zh-CN" sz="1200" b="0" smtClean="0">
                <a:ea typeface="宋体" panose="02010600030101010101" pitchFamily="2" charset="-122"/>
              </a:rPr>
              <a:pPr/>
              <a:t>3</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1321362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21DB9D59-2234-4C12-8774-023179716AB0}" type="slidenum">
              <a:rPr lang="en-US" altLang="zh-CN" sz="1200" b="0" smtClean="0">
                <a:ea typeface="宋体" panose="02010600030101010101" pitchFamily="2" charset="-122"/>
              </a:rPr>
              <a:pPr/>
              <a:t>15</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164724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p:spPr>
      </p:sp>
      <p:sp>
        <p:nvSpPr>
          <p:cNvPr id="481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481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EF1D4A92-DAFB-4655-A4EA-393B31CE073C}" type="slidenum">
              <a:rPr lang="en-US" altLang="zh-CN" sz="1200" b="0" smtClean="0">
                <a:ea typeface="宋体" panose="02010600030101010101" pitchFamily="2" charset="-122"/>
              </a:rPr>
              <a:pPr/>
              <a:t>16</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2096883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501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latin typeface="Arial" panose="020B0604020202020204" pitchFamily="34" charset="0"/>
            </a:endParaRPr>
          </a:p>
          <a:p>
            <a:endParaRPr lang="zh-CN" altLang="en-US" smtClean="0">
              <a:latin typeface="Arial" panose="020B0604020202020204" pitchFamily="34" charset="0"/>
            </a:endParaRPr>
          </a:p>
        </p:txBody>
      </p:sp>
      <p:sp>
        <p:nvSpPr>
          <p:cNvPr id="501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5C2A4D6A-90EA-4572-B097-37F0AABE6DB8}" type="slidenum">
              <a:rPr lang="en-US" altLang="zh-CN" sz="1200" b="0" smtClean="0">
                <a:ea typeface="宋体" panose="02010600030101010101" pitchFamily="2" charset="-122"/>
              </a:rPr>
              <a:pPr/>
              <a:t>17</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2544387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p:spPr>
      </p:sp>
      <p:sp>
        <p:nvSpPr>
          <p:cNvPr id="63491" name="备注占位符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zh-CN" altLang="zh-CN" kern="100" dirty="0" smtClean="0">
                <a:cs typeface="Times New Roman" panose="02020603050405020304" pitchFamily="18" charset="0"/>
              </a:rPr>
              <a:t>平稳预报模型适用于不存在上下游关系的电站及上下游水力关系不明显的电站，如龙头电站及溪洛渡这样的距离上游电站水力距离远的水电站</a:t>
            </a:r>
            <a:r>
              <a:rPr lang="zh-CN" altLang="en-US" kern="100" dirty="0" smtClean="0">
                <a:cs typeface="Times New Roman" panose="02020603050405020304" pitchFamily="18" charset="0"/>
              </a:rPr>
              <a:t>。</a:t>
            </a:r>
            <a:endParaRPr lang="zh-CN" altLang="en-US" dirty="0" smtClean="0">
              <a:latin typeface="Arial" panose="020B0604020202020204" pitchFamily="34" charset="0"/>
            </a:endParaRPr>
          </a:p>
        </p:txBody>
      </p:sp>
      <p:sp>
        <p:nvSpPr>
          <p:cNvPr id="542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0C92863F-2764-4BBE-853E-606FF9FB72F9}" type="slidenum">
              <a:rPr lang="en-US" altLang="zh-CN" sz="1200" b="0" smtClean="0">
                <a:ea typeface="宋体" panose="02010600030101010101" pitchFamily="2" charset="-122"/>
              </a:rPr>
              <a:pPr/>
              <a:t>18</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265735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563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FFA9F5BC-2FB7-4051-A68D-88AE2CE1B4F3}" type="slidenum">
              <a:rPr lang="en-US" altLang="zh-CN" sz="1200" b="0" smtClean="0">
                <a:ea typeface="宋体" panose="02010600030101010101" pitchFamily="2" charset="-122"/>
              </a:rPr>
              <a:pPr/>
              <a:t>19</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2192499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ln/>
        </p:spPr>
      </p:sp>
      <p:sp>
        <p:nvSpPr>
          <p:cNvPr id="583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583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17A7D549-E1F1-41AA-BA69-62C08369FB9A}" type="slidenum">
              <a:rPr lang="en-US" altLang="zh-CN" sz="1200" b="0" smtClean="0">
                <a:ea typeface="宋体" panose="02010600030101010101" pitchFamily="2" charset="-122"/>
              </a:rPr>
              <a:pPr/>
              <a:t>20</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2087646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ln/>
        </p:spPr>
      </p:sp>
      <p:sp>
        <p:nvSpPr>
          <p:cNvPr id="624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624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73E197D2-4CB1-4A30-9AD9-47AE3692EDCC}" type="slidenum">
              <a:rPr lang="en-US" altLang="zh-CN" sz="1200" b="0" smtClean="0">
                <a:ea typeface="宋体" panose="02010600030101010101" pitchFamily="2" charset="-122"/>
              </a:rPr>
              <a:pPr/>
              <a:t>21</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1851972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p:spPr>
      </p:sp>
      <p:sp>
        <p:nvSpPr>
          <p:cNvPr id="645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645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A7C1B7A0-C1CA-4B2A-A09A-64ACB977A10A}" type="slidenum">
              <a:rPr lang="en-US" altLang="zh-CN" sz="1200" b="0" smtClean="0">
                <a:ea typeface="宋体" panose="02010600030101010101" pitchFamily="2" charset="-122"/>
              </a:rPr>
              <a:pPr/>
              <a:t>22</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4148468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675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6CFF48A5-F536-4842-8F20-FE6434428021}" type="slidenum">
              <a:rPr lang="en-US" altLang="zh-CN" sz="1200" b="0" smtClean="0">
                <a:ea typeface="宋体" panose="02010600030101010101" pitchFamily="2" charset="-122"/>
              </a:rPr>
              <a:pPr/>
              <a:t>24</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1779942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a:ln/>
        </p:spPr>
      </p:sp>
      <p:sp>
        <p:nvSpPr>
          <p:cNvPr id="737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737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E5AB7F86-33CC-4269-86EA-DCD3868F9CCE}" type="slidenum">
              <a:rPr lang="en-US" altLang="zh-CN" sz="1200" b="0" smtClean="0">
                <a:ea typeface="宋体" panose="02010600030101010101" pitchFamily="2" charset="-122"/>
              </a:rPr>
              <a:pPr/>
              <a:t>25</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190034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p:spPr>
      </p:sp>
      <p:sp>
        <p:nvSpPr>
          <p:cNvPr id="122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包括电力电量平衡、减少弃水、末水位控制等</a:t>
            </a:r>
          </a:p>
        </p:txBody>
      </p:sp>
      <p:sp>
        <p:nvSpPr>
          <p:cNvPr id="1229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7CE18A3F-E495-49F0-A90B-966C29D45601}" type="slidenum">
              <a:rPr lang="en-US" altLang="zh-CN" sz="1200" b="0" smtClean="0">
                <a:ea typeface="宋体" panose="02010600030101010101" pitchFamily="2" charset="-122"/>
              </a:rPr>
              <a:pPr/>
              <a:t>4</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15358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ln/>
        </p:spPr>
      </p:sp>
      <p:sp>
        <p:nvSpPr>
          <p:cNvPr id="778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778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071E1E52-5594-49E8-AB8F-56568D8E63BE}" type="slidenum">
              <a:rPr lang="en-US" altLang="zh-CN" sz="1200" b="0" smtClean="0">
                <a:ea typeface="宋体" panose="02010600030101010101" pitchFamily="2" charset="-122"/>
              </a:rPr>
              <a:pPr/>
              <a:t>26</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594901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798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1BE50874-7CB0-4A49-92A5-E245C9B3A0E1}" type="slidenum">
              <a:rPr lang="en-US" altLang="zh-CN" sz="1200" b="0" smtClean="0">
                <a:ea typeface="宋体" panose="02010600030101010101" pitchFamily="2" charset="-122"/>
              </a:rPr>
              <a:pPr/>
              <a:t>27</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2066289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a:ln/>
        </p:spPr>
      </p:sp>
      <p:sp>
        <p:nvSpPr>
          <p:cNvPr id="839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839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2254DE8A-1A9D-4C03-B694-4A10AF70BB61}" type="slidenum">
              <a:rPr lang="en-US" altLang="zh-CN" sz="1200" b="0" smtClean="0">
                <a:ea typeface="宋体" panose="02010600030101010101" pitchFamily="2" charset="-122"/>
              </a:rPr>
              <a:pPr/>
              <a:t>28</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4042849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p:spPr>
      </p:sp>
      <p:sp>
        <p:nvSpPr>
          <p:cNvPr id="860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860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76DB8DCC-9CC6-4046-B94B-45944CF38913}" type="slidenum">
              <a:rPr lang="en-US" altLang="zh-CN" sz="1200" b="0" smtClean="0">
                <a:ea typeface="宋体" panose="02010600030101010101" pitchFamily="2" charset="-122"/>
              </a:rPr>
              <a:pPr/>
              <a:t>29</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113625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C93F13F7-6461-47B3-AD54-2D471D31A849}" type="slidenum">
              <a:rPr lang="en-US" altLang="zh-CN" sz="1200" b="0" smtClean="0">
                <a:ea typeface="宋体" panose="02010600030101010101" pitchFamily="2" charset="-122"/>
              </a:rPr>
              <a:pPr/>
              <a:t>30</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1984231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a:ln/>
        </p:spPr>
      </p:sp>
      <p:sp>
        <p:nvSpPr>
          <p:cNvPr id="901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901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05AA3DDC-5B51-4DE0-A54A-81F500EA20BA}" type="slidenum">
              <a:rPr lang="en-US" altLang="zh-CN" sz="1200" b="0" smtClean="0">
                <a:ea typeface="宋体" panose="02010600030101010101" pitchFamily="2" charset="-122"/>
              </a:rPr>
              <a:pPr/>
              <a:t>31</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418195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921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5E25338F-271D-442C-AEAF-AD6C087E047D}" type="slidenum">
              <a:rPr lang="en-US" altLang="zh-CN" sz="1200" b="0" smtClean="0">
                <a:ea typeface="宋体" panose="02010600030101010101" pitchFamily="2" charset="-122"/>
              </a:rPr>
              <a:pPr/>
              <a:t>32</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384863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143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235C3798-5A2A-4280-88AD-2D488F228E80}" type="slidenum">
              <a:rPr lang="en-US" altLang="zh-CN" sz="1200" b="0" smtClean="0">
                <a:ea typeface="宋体" panose="02010600030101010101" pitchFamily="2" charset="-122"/>
              </a:rPr>
              <a:pPr/>
              <a:t>5</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50869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p:spPr>
      </p:sp>
      <p:sp>
        <p:nvSpPr>
          <p:cNvPr id="194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194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8CFD6853-9D3D-4793-95B1-2423AD483B7B}" type="slidenum">
              <a:rPr lang="en-US" altLang="zh-CN" sz="1200" b="0" smtClean="0">
                <a:ea typeface="宋体" panose="02010600030101010101" pitchFamily="2" charset="-122"/>
              </a:rPr>
              <a:pPr/>
              <a:t>7</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287972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25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CFEEB6ED-634B-4714-B516-ABA0449F07BA}" type="slidenum">
              <a:rPr lang="en-US" altLang="zh-CN" sz="1200" b="0" smtClean="0">
                <a:ea typeface="宋体" panose="02010600030101010101" pitchFamily="2" charset="-122"/>
              </a:rPr>
              <a:pPr/>
              <a:t>9</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41572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ln/>
        </p:spPr>
      </p:sp>
      <p:sp>
        <p:nvSpPr>
          <p:cNvPr id="286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86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A195C979-5D20-474C-BA7E-457001E1869B}" type="slidenum">
              <a:rPr lang="en-US" altLang="zh-CN" sz="1200" b="0" smtClean="0">
                <a:ea typeface="宋体" panose="02010600030101010101" pitchFamily="2" charset="-122"/>
              </a:rPr>
              <a:pPr/>
              <a:t>10</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225022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348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67F55543-1463-41AA-84C1-87E13B64F456}" type="slidenum">
              <a:rPr lang="en-US" altLang="zh-CN" sz="1200" b="0" smtClean="0">
                <a:ea typeface="宋体" panose="02010600030101010101" pitchFamily="2" charset="-122"/>
              </a:rPr>
              <a:pPr/>
              <a:t>11</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99541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389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476DCC1B-CBA4-4AA0-8D21-E8C8C39ABFCC}" type="slidenum">
              <a:rPr lang="en-US" altLang="zh-CN" sz="1200" b="0" smtClean="0">
                <a:ea typeface="宋体" panose="02010600030101010101" pitchFamily="2" charset="-122"/>
              </a:rPr>
              <a:pPr/>
              <a:t>12</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375694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440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3B67451D-C220-4506-99C6-EE343FCD1241}" type="slidenum">
              <a:rPr lang="en-US" altLang="zh-CN" sz="1200" b="0" smtClean="0">
                <a:ea typeface="宋体" panose="02010600030101010101" pitchFamily="2" charset="-122"/>
              </a:rPr>
              <a:pPr/>
              <a:t>14</a:t>
            </a:fld>
            <a:endParaRPr lang="en-US" altLang="zh-CN" sz="1200" b="0" smtClean="0">
              <a:ea typeface="宋体" panose="02010600030101010101" pitchFamily="2" charset="-122"/>
            </a:endParaRPr>
          </a:p>
        </p:txBody>
      </p:sp>
    </p:spTree>
    <p:extLst>
      <p:ext uri="{BB962C8B-B14F-4D97-AF65-F5344CB8AC3E}">
        <p14:creationId xmlns:p14="http://schemas.microsoft.com/office/powerpoint/2010/main" val="54677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4062655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343051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317281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196915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160900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Rectangle 2" descr="Light horizontal"/>
          <p:cNvSpPr>
            <a:spLocks noChangeArrowheads="1"/>
          </p:cNvSpPr>
          <p:nvPr/>
        </p:nvSpPr>
        <p:spPr bwMode="gray">
          <a:xfrm>
            <a:off x="0" y="9525"/>
            <a:ext cx="1476375" cy="6848475"/>
          </a:xfrm>
          <a:prstGeom prst="rect">
            <a:avLst/>
          </a:prstGeom>
          <a:pattFill prst="ltHorz">
            <a:fgClr>
              <a:schemeClr val="bg2"/>
            </a:fgClr>
            <a:bgClr>
              <a:srgbClr val="FFFFFF"/>
            </a:bgClr>
          </a:patt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algn="ctr">
              <a:defRPr sz="2000" b="1">
                <a:solidFill>
                  <a:schemeClr val="tx1"/>
                </a:solidFill>
                <a:latin typeface="Arial" panose="020B0604020202020204" pitchFamily="34" charset="0"/>
                <a:ea typeface="黑体" panose="02010609060101010101" pitchFamily="49" charset="-122"/>
              </a:defRPr>
            </a:lvl1pPr>
            <a:lvl2pPr marL="742950" indent="-285750" algn="ctr">
              <a:defRPr sz="2000" b="1">
                <a:solidFill>
                  <a:schemeClr val="tx1"/>
                </a:solidFill>
                <a:latin typeface="Arial" panose="020B0604020202020204" pitchFamily="34" charset="0"/>
                <a:ea typeface="黑体" panose="02010609060101010101" pitchFamily="49" charset="-122"/>
              </a:defRPr>
            </a:lvl2pPr>
            <a:lvl3pPr marL="1143000" indent="-228600" algn="ctr">
              <a:defRPr sz="2000" b="1">
                <a:solidFill>
                  <a:schemeClr val="tx1"/>
                </a:solidFill>
                <a:latin typeface="Arial" panose="020B0604020202020204" pitchFamily="34" charset="0"/>
                <a:ea typeface="黑体" panose="02010609060101010101" pitchFamily="49" charset="-122"/>
              </a:defRPr>
            </a:lvl3pPr>
            <a:lvl4pPr marL="1600200" indent="-228600" algn="ctr">
              <a:defRPr sz="2000" b="1">
                <a:solidFill>
                  <a:schemeClr val="tx1"/>
                </a:solidFill>
                <a:latin typeface="Arial" panose="020B0604020202020204" pitchFamily="34" charset="0"/>
                <a:ea typeface="黑体" panose="02010609060101010101" pitchFamily="49" charset="-122"/>
              </a:defRPr>
            </a:lvl4pPr>
            <a:lvl5pPr marL="2057400" indent="-228600" algn="ctr">
              <a:defRPr sz="2000" b="1">
                <a:solidFill>
                  <a:schemeClr val="tx1"/>
                </a:solidFill>
                <a:latin typeface="Arial" panose="020B0604020202020204" pitchFamily="34" charset="0"/>
                <a:ea typeface="黑体" panose="02010609060101010101" pitchFamily="49" charset="-122"/>
              </a:defRPr>
            </a:lvl5pPr>
            <a:lvl6pPr marL="2514600" indent="-228600" algn="ctr"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algn="ctr"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algn="ctr"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algn="ctr"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defRPr/>
            </a:pPr>
            <a:endParaRPr lang="zh-CN" altLang="en-US" smtClean="0"/>
          </a:p>
        </p:txBody>
      </p:sp>
      <p:sp>
        <p:nvSpPr>
          <p:cNvPr id="323589" name="Rectangle 5"/>
          <p:cNvSpPr>
            <a:spLocks noGrp="1" noChangeArrowheads="1"/>
          </p:cNvSpPr>
          <p:nvPr>
            <p:ph type="ctrTitle"/>
          </p:nvPr>
        </p:nvSpPr>
        <p:spPr bwMode="auto">
          <a:xfrm>
            <a:off x="1447800" y="3548063"/>
            <a:ext cx="7239000" cy="13716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4000" b="1">
                <a:solidFill>
                  <a:schemeClr val="tx1"/>
                </a:solidFill>
              </a:defRPr>
            </a:lvl1pPr>
          </a:lstStyle>
          <a:p>
            <a:r>
              <a:rPr lang="en-US" altLang="zh-CN"/>
              <a:t>Click to edit Master title style</a:t>
            </a:r>
          </a:p>
        </p:txBody>
      </p:sp>
    </p:spTree>
    <p:extLst>
      <p:ext uri="{BB962C8B-B14F-4D97-AF65-F5344CB8AC3E}">
        <p14:creationId xmlns:p14="http://schemas.microsoft.com/office/powerpoint/2010/main" val="28835464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15669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3601868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9373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372622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6534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25400"/>
            <a:ext cx="9144000" cy="812800"/>
          </a:xfrm>
          <a:prstGeom prst="rect">
            <a:avLst/>
          </a:prstGeom>
          <a:solidFill>
            <a:schemeClr val="bg1"/>
          </a:solidFill>
        </p:spPr>
        <p:txBody>
          <a:bodyPr/>
          <a:lstStyle/>
          <a:p>
            <a:endParaRPr lang="zh-CN" altLang="en-US" dirty="0"/>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310005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814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831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3549118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79061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21921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27081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550483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674451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035062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222606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0" y="-4233"/>
            <a:ext cx="9144000" cy="842433"/>
          </a:xfrm>
          <a:prstGeom prst="rect">
            <a:avLst/>
          </a:prstGeom>
          <a:solidFill>
            <a:schemeClr val="bg1"/>
          </a:solidFill>
        </p:spPr>
        <p:txBody>
          <a:bodyPr anchor="t"/>
          <a:lstStyle>
            <a:lvl1pPr algn="l">
              <a:defRPr sz="4000" b="1" cap="all"/>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22849971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53005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5568661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85377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2734102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7991947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59015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1267429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35685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03703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41549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875858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98993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7934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5697873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3982648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1"/>
          <p:cNvSpPr>
            <a:spLocks noChangeArrowheads="1"/>
          </p:cNvSpPr>
          <p:nvPr userDrawn="1"/>
        </p:nvSpPr>
        <p:spPr bwMode="auto">
          <a:xfrm>
            <a:off x="0" y="838200"/>
            <a:ext cx="9144000" cy="76200"/>
          </a:xfrm>
          <a:prstGeom prst="rect">
            <a:avLst/>
          </a:prstGeom>
          <a:solidFill>
            <a:srgbClr val="00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sz="2000" b="1">
                <a:solidFill>
                  <a:schemeClr val="tx1"/>
                </a:solidFill>
                <a:latin typeface="Arial" panose="020B0604020202020204" pitchFamily="34" charset="0"/>
                <a:ea typeface="黑体" panose="02010609060101010101" pitchFamily="49" charset="-122"/>
              </a:defRPr>
            </a:lvl1pPr>
            <a:lvl2pPr marL="742950" indent="-285750" algn="ctr">
              <a:defRPr sz="2000" b="1">
                <a:solidFill>
                  <a:schemeClr val="tx1"/>
                </a:solidFill>
                <a:latin typeface="Arial" panose="020B0604020202020204" pitchFamily="34" charset="0"/>
                <a:ea typeface="黑体" panose="02010609060101010101" pitchFamily="49" charset="-122"/>
              </a:defRPr>
            </a:lvl2pPr>
            <a:lvl3pPr marL="1143000" indent="-228600" algn="ctr">
              <a:defRPr sz="2000" b="1">
                <a:solidFill>
                  <a:schemeClr val="tx1"/>
                </a:solidFill>
                <a:latin typeface="Arial" panose="020B0604020202020204" pitchFamily="34" charset="0"/>
                <a:ea typeface="黑体" panose="02010609060101010101" pitchFamily="49" charset="-122"/>
              </a:defRPr>
            </a:lvl3pPr>
            <a:lvl4pPr marL="1600200" indent="-228600" algn="ctr">
              <a:defRPr sz="2000" b="1">
                <a:solidFill>
                  <a:schemeClr val="tx1"/>
                </a:solidFill>
                <a:latin typeface="Arial" panose="020B0604020202020204" pitchFamily="34" charset="0"/>
                <a:ea typeface="黑体" panose="02010609060101010101" pitchFamily="49" charset="-122"/>
              </a:defRPr>
            </a:lvl4pPr>
            <a:lvl5pPr marL="2057400" indent="-228600" algn="ctr">
              <a:defRPr sz="2000" b="1">
                <a:solidFill>
                  <a:schemeClr val="tx1"/>
                </a:solidFill>
                <a:latin typeface="Arial" panose="020B0604020202020204" pitchFamily="34" charset="0"/>
                <a:ea typeface="黑体" panose="02010609060101010101" pitchFamily="49" charset="-122"/>
              </a:defRPr>
            </a:lvl5pPr>
            <a:lvl6pPr marL="2514600" indent="-228600" algn="ctr"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algn="ctr"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algn="ctr"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algn="ctr"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z="1800" b="0" smtClean="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6798" r:id="rId1"/>
    <p:sldLayoutId id="2147486799" r:id="rId2"/>
    <p:sldLayoutId id="2147486800" r:id="rId3"/>
    <p:sldLayoutId id="2147486801" r:id="rId4"/>
    <p:sldLayoutId id="2147486802" r:id="rId5"/>
    <p:sldLayoutId id="2147486803" r:id="rId6"/>
    <p:sldLayoutId id="2147486804" r:id="rId7"/>
    <p:sldLayoutId id="2147486805" r:id="rId8"/>
    <p:sldLayoutId id="2147486806" r:id="rId9"/>
    <p:sldLayoutId id="2147486807" r:id="rId10"/>
    <p:sldLayoutId id="2147486808" r:id="rId11"/>
    <p:sldLayoutId id="2147486809" r:id="rId12"/>
    <p:sldLayoutId id="2147486810"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835" r:id="rId1"/>
    <p:sldLayoutId id="2147486811" r:id="rId2"/>
    <p:sldLayoutId id="2147486812" r:id="rId3"/>
    <p:sldLayoutId id="2147486813" r:id="rId4"/>
    <p:sldLayoutId id="2147486814" r:id="rId5"/>
    <p:sldLayoutId id="2147486815" r:id="rId6"/>
    <p:sldLayoutId id="2147486816" r:id="rId7"/>
    <p:sldLayoutId id="2147486817" r:id="rId8"/>
    <p:sldLayoutId id="2147486818" r:id="rId9"/>
    <p:sldLayoutId id="2147486819" r:id="rId10"/>
    <p:sldLayoutId id="2147486820" r:id="rId11"/>
    <p:sldLayoutId id="2147486821" r:id="rId12"/>
  </p:sldLayoutIdLst>
  <p:timing>
    <p:tnLst>
      <p:par>
        <p:cTn id="1" dur="indefinite" restart="never" nodeType="tmRoot"/>
      </p:par>
    </p:tnLst>
  </p:timing>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ea typeface="宋体" pitchFamily="2" charset="-122"/>
        </a:defRPr>
      </a:lvl2pPr>
      <a:lvl3pPr algn="ctr" rtl="0" eaLnBrk="0" fontAlgn="base" hangingPunct="0">
        <a:spcBef>
          <a:spcPct val="0"/>
        </a:spcBef>
        <a:spcAft>
          <a:spcPct val="0"/>
        </a:spcAft>
        <a:defRPr sz="3200">
          <a:solidFill>
            <a:schemeClr val="bg1"/>
          </a:solidFill>
          <a:latin typeface="Verdana" pitchFamily="34" charset="0"/>
          <a:ea typeface="宋体" pitchFamily="2" charset="-122"/>
        </a:defRPr>
      </a:lvl3pPr>
      <a:lvl4pPr algn="ctr" rtl="0" eaLnBrk="0" fontAlgn="base" hangingPunct="0">
        <a:spcBef>
          <a:spcPct val="0"/>
        </a:spcBef>
        <a:spcAft>
          <a:spcPct val="0"/>
        </a:spcAft>
        <a:defRPr sz="3200">
          <a:solidFill>
            <a:schemeClr val="bg1"/>
          </a:solidFill>
          <a:latin typeface="Verdana" pitchFamily="34" charset="0"/>
          <a:ea typeface="宋体" pitchFamily="2" charset="-122"/>
        </a:defRPr>
      </a:lvl4pPr>
      <a:lvl5pPr algn="ctr" rtl="0" eaLnBrk="0" fontAlgn="base" hangingPunct="0">
        <a:spcBef>
          <a:spcPct val="0"/>
        </a:spcBef>
        <a:spcAft>
          <a:spcPct val="0"/>
        </a:spcAft>
        <a:defRPr sz="3200">
          <a:solidFill>
            <a:schemeClr val="bg1"/>
          </a:solidFill>
          <a:latin typeface="Verdana" pitchFamily="34" charset="0"/>
          <a:ea typeface="宋体" pitchFamily="2" charset="-122"/>
        </a:defRPr>
      </a:lvl5pPr>
      <a:lvl6pPr marL="457200" algn="ctr" rtl="0" fontAlgn="base">
        <a:spcBef>
          <a:spcPct val="0"/>
        </a:spcBef>
        <a:spcAft>
          <a:spcPct val="0"/>
        </a:spcAft>
        <a:defRPr sz="3200">
          <a:solidFill>
            <a:schemeClr val="bg1"/>
          </a:solidFill>
          <a:latin typeface="Verdana" pitchFamily="34" charset="0"/>
          <a:ea typeface="宋体" pitchFamily="2" charset="-122"/>
        </a:defRPr>
      </a:lvl6pPr>
      <a:lvl7pPr marL="914400" algn="ctr" rtl="0" fontAlgn="base">
        <a:spcBef>
          <a:spcPct val="0"/>
        </a:spcBef>
        <a:spcAft>
          <a:spcPct val="0"/>
        </a:spcAft>
        <a:defRPr sz="3200">
          <a:solidFill>
            <a:schemeClr val="bg1"/>
          </a:solidFill>
          <a:latin typeface="Verdana" pitchFamily="34" charset="0"/>
          <a:ea typeface="宋体" pitchFamily="2" charset="-122"/>
        </a:defRPr>
      </a:lvl7pPr>
      <a:lvl8pPr marL="1371600" algn="ctr" rtl="0" fontAlgn="base">
        <a:spcBef>
          <a:spcPct val="0"/>
        </a:spcBef>
        <a:spcAft>
          <a:spcPct val="0"/>
        </a:spcAft>
        <a:defRPr sz="3200">
          <a:solidFill>
            <a:schemeClr val="bg1"/>
          </a:solidFill>
          <a:latin typeface="Verdana" pitchFamily="34" charset="0"/>
          <a:ea typeface="宋体" pitchFamily="2" charset="-122"/>
        </a:defRPr>
      </a:lvl8pPr>
      <a:lvl9pPr marL="1828800" algn="ctr" rtl="0" fontAlgn="base">
        <a:spcBef>
          <a:spcPct val="0"/>
        </a:spcBef>
        <a:spcAft>
          <a:spcPct val="0"/>
        </a:spcAft>
        <a:defRPr sz="3200">
          <a:solidFill>
            <a:schemeClr val="bg1"/>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itchFamily="34" charset="0"/>
          <a:ea typeface="+mn-ea"/>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defRPr>
      </a:lvl5pPr>
      <a:lvl6pPr marL="2514600" indent="-228600" algn="l" rtl="0" fontAlgn="base">
        <a:spcBef>
          <a:spcPct val="20000"/>
        </a:spcBef>
        <a:spcAft>
          <a:spcPct val="0"/>
        </a:spcAft>
        <a:buChar char="»"/>
        <a:defRPr sz="2000">
          <a:solidFill>
            <a:schemeClr val="tx1"/>
          </a:solidFill>
          <a:latin typeface="Arial" pitchFamily="34" charset="0"/>
          <a:ea typeface="+mn-ea"/>
        </a:defRPr>
      </a:lvl6pPr>
      <a:lvl7pPr marL="2971800" indent="-228600" algn="l" rtl="0" fontAlgn="base">
        <a:spcBef>
          <a:spcPct val="20000"/>
        </a:spcBef>
        <a:spcAft>
          <a:spcPct val="0"/>
        </a:spcAft>
        <a:buChar char="»"/>
        <a:defRPr sz="2000">
          <a:solidFill>
            <a:schemeClr val="tx1"/>
          </a:solidFill>
          <a:latin typeface="Arial" pitchFamily="34" charset="0"/>
          <a:ea typeface="+mn-ea"/>
        </a:defRPr>
      </a:lvl7pPr>
      <a:lvl8pPr marL="3429000" indent="-228600" algn="l" rtl="0" fontAlgn="base">
        <a:spcBef>
          <a:spcPct val="20000"/>
        </a:spcBef>
        <a:spcAft>
          <a:spcPct val="0"/>
        </a:spcAft>
        <a:buChar char="»"/>
        <a:defRPr sz="2000">
          <a:solidFill>
            <a:schemeClr val="tx1"/>
          </a:solidFill>
          <a:latin typeface="Arial" pitchFamily="34" charset="0"/>
          <a:ea typeface="+mn-ea"/>
        </a:defRPr>
      </a:lvl8pPr>
      <a:lvl9pPr marL="3886200" indent="-228600" algn="l" rtl="0" fontAlgn="base">
        <a:spcBef>
          <a:spcPct val="20000"/>
        </a:spcBef>
        <a:spcAft>
          <a:spcPct val="0"/>
        </a:spcAft>
        <a:buChar char="»"/>
        <a:defRPr sz="2000">
          <a:solidFill>
            <a:schemeClr val="tx1"/>
          </a:solidFill>
          <a:latin typeface="Arial"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11"/>
          <p:cNvSpPr>
            <a:spLocks noChangeArrowheads="1"/>
          </p:cNvSpPr>
          <p:nvPr userDrawn="1"/>
        </p:nvSpPr>
        <p:spPr bwMode="auto">
          <a:xfrm>
            <a:off x="0" y="838200"/>
            <a:ext cx="9144000" cy="76200"/>
          </a:xfrm>
          <a:prstGeom prst="rect">
            <a:avLst/>
          </a:prstGeom>
          <a:solidFill>
            <a:srgbClr val="00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sz="2000" b="1">
                <a:solidFill>
                  <a:schemeClr val="tx1"/>
                </a:solidFill>
                <a:latin typeface="Arial" panose="020B0604020202020204" pitchFamily="34" charset="0"/>
                <a:ea typeface="黑体" panose="02010609060101010101" pitchFamily="49" charset="-122"/>
              </a:defRPr>
            </a:lvl1pPr>
            <a:lvl2pPr marL="742950" indent="-285750" algn="ctr">
              <a:defRPr sz="2000" b="1">
                <a:solidFill>
                  <a:schemeClr val="tx1"/>
                </a:solidFill>
                <a:latin typeface="Arial" panose="020B0604020202020204" pitchFamily="34" charset="0"/>
                <a:ea typeface="黑体" panose="02010609060101010101" pitchFamily="49" charset="-122"/>
              </a:defRPr>
            </a:lvl2pPr>
            <a:lvl3pPr marL="1143000" indent="-228600" algn="ctr">
              <a:defRPr sz="2000" b="1">
                <a:solidFill>
                  <a:schemeClr val="tx1"/>
                </a:solidFill>
                <a:latin typeface="Arial" panose="020B0604020202020204" pitchFamily="34" charset="0"/>
                <a:ea typeface="黑体" panose="02010609060101010101" pitchFamily="49" charset="-122"/>
              </a:defRPr>
            </a:lvl3pPr>
            <a:lvl4pPr marL="1600200" indent="-228600" algn="ctr">
              <a:defRPr sz="2000" b="1">
                <a:solidFill>
                  <a:schemeClr val="tx1"/>
                </a:solidFill>
                <a:latin typeface="Arial" panose="020B0604020202020204" pitchFamily="34" charset="0"/>
                <a:ea typeface="黑体" panose="02010609060101010101" pitchFamily="49" charset="-122"/>
              </a:defRPr>
            </a:lvl4pPr>
            <a:lvl5pPr marL="2057400" indent="-228600" algn="ctr">
              <a:defRPr sz="2000" b="1">
                <a:solidFill>
                  <a:schemeClr val="tx1"/>
                </a:solidFill>
                <a:latin typeface="Arial" panose="020B0604020202020204" pitchFamily="34" charset="0"/>
                <a:ea typeface="黑体" panose="02010609060101010101" pitchFamily="49" charset="-122"/>
              </a:defRPr>
            </a:lvl5pPr>
            <a:lvl6pPr marL="2514600" indent="-228600" algn="ctr"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algn="ctr"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algn="ctr"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algn="ctr"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defRPr/>
            </a:pPr>
            <a:endParaRPr lang="zh-CN" altLang="zh-CN" sz="1800" b="0" smtClean="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6822" r:id="rId1"/>
    <p:sldLayoutId id="2147486823" r:id="rId2"/>
    <p:sldLayoutId id="2147486824" r:id="rId3"/>
    <p:sldLayoutId id="2147486825" r:id="rId4"/>
    <p:sldLayoutId id="2147486826" r:id="rId5"/>
    <p:sldLayoutId id="2147486827" r:id="rId6"/>
    <p:sldLayoutId id="2147486828" r:id="rId7"/>
    <p:sldLayoutId id="2147486829" r:id="rId8"/>
    <p:sldLayoutId id="2147486830" r:id="rId9"/>
    <p:sldLayoutId id="2147486831" r:id="rId10"/>
    <p:sldLayoutId id="2147486832" r:id="rId11"/>
    <p:sldLayoutId id="2147486833" r:id="rId12"/>
    <p:sldLayoutId id="2147486834"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4.wmf"/><Relationship Id="rId3" Type="http://schemas.openxmlformats.org/officeDocument/2006/relationships/notesSlide" Target="../notesSlides/notesSlide20.xml"/><Relationship Id="rId7" Type="http://schemas.openxmlformats.org/officeDocument/2006/relationships/image" Target="../media/image31.wmf"/><Relationship Id="rId12" Type="http://schemas.openxmlformats.org/officeDocument/2006/relationships/oleObject" Target="../embeddings/oleObject6.bin"/><Relationship Id="rId17" Type="http://schemas.openxmlformats.org/officeDocument/2006/relationships/image" Target="../media/image36.w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2.wmf"/><Relationship Id="rId1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7.xml"/><Relationship Id="rId1" Type="http://schemas.openxmlformats.org/officeDocument/2006/relationships/vmlDrawing" Target="../drawings/vmlDrawing3.vml"/><Relationship Id="rId4" Type="http://schemas.openxmlformats.org/officeDocument/2006/relationships/image" Target="../media/image5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1"/>
          <p:cNvSpPr>
            <a:spLocks noChangeArrowheads="1"/>
          </p:cNvSpPr>
          <p:nvPr/>
        </p:nvSpPr>
        <p:spPr bwMode="auto">
          <a:xfrm>
            <a:off x="0" y="1447800"/>
            <a:ext cx="91582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lnSpc>
                <a:spcPct val="110000"/>
              </a:lnSpc>
            </a:pPr>
            <a:r>
              <a:rPr lang="zh-CN" altLang="en-US" sz="4000" dirty="0">
                <a:solidFill>
                  <a:schemeClr val="accent2"/>
                </a:solidFill>
              </a:rPr>
              <a:t>基于超短期来水预报的</a:t>
            </a:r>
            <a:r>
              <a:rPr lang="zh-CN" altLang="en-US" sz="4000" dirty="0" smtClean="0">
                <a:solidFill>
                  <a:schemeClr val="accent2"/>
                </a:solidFill>
              </a:rPr>
              <a:t>水电发电调度系统开发及应用</a:t>
            </a:r>
            <a:endParaRPr lang="zh-CN" altLang="en-US" sz="4000" dirty="0">
              <a:solidFill>
                <a:schemeClr val="accent2"/>
              </a:solidFill>
            </a:endParaRPr>
          </a:p>
        </p:txBody>
      </p:sp>
      <p:sp>
        <p:nvSpPr>
          <p:cNvPr id="7171" name="Rectangle 14"/>
          <p:cNvSpPr>
            <a:spLocks noChangeArrowheads="1"/>
          </p:cNvSpPr>
          <p:nvPr/>
        </p:nvSpPr>
        <p:spPr bwMode="auto">
          <a:xfrm>
            <a:off x="0" y="3530600"/>
            <a:ext cx="9144000" cy="74613"/>
          </a:xfrm>
          <a:prstGeom prst="rect">
            <a:avLst/>
          </a:prstGeom>
          <a:solidFill>
            <a:srgbClr val="00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endParaRPr lang="zh-CN" altLang="zh-CN" sz="1800" b="0">
              <a:ea typeface="宋体" panose="02010600030101010101" pitchFamily="2" charset="-122"/>
            </a:endParaRPr>
          </a:p>
        </p:txBody>
      </p:sp>
      <p:sp>
        <p:nvSpPr>
          <p:cNvPr id="7172" name="Rectangle 16"/>
          <p:cNvSpPr>
            <a:spLocks noChangeArrowheads="1"/>
          </p:cNvSpPr>
          <p:nvPr/>
        </p:nvSpPr>
        <p:spPr bwMode="auto">
          <a:xfrm>
            <a:off x="685800" y="3810000"/>
            <a:ext cx="777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r>
              <a:rPr kumimoji="1" lang="zh-CN" altLang="en-US" sz="3200" dirty="0" smtClean="0">
                <a:latin typeface="黑体" panose="02010609060101010101" pitchFamily="49" charset="-122"/>
              </a:rPr>
              <a:t>程 雄</a:t>
            </a:r>
            <a:endParaRPr kumimoji="1" lang="en-US" altLang="zh-CN" sz="3200" dirty="0" smtClean="0">
              <a:latin typeface="黑体" panose="02010609060101010101" pitchFamily="49" charset="-122"/>
            </a:endParaRPr>
          </a:p>
          <a:p>
            <a:pPr algn="ctr" eaLnBrk="1" hangingPunct="1"/>
            <a:endParaRPr kumimoji="1" lang="en-US" altLang="zh-CN" sz="3200" dirty="0" smtClean="0">
              <a:latin typeface="黑体" panose="02010609060101010101" pitchFamily="49" charset="-122"/>
            </a:endParaRPr>
          </a:p>
          <a:p>
            <a:pPr algn="ctr" eaLnBrk="1" hangingPunct="1"/>
            <a:r>
              <a:rPr kumimoji="1" lang="zh-CN" altLang="en-US" sz="3200" dirty="0" smtClean="0">
                <a:latin typeface="Times New Roman" panose="02020603050405020304" pitchFamily="18" charset="0"/>
                <a:cs typeface="Times New Roman" panose="02020603050405020304" pitchFamily="18" charset="0"/>
              </a:rPr>
              <a:t>三 峡 大 学</a:t>
            </a:r>
            <a:endParaRPr kumimoji="1" lang="en-US" altLang="zh-CN" sz="3200" dirty="0" smtClean="0">
              <a:latin typeface="Times New Roman" panose="02020603050405020304" pitchFamily="18" charset="0"/>
              <a:cs typeface="Times New Roman" panose="02020603050405020304" pitchFamily="18" charset="0"/>
            </a:endParaRPr>
          </a:p>
          <a:p>
            <a:pPr algn="ctr" eaLnBrk="1" hangingPunct="1"/>
            <a:r>
              <a:rPr kumimoji="1" lang="en-US" altLang="zh-CN" sz="3200" dirty="0" smtClean="0">
                <a:latin typeface="Times New Roman" panose="02020603050405020304" pitchFamily="18" charset="0"/>
                <a:cs typeface="Times New Roman" panose="02020603050405020304" pitchFamily="18" charset="0"/>
              </a:rPr>
              <a:t>2019</a:t>
            </a:r>
            <a:r>
              <a:rPr kumimoji="1" lang="zh-CN" altLang="en-US" sz="3200" dirty="0" smtClean="0">
                <a:latin typeface="Times New Roman" panose="02020603050405020304" pitchFamily="18" charset="0"/>
                <a:cs typeface="Times New Roman" panose="02020603050405020304" pitchFamily="18" charset="0"/>
              </a:rPr>
              <a:t>年</a:t>
            </a:r>
            <a:r>
              <a:rPr kumimoji="1" lang="en-US" altLang="zh-CN" sz="3200" dirty="0" smtClean="0">
                <a:latin typeface="Times New Roman" panose="02020603050405020304" pitchFamily="18" charset="0"/>
                <a:cs typeface="Times New Roman" panose="02020603050405020304" pitchFamily="18" charset="0"/>
              </a:rPr>
              <a:t>6</a:t>
            </a:r>
            <a:r>
              <a:rPr kumimoji="1" lang="zh-CN" altLang="en-US" sz="3200" dirty="0" smtClean="0">
                <a:latin typeface="Times New Roman" panose="02020603050405020304" pitchFamily="18" charset="0"/>
                <a:cs typeface="Times New Roman" panose="02020603050405020304" pitchFamily="18" charset="0"/>
              </a:rPr>
              <a:t>月</a:t>
            </a:r>
            <a:r>
              <a:rPr kumimoji="1" lang="en-US" altLang="zh-CN" sz="3200" dirty="0" smtClean="0">
                <a:latin typeface="Times New Roman" panose="02020603050405020304" pitchFamily="18" charset="0"/>
                <a:cs typeface="Times New Roman" panose="02020603050405020304" pitchFamily="18" charset="0"/>
              </a:rPr>
              <a:t>3</a:t>
            </a:r>
            <a:r>
              <a:rPr kumimoji="1" lang="zh-CN" altLang="en-US" sz="3200" dirty="0" smtClean="0">
                <a:latin typeface="Times New Roman" panose="02020603050405020304" pitchFamily="18" charset="0"/>
                <a:cs typeface="Times New Roman" panose="02020603050405020304" pitchFamily="18" charset="0"/>
              </a:rPr>
              <a:t>日</a:t>
            </a:r>
            <a:endParaRPr kumimoji="1" lang="zh-CN" altLang="en-US" sz="3600"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28574" y="-25"/>
            <a:ext cx="9129713" cy="1166837"/>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27651"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梯级流域上下游流量滞时关系精确匹配模型</a:t>
            </a:r>
          </a:p>
        </p:txBody>
      </p:sp>
      <p:sp>
        <p:nvSpPr>
          <p:cNvPr id="27664" name="文本框 1"/>
          <p:cNvSpPr txBox="1">
            <a:spLocks noChangeArrowheads="1"/>
          </p:cNvSpPr>
          <p:nvPr/>
        </p:nvSpPr>
        <p:spPr bwMode="auto">
          <a:xfrm>
            <a:off x="2654300" y="1589088"/>
            <a:ext cx="3670300" cy="76993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600">
                <a:solidFill>
                  <a:srgbClr val="3333FF"/>
                </a:solidFill>
                <a:ea typeface="宋体" panose="02010600030101010101" pitchFamily="2" charset="-122"/>
              </a:rPr>
              <a:t>收集资料</a:t>
            </a:r>
            <a:endParaRPr lang="en-US" altLang="zh-CN" sz="2600">
              <a:solidFill>
                <a:srgbClr val="3333FF"/>
              </a:solidFill>
              <a:ea typeface="宋体" panose="02010600030101010101" pitchFamily="2" charset="-122"/>
            </a:endParaRPr>
          </a:p>
          <a:p>
            <a:pPr algn="ctr"/>
            <a:r>
              <a:rPr lang="zh-CN" altLang="en-US" sz="1800">
                <a:ea typeface="宋体" panose="02010600030101010101" pitchFamily="2" charset="-122"/>
              </a:rPr>
              <a:t>历史径流、河道长度、坡降等</a:t>
            </a:r>
          </a:p>
        </p:txBody>
      </p:sp>
      <p:sp>
        <p:nvSpPr>
          <p:cNvPr id="27665" name="文本框 1"/>
          <p:cNvSpPr txBox="1">
            <a:spLocks noChangeArrowheads="1"/>
          </p:cNvSpPr>
          <p:nvPr/>
        </p:nvSpPr>
        <p:spPr bwMode="auto">
          <a:xfrm>
            <a:off x="1371600" y="2709863"/>
            <a:ext cx="6234113" cy="7683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600" dirty="0">
                <a:solidFill>
                  <a:srgbClr val="3333FF"/>
                </a:solidFill>
                <a:ea typeface="宋体" panose="02010600030101010101" pitchFamily="2" charset="-122"/>
              </a:rPr>
              <a:t>分析资料</a:t>
            </a:r>
            <a:endParaRPr lang="en-US" altLang="zh-CN" sz="2600" dirty="0">
              <a:solidFill>
                <a:srgbClr val="3333FF"/>
              </a:solidFill>
              <a:ea typeface="宋体" panose="02010600030101010101" pitchFamily="2" charset="-122"/>
            </a:endParaRPr>
          </a:p>
          <a:p>
            <a:pPr algn="ctr"/>
            <a:r>
              <a:rPr lang="zh-CN" altLang="en-US" sz="1800" dirty="0">
                <a:ea typeface="宋体" panose="02010600030101010101" pitchFamily="2" charset="-122"/>
              </a:rPr>
              <a:t>上下游关系（新投产）、上下游径流关系等</a:t>
            </a:r>
          </a:p>
        </p:txBody>
      </p:sp>
      <p:sp>
        <p:nvSpPr>
          <p:cNvPr id="27666" name="文本框 1"/>
          <p:cNvSpPr txBox="1">
            <a:spLocks noChangeArrowheads="1"/>
          </p:cNvSpPr>
          <p:nvPr/>
        </p:nvSpPr>
        <p:spPr bwMode="auto">
          <a:xfrm>
            <a:off x="2235200" y="3829050"/>
            <a:ext cx="4506913" cy="76993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600" dirty="0">
                <a:solidFill>
                  <a:srgbClr val="3333FF"/>
                </a:solidFill>
                <a:ea typeface="宋体" panose="02010600030101010101" pitchFamily="2" charset="-122"/>
              </a:rPr>
              <a:t>选择方法</a:t>
            </a:r>
            <a:endParaRPr lang="en-US" altLang="zh-CN" sz="2600" dirty="0">
              <a:solidFill>
                <a:srgbClr val="3333FF"/>
              </a:solidFill>
              <a:ea typeface="宋体" panose="02010600030101010101" pitchFamily="2" charset="-122"/>
            </a:endParaRPr>
          </a:p>
          <a:p>
            <a:pPr algn="ctr"/>
            <a:r>
              <a:rPr lang="zh-CN" altLang="en-US" sz="1800" dirty="0">
                <a:solidFill>
                  <a:srgbClr val="FF0000"/>
                </a:solidFill>
                <a:ea typeface="宋体" panose="02010600030101010101" pitchFamily="2" charset="-122"/>
              </a:rPr>
              <a:t>上游出库与下游入库径流相关系数</a:t>
            </a:r>
          </a:p>
        </p:txBody>
      </p:sp>
      <p:sp>
        <p:nvSpPr>
          <p:cNvPr id="27667" name="文本框 1"/>
          <p:cNvSpPr txBox="1">
            <a:spLocks noChangeArrowheads="1"/>
          </p:cNvSpPr>
          <p:nvPr/>
        </p:nvSpPr>
        <p:spPr bwMode="auto">
          <a:xfrm>
            <a:off x="2274888" y="5935663"/>
            <a:ext cx="4506912" cy="76993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600" dirty="0">
                <a:solidFill>
                  <a:srgbClr val="3333FF"/>
                </a:solidFill>
                <a:ea typeface="宋体" panose="02010600030101010101" pitchFamily="2" charset="-122"/>
              </a:rPr>
              <a:t>检验方法</a:t>
            </a:r>
            <a:endParaRPr lang="en-US" altLang="zh-CN" sz="2600" dirty="0">
              <a:solidFill>
                <a:srgbClr val="3333FF"/>
              </a:solidFill>
              <a:ea typeface="宋体" panose="02010600030101010101" pitchFamily="2" charset="-122"/>
            </a:endParaRPr>
          </a:p>
          <a:p>
            <a:pPr algn="ctr"/>
            <a:r>
              <a:rPr lang="zh-CN" altLang="en-US" sz="1800" dirty="0">
                <a:ea typeface="宋体" panose="02010600030101010101" pitchFamily="2" charset="-122"/>
              </a:rPr>
              <a:t>预测与实际入库相关系数、离散系数等</a:t>
            </a:r>
          </a:p>
        </p:txBody>
      </p:sp>
      <p:sp>
        <p:nvSpPr>
          <p:cNvPr id="27668" name="文本框 1"/>
          <p:cNvSpPr txBox="1">
            <a:spLocks noChangeArrowheads="1"/>
          </p:cNvSpPr>
          <p:nvPr/>
        </p:nvSpPr>
        <p:spPr bwMode="auto">
          <a:xfrm>
            <a:off x="2271713" y="5100638"/>
            <a:ext cx="1912937" cy="4921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600">
                <a:solidFill>
                  <a:srgbClr val="3333FF"/>
                </a:solidFill>
                <a:ea typeface="宋体" panose="02010600030101010101" pitchFamily="2" charset="-122"/>
              </a:rPr>
              <a:t>滞后演算法</a:t>
            </a:r>
            <a:endParaRPr lang="en-US" altLang="zh-CN" sz="2600">
              <a:solidFill>
                <a:srgbClr val="3333FF"/>
              </a:solidFill>
              <a:ea typeface="宋体" panose="02010600030101010101" pitchFamily="2" charset="-122"/>
            </a:endParaRPr>
          </a:p>
        </p:txBody>
      </p:sp>
      <p:sp>
        <p:nvSpPr>
          <p:cNvPr id="27669" name="文本框 1"/>
          <p:cNvSpPr txBox="1">
            <a:spLocks noChangeArrowheads="1"/>
          </p:cNvSpPr>
          <p:nvPr/>
        </p:nvSpPr>
        <p:spPr bwMode="auto">
          <a:xfrm>
            <a:off x="4760913" y="5100638"/>
            <a:ext cx="1981200" cy="4921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600">
                <a:solidFill>
                  <a:srgbClr val="3333FF"/>
                </a:solidFill>
                <a:ea typeface="宋体" panose="02010600030101010101" pitchFamily="2" charset="-122"/>
              </a:rPr>
              <a:t>马斯京根法</a:t>
            </a:r>
            <a:endParaRPr lang="en-US" altLang="zh-CN" sz="2600">
              <a:solidFill>
                <a:srgbClr val="3333FF"/>
              </a:solidFill>
              <a:ea typeface="宋体" panose="02010600030101010101" pitchFamily="2" charset="-122"/>
            </a:endParaRPr>
          </a:p>
        </p:txBody>
      </p:sp>
      <p:cxnSp>
        <p:nvCxnSpPr>
          <p:cNvPr id="27670" name="直接箭头连接符 65"/>
          <p:cNvCxnSpPr>
            <a:cxnSpLocks noChangeShapeType="1"/>
            <a:stCxn id="27664" idx="2"/>
            <a:endCxn id="27665" idx="0"/>
          </p:cNvCxnSpPr>
          <p:nvPr/>
        </p:nvCxnSpPr>
        <p:spPr bwMode="auto">
          <a:xfrm>
            <a:off x="4489450" y="2359025"/>
            <a:ext cx="0" cy="350838"/>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71" name="直接箭头连接符 65"/>
          <p:cNvCxnSpPr>
            <a:cxnSpLocks noChangeShapeType="1"/>
          </p:cNvCxnSpPr>
          <p:nvPr/>
        </p:nvCxnSpPr>
        <p:spPr bwMode="auto">
          <a:xfrm>
            <a:off x="4489450" y="3478213"/>
            <a:ext cx="0" cy="350837"/>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72" name="直接箭头连接符 65"/>
          <p:cNvCxnSpPr>
            <a:cxnSpLocks noChangeShapeType="1"/>
          </p:cNvCxnSpPr>
          <p:nvPr/>
        </p:nvCxnSpPr>
        <p:spPr bwMode="auto">
          <a:xfrm>
            <a:off x="3227388" y="4598988"/>
            <a:ext cx="0" cy="501650"/>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73" name="直接箭头连接符 65"/>
          <p:cNvCxnSpPr>
            <a:cxnSpLocks noChangeShapeType="1"/>
          </p:cNvCxnSpPr>
          <p:nvPr/>
        </p:nvCxnSpPr>
        <p:spPr bwMode="auto">
          <a:xfrm>
            <a:off x="5751513" y="4591050"/>
            <a:ext cx="0" cy="501650"/>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74" name="直接箭头连接符 65"/>
          <p:cNvCxnSpPr>
            <a:cxnSpLocks noChangeShapeType="1"/>
          </p:cNvCxnSpPr>
          <p:nvPr/>
        </p:nvCxnSpPr>
        <p:spPr bwMode="auto">
          <a:xfrm>
            <a:off x="3227388" y="5592763"/>
            <a:ext cx="0" cy="350837"/>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75" name="直接箭头连接符 65"/>
          <p:cNvCxnSpPr>
            <a:cxnSpLocks noChangeShapeType="1"/>
          </p:cNvCxnSpPr>
          <p:nvPr/>
        </p:nvCxnSpPr>
        <p:spPr bwMode="auto">
          <a:xfrm>
            <a:off x="5751513" y="5586413"/>
            <a:ext cx="0" cy="349250"/>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676" name="矩形 8"/>
          <p:cNvSpPr>
            <a:spLocks noChangeArrowheads="1"/>
          </p:cNvSpPr>
          <p:nvPr/>
        </p:nvSpPr>
        <p:spPr bwMode="auto">
          <a:xfrm>
            <a:off x="2714625" y="4687888"/>
            <a:ext cx="442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r>
              <a:rPr lang="zh-CN" altLang="en-US" dirty="0">
                <a:solidFill>
                  <a:srgbClr val="FF0000"/>
                </a:solidFill>
              </a:rPr>
              <a:t>强</a:t>
            </a:r>
          </a:p>
        </p:txBody>
      </p:sp>
      <p:sp>
        <p:nvSpPr>
          <p:cNvPr id="27677" name="矩形 9"/>
          <p:cNvSpPr>
            <a:spLocks noChangeArrowheads="1"/>
          </p:cNvSpPr>
          <p:nvPr/>
        </p:nvSpPr>
        <p:spPr bwMode="auto">
          <a:xfrm>
            <a:off x="5803900" y="4664075"/>
            <a:ext cx="442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r>
              <a:rPr lang="zh-CN" altLang="en-US" dirty="0">
                <a:solidFill>
                  <a:srgbClr val="FF0000"/>
                </a:solidFill>
              </a:rPr>
              <a:t>弱</a:t>
            </a:r>
          </a:p>
        </p:txBody>
      </p:sp>
      <p:sp>
        <p:nvSpPr>
          <p:cNvPr id="26"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dirty="0">
                <a:solidFill>
                  <a:srgbClr val="000000"/>
                </a:solidFill>
              </a:rPr>
              <a:t>成果</a:t>
            </a:r>
            <a:r>
              <a:rPr lang="zh-CN" altLang="en-US" sz="2200" i="1" dirty="0" smtClean="0">
                <a:solidFill>
                  <a:srgbClr val="000000"/>
                </a:solidFill>
              </a:rPr>
              <a:t>一</a:t>
            </a:r>
            <a:endParaRPr lang="zh-CN" altLang="en-US" sz="2200" i="1" dirty="0">
              <a:solidFill>
                <a:srgbClr val="000000"/>
              </a:solidFill>
            </a:endParaRPr>
          </a:p>
        </p:txBody>
      </p:sp>
      <p:sp>
        <p:nvSpPr>
          <p:cNvPr id="27"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28" name="标题 1"/>
          <p:cNvSpPr txBox="1">
            <a:spLocks noChangeArrowheads="1"/>
          </p:cNvSpPr>
          <p:nvPr/>
        </p:nvSpPr>
        <p:spPr bwMode="auto">
          <a:xfrm>
            <a:off x="28574" y="906486"/>
            <a:ext cx="2638426" cy="40011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问题背景</a:t>
            </a:r>
          </a:p>
        </p:txBody>
      </p:sp>
      <p:sp>
        <p:nvSpPr>
          <p:cNvPr id="29" name="标题 1"/>
          <p:cNvSpPr txBox="1">
            <a:spLocks noChangeArrowheads="1"/>
          </p:cNvSpPr>
          <p:nvPr/>
        </p:nvSpPr>
        <p:spPr bwMode="auto">
          <a:xfrm>
            <a:off x="2683318" y="906463"/>
            <a:ext cx="3107881"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r>
              <a:rPr lang="zh-CN" altLang="en-US" dirty="0"/>
              <a:t>解决思路</a:t>
            </a:r>
          </a:p>
        </p:txBody>
      </p:sp>
      <p:sp>
        <p:nvSpPr>
          <p:cNvPr id="30" name="标题 1"/>
          <p:cNvSpPr txBox="1">
            <a:spLocks noChangeArrowheads="1"/>
          </p:cNvSpPr>
          <p:nvPr/>
        </p:nvSpPr>
        <p:spPr bwMode="auto">
          <a:xfrm>
            <a:off x="5791198" y="906463"/>
            <a:ext cx="3297239"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实例分析</a:t>
            </a:r>
          </a:p>
        </p:txBody>
      </p:sp>
      <p:sp>
        <p:nvSpPr>
          <p:cNvPr id="31" name="矩形 30"/>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571750"/>
            <a:ext cx="8332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33796"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梯级流域上下游流量滞时关系精确匹配模型</a:t>
            </a:r>
          </a:p>
        </p:txBody>
      </p:sp>
      <p:sp>
        <p:nvSpPr>
          <p:cNvPr id="3" name="矩形 2"/>
          <p:cNvSpPr/>
          <p:nvPr/>
        </p:nvSpPr>
        <p:spPr>
          <a:xfrm>
            <a:off x="228600" y="1866900"/>
            <a:ext cx="8686800" cy="708025"/>
          </a:xfrm>
          <a:prstGeom prst="rect">
            <a:avLst/>
          </a:prstGeom>
        </p:spPr>
        <p:txBody>
          <a:bodyPr>
            <a:spAutoFit/>
          </a:bodyPr>
          <a:lstStyle/>
          <a:p>
            <a:pPr>
              <a:defRPr/>
            </a:pPr>
            <a:r>
              <a:rPr lang="en-US" altLang="zh-CN" kern="100" dirty="0">
                <a:ea typeface="宋体" panose="02010600030101010101" pitchFamily="2" charset="-122"/>
                <a:cs typeface="Times New Roman" panose="02020603050405020304" pitchFamily="18" charset="0"/>
              </a:rPr>
              <a:t>      </a:t>
            </a:r>
            <a:r>
              <a:rPr lang="zh-CN" altLang="en-US" kern="100" dirty="0">
                <a:ea typeface="宋体" panose="02010600030101010101" pitchFamily="2" charset="-122"/>
                <a:cs typeface="Times New Roman" panose="02020603050405020304" pitchFamily="18" charset="0"/>
              </a:rPr>
              <a:t>以</a:t>
            </a:r>
            <a:r>
              <a:rPr lang="zh-CN" altLang="zh-CN" kern="100" dirty="0">
                <a:ea typeface="宋体" panose="02010600030101010101" pitchFamily="2" charset="-122"/>
                <a:cs typeface="Times New Roman" panose="02020603050405020304" pitchFamily="18" charset="0"/>
              </a:rPr>
              <a:t>澜沧江中下游梯级电站作为研究对象进行滞时关系拟合分析</a:t>
            </a:r>
            <a:r>
              <a:rPr lang="zh-CN" altLang="en-US" kern="100" dirty="0">
                <a:ea typeface="宋体" panose="02010600030101010101" pitchFamily="2" charset="-122"/>
                <a:cs typeface="Times New Roman" panose="02020603050405020304" pitchFamily="18" charset="0"/>
              </a:rPr>
              <a:t>，利用预测入库与实际入库的相关系数对结果进行评价：</a:t>
            </a:r>
            <a:endParaRPr lang="zh-CN" altLang="en-US" dirty="0"/>
          </a:p>
        </p:txBody>
      </p:sp>
      <p:sp>
        <p:nvSpPr>
          <p:cNvPr id="15" name="文本框 1"/>
          <p:cNvSpPr txBox="1">
            <a:spLocks noChangeArrowheads="1"/>
          </p:cNvSpPr>
          <p:nvPr/>
        </p:nvSpPr>
        <p:spPr bwMode="auto">
          <a:xfrm>
            <a:off x="144463" y="4768850"/>
            <a:ext cx="89439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marL="342900" indent="-342900">
              <a:buClr>
                <a:srgbClr val="008000"/>
              </a:buClr>
              <a:buFont typeface="Wingdings" panose="05000000000000000000" pitchFamily="2" charset="2"/>
              <a:buChar char="ü"/>
              <a:defRPr/>
            </a:pPr>
            <a:r>
              <a:rPr lang="zh-CN" altLang="en-US" dirty="0" smtClean="0">
                <a:solidFill>
                  <a:srgbClr val="3333FF"/>
                </a:solidFill>
              </a:rPr>
              <a:t>结论：</a:t>
            </a:r>
            <a:endParaRPr lang="en-US" altLang="zh-CN" dirty="0" smtClean="0">
              <a:solidFill>
                <a:srgbClr val="3333FF"/>
              </a:solidFill>
            </a:endParaRPr>
          </a:p>
          <a:p>
            <a:pPr>
              <a:buClr>
                <a:srgbClr val="008000"/>
              </a:buClr>
              <a:defRPr/>
            </a:pPr>
            <a:r>
              <a:rPr lang="en-US" altLang="zh-CN" sz="1800" b="0" dirty="0" smtClean="0">
                <a:solidFill>
                  <a:srgbClr val="3333FF"/>
                </a:solidFill>
                <a:latin typeface="Times New Roman" panose="02020603050405020304" pitchFamily="18" charset="0"/>
                <a:cs typeface="Times New Roman" panose="02020603050405020304" pitchFamily="18" charset="0"/>
              </a:rPr>
              <a:t>     1</a:t>
            </a:r>
            <a:r>
              <a:rPr lang="zh-CN" altLang="en-US" sz="1800" b="0" dirty="0" smtClean="0">
                <a:solidFill>
                  <a:srgbClr val="3333FF"/>
                </a:solidFill>
                <a:latin typeface="Times New Roman" panose="02020603050405020304" pitchFamily="18" charset="0"/>
                <a:cs typeface="Times New Roman" panose="02020603050405020304" pitchFamily="18" charset="0"/>
              </a:rPr>
              <a:t>、</a:t>
            </a:r>
            <a:r>
              <a:rPr lang="zh-CN" altLang="zh-CN" sz="1800" b="0" dirty="0" smtClean="0">
                <a:solidFill>
                  <a:srgbClr val="3333FF"/>
                </a:solidFill>
                <a:latin typeface="Times New Roman" panose="02020603050405020304" pitchFamily="18" charset="0"/>
                <a:cs typeface="Times New Roman" panose="02020603050405020304" pitchFamily="18" charset="0"/>
              </a:rPr>
              <a:t>滞时长度差别</a:t>
            </a:r>
            <a:r>
              <a:rPr lang="zh-CN" altLang="en-US" sz="1800" b="0" dirty="0" smtClean="0">
                <a:solidFill>
                  <a:srgbClr val="3333FF"/>
                </a:solidFill>
                <a:latin typeface="Times New Roman" panose="02020603050405020304" pitchFamily="18" charset="0"/>
                <a:cs typeface="Times New Roman" panose="02020603050405020304" pitchFamily="18" charset="0"/>
              </a:rPr>
              <a:t>：</a:t>
            </a:r>
            <a:r>
              <a:rPr lang="zh-CN" altLang="zh-CN" sz="1800" b="0" dirty="0" smtClean="0">
                <a:latin typeface="Times New Roman" panose="02020603050405020304" pitchFamily="18" charset="0"/>
                <a:cs typeface="Times New Roman" panose="02020603050405020304" pitchFamily="18" charset="0"/>
              </a:rPr>
              <a:t>滞时长度与河道长度、流速、河道形状、坡降等因素有关</a:t>
            </a:r>
            <a:r>
              <a:rPr lang="zh-CN" altLang="en-US" sz="1800" b="0" dirty="0" smtClean="0">
                <a:latin typeface="Times New Roman" panose="02020603050405020304" pitchFamily="18" charset="0"/>
                <a:cs typeface="Times New Roman" panose="02020603050405020304" pitchFamily="18" charset="0"/>
              </a:rPr>
              <a:t>，</a:t>
            </a:r>
            <a:r>
              <a:rPr lang="zh-CN" altLang="zh-CN" sz="1800" b="0" dirty="0" smtClean="0">
                <a:latin typeface="Times New Roman" panose="02020603050405020304" pitchFamily="18" charset="0"/>
                <a:cs typeface="Times New Roman" panose="02020603050405020304" pitchFamily="18" charset="0"/>
              </a:rPr>
              <a:t>小湾</a:t>
            </a:r>
            <a:r>
              <a:rPr lang="en-US" altLang="zh-CN" sz="1800" b="0" dirty="0" smtClean="0">
                <a:latin typeface="Times New Roman" panose="02020603050405020304" pitchFamily="18" charset="0"/>
                <a:cs typeface="Times New Roman" panose="02020603050405020304" pitchFamily="18" charset="0"/>
              </a:rPr>
              <a:t>-</a:t>
            </a:r>
            <a:r>
              <a:rPr lang="zh-CN" altLang="zh-CN" sz="1800" b="0" dirty="0" smtClean="0">
                <a:latin typeface="Times New Roman" panose="02020603050405020304" pitchFamily="18" charset="0"/>
                <a:cs typeface="Times New Roman" panose="02020603050405020304" pitchFamily="18" charset="0"/>
              </a:rPr>
              <a:t>漫湾（</a:t>
            </a:r>
            <a:r>
              <a:rPr lang="en-US" altLang="zh-CN" sz="1800" b="0" dirty="0" err="1" smtClean="0">
                <a:latin typeface="Times New Roman" panose="02020603050405020304" pitchFamily="18" charset="0"/>
                <a:cs typeface="Times New Roman" panose="02020603050405020304" pitchFamily="18" charset="0"/>
              </a:rPr>
              <a:t>1h</a:t>
            </a:r>
            <a:r>
              <a:rPr lang="zh-CN" altLang="zh-CN" sz="1800" b="0" dirty="0" smtClean="0">
                <a:latin typeface="Times New Roman" panose="02020603050405020304" pitchFamily="18" charset="0"/>
                <a:cs typeface="Times New Roman" panose="02020603050405020304" pitchFamily="18" charset="0"/>
              </a:rPr>
              <a:t>）</a:t>
            </a:r>
            <a:r>
              <a:rPr lang="zh-CN" altLang="en-US" sz="1800" b="0" dirty="0" smtClean="0">
                <a:latin typeface="Times New Roman" panose="02020603050405020304" pitchFamily="18" charset="0"/>
                <a:cs typeface="Times New Roman" panose="02020603050405020304" pitchFamily="18" charset="0"/>
              </a:rPr>
              <a:t>、</a:t>
            </a:r>
            <a:r>
              <a:rPr lang="zh-CN" altLang="zh-CN" sz="1800" b="0" dirty="0" smtClean="0">
                <a:latin typeface="Times New Roman" panose="02020603050405020304" pitchFamily="18" charset="0"/>
                <a:cs typeface="Times New Roman" panose="02020603050405020304" pitchFamily="18" charset="0"/>
              </a:rPr>
              <a:t>功果桥</a:t>
            </a:r>
            <a:r>
              <a:rPr lang="en-US" altLang="zh-CN" sz="1800" b="0" dirty="0" smtClean="0">
                <a:latin typeface="Times New Roman" panose="02020603050405020304" pitchFamily="18" charset="0"/>
                <a:cs typeface="Times New Roman" panose="02020603050405020304" pitchFamily="18" charset="0"/>
              </a:rPr>
              <a:t>-</a:t>
            </a:r>
            <a:r>
              <a:rPr lang="zh-CN" altLang="zh-CN" sz="1800" b="0" dirty="0" smtClean="0">
                <a:latin typeface="Times New Roman" panose="02020603050405020304" pitchFamily="18" charset="0"/>
                <a:cs typeface="Times New Roman" panose="02020603050405020304" pitchFamily="18" charset="0"/>
              </a:rPr>
              <a:t>小湾（</a:t>
            </a:r>
            <a:r>
              <a:rPr lang="en-US" altLang="zh-CN" sz="1800" b="0" dirty="0" err="1" smtClean="0">
                <a:latin typeface="Times New Roman" panose="02020603050405020304" pitchFamily="18" charset="0"/>
                <a:cs typeface="Times New Roman" panose="02020603050405020304" pitchFamily="18" charset="0"/>
              </a:rPr>
              <a:t>6h</a:t>
            </a:r>
            <a:r>
              <a:rPr lang="zh-CN" altLang="zh-CN" sz="1800" b="0" dirty="0" smtClean="0">
                <a:latin typeface="Times New Roman" panose="02020603050405020304" pitchFamily="18" charset="0"/>
                <a:cs typeface="Times New Roman" panose="02020603050405020304" pitchFamily="18" charset="0"/>
              </a:rPr>
              <a:t>）</a:t>
            </a:r>
            <a:r>
              <a:rPr lang="zh-CN" altLang="en-US" sz="1800" b="0" dirty="0" smtClean="0">
                <a:latin typeface="Times New Roman" panose="02020603050405020304" pitchFamily="18" charset="0"/>
                <a:cs typeface="Times New Roman" panose="02020603050405020304" pitchFamily="18" charset="0"/>
              </a:rPr>
              <a:t>等；</a:t>
            </a:r>
            <a:endParaRPr lang="en-US" altLang="zh-CN" sz="1800" b="0" dirty="0" smtClean="0">
              <a:latin typeface="Times New Roman" panose="02020603050405020304" pitchFamily="18" charset="0"/>
              <a:cs typeface="Times New Roman" panose="02020603050405020304" pitchFamily="18" charset="0"/>
            </a:endParaRPr>
          </a:p>
          <a:p>
            <a:pPr>
              <a:buClr>
                <a:srgbClr val="008000"/>
              </a:buClr>
              <a:defRPr/>
            </a:pPr>
            <a:r>
              <a:rPr lang="en-US" altLang="zh-CN" sz="1800" b="0" dirty="0" smtClean="0">
                <a:solidFill>
                  <a:srgbClr val="3333FF"/>
                </a:solidFill>
                <a:latin typeface="Times New Roman" panose="02020603050405020304" pitchFamily="18" charset="0"/>
                <a:cs typeface="Times New Roman" panose="02020603050405020304" pitchFamily="18" charset="0"/>
              </a:rPr>
              <a:t>     2</a:t>
            </a:r>
            <a:r>
              <a:rPr lang="zh-CN" altLang="en-US" sz="1800" b="0" dirty="0" smtClean="0">
                <a:solidFill>
                  <a:srgbClr val="3333FF"/>
                </a:solidFill>
                <a:latin typeface="Times New Roman" panose="02020603050405020304" pitchFamily="18" charset="0"/>
                <a:cs typeface="Times New Roman" panose="02020603050405020304" pitchFamily="18" charset="0"/>
              </a:rPr>
              <a:t>、滞时关系显著程度：</a:t>
            </a:r>
            <a:r>
              <a:rPr lang="zh-CN" altLang="en-US" sz="1800" b="0" dirty="0" smtClean="0">
                <a:latin typeface="Times New Roman" panose="02020603050405020304" pitchFamily="18" charset="0"/>
                <a:cs typeface="Times New Roman" panose="02020603050405020304" pitchFamily="18" charset="0"/>
              </a:rPr>
              <a:t>河道越短，支流流量占比越小，滞时关系越明显，预测精度也越高，如小湾</a:t>
            </a:r>
            <a:r>
              <a:rPr lang="en-US" altLang="zh-CN" sz="1800" b="0" dirty="0" smtClean="0">
                <a:latin typeface="Times New Roman" panose="02020603050405020304" pitchFamily="18" charset="0"/>
                <a:cs typeface="Times New Roman" panose="02020603050405020304" pitchFamily="18" charset="0"/>
              </a:rPr>
              <a:t>-</a:t>
            </a:r>
            <a:r>
              <a:rPr lang="zh-CN" altLang="en-US" sz="1800" b="0" dirty="0" smtClean="0">
                <a:latin typeface="Times New Roman" panose="02020603050405020304" pitchFamily="18" charset="0"/>
                <a:cs typeface="Times New Roman" panose="02020603050405020304" pitchFamily="18" charset="0"/>
              </a:rPr>
              <a:t>漫湾（</a:t>
            </a:r>
            <a:r>
              <a:rPr lang="en-US" altLang="zh-CN" sz="1800" b="0" dirty="0" smtClean="0">
                <a:latin typeface="Times New Roman" panose="02020603050405020304" pitchFamily="18" charset="0"/>
                <a:cs typeface="Times New Roman" panose="02020603050405020304" pitchFamily="18" charset="0"/>
              </a:rPr>
              <a:t>r</a:t>
            </a:r>
            <a:r>
              <a:rPr lang="zh-CN" altLang="en-US" sz="1800" b="0" dirty="0" smtClean="0">
                <a:latin typeface="Times New Roman" panose="02020603050405020304" pitchFamily="18" charset="0"/>
                <a:cs typeface="Times New Roman" panose="02020603050405020304" pitchFamily="18" charset="0"/>
              </a:rPr>
              <a:t>≥</a:t>
            </a:r>
            <a:r>
              <a:rPr lang="en-US" altLang="zh-CN" sz="1800" b="0" dirty="0" smtClean="0">
                <a:latin typeface="Times New Roman" panose="02020603050405020304" pitchFamily="18" charset="0"/>
                <a:cs typeface="Times New Roman" panose="02020603050405020304" pitchFamily="18" charset="0"/>
              </a:rPr>
              <a:t>0.96</a:t>
            </a:r>
            <a:r>
              <a:rPr lang="zh-CN" altLang="en-US" sz="1800" b="0" dirty="0" smtClean="0">
                <a:latin typeface="Times New Roman" panose="02020603050405020304" pitchFamily="18" charset="0"/>
                <a:cs typeface="Times New Roman" panose="02020603050405020304" pitchFamily="18" charset="0"/>
              </a:rPr>
              <a:t>），糯扎渡</a:t>
            </a:r>
            <a:r>
              <a:rPr lang="en-US" altLang="zh-CN" sz="1800" b="0" dirty="0" smtClean="0">
                <a:latin typeface="Times New Roman" panose="02020603050405020304" pitchFamily="18" charset="0"/>
                <a:cs typeface="Times New Roman" panose="02020603050405020304" pitchFamily="18" charset="0"/>
              </a:rPr>
              <a:t>-</a:t>
            </a:r>
            <a:r>
              <a:rPr lang="zh-CN" altLang="en-US" sz="1800" b="0" dirty="0" smtClean="0">
                <a:latin typeface="Times New Roman" panose="02020603050405020304" pitchFamily="18" charset="0"/>
                <a:cs typeface="Times New Roman" panose="02020603050405020304" pitchFamily="18" charset="0"/>
              </a:rPr>
              <a:t>景洪（</a:t>
            </a:r>
            <a:r>
              <a:rPr lang="en-US" altLang="zh-CN" sz="1800" b="0" dirty="0" smtClean="0">
                <a:latin typeface="Times New Roman" panose="02020603050405020304" pitchFamily="18" charset="0"/>
                <a:cs typeface="Times New Roman" panose="02020603050405020304" pitchFamily="18" charset="0"/>
              </a:rPr>
              <a:t>r</a:t>
            </a:r>
            <a:r>
              <a:rPr lang="zh-CN" altLang="en-US" sz="1800" b="0" dirty="0" smtClean="0">
                <a:latin typeface="Times New Roman" panose="02020603050405020304" pitchFamily="18" charset="0"/>
                <a:cs typeface="Times New Roman" panose="02020603050405020304" pitchFamily="18" charset="0"/>
              </a:rPr>
              <a:t>≥</a:t>
            </a:r>
            <a:r>
              <a:rPr lang="en-US" altLang="zh-CN" sz="1800" b="0" dirty="0" smtClean="0">
                <a:latin typeface="Times New Roman" panose="02020603050405020304" pitchFamily="18" charset="0"/>
                <a:cs typeface="Times New Roman" panose="02020603050405020304" pitchFamily="18" charset="0"/>
              </a:rPr>
              <a:t>0.9</a:t>
            </a:r>
            <a:r>
              <a:rPr lang="zh-CN" altLang="en-US" sz="1800" b="0" dirty="0" smtClean="0">
                <a:latin typeface="Times New Roman" panose="02020603050405020304" pitchFamily="18" charset="0"/>
                <a:cs typeface="Times New Roman" panose="02020603050405020304" pitchFamily="18" charset="0"/>
              </a:rPr>
              <a:t>）。</a:t>
            </a:r>
            <a:endParaRPr lang="en-US" altLang="zh-CN" sz="1800" b="0" dirty="0" smtClean="0">
              <a:latin typeface="Times New Roman" panose="02020603050405020304" pitchFamily="18" charset="0"/>
              <a:cs typeface="Times New Roman" panose="02020603050405020304" pitchFamily="18" charset="0"/>
            </a:endParaRPr>
          </a:p>
          <a:p>
            <a:pPr>
              <a:buClr>
                <a:srgbClr val="008000"/>
              </a:buClr>
              <a:defRPr/>
            </a:pPr>
            <a:r>
              <a:rPr lang="en-US" altLang="zh-CN" sz="1800" b="0" dirty="0" smtClean="0">
                <a:solidFill>
                  <a:srgbClr val="3333FF"/>
                </a:solidFill>
                <a:latin typeface="Times New Roman" panose="02020603050405020304" pitchFamily="18" charset="0"/>
                <a:cs typeface="Times New Roman" panose="02020603050405020304" pitchFamily="18" charset="0"/>
              </a:rPr>
              <a:t>     3</a:t>
            </a:r>
            <a:r>
              <a:rPr lang="zh-CN" altLang="en-US" sz="1800" b="0" dirty="0" smtClean="0">
                <a:solidFill>
                  <a:srgbClr val="3333FF"/>
                </a:solidFill>
                <a:latin typeface="Times New Roman" panose="02020603050405020304" pitchFamily="18" charset="0"/>
                <a:cs typeface="Times New Roman" panose="02020603050405020304" pitchFamily="18" charset="0"/>
              </a:rPr>
              <a:t>、滞时与流量级别关系：</a:t>
            </a:r>
            <a:r>
              <a:rPr lang="zh-CN" altLang="en-US" sz="1800" b="0" dirty="0" smtClean="0">
                <a:latin typeface="Times New Roman" panose="02020603050405020304" pitchFamily="18" charset="0"/>
                <a:cs typeface="Times New Roman" panose="02020603050405020304" pitchFamily="18" charset="0"/>
              </a:rPr>
              <a:t>除非流量级别相差特别大，存在</a:t>
            </a:r>
            <a:r>
              <a:rPr lang="en-US" altLang="zh-CN" sz="1800" b="0" dirty="0" smtClean="0">
                <a:latin typeface="Times New Roman" panose="02020603050405020304" pitchFamily="18" charset="0"/>
                <a:cs typeface="Times New Roman" panose="02020603050405020304" pitchFamily="18" charset="0"/>
              </a:rPr>
              <a:t>1</a:t>
            </a:r>
            <a:r>
              <a:rPr lang="zh-CN" altLang="en-US" sz="1800" b="0" dirty="0" smtClean="0">
                <a:latin typeface="Times New Roman" panose="02020603050405020304" pitchFamily="18" charset="0"/>
                <a:cs typeface="Times New Roman" panose="02020603050405020304" pitchFamily="18" charset="0"/>
              </a:rPr>
              <a:t>～</a:t>
            </a:r>
            <a:r>
              <a:rPr lang="en-US" altLang="zh-CN" sz="1800" b="0" dirty="0" err="1" smtClean="0">
                <a:latin typeface="Times New Roman" panose="02020603050405020304" pitchFamily="18" charset="0"/>
                <a:cs typeface="Times New Roman" panose="02020603050405020304" pitchFamily="18" charset="0"/>
              </a:rPr>
              <a:t>2h</a:t>
            </a:r>
            <a:r>
              <a:rPr lang="zh-CN" altLang="en-US" sz="1800" b="0" dirty="0" smtClean="0">
                <a:latin typeface="Times New Roman" panose="02020603050405020304" pitchFamily="18" charset="0"/>
                <a:cs typeface="Times New Roman" panose="02020603050405020304" pitchFamily="18" charset="0"/>
              </a:rPr>
              <a:t>的滞时误差（如漫湾），大部分电站不存在明显滞时与流量级别关系。</a:t>
            </a:r>
          </a:p>
        </p:txBody>
      </p:sp>
      <p:sp>
        <p:nvSpPr>
          <p:cNvPr id="5" name="矩形 4"/>
          <p:cNvSpPr>
            <a:spLocks noChangeArrowheads="1"/>
          </p:cNvSpPr>
          <p:nvPr/>
        </p:nvSpPr>
        <p:spPr bwMode="auto">
          <a:xfrm>
            <a:off x="5867400" y="2571750"/>
            <a:ext cx="838200" cy="2239963"/>
          </a:xfrm>
          <a:prstGeom prst="rect">
            <a:avLst/>
          </a:prstGeom>
          <a:noFill/>
          <a:ln w="254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grpSp>
        <p:nvGrpSpPr>
          <p:cNvPr id="33812" name="Group 5"/>
          <p:cNvGrpSpPr>
            <a:grpSpLocks/>
          </p:cNvGrpSpPr>
          <p:nvPr/>
        </p:nvGrpSpPr>
        <p:grpSpPr bwMode="auto">
          <a:xfrm>
            <a:off x="55563" y="1447800"/>
            <a:ext cx="2535237" cy="762000"/>
            <a:chOff x="192" y="960"/>
            <a:chExt cx="1597" cy="480"/>
          </a:xfrm>
        </p:grpSpPr>
        <p:sp>
          <p:nvSpPr>
            <p:cNvPr id="33813" name="Line 4"/>
            <p:cNvSpPr>
              <a:spLocks noChangeShapeType="1"/>
            </p:cNvSpPr>
            <p:nvPr/>
          </p:nvSpPr>
          <p:spPr bwMode="auto">
            <a:xfrm flipV="1">
              <a:off x="192" y="1216"/>
              <a:ext cx="1597"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4" name="Line 5"/>
            <p:cNvSpPr>
              <a:spLocks noChangeShapeType="1"/>
            </p:cNvSpPr>
            <p:nvPr/>
          </p:nvSpPr>
          <p:spPr bwMode="auto">
            <a:xfrm>
              <a:off x="380" y="960"/>
              <a:ext cx="0" cy="48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5" name="Rectangle 6"/>
            <p:cNvSpPr>
              <a:spLocks noChangeArrowheads="1"/>
            </p:cNvSpPr>
            <p:nvPr/>
          </p:nvSpPr>
          <p:spPr bwMode="auto">
            <a:xfrm>
              <a:off x="252" y="1040"/>
              <a:ext cx="99" cy="96"/>
            </a:xfrm>
            <a:prstGeom prst="rect">
              <a:avLst/>
            </a:prstGeom>
            <a:solidFill>
              <a:srgbClr val="0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endParaRPr lang="zh-CN" altLang="zh-CN" sz="1800" b="0">
                <a:ea typeface="宋体" panose="02010600030101010101" pitchFamily="2" charset="-122"/>
              </a:endParaRPr>
            </a:p>
          </p:txBody>
        </p:sp>
        <p:sp>
          <p:nvSpPr>
            <p:cNvPr id="33816" name="Text Box 7"/>
            <p:cNvSpPr txBox="1">
              <a:spLocks noChangeArrowheads="1"/>
            </p:cNvSpPr>
            <p:nvPr/>
          </p:nvSpPr>
          <p:spPr bwMode="auto">
            <a:xfrm>
              <a:off x="380" y="960"/>
              <a:ext cx="12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200">
                  <a:solidFill>
                    <a:srgbClr val="009900"/>
                  </a:solidFill>
                  <a:latin typeface="黑体" panose="02010609060101010101" pitchFamily="49" charset="-122"/>
                </a:rPr>
                <a:t>滞后演算法</a:t>
              </a:r>
            </a:p>
          </p:txBody>
        </p:sp>
      </p:grpSp>
      <p:sp>
        <p:nvSpPr>
          <p:cNvPr id="21"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dirty="0">
                <a:solidFill>
                  <a:srgbClr val="000000"/>
                </a:solidFill>
              </a:rPr>
              <a:t>成果</a:t>
            </a:r>
            <a:r>
              <a:rPr lang="zh-CN" altLang="en-US" sz="2200" i="1" dirty="0" smtClean="0">
                <a:solidFill>
                  <a:srgbClr val="000000"/>
                </a:solidFill>
              </a:rPr>
              <a:t>一</a:t>
            </a:r>
            <a:endParaRPr lang="zh-CN" altLang="en-US" sz="2200" i="1" dirty="0">
              <a:solidFill>
                <a:srgbClr val="000000"/>
              </a:solidFill>
            </a:endParaRPr>
          </a:p>
        </p:txBody>
      </p:sp>
      <p:sp>
        <p:nvSpPr>
          <p:cNvPr id="22"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23" name="标题 1"/>
          <p:cNvSpPr txBox="1">
            <a:spLocks noChangeArrowheads="1"/>
          </p:cNvSpPr>
          <p:nvPr/>
        </p:nvSpPr>
        <p:spPr bwMode="auto">
          <a:xfrm>
            <a:off x="28574" y="906486"/>
            <a:ext cx="2638426" cy="40011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问题背景</a:t>
            </a:r>
          </a:p>
        </p:txBody>
      </p:sp>
      <p:sp>
        <p:nvSpPr>
          <p:cNvPr id="26" name="标题 1"/>
          <p:cNvSpPr txBox="1">
            <a:spLocks noChangeArrowheads="1"/>
          </p:cNvSpPr>
          <p:nvPr/>
        </p:nvSpPr>
        <p:spPr bwMode="auto">
          <a:xfrm>
            <a:off x="2683318" y="906463"/>
            <a:ext cx="3107881"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dirty="0">
                <a:solidFill>
                  <a:srgbClr val="000000"/>
                </a:solidFill>
                <a:latin typeface="微软雅黑" panose="020B0503020204020204" pitchFamily="34" charset="-122"/>
                <a:ea typeface="微软雅黑" panose="020B0503020204020204" pitchFamily="34" charset="-122"/>
              </a:rPr>
              <a:t>解决思路</a:t>
            </a:r>
          </a:p>
        </p:txBody>
      </p:sp>
      <p:sp>
        <p:nvSpPr>
          <p:cNvPr id="27" name="标题 1"/>
          <p:cNvSpPr txBox="1">
            <a:spLocks noChangeArrowheads="1"/>
          </p:cNvSpPr>
          <p:nvPr/>
        </p:nvSpPr>
        <p:spPr bwMode="auto">
          <a:xfrm>
            <a:off x="5791198" y="906463"/>
            <a:ext cx="3297239"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r>
              <a:rPr lang="zh-CN" altLang="en-US"/>
              <a:t>实例分析</a:t>
            </a:r>
          </a:p>
        </p:txBody>
      </p:sp>
      <p:sp>
        <p:nvSpPr>
          <p:cNvPr id="28" name="矩形 27"/>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37891"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梯级流域上下游流量滞时关系精确匹配模型</a:t>
            </a:r>
          </a:p>
        </p:txBody>
      </p:sp>
      <p:sp>
        <p:nvSpPr>
          <p:cNvPr id="3" name="矩形 2"/>
          <p:cNvSpPr/>
          <p:nvPr/>
        </p:nvSpPr>
        <p:spPr>
          <a:xfrm>
            <a:off x="228600" y="1866900"/>
            <a:ext cx="8859838" cy="400050"/>
          </a:xfrm>
          <a:prstGeom prst="rect">
            <a:avLst/>
          </a:prstGeom>
        </p:spPr>
        <p:txBody>
          <a:bodyPr>
            <a:spAutoFit/>
          </a:bodyPr>
          <a:lstStyle/>
          <a:p>
            <a:pPr>
              <a:defRPr/>
            </a:pPr>
            <a:r>
              <a:rPr lang="en-US" altLang="zh-CN" kern="100" dirty="0">
                <a:ea typeface="宋体" panose="02010600030101010101" pitchFamily="2" charset="-122"/>
                <a:cs typeface="Times New Roman" panose="02020603050405020304" pitchFamily="18" charset="0"/>
              </a:rPr>
              <a:t>      </a:t>
            </a:r>
            <a:r>
              <a:rPr lang="zh-CN" altLang="en-US" kern="100" dirty="0">
                <a:ea typeface="宋体" panose="02010600030101010101" pitchFamily="2" charset="-122"/>
                <a:cs typeface="Times New Roman" panose="02020603050405020304" pitchFamily="18" charset="0"/>
              </a:rPr>
              <a:t>以澜沧江中下游的漫湾至大朝山为例，利用马斯京根进行河道流量演算：</a:t>
            </a:r>
            <a:endParaRPr lang="zh-CN" altLang="en-US" dirty="0"/>
          </a:p>
        </p:txBody>
      </p:sp>
      <p:grpSp>
        <p:nvGrpSpPr>
          <p:cNvPr id="37905" name="Group 5"/>
          <p:cNvGrpSpPr>
            <a:grpSpLocks/>
          </p:cNvGrpSpPr>
          <p:nvPr/>
        </p:nvGrpSpPr>
        <p:grpSpPr bwMode="auto">
          <a:xfrm>
            <a:off x="55563" y="1447800"/>
            <a:ext cx="2535237" cy="762000"/>
            <a:chOff x="192" y="960"/>
            <a:chExt cx="1597" cy="480"/>
          </a:xfrm>
        </p:grpSpPr>
        <p:sp>
          <p:nvSpPr>
            <p:cNvPr id="37910" name="Line 4"/>
            <p:cNvSpPr>
              <a:spLocks noChangeShapeType="1"/>
            </p:cNvSpPr>
            <p:nvPr/>
          </p:nvSpPr>
          <p:spPr bwMode="auto">
            <a:xfrm flipV="1">
              <a:off x="192" y="1216"/>
              <a:ext cx="1597"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11" name="Line 5"/>
            <p:cNvSpPr>
              <a:spLocks noChangeShapeType="1"/>
            </p:cNvSpPr>
            <p:nvPr/>
          </p:nvSpPr>
          <p:spPr bwMode="auto">
            <a:xfrm>
              <a:off x="380" y="960"/>
              <a:ext cx="0" cy="48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12" name="Rectangle 6"/>
            <p:cNvSpPr>
              <a:spLocks noChangeArrowheads="1"/>
            </p:cNvSpPr>
            <p:nvPr/>
          </p:nvSpPr>
          <p:spPr bwMode="auto">
            <a:xfrm>
              <a:off x="252" y="1040"/>
              <a:ext cx="99" cy="96"/>
            </a:xfrm>
            <a:prstGeom prst="rect">
              <a:avLst/>
            </a:prstGeom>
            <a:solidFill>
              <a:srgbClr val="0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endParaRPr lang="zh-CN" altLang="zh-CN" sz="1800" b="0">
                <a:ea typeface="宋体" panose="02010600030101010101" pitchFamily="2" charset="-122"/>
              </a:endParaRPr>
            </a:p>
          </p:txBody>
        </p:sp>
        <p:sp>
          <p:nvSpPr>
            <p:cNvPr id="37913" name="Text Box 7"/>
            <p:cNvSpPr txBox="1">
              <a:spLocks noChangeArrowheads="1"/>
            </p:cNvSpPr>
            <p:nvPr/>
          </p:nvSpPr>
          <p:spPr bwMode="auto">
            <a:xfrm>
              <a:off x="380" y="960"/>
              <a:ext cx="12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200">
                  <a:solidFill>
                    <a:srgbClr val="009900"/>
                  </a:solidFill>
                  <a:latin typeface="黑体" panose="02010609060101010101" pitchFamily="49" charset="-122"/>
                </a:rPr>
                <a:t>马斯京根法</a:t>
              </a:r>
            </a:p>
          </p:txBody>
        </p:sp>
      </p:grpSp>
      <p:pic>
        <p:nvPicPr>
          <p:cNvPr id="3790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849563"/>
            <a:ext cx="79724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7" name="TextBox 1"/>
          <p:cNvSpPr txBox="1">
            <a:spLocks noChangeArrowheads="1"/>
          </p:cNvSpPr>
          <p:nvPr/>
        </p:nvSpPr>
        <p:spPr bwMode="auto">
          <a:xfrm>
            <a:off x="2389188" y="5743575"/>
            <a:ext cx="452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t>漫湾实际出库与</a:t>
            </a:r>
            <a:r>
              <a:rPr lang="zh-CN" altLang="en-US" b="0">
                <a:solidFill>
                  <a:srgbClr val="FF0000"/>
                </a:solidFill>
              </a:rPr>
              <a:t>大朝山实际入库</a:t>
            </a:r>
            <a:endParaRPr lang="en-US" altLang="zh-CN" b="0">
              <a:solidFill>
                <a:srgbClr val="FF0000"/>
              </a:solidFill>
            </a:endParaRPr>
          </a:p>
        </p:txBody>
      </p:sp>
      <p:pic>
        <p:nvPicPr>
          <p:cNvPr id="26"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3" y="2849563"/>
            <a:ext cx="8153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2378075" y="5743575"/>
            <a:ext cx="452437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t>大朝山</a:t>
            </a:r>
            <a:r>
              <a:rPr lang="zh-CN" altLang="en-US" b="0">
                <a:solidFill>
                  <a:srgbClr val="FF0000"/>
                </a:solidFill>
              </a:rPr>
              <a:t>实际入库流量</a:t>
            </a:r>
            <a:r>
              <a:rPr lang="zh-CN" altLang="en-US" b="0"/>
              <a:t>与</a:t>
            </a:r>
            <a:r>
              <a:rPr lang="zh-CN" altLang="en-US" b="0">
                <a:solidFill>
                  <a:srgbClr val="3333FF"/>
                </a:solidFill>
              </a:rPr>
              <a:t>预测入库流量</a:t>
            </a:r>
            <a:endParaRPr lang="en-US" altLang="zh-CN" b="0">
              <a:solidFill>
                <a:srgbClr val="3333FF"/>
              </a:solidFill>
            </a:endParaRPr>
          </a:p>
        </p:txBody>
      </p:sp>
      <p:sp>
        <p:nvSpPr>
          <p:cNvPr id="22"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dirty="0">
                <a:solidFill>
                  <a:srgbClr val="000000"/>
                </a:solidFill>
              </a:rPr>
              <a:t>成果</a:t>
            </a:r>
            <a:r>
              <a:rPr lang="zh-CN" altLang="en-US" sz="2200" i="1" dirty="0" smtClean="0">
                <a:solidFill>
                  <a:srgbClr val="000000"/>
                </a:solidFill>
              </a:rPr>
              <a:t>一</a:t>
            </a:r>
            <a:endParaRPr lang="zh-CN" altLang="en-US" sz="2200" i="1" dirty="0">
              <a:solidFill>
                <a:srgbClr val="000000"/>
              </a:solidFill>
            </a:endParaRPr>
          </a:p>
        </p:txBody>
      </p:sp>
      <p:sp>
        <p:nvSpPr>
          <p:cNvPr id="23"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28" name="标题 1"/>
          <p:cNvSpPr txBox="1">
            <a:spLocks noChangeArrowheads="1"/>
          </p:cNvSpPr>
          <p:nvPr/>
        </p:nvSpPr>
        <p:spPr bwMode="auto">
          <a:xfrm>
            <a:off x="28574" y="906486"/>
            <a:ext cx="2638426" cy="40011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问题背景</a:t>
            </a:r>
          </a:p>
        </p:txBody>
      </p:sp>
      <p:sp>
        <p:nvSpPr>
          <p:cNvPr id="29" name="标题 1"/>
          <p:cNvSpPr txBox="1">
            <a:spLocks noChangeArrowheads="1"/>
          </p:cNvSpPr>
          <p:nvPr/>
        </p:nvSpPr>
        <p:spPr bwMode="auto">
          <a:xfrm>
            <a:off x="2683318" y="906463"/>
            <a:ext cx="3107881"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dirty="0">
                <a:solidFill>
                  <a:srgbClr val="000000"/>
                </a:solidFill>
                <a:latin typeface="微软雅黑" panose="020B0503020204020204" pitchFamily="34" charset="-122"/>
                <a:ea typeface="微软雅黑" panose="020B0503020204020204" pitchFamily="34" charset="-122"/>
              </a:rPr>
              <a:t>解决思路</a:t>
            </a:r>
          </a:p>
        </p:txBody>
      </p:sp>
      <p:sp>
        <p:nvSpPr>
          <p:cNvPr id="30" name="标题 1"/>
          <p:cNvSpPr txBox="1">
            <a:spLocks noChangeArrowheads="1"/>
          </p:cNvSpPr>
          <p:nvPr/>
        </p:nvSpPr>
        <p:spPr bwMode="auto">
          <a:xfrm>
            <a:off x="5791198" y="906463"/>
            <a:ext cx="3297239"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r>
              <a:rPr lang="zh-CN" altLang="en-US"/>
              <a:t>实例分析</a:t>
            </a:r>
          </a:p>
        </p:txBody>
      </p:sp>
      <p:sp>
        <p:nvSpPr>
          <p:cNvPr id="31" name="矩形 30"/>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4"/>
          <p:cNvSpPr txBox="1">
            <a:spLocks noChangeArrowheads="1"/>
          </p:cNvSpPr>
          <p:nvPr/>
        </p:nvSpPr>
        <p:spPr bwMode="auto">
          <a:xfrm>
            <a:off x="28575" y="0"/>
            <a:ext cx="91154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dirty="0">
                <a:solidFill>
                  <a:srgbClr val="0000CC"/>
                </a:solidFill>
                <a:ea typeface="隶书" panose="02010509060101010101" pitchFamily="49" charset="-122"/>
              </a:rPr>
              <a:t>3. </a:t>
            </a:r>
            <a:r>
              <a:rPr lang="zh-CN" altLang="en-US" sz="4800" b="0" dirty="0">
                <a:solidFill>
                  <a:srgbClr val="0000CC"/>
                </a:solidFill>
                <a:ea typeface="隶书" panose="02010509060101010101" pitchFamily="49" charset="-122"/>
              </a:rPr>
              <a:t>研究</a:t>
            </a:r>
            <a:r>
              <a:rPr lang="zh-CN" altLang="en-US" sz="4800" b="0" dirty="0" smtClean="0">
                <a:solidFill>
                  <a:srgbClr val="0000CC"/>
                </a:solidFill>
                <a:ea typeface="隶书" panose="02010509060101010101" pitchFamily="49" charset="-122"/>
              </a:rPr>
              <a:t>成果</a:t>
            </a:r>
            <a:endParaRPr lang="zh-CN" altLang="en-US" sz="4800" b="0" dirty="0">
              <a:solidFill>
                <a:srgbClr val="0000CC"/>
              </a:solidFill>
              <a:ea typeface="隶书" panose="02010509060101010101" pitchFamily="49" charset="-122"/>
            </a:endParaRPr>
          </a:p>
        </p:txBody>
      </p:sp>
      <p:sp>
        <p:nvSpPr>
          <p:cNvPr id="39939" name="Text Box 3"/>
          <p:cNvSpPr txBox="1">
            <a:spLocks noChangeArrowheads="1"/>
          </p:cNvSpPr>
          <p:nvPr/>
        </p:nvSpPr>
        <p:spPr bwMode="auto">
          <a:xfrm>
            <a:off x="381000" y="2971800"/>
            <a:ext cx="8458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dirty="0">
                <a:solidFill>
                  <a:srgbClr val="FF0000"/>
                </a:solidFill>
                <a:latin typeface="黑体" panose="02010609060101010101" pitchFamily="49" charset="-122"/>
              </a:rPr>
              <a:t>成果</a:t>
            </a:r>
            <a:r>
              <a:rPr lang="zh-CN" altLang="en-US" sz="2800" dirty="0" smtClean="0">
                <a:solidFill>
                  <a:srgbClr val="FF0000"/>
                </a:solidFill>
                <a:latin typeface="黑体" panose="02010609060101010101" pitchFamily="49" charset="-122"/>
              </a:rPr>
              <a:t>二</a:t>
            </a:r>
            <a:endParaRPr lang="en-US" altLang="zh-CN" sz="2800" dirty="0">
              <a:solidFill>
                <a:srgbClr val="FF0000"/>
              </a:solidFill>
              <a:latin typeface="黑体" panose="02010609060101010101" pitchFamily="49" charset="-122"/>
            </a:endParaRPr>
          </a:p>
          <a:p>
            <a:pPr algn="ctr" eaLnBrk="1" hangingPunct="1">
              <a:spcBef>
                <a:spcPct val="50000"/>
              </a:spcBef>
            </a:pPr>
            <a:r>
              <a:rPr lang="zh-CN" altLang="en-US" sz="2800" dirty="0">
                <a:solidFill>
                  <a:srgbClr val="0000CC"/>
                </a:solidFill>
                <a:latin typeface="黑体" panose="02010609060101010101" pitchFamily="49" charset="-122"/>
              </a:rPr>
              <a:t>梯级流域超短期区间来水确定模型及方法</a:t>
            </a:r>
          </a:p>
          <a:p>
            <a:pPr algn="ctr" eaLnBrk="1" hangingPunct="1">
              <a:spcBef>
                <a:spcPct val="50000"/>
              </a:spcBef>
            </a:pPr>
            <a:endParaRPr lang="zh-CN" altLang="en-US" sz="2800" dirty="0">
              <a:solidFill>
                <a:srgbClr val="FF3300"/>
              </a:solidFill>
              <a:latin typeface="黑体" panose="02010609060101010101" pitchFamily="49" charset="-122"/>
            </a:endParaRPr>
          </a:p>
        </p:txBody>
      </p:sp>
    </p:spTree>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43011"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梯级流域超短期区间来水确定模型及方法</a:t>
            </a:r>
          </a:p>
        </p:txBody>
      </p:sp>
      <p:pic>
        <p:nvPicPr>
          <p:cNvPr id="43013" name="Picture 5" descr="bar_1"/>
          <p:cNvPicPr>
            <a:picLocks noChangeAspect="1" noChangeArrowheads="1"/>
          </p:cNvPicPr>
          <p:nvPr/>
        </p:nvPicPr>
        <p:blipFill>
          <a:blip r:embed="rId3">
            <a:clrChange>
              <a:clrFrom>
                <a:srgbClr val="060606"/>
              </a:clrFrom>
              <a:clrTo>
                <a:srgbClr val="060606">
                  <a:alpha val="0"/>
                </a:srgbClr>
              </a:clrTo>
            </a:clrChange>
            <a:extLst>
              <a:ext uri="{28A0092B-C50C-407E-A947-70E740481C1C}">
                <a14:useLocalDpi xmlns:a14="http://schemas.microsoft.com/office/drawing/2010/main" val="0"/>
              </a:ext>
            </a:extLst>
          </a:blip>
          <a:srcRect/>
          <a:stretch>
            <a:fillRect/>
          </a:stretch>
        </p:blipFill>
        <p:spPr bwMode="auto">
          <a:xfrm>
            <a:off x="76200" y="2708275"/>
            <a:ext cx="43815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6"/>
          <p:cNvSpPr>
            <a:spLocks noChangeArrowheads="1"/>
          </p:cNvSpPr>
          <p:nvPr/>
        </p:nvSpPr>
        <p:spPr bwMode="auto">
          <a:xfrm>
            <a:off x="150813" y="2763838"/>
            <a:ext cx="14430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just" eaLnBrk="1" latinLnBrk="1" hangingPunct="1"/>
            <a:r>
              <a:rPr kumimoji="1" lang="zh-CN" altLang="en-US" sz="2400" b="0">
                <a:solidFill>
                  <a:srgbClr val="003300"/>
                </a:solidFill>
                <a:latin typeface="黑体" panose="02010609060101010101" pitchFamily="49" charset="-122"/>
              </a:rPr>
              <a:t>物理模型</a:t>
            </a:r>
            <a:endParaRPr kumimoji="1" lang="ko-KR" altLang="en-US" sz="2400" b="0">
              <a:solidFill>
                <a:srgbClr val="003300"/>
              </a:solidFill>
              <a:latin typeface="黑体" panose="02010609060101010101" pitchFamily="49" charset="-122"/>
              <a:ea typeface="HY헤드라인M" pitchFamily="18" charset="-127"/>
            </a:endParaRPr>
          </a:p>
        </p:txBody>
      </p:sp>
      <p:sp>
        <p:nvSpPr>
          <p:cNvPr id="43015" name="Rectangle 7"/>
          <p:cNvSpPr>
            <a:spLocks noChangeArrowheads="1"/>
          </p:cNvSpPr>
          <p:nvPr/>
        </p:nvSpPr>
        <p:spPr bwMode="auto">
          <a:xfrm>
            <a:off x="109538" y="4841875"/>
            <a:ext cx="4157662"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latinLnBrk="1" hangingPunct="1">
              <a:lnSpc>
                <a:spcPct val="115000"/>
              </a:lnSpc>
              <a:buSzPct val="140000"/>
            </a:pPr>
            <a:r>
              <a:rPr kumimoji="1" lang="zh-CN" altLang="en-US" sz="1800" b="0">
                <a:solidFill>
                  <a:srgbClr val="FF0000"/>
                </a:solidFill>
                <a:latin typeface="黑体" panose="02010609060101010101" pitchFamily="49" charset="-122"/>
              </a:rPr>
              <a:t>区间流域产汇流量（降雨和支流水电站影响）</a:t>
            </a:r>
            <a:endParaRPr kumimoji="1" lang="ko-KR" altLang="en-US" sz="1800" b="0">
              <a:solidFill>
                <a:srgbClr val="FF0000"/>
              </a:solidFill>
              <a:latin typeface="黑体" panose="02010609060101010101" pitchFamily="49" charset="-122"/>
            </a:endParaRPr>
          </a:p>
        </p:txBody>
      </p:sp>
      <p:pic>
        <p:nvPicPr>
          <p:cNvPr id="43016" name="Picture 9" descr="bar_2"/>
          <p:cNvPicPr>
            <a:picLocks noChangeAspect="1" noChangeArrowheads="1"/>
          </p:cNvPicPr>
          <p:nvPr/>
        </p:nvPicPr>
        <p:blipFill>
          <a:blip r:embed="rId4">
            <a:clrChange>
              <a:clrFrom>
                <a:srgbClr val="060606"/>
              </a:clrFrom>
              <a:clrTo>
                <a:srgbClr val="060606">
                  <a:alpha val="0"/>
                </a:srgbClr>
              </a:clrTo>
            </a:clrChange>
            <a:extLst>
              <a:ext uri="{28A0092B-C50C-407E-A947-70E740481C1C}">
                <a14:useLocalDpi xmlns:a14="http://schemas.microsoft.com/office/drawing/2010/main" val="0"/>
              </a:ext>
            </a:extLst>
          </a:blip>
          <a:srcRect/>
          <a:stretch>
            <a:fillRect/>
          </a:stretch>
        </p:blipFill>
        <p:spPr bwMode="auto">
          <a:xfrm>
            <a:off x="4586288" y="2720975"/>
            <a:ext cx="4381500"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Rectangle 10"/>
          <p:cNvSpPr>
            <a:spLocks noChangeArrowheads="1"/>
          </p:cNvSpPr>
          <p:nvPr/>
        </p:nvSpPr>
        <p:spPr bwMode="auto">
          <a:xfrm>
            <a:off x="4652963" y="2757488"/>
            <a:ext cx="17240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just" eaLnBrk="1" latinLnBrk="1" hangingPunct="1"/>
            <a:r>
              <a:rPr kumimoji="1" lang="zh-CN" altLang="en-US" sz="2400" b="0">
                <a:solidFill>
                  <a:srgbClr val="003300"/>
                </a:solidFill>
                <a:latin typeface="黑体" panose="02010609060101010101" pitchFamily="49" charset="-122"/>
              </a:rPr>
              <a:t>统计学模型</a:t>
            </a:r>
            <a:endParaRPr kumimoji="1" lang="ko-KR" altLang="en-US" sz="2400" b="0">
              <a:solidFill>
                <a:srgbClr val="003300"/>
              </a:solidFill>
              <a:latin typeface="黑体" panose="02010609060101010101" pitchFamily="49" charset="-122"/>
            </a:endParaRPr>
          </a:p>
        </p:txBody>
      </p:sp>
      <p:sp>
        <p:nvSpPr>
          <p:cNvPr id="43018" name="Rectangle 7"/>
          <p:cNvSpPr>
            <a:spLocks noChangeArrowheads="1"/>
          </p:cNvSpPr>
          <p:nvPr/>
        </p:nvSpPr>
        <p:spPr bwMode="auto">
          <a:xfrm>
            <a:off x="76200" y="4005263"/>
            <a:ext cx="442436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latinLnBrk="1" hangingPunct="1">
              <a:lnSpc>
                <a:spcPct val="115000"/>
              </a:lnSpc>
              <a:buSzPct val="140000"/>
            </a:pPr>
            <a:r>
              <a:rPr kumimoji="1" lang="zh-CN" altLang="en-US" sz="1800" b="0">
                <a:solidFill>
                  <a:srgbClr val="FF0000"/>
                </a:solidFill>
                <a:latin typeface="黑体" panose="02010609060101010101" pitchFamily="49" charset="-122"/>
              </a:rPr>
              <a:t>净雨量</a:t>
            </a:r>
            <a:r>
              <a:rPr kumimoji="1" lang="en-US" altLang="zh-CN" sz="1800" b="0">
                <a:solidFill>
                  <a:srgbClr val="000066"/>
                </a:solidFill>
                <a:latin typeface="黑体" panose="02010609060101010101" pitchFamily="49" charset="-122"/>
              </a:rPr>
              <a:t>=</a:t>
            </a:r>
            <a:r>
              <a:rPr kumimoji="1" lang="zh-CN" altLang="en-US" sz="1800" b="0">
                <a:solidFill>
                  <a:srgbClr val="000066"/>
                </a:solidFill>
                <a:latin typeface="黑体" panose="02010609060101010101" pitchFamily="49" charset="-122"/>
              </a:rPr>
              <a:t>降雨量</a:t>
            </a:r>
            <a:r>
              <a:rPr kumimoji="1" lang="en-US" altLang="zh-CN" sz="1800" b="0">
                <a:solidFill>
                  <a:srgbClr val="000066"/>
                </a:solidFill>
                <a:latin typeface="黑体" panose="02010609060101010101" pitchFamily="49" charset="-122"/>
              </a:rPr>
              <a:t>-</a:t>
            </a:r>
            <a:r>
              <a:rPr kumimoji="1" lang="zh-CN" altLang="en-US" sz="1800" b="0">
                <a:solidFill>
                  <a:srgbClr val="000066"/>
                </a:solidFill>
                <a:latin typeface="黑体" panose="02010609060101010101" pitchFamily="49" charset="-122"/>
              </a:rPr>
              <a:t>蒸发量</a:t>
            </a:r>
            <a:r>
              <a:rPr kumimoji="1" lang="en-US" altLang="zh-CN" sz="1800" b="0">
                <a:solidFill>
                  <a:srgbClr val="000066"/>
                </a:solidFill>
                <a:latin typeface="黑体" panose="02010609060101010101" pitchFamily="49" charset="-122"/>
              </a:rPr>
              <a:t>-</a:t>
            </a:r>
            <a:r>
              <a:rPr kumimoji="1" lang="zh-CN" altLang="en-US" sz="1800" b="0">
                <a:solidFill>
                  <a:srgbClr val="000066"/>
                </a:solidFill>
                <a:latin typeface="黑体" panose="02010609060101010101" pitchFamily="49" charset="-122"/>
              </a:rPr>
              <a:t>下渗量</a:t>
            </a:r>
            <a:r>
              <a:rPr kumimoji="1" lang="en-US" altLang="zh-CN" sz="1800" b="0">
                <a:solidFill>
                  <a:srgbClr val="000066"/>
                </a:solidFill>
                <a:latin typeface="黑体" panose="02010609060101010101" pitchFamily="49" charset="-122"/>
              </a:rPr>
              <a:t>-</a:t>
            </a:r>
            <a:r>
              <a:rPr kumimoji="1" lang="zh-CN" altLang="en-US" sz="1800" b="0">
                <a:solidFill>
                  <a:srgbClr val="000066"/>
                </a:solidFill>
                <a:latin typeface="黑体" panose="02010609060101010101" pitchFamily="49" charset="-122"/>
              </a:rPr>
              <a:t>其它损失</a:t>
            </a:r>
            <a:endParaRPr kumimoji="1" lang="ko-KR" altLang="en-US" sz="1800" b="0">
              <a:solidFill>
                <a:srgbClr val="000066"/>
              </a:solidFill>
              <a:latin typeface="黑体" panose="02010609060101010101" pitchFamily="49" charset="-122"/>
            </a:endParaRPr>
          </a:p>
        </p:txBody>
      </p:sp>
      <p:sp>
        <p:nvSpPr>
          <p:cNvPr id="43019" name="Rectangle 6"/>
          <p:cNvSpPr>
            <a:spLocks noChangeArrowheads="1"/>
          </p:cNvSpPr>
          <p:nvPr/>
        </p:nvSpPr>
        <p:spPr bwMode="auto">
          <a:xfrm>
            <a:off x="133350" y="3589338"/>
            <a:ext cx="14239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just" eaLnBrk="1" latinLnBrk="1" hangingPunct="1"/>
            <a:r>
              <a:rPr kumimoji="1" lang="zh-CN" altLang="en-US" sz="2200" b="0">
                <a:solidFill>
                  <a:srgbClr val="003300"/>
                </a:solidFill>
                <a:latin typeface="黑体" panose="02010609060101010101" pitchFamily="49" charset="-122"/>
              </a:rPr>
              <a:t>输入信息</a:t>
            </a:r>
            <a:endParaRPr kumimoji="1" lang="ko-KR" altLang="en-US" sz="2200" b="0">
              <a:solidFill>
                <a:srgbClr val="003300"/>
              </a:solidFill>
              <a:latin typeface="黑体" panose="02010609060101010101" pitchFamily="49" charset="-122"/>
              <a:ea typeface="HY헤드라인M" pitchFamily="18" charset="-127"/>
            </a:endParaRPr>
          </a:p>
        </p:txBody>
      </p:sp>
      <p:sp>
        <p:nvSpPr>
          <p:cNvPr id="43020" name="AutoShape 26"/>
          <p:cNvSpPr>
            <a:spLocks noChangeArrowheads="1"/>
          </p:cNvSpPr>
          <p:nvPr/>
        </p:nvSpPr>
        <p:spPr bwMode="gray">
          <a:xfrm>
            <a:off x="28575" y="5678488"/>
            <a:ext cx="9069388" cy="911225"/>
          </a:xfrm>
          <a:prstGeom prst="roundRect">
            <a:avLst>
              <a:gd name="adj" fmla="val 4431"/>
            </a:avLst>
          </a:prstGeom>
          <a:solidFill>
            <a:srgbClr val="333399">
              <a:alpha val="98822"/>
            </a:srgbClr>
          </a:solidFill>
          <a:ln w="38100" algn="ctr">
            <a:solidFill>
              <a:srgbClr val="FFFFFF"/>
            </a:solidFill>
            <a:round/>
            <a:headEnd/>
            <a:tailEnd/>
          </a:ln>
          <a:effectLst>
            <a:outerShdw dist="63500" dir="3187806" algn="ctr" rotWithShape="0">
              <a:srgbClr val="001D3A"/>
            </a:outerShdw>
          </a:effectLst>
        </p:spPr>
        <p:txBody>
          <a:bodyPr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r>
              <a:rPr lang="zh-CN" altLang="en-US">
                <a:solidFill>
                  <a:schemeClr val="bg1"/>
                </a:solidFill>
              </a:rPr>
              <a:t>而本项目仅有历史降雨量、上游出库、下游入库，虽部分电站有降雨预报信息，但尺度是</a:t>
            </a:r>
            <a:r>
              <a:rPr lang="en-US" altLang="zh-CN">
                <a:solidFill>
                  <a:schemeClr val="bg1"/>
                </a:solidFill>
              </a:rPr>
              <a:t>8</a:t>
            </a:r>
            <a:r>
              <a:rPr lang="zh-CN" altLang="en-US">
                <a:solidFill>
                  <a:schemeClr val="bg1"/>
                </a:solidFill>
              </a:rPr>
              <a:t>小时或</a:t>
            </a:r>
            <a:r>
              <a:rPr lang="en-US" altLang="zh-CN">
                <a:solidFill>
                  <a:schemeClr val="bg1"/>
                </a:solidFill>
              </a:rPr>
              <a:t>24</a:t>
            </a:r>
            <a:r>
              <a:rPr lang="zh-CN" altLang="en-US">
                <a:solidFill>
                  <a:schemeClr val="bg1"/>
                </a:solidFill>
              </a:rPr>
              <a:t>小时，对超短期作用不大，因此可选择的预报模型极少。</a:t>
            </a:r>
          </a:p>
        </p:txBody>
      </p:sp>
      <p:sp>
        <p:nvSpPr>
          <p:cNvPr id="43021" name="Rectangle 6"/>
          <p:cNvSpPr>
            <a:spLocks noChangeArrowheads="1"/>
          </p:cNvSpPr>
          <p:nvPr/>
        </p:nvSpPr>
        <p:spPr bwMode="auto">
          <a:xfrm>
            <a:off x="160338" y="4381500"/>
            <a:ext cx="14239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just" eaLnBrk="1" latinLnBrk="1" hangingPunct="1"/>
            <a:r>
              <a:rPr kumimoji="1" lang="zh-CN" altLang="en-US" sz="2200" b="0">
                <a:solidFill>
                  <a:srgbClr val="003300"/>
                </a:solidFill>
                <a:latin typeface="黑体" panose="02010609060101010101" pitchFamily="49" charset="-122"/>
              </a:rPr>
              <a:t>输出信息</a:t>
            </a:r>
            <a:endParaRPr kumimoji="1" lang="ko-KR" altLang="en-US" sz="2200" b="0">
              <a:solidFill>
                <a:srgbClr val="003300"/>
              </a:solidFill>
              <a:latin typeface="黑体" panose="02010609060101010101" pitchFamily="49" charset="-122"/>
              <a:ea typeface="HY헤드라인M" pitchFamily="18" charset="-127"/>
            </a:endParaRPr>
          </a:p>
        </p:txBody>
      </p:sp>
      <p:sp>
        <p:nvSpPr>
          <p:cNvPr id="43022" name="矩形 28"/>
          <p:cNvSpPr>
            <a:spLocks noChangeArrowheads="1"/>
          </p:cNvSpPr>
          <p:nvPr/>
        </p:nvSpPr>
        <p:spPr bwMode="auto">
          <a:xfrm>
            <a:off x="0" y="1403350"/>
            <a:ext cx="89916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125000"/>
              </a:lnSpc>
              <a:buClr>
                <a:srgbClr val="00B050"/>
              </a:buClr>
            </a:pPr>
            <a:r>
              <a:rPr lang="zh-CN" altLang="en-US">
                <a:solidFill>
                  <a:srgbClr val="FF0000"/>
                </a:solidFill>
                <a:latin typeface="Times New Roman" panose="02020603050405020304" pitchFamily="18" charset="0"/>
                <a:ea typeface="楷体_GB2312"/>
                <a:cs typeface="Times New Roman" panose="02020603050405020304" pitchFamily="18" charset="0"/>
              </a:rPr>
              <a:t>难点一：</a:t>
            </a:r>
            <a:r>
              <a:rPr lang="zh-CN" altLang="en-US">
                <a:latin typeface="Times New Roman" panose="02020603050405020304" pitchFamily="18" charset="0"/>
                <a:ea typeface="楷体_GB2312"/>
                <a:cs typeface="Times New Roman" panose="02020603050405020304" pitchFamily="18" charset="0"/>
              </a:rPr>
              <a:t>模型选择，</a:t>
            </a:r>
            <a:r>
              <a:rPr lang="zh-CN" altLang="en-US">
                <a:latin typeface="Times New Roman" panose="02020603050405020304" pitchFamily="18" charset="0"/>
                <a:ea typeface="宋体" panose="02010600030101010101" pitchFamily="2" charset="-122"/>
                <a:cs typeface="Times New Roman" panose="02020603050405020304" pitchFamily="18" charset="0"/>
              </a:rPr>
              <a:t>区间来水预报模型种类非常多，根据原理可分物理模型（三水源新安江模型、降雨径流经验相关法、单位线法等）和统计学模型（神经网络模型、黑箱模型等），但这些模型的</a:t>
            </a:r>
            <a:r>
              <a:rPr lang="zh-CN" altLang="en-US">
                <a:solidFill>
                  <a:srgbClr val="FF0000"/>
                </a:solidFill>
                <a:latin typeface="Times New Roman" panose="02020603050405020304" pitchFamily="18" charset="0"/>
                <a:ea typeface="宋体" panose="02010600030101010101" pitchFamily="2" charset="-122"/>
                <a:cs typeface="Times New Roman" panose="02020603050405020304" pitchFamily="18" charset="0"/>
              </a:rPr>
              <a:t>最低要求是有输入与输出信息。</a:t>
            </a:r>
            <a:endParaRPr lang="en-US" altLang="zh-CN">
              <a:latin typeface="黑体" panose="02010609060101010101" pitchFamily="49" charset="-122"/>
              <a:ea typeface="宋体" panose="02010600030101010101" pitchFamily="2" charset="-122"/>
              <a:cs typeface="Times New Roman" panose="02020603050405020304" pitchFamily="18" charset="0"/>
            </a:endParaRPr>
          </a:p>
        </p:txBody>
      </p:sp>
      <p:sp>
        <p:nvSpPr>
          <p:cNvPr id="43023" name="Rectangle 7"/>
          <p:cNvSpPr>
            <a:spLocks noChangeArrowheads="1"/>
          </p:cNvSpPr>
          <p:nvPr/>
        </p:nvSpPr>
        <p:spPr bwMode="auto">
          <a:xfrm>
            <a:off x="4652963" y="4810125"/>
            <a:ext cx="4157662"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latinLnBrk="1" hangingPunct="1">
              <a:lnSpc>
                <a:spcPct val="115000"/>
              </a:lnSpc>
              <a:buSzPct val="140000"/>
            </a:pPr>
            <a:r>
              <a:rPr kumimoji="1" lang="zh-CN" altLang="en-US" sz="1800" b="0">
                <a:solidFill>
                  <a:srgbClr val="FF0000"/>
                </a:solidFill>
                <a:latin typeface="黑体" panose="02010609060101010101" pitchFamily="49" charset="-122"/>
              </a:rPr>
              <a:t>区间流域产汇流量（降雨和支流水电站影响）</a:t>
            </a:r>
            <a:endParaRPr kumimoji="1" lang="ko-KR" altLang="en-US" sz="1800" b="0">
              <a:solidFill>
                <a:srgbClr val="FF0000"/>
              </a:solidFill>
              <a:latin typeface="黑体" panose="02010609060101010101" pitchFamily="49" charset="-122"/>
            </a:endParaRPr>
          </a:p>
        </p:txBody>
      </p:sp>
      <p:sp>
        <p:nvSpPr>
          <p:cNvPr id="43024" name="Rectangle 7"/>
          <p:cNvSpPr>
            <a:spLocks noChangeArrowheads="1"/>
          </p:cNvSpPr>
          <p:nvPr/>
        </p:nvSpPr>
        <p:spPr bwMode="auto">
          <a:xfrm>
            <a:off x="4713288" y="3954463"/>
            <a:ext cx="38290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latinLnBrk="1" hangingPunct="1">
              <a:lnSpc>
                <a:spcPct val="115000"/>
              </a:lnSpc>
              <a:buSzPct val="140000"/>
            </a:pPr>
            <a:r>
              <a:rPr kumimoji="1" lang="zh-CN" altLang="en-US" sz="1800" b="0">
                <a:solidFill>
                  <a:srgbClr val="FF0000"/>
                </a:solidFill>
                <a:latin typeface="黑体" panose="02010609060101010101" pitchFamily="49" charset="-122"/>
              </a:rPr>
              <a:t>降雨量或净雨量</a:t>
            </a:r>
            <a:endParaRPr kumimoji="1" lang="ko-KR" altLang="en-US" sz="1800" b="0">
              <a:solidFill>
                <a:srgbClr val="000066"/>
              </a:solidFill>
              <a:latin typeface="黑体" panose="02010609060101010101" pitchFamily="49" charset="-122"/>
            </a:endParaRPr>
          </a:p>
        </p:txBody>
      </p:sp>
      <p:sp>
        <p:nvSpPr>
          <p:cNvPr id="43025" name="Rectangle 6"/>
          <p:cNvSpPr>
            <a:spLocks noChangeArrowheads="1"/>
          </p:cNvSpPr>
          <p:nvPr/>
        </p:nvSpPr>
        <p:spPr bwMode="auto">
          <a:xfrm>
            <a:off x="4713288" y="3589338"/>
            <a:ext cx="14239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just" eaLnBrk="1" latinLnBrk="1" hangingPunct="1"/>
            <a:r>
              <a:rPr kumimoji="1" lang="zh-CN" altLang="en-US" sz="2200" b="0">
                <a:solidFill>
                  <a:srgbClr val="003300"/>
                </a:solidFill>
                <a:latin typeface="黑体" panose="02010609060101010101" pitchFamily="49" charset="-122"/>
              </a:rPr>
              <a:t>输入信息</a:t>
            </a:r>
            <a:endParaRPr kumimoji="1" lang="ko-KR" altLang="en-US" sz="2200" b="0">
              <a:solidFill>
                <a:srgbClr val="003300"/>
              </a:solidFill>
              <a:latin typeface="黑体" panose="02010609060101010101" pitchFamily="49" charset="-122"/>
              <a:ea typeface="HY헤드라인M" pitchFamily="18" charset="-127"/>
            </a:endParaRPr>
          </a:p>
        </p:txBody>
      </p:sp>
      <p:sp>
        <p:nvSpPr>
          <p:cNvPr id="43026" name="Rectangle 6"/>
          <p:cNvSpPr>
            <a:spLocks noChangeArrowheads="1"/>
          </p:cNvSpPr>
          <p:nvPr/>
        </p:nvSpPr>
        <p:spPr bwMode="auto">
          <a:xfrm>
            <a:off x="4713288" y="4378325"/>
            <a:ext cx="14239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just" eaLnBrk="1" latinLnBrk="1" hangingPunct="1"/>
            <a:r>
              <a:rPr kumimoji="1" lang="zh-CN" altLang="en-US" sz="2200" b="0">
                <a:solidFill>
                  <a:srgbClr val="003300"/>
                </a:solidFill>
                <a:latin typeface="黑体" panose="02010609060101010101" pitchFamily="49" charset="-122"/>
              </a:rPr>
              <a:t>输出信息</a:t>
            </a:r>
            <a:endParaRPr kumimoji="1" lang="ko-KR" altLang="en-US" sz="2200" b="0">
              <a:solidFill>
                <a:srgbClr val="003300"/>
              </a:solidFill>
              <a:latin typeface="黑体" panose="02010609060101010101" pitchFamily="49" charset="-122"/>
              <a:ea typeface="HY헤드라인M" pitchFamily="18" charset="-127"/>
            </a:endParaRPr>
          </a:p>
        </p:txBody>
      </p:sp>
      <p:sp>
        <p:nvSpPr>
          <p:cNvPr id="26"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43031" name="标题 1"/>
          <p:cNvSpPr txBox="1">
            <a:spLocks noChangeArrowheads="1"/>
          </p:cNvSpPr>
          <p:nvPr/>
        </p:nvSpPr>
        <p:spPr bwMode="auto">
          <a:xfrm>
            <a:off x="2389633" y="914430"/>
            <a:ext cx="2487167"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解决思路</a:t>
            </a:r>
          </a:p>
        </p:txBody>
      </p:sp>
      <p:sp>
        <p:nvSpPr>
          <p:cNvPr id="29" name="标题 1"/>
          <p:cNvSpPr txBox="1">
            <a:spLocks noChangeArrowheads="1"/>
          </p:cNvSpPr>
          <p:nvPr/>
        </p:nvSpPr>
        <p:spPr bwMode="auto">
          <a:xfrm>
            <a:off x="66675" y="924719"/>
            <a:ext cx="2322512"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pPr>
              <a:defRPr/>
            </a:pPr>
            <a:r>
              <a:rPr lang="zh-CN" altLang="en-US" dirty="0" smtClean="0"/>
              <a:t>难点及挑战</a:t>
            </a:r>
          </a:p>
        </p:txBody>
      </p:sp>
      <p:sp>
        <p:nvSpPr>
          <p:cNvPr id="43035" name="标题 1"/>
          <p:cNvSpPr txBox="1">
            <a:spLocks noChangeArrowheads="1"/>
          </p:cNvSpPr>
          <p:nvPr/>
        </p:nvSpPr>
        <p:spPr bwMode="auto">
          <a:xfrm>
            <a:off x="7086600" y="914430"/>
            <a:ext cx="2001838"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实例分析</a:t>
            </a:r>
          </a:p>
        </p:txBody>
      </p:sp>
      <p:sp>
        <p:nvSpPr>
          <p:cNvPr id="31" name="矩形 30"/>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43037" name="标题 1"/>
          <p:cNvSpPr txBox="1">
            <a:spLocks noChangeArrowheads="1"/>
          </p:cNvSpPr>
          <p:nvPr/>
        </p:nvSpPr>
        <p:spPr bwMode="auto">
          <a:xfrm>
            <a:off x="4876800" y="914430"/>
            <a:ext cx="22098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建模求解</a:t>
            </a:r>
          </a:p>
        </p:txBody>
      </p:sp>
      <p:sp>
        <p:nvSpPr>
          <p:cNvPr id="27"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dirty="0">
                <a:solidFill>
                  <a:srgbClr val="000000"/>
                </a:solidFill>
              </a:rPr>
              <a:t>成果</a:t>
            </a:r>
            <a:r>
              <a:rPr lang="zh-CN" altLang="en-US" sz="2200" i="1" dirty="0" smtClean="0">
                <a:solidFill>
                  <a:srgbClr val="000000"/>
                </a:solidFill>
              </a:rPr>
              <a:t>一</a:t>
            </a:r>
            <a:endParaRPr lang="zh-CN" altLang="en-US" sz="2200" i="1" dirty="0">
              <a:solidFill>
                <a:srgbClr val="000000"/>
              </a:solidFill>
            </a:endParaRPr>
          </a:p>
        </p:txBody>
      </p:sp>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5233988"/>
            <a:ext cx="87630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45070"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梯级流域超短期区间来水确定模型及方法</a:t>
            </a:r>
          </a:p>
        </p:txBody>
      </p:sp>
      <p:sp>
        <p:nvSpPr>
          <p:cNvPr id="45073" name="矩形 14"/>
          <p:cNvSpPr>
            <a:spLocks noChangeArrowheads="1"/>
          </p:cNvSpPr>
          <p:nvPr/>
        </p:nvSpPr>
        <p:spPr bwMode="auto">
          <a:xfrm>
            <a:off x="0" y="1403350"/>
            <a:ext cx="8991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125000"/>
              </a:lnSpc>
              <a:buClr>
                <a:srgbClr val="00B050"/>
              </a:buClr>
            </a:pPr>
            <a:r>
              <a:rPr lang="zh-CN" altLang="en-US" dirty="0">
                <a:solidFill>
                  <a:srgbClr val="FF0000"/>
                </a:solidFill>
                <a:latin typeface="Times New Roman" panose="02020603050405020304" pitchFamily="18" charset="0"/>
                <a:ea typeface="楷体_GB2312"/>
                <a:cs typeface="Times New Roman" panose="02020603050405020304" pitchFamily="18" charset="0"/>
              </a:rPr>
              <a:t>难点二：</a:t>
            </a:r>
            <a:r>
              <a:rPr lang="zh-CN" altLang="en-US" dirty="0">
                <a:solidFill>
                  <a:srgbClr val="3333FF"/>
                </a:solidFill>
                <a:latin typeface="Times New Roman" panose="02020603050405020304" pitchFamily="18" charset="0"/>
                <a:ea typeface="楷体_GB2312"/>
                <a:cs typeface="Times New Roman" panose="02020603050405020304" pitchFamily="18" charset="0"/>
              </a:rPr>
              <a:t>资料处理</a:t>
            </a:r>
            <a:r>
              <a:rPr lang="zh-CN" altLang="en-US" dirty="0">
                <a:latin typeface="Times New Roman" panose="02020603050405020304" pitchFamily="18" charset="0"/>
                <a:ea typeface="楷体_GB2312"/>
                <a:cs typeface="Times New Roman" panose="02020603050405020304" pitchFamily="18" charset="0"/>
              </a:rPr>
              <a:t>，（</a:t>
            </a:r>
            <a:r>
              <a:rPr lang="en-US" altLang="zh-CN" dirty="0">
                <a:latin typeface="Times New Roman" panose="02020603050405020304" pitchFamily="18" charset="0"/>
                <a:ea typeface="楷体_GB2312"/>
                <a:cs typeface="Times New Roman" panose="02020603050405020304" pitchFamily="18" charset="0"/>
              </a:rPr>
              <a:t>1</a:t>
            </a:r>
            <a:r>
              <a:rPr lang="zh-CN" altLang="en-US" dirty="0">
                <a:latin typeface="Times New Roman" panose="02020603050405020304" pitchFamily="18" charset="0"/>
                <a:ea typeface="楷体_GB2312"/>
                <a:cs typeface="Times New Roman" panose="02020603050405020304" pitchFamily="18" charset="0"/>
              </a:rPr>
              <a:t>）对历史数据进行一致性和完成性分析，弥补</a:t>
            </a:r>
            <a:r>
              <a:rPr lang="zh-CN" altLang="zh-CN" dirty="0">
                <a:latin typeface="Times New Roman" panose="02020603050405020304" pitchFamily="18" charset="0"/>
                <a:ea typeface="宋体" panose="02010600030101010101" pitchFamily="2" charset="-122"/>
                <a:cs typeface="Times New Roman" panose="02020603050405020304" pitchFamily="18" charset="0"/>
              </a:rPr>
              <a:t>漏报</a:t>
            </a:r>
            <a:r>
              <a:rPr lang="zh-CN" altLang="en-US" dirty="0">
                <a:latin typeface="Times New Roman" panose="02020603050405020304" pitchFamily="18" charset="0"/>
                <a:ea typeface="宋体" panose="02010600030101010101" pitchFamily="2" charset="-122"/>
                <a:cs typeface="Times New Roman" panose="02020603050405020304" pitchFamily="18" charset="0"/>
              </a:rPr>
              <a:t>数据，</a:t>
            </a:r>
            <a:r>
              <a:rPr lang="zh-CN" altLang="zh-CN" dirty="0">
                <a:latin typeface="Times New Roman" panose="02020603050405020304" pitchFamily="18" charset="0"/>
                <a:ea typeface="宋体" panose="02010600030101010101" pitchFamily="2" charset="-122"/>
                <a:cs typeface="Times New Roman" panose="02020603050405020304" pitchFamily="18" charset="0"/>
              </a:rPr>
              <a:t>排除错报</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zh-CN" altLang="zh-CN" dirty="0">
                <a:latin typeface="Times New Roman" panose="02020603050405020304" pitchFamily="18" charset="0"/>
                <a:ea typeface="宋体" panose="02010600030101010101" pitchFamily="2" charset="-122"/>
                <a:cs typeface="Times New Roman" panose="02020603050405020304" pitchFamily="18" charset="0"/>
              </a:rPr>
              <a:t>异常数据</a:t>
            </a:r>
            <a:r>
              <a:rPr lang="zh-CN" altLang="en-US" dirty="0">
                <a:latin typeface="Times New Roman" panose="02020603050405020304" pitchFamily="18" charset="0"/>
                <a:ea typeface="宋体" panose="02010600030101010101" pitchFamily="2" charset="-122"/>
                <a:cs typeface="Times New Roman" panose="02020603050405020304" pitchFamily="18" charset="0"/>
              </a:rPr>
              <a:t>，此类工作繁重且容易出错；（</a:t>
            </a: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atin typeface="Times New Roman" panose="02020603050405020304" pitchFamily="18" charset="0"/>
                <a:ea typeface="宋体" panose="02010600030101010101" pitchFamily="2" charset="-122"/>
                <a:cs typeface="Times New Roman" panose="02020603050405020304" pitchFamily="18" charset="0"/>
              </a:rPr>
              <a:t>）区间还原计算，若上游出库流量与下游入库流量相关性不强，滞时对区间还原计算影响非常大，根据历史径流还原区间流量非常困难。</a:t>
            </a:r>
            <a:endParaRPr lang="en-US" altLang="zh-CN" dirty="0">
              <a:latin typeface="黑体" panose="02010609060101010101" pitchFamily="49" charset="-122"/>
              <a:ea typeface="宋体" panose="02010600030101010101" pitchFamily="2" charset="-122"/>
              <a:cs typeface="Times New Roman" panose="02020603050405020304" pitchFamily="18" charset="0"/>
            </a:endParaRPr>
          </a:p>
        </p:txBody>
      </p:sp>
      <p:pic>
        <p:nvPicPr>
          <p:cNvPr id="45074"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 y="3024188"/>
            <a:ext cx="87630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cxnSp>
        <p:nvCxnSpPr>
          <p:cNvPr id="45075" name="直接连接符 3"/>
          <p:cNvCxnSpPr>
            <a:cxnSpLocks noChangeShapeType="1"/>
          </p:cNvCxnSpPr>
          <p:nvPr/>
        </p:nvCxnSpPr>
        <p:spPr bwMode="auto">
          <a:xfrm>
            <a:off x="6019800" y="3276600"/>
            <a:ext cx="685800" cy="0"/>
          </a:xfrm>
          <a:prstGeom prst="line">
            <a:avLst/>
          </a:prstGeom>
          <a:noFill/>
          <a:ln w="25400" algn="ctr">
            <a:solidFill>
              <a:srgbClr val="7AA0CD"/>
            </a:solidFill>
            <a:round/>
            <a:headEnd/>
            <a:tailEnd/>
          </a:ln>
          <a:extLst>
            <a:ext uri="{909E8E84-426E-40DD-AFC4-6F175D3DCCD1}">
              <a14:hiddenFill xmlns:a14="http://schemas.microsoft.com/office/drawing/2010/main">
                <a:noFill/>
              </a14:hiddenFill>
            </a:ext>
          </a:extLst>
        </p:spPr>
      </p:cxnSp>
      <p:sp>
        <p:nvSpPr>
          <p:cNvPr id="45076" name="TextBox 1"/>
          <p:cNvSpPr txBox="1">
            <a:spLocks noChangeArrowheads="1"/>
          </p:cNvSpPr>
          <p:nvPr/>
        </p:nvSpPr>
        <p:spPr bwMode="auto">
          <a:xfrm>
            <a:off x="6689725" y="3084513"/>
            <a:ext cx="205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800" b="0">
                <a:solidFill>
                  <a:srgbClr val="7AA0CD"/>
                </a:solidFill>
              </a:rPr>
              <a:t>大盈江一级出库</a:t>
            </a:r>
            <a:endParaRPr lang="en-US" altLang="zh-CN" sz="1800" b="0">
              <a:solidFill>
                <a:srgbClr val="7AA0CD"/>
              </a:solidFill>
            </a:endParaRPr>
          </a:p>
        </p:txBody>
      </p:sp>
      <p:cxnSp>
        <p:nvCxnSpPr>
          <p:cNvPr id="45077" name="直接连接符 30"/>
          <p:cNvCxnSpPr>
            <a:cxnSpLocks noChangeShapeType="1"/>
          </p:cNvCxnSpPr>
          <p:nvPr/>
        </p:nvCxnSpPr>
        <p:spPr bwMode="auto">
          <a:xfrm>
            <a:off x="6035675" y="3560763"/>
            <a:ext cx="685800" cy="0"/>
          </a:xfrm>
          <a:prstGeom prst="line">
            <a:avLst/>
          </a:prstGeom>
          <a:noFill/>
          <a:ln w="25400" algn="ctr">
            <a:solidFill>
              <a:srgbClr val="C35956"/>
            </a:solidFill>
            <a:round/>
            <a:headEnd/>
            <a:tailEnd/>
          </a:ln>
          <a:extLst>
            <a:ext uri="{909E8E84-426E-40DD-AFC4-6F175D3DCCD1}">
              <a14:hiddenFill xmlns:a14="http://schemas.microsoft.com/office/drawing/2010/main">
                <a:noFill/>
              </a14:hiddenFill>
            </a:ext>
          </a:extLst>
        </p:spPr>
      </p:cxnSp>
      <p:sp>
        <p:nvSpPr>
          <p:cNvPr id="45078" name="TextBox 1"/>
          <p:cNvSpPr txBox="1">
            <a:spLocks noChangeArrowheads="1"/>
          </p:cNvSpPr>
          <p:nvPr/>
        </p:nvSpPr>
        <p:spPr bwMode="auto">
          <a:xfrm>
            <a:off x="6705600" y="3370263"/>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800" b="0">
                <a:solidFill>
                  <a:srgbClr val="C35956"/>
                </a:solidFill>
              </a:rPr>
              <a:t>大盈江二级入库</a:t>
            </a:r>
            <a:endParaRPr lang="en-US" altLang="zh-CN" sz="1800" b="0">
              <a:solidFill>
                <a:srgbClr val="C35956"/>
              </a:solidFill>
            </a:endParaRPr>
          </a:p>
        </p:txBody>
      </p:sp>
      <p:cxnSp>
        <p:nvCxnSpPr>
          <p:cNvPr id="45079" name="直接连接符 32"/>
          <p:cNvCxnSpPr>
            <a:cxnSpLocks noChangeShapeType="1"/>
          </p:cNvCxnSpPr>
          <p:nvPr/>
        </p:nvCxnSpPr>
        <p:spPr bwMode="auto">
          <a:xfrm>
            <a:off x="6519863" y="5197475"/>
            <a:ext cx="685800" cy="0"/>
          </a:xfrm>
          <a:prstGeom prst="line">
            <a:avLst/>
          </a:prstGeom>
          <a:noFill/>
          <a:ln w="25400" algn="ctr">
            <a:solidFill>
              <a:srgbClr val="7AA0CD"/>
            </a:solidFill>
            <a:round/>
            <a:headEnd/>
            <a:tailEnd/>
          </a:ln>
          <a:extLst>
            <a:ext uri="{909E8E84-426E-40DD-AFC4-6F175D3DCCD1}">
              <a14:hiddenFill xmlns:a14="http://schemas.microsoft.com/office/drawing/2010/main">
                <a:noFill/>
              </a14:hiddenFill>
            </a:ext>
          </a:extLst>
        </p:spPr>
      </p:cxnSp>
      <p:sp>
        <p:nvSpPr>
          <p:cNvPr id="45080" name="TextBox 1"/>
          <p:cNvSpPr txBox="1">
            <a:spLocks noChangeArrowheads="1"/>
          </p:cNvSpPr>
          <p:nvPr/>
        </p:nvSpPr>
        <p:spPr bwMode="auto">
          <a:xfrm>
            <a:off x="7221538" y="4992688"/>
            <a:ext cx="1389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800" b="0">
                <a:solidFill>
                  <a:srgbClr val="7AA0CD"/>
                </a:solidFill>
              </a:rPr>
              <a:t>石门坎出库</a:t>
            </a:r>
            <a:endParaRPr lang="en-US" altLang="zh-CN" sz="1800" b="0">
              <a:solidFill>
                <a:srgbClr val="7AA0CD"/>
              </a:solidFill>
            </a:endParaRPr>
          </a:p>
        </p:txBody>
      </p:sp>
      <p:cxnSp>
        <p:nvCxnSpPr>
          <p:cNvPr id="45081" name="直接连接符 34"/>
          <p:cNvCxnSpPr>
            <a:cxnSpLocks noChangeShapeType="1"/>
          </p:cNvCxnSpPr>
          <p:nvPr/>
        </p:nvCxnSpPr>
        <p:spPr bwMode="auto">
          <a:xfrm>
            <a:off x="6535738" y="5481638"/>
            <a:ext cx="685800" cy="0"/>
          </a:xfrm>
          <a:prstGeom prst="line">
            <a:avLst/>
          </a:prstGeom>
          <a:noFill/>
          <a:ln w="25400" algn="ctr">
            <a:solidFill>
              <a:srgbClr val="C35956"/>
            </a:solidFill>
            <a:round/>
            <a:headEnd/>
            <a:tailEnd/>
          </a:ln>
          <a:extLst>
            <a:ext uri="{909E8E84-426E-40DD-AFC4-6F175D3DCCD1}">
              <a14:hiddenFill xmlns:a14="http://schemas.microsoft.com/office/drawing/2010/main">
                <a:noFill/>
              </a14:hiddenFill>
            </a:ext>
          </a:extLst>
        </p:spPr>
      </p:cxnSp>
      <p:sp>
        <p:nvSpPr>
          <p:cNvPr id="45082" name="TextBox 1"/>
          <p:cNvSpPr txBox="1">
            <a:spLocks noChangeArrowheads="1"/>
          </p:cNvSpPr>
          <p:nvPr/>
        </p:nvSpPr>
        <p:spPr bwMode="auto">
          <a:xfrm>
            <a:off x="7205663" y="5297488"/>
            <a:ext cx="128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800" b="0">
                <a:solidFill>
                  <a:srgbClr val="C35956"/>
                </a:solidFill>
              </a:rPr>
              <a:t>龙马入库</a:t>
            </a:r>
            <a:endParaRPr lang="en-US" altLang="zh-CN" sz="1800" b="0">
              <a:solidFill>
                <a:srgbClr val="C35956"/>
              </a:solidFill>
            </a:endParaRPr>
          </a:p>
        </p:txBody>
      </p:sp>
      <p:sp>
        <p:nvSpPr>
          <p:cNvPr id="45083" name="TextBox 1"/>
          <p:cNvSpPr txBox="1">
            <a:spLocks noChangeArrowheads="1"/>
          </p:cNvSpPr>
          <p:nvPr/>
        </p:nvSpPr>
        <p:spPr bwMode="auto">
          <a:xfrm>
            <a:off x="3581400" y="5140325"/>
            <a:ext cx="310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en-US" altLang="zh-CN" b="0"/>
              <a:t>2014</a:t>
            </a:r>
            <a:r>
              <a:rPr lang="zh-CN" altLang="en-US" b="0"/>
              <a:t>年</a:t>
            </a:r>
            <a:r>
              <a:rPr lang="en-US" altLang="zh-CN" b="0"/>
              <a:t>12</a:t>
            </a:r>
            <a:r>
              <a:rPr lang="zh-CN" altLang="en-US" b="0"/>
              <a:t>月</a:t>
            </a:r>
            <a:r>
              <a:rPr lang="en-US" altLang="zh-CN" b="0"/>
              <a:t>25</a:t>
            </a:r>
            <a:r>
              <a:rPr lang="zh-CN" altLang="en-US" b="0"/>
              <a:t>日</a:t>
            </a:r>
            <a:r>
              <a:rPr lang="en-US" altLang="zh-CN" b="0"/>
              <a:t>~31</a:t>
            </a:r>
            <a:r>
              <a:rPr lang="zh-CN" altLang="en-US" b="0"/>
              <a:t>日</a:t>
            </a:r>
            <a:endParaRPr lang="en-US" altLang="zh-CN" b="0">
              <a:solidFill>
                <a:srgbClr val="3333FF"/>
              </a:solidFill>
            </a:endParaRPr>
          </a:p>
        </p:txBody>
      </p:sp>
      <p:sp>
        <p:nvSpPr>
          <p:cNvPr id="45084" name="TextBox 1"/>
          <p:cNvSpPr txBox="1">
            <a:spLocks noChangeArrowheads="1"/>
          </p:cNvSpPr>
          <p:nvPr/>
        </p:nvSpPr>
        <p:spPr bwMode="auto">
          <a:xfrm>
            <a:off x="4862513" y="3224213"/>
            <a:ext cx="1208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t>基本都是</a:t>
            </a:r>
            <a:endParaRPr lang="en-US" altLang="zh-CN" b="0"/>
          </a:p>
        </p:txBody>
      </p:sp>
      <p:sp>
        <p:nvSpPr>
          <p:cNvPr id="25"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dirty="0">
                <a:solidFill>
                  <a:srgbClr val="000000"/>
                </a:solidFill>
              </a:rPr>
              <a:t>成果</a:t>
            </a:r>
            <a:r>
              <a:rPr lang="zh-CN" altLang="en-US" sz="2200" i="1" dirty="0" smtClean="0">
                <a:solidFill>
                  <a:srgbClr val="000000"/>
                </a:solidFill>
              </a:rPr>
              <a:t>一</a:t>
            </a:r>
            <a:endParaRPr lang="zh-CN" altLang="en-US" sz="2200" i="1" dirty="0">
              <a:solidFill>
                <a:srgbClr val="000000"/>
              </a:solidFill>
            </a:endParaRPr>
          </a:p>
        </p:txBody>
      </p:sp>
      <p:sp>
        <p:nvSpPr>
          <p:cNvPr id="26"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27" name="标题 1"/>
          <p:cNvSpPr txBox="1">
            <a:spLocks noChangeArrowheads="1"/>
          </p:cNvSpPr>
          <p:nvPr/>
        </p:nvSpPr>
        <p:spPr bwMode="auto">
          <a:xfrm>
            <a:off x="2389633" y="914430"/>
            <a:ext cx="2487167"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解决思路</a:t>
            </a:r>
          </a:p>
        </p:txBody>
      </p:sp>
      <p:sp>
        <p:nvSpPr>
          <p:cNvPr id="28" name="标题 1"/>
          <p:cNvSpPr txBox="1">
            <a:spLocks noChangeArrowheads="1"/>
          </p:cNvSpPr>
          <p:nvPr/>
        </p:nvSpPr>
        <p:spPr bwMode="auto">
          <a:xfrm>
            <a:off x="66675" y="924719"/>
            <a:ext cx="2322512"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pPr>
              <a:defRPr/>
            </a:pPr>
            <a:r>
              <a:rPr lang="zh-CN" altLang="en-US" dirty="0" smtClean="0"/>
              <a:t>难点及挑战</a:t>
            </a:r>
          </a:p>
        </p:txBody>
      </p:sp>
      <p:sp>
        <p:nvSpPr>
          <p:cNvPr id="29" name="标题 1"/>
          <p:cNvSpPr txBox="1">
            <a:spLocks noChangeArrowheads="1"/>
          </p:cNvSpPr>
          <p:nvPr/>
        </p:nvSpPr>
        <p:spPr bwMode="auto">
          <a:xfrm>
            <a:off x="7086600" y="914430"/>
            <a:ext cx="2001838"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实例分析</a:t>
            </a:r>
          </a:p>
        </p:txBody>
      </p:sp>
      <p:sp>
        <p:nvSpPr>
          <p:cNvPr id="30" name="矩形 29"/>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31" name="标题 1"/>
          <p:cNvSpPr txBox="1">
            <a:spLocks noChangeArrowheads="1"/>
          </p:cNvSpPr>
          <p:nvPr/>
        </p:nvSpPr>
        <p:spPr bwMode="auto">
          <a:xfrm>
            <a:off x="4876800" y="914430"/>
            <a:ext cx="22098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建模求解</a:t>
            </a:r>
          </a:p>
        </p:txBody>
      </p:sp>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47117"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梯级流域超短期区间来水确定模型及方法</a:t>
            </a:r>
          </a:p>
        </p:txBody>
      </p:sp>
      <p:sp>
        <p:nvSpPr>
          <p:cNvPr id="47118"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a:solidFill>
                  <a:srgbClr val="000000"/>
                </a:solidFill>
              </a:rPr>
              <a:t>创新点二</a:t>
            </a:r>
          </a:p>
        </p:txBody>
      </p:sp>
      <p:sp>
        <p:nvSpPr>
          <p:cNvPr id="47120" name="文本框 1"/>
          <p:cNvSpPr txBox="1">
            <a:spLocks noChangeArrowheads="1"/>
          </p:cNvSpPr>
          <p:nvPr/>
        </p:nvSpPr>
        <p:spPr bwMode="auto">
          <a:xfrm>
            <a:off x="2654300" y="1589088"/>
            <a:ext cx="3670300" cy="76993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600">
                <a:solidFill>
                  <a:srgbClr val="3333FF"/>
                </a:solidFill>
                <a:ea typeface="宋体" panose="02010600030101010101" pitchFamily="2" charset="-122"/>
              </a:rPr>
              <a:t>收集资料</a:t>
            </a:r>
            <a:endParaRPr lang="en-US" altLang="zh-CN" sz="2600">
              <a:solidFill>
                <a:srgbClr val="3333FF"/>
              </a:solidFill>
              <a:ea typeface="宋体" panose="02010600030101010101" pitchFamily="2" charset="-122"/>
            </a:endParaRPr>
          </a:p>
          <a:p>
            <a:pPr algn="ctr"/>
            <a:r>
              <a:rPr lang="zh-CN" altLang="en-US" sz="1800">
                <a:ea typeface="宋体" panose="02010600030101010101" pitchFamily="2" charset="-122"/>
              </a:rPr>
              <a:t>上游出库、下游入库、距离等</a:t>
            </a:r>
          </a:p>
        </p:txBody>
      </p:sp>
      <p:sp>
        <p:nvSpPr>
          <p:cNvPr id="47121" name="文本框 1"/>
          <p:cNvSpPr txBox="1">
            <a:spLocks noChangeArrowheads="1"/>
          </p:cNvSpPr>
          <p:nvPr/>
        </p:nvSpPr>
        <p:spPr bwMode="auto">
          <a:xfrm>
            <a:off x="1371600" y="2709863"/>
            <a:ext cx="6234113" cy="7683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600">
                <a:solidFill>
                  <a:srgbClr val="3333FF"/>
                </a:solidFill>
                <a:ea typeface="宋体" panose="02010600030101010101" pitchFamily="2" charset="-122"/>
              </a:rPr>
              <a:t>处理资料</a:t>
            </a:r>
            <a:endParaRPr lang="en-US" altLang="zh-CN" sz="2600">
              <a:solidFill>
                <a:srgbClr val="3333FF"/>
              </a:solidFill>
              <a:ea typeface="宋体" panose="02010600030101010101" pitchFamily="2" charset="-122"/>
            </a:endParaRPr>
          </a:p>
          <a:p>
            <a:pPr algn="ctr"/>
            <a:r>
              <a:rPr lang="zh-CN" altLang="en-US" sz="1800">
                <a:ea typeface="宋体" panose="02010600030101010101" pitchFamily="2" charset="-122"/>
              </a:rPr>
              <a:t>弥补漏报、排除错报、异常数据等</a:t>
            </a:r>
          </a:p>
        </p:txBody>
      </p:sp>
      <p:sp>
        <p:nvSpPr>
          <p:cNvPr id="47122" name="文本框 1"/>
          <p:cNvSpPr txBox="1">
            <a:spLocks noChangeArrowheads="1"/>
          </p:cNvSpPr>
          <p:nvPr/>
        </p:nvSpPr>
        <p:spPr bwMode="auto">
          <a:xfrm>
            <a:off x="2235200" y="3829050"/>
            <a:ext cx="4506913" cy="76993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600" dirty="0">
                <a:solidFill>
                  <a:srgbClr val="3333FF"/>
                </a:solidFill>
                <a:ea typeface="宋体" panose="02010600030101010101" pitchFamily="2" charset="-122"/>
              </a:rPr>
              <a:t>选择方法</a:t>
            </a:r>
            <a:endParaRPr lang="en-US" altLang="zh-CN" sz="2600" dirty="0">
              <a:solidFill>
                <a:srgbClr val="3333FF"/>
              </a:solidFill>
              <a:ea typeface="宋体" panose="02010600030101010101" pitchFamily="2" charset="-122"/>
            </a:endParaRPr>
          </a:p>
          <a:p>
            <a:pPr algn="ctr"/>
            <a:r>
              <a:rPr lang="zh-CN" altLang="en-US" sz="1800" dirty="0">
                <a:solidFill>
                  <a:srgbClr val="FF0000"/>
                </a:solidFill>
                <a:ea typeface="宋体" panose="02010600030101010101" pitchFamily="2" charset="-122"/>
              </a:rPr>
              <a:t>区分龙头和非龙头电站</a:t>
            </a:r>
          </a:p>
        </p:txBody>
      </p:sp>
      <p:sp>
        <p:nvSpPr>
          <p:cNvPr id="47123" name="文本框 1"/>
          <p:cNvSpPr txBox="1">
            <a:spLocks noChangeArrowheads="1"/>
          </p:cNvSpPr>
          <p:nvPr/>
        </p:nvSpPr>
        <p:spPr bwMode="auto">
          <a:xfrm>
            <a:off x="2274888" y="5935663"/>
            <a:ext cx="4506912" cy="76993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600">
                <a:solidFill>
                  <a:srgbClr val="3333FF"/>
                </a:solidFill>
                <a:ea typeface="宋体" panose="02010600030101010101" pitchFamily="2" charset="-122"/>
              </a:rPr>
              <a:t>检验方法</a:t>
            </a:r>
            <a:endParaRPr lang="en-US" altLang="zh-CN" sz="2600">
              <a:solidFill>
                <a:srgbClr val="3333FF"/>
              </a:solidFill>
              <a:ea typeface="宋体" panose="02010600030101010101" pitchFamily="2" charset="-122"/>
            </a:endParaRPr>
          </a:p>
          <a:p>
            <a:pPr algn="ctr"/>
            <a:r>
              <a:rPr lang="zh-CN" altLang="en-US" sz="1800">
                <a:ea typeface="宋体" panose="02010600030101010101" pitchFamily="2" charset="-122"/>
              </a:rPr>
              <a:t>预测与还原区间相关系数、离散系数等</a:t>
            </a:r>
          </a:p>
        </p:txBody>
      </p:sp>
      <p:sp>
        <p:nvSpPr>
          <p:cNvPr id="47124" name="文本框 1"/>
          <p:cNvSpPr txBox="1">
            <a:spLocks noChangeArrowheads="1"/>
          </p:cNvSpPr>
          <p:nvPr/>
        </p:nvSpPr>
        <p:spPr bwMode="auto">
          <a:xfrm>
            <a:off x="2119313" y="5091113"/>
            <a:ext cx="2216150" cy="4921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600" dirty="0">
                <a:solidFill>
                  <a:srgbClr val="FF0000"/>
                </a:solidFill>
                <a:ea typeface="宋体" panose="02010600030101010101" pitchFamily="2" charset="-122"/>
              </a:rPr>
              <a:t>平稳预报模型</a:t>
            </a:r>
            <a:endParaRPr lang="en-US" altLang="zh-CN" sz="2600" dirty="0">
              <a:solidFill>
                <a:srgbClr val="FF0000"/>
              </a:solidFill>
              <a:ea typeface="宋体" panose="02010600030101010101" pitchFamily="2" charset="-122"/>
            </a:endParaRPr>
          </a:p>
        </p:txBody>
      </p:sp>
      <p:sp>
        <p:nvSpPr>
          <p:cNvPr id="47125" name="文本框 1"/>
          <p:cNvSpPr txBox="1">
            <a:spLocks noChangeArrowheads="1"/>
          </p:cNvSpPr>
          <p:nvPr/>
        </p:nvSpPr>
        <p:spPr bwMode="auto">
          <a:xfrm>
            <a:off x="4678363" y="5100638"/>
            <a:ext cx="2249487" cy="4921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600" dirty="0">
                <a:solidFill>
                  <a:srgbClr val="FF0000"/>
                </a:solidFill>
                <a:ea typeface="宋体" panose="02010600030101010101" pitchFamily="2" charset="-122"/>
              </a:rPr>
              <a:t>时间序列模型</a:t>
            </a:r>
            <a:endParaRPr lang="en-US" altLang="zh-CN" sz="2600" dirty="0">
              <a:solidFill>
                <a:srgbClr val="FF0000"/>
              </a:solidFill>
              <a:ea typeface="宋体" panose="02010600030101010101" pitchFamily="2" charset="-122"/>
            </a:endParaRPr>
          </a:p>
        </p:txBody>
      </p:sp>
      <p:cxnSp>
        <p:nvCxnSpPr>
          <p:cNvPr id="47126" name="直接箭头连接符 65"/>
          <p:cNvCxnSpPr>
            <a:cxnSpLocks noChangeShapeType="1"/>
            <a:stCxn id="47120" idx="2"/>
            <a:endCxn id="47121" idx="0"/>
          </p:cNvCxnSpPr>
          <p:nvPr/>
        </p:nvCxnSpPr>
        <p:spPr bwMode="auto">
          <a:xfrm flipH="1">
            <a:off x="4489450" y="2359025"/>
            <a:ext cx="0" cy="350838"/>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7" name="直接箭头连接符 65"/>
          <p:cNvCxnSpPr>
            <a:cxnSpLocks noChangeShapeType="1"/>
          </p:cNvCxnSpPr>
          <p:nvPr/>
        </p:nvCxnSpPr>
        <p:spPr bwMode="auto">
          <a:xfrm>
            <a:off x="4489450" y="3478213"/>
            <a:ext cx="0" cy="350837"/>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8" name="直接箭头连接符 65"/>
          <p:cNvCxnSpPr>
            <a:cxnSpLocks noChangeShapeType="1"/>
          </p:cNvCxnSpPr>
          <p:nvPr/>
        </p:nvCxnSpPr>
        <p:spPr bwMode="auto">
          <a:xfrm>
            <a:off x="3227388" y="4598988"/>
            <a:ext cx="0" cy="501650"/>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9" name="直接箭头连接符 65"/>
          <p:cNvCxnSpPr>
            <a:cxnSpLocks noChangeShapeType="1"/>
          </p:cNvCxnSpPr>
          <p:nvPr/>
        </p:nvCxnSpPr>
        <p:spPr bwMode="auto">
          <a:xfrm>
            <a:off x="5751513" y="4591050"/>
            <a:ext cx="0" cy="501650"/>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30" name="直接箭头连接符 65"/>
          <p:cNvCxnSpPr>
            <a:cxnSpLocks noChangeShapeType="1"/>
          </p:cNvCxnSpPr>
          <p:nvPr/>
        </p:nvCxnSpPr>
        <p:spPr bwMode="auto">
          <a:xfrm>
            <a:off x="3227388" y="5592763"/>
            <a:ext cx="0" cy="350837"/>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31" name="直接箭头连接符 65"/>
          <p:cNvCxnSpPr>
            <a:cxnSpLocks noChangeShapeType="1"/>
          </p:cNvCxnSpPr>
          <p:nvPr/>
        </p:nvCxnSpPr>
        <p:spPr bwMode="auto">
          <a:xfrm>
            <a:off x="5751513" y="5586413"/>
            <a:ext cx="0" cy="349250"/>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7132" name="矩形 8"/>
          <p:cNvSpPr>
            <a:spLocks noChangeArrowheads="1"/>
          </p:cNvSpPr>
          <p:nvPr/>
        </p:nvSpPr>
        <p:spPr bwMode="auto">
          <a:xfrm>
            <a:off x="2536825" y="4662488"/>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r>
              <a:rPr lang="zh-CN" altLang="en-US"/>
              <a:t>龙头</a:t>
            </a:r>
          </a:p>
        </p:txBody>
      </p:sp>
      <p:sp>
        <p:nvSpPr>
          <p:cNvPr id="47133" name="矩形 9"/>
          <p:cNvSpPr>
            <a:spLocks noChangeArrowheads="1"/>
          </p:cNvSpPr>
          <p:nvPr/>
        </p:nvSpPr>
        <p:spPr bwMode="auto">
          <a:xfrm>
            <a:off x="5803900" y="4664075"/>
            <a:ext cx="95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r>
              <a:rPr lang="zh-CN" altLang="en-US"/>
              <a:t>非龙头</a:t>
            </a:r>
          </a:p>
        </p:txBody>
      </p:sp>
      <p:sp>
        <p:nvSpPr>
          <p:cNvPr id="26"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27" name="标题 1"/>
          <p:cNvSpPr txBox="1">
            <a:spLocks noChangeArrowheads="1"/>
          </p:cNvSpPr>
          <p:nvPr/>
        </p:nvSpPr>
        <p:spPr bwMode="auto">
          <a:xfrm>
            <a:off x="2389633" y="914430"/>
            <a:ext cx="2487167"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r>
              <a:rPr lang="zh-CN" altLang="en-US" dirty="0"/>
              <a:t>解决思路</a:t>
            </a:r>
          </a:p>
        </p:txBody>
      </p:sp>
      <p:sp>
        <p:nvSpPr>
          <p:cNvPr id="28" name="标题 1"/>
          <p:cNvSpPr txBox="1">
            <a:spLocks noChangeArrowheads="1"/>
          </p:cNvSpPr>
          <p:nvPr/>
        </p:nvSpPr>
        <p:spPr bwMode="auto">
          <a:xfrm>
            <a:off x="67121" y="914430"/>
            <a:ext cx="2322512"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难点及挑战</a:t>
            </a:r>
          </a:p>
        </p:txBody>
      </p:sp>
      <p:sp>
        <p:nvSpPr>
          <p:cNvPr id="29" name="标题 1"/>
          <p:cNvSpPr txBox="1">
            <a:spLocks noChangeArrowheads="1"/>
          </p:cNvSpPr>
          <p:nvPr/>
        </p:nvSpPr>
        <p:spPr bwMode="auto">
          <a:xfrm>
            <a:off x="7086600" y="914430"/>
            <a:ext cx="2001838"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实例分析</a:t>
            </a:r>
          </a:p>
        </p:txBody>
      </p:sp>
      <p:sp>
        <p:nvSpPr>
          <p:cNvPr id="30" name="矩形 29"/>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31" name="标题 1"/>
          <p:cNvSpPr txBox="1">
            <a:spLocks noChangeArrowheads="1"/>
          </p:cNvSpPr>
          <p:nvPr/>
        </p:nvSpPr>
        <p:spPr bwMode="auto">
          <a:xfrm>
            <a:off x="4876800" y="914430"/>
            <a:ext cx="22098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dirty="0">
                <a:solidFill>
                  <a:srgbClr val="000000"/>
                </a:solidFill>
                <a:latin typeface="微软雅黑" panose="020B0503020204020204" pitchFamily="34" charset="-122"/>
                <a:ea typeface="微软雅黑" panose="020B0503020204020204" pitchFamily="34" charset="-122"/>
              </a:rPr>
              <a:t>建模求解</a:t>
            </a:r>
          </a:p>
        </p:txBody>
      </p:sp>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49163"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梯级流域超短期区间来水确定模型及方法</a:t>
            </a:r>
          </a:p>
        </p:txBody>
      </p:sp>
      <p:sp>
        <p:nvSpPr>
          <p:cNvPr id="49164"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a:solidFill>
                  <a:srgbClr val="000000"/>
                </a:solidFill>
              </a:rPr>
              <a:t>创新点二</a:t>
            </a:r>
          </a:p>
        </p:txBody>
      </p:sp>
      <p:grpSp>
        <p:nvGrpSpPr>
          <p:cNvPr id="49168" name="Group 5"/>
          <p:cNvGrpSpPr>
            <a:grpSpLocks/>
          </p:cNvGrpSpPr>
          <p:nvPr/>
        </p:nvGrpSpPr>
        <p:grpSpPr bwMode="auto">
          <a:xfrm>
            <a:off x="55563" y="1447800"/>
            <a:ext cx="3906837" cy="762000"/>
            <a:chOff x="192" y="960"/>
            <a:chExt cx="2461" cy="480"/>
          </a:xfrm>
        </p:grpSpPr>
        <p:sp>
          <p:nvSpPr>
            <p:cNvPr id="49174" name="Line 4"/>
            <p:cNvSpPr>
              <a:spLocks noChangeShapeType="1"/>
            </p:cNvSpPr>
            <p:nvPr/>
          </p:nvSpPr>
          <p:spPr bwMode="auto">
            <a:xfrm flipV="1">
              <a:off x="192" y="1216"/>
              <a:ext cx="2461"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175" name="Line 5"/>
            <p:cNvSpPr>
              <a:spLocks noChangeShapeType="1"/>
            </p:cNvSpPr>
            <p:nvPr/>
          </p:nvSpPr>
          <p:spPr bwMode="auto">
            <a:xfrm>
              <a:off x="380" y="960"/>
              <a:ext cx="0" cy="48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176" name="Rectangle 6"/>
            <p:cNvSpPr>
              <a:spLocks noChangeArrowheads="1"/>
            </p:cNvSpPr>
            <p:nvPr/>
          </p:nvSpPr>
          <p:spPr bwMode="auto">
            <a:xfrm>
              <a:off x="252" y="1040"/>
              <a:ext cx="99" cy="96"/>
            </a:xfrm>
            <a:prstGeom prst="rect">
              <a:avLst/>
            </a:prstGeom>
            <a:solidFill>
              <a:srgbClr val="0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endParaRPr lang="zh-CN" altLang="zh-CN" sz="1800" b="0">
                <a:ea typeface="宋体" panose="02010600030101010101" pitchFamily="2" charset="-122"/>
              </a:endParaRPr>
            </a:p>
          </p:txBody>
        </p:sp>
        <p:sp>
          <p:nvSpPr>
            <p:cNvPr id="49177" name="Text Box 7"/>
            <p:cNvSpPr txBox="1">
              <a:spLocks noChangeArrowheads="1"/>
            </p:cNvSpPr>
            <p:nvPr/>
          </p:nvSpPr>
          <p:spPr bwMode="auto">
            <a:xfrm>
              <a:off x="380" y="960"/>
              <a:ext cx="2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zh-CN" altLang="en-US" sz="2200">
                  <a:solidFill>
                    <a:srgbClr val="009900"/>
                  </a:solidFill>
                  <a:latin typeface="黑体" panose="02010609060101010101" pitchFamily="49" charset="-122"/>
                </a:rPr>
                <a:t>平稳预报模型</a:t>
              </a:r>
              <a:r>
                <a:rPr lang="en-US" altLang="zh-CN" sz="2200">
                  <a:solidFill>
                    <a:srgbClr val="009900"/>
                  </a:solidFill>
                  <a:latin typeface="黑体" panose="02010609060101010101" pitchFamily="49" charset="-122"/>
                </a:rPr>
                <a:t>——</a:t>
              </a:r>
              <a:r>
                <a:rPr lang="zh-CN" altLang="en-US" sz="2200">
                  <a:solidFill>
                    <a:srgbClr val="009900"/>
                  </a:solidFill>
                  <a:latin typeface="黑体" panose="02010609060101010101" pitchFamily="49" charset="-122"/>
                </a:rPr>
                <a:t>龙头电站</a:t>
              </a:r>
            </a:p>
          </p:txBody>
        </p:sp>
      </p:grpSp>
      <p:sp>
        <p:nvSpPr>
          <p:cNvPr id="49169" name="文本框 1"/>
          <p:cNvSpPr txBox="1">
            <a:spLocks noChangeArrowheads="1"/>
          </p:cNvSpPr>
          <p:nvPr/>
        </p:nvSpPr>
        <p:spPr bwMode="auto">
          <a:xfrm>
            <a:off x="307975" y="1846263"/>
            <a:ext cx="8683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r>
              <a:rPr lang="zh-CN" altLang="en-US" dirty="0">
                <a:solidFill>
                  <a:srgbClr val="3333FF"/>
                </a:solidFill>
              </a:rPr>
              <a:t>方法原理：</a:t>
            </a:r>
            <a:r>
              <a:rPr lang="zh-CN" altLang="zh-CN" dirty="0"/>
              <a:t>龙头电站入库流量</a:t>
            </a:r>
            <a:r>
              <a:rPr lang="zh-CN" altLang="en-US" dirty="0"/>
              <a:t>即为</a:t>
            </a:r>
            <a:r>
              <a:rPr lang="zh-CN" altLang="zh-CN" dirty="0"/>
              <a:t>区间流量，</a:t>
            </a:r>
            <a:r>
              <a:rPr lang="zh-CN" altLang="en-US" dirty="0">
                <a:solidFill>
                  <a:srgbClr val="FF0000"/>
                </a:solidFill>
              </a:rPr>
              <a:t>在较短时间内不会发生突变</a:t>
            </a:r>
            <a:r>
              <a:rPr lang="zh-CN" altLang="en-US" dirty="0"/>
              <a:t>，入库过程非常平滑，可根据当前时刻之前的实际入库情况</a:t>
            </a:r>
            <a:r>
              <a:rPr lang="zh-CN" altLang="en-US" dirty="0" smtClean="0"/>
              <a:t>，以相关系数为判别标准，利用</a:t>
            </a:r>
            <a:r>
              <a:rPr lang="zh-CN" altLang="en-US" dirty="0"/>
              <a:t>统计学方法来预报后续时段的入库流量。</a:t>
            </a:r>
          </a:p>
        </p:txBody>
      </p:sp>
      <p:pic>
        <p:nvPicPr>
          <p:cNvPr id="49170"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906713"/>
            <a:ext cx="8245475"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438" y="4800600"/>
            <a:ext cx="81232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文本框 1"/>
          <p:cNvSpPr txBox="1">
            <a:spLocks noChangeArrowheads="1"/>
          </p:cNvSpPr>
          <p:nvPr/>
        </p:nvSpPr>
        <p:spPr bwMode="auto">
          <a:xfrm>
            <a:off x="5691188" y="4060825"/>
            <a:ext cx="2514600" cy="7080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ea typeface="宋体" panose="02010600030101010101" pitchFamily="2" charset="-122"/>
              </a:rPr>
              <a:t>离散系数：</a:t>
            </a:r>
            <a:r>
              <a:rPr lang="zh-CN" altLang="en-US">
                <a:solidFill>
                  <a:srgbClr val="FF0000"/>
                </a:solidFill>
                <a:ea typeface="宋体" panose="02010600030101010101" pitchFamily="2" charset="-122"/>
              </a:rPr>
              <a:t>0.</a:t>
            </a:r>
            <a:r>
              <a:rPr lang="en-US" altLang="zh-CN">
                <a:solidFill>
                  <a:srgbClr val="FF0000"/>
                </a:solidFill>
                <a:ea typeface="宋体" panose="02010600030101010101" pitchFamily="2" charset="-122"/>
              </a:rPr>
              <a:t>22</a:t>
            </a:r>
            <a:endParaRPr lang="zh-CN" altLang="en-US">
              <a:solidFill>
                <a:srgbClr val="FF0000"/>
              </a:solidFill>
              <a:ea typeface="宋体" panose="02010600030101010101" pitchFamily="2" charset="-122"/>
            </a:endParaRPr>
          </a:p>
          <a:p>
            <a:pPr algn="ctr"/>
            <a:r>
              <a:rPr lang="zh-CN" altLang="en-US">
                <a:solidFill>
                  <a:srgbClr val="3333FF"/>
                </a:solidFill>
                <a:ea typeface="宋体" panose="02010600030101010101" pitchFamily="2" charset="-122"/>
              </a:rPr>
              <a:t>自相关系数：</a:t>
            </a:r>
            <a:r>
              <a:rPr lang="zh-CN" altLang="en-US">
                <a:solidFill>
                  <a:srgbClr val="FF0000"/>
                </a:solidFill>
                <a:ea typeface="宋体" panose="02010600030101010101" pitchFamily="2" charset="-122"/>
              </a:rPr>
              <a:t>0.99</a:t>
            </a:r>
            <a:r>
              <a:rPr lang="en-US" altLang="zh-CN">
                <a:solidFill>
                  <a:srgbClr val="FF0000"/>
                </a:solidFill>
                <a:ea typeface="宋体" panose="02010600030101010101" pitchFamily="2" charset="-122"/>
              </a:rPr>
              <a:t>9</a:t>
            </a:r>
            <a:endParaRPr lang="zh-CN" altLang="en-US">
              <a:ea typeface="宋体" panose="02010600030101010101" pitchFamily="2" charset="-122"/>
            </a:endParaRPr>
          </a:p>
        </p:txBody>
      </p:sp>
      <p:sp>
        <p:nvSpPr>
          <p:cNvPr id="36" name="文本框 1"/>
          <p:cNvSpPr txBox="1">
            <a:spLocks noChangeArrowheads="1"/>
          </p:cNvSpPr>
          <p:nvPr/>
        </p:nvSpPr>
        <p:spPr bwMode="auto">
          <a:xfrm>
            <a:off x="1447800" y="4048125"/>
            <a:ext cx="2514600" cy="7080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ea typeface="宋体" panose="02010600030101010101" pitchFamily="2" charset="-122"/>
              </a:rPr>
              <a:t>离散系数：</a:t>
            </a:r>
            <a:r>
              <a:rPr lang="zh-CN" altLang="en-US">
                <a:solidFill>
                  <a:srgbClr val="FF0000"/>
                </a:solidFill>
                <a:ea typeface="宋体" panose="02010600030101010101" pitchFamily="2" charset="-122"/>
              </a:rPr>
              <a:t>0.07</a:t>
            </a:r>
          </a:p>
          <a:p>
            <a:pPr algn="ctr"/>
            <a:r>
              <a:rPr lang="zh-CN" altLang="en-US">
                <a:solidFill>
                  <a:srgbClr val="3333FF"/>
                </a:solidFill>
                <a:ea typeface="宋体" panose="02010600030101010101" pitchFamily="2" charset="-122"/>
              </a:rPr>
              <a:t>自相关系数：</a:t>
            </a:r>
            <a:r>
              <a:rPr lang="zh-CN" altLang="en-US">
                <a:solidFill>
                  <a:srgbClr val="FF0000"/>
                </a:solidFill>
                <a:ea typeface="宋体" panose="02010600030101010101" pitchFamily="2" charset="-122"/>
              </a:rPr>
              <a:t>0.</a:t>
            </a:r>
            <a:r>
              <a:rPr lang="en-US" altLang="zh-CN">
                <a:solidFill>
                  <a:srgbClr val="FF0000"/>
                </a:solidFill>
                <a:ea typeface="宋体" panose="02010600030101010101" pitchFamily="2" charset="-122"/>
              </a:rPr>
              <a:t>987</a:t>
            </a:r>
            <a:endParaRPr lang="zh-CN" altLang="en-US">
              <a:ea typeface="宋体" panose="02010600030101010101" pitchFamily="2" charset="-122"/>
            </a:endParaRPr>
          </a:p>
        </p:txBody>
      </p:sp>
      <p:sp>
        <p:nvSpPr>
          <p:cNvPr id="22"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23" name="标题 1"/>
          <p:cNvSpPr txBox="1">
            <a:spLocks noChangeArrowheads="1"/>
          </p:cNvSpPr>
          <p:nvPr/>
        </p:nvSpPr>
        <p:spPr bwMode="auto">
          <a:xfrm>
            <a:off x="2389633" y="914430"/>
            <a:ext cx="2487167"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解决思路</a:t>
            </a:r>
          </a:p>
        </p:txBody>
      </p:sp>
      <p:sp>
        <p:nvSpPr>
          <p:cNvPr id="24" name="标题 1"/>
          <p:cNvSpPr txBox="1">
            <a:spLocks noChangeArrowheads="1"/>
          </p:cNvSpPr>
          <p:nvPr/>
        </p:nvSpPr>
        <p:spPr bwMode="auto">
          <a:xfrm>
            <a:off x="55563" y="914400"/>
            <a:ext cx="2322512"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难点及挑战</a:t>
            </a:r>
          </a:p>
        </p:txBody>
      </p:sp>
      <p:sp>
        <p:nvSpPr>
          <p:cNvPr id="25" name="标题 1"/>
          <p:cNvSpPr txBox="1">
            <a:spLocks noChangeArrowheads="1"/>
          </p:cNvSpPr>
          <p:nvPr/>
        </p:nvSpPr>
        <p:spPr bwMode="auto">
          <a:xfrm>
            <a:off x="7086600" y="914430"/>
            <a:ext cx="2001838"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实例分析</a:t>
            </a:r>
          </a:p>
        </p:txBody>
      </p:sp>
      <p:sp>
        <p:nvSpPr>
          <p:cNvPr id="26" name="矩形 25"/>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27" name="标题 1"/>
          <p:cNvSpPr txBox="1">
            <a:spLocks noChangeArrowheads="1"/>
          </p:cNvSpPr>
          <p:nvPr/>
        </p:nvSpPr>
        <p:spPr bwMode="auto">
          <a:xfrm>
            <a:off x="4876800" y="914430"/>
            <a:ext cx="2209800"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r>
              <a:rPr lang="zh-CN" altLang="en-US" dirty="0"/>
              <a:t>建模求解</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autoUpdateAnimBg="0"/>
      <p:bldP spid="36"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00488"/>
            <a:ext cx="54102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53262"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梯级流域超短期区间来水确定模型及方法</a:t>
            </a:r>
          </a:p>
        </p:txBody>
      </p:sp>
      <p:sp>
        <p:nvSpPr>
          <p:cNvPr id="53263"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a:solidFill>
                  <a:srgbClr val="000000"/>
                </a:solidFill>
              </a:rPr>
              <a:t>创新点二</a:t>
            </a:r>
          </a:p>
        </p:txBody>
      </p:sp>
      <p:sp>
        <p:nvSpPr>
          <p:cNvPr id="24" name="矩形 23"/>
          <p:cNvSpPr/>
          <p:nvPr/>
        </p:nvSpPr>
        <p:spPr>
          <a:xfrm>
            <a:off x="255588" y="1870075"/>
            <a:ext cx="8632825" cy="400050"/>
          </a:xfrm>
          <a:prstGeom prst="rect">
            <a:avLst/>
          </a:prstGeom>
        </p:spPr>
        <p:txBody>
          <a:bodyPr>
            <a:spAutoFit/>
          </a:bodyPr>
          <a:lstStyle/>
          <a:p>
            <a:pPr>
              <a:defRPr/>
            </a:pPr>
            <a:r>
              <a:rPr lang="en-US" altLang="zh-CN" kern="100" dirty="0">
                <a:ea typeface="宋体" panose="02010600030101010101" pitchFamily="2" charset="-122"/>
                <a:cs typeface="Times New Roman" panose="02020603050405020304" pitchFamily="18" charset="0"/>
              </a:rPr>
              <a:t>      </a:t>
            </a:r>
            <a:r>
              <a:rPr lang="zh-CN" altLang="en-US" kern="100" dirty="0">
                <a:ea typeface="宋体" panose="02010600030101010101" pitchFamily="2" charset="-122"/>
                <a:cs typeface="Times New Roman" panose="02020603050405020304" pitchFamily="18" charset="0"/>
              </a:rPr>
              <a:t>现以</a:t>
            </a:r>
            <a:r>
              <a:rPr lang="zh-CN" altLang="en-US" kern="100" dirty="0">
                <a:solidFill>
                  <a:srgbClr val="3333FF"/>
                </a:solidFill>
                <a:ea typeface="宋体" panose="02010600030101010101" pitchFamily="2" charset="-122"/>
                <a:cs typeface="Times New Roman" panose="02020603050405020304" pitchFamily="18" charset="0"/>
              </a:rPr>
              <a:t>大盈江一级</a:t>
            </a:r>
            <a:r>
              <a:rPr lang="zh-CN" altLang="en-US" kern="100" dirty="0">
                <a:ea typeface="宋体" panose="02010600030101010101" pitchFamily="2" charset="-122"/>
                <a:cs typeface="Times New Roman" panose="02020603050405020304" pitchFamily="18" charset="0"/>
              </a:rPr>
              <a:t>电站及</a:t>
            </a:r>
            <a:r>
              <a:rPr lang="zh-CN" altLang="en-US" kern="100" dirty="0">
                <a:solidFill>
                  <a:srgbClr val="3333FF"/>
                </a:solidFill>
                <a:ea typeface="宋体" panose="02010600030101010101" pitchFamily="2" charset="-122"/>
                <a:cs typeface="Times New Roman" panose="02020603050405020304" pitchFamily="18" charset="0"/>
              </a:rPr>
              <a:t>溪洛渡</a:t>
            </a:r>
            <a:r>
              <a:rPr lang="zh-CN" altLang="en-US" kern="100" dirty="0">
                <a:ea typeface="宋体" panose="02010600030101010101" pitchFamily="2" charset="-122"/>
                <a:cs typeface="Times New Roman" panose="02020603050405020304" pitchFamily="18" charset="0"/>
              </a:rPr>
              <a:t>电站为例，验证此方法的合理性</a:t>
            </a:r>
            <a:endParaRPr lang="zh-CN" altLang="en-US" dirty="0"/>
          </a:p>
        </p:txBody>
      </p:sp>
      <p:sp>
        <p:nvSpPr>
          <p:cNvPr id="3" name="矩形 2"/>
          <p:cNvSpPr/>
          <p:nvPr/>
        </p:nvSpPr>
        <p:spPr>
          <a:xfrm>
            <a:off x="392113" y="5419724"/>
            <a:ext cx="4759325" cy="369888"/>
          </a:xfrm>
          <a:prstGeom prst="rect">
            <a:avLst/>
          </a:prstGeom>
        </p:spPr>
        <p:txBody>
          <a:bodyPr>
            <a:spAutoFit/>
          </a:bodyPr>
          <a:lstStyle/>
          <a:p>
            <a:pPr algn="ctr">
              <a:defRPr/>
            </a:pPr>
            <a:r>
              <a:rPr lang="en-US" altLang="zh-CN" sz="1800" b="0" kern="100" dirty="0">
                <a:latin typeface="宋体" panose="02010600030101010101" pitchFamily="2" charset="-122"/>
                <a:cs typeface="Times New Roman" panose="02020603050405020304" pitchFamily="18" charset="0"/>
              </a:rPr>
              <a:t>2012/05/01-2015/05/05</a:t>
            </a:r>
            <a:r>
              <a:rPr lang="zh-CN" altLang="en-US" sz="1800" b="0" kern="100" dirty="0">
                <a:latin typeface="宋体" panose="02010600030101010101" pitchFamily="2" charset="-122"/>
                <a:cs typeface="Times New Roman" panose="02020603050405020304" pitchFamily="18" charset="0"/>
              </a:rPr>
              <a:t>实际值与预测值</a:t>
            </a:r>
            <a:endParaRPr lang="zh-CN" altLang="en-US" sz="1800" b="0" dirty="0"/>
          </a:p>
        </p:txBody>
      </p:sp>
      <p:sp>
        <p:nvSpPr>
          <p:cNvPr id="21" name="矩形 20"/>
          <p:cNvSpPr/>
          <p:nvPr/>
        </p:nvSpPr>
        <p:spPr>
          <a:xfrm>
            <a:off x="5934075" y="3937000"/>
            <a:ext cx="2778125" cy="708025"/>
          </a:xfrm>
          <a:prstGeom prst="rect">
            <a:avLst/>
          </a:prstGeom>
        </p:spPr>
        <p:txBody>
          <a:bodyPr wrap="none">
            <a:spAutoFit/>
          </a:bodyPr>
          <a:lstStyle/>
          <a:p>
            <a:pPr algn="ctr">
              <a:defRPr/>
            </a:pPr>
            <a:r>
              <a:rPr lang="zh-CN" altLang="en-US" dirty="0">
                <a:latin typeface="+mj-ea"/>
                <a:ea typeface="+mj-ea"/>
              </a:rPr>
              <a:t>水文情报预报规范</a:t>
            </a:r>
            <a:endParaRPr lang="en-US" altLang="zh-CN" dirty="0">
              <a:latin typeface="+mj-ea"/>
              <a:ea typeface="+mj-ea"/>
            </a:endParaRPr>
          </a:p>
          <a:p>
            <a:pPr algn="ctr">
              <a:defRPr/>
            </a:pPr>
            <a:r>
              <a:rPr lang="zh-CN" altLang="en-US" dirty="0">
                <a:latin typeface="+mj-ea"/>
                <a:ea typeface="+mj-ea"/>
              </a:rPr>
              <a:t>（</a:t>
            </a:r>
            <a:r>
              <a:rPr lang="en-US" altLang="zh-CN" dirty="0">
                <a:latin typeface="+mj-ea"/>
              </a:rPr>
              <a:t> </a:t>
            </a:r>
            <a:r>
              <a:rPr lang="en-US" altLang="zh-CN" dirty="0" err="1">
                <a:latin typeface="+mj-ea"/>
              </a:rPr>
              <a:t>GBT</a:t>
            </a:r>
            <a:r>
              <a:rPr lang="en-US" altLang="zh-CN" dirty="0">
                <a:latin typeface="+mj-ea"/>
              </a:rPr>
              <a:t> 22482-2008 </a:t>
            </a:r>
            <a:r>
              <a:rPr lang="zh-CN" altLang="en-US" dirty="0">
                <a:latin typeface="+mj-ea"/>
                <a:ea typeface="+mj-ea"/>
              </a:rPr>
              <a:t>）</a:t>
            </a:r>
          </a:p>
        </p:txBody>
      </p:sp>
      <p:graphicFrame>
        <p:nvGraphicFramePr>
          <p:cNvPr id="22" name="表格 21"/>
          <p:cNvGraphicFramePr>
            <a:graphicFrameLocks noGrp="1"/>
          </p:cNvGraphicFramePr>
          <p:nvPr/>
        </p:nvGraphicFramePr>
        <p:xfrm>
          <a:off x="5432425" y="4735513"/>
          <a:ext cx="3552824" cy="1738311"/>
        </p:xfrm>
        <a:graphic>
          <a:graphicData uri="http://schemas.openxmlformats.org/drawingml/2006/table">
            <a:tbl>
              <a:tblPr firstRow="1" bandRow="1"/>
              <a:tblGrid>
                <a:gridCol w="908000"/>
                <a:gridCol w="838200"/>
                <a:gridCol w="918418"/>
                <a:gridCol w="888206"/>
              </a:tblGrid>
              <a:tr h="579437">
                <a:tc>
                  <a:txBody>
                    <a:bodyPr/>
                    <a:lstStyle/>
                    <a:p>
                      <a:pPr algn="ctr"/>
                      <a:r>
                        <a:rPr lang="zh-CN" altLang="en-US" sz="1600" dirty="0" smtClean="0">
                          <a:latin typeface="Times New Roman" panose="02020603050405020304" pitchFamily="18" charset="0"/>
                          <a:cs typeface="Times New Roman" panose="02020603050405020304" pitchFamily="18" charset="0"/>
                        </a:rPr>
                        <a:t>精度等级</a:t>
                      </a:r>
                      <a:endParaRPr lang="zh-CN" altLang="en-US" sz="1600" dirty="0">
                        <a:latin typeface="Times New Roman" panose="02020603050405020304" pitchFamily="18" charset="0"/>
                        <a:cs typeface="Times New Roman" panose="02020603050405020304" pitchFamily="18" charset="0"/>
                      </a:endParaRPr>
                    </a:p>
                  </a:txBody>
                  <a:tcPr marT="45756" marB="45756"/>
                </a:tc>
                <a:tc>
                  <a:txBody>
                    <a:bodyPr/>
                    <a:lstStyle/>
                    <a:p>
                      <a:pPr algn="ctr"/>
                      <a:r>
                        <a:rPr lang="zh-CN" altLang="en-US" sz="1600" dirty="0" smtClean="0">
                          <a:latin typeface="Times New Roman" panose="02020603050405020304" pitchFamily="18" charset="0"/>
                          <a:cs typeface="Times New Roman" panose="02020603050405020304" pitchFamily="18" charset="0"/>
                        </a:rPr>
                        <a:t>甲</a:t>
                      </a:r>
                      <a:endParaRPr lang="zh-CN" altLang="en-US" sz="1600" dirty="0">
                        <a:latin typeface="Times New Roman" panose="02020603050405020304" pitchFamily="18" charset="0"/>
                        <a:cs typeface="Times New Roman" panose="02020603050405020304" pitchFamily="18" charset="0"/>
                      </a:endParaRPr>
                    </a:p>
                  </a:txBody>
                  <a:tcPr marT="45756" marB="45756"/>
                </a:tc>
                <a:tc>
                  <a:txBody>
                    <a:bodyPr/>
                    <a:lstStyle/>
                    <a:p>
                      <a:pPr algn="ctr"/>
                      <a:r>
                        <a:rPr lang="zh-CN" altLang="en-US" sz="1600" dirty="0" smtClean="0">
                          <a:latin typeface="Times New Roman" panose="02020603050405020304" pitchFamily="18" charset="0"/>
                          <a:cs typeface="Times New Roman" panose="02020603050405020304" pitchFamily="18" charset="0"/>
                        </a:rPr>
                        <a:t>乙</a:t>
                      </a:r>
                      <a:endParaRPr lang="zh-CN" altLang="en-US" sz="1600" dirty="0">
                        <a:latin typeface="Times New Roman" panose="02020603050405020304" pitchFamily="18" charset="0"/>
                        <a:cs typeface="Times New Roman" panose="02020603050405020304" pitchFamily="18" charset="0"/>
                      </a:endParaRPr>
                    </a:p>
                  </a:txBody>
                  <a:tcPr marT="45756" marB="45756"/>
                </a:tc>
                <a:tc>
                  <a:txBody>
                    <a:bodyPr/>
                    <a:lstStyle/>
                    <a:p>
                      <a:pPr algn="ctr"/>
                      <a:r>
                        <a:rPr lang="zh-CN" altLang="en-US" sz="1600" dirty="0" smtClean="0">
                          <a:latin typeface="Times New Roman" panose="02020603050405020304" pitchFamily="18" charset="0"/>
                          <a:cs typeface="Times New Roman" panose="02020603050405020304" pitchFamily="18" charset="0"/>
                        </a:rPr>
                        <a:t>丙</a:t>
                      </a:r>
                      <a:endParaRPr lang="zh-CN" altLang="en-US" sz="1600" dirty="0">
                        <a:latin typeface="Times New Roman" panose="02020603050405020304" pitchFamily="18" charset="0"/>
                        <a:cs typeface="Times New Roman" panose="02020603050405020304" pitchFamily="18" charset="0"/>
                      </a:endParaRPr>
                    </a:p>
                  </a:txBody>
                  <a:tcPr marT="45756" marB="45756"/>
                </a:tc>
              </a:tr>
              <a:tr h="579437">
                <a:tc>
                  <a:txBody>
                    <a:bodyPr/>
                    <a:lstStyle/>
                    <a:p>
                      <a:pPr algn="ctr"/>
                      <a:r>
                        <a:rPr lang="zh-CN" altLang="en-US" sz="1600" dirty="0" smtClean="0">
                          <a:latin typeface="Times New Roman" panose="02020603050405020304" pitchFamily="18" charset="0"/>
                          <a:cs typeface="Times New Roman" panose="02020603050405020304" pitchFamily="18" charset="0"/>
                        </a:rPr>
                        <a:t>合格率</a:t>
                      </a:r>
                      <a:r>
                        <a:rPr lang="en-US" altLang="zh-CN" sz="1600" dirty="0" smtClean="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a:txBody>
                  <a:tcPr marT="45756" marB="45756"/>
                </a:tc>
                <a:tc>
                  <a:txBody>
                    <a:bodyPr/>
                    <a:lstStyle/>
                    <a:p>
                      <a:pPr algn="ctr"/>
                      <a:r>
                        <a:rPr lang="en-US" altLang="zh-CN" sz="1600" dirty="0" err="1" smtClean="0">
                          <a:latin typeface="Times New Roman" panose="02020603050405020304" pitchFamily="18" charset="0"/>
                          <a:cs typeface="Times New Roman" panose="02020603050405020304" pitchFamily="18" charset="0"/>
                        </a:rPr>
                        <a:t>QR</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85</a:t>
                      </a:r>
                      <a:endParaRPr lang="zh-CN" altLang="en-US" sz="1600" dirty="0">
                        <a:latin typeface="Times New Roman" panose="02020603050405020304" pitchFamily="18" charset="0"/>
                        <a:cs typeface="Times New Roman" panose="02020603050405020304" pitchFamily="18" charset="0"/>
                      </a:endParaRPr>
                    </a:p>
                  </a:txBody>
                  <a:tcPr marT="45756" marB="45756"/>
                </a:tc>
                <a:tc>
                  <a:txBody>
                    <a:bodyPr/>
                    <a:lstStyle/>
                    <a:p>
                      <a:pPr algn="ctr"/>
                      <a:r>
                        <a:rPr lang="en-US" altLang="zh-CN" sz="1600" dirty="0" smtClean="0">
                          <a:latin typeface="Times New Roman" panose="02020603050405020304" pitchFamily="18" charset="0"/>
                          <a:cs typeface="Times New Roman" panose="02020603050405020304" pitchFamily="18" charset="0"/>
                        </a:rPr>
                        <a:t>85&gt;</a:t>
                      </a:r>
                      <a:r>
                        <a:rPr lang="en-US" altLang="zh-CN" sz="1600" dirty="0" err="1" smtClean="0">
                          <a:latin typeface="Times New Roman" panose="02020603050405020304" pitchFamily="18" charset="0"/>
                          <a:cs typeface="Times New Roman" panose="02020603050405020304" pitchFamily="18" charset="0"/>
                        </a:rPr>
                        <a:t>QR</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70</a:t>
                      </a:r>
                      <a:endParaRPr lang="zh-CN" altLang="en-US" sz="1600" dirty="0">
                        <a:latin typeface="Times New Roman" panose="02020603050405020304" pitchFamily="18" charset="0"/>
                        <a:cs typeface="Times New Roman" panose="02020603050405020304" pitchFamily="18" charset="0"/>
                      </a:endParaRPr>
                    </a:p>
                  </a:txBody>
                  <a:tcPr marT="45756" marB="4575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Times New Roman" panose="02020603050405020304" pitchFamily="18" charset="0"/>
                          <a:cs typeface="Times New Roman" panose="02020603050405020304" pitchFamily="18" charset="0"/>
                        </a:rPr>
                        <a:t>70&gt;</a:t>
                      </a:r>
                      <a:r>
                        <a:rPr lang="en-US" altLang="zh-CN" sz="1600" dirty="0" err="1" smtClean="0">
                          <a:latin typeface="Times New Roman" panose="02020603050405020304" pitchFamily="18" charset="0"/>
                          <a:cs typeface="Times New Roman" panose="02020603050405020304" pitchFamily="18" charset="0"/>
                        </a:rPr>
                        <a:t>QR</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60</a:t>
                      </a:r>
                      <a:endParaRPr lang="zh-CN" altLang="en-US" sz="1600" dirty="0">
                        <a:latin typeface="Times New Roman" panose="02020603050405020304" pitchFamily="18" charset="0"/>
                        <a:cs typeface="Times New Roman" panose="02020603050405020304" pitchFamily="18" charset="0"/>
                      </a:endParaRPr>
                    </a:p>
                  </a:txBody>
                  <a:tcPr marT="45756" marB="45756"/>
                </a:tc>
              </a:tr>
              <a:tr h="579437">
                <a:tc>
                  <a:txBody>
                    <a:bodyPr/>
                    <a:lstStyle/>
                    <a:p>
                      <a:pPr algn="ctr"/>
                      <a:r>
                        <a:rPr lang="zh-CN" altLang="en-US" sz="1600" dirty="0" smtClean="0">
                          <a:latin typeface="Times New Roman" panose="02020603050405020304" pitchFamily="18" charset="0"/>
                          <a:cs typeface="Times New Roman" panose="02020603050405020304" pitchFamily="18" charset="0"/>
                        </a:rPr>
                        <a:t>确定性系数</a:t>
                      </a:r>
                      <a:endParaRPr lang="zh-CN" altLang="en-US" sz="1600" dirty="0">
                        <a:latin typeface="Times New Roman" panose="02020603050405020304" pitchFamily="18" charset="0"/>
                        <a:cs typeface="Times New Roman" panose="02020603050405020304" pitchFamily="18" charset="0"/>
                      </a:endParaRPr>
                    </a:p>
                  </a:txBody>
                  <a:tcPr marT="45756" marB="45756"/>
                </a:tc>
                <a:tc>
                  <a:txBody>
                    <a:bodyPr/>
                    <a:lstStyle/>
                    <a:p>
                      <a:pPr algn="ctr"/>
                      <a:r>
                        <a:rPr lang="en-US" altLang="zh-CN" sz="1600" dirty="0" smtClean="0">
                          <a:latin typeface="Times New Roman" panose="02020603050405020304" pitchFamily="18" charset="0"/>
                          <a:cs typeface="Times New Roman" panose="02020603050405020304" pitchFamily="18" charset="0"/>
                        </a:rPr>
                        <a:t>DC&gt;0.9</a:t>
                      </a:r>
                      <a:endParaRPr lang="zh-CN" altLang="en-US" sz="1600" dirty="0">
                        <a:latin typeface="Times New Roman" panose="02020603050405020304" pitchFamily="18" charset="0"/>
                        <a:cs typeface="Times New Roman" panose="02020603050405020304" pitchFamily="18" charset="0"/>
                      </a:endParaRPr>
                    </a:p>
                  </a:txBody>
                  <a:tcPr marT="45756" marB="4575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Times New Roman" panose="02020603050405020304" pitchFamily="18" charset="0"/>
                          <a:cs typeface="Times New Roman" panose="02020603050405020304" pitchFamily="18" charset="0"/>
                        </a:rPr>
                        <a:t>0.9&gt;DC&gt;0.7</a:t>
                      </a:r>
                      <a:endParaRPr lang="zh-CN" altLang="en-US" sz="1600" dirty="0">
                        <a:latin typeface="Times New Roman" panose="02020603050405020304" pitchFamily="18" charset="0"/>
                        <a:cs typeface="Times New Roman" panose="02020603050405020304" pitchFamily="18" charset="0"/>
                      </a:endParaRPr>
                    </a:p>
                  </a:txBody>
                  <a:tcPr marT="45756" marB="4575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Times New Roman" panose="02020603050405020304" pitchFamily="18" charset="0"/>
                          <a:cs typeface="Times New Roman" panose="02020603050405020304" pitchFamily="18" charset="0"/>
                        </a:rPr>
                        <a:t>0.7&gt;DC&gt;0.5</a:t>
                      </a:r>
                      <a:endParaRPr lang="zh-CN" altLang="en-US" sz="1600" dirty="0">
                        <a:latin typeface="Times New Roman" panose="02020603050405020304" pitchFamily="18" charset="0"/>
                        <a:cs typeface="Times New Roman" panose="02020603050405020304" pitchFamily="18" charset="0"/>
                      </a:endParaRPr>
                    </a:p>
                  </a:txBody>
                  <a:tcPr marT="45756" marB="45756"/>
                </a:tc>
              </a:tr>
            </a:tbl>
          </a:graphicData>
        </a:graphic>
      </p:graphicFrame>
      <p:pic>
        <p:nvPicPr>
          <p:cNvPr id="53290"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 y="2198688"/>
            <a:ext cx="8859838"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91" name="Group 5"/>
          <p:cNvGrpSpPr>
            <a:grpSpLocks/>
          </p:cNvGrpSpPr>
          <p:nvPr/>
        </p:nvGrpSpPr>
        <p:grpSpPr bwMode="auto">
          <a:xfrm>
            <a:off x="55563" y="1447800"/>
            <a:ext cx="3906837" cy="762000"/>
            <a:chOff x="192" y="960"/>
            <a:chExt cx="2461" cy="480"/>
          </a:xfrm>
        </p:grpSpPr>
        <p:sp>
          <p:nvSpPr>
            <p:cNvPr id="53292" name="Line 4"/>
            <p:cNvSpPr>
              <a:spLocks noChangeShapeType="1"/>
            </p:cNvSpPr>
            <p:nvPr/>
          </p:nvSpPr>
          <p:spPr bwMode="auto">
            <a:xfrm flipV="1">
              <a:off x="192" y="1216"/>
              <a:ext cx="2461"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93" name="Line 5"/>
            <p:cNvSpPr>
              <a:spLocks noChangeShapeType="1"/>
            </p:cNvSpPr>
            <p:nvPr/>
          </p:nvSpPr>
          <p:spPr bwMode="auto">
            <a:xfrm>
              <a:off x="380" y="960"/>
              <a:ext cx="0" cy="48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94" name="Rectangle 6"/>
            <p:cNvSpPr>
              <a:spLocks noChangeArrowheads="1"/>
            </p:cNvSpPr>
            <p:nvPr/>
          </p:nvSpPr>
          <p:spPr bwMode="auto">
            <a:xfrm>
              <a:off x="252" y="1040"/>
              <a:ext cx="99" cy="96"/>
            </a:xfrm>
            <a:prstGeom prst="rect">
              <a:avLst/>
            </a:prstGeom>
            <a:solidFill>
              <a:srgbClr val="0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endParaRPr lang="zh-CN" altLang="zh-CN" sz="1800" b="0">
                <a:ea typeface="宋体" panose="02010600030101010101" pitchFamily="2" charset="-122"/>
              </a:endParaRPr>
            </a:p>
          </p:txBody>
        </p:sp>
        <p:sp>
          <p:nvSpPr>
            <p:cNvPr id="53295" name="Text Box 7"/>
            <p:cNvSpPr txBox="1">
              <a:spLocks noChangeArrowheads="1"/>
            </p:cNvSpPr>
            <p:nvPr/>
          </p:nvSpPr>
          <p:spPr bwMode="auto">
            <a:xfrm>
              <a:off x="380" y="960"/>
              <a:ext cx="2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zh-CN" altLang="en-US" sz="2200">
                  <a:solidFill>
                    <a:srgbClr val="009900"/>
                  </a:solidFill>
                  <a:latin typeface="黑体" panose="02010609060101010101" pitchFamily="49" charset="-122"/>
                </a:rPr>
                <a:t>平稳预报模型</a:t>
              </a:r>
              <a:r>
                <a:rPr lang="en-US" altLang="zh-CN" sz="2200">
                  <a:solidFill>
                    <a:srgbClr val="009900"/>
                  </a:solidFill>
                  <a:latin typeface="黑体" panose="02010609060101010101" pitchFamily="49" charset="-122"/>
                </a:rPr>
                <a:t>——</a:t>
              </a:r>
              <a:r>
                <a:rPr lang="zh-CN" altLang="en-US" sz="2200">
                  <a:solidFill>
                    <a:srgbClr val="009900"/>
                  </a:solidFill>
                  <a:latin typeface="黑体" panose="02010609060101010101" pitchFamily="49" charset="-122"/>
                </a:rPr>
                <a:t>龙头电站</a:t>
              </a:r>
            </a:p>
          </p:txBody>
        </p:sp>
      </p:grpSp>
      <p:sp>
        <p:nvSpPr>
          <p:cNvPr id="23"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25" name="标题 1"/>
          <p:cNvSpPr txBox="1">
            <a:spLocks noChangeArrowheads="1"/>
          </p:cNvSpPr>
          <p:nvPr/>
        </p:nvSpPr>
        <p:spPr bwMode="auto">
          <a:xfrm>
            <a:off x="2389633" y="914430"/>
            <a:ext cx="2487167"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解决思路</a:t>
            </a:r>
          </a:p>
        </p:txBody>
      </p:sp>
      <p:sp>
        <p:nvSpPr>
          <p:cNvPr id="26" name="标题 1"/>
          <p:cNvSpPr txBox="1">
            <a:spLocks noChangeArrowheads="1"/>
          </p:cNvSpPr>
          <p:nvPr/>
        </p:nvSpPr>
        <p:spPr bwMode="auto">
          <a:xfrm>
            <a:off x="55563" y="914400"/>
            <a:ext cx="2322512"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难点及挑战</a:t>
            </a:r>
          </a:p>
        </p:txBody>
      </p:sp>
      <p:sp>
        <p:nvSpPr>
          <p:cNvPr id="27" name="标题 1"/>
          <p:cNvSpPr txBox="1">
            <a:spLocks noChangeArrowheads="1"/>
          </p:cNvSpPr>
          <p:nvPr/>
        </p:nvSpPr>
        <p:spPr bwMode="auto">
          <a:xfrm>
            <a:off x="7086600" y="914430"/>
            <a:ext cx="2001838"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r>
              <a:rPr lang="zh-CN" altLang="en-US" dirty="0"/>
              <a:t>实例分析</a:t>
            </a:r>
          </a:p>
        </p:txBody>
      </p:sp>
      <p:sp>
        <p:nvSpPr>
          <p:cNvPr id="28" name="矩形 27"/>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29" name="标题 1"/>
          <p:cNvSpPr txBox="1">
            <a:spLocks noChangeArrowheads="1"/>
          </p:cNvSpPr>
          <p:nvPr/>
        </p:nvSpPr>
        <p:spPr bwMode="auto">
          <a:xfrm>
            <a:off x="4876800" y="914430"/>
            <a:ext cx="22098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建模求解</a:t>
            </a:r>
          </a:p>
        </p:txBody>
      </p:sp>
    </p:spTree>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 y="3851274"/>
            <a:ext cx="9053513" cy="300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55309"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梯级流域超短期区间来水确定模型及方法</a:t>
            </a:r>
          </a:p>
        </p:txBody>
      </p:sp>
      <p:sp>
        <p:nvSpPr>
          <p:cNvPr id="55310"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a:solidFill>
                  <a:srgbClr val="000000"/>
                </a:solidFill>
              </a:rPr>
              <a:t>创新点二</a:t>
            </a:r>
          </a:p>
        </p:txBody>
      </p:sp>
      <p:sp>
        <p:nvSpPr>
          <p:cNvPr id="24" name="矩形 23"/>
          <p:cNvSpPr/>
          <p:nvPr/>
        </p:nvSpPr>
        <p:spPr>
          <a:xfrm>
            <a:off x="255588" y="1906588"/>
            <a:ext cx="8632825" cy="400050"/>
          </a:xfrm>
          <a:prstGeom prst="rect">
            <a:avLst/>
          </a:prstGeom>
        </p:spPr>
        <p:txBody>
          <a:bodyPr>
            <a:spAutoFit/>
          </a:bodyPr>
          <a:lstStyle/>
          <a:p>
            <a:pPr>
              <a:defRPr/>
            </a:pPr>
            <a:r>
              <a:rPr lang="en-US" altLang="zh-CN" kern="100" dirty="0">
                <a:ea typeface="宋体" panose="02010600030101010101" pitchFamily="2" charset="-122"/>
                <a:cs typeface="Times New Roman" panose="02020603050405020304" pitchFamily="18" charset="0"/>
              </a:rPr>
              <a:t>      </a:t>
            </a:r>
            <a:r>
              <a:rPr lang="zh-CN" altLang="en-US" kern="100" dirty="0">
                <a:ea typeface="宋体" panose="02010600030101010101" pitchFamily="2" charset="-122"/>
                <a:cs typeface="Times New Roman" panose="02020603050405020304" pitchFamily="18" charset="0"/>
              </a:rPr>
              <a:t>现以</a:t>
            </a:r>
            <a:r>
              <a:rPr lang="zh-CN" altLang="en-US" kern="100" dirty="0">
                <a:solidFill>
                  <a:srgbClr val="3333FF"/>
                </a:solidFill>
                <a:ea typeface="宋体" panose="02010600030101010101" pitchFamily="2" charset="-122"/>
                <a:cs typeface="Times New Roman" panose="02020603050405020304" pitchFamily="18" charset="0"/>
              </a:rPr>
              <a:t>大盈江一级</a:t>
            </a:r>
            <a:r>
              <a:rPr lang="zh-CN" altLang="en-US" kern="100" dirty="0">
                <a:ea typeface="宋体" panose="02010600030101010101" pitchFamily="2" charset="-122"/>
                <a:cs typeface="Times New Roman" panose="02020603050405020304" pitchFamily="18" charset="0"/>
              </a:rPr>
              <a:t>电站及</a:t>
            </a:r>
            <a:r>
              <a:rPr lang="zh-CN" altLang="en-US" kern="100" dirty="0">
                <a:solidFill>
                  <a:srgbClr val="3333FF"/>
                </a:solidFill>
                <a:ea typeface="宋体" panose="02010600030101010101" pitchFamily="2" charset="-122"/>
                <a:cs typeface="Times New Roman" panose="02020603050405020304" pitchFamily="18" charset="0"/>
              </a:rPr>
              <a:t>溪洛渡</a:t>
            </a:r>
            <a:r>
              <a:rPr lang="zh-CN" altLang="en-US" kern="100" dirty="0">
                <a:ea typeface="宋体" panose="02010600030101010101" pitchFamily="2" charset="-122"/>
                <a:cs typeface="Times New Roman" panose="02020603050405020304" pitchFamily="18" charset="0"/>
              </a:rPr>
              <a:t>电站为例，验证此方法的合理性</a:t>
            </a:r>
            <a:endParaRPr lang="zh-CN" altLang="en-US" dirty="0"/>
          </a:p>
        </p:txBody>
      </p:sp>
      <p:sp>
        <p:nvSpPr>
          <p:cNvPr id="3" name="矩形 2"/>
          <p:cNvSpPr/>
          <p:nvPr/>
        </p:nvSpPr>
        <p:spPr>
          <a:xfrm>
            <a:off x="2056606" y="5221286"/>
            <a:ext cx="5030787" cy="369887"/>
          </a:xfrm>
          <a:prstGeom prst="rect">
            <a:avLst/>
          </a:prstGeom>
        </p:spPr>
        <p:txBody>
          <a:bodyPr>
            <a:spAutoFit/>
          </a:bodyPr>
          <a:lstStyle/>
          <a:p>
            <a:pPr algn="ctr">
              <a:defRPr/>
            </a:pPr>
            <a:r>
              <a:rPr lang="zh-CN" altLang="en-US" sz="1800" b="0" kern="100" dirty="0">
                <a:latin typeface="宋体" panose="02010600030101010101" pitchFamily="2" charset="-122"/>
                <a:cs typeface="Times New Roman" panose="02020603050405020304" pitchFamily="18" charset="0"/>
              </a:rPr>
              <a:t>溪洛渡</a:t>
            </a:r>
            <a:r>
              <a:rPr lang="en-US" altLang="zh-CN" sz="1800" b="0" kern="100" dirty="0">
                <a:latin typeface="宋体" panose="02010600030101010101" pitchFamily="2" charset="-122"/>
                <a:cs typeface="Times New Roman" panose="02020603050405020304" pitchFamily="18" charset="0"/>
              </a:rPr>
              <a:t>2014/11/20-2014/11/25</a:t>
            </a:r>
            <a:r>
              <a:rPr lang="zh-CN" altLang="en-US" sz="1800" b="0" kern="100" dirty="0">
                <a:latin typeface="宋体" panose="02010600030101010101" pitchFamily="2" charset="-122"/>
                <a:cs typeface="Times New Roman" panose="02020603050405020304" pitchFamily="18" charset="0"/>
              </a:rPr>
              <a:t>实际值与预测值</a:t>
            </a:r>
            <a:endParaRPr lang="zh-CN" altLang="en-US" sz="1800" b="0" dirty="0"/>
          </a:p>
        </p:txBody>
      </p:sp>
      <p:pic>
        <p:nvPicPr>
          <p:cNvPr id="55314"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 y="2260600"/>
            <a:ext cx="9002713"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16" name="Group 5"/>
          <p:cNvGrpSpPr>
            <a:grpSpLocks/>
          </p:cNvGrpSpPr>
          <p:nvPr/>
        </p:nvGrpSpPr>
        <p:grpSpPr bwMode="auto">
          <a:xfrm>
            <a:off x="55563" y="1447800"/>
            <a:ext cx="3906837" cy="762000"/>
            <a:chOff x="192" y="960"/>
            <a:chExt cx="2461" cy="480"/>
          </a:xfrm>
        </p:grpSpPr>
        <p:sp>
          <p:nvSpPr>
            <p:cNvPr id="55317" name="Line 4"/>
            <p:cNvSpPr>
              <a:spLocks noChangeShapeType="1"/>
            </p:cNvSpPr>
            <p:nvPr/>
          </p:nvSpPr>
          <p:spPr bwMode="auto">
            <a:xfrm flipV="1">
              <a:off x="192" y="1216"/>
              <a:ext cx="2461"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18" name="Line 5"/>
            <p:cNvSpPr>
              <a:spLocks noChangeShapeType="1"/>
            </p:cNvSpPr>
            <p:nvPr/>
          </p:nvSpPr>
          <p:spPr bwMode="auto">
            <a:xfrm>
              <a:off x="380" y="960"/>
              <a:ext cx="0" cy="48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19" name="Rectangle 6"/>
            <p:cNvSpPr>
              <a:spLocks noChangeArrowheads="1"/>
            </p:cNvSpPr>
            <p:nvPr/>
          </p:nvSpPr>
          <p:spPr bwMode="auto">
            <a:xfrm>
              <a:off x="252" y="1040"/>
              <a:ext cx="99" cy="96"/>
            </a:xfrm>
            <a:prstGeom prst="rect">
              <a:avLst/>
            </a:prstGeom>
            <a:solidFill>
              <a:srgbClr val="0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endParaRPr lang="zh-CN" altLang="zh-CN" sz="1800" b="0">
                <a:ea typeface="宋体" panose="02010600030101010101" pitchFamily="2" charset="-122"/>
              </a:endParaRPr>
            </a:p>
          </p:txBody>
        </p:sp>
        <p:sp>
          <p:nvSpPr>
            <p:cNvPr id="55320" name="Text Box 7"/>
            <p:cNvSpPr txBox="1">
              <a:spLocks noChangeArrowheads="1"/>
            </p:cNvSpPr>
            <p:nvPr/>
          </p:nvSpPr>
          <p:spPr bwMode="auto">
            <a:xfrm>
              <a:off x="380" y="960"/>
              <a:ext cx="2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zh-CN" altLang="en-US" sz="2200">
                  <a:solidFill>
                    <a:srgbClr val="009900"/>
                  </a:solidFill>
                  <a:latin typeface="黑体" panose="02010609060101010101" pitchFamily="49" charset="-122"/>
                </a:rPr>
                <a:t>平稳预报模型</a:t>
              </a:r>
              <a:r>
                <a:rPr lang="en-US" altLang="zh-CN" sz="2200">
                  <a:solidFill>
                    <a:srgbClr val="009900"/>
                  </a:solidFill>
                  <a:latin typeface="黑体" panose="02010609060101010101" pitchFamily="49" charset="-122"/>
                </a:rPr>
                <a:t>——</a:t>
              </a:r>
              <a:r>
                <a:rPr lang="zh-CN" altLang="en-US" sz="2200">
                  <a:solidFill>
                    <a:srgbClr val="009900"/>
                  </a:solidFill>
                  <a:latin typeface="黑体" panose="02010609060101010101" pitchFamily="49" charset="-122"/>
                </a:rPr>
                <a:t>龙头电站</a:t>
              </a:r>
            </a:p>
          </p:txBody>
        </p:sp>
      </p:grpSp>
      <p:sp>
        <p:nvSpPr>
          <p:cNvPr id="21"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22" name="标题 1"/>
          <p:cNvSpPr txBox="1">
            <a:spLocks noChangeArrowheads="1"/>
          </p:cNvSpPr>
          <p:nvPr/>
        </p:nvSpPr>
        <p:spPr bwMode="auto">
          <a:xfrm>
            <a:off x="2389633" y="914430"/>
            <a:ext cx="2487167"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解决思路</a:t>
            </a:r>
          </a:p>
        </p:txBody>
      </p:sp>
      <p:sp>
        <p:nvSpPr>
          <p:cNvPr id="23" name="标题 1"/>
          <p:cNvSpPr txBox="1">
            <a:spLocks noChangeArrowheads="1"/>
          </p:cNvSpPr>
          <p:nvPr/>
        </p:nvSpPr>
        <p:spPr bwMode="auto">
          <a:xfrm>
            <a:off x="55563" y="914400"/>
            <a:ext cx="2322512"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难点及挑战</a:t>
            </a:r>
          </a:p>
        </p:txBody>
      </p:sp>
      <p:sp>
        <p:nvSpPr>
          <p:cNvPr id="25" name="标题 1"/>
          <p:cNvSpPr txBox="1">
            <a:spLocks noChangeArrowheads="1"/>
          </p:cNvSpPr>
          <p:nvPr/>
        </p:nvSpPr>
        <p:spPr bwMode="auto">
          <a:xfrm>
            <a:off x="7086600" y="914430"/>
            <a:ext cx="2001838"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r>
              <a:rPr lang="zh-CN" altLang="en-US" dirty="0"/>
              <a:t>实例分析</a:t>
            </a:r>
          </a:p>
        </p:txBody>
      </p:sp>
      <p:sp>
        <p:nvSpPr>
          <p:cNvPr id="26" name="矩形 25"/>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27" name="标题 1"/>
          <p:cNvSpPr txBox="1">
            <a:spLocks noChangeArrowheads="1"/>
          </p:cNvSpPr>
          <p:nvPr/>
        </p:nvSpPr>
        <p:spPr bwMode="auto">
          <a:xfrm>
            <a:off x="4876800" y="914430"/>
            <a:ext cx="22098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建模求解</a:t>
            </a:r>
          </a:p>
        </p:txBody>
      </p:sp>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98"/>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4800" b="0">
                <a:solidFill>
                  <a:srgbClr val="0000CC"/>
                </a:solidFill>
                <a:ea typeface="隶书" panose="02010509060101010101" pitchFamily="49" charset="-122"/>
              </a:rPr>
              <a:t>汇报内容</a:t>
            </a:r>
          </a:p>
        </p:txBody>
      </p:sp>
      <p:sp>
        <p:nvSpPr>
          <p:cNvPr id="8195" name="Text Box 200"/>
          <p:cNvSpPr txBox="1">
            <a:spLocks noChangeArrowheads="1"/>
          </p:cNvSpPr>
          <p:nvPr/>
        </p:nvSpPr>
        <p:spPr bwMode="auto">
          <a:xfrm>
            <a:off x="3352800" y="3217863"/>
            <a:ext cx="2097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3200" b="0" dirty="0">
                <a:ea typeface="隶书" panose="02010509060101010101" pitchFamily="49" charset="-122"/>
              </a:rPr>
              <a:t>研究</a:t>
            </a:r>
            <a:r>
              <a:rPr lang="zh-CN" altLang="en-US" sz="3200" b="0" dirty="0" smtClean="0">
                <a:ea typeface="隶书" panose="02010509060101010101" pitchFamily="49" charset="-122"/>
              </a:rPr>
              <a:t>成果</a:t>
            </a:r>
            <a:endParaRPr lang="zh-CN" altLang="en-US" sz="3200" b="0" dirty="0">
              <a:ea typeface="隶书" panose="02010509060101010101" pitchFamily="49" charset="-122"/>
            </a:endParaRPr>
          </a:p>
        </p:txBody>
      </p:sp>
      <p:sp>
        <p:nvSpPr>
          <p:cNvPr id="8196" name="Line 201"/>
          <p:cNvSpPr>
            <a:spLocks noChangeShapeType="1"/>
          </p:cNvSpPr>
          <p:nvPr/>
        </p:nvSpPr>
        <p:spPr bwMode="auto">
          <a:xfrm flipV="1">
            <a:off x="2978150" y="3765550"/>
            <a:ext cx="36576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197" name="Group 212"/>
          <p:cNvGrpSpPr>
            <a:grpSpLocks/>
          </p:cNvGrpSpPr>
          <p:nvPr/>
        </p:nvGrpSpPr>
        <p:grpSpPr bwMode="auto">
          <a:xfrm>
            <a:off x="2139950" y="3268663"/>
            <a:ext cx="760413" cy="633412"/>
            <a:chOff x="1110" y="2656"/>
            <a:chExt cx="1549" cy="1351"/>
          </a:xfrm>
        </p:grpSpPr>
        <p:sp>
          <p:nvSpPr>
            <p:cNvPr id="8235" name="AutoShape 213"/>
            <p:cNvSpPr>
              <a:spLocks noChangeArrowheads="1"/>
            </p:cNvSpPr>
            <p:nvPr/>
          </p:nvSpPr>
          <p:spPr bwMode="gray">
            <a:xfrm>
              <a:off x="1123" y="2679"/>
              <a:ext cx="1536" cy="1328"/>
            </a:xfrm>
            <a:prstGeom prst="hexagon">
              <a:avLst>
                <a:gd name="adj" fmla="val 28916"/>
                <a:gd name="vf" fmla="val 115470"/>
              </a:avLst>
            </a:prstGeom>
            <a:gradFill rotWithShape="1">
              <a:gsLst>
                <a:gs pos="0">
                  <a:srgbClr val="66FF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8236" name="AutoShape 214"/>
            <p:cNvSpPr>
              <a:spLocks noChangeArrowheads="1"/>
            </p:cNvSpPr>
            <p:nvPr/>
          </p:nvSpPr>
          <p:spPr bwMode="gray">
            <a:xfrm>
              <a:off x="1110" y="2656"/>
              <a:ext cx="1536" cy="1328"/>
            </a:xfrm>
            <a:prstGeom prst="hexagon">
              <a:avLst>
                <a:gd name="adj" fmla="val 28916"/>
                <a:gd name="vf" fmla="val 115470"/>
              </a:avLst>
            </a:prstGeom>
            <a:gradFill rotWithShape="1">
              <a:gsLst>
                <a:gs pos="0">
                  <a:srgbClr val="66FFFF"/>
                </a:gs>
                <a:gs pos="100000">
                  <a:srgbClr val="E6E6E6"/>
                </a:gs>
              </a:gsLst>
              <a:lin ang="5400000" scaled="1"/>
            </a:gradFill>
            <a:ln w="9525">
              <a:solidFill>
                <a:srgbClr val="C0C0C0"/>
              </a:solidFill>
              <a:miter lim="800000"/>
              <a:headEnd/>
              <a:tailEnd/>
            </a:ln>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8237" name="AutoShape 215"/>
            <p:cNvSpPr>
              <a:spLocks noChangeArrowheads="1"/>
            </p:cNvSpPr>
            <p:nvPr/>
          </p:nvSpPr>
          <p:spPr bwMode="gray">
            <a:xfrm>
              <a:off x="1200" y="2736"/>
              <a:ext cx="1350" cy="1168"/>
            </a:xfrm>
            <a:prstGeom prst="hexagon">
              <a:avLst>
                <a:gd name="adj" fmla="val 28896"/>
                <a:gd name="vf" fmla="val 115470"/>
              </a:avLst>
            </a:prstGeom>
            <a:gradFill rotWithShape="1">
              <a:gsLst>
                <a:gs pos="0">
                  <a:srgbClr val="66FFFF"/>
                </a:gs>
                <a:gs pos="100000">
                  <a:srgbClr val="3399FF"/>
                </a:gs>
              </a:gsLst>
              <a:lin ang="5400000" scaled="1"/>
            </a:gradFill>
            <a:ln w="9525">
              <a:solidFill>
                <a:srgbClr val="FEFEFE"/>
              </a:solidFill>
              <a:miter lim="800000"/>
              <a:headEnd/>
              <a:tailEnd/>
            </a:ln>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grpSp>
      <p:sp>
        <p:nvSpPr>
          <p:cNvPr id="8198" name="Text Box 216"/>
          <p:cNvSpPr txBox="1">
            <a:spLocks noChangeArrowheads="1"/>
          </p:cNvSpPr>
          <p:nvPr/>
        </p:nvSpPr>
        <p:spPr bwMode="gray">
          <a:xfrm>
            <a:off x="2324100" y="33448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en-US" altLang="zh-CN" sz="2400">
                <a:solidFill>
                  <a:srgbClr val="FFFFFF"/>
                </a:solidFill>
                <a:ea typeface="宋体" panose="02010600030101010101" pitchFamily="2" charset="-122"/>
              </a:rPr>
              <a:t>3</a:t>
            </a:r>
          </a:p>
        </p:txBody>
      </p:sp>
      <p:grpSp>
        <p:nvGrpSpPr>
          <p:cNvPr id="8199" name="Group 217"/>
          <p:cNvGrpSpPr>
            <a:grpSpLocks/>
          </p:cNvGrpSpPr>
          <p:nvPr/>
        </p:nvGrpSpPr>
        <p:grpSpPr bwMode="auto">
          <a:xfrm>
            <a:off x="2162175" y="1414463"/>
            <a:ext cx="731838" cy="584200"/>
            <a:chOff x="1110" y="2656"/>
            <a:chExt cx="1549" cy="1351"/>
          </a:xfrm>
        </p:grpSpPr>
        <p:sp>
          <p:nvSpPr>
            <p:cNvPr id="8232" name="AutoShape 218"/>
            <p:cNvSpPr>
              <a:spLocks noChangeArrowheads="1"/>
            </p:cNvSpPr>
            <p:nvPr/>
          </p:nvSpPr>
          <p:spPr bwMode="gray">
            <a:xfrm>
              <a:off x="1123" y="2679"/>
              <a:ext cx="1536" cy="1328"/>
            </a:xfrm>
            <a:prstGeom prst="hexagon">
              <a:avLst>
                <a:gd name="adj" fmla="val 28916"/>
                <a:gd name="vf" fmla="val 115470"/>
              </a:avLst>
            </a:prstGeom>
            <a:gradFill rotWithShape="1">
              <a:gsLst>
                <a:gs pos="0">
                  <a:srgbClr val="66FF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8233" name="AutoShape 219"/>
            <p:cNvSpPr>
              <a:spLocks noChangeArrowheads="1"/>
            </p:cNvSpPr>
            <p:nvPr/>
          </p:nvSpPr>
          <p:spPr bwMode="gray">
            <a:xfrm>
              <a:off x="1110" y="2656"/>
              <a:ext cx="1536" cy="1328"/>
            </a:xfrm>
            <a:prstGeom prst="hexagon">
              <a:avLst>
                <a:gd name="adj" fmla="val 28916"/>
                <a:gd name="vf" fmla="val 115470"/>
              </a:avLst>
            </a:prstGeom>
            <a:gradFill rotWithShape="1">
              <a:gsLst>
                <a:gs pos="0">
                  <a:srgbClr val="66FFFF"/>
                </a:gs>
                <a:gs pos="100000">
                  <a:srgbClr val="E6E6E6"/>
                </a:gs>
              </a:gsLst>
              <a:lin ang="5400000" scaled="1"/>
            </a:gradFill>
            <a:ln w="9525">
              <a:solidFill>
                <a:srgbClr val="C0C0C0"/>
              </a:solidFill>
              <a:miter lim="800000"/>
              <a:headEnd/>
              <a:tailEnd/>
            </a:ln>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8234" name="AutoShape 220"/>
            <p:cNvSpPr>
              <a:spLocks noChangeArrowheads="1"/>
            </p:cNvSpPr>
            <p:nvPr/>
          </p:nvSpPr>
          <p:spPr bwMode="gray">
            <a:xfrm>
              <a:off x="1200" y="2736"/>
              <a:ext cx="1350" cy="1168"/>
            </a:xfrm>
            <a:prstGeom prst="hexagon">
              <a:avLst>
                <a:gd name="adj" fmla="val 28896"/>
                <a:gd name="vf" fmla="val 115470"/>
              </a:avLst>
            </a:prstGeom>
            <a:gradFill rotWithShape="1">
              <a:gsLst>
                <a:gs pos="0">
                  <a:srgbClr val="66FFFF"/>
                </a:gs>
                <a:gs pos="100000">
                  <a:srgbClr val="3399FF"/>
                </a:gs>
              </a:gsLst>
              <a:lin ang="5400000" scaled="1"/>
            </a:gradFill>
            <a:ln w="9525">
              <a:solidFill>
                <a:srgbClr val="FEFEFE"/>
              </a:solidFill>
              <a:miter lim="800000"/>
              <a:headEnd/>
              <a:tailEnd/>
            </a:ln>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grpSp>
      <p:sp>
        <p:nvSpPr>
          <p:cNvPr id="8200" name="Text Box 221"/>
          <p:cNvSpPr txBox="1">
            <a:spLocks noChangeArrowheads="1"/>
          </p:cNvSpPr>
          <p:nvPr/>
        </p:nvSpPr>
        <p:spPr bwMode="gray">
          <a:xfrm>
            <a:off x="2324100" y="150177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en-US" altLang="zh-CN" sz="2400">
                <a:solidFill>
                  <a:srgbClr val="FFFFFF"/>
                </a:solidFill>
                <a:ea typeface="宋体" panose="02010600030101010101" pitchFamily="2" charset="-122"/>
              </a:rPr>
              <a:t>1</a:t>
            </a:r>
          </a:p>
        </p:txBody>
      </p:sp>
      <p:sp>
        <p:nvSpPr>
          <p:cNvPr id="8201" name="Line 264"/>
          <p:cNvSpPr>
            <a:spLocks noChangeShapeType="1"/>
          </p:cNvSpPr>
          <p:nvPr/>
        </p:nvSpPr>
        <p:spPr bwMode="auto">
          <a:xfrm>
            <a:off x="2971800" y="1947863"/>
            <a:ext cx="36576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02" name="Text Box 275"/>
          <p:cNvSpPr txBox="1">
            <a:spLocks noChangeArrowheads="1"/>
          </p:cNvSpPr>
          <p:nvPr/>
        </p:nvSpPr>
        <p:spPr bwMode="auto">
          <a:xfrm>
            <a:off x="3124200" y="1371600"/>
            <a:ext cx="21764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r>
              <a:rPr lang="zh-CN" altLang="en-US" sz="3200" b="0" dirty="0">
                <a:solidFill>
                  <a:srgbClr val="000000"/>
                </a:solidFill>
                <a:ea typeface="隶书" panose="02010509060101010101" pitchFamily="49" charset="-122"/>
              </a:rPr>
              <a:t>   </a:t>
            </a:r>
            <a:r>
              <a:rPr lang="zh-CN" altLang="en-US" sz="3200" b="0" dirty="0">
                <a:solidFill>
                  <a:srgbClr val="FF0000"/>
                </a:solidFill>
                <a:ea typeface="隶书" panose="02010509060101010101" pitchFamily="49" charset="-122"/>
              </a:rPr>
              <a:t>研究</a:t>
            </a:r>
            <a:r>
              <a:rPr lang="zh-CN" altLang="en-US" sz="3200" b="0" dirty="0" smtClean="0">
                <a:solidFill>
                  <a:srgbClr val="FF0000"/>
                </a:solidFill>
                <a:ea typeface="隶书" panose="02010509060101010101" pitchFamily="49" charset="-122"/>
              </a:rPr>
              <a:t>背景</a:t>
            </a:r>
            <a:endParaRPr lang="zh-CN" altLang="en-US" sz="3200" b="0" dirty="0">
              <a:solidFill>
                <a:srgbClr val="FF0000"/>
              </a:solidFill>
              <a:ea typeface="隶书" panose="02010509060101010101" pitchFamily="49" charset="-122"/>
            </a:endParaRPr>
          </a:p>
        </p:txBody>
      </p:sp>
      <p:sp>
        <p:nvSpPr>
          <p:cNvPr id="8203" name="Line 199"/>
          <p:cNvSpPr>
            <a:spLocks noChangeShapeType="1"/>
          </p:cNvSpPr>
          <p:nvPr/>
        </p:nvSpPr>
        <p:spPr bwMode="auto">
          <a:xfrm>
            <a:off x="2925763" y="2849563"/>
            <a:ext cx="3703637"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204" name="Group 202"/>
          <p:cNvGrpSpPr>
            <a:grpSpLocks/>
          </p:cNvGrpSpPr>
          <p:nvPr/>
        </p:nvGrpSpPr>
        <p:grpSpPr bwMode="auto">
          <a:xfrm>
            <a:off x="2133600" y="2292350"/>
            <a:ext cx="719138" cy="633413"/>
            <a:chOff x="1110" y="2656"/>
            <a:chExt cx="1549" cy="1351"/>
          </a:xfrm>
        </p:grpSpPr>
        <p:sp>
          <p:nvSpPr>
            <p:cNvPr id="8229" name="AutoShape 203"/>
            <p:cNvSpPr>
              <a:spLocks noChangeArrowheads="1"/>
            </p:cNvSpPr>
            <p:nvPr/>
          </p:nvSpPr>
          <p:spPr bwMode="gray">
            <a:xfrm>
              <a:off x="1123" y="2679"/>
              <a:ext cx="1536" cy="1328"/>
            </a:xfrm>
            <a:prstGeom prst="hexagon">
              <a:avLst>
                <a:gd name="adj" fmla="val 28916"/>
                <a:gd name="vf" fmla="val 115470"/>
              </a:avLst>
            </a:prstGeom>
            <a:gradFill rotWithShape="1">
              <a:gsLst>
                <a:gs pos="0">
                  <a:srgbClr val="808080"/>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8230" name="AutoShape 204"/>
            <p:cNvSpPr>
              <a:spLocks noChangeArrowheads="1"/>
            </p:cNvSpPr>
            <p:nvPr/>
          </p:nvSpPr>
          <p:spPr bwMode="gray">
            <a:xfrm>
              <a:off x="1110" y="2656"/>
              <a:ext cx="1536" cy="1328"/>
            </a:xfrm>
            <a:prstGeom prst="hexagon">
              <a:avLst>
                <a:gd name="adj" fmla="val 28916"/>
                <a:gd name="vf" fmla="val 115470"/>
              </a:avLst>
            </a:prstGeom>
            <a:gradFill rotWithShape="1">
              <a:gsLst>
                <a:gs pos="0">
                  <a:srgbClr val="FFFFFF"/>
                </a:gs>
                <a:gs pos="100000">
                  <a:srgbClr val="E6E6E6"/>
                </a:gs>
              </a:gsLst>
              <a:lin ang="5400000" scaled="1"/>
            </a:gradFill>
            <a:ln w="9525">
              <a:solidFill>
                <a:srgbClr val="C0C0C0"/>
              </a:solidFill>
              <a:miter lim="800000"/>
              <a:headEnd/>
              <a:tailEnd/>
            </a:ln>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8231" name="AutoShape 205"/>
            <p:cNvSpPr>
              <a:spLocks noChangeArrowheads="1"/>
            </p:cNvSpPr>
            <p:nvPr/>
          </p:nvSpPr>
          <p:spPr bwMode="gray">
            <a:xfrm>
              <a:off x="1200" y="2736"/>
              <a:ext cx="1350" cy="1168"/>
            </a:xfrm>
            <a:prstGeom prst="hexagon">
              <a:avLst>
                <a:gd name="adj" fmla="val 28896"/>
                <a:gd name="vf" fmla="val 115470"/>
              </a:avLst>
            </a:prstGeom>
            <a:gradFill rotWithShape="1">
              <a:gsLst>
                <a:gs pos="0">
                  <a:srgbClr val="003299"/>
                </a:gs>
                <a:gs pos="100000">
                  <a:srgbClr val="3399FF"/>
                </a:gs>
              </a:gsLst>
              <a:lin ang="5400000" scaled="1"/>
            </a:gradFill>
            <a:ln w="9525">
              <a:solidFill>
                <a:srgbClr val="FEFEFE"/>
              </a:solidFill>
              <a:miter lim="800000"/>
              <a:headEnd/>
              <a:tailEnd/>
            </a:ln>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grpSp>
      <p:sp>
        <p:nvSpPr>
          <p:cNvPr id="8205" name="Text Box 206"/>
          <p:cNvSpPr txBox="1">
            <a:spLocks noChangeArrowheads="1"/>
          </p:cNvSpPr>
          <p:nvPr/>
        </p:nvSpPr>
        <p:spPr bwMode="gray">
          <a:xfrm>
            <a:off x="2333625" y="2368550"/>
            <a:ext cx="334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en-US" altLang="zh-CN" sz="2400">
                <a:solidFill>
                  <a:srgbClr val="FFFFFF"/>
                </a:solidFill>
                <a:ea typeface="宋体" panose="02010600030101010101" pitchFamily="2" charset="-122"/>
              </a:rPr>
              <a:t>2</a:t>
            </a:r>
          </a:p>
        </p:txBody>
      </p:sp>
      <p:sp>
        <p:nvSpPr>
          <p:cNvPr id="8206" name="Text Box 276"/>
          <p:cNvSpPr txBox="1">
            <a:spLocks noChangeArrowheads="1"/>
          </p:cNvSpPr>
          <p:nvPr/>
        </p:nvSpPr>
        <p:spPr bwMode="auto">
          <a:xfrm>
            <a:off x="3267075" y="2322513"/>
            <a:ext cx="21828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3200" b="0" dirty="0">
                <a:ea typeface="隶书" panose="02010509060101010101" pitchFamily="49" charset="-122"/>
              </a:rPr>
              <a:t>总体思路</a:t>
            </a:r>
          </a:p>
        </p:txBody>
      </p:sp>
      <p:sp>
        <p:nvSpPr>
          <p:cNvPr id="8211" name="Line 199"/>
          <p:cNvSpPr>
            <a:spLocks noChangeShapeType="1"/>
          </p:cNvSpPr>
          <p:nvPr/>
        </p:nvSpPr>
        <p:spPr bwMode="auto">
          <a:xfrm>
            <a:off x="2905126" y="4854575"/>
            <a:ext cx="370205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212" name="Group 202"/>
          <p:cNvGrpSpPr>
            <a:grpSpLocks/>
          </p:cNvGrpSpPr>
          <p:nvPr/>
        </p:nvGrpSpPr>
        <p:grpSpPr bwMode="auto">
          <a:xfrm>
            <a:off x="2176463" y="4298950"/>
            <a:ext cx="719138" cy="631825"/>
            <a:chOff x="1110" y="2656"/>
            <a:chExt cx="1549" cy="1351"/>
          </a:xfrm>
        </p:grpSpPr>
        <p:sp>
          <p:nvSpPr>
            <p:cNvPr id="8223" name="AutoShape 203"/>
            <p:cNvSpPr>
              <a:spLocks noChangeArrowheads="1"/>
            </p:cNvSpPr>
            <p:nvPr/>
          </p:nvSpPr>
          <p:spPr bwMode="gray">
            <a:xfrm>
              <a:off x="1123" y="2679"/>
              <a:ext cx="1536" cy="1328"/>
            </a:xfrm>
            <a:prstGeom prst="hexagon">
              <a:avLst>
                <a:gd name="adj" fmla="val 28916"/>
                <a:gd name="vf" fmla="val 115470"/>
              </a:avLst>
            </a:prstGeom>
            <a:gradFill rotWithShape="1">
              <a:gsLst>
                <a:gs pos="0">
                  <a:srgbClr val="808080"/>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8224" name="AutoShape 204"/>
            <p:cNvSpPr>
              <a:spLocks noChangeArrowheads="1"/>
            </p:cNvSpPr>
            <p:nvPr/>
          </p:nvSpPr>
          <p:spPr bwMode="gray">
            <a:xfrm>
              <a:off x="1110" y="2656"/>
              <a:ext cx="1536" cy="1328"/>
            </a:xfrm>
            <a:prstGeom prst="hexagon">
              <a:avLst>
                <a:gd name="adj" fmla="val 28916"/>
                <a:gd name="vf" fmla="val 115470"/>
              </a:avLst>
            </a:prstGeom>
            <a:gradFill rotWithShape="1">
              <a:gsLst>
                <a:gs pos="0">
                  <a:srgbClr val="FFFFFF"/>
                </a:gs>
                <a:gs pos="100000">
                  <a:srgbClr val="E6E6E6"/>
                </a:gs>
              </a:gsLst>
              <a:lin ang="5400000" scaled="1"/>
            </a:gradFill>
            <a:ln w="9525">
              <a:solidFill>
                <a:srgbClr val="C0C0C0"/>
              </a:solidFill>
              <a:miter lim="800000"/>
              <a:headEnd/>
              <a:tailEnd/>
            </a:ln>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8225" name="AutoShape 205"/>
            <p:cNvSpPr>
              <a:spLocks noChangeArrowheads="1"/>
            </p:cNvSpPr>
            <p:nvPr/>
          </p:nvSpPr>
          <p:spPr bwMode="gray">
            <a:xfrm>
              <a:off x="1200" y="2736"/>
              <a:ext cx="1350" cy="1168"/>
            </a:xfrm>
            <a:prstGeom prst="hexagon">
              <a:avLst>
                <a:gd name="adj" fmla="val 28896"/>
                <a:gd name="vf" fmla="val 115470"/>
              </a:avLst>
            </a:prstGeom>
            <a:gradFill rotWithShape="1">
              <a:gsLst>
                <a:gs pos="0">
                  <a:srgbClr val="003299"/>
                </a:gs>
                <a:gs pos="100000">
                  <a:srgbClr val="3399FF"/>
                </a:gs>
              </a:gsLst>
              <a:lin ang="5400000" scaled="1"/>
            </a:gradFill>
            <a:ln w="9525">
              <a:solidFill>
                <a:srgbClr val="FEFEFE"/>
              </a:solidFill>
              <a:miter lim="800000"/>
              <a:headEnd/>
              <a:tailEnd/>
            </a:ln>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grpSp>
      <p:sp>
        <p:nvSpPr>
          <p:cNvPr id="8213" name="Text Box 206"/>
          <p:cNvSpPr txBox="1">
            <a:spLocks noChangeArrowheads="1"/>
          </p:cNvSpPr>
          <p:nvPr/>
        </p:nvSpPr>
        <p:spPr bwMode="gray">
          <a:xfrm>
            <a:off x="2335213" y="437515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en-US" altLang="zh-CN" sz="2400">
                <a:solidFill>
                  <a:srgbClr val="FFFFFF"/>
                </a:solidFill>
                <a:ea typeface="宋体" panose="02010600030101010101" pitchFamily="2" charset="-122"/>
              </a:rPr>
              <a:t>4</a:t>
            </a:r>
          </a:p>
        </p:txBody>
      </p:sp>
      <p:sp>
        <p:nvSpPr>
          <p:cNvPr id="8214" name="Text Box 276"/>
          <p:cNvSpPr txBox="1">
            <a:spLocks noChangeArrowheads="1"/>
          </p:cNvSpPr>
          <p:nvPr/>
        </p:nvSpPr>
        <p:spPr bwMode="auto">
          <a:xfrm>
            <a:off x="3219451" y="4298950"/>
            <a:ext cx="2736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3200" b="0">
                <a:ea typeface="隶书" panose="02010509060101010101" pitchFamily="49" charset="-122"/>
              </a:rPr>
              <a:t>系统应用软件</a:t>
            </a:r>
          </a:p>
        </p:txBody>
      </p:sp>
      <p:grpSp>
        <p:nvGrpSpPr>
          <p:cNvPr id="8215" name="组合 5"/>
          <p:cNvGrpSpPr>
            <a:grpSpLocks/>
          </p:cNvGrpSpPr>
          <p:nvPr/>
        </p:nvGrpSpPr>
        <p:grpSpPr bwMode="auto">
          <a:xfrm>
            <a:off x="3021013" y="5243513"/>
            <a:ext cx="3657600" cy="584200"/>
            <a:chOff x="4959382" y="3982148"/>
            <a:chExt cx="3657600" cy="583555"/>
          </a:xfrm>
        </p:grpSpPr>
        <p:sp>
          <p:nvSpPr>
            <p:cNvPr id="8221" name="Line 264"/>
            <p:cNvSpPr>
              <a:spLocks noChangeShapeType="1"/>
            </p:cNvSpPr>
            <p:nvPr/>
          </p:nvSpPr>
          <p:spPr bwMode="auto">
            <a:xfrm>
              <a:off x="4959382" y="4555750"/>
              <a:ext cx="36576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22" name="Text Box 275"/>
            <p:cNvSpPr txBox="1">
              <a:spLocks noChangeArrowheads="1"/>
            </p:cNvSpPr>
            <p:nvPr/>
          </p:nvSpPr>
          <p:spPr bwMode="auto">
            <a:xfrm>
              <a:off x="5008863" y="3982148"/>
              <a:ext cx="3253942" cy="58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r>
                <a:rPr lang="zh-CN" altLang="en-US" sz="3200" b="0" dirty="0">
                  <a:solidFill>
                    <a:srgbClr val="000000"/>
                  </a:solidFill>
                  <a:ea typeface="隶书" panose="02010509060101010101" pitchFamily="49" charset="-122"/>
                </a:rPr>
                <a:t> 论文及知识产权</a:t>
              </a:r>
            </a:p>
          </p:txBody>
        </p:sp>
      </p:grpSp>
      <p:grpSp>
        <p:nvGrpSpPr>
          <p:cNvPr id="8216" name="组合 6"/>
          <p:cNvGrpSpPr>
            <a:grpSpLocks/>
          </p:cNvGrpSpPr>
          <p:nvPr/>
        </p:nvGrpSpPr>
        <p:grpSpPr bwMode="auto">
          <a:xfrm>
            <a:off x="2176463" y="5224463"/>
            <a:ext cx="760413" cy="633412"/>
            <a:chOff x="4114800" y="3962400"/>
            <a:chExt cx="760413" cy="633133"/>
          </a:xfrm>
        </p:grpSpPr>
        <p:sp>
          <p:nvSpPr>
            <p:cNvPr id="8218" name="AutoShape 213"/>
            <p:cNvSpPr>
              <a:spLocks noChangeArrowheads="1"/>
            </p:cNvSpPr>
            <p:nvPr/>
          </p:nvSpPr>
          <p:spPr bwMode="gray">
            <a:xfrm>
              <a:off x="4121182" y="3973179"/>
              <a:ext cx="754031" cy="622354"/>
            </a:xfrm>
            <a:prstGeom prst="hexagon">
              <a:avLst>
                <a:gd name="adj" fmla="val 28915"/>
                <a:gd name="vf" fmla="val 115470"/>
              </a:avLst>
            </a:prstGeom>
            <a:gradFill rotWithShape="1">
              <a:gsLst>
                <a:gs pos="0">
                  <a:srgbClr val="66FF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8219" name="AutoShape 214"/>
            <p:cNvSpPr>
              <a:spLocks noChangeArrowheads="1"/>
            </p:cNvSpPr>
            <p:nvPr/>
          </p:nvSpPr>
          <p:spPr bwMode="gray">
            <a:xfrm>
              <a:off x="4114800" y="3962400"/>
              <a:ext cx="754031" cy="622354"/>
            </a:xfrm>
            <a:prstGeom prst="hexagon">
              <a:avLst>
                <a:gd name="adj" fmla="val 28915"/>
                <a:gd name="vf" fmla="val 115470"/>
              </a:avLst>
            </a:prstGeom>
            <a:gradFill rotWithShape="1">
              <a:gsLst>
                <a:gs pos="0">
                  <a:srgbClr val="66FFFF"/>
                </a:gs>
                <a:gs pos="100000">
                  <a:srgbClr val="E6E6E6"/>
                </a:gs>
              </a:gsLst>
              <a:lin ang="5400000" scaled="1"/>
            </a:gradFill>
            <a:ln w="9525">
              <a:solidFill>
                <a:srgbClr val="C0C0C0"/>
              </a:solidFill>
              <a:miter lim="800000"/>
              <a:headEnd/>
              <a:tailEnd/>
            </a:ln>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8220" name="AutoShape 215"/>
            <p:cNvSpPr>
              <a:spLocks noChangeArrowheads="1"/>
            </p:cNvSpPr>
            <p:nvPr/>
          </p:nvSpPr>
          <p:spPr bwMode="gray">
            <a:xfrm>
              <a:off x="4158982" y="3999891"/>
              <a:ext cx="662723" cy="547372"/>
            </a:xfrm>
            <a:prstGeom prst="hexagon">
              <a:avLst>
                <a:gd name="adj" fmla="val 28895"/>
                <a:gd name="vf" fmla="val 115470"/>
              </a:avLst>
            </a:prstGeom>
            <a:gradFill rotWithShape="1">
              <a:gsLst>
                <a:gs pos="0">
                  <a:srgbClr val="66FFFF"/>
                </a:gs>
                <a:gs pos="100000">
                  <a:srgbClr val="3399FF"/>
                </a:gs>
              </a:gsLst>
              <a:lin ang="5400000" scaled="1"/>
            </a:gradFill>
            <a:ln w="9525">
              <a:solidFill>
                <a:srgbClr val="FEFEFE"/>
              </a:solidFill>
              <a:miter lim="800000"/>
              <a:headEnd/>
              <a:tailEnd/>
            </a:ln>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grpSp>
      <p:sp>
        <p:nvSpPr>
          <p:cNvPr id="8217" name="Text Box 216"/>
          <p:cNvSpPr txBox="1">
            <a:spLocks noChangeArrowheads="1"/>
          </p:cNvSpPr>
          <p:nvPr/>
        </p:nvSpPr>
        <p:spPr bwMode="gray">
          <a:xfrm>
            <a:off x="2354263" y="53006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en-US" altLang="zh-CN" sz="2400">
                <a:solidFill>
                  <a:srgbClr val="FFFFFF"/>
                </a:solidFill>
                <a:ea typeface="宋体" panose="02010600030101010101" pitchFamily="2" charset="-122"/>
              </a:rPr>
              <a:t>5</a:t>
            </a:r>
          </a:p>
        </p:txBody>
      </p:sp>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7"/>
          <p:cNvPicPr>
            <a:picLocks noChangeAspect="1" noChangeArrowheads="1"/>
          </p:cNvPicPr>
          <p:nvPr/>
        </p:nvPicPr>
        <p:blipFill>
          <a:blip r:embed="rId3">
            <a:extLst>
              <a:ext uri="{28A0092B-C50C-407E-A947-70E740481C1C}">
                <a14:useLocalDpi xmlns:a14="http://schemas.microsoft.com/office/drawing/2010/main" val="0"/>
              </a:ext>
            </a:extLst>
          </a:blip>
          <a:srcRect t="1563" r="30669"/>
          <a:stretch>
            <a:fillRect/>
          </a:stretch>
        </p:blipFill>
        <p:spPr bwMode="auto">
          <a:xfrm>
            <a:off x="160338" y="3252788"/>
            <a:ext cx="64008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7"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57356"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梯级流域超短期区间来水确定模型及方法</a:t>
            </a:r>
          </a:p>
        </p:txBody>
      </p:sp>
      <p:sp>
        <p:nvSpPr>
          <p:cNvPr id="57357"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a:solidFill>
                  <a:srgbClr val="000000"/>
                </a:solidFill>
              </a:rPr>
              <a:t>创新点二</a:t>
            </a:r>
          </a:p>
        </p:txBody>
      </p:sp>
      <p:sp>
        <p:nvSpPr>
          <p:cNvPr id="34" name="文本框 1"/>
          <p:cNvSpPr txBox="1">
            <a:spLocks noChangeArrowheads="1"/>
          </p:cNvSpPr>
          <p:nvPr/>
        </p:nvSpPr>
        <p:spPr bwMode="auto">
          <a:xfrm>
            <a:off x="307975" y="1846263"/>
            <a:ext cx="8683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defRPr/>
            </a:pPr>
            <a:r>
              <a:rPr lang="zh-CN" altLang="en-US" dirty="0" smtClean="0">
                <a:solidFill>
                  <a:srgbClr val="3333FF"/>
                </a:solidFill>
              </a:rPr>
              <a:t>方法原理：</a:t>
            </a:r>
            <a:r>
              <a:rPr lang="zh-CN" altLang="en-US" kern="100" dirty="0" smtClean="0">
                <a:latin typeface="Times New Roman" panose="02020603050405020304" pitchFamily="18" charset="0"/>
                <a:ea typeface="宋体" panose="02010600030101010101" pitchFamily="2" charset="-122"/>
                <a:cs typeface="Times New Roman" panose="02020603050405020304" pitchFamily="18" charset="0"/>
              </a:rPr>
              <a:t>一般来说，由降雨产生的区间流量不会出现突变，而由支流小水电影响的区间流量</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在小时之间</a:t>
            </a:r>
            <a:r>
              <a:rPr lang="zh-CN" altLang="zh-CN" dirty="0" smtClean="0">
                <a:latin typeface="Times New Roman" panose="02020603050405020304" pitchFamily="18" charset="0"/>
                <a:ea typeface="新宋体" panose="02010609030101010101" pitchFamily="49" charset="-122"/>
                <a:cs typeface="Times New Roman" panose="02020603050405020304" pitchFamily="18" charset="0"/>
              </a:rPr>
              <a:t>往往存在明显差异</a:t>
            </a:r>
            <a:r>
              <a:rPr lang="zh-CN" altLang="en-US" dirty="0" smtClean="0">
                <a:latin typeface="Times New Roman" panose="02020603050405020304" pitchFamily="18" charset="0"/>
                <a:ea typeface="新宋体" panose="02010609030101010101" pitchFamily="49" charset="-122"/>
                <a:cs typeface="Times New Roman" panose="02020603050405020304" pitchFamily="18" charset="0"/>
              </a:rPr>
              <a:t>，</a:t>
            </a:r>
            <a:r>
              <a:rPr lang="zh-CN" altLang="zh-CN" dirty="0" smtClean="0">
                <a:latin typeface="Times New Roman" panose="02020603050405020304" pitchFamily="18" charset="0"/>
                <a:ea typeface="新宋体" panose="02010609030101010101" pitchFamily="49" charset="-122"/>
                <a:cs typeface="Times New Roman" panose="02020603050405020304" pitchFamily="18" charset="0"/>
              </a:rPr>
              <a:t>但就全天整体而言统计相关规律均较为平稳，序列属于平稳时间序列，</a:t>
            </a:r>
            <a:r>
              <a:rPr lang="zh-CN" altLang="en-US" dirty="0" smtClean="0">
                <a:latin typeface="Times New Roman" panose="02020603050405020304" pitchFamily="18" charset="0"/>
                <a:ea typeface="新宋体" panose="02010609030101010101" pitchFamily="49" charset="-122"/>
                <a:cs typeface="Times New Roman" panose="02020603050405020304" pitchFamily="18" charset="0"/>
              </a:rPr>
              <a:t>如下图：</a:t>
            </a:r>
            <a:endParaRPr lang="zh-CN" altLang="en-US" dirty="0" smtClean="0"/>
          </a:p>
        </p:txBody>
      </p:sp>
      <p:pic>
        <p:nvPicPr>
          <p:cNvPr id="57362"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088" y="5181600"/>
            <a:ext cx="679767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3" name="文本框 7"/>
          <p:cNvSpPr txBox="1">
            <a:spLocks noChangeArrowheads="1"/>
          </p:cNvSpPr>
          <p:nvPr/>
        </p:nvSpPr>
        <p:spPr bwMode="auto">
          <a:xfrm>
            <a:off x="254000" y="2895600"/>
            <a:ext cx="5332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ea typeface="宋体" panose="02010600030101010101" pitchFamily="2" charset="-122"/>
              </a:rPr>
              <a:t>小湾区间流量还原值：每小时（</a:t>
            </a:r>
            <a:r>
              <a:rPr lang="en-US" altLang="zh-CN">
                <a:solidFill>
                  <a:srgbClr val="3333FF"/>
                </a:solidFill>
                <a:ea typeface="宋体" panose="02010600030101010101" pitchFamily="2" charset="-122"/>
              </a:rPr>
              <a:t>201</a:t>
            </a:r>
            <a:r>
              <a:rPr lang="zh-CN" altLang="en-US">
                <a:solidFill>
                  <a:srgbClr val="3333FF"/>
                </a:solidFill>
                <a:ea typeface="宋体" panose="02010600030101010101" pitchFamily="2" charset="-122"/>
              </a:rPr>
              <a:t>3年1月）</a:t>
            </a:r>
          </a:p>
        </p:txBody>
      </p:sp>
      <p:sp>
        <p:nvSpPr>
          <p:cNvPr id="57364" name="文本框 7"/>
          <p:cNvSpPr txBox="1">
            <a:spLocks noChangeArrowheads="1"/>
          </p:cNvSpPr>
          <p:nvPr/>
        </p:nvSpPr>
        <p:spPr bwMode="auto">
          <a:xfrm>
            <a:off x="230188" y="5054600"/>
            <a:ext cx="52562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ea typeface="宋体" panose="02010600030101010101" pitchFamily="2" charset="-122"/>
              </a:rPr>
              <a:t>小湾每日区间流量：每日均值（</a:t>
            </a:r>
            <a:r>
              <a:rPr lang="en-US" altLang="zh-CN">
                <a:solidFill>
                  <a:srgbClr val="3333FF"/>
                </a:solidFill>
                <a:ea typeface="宋体" panose="02010600030101010101" pitchFamily="2" charset="-122"/>
              </a:rPr>
              <a:t>201</a:t>
            </a:r>
            <a:r>
              <a:rPr lang="zh-CN" altLang="en-US">
                <a:solidFill>
                  <a:srgbClr val="3333FF"/>
                </a:solidFill>
                <a:ea typeface="宋体" panose="02010600030101010101" pitchFamily="2" charset="-122"/>
              </a:rPr>
              <a:t>3年1月）</a:t>
            </a:r>
          </a:p>
        </p:txBody>
      </p:sp>
      <p:sp>
        <p:nvSpPr>
          <p:cNvPr id="57365" name="圆角矩形 16"/>
          <p:cNvSpPr>
            <a:spLocks noChangeArrowheads="1"/>
          </p:cNvSpPr>
          <p:nvPr/>
        </p:nvSpPr>
        <p:spPr bwMode="auto">
          <a:xfrm>
            <a:off x="7543800" y="5562600"/>
            <a:ext cx="1447800" cy="866775"/>
          </a:xfrm>
          <a:prstGeom prst="roundRect">
            <a:avLst>
              <a:gd name="adj" fmla="val 5056"/>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 tIns="36000" rIns="3600" bIns="36000" anchor="ctr" anchorCtr="1">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spcBef>
                <a:spcPts val="1200"/>
              </a:spcBef>
            </a:pPr>
            <a:r>
              <a:rPr lang="zh-CN" altLang="en-US">
                <a:solidFill>
                  <a:srgbClr val="FF0000"/>
                </a:solidFill>
                <a:ea typeface="微软雅黑" panose="020B0503020204020204" pitchFamily="34" charset="-122"/>
              </a:rPr>
              <a:t>平稳时</a:t>
            </a:r>
            <a:endParaRPr lang="en-US" altLang="zh-CN">
              <a:solidFill>
                <a:srgbClr val="FF0000"/>
              </a:solidFill>
              <a:ea typeface="微软雅黑" panose="020B0503020204020204" pitchFamily="34" charset="-122"/>
            </a:endParaRPr>
          </a:p>
          <a:p>
            <a:pPr algn="ctr">
              <a:spcBef>
                <a:spcPts val="1200"/>
              </a:spcBef>
            </a:pPr>
            <a:r>
              <a:rPr lang="zh-CN" altLang="en-US">
                <a:solidFill>
                  <a:srgbClr val="FF0000"/>
                </a:solidFill>
                <a:ea typeface="微软雅黑" panose="020B0503020204020204" pitchFamily="34" charset="-122"/>
              </a:rPr>
              <a:t>间序列</a:t>
            </a:r>
            <a:endParaRPr lang="zh-CN" altLang="en-US">
              <a:ea typeface="微软雅黑" panose="020B0503020204020204" pitchFamily="34" charset="-122"/>
            </a:endParaRPr>
          </a:p>
        </p:txBody>
      </p:sp>
      <p:sp>
        <p:nvSpPr>
          <p:cNvPr id="57366" name="圆角矩形 16"/>
          <p:cNvSpPr>
            <a:spLocks noChangeArrowheads="1"/>
          </p:cNvSpPr>
          <p:nvPr/>
        </p:nvSpPr>
        <p:spPr bwMode="auto">
          <a:xfrm>
            <a:off x="7543800" y="3390900"/>
            <a:ext cx="1447800" cy="946150"/>
          </a:xfrm>
          <a:prstGeom prst="roundRect">
            <a:avLst>
              <a:gd name="adj" fmla="val 5056"/>
            </a:avLst>
          </a:prstGeom>
          <a:solidFill>
            <a:schemeClr val="bg1"/>
          </a:solidFill>
          <a:ln w="19050">
            <a:solidFill>
              <a:schemeClr val="tx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1755" tIns="111600" rIns="71755" bIns="36000" anchor="ct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spcBef>
                <a:spcPts val="1200"/>
              </a:spcBef>
            </a:pPr>
            <a:r>
              <a:rPr lang="zh-CN" altLang="en-US">
                <a:solidFill>
                  <a:srgbClr val="FF0000"/>
                </a:solidFill>
                <a:ea typeface="微软雅黑" panose="020B0503020204020204" pitchFamily="34" charset="-122"/>
              </a:rPr>
              <a:t>具有周期性</a:t>
            </a:r>
          </a:p>
          <a:p>
            <a:pPr algn="ctr">
              <a:spcBef>
                <a:spcPts val="1200"/>
              </a:spcBef>
            </a:pPr>
            <a:r>
              <a:rPr lang="zh-CN" altLang="en-US">
                <a:ea typeface="微软雅黑" panose="020B0503020204020204" pitchFamily="34" charset="-122"/>
              </a:rPr>
              <a:t>周期为1天</a:t>
            </a:r>
            <a:endParaRPr lang="zh-CN" altLang="en-US">
              <a:ea typeface="宋体" panose="02010600030101010101" pitchFamily="2" charset="-122"/>
            </a:endParaRPr>
          </a:p>
        </p:txBody>
      </p:sp>
      <p:sp>
        <p:nvSpPr>
          <p:cNvPr id="39" name="AutoShape 26"/>
          <p:cNvSpPr>
            <a:spLocks noChangeArrowheads="1"/>
          </p:cNvSpPr>
          <p:nvPr/>
        </p:nvSpPr>
        <p:spPr bwMode="auto">
          <a:xfrm flipV="1">
            <a:off x="5275263" y="3194050"/>
            <a:ext cx="1828800" cy="533400"/>
          </a:xfrm>
          <a:prstGeom prst="wedgeRoundRectCallout">
            <a:avLst>
              <a:gd name="adj1" fmla="val -58745"/>
              <a:gd name="adj2" fmla="val -103708"/>
              <a:gd name="adj3" fmla="val 16667"/>
            </a:avLst>
          </a:prstGeom>
          <a:solidFill>
            <a:srgbClr val="CC99FF"/>
          </a:solidFill>
          <a:ln w="9525" cap="flat" cmpd="sng">
            <a:solidFill>
              <a:schemeClr val="bg1"/>
            </a:solidFill>
            <a:miter lim="800000"/>
            <a:headEnd/>
            <a:tailEnd/>
          </a:ln>
          <a:effectLst>
            <a:outerShdw dist="17961" dir="13500000" algn="ctr" rotWithShape="0">
              <a:schemeClr val="bg1">
                <a:gamma/>
                <a:shade val="60000"/>
                <a:invGamma/>
              </a:schemeClr>
            </a:outerShdw>
          </a:effectLst>
        </p:spPr>
        <p:txBody>
          <a:bodyPr rot="10800000" wrap="none" lIns="90170" tIns="46990" rIns="90170" bIns="46990" anchor="ctr"/>
          <a:lstStyle/>
          <a:p>
            <a:pPr algn="ctr">
              <a:defRPr/>
            </a:pPr>
            <a:r>
              <a:rPr lang="zh-CN" altLang="en-US"/>
              <a:t>周期变动（C）</a:t>
            </a:r>
          </a:p>
        </p:txBody>
      </p:sp>
      <p:sp>
        <p:nvSpPr>
          <p:cNvPr id="40" name="AutoShape 27"/>
          <p:cNvSpPr>
            <a:spLocks noChangeArrowheads="1"/>
          </p:cNvSpPr>
          <p:nvPr/>
        </p:nvSpPr>
        <p:spPr bwMode="auto">
          <a:xfrm flipV="1">
            <a:off x="5980113" y="4614863"/>
            <a:ext cx="1828800" cy="533400"/>
          </a:xfrm>
          <a:prstGeom prst="wedgeRoundRectCallout">
            <a:avLst>
              <a:gd name="adj1" fmla="val -58745"/>
              <a:gd name="adj2" fmla="val -103708"/>
              <a:gd name="adj3" fmla="val 16667"/>
            </a:avLst>
          </a:prstGeom>
          <a:solidFill>
            <a:srgbClr val="CC99FF"/>
          </a:solidFill>
          <a:ln w="9525" cap="flat" cmpd="sng">
            <a:solidFill>
              <a:schemeClr val="bg1"/>
            </a:solidFill>
            <a:miter lim="800000"/>
            <a:headEnd/>
            <a:tailEnd/>
          </a:ln>
          <a:effectLst>
            <a:outerShdw dist="17961" dir="13500000" algn="ctr" rotWithShape="0">
              <a:schemeClr val="bg1">
                <a:gamma/>
                <a:shade val="60000"/>
                <a:invGamma/>
              </a:schemeClr>
            </a:outerShdw>
          </a:effectLst>
        </p:spPr>
        <p:txBody>
          <a:bodyPr rot="10800000" wrap="none" lIns="90170" tIns="46990" rIns="90170" bIns="46990" anchor="ctr"/>
          <a:lstStyle/>
          <a:p>
            <a:pPr algn="ctr">
              <a:defRPr/>
            </a:pPr>
            <a:r>
              <a:rPr lang="zh-CN" altLang="en-US"/>
              <a:t>长期趋势（T）</a:t>
            </a:r>
          </a:p>
        </p:txBody>
      </p:sp>
      <p:sp>
        <p:nvSpPr>
          <p:cNvPr id="41" name="AutoShape 28"/>
          <p:cNvSpPr>
            <a:spLocks noChangeArrowheads="1"/>
          </p:cNvSpPr>
          <p:nvPr/>
        </p:nvSpPr>
        <p:spPr bwMode="auto">
          <a:xfrm flipV="1">
            <a:off x="3159125" y="3244850"/>
            <a:ext cx="1828800" cy="533400"/>
          </a:xfrm>
          <a:prstGeom prst="wedgeRoundRectCallout">
            <a:avLst>
              <a:gd name="adj1" fmla="val -58745"/>
              <a:gd name="adj2" fmla="val -103708"/>
              <a:gd name="adj3" fmla="val 16667"/>
            </a:avLst>
          </a:prstGeom>
          <a:solidFill>
            <a:srgbClr val="CC99FF"/>
          </a:solidFill>
          <a:ln w="9525" cap="flat" cmpd="sng">
            <a:solidFill>
              <a:schemeClr val="bg1"/>
            </a:solidFill>
            <a:miter lim="800000"/>
            <a:headEnd/>
            <a:tailEnd/>
          </a:ln>
          <a:effectLst>
            <a:outerShdw dist="17961" dir="13500000" algn="ctr" rotWithShape="0">
              <a:schemeClr val="bg1">
                <a:gamma/>
                <a:shade val="60000"/>
                <a:invGamma/>
              </a:schemeClr>
            </a:outerShdw>
          </a:effectLst>
        </p:spPr>
        <p:txBody>
          <a:bodyPr rot="10800000" wrap="none" lIns="90170" tIns="46990" rIns="90170" bIns="46990" anchor="ctr"/>
          <a:lstStyle/>
          <a:p>
            <a:pPr algn="ctr">
              <a:defRPr/>
            </a:pPr>
            <a:r>
              <a:rPr lang="zh-CN" altLang="en-US"/>
              <a:t>不规则变动（I）</a:t>
            </a:r>
          </a:p>
        </p:txBody>
      </p:sp>
      <p:sp>
        <p:nvSpPr>
          <p:cNvPr id="57370" name="右箭头 1"/>
          <p:cNvSpPr>
            <a:spLocks noChangeArrowheads="1"/>
          </p:cNvSpPr>
          <p:nvPr/>
        </p:nvSpPr>
        <p:spPr bwMode="auto">
          <a:xfrm>
            <a:off x="6781800" y="3667125"/>
            <a:ext cx="609600" cy="400050"/>
          </a:xfrm>
          <a:prstGeom prst="rightArrow">
            <a:avLst>
              <a:gd name="adj1" fmla="val 50000"/>
              <a:gd name="adj2" fmla="val 49996"/>
            </a:avLst>
          </a:prstGeom>
          <a:solidFill>
            <a:schemeClr val="accent1"/>
          </a:solidFill>
          <a:ln w="9525" algn="ctr">
            <a:solidFill>
              <a:srgbClr val="009900"/>
            </a:solidFill>
            <a:round/>
            <a:headEnd/>
            <a:tailEnd/>
          </a:ln>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57371" name="右箭头 26"/>
          <p:cNvSpPr>
            <a:spLocks noChangeArrowheads="1"/>
          </p:cNvSpPr>
          <p:nvPr/>
        </p:nvSpPr>
        <p:spPr bwMode="auto">
          <a:xfrm>
            <a:off x="6799263" y="5795963"/>
            <a:ext cx="609600" cy="400050"/>
          </a:xfrm>
          <a:prstGeom prst="rightArrow">
            <a:avLst>
              <a:gd name="adj1" fmla="val 50000"/>
              <a:gd name="adj2" fmla="val 49996"/>
            </a:avLst>
          </a:prstGeom>
          <a:solidFill>
            <a:schemeClr val="accent1"/>
          </a:solidFill>
          <a:ln w="9525" algn="ctr">
            <a:solidFill>
              <a:srgbClr val="009900"/>
            </a:solidFill>
            <a:round/>
            <a:headEnd/>
            <a:tailEnd/>
          </a:ln>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grpSp>
        <p:nvGrpSpPr>
          <p:cNvPr id="57372" name="Group 5"/>
          <p:cNvGrpSpPr>
            <a:grpSpLocks/>
          </p:cNvGrpSpPr>
          <p:nvPr/>
        </p:nvGrpSpPr>
        <p:grpSpPr bwMode="auto">
          <a:xfrm>
            <a:off x="55563" y="1447800"/>
            <a:ext cx="4211637" cy="762000"/>
            <a:chOff x="192" y="960"/>
            <a:chExt cx="2653" cy="480"/>
          </a:xfrm>
        </p:grpSpPr>
        <p:sp>
          <p:nvSpPr>
            <p:cNvPr id="57373" name="Line 4"/>
            <p:cNvSpPr>
              <a:spLocks noChangeShapeType="1"/>
            </p:cNvSpPr>
            <p:nvPr/>
          </p:nvSpPr>
          <p:spPr bwMode="auto">
            <a:xfrm flipV="1">
              <a:off x="192" y="1216"/>
              <a:ext cx="2461"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374" name="Line 5"/>
            <p:cNvSpPr>
              <a:spLocks noChangeShapeType="1"/>
            </p:cNvSpPr>
            <p:nvPr/>
          </p:nvSpPr>
          <p:spPr bwMode="auto">
            <a:xfrm>
              <a:off x="380" y="960"/>
              <a:ext cx="0" cy="48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375" name="Rectangle 6"/>
            <p:cNvSpPr>
              <a:spLocks noChangeArrowheads="1"/>
            </p:cNvSpPr>
            <p:nvPr/>
          </p:nvSpPr>
          <p:spPr bwMode="auto">
            <a:xfrm>
              <a:off x="252" y="1040"/>
              <a:ext cx="99" cy="96"/>
            </a:xfrm>
            <a:prstGeom prst="rect">
              <a:avLst/>
            </a:prstGeom>
            <a:solidFill>
              <a:srgbClr val="0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endParaRPr lang="zh-CN" altLang="zh-CN" sz="1800" b="0">
                <a:ea typeface="宋体" panose="02010600030101010101" pitchFamily="2" charset="-122"/>
              </a:endParaRPr>
            </a:p>
          </p:txBody>
        </p:sp>
        <p:sp>
          <p:nvSpPr>
            <p:cNvPr id="57376" name="Text Box 7"/>
            <p:cNvSpPr txBox="1">
              <a:spLocks noChangeArrowheads="1"/>
            </p:cNvSpPr>
            <p:nvPr/>
          </p:nvSpPr>
          <p:spPr bwMode="auto">
            <a:xfrm>
              <a:off x="380" y="960"/>
              <a:ext cx="24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zh-CN" altLang="en-US" sz="2200">
                  <a:solidFill>
                    <a:srgbClr val="009900"/>
                  </a:solidFill>
                  <a:latin typeface="黑体" panose="02010609060101010101" pitchFamily="49" charset="-122"/>
                </a:rPr>
                <a:t>时间序列模型</a:t>
              </a:r>
              <a:r>
                <a:rPr lang="en-US" altLang="zh-CN" sz="2200">
                  <a:solidFill>
                    <a:srgbClr val="009900"/>
                  </a:solidFill>
                  <a:latin typeface="黑体" panose="02010609060101010101" pitchFamily="49" charset="-122"/>
                </a:rPr>
                <a:t>——</a:t>
              </a:r>
              <a:r>
                <a:rPr lang="zh-CN" altLang="en-US" sz="2200">
                  <a:solidFill>
                    <a:srgbClr val="009900"/>
                  </a:solidFill>
                  <a:latin typeface="黑体" panose="02010609060101010101" pitchFamily="49" charset="-122"/>
                </a:rPr>
                <a:t>非龙头电站</a:t>
              </a:r>
            </a:p>
          </p:txBody>
        </p:sp>
      </p:grpSp>
      <p:sp>
        <p:nvSpPr>
          <p:cNvPr id="29"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30" name="标题 1"/>
          <p:cNvSpPr txBox="1">
            <a:spLocks noChangeArrowheads="1"/>
          </p:cNvSpPr>
          <p:nvPr/>
        </p:nvSpPr>
        <p:spPr bwMode="auto">
          <a:xfrm>
            <a:off x="2389633" y="914430"/>
            <a:ext cx="2487167"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解决思路</a:t>
            </a:r>
          </a:p>
        </p:txBody>
      </p:sp>
      <p:sp>
        <p:nvSpPr>
          <p:cNvPr id="31" name="标题 1"/>
          <p:cNvSpPr txBox="1">
            <a:spLocks noChangeArrowheads="1"/>
          </p:cNvSpPr>
          <p:nvPr/>
        </p:nvSpPr>
        <p:spPr bwMode="auto">
          <a:xfrm>
            <a:off x="55563" y="914400"/>
            <a:ext cx="2322512"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难点及挑战</a:t>
            </a:r>
          </a:p>
        </p:txBody>
      </p:sp>
      <p:sp>
        <p:nvSpPr>
          <p:cNvPr id="32" name="标题 1"/>
          <p:cNvSpPr txBox="1">
            <a:spLocks noChangeArrowheads="1"/>
          </p:cNvSpPr>
          <p:nvPr/>
        </p:nvSpPr>
        <p:spPr bwMode="auto">
          <a:xfrm>
            <a:off x="7086600" y="914430"/>
            <a:ext cx="2001838"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r>
              <a:rPr lang="zh-CN" altLang="en-US" dirty="0"/>
              <a:t>实例分析</a:t>
            </a:r>
          </a:p>
        </p:txBody>
      </p:sp>
      <p:sp>
        <p:nvSpPr>
          <p:cNvPr id="33" name="矩形 32"/>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35" name="标题 1"/>
          <p:cNvSpPr txBox="1">
            <a:spLocks noChangeArrowheads="1"/>
          </p:cNvSpPr>
          <p:nvPr/>
        </p:nvSpPr>
        <p:spPr bwMode="auto">
          <a:xfrm>
            <a:off x="4876800" y="914430"/>
            <a:ext cx="22098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建模求解</a:t>
            </a:r>
          </a:p>
        </p:txBody>
      </p:sp>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61453"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梯级流域超短期区间来水确定模型及方法</a:t>
            </a:r>
          </a:p>
        </p:txBody>
      </p:sp>
      <p:sp>
        <p:nvSpPr>
          <p:cNvPr id="61454"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a:solidFill>
                  <a:srgbClr val="000000"/>
                </a:solidFill>
              </a:rPr>
              <a:t>创新点二</a:t>
            </a:r>
          </a:p>
        </p:txBody>
      </p:sp>
      <p:sp>
        <p:nvSpPr>
          <p:cNvPr id="3" name="矩形 2"/>
          <p:cNvSpPr/>
          <p:nvPr/>
        </p:nvSpPr>
        <p:spPr>
          <a:xfrm>
            <a:off x="457200" y="1893888"/>
            <a:ext cx="8372475" cy="1016000"/>
          </a:xfrm>
          <a:prstGeom prst="rect">
            <a:avLst/>
          </a:prstGeom>
        </p:spPr>
        <p:txBody>
          <a:bodyPr>
            <a:spAutoFit/>
          </a:bodyPr>
          <a:lstStyle/>
          <a:p>
            <a:pPr algn="just">
              <a:defRPr/>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以位于澜沧江中下游的功果桥</a:t>
            </a:r>
            <a:r>
              <a:rPr lang="en-US" altLang="zh-CN" kern="100" dirty="0">
                <a:latin typeface="Times New Roman" panose="02020603050405020304" pitchFamily="18" charset="0"/>
                <a:ea typeface="宋体" panose="02010600030101010101" pitchFamily="2" charset="-122"/>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小湾为例进行说明，</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其</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河道长度为</a:t>
            </a:r>
            <a:r>
              <a:rPr lang="en-US" altLang="zh-CN" kern="100" dirty="0" err="1">
                <a:latin typeface="Times New Roman" panose="02020603050405020304" pitchFamily="18" charset="0"/>
                <a:ea typeface="宋体" panose="02010600030101010101" pitchFamily="2" charset="-122"/>
              </a:rPr>
              <a:t>168km</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，坡降为</a:t>
            </a:r>
            <a:r>
              <a:rPr lang="en-US" altLang="zh-CN" kern="100" dirty="0">
                <a:latin typeface="Times New Roman" panose="02020603050405020304" pitchFamily="18" charset="0"/>
                <a:ea typeface="宋体" panose="02010600030101010101" pitchFamily="2" charset="-122"/>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，流域区间面积为</a:t>
            </a:r>
            <a:r>
              <a:rPr lang="en-US" altLang="zh-CN" kern="100" dirty="0" err="1">
                <a:latin typeface="Times New Roman" panose="02020603050405020304" pitchFamily="18" charset="0"/>
                <a:ea typeface="宋体" panose="02010600030101010101" pitchFamily="2" charset="-122"/>
              </a:rPr>
              <a:t>16100km</a:t>
            </a:r>
            <a:r>
              <a:rPr lang="en-US" altLang="zh-CN" kern="100" baseline="30000" dirty="0" err="1">
                <a:latin typeface="Times New Roman" panose="02020603050405020304" pitchFamily="18" charset="0"/>
                <a:ea typeface="宋体" panose="02010600030101010101" pitchFamily="2" charset="-122"/>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滞时相关系数为</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0.99</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，还原后的小时和日均区间流量如下图：</a:t>
            </a:r>
            <a:endParaRPr lang="zh-CN" altLang="en-US" baseline="30000" dirty="0"/>
          </a:p>
        </p:txBody>
      </p:sp>
      <p:pic>
        <p:nvPicPr>
          <p:cNvPr id="61457" name="图表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949575"/>
            <a:ext cx="44958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2949575"/>
            <a:ext cx="4348162"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3350" y="5160963"/>
            <a:ext cx="880903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0" name="矩形 6"/>
          <p:cNvSpPr>
            <a:spLocks noChangeArrowheads="1"/>
          </p:cNvSpPr>
          <p:nvPr/>
        </p:nvSpPr>
        <p:spPr bwMode="auto">
          <a:xfrm>
            <a:off x="2865438" y="4857750"/>
            <a:ext cx="347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lnSpc>
                <a:spcPct val="125000"/>
              </a:lnSpc>
            </a:pPr>
            <a:r>
              <a:rPr lang="zh-CN" altLang="en-US" sz="1600">
                <a:latin typeface="Cambria" panose="02040503050406030204" pitchFamily="18" charset="0"/>
                <a:ea typeface="宋体" panose="02010600030101010101" pitchFamily="2" charset="-122"/>
                <a:cs typeface="Times New Roman" panose="02020603050405020304" pitchFamily="18" charset="0"/>
              </a:rPr>
              <a:t>表</a:t>
            </a:r>
            <a:r>
              <a:rPr lang="en-US" altLang="zh-CN" sz="1600">
                <a:latin typeface="Cambria" panose="02040503050406030204" pitchFamily="18" charset="0"/>
                <a:ea typeface="宋体" panose="02010600030101010101" pitchFamily="2" charset="-122"/>
                <a:cs typeface="Times New Roman" panose="02020603050405020304" pitchFamily="18" charset="0"/>
              </a:rPr>
              <a:t>1</a:t>
            </a:r>
            <a:r>
              <a:rPr lang="zh-CN" altLang="en-US" sz="1600">
                <a:latin typeface="Cambria" panose="02040503050406030204" pitchFamily="18" charset="0"/>
                <a:ea typeface="宋体" panose="02010600030101010101" pitchFamily="2" charset="-122"/>
                <a:cs typeface="Times New Roman" panose="02020603050405020304" pitchFamily="18" charset="0"/>
              </a:rPr>
              <a:t>：</a:t>
            </a:r>
            <a:r>
              <a:rPr lang="zh-CN" altLang="zh-CN" sz="1600">
                <a:latin typeface="Cambria" panose="02040503050406030204" pitchFamily="18" charset="0"/>
                <a:ea typeface="宋体" panose="02010600030101010101" pitchFamily="2" charset="-122"/>
                <a:cs typeface="Times New Roman" panose="02020603050405020304" pitchFamily="18" charset="0"/>
              </a:rPr>
              <a:t>功果桥</a:t>
            </a:r>
            <a:r>
              <a:rPr lang="en-US" altLang="zh-CN" sz="1600">
                <a:latin typeface="Cambria" panose="02040503050406030204" pitchFamily="18" charset="0"/>
                <a:ea typeface="宋体" panose="02010600030101010101" pitchFamily="2" charset="-122"/>
                <a:cs typeface="Times New Roman" panose="02020603050405020304" pitchFamily="18" charset="0"/>
              </a:rPr>
              <a:t>-</a:t>
            </a:r>
            <a:r>
              <a:rPr lang="zh-CN" altLang="zh-CN" sz="1600">
                <a:latin typeface="Cambria" panose="02040503050406030204" pitchFamily="18" charset="0"/>
                <a:ea typeface="宋体" panose="02010600030101010101" pitchFamily="2" charset="-122"/>
                <a:cs typeface="Times New Roman" panose="02020603050405020304" pitchFamily="18" charset="0"/>
              </a:rPr>
              <a:t>小湾区间流量预测统计</a:t>
            </a:r>
          </a:p>
        </p:txBody>
      </p:sp>
      <p:grpSp>
        <p:nvGrpSpPr>
          <p:cNvPr id="61461" name="Group 5"/>
          <p:cNvGrpSpPr>
            <a:grpSpLocks/>
          </p:cNvGrpSpPr>
          <p:nvPr/>
        </p:nvGrpSpPr>
        <p:grpSpPr bwMode="auto">
          <a:xfrm>
            <a:off x="55563" y="1447800"/>
            <a:ext cx="4211637" cy="762000"/>
            <a:chOff x="192" y="960"/>
            <a:chExt cx="2653" cy="480"/>
          </a:xfrm>
        </p:grpSpPr>
        <p:sp>
          <p:nvSpPr>
            <p:cNvPr id="61462" name="Line 4"/>
            <p:cNvSpPr>
              <a:spLocks noChangeShapeType="1"/>
            </p:cNvSpPr>
            <p:nvPr/>
          </p:nvSpPr>
          <p:spPr bwMode="auto">
            <a:xfrm flipV="1">
              <a:off x="192" y="1216"/>
              <a:ext cx="2461"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63" name="Line 5"/>
            <p:cNvSpPr>
              <a:spLocks noChangeShapeType="1"/>
            </p:cNvSpPr>
            <p:nvPr/>
          </p:nvSpPr>
          <p:spPr bwMode="auto">
            <a:xfrm>
              <a:off x="380" y="960"/>
              <a:ext cx="0" cy="48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64" name="Rectangle 6"/>
            <p:cNvSpPr>
              <a:spLocks noChangeArrowheads="1"/>
            </p:cNvSpPr>
            <p:nvPr/>
          </p:nvSpPr>
          <p:spPr bwMode="auto">
            <a:xfrm>
              <a:off x="252" y="1040"/>
              <a:ext cx="99" cy="96"/>
            </a:xfrm>
            <a:prstGeom prst="rect">
              <a:avLst/>
            </a:prstGeom>
            <a:solidFill>
              <a:srgbClr val="0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endParaRPr lang="zh-CN" altLang="zh-CN" sz="1800" b="0">
                <a:ea typeface="宋体" panose="02010600030101010101" pitchFamily="2" charset="-122"/>
              </a:endParaRPr>
            </a:p>
          </p:txBody>
        </p:sp>
        <p:sp>
          <p:nvSpPr>
            <p:cNvPr id="61465" name="Text Box 7"/>
            <p:cNvSpPr txBox="1">
              <a:spLocks noChangeArrowheads="1"/>
            </p:cNvSpPr>
            <p:nvPr/>
          </p:nvSpPr>
          <p:spPr bwMode="auto">
            <a:xfrm>
              <a:off x="380" y="960"/>
              <a:ext cx="24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zh-CN" altLang="en-US" sz="2200">
                  <a:solidFill>
                    <a:srgbClr val="009900"/>
                  </a:solidFill>
                  <a:latin typeface="黑体" panose="02010609060101010101" pitchFamily="49" charset="-122"/>
                </a:rPr>
                <a:t>时间序列模型</a:t>
              </a:r>
              <a:r>
                <a:rPr lang="en-US" altLang="zh-CN" sz="2200">
                  <a:solidFill>
                    <a:srgbClr val="009900"/>
                  </a:solidFill>
                  <a:latin typeface="黑体" panose="02010609060101010101" pitchFamily="49" charset="-122"/>
                </a:rPr>
                <a:t>——</a:t>
              </a:r>
              <a:r>
                <a:rPr lang="zh-CN" altLang="en-US" sz="2200">
                  <a:solidFill>
                    <a:srgbClr val="009900"/>
                  </a:solidFill>
                  <a:latin typeface="黑体" panose="02010609060101010101" pitchFamily="49" charset="-122"/>
                </a:rPr>
                <a:t>非龙头电站</a:t>
              </a:r>
            </a:p>
          </p:txBody>
        </p:sp>
      </p:grpSp>
      <p:sp>
        <p:nvSpPr>
          <p:cNvPr id="22"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23" name="标题 1"/>
          <p:cNvSpPr txBox="1">
            <a:spLocks noChangeArrowheads="1"/>
          </p:cNvSpPr>
          <p:nvPr/>
        </p:nvSpPr>
        <p:spPr bwMode="auto">
          <a:xfrm>
            <a:off x="2389633" y="914430"/>
            <a:ext cx="2487167"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解决思路</a:t>
            </a:r>
          </a:p>
        </p:txBody>
      </p:sp>
      <p:sp>
        <p:nvSpPr>
          <p:cNvPr id="24" name="标题 1"/>
          <p:cNvSpPr txBox="1">
            <a:spLocks noChangeArrowheads="1"/>
          </p:cNvSpPr>
          <p:nvPr/>
        </p:nvSpPr>
        <p:spPr bwMode="auto">
          <a:xfrm>
            <a:off x="55563" y="914400"/>
            <a:ext cx="2322512"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难点及挑战</a:t>
            </a:r>
          </a:p>
        </p:txBody>
      </p:sp>
      <p:sp>
        <p:nvSpPr>
          <p:cNvPr id="25" name="标题 1"/>
          <p:cNvSpPr txBox="1">
            <a:spLocks noChangeArrowheads="1"/>
          </p:cNvSpPr>
          <p:nvPr/>
        </p:nvSpPr>
        <p:spPr bwMode="auto">
          <a:xfrm>
            <a:off x="7086600" y="914430"/>
            <a:ext cx="2001838"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r>
              <a:rPr lang="zh-CN" altLang="en-US" dirty="0"/>
              <a:t>实例分析</a:t>
            </a:r>
          </a:p>
        </p:txBody>
      </p:sp>
      <p:sp>
        <p:nvSpPr>
          <p:cNvPr id="26" name="矩形 25"/>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27" name="标题 1"/>
          <p:cNvSpPr txBox="1">
            <a:spLocks noChangeArrowheads="1"/>
          </p:cNvSpPr>
          <p:nvPr/>
        </p:nvSpPr>
        <p:spPr bwMode="auto">
          <a:xfrm>
            <a:off x="4876800" y="914430"/>
            <a:ext cx="22098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建模求解</a:t>
            </a:r>
          </a:p>
        </p:txBody>
      </p:sp>
    </p:spTree>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63501"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梯级流域超短期区间来水确定模型及方法</a:t>
            </a:r>
          </a:p>
        </p:txBody>
      </p:sp>
      <p:sp>
        <p:nvSpPr>
          <p:cNvPr id="63502"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a:solidFill>
                  <a:srgbClr val="000000"/>
                </a:solidFill>
              </a:rPr>
              <a:t>创新点二</a:t>
            </a:r>
          </a:p>
        </p:txBody>
      </p:sp>
      <p:sp>
        <p:nvSpPr>
          <p:cNvPr id="3" name="矩形 2"/>
          <p:cNvSpPr/>
          <p:nvPr/>
        </p:nvSpPr>
        <p:spPr>
          <a:xfrm>
            <a:off x="457200" y="1893888"/>
            <a:ext cx="8372475" cy="1016000"/>
          </a:xfrm>
          <a:prstGeom prst="rect">
            <a:avLst/>
          </a:prstGeom>
        </p:spPr>
        <p:txBody>
          <a:bodyPr>
            <a:spAutoFit/>
          </a:bodyPr>
          <a:lstStyle/>
          <a:p>
            <a:pPr algn="just">
              <a:defRPr/>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以位于澜沧江中下游的功果桥</a:t>
            </a:r>
            <a:r>
              <a:rPr lang="en-US" altLang="zh-CN" kern="100" dirty="0">
                <a:latin typeface="Times New Roman" panose="02020603050405020304" pitchFamily="18" charset="0"/>
                <a:ea typeface="宋体" panose="02010600030101010101" pitchFamily="2" charset="-122"/>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小湾为例进行说明，</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其</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河道长度为</a:t>
            </a:r>
            <a:r>
              <a:rPr lang="en-US" altLang="zh-CN" kern="100" dirty="0" err="1">
                <a:latin typeface="Times New Roman" panose="02020603050405020304" pitchFamily="18" charset="0"/>
                <a:ea typeface="宋体" panose="02010600030101010101" pitchFamily="2" charset="-122"/>
              </a:rPr>
              <a:t>168km</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，坡降为</a:t>
            </a:r>
            <a:r>
              <a:rPr lang="en-US" altLang="zh-CN" kern="100" dirty="0">
                <a:latin typeface="Times New Roman" panose="02020603050405020304" pitchFamily="18" charset="0"/>
                <a:ea typeface="宋体" panose="02010600030101010101" pitchFamily="2" charset="-122"/>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，流域区间面积为</a:t>
            </a:r>
            <a:r>
              <a:rPr lang="en-US" altLang="zh-CN" kern="100" dirty="0" err="1">
                <a:latin typeface="Times New Roman" panose="02020603050405020304" pitchFamily="18" charset="0"/>
                <a:ea typeface="宋体" panose="02010600030101010101" pitchFamily="2" charset="-122"/>
              </a:rPr>
              <a:t>16100km</a:t>
            </a:r>
            <a:r>
              <a:rPr lang="en-US" altLang="zh-CN" kern="100" baseline="30000" dirty="0" err="1">
                <a:latin typeface="Times New Roman" panose="02020603050405020304" pitchFamily="18" charset="0"/>
                <a:ea typeface="宋体" panose="02010600030101010101" pitchFamily="2" charset="-122"/>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滞时相关系数为</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0.99</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，还原后的小时和日均区间流量如下图：</a:t>
            </a:r>
            <a:endParaRPr lang="zh-CN" altLang="en-US" baseline="30000" dirty="0"/>
          </a:p>
        </p:txBody>
      </p:sp>
      <p:grpSp>
        <p:nvGrpSpPr>
          <p:cNvPr id="63505" name="Group 5"/>
          <p:cNvGrpSpPr>
            <a:grpSpLocks/>
          </p:cNvGrpSpPr>
          <p:nvPr/>
        </p:nvGrpSpPr>
        <p:grpSpPr bwMode="auto">
          <a:xfrm>
            <a:off x="55563" y="1447800"/>
            <a:ext cx="4211637" cy="762000"/>
            <a:chOff x="192" y="960"/>
            <a:chExt cx="2653" cy="480"/>
          </a:xfrm>
        </p:grpSpPr>
        <p:sp>
          <p:nvSpPr>
            <p:cNvPr id="63508" name="Line 4"/>
            <p:cNvSpPr>
              <a:spLocks noChangeShapeType="1"/>
            </p:cNvSpPr>
            <p:nvPr/>
          </p:nvSpPr>
          <p:spPr bwMode="auto">
            <a:xfrm flipV="1">
              <a:off x="192" y="1216"/>
              <a:ext cx="2461"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509" name="Line 5"/>
            <p:cNvSpPr>
              <a:spLocks noChangeShapeType="1"/>
            </p:cNvSpPr>
            <p:nvPr/>
          </p:nvSpPr>
          <p:spPr bwMode="auto">
            <a:xfrm>
              <a:off x="380" y="960"/>
              <a:ext cx="0" cy="48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510" name="Rectangle 6"/>
            <p:cNvSpPr>
              <a:spLocks noChangeArrowheads="1"/>
            </p:cNvSpPr>
            <p:nvPr/>
          </p:nvSpPr>
          <p:spPr bwMode="auto">
            <a:xfrm>
              <a:off x="252" y="1040"/>
              <a:ext cx="99" cy="96"/>
            </a:xfrm>
            <a:prstGeom prst="rect">
              <a:avLst/>
            </a:prstGeom>
            <a:solidFill>
              <a:srgbClr val="0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endParaRPr lang="zh-CN" altLang="zh-CN" sz="1800" b="0">
                <a:ea typeface="宋体" panose="02010600030101010101" pitchFamily="2" charset="-122"/>
              </a:endParaRPr>
            </a:p>
          </p:txBody>
        </p:sp>
        <p:sp>
          <p:nvSpPr>
            <p:cNvPr id="63511" name="Text Box 7"/>
            <p:cNvSpPr txBox="1">
              <a:spLocks noChangeArrowheads="1"/>
            </p:cNvSpPr>
            <p:nvPr/>
          </p:nvSpPr>
          <p:spPr bwMode="auto">
            <a:xfrm>
              <a:off x="380" y="960"/>
              <a:ext cx="24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zh-CN" altLang="en-US" sz="2200">
                  <a:solidFill>
                    <a:srgbClr val="009900"/>
                  </a:solidFill>
                  <a:latin typeface="黑体" panose="02010609060101010101" pitchFamily="49" charset="-122"/>
                </a:rPr>
                <a:t>时间序列模型</a:t>
              </a:r>
              <a:r>
                <a:rPr lang="en-US" altLang="zh-CN" sz="2200">
                  <a:solidFill>
                    <a:srgbClr val="009900"/>
                  </a:solidFill>
                  <a:latin typeface="黑体" panose="02010609060101010101" pitchFamily="49" charset="-122"/>
                </a:rPr>
                <a:t>——</a:t>
              </a:r>
              <a:r>
                <a:rPr lang="zh-CN" altLang="en-US" sz="2200">
                  <a:solidFill>
                    <a:srgbClr val="009900"/>
                  </a:solidFill>
                  <a:latin typeface="黑体" panose="02010609060101010101" pitchFamily="49" charset="-122"/>
                </a:rPr>
                <a:t>非龙头电站</a:t>
              </a:r>
            </a:p>
          </p:txBody>
        </p:sp>
      </p:grpSp>
      <p:pic>
        <p:nvPicPr>
          <p:cNvPr id="63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6663" y="3962400"/>
            <a:ext cx="6832600" cy="30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7" name="矩形 6"/>
          <p:cNvSpPr>
            <a:spLocks noChangeArrowheads="1"/>
          </p:cNvSpPr>
          <p:nvPr/>
        </p:nvSpPr>
        <p:spPr bwMode="auto">
          <a:xfrm>
            <a:off x="3114675" y="6507163"/>
            <a:ext cx="2871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lnSpc>
                <a:spcPct val="125000"/>
              </a:lnSpc>
            </a:pPr>
            <a:r>
              <a:rPr lang="zh-CN" altLang="zh-CN" sz="1600">
                <a:latin typeface="Cambria" panose="02040503050406030204" pitchFamily="18" charset="0"/>
                <a:ea typeface="宋体" panose="02010600030101010101" pitchFamily="2" charset="-122"/>
                <a:cs typeface="Times New Roman" panose="02020603050405020304" pitchFamily="18" charset="0"/>
              </a:rPr>
              <a:t>小湾区间</a:t>
            </a:r>
            <a:r>
              <a:rPr lang="zh-CN" altLang="en-US" sz="1600">
                <a:latin typeface="Cambria" panose="02040503050406030204" pitchFamily="18" charset="0"/>
                <a:ea typeface="宋体" panose="02010600030101010101" pitchFamily="2" charset="-122"/>
                <a:cs typeface="Times New Roman" panose="02020603050405020304" pitchFamily="18" charset="0"/>
              </a:rPr>
              <a:t>、入库</a:t>
            </a:r>
            <a:r>
              <a:rPr lang="zh-CN" altLang="zh-CN" sz="1600">
                <a:latin typeface="Cambria" panose="02040503050406030204" pitchFamily="18" charset="0"/>
                <a:ea typeface="宋体" panose="02010600030101010101" pitchFamily="2" charset="-122"/>
                <a:cs typeface="Times New Roman" panose="02020603050405020304" pitchFamily="18" charset="0"/>
              </a:rPr>
              <a:t>流量预测</a:t>
            </a:r>
            <a:r>
              <a:rPr lang="zh-CN" altLang="en-US" sz="1600">
                <a:latin typeface="Cambria" panose="02040503050406030204" pitchFamily="18" charset="0"/>
                <a:ea typeface="宋体" panose="02010600030101010101" pitchFamily="2" charset="-122"/>
                <a:cs typeface="Times New Roman" panose="02020603050405020304" pitchFamily="18" charset="0"/>
              </a:rPr>
              <a:t>情况</a:t>
            </a:r>
            <a:endParaRPr lang="zh-CN" altLang="zh-CN" sz="1600">
              <a:latin typeface="Cambria" panose="02040503050406030204" pitchFamily="18" charset="0"/>
              <a:ea typeface="宋体" panose="02010600030101010101" pitchFamily="2" charset="-122"/>
              <a:cs typeface="Times New Roman" panose="02020603050405020304" pitchFamily="18" charset="0"/>
            </a:endParaRPr>
          </a:p>
        </p:txBody>
      </p:sp>
      <p:pic>
        <p:nvPicPr>
          <p:cNvPr id="20"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444" y="2838450"/>
            <a:ext cx="880903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22" name="标题 1"/>
          <p:cNvSpPr txBox="1">
            <a:spLocks noChangeArrowheads="1"/>
          </p:cNvSpPr>
          <p:nvPr/>
        </p:nvSpPr>
        <p:spPr bwMode="auto">
          <a:xfrm>
            <a:off x="2389633" y="914430"/>
            <a:ext cx="2487167"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解决思路</a:t>
            </a:r>
          </a:p>
        </p:txBody>
      </p:sp>
      <p:sp>
        <p:nvSpPr>
          <p:cNvPr id="23" name="标题 1"/>
          <p:cNvSpPr txBox="1">
            <a:spLocks noChangeArrowheads="1"/>
          </p:cNvSpPr>
          <p:nvPr/>
        </p:nvSpPr>
        <p:spPr bwMode="auto">
          <a:xfrm>
            <a:off x="55563" y="914400"/>
            <a:ext cx="2322512"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难点及挑战</a:t>
            </a:r>
          </a:p>
        </p:txBody>
      </p:sp>
      <p:sp>
        <p:nvSpPr>
          <p:cNvPr id="24" name="标题 1"/>
          <p:cNvSpPr txBox="1">
            <a:spLocks noChangeArrowheads="1"/>
          </p:cNvSpPr>
          <p:nvPr/>
        </p:nvSpPr>
        <p:spPr bwMode="auto">
          <a:xfrm>
            <a:off x="7086600" y="914430"/>
            <a:ext cx="2001838"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r>
              <a:rPr lang="zh-CN" altLang="en-US" dirty="0"/>
              <a:t>实例分析</a:t>
            </a:r>
          </a:p>
        </p:txBody>
      </p:sp>
      <p:sp>
        <p:nvSpPr>
          <p:cNvPr id="25" name="矩形 24"/>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26" name="标题 1"/>
          <p:cNvSpPr txBox="1">
            <a:spLocks noChangeArrowheads="1"/>
          </p:cNvSpPr>
          <p:nvPr/>
        </p:nvSpPr>
        <p:spPr bwMode="auto">
          <a:xfrm>
            <a:off x="4876800" y="914430"/>
            <a:ext cx="22098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建模求解</a:t>
            </a:r>
          </a:p>
        </p:txBody>
      </p:sp>
    </p:spTree>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4"/>
          <p:cNvSpPr txBox="1">
            <a:spLocks noChangeArrowheads="1"/>
          </p:cNvSpPr>
          <p:nvPr/>
        </p:nvSpPr>
        <p:spPr bwMode="auto">
          <a:xfrm>
            <a:off x="28575" y="0"/>
            <a:ext cx="91154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3. </a:t>
            </a:r>
            <a:r>
              <a:rPr lang="zh-CN" altLang="en-US" sz="4800" b="0">
                <a:solidFill>
                  <a:srgbClr val="0000CC"/>
                </a:solidFill>
                <a:ea typeface="隶书" panose="02010509060101010101" pitchFamily="49" charset="-122"/>
              </a:rPr>
              <a:t>创新成果</a:t>
            </a:r>
          </a:p>
        </p:txBody>
      </p:sp>
      <p:sp>
        <p:nvSpPr>
          <p:cNvPr id="65539" name="Text Box 3"/>
          <p:cNvSpPr txBox="1">
            <a:spLocks noChangeArrowheads="1"/>
          </p:cNvSpPr>
          <p:nvPr/>
        </p:nvSpPr>
        <p:spPr bwMode="auto">
          <a:xfrm>
            <a:off x="381000" y="2971800"/>
            <a:ext cx="8458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a:solidFill>
                  <a:srgbClr val="FF0000"/>
                </a:solidFill>
                <a:latin typeface="黑体" panose="02010609060101010101" pitchFamily="49" charset="-122"/>
              </a:rPr>
              <a:t>创新点三</a:t>
            </a:r>
            <a:endParaRPr lang="en-US" altLang="zh-CN" sz="2800">
              <a:solidFill>
                <a:srgbClr val="FF0000"/>
              </a:solidFill>
              <a:latin typeface="黑体" panose="02010609060101010101" pitchFamily="49" charset="-122"/>
            </a:endParaRPr>
          </a:p>
          <a:p>
            <a:pPr algn="ctr" eaLnBrk="1" hangingPunct="1">
              <a:spcBef>
                <a:spcPct val="50000"/>
              </a:spcBef>
            </a:pPr>
            <a:r>
              <a:rPr lang="zh-CN" altLang="en-US" sz="2800">
                <a:solidFill>
                  <a:srgbClr val="0000CC"/>
                </a:solidFill>
                <a:latin typeface="黑体" panose="02010609060101010101" pitchFamily="49" charset="-122"/>
              </a:rPr>
              <a:t>多级指标排序的超短期发电计划滚动调整方法</a:t>
            </a:r>
            <a:endParaRPr lang="zh-CN" altLang="en-US" sz="2800">
              <a:solidFill>
                <a:srgbClr val="FF3300"/>
              </a:solidFill>
              <a:latin typeface="黑体" panose="02010609060101010101" pitchFamily="49" charset="-122"/>
            </a:endParaRPr>
          </a:p>
        </p:txBody>
      </p:sp>
    </p:spTree>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6"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7" name="标题 1"/>
          <p:cNvSpPr txBox="1">
            <a:spLocks noChangeArrowheads="1"/>
          </p:cNvSpPr>
          <p:nvPr/>
        </p:nvSpPr>
        <p:spPr bwMode="auto">
          <a:xfrm>
            <a:off x="28574" y="906486"/>
            <a:ext cx="2486026" cy="40011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fontAlgn="auto">
              <a:spcBef>
                <a:spcPts val="0"/>
              </a:spcBef>
              <a:spcAft>
                <a:spcPts val="0"/>
              </a:spcAft>
              <a:defRPr kern="0">
                <a:solidFill>
                  <a:srgbClr val="FFFF00"/>
                </a:solidFill>
                <a:latin typeface="微软雅黑" pitchFamily="34" charset="-122"/>
                <a:ea typeface="微软雅黑" pitchFamily="34" charset="-122"/>
              </a:defRPr>
            </a:lvl1pPr>
          </a:lstStyle>
          <a:p>
            <a:pPr algn="ctr">
              <a:defRPr/>
            </a:pPr>
            <a:r>
              <a:rPr lang="zh-CN" altLang="en-US" dirty="0" smtClean="0"/>
              <a:t>问题背景</a:t>
            </a:r>
          </a:p>
        </p:txBody>
      </p:sp>
      <p:sp>
        <p:nvSpPr>
          <p:cNvPr id="66569" name="标题 1"/>
          <p:cNvSpPr txBox="1">
            <a:spLocks noChangeArrowheads="1"/>
          </p:cNvSpPr>
          <p:nvPr/>
        </p:nvSpPr>
        <p:spPr bwMode="auto">
          <a:xfrm>
            <a:off x="2530919" y="906463"/>
            <a:ext cx="2193481"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解决思路</a:t>
            </a:r>
          </a:p>
        </p:txBody>
      </p:sp>
      <p:sp>
        <p:nvSpPr>
          <p:cNvPr id="66571" name="标题 1"/>
          <p:cNvSpPr txBox="1">
            <a:spLocks noChangeArrowheads="1"/>
          </p:cNvSpPr>
          <p:nvPr/>
        </p:nvSpPr>
        <p:spPr bwMode="auto">
          <a:xfrm>
            <a:off x="6874319" y="906463"/>
            <a:ext cx="2214119"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实例分析</a:t>
            </a:r>
          </a:p>
        </p:txBody>
      </p:sp>
      <p:sp>
        <p:nvSpPr>
          <p:cNvPr id="13" name="矩形 12"/>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66573"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多级指标排序的超短期发电计划滚动调整方法</a:t>
            </a:r>
          </a:p>
        </p:txBody>
      </p:sp>
      <p:sp>
        <p:nvSpPr>
          <p:cNvPr id="66574"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a:solidFill>
                  <a:srgbClr val="000000"/>
                </a:solidFill>
              </a:rPr>
              <a:t>创新点三</a:t>
            </a:r>
          </a:p>
        </p:txBody>
      </p:sp>
      <p:sp>
        <p:nvSpPr>
          <p:cNvPr id="66575" name="标题 1"/>
          <p:cNvSpPr txBox="1">
            <a:spLocks noChangeArrowheads="1"/>
          </p:cNvSpPr>
          <p:nvPr/>
        </p:nvSpPr>
        <p:spPr bwMode="auto">
          <a:xfrm>
            <a:off x="4740719" y="906463"/>
            <a:ext cx="2117281"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建模求解</a:t>
            </a:r>
          </a:p>
        </p:txBody>
      </p:sp>
      <p:sp>
        <p:nvSpPr>
          <p:cNvPr id="66576" name="Rectangle 54"/>
          <p:cNvSpPr>
            <a:spLocks noChangeArrowheads="1"/>
          </p:cNvSpPr>
          <p:nvPr/>
        </p:nvSpPr>
        <p:spPr bwMode="auto">
          <a:xfrm>
            <a:off x="66675" y="1428750"/>
            <a:ext cx="885983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marL="177800" indent="-177800">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110000"/>
              </a:lnSpc>
              <a:spcAft>
                <a:spcPts val="600"/>
              </a:spcAft>
              <a:buClr>
                <a:srgbClr val="009900"/>
              </a:buClr>
              <a:buSzPct val="80000"/>
              <a:buFont typeface="Wingdings" panose="05000000000000000000" pitchFamily="2" charset="2"/>
              <a:buChar char="ü"/>
            </a:pPr>
            <a:r>
              <a:rPr lang="zh-CN" altLang="en-US" dirty="0">
                <a:solidFill>
                  <a:srgbClr val="3333FF"/>
                </a:solidFill>
                <a:latin typeface="Times New Roman" panose="02020603050405020304" pitchFamily="18" charset="0"/>
              </a:rPr>
              <a:t>问题来源：</a:t>
            </a:r>
            <a:r>
              <a:rPr lang="zh-CN" altLang="en-US" dirty="0">
                <a:latin typeface="Times New Roman" panose="02020603050405020304" pitchFamily="18" charset="0"/>
              </a:rPr>
              <a:t>日前</a:t>
            </a:r>
            <a:r>
              <a:rPr lang="en-US" altLang="zh-CN" dirty="0">
                <a:latin typeface="Times New Roman" panose="02020603050405020304" pitchFamily="18" charset="0"/>
              </a:rPr>
              <a:t>96</a:t>
            </a:r>
            <a:r>
              <a:rPr lang="zh-CN" altLang="en-US" dirty="0">
                <a:latin typeface="Times New Roman" panose="02020603050405020304" pitchFamily="18" charset="0"/>
              </a:rPr>
              <a:t>点发电计划是</a:t>
            </a:r>
            <a:r>
              <a:rPr lang="zh-CN" altLang="en-US" dirty="0">
                <a:solidFill>
                  <a:srgbClr val="FF0000"/>
                </a:solidFill>
                <a:latin typeface="Times New Roman" panose="02020603050405020304" pitchFamily="18" charset="0"/>
              </a:rPr>
              <a:t>依据日前预测负荷和预测来水等信息</a:t>
            </a:r>
            <a:r>
              <a:rPr lang="zh-CN" altLang="en-US" dirty="0">
                <a:latin typeface="Times New Roman" panose="02020603050405020304" pitchFamily="18" charset="0"/>
              </a:rPr>
              <a:t>而制定的，由于存在预报误差和紧密的水力联系，在实时调度中梯级电站的</a:t>
            </a:r>
            <a:r>
              <a:rPr lang="zh-CN" altLang="en-US" dirty="0">
                <a:solidFill>
                  <a:srgbClr val="FF0000"/>
                </a:solidFill>
                <a:latin typeface="Times New Roman" panose="02020603050405020304" pitchFamily="18" charset="0"/>
              </a:rPr>
              <a:t>发电流量和水位经常偏离计划</a:t>
            </a:r>
            <a:r>
              <a:rPr lang="zh-CN" altLang="en-US" dirty="0">
                <a:latin typeface="Times New Roman" panose="02020603050405020304" pitchFamily="18" charset="0"/>
              </a:rPr>
              <a:t>，需要对电站发电状态进行实时</a:t>
            </a:r>
            <a:r>
              <a:rPr lang="zh-CN" altLang="en-US" dirty="0" smtClean="0">
                <a:latin typeface="Times New Roman" panose="02020603050405020304" pitchFamily="18" charset="0"/>
              </a:rPr>
              <a:t>修正。</a:t>
            </a:r>
            <a:endParaRPr lang="en-US" altLang="zh-CN" dirty="0">
              <a:latin typeface="Times New Roman" panose="02020603050405020304" pitchFamily="18" charset="0"/>
            </a:endParaRPr>
          </a:p>
          <a:p>
            <a:pPr>
              <a:lnSpc>
                <a:spcPct val="110000"/>
              </a:lnSpc>
              <a:spcAft>
                <a:spcPts val="600"/>
              </a:spcAft>
              <a:buClr>
                <a:srgbClr val="009900"/>
              </a:buClr>
              <a:buSzPct val="80000"/>
              <a:buFont typeface="Wingdings" panose="05000000000000000000" pitchFamily="2" charset="2"/>
              <a:buChar char="ü"/>
            </a:pPr>
            <a:r>
              <a:rPr lang="zh-CN" altLang="en-US" dirty="0">
                <a:solidFill>
                  <a:srgbClr val="3333FF"/>
                </a:solidFill>
                <a:latin typeface="Times New Roman" panose="02020603050405020304" pitchFamily="18" charset="0"/>
              </a:rPr>
              <a:t>目前调整方式：</a:t>
            </a:r>
            <a:r>
              <a:rPr lang="zh-CN" altLang="zh-CN" dirty="0"/>
              <a:t>主要依靠人工经验调度</a:t>
            </a:r>
            <a:r>
              <a:rPr lang="zh-CN" altLang="en-US" dirty="0"/>
              <a:t>，调度员对于梯级电站发电变化调整缺少提前准确预判，无法精确计算各电站发电要求，水位无法达到预控</a:t>
            </a:r>
            <a:r>
              <a:rPr lang="zh-CN" altLang="en-US" dirty="0" smtClean="0"/>
              <a:t>目标</a:t>
            </a:r>
            <a:endParaRPr lang="en-US" altLang="zh-CN" dirty="0" smtClean="0"/>
          </a:p>
          <a:p>
            <a:pPr>
              <a:lnSpc>
                <a:spcPct val="110000"/>
              </a:lnSpc>
              <a:spcAft>
                <a:spcPts val="600"/>
              </a:spcAft>
              <a:buClr>
                <a:srgbClr val="009900"/>
              </a:buClr>
              <a:buSzPct val="80000"/>
              <a:buFont typeface="Wingdings" panose="05000000000000000000" pitchFamily="2" charset="2"/>
              <a:buChar char="ü"/>
            </a:pPr>
            <a:r>
              <a:rPr lang="zh-CN" altLang="en-US" dirty="0">
                <a:solidFill>
                  <a:srgbClr val="3333FF"/>
                </a:solidFill>
                <a:latin typeface="Times New Roman" panose="02020603050405020304" pitchFamily="18" charset="0"/>
              </a:rPr>
              <a:t>问题难点：</a:t>
            </a:r>
            <a:r>
              <a:rPr lang="zh-CN" altLang="en-US" dirty="0" smtClean="0">
                <a:latin typeface="Times New Roman" panose="02020603050405020304" pitchFamily="18" charset="0"/>
              </a:rPr>
              <a:t>如何调整</a:t>
            </a:r>
            <a:r>
              <a:rPr lang="zh-CN" altLang="en-US" dirty="0">
                <a:latin typeface="Times New Roman" panose="02020603050405020304" pitchFamily="18" charset="0"/>
              </a:rPr>
              <a:t>负荷偏差？选择的依据是什么？出力大小调整依据是？</a:t>
            </a:r>
          </a:p>
          <a:p>
            <a:pPr>
              <a:lnSpc>
                <a:spcPct val="110000"/>
              </a:lnSpc>
              <a:spcAft>
                <a:spcPts val="600"/>
              </a:spcAft>
              <a:buClr>
                <a:srgbClr val="009900"/>
              </a:buClr>
              <a:buSzPct val="80000"/>
              <a:buFont typeface="Wingdings" panose="05000000000000000000" pitchFamily="2" charset="2"/>
              <a:buChar char="ü"/>
            </a:pPr>
            <a:endParaRPr lang="zh-CN" altLang="en-US" dirty="0">
              <a:latin typeface="Times New Roman" panose="02020603050405020304" pitchFamily="18" charset="0"/>
            </a:endParaRPr>
          </a:p>
        </p:txBody>
      </p:sp>
      <p:pic>
        <p:nvPicPr>
          <p:cNvPr id="66577"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 y="3886200"/>
            <a:ext cx="44656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8" name="TextBox 1"/>
          <p:cNvSpPr txBox="1">
            <a:spLocks noChangeArrowheads="1"/>
          </p:cNvSpPr>
          <p:nvPr/>
        </p:nvSpPr>
        <p:spPr bwMode="auto">
          <a:xfrm>
            <a:off x="985838" y="6030913"/>
            <a:ext cx="289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t>实际与预测负荷</a:t>
            </a:r>
            <a:endParaRPr lang="en-US" altLang="zh-CN" b="0"/>
          </a:p>
        </p:txBody>
      </p:sp>
      <p:sp>
        <p:nvSpPr>
          <p:cNvPr id="66579" name="TextBox 1"/>
          <p:cNvSpPr txBox="1">
            <a:spLocks noChangeArrowheads="1"/>
          </p:cNvSpPr>
          <p:nvPr/>
        </p:nvSpPr>
        <p:spPr bwMode="auto">
          <a:xfrm>
            <a:off x="5383213" y="6030913"/>
            <a:ext cx="289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t>功果桥计划与预测水位</a:t>
            </a:r>
            <a:endParaRPr lang="en-US" altLang="zh-CN" b="0"/>
          </a:p>
        </p:txBody>
      </p:sp>
      <p:pic>
        <p:nvPicPr>
          <p:cNvPr id="66580"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3886200"/>
            <a:ext cx="45593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72717"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多级指标排序的超短期发电计划滚动调整方法</a:t>
            </a:r>
          </a:p>
        </p:txBody>
      </p:sp>
      <p:sp>
        <p:nvSpPr>
          <p:cNvPr id="72718"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a:solidFill>
                  <a:srgbClr val="000000"/>
                </a:solidFill>
              </a:rPr>
              <a:t>创新点三</a:t>
            </a:r>
          </a:p>
        </p:txBody>
      </p:sp>
      <p:grpSp>
        <p:nvGrpSpPr>
          <p:cNvPr id="72720" name="Group 5"/>
          <p:cNvGrpSpPr>
            <a:grpSpLocks/>
          </p:cNvGrpSpPr>
          <p:nvPr/>
        </p:nvGrpSpPr>
        <p:grpSpPr bwMode="auto">
          <a:xfrm>
            <a:off x="55563" y="1371600"/>
            <a:ext cx="2247900" cy="762000"/>
            <a:chOff x="192" y="960"/>
            <a:chExt cx="1416" cy="480"/>
          </a:xfrm>
        </p:grpSpPr>
        <p:sp>
          <p:nvSpPr>
            <p:cNvPr id="72753" name="Line 4"/>
            <p:cNvSpPr>
              <a:spLocks noChangeShapeType="1"/>
            </p:cNvSpPr>
            <p:nvPr/>
          </p:nvSpPr>
          <p:spPr bwMode="auto">
            <a:xfrm flipV="1">
              <a:off x="192" y="1216"/>
              <a:ext cx="1416"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54" name="Line 5"/>
            <p:cNvSpPr>
              <a:spLocks noChangeShapeType="1"/>
            </p:cNvSpPr>
            <p:nvPr/>
          </p:nvSpPr>
          <p:spPr bwMode="auto">
            <a:xfrm>
              <a:off x="380" y="960"/>
              <a:ext cx="0" cy="48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55" name="Rectangle 6"/>
            <p:cNvSpPr>
              <a:spLocks noChangeArrowheads="1"/>
            </p:cNvSpPr>
            <p:nvPr/>
          </p:nvSpPr>
          <p:spPr bwMode="auto">
            <a:xfrm>
              <a:off x="252" y="1040"/>
              <a:ext cx="99" cy="96"/>
            </a:xfrm>
            <a:prstGeom prst="rect">
              <a:avLst/>
            </a:prstGeom>
            <a:solidFill>
              <a:srgbClr val="0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endParaRPr lang="zh-CN" altLang="zh-CN" sz="1800" b="0">
                <a:ea typeface="宋体" panose="02010600030101010101" pitchFamily="2" charset="-122"/>
              </a:endParaRPr>
            </a:p>
          </p:txBody>
        </p:sp>
        <p:sp>
          <p:nvSpPr>
            <p:cNvPr id="72756" name="Text Box 7"/>
            <p:cNvSpPr txBox="1">
              <a:spLocks noChangeArrowheads="1"/>
            </p:cNvSpPr>
            <p:nvPr/>
          </p:nvSpPr>
          <p:spPr bwMode="auto">
            <a:xfrm>
              <a:off x="380" y="960"/>
              <a:ext cx="83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200" dirty="0" smtClean="0">
                  <a:solidFill>
                    <a:srgbClr val="009900"/>
                  </a:solidFill>
                  <a:latin typeface="黑体" panose="02010609060101010101" pitchFamily="49" charset="-122"/>
                </a:rPr>
                <a:t>解决思路</a:t>
              </a:r>
              <a:endParaRPr lang="zh-CN" altLang="en-US" sz="2200" dirty="0">
                <a:solidFill>
                  <a:srgbClr val="009900"/>
                </a:solidFill>
                <a:latin typeface="黑体" panose="02010609060101010101" pitchFamily="49" charset="-122"/>
              </a:endParaRPr>
            </a:p>
          </p:txBody>
        </p:sp>
      </p:grpSp>
      <p:sp>
        <p:nvSpPr>
          <p:cNvPr id="72721" name="圆角矩形 7"/>
          <p:cNvSpPr>
            <a:spLocks noChangeArrowheads="1"/>
          </p:cNvSpPr>
          <p:nvPr/>
        </p:nvSpPr>
        <p:spPr bwMode="auto">
          <a:xfrm>
            <a:off x="381000" y="2552700"/>
            <a:ext cx="1643063" cy="381000"/>
          </a:xfrm>
          <a:prstGeom prst="roundRect">
            <a:avLst>
              <a:gd name="adj" fmla="val 16667"/>
            </a:avLst>
          </a:prstGeom>
          <a:solidFill>
            <a:schemeClr val="accent1"/>
          </a:solidFill>
          <a:ln w="9525" algn="ctr">
            <a:solidFill>
              <a:srgbClr val="009900"/>
            </a:solidFill>
            <a:round/>
            <a:headEnd/>
            <a:tailEnd/>
          </a:ln>
        </p:spPr>
        <p:txBody>
          <a:bodyPr anchor="ctr" anchorCtr="1"/>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rPr>
              <a:t>预报入库</a:t>
            </a:r>
          </a:p>
        </p:txBody>
      </p:sp>
      <p:sp>
        <p:nvSpPr>
          <p:cNvPr id="72722" name="圆角矩形 7"/>
          <p:cNvSpPr>
            <a:spLocks noChangeArrowheads="1"/>
          </p:cNvSpPr>
          <p:nvPr/>
        </p:nvSpPr>
        <p:spPr bwMode="auto">
          <a:xfrm>
            <a:off x="381000" y="3529013"/>
            <a:ext cx="1643063" cy="612775"/>
          </a:xfrm>
          <a:prstGeom prst="roundRect">
            <a:avLst>
              <a:gd name="adj" fmla="val 16667"/>
            </a:avLst>
          </a:prstGeom>
          <a:solidFill>
            <a:schemeClr val="accent1"/>
          </a:solidFill>
          <a:ln w="9525" algn="ctr">
            <a:solidFill>
              <a:srgbClr val="009900"/>
            </a:solidFill>
            <a:round/>
            <a:headEnd/>
            <a:tailEnd/>
          </a:ln>
        </p:spPr>
        <p:txBody>
          <a:bodyPr anchor="ctr" anchorCtr="1"/>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rPr>
              <a:t>校正水位</a:t>
            </a:r>
            <a:endParaRPr lang="en-US" altLang="zh-CN">
              <a:solidFill>
                <a:srgbClr val="3333FF"/>
              </a:solidFill>
            </a:endParaRPr>
          </a:p>
          <a:p>
            <a:pPr algn="ctr"/>
            <a:r>
              <a:rPr lang="zh-CN" altLang="en-US" sz="1600"/>
              <a:t>以电定水</a:t>
            </a:r>
          </a:p>
        </p:txBody>
      </p:sp>
      <p:cxnSp>
        <p:nvCxnSpPr>
          <p:cNvPr id="72723" name="直接箭头连接符 2"/>
          <p:cNvCxnSpPr>
            <a:cxnSpLocks noChangeShapeType="1"/>
            <a:stCxn id="72721" idx="2"/>
            <a:endCxn id="72722" idx="0"/>
          </p:cNvCxnSpPr>
          <p:nvPr/>
        </p:nvCxnSpPr>
        <p:spPr bwMode="auto">
          <a:xfrm>
            <a:off x="1203325" y="2933700"/>
            <a:ext cx="0" cy="595313"/>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724" name="文本框 4"/>
          <p:cNvSpPr txBox="1">
            <a:spLocks noChangeArrowheads="1"/>
          </p:cNvSpPr>
          <p:nvPr/>
        </p:nvSpPr>
        <p:spPr bwMode="auto">
          <a:xfrm>
            <a:off x="555625" y="3060700"/>
            <a:ext cx="1371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 rIns="3600" anchor="ctr" anchorCtr="1">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600">
                <a:ea typeface="宋体" panose="02010600030101010101" pitchFamily="2" charset="-122"/>
              </a:rPr>
              <a:t>根据计 划出力</a:t>
            </a:r>
          </a:p>
        </p:txBody>
      </p:sp>
      <p:sp>
        <p:nvSpPr>
          <p:cNvPr id="72725" name="圆角矩形 7"/>
          <p:cNvSpPr>
            <a:spLocks noChangeArrowheads="1"/>
          </p:cNvSpPr>
          <p:nvPr/>
        </p:nvSpPr>
        <p:spPr bwMode="auto">
          <a:xfrm>
            <a:off x="228600" y="4737100"/>
            <a:ext cx="1981200" cy="612775"/>
          </a:xfrm>
          <a:prstGeom prst="roundRect">
            <a:avLst>
              <a:gd name="adj" fmla="val 16667"/>
            </a:avLst>
          </a:prstGeom>
          <a:solidFill>
            <a:schemeClr val="accent1"/>
          </a:solidFill>
          <a:ln w="9525" algn="ctr">
            <a:solidFill>
              <a:srgbClr val="009900"/>
            </a:solidFill>
            <a:round/>
            <a:headEnd/>
            <a:tailEnd/>
          </a:ln>
        </p:spPr>
        <p:txBody>
          <a:bodyPr anchor="ctr" anchorCtr="1"/>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rPr>
              <a:t>核正电力平衡</a:t>
            </a:r>
            <a:endParaRPr lang="en-US" altLang="zh-CN">
              <a:solidFill>
                <a:srgbClr val="3333FF"/>
              </a:solidFill>
            </a:endParaRPr>
          </a:p>
          <a:p>
            <a:pPr algn="ctr"/>
            <a:r>
              <a:rPr lang="zh-CN" altLang="en-US" sz="1600"/>
              <a:t>扣除火电、风电等</a:t>
            </a:r>
          </a:p>
        </p:txBody>
      </p:sp>
      <p:sp>
        <p:nvSpPr>
          <p:cNvPr id="72726" name="文本框 20"/>
          <p:cNvSpPr txBox="1">
            <a:spLocks noChangeArrowheads="1"/>
          </p:cNvSpPr>
          <p:nvPr/>
        </p:nvSpPr>
        <p:spPr bwMode="auto">
          <a:xfrm>
            <a:off x="552450" y="4292600"/>
            <a:ext cx="1333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 rIns="3600" anchor="ctr" anchorCtr="1">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600">
                <a:ea typeface="宋体" panose="02010600030101010101" pitchFamily="2" charset="-122"/>
              </a:rPr>
              <a:t>根据预 测负荷</a:t>
            </a:r>
          </a:p>
        </p:txBody>
      </p:sp>
      <p:sp>
        <p:nvSpPr>
          <p:cNvPr id="72727" name="圆角矩形 7"/>
          <p:cNvSpPr>
            <a:spLocks noChangeArrowheads="1"/>
          </p:cNvSpPr>
          <p:nvPr/>
        </p:nvSpPr>
        <p:spPr bwMode="auto">
          <a:xfrm>
            <a:off x="396875" y="5699125"/>
            <a:ext cx="1643063" cy="381000"/>
          </a:xfrm>
          <a:prstGeom prst="roundRect">
            <a:avLst>
              <a:gd name="adj" fmla="val 16667"/>
            </a:avLst>
          </a:prstGeom>
          <a:solidFill>
            <a:schemeClr val="accent1"/>
          </a:solidFill>
          <a:ln w="9525" algn="ctr">
            <a:solidFill>
              <a:srgbClr val="009900"/>
            </a:solidFill>
            <a:round/>
            <a:headEnd/>
            <a:tailEnd/>
          </a:ln>
        </p:spPr>
        <p:txBody>
          <a:bodyPr anchor="ctr" anchorCtr="1"/>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rPr>
              <a:t>负荷缺口</a:t>
            </a:r>
          </a:p>
        </p:txBody>
      </p:sp>
      <p:cxnSp>
        <p:nvCxnSpPr>
          <p:cNvPr id="72728" name="直接箭头连接符 25"/>
          <p:cNvCxnSpPr>
            <a:cxnSpLocks noChangeShapeType="1"/>
          </p:cNvCxnSpPr>
          <p:nvPr/>
        </p:nvCxnSpPr>
        <p:spPr bwMode="auto">
          <a:xfrm>
            <a:off x="1228725" y="5372100"/>
            <a:ext cx="0" cy="3270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29" name="肘形连接符 17"/>
          <p:cNvCxnSpPr>
            <a:cxnSpLocks noChangeShapeType="1"/>
            <a:stCxn id="72727" idx="3"/>
            <a:endCxn id="72730" idx="1"/>
          </p:cNvCxnSpPr>
          <p:nvPr/>
        </p:nvCxnSpPr>
        <p:spPr bwMode="auto">
          <a:xfrm flipV="1">
            <a:off x="2039938" y="4024313"/>
            <a:ext cx="442912" cy="1865312"/>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2730" name="左大括号 29"/>
          <p:cNvSpPr>
            <a:spLocks/>
          </p:cNvSpPr>
          <p:nvPr/>
        </p:nvSpPr>
        <p:spPr bwMode="auto">
          <a:xfrm>
            <a:off x="2482850" y="3311525"/>
            <a:ext cx="457200" cy="1425575"/>
          </a:xfrm>
          <a:prstGeom prst="leftBrace">
            <a:avLst>
              <a:gd name="adj1" fmla="val 8329"/>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72731" name="圆角矩形 7"/>
          <p:cNvSpPr>
            <a:spLocks noChangeArrowheads="1"/>
          </p:cNvSpPr>
          <p:nvPr/>
        </p:nvSpPr>
        <p:spPr bwMode="auto">
          <a:xfrm>
            <a:off x="2978150" y="3054350"/>
            <a:ext cx="1060450" cy="381000"/>
          </a:xfrm>
          <a:prstGeom prst="roundRect">
            <a:avLst>
              <a:gd name="adj" fmla="val 16667"/>
            </a:avLst>
          </a:prstGeom>
          <a:solidFill>
            <a:schemeClr val="accent1"/>
          </a:solidFill>
          <a:ln w="9525" algn="ctr">
            <a:solidFill>
              <a:srgbClr val="009900"/>
            </a:solidFill>
            <a:round/>
            <a:headEnd/>
            <a:tailEnd/>
          </a:ln>
        </p:spPr>
        <p:txBody>
          <a:bodyPr anchor="ctr" anchorCtr="1"/>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rPr>
              <a:t>正缺口</a:t>
            </a:r>
          </a:p>
        </p:txBody>
      </p:sp>
      <p:sp>
        <p:nvSpPr>
          <p:cNvPr id="72732" name="圆角矩形 7"/>
          <p:cNvSpPr>
            <a:spLocks noChangeArrowheads="1"/>
          </p:cNvSpPr>
          <p:nvPr/>
        </p:nvSpPr>
        <p:spPr bwMode="auto">
          <a:xfrm>
            <a:off x="2952750" y="4521200"/>
            <a:ext cx="1060450" cy="381000"/>
          </a:xfrm>
          <a:prstGeom prst="roundRect">
            <a:avLst>
              <a:gd name="adj" fmla="val 16667"/>
            </a:avLst>
          </a:prstGeom>
          <a:solidFill>
            <a:schemeClr val="accent1"/>
          </a:solidFill>
          <a:ln w="9525" algn="ctr">
            <a:solidFill>
              <a:srgbClr val="009900"/>
            </a:solidFill>
            <a:round/>
            <a:headEnd/>
            <a:tailEnd/>
          </a:ln>
        </p:spPr>
        <p:txBody>
          <a:bodyPr anchor="ctr" anchorCtr="1"/>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rPr>
              <a:t>负缺口</a:t>
            </a:r>
          </a:p>
        </p:txBody>
      </p:sp>
      <p:sp>
        <p:nvSpPr>
          <p:cNvPr id="72733" name="圆角矩形 7"/>
          <p:cNvSpPr>
            <a:spLocks noChangeArrowheads="1"/>
          </p:cNvSpPr>
          <p:nvPr/>
        </p:nvSpPr>
        <p:spPr bwMode="auto">
          <a:xfrm>
            <a:off x="4343400" y="2938463"/>
            <a:ext cx="2743200" cy="612775"/>
          </a:xfrm>
          <a:prstGeom prst="roundRect">
            <a:avLst>
              <a:gd name="adj" fmla="val 16667"/>
            </a:avLst>
          </a:prstGeom>
          <a:solidFill>
            <a:schemeClr val="accent1"/>
          </a:solidFill>
          <a:ln w="9525" algn="ctr">
            <a:solidFill>
              <a:srgbClr val="009900"/>
            </a:solidFill>
            <a:round/>
            <a:headEnd/>
            <a:tailEnd/>
          </a:ln>
        </p:spPr>
        <p:txBody>
          <a:bodyPr anchor="ctr" anchorCtr="1"/>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rPr>
              <a:t>加大非平衡电厂出力</a:t>
            </a:r>
            <a:r>
              <a:rPr lang="zh-CN" altLang="en-US" sz="1600"/>
              <a:t>期末水位偏差从大到小排序</a:t>
            </a:r>
          </a:p>
        </p:txBody>
      </p:sp>
      <p:sp>
        <p:nvSpPr>
          <p:cNvPr id="72734" name="圆角矩形 7"/>
          <p:cNvSpPr>
            <a:spLocks noChangeArrowheads="1"/>
          </p:cNvSpPr>
          <p:nvPr/>
        </p:nvSpPr>
        <p:spPr bwMode="auto">
          <a:xfrm>
            <a:off x="4318000" y="4397375"/>
            <a:ext cx="2743200" cy="612775"/>
          </a:xfrm>
          <a:prstGeom prst="roundRect">
            <a:avLst>
              <a:gd name="adj" fmla="val 16667"/>
            </a:avLst>
          </a:prstGeom>
          <a:solidFill>
            <a:schemeClr val="accent1"/>
          </a:solidFill>
          <a:ln w="9525" algn="ctr">
            <a:solidFill>
              <a:srgbClr val="009900"/>
            </a:solidFill>
            <a:round/>
            <a:headEnd/>
            <a:tailEnd/>
          </a:ln>
        </p:spPr>
        <p:txBody>
          <a:bodyPr anchor="ctr" anchorCtr="1"/>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rPr>
              <a:t>减小非平衡电厂出力</a:t>
            </a:r>
            <a:r>
              <a:rPr lang="zh-CN" altLang="en-US" sz="1600"/>
              <a:t>期末水位偏差从小到大排序</a:t>
            </a:r>
          </a:p>
        </p:txBody>
      </p:sp>
      <p:sp>
        <p:nvSpPr>
          <p:cNvPr id="72735" name="左大括号 43"/>
          <p:cNvSpPr>
            <a:spLocks/>
          </p:cNvSpPr>
          <p:nvPr/>
        </p:nvSpPr>
        <p:spPr bwMode="auto">
          <a:xfrm flipH="1">
            <a:off x="7124700" y="3311525"/>
            <a:ext cx="533400" cy="1419225"/>
          </a:xfrm>
          <a:prstGeom prst="leftBrace">
            <a:avLst>
              <a:gd name="adj1" fmla="val 832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cxnSp>
        <p:nvCxnSpPr>
          <p:cNvPr id="72736" name="直接箭头连接符 34"/>
          <p:cNvCxnSpPr>
            <a:cxnSpLocks noChangeShapeType="1"/>
            <a:stCxn id="72731" idx="3"/>
            <a:endCxn id="72733" idx="1"/>
          </p:cNvCxnSpPr>
          <p:nvPr/>
        </p:nvCxnSpPr>
        <p:spPr bwMode="auto">
          <a:xfrm>
            <a:off x="4038600" y="3244850"/>
            <a:ext cx="304800"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37" name="直接箭头连接符 48"/>
          <p:cNvCxnSpPr>
            <a:cxnSpLocks noChangeShapeType="1"/>
          </p:cNvCxnSpPr>
          <p:nvPr/>
        </p:nvCxnSpPr>
        <p:spPr bwMode="auto">
          <a:xfrm>
            <a:off x="4013200" y="4730750"/>
            <a:ext cx="304800"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738" name="圆角矩形 7"/>
          <p:cNvSpPr>
            <a:spLocks noChangeArrowheads="1"/>
          </p:cNvSpPr>
          <p:nvPr/>
        </p:nvSpPr>
        <p:spPr bwMode="auto">
          <a:xfrm>
            <a:off x="7696200" y="3825875"/>
            <a:ext cx="1295400" cy="381000"/>
          </a:xfrm>
          <a:prstGeom prst="roundRect">
            <a:avLst>
              <a:gd name="adj" fmla="val 16667"/>
            </a:avLst>
          </a:prstGeom>
          <a:solidFill>
            <a:schemeClr val="accent1"/>
          </a:solidFill>
          <a:ln w="9525" algn="ctr">
            <a:solidFill>
              <a:srgbClr val="009900"/>
            </a:solidFill>
            <a:round/>
            <a:headEnd/>
            <a:tailEnd/>
          </a:ln>
        </p:spPr>
        <p:txBody>
          <a:bodyPr anchor="ctr" anchorCtr="1"/>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rPr>
              <a:t>平衡电厂</a:t>
            </a:r>
          </a:p>
        </p:txBody>
      </p:sp>
      <p:cxnSp>
        <p:nvCxnSpPr>
          <p:cNvPr id="72739" name="直接箭头连接符 52"/>
          <p:cNvCxnSpPr>
            <a:cxnSpLocks noChangeShapeType="1"/>
          </p:cNvCxnSpPr>
          <p:nvPr/>
        </p:nvCxnSpPr>
        <p:spPr bwMode="auto">
          <a:xfrm>
            <a:off x="1201738" y="4141788"/>
            <a:ext cx="0" cy="59531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40" name="直接箭头连接符 53"/>
          <p:cNvCxnSpPr>
            <a:cxnSpLocks noChangeShapeType="1"/>
          </p:cNvCxnSpPr>
          <p:nvPr/>
        </p:nvCxnSpPr>
        <p:spPr bwMode="auto">
          <a:xfrm>
            <a:off x="8343900" y="4206875"/>
            <a:ext cx="0" cy="595313"/>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741" name="圆角矩形 7"/>
          <p:cNvSpPr>
            <a:spLocks noChangeArrowheads="1"/>
          </p:cNvSpPr>
          <p:nvPr/>
        </p:nvSpPr>
        <p:spPr bwMode="auto">
          <a:xfrm>
            <a:off x="7696200" y="4854575"/>
            <a:ext cx="1295400" cy="381000"/>
          </a:xfrm>
          <a:prstGeom prst="roundRect">
            <a:avLst>
              <a:gd name="adj" fmla="val 16667"/>
            </a:avLst>
          </a:prstGeom>
          <a:solidFill>
            <a:schemeClr val="accent1"/>
          </a:solidFill>
          <a:ln w="9525" algn="ctr">
            <a:solidFill>
              <a:srgbClr val="009900"/>
            </a:solidFill>
            <a:round/>
            <a:headEnd/>
            <a:tailEnd/>
          </a:ln>
        </p:spPr>
        <p:txBody>
          <a:bodyPr anchor="ctr" anchorCtr="1"/>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rPr>
              <a:t>人工调整</a:t>
            </a:r>
          </a:p>
        </p:txBody>
      </p:sp>
      <p:sp>
        <p:nvSpPr>
          <p:cNvPr id="72742" name="文本框 55"/>
          <p:cNvSpPr txBox="1">
            <a:spLocks noChangeArrowheads="1"/>
          </p:cNvSpPr>
          <p:nvPr/>
        </p:nvSpPr>
        <p:spPr bwMode="auto">
          <a:xfrm>
            <a:off x="7769225" y="4360863"/>
            <a:ext cx="1149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 rIns="3600" anchor="ctr" anchorCtr="1">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600">
                <a:ea typeface="宋体" panose="02010600030101010101" pitchFamily="2" charset="-122"/>
              </a:rPr>
              <a:t>电力不平衡</a:t>
            </a:r>
          </a:p>
        </p:txBody>
      </p:sp>
      <p:sp>
        <p:nvSpPr>
          <p:cNvPr id="72743" name="文本框 56"/>
          <p:cNvSpPr txBox="1">
            <a:spLocks noChangeArrowheads="1"/>
          </p:cNvSpPr>
          <p:nvPr/>
        </p:nvSpPr>
        <p:spPr bwMode="auto">
          <a:xfrm>
            <a:off x="4038600" y="2019300"/>
            <a:ext cx="3225800" cy="647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 rIns="3600" anchor="ctr" anchorCtr="1">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800">
                <a:ea typeface="宋体" panose="02010600030101010101" pitchFamily="2" charset="-122"/>
              </a:rPr>
              <a:t>排序靠前优先</a:t>
            </a:r>
            <a:endParaRPr lang="en-US" altLang="zh-CN" sz="1800">
              <a:ea typeface="宋体" panose="02010600030101010101" pitchFamily="2" charset="-122"/>
            </a:endParaRPr>
          </a:p>
          <a:p>
            <a:pPr algn="ctr"/>
            <a:r>
              <a:rPr lang="zh-CN" altLang="en-US" sz="1800">
                <a:ea typeface="宋体" panose="02010600030101010101" pitchFamily="2" charset="-122"/>
              </a:rPr>
              <a:t>各电厂按</a:t>
            </a:r>
            <a:r>
              <a:rPr lang="en-US" altLang="zh-CN" sz="1800">
                <a:latin typeface="Times New Roman" panose="02020603050405020304" pitchFamily="18" charset="0"/>
                <a:ea typeface="宋体" panose="02010600030101010101" pitchFamily="2" charset="-122"/>
                <a:cs typeface="Times New Roman" panose="02020603050405020304" pitchFamily="18" charset="0"/>
              </a:rPr>
              <a:t>N</a:t>
            </a:r>
            <a:r>
              <a:rPr lang="zh-CN" altLang="en-US" sz="1800" baseline="-25000">
                <a:latin typeface="Times New Roman" panose="02020603050405020304" pitchFamily="18" charset="0"/>
                <a:ea typeface="宋体" panose="02010600030101010101" pitchFamily="2" charset="-122"/>
                <a:cs typeface="Times New Roman" panose="02020603050405020304" pitchFamily="18" charset="0"/>
              </a:rPr>
              <a:t>缺</a:t>
            </a:r>
            <a:r>
              <a:rPr lang="en-US" altLang="zh-CN" sz="1800">
                <a:ea typeface="宋体" panose="02010600030101010101" pitchFamily="2" charset="-122"/>
              </a:rPr>
              <a:t>*(</a:t>
            </a:r>
            <a:r>
              <a:rPr lang="en-US" altLang="zh-CN" sz="1800">
                <a:latin typeface="Times New Roman" panose="02020603050405020304" pitchFamily="18" charset="0"/>
                <a:ea typeface="宋体" panose="02010600030101010101" pitchFamily="2" charset="-122"/>
              </a:rPr>
              <a:t>N</a:t>
            </a:r>
            <a:r>
              <a:rPr lang="zh-CN" altLang="en-US" sz="1800" baseline="-25000">
                <a:latin typeface="Times New Roman" panose="02020603050405020304" pitchFamily="18" charset="0"/>
                <a:ea typeface="宋体" panose="02010600030101010101" pitchFamily="2" charset="-122"/>
              </a:rPr>
              <a:t>空闲</a:t>
            </a:r>
            <a:r>
              <a:rPr lang="en-US" altLang="zh-CN" sz="1800">
                <a:latin typeface="Times New Roman" panose="02020603050405020304" pitchFamily="18" charset="0"/>
                <a:ea typeface="宋体" panose="02010600030101010101" pitchFamily="2" charset="-122"/>
              </a:rPr>
              <a:t>\ N</a:t>
            </a:r>
            <a:r>
              <a:rPr lang="zh-CN" altLang="en-US" sz="1800" baseline="-25000">
                <a:latin typeface="Times New Roman" panose="02020603050405020304" pitchFamily="18" charset="0"/>
                <a:ea typeface="宋体" panose="02010600030101010101" pitchFamily="2" charset="-122"/>
              </a:rPr>
              <a:t>空闲总</a:t>
            </a:r>
            <a:r>
              <a:rPr lang="en-US" altLang="zh-CN" sz="1800">
                <a:ea typeface="宋体" panose="02010600030101010101" pitchFamily="2" charset="-122"/>
              </a:rPr>
              <a:t>)</a:t>
            </a:r>
            <a:r>
              <a:rPr lang="zh-CN" altLang="en-US" sz="1800">
                <a:ea typeface="宋体" panose="02010600030101010101" pitchFamily="2" charset="-122"/>
              </a:rPr>
              <a:t>增加</a:t>
            </a:r>
            <a:endParaRPr lang="en-US" altLang="zh-CN" sz="1800" baseline="-25000">
              <a:latin typeface="Times New Roman" panose="02020603050405020304" pitchFamily="18" charset="0"/>
              <a:ea typeface="宋体" panose="02010600030101010101" pitchFamily="2" charset="-122"/>
            </a:endParaRPr>
          </a:p>
        </p:txBody>
      </p:sp>
      <p:sp>
        <p:nvSpPr>
          <p:cNvPr id="72744" name="文本框 59"/>
          <p:cNvSpPr txBox="1">
            <a:spLocks noChangeArrowheads="1"/>
          </p:cNvSpPr>
          <p:nvPr/>
        </p:nvSpPr>
        <p:spPr bwMode="auto">
          <a:xfrm>
            <a:off x="3989388" y="5376863"/>
            <a:ext cx="3249612" cy="647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 rIns="3600" anchor="ctr" anchorCtr="1">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800">
                <a:ea typeface="宋体" panose="02010600030101010101" pitchFamily="2" charset="-122"/>
              </a:rPr>
              <a:t>排序靠前优先</a:t>
            </a:r>
            <a:endParaRPr lang="en-US" altLang="zh-CN" sz="1800">
              <a:ea typeface="宋体" panose="02010600030101010101" pitchFamily="2" charset="-122"/>
            </a:endParaRPr>
          </a:p>
          <a:p>
            <a:pPr algn="ctr"/>
            <a:r>
              <a:rPr lang="zh-CN" altLang="en-US" sz="1800">
                <a:ea typeface="宋体" panose="02010600030101010101" pitchFamily="2" charset="-122"/>
              </a:rPr>
              <a:t>各电厂按</a:t>
            </a:r>
            <a:r>
              <a:rPr lang="en-US" altLang="zh-CN" sz="1800">
                <a:latin typeface="Times New Roman" panose="02020603050405020304" pitchFamily="18" charset="0"/>
                <a:ea typeface="宋体" panose="02010600030101010101" pitchFamily="2" charset="-122"/>
                <a:cs typeface="Times New Roman" panose="02020603050405020304" pitchFamily="18" charset="0"/>
              </a:rPr>
              <a:t>N</a:t>
            </a:r>
            <a:r>
              <a:rPr lang="zh-CN" altLang="en-US" sz="1800" baseline="-25000">
                <a:latin typeface="Times New Roman" panose="02020603050405020304" pitchFamily="18" charset="0"/>
                <a:ea typeface="宋体" panose="02010600030101010101" pitchFamily="2" charset="-122"/>
                <a:cs typeface="Times New Roman" panose="02020603050405020304" pitchFamily="18" charset="0"/>
              </a:rPr>
              <a:t>缺</a:t>
            </a:r>
            <a:r>
              <a:rPr lang="en-US" altLang="zh-CN" sz="1800">
                <a:ea typeface="宋体" panose="02010600030101010101" pitchFamily="2" charset="-122"/>
              </a:rPr>
              <a:t>*(</a:t>
            </a:r>
            <a:r>
              <a:rPr lang="en-US" altLang="zh-CN" sz="1800">
                <a:latin typeface="Times New Roman" panose="02020603050405020304" pitchFamily="18" charset="0"/>
                <a:ea typeface="宋体" panose="02010600030101010101" pitchFamily="2" charset="-122"/>
              </a:rPr>
              <a:t>N</a:t>
            </a:r>
            <a:r>
              <a:rPr lang="zh-CN" altLang="en-US" sz="1800" baseline="-25000">
                <a:latin typeface="Times New Roman" panose="02020603050405020304" pitchFamily="18" charset="0"/>
                <a:ea typeface="宋体" panose="02010600030101010101" pitchFamily="2" charset="-122"/>
              </a:rPr>
              <a:t>出力</a:t>
            </a:r>
            <a:r>
              <a:rPr lang="en-US" altLang="zh-CN" sz="1800">
                <a:latin typeface="Times New Roman" panose="02020603050405020304" pitchFamily="18" charset="0"/>
                <a:ea typeface="宋体" panose="02010600030101010101" pitchFamily="2" charset="-122"/>
              </a:rPr>
              <a:t>\ N</a:t>
            </a:r>
            <a:r>
              <a:rPr lang="zh-CN" altLang="en-US" sz="1800" baseline="-25000">
                <a:latin typeface="Times New Roman" panose="02020603050405020304" pitchFamily="18" charset="0"/>
                <a:ea typeface="宋体" panose="02010600030101010101" pitchFamily="2" charset="-122"/>
              </a:rPr>
              <a:t>出力总</a:t>
            </a:r>
            <a:r>
              <a:rPr lang="en-US" altLang="zh-CN" sz="1800">
                <a:ea typeface="宋体" panose="02010600030101010101" pitchFamily="2" charset="-122"/>
              </a:rPr>
              <a:t>)</a:t>
            </a:r>
            <a:r>
              <a:rPr lang="zh-CN" altLang="en-US" sz="1800">
                <a:ea typeface="宋体" panose="02010600030101010101" pitchFamily="2" charset="-122"/>
              </a:rPr>
              <a:t>减小</a:t>
            </a:r>
            <a:endParaRPr lang="en-US" altLang="zh-CN" sz="1800" baseline="-25000">
              <a:latin typeface="Times New Roman" panose="02020603050405020304" pitchFamily="18" charset="0"/>
              <a:ea typeface="宋体" panose="02010600030101010101" pitchFamily="2" charset="-122"/>
            </a:endParaRPr>
          </a:p>
        </p:txBody>
      </p:sp>
      <p:cxnSp>
        <p:nvCxnSpPr>
          <p:cNvPr id="72745" name="直接箭头连接符 60"/>
          <p:cNvCxnSpPr>
            <a:cxnSpLocks noChangeShapeType="1"/>
          </p:cNvCxnSpPr>
          <p:nvPr/>
        </p:nvCxnSpPr>
        <p:spPr bwMode="auto">
          <a:xfrm>
            <a:off x="5715000" y="2667000"/>
            <a:ext cx="0" cy="3079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46" name="直接箭头连接符 64"/>
          <p:cNvCxnSpPr>
            <a:cxnSpLocks noChangeShapeType="1"/>
          </p:cNvCxnSpPr>
          <p:nvPr/>
        </p:nvCxnSpPr>
        <p:spPr bwMode="auto">
          <a:xfrm flipV="1">
            <a:off x="5721350" y="5008563"/>
            <a:ext cx="0" cy="3683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4" name="矩形 26"/>
          <p:cNvSpPr>
            <a:spLocks noChangeArrowheads="1"/>
          </p:cNvSpPr>
          <p:nvPr/>
        </p:nvSpPr>
        <p:spPr bwMode="auto">
          <a:xfrm>
            <a:off x="142875" y="2360613"/>
            <a:ext cx="2339975" cy="4276725"/>
          </a:xfrm>
          <a:prstGeom prst="rect">
            <a:avLst/>
          </a:prstGeom>
          <a:noFill/>
          <a:ln w="25400" algn="ctr">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45" name="矩形 26"/>
          <p:cNvSpPr>
            <a:spLocks noChangeArrowheads="1"/>
          </p:cNvSpPr>
          <p:nvPr/>
        </p:nvSpPr>
        <p:spPr bwMode="auto">
          <a:xfrm>
            <a:off x="2651125" y="1865313"/>
            <a:ext cx="4719638" cy="4748212"/>
          </a:xfrm>
          <a:prstGeom prst="rect">
            <a:avLst/>
          </a:prstGeom>
          <a:noFill/>
          <a:ln w="25400" algn="ctr">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46" name="矩形 26"/>
          <p:cNvSpPr>
            <a:spLocks noChangeArrowheads="1"/>
          </p:cNvSpPr>
          <p:nvPr/>
        </p:nvSpPr>
        <p:spPr bwMode="auto">
          <a:xfrm>
            <a:off x="7558088" y="2360613"/>
            <a:ext cx="1477962" cy="4252912"/>
          </a:xfrm>
          <a:prstGeom prst="rect">
            <a:avLst/>
          </a:prstGeom>
          <a:noFill/>
          <a:ln w="25400" algn="ctr">
            <a:solidFill>
              <a:srgbClr val="3333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47" name="文本框 1"/>
          <p:cNvSpPr txBox="1">
            <a:spLocks noChangeArrowheads="1"/>
          </p:cNvSpPr>
          <p:nvPr/>
        </p:nvSpPr>
        <p:spPr bwMode="auto">
          <a:xfrm>
            <a:off x="322263" y="6215063"/>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rPr>
              <a:t>水位、出力校正</a:t>
            </a:r>
          </a:p>
        </p:txBody>
      </p:sp>
      <p:sp>
        <p:nvSpPr>
          <p:cNvPr id="48" name="文本框 1"/>
          <p:cNvSpPr txBox="1">
            <a:spLocks noChangeArrowheads="1"/>
          </p:cNvSpPr>
          <p:nvPr/>
        </p:nvSpPr>
        <p:spPr bwMode="auto">
          <a:xfrm>
            <a:off x="3989388" y="6213475"/>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rPr>
              <a:t>非平衡电厂出力调整</a:t>
            </a:r>
          </a:p>
        </p:txBody>
      </p:sp>
      <p:sp>
        <p:nvSpPr>
          <p:cNvPr id="49" name="文本框 1"/>
          <p:cNvSpPr txBox="1">
            <a:spLocks noChangeArrowheads="1"/>
          </p:cNvSpPr>
          <p:nvPr/>
        </p:nvSpPr>
        <p:spPr bwMode="auto">
          <a:xfrm>
            <a:off x="7658100" y="5867400"/>
            <a:ext cx="12604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rgbClr val="3333FF"/>
                </a:solidFill>
              </a:rPr>
              <a:t>平衡电厂调整</a:t>
            </a:r>
          </a:p>
        </p:txBody>
      </p:sp>
      <p:sp>
        <p:nvSpPr>
          <p:cNvPr id="50"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51" name="标题 1"/>
          <p:cNvSpPr txBox="1">
            <a:spLocks noChangeArrowheads="1"/>
          </p:cNvSpPr>
          <p:nvPr/>
        </p:nvSpPr>
        <p:spPr bwMode="auto">
          <a:xfrm>
            <a:off x="28574" y="906486"/>
            <a:ext cx="2486026" cy="40011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问题背景</a:t>
            </a:r>
          </a:p>
        </p:txBody>
      </p:sp>
      <p:sp>
        <p:nvSpPr>
          <p:cNvPr id="52" name="标题 1"/>
          <p:cNvSpPr txBox="1">
            <a:spLocks noChangeArrowheads="1"/>
          </p:cNvSpPr>
          <p:nvPr/>
        </p:nvSpPr>
        <p:spPr bwMode="auto">
          <a:xfrm>
            <a:off x="2530919" y="906463"/>
            <a:ext cx="2193481"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r>
              <a:rPr lang="zh-CN" altLang="en-US" dirty="0"/>
              <a:t>解决思路</a:t>
            </a:r>
          </a:p>
        </p:txBody>
      </p:sp>
      <p:sp>
        <p:nvSpPr>
          <p:cNvPr id="53" name="标题 1"/>
          <p:cNvSpPr txBox="1">
            <a:spLocks noChangeArrowheads="1"/>
          </p:cNvSpPr>
          <p:nvPr/>
        </p:nvSpPr>
        <p:spPr bwMode="auto">
          <a:xfrm>
            <a:off x="6874319" y="906463"/>
            <a:ext cx="2214119"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实例分析</a:t>
            </a:r>
          </a:p>
        </p:txBody>
      </p:sp>
      <p:sp>
        <p:nvSpPr>
          <p:cNvPr id="54" name="矩形 53"/>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55" name="标题 1"/>
          <p:cNvSpPr txBox="1">
            <a:spLocks noChangeArrowheads="1"/>
          </p:cNvSpPr>
          <p:nvPr/>
        </p:nvSpPr>
        <p:spPr bwMode="auto">
          <a:xfrm>
            <a:off x="4740719" y="906463"/>
            <a:ext cx="2117281"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dirty="0">
                <a:solidFill>
                  <a:srgbClr val="000000"/>
                </a:solidFill>
                <a:latin typeface="微软雅黑" panose="020B0503020204020204" pitchFamily="34" charset="-122"/>
                <a:ea typeface="微软雅黑" panose="020B0503020204020204" pitchFamily="34" charset="-122"/>
              </a:rPr>
              <a:t>建模求解</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randombar(horizontal)">
                                      <p:cBhvr>
                                        <p:cTn id="10" dur="500"/>
                                        <p:tgtEl>
                                          <p:spTgt spid="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randombar(horizontal)">
                                      <p:cBhvr>
                                        <p:cTn id="15" dur="500"/>
                                        <p:tgtEl>
                                          <p:spTgt spid="4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randombar(horizontal)">
                                      <p:cBhvr>
                                        <p:cTn id="18" dur="500"/>
                                        <p:tgtEl>
                                          <p:spTgt spid="4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randombar(horizontal)">
                                      <p:cBhvr>
                                        <p:cTn id="2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76811"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多级指标排序的超短期发电计划滚动调整方法</a:t>
            </a:r>
          </a:p>
        </p:txBody>
      </p:sp>
      <p:sp>
        <p:nvSpPr>
          <p:cNvPr id="76812"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a:solidFill>
                  <a:srgbClr val="000000"/>
                </a:solidFill>
              </a:rPr>
              <a:t>创新点三</a:t>
            </a:r>
          </a:p>
        </p:txBody>
      </p:sp>
      <p:graphicFrame>
        <p:nvGraphicFramePr>
          <p:cNvPr id="76816" name="对象 4"/>
          <p:cNvGraphicFramePr>
            <a:graphicFrameLocks noChangeAspect="1"/>
          </p:cNvGraphicFramePr>
          <p:nvPr/>
        </p:nvGraphicFramePr>
        <p:xfrm>
          <a:off x="2514600" y="2354263"/>
          <a:ext cx="2828925" cy="1660525"/>
        </p:xfrm>
        <a:graphic>
          <a:graphicData uri="http://schemas.openxmlformats.org/presentationml/2006/ole">
            <mc:AlternateContent xmlns:mc="http://schemas.openxmlformats.org/markup-compatibility/2006">
              <mc:Choice xmlns:v="urn:schemas-microsoft-com:vml" Requires="v">
                <p:oleObj spid="_x0000_s76935" name="Equation" r:id="rId4" imgW="1562100" imgH="914400" progId="Equation.DSMT4">
                  <p:embed/>
                </p:oleObj>
              </mc:Choice>
              <mc:Fallback>
                <p:oleObj name="Equation" r:id="rId4" imgW="1562100" imgH="914400" progId="Equation.DSMT4">
                  <p:embed/>
                  <p:pic>
                    <p:nvPicPr>
                      <p:cNvPr id="0" name="对象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354263"/>
                        <a:ext cx="28289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6817" name="Group 5"/>
          <p:cNvGrpSpPr>
            <a:grpSpLocks/>
          </p:cNvGrpSpPr>
          <p:nvPr/>
        </p:nvGrpSpPr>
        <p:grpSpPr bwMode="auto">
          <a:xfrm>
            <a:off x="55563" y="1371600"/>
            <a:ext cx="2247900" cy="762000"/>
            <a:chOff x="192" y="960"/>
            <a:chExt cx="1416" cy="480"/>
          </a:xfrm>
        </p:grpSpPr>
        <p:sp>
          <p:nvSpPr>
            <p:cNvPr id="76826" name="Line 4"/>
            <p:cNvSpPr>
              <a:spLocks noChangeShapeType="1"/>
            </p:cNvSpPr>
            <p:nvPr/>
          </p:nvSpPr>
          <p:spPr bwMode="auto">
            <a:xfrm flipV="1">
              <a:off x="192" y="1216"/>
              <a:ext cx="1416"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27" name="Line 5"/>
            <p:cNvSpPr>
              <a:spLocks noChangeShapeType="1"/>
            </p:cNvSpPr>
            <p:nvPr/>
          </p:nvSpPr>
          <p:spPr bwMode="auto">
            <a:xfrm>
              <a:off x="380" y="960"/>
              <a:ext cx="0" cy="48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28" name="Rectangle 6"/>
            <p:cNvSpPr>
              <a:spLocks noChangeArrowheads="1"/>
            </p:cNvSpPr>
            <p:nvPr/>
          </p:nvSpPr>
          <p:spPr bwMode="auto">
            <a:xfrm>
              <a:off x="252" y="1040"/>
              <a:ext cx="99" cy="96"/>
            </a:xfrm>
            <a:prstGeom prst="rect">
              <a:avLst/>
            </a:prstGeom>
            <a:solidFill>
              <a:srgbClr val="0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endParaRPr lang="zh-CN" altLang="zh-CN" sz="1800" b="0">
                <a:ea typeface="宋体" panose="02010600030101010101" pitchFamily="2" charset="-122"/>
              </a:endParaRPr>
            </a:p>
          </p:txBody>
        </p:sp>
        <p:sp>
          <p:nvSpPr>
            <p:cNvPr id="76829" name="Text Box 7"/>
            <p:cNvSpPr txBox="1">
              <a:spLocks noChangeArrowheads="1"/>
            </p:cNvSpPr>
            <p:nvPr/>
          </p:nvSpPr>
          <p:spPr bwMode="auto">
            <a:xfrm>
              <a:off x="380" y="960"/>
              <a:ext cx="1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200" dirty="0" smtClean="0">
                  <a:solidFill>
                    <a:srgbClr val="009900"/>
                  </a:solidFill>
                  <a:latin typeface="黑体" panose="02010609060101010101" pitchFamily="49" charset="-122"/>
                </a:rPr>
                <a:t>目标函数</a:t>
              </a:r>
              <a:endParaRPr lang="zh-CN" altLang="en-US" sz="2200" dirty="0">
                <a:solidFill>
                  <a:srgbClr val="009900"/>
                </a:solidFill>
                <a:latin typeface="黑体" panose="02010609060101010101" pitchFamily="49" charset="-122"/>
              </a:endParaRPr>
            </a:p>
          </p:txBody>
        </p:sp>
      </p:grpSp>
      <p:sp>
        <p:nvSpPr>
          <p:cNvPr id="87" name="文本框 1"/>
          <p:cNvSpPr txBox="1">
            <a:spLocks noChangeArrowheads="1"/>
          </p:cNvSpPr>
          <p:nvPr/>
        </p:nvSpPr>
        <p:spPr bwMode="auto">
          <a:xfrm>
            <a:off x="307975" y="1846263"/>
            <a:ext cx="8683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defRPr/>
            </a:pPr>
            <a:r>
              <a:rPr lang="zh-CN" altLang="en-US" dirty="0" smtClean="0">
                <a:solidFill>
                  <a:srgbClr val="3333FF"/>
                </a:solidFill>
              </a:rPr>
              <a:t>目标函数</a:t>
            </a:r>
            <a:r>
              <a:rPr lang="zh-CN" altLang="en-US" dirty="0" smtClean="0">
                <a:solidFill>
                  <a:srgbClr val="3333FF"/>
                </a:solidFill>
              </a:rPr>
              <a:t>：</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24</a:t>
            </a:r>
            <a:r>
              <a:rPr lang="zh-CN" altLang="en-US" kern="100" dirty="0" smtClean="0">
                <a:latin typeface="Times New Roman" panose="02020603050405020304" pitchFamily="18" charset="0"/>
                <a:ea typeface="宋体" panose="02010600030101010101" pitchFamily="2" charset="-122"/>
                <a:cs typeface="Times New Roman" panose="02020603050405020304" pitchFamily="18" charset="0"/>
              </a:rPr>
              <a:t>点末水位与预期水位</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相对偏差最大值</a:t>
            </a:r>
            <a:r>
              <a:rPr lang="zh-CN" altLang="en-US" kern="100" dirty="0" smtClean="0">
                <a:latin typeface="Times New Roman" panose="02020603050405020304" pitchFamily="18" charset="0"/>
                <a:ea typeface="宋体" panose="02010600030101010101" pitchFamily="2" charset="-122"/>
                <a:cs typeface="Times New Roman" panose="02020603050405020304" pitchFamily="18" charset="0"/>
              </a:rPr>
              <a:t>最小</a:t>
            </a:r>
            <a:r>
              <a:rPr lang="zh-CN" altLang="en-US" dirty="0" smtClean="0">
                <a:latin typeface="Times New Roman" panose="02020603050405020304" pitchFamily="18" charset="0"/>
                <a:ea typeface="新宋体" panose="02010609030101010101" pitchFamily="49" charset="-122"/>
                <a:cs typeface="Times New Roman" panose="02020603050405020304" pitchFamily="18" charset="0"/>
              </a:rPr>
              <a:t>：</a:t>
            </a:r>
            <a:endParaRPr lang="zh-CN" altLang="en-US" dirty="0" smtClean="0"/>
          </a:p>
        </p:txBody>
      </p:sp>
      <p:sp>
        <p:nvSpPr>
          <p:cNvPr id="76819" name="文本框 1"/>
          <p:cNvSpPr txBox="1">
            <a:spLocks noChangeArrowheads="1"/>
          </p:cNvSpPr>
          <p:nvPr/>
        </p:nvSpPr>
        <p:spPr bwMode="auto">
          <a:xfrm>
            <a:off x="487363" y="4343400"/>
            <a:ext cx="85042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125000"/>
              </a:lnSpc>
            </a:pPr>
            <a:r>
              <a:rPr lang="zh-CN" altLang="en-US" b="0">
                <a:latin typeface="Times New Roman" panose="02020603050405020304" pitchFamily="18" charset="0"/>
                <a:cs typeface="Times New Roman" panose="02020603050405020304" pitchFamily="18" charset="0"/>
              </a:rPr>
              <a:t>式中：</a:t>
            </a:r>
            <a:r>
              <a:rPr lang="en-US" altLang="zh-CN" b="0">
                <a:latin typeface="Times New Roman" panose="02020603050405020304" pitchFamily="18" charset="0"/>
                <a:cs typeface="Times New Roman" panose="02020603050405020304" pitchFamily="18" charset="0"/>
              </a:rPr>
              <a:t>       </a:t>
            </a:r>
            <a:r>
              <a:rPr lang="zh-CN" altLang="en-US" b="0">
                <a:latin typeface="Times New Roman" panose="02020603050405020304" pitchFamily="18" charset="0"/>
                <a:cs typeface="Times New Roman" panose="02020603050405020304" pitchFamily="18" charset="0"/>
              </a:rPr>
              <a:t>表示所有电站调度期末水位相对偏差最大值；</a:t>
            </a:r>
            <a:endParaRPr lang="en-US" altLang="zh-CN" b="0">
              <a:latin typeface="Times New Roman" panose="02020603050405020304" pitchFamily="18" charset="0"/>
              <a:cs typeface="Times New Roman" panose="02020603050405020304" pitchFamily="18" charset="0"/>
            </a:endParaRPr>
          </a:p>
          <a:p>
            <a:pPr>
              <a:lnSpc>
                <a:spcPct val="125000"/>
              </a:lnSpc>
            </a:pPr>
            <a:r>
              <a:rPr lang="en-US" altLang="zh-CN" b="0">
                <a:latin typeface="Times New Roman" panose="02020603050405020304" pitchFamily="18" charset="0"/>
                <a:cs typeface="Times New Roman" panose="02020603050405020304" pitchFamily="18" charset="0"/>
              </a:rPr>
              <a:t>                  </a:t>
            </a:r>
            <a:r>
              <a:rPr lang="zh-CN" altLang="en-US" b="0">
                <a:latin typeface="Times New Roman" panose="02020603050405020304" pitchFamily="18" charset="0"/>
                <a:cs typeface="Times New Roman" panose="02020603050405020304" pitchFamily="18" charset="0"/>
              </a:rPr>
              <a:t>表示</a:t>
            </a:r>
            <a:r>
              <a:rPr lang="en-US" altLang="zh-CN" b="0" i="1">
                <a:latin typeface="Times New Roman" panose="02020603050405020304" pitchFamily="18" charset="0"/>
                <a:cs typeface="Times New Roman" panose="02020603050405020304" pitchFamily="18" charset="0"/>
              </a:rPr>
              <a:t>m</a:t>
            </a:r>
            <a:r>
              <a:rPr lang="zh-CN" altLang="en-US" b="0">
                <a:latin typeface="Times New Roman" panose="02020603050405020304" pitchFamily="18" charset="0"/>
                <a:cs typeface="Times New Roman" panose="02020603050405020304" pitchFamily="18" charset="0"/>
              </a:rPr>
              <a:t>电站在调度期末计算水位与理想水位偏差相对值；</a:t>
            </a:r>
            <a:endParaRPr lang="en-US" altLang="zh-CN" b="0">
              <a:latin typeface="Times New Roman" panose="02020603050405020304" pitchFamily="18" charset="0"/>
              <a:cs typeface="Times New Roman" panose="02020603050405020304" pitchFamily="18" charset="0"/>
            </a:endParaRPr>
          </a:p>
          <a:p>
            <a:pPr>
              <a:lnSpc>
                <a:spcPct val="125000"/>
              </a:lnSpc>
            </a:pPr>
            <a:r>
              <a:rPr lang="zh-CN" altLang="en-US" b="0">
                <a:latin typeface="Times New Roman" panose="02020603050405020304" pitchFamily="18" charset="0"/>
                <a:cs typeface="Times New Roman" panose="02020603050405020304" pitchFamily="18" charset="0"/>
              </a:rPr>
              <a:t>                  表示</a:t>
            </a:r>
            <a:r>
              <a:rPr lang="en-US" altLang="zh-CN" b="0" i="1">
                <a:latin typeface="Times New Roman" panose="02020603050405020304" pitchFamily="18" charset="0"/>
                <a:cs typeface="Times New Roman" panose="02020603050405020304" pitchFamily="18" charset="0"/>
              </a:rPr>
              <a:t>m</a:t>
            </a:r>
            <a:r>
              <a:rPr lang="zh-CN" altLang="en-US" b="0">
                <a:latin typeface="Times New Roman" panose="02020603050405020304" pitchFamily="18" charset="0"/>
                <a:cs typeface="Times New Roman" panose="02020603050405020304" pitchFamily="18" charset="0"/>
              </a:rPr>
              <a:t>电站时刻末</a:t>
            </a:r>
            <a:r>
              <a:rPr lang="en-US" altLang="zh-CN" b="0" i="1">
                <a:latin typeface="Times New Roman" panose="02020603050405020304" pitchFamily="18" charset="0"/>
                <a:cs typeface="Times New Roman" panose="02020603050405020304" pitchFamily="18" charset="0"/>
              </a:rPr>
              <a:t>T</a:t>
            </a:r>
            <a:r>
              <a:rPr lang="zh-CN" altLang="en-US" b="0">
                <a:latin typeface="Times New Roman" panose="02020603050405020304" pitchFamily="18" charset="0"/>
                <a:cs typeface="Times New Roman" panose="02020603050405020304" pitchFamily="18" charset="0"/>
              </a:rPr>
              <a:t>的最高水位；</a:t>
            </a:r>
            <a:endParaRPr lang="en-US" altLang="zh-CN" b="0">
              <a:latin typeface="Times New Roman" panose="02020603050405020304" pitchFamily="18" charset="0"/>
              <a:cs typeface="Times New Roman" panose="02020603050405020304" pitchFamily="18" charset="0"/>
            </a:endParaRPr>
          </a:p>
          <a:p>
            <a:pPr>
              <a:lnSpc>
                <a:spcPct val="125000"/>
              </a:lnSpc>
            </a:pPr>
            <a:r>
              <a:rPr lang="zh-CN" altLang="en-US" b="0">
                <a:latin typeface="Times New Roman" panose="02020603050405020304" pitchFamily="18" charset="0"/>
                <a:cs typeface="Times New Roman" panose="02020603050405020304" pitchFamily="18" charset="0"/>
              </a:rPr>
              <a:t>          、     表示</a:t>
            </a:r>
            <a:r>
              <a:rPr lang="en-US" altLang="zh-CN" b="0" i="1">
                <a:latin typeface="Times New Roman" panose="02020603050405020304" pitchFamily="18" charset="0"/>
                <a:cs typeface="Times New Roman" panose="02020603050405020304" pitchFamily="18" charset="0"/>
              </a:rPr>
              <a:t>m</a:t>
            </a:r>
            <a:r>
              <a:rPr lang="zh-CN" altLang="en-US" b="0">
                <a:latin typeface="Times New Roman" panose="02020603050405020304" pitchFamily="18" charset="0"/>
                <a:cs typeface="Times New Roman" panose="02020603050405020304" pitchFamily="18" charset="0"/>
              </a:rPr>
              <a:t>电站时刻末</a:t>
            </a:r>
            <a:r>
              <a:rPr lang="en-US" altLang="zh-CN" b="0" i="1">
                <a:latin typeface="Times New Roman" panose="02020603050405020304" pitchFamily="18" charset="0"/>
                <a:cs typeface="Times New Roman" panose="02020603050405020304" pitchFamily="18" charset="0"/>
              </a:rPr>
              <a:t>T</a:t>
            </a:r>
            <a:r>
              <a:rPr lang="zh-CN" altLang="en-US" b="0">
                <a:latin typeface="Times New Roman" panose="02020603050405020304" pitchFamily="18" charset="0"/>
                <a:cs typeface="Times New Roman" panose="02020603050405020304" pitchFamily="18" charset="0"/>
              </a:rPr>
              <a:t>的计算水位和理想水位；</a:t>
            </a:r>
            <a:endParaRPr lang="en-US" altLang="zh-CN" b="0">
              <a:latin typeface="Times New Roman" panose="02020603050405020304" pitchFamily="18" charset="0"/>
              <a:cs typeface="Times New Roman" panose="02020603050405020304" pitchFamily="18" charset="0"/>
            </a:endParaRPr>
          </a:p>
          <a:p>
            <a:pPr>
              <a:lnSpc>
                <a:spcPct val="125000"/>
              </a:lnSpc>
            </a:pPr>
            <a:r>
              <a:rPr lang="en-US" altLang="zh-CN" b="0">
                <a:latin typeface="Times New Roman" panose="02020603050405020304" pitchFamily="18" charset="0"/>
                <a:cs typeface="Times New Roman" panose="02020603050405020304" pitchFamily="18" charset="0"/>
              </a:rPr>
              <a:t>                    </a:t>
            </a:r>
            <a:r>
              <a:rPr lang="zh-CN" altLang="en-US" b="0">
                <a:latin typeface="Times New Roman" panose="02020603050405020304" pitchFamily="18" charset="0"/>
                <a:cs typeface="Times New Roman" panose="02020603050405020304" pitchFamily="18" charset="0"/>
              </a:rPr>
              <a:t>表示末来</a:t>
            </a:r>
            <a:r>
              <a:rPr lang="en-US" altLang="zh-CN" b="0">
                <a:latin typeface="Times New Roman" panose="02020603050405020304" pitchFamily="18" charset="0"/>
                <a:cs typeface="Times New Roman" panose="02020603050405020304" pitchFamily="18" charset="0"/>
              </a:rPr>
              <a:t>8</a:t>
            </a:r>
            <a:r>
              <a:rPr lang="zh-CN" altLang="en-US" b="0">
                <a:latin typeface="Times New Roman" panose="02020603050405020304" pitchFamily="18" charset="0"/>
                <a:cs typeface="Times New Roman" panose="02020603050405020304" pitchFamily="18" charset="0"/>
              </a:rPr>
              <a:t>小时，即超短期计算的调度期；</a:t>
            </a:r>
          </a:p>
        </p:txBody>
      </p:sp>
      <p:graphicFrame>
        <p:nvGraphicFramePr>
          <p:cNvPr id="76820" name="对象 9"/>
          <p:cNvGraphicFramePr>
            <a:graphicFrameLocks noChangeAspect="1"/>
          </p:cNvGraphicFramePr>
          <p:nvPr/>
        </p:nvGraphicFramePr>
        <p:xfrm>
          <a:off x="1447800" y="4427538"/>
          <a:ext cx="307975" cy="307975"/>
        </p:xfrm>
        <a:graphic>
          <a:graphicData uri="http://schemas.openxmlformats.org/presentationml/2006/ole">
            <mc:AlternateContent xmlns:mc="http://schemas.openxmlformats.org/markup-compatibility/2006">
              <mc:Choice xmlns:v="urn:schemas-microsoft-com:vml" Requires="v">
                <p:oleObj spid="_x0000_s76936" name="Equation" r:id="rId6" imgW="164885" imgH="164885" progId="Equation.DSMT4">
                  <p:embed/>
                </p:oleObj>
              </mc:Choice>
              <mc:Fallback>
                <p:oleObj name="Equation" r:id="rId6" imgW="164885" imgH="164885" progId="Equation.DSMT4">
                  <p:embed/>
                  <p:pic>
                    <p:nvPicPr>
                      <p:cNvPr id="0" name="对象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427538"/>
                        <a:ext cx="30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821" name="对象 17"/>
          <p:cNvGraphicFramePr>
            <a:graphicFrameLocks noChangeAspect="1"/>
          </p:cNvGraphicFramePr>
          <p:nvPr/>
        </p:nvGraphicFramePr>
        <p:xfrm>
          <a:off x="1260475" y="4789488"/>
          <a:ext cx="495300" cy="396875"/>
        </p:xfrm>
        <a:graphic>
          <a:graphicData uri="http://schemas.openxmlformats.org/presentationml/2006/ole">
            <mc:AlternateContent xmlns:mc="http://schemas.openxmlformats.org/markup-compatibility/2006">
              <mc:Choice xmlns:v="urn:schemas-microsoft-com:vml" Requires="v">
                <p:oleObj spid="_x0000_s76937" name="Equation" r:id="rId8" imgW="304668" imgH="241195" progId="Equation.DSMT4">
                  <p:embed/>
                </p:oleObj>
              </mc:Choice>
              <mc:Fallback>
                <p:oleObj name="Equation" r:id="rId8" imgW="304668" imgH="241195" progId="Equation.DSMT4">
                  <p:embed/>
                  <p:pic>
                    <p:nvPicPr>
                      <p:cNvPr id="0" name="对象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475" y="4789488"/>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822" name="对象 25"/>
          <p:cNvGraphicFramePr>
            <a:graphicFrameLocks noChangeAspect="1"/>
          </p:cNvGraphicFramePr>
          <p:nvPr/>
        </p:nvGraphicFramePr>
        <p:xfrm>
          <a:off x="1235075" y="5135563"/>
          <a:ext cx="520700" cy="396875"/>
        </p:xfrm>
        <a:graphic>
          <a:graphicData uri="http://schemas.openxmlformats.org/presentationml/2006/ole">
            <mc:AlternateContent xmlns:mc="http://schemas.openxmlformats.org/markup-compatibility/2006">
              <mc:Choice xmlns:v="urn:schemas-microsoft-com:vml" Requires="v">
                <p:oleObj spid="_x0000_s76938" name="Equation" r:id="rId10" imgW="317225" imgH="241091" progId="Equation.DSMT4">
                  <p:embed/>
                </p:oleObj>
              </mc:Choice>
              <mc:Fallback>
                <p:oleObj name="Equation" r:id="rId10" imgW="317225" imgH="241091" progId="Equation.DSMT4">
                  <p:embed/>
                  <p:pic>
                    <p:nvPicPr>
                      <p:cNvPr id="0" name="对象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5075" y="5135563"/>
                        <a:ext cx="520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823" name="对象 26"/>
          <p:cNvGraphicFramePr>
            <a:graphicFrameLocks noChangeAspect="1"/>
          </p:cNvGraphicFramePr>
          <p:nvPr/>
        </p:nvGraphicFramePr>
        <p:xfrm>
          <a:off x="901700" y="5576888"/>
          <a:ext cx="325438" cy="374650"/>
        </p:xfrm>
        <a:graphic>
          <a:graphicData uri="http://schemas.openxmlformats.org/presentationml/2006/ole">
            <mc:AlternateContent xmlns:mc="http://schemas.openxmlformats.org/markup-compatibility/2006">
              <mc:Choice xmlns:v="urn:schemas-microsoft-com:vml" Requires="v">
                <p:oleObj spid="_x0000_s76939" name="Equation" r:id="rId12" imgW="215713" imgH="241091" progId="Equation.DSMT4">
                  <p:embed/>
                </p:oleObj>
              </mc:Choice>
              <mc:Fallback>
                <p:oleObj name="Equation" r:id="rId12" imgW="215713" imgH="241091" progId="Equation.DSMT4">
                  <p:embed/>
                  <p:pic>
                    <p:nvPicPr>
                      <p:cNvPr id="0" name="对象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1700" y="5576888"/>
                        <a:ext cx="32543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824" name="对象 27"/>
          <p:cNvGraphicFramePr>
            <a:graphicFrameLocks noChangeAspect="1"/>
          </p:cNvGraphicFramePr>
          <p:nvPr/>
        </p:nvGraphicFramePr>
        <p:xfrm>
          <a:off x="1385888" y="5543550"/>
          <a:ext cx="366712" cy="366713"/>
        </p:xfrm>
        <a:graphic>
          <a:graphicData uri="http://schemas.openxmlformats.org/presentationml/2006/ole">
            <mc:AlternateContent xmlns:mc="http://schemas.openxmlformats.org/markup-compatibility/2006">
              <mc:Choice xmlns:v="urn:schemas-microsoft-com:vml" Requires="v">
                <p:oleObj spid="_x0000_s76940" name="Equation" r:id="rId14" imgW="241195" imgH="241195" progId="Equation.DSMT4">
                  <p:embed/>
                </p:oleObj>
              </mc:Choice>
              <mc:Fallback>
                <p:oleObj name="Equation" r:id="rId14" imgW="241195" imgH="241195" progId="Equation.DSMT4">
                  <p:embed/>
                  <p:pic>
                    <p:nvPicPr>
                      <p:cNvPr id="0" name="对象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85888" y="5543550"/>
                        <a:ext cx="366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825" name="对象 32"/>
          <p:cNvGraphicFramePr>
            <a:graphicFrameLocks noChangeAspect="1"/>
          </p:cNvGraphicFramePr>
          <p:nvPr/>
        </p:nvGraphicFramePr>
        <p:xfrm>
          <a:off x="649288" y="5948363"/>
          <a:ext cx="1171575" cy="327025"/>
        </p:xfrm>
        <a:graphic>
          <a:graphicData uri="http://schemas.openxmlformats.org/presentationml/2006/ole">
            <mc:AlternateContent xmlns:mc="http://schemas.openxmlformats.org/markup-compatibility/2006">
              <mc:Choice xmlns:v="urn:schemas-microsoft-com:vml" Requires="v">
                <p:oleObj spid="_x0000_s76941" name="Equation" r:id="rId16" imgW="621760" imgH="177646" progId="Equation.DSMT4">
                  <p:embed/>
                </p:oleObj>
              </mc:Choice>
              <mc:Fallback>
                <p:oleObj name="Equation" r:id="rId16" imgW="621760" imgH="177646" progId="Equation.DSMT4">
                  <p:embed/>
                  <p:pic>
                    <p:nvPicPr>
                      <p:cNvPr id="0" name="对象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9288" y="5948363"/>
                        <a:ext cx="11715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27" name="标题 1"/>
          <p:cNvSpPr txBox="1">
            <a:spLocks noChangeArrowheads="1"/>
          </p:cNvSpPr>
          <p:nvPr/>
        </p:nvSpPr>
        <p:spPr bwMode="auto">
          <a:xfrm>
            <a:off x="28574" y="906486"/>
            <a:ext cx="2486026" cy="40011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问题背景</a:t>
            </a:r>
          </a:p>
        </p:txBody>
      </p:sp>
      <p:sp>
        <p:nvSpPr>
          <p:cNvPr id="28" name="标题 1"/>
          <p:cNvSpPr txBox="1">
            <a:spLocks noChangeArrowheads="1"/>
          </p:cNvSpPr>
          <p:nvPr/>
        </p:nvSpPr>
        <p:spPr bwMode="auto">
          <a:xfrm>
            <a:off x="2530919" y="906463"/>
            <a:ext cx="2193481"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解决思路</a:t>
            </a:r>
          </a:p>
        </p:txBody>
      </p:sp>
      <p:sp>
        <p:nvSpPr>
          <p:cNvPr id="29" name="标题 1"/>
          <p:cNvSpPr txBox="1">
            <a:spLocks noChangeArrowheads="1"/>
          </p:cNvSpPr>
          <p:nvPr/>
        </p:nvSpPr>
        <p:spPr bwMode="auto">
          <a:xfrm>
            <a:off x="6874319" y="906463"/>
            <a:ext cx="2214119"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dirty="0">
                <a:solidFill>
                  <a:srgbClr val="000000"/>
                </a:solidFill>
                <a:latin typeface="微软雅黑" panose="020B0503020204020204" pitchFamily="34" charset="-122"/>
                <a:ea typeface="微软雅黑" panose="020B0503020204020204" pitchFamily="34" charset="-122"/>
              </a:rPr>
              <a:t>实例分析</a:t>
            </a:r>
          </a:p>
        </p:txBody>
      </p:sp>
      <p:sp>
        <p:nvSpPr>
          <p:cNvPr id="30" name="矩形 29"/>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31" name="标题 1"/>
          <p:cNvSpPr txBox="1">
            <a:spLocks noChangeArrowheads="1"/>
          </p:cNvSpPr>
          <p:nvPr/>
        </p:nvSpPr>
        <p:spPr bwMode="auto">
          <a:xfrm>
            <a:off x="4740719" y="906463"/>
            <a:ext cx="2117281"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r>
              <a:rPr lang="zh-CN" altLang="en-US" dirty="0"/>
              <a:t>建模求解</a:t>
            </a:r>
          </a:p>
        </p:txBody>
      </p:sp>
    </p:spTree>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78862"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多级指标排序的超短期发电计划滚动调整方法</a:t>
            </a:r>
          </a:p>
        </p:txBody>
      </p:sp>
      <p:sp>
        <p:nvSpPr>
          <p:cNvPr id="78863"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a:solidFill>
                  <a:srgbClr val="000000"/>
                </a:solidFill>
              </a:rPr>
              <a:t>创新点三</a:t>
            </a:r>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8274" y="1458853"/>
            <a:ext cx="5612466"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66675" y="5827831"/>
            <a:ext cx="8934065" cy="923330"/>
          </a:xfrm>
          <a:prstGeom prst="rect">
            <a:avLst/>
          </a:prstGeom>
        </p:spPr>
        <p:txBody>
          <a:bodyPr wrap="square">
            <a:spAutoFit/>
          </a:bodyPr>
          <a:lstStyle/>
          <a:p>
            <a:pPr>
              <a:buClr>
                <a:srgbClr val="008000"/>
              </a:buClr>
              <a:defRPr/>
            </a:pPr>
            <a:r>
              <a:rPr lang="zh-CN" altLang="en-US" sz="1800" kern="100" dirty="0" smtClean="0">
                <a:latin typeface="Times New Roman" panose="02020603050405020304" pitchFamily="18" charset="0"/>
                <a:ea typeface="宋体" panose="02010600030101010101" pitchFamily="2" charset="-122"/>
                <a:cs typeface="Times New Roman" panose="02020603050405020304" pitchFamily="18" charset="0"/>
              </a:rPr>
              <a:t>       提出的超</a:t>
            </a:r>
            <a:r>
              <a:rPr lang="zh-CN" altLang="en-US" sz="1800" kern="100" dirty="0">
                <a:latin typeface="Times New Roman" panose="02020603050405020304" pitchFamily="18" charset="0"/>
                <a:ea typeface="宋体" panose="02010600030101010101" pitchFamily="2" charset="-122"/>
                <a:cs typeface="Times New Roman" panose="02020603050405020304" pitchFamily="18" charset="0"/>
              </a:rPr>
              <a:t>短期调度模型，通过利用更新、更准确的实时水情和负荷等边界条件信息对日前制定的短期发电计划进行校验和滚动修正，在保证电网负荷末来数小时内电力平衡的同时，</a:t>
            </a:r>
            <a:r>
              <a:rPr lang="zh-CN" altLang="en-US" sz="18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尽可能使</a:t>
            </a:r>
            <a:r>
              <a:rPr lang="en-US" altLang="zh-CN" sz="18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24</a:t>
            </a:r>
            <a:r>
              <a:rPr lang="zh-CN" altLang="en-US" sz="18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点水位向预控目标逼近，为次日的发电计划制定提供有力</a:t>
            </a:r>
            <a:r>
              <a:rPr lang="zh-CN" altLang="en-US" sz="1800"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保障</a:t>
            </a:r>
            <a:r>
              <a:rPr lang="zh-CN" altLang="en-US" sz="18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solidFill>
                <a:srgbClr val="3333FF"/>
              </a:solidFill>
            </a:endParaRPr>
          </a:p>
        </p:txBody>
      </p:sp>
      <p:pic>
        <p:nvPicPr>
          <p:cNvPr id="99331"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1466909"/>
            <a:ext cx="3359699"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16" name="标题 1"/>
          <p:cNvSpPr txBox="1">
            <a:spLocks noChangeArrowheads="1"/>
          </p:cNvSpPr>
          <p:nvPr/>
        </p:nvSpPr>
        <p:spPr bwMode="auto">
          <a:xfrm>
            <a:off x="28574" y="906486"/>
            <a:ext cx="2486026" cy="40011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问题背景</a:t>
            </a:r>
          </a:p>
        </p:txBody>
      </p:sp>
      <p:sp>
        <p:nvSpPr>
          <p:cNvPr id="17" name="标题 1"/>
          <p:cNvSpPr txBox="1">
            <a:spLocks noChangeArrowheads="1"/>
          </p:cNvSpPr>
          <p:nvPr/>
        </p:nvSpPr>
        <p:spPr bwMode="auto">
          <a:xfrm>
            <a:off x="2530919" y="906463"/>
            <a:ext cx="2193481"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ctr">
              <a:defRPr b="0">
                <a:solidFill>
                  <a:srgbClr val="00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解决思路</a:t>
            </a:r>
          </a:p>
        </p:txBody>
      </p:sp>
      <p:sp>
        <p:nvSpPr>
          <p:cNvPr id="18" name="标题 1"/>
          <p:cNvSpPr txBox="1">
            <a:spLocks noChangeArrowheads="1"/>
          </p:cNvSpPr>
          <p:nvPr/>
        </p:nvSpPr>
        <p:spPr bwMode="auto">
          <a:xfrm>
            <a:off x="6874319" y="906463"/>
            <a:ext cx="2214119"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r>
              <a:rPr lang="zh-CN" altLang="en-US" dirty="0"/>
              <a:t>实例分析</a:t>
            </a:r>
          </a:p>
        </p:txBody>
      </p:sp>
      <p:sp>
        <p:nvSpPr>
          <p:cNvPr id="19" name="矩形 18"/>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20" name="标题 1"/>
          <p:cNvSpPr txBox="1">
            <a:spLocks noChangeArrowheads="1"/>
          </p:cNvSpPr>
          <p:nvPr/>
        </p:nvSpPr>
        <p:spPr bwMode="auto">
          <a:xfrm>
            <a:off x="4740719" y="906463"/>
            <a:ext cx="2117281"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dirty="0">
                <a:solidFill>
                  <a:srgbClr val="000000"/>
                </a:solidFill>
                <a:latin typeface="微软雅黑" panose="020B0503020204020204" pitchFamily="34" charset="-122"/>
                <a:ea typeface="微软雅黑" panose="020B0503020204020204" pitchFamily="34" charset="-122"/>
              </a:rPr>
              <a:t>建模求解</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34"/>
          <p:cNvSpPr txBox="1">
            <a:spLocks noChangeArrowheads="1"/>
          </p:cNvSpPr>
          <p:nvPr/>
        </p:nvSpPr>
        <p:spPr bwMode="auto">
          <a:xfrm>
            <a:off x="28575" y="0"/>
            <a:ext cx="91154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4. </a:t>
            </a:r>
            <a:r>
              <a:rPr lang="zh-CN" altLang="en-US" sz="4800" b="0">
                <a:solidFill>
                  <a:srgbClr val="0000CC"/>
                </a:solidFill>
                <a:ea typeface="隶书" panose="02010509060101010101" pitchFamily="49" charset="-122"/>
              </a:rPr>
              <a:t>系统应用软件</a:t>
            </a:r>
          </a:p>
        </p:txBody>
      </p:sp>
      <p:pic>
        <p:nvPicPr>
          <p:cNvPr id="82947"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7588" y="1619250"/>
            <a:ext cx="466566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48" name="组合 4"/>
          <p:cNvGrpSpPr>
            <a:grpSpLocks/>
          </p:cNvGrpSpPr>
          <p:nvPr/>
        </p:nvGrpSpPr>
        <p:grpSpPr bwMode="auto">
          <a:xfrm>
            <a:off x="76200" y="1930400"/>
            <a:ext cx="2209800" cy="2133600"/>
            <a:chOff x="76200" y="1676400"/>
            <a:chExt cx="2209800" cy="2133600"/>
          </a:xfrm>
        </p:grpSpPr>
        <p:sp>
          <p:nvSpPr>
            <p:cNvPr id="82959" name="矩形 58"/>
            <p:cNvSpPr>
              <a:spLocks noChangeArrowheads="1"/>
            </p:cNvSpPr>
            <p:nvPr/>
          </p:nvSpPr>
          <p:spPr bwMode="auto">
            <a:xfrm>
              <a:off x="76200" y="1676400"/>
              <a:ext cx="1828800" cy="2133600"/>
            </a:xfrm>
            <a:prstGeom prst="rect">
              <a:avLst/>
            </a:prstGeom>
            <a:noFill/>
            <a:ln w="1968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spcAft>
                  <a:spcPts val="300"/>
                </a:spcAft>
                <a:buClr>
                  <a:schemeClr val="tx1"/>
                </a:buClr>
                <a:buSzPct val="95000"/>
              </a:pPr>
              <a:r>
                <a:rPr lang="zh-CN" altLang="en-US" sz="2400">
                  <a:latin typeface="Times New Roman" panose="02020603050405020304" pitchFamily="18" charset="0"/>
                </a:rPr>
                <a:t>成熟的</a:t>
              </a:r>
              <a:r>
                <a:rPr lang="zh-CN" altLang="en-US" sz="2400">
                  <a:solidFill>
                    <a:srgbClr val="FF0000"/>
                  </a:solidFill>
                  <a:latin typeface="Times New Roman" panose="02020603050405020304" pitchFamily="18" charset="0"/>
                </a:rPr>
                <a:t>浏览器</a:t>
              </a:r>
              <a:r>
                <a:rPr lang="en-US" altLang="zh-CN" sz="2400">
                  <a:solidFill>
                    <a:srgbClr val="FF0000"/>
                  </a:solidFill>
                  <a:latin typeface="Times New Roman" panose="02020603050405020304" pitchFamily="18" charset="0"/>
                </a:rPr>
                <a:t>-</a:t>
              </a:r>
              <a:r>
                <a:rPr lang="zh-CN" altLang="en-US" sz="2400">
                  <a:solidFill>
                    <a:srgbClr val="FF0000"/>
                  </a:solidFill>
                  <a:latin typeface="Times New Roman" panose="02020603050405020304" pitchFamily="18" charset="0"/>
                </a:rPr>
                <a:t>应用服务器</a:t>
              </a:r>
              <a:r>
                <a:rPr lang="en-US" altLang="zh-CN" sz="2400">
                  <a:solidFill>
                    <a:srgbClr val="FF0000"/>
                  </a:solidFill>
                  <a:latin typeface="Times New Roman" panose="02020603050405020304" pitchFamily="18" charset="0"/>
                </a:rPr>
                <a:t>-</a:t>
              </a:r>
              <a:r>
                <a:rPr lang="zh-CN" altLang="en-US" sz="2400">
                  <a:solidFill>
                    <a:srgbClr val="FF0000"/>
                  </a:solidFill>
                  <a:latin typeface="Times New Roman" panose="02020603050405020304" pitchFamily="18" charset="0"/>
                </a:rPr>
                <a:t>数据库服务器</a:t>
              </a:r>
              <a:r>
                <a:rPr lang="zh-CN" altLang="en-US" sz="2400">
                  <a:latin typeface="Times New Roman" panose="02020603050405020304" pitchFamily="18" charset="0"/>
                </a:rPr>
                <a:t>平台体系架构</a:t>
              </a:r>
              <a:endParaRPr lang="zh-CN" altLang="en-US" sz="2400">
                <a:solidFill>
                  <a:srgbClr val="FF0000"/>
                </a:solidFill>
                <a:latin typeface="Times New Roman" panose="02020603050405020304" pitchFamily="18" charset="0"/>
              </a:endParaRPr>
            </a:p>
          </p:txBody>
        </p:sp>
        <p:sp>
          <p:nvSpPr>
            <p:cNvPr id="82960" name="AutoShape 27"/>
            <p:cNvSpPr>
              <a:spLocks noChangeArrowheads="1"/>
            </p:cNvSpPr>
            <p:nvPr/>
          </p:nvSpPr>
          <p:spPr bwMode="auto">
            <a:xfrm rot="10767722" flipH="1">
              <a:off x="1941513" y="1828800"/>
              <a:ext cx="344487"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FF">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zh-CN" altLang="en-US"/>
            </a:p>
          </p:txBody>
        </p:sp>
        <p:sp>
          <p:nvSpPr>
            <p:cNvPr id="82961" name="AutoShape 27"/>
            <p:cNvSpPr>
              <a:spLocks noChangeArrowheads="1"/>
            </p:cNvSpPr>
            <p:nvPr/>
          </p:nvSpPr>
          <p:spPr bwMode="auto">
            <a:xfrm rot="10767722" flipH="1">
              <a:off x="1941513" y="2590800"/>
              <a:ext cx="344487"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FF">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zh-CN" altLang="en-US"/>
            </a:p>
          </p:txBody>
        </p:sp>
        <p:sp>
          <p:nvSpPr>
            <p:cNvPr id="82962" name="AutoShape 27"/>
            <p:cNvSpPr>
              <a:spLocks noChangeArrowheads="1"/>
            </p:cNvSpPr>
            <p:nvPr/>
          </p:nvSpPr>
          <p:spPr bwMode="auto">
            <a:xfrm rot="10767722" flipH="1">
              <a:off x="1941513" y="3352800"/>
              <a:ext cx="344487"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FF">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zh-CN" altLang="en-US"/>
            </a:p>
          </p:txBody>
        </p:sp>
      </p:grpSp>
      <p:grpSp>
        <p:nvGrpSpPr>
          <p:cNvPr id="82949" name="组合 6"/>
          <p:cNvGrpSpPr>
            <a:grpSpLocks/>
          </p:cNvGrpSpPr>
          <p:nvPr/>
        </p:nvGrpSpPr>
        <p:grpSpPr bwMode="auto">
          <a:xfrm>
            <a:off x="6858000" y="1930400"/>
            <a:ext cx="2209800" cy="2133600"/>
            <a:chOff x="6858000" y="1676400"/>
            <a:chExt cx="2209800" cy="2133600"/>
          </a:xfrm>
        </p:grpSpPr>
        <p:sp>
          <p:nvSpPr>
            <p:cNvPr id="82955" name="矩形 58"/>
            <p:cNvSpPr>
              <a:spLocks noChangeArrowheads="1"/>
            </p:cNvSpPr>
            <p:nvPr/>
          </p:nvSpPr>
          <p:spPr bwMode="auto">
            <a:xfrm>
              <a:off x="7256463" y="1676400"/>
              <a:ext cx="1811337" cy="2133600"/>
            </a:xfrm>
            <a:prstGeom prst="rect">
              <a:avLst/>
            </a:prstGeom>
            <a:noFill/>
            <a:ln w="1968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spcAft>
                  <a:spcPts val="300"/>
                </a:spcAft>
                <a:buClr>
                  <a:schemeClr val="tx1"/>
                </a:buClr>
                <a:buSzPct val="95000"/>
              </a:pPr>
              <a:r>
                <a:rPr lang="zh-CN" altLang="en-US" sz="2400">
                  <a:solidFill>
                    <a:srgbClr val="FF0000"/>
                  </a:solidFill>
                  <a:latin typeface="Times New Roman" panose="02020603050405020304" pitchFamily="18" charset="0"/>
                </a:rPr>
                <a:t>先进的面向对象技术</a:t>
              </a:r>
            </a:p>
            <a:p>
              <a:pPr>
                <a:spcAft>
                  <a:spcPts val="300"/>
                </a:spcAft>
                <a:buClr>
                  <a:schemeClr val="tx1"/>
                </a:buClr>
                <a:buSzPct val="95000"/>
                <a:buFontTx/>
                <a:buAutoNum type="arabicPeriod"/>
              </a:pPr>
              <a:r>
                <a:rPr lang="en-US" altLang="zh-CN" sz="1800">
                  <a:latin typeface="Times New Roman" panose="02020603050405020304" pitchFamily="18" charset="0"/>
                </a:rPr>
                <a:t>  JAVA</a:t>
              </a:r>
            </a:p>
            <a:p>
              <a:pPr>
                <a:spcAft>
                  <a:spcPts val="300"/>
                </a:spcAft>
                <a:buClr>
                  <a:schemeClr val="tx1"/>
                </a:buClr>
                <a:buSzPct val="95000"/>
                <a:buFontTx/>
                <a:buAutoNum type="arabicPeriod"/>
              </a:pPr>
              <a:r>
                <a:rPr lang="en-US" altLang="zh-CN" sz="1800">
                  <a:latin typeface="Times New Roman" panose="02020603050405020304" pitchFamily="18" charset="0"/>
                </a:rPr>
                <a:t>  JavaScript</a:t>
              </a:r>
            </a:p>
            <a:p>
              <a:pPr>
                <a:spcAft>
                  <a:spcPts val="300"/>
                </a:spcAft>
                <a:buClr>
                  <a:schemeClr val="tx1"/>
                </a:buClr>
                <a:buSzPct val="95000"/>
                <a:buFontTx/>
                <a:buAutoNum type="arabicPeriod"/>
              </a:pPr>
              <a:r>
                <a:rPr lang="en-US" altLang="zh-CN" sz="1800">
                  <a:latin typeface="Times New Roman" panose="02020603050405020304" pitchFamily="18" charset="0"/>
                </a:rPr>
                <a:t>  JSP+Ajax</a:t>
              </a:r>
            </a:p>
            <a:p>
              <a:pPr>
                <a:spcAft>
                  <a:spcPts val="300"/>
                </a:spcAft>
                <a:buClr>
                  <a:schemeClr val="tx1"/>
                </a:buClr>
                <a:buSzPct val="95000"/>
                <a:buFontTx/>
                <a:buAutoNum type="arabicPeriod"/>
              </a:pPr>
              <a:r>
                <a:rPr lang="en-US" altLang="zh-CN" sz="1800">
                  <a:latin typeface="Times New Roman" panose="02020603050405020304" pitchFamily="18" charset="0"/>
                </a:rPr>
                <a:t>  Flash</a:t>
              </a:r>
            </a:p>
          </p:txBody>
        </p:sp>
        <p:sp>
          <p:nvSpPr>
            <p:cNvPr id="82956" name="AutoShape 27"/>
            <p:cNvSpPr>
              <a:spLocks noChangeArrowheads="1"/>
            </p:cNvSpPr>
            <p:nvPr/>
          </p:nvSpPr>
          <p:spPr bwMode="auto">
            <a:xfrm flipH="1">
              <a:off x="6858000" y="1828800"/>
              <a:ext cx="344488"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FF">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2957" name="AutoShape 27"/>
            <p:cNvSpPr>
              <a:spLocks noChangeArrowheads="1"/>
            </p:cNvSpPr>
            <p:nvPr/>
          </p:nvSpPr>
          <p:spPr bwMode="auto">
            <a:xfrm flipH="1">
              <a:off x="6858000" y="2590800"/>
              <a:ext cx="344488"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FF">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2958" name="AutoShape 27"/>
            <p:cNvSpPr>
              <a:spLocks noChangeArrowheads="1"/>
            </p:cNvSpPr>
            <p:nvPr/>
          </p:nvSpPr>
          <p:spPr bwMode="auto">
            <a:xfrm flipH="1">
              <a:off x="6858000" y="3352800"/>
              <a:ext cx="344488"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FF">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82950" name="矩形 58"/>
          <p:cNvSpPr>
            <a:spLocks noChangeArrowheads="1"/>
          </p:cNvSpPr>
          <p:nvPr/>
        </p:nvSpPr>
        <p:spPr bwMode="auto">
          <a:xfrm>
            <a:off x="549275" y="4800600"/>
            <a:ext cx="8213725" cy="1905000"/>
          </a:xfrm>
          <a:prstGeom prst="rect">
            <a:avLst/>
          </a:prstGeom>
          <a:solidFill>
            <a:srgbClr val="CCFFFF">
              <a:alpha val="58038"/>
            </a:srgbClr>
          </a:solidFill>
          <a:ln w="32385" algn="ctr">
            <a:solidFill>
              <a:schemeClr val="tx1"/>
            </a:solidFill>
            <a:miter lim="800000"/>
            <a:headEnd/>
            <a:tailEnd/>
          </a:ln>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spcAft>
                <a:spcPts val="300"/>
              </a:spcAft>
              <a:buClr>
                <a:schemeClr val="tx1"/>
              </a:buClr>
              <a:buSzPct val="95000"/>
            </a:pPr>
            <a:endParaRPr lang="zh-CN" altLang="en-US" sz="2400">
              <a:solidFill>
                <a:srgbClr val="FF0000"/>
              </a:solidFill>
              <a:latin typeface="Times New Roman" panose="02020603050405020304" pitchFamily="18" charset="0"/>
            </a:endParaRPr>
          </a:p>
        </p:txBody>
      </p:sp>
      <p:sp>
        <p:nvSpPr>
          <p:cNvPr id="82951" name="Text Box 3"/>
          <p:cNvSpPr txBox="1">
            <a:spLocks noChangeArrowheads="1"/>
          </p:cNvSpPr>
          <p:nvPr/>
        </p:nvSpPr>
        <p:spPr bwMode="auto">
          <a:xfrm>
            <a:off x="639763" y="4859338"/>
            <a:ext cx="8047037"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marL="268288" indent="-268288">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rgbClr val="FF0000"/>
              </a:buClr>
              <a:buSzPct val="80000"/>
              <a:buFont typeface="Wingdings" panose="05000000000000000000" pitchFamily="2" charset="2"/>
              <a:buChar char="ü"/>
            </a:pPr>
            <a:r>
              <a:rPr lang="zh-CN" altLang="en-US">
                <a:solidFill>
                  <a:srgbClr val="000000"/>
                </a:solidFill>
                <a:latin typeface="Verdana" panose="020B0604030504040204" pitchFamily="34" charset="0"/>
              </a:rPr>
              <a:t>实现了梯级流域上下游流量</a:t>
            </a:r>
            <a:r>
              <a:rPr lang="zh-CN" altLang="en-US">
                <a:solidFill>
                  <a:srgbClr val="3333FF"/>
                </a:solidFill>
                <a:latin typeface="Verdana" panose="020B0604030504040204" pitchFamily="34" charset="0"/>
              </a:rPr>
              <a:t>滞时关系精确匹配</a:t>
            </a:r>
            <a:r>
              <a:rPr lang="zh-CN" altLang="en-US">
                <a:solidFill>
                  <a:srgbClr val="000099"/>
                </a:solidFill>
                <a:latin typeface="Verdana" panose="020B0604030504040204" pitchFamily="34" charset="0"/>
              </a:rPr>
              <a:t>；</a:t>
            </a:r>
          </a:p>
          <a:p>
            <a:pPr eaLnBrk="1" hangingPunct="1">
              <a:spcBef>
                <a:spcPct val="50000"/>
              </a:spcBef>
              <a:buClr>
                <a:srgbClr val="FF0000"/>
              </a:buClr>
              <a:buSzPct val="80000"/>
              <a:buFont typeface="Wingdings" panose="05000000000000000000" pitchFamily="2" charset="2"/>
              <a:buChar char="ü"/>
            </a:pPr>
            <a:r>
              <a:rPr lang="zh-CN" altLang="en-US">
                <a:solidFill>
                  <a:srgbClr val="000000"/>
                </a:solidFill>
                <a:latin typeface="Verdana" panose="020B0604030504040204" pitchFamily="34" charset="0"/>
              </a:rPr>
              <a:t>实现了梯级流域超短期</a:t>
            </a:r>
            <a:r>
              <a:rPr lang="zh-CN" altLang="en-US">
                <a:solidFill>
                  <a:srgbClr val="3333FF"/>
                </a:solidFill>
                <a:latin typeface="Verdana" panose="020B0604030504040204" pitchFamily="34" charset="0"/>
              </a:rPr>
              <a:t>区间来水确定方法</a:t>
            </a:r>
            <a:r>
              <a:rPr lang="zh-CN" altLang="en-US">
                <a:solidFill>
                  <a:srgbClr val="0033CC"/>
                </a:solidFill>
                <a:latin typeface="Verdana" panose="020B0604030504040204" pitchFamily="34" charset="0"/>
              </a:rPr>
              <a:t>；</a:t>
            </a:r>
            <a:endParaRPr lang="zh-CN" altLang="en-US">
              <a:solidFill>
                <a:srgbClr val="000000"/>
              </a:solidFill>
              <a:latin typeface="Verdana" panose="020B0604030504040204" pitchFamily="34" charset="0"/>
            </a:endParaRPr>
          </a:p>
          <a:p>
            <a:pPr eaLnBrk="1" hangingPunct="1">
              <a:spcBef>
                <a:spcPct val="50000"/>
              </a:spcBef>
              <a:buClr>
                <a:srgbClr val="FF0000"/>
              </a:buClr>
              <a:buSzPct val="80000"/>
              <a:buFont typeface="Wingdings" panose="05000000000000000000" pitchFamily="2" charset="2"/>
              <a:buChar char="ü"/>
            </a:pPr>
            <a:r>
              <a:rPr lang="zh-CN" altLang="en-US">
                <a:solidFill>
                  <a:srgbClr val="000000"/>
                </a:solidFill>
                <a:latin typeface="Verdana" panose="020B0604030504040204" pitchFamily="34" charset="0"/>
              </a:rPr>
              <a:t>实现了多级指标排序的</a:t>
            </a:r>
            <a:r>
              <a:rPr lang="zh-CN" altLang="en-US">
                <a:solidFill>
                  <a:srgbClr val="3333FF"/>
                </a:solidFill>
                <a:latin typeface="Verdana" panose="020B0604030504040204" pitchFamily="34" charset="0"/>
              </a:rPr>
              <a:t>超短期发电计划滚动调整方法</a:t>
            </a:r>
            <a:r>
              <a:rPr lang="zh-CN" altLang="en-US">
                <a:solidFill>
                  <a:srgbClr val="0033CC"/>
                </a:solidFill>
                <a:latin typeface="Verdana" panose="020B0604030504040204" pitchFamily="34" charset="0"/>
              </a:rPr>
              <a:t>；</a:t>
            </a:r>
            <a:endParaRPr lang="zh-CN" altLang="en-US">
              <a:solidFill>
                <a:srgbClr val="000000"/>
              </a:solidFill>
              <a:latin typeface="Verdana" panose="020B0604030504040204" pitchFamily="34" charset="0"/>
            </a:endParaRPr>
          </a:p>
          <a:p>
            <a:pPr eaLnBrk="1" hangingPunct="1">
              <a:spcBef>
                <a:spcPct val="50000"/>
              </a:spcBef>
              <a:buClr>
                <a:srgbClr val="FF0000"/>
              </a:buClr>
              <a:buSzPct val="80000"/>
              <a:buFont typeface="Wingdings" panose="05000000000000000000" pitchFamily="2" charset="2"/>
              <a:buChar char="ü"/>
            </a:pPr>
            <a:r>
              <a:rPr lang="zh-CN" altLang="en-US">
                <a:solidFill>
                  <a:srgbClr val="000000"/>
                </a:solidFill>
                <a:latin typeface="Verdana" panose="020B0604030504040204" pitchFamily="34" charset="0"/>
              </a:rPr>
              <a:t>实现了云南省调梯级水电站群</a:t>
            </a:r>
            <a:r>
              <a:rPr lang="zh-CN" altLang="en-US">
                <a:solidFill>
                  <a:srgbClr val="3333FF"/>
                </a:solidFill>
                <a:latin typeface="Verdana" panose="020B0604030504040204" pitchFamily="34" charset="0"/>
              </a:rPr>
              <a:t>超短期优化调度分析；</a:t>
            </a:r>
          </a:p>
        </p:txBody>
      </p:sp>
      <p:sp>
        <p:nvSpPr>
          <p:cNvPr id="82952" name="AutoShape 27"/>
          <p:cNvSpPr>
            <a:spLocks noChangeArrowheads="1"/>
          </p:cNvSpPr>
          <p:nvPr/>
        </p:nvSpPr>
        <p:spPr bwMode="auto">
          <a:xfrm rot="16141729" flipH="1">
            <a:off x="3995738" y="4378325"/>
            <a:ext cx="533400"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FF">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zh-CN" altLang="en-US"/>
          </a:p>
        </p:txBody>
      </p:sp>
      <p:sp>
        <p:nvSpPr>
          <p:cNvPr id="53" name="Text Box 35"/>
          <p:cNvSpPr txBox="1">
            <a:spLocks noChangeArrowheads="1"/>
          </p:cNvSpPr>
          <p:nvPr/>
        </p:nvSpPr>
        <p:spPr bwMode="auto">
          <a:xfrm>
            <a:off x="3429000" y="4276725"/>
            <a:ext cx="1828800" cy="3968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9900"/>
                </a:solidFill>
                <a:miter lim="800000"/>
                <a:headEnd/>
                <a:tailEnd/>
              </a14:hiddenLine>
            </a:ext>
          </a:extLst>
        </p:spPr>
        <p:txBody>
          <a:bodyPr>
            <a:spAutoFit/>
          </a:bodyPr>
          <a:lstStyle/>
          <a:p>
            <a:pPr>
              <a:spcBef>
                <a:spcPct val="50000"/>
              </a:spcBef>
              <a:defRPr/>
            </a:pPr>
            <a:r>
              <a:rPr lang="zh-CN" altLang="en-US" dirty="0">
                <a:solidFill>
                  <a:srgbClr val="FF0000"/>
                </a:solidFill>
                <a:latin typeface="Arial" charset="0"/>
                <a:ea typeface="黑体" pitchFamily="2" charset="-122"/>
              </a:rPr>
              <a:t>主要     功能</a:t>
            </a:r>
          </a:p>
        </p:txBody>
      </p:sp>
      <p:sp>
        <p:nvSpPr>
          <p:cNvPr id="82954" name="AutoShape 26"/>
          <p:cNvSpPr>
            <a:spLocks noChangeArrowheads="1"/>
          </p:cNvSpPr>
          <p:nvPr/>
        </p:nvSpPr>
        <p:spPr bwMode="auto">
          <a:xfrm>
            <a:off x="2106613" y="973138"/>
            <a:ext cx="5360987" cy="533400"/>
          </a:xfrm>
          <a:prstGeom prst="roundRect">
            <a:avLst>
              <a:gd name="adj" fmla="val 4431"/>
            </a:avLst>
          </a:prstGeom>
          <a:solidFill>
            <a:srgbClr val="333399">
              <a:alpha val="98822"/>
            </a:srgbClr>
          </a:solidFill>
          <a:ln w="38100">
            <a:solidFill>
              <a:srgbClr val="FFFFFF"/>
            </a:solidFill>
            <a:round/>
            <a:headEnd/>
            <a:tailEnd/>
          </a:ln>
          <a:effectLst>
            <a:outerShdw dist="63500" dir="3187806" algn="ctr" rotWithShape="0">
              <a:srgbClr val="001D3A"/>
            </a:outerShdw>
          </a:effectLst>
        </p:spPr>
        <p:txBody>
          <a:bodyPr anchor="ct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buClr>
                <a:schemeClr val="bg2"/>
              </a:buClr>
              <a:buSzPct val="75000"/>
            </a:pPr>
            <a:r>
              <a:rPr lang="zh-CN" altLang="en-US" sz="2800">
                <a:solidFill>
                  <a:schemeClr val="bg1"/>
                </a:solidFill>
                <a:ea typeface="宋体" panose="02010600030101010101" pitchFamily="2" charset="-122"/>
              </a:rPr>
              <a:t>系统架构和主要功能</a:t>
            </a:r>
            <a:endParaRPr lang="en-US" altLang="zh-CN" sz="2800">
              <a:solidFill>
                <a:srgbClr val="FFFF00"/>
              </a:solidFill>
              <a:ea typeface="宋体" panose="02010600030101010101" pitchFamily="2" charset="-122"/>
            </a:endParaRPr>
          </a:p>
        </p:txBody>
      </p:sp>
    </p:spTree>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34"/>
          <p:cNvSpPr txBox="1">
            <a:spLocks noChangeArrowheads="1"/>
          </p:cNvSpPr>
          <p:nvPr/>
        </p:nvSpPr>
        <p:spPr bwMode="auto">
          <a:xfrm>
            <a:off x="28575" y="0"/>
            <a:ext cx="91154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4. </a:t>
            </a:r>
            <a:r>
              <a:rPr lang="zh-CN" altLang="en-US" sz="4800" b="0">
                <a:solidFill>
                  <a:srgbClr val="0000CC"/>
                </a:solidFill>
                <a:ea typeface="隶书" panose="02010509060101010101" pitchFamily="49" charset="-122"/>
              </a:rPr>
              <a:t>系统应用软件</a:t>
            </a:r>
          </a:p>
        </p:txBody>
      </p:sp>
      <p:pic>
        <p:nvPicPr>
          <p:cNvPr id="84995"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1617663"/>
            <a:ext cx="43434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1617663"/>
            <a:ext cx="43275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图片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063" y="4197350"/>
            <a:ext cx="43561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图片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3288" y="4202113"/>
            <a:ext cx="4354512"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AutoShape 26"/>
          <p:cNvSpPr>
            <a:spLocks noChangeArrowheads="1"/>
          </p:cNvSpPr>
          <p:nvPr/>
        </p:nvSpPr>
        <p:spPr bwMode="auto">
          <a:xfrm>
            <a:off x="41275" y="966788"/>
            <a:ext cx="9012238" cy="506412"/>
          </a:xfrm>
          <a:prstGeom prst="roundRect">
            <a:avLst>
              <a:gd name="adj" fmla="val 4431"/>
            </a:avLst>
          </a:prstGeom>
          <a:solidFill>
            <a:srgbClr val="333399">
              <a:alpha val="98822"/>
            </a:srgbClr>
          </a:solidFill>
          <a:ln w="38100">
            <a:solidFill>
              <a:srgbClr val="FFFFFF"/>
            </a:solidFill>
            <a:round/>
            <a:headEnd/>
            <a:tailEnd/>
          </a:ln>
          <a:effectLst>
            <a:outerShdw dist="63500" dir="3187806" algn="ctr" rotWithShape="0">
              <a:srgbClr val="001D3A"/>
            </a:outerShdw>
          </a:effectLst>
        </p:spPr>
        <p:txBody>
          <a:bodyPr anchor="ct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lnSpc>
                <a:spcPct val="110000"/>
              </a:lnSpc>
              <a:buClr>
                <a:schemeClr val="bg2"/>
              </a:buClr>
              <a:buSzPct val="75000"/>
              <a:buFont typeface="Wingdings" panose="05000000000000000000" pitchFamily="2" charset="2"/>
              <a:buNone/>
            </a:pPr>
            <a:r>
              <a:rPr lang="zh-CN" altLang="en-US" sz="2600">
                <a:solidFill>
                  <a:srgbClr val="FFFF00"/>
                </a:solidFill>
                <a:latin typeface="Times New Roman" panose="02020603050405020304" pitchFamily="18" charset="0"/>
              </a:rPr>
              <a:t>典型界面：负荷、梯级水电站群与单站实时监视</a:t>
            </a:r>
          </a:p>
        </p:txBody>
      </p:sp>
      <p:sp>
        <p:nvSpPr>
          <p:cNvPr id="85000" name="Text Box 3"/>
          <p:cNvSpPr txBox="1">
            <a:spLocks noChangeArrowheads="1"/>
          </p:cNvSpPr>
          <p:nvPr/>
        </p:nvSpPr>
        <p:spPr bwMode="auto">
          <a:xfrm>
            <a:off x="525463" y="3749675"/>
            <a:ext cx="31877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buFont typeface="Wingdings" panose="05000000000000000000" pitchFamily="2" charset="2"/>
              <a:buChar char="l"/>
            </a:pPr>
            <a:r>
              <a:rPr lang="zh-CN" altLang="en-US">
                <a:solidFill>
                  <a:srgbClr val="000099"/>
                </a:solidFill>
                <a:latin typeface="Verdana" panose="020B0604030504040204" pitchFamily="34" charset="0"/>
              </a:rPr>
              <a:t>负荷及水火风光出力监视</a:t>
            </a:r>
            <a:endParaRPr lang="zh-CN" altLang="en-US">
              <a:solidFill>
                <a:srgbClr val="FF0000"/>
              </a:solidFill>
              <a:latin typeface="Verdana" panose="020B0604030504040204" pitchFamily="34" charset="0"/>
            </a:endParaRPr>
          </a:p>
        </p:txBody>
      </p:sp>
      <p:sp>
        <p:nvSpPr>
          <p:cNvPr id="85001" name="Text Box 3"/>
          <p:cNvSpPr txBox="1">
            <a:spLocks noChangeArrowheads="1"/>
          </p:cNvSpPr>
          <p:nvPr/>
        </p:nvSpPr>
        <p:spPr bwMode="auto">
          <a:xfrm>
            <a:off x="5105400" y="3751263"/>
            <a:ext cx="37877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buFont typeface="Wingdings" panose="05000000000000000000" pitchFamily="2" charset="2"/>
              <a:buChar char="l"/>
            </a:pPr>
            <a:r>
              <a:rPr lang="zh-CN" altLang="en-US">
                <a:solidFill>
                  <a:srgbClr val="000099"/>
                </a:solidFill>
                <a:latin typeface="Verdana" panose="020B0604030504040204" pitchFamily="34" charset="0"/>
              </a:rPr>
              <a:t>负荷平衡及人工干预调度指令</a:t>
            </a:r>
            <a:endParaRPr lang="zh-CN" altLang="en-US">
              <a:solidFill>
                <a:srgbClr val="FF0000"/>
              </a:solidFill>
              <a:latin typeface="Verdana" panose="020B0604030504040204" pitchFamily="34" charset="0"/>
            </a:endParaRPr>
          </a:p>
        </p:txBody>
      </p:sp>
      <p:sp>
        <p:nvSpPr>
          <p:cNvPr id="85002" name="Text Box 3"/>
          <p:cNvSpPr txBox="1">
            <a:spLocks noChangeArrowheads="1"/>
          </p:cNvSpPr>
          <p:nvPr/>
        </p:nvSpPr>
        <p:spPr bwMode="auto">
          <a:xfrm>
            <a:off x="357188" y="6434138"/>
            <a:ext cx="38941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buFont typeface="Wingdings" panose="05000000000000000000" pitchFamily="2" charset="2"/>
              <a:buChar char="l"/>
            </a:pPr>
            <a:r>
              <a:rPr lang="zh-CN" altLang="en-US">
                <a:solidFill>
                  <a:srgbClr val="000099"/>
                </a:solidFill>
                <a:latin typeface="Verdana" panose="020B0604030504040204" pitchFamily="34" charset="0"/>
              </a:rPr>
              <a:t>梯级出力、水位、流量等监视</a:t>
            </a:r>
            <a:endParaRPr lang="zh-CN" altLang="en-US">
              <a:solidFill>
                <a:srgbClr val="FF0000"/>
              </a:solidFill>
              <a:latin typeface="Verdana" panose="020B0604030504040204" pitchFamily="34" charset="0"/>
            </a:endParaRPr>
          </a:p>
        </p:txBody>
      </p:sp>
      <p:sp>
        <p:nvSpPr>
          <p:cNvPr id="85003" name="Text Box 3"/>
          <p:cNvSpPr txBox="1">
            <a:spLocks noChangeArrowheads="1"/>
          </p:cNvSpPr>
          <p:nvPr/>
        </p:nvSpPr>
        <p:spPr bwMode="auto">
          <a:xfrm>
            <a:off x="4999038" y="6434138"/>
            <a:ext cx="38941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buFont typeface="Wingdings" panose="05000000000000000000" pitchFamily="2" charset="2"/>
              <a:buChar char="l"/>
            </a:pPr>
            <a:r>
              <a:rPr lang="zh-CN" altLang="en-US">
                <a:solidFill>
                  <a:srgbClr val="000099"/>
                </a:solidFill>
                <a:latin typeface="Verdana" panose="020B0604030504040204" pitchFamily="34" charset="0"/>
              </a:rPr>
              <a:t>单站出力、水位、流量等监视</a:t>
            </a:r>
            <a:endParaRPr lang="zh-CN" altLang="en-US">
              <a:solidFill>
                <a:srgbClr val="FF0000"/>
              </a:solidFill>
              <a:latin typeface="Verdana" panose="020B0604030504040204" pitchFamily="34" charset="0"/>
            </a:endParaRPr>
          </a:p>
        </p:txBody>
      </p:sp>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4"/>
          <p:cNvSpPr txBox="1">
            <a:spLocks noChangeArrowheads="1"/>
          </p:cNvSpPr>
          <p:nvPr/>
        </p:nvSpPr>
        <p:spPr bwMode="auto">
          <a:xfrm>
            <a:off x="28575" y="0"/>
            <a:ext cx="91154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dirty="0">
                <a:solidFill>
                  <a:srgbClr val="0000CC"/>
                </a:solidFill>
                <a:latin typeface="Times New Roman" panose="02020603050405020304" pitchFamily="18" charset="0"/>
                <a:ea typeface="隶书" panose="02010509060101010101" pitchFamily="49" charset="-122"/>
                <a:cs typeface="Times New Roman" panose="02020603050405020304" pitchFamily="18" charset="0"/>
              </a:rPr>
              <a:t>1. </a:t>
            </a:r>
            <a:r>
              <a:rPr lang="zh-CN" altLang="en-US" sz="4800" b="0" dirty="0">
                <a:solidFill>
                  <a:srgbClr val="0000CC"/>
                </a:solidFill>
                <a:latin typeface="Times New Roman" panose="02020603050405020304" pitchFamily="18" charset="0"/>
                <a:ea typeface="隶书" panose="02010509060101010101" pitchFamily="49" charset="-122"/>
                <a:cs typeface="Times New Roman" panose="02020603050405020304" pitchFamily="18" charset="0"/>
              </a:rPr>
              <a:t>研究</a:t>
            </a:r>
            <a:r>
              <a:rPr lang="zh-CN" altLang="en-US" sz="4800" b="0" dirty="0" smtClean="0">
                <a:solidFill>
                  <a:srgbClr val="0000CC"/>
                </a:solidFill>
                <a:ea typeface="隶书" panose="02010509060101010101" pitchFamily="49" charset="-122"/>
                <a:cs typeface="Times New Roman" panose="02020603050405020304" pitchFamily="18" charset="0"/>
              </a:rPr>
              <a:t>背景</a:t>
            </a:r>
            <a:endParaRPr lang="zh-CN" altLang="en-US" sz="4800" b="0" dirty="0">
              <a:solidFill>
                <a:srgbClr val="0000CC"/>
              </a:solidFill>
              <a:ea typeface="隶书" panose="02010509060101010101" pitchFamily="49" charset="-122"/>
              <a:cs typeface="Times New Roman" panose="02020603050405020304" pitchFamily="18" charset="0"/>
            </a:endParaRPr>
          </a:p>
        </p:txBody>
      </p:sp>
      <p:sp>
        <p:nvSpPr>
          <p:cNvPr id="30" name="标题 1"/>
          <p:cNvSpPr txBox="1">
            <a:spLocks noChangeArrowheads="1"/>
          </p:cNvSpPr>
          <p:nvPr/>
        </p:nvSpPr>
        <p:spPr bwMode="auto">
          <a:xfrm>
            <a:off x="12255" y="914400"/>
            <a:ext cx="913174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9222" name="标题 1"/>
          <p:cNvSpPr txBox="1">
            <a:spLocks noChangeArrowheads="1"/>
          </p:cNvSpPr>
          <p:nvPr/>
        </p:nvSpPr>
        <p:spPr bwMode="auto">
          <a:xfrm>
            <a:off x="1981200" y="919163"/>
            <a:ext cx="2468563" cy="401637"/>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dirty="0" smtClean="0">
                <a:solidFill>
                  <a:srgbClr val="000000"/>
                </a:solidFill>
                <a:latin typeface="微软雅黑" panose="020B0503020204020204" pitchFamily="34" charset="-122"/>
                <a:ea typeface="微软雅黑" panose="020B0503020204020204" pitchFamily="34" charset="-122"/>
              </a:rPr>
              <a:t>短期</a:t>
            </a:r>
            <a:r>
              <a:rPr lang="en-US" altLang="zh-CN" b="0" dirty="0" smtClean="0">
                <a:solidFill>
                  <a:srgbClr val="000000"/>
                </a:solidFill>
                <a:latin typeface="微软雅黑" panose="020B0503020204020204" pitchFamily="34" charset="-122"/>
                <a:ea typeface="微软雅黑" panose="020B0503020204020204" pitchFamily="34" charset="-122"/>
              </a:rPr>
              <a:t>/</a:t>
            </a:r>
            <a:r>
              <a:rPr lang="zh-CN" altLang="en-US" b="0" dirty="0" smtClean="0">
                <a:solidFill>
                  <a:srgbClr val="000000"/>
                </a:solidFill>
                <a:latin typeface="微软雅黑" panose="020B0503020204020204" pitchFamily="34" charset="-122"/>
                <a:ea typeface="微软雅黑" panose="020B0503020204020204" pitchFamily="34" charset="-122"/>
              </a:rPr>
              <a:t>实时调度</a:t>
            </a:r>
            <a:r>
              <a:rPr lang="zh-CN" altLang="en-US" b="0" dirty="0">
                <a:solidFill>
                  <a:srgbClr val="000000"/>
                </a:solidFill>
                <a:latin typeface="微软雅黑" panose="020B0503020204020204" pitchFamily="34" charset="-122"/>
                <a:ea typeface="微软雅黑" panose="020B0503020204020204" pitchFamily="34" charset="-122"/>
              </a:rPr>
              <a:t>现状</a:t>
            </a:r>
          </a:p>
        </p:txBody>
      </p:sp>
      <p:sp>
        <p:nvSpPr>
          <p:cNvPr id="9223" name="标题 1"/>
          <p:cNvSpPr txBox="1">
            <a:spLocks noChangeArrowheads="1"/>
          </p:cNvSpPr>
          <p:nvPr/>
        </p:nvSpPr>
        <p:spPr bwMode="auto">
          <a:xfrm>
            <a:off x="6629400" y="920750"/>
            <a:ext cx="25146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研究意义与开发重点</a:t>
            </a:r>
          </a:p>
        </p:txBody>
      </p:sp>
      <p:sp>
        <p:nvSpPr>
          <p:cNvPr id="34" name="矩形 33"/>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9" name="矩形 8"/>
          <p:cNvSpPr/>
          <p:nvPr/>
        </p:nvSpPr>
        <p:spPr>
          <a:xfrm>
            <a:off x="128588" y="1384300"/>
            <a:ext cx="8912225" cy="1631216"/>
          </a:xfrm>
          <a:prstGeom prst="rect">
            <a:avLst/>
          </a:prstGeom>
        </p:spPr>
        <p:txBody>
          <a:bodyPr>
            <a:spAutoFit/>
          </a:bodyPr>
          <a:lstStyle/>
          <a:p>
            <a:pPr>
              <a:lnSpc>
                <a:spcPct val="125000"/>
              </a:lnSpc>
              <a:defRPr/>
            </a:pPr>
            <a:r>
              <a:rPr lang="zh-CN" altLang="en-US" kern="100" dirty="0" smtClean="0">
                <a:latin typeface="Times New Roman" panose="02020603050405020304" pitchFamily="18" charset="0"/>
                <a:ea typeface="楷体_GB2312"/>
                <a:cs typeface="Times New Roman" panose="02020603050405020304" pitchFamily="18" charset="0"/>
              </a:rPr>
              <a:t>       随着水电建设力度的持续加大，云南电网管理的水电规模也日益增大。截止</a:t>
            </a:r>
            <a:r>
              <a:rPr lang="en-US" altLang="zh-CN" kern="100" dirty="0" smtClean="0">
                <a:latin typeface="Times New Roman" panose="02020603050405020304" pitchFamily="18" charset="0"/>
                <a:ea typeface="楷体_GB2312"/>
                <a:cs typeface="Times New Roman" panose="02020603050405020304" pitchFamily="18" charset="0"/>
              </a:rPr>
              <a:t>2018</a:t>
            </a:r>
            <a:r>
              <a:rPr lang="zh-CN" altLang="en-US" kern="100" dirty="0" smtClean="0">
                <a:latin typeface="Times New Roman" panose="02020603050405020304" pitchFamily="18" charset="0"/>
                <a:ea typeface="楷体_GB2312"/>
                <a:cs typeface="Times New Roman" panose="02020603050405020304" pitchFamily="18" charset="0"/>
              </a:rPr>
              <a:t>年底，纳入省调平衡总装机</a:t>
            </a:r>
            <a:r>
              <a:rPr lang="en-US" altLang="zh-CN" kern="100" dirty="0" smtClean="0">
                <a:latin typeface="Times New Roman" panose="02020603050405020304" pitchFamily="18" charset="0"/>
                <a:ea typeface="楷体_GB2312"/>
                <a:cs typeface="Times New Roman" panose="02020603050405020304" pitchFamily="18" charset="0"/>
              </a:rPr>
              <a:t>7740</a:t>
            </a:r>
            <a:r>
              <a:rPr lang="zh-CN" altLang="en-US" kern="100" dirty="0" smtClean="0">
                <a:latin typeface="Times New Roman" panose="02020603050405020304" pitchFamily="18" charset="0"/>
                <a:ea typeface="楷体_GB2312"/>
                <a:cs typeface="Times New Roman" panose="02020603050405020304" pitchFamily="18" charset="0"/>
              </a:rPr>
              <a:t>万</a:t>
            </a:r>
            <a:r>
              <a:rPr lang="en-US" altLang="zh-CN" kern="100" dirty="0" smtClean="0">
                <a:latin typeface="Times New Roman" panose="02020603050405020304" pitchFamily="18" charset="0"/>
                <a:ea typeface="楷体_GB2312"/>
                <a:cs typeface="Times New Roman" panose="02020603050405020304" pitchFamily="18" charset="0"/>
              </a:rPr>
              <a:t>kW</a:t>
            </a:r>
            <a:r>
              <a:rPr lang="zh-CN" altLang="en-US" kern="100" dirty="0" smtClean="0">
                <a:latin typeface="Times New Roman" panose="02020603050405020304" pitchFamily="18" charset="0"/>
                <a:ea typeface="楷体_GB2312"/>
                <a:cs typeface="Times New Roman" panose="02020603050405020304" pitchFamily="18" charset="0"/>
              </a:rPr>
              <a:t>，其中水电</a:t>
            </a:r>
            <a:r>
              <a:rPr lang="en-US" altLang="zh-CN" kern="100" dirty="0" smtClean="0">
                <a:latin typeface="Times New Roman" panose="02020603050405020304" pitchFamily="18" charset="0"/>
                <a:ea typeface="楷体_GB2312"/>
                <a:cs typeface="Times New Roman" panose="02020603050405020304" pitchFamily="18" charset="0"/>
              </a:rPr>
              <a:t>5342</a:t>
            </a:r>
            <a:r>
              <a:rPr lang="zh-CN" altLang="en-US" kern="100" dirty="0" smtClean="0">
                <a:latin typeface="Times New Roman" panose="02020603050405020304" pitchFamily="18" charset="0"/>
                <a:ea typeface="楷体_GB2312"/>
                <a:cs typeface="Times New Roman" panose="02020603050405020304" pitchFamily="18" charset="0"/>
              </a:rPr>
              <a:t>万</a:t>
            </a:r>
            <a:r>
              <a:rPr lang="en-US" altLang="zh-CN" kern="100" dirty="0" smtClean="0">
                <a:latin typeface="Times New Roman" panose="02020603050405020304" pitchFamily="18" charset="0"/>
                <a:ea typeface="楷体_GB2312"/>
                <a:cs typeface="Times New Roman" panose="02020603050405020304" pitchFamily="18" charset="0"/>
              </a:rPr>
              <a:t>kW</a:t>
            </a:r>
            <a:r>
              <a:rPr lang="zh-CN" altLang="en-US" kern="100" dirty="0" smtClean="0">
                <a:latin typeface="Times New Roman" panose="02020603050405020304" pitchFamily="18" charset="0"/>
                <a:ea typeface="楷体_GB2312"/>
                <a:cs typeface="Times New Roman" panose="02020603050405020304" pitchFamily="18" charset="0"/>
              </a:rPr>
              <a:t>，占比</a:t>
            </a:r>
            <a:r>
              <a:rPr lang="en-US" altLang="zh-CN" kern="100" dirty="0" smtClean="0">
                <a:latin typeface="Times New Roman" panose="02020603050405020304" pitchFamily="18" charset="0"/>
                <a:ea typeface="楷体_GB2312"/>
                <a:cs typeface="Times New Roman" panose="02020603050405020304" pitchFamily="18" charset="0"/>
              </a:rPr>
              <a:t>69%</a:t>
            </a:r>
            <a:r>
              <a:rPr lang="zh-CN" altLang="en-US" kern="100" dirty="0" smtClean="0">
                <a:latin typeface="Times New Roman" panose="02020603050405020304" pitchFamily="18" charset="0"/>
                <a:ea typeface="楷体_GB2312"/>
                <a:cs typeface="Times New Roman" panose="02020603050405020304" pitchFamily="18" charset="0"/>
              </a:rPr>
              <a:t>，澜沧江和金沙江占总水电装机的</a:t>
            </a:r>
            <a:r>
              <a:rPr lang="en-US" altLang="zh-CN" kern="100" dirty="0" smtClean="0">
                <a:latin typeface="Times New Roman" panose="02020603050405020304" pitchFamily="18" charset="0"/>
                <a:ea typeface="楷体_GB2312"/>
                <a:cs typeface="Times New Roman" panose="02020603050405020304" pitchFamily="18" charset="0"/>
              </a:rPr>
              <a:t>83.2%</a:t>
            </a:r>
            <a:r>
              <a:rPr lang="zh-CN" altLang="en-US" kern="100" dirty="0">
                <a:latin typeface="Times New Roman" panose="02020603050405020304" pitchFamily="18" charset="0"/>
                <a:ea typeface="楷体_GB2312"/>
                <a:cs typeface="Times New Roman" panose="02020603050405020304" pitchFamily="18" charset="0"/>
              </a:rPr>
              <a:t>，</a:t>
            </a:r>
            <a:r>
              <a:rPr lang="zh-CN" altLang="en-US" kern="100" dirty="0">
                <a:solidFill>
                  <a:srgbClr val="3333FF"/>
                </a:solidFill>
                <a:latin typeface="Times New Roman" panose="02020603050405020304" pitchFamily="18" charset="0"/>
                <a:ea typeface="楷体_GB2312"/>
                <a:cs typeface="Times New Roman" panose="02020603050405020304" pitchFamily="18" charset="0"/>
              </a:rPr>
              <a:t>如何合理安排水电调度计划已成为云南电网亟待解决理论与实践</a:t>
            </a:r>
            <a:r>
              <a:rPr lang="zh-CN" altLang="en-US" kern="100" dirty="0" smtClean="0">
                <a:solidFill>
                  <a:srgbClr val="3333FF"/>
                </a:solidFill>
                <a:latin typeface="Times New Roman" panose="02020603050405020304" pitchFamily="18" charset="0"/>
                <a:ea typeface="楷体_GB2312"/>
                <a:cs typeface="Times New Roman" panose="02020603050405020304" pitchFamily="18" charset="0"/>
              </a:rPr>
              <a:t>难题。</a:t>
            </a:r>
            <a:endParaRPr lang="zh-CN" altLang="en-US" kern="100" dirty="0">
              <a:solidFill>
                <a:srgbClr val="3333FF"/>
              </a:solidFill>
              <a:latin typeface="Times New Roman" panose="02020603050405020304" pitchFamily="18" charset="0"/>
              <a:ea typeface="楷体_GB2312"/>
              <a:cs typeface="Times New Roman" panose="02020603050405020304" pitchFamily="18" charset="0"/>
            </a:endParaRPr>
          </a:p>
        </p:txBody>
      </p:sp>
      <p:sp>
        <p:nvSpPr>
          <p:cNvPr id="21" name="标题 1"/>
          <p:cNvSpPr txBox="1">
            <a:spLocks noChangeArrowheads="1"/>
          </p:cNvSpPr>
          <p:nvPr/>
        </p:nvSpPr>
        <p:spPr bwMode="auto">
          <a:xfrm>
            <a:off x="12253" y="920607"/>
            <a:ext cx="1968948" cy="40011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fontAlgn="auto">
              <a:spcBef>
                <a:spcPts val="0"/>
              </a:spcBef>
              <a:spcAft>
                <a:spcPts val="0"/>
              </a:spcAft>
              <a:defRPr kern="0">
                <a:solidFill>
                  <a:srgbClr val="FFFF00"/>
                </a:solidFill>
                <a:latin typeface="微软雅黑" pitchFamily="34" charset="-122"/>
                <a:ea typeface="微软雅黑" pitchFamily="34" charset="-122"/>
              </a:defRPr>
            </a:lvl1pPr>
          </a:lstStyle>
          <a:p>
            <a:pPr algn="ctr">
              <a:defRPr/>
            </a:pPr>
            <a:r>
              <a:rPr lang="zh-CN" altLang="en-US" dirty="0" smtClean="0"/>
              <a:t>电源结构</a:t>
            </a:r>
          </a:p>
        </p:txBody>
      </p:sp>
      <p:sp>
        <p:nvSpPr>
          <p:cNvPr id="17" name="Rectangle 17"/>
          <p:cNvSpPr>
            <a:spLocks noChangeArrowheads="1"/>
          </p:cNvSpPr>
          <p:nvPr/>
        </p:nvSpPr>
        <p:spPr bwMode="auto">
          <a:xfrm>
            <a:off x="1372068" y="5589782"/>
            <a:ext cx="2835275" cy="400050"/>
          </a:xfrm>
          <a:prstGeom prst="rect">
            <a:avLst/>
          </a:prstGeom>
          <a:noFill/>
          <a:ln>
            <a:noFill/>
          </a:ln>
          <a:effectLst>
            <a:prstShdw prst="shdw18" dist="17961" dir="13500000">
              <a:schemeClr val="accent1">
                <a:gamma/>
                <a:shade val="60000"/>
                <a:invGamma/>
                <a:alpha val="50000"/>
              </a:schemeClr>
            </a:prstShdw>
          </a:effectLst>
          <a:extLst/>
        </p:spPr>
        <p:txBody>
          <a:bodyPr anchor="ctr">
            <a:spAutoFit/>
          </a:bodyPr>
          <a:lstStyle/>
          <a:p>
            <a:pPr algn="ctr">
              <a:defRPr/>
            </a:pPr>
            <a:r>
              <a:rPr lang="zh-CN" altLang="en-US" dirty="0">
                <a:solidFill>
                  <a:srgbClr val="0000FF"/>
                </a:solidFill>
              </a:rPr>
              <a:t>云南省调历年电源结构</a:t>
            </a:r>
          </a:p>
        </p:txBody>
      </p:sp>
      <p:sp>
        <p:nvSpPr>
          <p:cNvPr id="9233" name="AutoShape 26"/>
          <p:cNvSpPr>
            <a:spLocks noChangeArrowheads="1"/>
          </p:cNvSpPr>
          <p:nvPr/>
        </p:nvSpPr>
        <p:spPr bwMode="gray">
          <a:xfrm>
            <a:off x="230188" y="6057900"/>
            <a:ext cx="8710612" cy="647700"/>
          </a:xfrm>
          <a:prstGeom prst="roundRect">
            <a:avLst>
              <a:gd name="adj" fmla="val 4431"/>
            </a:avLst>
          </a:prstGeom>
          <a:solidFill>
            <a:srgbClr val="333399">
              <a:alpha val="98822"/>
            </a:srgbClr>
          </a:solidFill>
          <a:ln w="38100" algn="ctr">
            <a:solidFill>
              <a:srgbClr val="FFFFFF"/>
            </a:solidFill>
            <a:round/>
            <a:headEnd/>
            <a:tailEnd/>
          </a:ln>
          <a:effectLst>
            <a:outerShdw dist="63500" dir="3187806" algn="ctr" rotWithShape="0">
              <a:srgbClr val="001D3A"/>
            </a:outerShdw>
          </a:effectLst>
        </p:spPr>
        <p:txBody>
          <a:bodyPr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lnSpc>
                <a:spcPct val="110000"/>
              </a:lnSpc>
              <a:spcBef>
                <a:spcPct val="20000"/>
              </a:spcBef>
              <a:buClr>
                <a:schemeClr val="bg2"/>
              </a:buClr>
              <a:buSzPct val="75000"/>
            </a:pPr>
            <a:r>
              <a:rPr lang="zh-CN" altLang="en-US" sz="3000" dirty="0" smtClean="0">
                <a:solidFill>
                  <a:schemeClr val="bg1"/>
                </a:solidFill>
                <a:latin typeface="Times New Roman" panose="02020603050405020304" pitchFamily="18" charset="0"/>
              </a:rPr>
              <a:t>以</a:t>
            </a:r>
            <a:r>
              <a:rPr lang="zh-CN" altLang="en-US" sz="3000" dirty="0" smtClean="0">
                <a:solidFill>
                  <a:srgbClr val="FFFF00"/>
                </a:solidFill>
                <a:latin typeface="Times New Roman" panose="02020603050405020304" pitchFamily="18" charset="0"/>
              </a:rPr>
              <a:t>短期调度</a:t>
            </a:r>
            <a:r>
              <a:rPr lang="zh-CN" altLang="en-US" sz="3000" dirty="0" smtClean="0">
                <a:solidFill>
                  <a:schemeClr val="bg1"/>
                </a:solidFill>
                <a:latin typeface="Times New Roman" panose="02020603050405020304" pitchFamily="18" charset="0"/>
              </a:rPr>
              <a:t>和</a:t>
            </a:r>
            <a:r>
              <a:rPr lang="zh-CN" altLang="en-US" sz="3000" dirty="0">
                <a:solidFill>
                  <a:srgbClr val="FFFF00"/>
                </a:solidFill>
                <a:latin typeface="Times New Roman" panose="02020603050405020304" pitchFamily="18" charset="0"/>
              </a:rPr>
              <a:t>实时调度</a:t>
            </a:r>
            <a:r>
              <a:rPr lang="zh-CN" altLang="en-US" sz="3000" dirty="0">
                <a:solidFill>
                  <a:schemeClr val="bg1"/>
                </a:solidFill>
                <a:latin typeface="Times New Roman" panose="02020603050405020304" pitchFamily="18" charset="0"/>
              </a:rPr>
              <a:t>表现尤其</a:t>
            </a:r>
            <a:r>
              <a:rPr lang="zh-CN" altLang="en-US" sz="3000" dirty="0" smtClean="0">
                <a:solidFill>
                  <a:schemeClr val="bg1"/>
                </a:solidFill>
                <a:latin typeface="Times New Roman" panose="02020603050405020304" pitchFamily="18" charset="0"/>
              </a:rPr>
              <a:t>突出</a:t>
            </a:r>
            <a:endParaRPr lang="zh-CN" altLang="en-US" sz="3000" dirty="0">
              <a:solidFill>
                <a:schemeClr val="bg1"/>
              </a:solidFill>
              <a:latin typeface="Times New Roman" panose="02020603050405020304" pitchFamily="18" charset="0"/>
            </a:endParaRPr>
          </a:p>
        </p:txBody>
      </p:sp>
      <p:sp>
        <p:nvSpPr>
          <p:cNvPr id="9234" name="标题 1"/>
          <p:cNvSpPr txBox="1">
            <a:spLocks noChangeArrowheads="1"/>
          </p:cNvSpPr>
          <p:nvPr/>
        </p:nvSpPr>
        <p:spPr bwMode="auto">
          <a:xfrm>
            <a:off x="4449763" y="919163"/>
            <a:ext cx="2179637" cy="401637"/>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主要技术难点</a:t>
            </a:r>
          </a:p>
        </p:txBody>
      </p:sp>
      <p:pic>
        <p:nvPicPr>
          <p:cNvPr id="4" name="图片 3"/>
          <p:cNvPicPr>
            <a:picLocks noChangeAspect="1"/>
          </p:cNvPicPr>
          <p:nvPr/>
        </p:nvPicPr>
        <p:blipFill>
          <a:blip r:embed="rId3"/>
          <a:stretch>
            <a:fillRect/>
          </a:stretch>
        </p:blipFill>
        <p:spPr>
          <a:xfrm>
            <a:off x="5791199" y="2757469"/>
            <a:ext cx="2590800" cy="2701228"/>
          </a:xfrm>
          <a:prstGeom prst="rect">
            <a:avLst/>
          </a:prstGeom>
        </p:spPr>
      </p:pic>
      <p:sp>
        <p:nvSpPr>
          <p:cNvPr id="19" name="Rectangle 17"/>
          <p:cNvSpPr>
            <a:spLocks noChangeArrowheads="1"/>
          </p:cNvSpPr>
          <p:nvPr/>
        </p:nvSpPr>
        <p:spPr bwMode="auto">
          <a:xfrm>
            <a:off x="5791199" y="5558273"/>
            <a:ext cx="2835275" cy="400050"/>
          </a:xfrm>
          <a:prstGeom prst="rect">
            <a:avLst/>
          </a:prstGeom>
          <a:noFill/>
          <a:ln>
            <a:noFill/>
          </a:ln>
          <a:effectLst>
            <a:prstShdw prst="shdw18" dist="17961" dir="13500000">
              <a:schemeClr val="accent1">
                <a:gamma/>
                <a:shade val="60000"/>
                <a:invGamma/>
                <a:alpha val="50000"/>
              </a:schemeClr>
            </a:prstShdw>
          </a:effectLst>
          <a:extLst/>
        </p:spPr>
        <p:txBody>
          <a:bodyPr anchor="ctr">
            <a:spAutoFit/>
          </a:bodyPr>
          <a:lstStyle/>
          <a:p>
            <a:pPr algn="ctr">
              <a:defRPr/>
            </a:pPr>
            <a:r>
              <a:rPr lang="en-US" altLang="zh-CN" dirty="0" smtClean="0">
                <a:solidFill>
                  <a:srgbClr val="0000FF"/>
                </a:solidFill>
              </a:rPr>
              <a:t>2018</a:t>
            </a:r>
            <a:r>
              <a:rPr lang="zh-CN" altLang="en-US" dirty="0" smtClean="0">
                <a:solidFill>
                  <a:srgbClr val="0000FF"/>
                </a:solidFill>
              </a:rPr>
              <a:t>年各流域装机占比</a:t>
            </a:r>
            <a:endParaRPr lang="zh-CN" altLang="en-US" dirty="0">
              <a:solidFill>
                <a:srgbClr val="0000FF"/>
              </a:solidFill>
            </a:endParaRPr>
          </a:p>
        </p:txBody>
      </p:sp>
      <p:pic>
        <p:nvPicPr>
          <p:cNvPr id="2" name="图片 1"/>
          <p:cNvPicPr>
            <a:picLocks noChangeAspect="1"/>
          </p:cNvPicPr>
          <p:nvPr/>
        </p:nvPicPr>
        <p:blipFill>
          <a:blip r:embed="rId4"/>
          <a:stretch>
            <a:fillRect/>
          </a:stretch>
        </p:blipFill>
        <p:spPr>
          <a:xfrm>
            <a:off x="119063" y="2933545"/>
            <a:ext cx="5339698" cy="2656237"/>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34"/>
          <p:cNvSpPr txBox="1">
            <a:spLocks noChangeArrowheads="1"/>
          </p:cNvSpPr>
          <p:nvPr/>
        </p:nvSpPr>
        <p:spPr bwMode="auto">
          <a:xfrm>
            <a:off x="28575" y="0"/>
            <a:ext cx="91154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4. </a:t>
            </a:r>
            <a:r>
              <a:rPr lang="zh-CN" altLang="en-US" sz="4800" b="0">
                <a:solidFill>
                  <a:srgbClr val="0000CC"/>
                </a:solidFill>
                <a:ea typeface="隶书" panose="02010509060101010101" pitchFamily="49" charset="-122"/>
              </a:rPr>
              <a:t>系统应用软件</a:t>
            </a:r>
          </a:p>
        </p:txBody>
      </p:sp>
      <p:sp>
        <p:nvSpPr>
          <p:cNvPr id="87043" name="Text Box 3"/>
          <p:cNvSpPr txBox="1">
            <a:spLocks noChangeArrowheads="1"/>
          </p:cNvSpPr>
          <p:nvPr/>
        </p:nvSpPr>
        <p:spPr bwMode="auto">
          <a:xfrm>
            <a:off x="525463" y="3749675"/>
            <a:ext cx="31877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buFont typeface="Wingdings" panose="05000000000000000000" pitchFamily="2" charset="2"/>
              <a:buChar char="l"/>
            </a:pPr>
            <a:r>
              <a:rPr lang="zh-CN" altLang="en-US">
                <a:solidFill>
                  <a:srgbClr val="000099"/>
                </a:solidFill>
                <a:latin typeface="Verdana" panose="020B0604030504040204" pitchFamily="34" charset="0"/>
              </a:rPr>
              <a:t>滞时流量分析与参数率定</a:t>
            </a:r>
            <a:endParaRPr lang="zh-CN" altLang="en-US">
              <a:solidFill>
                <a:srgbClr val="FF0000"/>
              </a:solidFill>
              <a:latin typeface="Verdana" panose="020B0604030504040204" pitchFamily="34" charset="0"/>
            </a:endParaRPr>
          </a:p>
        </p:txBody>
      </p:sp>
      <p:sp>
        <p:nvSpPr>
          <p:cNvPr id="87044" name="Text Box 3"/>
          <p:cNvSpPr txBox="1">
            <a:spLocks noChangeArrowheads="1"/>
          </p:cNvSpPr>
          <p:nvPr/>
        </p:nvSpPr>
        <p:spPr bwMode="auto">
          <a:xfrm>
            <a:off x="5029200" y="3751263"/>
            <a:ext cx="37877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buFont typeface="Wingdings" panose="05000000000000000000" pitchFamily="2" charset="2"/>
              <a:buChar char="l"/>
            </a:pPr>
            <a:r>
              <a:rPr lang="zh-CN" altLang="en-US">
                <a:solidFill>
                  <a:srgbClr val="000099"/>
                </a:solidFill>
                <a:latin typeface="Verdana" panose="020B0604030504040204" pitchFamily="34" charset="0"/>
              </a:rPr>
              <a:t>马斯京根流量演算</a:t>
            </a:r>
            <a:endParaRPr lang="zh-CN" altLang="en-US">
              <a:solidFill>
                <a:srgbClr val="FF0000"/>
              </a:solidFill>
              <a:latin typeface="Verdana" panose="020B0604030504040204" pitchFamily="34" charset="0"/>
            </a:endParaRPr>
          </a:p>
        </p:txBody>
      </p:sp>
      <p:sp>
        <p:nvSpPr>
          <p:cNvPr id="87045" name="Text Box 3"/>
          <p:cNvSpPr txBox="1">
            <a:spLocks noChangeArrowheads="1"/>
          </p:cNvSpPr>
          <p:nvPr/>
        </p:nvSpPr>
        <p:spPr bwMode="auto">
          <a:xfrm>
            <a:off x="357188" y="6434138"/>
            <a:ext cx="38941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buFont typeface="Wingdings" panose="05000000000000000000" pitchFamily="2" charset="2"/>
              <a:buChar char="l"/>
            </a:pPr>
            <a:r>
              <a:rPr lang="zh-CN" altLang="en-US">
                <a:solidFill>
                  <a:srgbClr val="000099"/>
                </a:solidFill>
                <a:latin typeface="Verdana" panose="020B0604030504040204" pitchFamily="34" charset="0"/>
              </a:rPr>
              <a:t>区间流量平稳预报模型</a:t>
            </a:r>
            <a:endParaRPr lang="zh-CN" altLang="en-US">
              <a:solidFill>
                <a:srgbClr val="FF0000"/>
              </a:solidFill>
              <a:latin typeface="Verdana" panose="020B0604030504040204" pitchFamily="34" charset="0"/>
            </a:endParaRPr>
          </a:p>
        </p:txBody>
      </p:sp>
      <p:sp>
        <p:nvSpPr>
          <p:cNvPr id="87046" name="Text Box 3"/>
          <p:cNvSpPr txBox="1">
            <a:spLocks noChangeArrowheads="1"/>
          </p:cNvSpPr>
          <p:nvPr/>
        </p:nvSpPr>
        <p:spPr bwMode="auto">
          <a:xfrm>
            <a:off x="4922838" y="6434138"/>
            <a:ext cx="38941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buFont typeface="Wingdings" panose="05000000000000000000" pitchFamily="2" charset="2"/>
              <a:buChar char="l"/>
            </a:pPr>
            <a:r>
              <a:rPr lang="zh-CN" altLang="en-US">
                <a:solidFill>
                  <a:srgbClr val="000099"/>
                </a:solidFill>
                <a:latin typeface="Verdana" panose="020B0604030504040204" pitchFamily="34" charset="0"/>
              </a:rPr>
              <a:t>区间流量时间序列模型</a:t>
            </a:r>
            <a:endParaRPr lang="zh-CN" altLang="en-US">
              <a:solidFill>
                <a:srgbClr val="FF0000"/>
              </a:solidFill>
              <a:latin typeface="Verdana" panose="020B0604030504040204" pitchFamily="34" charset="0"/>
            </a:endParaRPr>
          </a:p>
        </p:txBody>
      </p:sp>
      <p:pic>
        <p:nvPicPr>
          <p:cNvPr id="87047"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684338"/>
            <a:ext cx="437832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8363" y="1684338"/>
            <a:ext cx="438308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638" y="4143375"/>
            <a:ext cx="43307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0" name="图片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7888" y="4143375"/>
            <a:ext cx="4373562"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1" name="AutoShape 26"/>
          <p:cNvSpPr>
            <a:spLocks noChangeArrowheads="1"/>
          </p:cNvSpPr>
          <p:nvPr/>
        </p:nvSpPr>
        <p:spPr bwMode="auto">
          <a:xfrm>
            <a:off x="41275" y="949325"/>
            <a:ext cx="9012238" cy="542925"/>
          </a:xfrm>
          <a:prstGeom prst="roundRect">
            <a:avLst>
              <a:gd name="adj" fmla="val 4431"/>
            </a:avLst>
          </a:prstGeom>
          <a:solidFill>
            <a:srgbClr val="333399">
              <a:alpha val="98822"/>
            </a:srgbClr>
          </a:solidFill>
          <a:ln w="38100">
            <a:solidFill>
              <a:srgbClr val="FFFFFF"/>
            </a:solidFill>
            <a:round/>
            <a:headEnd/>
            <a:tailEnd/>
          </a:ln>
          <a:effectLst>
            <a:outerShdw dist="63500" dir="3187806" algn="ctr" rotWithShape="0">
              <a:srgbClr val="001D3A"/>
            </a:outerShdw>
          </a:effectLst>
        </p:spPr>
        <p:txBody>
          <a:bodyPr anchor="ct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lnSpc>
                <a:spcPct val="110000"/>
              </a:lnSpc>
              <a:buClr>
                <a:schemeClr val="bg2"/>
              </a:buClr>
              <a:buSzPct val="75000"/>
              <a:buFont typeface="Wingdings" panose="05000000000000000000" pitchFamily="2" charset="2"/>
              <a:buNone/>
            </a:pPr>
            <a:r>
              <a:rPr lang="zh-CN" altLang="en-US" sz="2600">
                <a:solidFill>
                  <a:srgbClr val="FFFF00"/>
                </a:solidFill>
                <a:latin typeface="Times New Roman" panose="02020603050405020304" pitchFamily="18" charset="0"/>
              </a:rPr>
              <a:t>典型界面：滞时与区间预报参数率定</a:t>
            </a:r>
          </a:p>
        </p:txBody>
      </p:sp>
    </p:spTree>
  </p:cSld>
  <p:clrMapOvr>
    <a:masterClrMapping/>
  </p:clrMapOvr>
  <p:transition spd="med">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34"/>
          <p:cNvSpPr txBox="1">
            <a:spLocks noChangeArrowheads="1"/>
          </p:cNvSpPr>
          <p:nvPr/>
        </p:nvSpPr>
        <p:spPr bwMode="auto">
          <a:xfrm>
            <a:off x="28575" y="0"/>
            <a:ext cx="91154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4. </a:t>
            </a:r>
            <a:r>
              <a:rPr lang="zh-CN" altLang="en-US" sz="4800" b="0">
                <a:solidFill>
                  <a:srgbClr val="0000CC"/>
                </a:solidFill>
                <a:ea typeface="隶书" panose="02010509060101010101" pitchFamily="49" charset="-122"/>
              </a:rPr>
              <a:t>系统应用软件</a:t>
            </a:r>
          </a:p>
        </p:txBody>
      </p:sp>
      <p:sp>
        <p:nvSpPr>
          <p:cNvPr id="89091" name="Text Box 3"/>
          <p:cNvSpPr txBox="1">
            <a:spLocks noChangeArrowheads="1"/>
          </p:cNvSpPr>
          <p:nvPr/>
        </p:nvSpPr>
        <p:spPr bwMode="auto">
          <a:xfrm>
            <a:off x="525463" y="3862388"/>
            <a:ext cx="31877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buFont typeface="Wingdings" panose="05000000000000000000" pitchFamily="2" charset="2"/>
              <a:buChar char="l"/>
            </a:pPr>
            <a:r>
              <a:rPr lang="zh-CN" altLang="en-US">
                <a:solidFill>
                  <a:srgbClr val="000099"/>
                </a:solidFill>
                <a:latin typeface="Verdana" panose="020B0604030504040204" pitchFamily="34" charset="0"/>
              </a:rPr>
              <a:t>电站动态属性管理</a:t>
            </a:r>
            <a:endParaRPr lang="zh-CN" altLang="en-US">
              <a:solidFill>
                <a:srgbClr val="FF0000"/>
              </a:solidFill>
              <a:latin typeface="Verdana" panose="020B0604030504040204" pitchFamily="34" charset="0"/>
            </a:endParaRPr>
          </a:p>
        </p:txBody>
      </p:sp>
      <p:sp>
        <p:nvSpPr>
          <p:cNvPr id="89092" name="Text Box 3"/>
          <p:cNvSpPr txBox="1">
            <a:spLocks noChangeArrowheads="1"/>
          </p:cNvSpPr>
          <p:nvPr/>
        </p:nvSpPr>
        <p:spPr bwMode="auto">
          <a:xfrm>
            <a:off x="5029200" y="3865563"/>
            <a:ext cx="3787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buFont typeface="Wingdings" panose="05000000000000000000" pitchFamily="2" charset="2"/>
              <a:buChar char="l"/>
            </a:pPr>
            <a:r>
              <a:rPr lang="zh-CN" altLang="en-US">
                <a:solidFill>
                  <a:srgbClr val="000099"/>
                </a:solidFill>
                <a:latin typeface="Verdana" panose="020B0604030504040204" pitchFamily="34" charset="0"/>
              </a:rPr>
              <a:t>电站基础数据管理</a:t>
            </a:r>
            <a:endParaRPr lang="zh-CN" altLang="en-US">
              <a:solidFill>
                <a:srgbClr val="FF0000"/>
              </a:solidFill>
              <a:latin typeface="Verdana" panose="020B0604030504040204" pitchFamily="34" charset="0"/>
            </a:endParaRPr>
          </a:p>
        </p:txBody>
      </p:sp>
      <p:sp>
        <p:nvSpPr>
          <p:cNvPr id="89093" name="Text Box 3"/>
          <p:cNvSpPr txBox="1">
            <a:spLocks noChangeArrowheads="1"/>
          </p:cNvSpPr>
          <p:nvPr/>
        </p:nvSpPr>
        <p:spPr bwMode="auto">
          <a:xfrm>
            <a:off x="357188" y="6434138"/>
            <a:ext cx="38941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buFont typeface="Wingdings" panose="05000000000000000000" pitchFamily="2" charset="2"/>
              <a:buChar char="l"/>
            </a:pPr>
            <a:r>
              <a:rPr lang="zh-CN" altLang="en-US">
                <a:solidFill>
                  <a:srgbClr val="000099"/>
                </a:solidFill>
                <a:latin typeface="Verdana" panose="020B0604030504040204" pitchFamily="34" charset="0"/>
              </a:rPr>
              <a:t>自动事务设置</a:t>
            </a:r>
            <a:endParaRPr lang="zh-CN" altLang="en-US">
              <a:solidFill>
                <a:srgbClr val="FF0000"/>
              </a:solidFill>
              <a:latin typeface="Verdana" panose="020B0604030504040204" pitchFamily="34" charset="0"/>
            </a:endParaRPr>
          </a:p>
        </p:txBody>
      </p:sp>
      <p:sp>
        <p:nvSpPr>
          <p:cNvPr id="89094" name="Text Box 3"/>
          <p:cNvSpPr txBox="1">
            <a:spLocks noChangeArrowheads="1"/>
          </p:cNvSpPr>
          <p:nvPr/>
        </p:nvSpPr>
        <p:spPr bwMode="auto">
          <a:xfrm>
            <a:off x="4922838" y="6434138"/>
            <a:ext cx="38941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buFont typeface="Wingdings" panose="05000000000000000000" pitchFamily="2" charset="2"/>
              <a:buChar char="l"/>
            </a:pPr>
            <a:r>
              <a:rPr lang="zh-CN" altLang="en-US">
                <a:solidFill>
                  <a:srgbClr val="000099"/>
                </a:solidFill>
                <a:latin typeface="Verdana" panose="020B0604030504040204" pitchFamily="34" charset="0"/>
              </a:rPr>
              <a:t>第三方接口映射表</a:t>
            </a:r>
            <a:endParaRPr lang="zh-CN" altLang="en-US">
              <a:solidFill>
                <a:srgbClr val="FF0000"/>
              </a:solidFill>
              <a:latin typeface="Verdana" panose="020B0604030504040204" pitchFamily="34" charset="0"/>
            </a:endParaRPr>
          </a:p>
        </p:txBody>
      </p:sp>
      <p:sp>
        <p:nvSpPr>
          <p:cNvPr id="89095" name="AutoShape 26"/>
          <p:cNvSpPr>
            <a:spLocks noChangeArrowheads="1"/>
          </p:cNvSpPr>
          <p:nvPr/>
        </p:nvSpPr>
        <p:spPr bwMode="auto">
          <a:xfrm>
            <a:off x="41275" y="966788"/>
            <a:ext cx="9012238" cy="506412"/>
          </a:xfrm>
          <a:prstGeom prst="roundRect">
            <a:avLst>
              <a:gd name="adj" fmla="val 4431"/>
            </a:avLst>
          </a:prstGeom>
          <a:solidFill>
            <a:srgbClr val="333399">
              <a:alpha val="98822"/>
            </a:srgbClr>
          </a:solidFill>
          <a:ln w="38100">
            <a:solidFill>
              <a:srgbClr val="FFFFFF"/>
            </a:solidFill>
            <a:round/>
            <a:headEnd/>
            <a:tailEnd/>
          </a:ln>
          <a:effectLst>
            <a:outerShdw dist="63500" dir="3187806" algn="ctr" rotWithShape="0">
              <a:srgbClr val="001D3A"/>
            </a:outerShdw>
          </a:effectLst>
        </p:spPr>
        <p:txBody>
          <a:bodyPr anchor="ct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lnSpc>
                <a:spcPct val="110000"/>
              </a:lnSpc>
              <a:buClr>
                <a:schemeClr val="bg2"/>
              </a:buClr>
              <a:buSzPct val="75000"/>
              <a:buFont typeface="Wingdings" panose="05000000000000000000" pitchFamily="2" charset="2"/>
              <a:buNone/>
            </a:pPr>
            <a:r>
              <a:rPr lang="zh-CN" altLang="en-US" sz="2600">
                <a:solidFill>
                  <a:srgbClr val="FFFF00"/>
                </a:solidFill>
                <a:latin typeface="Times New Roman" panose="02020603050405020304" pitchFamily="18" charset="0"/>
              </a:rPr>
              <a:t>典型界面：基础数据管理、自动事务、第三方接口映射表</a:t>
            </a:r>
          </a:p>
        </p:txBody>
      </p:sp>
      <p:pic>
        <p:nvPicPr>
          <p:cNvPr id="8909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8" y="4295775"/>
            <a:ext cx="4330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4295775"/>
            <a:ext cx="440531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8"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6138" y="1560513"/>
            <a:ext cx="43973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9" name="图片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7638" y="1560513"/>
            <a:ext cx="4330700"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4"/>
          <p:cNvSpPr txBox="1">
            <a:spLocks noChangeArrowheads="1"/>
          </p:cNvSpPr>
          <p:nvPr/>
        </p:nvSpPr>
        <p:spPr bwMode="auto">
          <a:xfrm>
            <a:off x="28575" y="0"/>
            <a:ext cx="91154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4800" b="0">
                <a:solidFill>
                  <a:srgbClr val="0000CC"/>
                </a:solidFill>
                <a:ea typeface="隶书" panose="02010509060101010101" pitchFamily="49" charset="-122"/>
              </a:rPr>
              <a:t>五</a:t>
            </a:r>
            <a:r>
              <a:rPr lang="en-US" altLang="zh-CN" sz="4800" b="0">
                <a:solidFill>
                  <a:srgbClr val="0000CC"/>
                </a:solidFill>
                <a:ea typeface="隶书" panose="02010509060101010101" pitchFamily="49" charset="-122"/>
              </a:rPr>
              <a:t>. </a:t>
            </a:r>
            <a:r>
              <a:rPr lang="zh-CN" altLang="en-US" sz="4800" b="0">
                <a:solidFill>
                  <a:srgbClr val="0000CC"/>
                </a:solidFill>
                <a:ea typeface="隶书" panose="02010509060101010101" pitchFamily="49" charset="-122"/>
              </a:rPr>
              <a:t>论文及知识产权</a:t>
            </a:r>
          </a:p>
        </p:txBody>
      </p:sp>
      <p:sp>
        <p:nvSpPr>
          <p:cNvPr id="2" name="矩形 1"/>
          <p:cNvSpPr/>
          <p:nvPr/>
        </p:nvSpPr>
        <p:spPr>
          <a:xfrm>
            <a:off x="28575" y="762000"/>
            <a:ext cx="9039226" cy="5803384"/>
          </a:xfrm>
          <a:prstGeom prst="rect">
            <a:avLst/>
          </a:prstGeom>
        </p:spPr>
        <p:txBody>
          <a:bodyPr wrap="square">
            <a:spAutoFit/>
          </a:bodyPr>
          <a:lstStyle/>
          <a:p>
            <a:pPr marL="457200" indent="-457200" algn="just">
              <a:lnSpc>
                <a:spcPct val="173000"/>
              </a:lnSpc>
              <a:spcBef>
                <a:spcPts val="1300"/>
              </a:spcBef>
              <a:spcAft>
                <a:spcPts val="0"/>
              </a:spcAft>
              <a:tabLst>
                <a:tab pos="457200" algn="l"/>
                <a:tab pos="540385" algn="l"/>
              </a:tabLst>
              <a:defRPr/>
            </a:pPr>
            <a:r>
              <a:rPr lang="zh-CN" altLang="en-US" sz="2200" kern="100" dirty="0" smtClean="0">
                <a:solidFill>
                  <a:srgbClr val="3333FF"/>
                </a:solidFill>
                <a:latin typeface="Times New Roman" panose="02020603050405020304" pitchFamily="18" charset="0"/>
                <a:ea typeface="宋体" panose="02010600030101010101" pitchFamily="2" charset="-122"/>
              </a:rPr>
              <a:t>一、基金情况</a:t>
            </a:r>
            <a:endParaRPr lang="en-US" altLang="zh-CN" sz="2200" kern="100" dirty="0" smtClean="0">
              <a:solidFill>
                <a:srgbClr val="3333FF"/>
              </a:solidFill>
              <a:latin typeface="Times New Roman" panose="02020603050405020304" pitchFamily="18" charset="0"/>
              <a:ea typeface="宋体" panose="02010600030101010101" pitchFamily="2" charset="-122"/>
            </a:endParaRPr>
          </a:p>
          <a:p>
            <a:pPr indent="266700" algn="just">
              <a:lnSpc>
                <a:spcPct val="125000"/>
              </a:lnSpc>
              <a:spcBef>
                <a:spcPts val="0"/>
              </a:spcBef>
              <a:spcAft>
                <a:spcPts val="0"/>
              </a:spcAft>
              <a:tabLst>
                <a:tab pos="457200" algn="l"/>
                <a:tab pos="540385" algn="l"/>
              </a:tabLst>
              <a:defRPr/>
            </a:pPr>
            <a:r>
              <a:rPr lang="zh-CN" altLang="en-US" sz="1600" kern="100" dirty="0" smtClean="0">
                <a:latin typeface="Times New Roman" panose="02020603050405020304" pitchFamily="18" charset="0"/>
                <a:ea typeface="宋体" panose="02010600030101010101" pitchFamily="2" charset="-122"/>
              </a:rPr>
              <a:t>大规模</a:t>
            </a:r>
            <a:r>
              <a:rPr lang="zh-CN" altLang="en-US" sz="1600" kern="100" dirty="0">
                <a:latin typeface="Times New Roman" panose="02020603050405020304" pitchFamily="18" charset="0"/>
                <a:ea typeface="宋体" panose="02010600030101010101" pitchFamily="2" charset="-122"/>
              </a:rPr>
              <a:t>水电站群超短期径流预报及快速负荷响应方法研究，</a:t>
            </a:r>
            <a:r>
              <a:rPr lang="en-US" altLang="zh-CN" sz="1600" kern="100" dirty="0" smtClean="0">
                <a:latin typeface="Times New Roman" panose="02020603050405020304" pitchFamily="18" charset="0"/>
                <a:ea typeface="宋体" panose="02010600030101010101" pitchFamily="2" charset="-122"/>
              </a:rPr>
              <a:t>2016-2019</a:t>
            </a:r>
            <a:r>
              <a:rPr lang="zh-CN" altLang="en-US" sz="1600" kern="100" dirty="0" smtClean="0">
                <a:latin typeface="Times New Roman" panose="02020603050405020304" pitchFamily="18" charset="0"/>
                <a:ea typeface="宋体" panose="02010600030101010101" pitchFamily="2" charset="-122"/>
              </a:rPr>
              <a:t>年，</a:t>
            </a:r>
            <a:r>
              <a:rPr lang="zh-CN" altLang="en-US" sz="1600" kern="100" dirty="0">
                <a:solidFill>
                  <a:srgbClr val="FF0000"/>
                </a:solidFill>
                <a:latin typeface="Times New Roman" panose="02020603050405020304" pitchFamily="18" charset="0"/>
                <a:ea typeface="宋体" panose="02010600030101010101" pitchFamily="2" charset="-122"/>
              </a:rPr>
              <a:t>国家青年科学基金项目，</a:t>
            </a:r>
            <a:r>
              <a:rPr lang="en-US" altLang="zh-CN" sz="1600" kern="100" dirty="0">
                <a:solidFill>
                  <a:srgbClr val="FF0000"/>
                </a:solidFill>
                <a:latin typeface="Times New Roman" panose="02020603050405020304" pitchFamily="18" charset="0"/>
                <a:ea typeface="宋体" panose="02010600030101010101" pitchFamily="2" charset="-122"/>
              </a:rPr>
              <a:t>51609124</a:t>
            </a:r>
            <a:r>
              <a:rPr lang="zh-CN" altLang="en-US" sz="1600" kern="100" dirty="0">
                <a:solidFill>
                  <a:srgbClr val="FF0000"/>
                </a:solidFill>
                <a:latin typeface="Times New Roman" panose="02020603050405020304" pitchFamily="18" charset="0"/>
                <a:ea typeface="宋体" panose="02010600030101010101" pitchFamily="2" charset="-122"/>
              </a:rPr>
              <a:t>，经费：</a:t>
            </a:r>
            <a:r>
              <a:rPr lang="en-US" altLang="zh-CN" sz="1600" kern="100" dirty="0">
                <a:solidFill>
                  <a:srgbClr val="FF0000"/>
                </a:solidFill>
                <a:latin typeface="Times New Roman" panose="02020603050405020304" pitchFamily="18" charset="0"/>
                <a:ea typeface="宋体" panose="02010600030101010101" pitchFamily="2" charset="-122"/>
              </a:rPr>
              <a:t>23.5</a:t>
            </a:r>
            <a:r>
              <a:rPr lang="zh-CN" altLang="en-US" sz="1600" kern="100" dirty="0">
                <a:solidFill>
                  <a:srgbClr val="FF0000"/>
                </a:solidFill>
                <a:latin typeface="Times New Roman" panose="02020603050405020304" pitchFamily="18" charset="0"/>
                <a:ea typeface="宋体" panose="02010600030101010101" pitchFamily="2" charset="-122"/>
              </a:rPr>
              <a:t>万，主持，在研</a:t>
            </a:r>
            <a:r>
              <a:rPr lang="zh-CN" altLang="en-US" sz="1600" kern="100" dirty="0" smtClean="0">
                <a:latin typeface="Times New Roman" panose="02020603050405020304" pitchFamily="18" charset="0"/>
                <a:ea typeface="宋体" panose="02010600030101010101" pitchFamily="2" charset="-122"/>
              </a:rPr>
              <a:t>；</a:t>
            </a:r>
            <a:endParaRPr lang="en-US" altLang="zh-CN" sz="2400" kern="100" dirty="0" smtClean="0">
              <a:solidFill>
                <a:srgbClr val="3333FF"/>
              </a:solidFill>
              <a:latin typeface="Times New Roman" panose="02020603050405020304" pitchFamily="18" charset="0"/>
              <a:ea typeface="宋体" panose="02010600030101010101" pitchFamily="2" charset="-122"/>
            </a:endParaRPr>
          </a:p>
          <a:p>
            <a:pPr indent="-457200" algn="just">
              <a:lnSpc>
                <a:spcPct val="173000"/>
              </a:lnSpc>
              <a:spcBef>
                <a:spcPts val="0"/>
              </a:spcBef>
              <a:spcAft>
                <a:spcPts val="0"/>
              </a:spcAft>
              <a:tabLst>
                <a:tab pos="457200" algn="l"/>
                <a:tab pos="540385" algn="l"/>
              </a:tabLst>
              <a:defRPr/>
            </a:pPr>
            <a:r>
              <a:rPr lang="zh-CN" altLang="en-US" sz="2200" kern="100" dirty="0" smtClean="0">
                <a:solidFill>
                  <a:srgbClr val="3333FF"/>
                </a:solidFill>
                <a:latin typeface="Times New Roman" panose="02020603050405020304" pitchFamily="18" charset="0"/>
                <a:ea typeface="宋体" panose="02010600030101010101" pitchFamily="2" charset="-122"/>
              </a:rPr>
              <a:t>二、</a:t>
            </a:r>
            <a:r>
              <a:rPr lang="zh-CN" altLang="zh-CN" sz="2200" kern="100" dirty="0" smtClean="0">
                <a:solidFill>
                  <a:srgbClr val="3333FF"/>
                </a:solidFill>
                <a:latin typeface="Times New Roman" panose="02020603050405020304" pitchFamily="18" charset="0"/>
                <a:ea typeface="宋体" panose="02010600030101010101" pitchFamily="2" charset="-122"/>
              </a:rPr>
              <a:t>论文发表情况</a:t>
            </a:r>
            <a:endParaRPr lang="en-US" altLang="zh-CN" sz="2200" kern="100" dirty="0">
              <a:solidFill>
                <a:srgbClr val="3333FF"/>
              </a:solidFill>
              <a:latin typeface="Times New Roman" panose="02020603050405020304" pitchFamily="18" charset="0"/>
            </a:endParaRPr>
          </a:p>
          <a:p>
            <a:pPr indent="-457200" algn="just">
              <a:lnSpc>
                <a:spcPct val="125000"/>
              </a:lnSpc>
              <a:spcBef>
                <a:spcPts val="0"/>
              </a:spcBef>
              <a:spcAft>
                <a:spcPts val="0"/>
              </a:spcAft>
              <a:tabLst>
                <a:tab pos="457200" algn="l"/>
                <a:tab pos="540385" algn="l"/>
              </a:tabLst>
              <a:defRPr/>
            </a:pPr>
            <a:r>
              <a:rPr lang="en-US" altLang="zh-CN" sz="1600" kern="100" dirty="0" smtClean="0">
                <a:latin typeface="Times New Roman" panose="02020603050405020304" pitchFamily="18" charset="0"/>
                <a:ea typeface="宋体" panose="02010600030101010101" pitchFamily="2" charset="-122"/>
              </a:rPr>
              <a:t>[</a:t>
            </a:r>
            <a:r>
              <a:rPr lang="en-US" altLang="zh-CN" sz="1600" kern="100" dirty="0">
                <a:latin typeface="Times New Roman" panose="02020603050405020304" pitchFamily="18" charset="0"/>
                <a:ea typeface="宋体" panose="02010600030101010101" pitchFamily="2" charset="-122"/>
              </a:rPr>
              <a:t>1]</a:t>
            </a:r>
            <a:r>
              <a:rPr lang="zh-CN" altLang="en-US" sz="1600" kern="100" dirty="0">
                <a:latin typeface="Times New Roman" panose="02020603050405020304" pitchFamily="18" charset="0"/>
                <a:ea typeface="宋体" panose="02010600030101010101" pitchFamily="2" charset="-122"/>
              </a:rPr>
              <a:t>程雄</a:t>
            </a:r>
            <a:r>
              <a:rPr lang="en-US" altLang="zh-CN" sz="1600" kern="100" dirty="0">
                <a:latin typeface="Times New Roman" panose="02020603050405020304" pitchFamily="18" charset="0"/>
                <a:ea typeface="宋体" panose="02010600030101010101" pitchFamily="2" charset="-122"/>
              </a:rPr>
              <a:t>,</a:t>
            </a:r>
            <a:r>
              <a:rPr lang="zh-CN" altLang="en-US" sz="1600" kern="100" dirty="0">
                <a:latin typeface="Times New Roman" panose="02020603050405020304" pitchFamily="18" charset="0"/>
                <a:ea typeface="宋体" panose="02010600030101010101" pitchFamily="2" charset="-122"/>
              </a:rPr>
              <a:t>程春田</a:t>
            </a:r>
            <a:r>
              <a:rPr lang="en-US" altLang="zh-CN" sz="1600" kern="100" dirty="0">
                <a:latin typeface="Times New Roman" panose="02020603050405020304" pitchFamily="18" charset="0"/>
                <a:ea typeface="宋体" panose="02010600030101010101" pitchFamily="2" charset="-122"/>
              </a:rPr>
              <a:t>,</a:t>
            </a:r>
            <a:r>
              <a:rPr lang="zh-CN" altLang="en-US" sz="1600" kern="100" dirty="0">
                <a:latin typeface="Times New Roman" panose="02020603050405020304" pitchFamily="18" charset="0"/>
                <a:ea typeface="宋体" panose="02010600030101010101" pitchFamily="2" charset="-122"/>
              </a:rPr>
              <a:t>刘</a:t>
            </a:r>
            <a:r>
              <a:rPr lang="zh-CN" altLang="en-US" sz="1600" kern="100" dirty="0" smtClean="0">
                <a:latin typeface="Times New Roman" panose="02020603050405020304" pitchFamily="18" charset="0"/>
                <a:ea typeface="宋体" panose="02010600030101010101" pitchFamily="2" charset="-122"/>
              </a:rPr>
              <a:t>冀等</a:t>
            </a:r>
            <a:r>
              <a:rPr lang="en-US" altLang="zh-CN" sz="1600" kern="100" dirty="0" smtClean="0">
                <a:latin typeface="Times New Roman" panose="02020603050405020304" pitchFamily="18" charset="0"/>
                <a:ea typeface="宋体" panose="02010600030101010101" pitchFamily="2" charset="-122"/>
              </a:rPr>
              <a:t>. </a:t>
            </a:r>
            <a:r>
              <a:rPr lang="zh-CN" altLang="en-US" sz="1600" kern="100" dirty="0">
                <a:latin typeface="Times New Roman" panose="02020603050405020304" pitchFamily="18" charset="0"/>
                <a:ea typeface="宋体" panose="02010600030101010101" pitchFamily="2" charset="-122"/>
              </a:rPr>
              <a:t>快速响应负荷需求的大规模水电站群超短期调度模型</a:t>
            </a:r>
            <a:r>
              <a:rPr lang="en-US" altLang="zh-CN" sz="1600" kern="100" dirty="0">
                <a:latin typeface="Times New Roman" panose="02020603050405020304" pitchFamily="18" charset="0"/>
                <a:ea typeface="宋体" panose="02010600030101010101" pitchFamily="2" charset="-122"/>
              </a:rPr>
              <a:t>[J]. </a:t>
            </a:r>
            <a:r>
              <a:rPr lang="zh-CN" altLang="en-US" sz="1600" kern="100" dirty="0">
                <a:solidFill>
                  <a:srgbClr val="FF0000"/>
                </a:solidFill>
                <a:latin typeface="Times New Roman" panose="02020603050405020304" pitchFamily="18" charset="0"/>
                <a:ea typeface="宋体" panose="02010600030101010101" pitchFamily="2" charset="-122"/>
              </a:rPr>
              <a:t>中国电机工程</a:t>
            </a:r>
            <a:r>
              <a:rPr lang="zh-CN" altLang="en-US" sz="1600" kern="100" dirty="0" smtClean="0">
                <a:solidFill>
                  <a:srgbClr val="FF0000"/>
                </a:solidFill>
                <a:latin typeface="Times New Roman" panose="02020603050405020304" pitchFamily="18" charset="0"/>
                <a:ea typeface="宋体" panose="02010600030101010101" pitchFamily="2" charset="-122"/>
              </a:rPr>
              <a:t>学报（</a:t>
            </a:r>
            <a:r>
              <a:rPr lang="en-US" altLang="zh-CN" sz="1600" kern="100" dirty="0" smtClean="0">
                <a:solidFill>
                  <a:srgbClr val="FF0000"/>
                </a:solidFill>
                <a:latin typeface="Times New Roman" panose="02020603050405020304" pitchFamily="18" charset="0"/>
                <a:ea typeface="宋体" panose="02010600030101010101" pitchFamily="2" charset="-122"/>
              </a:rPr>
              <a:t>EI</a:t>
            </a:r>
            <a:r>
              <a:rPr lang="zh-CN" altLang="en-US" sz="1600" kern="100" dirty="0" smtClean="0">
                <a:solidFill>
                  <a:srgbClr val="FF0000"/>
                </a:solidFill>
                <a:latin typeface="Times New Roman" panose="02020603050405020304" pitchFamily="18" charset="0"/>
                <a:ea typeface="宋体" panose="02010600030101010101" pitchFamily="2" charset="-122"/>
              </a:rPr>
              <a:t>）</a:t>
            </a:r>
            <a:r>
              <a:rPr lang="en-US" altLang="zh-CN" sz="1600" kern="100" dirty="0" smtClean="0">
                <a:latin typeface="Times New Roman" panose="02020603050405020304" pitchFamily="18" charset="0"/>
                <a:ea typeface="宋体" panose="02010600030101010101" pitchFamily="2" charset="-122"/>
              </a:rPr>
              <a:t>,</a:t>
            </a:r>
            <a:r>
              <a:rPr lang="en-US" altLang="zh-CN" sz="1600" kern="100" dirty="0">
                <a:latin typeface="Times New Roman" panose="02020603050405020304" pitchFamily="18" charset="0"/>
                <a:ea typeface="宋体" panose="02010600030101010101" pitchFamily="2" charset="-122"/>
              </a:rPr>
              <a:t>2018,38(04):1016-1025+1278</a:t>
            </a:r>
            <a:r>
              <a:rPr lang="en-US" altLang="zh-CN" sz="1600" kern="100" dirty="0" smtClean="0">
                <a:latin typeface="Times New Roman" panose="02020603050405020304" pitchFamily="18" charset="0"/>
                <a:ea typeface="宋体" panose="02010600030101010101" pitchFamily="2" charset="-122"/>
              </a:rPr>
              <a:t>.</a:t>
            </a:r>
          </a:p>
          <a:p>
            <a:pPr indent="-457200" algn="just">
              <a:lnSpc>
                <a:spcPct val="125000"/>
              </a:lnSpc>
              <a:spcBef>
                <a:spcPts val="0"/>
              </a:spcBef>
              <a:spcAft>
                <a:spcPts val="0"/>
              </a:spcAft>
              <a:tabLst>
                <a:tab pos="457200" algn="l"/>
                <a:tab pos="540385" algn="l"/>
              </a:tabLst>
              <a:defRPr/>
            </a:pPr>
            <a:r>
              <a:rPr lang="en-US" altLang="zh-CN" sz="1600" kern="100" dirty="0" smtClean="0">
                <a:latin typeface="Times New Roman" panose="02020603050405020304" pitchFamily="18" charset="0"/>
                <a:ea typeface="宋体" panose="02010600030101010101" pitchFamily="2" charset="-122"/>
              </a:rPr>
              <a:t>[</a:t>
            </a:r>
            <a:r>
              <a:rPr lang="en-US" altLang="zh-CN" sz="1600" kern="100" dirty="0">
                <a:latin typeface="Times New Roman" panose="02020603050405020304" pitchFamily="18" charset="0"/>
                <a:ea typeface="宋体" panose="02010600030101010101" pitchFamily="2" charset="-122"/>
              </a:rPr>
              <a:t>2]</a:t>
            </a:r>
            <a:r>
              <a:rPr lang="zh-CN" altLang="en-US" sz="1600" kern="100" dirty="0">
                <a:latin typeface="Times New Roman" panose="02020603050405020304" pitchFamily="18" charset="0"/>
                <a:ea typeface="宋体" panose="02010600030101010101" pitchFamily="2" charset="-122"/>
              </a:rPr>
              <a:t>程雄</a:t>
            </a:r>
            <a:r>
              <a:rPr lang="en-US" altLang="zh-CN" sz="1600" kern="100" dirty="0">
                <a:latin typeface="Times New Roman" panose="02020603050405020304" pitchFamily="18" charset="0"/>
                <a:ea typeface="宋体" panose="02010600030101010101" pitchFamily="2" charset="-122"/>
              </a:rPr>
              <a:t>,</a:t>
            </a:r>
            <a:r>
              <a:rPr lang="zh-CN" altLang="en-US" sz="1600" kern="100" dirty="0">
                <a:latin typeface="Times New Roman" panose="02020603050405020304" pitchFamily="18" charset="0"/>
                <a:ea typeface="宋体" panose="02010600030101010101" pitchFamily="2" charset="-122"/>
              </a:rPr>
              <a:t>刘双全</a:t>
            </a:r>
            <a:r>
              <a:rPr lang="en-US" altLang="zh-CN" sz="1600" kern="100" dirty="0">
                <a:latin typeface="Times New Roman" panose="02020603050405020304" pitchFamily="18" charset="0"/>
                <a:ea typeface="宋体" panose="02010600030101010101" pitchFamily="2" charset="-122"/>
              </a:rPr>
              <a:t>,</a:t>
            </a:r>
            <a:r>
              <a:rPr lang="zh-CN" altLang="en-US" sz="1600" kern="100" dirty="0" smtClean="0">
                <a:latin typeface="Times New Roman" panose="02020603050405020304" pitchFamily="18" charset="0"/>
                <a:ea typeface="宋体" panose="02010600030101010101" pitchFamily="2" charset="-122"/>
              </a:rPr>
              <a:t>王嘉阳</a:t>
            </a:r>
            <a:r>
              <a:rPr lang="zh-CN" altLang="en-US" sz="1600" kern="100" dirty="0">
                <a:latin typeface="Times New Roman" panose="02020603050405020304" pitchFamily="18" charset="0"/>
                <a:ea typeface="宋体" panose="02010600030101010101" pitchFamily="2" charset="-122"/>
              </a:rPr>
              <a:t>等</a:t>
            </a:r>
            <a:r>
              <a:rPr lang="en-US" altLang="zh-CN" sz="1600" kern="100" dirty="0" smtClean="0">
                <a:latin typeface="Times New Roman" panose="02020603050405020304" pitchFamily="18" charset="0"/>
                <a:ea typeface="宋体" panose="02010600030101010101" pitchFamily="2" charset="-122"/>
              </a:rPr>
              <a:t>. </a:t>
            </a:r>
            <a:r>
              <a:rPr lang="zh-CN" altLang="en-US" sz="1600" kern="100" dirty="0">
                <a:latin typeface="Times New Roman" panose="02020603050405020304" pitchFamily="18" charset="0"/>
                <a:ea typeface="宋体" panose="02010600030101010101" pitchFamily="2" charset="-122"/>
              </a:rPr>
              <a:t>基于超短期来水预报的大规模水电站群发电计划调整策略</a:t>
            </a:r>
            <a:r>
              <a:rPr lang="en-US" altLang="zh-CN" sz="1600" kern="100" dirty="0">
                <a:latin typeface="Times New Roman" panose="02020603050405020304" pitchFamily="18" charset="0"/>
                <a:ea typeface="宋体" panose="02010600030101010101" pitchFamily="2" charset="-122"/>
              </a:rPr>
              <a:t>[J]. </a:t>
            </a:r>
            <a:r>
              <a:rPr lang="zh-CN" altLang="en-US" sz="1600" kern="100" dirty="0">
                <a:latin typeface="Times New Roman" panose="02020603050405020304" pitchFamily="18" charset="0"/>
                <a:ea typeface="宋体" panose="02010600030101010101" pitchFamily="2" charset="-122"/>
              </a:rPr>
              <a:t>水电能源科学</a:t>
            </a:r>
            <a:r>
              <a:rPr lang="en-US" altLang="zh-CN" sz="1600" kern="100" dirty="0">
                <a:latin typeface="Times New Roman" panose="02020603050405020304" pitchFamily="18" charset="0"/>
                <a:ea typeface="宋体" panose="02010600030101010101" pitchFamily="2" charset="-122"/>
              </a:rPr>
              <a:t>,2016,34(09):43-46+169</a:t>
            </a:r>
            <a:r>
              <a:rPr lang="en-US" altLang="zh-CN" sz="1600" kern="100" dirty="0" smtClean="0">
                <a:latin typeface="Times New Roman" panose="02020603050405020304" pitchFamily="18" charset="0"/>
                <a:ea typeface="宋体" panose="02010600030101010101" pitchFamily="2" charset="-122"/>
              </a:rPr>
              <a:t>.</a:t>
            </a:r>
          </a:p>
          <a:p>
            <a:pPr indent="-457200" algn="just">
              <a:lnSpc>
                <a:spcPct val="125000"/>
              </a:lnSpc>
              <a:spcBef>
                <a:spcPts val="0"/>
              </a:spcBef>
              <a:spcAft>
                <a:spcPts val="0"/>
              </a:spcAft>
              <a:tabLst>
                <a:tab pos="457200" algn="l"/>
                <a:tab pos="540385" algn="l"/>
              </a:tabLst>
              <a:defRPr/>
            </a:pPr>
            <a:r>
              <a:rPr lang="en-US" altLang="zh-CN" sz="1600" kern="100" dirty="0" smtClean="0">
                <a:latin typeface="Times New Roman" panose="02020603050405020304" pitchFamily="18" charset="0"/>
                <a:ea typeface="宋体" panose="02010600030101010101" pitchFamily="2" charset="-122"/>
              </a:rPr>
              <a:t>[</a:t>
            </a:r>
            <a:r>
              <a:rPr lang="en-US" altLang="zh-CN" sz="1600" kern="100" dirty="0">
                <a:latin typeface="Times New Roman" panose="02020603050405020304" pitchFamily="18" charset="0"/>
                <a:ea typeface="宋体" panose="02010600030101010101" pitchFamily="2" charset="-122"/>
              </a:rPr>
              <a:t>3]</a:t>
            </a:r>
            <a:r>
              <a:rPr lang="zh-CN" altLang="en-US" sz="1600" kern="100" dirty="0">
                <a:latin typeface="Times New Roman" panose="02020603050405020304" pitchFamily="18" charset="0"/>
                <a:ea typeface="宋体" panose="02010600030101010101" pitchFamily="2" charset="-122"/>
              </a:rPr>
              <a:t>刘晨曦</a:t>
            </a:r>
            <a:r>
              <a:rPr lang="en-US" altLang="zh-CN" sz="1600" kern="100" dirty="0">
                <a:latin typeface="Times New Roman" panose="02020603050405020304" pitchFamily="18" charset="0"/>
                <a:ea typeface="宋体" panose="02010600030101010101" pitchFamily="2" charset="-122"/>
              </a:rPr>
              <a:t>,</a:t>
            </a:r>
            <a:r>
              <a:rPr lang="zh-CN" altLang="en-US" sz="1600" kern="100" dirty="0">
                <a:latin typeface="Times New Roman" panose="02020603050405020304" pitchFamily="18" charset="0"/>
                <a:ea typeface="宋体" panose="02010600030101010101" pitchFamily="2" charset="-122"/>
              </a:rPr>
              <a:t>程雄</a:t>
            </a:r>
            <a:r>
              <a:rPr lang="en-US" altLang="zh-CN" sz="1600" kern="100" dirty="0">
                <a:latin typeface="Times New Roman" panose="02020603050405020304" pitchFamily="18" charset="0"/>
                <a:ea typeface="宋体" panose="02010600030101010101" pitchFamily="2" charset="-122"/>
              </a:rPr>
              <a:t>,</a:t>
            </a:r>
            <a:r>
              <a:rPr lang="zh-CN" altLang="en-US" sz="1600" kern="100" dirty="0" smtClean="0">
                <a:latin typeface="Times New Roman" panose="02020603050405020304" pitchFamily="18" charset="0"/>
                <a:ea typeface="宋体" panose="02010600030101010101" pitchFamily="2" charset="-122"/>
              </a:rPr>
              <a:t>王嘉阳</a:t>
            </a:r>
            <a:r>
              <a:rPr lang="zh-CN" altLang="en-US" sz="1600" kern="100" dirty="0">
                <a:latin typeface="Times New Roman" panose="02020603050405020304" pitchFamily="18" charset="0"/>
                <a:ea typeface="宋体" panose="02010600030101010101" pitchFamily="2" charset="-122"/>
              </a:rPr>
              <a:t>等</a:t>
            </a:r>
            <a:r>
              <a:rPr lang="en-US" altLang="zh-CN" sz="1600" kern="100" dirty="0" smtClean="0">
                <a:latin typeface="Times New Roman" panose="02020603050405020304" pitchFamily="18" charset="0"/>
                <a:ea typeface="宋体" panose="02010600030101010101" pitchFamily="2" charset="-122"/>
              </a:rPr>
              <a:t>. </a:t>
            </a:r>
            <a:r>
              <a:rPr lang="zh-CN" altLang="en-US" sz="1600" kern="100" dirty="0">
                <a:latin typeface="Times New Roman" panose="02020603050405020304" pitchFamily="18" charset="0"/>
                <a:ea typeface="宋体" panose="02010600030101010101" pitchFamily="2" charset="-122"/>
              </a:rPr>
              <a:t>梯级水电站群超短期入库流量滞时时间序列预报方法</a:t>
            </a:r>
            <a:r>
              <a:rPr lang="en-US" altLang="zh-CN" sz="1600" kern="100" dirty="0">
                <a:latin typeface="Times New Roman" panose="02020603050405020304" pitchFamily="18" charset="0"/>
                <a:ea typeface="宋体" panose="02010600030101010101" pitchFamily="2" charset="-122"/>
              </a:rPr>
              <a:t>[J]. </a:t>
            </a:r>
            <a:r>
              <a:rPr lang="zh-CN" altLang="en-US" sz="1600" kern="100" dirty="0">
                <a:latin typeface="Times New Roman" panose="02020603050405020304" pitchFamily="18" charset="0"/>
                <a:ea typeface="宋体" panose="02010600030101010101" pitchFamily="2" charset="-122"/>
              </a:rPr>
              <a:t>水电能源科学</a:t>
            </a:r>
            <a:r>
              <a:rPr lang="en-US" altLang="zh-CN" sz="1600" kern="100" dirty="0">
                <a:latin typeface="Times New Roman" panose="02020603050405020304" pitchFamily="18" charset="0"/>
                <a:ea typeface="宋体" panose="02010600030101010101" pitchFamily="2" charset="-122"/>
              </a:rPr>
              <a:t>,2016,34(11):63-67</a:t>
            </a:r>
            <a:r>
              <a:rPr lang="en-US" altLang="zh-CN" sz="1600" kern="100" dirty="0" smtClean="0">
                <a:latin typeface="Times New Roman" panose="02020603050405020304" pitchFamily="18" charset="0"/>
                <a:ea typeface="宋体" panose="02010600030101010101" pitchFamily="2" charset="-122"/>
              </a:rPr>
              <a:t>.</a:t>
            </a:r>
            <a:endParaRPr lang="zh-CN" altLang="en-US" sz="1600" kern="100" dirty="0">
              <a:latin typeface="Times New Roman" panose="02020603050405020304" pitchFamily="18" charset="0"/>
              <a:ea typeface="宋体" panose="02010600030101010101" pitchFamily="2" charset="-122"/>
            </a:endParaRPr>
          </a:p>
          <a:p>
            <a:pPr algn="just">
              <a:lnSpc>
                <a:spcPct val="125000"/>
              </a:lnSpc>
              <a:spcAft>
                <a:spcPts val="0"/>
              </a:spcAft>
              <a:defRPr/>
            </a:pPr>
            <a:r>
              <a:rPr lang="zh-CN" altLang="en-US" sz="2200" kern="100" dirty="0" smtClean="0">
                <a:solidFill>
                  <a:srgbClr val="3333FF"/>
                </a:solidFill>
                <a:latin typeface="Times New Roman" panose="02020603050405020304" pitchFamily="18" charset="0"/>
                <a:ea typeface="宋体" panose="02010600030101010101" pitchFamily="2" charset="-122"/>
              </a:rPr>
              <a:t>三、</a:t>
            </a:r>
            <a:r>
              <a:rPr lang="zh-CN" altLang="zh-CN" sz="2200" kern="100" dirty="0">
                <a:solidFill>
                  <a:srgbClr val="3333FF"/>
                </a:solidFill>
                <a:latin typeface="Times New Roman" panose="02020603050405020304" pitchFamily="18" charset="0"/>
                <a:ea typeface="宋体" panose="02010600030101010101" pitchFamily="2" charset="-122"/>
              </a:rPr>
              <a:t>国家发明</a:t>
            </a:r>
            <a:r>
              <a:rPr lang="zh-CN" altLang="zh-CN" sz="2200" kern="100" dirty="0" smtClean="0">
                <a:solidFill>
                  <a:srgbClr val="3333FF"/>
                </a:solidFill>
                <a:latin typeface="Times New Roman" panose="02020603050405020304" pitchFamily="18" charset="0"/>
                <a:ea typeface="宋体" panose="02010600030101010101" pitchFamily="2" charset="-122"/>
              </a:rPr>
              <a:t>专利</a:t>
            </a:r>
            <a:r>
              <a:rPr lang="zh-CN" altLang="en-US" sz="2200" kern="100" dirty="0" smtClean="0">
                <a:solidFill>
                  <a:srgbClr val="3333FF"/>
                </a:solidFill>
                <a:latin typeface="Times New Roman" panose="02020603050405020304" pitchFamily="18" charset="0"/>
                <a:ea typeface="宋体" panose="02010600030101010101" pitchFamily="2" charset="-122"/>
              </a:rPr>
              <a:t>和软件著作权</a:t>
            </a:r>
            <a:endParaRPr lang="en-US" altLang="zh-CN" sz="2200" kern="100" dirty="0">
              <a:solidFill>
                <a:srgbClr val="3333FF"/>
              </a:solidFill>
              <a:latin typeface="Times New Roman" panose="02020603050405020304" pitchFamily="18" charset="0"/>
              <a:ea typeface="宋体" panose="02010600030101010101" pitchFamily="2" charset="-122"/>
            </a:endParaRPr>
          </a:p>
          <a:p>
            <a:pPr algn="just">
              <a:lnSpc>
                <a:spcPct val="125000"/>
              </a:lnSpc>
              <a:spcAft>
                <a:spcPts val="0"/>
              </a:spcAft>
              <a:defRPr/>
            </a:pPr>
            <a:r>
              <a:rPr lang="en-US" altLang="zh-CN" sz="1600" kern="100" dirty="0" smtClean="0">
                <a:latin typeface="Times New Roman" panose="02020603050405020304" pitchFamily="18" charset="0"/>
                <a:ea typeface="宋体" panose="02010600030101010101" pitchFamily="2" charset="-122"/>
              </a:rPr>
              <a:t>1</a:t>
            </a:r>
            <a:r>
              <a:rPr lang="zh-CN" altLang="en-US" sz="1600" kern="100" dirty="0" smtClean="0">
                <a:latin typeface="Times New Roman" panose="02020603050405020304" pitchFamily="18" charset="0"/>
                <a:ea typeface="宋体" panose="02010600030101010101" pitchFamily="2" charset="-122"/>
              </a:rPr>
              <a:t>、</a:t>
            </a:r>
            <a:r>
              <a:rPr lang="zh-CN" altLang="zh-CN" sz="1600" kern="100" dirty="0" smtClean="0">
                <a:latin typeface="Times New Roman" panose="02020603050405020304" pitchFamily="18" charset="0"/>
                <a:ea typeface="宋体" panose="02010600030101010101" pitchFamily="2" charset="-122"/>
              </a:rPr>
              <a:t>一</a:t>
            </a:r>
            <a:r>
              <a:rPr lang="zh-CN" altLang="zh-CN" sz="1600" kern="100" dirty="0">
                <a:latin typeface="Times New Roman" panose="02020603050405020304" pitchFamily="18" charset="0"/>
                <a:ea typeface="宋体" panose="02010600030101010101" pitchFamily="2" charset="-122"/>
              </a:rPr>
              <a:t>种基于指标排序的梯级水电站群超短期调度方法，授权号：</a:t>
            </a:r>
            <a:r>
              <a:rPr lang="en-US" altLang="zh-CN" sz="1600" kern="100" dirty="0" smtClean="0">
                <a:latin typeface="Times New Roman" panose="02020603050405020304" pitchFamily="18" charset="0"/>
                <a:ea typeface="宋体" panose="02010600030101010101" pitchFamily="2" charset="-122"/>
              </a:rPr>
              <a:t>201510717678.6</a:t>
            </a:r>
            <a:r>
              <a:rPr lang="zh-CN" altLang="en-US" sz="1600" kern="100" dirty="0" smtClean="0">
                <a:latin typeface="Times New Roman" panose="02020603050405020304" pitchFamily="18" charset="0"/>
                <a:ea typeface="宋体" panose="02010600030101010101" pitchFamily="2" charset="-122"/>
              </a:rPr>
              <a:t>（发明专利）</a:t>
            </a:r>
            <a:endParaRPr lang="en-US" altLang="zh-CN" sz="1600" kern="100" dirty="0" smtClean="0">
              <a:latin typeface="Times New Roman" panose="02020603050405020304" pitchFamily="18" charset="0"/>
              <a:ea typeface="宋体" panose="02010600030101010101" pitchFamily="2" charset="-122"/>
            </a:endParaRPr>
          </a:p>
          <a:p>
            <a:pPr algn="just">
              <a:lnSpc>
                <a:spcPct val="125000"/>
              </a:lnSpc>
              <a:spcAft>
                <a:spcPts val="0"/>
              </a:spcAft>
              <a:defRPr/>
            </a:pPr>
            <a:r>
              <a:rPr lang="en-US" altLang="zh-CN" sz="1600" kern="100" dirty="0" smtClean="0">
                <a:latin typeface="Times New Roman" panose="02020603050405020304" pitchFamily="18" charset="0"/>
                <a:ea typeface="宋体" panose="02010600030101010101" pitchFamily="2" charset="-122"/>
              </a:rPr>
              <a:t>2</a:t>
            </a:r>
            <a:r>
              <a:rPr lang="zh-CN" altLang="en-US" sz="1600" kern="100" dirty="0" smtClean="0">
                <a:latin typeface="Times New Roman" panose="02020603050405020304" pitchFamily="18" charset="0"/>
                <a:ea typeface="宋体" panose="02010600030101010101" pitchFamily="2" charset="-122"/>
              </a:rPr>
              <a:t>、</a:t>
            </a:r>
            <a:r>
              <a:rPr lang="zh-CN" altLang="zh-CN" sz="1600" kern="100" dirty="0">
                <a:latin typeface="Times New Roman" panose="02020603050405020304" pitchFamily="18" charset="0"/>
                <a:ea typeface="宋体" panose="02010600030101010101" pitchFamily="2" charset="-122"/>
              </a:rPr>
              <a:t>云南电网超短期发电计划自动校正软件，</a:t>
            </a:r>
            <a:r>
              <a:rPr lang="en-US" altLang="zh-CN" sz="1600" kern="100" dirty="0">
                <a:latin typeface="Times New Roman" panose="02020603050405020304" pitchFamily="18" charset="0"/>
                <a:ea typeface="宋体" panose="02010600030101010101" pitchFamily="2" charset="-122"/>
              </a:rPr>
              <a:t>2015.10. </a:t>
            </a:r>
            <a:r>
              <a:rPr lang="zh-CN" altLang="zh-CN" sz="1600" kern="100" dirty="0">
                <a:latin typeface="Times New Roman" panose="02020603050405020304" pitchFamily="18" charset="0"/>
                <a:ea typeface="宋体" panose="02010600030101010101" pitchFamily="2" charset="-122"/>
              </a:rPr>
              <a:t>流水号：</a:t>
            </a:r>
            <a:r>
              <a:rPr lang="en-US" altLang="zh-CN" sz="1600" kern="100" dirty="0" smtClean="0">
                <a:latin typeface="Times New Roman" panose="02020603050405020304" pitchFamily="18" charset="0"/>
                <a:ea typeface="宋体" panose="02010600030101010101" pitchFamily="2" charset="-122"/>
              </a:rPr>
              <a:t>2015R11L345781</a:t>
            </a:r>
            <a:r>
              <a:rPr lang="zh-CN" altLang="en-US" sz="1600" kern="100" dirty="0" smtClean="0">
                <a:latin typeface="Times New Roman" panose="02020603050405020304" pitchFamily="18" charset="0"/>
                <a:ea typeface="宋体" panose="02010600030101010101" pitchFamily="2" charset="-122"/>
              </a:rPr>
              <a:t>（软著）</a:t>
            </a:r>
            <a:endParaRPr lang="zh-CN" altLang="zh-CN" sz="1600" kern="100" dirty="0">
              <a:latin typeface="Times New Roman" panose="02020603050405020304" pitchFamily="18" charset="0"/>
              <a:ea typeface="宋体" panose="02010600030101010101" pitchFamily="2" charset="-122"/>
            </a:endParaRPr>
          </a:p>
          <a:p>
            <a:pPr algn="just">
              <a:lnSpc>
                <a:spcPct val="125000"/>
              </a:lnSpc>
              <a:spcAft>
                <a:spcPts val="0"/>
              </a:spcAft>
              <a:defRPr/>
            </a:pPr>
            <a:r>
              <a:rPr lang="en-US" altLang="zh-CN" sz="1600" kern="100" dirty="0" smtClean="0">
                <a:latin typeface="Times New Roman" panose="02020603050405020304" pitchFamily="18" charset="0"/>
                <a:ea typeface="宋体" panose="02010600030101010101" pitchFamily="2" charset="-122"/>
              </a:rPr>
              <a:t>3</a:t>
            </a:r>
            <a:r>
              <a:rPr lang="zh-CN" altLang="en-US" sz="1600" kern="100" dirty="0" smtClean="0">
                <a:latin typeface="Times New Roman" panose="02020603050405020304" pitchFamily="18" charset="0"/>
                <a:ea typeface="宋体" panose="02010600030101010101" pitchFamily="2" charset="-122"/>
              </a:rPr>
              <a:t>、</a:t>
            </a:r>
            <a:r>
              <a:rPr lang="zh-CN" altLang="zh-CN" sz="1600" kern="100" dirty="0">
                <a:latin typeface="Times New Roman" panose="02020603050405020304" pitchFamily="18" charset="0"/>
                <a:ea typeface="宋体" panose="02010600030101010101" pitchFamily="2" charset="-122"/>
              </a:rPr>
              <a:t>云南电网超短期来水滚动预报软件，</a:t>
            </a:r>
            <a:r>
              <a:rPr lang="en-US" altLang="zh-CN" sz="1600" kern="100" dirty="0">
                <a:latin typeface="Times New Roman" panose="02020603050405020304" pitchFamily="18" charset="0"/>
                <a:ea typeface="宋体" panose="02010600030101010101" pitchFamily="2" charset="-122"/>
              </a:rPr>
              <a:t>2015.10. </a:t>
            </a:r>
            <a:r>
              <a:rPr lang="zh-CN" altLang="zh-CN" sz="1600" kern="100" dirty="0">
                <a:latin typeface="Times New Roman" panose="02020603050405020304" pitchFamily="18" charset="0"/>
                <a:ea typeface="宋体" panose="02010600030101010101" pitchFamily="2" charset="-122"/>
              </a:rPr>
              <a:t>流水号：</a:t>
            </a:r>
            <a:r>
              <a:rPr lang="en-US" altLang="zh-CN" sz="1600" kern="100" dirty="0" smtClean="0">
                <a:latin typeface="Times New Roman" panose="02020603050405020304" pitchFamily="18" charset="0"/>
                <a:ea typeface="宋体" panose="02010600030101010101" pitchFamily="2" charset="-122"/>
              </a:rPr>
              <a:t>2015R11L345784</a:t>
            </a:r>
            <a:r>
              <a:rPr lang="zh-CN" altLang="en-US" sz="1600" kern="100" dirty="0">
                <a:latin typeface="Times New Roman" panose="02020603050405020304" pitchFamily="18" charset="0"/>
                <a:ea typeface="宋体" panose="02010600030101010101" pitchFamily="2" charset="-122"/>
              </a:rPr>
              <a:t> （软著）</a:t>
            </a:r>
            <a:endParaRPr lang="zh-CN" altLang="zh-CN" sz="1600" kern="100" dirty="0">
              <a:latin typeface="Times New Roman" panose="02020603050405020304" pitchFamily="18" charset="0"/>
              <a:ea typeface="宋体" panose="02010600030101010101" pitchFamily="2" charset="-122"/>
            </a:endParaRPr>
          </a:p>
          <a:p>
            <a:pPr algn="just">
              <a:lnSpc>
                <a:spcPct val="125000"/>
              </a:lnSpc>
              <a:spcAft>
                <a:spcPts val="0"/>
              </a:spcAft>
              <a:defRPr/>
            </a:pPr>
            <a:r>
              <a:rPr lang="zh-CN" altLang="en-US" sz="2200" kern="100" dirty="0" smtClean="0">
                <a:solidFill>
                  <a:srgbClr val="3333FF"/>
                </a:solidFill>
                <a:latin typeface="Times New Roman" panose="02020603050405020304" pitchFamily="18" charset="0"/>
                <a:ea typeface="宋体" panose="02010600030101010101" pitchFamily="2" charset="-122"/>
              </a:rPr>
              <a:t>四、</a:t>
            </a:r>
            <a:r>
              <a:rPr lang="en-US" altLang="zh-CN" sz="2200" kern="100" dirty="0">
                <a:solidFill>
                  <a:srgbClr val="3333FF"/>
                </a:solidFill>
                <a:latin typeface="Times New Roman" panose="02020603050405020304" pitchFamily="18" charset="0"/>
                <a:ea typeface="宋体" panose="02010600030101010101" pitchFamily="2" charset="-122"/>
              </a:rPr>
              <a:t> </a:t>
            </a:r>
            <a:r>
              <a:rPr lang="zh-CN" altLang="en-US" sz="2200" kern="100" dirty="0" smtClean="0">
                <a:solidFill>
                  <a:srgbClr val="3333FF"/>
                </a:solidFill>
                <a:latin typeface="Times New Roman" panose="02020603050405020304" pitchFamily="18" charset="0"/>
                <a:ea typeface="宋体" panose="02010600030101010101" pitchFamily="2" charset="-122"/>
              </a:rPr>
              <a:t>获奖情况</a:t>
            </a:r>
            <a:endParaRPr lang="en-US" altLang="zh-CN" sz="2200" kern="100" dirty="0" smtClean="0">
              <a:solidFill>
                <a:srgbClr val="3333FF"/>
              </a:solidFill>
              <a:latin typeface="Times New Roman" panose="02020603050405020304" pitchFamily="18" charset="0"/>
              <a:ea typeface="宋体" panose="02010600030101010101" pitchFamily="2" charset="-122"/>
            </a:endParaRPr>
          </a:p>
          <a:p>
            <a:pPr algn="just">
              <a:lnSpc>
                <a:spcPct val="125000"/>
              </a:lnSpc>
              <a:spcAft>
                <a:spcPts val="0"/>
              </a:spcAft>
              <a:defRPr/>
            </a:pPr>
            <a:r>
              <a:rPr lang="zh-CN" altLang="zh-CN" sz="1600" kern="100" dirty="0">
                <a:latin typeface="Times New Roman" panose="02020603050405020304" pitchFamily="18" charset="0"/>
                <a:ea typeface="宋体" panose="02010600030101010101" pitchFamily="2" charset="-122"/>
              </a:rPr>
              <a:t>获得</a:t>
            </a:r>
            <a:r>
              <a:rPr lang="en-US" altLang="zh-CN" sz="1600" kern="100" dirty="0">
                <a:latin typeface="Times New Roman" panose="02020603050405020304" pitchFamily="18" charset="0"/>
                <a:ea typeface="宋体" panose="02010600030101010101" pitchFamily="2" charset="-122"/>
              </a:rPr>
              <a:t>2015</a:t>
            </a:r>
            <a:r>
              <a:rPr lang="zh-CN" altLang="zh-CN" sz="1600" kern="100" dirty="0">
                <a:latin typeface="Times New Roman" panose="02020603050405020304" pitchFamily="18" charset="0"/>
                <a:ea typeface="宋体" panose="02010600030101010101" pitchFamily="2" charset="-122"/>
              </a:rPr>
              <a:t>年度云南电网有限责任公司科技进步三等奖，证书编号：</a:t>
            </a:r>
            <a:r>
              <a:rPr lang="en-US" altLang="zh-CN" sz="1600" kern="100" dirty="0">
                <a:latin typeface="Times New Roman" panose="02020603050405020304" pitchFamily="18" charset="0"/>
                <a:ea typeface="宋体" panose="02010600030101010101" pitchFamily="2" charset="-122"/>
              </a:rPr>
              <a:t>2016-KJ49-G03</a:t>
            </a:r>
            <a:endParaRPr lang="zh-CN" altLang="zh-CN" sz="1600" kern="100" dirty="0">
              <a:latin typeface="Times New Roman" panose="02020603050405020304" pitchFamily="18" charset="0"/>
              <a:ea typeface="宋体" panose="02010600030101010101" pitchFamily="2" charset="-122"/>
            </a:endParaRPr>
          </a:p>
        </p:txBody>
      </p:sp>
    </p:spTree>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8" name="Text Box 4"/>
          <p:cNvSpPr txBox="1">
            <a:spLocks noChangeArrowheads="1"/>
          </p:cNvSpPr>
          <p:nvPr/>
        </p:nvSpPr>
        <p:spPr bwMode="auto">
          <a:xfrm>
            <a:off x="1295400" y="1423988"/>
            <a:ext cx="6553200" cy="2378075"/>
          </a:xfrm>
          <a:prstGeom prst="rect">
            <a:avLst/>
          </a:prstGeom>
          <a:noFill/>
          <a:ln w="9525">
            <a:noFill/>
            <a:miter lim="800000"/>
            <a:headEnd/>
            <a:tailEnd/>
          </a:ln>
          <a:effectLst/>
        </p:spPr>
        <p:txBody>
          <a:bodyPr>
            <a:spAutoFit/>
          </a:bodyPr>
          <a:lstStyle/>
          <a:p>
            <a:pPr algn="ctr" eaLnBrk="1" hangingPunct="1">
              <a:spcBef>
                <a:spcPct val="50000"/>
              </a:spcBef>
              <a:defRPr/>
            </a:pPr>
            <a:r>
              <a:rPr lang="zh-CN" altLang="zh-CN" sz="6000" noProof="1">
                <a:solidFill>
                  <a:srgbClr val="000099"/>
                </a:solidFill>
                <a:effectLst>
                  <a:outerShdw blurRad="38100" dist="38100" dir="2700000" algn="tl">
                    <a:srgbClr val="C0C0C0"/>
                  </a:outerShdw>
                </a:effectLst>
                <a:latin typeface="黑体" pitchFamily="2" charset="-122"/>
                <a:ea typeface="黑体" pitchFamily="2" charset="-122"/>
              </a:rPr>
              <a:t>汇报</a:t>
            </a:r>
            <a:r>
              <a:rPr lang="zh-CN" sz="6000">
                <a:solidFill>
                  <a:srgbClr val="000099"/>
                </a:solidFill>
                <a:effectLst>
                  <a:outerShdw blurRad="38100" dist="38100" dir="2700000" algn="tl">
                    <a:srgbClr val="C0C0C0"/>
                  </a:outerShdw>
                </a:effectLst>
                <a:latin typeface="黑体" pitchFamily="2" charset="-122"/>
                <a:ea typeface="黑体" pitchFamily="2" charset="-122"/>
              </a:rPr>
              <a:t>完毕</a:t>
            </a:r>
            <a:endParaRPr lang="zh-CN" altLang="en-US" sz="6000">
              <a:solidFill>
                <a:srgbClr val="000099"/>
              </a:solidFill>
              <a:effectLst>
                <a:outerShdw blurRad="38100" dist="38100" dir="2700000" algn="tl">
                  <a:srgbClr val="C0C0C0"/>
                </a:outerShdw>
              </a:effectLst>
              <a:latin typeface="黑体" pitchFamily="2" charset="-122"/>
              <a:ea typeface="黑体" pitchFamily="2" charset="-122"/>
            </a:endParaRPr>
          </a:p>
          <a:p>
            <a:pPr algn="ctr" eaLnBrk="1" hangingPunct="1">
              <a:spcBef>
                <a:spcPct val="50000"/>
              </a:spcBef>
              <a:defRPr/>
            </a:pPr>
            <a:r>
              <a:rPr lang="zh-CN" altLang="en-US" sz="6000">
                <a:solidFill>
                  <a:srgbClr val="000099"/>
                </a:solidFill>
                <a:effectLst>
                  <a:outerShdw blurRad="38100" dist="38100" dir="2700000" algn="tl">
                    <a:srgbClr val="C0C0C0"/>
                  </a:outerShdw>
                </a:effectLst>
                <a:latin typeface="黑体" pitchFamily="2" charset="-122"/>
                <a:ea typeface="黑体" pitchFamily="2" charset="-122"/>
              </a:rPr>
              <a:t> </a:t>
            </a:r>
            <a:r>
              <a:rPr lang="zh-CN" sz="6000">
                <a:solidFill>
                  <a:srgbClr val="000099"/>
                </a:solidFill>
                <a:effectLst>
                  <a:outerShdw blurRad="38100" dist="38100" dir="2700000" algn="tl">
                    <a:srgbClr val="C0C0C0"/>
                  </a:outerShdw>
                </a:effectLst>
                <a:latin typeface="黑体" pitchFamily="2" charset="-122"/>
                <a:ea typeface="黑体" pitchFamily="2" charset="-122"/>
              </a:rPr>
              <a:t>谢谢</a:t>
            </a:r>
            <a:r>
              <a:rPr lang="zh-CN" altLang="en-US" sz="6000">
                <a:solidFill>
                  <a:srgbClr val="000099"/>
                </a:solidFill>
                <a:effectLst>
                  <a:outerShdw blurRad="38100" dist="38100" dir="2700000" algn="tl">
                    <a:srgbClr val="C0C0C0"/>
                  </a:outerShdw>
                </a:effectLst>
                <a:latin typeface="黑体" pitchFamily="2" charset="-122"/>
                <a:ea typeface="黑体" pitchFamily="2" charset="-122"/>
              </a:rPr>
              <a:t>各位专家！</a:t>
            </a:r>
            <a:endParaRPr lang="zh-CN" altLang="en-US" sz="6000">
              <a:solidFill>
                <a:srgbClr val="000099"/>
              </a:solidFill>
              <a:effectLst>
                <a:outerShdw blurRad="38100" dist="38100" dir="2700000" algn="tl">
                  <a:srgbClr val="C0C0C0"/>
                </a:outerShdw>
              </a:effectLst>
              <a:latin typeface="仿宋_GB2312" pitchFamily="49" charset="-122"/>
              <a:ea typeface="仿宋_GB2312" pitchFamily="49" charset="-122"/>
            </a:endParaRPr>
          </a:p>
        </p:txBody>
      </p:sp>
      <p:graphicFrame>
        <p:nvGraphicFramePr>
          <p:cNvPr id="97283" name="Object 2"/>
          <p:cNvGraphicFramePr>
            <a:graphicFrameLocks noChangeAspect="1"/>
          </p:cNvGraphicFramePr>
          <p:nvPr/>
        </p:nvGraphicFramePr>
        <p:xfrm>
          <a:off x="2995613" y="3957638"/>
          <a:ext cx="3228975" cy="1757362"/>
        </p:xfrm>
        <a:graphic>
          <a:graphicData uri="http://schemas.openxmlformats.org/presentationml/2006/ole">
            <mc:AlternateContent xmlns:mc="http://schemas.openxmlformats.org/markup-compatibility/2006">
              <mc:Choice xmlns:v="urn:schemas-microsoft-com:vml" Requires="v">
                <p:oleObj spid="_x0000_s97298" name="剪辑" r:id="rId3" imgW="5349875" imgH="2911475" progId="MS_ClipArt_Gallery.2">
                  <p:embed/>
                </p:oleObj>
              </mc:Choice>
              <mc:Fallback>
                <p:oleObj name="剪辑" r:id="rId3" imgW="5349875" imgH="2911475"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13" y="3957638"/>
                        <a:ext cx="3228975" cy="175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4"/>
          <p:cNvSpPr txBox="1">
            <a:spLocks noChangeArrowheads="1"/>
          </p:cNvSpPr>
          <p:nvPr/>
        </p:nvSpPr>
        <p:spPr bwMode="auto">
          <a:xfrm>
            <a:off x="28575" y="0"/>
            <a:ext cx="91154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dirty="0">
                <a:solidFill>
                  <a:srgbClr val="0000CC"/>
                </a:solidFill>
                <a:latin typeface="Times New Roman" panose="02020603050405020304" pitchFamily="18" charset="0"/>
                <a:ea typeface="隶书" panose="02010509060101010101" pitchFamily="49" charset="-122"/>
                <a:cs typeface="Times New Roman" panose="02020603050405020304" pitchFamily="18" charset="0"/>
              </a:rPr>
              <a:t>1. </a:t>
            </a:r>
            <a:r>
              <a:rPr lang="zh-CN" altLang="en-US" sz="4800" b="0" dirty="0">
                <a:solidFill>
                  <a:srgbClr val="0000CC"/>
                </a:solidFill>
                <a:latin typeface="Times New Roman" panose="02020603050405020304" pitchFamily="18" charset="0"/>
                <a:ea typeface="隶书" panose="02010509060101010101" pitchFamily="49" charset="-122"/>
                <a:cs typeface="Times New Roman" panose="02020603050405020304" pitchFamily="18" charset="0"/>
              </a:rPr>
              <a:t>研究</a:t>
            </a:r>
            <a:r>
              <a:rPr lang="zh-CN" altLang="en-US" sz="4800" b="0" dirty="0" smtClean="0">
                <a:solidFill>
                  <a:srgbClr val="0000CC"/>
                </a:solidFill>
                <a:ea typeface="隶书" panose="02010509060101010101" pitchFamily="49" charset="-122"/>
                <a:cs typeface="Times New Roman" panose="02020603050405020304" pitchFamily="18" charset="0"/>
              </a:rPr>
              <a:t>背景</a:t>
            </a:r>
            <a:endParaRPr lang="zh-CN" altLang="en-US" sz="4800" b="0" dirty="0">
              <a:solidFill>
                <a:srgbClr val="0000CC"/>
              </a:solidFill>
              <a:ea typeface="隶书" panose="02010509060101010101" pitchFamily="49" charset="-122"/>
              <a:cs typeface="Times New Roman" panose="02020603050405020304" pitchFamily="18" charset="0"/>
            </a:endParaRPr>
          </a:p>
        </p:txBody>
      </p:sp>
      <p:sp>
        <p:nvSpPr>
          <p:cNvPr id="24" name="矩形 23"/>
          <p:cNvSpPr/>
          <p:nvPr/>
        </p:nvSpPr>
        <p:spPr>
          <a:xfrm>
            <a:off x="115888" y="1364397"/>
            <a:ext cx="9028112" cy="1938992"/>
          </a:xfrm>
          <a:prstGeom prst="rect">
            <a:avLst/>
          </a:prstGeom>
        </p:spPr>
        <p:txBody>
          <a:bodyPr>
            <a:spAutoFit/>
          </a:bodyPr>
          <a:lstStyle/>
          <a:p>
            <a:pPr>
              <a:lnSpc>
                <a:spcPct val="150000"/>
              </a:lnSpc>
              <a:defRPr/>
            </a:pPr>
            <a:r>
              <a:rPr lang="zh-CN" altLang="en-US" kern="100" dirty="0" smtClean="0">
                <a:latin typeface="Times New Roman" panose="02020603050405020304" pitchFamily="18" charset="0"/>
                <a:ea typeface="楷体_GB2312"/>
                <a:cs typeface="Times New Roman" panose="02020603050405020304" pitchFamily="18" charset="0"/>
              </a:rPr>
              <a:t>        云南</a:t>
            </a:r>
            <a:r>
              <a:rPr lang="zh-CN" altLang="en-US" kern="100" dirty="0">
                <a:latin typeface="Times New Roman" panose="02020603050405020304" pitchFamily="18" charset="0"/>
                <a:ea typeface="楷体_GB2312"/>
                <a:cs typeface="Times New Roman" panose="02020603050405020304" pitchFamily="18" charset="0"/>
              </a:rPr>
              <a:t>水电</a:t>
            </a:r>
            <a:r>
              <a:rPr lang="zh-CN" altLang="en-US" kern="100" dirty="0">
                <a:solidFill>
                  <a:srgbClr val="3333FF"/>
                </a:solidFill>
                <a:latin typeface="Times New Roman" panose="02020603050405020304" pitchFamily="18" charset="0"/>
                <a:ea typeface="楷体_GB2312"/>
                <a:cs typeface="Times New Roman" panose="02020603050405020304" pitchFamily="18" charset="0"/>
              </a:rPr>
              <a:t>短期调度</a:t>
            </a:r>
            <a:r>
              <a:rPr lang="zh-CN" altLang="en-US" kern="100" dirty="0">
                <a:latin typeface="Times New Roman" panose="02020603050405020304" pitchFamily="18" charset="0"/>
                <a:ea typeface="楷体_GB2312"/>
                <a:cs typeface="Times New Roman" panose="02020603050405020304" pitchFamily="18" charset="0"/>
              </a:rPr>
              <a:t>计划主要基于</a:t>
            </a:r>
            <a:r>
              <a:rPr lang="zh-CN" altLang="en-US" kern="100" dirty="0">
                <a:solidFill>
                  <a:srgbClr val="3333FF"/>
                </a:solidFill>
                <a:latin typeface="Times New Roman" panose="02020603050405020304" pitchFamily="18" charset="0"/>
                <a:ea typeface="楷体_GB2312"/>
                <a:cs typeface="Times New Roman" panose="02020603050405020304" pitchFamily="18" charset="0"/>
              </a:rPr>
              <a:t>日前预测负荷</a:t>
            </a:r>
            <a:r>
              <a:rPr lang="zh-CN" altLang="en-US" kern="100" dirty="0" smtClean="0">
                <a:latin typeface="Times New Roman" panose="02020603050405020304" pitchFamily="18" charset="0"/>
                <a:ea typeface="楷体_GB2312"/>
                <a:cs typeface="Times New Roman" panose="02020603050405020304" pitchFamily="18" charset="0"/>
              </a:rPr>
              <a:t>和</a:t>
            </a:r>
            <a:r>
              <a:rPr lang="zh-CN" altLang="en-US" kern="100" dirty="0" smtClean="0">
                <a:solidFill>
                  <a:srgbClr val="3333FF"/>
                </a:solidFill>
                <a:latin typeface="Times New Roman" panose="02020603050405020304" pitchFamily="18" charset="0"/>
                <a:ea typeface="楷体_GB2312"/>
                <a:cs typeface="Times New Roman" panose="02020603050405020304" pitchFamily="18" charset="0"/>
              </a:rPr>
              <a:t>区间</a:t>
            </a:r>
            <a:r>
              <a:rPr lang="zh-CN" altLang="en-US" kern="100" dirty="0">
                <a:solidFill>
                  <a:srgbClr val="3333FF"/>
                </a:solidFill>
                <a:latin typeface="Times New Roman" panose="02020603050405020304" pitchFamily="18" charset="0"/>
                <a:ea typeface="楷体_GB2312"/>
                <a:cs typeface="Times New Roman" panose="02020603050405020304" pitchFamily="18" charset="0"/>
              </a:rPr>
              <a:t>来水</a:t>
            </a:r>
            <a:r>
              <a:rPr lang="zh-CN" altLang="en-US" kern="100" dirty="0">
                <a:latin typeface="Times New Roman" panose="02020603050405020304" pitchFamily="18" charset="0"/>
                <a:ea typeface="楷体_GB2312"/>
                <a:cs typeface="Times New Roman" panose="02020603050405020304" pitchFamily="18" charset="0"/>
              </a:rPr>
              <a:t>情况而制定的</a:t>
            </a:r>
            <a:r>
              <a:rPr lang="zh-CN" altLang="en-US" kern="100" dirty="0" smtClean="0">
                <a:latin typeface="Times New Roman" panose="02020603050405020304" pitchFamily="18" charset="0"/>
                <a:ea typeface="楷体_GB2312"/>
                <a:cs typeface="Times New Roman" panose="02020603050405020304" pitchFamily="18" charset="0"/>
              </a:rPr>
              <a:t>，由于预报存在误差，</a:t>
            </a:r>
            <a:r>
              <a:rPr lang="zh-CN" altLang="en-US" kern="100" dirty="0" smtClean="0">
                <a:solidFill>
                  <a:srgbClr val="FF0000"/>
                </a:solidFill>
                <a:latin typeface="Times New Roman" panose="02020603050405020304" pitchFamily="18" charset="0"/>
                <a:ea typeface="楷体_GB2312"/>
                <a:cs typeface="Times New Roman" panose="02020603050405020304" pitchFamily="18" charset="0"/>
              </a:rPr>
              <a:t>短期发电计划难以直接应用于实时调度</a:t>
            </a:r>
            <a:r>
              <a:rPr lang="zh-CN" altLang="en-US" kern="100" dirty="0" smtClean="0">
                <a:latin typeface="Times New Roman" panose="02020603050405020304" pitchFamily="18" charset="0"/>
                <a:ea typeface="楷体_GB2312"/>
                <a:cs typeface="Times New Roman" panose="02020603050405020304" pitchFamily="18" charset="0"/>
              </a:rPr>
              <a:t>。由于电站多、缺少实时预报以及滞时影响，目前实时调度时只能依靠主要依靠人工计算和经验</a:t>
            </a:r>
            <a:r>
              <a:rPr lang="zh-CN" altLang="en-US" kern="100" dirty="0">
                <a:latin typeface="Times New Roman" panose="02020603050405020304" pitchFamily="18" charset="0"/>
                <a:ea typeface="楷体_GB2312"/>
                <a:cs typeface="Times New Roman" panose="02020603050405020304" pitchFamily="18" charset="0"/>
              </a:rPr>
              <a:t>调整</a:t>
            </a:r>
            <a:r>
              <a:rPr lang="zh-CN" altLang="en-US" kern="100" dirty="0" smtClean="0">
                <a:latin typeface="Times New Roman" panose="02020603050405020304" pitchFamily="18" charset="0"/>
                <a:ea typeface="楷体_GB2312"/>
                <a:cs typeface="Times New Roman" panose="02020603050405020304" pitchFamily="18" charset="0"/>
              </a:rPr>
              <a:t>，</a:t>
            </a:r>
            <a:r>
              <a:rPr lang="zh-CN" altLang="en-US" kern="100" dirty="0" smtClean="0">
                <a:solidFill>
                  <a:srgbClr val="FF0000"/>
                </a:solidFill>
                <a:latin typeface="Times New Roman" panose="02020603050405020304" pitchFamily="18" charset="0"/>
                <a:ea typeface="楷体_GB2312"/>
                <a:cs typeface="Times New Roman" panose="02020603050405020304" pitchFamily="18" charset="0"/>
              </a:rPr>
              <a:t>结果导致期末水位达不到预控目标，弃水和窝电现象比较严重</a:t>
            </a:r>
            <a:r>
              <a:rPr lang="zh-CN" altLang="en-US" kern="100" dirty="0" smtClean="0">
                <a:latin typeface="Times New Roman" panose="02020603050405020304" pitchFamily="18" charset="0"/>
                <a:ea typeface="楷体_GB2312"/>
                <a:cs typeface="Times New Roman" panose="02020603050405020304" pitchFamily="18" charset="0"/>
              </a:rPr>
              <a:t>。</a:t>
            </a:r>
            <a:endParaRPr lang="zh-CN" altLang="en-US" dirty="0"/>
          </a:p>
        </p:txBody>
      </p:sp>
      <p:sp>
        <p:nvSpPr>
          <p:cNvPr id="15" name="圆角矩形 16"/>
          <p:cNvSpPr/>
          <p:nvPr/>
        </p:nvSpPr>
        <p:spPr>
          <a:xfrm>
            <a:off x="457200" y="4226718"/>
            <a:ext cx="1179513" cy="682625"/>
          </a:xfrm>
          <a:prstGeom prst="roundRect">
            <a:avLst>
              <a:gd name="adj" fmla="val 5054"/>
            </a:avLst>
          </a:prstGeom>
          <a:solidFill>
            <a:schemeClr val="bg1"/>
          </a:solidFill>
          <a:ln w="19050">
            <a:solidFill>
              <a:srgbClr val="3333FF"/>
            </a:solidFill>
          </a:ln>
          <a:effectLst/>
        </p:spPr>
        <p:style>
          <a:lnRef idx="1">
            <a:schemeClr val="dk1"/>
          </a:lnRef>
          <a:fillRef idx="2">
            <a:schemeClr val="dk1"/>
          </a:fillRef>
          <a:effectRef idx="1">
            <a:schemeClr val="dk1"/>
          </a:effectRef>
          <a:fontRef idx="minor">
            <a:schemeClr val="dk1"/>
          </a:fontRef>
        </p:style>
        <p:txBody>
          <a:bodyPr lIns="3600" tIns="54000" rIns="3600" bIns="54000" anchor="ctr">
            <a:spAutoFit/>
          </a:bodyPr>
          <a:lstStyle/>
          <a:p>
            <a:pPr algn="ctr" eaLnBrk="1" fontAlgn="auto" hangingPunct="1">
              <a:spcBef>
                <a:spcPts val="0"/>
              </a:spcBef>
              <a:spcAft>
                <a:spcPts val="0"/>
              </a:spcAft>
              <a:defRPr/>
            </a:pPr>
            <a:r>
              <a:rPr lang="zh-CN" altLang="en-US" sz="1800" dirty="0">
                <a:solidFill>
                  <a:srgbClr val="00009E"/>
                </a:solidFill>
                <a:ea typeface="微软雅黑" pitchFamily="34" charset="-122"/>
              </a:rPr>
              <a:t>预测</a:t>
            </a:r>
            <a:endParaRPr lang="en-US" altLang="zh-CN" sz="1800" dirty="0">
              <a:solidFill>
                <a:srgbClr val="00009E"/>
              </a:solidFill>
              <a:ea typeface="微软雅黑" pitchFamily="34" charset="-122"/>
            </a:endParaRPr>
          </a:p>
          <a:p>
            <a:pPr algn="ctr" eaLnBrk="1" fontAlgn="auto" hangingPunct="1">
              <a:spcBef>
                <a:spcPts val="0"/>
              </a:spcBef>
              <a:spcAft>
                <a:spcPts val="0"/>
              </a:spcAft>
              <a:defRPr/>
            </a:pPr>
            <a:r>
              <a:rPr lang="zh-CN" altLang="en-US" sz="1800" dirty="0">
                <a:solidFill>
                  <a:srgbClr val="00009E"/>
                </a:solidFill>
                <a:ea typeface="微软雅黑" pitchFamily="34" charset="-122"/>
              </a:rPr>
              <a:t>日前负荷</a:t>
            </a:r>
          </a:p>
        </p:txBody>
      </p:sp>
      <p:sp>
        <p:nvSpPr>
          <p:cNvPr id="17" name="圆角矩形 16"/>
          <p:cNvSpPr/>
          <p:nvPr/>
        </p:nvSpPr>
        <p:spPr>
          <a:xfrm>
            <a:off x="2601913" y="4226718"/>
            <a:ext cx="1123950" cy="682625"/>
          </a:xfrm>
          <a:prstGeom prst="roundRect">
            <a:avLst>
              <a:gd name="adj" fmla="val 5054"/>
            </a:avLst>
          </a:prstGeom>
          <a:solidFill>
            <a:schemeClr val="bg1"/>
          </a:solidFill>
          <a:ln w="19050">
            <a:solidFill>
              <a:srgbClr val="3333FF"/>
            </a:solidFill>
          </a:ln>
          <a:effectLst/>
        </p:spPr>
        <p:style>
          <a:lnRef idx="1">
            <a:schemeClr val="dk1"/>
          </a:lnRef>
          <a:fillRef idx="2">
            <a:schemeClr val="dk1"/>
          </a:fillRef>
          <a:effectRef idx="1">
            <a:schemeClr val="dk1"/>
          </a:effectRef>
          <a:fontRef idx="minor">
            <a:schemeClr val="dk1"/>
          </a:fontRef>
        </p:style>
        <p:txBody>
          <a:bodyPr lIns="3600" tIns="54000" rIns="3600" bIns="54000" anchor="ctr">
            <a:spAutoFit/>
          </a:bodyPr>
          <a:lstStyle/>
          <a:p>
            <a:pPr algn="ctr" eaLnBrk="1" fontAlgn="auto" hangingPunct="1">
              <a:spcBef>
                <a:spcPts val="0"/>
              </a:spcBef>
              <a:spcAft>
                <a:spcPts val="0"/>
              </a:spcAft>
              <a:defRPr/>
            </a:pPr>
            <a:r>
              <a:rPr lang="zh-CN" altLang="en-US" sz="1800" dirty="0">
                <a:solidFill>
                  <a:srgbClr val="00009E"/>
                </a:solidFill>
                <a:ea typeface="微软雅黑" pitchFamily="34" charset="-122"/>
              </a:rPr>
              <a:t>预测</a:t>
            </a:r>
            <a:endParaRPr lang="en-US" altLang="zh-CN" sz="1800" dirty="0">
              <a:solidFill>
                <a:srgbClr val="00009E"/>
              </a:solidFill>
              <a:ea typeface="微软雅黑" pitchFamily="34" charset="-122"/>
            </a:endParaRPr>
          </a:p>
          <a:p>
            <a:pPr algn="ctr" eaLnBrk="1" fontAlgn="auto" hangingPunct="1">
              <a:spcBef>
                <a:spcPts val="0"/>
              </a:spcBef>
              <a:spcAft>
                <a:spcPts val="0"/>
              </a:spcAft>
              <a:defRPr/>
            </a:pPr>
            <a:r>
              <a:rPr lang="zh-CN" altLang="en-US" sz="1800" dirty="0">
                <a:solidFill>
                  <a:srgbClr val="00009E"/>
                </a:solidFill>
                <a:ea typeface="微软雅黑" pitchFamily="34" charset="-122"/>
              </a:rPr>
              <a:t>区间来水</a:t>
            </a:r>
          </a:p>
        </p:txBody>
      </p:sp>
      <p:sp>
        <p:nvSpPr>
          <p:cNvPr id="3" name="加号 2"/>
          <p:cNvSpPr/>
          <p:nvPr/>
        </p:nvSpPr>
        <p:spPr bwMode="auto">
          <a:xfrm>
            <a:off x="1858963" y="4339430"/>
            <a:ext cx="519112" cy="457200"/>
          </a:xfrm>
          <a:prstGeom prst="mathPlus">
            <a:avLst/>
          </a:prstGeom>
          <a:solidFill>
            <a:schemeClr val="accent1"/>
          </a:solidFill>
          <a:ln w="9525" cap="flat" cmpd="sng" algn="ctr">
            <a:solidFill>
              <a:srgbClr val="009900"/>
            </a:solidFill>
            <a:prstDash val="solid"/>
            <a:round/>
            <a:headEnd type="none" w="med" len="med"/>
            <a:tailEnd type="none" w="med" len="med"/>
          </a:ln>
          <a:effectLst/>
        </p:spPr>
        <p:txBody>
          <a:bodyPr/>
          <a:lstStyle/>
          <a:p>
            <a:pPr algn="ctr">
              <a:defRPr/>
            </a:pPr>
            <a:endParaRPr lang="zh-CN" altLang="en-US">
              <a:latin typeface="Arial" charset="0"/>
              <a:ea typeface="黑体" pitchFamily="2" charset="-122"/>
            </a:endParaRPr>
          </a:p>
        </p:txBody>
      </p:sp>
      <p:sp>
        <p:nvSpPr>
          <p:cNvPr id="20" name="圆角矩形 16"/>
          <p:cNvSpPr/>
          <p:nvPr/>
        </p:nvSpPr>
        <p:spPr>
          <a:xfrm>
            <a:off x="5005388" y="4226718"/>
            <a:ext cx="1563687" cy="682625"/>
          </a:xfrm>
          <a:prstGeom prst="roundRect">
            <a:avLst>
              <a:gd name="adj" fmla="val 5054"/>
            </a:avLst>
          </a:prstGeom>
          <a:solidFill>
            <a:schemeClr val="bg1"/>
          </a:solidFill>
          <a:ln w="19050">
            <a:solidFill>
              <a:srgbClr val="3333FF"/>
            </a:solidFill>
          </a:ln>
          <a:effectLst/>
        </p:spPr>
        <p:style>
          <a:lnRef idx="1">
            <a:schemeClr val="dk1"/>
          </a:lnRef>
          <a:fillRef idx="2">
            <a:schemeClr val="dk1"/>
          </a:fillRef>
          <a:effectRef idx="1">
            <a:schemeClr val="dk1"/>
          </a:effectRef>
          <a:fontRef idx="minor">
            <a:schemeClr val="dk1"/>
          </a:fontRef>
        </p:style>
        <p:txBody>
          <a:bodyPr lIns="3600" tIns="54000" rIns="3600" bIns="54000" anchor="ctr">
            <a:spAutoFit/>
          </a:bodyPr>
          <a:lstStyle/>
          <a:p>
            <a:pPr algn="ctr" eaLnBrk="1" fontAlgn="auto" hangingPunct="1">
              <a:spcBef>
                <a:spcPts val="0"/>
              </a:spcBef>
              <a:spcAft>
                <a:spcPts val="0"/>
              </a:spcAft>
              <a:defRPr/>
            </a:pPr>
            <a:r>
              <a:rPr lang="zh-CN" altLang="en-US" sz="1800" dirty="0">
                <a:solidFill>
                  <a:srgbClr val="00009E"/>
                </a:solidFill>
                <a:ea typeface="微软雅黑" pitchFamily="34" charset="-122"/>
              </a:rPr>
              <a:t>日前</a:t>
            </a:r>
            <a:endParaRPr lang="en-US" altLang="zh-CN" sz="1800" dirty="0">
              <a:solidFill>
                <a:srgbClr val="00009E"/>
              </a:solidFill>
              <a:ea typeface="微软雅黑" pitchFamily="34" charset="-122"/>
            </a:endParaRPr>
          </a:p>
          <a:p>
            <a:pPr algn="ctr" eaLnBrk="1" fontAlgn="auto" hangingPunct="1">
              <a:spcBef>
                <a:spcPts val="0"/>
              </a:spcBef>
              <a:spcAft>
                <a:spcPts val="0"/>
              </a:spcAft>
              <a:defRPr/>
            </a:pPr>
            <a:r>
              <a:rPr lang="en-US" altLang="zh-CN" sz="1800" dirty="0">
                <a:solidFill>
                  <a:srgbClr val="00009E"/>
                </a:solidFill>
                <a:ea typeface="微软雅黑" pitchFamily="34" charset="-122"/>
              </a:rPr>
              <a:t>96</a:t>
            </a:r>
            <a:r>
              <a:rPr lang="zh-CN" altLang="en-US" sz="1800" dirty="0">
                <a:solidFill>
                  <a:srgbClr val="00009E"/>
                </a:solidFill>
                <a:ea typeface="微软雅黑" pitchFamily="34" charset="-122"/>
              </a:rPr>
              <a:t>点发电计划</a:t>
            </a:r>
          </a:p>
        </p:txBody>
      </p:sp>
      <p:sp>
        <p:nvSpPr>
          <p:cNvPr id="43" name="虚尾箭头 42"/>
          <p:cNvSpPr/>
          <p:nvPr/>
        </p:nvSpPr>
        <p:spPr bwMode="auto">
          <a:xfrm>
            <a:off x="3949700" y="4420393"/>
            <a:ext cx="833438" cy="295275"/>
          </a:xfrm>
          <a:prstGeom prst="stripedRightArrow">
            <a:avLst/>
          </a:prstGeom>
          <a:solidFill>
            <a:schemeClr val="accent1"/>
          </a:solidFill>
          <a:ln w="9525" cap="flat" cmpd="sng" algn="ctr">
            <a:solidFill>
              <a:srgbClr val="009900"/>
            </a:solidFill>
            <a:prstDash val="solid"/>
            <a:round/>
            <a:headEnd type="none" w="med" len="med"/>
            <a:tailEnd type="none" w="med" len="med"/>
          </a:ln>
          <a:effectLst/>
        </p:spPr>
        <p:txBody>
          <a:bodyPr/>
          <a:lstStyle/>
          <a:p>
            <a:pPr algn="ctr">
              <a:defRPr/>
            </a:pPr>
            <a:endParaRPr lang="zh-CN" altLang="en-US">
              <a:latin typeface="Arial" charset="0"/>
              <a:ea typeface="黑体" pitchFamily="2" charset="-122"/>
            </a:endParaRPr>
          </a:p>
        </p:txBody>
      </p:sp>
      <p:grpSp>
        <p:nvGrpSpPr>
          <p:cNvPr id="5" name="组合 4"/>
          <p:cNvGrpSpPr/>
          <p:nvPr/>
        </p:nvGrpSpPr>
        <p:grpSpPr>
          <a:xfrm>
            <a:off x="429418" y="3357563"/>
            <a:ext cx="1235075" cy="809227"/>
            <a:chOff x="429418" y="3012283"/>
            <a:chExt cx="1235075" cy="809227"/>
          </a:xfrm>
        </p:grpSpPr>
        <p:sp>
          <p:nvSpPr>
            <p:cNvPr id="11274" name="下箭头 37"/>
            <p:cNvSpPr>
              <a:spLocks noChangeArrowheads="1"/>
            </p:cNvSpPr>
            <p:nvPr/>
          </p:nvSpPr>
          <p:spPr bwMode="auto">
            <a:xfrm>
              <a:off x="952500" y="3524648"/>
              <a:ext cx="165100" cy="296862"/>
            </a:xfrm>
            <a:prstGeom prst="downArrow">
              <a:avLst>
                <a:gd name="adj1" fmla="val 50000"/>
                <a:gd name="adj2" fmla="val 50263"/>
              </a:avLst>
            </a:prstGeom>
            <a:solidFill>
              <a:schemeClr val="accent1"/>
            </a:solidFill>
            <a:ln w="9525" algn="ctr">
              <a:solidFill>
                <a:srgbClr val="009900"/>
              </a:solidFill>
              <a:round/>
              <a:headEnd/>
              <a:tailEnd/>
            </a:ln>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11279" name="文本框 77"/>
            <p:cNvSpPr txBox="1">
              <a:spLocks noChangeArrowheads="1"/>
            </p:cNvSpPr>
            <p:nvPr/>
          </p:nvSpPr>
          <p:spPr bwMode="auto">
            <a:xfrm>
              <a:off x="429418" y="301228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800" dirty="0"/>
                <a:t>预测误差</a:t>
              </a:r>
            </a:p>
          </p:txBody>
        </p:sp>
      </p:grpSp>
      <p:grpSp>
        <p:nvGrpSpPr>
          <p:cNvPr id="6" name="组合 5"/>
          <p:cNvGrpSpPr/>
          <p:nvPr/>
        </p:nvGrpSpPr>
        <p:grpSpPr>
          <a:xfrm>
            <a:off x="2227264" y="3234104"/>
            <a:ext cx="2139155" cy="981501"/>
            <a:chOff x="2227264" y="2888824"/>
            <a:chExt cx="2139155" cy="981501"/>
          </a:xfrm>
        </p:grpSpPr>
        <p:sp>
          <p:nvSpPr>
            <p:cNvPr id="11275" name="下箭头 66"/>
            <p:cNvSpPr>
              <a:spLocks noChangeArrowheads="1"/>
            </p:cNvSpPr>
            <p:nvPr/>
          </p:nvSpPr>
          <p:spPr bwMode="auto">
            <a:xfrm>
              <a:off x="3121025" y="3543300"/>
              <a:ext cx="166688" cy="327025"/>
            </a:xfrm>
            <a:prstGeom prst="downArrow">
              <a:avLst>
                <a:gd name="adj1" fmla="val 50000"/>
                <a:gd name="adj2" fmla="val 49783"/>
              </a:avLst>
            </a:prstGeom>
            <a:solidFill>
              <a:schemeClr val="accent1"/>
            </a:solidFill>
            <a:ln w="9525" algn="ctr">
              <a:solidFill>
                <a:srgbClr val="009900"/>
              </a:solidFill>
              <a:round/>
              <a:headEnd/>
              <a:tailEnd/>
            </a:ln>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sp>
          <p:nvSpPr>
            <p:cNvPr id="11280" name="文本框 79"/>
            <p:cNvSpPr txBox="1">
              <a:spLocks noChangeArrowheads="1"/>
            </p:cNvSpPr>
            <p:nvPr/>
          </p:nvSpPr>
          <p:spPr bwMode="auto">
            <a:xfrm>
              <a:off x="2227264" y="2888824"/>
              <a:ext cx="21391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800" dirty="0" smtClean="0"/>
                <a:t>水电站数量太多</a:t>
              </a:r>
              <a:endParaRPr lang="en-US" altLang="zh-CN" sz="1800" dirty="0" smtClean="0"/>
            </a:p>
            <a:p>
              <a:pPr algn="ctr"/>
              <a:r>
                <a:rPr lang="zh-CN" altLang="en-US" sz="1800" dirty="0" smtClean="0"/>
                <a:t>缺少实时区间预报</a:t>
              </a:r>
              <a:endParaRPr lang="zh-CN" altLang="en-US" sz="1800" dirty="0"/>
            </a:p>
          </p:txBody>
        </p:sp>
      </p:grpSp>
      <p:grpSp>
        <p:nvGrpSpPr>
          <p:cNvPr id="8" name="组合 7"/>
          <p:cNvGrpSpPr/>
          <p:nvPr/>
        </p:nvGrpSpPr>
        <p:grpSpPr>
          <a:xfrm>
            <a:off x="211138" y="4922043"/>
            <a:ext cx="1579562" cy="1021557"/>
            <a:chOff x="211138" y="4576763"/>
            <a:chExt cx="1579562" cy="1021557"/>
          </a:xfrm>
        </p:grpSpPr>
        <p:sp>
          <p:nvSpPr>
            <p:cNvPr id="11272" name="文本框 7"/>
            <p:cNvSpPr txBox="1">
              <a:spLocks noChangeArrowheads="1"/>
            </p:cNvSpPr>
            <p:nvPr/>
          </p:nvSpPr>
          <p:spPr bwMode="auto">
            <a:xfrm>
              <a:off x="211138" y="4952207"/>
              <a:ext cx="1579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800" dirty="0"/>
                <a:t>人工或第三方</a:t>
              </a:r>
              <a:endParaRPr lang="en-US" altLang="zh-CN" sz="1800" dirty="0"/>
            </a:p>
            <a:p>
              <a:pPr algn="ctr"/>
              <a:r>
                <a:rPr lang="zh-CN" altLang="en-US" sz="1800" dirty="0"/>
                <a:t>预测模型</a:t>
              </a:r>
            </a:p>
          </p:txBody>
        </p:sp>
        <p:sp>
          <p:nvSpPr>
            <p:cNvPr id="11282" name="下箭头 78"/>
            <p:cNvSpPr>
              <a:spLocks noChangeArrowheads="1"/>
            </p:cNvSpPr>
            <p:nvPr/>
          </p:nvSpPr>
          <p:spPr bwMode="auto">
            <a:xfrm flipV="1">
              <a:off x="882650" y="4576763"/>
              <a:ext cx="184150" cy="312737"/>
            </a:xfrm>
            <a:prstGeom prst="downArrow">
              <a:avLst>
                <a:gd name="adj1" fmla="val 50000"/>
                <a:gd name="adj2" fmla="val 50445"/>
              </a:avLst>
            </a:prstGeom>
            <a:solidFill>
              <a:srgbClr val="FF0000"/>
            </a:solidFill>
            <a:ln w="9525" algn="ctr">
              <a:solidFill>
                <a:srgbClr val="FF0000"/>
              </a:solidFill>
              <a:round/>
              <a:headEnd/>
              <a:tailEnd/>
            </a:ln>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grpSp>
      <p:grpSp>
        <p:nvGrpSpPr>
          <p:cNvPr id="9" name="组合 8"/>
          <p:cNvGrpSpPr/>
          <p:nvPr/>
        </p:nvGrpSpPr>
        <p:grpSpPr>
          <a:xfrm>
            <a:off x="2563812" y="4922043"/>
            <a:ext cx="1236663" cy="1021556"/>
            <a:chOff x="2563812" y="4576763"/>
            <a:chExt cx="1236663" cy="1021556"/>
          </a:xfrm>
        </p:grpSpPr>
        <p:sp>
          <p:nvSpPr>
            <p:cNvPr id="11273" name="文本框 26"/>
            <p:cNvSpPr txBox="1">
              <a:spLocks noChangeArrowheads="1"/>
            </p:cNvSpPr>
            <p:nvPr/>
          </p:nvSpPr>
          <p:spPr bwMode="auto">
            <a:xfrm>
              <a:off x="2563812" y="4952206"/>
              <a:ext cx="1236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800" dirty="0"/>
                <a:t>人工计算经验调度</a:t>
              </a:r>
            </a:p>
          </p:txBody>
        </p:sp>
        <p:sp>
          <p:nvSpPr>
            <p:cNvPr id="11283" name="下箭头 78"/>
            <p:cNvSpPr>
              <a:spLocks noChangeArrowheads="1"/>
            </p:cNvSpPr>
            <p:nvPr/>
          </p:nvSpPr>
          <p:spPr bwMode="auto">
            <a:xfrm flipV="1">
              <a:off x="3079750" y="4576763"/>
              <a:ext cx="204788" cy="306387"/>
            </a:xfrm>
            <a:prstGeom prst="downArrow">
              <a:avLst>
                <a:gd name="adj1" fmla="val 50000"/>
                <a:gd name="adj2" fmla="val 50328"/>
              </a:avLst>
            </a:prstGeom>
            <a:solidFill>
              <a:srgbClr val="FF0000"/>
            </a:solidFill>
            <a:ln w="9525" algn="ctr">
              <a:solidFill>
                <a:srgbClr val="FF0000"/>
              </a:solidFill>
              <a:round/>
              <a:headEnd/>
              <a:tailEnd/>
            </a:ln>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grpSp>
      <p:grpSp>
        <p:nvGrpSpPr>
          <p:cNvPr id="10" name="组合 9"/>
          <p:cNvGrpSpPr/>
          <p:nvPr/>
        </p:nvGrpSpPr>
        <p:grpSpPr>
          <a:xfrm>
            <a:off x="4995863" y="4922043"/>
            <a:ext cx="1573212" cy="1020832"/>
            <a:chOff x="4995863" y="4576763"/>
            <a:chExt cx="1573212" cy="1020832"/>
          </a:xfrm>
        </p:grpSpPr>
        <p:sp>
          <p:nvSpPr>
            <p:cNvPr id="11276" name="文本框 74"/>
            <p:cNvSpPr txBox="1">
              <a:spLocks noChangeArrowheads="1"/>
            </p:cNvSpPr>
            <p:nvPr/>
          </p:nvSpPr>
          <p:spPr bwMode="auto">
            <a:xfrm>
              <a:off x="4995863" y="4951482"/>
              <a:ext cx="1573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800" dirty="0"/>
                <a:t>梯级水量平衡</a:t>
              </a:r>
              <a:endParaRPr lang="en-US" altLang="zh-CN" sz="1800" dirty="0"/>
            </a:p>
            <a:p>
              <a:pPr algn="ctr"/>
              <a:r>
                <a:rPr lang="zh-CN" altLang="en-US" sz="1800" dirty="0"/>
                <a:t>人工初略调整</a:t>
              </a:r>
            </a:p>
          </p:txBody>
        </p:sp>
        <p:sp>
          <p:nvSpPr>
            <p:cNvPr id="11284" name="下箭头 78"/>
            <p:cNvSpPr>
              <a:spLocks noChangeArrowheads="1"/>
            </p:cNvSpPr>
            <p:nvPr/>
          </p:nvSpPr>
          <p:spPr bwMode="auto">
            <a:xfrm flipV="1">
              <a:off x="5754688" y="4576763"/>
              <a:ext cx="182562" cy="325437"/>
            </a:xfrm>
            <a:prstGeom prst="downArrow">
              <a:avLst>
                <a:gd name="adj1" fmla="val 50000"/>
                <a:gd name="adj2" fmla="val 50194"/>
              </a:avLst>
            </a:prstGeom>
            <a:solidFill>
              <a:srgbClr val="FF0000"/>
            </a:solidFill>
            <a:ln w="9525" algn="ctr">
              <a:solidFill>
                <a:srgbClr val="FF0000"/>
              </a:solidFill>
              <a:round/>
              <a:headEnd/>
              <a:tailEnd/>
            </a:ln>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grpSp>
      <p:sp>
        <p:nvSpPr>
          <p:cNvPr id="42" name="标题 1"/>
          <p:cNvSpPr txBox="1">
            <a:spLocks noChangeArrowheads="1"/>
          </p:cNvSpPr>
          <p:nvPr/>
        </p:nvSpPr>
        <p:spPr bwMode="auto">
          <a:xfrm>
            <a:off x="12255" y="914400"/>
            <a:ext cx="913174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44" name="标题 1"/>
          <p:cNvSpPr txBox="1">
            <a:spLocks noChangeArrowheads="1"/>
          </p:cNvSpPr>
          <p:nvPr/>
        </p:nvSpPr>
        <p:spPr bwMode="auto">
          <a:xfrm>
            <a:off x="1981201" y="919844"/>
            <a:ext cx="2468562" cy="401637"/>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p:spPr>
        <p:txBody>
          <a:bodyPr>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pPr>
              <a:defRPr/>
            </a:pPr>
            <a:r>
              <a:rPr lang="zh-CN" altLang="en-US" dirty="0"/>
              <a:t>短期</a:t>
            </a:r>
            <a:r>
              <a:rPr lang="en-US" altLang="zh-CN" dirty="0"/>
              <a:t>/</a:t>
            </a:r>
            <a:r>
              <a:rPr lang="zh-CN" altLang="en-US" dirty="0"/>
              <a:t>实时调度现状</a:t>
            </a:r>
          </a:p>
        </p:txBody>
      </p:sp>
      <p:sp>
        <p:nvSpPr>
          <p:cNvPr id="11290" name="标题 1"/>
          <p:cNvSpPr txBox="1">
            <a:spLocks noChangeArrowheads="1"/>
          </p:cNvSpPr>
          <p:nvPr/>
        </p:nvSpPr>
        <p:spPr bwMode="auto">
          <a:xfrm>
            <a:off x="6629400" y="920750"/>
            <a:ext cx="25146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研究意义与开发重点</a:t>
            </a:r>
          </a:p>
        </p:txBody>
      </p:sp>
      <p:sp>
        <p:nvSpPr>
          <p:cNvPr id="46" name="矩形 45"/>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11292" name="标题 1"/>
          <p:cNvSpPr txBox="1">
            <a:spLocks noChangeArrowheads="1"/>
          </p:cNvSpPr>
          <p:nvPr/>
        </p:nvSpPr>
        <p:spPr bwMode="auto">
          <a:xfrm>
            <a:off x="12700" y="920750"/>
            <a:ext cx="19685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电源结构</a:t>
            </a:r>
          </a:p>
        </p:txBody>
      </p:sp>
      <p:sp>
        <p:nvSpPr>
          <p:cNvPr id="11293" name="标题 1"/>
          <p:cNvSpPr txBox="1">
            <a:spLocks noChangeArrowheads="1"/>
          </p:cNvSpPr>
          <p:nvPr/>
        </p:nvSpPr>
        <p:spPr bwMode="auto">
          <a:xfrm>
            <a:off x="4449763" y="919163"/>
            <a:ext cx="2179637" cy="401637"/>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主要技术难点</a:t>
            </a:r>
          </a:p>
        </p:txBody>
      </p:sp>
      <p:sp>
        <p:nvSpPr>
          <p:cNvPr id="11295" name="AutoShape 26"/>
          <p:cNvSpPr>
            <a:spLocks noChangeArrowheads="1"/>
          </p:cNvSpPr>
          <p:nvPr/>
        </p:nvSpPr>
        <p:spPr bwMode="gray">
          <a:xfrm>
            <a:off x="230188" y="5943600"/>
            <a:ext cx="8710612" cy="647700"/>
          </a:xfrm>
          <a:prstGeom prst="roundRect">
            <a:avLst>
              <a:gd name="adj" fmla="val 4431"/>
            </a:avLst>
          </a:prstGeom>
          <a:solidFill>
            <a:srgbClr val="333399">
              <a:alpha val="98822"/>
            </a:srgbClr>
          </a:solidFill>
          <a:ln w="38100" algn="ctr">
            <a:solidFill>
              <a:srgbClr val="FFFFFF"/>
            </a:solidFill>
            <a:round/>
            <a:headEnd/>
            <a:tailEnd/>
          </a:ln>
          <a:effectLst>
            <a:outerShdw dist="63500" dir="3187806" algn="ctr" rotWithShape="0">
              <a:srgbClr val="001D3A"/>
            </a:outerShdw>
          </a:effectLst>
        </p:spPr>
        <p:txBody>
          <a:bodyPr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lnSpc>
                <a:spcPct val="110000"/>
              </a:lnSpc>
              <a:spcBef>
                <a:spcPct val="20000"/>
              </a:spcBef>
              <a:buClr>
                <a:schemeClr val="bg2"/>
              </a:buClr>
              <a:buSzPct val="75000"/>
            </a:pPr>
            <a:r>
              <a:rPr lang="zh-CN" altLang="en-US" sz="2200" dirty="0">
                <a:solidFill>
                  <a:schemeClr val="bg1"/>
                </a:solidFill>
                <a:latin typeface="Times New Roman" panose="02020603050405020304" pitchFamily="18" charset="0"/>
              </a:rPr>
              <a:t>这种日前</a:t>
            </a:r>
            <a:r>
              <a:rPr lang="en-US" altLang="zh-CN" sz="2200" dirty="0">
                <a:solidFill>
                  <a:schemeClr val="bg1"/>
                </a:solidFill>
                <a:latin typeface="Times New Roman" panose="02020603050405020304" pitchFamily="18" charset="0"/>
              </a:rPr>
              <a:t>96</a:t>
            </a:r>
            <a:r>
              <a:rPr lang="zh-CN" altLang="en-US" sz="2200" dirty="0">
                <a:solidFill>
                  <a:schemeClr val="bg1"/>
                </a:solidFill>
                <a:latin typeface="Times New Roman" panose="02020603050405020304" pitchFamily="18" charset="0"/>
              </a:rPr>
              <a:t>点发电计划应用</a:t>
            </a:r>
            <a:r>
              <a:rPr lang="zh-CN" altLang="en-US" sz="2200" dirty="0" smtClean="0">
                <a:solidFill>
                  <a:schemeClr val="bg1"/>
                </a:solidFill>
                <a:latin typeface="Times New Roman" panose="02020603050405020304" pitchFamily="18" charset="0"/>
              </a:rPr>
              <a:t>到实时调度</a:t>
            </a:r>
            <a:r>
              <a:rPr lang="zh-CN" altLang="en-US" sz="2200" dirty="0">
                <a:solidFill>
                  <a:schemeClr val="bg1"/>
                </a:solidFill>
                <a:latin typeface="Times New Roman" panose="02020603050405020304" pitchFamily="18" charset="0"/>
              </a:rPr>
              <a:t>中</a:t>
            </a:r>
            <a:r>
              <a:rPr lang="zh-CN" altLang="en-US" sz="2200" dirty="0">
                <a:solidFill>
                  <a:srgbClr val="FFFF00"/>
                </a:solidFill>
                <a:latin typeface="Times New Roman" panose="02020603050405020304" pitchFamily="18" charset="0"/>
              </a:rPr>
              <a:t>很难达到预期的控制目标</a:t>
            </a:r>
          </a:p>
        </p:txBody>
      </p:sp>
      <p:sp>
        <p:nvSpPr>
          <p:cNvPr id="28" name="圆角矩形 16"/>
          <p:cNvSpPr/>
          <p:nvPr/>
        </p:nvSpPr>
        <p:spPr>
          <a:xfrm>
            <a:off x="7543800" y="4226718"/>
            <a:ext cx="1200150" cy="682625"/>
          </a:xfrm>
          <a:prstGeom prst="roundRect">
            <a:avLst>
              <a:gd name="adj" fmla="val 5054"/>
            </a:avLst>
          </a:prstGeom>
          <a:solidFill>
            <a:schemeClr val="bg1"/>
          </a:solidFill>
          <a:ln w="19050">
            <a:solidFill>
              <a:srgbClr val="3333FF"/>
            </a:solidFill>
          </a:ln>
          <a:effectLst/>
        </p:spPr>
        <p:style>
          <a:lnRef idx="1">
            <a:schemeClr val="dk1"/>
          </a:lnRef>
          <a:fillRef idx="2">
            <a:schemeClr val="dk1"/>
          </a:fillRef>
          <a:effectRef idx="1">
            <a:schemeClr val="dk1"/>
          </a:effectRef>
          <a:fontRef idx="minor">
            <a:schemeClr val="dk1"/>
          </a:fontRef>
        </p:style>
        <p:txBody>
          <a:bodyPr lIns="3600" tIns="54000" rIns="3600" bIns="54000" anchor="ctr">
            <a:spAutoFit/>
          </a:bodyPr>
          <a:lstStyle/>
          <a:p>
            <a:pPr algn="ctr" eaLnBrk="1" fontAlgn="auto" hangingPunct="1">
              <a:spcBef>
                <a:spcPts val="0"/>
              </a:spcBef>
              <a:spcAft>
                <a:spcPts val="0"/>
              </a:spcAft>
              <a:defRPr/>
            </a:pPr>
            <a:r>
              <a:rPr lang="zh-CN" altLang="en-US" sz="1800" dirty="0">
                <a:solidFill>
                  <a:srgbClr val="00009E"/>
                </a:solidFill>
                <a:ea typeface="微软雅黑" pitchFamily="34" charset="-122"/>
              </a:rPr>
              <a:t>实时</a:t>
            </a:r>
            <a:endParaRPr lang="en-US" altLang="zh-CN" sz="1800" dirty="0">
              <a:solidFill>
                <a:srgbClr val="00009E"/>
              </a:solidFill>
              <a:ea typeface="微软雅黑" pitchFamily="34" charset="-122"/>
            </a:endParaRPr>
          </a:p>
          <a:p>
            <a:pPr algn="ctr" eaLnBrk="1" fontAlgn="auto" hangingPunct="1">
              <a:spcBef>
                <a:spcPts val="0"/>
              </a:spcBef>
              <a:spcAft>
                <a:spcPts val="0"/>
              </a:spcAft>
              <a:defRPr/>
            </a:pPr>
            <a:r>
              <a:rPr lang="zh-CN" altLang="en-US" sz="1800" dirty="0">
                <a:solidFill>
                  <a:srgbClr val="00009E"/>
                </a:solidFill>
                <a:ea typeface="微软雅黑" pitchFamily="34" charset="-122"/>
              </a:rPr>
              <a:t>发电计划</a:t>
            </a:r>
          </a:p>
        </p:txBody>
      </p:sp>
      <p:sp>
        <p:nvSpPr>
          <p:cNvPr id="2" name="不等于号 1"/>
          <p:cNvSpPr/>
          <p:nvPr/>
        </p:nvSpPr>
        <p:spPr bwMode="auto">
          <a:xfrm>
            <a:off x="6710363" y="4406105"/>
            <a:ext cx="692150" cy="323850"/>
          </a:xfrm>
          <a:prstGeom prst="mathNotEqual">
            <a:avLst/>
          </a:prstGeom>
          <a:solidFill>
            <a:schemeClr val="accent1"/>
          </a:solidFill>
          <a:ln w="9525" cap="flat" cmpd="sng" algn="ctr">
            <a:solidFill>
              <a:srgbClr val="009900"/>
            </a:solidFill>
            <a:prstDash val="solid"/>
            <a:round/>
            <a:headEnd type="none" w="med" len="med"/>
            <a:tailEnd type="none" w="med" len="med"/>
          </a:ln>
          <a:effectLst/>
        </p:spPr>
        <p:txBody>
          <a:bodyPr/>
          <a:lstStyle/>
          <a:p>
            <a:pPr algn="ctr">
              <a:defRPr/>
            </a:pPr>
            <a:endParaRPr lang="zh-CN" altLang="en-US">
              <a:latin typeface="Arial" charset="0"/>
              <a:ea typeface="黑体" pitchFamily="2" charset="-122"/>
            </a:endParaRPr>
          </a:p>
        </p:txBody>
      </p:sp>
      <p:grpSp>
        <p:nvGrpSpPr>
          <p:cNvPr id="7" name="组合 6"/>
          <p:cNvGrpSpPr/>
          <p:nvPr/>
        </p:nvGrpSpPr>
        <p:grpSpPr>
          <a:xfrm>
            <a:off x="4707732" y="3245546"/>
            <a:ext cx="2217739" cy="961914"/>
            <a:chOff x="4714874" y="2831310"/>
            <a:chExt cx="2217739" cy="961914"/>
          </a:xfrm>
        </p:grpSpPr>
        <p:sp>
          <p:nvSpPr>
            <p:cNvPr id="11281" name="文本框 82"/>
            <p:cNvSpPr txBox="1">
              <a:spLocks noChangeArrowheads="1"/>
            </p:cNvSpPr>
            <p:nvPr/>
          </p:nvSpPr>
          <p:spPr bwMode="auto">
            <a:xfrm>
              <a:off x="4714874" y="2831310"/>
              <a:ext cx="2217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1800" dirty="0" smtClean="0"/>
                <a:t>梯级上</a:t>
              </a:r>
              <a:r>
                <a:rPr lang="zh-CN" altLang="en-US" sz="1800" dirty="0"/>
                <a:t>下游流量</a:t>
              </a:r>
              <a:endParaRPr lang="en-US" altLang="zh-CN" sz="1800" dirty="0"/>
            </a:p>
            <a:p>
              <a:pPr algn="ctr"/>
              <a:r>
                <a:rPr lang="zh-CN" altLang="en-US" sz="1800" dirty="0"/>
                <a:t>滞时影响</a:t>
              </a:r>
            </a:p>
          </p:txBody>
        </p:sp>
        <p:sp>
          <p:nvSpPr>
            <p:cNvPr id="30" name="下箭头 66"/>
            <p:cNvSpPr>
              <a:spLocks noChangeArrowheads="1"/>
            </p:cNvSpPr>
            <p:nvPr/>
          </p:nvSpPr>
          <p:spPr bwMode="auto">
            <a:xfrm>
              <a:off x="5740399" y="3466199"/>
              <a:ext cx="166688" cy="327025"/>
            </a:xfrm>
            <a:prstGeom prst="downArrow">
              <a:avLst>
                <a:gd name="adj1" fmla="val 50000"/>
                <a:gd name="adj2" fmla="val 49783"/>
              </a:avLst>
            </a:prstGeom>
            <a:solidFill>
              <a:schemeClr val="accent1"/>
            </a:solidFill>
            <a:ln w="9525" algn="ctr">
              <a:solidFill>
                <a:srgbClr val="009900"/>
              </a:solidFill>
              <a:round/>
              <a:headEnd/>
              <a:tailEnd/>
            </a:ln>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en-US"/>
            </a:p>
          </p:txBody>
        </p:sp>
      </p:grpSp>
      <p:sp>
        <p:nvSpPr>
          <p:cNvPr id="38" name="Freeform 2"/>
          <p:cNvSpPr>
            <a:spLocks/>
          </p:cNvSpPr>
          <p:nvPr/>
        </p:nvSpPr>
        <p:spPr bwMode="auto">
          <a:xfrm rot="1438190" flipV="1">
            <a:off x="6991715" y="5031991"/>
            <a:ext cx="769938" cy="782638"/>
          </a:xfrm>
          <a:custGeom>
            <a:avLst/>
            <a:gdLst>
              <a:gd name="T0" fmla="*/ 32 w 599"/>
              <a:gd name="T1" fmla="*/ 0 h 299"/>
              <a:gd name="T2" fmla="*/ 68 w 599"/>
              <a:gd name="T3" fmla="*/ 0 h 299"/>
              <a:gd name="T4" fmla="*/ 105 w 599"/>
              <a:gd name="T5" fmla="*/ 1 h 299"/>
              <a:gd name="T6" fmla="*/ 139 w 599"/>
              <a:gd name="T7" fmla="*/ 7 h 299"/>
              <a:gd name="T8" fmla="*/ 180 w 599"/>
              <a:gd name="T9" fmla="*/ 16 h 299"/>
              <a:gd name="T10" fmla="*/ 218 w 599"/>
              <a:gd name="T11" fmla="*/ 27 h 299"/>
              <a:gd name="T12" fmla="*/ 258 w 599"/>
              <a:gd name="T13" fmla="*/ 44 h 299"/>
              <a:gd name="T14" fmla="*/ 295 w 599"/>
              <a:gd name="T15" fmla="*/ 61 h 299"/>
              <a:gd name="T16" fmla="*/ 329 w 599"/>
              <a:gd name="T17" fmla="*/ 78 h 299"/>
              <a:gd name="T18" fmla="*/ 363 w 599"/>
              <a:gd name="T19" fmla="*/ 97 h 299"/>
              <a:gd name="T20" fmla="*/ 396 w 599"/>
              <a:gd name="T21" fmla="*/ 119 h 299"/>
              <a:gd name="T22" fmla="*/ 428 w 599"/>
              <a:gd name="T23" fmla="*/ 144 h 299"/>
              <a:gd name="T24" fmla="*/ 454 w 599"/>
              <a:gd name="T25" fmla="*/ 169 h 299"/>
              <a:gd name="T26" fmla="*/ 471 w 599"/>
              <a:gd name="T27" fmla="*/ 192 h 299"/>
              <a:gd name="T28" fmla="*/ 580 w 599"/>
              <a:gd name="T29" fmla="*/ 185 h 299"/>
              <a:gd name="T30" fmla="*/ 543 w 599"/>
              <a:gd name="T31" fmla="*/ 201 h 299"/>
              <a:gd name="T32" fmla="*/ 517 w 599"/>
              <a:gd name="T33" fmla="*/ 214 h 299"/>
              <a:gd name="T34" fmla="*/ 496 w 599"/>
              <a:gd name="T35" fmla="*/ 228 h 299"/>
              <a:gd name="T36" fmla="*/ 475 w 599"/>
              <a:gd name="T37" fmla="*/ 244 h 299"/>
              <a:gd name="T38" fmla="*/ 450 w 599"/>
              <a:gd name="T39" fmla="*/ 266 h 299"/>
              <a:gd name="T40" fmla="*/ 428 w 599"/>
              <a:gd name="T41" fmla="*/ 288 h 299"/>
              <a:gd name="T42" fmla="*/ 408 w 599"/>
              <a:gd name="T43" fmla="*/ 294 h 299"/>
              <a:gd name="T44" fmla="*/ 388 w 599"/>
              <a:gd name="T45" fmla="*/ 283 h 299"/>
              <a:gd name="T46" fmla="*/ 363 w 599"/>
              <a:gd name="T47" fmla="*/ 273 h 299"/>
              <a:gd name="T48" fmla="*/ 340 w 599"/>
              <a:gd name="T49" fmla="*/ 266 h 299"/>
              <a:gd name="T50" fmla="*/ 314 w 599"/>
              <a:gd name="T51" fmla="*/ 258 h 299"/>
              <a:gd name="T52" fmla="*/ 287 w 599"/>
              <a:gd name="T53" fmla="*/ 252 h 299"/>
              <a:gd name="T54" fmla="*/ 261 w 599"/>
              <a:gd name="T55" fmla="*/ 246 h 299"/>
              <a:gd name="T56" fmla="*/ 236 w 599"/>
              <a:gd name="T57" fmla="*/ 241 h 299"/>
              <a:gd name="T58" fmla="*/ 203 w 599"/>
              <a:gd name="T59" fmla="*/ 235 h 299"/>
              <a:gd name="T60" fmla="*/ 325 w 599"/>
              <a:gd name="T61" fmla="*/ 196 h 299"/>
              <a:gd name="T62" fmla="*/ 297 w 599"/>
              <a:gd name="T63" fmla="*/ 158 h 299"/>
              <a:gd name="T64" fmla="*/ 275 w 599"/>
              <a:gd name="T65" fmla="*/ 136 h 299"/>
              <a:gd name="T66" fmla="*/ 243 w 599"/>
              <a:gd name="T67" fmla="*/ 107 h 299"/>
              <a:gd name="T68" fmla="*/ 216 w 599"/>
              <a:gd name="T69" fmla="*/ 84 h 299"/>
              <a:gd name="T70" fmla="*/ 194 w 599"/>
              <a:gd name="T71" fmla="*/ 67 h 299"/>
              <a:gd name="T72" fmla="*/ 167 w 599"/>
              <a:gd name="T73" fmla="*/ 50 h 299"/>
              <a:gd name="T74" fmla="*/ 139 w 599"/>
              <a:gd name="T75" fmla="*/ 36 h 299"/>
              <a:gd name="T76" fmla="*/ 105 w 599"/>
              <a:gd name="T77" fmla="*/ 24 h 299"/>
              <a:gd name="T78" fmla="*/ 69 w 599"/>
              <a:gd name="T79" fmla="*/ 16 h 299"/>
              <a:gd name="T80" fmla="*/ 31 w 599"/>
              <a:gd name="T8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9" h="299">
                <a:moveTo>
                  <a:pt x="0" y="1"/>
                </a:moveTo>
                <a:lnTo>
                  <a:pt x="32" y="0"/>
                </a:lnTo>
                <a:lnTo>
                  <a:pt x="48" y="0"/>
                </a:lnTo>
                <a:lnTo>
                  <a:pt x="68" y="0"/>
                </a:lnTo>
                <a:lnTo>
                  <a:pt x="87" y="0"/>
                </a:lnTo>
                <a:lnTo>
                  <a:pt x="105" y="1"/>
                </a:lnTo>
                <a:lnTo>
                  <a:pt x="123" y="3"/>
                </a:lnTo>
                <a:lnTo>
                  <a:pt x="139" y="7"/>
                </a:lnTo>
                <a:lnTo>
                  <a:pt x="158" y="10"/>
                </a:lnTo>
                <a:lnTo>
                  <a:pt x="180" y="16"/>
                </a:lnTo>
                <a:lnTo>
                  <a:pt x="199" y="22"/>
                </a:lnTo>
                <a:lnTo>
                  <a:pt x="218" y="27"/>
                </a:lnTo>
                <a:lnTo>
                  <a:pt x="239" y="35"/>
                </a:lnTo>
                <a:lnTo>
                  <a:pt x="258" y="44"/>
                </a:lnTo>
                <a:lnTo>
                  <a:pt x="278" y="53"/>
                </a:lnTo>
                <a:lnTo>
                  <a:pt x="295" y="61"/>
                </a:lnTo>
                <a:lnTo>
                  <a:pt x="313" y="69"/>
                </a:lnTo>
                <a:lnTo>
                  <a:pt x="329" y="78"/>
                </a:lnTo>
                <a:lnTo>
                  <a:pt x="346" y="88"/>
                </a:lnTo>
                <a:lnTo>
                  <a:pt x="363" y="97"/>
                </a:lnTo>
                <a:lnTo>
                  <a:pt x="381" y="110"/>
                </a:lnTo>
                <a:lnTo>
                  <a:pt x="396" y="119"/>
                </a:lnTo>
                <a:lnTo>
                  <a:pt x="413" y="133"/>
                </a:lnTo>
                <a:lnTo>
                  <a:pt x="428" y="144"/>
                </a:lnTo>
                <a:lnTo>
                  <a:pt x="442" y="156"/>
                </a:lnTo>
                <a:lnTo>
                  <a:pt x="454" y="169"/>
                </a:lnTo>
                <a:lnTo>
                  <a:pt x="464" y="181"/>
                </a:lnTo>
                <a:lnTo>
                  <a:pt x="471" y="192"/>
                </a:lnTo>
                <a:lnTo>
                  <a:pt x="598" y="177"/>
                </a:lnTo>
                <a:lnTo>
                  <a:pt x="580" y="185"/>
                </a:lnTo>
                <a:lnTo>
                  <a:pt x="559" y="194"/>
                </a:lnTo>
                <a:lnTo>
                  <a:pt x="543" y="201"/>
                </a:lnTo>
                <a:lnTo>
                  <a:pt x="530" y="207"/>
                </a:lnTo>
                <a:lnTo>
                  <a:pt x="517" y="214"/>
                </a:lnTo>
                <a:lnTo>
                  <a:pt x="506" y="221"/>
                </a:lnTo>
                <a:lnTo>
                  <a:pt x="496" y="228"/>
                </a:lnTo>
                <a:lnTo>
                  <a:pt x="485" y="236"/>
                </a:lnTo>
                <a:lnTo>
                  <a:pt x="475" y="244"/>
                </a:lnTo>
                <a:lnTo>
                  <a:pt x="463" y="255"/>
                </a:lnTo>
                <a:lnTo>
                  <a:pt x="450" y="266"/>
                </a:lnTo>
                <a:lnTo>
                  <a:pt x="440" y="276"/>
                </a:lnTo>
                <a:lnTo>
                  <a:pt x="428" y="288"/>
                </a:lnTo>
                <a:lnTo>
                  <a:pt x="418" y="298"/>
                </a:lnTo>
                <a:lnTo>
                  <a:pt x="408" y="294"/>
                </a:lnTo>
                <a:lnTo>
                  <a:pt x="398" y="288"/>
                </a:lnTo>
                <a:lnTo>
                  <a:pt x="388" y="283"/>
                </a:lnTo>
                <a:lnTo>
                  <a:pt x="375" y="278"/>
                </a:lnTo>
                <a:lnTo>
                  <a:pt x="363" y="273"/>
                </a:lnTo>
                <a:lnTo>
                  <a:pt x="351" y="269"/>
                </a:lnTo>
                <a:lnTo>
                  <a:pt x="340" y="266"/>
                </a:lnTo>
                <a:lnTo>
                  <a:pt x="327" y="262"/>
                </a:lnTo>
                <a:lnTo>
                  <a:pt x="314" y="258"/>
                </a:lnTo>
                <a:lnTo>
                  <a:pt x="300" y="255"/>
                </a:lnTo>
                <a:lnTo>
                  <a:pt x="287" y="252"/>
                </a:lnTo>
                <a:lnTo>
                  <a:pt x="275" y="248"/>
                </a:lnTo>
                <a:lnTo>
                  <a:pt x="261" y="246"/>
                </a:lnTo>
                <a:lnTo>
                  <a:pt x="249" y="243"/>
                </a:lnTo>
                <a:lnTo>
                  <a:pt x="236" y="241"/>
                </a:lnTo>
                <a:lnTo>
                  <a:pt x="222" y="238"/>
                </a:lnTo>
                <a:lnTo>
                  <a:pt x="203" y="235"/>
                </a:lnTo>
                <a:lnTo>
                  <a:pt x="334" y="213"/>
                </a:lnTo>
                <a:lnTo>
                  <a:pt x="325" y="196"/>
                </a:lnTo>
                <a:lnTo>
                  <a:pt x="315" y="183"/>
                </a:lnTo>
                <a:lnTo>
                  <a:pt x="297" y="158"/>
                </a:lnTo>
                <a:lnTo>
                  <a:pt x="286" y="148"/>
                </a:lnTo>
                <a:lnTo>
                  <a:pt x="275" y="136"/>
                </a:lnTo>
                <a:lnTo>
                  <a:pt x="255" y="118"/>
                </a:lnTo>
                <a:lnTo>
                  <a:pt x="243" y="107"/>
                </a:lnTo>
                <a:lnTo>
                  <a:pt x="229" y="94"/>
                </a:lnTo>
                <a:lnTo>
                  <a:pt x="216" y="84"/>
                </a:lnTo>
                <a:lnTo>
                  <a:pt x="205" y="76"/>
                </a:lnTo>
                <a:lnTo>
                  <a:pt x="194" y="67"/>
                </a:lnTo>
                <a:lnTo>
                  <a:pt x="181" y="59"/>
                </a:lnTo>
                <a:lnTo>
                  <a:pt x="167" y="50"/>
                </a:lnTo>
                <a:lnTo>
                  <a:pt x="152" y="44"/>
                </a:lnTo>
                <a:lnTo>
                  <a:pt x="139" y="36"/>
                </a:lnTo>
                <a:lnTo>
                  <a:pt x="121" y="30"/>
                </a:lnTo>
                <a:lnTo>
                  <a:pt x="105" y="24"/>
                </a:lnTo>
                <a:lnTo>
                  <a:pt x="87" y="20"/>
                </a:lnTo>
                <a:lnTo>
                  <a:pt x="69" y="16"/>
                </a:lnTo>
                <a:lnTo>
                  <a:pt x="50" y="11"/>
                </a:lnTo>
                <a:lnTo>
                  <a:pt x="31" y="8"/>
                </a:lnTo>
                <a:lnTo>
                  <a:pt x="0" y="1"/>
                </a:lnTo>
              </a:path>
            </a:pathLst>
          </a:custGeom>
          <a:gradFill rotWithShape="0">
            <a:gsLst>
              <a:gs pos="0">
                <a:srgbClr val="8AB24E">
                  <a:gamma/>
                  <a:tint val="48627"/>
                  <a:invGamma/>
                </a:srgbClr>
              </a:gs>
              <a:gs pos="100000">
                <a:srgbClr val="8AB24E"/>
              </a:gs>
            </a:gsLst>
            <a:lin ang="0" scaled="1"/>
          </a:gradFill>
          <a:ln w="12700" cap="rnd" cmpd="sng">
            <a:solidFill>
              <a:schemeClr val="bg1"/>
            </a:solidFill>
            <a:round/>
            <a:headEnd/>
            <a:tailEnd/>
          </a:ln>
          <a:effectLst>
            <a:prstShdw prst="shdw18" dist="17961" dir="13500000">
              <a:schemeClr val="bg1">
                <a:gamma/>
                <a:shade val="60000"/>
                <a:invGamma/>
              </a:schemeClr>
            </a:prstShdw>
          </a:effectLst>
        </p:spPr>
        <p:txBody>
          <a:bodyPr/>
          <a:lstStyle/>
          <a:p>
            <a:pPr algn="ctr" eaLnBrk="1" latinLnBrk="1" hangingPunct="1">
              <a:defRPr/>
            </a:pPr>
            <a:endParaRPr lang="zh-CN" alt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randombar(horizontal)">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1295"/>
                                        </p:tgtEl>
                                        <p:attrNameLst>
                                          <p:attrName>style.visibility</p:attrName>
                                        </p:attrNameLst>
                                      </p:cBhvr>
                                      <p:to>
                                        <p:strVal val="visible"/>
                                      </p:to>
                                    </p:set>
                                    <p:animEffect transition="in" filter="randombar(horizontal)">
                                      <p:cBhvr>
                                        <p:cTn id="38" dur="500"/>
                                        <p:tgtEl>
                                          <p:spTgt spid="11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5" grpId="0" animBg="1"/>
      <p:bldP spid="28" grpId="0" animBg="1"/>
      <p:bldP spid="2"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4"/>
          <p:cNvSpPr txBox="1">
            <a:spLocks noChangeArrowheads="1"/>
          </p:cNvSpPr>
          <p:nvPr/>
        </p:nvSpPr>
        <p:spPr bwMode="auto">
          <a:xfrm>
            <a:off x="28575" y="0"/>
            <a:ext cx="91154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dirty="0">
                <a:solidFill>
                  <a:srgbClr val="0000CC"/>
                </a:solidFill>
                <a:latin typeface="Times New Roman" panose="02020603050405020304" pitchFamily="18" charset="0"/>
                <a:ea typeface="隶书" panose="02010509060101010101" pitchFamily="49" charset="-122"/>
                <a:cs typeface="Times New Roman" panose="02020603050405020304" pitchFamily="18" charset="0"/>
              </a:rPr>
              <a:t>1. </a:t>
            </a:r>
            <a:r>
              <a:rPr lang="zh-CN" altLang="en-US" sz="4800" b="0" dirty="0">
                <a:solidFill>
                  <a:srgbClr val="0000CC"/>
                </a:solidFill>
                <a:latin typeface="Times New Roman" panose="02020603050405020304" pitchFamily="18" charset="0"/>
                <a:ea typeface="隶书" panose="02010509060101010101" pitchFamily="49" charset="-122"/>
                <a:cs typeface="Times New Roman" panose="02020603050405020304" pitchFamily="18" charset="0"/>
              </a:rPr>
              <a:t>研究</a:t>
            </a:r>
            <a:r>
              <a:rPr lang="zh-CN" altLang="en-US" sz="4800" b="0" dirty="0" smtClean="0">
                <a:solidFill>
                  <a:srgbClr val="0000CC"/>
                </a:solidFill>
                <a:ea typeface="隶书" panose="02010509060101010101" pitchFamily="49" charset="-122"/>
                <a:cs typeface="Times New Roman" panose="02020603050405020304" pitchFamily="18" charset="0"/>
              </a:rPr>
              <a:t>背景</a:t>
            </a:r>
            <a:endParaRPr lang="zh-CN" altLang="en-US" sz="4800" b="0" dirty="0">
              <a:solidFill>
                <a:srgbClr val="0000CC"/>
              </a:solidFill>
              <a:ea typeface="隶书" panose="02010509060101010101" pitchFamily="49" charset="-122"/>
              <a:cs typeface="Times New Roman" panose="02020603050405020304" pitchFamily="18" charset="0"/>
            </a:endParaRPr>
          </a:p>
        </p:txBody>
      </p:sp>
      <p:sp>
        <p:nvSpPr>
          <p:cNvPr id="42" name="标题 1"/>
          <p:cNvSpPr txBox="1">
            <a:spLocks noChangeArrowheads="1"/>
          </p:cNvSpPr>
          <p:nvPr/>
        </p:nvSpPr>
        <p:spPr bwMode="auto">
          <a:xfrm>
            <a:off x="12255" y="914400"/>
            <a:ext cx="913174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13318" name="标题 1"/>
          <p:cNvSpPr txBox="1">
            <a:spLocks noChangeArrowheads="1"/>
          </p:cNvSpPr>
          <p:nvPr/>
        </p:nvSpPr>
        <p:spPr bwMode="auto">
          <a:xfrm>
            <a:off x="1981200" y="919163"/>
            <a:ext cx="2468563" cy="401637"/>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dirty="0">
                <a:solidFill>
                  <a:srgbClr val="000000"/>
                </a:solidFill>
                <a:latin typeface="微软雅黑" panose="020B0503020204020204" pitchFamily="34" charset="-122"/>
                <a:ea typeface="微软雅黑" panose="020B0503020204020204" pitchFamily="34" charset="-122"/>
              </a:rPr>
              <a:t>短期</a:t>
            </a:r>
            <a:r>
              <a:rPr lang="en-US" altLang="zh-CN" b="0" dirty="0">
                <a:solidFill>
                  <a:srgbClr val="000000"/>
                </a:solidFill>
                <a:latin typeface="微软雅黑" panose="020B0503020204020204" pitchFamily="34" charset="-122"/>
                <a:ea typeface="微软雅黑" panose="020B0503020204020204" pitchFamily="34" charset="-122"/>
              </a:rPr>
              <a:t>/</a:t>
            </a:r>
            <a:r>
              <a:rPr lang="zh-CN" altLang="en-US" b="0" dirty="0">
                <a:solidFill>
                  <a:srgbClr val="000000"/>
                </a:solidFill>
                <a:latin typeface="微软雅黑" panose="020B0503020204020204" pitchFamily="34" charset="-122"/>
                <a:ea typeface="微软雅黑" panose="020B0503020204020204" pitchFamily="34" charset="-122"/>
              </a:rPr>
              <a:t>实时调度现状</a:t>
            </a:r>
          </a:p>
        </p:txBody>
      </p:sp>
      <p:sp>
        <p:nvSpPr>
          <p:cNvPr id="13319" name="标题 1"/>
          <p:cNvSpPr txBox="1">
            <a:spLocks noChangeArrowheads="1"/>
          </p:cNvSpPr>
          <p:nvPr/>
        </p:nvSpPr>
        <p:spPr bwMode="auto">
          <a:xfrm>
            <a:off x="6629400" y="920750"/>
            <a:ext cx="25146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研究意义与开发重点</a:t>
            </a:r>
          </a:p>
        </p:txBody>
      </p:sp>
      <p:sp>
        <p:nvSpPr>
          <p:cNvPr id="46" name="矩形 45"/>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13321" name="标题 1"/>
          <p:cNvSpPr txBox="1">
            <a:spLocks noChangeArrowheads="1"/>
          </p:cNvSpPr>
          <p:nvPr/>
        </p:nvSpPr>
        <p:spPr bwMode="auto">
          <a:xfrm>
            <a:off x="12700" y="920750"/>
            <a:ext cx="19685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电源结构</a:t>
            </a:r>
          </a:p>
        </p:txBody>
      </p:sp>
      <p:sp>
        <p:nvSpPr>
          <p:cNvPr id="48" name="标题 1"/>
          <p:cNvSpPr txBox="1">
            <a:spLocks noChangeArrowheads="1"/>
          </p:cNvSpPr>
          <p:nvPr/>
        </p:nvSpPr>
        <p:spPr bwMode="auto">
          <a:xfrm>
            <a:off x="4449763" y="919844"/>
            <a:ext cx="2179637" cy="40011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p:spPr>
        <p:txBody>
          <a:bodyPr>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pPr>
              <a:defRPr/>
            </a:pPr>
            <a:r>
              <a:rPr lang="zh-CN" altLang="en-US" dirty="0" smtClean="0"/>
              <a:t>主要</a:t>
            </a:r>
            <a:r>
              <a:rPr lang="zh-CN" altLang="en-US" dirty="0"/>
              <a:t>技术难点</a:t>
            </a:r>
            <a:endParaRPr lang="zh-CN" altLang="en-US" dirty="0" smtClean="0"/>
          </a:p>
        </p:txBody>
      </p:sp>
      <p:grpSp>
        <p:nvGrpSpPr>
          <p:cNvPr id="13325" name="组合 1"/>
          <p:cNvGrpSpPr>
            <a:grpSpLocks/>
          </p:cNvGrpSpPr>
          <p:nvPr/>
        </p:nvGrpSpPr>
        <p:grpSpPr bwMode="auto">
          <a:xfrm>
            <a:off x="776288" y="1512888"/>
            <a:ext cx="7620000" cy="3429000"/>
            <a:chOff x="1384300" y="1881187"/>
            <a:chExt cx="6667500" cy="2292350"/>
          </a:xfrm>
        </p:grpSpPr>
        <p:sp>
          <p:nvSpPr>
            <p:cNvPr id="131" name="AutoShape 4"/>
            <p:cNvSpPr>
              <a:spLocks noChangeArrowheads="1"/>
            </p:cNvSpPr>
            <p:nvPr/>
          </p:nvSpPr>
          <p:spPr bwMode="gray">
            <a:xfrm>
              <a:off x="3886001" y="3581347"/>
              <a:ext cx="1550194" cy="579455"/>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32" name="AutoShape 5"/>
            <p:cNvSpPr>
              <a:spLocks noChangeArrowheads="1"/>
            </p:cNvSpPr>
            <p:nvPr/>
          </p:nvSpPr>
          <p:spPr bwMode="gray">
            <a:xfrm>
              <a:off x="3886001" y="3075119"/>
              <a:ext cx="1550194" cy="579455"/>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33" name="AutoShape 6"/>
            <p:cNvSpPr>
              <a:spLocks noChangeArrowheads="1"/>
            </p:cNvSpPr>
            <p:nvPr/>
          </p:nvSpPr>
          <p:spPr bwMode="gray">
            <a:xfrm>
              <a:off x="3886001" y="2568892"/>
              <a:ext cx="1550194" cy="579455"/>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3330" name="Text Box 7"/>
            <p:cNvSpPr txBox="1">
              <a:spLocks noChangeArrowheads="1"/>
            </p:cNvSpPr>
            <p:nvPr/>
          </p:nvSpPr>
          <p:spPr bwMode="gray">
            <a:xfrm>
              <a:off x="3852850" y="2779248"/>
              <a:ext cx="1549400" cy="24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chemeClr val="bg1"/>
                  </a:solidFill>
                  <a:latin typeface="黑体" panose="02010609060101010101" pitchFamily="49" charset="-122"/>
                </a:rPr>
                <a:t>考虑区间预报</a:t>
              </a:r>
              <a:endParaRPr lang="en-US" altLang="zh-CN">
                <a:solidFill>
                  <a:schemeClr val="bg1"/>
                </a:solidFill>
                <a:latin typeface="黑体" panose="02010609060101010101" pitchFamily="49" charset="-122"/>
              </a:endParaRPr>
            </a:p>
          </p:txBody>
        </p:sp>
        <p:grpSp>
          <p:nvGrpSpPr>
            <p:cNvPr id="13331" name="组合 4"/>
            <p:cNvGrpSpPr>
              <a:grpSpLocks/>
            </p:cNvGrpSpPr>
            <p:nvPr/>
          </p:nvGrpSpPr>
          <p:grpSpPr bwMode="auto">
            <a:xfrm>
              <a:off x="1384300" y="1881187"/>
              <a:ext cx="1689100" cy="2292350"/>
              <a:chOff x="1295400" y="4413062"/>
              <a:chExt cx="1689652" cy="2292538"/>
            </a:xfrm>
          </p:grpSpPr>
          <p:sp>
            <p:nvSpPr>
              <p:cNvPr id="13341" name="AutoShape 11"/>
              <p:cNvSpPr>
                <a:spLocks noChangeArrowheads="1"/>
              </p:cNvSpPr>
              <p:nvPr/>
            </p:nvSpPr>
            <p:spPr bwMode="auto">
              <a:xfrm>
                <a:off x="1295400" y="4413062"/>
                <a:ext cx="1689652" cy="2292538"/>
              </a:xfrm>
              <a:prstGeom prst="roundRect">
                <a:avLst>
                  <a:gd name="adj" fmla="val 16667"/>
                </a:avLst>
              </a:prstGeom>
              <a:noFill/>
              <a:ln w="38100">
                <a:solidFill>
                  <a:srgbClr val="3333FF"/>
                </a:solidFill>
                <a:round/>
                <a:headEnd/>
                <a:tailEnd/>
              </a:ln>
              <a:effectLst/>
              <a:extLst>
                <a:ext uri="{909E8E84-426E-40DD-AFC4-6F175D3DCCD1}">
                  <a14:hiddenFill xmlns:a14="http://schemas.microsoft.com/office/drawing/2010/main">
                    <a:gradFill rotWithShape="1">
                      <a:gsLst>
                        <a:gs pos="0">
                          <a:schemeClr val="tx2"/>
                        </a:gs>
                        <a:gs pos="100000">
                          <a:srgbClr val="838383"/>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zh-CN">
                  <a:latin typeface="Verdana" panose="020B0604030504040204" pitchFamily="34" charset="0"/>
                </a:endParaRPr>
              </a:p>
            </p:txBody>
          </p:sp>
          <p:sp>
            <p:nvSpPr>
              <p:cNvPr id="13342" name="Text Box 12"/>
              <p:cNvSpPr txBox="1">
                <a:spLocks noChangeArrowheads="1"/>
              </p:cNvSpPr>
              <p:nvPr/>
            </p:nvSpPr>
            <p:spPr bwMode="auto">
              <a:xfrm>
                <a:off x="1295400" y="5268278"/>
                <a:ext cx="1548848" cy="582105"/>
              </a:xfrm>
              <a:prstGeom prst="rect">
                <a:avLst/>
              </a:prstGeom>
              <a:noFill/>
              <a:ln>
                <a:noFill/>
              </a:ln>
              <a:effectLst/>
              <a:extLst>
                <a:ext uri="{909E8E84-426E-40DD-AFC4-6F175D3DCCD1}">
                  <a14:hiddenFill xmlns:a14="http://schemas.microsoft.com/office/drawing/2010/main">
                    <a:gradFill rotWithShape="1">
                      <a:gsLst>
                        <a:gs pos="0">
                          <a:schemeClr val="tx2"/>
                        </a:gs>
                        <a:gs pos="100000">
                          <a:srgbClr val="8383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800">
                    <a:solidFill>
                      <a:srgbClr val="3333FF"/>
                    </a:solidFill>
                    <a:latin typeface="黑体" panose="02010609060101010101" pitchFamily="49" charset="-122"/>
                  </a:rPr>
                  <a:t>日前</a:t>
                </a:r>
                <a:r>
                  <a:rPr lang="en-US" altLang="zh-CN" sz="2800">
                    <a:solidFill>
                      <a:srgbClr val="3333FF"/>
                    </a:solidFill>
                    <a:latin typeface="黑体" panose="02010609060101010101" pitchFamily="49" charset="-122"/>
                  </a:rPr>
                  <a:t>96</a:t>
                </a:r>
                <a:r>
                  <a:rPr lang="zh-CN" altLang="en-US" sz="2800">
                    <a:solidFill>
                      <a:srgbClr val="3333FF"/>
                    </a:solidFill>
                    <a:latin typeface="黑体" panose="02010609060101010101" pitchFamily="49" charset="-122"/>
                  </a:rPr>
                  <a:t>点发电计划</a:t>
                </a:r>
                <a:endParaRPr lang="en-US" altLang="zh-CN" sz="2800">
                  <a:solidFill>
                    <a:srgbClr val="3333FF"/>
                  </a:solidFill>
                  <a:latin typeface="黑体" panose="02010609060101010101" pitchFamily="49" charset="-122"/>
                </a:endParaRPr>
              </a:p>
            </p:txBody>
          </p:sp>
        </p:grpSp>
        <p:sp>
          <p:nvSpPr>
            <p:cNvPr id="142" name="AutoShape 15"/>
            <p:cNvSpPr>
              <a:spLocks noChangeArrowheads="1"/>
            </p:cNvSpPr>
            <p:nvPr/>
          </p:nvSpPr>
          <p:spPr bwMode="gray">
            <a:xfrm>
              <a:off x="5648722" y="2144383"/>
              <a:ext cx="669528" cy="1954865"/>
            </a:xfrm>
            <a:prstGeom prst="rightArrow">
              <a:avLst>
                <a:gd name="adj1" fmla="val 67750"/>
                <a:gd name="adj2" fmla="val 66167"/>
              </a:avLst>
            </a:prstGeom>
            <a:gradFill rotWithShape="1">
              <a:gsLst>
                <a:gs pos="0">
                  <a:schemeClr val="bg2">
                    <a:gamma/>
                    <a:shade val="46275"/>
                    <a:invGamma/>
                    <a:alpha val="12000"/>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zh-CN" altLang="en-US" sz="2400" dirty="0"/>
                <a:t>获得</a:t>
              </a:r>
            </a:p>
          </p:txBody>
        </p:sp>
        <p:sp>
          <p:nvSpPr>
            <p:cNvPr id="149" name="AutoShape 15"/>
            <p:cNvSpPr>
              <a:spLocks noChangeArrowheads="1"/>
            </p:cNvSpPr>
            <p:nvPr/>
          </p:nvSpPr>
          <p:spPr bwMode="gray">
            <a:xfrm>
              <a:off x="3097014" y="2090257"/>
              <a:ext cx="757040" cy="1954865"/>
            </a:xfrm>
            <a:prstGeom prst="rightArrow">
              <a:avLst>
                <a:gd name="adj1" fmla="val 67750"/>
                <a:gd name="adj2" fmla="val 66167"/>
              </a:avLst>
            </a:prstGeom>
            <a:gradFill rotWithShape="1">
              <a:gsLst>
                <a:gs pos="0">
                  <a:schemeClr val="bg2">
                    <a:gamma/>
                    <a:shade val="46275"/>
                    <a:invGamma/>
                    <a:alpha val="12000"/>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zh-CN" altLang="en-US" sz="2400" dirty="0"/>
                <a:t>如何</a:t>
              </a:r>
            </a:p>
          </p:txBody>
        </p:sp>
        <p:grpSp>
          <p:nvGrpSpPr>
            <p:cNvPr id="13334" name="组合 149"/>
            <p:cNvGrpSpPr>
              <a:grpSpLocks/>
            </p:cNvGrpSpPr>
            <p:nvPr/>
          </p:nvGrpSpPr>
          <p:grpSpPr bwMode="auto">
            <a:xfrm>
              <a:off x="6362700" y="1881187"/>
              <a:ext cx="1689100" cy="2292350"/>
              <a:chOff x="1295400" y="4413062"/>
              <a:chExt cx="1689652" cy="2292538"/>
            </a:xfrm>
          </p:grpSpPr>
          <p:sp>
            <p:nvSpPr>
              <p:cNvPr id="13339" name="AutoShape 11"/>
              <p:cNvSpPr>
                <a:spLocks noChangeArrowheads="1"/>
              </p:cNvSpPr>
              <p:nvPr/>
            </p:nvSpPr>
            <p:spPr bwMode="auto">
              <a:xfrm>
                <a:off x="1295400" y="4413062"/>
                <a:ext cx="1689652" cy="2292538"/>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gradFill rotWithShape="1">
                      <a:gsLst>
                        <a:gs pos="0">
                          <a:schemeClr val="tx2"/>
                        </a:gs>
                        <a:gs pos="100000">
                          <a:srgbClr val="838383"/>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endParaRPr lang="zh-CN" altLang="zh-CN">
                  <a:latin typeface="Verdana" panose="020B0604030504040204" pitchFamily="34" charset="0"/>
                </a:endParaRPr>
              </a:p>
            </p:txBody>
          </p:sp>
          <p:sp>
            <p:nvSpPr>
              <p:cNvPr id="13340" name="Text Box 12"/>
              <p:cNvSpPr txBox="1">
                <a:spLocks noChangeArrowheads="1"/>
              </p:cNvSpPr>
              <p:nvPr/>
            </p:nvSpPr>
            <p:spPr bwMode="auto">
              <a:xfrm>
                <a:off x="1333502" y="4833838"/>
                <a:ext cx="1548848" cy="1107878"/>
              </a:xfrm>
              <a:prstGeom prst="rect">
                <a:avLst/>
              </a:prstGeom>
              <a:noFill/>
              <a:ln>
                <a:noFill/>
              </a:ln>
              <a:effectLst/>
              <a:extLst>
                <a:ext uri="{909E8E84-426E-40DD-AFC4-6F175D3DCCD1}">
                  <a14:hiddenFill xmlns:a14="http://schemas.microsoft.com/office/drawing/2010/main">
                    <a:gradFill rotWithShape="1">
                      <a:gsLst>
                        <a:gs pos="0">
                          <a:schemeClr val="tx2"/>
                        </a:gs>
                        <a:gs pos="100000">
                          <a:srgbClr val="8383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800">
                    <a:solidFill>
                      <a:srgbClr val="FF0000"/>
                    </a:solidFill>
                    <a:latin typeface="黑体" panose="02010609060101010101" pitchFamily="49" charset="-122"/>
                  </a:rPr>
                  <a:t>实用的</a:t>
                </a:r>
                <a:endParaRPr lang="en-US" altLang="zh-CN" sz="2800">
                  <a:solidFill>
                    <a:srgbClr val="FF0000"/>
                  </a:solidFill>
                  <a:latin typeface="黑体" panose="02010609060101010101" pitchFamily="49" charset="-122"/>
                </a:endParaRPr>
              </a:p>
              <a:p>
                <a:pPr algn="ctr"/>
                <a:r>
                  <a:rPr lang="zh-CN" altLang="en-US" sz="2800">
                    <a:solidFill>
                      <a:srgbClr val="FF0000"/>
                    </a:solidFill>
                    <a:latin typeface="黑体" panose="02010609060101010101" pitchFamily="49" charset="-122"/>
                  </a:rPr>
                  <a:t>超短期滚动发电调整计划</a:t>
                </a:r>
                <a:endParaRPr lang="en-US" altLang="zh-CN" sz="2800">
                  <a:solidFill>
                    <a:srgbClr val="FF0000"/>
                  </a:solidFill>
                  <a:latin typeface="黑体" panose="02010609060101010101" pitchFamily="49" charset="-122"/>
                </a:endParaRPr>
              </a:p>
            </p:txBody>
          </p:sp>
        </p:grpSp>
        <p:sp>
          <p:nvSpPr>
            <p:cNvPr id="153" name="AutoShape 6"/>
            <p:cNvSpPr>
              <a:spLocks noChangeArrowheads="1"/>
            </p:cNvSpPr>
            <p:nvPr/>
          </p:nvSpPr>
          <p:spPr bwMode="gray">
            <a:xfrm>
              <a:off x="3886001" y="2054174"/>
              <a:ext cx="1550194" cy="579455"/>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13336" name="Text Box 7"/>
            <p:cNvSpPr txBox="1">
              <a:spLocks noChangeArrowheads="1"/>
            </p:cNvSpPr>
            <p:nvPr/>
          </p:nvSpPr>
          <p:spPr bwMode="gray">
            <a:xfrm>
              <a:off x="3854450" y="2269340"/>
              <a:ext cx="1549400" cy="24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chemeClr val="bg1"/>
                  </a:solidFill>
                  <a:latin typeface="黑体" panose="02010609060101010101" pitchFamily="49" charset="-122"/>
                </a:rPr>
                <a:t>考虑滞时影响</a:t>
              </a:r>
              <a:endParaRPr lang="en-US" altLang="zh-CN">
                <a:solidFill>
                  <a:schemeClr val="bg1"/>
                </a:solidFill>
                <a:latin typeface="黑体" panose="02010609060101010101" pitchFamily="49" charset="-122"/>
              </a:endParaRPr>
            </a:p>
          </p:txBody>
        </p:sp>
        <p:sp>
          <p:nvSpPr>
            <p:cNvPr id="13337" name="Text Box 7"/>
            <p:cNvSpPr txBox="1">
              <a:spLocks noChangeArrowheads="1"/>
            </p:cNvSpPr>
            <p:nvPr/>
          </p:nvSpPr>
          <p:spPr bwMode="gray">
            <a:xfrm>
              <a:off x="3841750" y="3297237"/>
              <a:ext cx="1549400" cy="24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dirty="0">
                  <a:solidFill>
                    <a:schemeClr val="bg1"/>
                  </a:solidFill>
                  <a:latin typeface="黑体" panose="02010609060101010101" pitchFamily="49" charset="-122"/>
                </a:rPr>
                <a:t>考虑预控目标</a:t>
              </a:r>
              <a:endParaRPr lang="en-US" altLang="zh-CN" dirty="0">
                <a:solidFill>
                  <a:schemeClr val="bg1"/>
                </a:solidFill>
                <a:latin typeface="黑体" panose="02010609060101010101" pitchFamily="49" charset="-122"/>
              </a:endParaRPr>
            </a:p>
          </p:txBody>
        </p:sp>
        <p:sp>
          <p:nvSpPr>
            <p:cNvPr id="13338" name="Text Box 7"/>
            <p:cNvSpPr txBox="1">
              <a:spLocks noChangeArrowheads="1"/>
            </p:cNvSpPr>
            <p:nvPr/>
          </p:nvSpPr>
          <p:spPr bwMode="gray">
            <a:xfrm>
              <a:off x="3858958" y="3778449"/>
              <a:ext cx="1549400" cy="24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a:solidFill>
                    <a:schemeClr val="bg1"/>
                  </a:solidFill>
                  <a:latin typeface="黑体" panose="02010609060101010101" pitchFamily="49" charset="-122"/>
                </a:rPr>
                <a:t>考虑调整策略</a:t>
              </a:r>
              <a:endParaRPr lang="en-US" altLang="zh-CN">
                <a:solidFill>
                  <a:schemeClr val="bg1"/>
                </a:solidFill>
                <a:latin typeface="黑体" panose="02010609060101010101" pitchFamily="49" charset="-122"/>
              </a:endParaRPr>
            </a:p>
          </p:txBody>
        </p:sp>
      </p:grpSp>
      <p:sp>
        <p:nvSpPr>
          <p:cNvPr id="13326" name="AutoShape 26"/>
          <p:cNvSpPr>
            <a:spLocks noChangeArrowheads="1"/>
          </p:cNvSpPr>
          <p:nvPr/>
        </p:nvSpPr>
        <p:spPr bwMode="gray">
          <a:xfrm>
            <a:off x="60325" y="5305425"/>
            <a:ext cx="8920163" cy="1381125"/>
          </a:xfrm>
          <a:prstGeom prst="roundRect">
            <a:avLst>
              <a:gd name="adj" fmla="val 4431"/>
            </a:avLst>
          </a:prstGeom>
          <a:solidFill>
            <a:srgbClr val="333399">
              <a:alpha val="98822"/>
            </a:srgbClr>
          </a:solidFill>
          <a:ln w="38100" algn="ctr">
            <a:solidFill>
              <a:srgbClr val="FFFFFF"/>
            </a:solidFill>
            <a:round/>
            <a:headEnd/>
            <a:tailEnd/>
          </a:ln>
          <a:effectLst>
            <a:outerShdw dist="63500" dir="3187806" algn="ctr" rotWithShape="0">
              <a:srgbClr val="001D3A"/>
            </a:outerShdw>
          </a:effectLst>
        </p:spPr>
        <p:txBody>
          <a:bodyPr anchor="ct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buClr>
                <a:schemeClr val="bg2"/>
              </a:buClr>
              <a:buSzPct val="75000"/>
              <a:buFont typeface="Wingdings" panose="05000000000000000000" pitchFamily="2" charset="2"/>
              <a:buNone/>
            </a:pPr>
            <a:r>
              <a:rPr lang="zh-CN" altLang="en-US" sz="2200" dirty="0">
                <a:solidFill>
                  <a:srgbClr val="FFFF00"/>
                </a:solidFill>
                <a:latin typeface="Times New Roman" panose="02020603050405020304" pitchFamily="18" charset="0"/>
              </a:rPr>
              <a:t>问题关键：</a:t>
            </a:r>
            <a:endParaRPr lang="en-US" altLang="zh-CN" sz="2200" dirty="0">
              <a:solidFill>
                <a:srgbClr val="FFFF00"/>
              </a:solidFill>
              <a:latin typeface="Times New Roman" panose="02020603050405020304" pitchFamily="18" charset="0"/>
            </a:endParaRPr>
          </a:p>
          <a:p>
            <a:pPr eaLnBrk="1" hangingPunct="1">
              <a:buClr>
                <a:schemeClr val="bg2"/>
              </a:buClr>
              <a:buSzPct val="75000"/>
              <a:buFont typeface="Wingdings" panose="05000000000000000000" pitchFamily="2" charset="2"/>
              <a:buNone/>
            </a:pPr>
            <a:r>
              <a:rPr lang="en-US" altLang="zh-CN" dirty="0">
                <a:solidFill>
                  <a:schemeClr val="bg1"/>
                </a:solidFill>
                <a:latin typeface="Times New Roman" panose="02020603050405020304" pitchFamily="18" charset="0"/>
              </a:rPr>
              <a:t>1</a:t>
            </a:r>
            <a:r>
              <a:rPr lang="zh-CN" altLang="en-US" dirty="0">
                <a:solidFill>
                  <a:schemeClr val="bg1"/>
                </a:solidFill>
                <a:latin typeface="Times New Roman" panose="02020603050405020304" pitchFamily="18" charset="0"/>
              </a:rPr>
              <a:t>、如何推求梯级流域</a:t>
            </a:r>
            <a:r>
              <a:rPr lang="zh-CN" altLang="en-US" dirty="0">
                <a:solidFill>
                  <a:srgbClr val="FFFF00"/>
                </a:solidFill>
                <a:latin typeface="Times New Roman" panose="02020603050405020304" pitchFamily="18" charset="0"/>
              </a:rPr>
              <a:t>上下游流量精确匹配关系</a:t>
            </a:r>
            <a:r>
              <a:rPr lang="zh-CN" altLang="en-US" dirty="0">
                <a:solidFill>
                  <a:schemeClr val="bg1"/>
                </a:solidFill>
                <a:latin typeface="Times New Roman" panose="02020603050405020304" pitchFamily="18" charset="0"/>
              </a:rPr>
              <a:t>？</a:t>
            </a:r>
            <a:endParaRPr lang="en-US" altLang="zh-CN" dirty="0">
              <a:solidFill>
                <a:schemeClr val="bg1"/>
              </a:solidFill>
              <a:latin typeface="Times New Roman" panose="02020603050405020304" pitchFamily="18" charset="0"/>
            </a:endParaRPr>
          </a:p>
          <a:p>
            <a:pPr eaLnBrk="1" hangingPunct="1">
              <a:buClr>
                <a:schemeClr val="bg2"/>
              </a:buClr>
              <a:buSzPct val="75000"/>
              <a:buFont typeface="Wingdings" panose="05000000000000000000" pitchFamily="2" charset="2"/>
              <a:buNone/>
            </a:pPr>
            <a:r>
              <a:rPr lang="en-US" altLang="zh-CN" dirty="0">
                <a:solidFill>
                  <a:schemeClr val="bg1"/>
                </a:solidFill>
                <a:latin typeface="Times New Roman" panose="02020603050405020304" pitchFamily="18" charset="0"/>
              </a:rPr>
              <a:t>2</a:t>
            </a:r>
            <a:r>
              <a:rPr lang="zh-CN" altLang="en-US" dirty="0">
                <a:solidFill>
                  <a:schemeClr val="bg1"/>
                </a:solidFill>
                <a:latin typeface="Times New Roman" panose="02020603050405020304" pitchFamily="18" charset="0"/>
              </a:rPr>
              <a:t>、如何简单进行各流域（气象资料详细和缺乏）超短期高精度</a:t>
            </a:r>
            <a:r>
              <a:rPr lang="zh-CN" altLang="en-US" dirty="0">
                <a:solidFill>
                  <a:srgbClr val="FFFF00"/>
                </a:solidFill>
                <a:latin typeface="Times New Roman" panose="02020603050405020304" pitchFamily="18" charset="0"/>
              </a:rPr>
              <a:t>区间来水预报</a:t>
            </a:r>
            <a:r>
              <a:rPr lang="zh-CN" altLang="en-US" dirty="0">
                <a:solidFill>
                  <a:schemeClr val="bg1"/>
                </a:solidFill>
                <a:latin typeface="Times New Roman" panose="02020603050405020304" pitchFamily="18" charset="0"/>
              </a:rPr>
              <a:t>？</a:t>
            </a:r>
            <a:endParaRPr lang="en-US" altLang="zh-CN" dirty="0">
              <a:solidFill>
                <a:schemeClr val="bg1"/>
              </a:solidFill>
              <a:latin typeface="Times New Roman" panose="02020603050405020304" pitchFamily="18" charset="0"/>
            </a:endParaRPr>
          </a:p>
          <a:p>
            <a:pPr eaLnBrk="1" hangingPunct="1">
              <a:buClr>
                <a:schemeClr val="bg2"/>
              </a:buClr>
              <a:buSzPct val="75000"/>
            </a:pPr>
            <a:r>
              <a:rPr lang="en-US" altLang="zh-CN" dirty="0">
                <a:solidFill>
                  <a:schemeClr val="bg1"/>
                </a:solidFill>
                <a:latin typeface="Times New Roman" panose="02020603050405020304" pitchFamily="18" charset="0"/>
              </a:rPr>
              <a:t>3</a:t>
            </a:r>
            <a:r>
              <a:rPr lang="zh-CN" altLang="en-US" dirty="0">
                <a:solidFill>
                  <a:schemeClr val="bg1"/>
                </a:solidFill>
                <a:latin typeface="Times New Roman" panose="02020603050405020304" pitchFamily="18" charset="0"/>
              </a:rPr>
              <a:t>、如何实时</a:t>
            </a:r>
            <a:r>
              <a:rPr lang="zh-CN" altLang="en-US" dirty="0">
                <a:solidFill>
                  <a:srgbClr val="FFFF00"/>
                </a:solidFill>
                <a:latin typeface="Times New Roman" panose="02020603050405020304" pitchFamily="18" charset="0"/>
              </a:rPr>
              <a:t>滚动校核和调整超短期发电计划</a:t>
            </a:r>
            <a:r>
              <a:rPr lang="zh-CN" altLang="en-US" dirty="0">
                <a:solidFill>
                  <a:schemeClr val="bg1"/>
                </a:solidFill>
                <a:latin typeface="Times New Roman" panose="02020603050405020304" pitchFamily="18" charset="0"/>
              </a:rPr>
              <a:t>？</a:t>
            </a:r>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4"/>
          <p:cNvSpPr txBox="1">
            <a:spLocks noChangeArrowheads="1"/>
          </p:cNvSpPr>
          <p:nvPr/>
        </p:nvSpPr>
        <p:spPr bwMode="auto">
          <a:xfrm>
            <a:off x="28575" y="0"/>
            <a:ext cx="91154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dirty="0">
                <a:solidFill>
                  <a:srgbClr val="0000CC"/>
                </a:solidFill>
                <a:latin typeface="Times New Roman" panose="02020603050405020304" pitchFamily="18" charset="0"/>
                <a:ea typeface="隶书" panose="02010509060101010101" pitchFamily="49" charset="-122"/>
                <a:cs typeface="Times New Roman" panose="02020603050405020304" pitchFamily="18" charset="0"/>
              </a:rPr>
              <a:t>1. </a:t>
            </a:r>
            <a:r>
              <a:rPr lang="zh-CN" altLang="en-US" sz="4800" b="0" dirty="0">
                <a:solidFill>
                  <a:srgbClr val="0000CC"/>
                </a:solidFill>
                <a:latin typeface="Times New Roman" panose="02020603050405020304" pitchFamily="18" charset="0"/>
                <a:ea typeface="隶书" panose="02010509060101010101" pitchFamily="49" charset="-122"/>
                <a:cs typeface="Times New Roman" panose="02020603050405020304" pitchFamily="18" charset="0"/>
              </a:rPr>
              <a:t>研究</a:t>
            </a:r>
            <a:r>
              <a:rPr lang="zh-CN" altLang="en-US" sz="4800" b="0" dirty="0" smtClean="0">
                <a:solidFill>
                  <a:srgbClr val="0000CC"/>
                </a:solidFill>
                <a:ea typeface="隶书" panose="02010509060101010101" pitchFamily="49" charset="-122"/>
                <a:cs typeface="Times New Roman" panose="02020603050405020304" pitchFamily="18" charset="0"/>
              </a:rPr>
              <a:t>背景</a:t>
            </a:r>
            <a:endParaRPr lang="zh-CN" altLang="en-US" sz="4800" b="0" dirty="0">
              <a:solidFill>
                <a:srgbClr val="0000CC"/>
              </a:solidFill>
              <a:ea typeface="隶书" panose="02010509060101010101" pitchFamily="49" charset="-122"/>
              <a:cs typeface="Times New Roman" panose="02020603050405020304" pitchFamily="18" charset="0"/>
            </a:endParaRPr>
          </a:p>
        </p:txBody>
      </p:sp>
      <p:sp>
        <p:nvSpPr>
          <p:cNvPr id="22" name="标题 1"/>
          <p:cNvSpPr txBox="1">
            <a:spLocks noChangeArrowheads="1"/>
          </p:cNvSpPr>
          <p:nvPr/>
        </p:nvSpPr>
        <p:spPr bwMode="auto">
          <a:xfrm>
            <a:off x="12255" y="914400"/>
            <a:ext cx="913174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17414" name="标题 1"/>
          <p:cNvSpPr txBox="1">
            <a:spLocks noChangeArrowheads="1"/>
          </p:cNvSpPr>
          <p:nvPr/>
        </p:nvSpPr>
        <p:spPr bwMode="auto">
          <a:xfrm>
            <a:off x="1981200" y="919163"/>
            <a:ext cx="2468563" cy="401637"/>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dirty="0">
                <a:solidFill>
                  <a:srgbClr val="000000"/>
                </a:solidFill>
                <a:latin typeface="微软雅黑" panose="020B0503020204020204" pitchFamily="34" charset="-122"/>
                <a:ea typeface="微软雅黑" panose="020B0503020204020204" pitchFamily="34" charset="-122"/>
              </a:rPr>
              <a:t>短期</a:t>
            </a:r>
            <a:r>
              <a:rPr lang="en-US" altLang="zh-CN" b="0" dirty="0">
                <a:solidFill>
                  <a:srgbClr val="000000"/>
                </a:solidFill>
                <a:latin typeface="微软雅黑" panose="020B0503020204020204" pitchFamily="34" charset="-122"/>
                <a:ea typeface="微软雅黑" panose="020B0503020204020204" pitchFamily="34" charset="-122"/>
              </a:rPr>
              <a:t>/</a:t>
            </a:r>
            <a:r>
              <a:rPr lang="zh-CN" altLang="en-US" b="0" dirty="0">
                <a:solidFill>
                  <a:srgbClr val="000000"/>
                </a:solidFill>
                <a:latin typeface="微软雅黑" panose="020B0503020204020204" pitchFamily="34" charset="-122"/>
                <a:ea typeface="微软雅黑" panose="020B0503020204020204" pitchFamily="34" charset="-122"/>
              </a:rPr>
              <a:t>实时调度现状</a:t>
            </a:r>
          </a:p>
        </p:txBody>
      </p:sp>
      <p:sp>
        <p:nvSpPr>
          <p:cNvPr id="24" name="标题 1"/>
          <p:cNvSpPr txBox="1">
            <a:spLocks noChangeArrowheads="1"/>
          </p:cNvSpPr>
          <p:nvPr/>
        </p:nvSpPr>
        <p:spPr bwMode="auto">
          <a:xfrm>
            <a:off x="6629400" y="920637"/>
            <a:ext cx="2514600" cy="40005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p:spPr>
        <p:txBody>
          <a:bodyPr>
            <a:spAutoFit/>
          </a:bodyPr>
          <a:lstStyle>
            <a:defPPr>
              <a:defRPr lang="zh-CN"/>
            </a:defPPr>
            <a:lvl1pPr algn="ctr" fontAlgn="auto">
              <a:spcBef>
                <a:spcPts val="0"/>
              </a:spcBef>
              <a:spcAft>
                <a:spcPts val="0"/>
              </a:spcAft>
              <a:defRPr kern="0">
                <a:solidFill>
                  <a:srgbClr val="FFFF00"/>
                </a:solidFill>
                <a:latin typeface="微软雅黑" pitchFamily="34" charset="-122"/>
                <a:ea typeface="微软雅黑" pitchFamily="34" charset="-122"/>
              </a:defRPr>
            </a:lvl1pPr>
          </a:lstStyle>
          <a:p>
            <a:pPr>
              <a:defRPr/>
            </a:pPr>
            <a:r>
              <a:rPr lang="zh-CN" altLang="en-US" dirty="0" smtClean="0"/>
              <a:t>研究意义与开发重点</a:t>
            </a:r>
          </a:p>
        </p:txBody>
      </p:sp>
      <p:sp>
        <p:nvSpPr>
          <p:cNvPr id="26" name="矩形 25"/>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17419" name="标题 1"/>
          <p:cNvSpPr txBox="1">
            <a:spLocks noChangeArrowheads="1"/>
          </p:cNvSpPr>
          <p:nvPr/>
        </p:nvSpPr>
        <p:spPr bwMode="auto">
          <a:xfrm>
            <a:off x="12700" y="920750"/>
            <a:ext cx="1968500"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电源结构</a:t>
            </a:r>
          </a:p>
        </p:txBody>
      </p:sp>
      <p:sp>
        <p:nvSpPr>
          <p:cNvPr id="17420" name="标题 1"/>
          <p:cNvSpPr txBox="1">
            <a:spLocks noChangeArrowheads="1"/>
          </p:cNvSpPr>
          <p:nvPr/>
        </p:nvSpPr>
        <p:spPr bwMode="auto">
          <a:xfrm>
            <a:off x="4449763" y="919163"/>
            <a:ext cx="2179637" cy="401637"/>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主要技术难点</a:t>
            </a:r>
          </a:p>
        </p:txBody>
      </p:sp>
      <p:sp>
        <p:nvSpPr>
          <p:cNvPr id="17421" name="Rectangle 3"/>
          <p:cNvSpPr>
            <a:spLocks noChangeArrowheads="1"/>
          </p:cNvSpPr>
          <p:nvPr/>
        </p:nvSpPr>
        <p:spPr bwMode="black">
          <a:xfrm>
            <a:off x="649287" y="1590735"/>
            <a:ext cx="1851025" cy="104616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6969B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r" eaLnBrk="1" hangingPunct="1"/>
            <a:r>
              <a:rPr lang="zh-CN" altLang="en-US">
                <a:solidFill>
                  <a:srgbClr val="003399"/>
                </a:solidFill>
                <a:ea typeface="宋体" panose="02010600030101010101" pitchFamily="2" charset="-122"/>
              </a:rPr>
              <a:t>区间来水预报</a:t>
            </a:r>
            <a:endParaRPr lang="en-US" altLang="zh-CN">
              <a:solidFill>
                <a:srgbClr val="003399"/>
              </a:solidFill>
              <a:ea typeface="宋体" panose="02010600030101010101" pitchFamily="2" charset="-122"/>
            </a:endParaRPr>
          </a:p>
          <a:p>
            <a:pPr algn="r" eaLnBrk="1" hangingPunct="1"/>
            <a:endParaRPr lang="en-US" altLang="zh-CN" sz="1000">
              <a:solidFill>
                <a:srgbClr val="003399"/>
              </a:solidFill>
              <a:ea typeface="宋体" panose="02010600030101010101" pitchFamily="2" charset="-122"/>
            </a:endParaRPr>
          </a:p>
          <a:p>
            <a:pPr algn="r" eaLnBrk="1" hangingPunct="1"/>
            <a:r>
              <a:rPr lang="zh-CN" altLang="en-US" sz="1600">
                <a:ea typeface="宋体" panose="02010600030101010101" pitchFamily="2" charset="-122"/>
              </a:rPr>
              <a:t>降低人工经验依赖</a:t>
            </a:r>
            <a:endParaRPr lang="en-US" altLang="zh-CN" sz="1600">
              <a:ea typeface="宋体" panose="02010600030101010101" pitchFamily="2" charset="-122"/>
            </a:endParaRPr>
          </a:p>
          <a:p>
            <a:pPr algn="r" eaLnBrk="1" hangingPunct="1"/>
            <a:r>
              <a:rPr lang="zh-CN" altLang="en-US" sz="1600">
                <a:ea typeface="宋体" panose="02010600030101010101" pitchFamily="2" charset="-122"/>
              </a:rPr>
              <a:t>提高预报精度</a:t>
            </a:r>
            <a:endParaRPr lang="en-US" altLang="zh-CN" sz="1600">
              <a:ea typeface="宋体" panose="02010600030101010101" pitchFamily="2" charset="-122"/>
            </a:endParaRPr>
          </a:p>
        </p:txBody>
      </p:sp>
      <p:sp>
        <p:nvSpPr>
          <p:cNvPr id="17422" name="Rectangle 4"/>
          <p:cNvSpPr>
            <a:spLocks noChangeArrowheads="1"/>
          </p:cNvSpPr>
          <p:nvPr/>
        </p:nvSpPr>
        <p:spPr bwMode="black">
          <a:xfrm>
            <a:off x="6496050" y="4133910"/>
            <a:ext cx="1800225" cy="101600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6969B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r>
              <a:rPr lang="zh-CN" altLang="en-US" sz="1800">
                <a:solidFill>
                  <a:srgbClr val="003399"/>
                </a:solidFill>
                <a:ea typeface="宋体" panose="02010600030101010101" pitchFamily="2" charset="-122"/>
              </a:rPr>
              <a:t>调度员人工干预</a:t>
            </a:r>
            <a:endParaRPr lang="en-US" altLang="zh-CN" sz="1800">
              <a:solidFill>
                <a:srgbClr val="003399"/>
              </a:solidFill>
              <a:ea typeface="宋体" panose="02010600030101010101" pitchFamily="2" charset="-122"/>
            </a:endParaRPr>
          </a:p>
          <a:p>
            <a:pPr eaLnBrk="1" hangingPunct="1"/>
            <a:endParaRPr lang="en-US" altLang="zh-CN" sz="1000">
              <a:solidFill>
                <a:srgbClr val="FF9999"/>
              </a:solidFill>
              <a:ea typeface="宋体" panose="02010600030101010101" pitchFamily="2" charset="-122"/>
            </a:endParaRPr>
          </a:p>
          <a:p>
            <a:pPr algn="r" eaLnBrk="1" hangingPunct="1"/>
            <a:r>
              <a:rPr lang="zh-CN" altLang="en-US" sz="1600">
                <a:solidFill>
                  <a:srgbClr val="000000"/>
                </a:solidFill>
                <a:ea typeface="宋体" panose="02010600030101010101" pitchFamily="2" charset="-122"/>
              </a:rPr>
              <a:t>提高调度计划的合理性和实用性</a:t>
            </a:r>
            <a:endParaRPr lang="en-US" altLang="zh-CN" sz="1600">
              <a:solidFill>
                <a:srgbClr val="000000"/>
              </a:solidFill>
              <a:ea typeface="宋体" panose="02010600030101010101" pitchFamily="2" charset="-122"/>
            </a:endParaRPr>
          </a:p>
        </p:txBody>
      </p:sp>
      <p:sp>
        <p:nvSpPr>
          <p:cNvPr id="17423" name="Rectangle 5"/>
          <p:cNvSpPr>
            <a:spLocks noChangeArrowheads="1"/>
          </p:cNvSpPr>
          <p:nvPr/>
        </p:nvSpPr>
        <p:spPr bwMode="black">
          <a:xfrm>
            <a:off x="457200" y="4102160"/>
            <a:ext cx="2063750" cy="107791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6969B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rIns="3600">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r" eaLnBrk="1" hangingPunct="1"/>
            <a:r>
              <a:rPr lang="zh-CN" altLang="en-US">
                <a:solidFill>
                  <a:srgbClr val="000066"/>
                </a:solidFill>
                <a:ea typeface="宋体" panose="02010600030101010101" pitchFamily="2" charset="-122"/>
              </a:rPr>
              <a:t>发电计划自动调整</a:t>
            </a:r>
          </a:p>
          <a:p>
            <a:pPr eaLnBrk="1" hangingPunct="1"/>
            <a:endParaRPr lang="en-US" altLang="zh-CN" sz="1200">
              <a:solidFill>
                <a:srgbClr val="000000"/>
              </a:solidFill>
              <a:ea typeface="宋体" panose="02010600030101010101" pitchFamily="2" charset="-122"/>
            </a:endParaRPr>
          </a:p>
          <a:p>
            <a:pPr algn="r" eaLnBrk="1" hangingPunct="1"/>
            <a:r>
              <a:rPr lang="zh-CN" altLang="en-US" sz="1600">
                <a:solidFill>
                  <a:srgbClr val="000000"/>
                </a:solidFill>
                <a:ea typeface="宋体" panose="02010600030101010101" pitchFamily="2" charset="-122"/>
              </a:rPr>
              <a:t>发电计划自动校正</a:t>
            </a:r>
            <a:endParaRPr lang="en-US" altLang="zh-CN" sz="1600">
              <a:solidFill>
                <a:srgbClr val="000000"/>
              </a:solidFill>
              <a:ea typeface="宋体" panose="02010600030101010101" pitchFamily="2" charset="-122"/>
            </a:endParaRPr>
          </a:p>
          <a:p>
            <a:pPr algn="r" eaLnBrk="1" hangingPunct="1"/>
            <a:r>
              <a:rPr lang="zh-CN" altLang="en-US" sz="1600">
                <a:solidFill>
                  <a:srgbClr val="000000"/>
                </a:solidFill>
                <a:ea typeface="宋体" panose="02010600030101010101" pitchFamily="2" charset="-122"/>
              </a:rPr>
              <a:t>弃水自动调整等</a:t>
            </a:r>
            <a:endParaRPr lang="en-US" altLang="zh-CN" sz="1600">
              <a:solidFill>
                <a:srgbClr val="000000"/>
              </a:solidFill>
              <a:ea typeface="宋体" panose="02010600030101010101" pitchFamily="2" charset="-122"/>
            </a:endParaRPr>
          </a:p>
        </p:txBody>
      </p:sp>
      <p:sp>
        <p:nvSpPr>
          <p:cNvPr id="17424" name="Rectangle 6"/>
          <p:cNvSpPr>
            <a:spLocks noChangeArrowheads="1"/>
          </p:cNvSpPr>
          <p:nvPr/>
        </p:nvSpPr>
        <p:spPr bwMode="black">
          <a:xfrm>
            <a:off x="6397625" y="1468497"/>
            <a:ext cx="1909762" cy="104616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6969B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r>
              <a:rPr lang="zh-CN" altLang="en-US">
                <a:solidFill>
                  <a:srgbClr val="000066"/>
                </a:solidFill>
                <a:ea typeface="宋体" panose="02010600030101010101" pitchFamily="2" charset="-122"/>
              </a:rPr>
              <a:t>滞时流量分析</a:t>
            </a:r>
            <a:endParaRPr lang="en-US" altLang="zh-CN">
              <a:solidFill>
                <a:srgbClr val="000066"/>
              </a:solidFill>
              <a:ea typeface="宋体" panose="02010600030101010101" pitchFamily="2" charset="-122"/>
            </a:endParaRPr>
          </a:p>
          <a:p>
            <a:pPr eaLnBrk="1" hangingPunct="1"/>
            <a:endParaRPr lang="en-US" altLang="zh-CN" sz="1000">
              <a:solidFill>
                <a:srgbClr val="000066"/>
              </a:solidFill>
              <a:ea typeface="宋体" panose="02010600030101010101" pitchFamily="2" charset="-122"/>
            </a:endParaRPr>
          </a:p>
          <a:p>
            <a:pPr algn="r" eaLnBrk="1" hangingPunct="1"/>
            <a:r>
              <a:rPr lang="zh-CN" altLang="en-US" sz="1600">
                <a:solidFill>
                  <a:srgbClr val="000000"/>
                </a:solidFill>
                <a:ea typeface="宋体" panose="02010600030101010101" pitchFamily="2" charset="-122"/>
              </a:rPr>
              <a:t>准确预判</a:t>
            </a:r>
            <a:endParaRPr lang="en-US" altLang="zh-CN" sz="1600">
              <a:solidFill>
                <a:srgbClr val="000000"/>
              </a:solidFill>
              <a:ea typeface="宋体" panose="02010600030101010101" pitchFamily="2" charset="-122"/>
            </a:endParaRPr>
          </a:p>
          <a:p>
            <a:pPr algn="r" eaLnBrk="1" hangingPunct="1"/>
            <a:r>
              <a:rPr lang="zh-CN" altLang="en-US" sz="1600">
                <a:solidFill>
                  <a:srgbClr val="000000"/>
                </a:solidFill>
                <a:ea typeface="宋体" panose="02010600030101010101" pitchFamily="2" charset="-122"/>
              </a:rPr>
              <a:t>滞时对上下游影响</a:t>
            </a:r>
            <a:endParaRPr lang="en-US" altLang="zh-CN" sz="1600">
              <a:solidFill>
                <a:srgbClr val="000000"/>
              </a:solidFill>
              <a:ea typeface="宋体" panose="02010600030101010101" pitchFamily="2" charset="-122"/>
            </a:endParaRPr>
          </a:p>
        </p:txBody>
      </p:sp>
      <p:grpSp>
        <p:nvGrpSpPr>
          <p:cNvPr id="17425" name="组合 1"/>
          <p:cNvGrpSpPr>
            <a:grpSpLocks/>
          </p:cNvGrpSpPr>
          <p:nvPr/>
        </p:nvGrpSpPr>
        <p:grpSpPr bwMode="auto">
          <a:xfrm>
            <a:off x="2587625" y="1524060"/>
            <a:ext cx="3760787" cy="3660775"/>
            <a:chOff x="2154238" y="2895600"/>
            <a:chExt cx="3968750" cy="3871913"/>
          </a:xfrm>
        </p:grpSpPr>
        <p:sp>
          <p:nvSpPr>
            <p:cNvPr id="203" name="AutoShape 2"/>
            <p:cNvSpPr>
              <a:spLocks noChangeArrowheads="1"/>
            </p:cNvSpPr>
            <p:nvPr/>
          </p:nvSpPr>
          <p:spPr bwMode="gray">
            <a:xfrm rot="18900000">
              <a:off x="2891363" y="3565545"/>
              <a:ext cx="2504551" cy="2550493"/>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1">
              <a:gsLst>
                <a:gs pos="0">
                  <a:srgbClr val="969696">
                    <a:gamma/>
                    <a:tint val="33725"/>
                    <a:invGamma/>
                  </a:srgbClr>
                </a:gs>
                <a:gs pos="100000">
                  <a:srgbClr val="969696"/>
                </a:gs>
              </a:gsLst>
              <a:path path="rect">
                <a:fillToRect l="50000" t="50000" r="50000" b="50000"/>
              </a:path>
            </a:gradFill>
            <a:ln w="9525" algn="ctr">
              <a:solidFill>
                <a:srgbClr val="000066"/>
              </a:solidFill>
              <a:miter lim="800000"/>
              <a:headEnd/>
              <a:tailEnd/>
            </a:ln>
            <a:effectLst>
              <a:outerShdw dist="28398" dir="3806097" algn="ctr" rotWithShape="0">
                <a:srgbClr val="000000">
                  <a:alpha val="50000"/>
                </a:srgbClr>
              </a:outerShdw>
            </a:effectLst>
          </p:spPr>
          <p:txBody>
            <a:bodyPr wrap="none" anchor="ctr"/>
            <a:lstStyle/>
            <a:p>
              <a:pPr algn="ctr" eaLnBrk="1" fontAlgn="auto" latinLnBrk="1" hangingPunct="1">
                <a:spcBef>
                  <a:spcPts val="0"/>
                </a:spcBef>
                <a:spcAft>
                  <a:spcPts val="0"/>
                </a:spcAft>
                <a:defRPr/>
              </a:pPr>
              <a:endParaRPr kumimoji="1" lang="zh-CN" altLang="en-US" sz="1800" b="0" kern="0">
                <a:solidFill>
                  <a:srgbClr val="0033CC"/>
                </a:solidFill>
                <a:latin typeface="Gulim" panose="020B0600000101010101" pitchFamily="34" charset="-127"/>
                <a:ea typeface="Gulim" panose="020B0600000101010101" pitchFamily="34" charset="-127"/>
              </a:endParaRPr>
            </a:p>
          </p:txBody>
        </p:sp>
        <p:pic>
          <p:nvPicPr>
            <p:cNvPr id="17428" name="Picture 7"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54238" y="2911475"/>
              <a:ext cx="12223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 name="Oval 8"/>
            <p:cNvSpPr>
              <a:spLocks noChangeArrowheads="1"/>
            </p:cNvSpPr>
            <p:nvPr/>
          </p:nvSpPr>
          <p:spPr bwMode="gray">
            <a:xfrm>
              <a:off x="2154238" y="2909032"/>
              <a:ext cx="1214581" cy="1232430"/>
            </a:xfrm>
            <a:prstGeom prst="ellipse">
              <a:avLst/>
            </a:prstGeom>
            <a:solidFill>
              <a:srgbClr val="1088C4">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latinLnBrk="1" hangingPunct="1">
                <a:spcBef>
                  <a:spcPts val="0"/>
                </a:spcBef>
                <a:spcAft>
                  <a:spcPts val="0"/>
                </a:spcAft>
                <a:defRPr/>
              </a:pPr>
              <a:endParaRPr kumimoji="1" lang="zh-CN" altLang="en-US" sz="1800" b="0" kern="0">
                <a:solidFill>
                  <a:srgbClr val="0033CC"/>
                </a:solidFill>
                <a:latin typeface="Gulim" panose="020B0600000101010101" pitchFamily="34" charset="-127"/>
                <a:ea typeface="Gulim" panose="020B0600000101010101" pitchFamily="34" charset="-127"/>
              </a:endParaRPr>
            </a:p>
          </p:txBody>
        </p:sp>
        <p:pic>
          <p:nvPicPr>
            <p:cNvPr id="17430" name="Picture 9"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155825" y="5537200"/>
              <a:ext cx="12207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 name="Oval 10"/>
            <p:cNvSpPr>
              <a:spLocks noChangeArrowheads="1"/>
            </p:cNvSpPr>
            <p:nvPr/>
          </p:nvSpPr>
          <p:spPr bwMode="gray">
            <a:xfrm>
              <a:off x="2155913" y="5533403"/>
              <a:ext cx="1216257" cy="1234110"/>
            </a:xfrm>
            <a:prstGeom prst="ellipse">
              <a:avLst/>
            </a:prstGeom>
            <a:solidFill>
              <a:srgbClr val="9999FF">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latinLnBrk="1" hangingPunct="1">
                <a:spcBef>
                  <a:spcPts val="0"/>
                </a:spcBef>
                <a:spcAft>
                  <a:spcPts val="0"/>
                </a:spcAft>
                <a:defRPr/>
              </a:pPr>
              <a:endParaRPr kumimoji="1" lang="zh-CN" altLang="en-US" sz="1800" b="0" kern="0">
                <a:solidFill>
                  <a:srgbClr val="0033CC"/>
                </a:solidFill>
                <a:latin typeface="Gulim" panose="020B0600000101010101" pitchFamily="34" charset="-127"/>
                <a:ea typeface="Gulim" panose="020B0600000101010101" pitchFamily="34" charset="-127"/>
              </a:endParaRPr>
            </a:p>
          </p:txBody>
        </p:sp>
        <p:pic>
          <p:nvPicPr>
            <p:cNvPr id="17432" name="Picture 11"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900613" y="5526088"/>
              <a:ext cx="12223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Oval 12"/>
            <p:cNvSpPr>
              <a:spLocks noChangeArrowheads="1"/>
            </p:cNvSpPr>
            <p:nvPr/>
          </p:nvSpPr>
          <p:spPr bwMode="gray">
            <a:xfrm>
              <a:off x="4900030" y="5513254"/>
              <a:ext cx="1216257" cy="1234110"/>
            </a:xfrm>
            <a:prstGeom prst="ellipse">
              <a:avLst/>
            </a:prstGeom>
            <a:solidFill>
              <a:srgbClr val="1088C4">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latinLnBrk="1" hangingPunct="1">
                <a:spcBef>
                  <a:spcPts val="0"/>
                </a:spcBef>
                <a:spcAft>
                  <a:spcPts val="0"/>
                </a:spcAft>
                <a:defRPr/>
              </a:pPr>
              <a:endParaRPr kumimoji="1" lang="zh-CN" altLang="en-US" sz="1800" b="0" kern="0">
                <a:solidFill>
                  <a:srgbClr val="0033CC"/>
                </a:solidFill>
                <a:latin typeface="Gulim" panose="020B0600000101010101" pitchFamily="34" charset="-127"/>
                <a:ea typeface="Gulim" panose="020B0600000101010101" pitchFamily="34" charset="-127"/>
              </a:endParaRPr>
            </a:p>
          </p:txBody>
        </p:sp>
        <p:pic>
          <p:nvPicPr>
            <p:cNvPr id="17434" name="Picture 13"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900613" y="2897188"/>
              <a:ext cx="122078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Oval 14"/>
            <p:cNvSpPr>
              <a:spLocks noChangeArrowheads="1"/>
            </p:cNvSpPr>
            <p:nvPr/>
          </p:nvSpPr>
          <p:spPr bwMode="gray">
            <a:xfrm>
              <a:off x="4900030" y="2895600"/>
              <a:ext cx="1216257" cy="1234109"/>
            </a:xfrm>
            <a:prstGeom prst="ellipse">
              <a:avLst/>
            </a:prstGeom>
            <a:solidFill>
              <a:srgbClr val="9999FF">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latinLnBrk="1" hangingPunct="1">
                <a:spcBef>
                  <a:spcPts val="0"/>
                </a:spcBef>
                <a:spcAft>
                  <a:spcPts val="0"/>
                </a:spcAft>
                <a:defRPr/>
              </a:pPr>
              <a:endParaRPr kumimoji="1" lang="zh-CN" altLang="en-US" sz="1800" b="0" kern="0">
                <a:solidFill>
                  <a:srgbClr val="0033CC"/>
                </a:solidFill>
                <a:latin typeface="Gulim" panose="020B0600000101010101" pitchFamily="34" charset="-127"/>
                <a:ea typeface="Gulim" panose="020B0600000101010101" pitchFamily="34" charset="-127"/>
              </a:endParaRPr>
            </a:p>
          </p:txBody>
        </p:sp>
        <p:sp>
          <p:nvSpPr>
            <p:cNvPr id="17436" name="Text Box 15"/>
            <p:cNvSpPr txBox="1">
              <a:spLocks noChangeArrowheads="1"/>
            </p:cNvSpPr>
            <p:nvPr/>
          </p:nvSpPr>
          <p:spPr bwMode="auto">
            <a:xfrm>
              <a:off x="2390775" y="3571875"/>
              <a:ext cx="739775" cy="3968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6969B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b="0">
                  <a:solidFill>
                    <a:srgbClr val="1C1C1C"/>
                  </a:solidFill>
                  <a:ea typeface="宋体" panose="02010600030101010101" pitchFamily="2" charset="-122"/>
                </a:rPr>
                <a:t>预报</a:t>
              </a:r>
              <a:endParaRPr lang="en-US" altLang="zh-CN" b="0">
                <a:solidFill>
                  <a:srgbClr val="1C1C1C"/>
                </a:solidFill>
                <a:ea typeface="宋体" panose="02010600030101010101" pitchFamily="2" charset="-122"/>
              </a:endParaRPr>
            </a:p>
          </p:txBody>
        </p:sp>
        <p:grpSp>
          <p:nvGrpSpPr>
            <p:cNvPr id="17437" name="Group 16"/>
            <p:cNvGrpSpPr>
              <a:grpSpLocks/>
            </p:cNvGrpSpPr>
            <p:nvPr/>
          </p:nvGrpSpPr>
          <p:grpSpPr bwMode="auto">
            <a:xfrm>
              <a:off x="2578100" y="3160713"/>
              <a:ext cx="360363" cy="363537"/>
              <a:chOff x="523" y="2809"/>
              <a:chExt cx="876" cy="882"/>
            </a:xfrm>
          </p:grpSpPr>
          <p:sp>
            <p:nvSpPr>
              <p:cNvPr id="17466" name="Oval 17"/>
              <p:cNvSpPr>
                <a:spLocks noChangeArrowheads="1"/>
              </p:cNvSpPr>
              <p:nvPr/>
            </p:nvSpPr>
            <p:spPr bwMode="black">
              <a:xfrm>
                <a:off x="523" y="2809"/>
                <a:ext cx="876" cy="876"/>
              </a:xfrm>
              <a:prstGeom prst="ellipse">
                <a:avLst/>
              </a:prstGeom>
              <a:noFill/>
              <a:ln w="19050" algn="ctr">
                <a:solidFill>
                  <a:srgbClr val="FFFFFF"/>
                </a:solidFill>
                <a:round/>
                <a:headEnd/>
                <a:tailEnd/>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17961" dir="2700000" algn="ctr" rotWithShape="0">
                        <a:srgbClr val="999999"/>
                      </a:outerShdw>
                    </a:effectLst>
                  </a14:hiddenEffects>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latinLnBrk="1" hangingPunct="1"/>
                <a:endParaRPr kumimoji="1" lang="zh-CN" altLang="en-US" sz="1800">
                  <a:solidFill>
                    <a:srgbClr val="0033CC"/>
                  </a:solidFill>
                  <a:latin typeface="Gulim" panose="020B0600000101010101" pitchFamily="34" charset="-127"/>
                  <a:ea typeface="Gulim" panose="020B0600000101010101" pitchFamily="34" charset="-127"/>
                </a:endParaRPr>
              </a:p>
            </p:txBody>
          </p:sp>
          <p:sp>
            <p:nvSpPr>
              <p:cNvPr id="17467" name="Line 18"/>
              <p:cNvSpPr>
                <a:spLocks noChangeShapeType="1"/>
              </p:cNvSpPr>
              <p:nvPr/>
            </p:nvSpPr>
            <p:spPr bwMode="black">
              <a:xfrm>
                <a:off x="964" y="2809"/>
                <a:ext cx="0" cy="87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CN" altLang="en-US"/>
              </a:p>
            </p:txBody>
          </p:sp>
          <p:sp>
            <p:nvSpPr>
              <p:cNvPr id="17468" name="Line 19"/>
              <p:cNvSpPr>
                <a:spLocks noChangeShapeType="1"/>
              </p:cNvSpPr>
              <p:nvPr/>
            </p:nvSpPr>
            <p:spPr bwMode="black">
              <a:xfrm>
                <a:off x="523" y="3244"/>
                <a:ext cx="876"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CN" altLang="en-US"/>
              </a:p>
            </p:txBody>
          </p:sp>
          <p:sp>
            <p:nvSpPr>
              <p:cNvPr id="17469" name="Freeform 20"/>
              <p:cNvSpPr>
                <a:spLocks/>
              </p:cNvSpPr>
              <p:nvPr/>
            </p:nvSpPr>
            <p:spPr bwMode="black">
              <a:xfrm>
                <a:off x="1023" y="2815"/>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Lst>
                <a:ahLst/>
                <a:cxnLst>
                  <a:cxn ang="T6">
                    <a:pos x="T0" y="T1"/>
                  </a:cxn>
                  <a:cxn ang="T7">
                    <a:pos x="T2" y="T3"/>
                  </a:cxn>
                  <a:cxn ang="T8">
                    <a:pos x="T4" y="T5"/>
                  </a:cxn>
                </a:cxnLst>
                <a:rect l="0" t="0" r="r" b="b"/>
                <a:pathLst>
                  <a:path w="182" h="864">
                    <a:moveTo>
                      <a:pt x="0" y="0"/>
                    </a:moveTo>
                    <a:cubicBezTo>
                      <a:pt x="59" y="89"/>
                      <a:pt x="182" y="177"/>
                      <a:pt x="182" y="435"/>
                    </a:cubicBezTo>
                    <a:cubicBezTo>
                      <a:pt x="182" y="693"/>
                      <a:pt x="70" y="800"/>
                      <a:pt x="6" y="864"/>
                    </a:cubicBezTo>
                  </a:path>
                </a:pathLst>
              </a:custGeom>
              <a:noFill/>
              <a:ln w="19050"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CN" altLang="en-US"/>
              </a:p>
            </p:txBody>
          </p:sp>
          <p:sp>
            <p:nvSpPr>
              <p:cNvPr id="17470" name="Freeform 21"/>
              <p:cNvSpPr>
                <a:spLocks/>
              </p:cNvSpPr>
              <p:nvPr/>
            </p:nvSpPr>
            <p:spPr bwMode="black">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Lst>
                <a:ahLst/>
                <a:cxnLst>
                  <a:cxn ang="T6">
                    <a:pos x="T0" y="T1"/>
                  </a:cxn>
                  <a:cxn ang="T7">
                    <a:pos x="T2" y="T3"/>
                  </a:cxn>
                  <a:cxn ang="T8">
                    <a:pos x="T4" y="T5"/>
                  </a:cxn>
                </a:cxn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CN" altLang="en-US"/>
              </a:p>
            </p:txBody>
          </p:sp>
          <p:sp>
            <p:nvSpPr>
              <p:cNvPr id="17471" name="Freeform 22"/>
              <p:cNvSpPr>
                <a:spLocks/>
              </p:cNvSpPr>
              <p:nvPr/>
            </p:nvSpPr>
            <p:spPr bwMode="black">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Lst>
                <a:ahLst/>
                <a:cxnLst>
                  <a:cxn ang="T6">
                    <a:pos x="T0" y="T1"/>
                  </a:cxn>
                  <a:cxn ang="T7">
                    <a:pos x="T2" y="T3"/>
                  </a:cxn>
                  <a:cxn ang="T8">
                    <a:pos x="T4" y="T5"/>
                  </a:cxn>
                </a:cxn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CN" altLang="en-US"/>
              </a:p>
            </p:txBody>
          </p:sp>
          <p:sp>
            <p:nvSpPr>
              <p:cNvPr id="17472" name="Freeform 23"/>
              <p:cNvSpPr>
                <a:spLocks/>
              </p:cNvSpPr>
              <p:nvPr/>
            </p:nvSpPr>
            <p:spPr bwMode="black">
              <a:xfrm rot="16200000" flipV="1">
                <a:off x="900" y="2668"/>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Lst>
                <a:ahLst/>
                <a:cxnLst>
                  <a:cxn ang="T6">
                    <a:pos x="T0" y="T1"/>
                  </a:cxn>
                  <a:cxn ang="T7">
                    <a:pos x="T2" y="T3"/>
                  </a:cxn>
                  <a:cxn ang="T8">
                    <a:pos x="T4" y="T5"/>
                  </a:cxn>
                </a:cxn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CN" altLang="en-US"/>
              </a:p>
            </p:txBody>
          </p:sp>
        </p:grpSp>
        <p:grpSp>
          <p:nvGrpSpPr>
            <p:cNvPr id="17438" name="Group 34"/>
            <p:cNvGrpSpPr>
              <a:grpSpLocks/>
            </p:cNvGrpSpPr>
            <p:nvPr/>
          </p:nvGrpSpPr>
          <p:grpSpPr bwMode="auto">
            <a:xfrm>
              <a:off x="2573338" y="5773738"/>
              <a:ext cx="409575" cy="355600"/>
              <a:chOff x="2310" y="3078"/>
              <a:chExt cx="312" cy="270"/>
            </a:xfrm>
          </p:grpSpPr>
          <p:sp>
            <p:nvSpPr>
              <p:cNvPr id="17459" name="AutoShape 35"/>
              <p:cNvSpPr>
                <a:spLocks noChangeArrowheads="1"/>
              </p:cNvSpPr>
              <p:nvPr/>
            </p:nvSpPr>
            <p:spPr bwMode="black">
              <a:xfrm>
                <a:off x="2374" y="3078"/>
                <a:ext cx="186" cy="187"/>
              </a:xfrm>
              <a:prstGeom prst="roundRect">
                <a:avLst>
                  <a:gd name="adj" fmla="val 6250"/>
                </a:avLst>
              </a:prstGeom>
              <a:noFill/>
              <a:ln w="25400" algn="ctr">
                <a:solidFill>
                  <a:srgbClr val="FFFFFF"/>
                </a:solidFill>
                <a:round/>
                <a:headEnd/>
                <a:tailEnd/>
              </a:ln>
              <a:effectLst/>
              <a:extLst>
                <a:ext uri="{909E8E84-426E-40DD-AFC4-6F175D3DCCD1}">
                  <a14:hiddenFill xmlns:a14="http://schemas.microsoft.com/office/drawing/2010/main">
                    <a:solidFill>
                      <a:srgbClr val="5F5F5F"/>
                    </a:solidFill>
                  </a14:hiddenFill>
                </a:ext>
                <a:ext uri="{AF507438-7753-43E0-B8FC-AC1667EBCBE1}">
                  <a14:hiddenEffects xmlns:a14="http://schemas.microsoft.com/office/drawing/2010/main">
                    <a:effectLst>
                      <a:outerShdw dist="17961" dir="2700000" algn="ctr" rotWithShape="0">
                        <a:srgbClr val="999999"/>
                      </a:outerShdw>
                    </a:effectLst>
                  </a14:hiddenEffects>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latinLnBrk="1" hangingPunct="1"/>
                <a:endParaRPr kumimoji="1" lang="zh-CN" altLang="en-US" sz="1800">
                  <a:solidFill>
                    <a:srgbClr val="0033CC"/>
                  </a:solidFill>
                  <a:latin typeface="Gulim" panose="020B0600000101010101" pitchFamily="34" charset="-127"/>
                  <a:ea typeface="Gulim" panose="020B0600000101010101" pitchFamily="34" charset="-127"/>
                </a:endParaRPr>
              </a:p>
            </p:txBody>
          </p:sp>
          <p:sp>
            <p:nvSpPr>
              <p:cNvPr id="17460" name="AutoShape 36"/>
              <p:cNvSpPr>
                <a:spLocks noChangeArrowheads="1"/>
              </p:cNvSpPr>
              <p:nvPr/>
            </p:nvSpPr>
            <p:spPr bwMode="black">
              <a:xfrm>
                <a:off x="2310" y="3265"/>
                <a:ext cx="312" cy="83"/>
              </a:xfrm>
              <a:prstGeom prst="roundRect">
                <a:avLst>
                  <a:gd name="adj" fmla="val 16667"/>
                </a:avLst>
              </a:prstGeom>
              <a:noFill/>
              <a:ln w="25400" algn="ctr">
                <a:solidFill>
                  <a:srgbClr val="FFFFFF"/>
                </a:solidFill>
                <a:round/>
                <a:headEnd/>
                <a:tailEnd/>
              </a:ln>
              <a:effectLst/>
              <a:extLst>
                <a:ext uri="{909E8E84-426E-40DD-AFC4-6F175D3DCCD1}">
                  <a14:hiddenFill xmlns:a14="http://schemas.microsoft.com/office/drawing/2010/main">
                    <a:solidFill>
                      <a:srgbClr val="5F5F5F"/>
                    </a:solidFill>
                  </a14:hiddenFill>
                </a:ext>
                <a:ext uri="{AF507438-7753-43E0-B8FC-AC1667EBCBE1}">
                  <a14:hiddenEffects xmlns:a14="http://schemas.microsoft.com/office/drawing/2010/main">
                    <a:effectLst>
                      <a:outerShdw dist="17961" dir="2700000" algn="ctr" rotWithShape="0">
                        <a:srgbClr val="999999"/>
                      </a:outerShdw>
                    </a:effectLst>
                  </a14:hiddenEffects>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latinLnBrk="1" hangingPunct="1"/>
                <a:endParaRPr kumimoji="1" lang="zh-CN" altLang="en-US" sz="1800">
                  <a:solidFill>
                    <a:srgbClr val="0033CC"/>
                  </a:solidFill>
                  <a:latin typeface="Gulim" panose="020B0600000101010101" pitchFamily="34" charset="-127"/>
                  <a:ea typeface="Gulim" panose="020B0600000101010101" pitchFamily="34" charset="-127"/>
                </a:endParaRPr>
              </a:p>
            </p:txBody>
          </p:sp>
          <p:sp>
            <p:nvSpPr>
              <p:cNvPr id="17461" name="AutoShape 37"/>
              <p:cNvSpPr>
                <a:spLocks noChangeArrowheads="1"/>
              </p:cNvSpPr>
              <p:nvPr/>
            </p:nvSpPr>
            <p:spPr bwMode="black">
              <a:xfrm>
                <a:off x="2390" y="3096"/>
                <a:ext cx="154" cy="147"/>
              </a:xfrm>
              <a:prstGeom prst="roundRect">
                <a:avLst>
                  <a:gd name="adj" fmla="val 7972"/>
                </a:avLst>
              </a:prstGeom>
              <a:solidFill>
                <a:srgbClr val="FFFFFF"/>
              </a:solidFill>
              <a:ln>
                <a:noFill/>
              </a:ln>
              <a:effectLst/>
              <a:extLst>
                <a:ext uri="{91240B29-F687-4F45-9708-019B960494DF}">
                  <a14:hiddenLine xmlns:a14="http://schemas.microsoft.com/office/drawing/2010/main" w="25400" algn="ctr">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latinLnBrk="1" hangingPunct="1"/>
                <a:endParaRPr kumimoji="1" lang="zh-CN" altLang="en-US" sz="1800">
                  <a:solidFill>
                    <a:srgbClr val="0033CC"/>
                  </a:solidFill>
                  <a:latin typeface="Gulim" panose="020B0600000101010101" pitchFamily="34" charset="-127"/>
                  <a:ea typeface="Gulim" panose="020B0600000101010101" pitchFamily="34" charset="-127"/>
                </a:endParaRPr>
              </a:p>
            </p:txBody>
          </p:sp>
          <p:sp>
            <p:nvSpPr>
              <p:cNvPr id="17462" name="Line 38"/>
              <p:cNvSpPr>
                <a:spLocks noChangeShapeType="1"/>
              </p:cNvSpPr>
              <p:nvPr/>
            </p:nvSpPr>
            <p:spPr bwMode="black">
              <a:xfrm flipH="1">
                <a:off x="2530" y="3305"/>
                <a:ext cx="47" cy="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endParaRPr lang="zh-CN" altLang="en-US"/>
              </a:p>
            </p:txBody>
          </p:sp>
          <p:sp>
            <p:nvSpPr>
              <p:cNvPr id="17463" name="Line 39"/>
              <p:cNvSpPr>
                <a:spLocks noChangeShapeType="1"/>
              </p:cNvSpPr>
              <p:nvPr/>
            </p:nvSpPr>
            <p:spPr bwMode="black">
              <a:xfrm flipH="1">
                <a:off x="2447" y="3134"/>
                <a:ext cx="78" cy="0"/>
              </a:xfrm>
              <a:prstGeom prst="line">
                <a:avLst/>
              </a:prstGeom>
              <a:noFill/>
              <a:ln w="254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6B6B6B"/>
                      </a:outerShdw>
                    </a:effectLst>
                  </a14:hiddenEffects>
                </a:ext>
              </a:extLst>
            </p:spPr>
            <p:txBody>
              <a:bodyPr/>
              <a:lstStyle/>
              <a:p>
                <a:endParaRPr lang="zh-CN" altLang="en-US"/>
              </a:p>
            </p:txBody>
          </p:sp>
          <p:sp>
            <p:nvSpPr>
              <p:cNvPr id="17464" name="Line 40"/>
              <p:cNvSpPr>
                <a:spLocks noChangeShapeType="1"/>
              </p:cNvSpPr>
              <p:nvPr/>
            </p:nvSpPr>
            <p:spPr bwMode="black">
              <a:xfrm flipH="1">
                <a:off x="2467" y="3154"/>
                <a:ext cx="48" cy="0"/>
              </a:xfrm>
              <a:prstGeom prst="line">
                <a:avLst/>
              </a:prstGeom>
              <a:noFill/>
              <a:ln w="254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6B6B6B"/>
                      </a:outerShdw>
                    </a:effectLst>
                  </a14:hiddenEffects>
                </a:ext>
              </a:extLst>
            </p:spPr>
            <p:txBody>
              <a:bodyPr/>
              <a:lstStyle/>
              <a:p>
                <a:endParaRPr lang="zh-CN" altLang="en-US"/>
              </a:p>
            </p:txBody>
          </p:sp>
          <p:sp>
            <p:nvSpPr>
              <p:cNvPr id="17465" name="Line 41"/>
              <p:cNvSpPr>
                <a:spLocks noChangeShapeType="1"/>
              </p:cNvSpPr>
              <p:nvPr/>
            </p:nvSpPr>
            <p:spPr bwMode="black">
              <a:xfrm flipH="1">
                <a:off x="2480" y="3216"/>
                <a:ext cx="34" cy="0"/>
              </a:xfrm>
              <a:prstGeom prst="line">
                <a:avLst/>
              </a:prstGeom>
              <a:noFill/>
              <a:ln w="254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6B6B6B"/>
                      </a:outerShdw>
                    </a:effectLst>
                  </a14:hiddenEffects>
                </a:ext>
              </a:extLst>
            </p:spPr>
            <p:txBody>
              <a:bodyPr/>
              <a:lstStyle/>
              <a:p>
                <a:endParaRPr lang="zh-CN" altLang="en-US"/>
              </a:p>
            </p:txBody>
          </p:sp>
        </p:grpSp>
        <p:grpSp>
          <p:nvGrpSpPr>
            <p:cNvPr id="17439" name="Group 42"/>
            <p:cNvGrpSpPr>
              <a:grpSpLocks/>
            </p:cNvGrpSpPr>
            <p:nvPr/>
          </p:nvGrpSpPr>
          <p:grpSpPr bwMode="auto">
            <a:xfrm>
              <a:off x="5291138" y="3160713"/>
              <a:ext cx="519112" cy="330200"/>
              <a:chOff x="3824" y="1835"/>
              <a:chExt cx="491" cy="312"/>
            </a:xfrm>
          </p:grpSpPr>
          <p:grpSp>
            <p:nvGrpSpPr>
              <p:cNvPr id="17454" name="Group 43"/>
              <p:cNvGrpSpPr>
                <a:grpSpLocks/>
              </p:cNvGrpSpPr>
              <p:nvPr/>
            </p:nvGrpSpPr>
            <p:grpSpPr bwMode="auto">
              <a:xfrm>
                <a:off x="3824" y="1835"/>
                <a:ext cx="491" cy="312"/>
                <a:chOff x="347" y="2022"/>
                <a:chExt cx="491" cy="312"/>
              </a:xfrm>
            </p:grpSpPr>
            <p:sp>
              <p:nvSpPr>
                <p:cNvPr id="246" name="Freeform 44"/>
                <p:cNvSpPr>
                  <a:spLocks/>
                </p:cNvSpPr>
                <p:nvPr/>
              </p:nvSpPr>
              <p:spPr bwMode="black">
                <a:xfrm>
                  <a:off x="345" y="2022"/>
                  <a:ext cx="491" cy="314"/>
                </a:xfrm>
                <a:custGeom>
                  <a:avLst/>
                  <a:gdLst>
                    <a:gd name="T0" fmla="*/ 9 w 491"/>
                    <a:gd name="T1" fmla="*/ 96 h 312"/>
                    <a:gd name="T2" fmla="*/ 10 w 491"/>
                    <a:gd name="T3" fmla="*/ 159 h 312"/>
                    <a:gd name="T4" fmla="*/ 288 w 491"/>
                    <a:gd name="T5" fmla="*/ 312 h 312"/>
                    <a:gd name="T6" fmla="*/ 486 w 491"/>
                    <a:gd name="T7" fmla="*/ 184 h 312"/>
                    <a:gd name="T8" fmla="*/ 303 w 491"/>
                    <a:gd name="T9" fmla="*/ 302 h 312"/>
                    <a:gd name="T10" fmla="*/ 283 w 491"/>
                    <a:gd name="T11" fmla="*/ 246 h 312"/>
                    <a:gd name="T12" fmla="*/ 480 w 491"/>
                    <a:gd name="T13" fmla="*/ 128 h 312"/>
                    <a:gd name="T14" fmla="*/ 202 w 491"/>
                    <a:gd name="T15" fmla="*/ 0 h 312"/>
                    <a:gd name="T16" fmla="*/ 9 w 491"/>
                    <a:gd name="T17" fmla="*/ 9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312">
                      <a:moveTo>
                        <a:pt x="9" y="96"/>
                      </a:moveTo>
                      <a:cubicBezTo>
                        <a:pt x="0" y="133"/>
                        <a:pt x="1" y="139"/>
                        <a:pt x="10" y="159"/>
                      </a:cubicBezTo>
                      <a:cubicBezTo>
                        <a:pt x="57" y="195"/>
                        <a:pt x="255" y="300"/>
                        <a:pt x="288" y="312"/>
                      </a:cubicBezTo>
                      <a:cubicBezTo>
                        <a:pt x="346" y="289"/>
                        <a:pt x="457" y="207"/>
                        <a:pt x="486" y="184"/>
                      </a:cubicBezTo>
                      <a:cubicBezTo>
                        <a:pt x="491" y="173"/>
                        <a:pt x="337" y="292"/>
                        <a:pt x="303" y="302"/>
                      </a:cubicBezTo>
                      <a:cubicBezTo>
                        <a:pt x="296" y="310"/>
                        <a:pt x="254" y="274"/>
                        <a:pt x="283" y="246"/>
                      </a:cubicBezTo>
                      <a:cubicBezTo>
                        <a:pt x="338" y="217"/>
                        <a:pt x="378" y="180"/>
                        <a:pt x="480" y="128"/>
                      </a:cubicBezTo>
                      <a:cubicBezTo>
                        <a:pt x="343" y="66"/>
                        <a:pt x="288" y="30"/>
                        <a:pt x="202" y="0"/>
                      </a:cubicBezTo>
                      <a:cubicBezTo>
                        <a:pt x="100" y="33"/>
                        <a:pt x="46" y="75"/>
                        <a:pt x="9" y="96"/>
                      </a:cubicBezTo>
                      <a:close/>
                    </a:path>
                  </a:pathLst>
                </a:custGeom>
                <a:solidFill>
                  <a:srgbClr val="000066">
                    <a:alpha val="60001"/>
                  </a:srgbClr>
                </a:solidFill>
                <a:ln w="190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latinLnBrk="1" hangingPunct="1">
                    <a:spcBef>
                      <a:spcPts val="0"/>
                    </a:spcBef>
                    <a:spcAft>
                      <a:spcPts val="0"/>
                    </a:spcAft>
                    <a:defRPr/>
                  </a:pPr>
                  <a:endParaRPr kumimoji="1" lang="zh-CN" altLang="en-US" sz="1800" b="0" kern="0">
                    <a:solidFill>
                      <a:srgbClr val="0033CC"/>
                    </a:solidFill>
                    <a:latin typeface="Gulim" panose="020B0600000101010101" pitchFamily="34" charset="-127"/>
                    <a:ea typeface="Gulim" panose="020B0600000101010101" pitchFamily="34" charset="-127"/>
                  </a:endParaRPr>
                </a:p>
              </p:txBody>
            </p:sp>
            <p:sp>
              <p:nvSpPr>
                <p:cNvPr id="247" name="Freeform 45"/>
                <p:cNvSpPr>
                  <a:spLocks/>
                </p:cNvSpPr>
                <p:nvPr/>
              </p:nvSpPr>
              <p:spPr bwMode="black">
                <a:xfrm>
                  <a:off x="614" y="2154"/>
                  <a:ext cx="216" cy="171"/>
                </a:xfrm>
                <a:custGeom>
                  <a:avLst/>
                  <a:gdLst>
                    <a:gd name="T0" fmla="*/ 15 w 215"/>
                    <a:gd name="T1" fmla="*/ 117 h 171"/>
                    <a:gd name="T2" fmla="*/ 23 w 215"/>
                    <a:gd name="T3" fmla="*/ 171 h 171"/>
                    <a:gd name="T4" fmla="*/ 215 w 215"/>
                    <a:gd name="T5" fmla="*/ 48 h 171"/>
                    <a:gd name="T6" fmla="*/ 203 w 215"/>
                    <a:gd name="T7" fmla="*/ 0 h 171"/>
                    <a:gd name="T8" fmla="*/ 15 w 215"/>
                    <a:gd name="T9" fmla="*/ 117 h 171"/>
                  </a:gdLst>
                  <a:ahLst/>
                  <a:cxnLst>
                    <a:cxn ang="0">
                      <a:pos x="T0" y="T1"/>
                    </a:cxn>
                    <a:cxn ang="0">
                      <a:pos x="T2" y="T3"/>
                    </a:cxn>
                    <a:cxn ang="0">
                      <a:pos x="T4" y="T5"/>
                    </a:cxn>
                    <a:cxn ang="0">
                      <a:pos x="T6" y="T7"/>
                    </a:cxn>
                    <a:cxn ang="0">
                      <a:pos x="T8" y="T9"/>
                    </a:cxn>
                  </a:cxnLst>
                  <a:rect l="0" t="0" r="r" b="b"/>
                  <a:pathLst>
                    <a:path w="215" h="171">
                      <a:moveTo>
                        <a:pt x="15" y="117"/>
                      </a:moveTo>
                      <a:cubicBezTo>
                        <a:pt x="9" y="129"/>
                        <a:pt x="0" y="154"/>
                        <a:pt x="23" y="171"/>
                      </a:cubicBezTo>
                      <a:cubicBezTo>
                        <a:pt x="45" y="166"/>
                        <a:pt x="185" y="77"/>
                        <a:pt x="215" y="48"/>
                      </a:cubicBezTo>
                      <a:cubicBezTo>
                        <a:pt x="215" y="32"/>
                        <a:pt x="207" y="32"/>
                        <a:pt x="203" y="0"/>
                      </a:cubicBezTo>
                      <a:cubicBezTo>
                        <a:pt x="125" y="42"/>
                        <a:pt x="56" y="87"/>
                        <a:pt x="15" y="117"/>
                      </a:cubicBezTo>
                      <a:close/>
                    </a:path>
                  </a:pathLst>
                </a:custGeom>
                <a:noFill/>
                <a:ln w="19050" cap="flat" cmpd="sng">
                  <a:solidFill>
                    <a:srgbClr val="FFFFFF"/>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latinLnBrk="1" hangingPunct="1">
                    <a:spcBef>
                      <a:spcPts val="0"/>
                    </a:spcBef>
                    <a:spcAft>
                      <a:spcPts val="0"/>
                    </a:spcAft>
                    <a:defRPr/>
                  </a:pPr>
                  <a:endParaRPr kumimoji="1" lang="zh-CN" altLang="en-US" sz="1800" b="0" kern="0">
                    <a:solidFill>
                      <a:srgbClr val="0033CC"/>
                    </a:solidFill>
                    <a:latin typeface="Gulim" panose="020B0600000101010101" pitchFamily="34" charset="-127"/>
                    <a:ea typeface="Gulim" panose="020B0600000101010101" pitchFamily="34" charset="-127"/>
                  </a:endParaRPr>
                </a:p>
              </p:txBody>
            </p:sp>
            <p:sp>
              <p:nvSpPr>
                <p:cNvPr id="248" name="Line 46"/>
                <p:cNvSpPr>
                  <a:spLocks noChangeShapeType="1"/>
                </p:cNvSpPr>
                <p:nvPr/>
              </p:nvSpPr>
              <p:spPr bwMode="black">
                <a:xfrm>
                  <a:off x="367" y="2128"/>
                  <a:ext cx="252" cy="136"/>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latinLnBrk="1" hangingPunct="1">
                    <a:spcBef>
                      <a:spcPts val="0"/>
                    </a:spcBef>
                    <a:spcAft>
                      <a:spcPts val="0"/>
                    </a:spcAft>
                    <a:defRPr/>
                  </a:pPr>
                  <a:endParaRPr kumimoji="1" lang="zh-CN" altLang="en-US" sz="1800" b="0" kern="0">
                    <a:solidFill>
                      <a:srgbClr val="0033CC"/>
                    </a:solidFill>
                    <a:latin typeface="Gulim" panose="020B0600000101010101" pitchFamily="34" charset="-127"/>
                    <a:ea typeface="Gulim" panose="020B0600000101010101" pitchFamily="34" charset="-127"/>
                  </a:endParaRPr>
                </a:p>
              </p:txBody>
            </p:sp>
          </p:grpSp>
          <p:sp>
            <p:nvSpPr>
              <p:cNvPr id="245" name="Freeform 47"/>
              <p:cNvSpPr>
                <a:spLocks/>
              </p:cNvSpPr>
              <p:nvPr/>
            </p:nvSpPr>
            <p:spPr bwMode="black">
              <a:xfrm>
                <a:off x="4169" y="2067"/>
                <a:ext cx="48" cy="44"/>
              </a:xfrm>
              <a:custGeom>
                <a:avLst/>
                <a:gdLst>
                  <a:gd name="T0" fmla="*/ 0 w 48"/>
                  <a:gd name="T1" fmla="*/ 14 h 44"/>
                  <a:gd name="T2" fmla="*/ 18 w 48"/>
                  <a:gd name="T3" fmla="*/ 0 h 44"/>
                  <a:gd name="T4" fmla="*/ 48 w 48"/>
                  <a:gd name="T5" fmla="*/ 26 h 44"/>
                  <a:gd name="T6" fmla="*/ 27 w 48"/>
                  <a:gd name="T7" fmla="*/ 44 h 44"/>
                  <a:gd name="T8" fmla="*/ 0 w 48"/>
                  <a:gd name="T9" fmla="*/ 14 h 44"/>
                </a:gdLst>
                <a:ahLst/>
                <a:cxnLst>
                  <a:cxn ang="0">
                    <a:pos x="T0" y="T1"/>
                  </a:cxn>
                  <a:cxn ang="0">
                    <a:pos x="T2" y="T3"/>
                  </a:cxn>
                  <a:cxn ang="0">
                    <a:pos x="T4" y="T5"/>
                  </a:cxn>
                  <a:cxn ang="0">
                    <a:pos x="T6" y="T7"/>
                  </a:cxn>
                  <a:cxn ang="0">
                    <a:pos x="T8" y="T9"/>
                  </a:cxn>
                </a:cxnLst>
                <a:rect l="0" t="0" r="r" b="b"/>
                <a:pathLst>
                  <a:path w="48" h="44">
                    <a:moveTo>
                      <a:pt x="0" y="14"/>
                    </a:moveTo>
                    <a:lnTo>
                      <a:pt x="18" y="0"/>
                    </a:lnTo>
                    <a:lnTo>
                      <a:pt x="48" y="26"/>
                    </a:lnTo>
                    <a:lnTo>
                      <a:pt x="27" y="44"/>
                    </a:lnTo>
                    <a:lnTo>
                      <a:pt x="0" y="14"/>
                    </a:lnTo>
                    <a:close/>
                  </a:path>
                </a:pathLst>
              </a:custGeom>
              <a:solidFill>
                <a:srgbClr val="000066">
                  <a:alpha val="60001"/>
                </a:srgbClr>
              </a:solidFill>
              <a:ln w="19050" cap="flat" cmpd="sng">
                <a:solidFill>
                  <a:srgbClr val="00006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latinLnBrk="1" hangingPunct="1">
                  <a:spcBef>
                    <a:spcPts val="0"/>
                  </a:spcBef>
                  <a:spcAft>
                    <a:spcPts val="0"/>
                  </a:spcAft>
                  <a:defRPr/>
                </a:pPr>
                <a:endParaRPr kumimoji="1" lang="zh-CN" altLang="en-US" sz="1800" b="0" kern="0">
                  <a:solidFill>
                    <a:srgbClr val="0033CC"/>
                  </a:solidFill>
                  <a:latin typeface="Gulim" panose="020B0600000101010101" pitchFamily="34" charset="-127"/>
                  <a:ea typeface="Gulim" panose="020B0600000101010101" pitchFamily="34" charset="-127"/>
                </a:endParaRPr>
              </a:p>
            </p:txBody>
          </p:sp>
        </p:grpSp>
        <p:sp>
          <p:nvSpPr>
            <p:cNvPr id="17440" name="Text Box 48"/>
            <p:cNvSpPr txBox="1">
              <a:spLocks noChangeArrowheads="1"/>
            </p:cNvSpPr>
            <p:nvPr/>
          </p:nvSpPr>
          <p:spPr bwMode="auto">
            <a:xfrm>
              <a:off x="5156200" y="3571875"/>
              <a:ext cx="739775" cy="3968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6969B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b="0">
                  <a:solidFill>
                    <a:srgbClr val="1C1C1C"/>
                  </a:solidFill>
                  <a:ea typeface="宋体" panose="02010600030101010101" pitchFamily="2" charset="-122"/>
                </a:rPr>
                <a:t>滞时</a:t>
              </a:r>
              <a:endParaRPr lang="en-US" altLang="zh-CN" b="0">
                <a:solidFill>
                  <a:srgbClr val="1C1C1C"/>
                </a:solidFill>
                <a:ea typeface="宋体" panose="02010600030101010101" pitchFamily="2" charset="-122"/>
              </a:endParaRPr>
            </a:p>
          </p:txBody>
        </p:sp>
        <p:sp>
          <p:nvSpPr>
            <p:cNvPr id="17441" name="Text Box 49"/>
            <p:cNvSpPr txBox="1">
              <a:spLocks noChangeArrowheads="1"/>
            </p:cNvSpPr>
            <p:nvPr/>
          </p:nvSpPr>
          <p:spPr bwMode="auto">
            <a:xfrm>
              <a:off x="2392363" y="6227763"/>
              <a:ext cx="739775" cy="3968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6969B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b="0">
                  <a:solidFill>
                    <a:srgbClr val="1C1C1C"/>
                  </a:solidFill>
                  <a:ea typeface="宋体" panose="02010600030101010101" pitchFamily="2" charset="-122"/>
                </a:rPr>
                <a:t>自动</a:t>
              </a:r>
              <a:endParaRPr lang="en-US" altLang="zh-CN" b="0">
                <a:solidFill>
                  <a:srgbClr val="1C1C1C"/>
                </a:solidFill>
                <a:ea typeface="宋体" panose="02010600030101010101" pitchFamily="2" charset="-122"/>
              </a:endParaRPr>
            </a:p>
          </p:txBody>
        </p:sp>
        <p:sp>
          <p:nvSpPr>
            <p:cNvPr id="17442" name="Text Box 51"/>
            <p:cNvSpPr txBox="1">
              <a:spLocks noChangeArrowheads="1"/>
            </p:cNvSpPr>
            <p:nvPr/>
          </p:nvSpPr>
          <p:spPr bwMode="auto">
            <a:xfrm>
              <a:off x="3638513" y="4303670"/>
              <a:ext cx="1010250" cy="107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3000">
                  <a:solidFill>
                    <a:srgbClr val="000000"/>
                  </a:solidFill>
                  <a:ea typeface="宋体" panose="02010600030101010101" pitchFamily="2" charset="-122"/>
                </a:rPr>
                <a:t>开发</a:t>
              </a:r>
              <a:endParaRPr lang="en-US" altLang="zh-CN" sz="3000">
                <a:solidFill>
                  <a:srgbClr val="000000"/>
                </a:solidFill>
                <a:ea typeface="宋体" panose="02010600030101010101" pitchFamily="2" charset="-122"/>
              </a:endParaRPr>
            </a:p>
            <a:p>
              <a:pPr algn="ctr"/>
              <a:r>
                <a:rPr lang="zh-CN" altLang="en-US" sz="3000">
                  <a:solidFill>
                    <a:srgbClr val="000000"/>
                  </a:solidFill>
                  <a:ea typeface="宋体" panose="02010600030101010101" pitchFamily="2" charset="-122"/>
                </a:rPr>
                <a:t>重点</a:t>
              </a:r>
              <a:endParaRPr lang="en-US" altLang="zh-CN" sz="3000" b="0">
                <a:solidFill>
                  <a:srgbClr val="000000"/>
                </a:solidFill>
                <a:ea typeface="宋体" panose="02010600030101010101" pitchFamily="2" charset="-122"/>
              </a:endParaRPr>
            </a:p>
          </p:txBody>
        </p:sp>
        <p:grpSp>
          <p:nvGrpSpPr>
            <p:cNvPr id="17443" name="Group 24"/>
            <p:cNvGrpSpPr>
              <a:grpSpLocks/>
            </p:cNvGrpSpPr>
            <p:nvPr/>
          </p:nvGrpSpPr>
          <p:grpSpPr bwMode="auto">
            <a:xfrm>
              <a:off x="5291138" y="5759450"/>
              <a:ext cx="487362" cy="390525"/>
              <a:chOff x="768" y="2024"/>
              <a:chExt cx="422" cy="337"/>
            </a:xfrm>
          </p:grpSpPr>
          <p:sp>
            <p:nvSpPr>
              <p:cNvPr id="17445" name="Freeform 25"/>
              <p:cNvSpPr>
                <a:spLocks/>
              </p:cNvSpPr>
              <p:nvPr/>
            </p:nvSpPr>
            <p:spPr bwMode="black">
              <a:xfrm>
                <a:off x="1074" y="2024"/>
                <a:ext cx="116" cy="117"/>
              </a:xfrm>
              <a:custGeom>
                <a:avLst/>
                <a:gdLst>
                  <a:gd name="T0" fmla="*/ 12 w 116"/>
                  <a:gd name="T1" fmla="*/ 0 h 117"/>
                  <a:gd name="T2" fmla="*/ 0 w 116"/>
                  <a:gd name="T3" fmla="*/ 67 h 117"/>
                  <a:gd name="T4" fmla="*/ 53 w 116"/>
                  <a:gd name="T5" fmla="*/ 117 h 117"/>
                  <a:gd name="T6" fmla="*/ 108 w 116"/>
                  <a:gd name="T7" fmla="*/ 105 h 117"/>
                  <a:gd name="T8" fmla="*/ 116 w 116"/>
                  <a:gd name="T9" fmla="*/ 54 h 117"/>
                  <a:gd name="T10" fmla="*/ 65 w 116"/>
                  <a:gd name="T11" fmla="*/ 0 h 117"/>
                  <a:gd name="T12" fmla="*/ 12 w 116"/>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117">
                    <a:moveTo>
                      <a:pt x="12" y="0"/>
                    </a:moveTo>
                    <a:lnTo>
                      <a:pt x="0" y="67"/>
                    </a:lnTo>
                    <a:lnTo>
                      <a:pt x="53" y="117"/>
                    </a:lnTo>
                    <a:lnTo>
                      <a:pt x="108" y="105"/>
                    </a:lnTo>
                    <a:lnTo>
                      <a:pt x="116" y="54"/>
                    </a:lnTo>
                    <a:lnTo>
                      <a:pt x="65" y="0"/>
                    </a:lnTo>
                    <a:lnTo>
                      <a:pt x="12" y="0"/>
                    </a:lnTo>
                    <a:close/>
                  </a:path>
                </a:pathLst>
              </a:custGeom>
              <a:noFill/>
              <a:ln w="12700" cap="flat" cmpd="sng">
                <a:solidFill>
                  <a:srgbClr val="FFFFFF"/>
                </a:solidFill>
                <a:prstDash val="solid"/>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46" name="Freeform 26"/>
              <p:cNvSpPr>
                <a:spLocks/>
              </p:cNvSpPr>
              <p:nvPr/>
            </p:nvSpPr>
            <p:spPr bwMode="black">
              <a:xfrm>
                <a:off x="858" y="2090"/>
                <a:ext cx="273" cy="228"/>
              </a:xfrm>
              <a:custGeom>
                <a:avLst/>
                <a:gdLst>
                  <a:gd name="T0" fmla="*/ 0 w 273"/>
                  <a:gd name="T1" fmla="*/ 169 h 228"/>
                  <a:gd name="T2" fmla="*/ 45 w 273"/>
                  <a:gd name="T3" fmla="*/ 228 h 228"/>
                  <a:gd name="T4" fmla="*/ 273 w 273"/>
                  <a:gd name="T5" fmla="*/ 49 h 228"/>
                  <a:gd name="T6" fmla="*/ 215 w 273"/>
                  <a:gd name="T7" fmla="*/ 0 h 228"/>
                  <a:gd name="T8" fmla="*/ 0 w 273"/>
                  <a:gd name="T9" fmla="*/ 169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228">
                    <a:moveTo>
                      <a:pt x="0" y="169"/>
                    </a:moveTo>
                    <a:lnTo>
                      <a:pt x="45" y="228"/>
                    </a:lnTo>
                    <a:lnTo>
                      <a:pt x="273" y="49"/>
                    </a:lnTo>
                    <a:lnTo>
                      <a:pt x="215" y="0"/>
                    </a:lnTo>
                    <a:lnTo>
                      <a:pt x="0" y="169"/>
                    </a:lnTo>
                    <a:close/>
                  </a:path>
                </a:pathLst>
              </a:custGeom>
              <a:noFill/>
              <a:ln w="9525" cap="flat" cmpd="sng">
                <a:solidFill>
                  <a:srgbClr val="FFFFFF"/>
                </a:solidFill>
                <a:prstDash val="solid"/>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47" name="Freeform 27"/>
              <p:cNvSpPr>
                <a:spLocks/>
              </p:cNvSpPr>
              <p:nvPr/>
            </p:nvSpPr>
            <p:spPr bwMode="black">
              <a:xfrm>
                <a:off x="858" y="2024"/>
                <a:ext cx="228" cy="237"/>
              </a:xfrm>
              <a:custGeom>
                <a:avLst/>
                <a:gdLst>
                  <a:gd name="T0" fmla="*/ 21 w 228"/>
                  <a:gd name="T1" fmla="*/ 172 h 237"/>
                  <a:gd name="T2" fmla="*/ 0 w 228"/>
                  <a:gd name="T3" fmla="*/ 237 h 237"/>
                  <a:gd name="T4" fmla="*/ 219 w 228"/>
                  <a:gd name="T5" fmla="*/ 64 h 237"/>
                  <a:gd name="T6" fmla="*/ 228 w 228"/>
                  <a:gd name="T7" fmla="*/ 0 h 237"/>
                  <a:gd name="T8" fmla="*/ 21 w 228"/>
                  <a:gd name="T9" fmla="*/ 172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 h="237">
                    <a:moveTo>
                      <a:pt x="21" y="172"/>
                    </a:moveTo>
                    <a:lnTo>
                      <a:pt x="0" y="237"/>
                    </a:lnTo>
                    <a:lnTo>
                      <a:pt x="219" y="64"/>
                    </a:lnTo>
                    <a:lnTo>
                      <a:pt x="228" y="0"/>
                    </a:lnTo>
                    <a:lnTo>
                      <a:pt x="21" y="172"/>
                    </a:lnTo>
                    <a:close/>
                  </a:path>
                </a:pathLst>
              </a:custGeom>
              <a:solidFill>
                <a:srgbClr val="FFFFFF"/>
              </a:solidFill>
              <a:ln w="952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48" name="Freeform 28"/>
              <p:cNvSpPr>
                <a:spLocks/>
              </p:cNvSpPr>
              <p:nvPr/>
            </p:nvSpPr>
            <p:spPr bwMode="black">
              <a:xfrm>
                <a:off x="903" y="2129"/>
                <a:ext cx="281" cy="189"/>
              </a:xfrm>
              <a:custGeom>
                <a:avLst/>
                <a:gdLst>
                  <a:gd name="T0" fmla="*/ 63 w 281"/>
                  <a:gd name="T1" fmla="*/ 178 h 189"/>
                  <a:gd name="T2" fmla="*/ 0 w 281"/>
                  <a:gd name="T3" fmla="*/ 189 h 189"/>
                  <a:gd name="T4" fmla="*/ 227 w 281"/>
                  <a:gd name="T5" fmla="*/ 10 h 189"/>
                  <a:gd name="T6" fmla="*/ 281 w 281"/>
                  <a:gd name="T7" fmla="*/ 0 h 189"/>
                  <a:gd name="T8" fmla="*/ 63 w 281"/>
                  <a:gd name="T9" fmla="*/ 17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189">
                    <a:moveTo>
                      <a:pt x="63" y="178"/>
                    </a:moveTo>
                    <a:lnTo>
                      <a:pt x="0" y="189"/>
                    </a:lnTo>
                    <a:lnTo>
                      <a:pt x="227" y="10"/>
                    </a:lnTo>
                    <a:lnTo>
                      <a:pt x="281" y="0"/>
                    </a:lnTo>
                    <a:lnTo>
                      <a:pt x="63" y="178"/>
                    </a:lnTo>
                    <a:close/>
                  </a:path>
                </a:pathLst>
              </a:custGeom>
              <a:solidFill>
                <a:srgbClr val="FFFFFF"/>
              </a:solidFill>
              <a:ln w="952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49" name="Freeform 29"/>
              <p:cNvSpPr>
                <a:spLocks/>
              </p:cNvSpPr>
              <p:nvPr/>
            </p:nvSpPr>
            <p:spPr bwMode="black">
              <a:xfrm>
                <a:off x="789" y="2192"/>
                <a:ext cx="161" cy="163"/>
              </a:xfrm>
              <a:custGeom>
                <a:avLst/>
                <a:gdLst>
                  <a:gd name="T0" fmla="*/ 0 w 161"/>
                  <a:gd name="T1" fmla="*/ 135 h 163"/>
                  <a:gd name="T2" fmla="*/ 18 w 161"/>
                  <a:gd name="T3" fmla="*/ 163 h 163"/>
                  <a:gd name="T4" fmla="*/ 161 w 161"/>
                  <a:gd name="T5" fmla="*/ 120 h 163"/>
                  <a:gd name="T6" fmla="*/ 114 w 161"/>
                  <a:gd name="T7" fmla="*/ 124 h 163"/>
                  <a:gd name="T8" fmla="*/ 69 w 161"/>
                  <a:gd name="T9" fmla="*/ 67 h 163"/>
                  <a:gd name="T10" fmla="*/ 90 w 161"/>
                  <a:gd name="T11" fmla="*/ 0 h 163"/>
                  <a:gd name="T12" fmla="*/ 0 w 161"/>
                  <a:gd name="T13" fmla="*/ 135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63">
                    <a:moveTo>
                      <a:pt x="0" y="135"/>
                    </a:moveTo>
                    <a:lnTo>
                      <a:pt x="18" y="163"/>
                    </a:lnTo>
                    <a:lnTo>
                      <a:pt x="161" y="120"/>
                    </a:lnTo>
                    <a:lnTo>
                      <a:pt x="114" y="124"/>
                    </a:lnTo>
                    <a:lnTo>
                      <a:pt x="69" y="67"/>
                    </a:lnTo>
                    <a:lnTo>
                      <a:pt x="90" y="0"/>
                    </a:lnTo>
                    <a:lnTo>
                      <a:pt x="0" y="135"/>
                    </a:lnTo>
                    <a:close/>
                  </a:path>
                </a:pathLst>
              </a:custGeom>
              <a:noFill/>
              <a:ln w="9525" cap="flat" cmpd="sng">
                <a:solidFill>
                  <a:srgbClr val="FFFFFF"/>
                </a:solidFill>
                <a:prstDash val="solid"/>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50" name="Freeform 30"/>
              <p:cNvSpPr>
                <a:spLocks/>
              </p:cNvSpPr>
              <p:nvPr/>
            </p:nvSpPr>
            <p:spPr bwMode="black">
              <a:xfrm>
                <a:off x="768" y="2328"/>
                <a:ext cx="39" cy="33"/>
              </a:xfrm>
              <a:custGeom>
                <a:avLst/>
                <a:gdLst>
                  <a:gd name="T0" fmla="*/ 27 w 39"/>
                  <a:gd name="T1" fmla="*/ 0 h 33"/>
                  <a:gd name="T2" fmla="*/ 0 w 39"/>
                  <a:gd name="T3" fmla="*/ 33 h 33"/>
                  <a:gd name="T4" fmla="*/ 39 w 39"/>
                  <a:gd name="T5" fmla="*/ 25 h 33"/>
                  <a:gd name="T6" fmla="*/ 27 w 39"/>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33">
                    <a:moveTo>
                      <a:pt x="27" y="0"/>
                    </a:moveTo>
                    <a:lnTo>
                      <a:pt x="0" y="33"/>
                    </a:lnTo>
                    <a:lnTo>
                      <a:pt x="39" y="25"/>
                    </a:lnTo>
                    <a:lnTo>
                      <a:pt x="27" y="0"/>
                    </a:ln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51" name="Line 31"/>
              <p:cNvSpPr>
                <a:spLocks noChangeShapeType="1"/>
              </p:cNvSpPr>
              <p:nvPr/>
            </p:nvSpPr>
            <p:spPr bwMode="black">
              <a:xfrm flipV="1">
                <a:off x="797" y="2258"/>
                <a:ext cx="66" cy="72"/>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52" name="Line 32"/>
              <p:cNvSpPr>
                <a:spLocks noChangeShapeType="1"/>
              </p:cNvSpPr>
              <p:nvPr/>
            </p:nvSpPr>
            <p:spPr bwMode="black">
              <a:xfrm flipV="1">
                <a:off x="806" y="2315"/>
                <a:ext cx="100" cy="34"/>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53" name="Oval 33"/>
              <p:cNvSpPr>
                <a:spLocks noChangeArrowheads="1"/>
              </p:cNvSpPr>
              <p:nvPr/>
            </p:nvSpPr>
            <p:spPr bwMode="black">
              <a:xfrm rot="1507387">
                <a:off x="1116" y="2063"/>
                <a:ext cx="43" cy="27"/>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endParaRPr lang="zh-CN" altLang="en-US"/>
              </a:p>
            </p:txBody>
          </p:sp>
        </p:grpSp>
        <p:sp>
          <p:nvSpPr>
            <p:cNvPr id="17444" name="Text Box 49"/>
            <p:cNvSpPr txBox="1">
              <a:spLocks noChangeArrowheads="1"/>
            </p:cNvSpPr>
            <p:nvPr/>
          </p:nvSpPr>
          <p:spPr bwMode="auto">
            <a:xfrm>
              <a:off x="5130800" y="6227763"/>
              <a:ext cx="739775" cy="3968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6969B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b="0">
                  <a:solidFill>
                    <a:srgbClr val="1C1C1C"/>
                  </a:solidFill>
                  <a:ea typeface="宋体" panose="02010600030101010101" pitchFamily="2" charset="-122"/>
                </a:rPr>
                <a:t>手动</a:t>
              </a:r>
              <a:endParaRPr lang="en-US" altLang="zh-CN" b="0">
                <a:solidFill>
                  <a:srgbClr val="1C1C1C"/>
                </a:solidFill>
                <a:ea typeface="宋体" panose="02010600030101010101" pitchFamily="2" charset="-122"/>
              </a:endParaRPr>
            </a:p>
          </p:txBody>
        </p:sp>
      </p:grpSp>
      <p:sp>
        <p:nvSpPr>
          <p:cNvPr id="17426" name="AutoShape 26"/>
          <p:cNvSpPr>
            <a:spLocks noChangeArrowheads="1"/>
          </p:cNvSpPr>
          <p:nvPr/>
        </p:nvSpPr>
        <p:spPr bwMode="gray">
          <a:xfrm>
            <a:off x="200025" y="5491163"/>
            <a:ext cx="8772525" cy="1128712"/>
          </a:xfrm>
          <a:prstGeom prst="roundRect">
            <a:avLst>
              <a:gd name="adj" fmla="val 4431"/>
            </a:avLst>
          </a:prstGeom>
          <a:solidFill>
            <a:srgbClr val="333399">
              <a:alpha val="98822"/>
            </a:srgbClr>
          </a:solidFill>
          <a:ln w="38100" algn="ctr">
            <a:solidFill>
              <a:srgbClr val="FFFFFF"/>
            </a:solidFill>
            <a:round/>
            <a:headEnd/>
            <a:tailEnd/>
          </a:ln>
          <a:effectLst>
            <a:outerShdw dist="63500" dir="3187806" algn="ctr" rotWithShape="0">
              <a:srgbClr val="001D3A"/>
            </a:outerShdw>
          </a:effectLst>
        </p:spPr>
        <p:txBody>
          <a:bodyPr anchor="ct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buClr>
                <a:schemeClr val="bg2"/>
              </a:buClr>
              <a:buSzPct val="75000"/>
              <a:buFont typeface="Wingdings" panose="05000000000000000000" pitchFamily="2" charset="2"/>
              <a:buNone/>
            </a:pPr>
            <a:r>
              <a:rPr lang="zh-CN" altLang="en-US" sz="2200" dirty="0">
                <a:solidFill>
                  <a:schemeClr val="bg1"/>
                </a:solidFill>
                <a:latin typeface="Times New Roman" panose="02020603050405020304" pitchFamily="18" charset="0"/>
              </a:rPr>
              <a:t>研究意义：通过预测区间与上游滞时流量，</a:t>
            </a:r>
            <a:r>
              <a:rPr lang="zh-CN" altLang="en-US" sz="2200" dirty="0">
                <a:solidFill>
                  <a:srgbClr val="FFFF00"/>
                </a:solidFill>
                <a:latin typeface="Times New Roman" panose="02020603050405020304" pitchFamily="18" charset="0"/>
              </a:rPr>
              <a:t>超前并精确校核下游各梯级电站的发电情况，滚动制定水电站（群）实时调度方案</a:t>
            </a:r>
            <a:r>
              <a:rPr lang="zh-CN" altLang="en-US" sz="2200" dirty="0">
                <a:solidFill>
                  <a:schemeClr val="bg1"/>
                </a:solidFill>
                <a:latin typeface="Times New Roman" panose="02020603050405020304" pitchFamily="18" charset="0"/>
              </a:rPr>
              <a:t>，为水电短期科学调度提供决策依据。</a:t>
            </a:r>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4"/>
          <p:cNvSpPr txBox="1">
            <a:spLocks noChangeArrowheads="1"/>
          </p:cNvSpPr>
          <p:nvPr/>
        </p:nvSpPr>
        <p:spPr bwMode="auto">
          <a:xfrm>
            <a:off x="28575" y="0"/>
            <a:ext cx="91154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2. </a:t>
            </a:r>
            <a:r>
              <a:rPr lang="zh-CN" altLang="en-US" sz="4800" b="0">
                <a:solidFill>
                  <a:srgbClr val="0000CC"/>
                </a:solidFill>
                <a:ea typeface="隶书" panose="02010509060101010101" pitchFamily="49" charset="-122"/>
              </a:rPr>
              <a:t>总体思路</a:t>
            </a:r>
          </a:p>
        </p:txBody>
      </p:sp>
      <p:sp>
        <p:nvSpPr>
          <p:cNvPr id="18435" name="Oval 13"/>
          <p:cNvSpPr>
            <a:spLocks noChangeArrowheads="1"/>
          </p:cNvSpPr>
          <p:nvPr/>
        </p:nvSpPr>
        <p:spPr bwMode="auto">
          <a:xfrm>
            <a:off x="1219200" y="914400"/>
            <a:ext cx="1825625" cy="1371600"/>
          </a:xfrm>
          <a:prstGeom prst="ellipse">
            <a:avLst/>
          </a:prstGeom>
          <a:solidFill>
            <a:srgbClr val="FFCC99"/>
          </a:solidFill>
          <a:ln>
            <a:noFill/>
          </a:ln>
          <a:effectLst>
            <a:prstShdw prst="shdw17" dist="17961" dir="13500000">
              <a:srgbClr val="997A5C">
                <a:alpha val="50000"/>
              </a:srgbClr>
            </a:prstShdw>
          </a:effectLst>
          <a:extLst>
            <a:ext uri="{91240B29-F687-4F45-9708-019B960494DF}">
              <a14:hiddenLine xmlns:a14="http://schemas.microsoft.com/office/drawing/2010/main" w="9525" algn="ctr">
                <a:solidFill>
                  <a:srgbClr val="009900"/>
                </a:solidFill>
                <a:round/>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400">
                <a:solidFill>
                  <a:srgbClr val="0000FF"/>
                </a:solidFill>
              </a:rPr>
              <a:t>金沙江</a:t>
            </a:r>
            <a:endParaRPr lang="zh-CN" altLang="en-US" sz="600"/>
          </a:p>
          <a:p>
            <a:pPr algn="ctr"/>
            <a:r>
              <a:rPr lang="zh-CN" altLang="en-US" sz="1400"/>
              <a:t>阿海、金安桥、龙开口</a:t>
            </a:r>
            <a:endParaRPr lang="en-US" altLang="zh-CN" sz="1400"/>
          </a:p>
          <a:p>
            <a:pPr algn="ctr"/>
            <a:r>
              <a:rPr lang="zh-CN" altLang="en-US" sz="1400"/>
              <a:t>鲁地拉、观音岩</a:t>
            </a:r>
            <a:endParaRPr lang="en-US" altLang="zh-CN" sz="1400"/>
          </a:p>
          <a:p>
            <a:pPr algn="ctr"/>
            <a:r>
              <a:rPr lang="zh-CN" altLang="en-US" sz="1400"/>
              <a:t>溪洛渡</a:t>
            </a:r>
          </a:p>
        </p:txBody>
      </p:sp>
      <p:sp>
        <p:nvSpPr>
          <p:cNvPr id="18436" name="AutoShape 26"/>
          <p:cNvSpPr>
            <a:spLocks noChangeArrowheads="1"/>
          </p:cNvSpPr>
          <p:nvPr/>
        </p:nvSpPr>
        <p:spPr bwMode="auto">
          <a:xfrm>
            <a:off x="1125538" y="2900363"/>
            <a:ext cx="7866062" cy="1212850"/>
          </a:xfrm>
          <a:prstGeom prst="roundRect">
            <a:avLst>
              <a:gd name="adj" fmla="val 4431"/>
            </a:avLst>
          </a:prstGeom>
          <a:solidFill>
            <a:schemeClr val="bg1">
              <a:alpha val="98822"/>
            </a:schemeClr>
          </a:solidFill>
          <a:ln w="38100">
            <a:solidFill>
              <a:srgbClr val="C0C0C0"/>
            </a:solidFill>
            <a:round/>
            <a:headEnd/>
            <a:tailEnd/>
          </a:ln>
          <a:effectLst>
            <a:outerShdw dist="63500" dir="3187806" algn="ctr" rotWithShape="0">
              <a:srgbClr val="001D3A"/>
            </a:outerShdw>
          </a:effectLst>
        </p:spPr>
        <p:txBody>
          <a:bodyPr anchor="ct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Aft>
                <a:spcPct val="20000"/>
              </a:spcAft>
              <a:buClr>
                <a:srgbClr val="FF0000"/>
              </a:buClr>
              <a:buSzPct val="75000"/>
            </a:pPr>
            <a:r>
              <a:rPr lang="zh-CN" altLang="en-US" sz="2100" dirty="0">
                <a:latin typeface="黑体" panose="02010609060101010101" pitchFamily="49" charset="-122"/>
              </a:rPr>
              <a:t>滞时关系：</a:t>
            </a:r>
            <a:r>
              <a:rPr lang="zh-CN" altLang="en-US" sz="2100" dirty="0">
                <a:solidFill>
                  <a:srgbClr val="0000FF"/>
                </a:solidFill>
                <a:latin typeface="黑体" panose="02010609060101010101" pitchFamily="49" charset="-122"/>
              </a:rPr>
              <a:t>梯级流域上下游流量精确匹配关系推求研究</a:t>
            </a:r>
            <a:endParaRPr lang="en-US" altLang="zh-CN" sz="2100" dirty="0">
              <a:solidFill>
                <a:srgbClr val="0000FF"/>
              </a:solidFill>
              <a:latin typeface="黑体" panose="02010609060101010101" pitchFamily="49" charset="-122"/>
            </a:endParaRPr>
          </a:p>
          <a:p>
            <a:pPr eaLnBrk="1" hangingPunct="1">
              <a:spcAft>
                <a:spcPct val="20000"/>
              </a:spcAft>
              <a:buClr>
                <a:srgbClr val="FF0000"/>
              </a:buClr>
              <a:buSzPct val="75000"/>
            </a:pPr>
            <a:r>
              <a:rPr lang="zh-CN" altLang="en-US" sz="2100" dirty="0">
                <a:latin typeface="黑体" panose="02010609060101010101" pitchFamily="49" charset="-122"/>
              </a:rPr>
              <a:t>区间预报：</a:t>
            </a:r>
            <a:r>
              <a:rPr lang="zh-CN" altLang="en-US" sz="2100" dirty="0">
                <a:solidFill>
                  <a:srgbClr val="0000FF"/>
                </a:solidFill>
                <a:latin typeface="黑体" panose="02010609060101010101" pitchFamily="49" charset="-122"/>
              </a:rPr>
              <a:t>梯级流域超短期区间来水预报研究</a:t>
            </a:r>
            <a:endParaRPr lang="en-US" altLang="zh-CN" sz="2100" dirty="0">
              <a:solidFill>
                <a:srgbClr val="0000FF"/>
              </a:solidFill>
              <a:latin typeface="黑体" panose="02010609060101010101" pitchFamily="49" charset="-122"/>
            </a:endParaRPr>
          </a:p>
          <a:p>
            <a:pPr eaLnBrk="1" hangingPunct="1">
              <a:spcAft>
                <a:spcPct val="20000"/>
              </a:spcAft>
              <a:buClr>
                <a:srgbClr val="FF0000"/>
              </a:buClr>
              <a:buSzPct val="75000"/>
            </a:pPr>
            <a:r>
              <a:rPr lang="zh-CN" altLang="en-US" sz="2100" dirty="0">
                <a:latin typeface="黑体" panose="02010609060101010101" pitchFamily="49" charset="-122"/>
              </a:rPr>
              <a:t>发电调整：</a:t>
            </a:r>
            <a:r>
              <a:rPr lang="zh-CN" altLang="en-US" sz="2100" dirty="0">
                <a:solidFill>
                  <a:srgbClr val="0000FF"/>
                </a:solidFill>
                <a:latin typeface="黑体" panose="02010609060101010101" pitchFamily="49" charset="-122"/>
              </a:rPr>
              <a:t>跨流域梯级水电站群超短期发电计划调整研究</a:t>
            </a:r>
            <a:endParaRPr lang="en-US" altLang="zh-CN" sz="2100" dirty="0">
              <a:solidFill>
                <a:srgbClr val="0000FF"/>
              </a:solidFill>
              <a:latin typeface="黑体" panose="02010609060101010101" pitchFamily="49" charset="-122"/>
            </a:endParaRPr>
          </a:p>
        </p:txBody>
      </p:sp>
      <p:sp>
        <p:nvSpPr>
          <p:cNvPr id="18437" name="AutoShape 27"/>
          <p:cNvSpPr>
            <a:spLocks noChangeArrowheads="1"/>
          </p:cNvSpPr>
          <p:nvPr/>
        </p:nvSpPr>
        <p:spPr bwMode="auto">
          <a:xfrm rot="16200000" flipH="1">
            <a:off x="1923257" y="2459831"/>
            <a:ext cx="419100" cy="3063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 name="Text Box 90"/>
          <p:cNvSpPr txBox="1">
            <a:spLocks noChangeArrowheads="1"/>
          </p:cNvSpPr>
          <p:nvPr/>
        </p:nvSpPr>
        <p:spPr bwMode="auto">
          <a:xfrm>
            <a:off x="2743200" y="4191000"/>
            <a:ext cx="1143000" cy="581025"/>
          </a:xfrm>
          <a:prstGeom prst="rect">
            <a:avLst/>
          </a:prstGeom>
          <a:noFill/>
          <a:ln>
            <a:noFill/>
          </a:ln>
          <a:effectLst>
            <a:prstShdw prst="shdw12">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66FF"/>
                </a:solidFill>
                <a:miter lim="800000"/>
                <a:headEnd/>
                <a:tailEnd type="none" w="lg" len="lg"/>
              </a14:hiddenLine>
            </a:ext>
          </a:extLst>
        </p:spPr>
        <p:txBody>
          <a:bodyPr>
            <a:spAutoFit/>
          </a:bodyPr>
          <a:lstStyle/>
          <a:p>
            <a:pPr>
              <a:buFontTx/>
              <a:buChar char="•"/>
              <a:defRPr/>
            </a:pPr>
            <a:r>
              <a:rPr lang="zh-CN" altLang="en-US" sz="1600">
                <a:latin typeface="Arial" charset="0"/>
                <a:ea typeface="黑体" pitchFamily="2" charset="-122"/>
              </a:rPr>
              <a:t>水电科学</a:t>
            </a:r>
          </a:p>
          <a:p>
            <a:pPr>
              <a:buFontTx/>
              <a:buChar char="•"/>
              <a:defRPr/>
            </a:pPr>
            <a:r>
              <a:rPr lang="zh-CN" altLang="en-US" sz="1600">
                <a:latin typeface="Arial" charset="0"/>
                <a:ea typeface="黑体" pitchFamily="2" charset="-122"/>
              </a:rPr>
              <a:t>电力系统</a:t>
            </a:r>
          </a:p>
        </p:txBody>
      </p:sp>
      <p:sp>
        <p:nvSpPr>
          <p:cNvPr id="9" name="Text Box 91"/>
          <p:cNvSpPr txBox="1">
            <a:spLocks noChangeArrowheads="1"/>
          </p:cNvSpPr>
          <p:nvPr/>
        </p:nvSpPr>
        <p:spPr bwMode="auto">
          <a:xfrm>
            <a:off x="6097588" y="4206875"/>
            <a:ext cx="1371600" cy="642938"/>
          </a:xfrm>
          <a:prstGeom prst="rect">
            <a:avLst/>
          </a:prstGeom>
          <a:noFill/>
          <a:ln>
            <a:noFill/>
          </a:ln>
          <a:effectLst>
            <a:prstShdw prst="shdw12">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66FF"/>
                </a:solidFill>
                <a:miter lim="800000"/>
                <a:headEnd/>
                <a:tailEnd type="none" w="lg" len="lg"/>
              </a14:hiddenLine>
            </a:ext>
          </a:extLst>
        </p:spPr>
        <p:txBody>
          <a:bodyPr>
            <a:spAutoFit/>
          </a:bodyPr>
          <a:lstStyle/>
          <a:p>
            <a:pPr>
              <a:spcBef>
                <a:spcPct val="25000"/>
              </a:spcBef>
              <a:buFontTx/>
              <a:buChar char="•"/>
              <a:defRPr/>
            </a:pPr>
            <a:r>
              <a:rPr lang="zh-CN" altLang="en-US" sz="1600" dirty="0">
                <a:latin typeface="Arial" charset="0"/>
                <a:ea typeface="黑体" pitchFamily="2" charset="-122"/>
              </a:rPr>
              <a:t>大数据</a:t>
            </a:r>
          </a:p>
          <a:p>
            <a:pPr>
              <a:spcBef>
                <a:spcPct val="25000"/>
              </a:spcBef>
              <a:defRPr/>
            </a:pPr>
            <a:endParaRPr lang="en-US" altLang="zh-CN" sz="1600" dirty="0">
              <a:latin typeface="Arial" charset="0"/>
              <a:ea typeface="黑体" pitchFamily="2" charset="-122"/>
            </a:endParaRPr>
          </a:p>
        </p:txBody>
      </p:sp>
      <p:sp>
        <p:nvSpPr>
          <p:cNvPr id="18440" name="Text Box 92"/>
          <p:cNvSpPr txBox="1">
            <a:spLocks noChangeArrowheads="1"/>
          </p:cNvSpPr>
          <p:nvPr/>
        </p:nvSpPr>
        <p:spPr bwMode="auto">
          <a:xfrm>
            <a:off x="1828800" y="4724400"/>
            <a:ext cx="6934200" cy="812800"/>
          </a:xfrm>
          <a:prstGeom prst="rect">
            <a:avLst/>
          </a:prstGeom>
          <a:solidFill>
            <a:srgbClr val="CCFFFF">
              <a:alpha val="39999"/>
            </a:srgbClr>
          </a:solidFill>
          <a:ln w="22225" algn="ctr">
            <a:solidFill>
              <a:schemeClr val="tx1"/>
            </a:solidFill>
            <a:miter lim="800000"/>
            <a:headEnd/>
            <a:tailEnd type="none" w="lg" len="lg"/>
          </a:ln>
          <a:effectLst/>
          <a:extLst>
            <a:ext uri="{AF507438-7753-43E0-B8FC-AC1667EBCBE1}">
              <a14:hiddenEffects xmlns:a14="http://schemas.microsoft.com/office/drawing/2010/main">
                <a:effectLst>
                  <a:outerShdw kx="-3284103" algn="br" rotWithShape="0">
                    <a:srgbClr val="000000">
                      <a:alpha val="50000"/>
                    </a:srgbClr>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lnSpc>
                <a:spcPct val="105000"/>
              </a:lnSpc>
              <a:spcBef>
                <a:spcPct val="15000"/>
              </a:spcBef>
            </a:pPr>
            <a:r>
              <a:rPr lang="zh-CN" altLang="zh-CN" sz="2400"/>
              <a:t>提出</a:t>
            </a:r>
            <a:r>
              <a:rPr lang="zh-CN" altLang="en-US" sz="2400"/>
              <a:t>基于来水预报</a:t>
            </a:r>
            <a:r>
              <a:rPr lang="zh-CN" altLang="zh-CN" sz="2400"/>
              <a:t>的超短期发电计划滚动调整</a:t>
            </a:r>
            <a:r>
              <a:rPr lang="zh-CN" altLang="en-US" sz="2400">
                <a:solidFill>
                  <a:srgbClr val="FF0000"/>
                </a:solidFill>
              </a:rPr>
              <a:t>方法</a:t>
            </a:r>
          </a:p>
          <a:p>
            <a:pPr algn="ctr">
              <a:lnSpc>
                <a:spcPct val="60000"/>
              </a:lnSpc>
              <a:spcBef>
                <a:spcPct val="30000"/>
              </a:spcBef>
            </a:pPr>
            <a:r>
              <a:rPr lang="zh-CN" altLang="en-US" sz="2400"/>
              <a:t>开发了</a:t>
            </a:r>
            <a:r>
              <a:rPr lang="zh-CN" altLang="zh-CN" sz="2400"/>
              <a:t>超短期水电滚动分析</a:t>
            </a:r>
            <a:r>
              <a:rPr lang="zh-CN" altLang="zh-CN" sz="2400">
                <a:solidFill>
                  <a:srgbClr val="FF0000"/>
                </a:solidFill>
              </a:rPr>
              <a:t>决策支持系统</a:t>
            </a:r>
            <a:endParaRPr lang="zh-CN" altLang="en-US" sz="2400">
              <a:solidFill>
                <a:srgbClr val="FF0000"/>
              </a:solidFill>
            </a:endParaRPr>
          </a:p>
        </p:txBody>
      </p:sp>
      <p:sp>
        <p:nvSpPr>
          <p:cNvPr id="18441" name="AutoShape 27"/>
          <p:cNvSpPr>
            <a:spLocks noChangeArrowheads="1"/>
          </p:cNvSpPr>
          <p:nvPr/>
        </p:nvSpPr>
        <p:spPr bwMode="auto">
          <a:xfrm rot="16172679" flipH="1">
            <a:off x="2305844" y="4333081"/>
            <a:ext cx="419100" cy="30638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2" name="Text Box 98"/>
          <p:cNvSpPr txBox="1">
            <a:spLocks noChangeArrowheads="1"/>
          </p:cNvSpPr>
          <p:nvPr/>
        </p:nvSpPr>
        <p:spPr bwMode="auto">
          <a:xfrm>
            <a:off x="3810000" y="4191000"/>
            <a:ext cx="1524000" cy="581025"/>
          </a:xfrm>
          <a:prstGeom prst="rect">
            <a:avLst/>
          </a:prstGeom>
          <a:noFill/>
          <a:ln>
            <a:noFill/>
          </a:ln>
          <a:effectLst>
            <a:prstShdw prst="shdw12">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66FF"/>
                </a:solidFill>
                <a:miter lim="800000"/>
                <a:headEnd/>
                <a:tailEnd type="none" w="lg" len="lg"/>
              </a14:hiddenLine>
            </a:ext>
          </a:extLst>
        </p:spPr>
        <p:txBody>
          <a:bodyPr>
            <a:spAutoFit/>
          </a:bodyPr>
          <a:lstStyle/>
          <a:p>
            <a:pPr>
              <a:buFontTx/>
              <a:buChar char="•"/>
              <a:defRPr/>
            </a:pPr>
            <a:r>
              <a:rPr lang="zh-CN" altLang="en-US" sz="1600">
                <a:latin typeface="Arial" charset="0"/>
                <a:ea typeface="黑体" pitchFamily="2" charset="-122"/>
              </a:rPr>
              <a:t>运筹学</a:t>
            </a:r>
          </a:p>
          <a:p>
            <a:pPr>
              <a:buFontTx/>
              <a:buChar char="•"/>
              <a:defRPr/>
            </a:pPr>
            <a:r>
              <a:rPr lang="zh-CN" altLang="en-US" sz="1600">
                <a:latin typeface="Arial" charset="0"/>
                <a:ea typeface="黑体" pitchFamily="2" charset="-122"/>
              </a:rPr>
              <a:t>复杂系统</a:t>
            </a:r>
          </a:p>
        </p:txBody>
      </p:sp>
      <p:sp>
        <p:nvSpPr>
          <p:cNvPr id="18443" name="AutoShape 27"/>
          <p:cNvSpPr>
            <a:spLocks noChangeArrowheads="1"/>
          </p:cNvSpPr>
          <p:nvPr/>
        </p:nvSpPr>
        <p:spPr bwMode="auto">
          <a:xfrm rot="16172679" flipH="1">
            <a:off x="7030244" y="4333081"/>
            <a:ext cx="419100" cy="30638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4" name="Text Box 100"/>
          <p:cNvSpPr txBox="1">
            <a:spLocks noChangeArrowheads="1"/>
          </p:cNvSpPr>
          <p:nvPr/>
        </p:nvSpPr>
        <p:spPr bwMode="auto">
          <a:xfrm>
            <a:off x="4876800" y="4191000"/>
            <a:ext cx="1524000" cy="581025"/>
          </a:xfrm>
          <a:prstGeom prst="rect">
            <a:avLst/>
          </a:prstGeom>
          <a:noFill/>
          <a:ln>
            <a:noFill/>
          </a:ln>
          <a:effectLst>
            <a:prstShdw prst="shdw12">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66FF"/>
                </a:solidFill>
                <a:miter lim="800000"/>
                <a:headEnd/>
                <a:tailEnd type="none" w="lg" len="lg"/>
              </a14:hiddenLine>
            </a:ext>
          </a:extLst>
        </p:spPr>
        <p:txBody>
          <a:bodyPr>
            <a:spAutoFit/>
          </a:bodyPr>
          <a:lstStyle/>
          <a:p>
            <a:pPr>
              <a:buFontTx/>
              <a:buChar char="•"/>
              <a:defRPr/>
            </a:pPr>
            <a:r>
              <a:rPr lang="zh-CN" altLang="en-US" sz="1600">
                <a:latin typeface="Arial" charset="0"/>
                <a:ea typeface="黑体" pitchFamily="2" charset="-122"/>
              </a:rPr>
              <a:t>计算机技术</a:t>
            </a:r>
          </a:p>
          <a:p>
            <a:pPr>
              <a:buFontTx/>
              <a:buChar char="•"/>
              <a:defRPr/>
            </a:pPr>
            <a:r>
              <a:rPr lang="zh-CN" altLang="en-US" sz="1600">
                <a:latin typeface="Arial" charset="0"/>
                <a:ea typeface="黑体" pitchFamily="2" charset="-122"/>
              </a:rPr>
              <a:t>网络通信</a:t>
            </a:r>
          </a:p>
        </p:txBody>
      </p:sp>
      <p:sp>
        <p:nvSpPr>
          <p:cNvPr id="15" name="矩形 58"/>
          <p:cNvSpPr>
            <a:spLocks noChangeArrowheads="1"/>
          </p:cNvSpPr>
          <p:nvPr/>
        </p:nvSpPr>
        <p:spPr bwMode="auto">
          <a:xfrm>
            <a:off x="3195638" y="6016625"/>
            <a:ext cx="4195762" cy="841375"/>
          </a:xfrm>
          <a:prstGeom prst="rect">
            <a:avLst/>
          </a:prstGeom>
          <a:solidFill>
            <a:schemeClr val="accent5"/>
          </a:solidFill>
          <a:ln w="19050" algn="ctr">
            <a:solidFill>
              <a:schemeClr val="tx1"/>
            </a:solidFill>
            <a:miter lim="800000"/>
            <a:headEnd/>
            <a:tailEnd/>
          </a:ln>
        </p:spPr>
        <p:txBody>
          <a:bodyPr>
            <a:spAutoFit/>
          </a:bodyPr>
          <a:lstStyle>
            <a:lvl1pPr eaLnBrk="0" hangingPunct="0">
              <a:defRPr sz="2400">
                <a:solidFill>
                  <a:schemeClr val="tx1"/>
                </a:solidFill>
                <a:latin typeface="Tahoma" pitchFamily="34" charset="0"/>
                <a:ea typeface="楷体_GB2312" pitchFamily="49" charset="-122"/>
              </a:defRPr>
            </a:lvl1pPr>
            <a:lvl2pPr marL="742950" indent="-285750" eaLnBrk="0" hangingPunct="0">
              <a:defRPr sz="2400">
                <a:solidFill>
                  <a:schemeClr val="tx1"/>
                </a:solidFill>
                <a:latin typeface="Tahoma" pitchFamily="34" charset="0"/>
                <a:ea typeface="楷体_GB2312" pitchFamily="49" charset="-122"/>
              </a:defRPr>
            </a:lvl2pPr>
            <a:lvl3pPr marL="1143000" indent="-228600" eaLnBrk="0" hangingPunct="0">
              <a:defRPr sz="2400">
                <a:solidFill>
                  <a:schemeClr val="tx1"/>
                </a:solidFill>
                <a:latin typeface="Tahoma" pitchFamily="34" charset="0"/>
                <a:ea typeface="楷体_GB2312" pitchFamily="49" charset="-122"/>
              </a:defRPr>
            </a:lvl3pPr>
            <a:lvl4pPr marL="1600200" indent="-228600" eaLnBrk="0" hangingPunct="0">
              <a:defRPr sz="2400">
                <a:solidFill>
                  <a:schemeClr val="tx1"/>
                </a:solidFill>
                <a:latin typeface="Tahoma" pitchFamily="34" charset="0"/>
                <a:ea typeface="楷体_GB2312" pitchFamily="49" charset="-122"/>
              </a:defRPr>
            </a:lvl4pPr>
            <a:lvl5pPr marL="2057400" indent="-228600" eaLnBrk="0" hangingPunct="0">
              <a:defRPr sz="2400">
                <a:solidFill>
                  <a:schemeClr val="tx1"/>
                </a:solidFill>
                <a:latin typeface="Tahoma" pitchFamily="34" charset="0"/>
                <a:ea typeface="楷体_GB2312" pitchFamily="49" charset="-122"/>
              </a:defRPr>
            </a:lvl5pPr>
            <a:lvl6pPr marL="2514600" indent="-228600" algn="ctr" eaLnBrk="0" fontAlgn="base" hangingPunct="0">
              <a:spcBef>
                <a:spcPct val="0"/>
              </a:spcBef>
              <a:spcAft>
                <a:spcPct val="0"/>
              </a:spcAft>
              <a:defRPr sz="2400">
                <a:solidFill>
                  <a:schemeClr val="tx1"/>
                </a:solidFill>
                <a:latin typeface="Tahoma" pitchFamily="34" charset="0"/>
                <a:ea typeface="楷体_GB2312" pitchFamily="49" charset="-122"/>
              </a:defRPr>
            </a:lvl6pPr>
            <a:lvl7pPr marL="2971800" indent="-228600" algn="ctr" eaLnBrk="0" fontAlgn="base" hangingPunct="0">
              <a:spcBef>
                <a:spcPct val="0"/>
              </a:spcBef>
              <a:spcAft>
                <a:spcPct val="0"/>
              </a:spcAft>
              <a:defRPr sz="2400">
                <a:solidFill>
                  <a:schemeClr val="tx1"/>
                </a:solidFill>
                <a:latin typeface="Tahoma" pitchFamily="34" charset="0"/>
                <a:ea typeface="楷体_GB2312" pitchFamily="49" charset="-122"/>
              </a:defRPr>
            </a:lvl7pPr>
            <a:lvl8pPr marL="3429000" indent="-228600" algn="ctr" eaLnBrk="0" fontAlgn="base" hangingPunct="0">
              <a:spcBef>
                <a:spcPct val="0"/>
              </a:spcBef>
              <a:spcAft>
                <a:spcPct val="0"/>
              </a:spcAft>
              <a:defRPr sz="2400">
                <a:solidFill>
                  <a:schemeClr val="tx1"/>
                </a:solidFill>
                <a:latin typeface="Tahoma" pitchFamily="34" charset="0"/>
                <a:ea typeface="楷体_GB2312" pitchFamily="49" charset="-122"/>
              </a:defRPr>
            </a:lvl8pPr>
            <a:lvl9pPr marL="3886200" indent="-228600" algn="ctr" eaLnBrk="0" fontAlgn="base" hangingPunct="0">
              <a:spcBef>
                <a:spcPct val="0"/>
              </a:spcBef>
              <a:spcAft>
                <a:spcPct val="0"/>
              </a:spcAft>
              <a:defRPr sz="2400">
                <a:solidFill>
                  <a:schemeClr val="tx1"/>
                </a:solidFill>
                <a:latin typeface="Tahoma" pitchFamily="34" charset="0"/>
                <a:ea typeface="楷体_GB2312" pitchFamily="49" charset="-122"/>
              </a:defRPr>
            </a:lvl9pPr>
          </a:lstStyle>
          <a:p>
            <a:pPr algn="ctr">
              <a:spcAft>
                <a:spcPts val="300"/>
              </a:spcAft>
              <a:buClr>
                <a:schemeClr val="tx1"/>
              </a:buClr>
              <a:buSzPct val="95000"/>
              <a:defRPr/>
            </a:pPr>
            <a:r>
              <a:rPr lang="zh-CN" altLang="en-US" dirty="0" smtClean="0">
                <a:latin typeface="Times New Roman" pitchFamily="18" charset="0"/>
                <a:ea typeface="黑体" pitchFamily="2" charset="-122"/>
              </a:rPr>
              <a:t>服务于</a:t>
            </a:r>
            <a:r>
              <a:rPr lang="zh-CN" altLang="zh-CN" dirty="0" smtClean="0">
                <a:latin typeface="Times New Roman" pitchFamily="18" charset="0"/>
                <a:ea typeface="黑体" pitchFamily="2" charset="-122"/>
              </a:rPr>
              <a:t>我国</a:t>
            </a:r>
            <a:r>
              <a:rPr lang="zh-CN" altLang="en-US" dirty="0" smtClean="0">
                <a:latin typeface="Times New Roman" pitchFamily="18" charset="0"/>
                <a:ea typeface="黑体" pitchFamily="2" charset="-122"/>
              </a:rPr>
              <a:t>省级电网实时发电</a:t>
            </a:r>
            <a:r>
              <a:rPr lang="zh-CN" altLang="zh-CN" dirty="0" smtClean="0">
                <a:latin typeface="Times New Roman" pitchFamily="18" charset="0"/>
                <a:ea typeface="黑体" pitchFamily="2" charset="-122"/>
              </a:rPr>
              <a:t>调度和运行管理需要</a:t>
            </a:r>
            <a:endParaRPr lang="en-US" altLang="zh-CN" dirty="0" smtClean="0">
              <a:latin typeface="Times New Roman" pitchFamily="18" charset="0"/>
              <a:ea typeface="黑体" pitchFamily="2" charset="-122"/>
            </a:endParaRPr>
          </a:p>
        </p:txBody>
      </p:sp>
      <p:sp>
        <p:nvSpPr>
          <p:cNvPr id="18446" name="AutoShape 27"/>
          <p:cNvSpPr>
            <a:spLocks noChangeArrowheads="1"/>
          </p:cNvSpPr>
          <p:nvPr/>
        </p:nvSpPr>
        <p:spPr bwMode="auto">
          <a:xfrm rot="16200000" flipH="1">
            <a:off x="5953125" y="5697538"/>
            <a:ext cx="428625"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47" name="AutoShape 27"/>
          <p:cNvSpPr>
            <a:spLocks noChangeArrowheads="1"/>
          </p:cNvSpPr>
          <p:nvPr/>
        </p:nvSpPr>
        <p:spPr bwMode="auto">
          <a:xfrm rot="16200000" flipH="1">
            <a:off x="3743325" y="5697538"/>
            <a:ext cx="428625"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48" name="AutoShape 27"/>
          <p:cNvSpPr>
            <a:spLocks noChangeArrowheads="1"/>
          </p:cNvSpPr>
          <p:nvPr/>
        </p:nvSpPr>
        <p:spPr bwMode="auto">
          <a:xfrm rot="16200000" flipH="1">
            <a:off x="5953125" y="5634038"/>
            <a:ext cx="428625"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49" name="AutoShape 27"/>
          <p:cNvSpPr>
            <a:spLocks noChangeArrowheads="1"/>
          </p:cNvSpPr>
          <p:nvPr/>
        </p:nvSpPr>
        <p:spPr bwMode="auto">
          <a:xfrm rot="16200000" flipH="1">
            <a:off x="3743325" y="5634038"/>
            <a:ext cx="428625"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50" name="Text Box 3"/>
          <p:cNvSpPr txBox="1">
            <a:spLocks noChangeArrowheads="1"/>
          </p:cNvSpPr>
          <p:nvPr/>
        </p:nvSpPr>
        <p:spPr bwMode="auto">
          <a:xfrm>
            <a:off x="23813" y="1314450"/>
            <a:ext cx="966787" cy="892175"/>
          </a:xfrm>
          <a:prstGeom prst="rect">
            <a:avLst/>
          </a:prstGeom>
          <a:solidFill>
            <a:srgbClr val="99CCFF">
              <a:alpha val="50195"/>
            </a:srgbClr>
          </a:solidFill>
          <a:ln w="22225" algn="ctr">
            <a:solidFill>
              <a:srgbClr val="993300"/>
            </a:solidFill>
            <a:miter lim="800000"/>
            <a:headEnd/>
            <a:tailEnd/>
          </a:ln>
          <a:effectLst>
            <a:prstShdw prst="shdw12">
              <a:srgbClr val="808080">
                <a:alpha val="50000"/>
              </a:srgbClr>
            </a:prstShdw>
          </a:effec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zh-CN" altLang="en-US" sz="2600" b="0">
                <a:solidFill>
                  <a:srgbClr val="000000"/>
                </a:solidFill>
                <a:latin typeface="Tahoma" panose="020B0604030504040204" pitchFamily="34" charset="0"/>
              </a:rPr>
              <a:t>研究对象</a:t>
            </a:r>
          </a:p>
        </p:txBody>
      </p:sp>
      <p:sp>
        <p:nvSpPr>
          <p:cNvPr id="18451" name="Text Box 3"/>
          <p:cNvSpPr txBox="1">
            <a:spLocks noChangeArrowheads="1"/>
          </p:cNvSpPr>
          <p:nvPr/>
        </p:nvSpPr>
        <p:spPr bwMode="auto">
          <a:xfrm>
            <a:off x="23813" y="3048000"/>
            <a:ext cx="966787" cy="892175"/>
          </a:xfrm>
          <a:prstGeom prst="rect">
            <a:avLst/>
          </a:prstGeom>
          <a:solidFill>
            <a:srgbClr val="99CCFF">
              <a:alpha val="50195"/>
            </a:srgbClr>
          </a:solidFill>
          <a:ln w="22225" algn="ctr">
            <a:solidFill>
              <a:srgbClr val="993300"/>
            </a:solidFill>
            <a:miter lim="800000"/>
            <a:headEnd/>
            <a:tailEnd/>
          </a:ln>
          <a:effectLst>
            <a:prstShdw prst="shdw12">
              <a:srgbClr val="808080">
                <a:alpha val="50000"/>
              </a:srgbClr>
            </a:prstShdw>
          </a:effec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zh-CN" altLang="en-US" sz="2600" b="0">
                <a:solidFill>
                  <a:srgbClr val="000000"/>
                </a:solidFill>
                <a:latin typeface="Tahoma" panose="020B0604030504040204" pitchFamily="34" charset="0"/>
              </a:rPr>
              <a:t>研究内容</a:t>
            </a:r>
          </a:p>
        </p:txBody>
      </p:sp>
      <p:sp>
        <p:nvSpPr>
          <p:cNvPr id="18452" name="Text Box 3"/>
          <p:cNvSpPr txBox="1">
            <a:spLocks noChangeArrowheads="1"/>
          </p:cNvSpPr>
          <p:nvPr/>
        </p:nvSpPr>
        <p:spPr bwMode="auto">
          <a:xfrm>
            <a:off x="23813" y="4648200"/>
            <a:ext cx="966787" cy="892175"/>
          </a:xfrm>
          <a:prstGeom prst="rect">
            <a:avLst/>
          </a:prstGeom>
          <a:solidFill>
            <a:srgbClr val="99CCFF">
              <a:alpha val="50195"/>
            </a:srgbClr>
          </a:solidFill>
          <a:ln w="22225" algn="ctr">
            <a:solidFill>
              <a:srgbClr val="993300"/>
            </a:solidFill>
            <a:miter lim="800000"/>
            <a:headEnd/>
            <a:tailEnd/>
          </a:ln>
          <a:effectLst>
            <a:prstShdw prst="shdw12">
              <a:srgbClr val="808080">
                <a:alpha val="50000"/>
              </a:srgbClr>
            </a:prstShdw>
          </a:effec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zh-CN" altLang="en-US" sz="2600" b="0">
                <a:solidFill>
                  <a:srgbClr val="000000"/>
                </a:solidFill>
                <a:latin typeface="Tahoma" panose="020B0604030504040204" pitchFamily="34" charset="0"/>
              </a:rPr>
              <a:t>研究成果</a:t>
            </a:r>
          </a:p>
        </p:txBody>
      </p:sp>
      <p:sp>
        <p:nvSpPr>
          <p:cNvPr id="18453" name="Text Box 3"/>
          <p:cNvSpPr txBox="1">
            <a:spLocks noChangeArrowheads="1"/>
          </p:cNvSpPr>
          <p:nvPr/>
        </p:nvSpPr>
        <p:spPr bwMode="auto">
          <a:xfrm>
            <a:off x="23813" y="5965825"/>
            <a:ext cx="966787" cy="892175"/>
          </a:xfrm>
          <a:prstGeom prst="rect">
            <a:avLst/>
          </a:prstGeom>
          <a:solidFill>
            <a:srgbClr val="99CCFF">
              <a:alpha val="50195"/>
            </a:srgbClr>
          </a:solidFill>
          <a:ln w="22225" algn="ctr">
            <a:solidFill>
              <a:srgbClr val="993300"/>
            </a:solidFill>
            <a:miter lim="800000"/>
            <a:headEnd/>
            <a:tailEnd/>
          </a:ln>
          <a:effectLst>
            <a:prstShdw prst="shdw12">
              <a:srgbClr val="808080">
                <a:alpha val="50000"/>
              </a:srgbClr>
            </a:prstShdw>
          </a:effec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zh-CN" altLang="en-US" sz="2600" b="0">
                <a:solidFill>
                  <a:srgbClr val="000000"/>
                </a:solidFill>
                <a:latin typeface="Tahoma" panose="020B0604030504040204" pitchFamily="34" charset="0"/>
              </a:rPr>
              <a:t>研究目的</a:t>
            </a:r>
          </a:p>
        </p:txBody>
      </p:sp>
      <p:sp>
        <p:nvSpPr>
          <p:cNvPr id="18454" name="Oval 13"/>
          <p:cNvSpPr>
            <a:spLocks noChangeArrowheads="1"/>
          </p:cNvSpPr>
          <p:nvPr/>
        </p:nvSpPr>
        <p:spPr bwMode="auto">
          <a:xfrm>
            <a:off x="3195638" y="914400"/>
            <a:ext cx="1830387" cy="1371600"/>
          </a:xfrm>
          <a:prstGeom prst="ellipse">
            <a:avLst/>
          </a:prstGeom>
          <a:solidFill>
            <a:srgbClr val="FFCC99"/>
          </a:solidFill>
          <a:ln>
            <a:noFill/>
          </a:ln>
          <a:effectLst>
            <a:prstShdw prst="shdw17" dist="17961" dir="13500000">
              <a:srgbClr val="997A5C">
                <a:alpha val="50000"/>
              </a:srgbClr>
            </a:prstShdw>
          </a:effectLst>
          <a:extLst>
            <a:ext uri="{91240B29-F687-4F45-9708-019B960494DF}">
              <a14:hiddenLine xmlns:a14="http://schemas.microsoft.com/office/drawing/2010/main" w="9525" algn="ctr">
                <a:solidFill>
                  <a:srgbClr val="009900"/>
                </a:solidFill>
                <a:round/>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400">
                <a:solidFill>
                  <a:srgbClr val="0000FF"/>
                </a:solidFill>
              </a:rPr>
              <a:t>澜沧江</a:t>
            </a:r>
            <a:endParaRPr lang="zh-CN" altLang="en-US" sz="600"/>
          </a:p>
          <a:p>
            <a:pPr algn="ctr"/>
            <a:r>
              <a:rPr lang="zh-CN" altLang="en-US" sz="1400"/>
              <a:t>功果桥、小湾、漫湾</a:t>
            </a:r>
            <a:endParaRPr lang="en-US" altLang="zh-CN" sz="1400"/>
          </a:p>
          <a:p>
            <a:pPr algn="ctr"/>
            <a:r>
              <a:rPr lang="zh-CN" altLang="en-US" sz="1400"/>
              <a:t>大朝山、糯扎渡</a:t>
            </a:r>
            <a:endParaRPr lang="en-US" altLang="zh-CN" sz="1400"/>
          </a:p>
          <a:p>
            <a:pPr algn="ctr"/>
            <a:r>
              <a:rPr lang="zh-CN" altLang="en-US" sz="1400"/>
              <a:t>景洪</a:t>
            </a:r>
          </a:p>
        </p:txBody>
      </p:sp>
      <p:sp>
        <p:nvSpPr>
          <p:cNvPr id="18455" name="AutoShape 27"/>
          <p:cNvSpPr>
            <a:spLocks noChangeArrowheads="1"/>
          </p:cNvSpPr>
          <p:nvPr/>
        </p:nvSpPr>
        <p:spPr bwMode="auto">
          <a:xfrm rot="16200000" flipH="1">
            <a:off x="3904457" y="2459831"/>
            <a:ext cx="419100" cy="3063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56" name="Oval 13"/>
          <p:cNvSpPr>
            <a:spLocks noChangeArrowheads="1"/>
          </p:cNvSpPr>
          <p:nvPr/>
        </p:nvSpPr>
        <p:spPr bwMode="auto">
          <a:xfrm>
            <a:off x="5178425" y="914400"/>
            <a:ext cx="1830388" cy="1371600"/>
          </a:xfrm>
          <a:prstGeom prst="ellipse">
            <a:avLst/>
          </a:prstGeom>
          <a:solidFill>
            <a:srgbClr val="FFCC99"/>
          </a:solidFill>
          <a:ln>
            <a:noFill/>
          </a:ln>
          <a:effectLst>
            <a:prstShdw prst="shdw17" dist="17961" dir="13500000">
              <a:srgbClr val="997A5C">
                <a:alpha val="50000"/>
              </a:srgbClr>
            </a:prstShdw>
          </a:effectLst>
          <a:extLst>
            <a:ext uri="{91240B29-F687-4F45-9708-019B960494DF}">
              <a14:hiddenLine xmlns:a14="http://schemas.microsoft.com/office/drawing/2010/main" w="9525" algn="ctr">
                <a:solidFill>
                  <a:srgbClr val="009900"/>
                </a:solidFill>
                <a:round/>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400">
                <a:solidFill>
                  <a:srgbClr val="0000FF"/>
                </a:solidFill>
              </a:rPr>
              <a:t>李仙江</a:t>
            </a:r>
            <a:endParaRPr lang="zh-CN" altLang="en-US" sz="600"/>
          </a:p>
          <a:p>
            <a:pPr algn="ctr"/>
            <a:r>
              <a:rPr lang="zh-CN" altLang="en-US" sz="1400"/>
              <a:t>崖羊山、石门坎、龙马、</a:t>
            </a:r>
            <a:endParaRPr lang="en-US" altLang="zh-CN" sz="1400"/>
          </a:p>
          <a:p>
            <a:pPr algn="ctr"/>
            <a:r>
              <a:rPr lang="zh-CN" altLang="zh-CN" sz="1400"/>
              <a:t>居甫渡</a:t>
            </a:r>
            <a:r>
              <a:rPr lang="zh-CN" altLang="en-US" sz="1400"/>
              <a:t>、</a:t>
            </a:r>
            <a:r>
              <a:rPr lang="zh-CN" altLang="zh-CN" sz="1400"/>
              <a:t>戈兰滩</a:t>
            </a:r>
            <a:r>
              <a:rPr lang="zh-CN" altLang="en-US" sz="1400"/>
              <a:t>、</a:t>
            </a:r>
            <a:endParaRPr lang="en-US" altLang="zh-CN" sz="1400"/>
          </a:p>
          <a:p>
            <a:pPr algn="ctr"/>
            <a:r>
              <a:rPr lang="zh-CN" altLang="zh-CN" sz="1400"/>
              <a:t>土卡河</a:t>
            </a:r>
            <a:endParaRPr lang="zh-CN" altLang="en-US" sz="1400"/>
          </a:p>
        </p:txBody>
      </p:sp>
      <p:sp>
        <p:nvSpPr>
          <p:cNvPr id="18457" name="AutoShape 27"/>
          <p:cNvSpPr>
            <a:spLocks noChangeArrowheads="1"/>
          </p:cNvSpPr>
          <p:nvPr/>
        </p:nvSpPr>
        <p:spPr bwMode="auto">
          <a:xfrm rot="16200000" flipH="1">
            <a:off x="7866857" y="2459831"/>
            <a:ext cx="419100" cy="3063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58" name="Oval 13"/>
          <p:cNvSpPr>
            <a:spLocks noChangeArrowheads="1"/>
          </p:cNvSpPr>
          <p:nvPr/>
        </p:nvSpPr>
        <p:spPr bwMode="auto">
          <a:xfrm>
            <a:off x="7161213" y="914400"/>
            <a:ext cx="1830387" cy="1371600"/>
          </a:xfrm>
          <a:prstGeom prst="ellipse">
            <a:avLst/>
          </a:prstGeom>
          <a:solidFill>
            <a:srgbClr val="FFCC99"/>
          </a:solidFill>
          <a:ln>
            <a:noFill/>
          </a:ln>
          <a:effectLst>
            <a:prstShdw prst="shdw17" dist="17961" dir="13500000">
              <a:srgbClr val="997A5C">
                <a:alpha val="50000"/>
              </a:srgbClr>
            </a:prstShdw>
          </a:effectLst>
          <a:extLst>
            <a:ext uri="{91240B29-F687-4F45-9708-019B960494DF}">
              <a14:hiddenLine xmlns:a14="http://schemas.microsoft.com/office/drawing/2010/main" w="9525" algn="ctr">
                <a:solidFill>
                  <a:srgbClr val="009900"/>
                </a:solidFill>
                <a:round/>
                <a:headEnd/>
                <a:tailEnd/>
              </a14:hiddenLine>
            </a:ext>
          </a:extLst>
        </p:spPr>
        <p:txBody>
          <a:bodyPr wrap="none" anchor="ct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400">
                <a:solidFill>
                  <a:srgbClr val="0000FF"/>
                </a:solidFill>
              </a:rPr>
              <a:t>大盈江</a:t>
            </a:r>
            <a:endParaRPr lang="zh-CN" altLang="en-US" sz="600"/>
          </a:p>
          <a:p>
            <a:pPr algn="ctr"/>
            <a:r>
              <a:rPr lang="zh-CN" altLang="en-US" sz="1400"/>
              <a:t>大盈江一级、二级、</a:t>
            </a:r>
            <a:endParaRPr lang="en-US" altLang="zh-CN" sz="1400"/>
          </a:p>
          <a:p>
            <a:pPr algn="ctr"/>
            <a:r>
              <a:rPr lang="zh-CN" altLang="en-US" sz="1400"/>
              <a:t>三级、四级、</a:t>
            </a:r>
          </a:p>
        </p:txBody>
      </p:sp>
      <p:sp>
        <p:nvSpPr>
          <p:cNvPr id="18459" name="AutoShape 27"/>
          <p:cNvSpPr>
            <a:spLocks noChangeArrowheads="1"/>
          </p:cNvSpPr>
          <p:nvPr/>
        </p:nvSpPr>
        <p:spPr bwMode="auto">
          <a:xfrm rot="16200000" flipH="1">
            <a:off x="5885657" y="2459831"/>
            <a:ext cx="419100" cy="3063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60" name="Text Box 101"/>
          <p:cNvSpPr txBox="1">
            <a:spLocks noChangeArrowheads="1"/>
          </p:cNvSpPr>
          <p:nvPr/>
        </p:nvSpPr>
        <p:spPr bwMode="auto">
          <a:xfrm>
            <a:off x="2849563" y="2349500"/>
            <a:ext cx="4418012"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spcBef>
                <a:spcPts val="300"/>
              </a:spcBef>
            </a:pPr>
            <a:r>
              <a:rPr lang="zh-CN" altLang="en-US" sz="2400">
                <a:solidFill>
                  <a:srgbClr val="FF0000"/>
                </a:solidFill>
              </a:rPr>
              <a:t>占省调水电总装机</a:t>
            </a:r>
            <a:r>
              <a:rPr lang="en-US" altLang="zh-CN" sz="2400">
                <a:solidFill>
                  <a:srgbClr val="FF0000"/>
                </a:solidFill>
              </a:rPr>
              <a:t>83%</a:t>
            </a:r>
            <a:r>
              <a:rPr lang="zh-CN" altLang="en-US" sz="2400">
                <a:solidFill>
                  <a:srgbClr val="FF0000"/>
                </a:solidFill>
              </a:rPr>
              <a:t>以上</a:t>
            </a:r>
          </a:p>
        </p:txBody>
      </p:sp>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381000" y="3352800"/>
            <a:ext cx="7924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984250" indent="-984250">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zh-CN" altLang="en-US" sz="2600" dirty="0">
                <a:latin typeface="Times New Roman" panose="02020603050405020304" pitchFamily="18" charset="0"/>
              </a:rPr>
              <a:t>（一）梯级流域上下游流量</a:t>
            </a:r>
            <a:r>
              <a:rPr lang="zh-CN" altLang="en-US" sz="2600" dirty="0">
                <a:solidFill>
                  <a:srgbClr val="3333FF"/>
                </a:solidFill>
                <a:latin typeface="Times New Roman" panose="02020603050405020304" pitchFamily="18" charset="0"/>
              </a:rPr>
              <a:t>滞时关系精确匹配</a:t>
            </a:r>
            <a:r>
              <a:rPr lang="zh-CN" altLang="en-US" sz="2600" dirty="0">
                <a:latin typeface="Times New Roman" panose="02020603050405020304" pitchFamily="18" charset="0"/>
              </a:rPr>
              <a:t>模型</a:t>
            </a:r>
            <a:endParaRPr lang="en-US" altLang="zh-CN" sz="2600" dirty="0">
              <a:latin typeface="Times New Roman" panose="02020603050405020304" pitchFamily="18" charset="0"/>
            </a:endParaRPr>
          </a:p>
          <a:p>
            <a:pPr eaLnBrk="1" hangingPunct="1">
              <a:spcBef>
                <a:spcPct val="50000"/>
              </a:spcBef>
            </a:pPr>
            <a:r>
              <a:rPr lang="zh-CN" altLang="en-US" sz="2600" dirty="0">
                <a:latin typeface="Times New Roman" panose="02020603050405020304" pitchFamily="18" charset="0"/>
              </a:rPr>
              <a:t>（二）梯级流域</a:t>
            </a:r>
            <a:r>
              <a:rPr lang="zh-CN" altLang="en-US" sz="2600" dirty="0">
                <a:solidFill>
                  <a:srgbClr val="3333FF"/>
                </a:solidFill>
                <a:latin typeface="Times New Roman" panose="02020603050405020304" pitchFamily="18" charset="0"/>
              </a:rPr>
              <a:t>超短期区间来水确定模型</a:t>
            </a:r>
            <a:r>
              <a:rPr lang="zh-CN" altLang="en-US" sz="2600" dirty="0">
                <a:latin typeface="Times New Roman" panose="02020603050405020304" pitchFamily="18" charset="0"/>
              </a:rPr>
              <a:t>及方法</a:t>
            </a:r>
            <a:endParaRPr lang="en-US" altLang="zh-CN" sz="2600" dirty="0">
              <a:latin typeface="Times New Roman" panose="02020603050405020304" pitchFamily="18" charset="0"/>
            </a:endParaRPr>
          </a:p>
          <a:p>
            <a:pPr eaLnBrk="1" hangingPunct="1">
              <a:spcBef>
                <a:spcPct val="50000"/>
              </a:spcBef>
            </a:pPr>
            <a:r>
              <a:rPr lang="zh-CN" altLang="en-US" sz="2600" dirty="0">
                <a:latin typeface="Times New Roman" panose="02020603050405020304" pitchFamily="18" charset="0"/>
              </a:rPr>
              <a:t>（三）多级指标排序的</a:t>
            </a:r>
            <a:r>
              <a:rPr lang="zh-CN" altLang="en-US" sz="2600" dirty="0">
                <a:solidFill>
                  <a:srgbClr val="3333FF"/>
                </a:solidFill>
                <a:latin typeface="Times New Roman" panose="02020603050405020304" pitchFamily="18" charset="0"/>
              </a:rPr>
              <a:t>超短期发电计划滚动调整</a:t>
            </a:r>
            <a:r>
              <a:rPr lang="zh-CN" altLang="en-US" sz="2600" dirty="0">
                <a:latin typeface="Times New Roman" panose="02020603050405020304" pitchFamily="18" charset="0"/>
              </a:rPr>
              <a:t>方法</a:t>
            </a:r>
          </a:p>
        </p:txBody>
      </p:sp>
      <p:sp>
        <p:nvSpPr>
          <p:cNvPr id="20483" name="AutoShape 26"/>
          <p:cNvSpPr>
            <a:spLocks noChangeArrowheads="1"/>
          </p:cNvSpPr>
          <p:nvPr/>
        </p:nvSpPr>
        <p:spPr bwMode="gray">
          <a:xfrm>
            <a:off x="152400" y="1473200"/>
            <a:ext cx="8686800" cy="1058863"/>
          </a:xfrm>
          <a:prstGeom prst="roundRect">
            <a:avLst>
              <a:gd name="adj" fmla="val 4431"/>
            </a:avLst>
          </a:prstGeom>
          <a:solidFill>
            <a:srgbClr val="333399">
              <a:alpha val="98822"/>
            </a:srgbClr>
          </a:solidFill>
          <a:ln w="38100" algn="ctr">
            <a:solidFill>
              <a:srgbClr val="FFFFFF"/>
            </a:solidFill>
            <a:round/>
            <a:headEnd/>
            <a:tailEnd/>
          </a:ln>
          <a:effectLst>
            <a:outerShdw dist="63500" dir="3187806" algn="ctr" rotWithShape="0">
              <a:srgbClr val="001D3A"/>
            </a:outerShdw>
          </a:effectLst>
        </p:spPr>
        <p:txBody>
          <a:bodyPr anchor="ctr">
            <a:spAutoFit/>
          </a:bodyPr>
          <a:lstStyle>
            <a:lvl1pPr marL="534988" indent="-534988">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spcBef>
                <a:spcPct val="20000"/>
              </a:spcBef>
              <a:buClr>
                <a:schemeClr val="bg2"/>
              </a:buClr>
              <a:buSzPct val="75000"/>
              <a:buFont typeface="Wingdings" panose="05000000000000000000" pitchFamily="2" charset="2"/>
              <a:buNone/>
            </a:pPr>
            <a:r>
              <a:rPr lang="zh-CN" altLang="en-US" sz="2800">
                <a:solidFill>
                  <a:schemeClr val="bg1"/>
                </a:solidFill>
                <a:latin typeface="Times New Roman" panose="02020603050405020304" pitchFamily="18" charset="0"/>
              </a:rPr>
              <a:t>围绕</a:t>
            </a:r>
            <a:r>
              <a:rPr lang="zh-CN" altLang="en-US" sz="2800">
                <a:solidFill>
                  <a:srgbClr val="FFFF00"/>
                </a:solidFill>
                <a:latin typeface="Times New Roman" panose="02020603050405020304" pitchFamily="18" charset="0"/>
              </a:rPr>
              <a:t>入库流量预报</a:t>
            </a:r>
            <a:r>
              <a:rPr lang="zh-CN" altLang="en-US" sz="2800">
                <a:solidFill>
                  <a:schemeClr val="bg1"/>
                </a:solidFill>
                <a:latin typeface="Times New Roman" panose="02020603050405020304" pitchFamily="18" charset="0"/>
              </a:rPr>
              <a:t>和</a:t>
            </a:r>
            <a:r>
              <a:rPr lang="zh-CN" altLang="en-US" sz="2800">
                <a:solidFill>
                  <a:srgbClr val="FFFF00"/>
                </a:solidFill>
                <a:latin typeface="Times New Roman" panose="02020603050405020304" pitchFamily="18" charset="0"/>
              </a:rPr>
              <a:t>发电计划调整</a:t>
            </a:r>
            <a:r>
              <a:rPr lang="zh-CN" altLang="en-US" sz="2800">
                <a:solidFill>
                  <a:schemeClr val="bg1"/>
                </a:solidFill>
                <a:latin typeface="Times New Roman" panose="02020603050405020304" pitchFamily="18" charset="0"/>
              </a:rPr>
              <a:t>关键科学技术问题</a:t>
            </a:r>
            <a:endParaRPr lang="en-US" altLang="zh-CN" sz="2800">
              <a:solidFill>
                <a:schemeClr val="bg1"/>
              </a:solidFill>
              <a:latin typeface="Times New Roman" panose="02020603050405020304" pitchFamily="18" charset="0"/>
            </a:endParaRPr>
          </a:p>
          <a:p>
            <a:pPr algn="ctr">
              <a:spcBef>
                <a:spcPct val="20000"/>
              </a:spcBef>
              <a:buClr>
                <a:schemeClr val="bg2"/>
              </a:buClr>
              <a:buSzPct val="75000"/>
              <a:buFont typeface="Wingdings" panose="05000000000000000000" pitchFamily="2" charset="2"/>
              <a:buNone/>
            </a:pPr>
            <a:r>
              <a:rPr lang="zh-CN" altLang="en-US" sz="2800">
                <a:solidFill>
                  <a:schemeClr val="bg1"/>
                </a:solidFill>
                <a:latin typeface="Times New Roman" panose="02020603050405020304" pitchFamily="18" charset="0"/>
              </a:rPr>
              <a:t>提出了</a:t>
            </a:r>
            <a:r>
              <a:rPr lang="zh-CN" altLang="en-US" sz="2800">
                <a:solidFill>
                  <a:srgbClr val="FFFF00"/>
                </a:solidFill>
                <a:latin typeface="Times New Roman" panose="02020603050405020304" pitchFamily="18" charset="0"/>
              </a:rPr>
              <a:t>三项主要创新成果</a:t>
            </a:r>
            <a:endParaRPr lang="en-US" altLang="zh-CN" sz="2800">
              <a:solidFill>
                <a:srgbClr val="FFFF00"/>
              </a:solidFill>
              <a:latin typeface="Times New Roman" panose="02020603050405020304" pitchFamily="18" charset="0"/>
            </a:endParaRPr>
          </a:p>
        </p:txBody>
      </p:sp>
      <p:sp>
        <p:nvSpPr>
          <p:cNvPr id="20484" name="Text Box 34"/>
          <p:cNvSpPr txBox="1">
            <a:spLocks noChangeArrowheads="1"/>
          </p:cNvSpPr>
          <p:nvPr/>
        </p:nvSpPr>
        <p:spPr bwMode="auto">
          <a:xfrm>
            <a:off x="28575" y="0"/>
            <a:ext cx="9115425"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dirty="0">
                <a:solidFill>
                  <a:srgbClr val="0000CC"/>
                </a:solidFill>
                <a:ea typeface="隶书" panose="02010509060101010101" pitchFamily="49" charset="-122"/>
              </a:rPr>
              <a:t>3. </a:t>
            </a:r>
            <a:r>
              <a:rPr lang="zh-CN" altLang="en-US" sz="4800" b="0" dirty="0">
                <a:solidFill>
                  <a:srgbClr val="0000CC"/>
                </a:solidFill>
                <a:ea typeface="隶书" panose="02010509060101010101" pitchFamily="49" charset="-122"/>
              </a:rPr>
              <a:t>研究</a:t>
            </a:r>
            <a:r>
              <a:rPr lang="zh-CN" altLang="en-US" sz="4800" b="0" dirty="0" smtClean="0">
                <a:solidFill>
                  <a:srgbClr val="0000CC"/>
                </a:solidFill>
                <a:ea typeface="隶书" panose="02010509060101010101" pitchFamily="49" charset="-122"/>
              </a:rPr>
              <a:t>成果</a:t>
            </a:r>
            <a:endParaRPr lang="zh-CN" altLang="en-US" sz="4800" b="0" dirty="0">
              <a:solidFill>
                <a:srgbClr val="0000CC"/>
              </a:solidFill>
              <a:ea typeface="隶书" panose="02010509060101010101" pitchFamily="49" charset="-122"/>
            </a:endParaRPr>
          </a:p>
        </p:txBody>
      </p:sp>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4"/>
          <p:cNvSpPr txBox="1">
            <a:spLocks noChangeArrowheads="1"/>
          </p:cNvSpPr>
          <p:nvPr/>
        </p:nvSpPr>
        <p:spPr bwMode="auto">
          <a:xfrm>
            <a:off x="0" y="0"/>
            <a:ext cx="9144000" cy="823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en-US" altLang="zh-CN" sz="4800" b="0">
                <a:solidFill>
                  <a:srgbClr val="0000CC"/>
                </a:solidFill>
                <a:ea typeface="隶书" panose="02010509060101010101" pitchFamily="49" charset="-122"/>
              </a:rPr>
              <a:t> </a:t>
            </a:r>
            <a:endParaRPr lang="zh-CN" altLang="en-US" sz="4800" b="0">
              <a:solidFill>
                <a:srgbClr val="0000CC"/>
              </a:solidFill>
              <a:ea typeface="隶书" panose="02010509060101010101" pitchFamily="49" charset="-122"/>
            </a:endParaRPr>
          </a:p>
        </p:txBody>
      </p:sp>
      <p:sp>
        <p:nvSpPr>
          <p:cNvPr id="6" name="标题 1"/>
          <p:cNvSpPr txBox="1">
            <a:spLocks noChangeArrowheads="1"/>
          </p:cNvSpPr>
          <p:nvPr/>
        </p:nvSpPr>
        <p:spPr bwMode="auto">
          <a:xfrm>
            <a:off x="12255" y="914400"/>
            <a:ext cx="9076183" cy="400110"/>
          </a:xfrm>
          <a:prstGeom prst="rect">
            <a:avLst/>
          </a:prstGeom>
          <a:solidFill>
            <a:srgbClr val="F8F7F2"/>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a:spAutoFit/>
          </a:bodyPr>
          <a:lstStyle>
            <a:defPPr>
              <a:defRPr lang="zh-CN"/>
            </a:defPPr>
            <a:lvl1pPr algn="l" fontAlgn="auto">
              <a:spcBef>
                <a:spcPts val="0"/>
              </a:spcBef>
              <a:spcAft>
                <a:spcPts val="0"/>
              </a:spcAft>
              <a:defRPr sz="2000" b="1">
                <a:solidFill>
                  <a:srgbClr val="FFFF00"/>
                </a:solidFill>
                <a:latin typeface="微软雅黑" pitchFamily="34" charset="-122"/>
                <a:ea typeface="微软雅黑" pitchFamily="34" charset="-122"/>
              </a:defRPr>
            </a:lvl1pPr>
          </a:lstStyle>
          <a:p>
            <a:pPr>
              <a:defRPr/>
            </a:pPr>
            <a:endParaRPr lang="zh-CN" altLang="en-US" kern="0" dirty="0">
              <a:solidFill>
                <a:sysClr val="windowText" lastClr="000000"/>
              </a:solidFill>
            </a:endParaRPr>
          </a:p>
        </p:txBody>
      </p:sp>
      <p:sp>
        <p:nvSpPr>
          <p:cNvPr id="7" name="标题 1"/>
          <p:cNvSpPr txBox="1">
            <a:spLocks noChangeArrowheads="1"/>
          </p:cNvSpPr>
          <p:nvPr/>
        </p:nvSpPr>
        <p:spPr bwMode="auto">
          <a:xfrm>
            <a:off x="28574" y="906486"/>
            <a:ext cx="2638426" cy="400110"/>
          </a:xfrm>
          <a:prstGeom prst="rect">
            <a:avLst/>
          </a:prstGeom>
          <a:solidFill>
            <a:srgbClr val="000099"/>
          </a:solidFill>
          <a:ln>
            <a:solidFill>
              <a:sysClr val="window" lastClr="FFFFFF"/>
            </a:solidFill>
          </a:ln>
          <a:effectLst>
            <a:glow rad="63500">
              <a:srgbClr val="4BACC6">
                <a:satMod val="175000"/>
                <a:alpha val="40000"/>
              </a:srgbClr>
            </a:glow>
            <a:outerShdw blurRad="50800" dist="38100" dir="13500000" algn="br" rotWithShape="0">
              <a:prstClr val="black">
                <a:alpha val="40000"/>
              </a:prstClr>
            </a:outerShdw>
          </a:effectLst>
          <a:extLst/>
        </p:spPr>
        <p:txBody>
          <a:bodyPr wrap="square">
            <a:spAutoFit/>
          </a:bodyPr>
          <a:lstStyle>
            <a:defPPr>
              <a:defRPr lang="zh-CN"/>
            </a:defPPr>
            <a:lvl1pPr fontAlgn="auto">
              <a:spcBef>
                <a:spcPts val="0"/>
              </a:spcBef>
              <a:spcAft>
                <a:spcPts val="0"/>
              </a:spcAft>
              <a:defRPr kern="0">
                <a:solidFill>
                  <a:srgbClr val="FFFF00"/>
                </a:solidFill>
                <a:latin typeface="微软雅黑" pitchFamily="34" charset="-122"/>
                <a:ea typeface="微软雅黑" pitchFamily="34" charset="-122"/>
              </a:defRPr>
            </a:lvl1pPr>
          </a:lstStyle>
          <a:p>
            <a:pPr algn="ctr">
              <a:defRPr/>
            </a:pPr>
            <a:r>
              <a:rPr lang="zh-CN" altLang="en-US" dirty="0" smtClean="0"/>
              <a:t>问题背景</a:t>
            </a:r>
          </a:p>
        </p:txBody>
      </p:sp>
      <p:sp>
        <p:nvSpPr>
          <p:cNvPr id="21513" name="标题 1"/>
          <p:cNvSpPr txBox="1">
            <a:spLocks noChangeArrowheads="1"/>
          </p:cNvSpPr>
          <p:nvPr/>
        </p:nvSpPr>
        <p:spPr bwMode="auto">
          <a:xfrm>
            <a:off x="2683318" y="906463"/>
            <a:ext cx="3107881"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dirty="0">
                <a:solidFill>
                  <a:srgbClr val="000000"/>
                </a:solidFill>
                <a:latin typeface="微软雅黑" panose="020B0503020204020204" pitchFamily="34" charset="-122"/>
                <a:ea typeface="微软雅黑" panose="020B0503020204020204" pitchFamily="34" charset="-122"/>
              </a:rPr>
              <a:t>解决思路</a:t>
            </a:r>
          </a:p>
        </p:txBody>
      </p:sp>
      <p:sp>
        <p:nvSpPr>
          <p:cNvPr id="21515" name="标题 1"/>
          <p:cNvSpPr txBox="1">
            <a:spLocks noChangeArrowheads="1"/>
          </p:cNvSpPr>
          <p:nvPr/>
        </p:nvSpPr>
        <p:spPr bwMode="auto">
          <a:xfrm>
            <a:off x="5791198" y="906463"/>
            <a:ext cx="3297239" cy="400050"/>
          </a:xfrm>
          <a:prstGeom prst="rect">
            <a:avLst/>
          </a:prstGeom>
          <a:noFill/>
          <a:ln w="9525">
            <a:solidFill>
              <a:srgbClr val="0C03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b="0">
                <a:solidFill>
                  <a:srgbClr val="000000"/>
                </a:solidFill>
                <a:latin typeface="微软雅黑" panose="020B0503020204020204" pitchFamily="34" charset="-122"/>
                <a:ea typeface="微软雅黑" panose="020B0503020204020204" pitchFamily="34" charset="-122"/>
              </a:rPr>
              <a:t>实例分析</a:t>
            </a:r>
          </a:p>
        </p:txBody>
      </p:sp>
      <p:sp>
        <p:nvSpPr>
          <p:cNvPr id="13" name="矩形 12"/>
          <p:cNvSpPr/>
          <p:nvPr/>
        </p:nvSpPr>
        <p:spPr bwMode="auto">
          <a:xfrm>
            <a:off x="0" y="1344613"/>
            <a:ext cx="9144000" cy="46037"/>
          </a:xfrm>
          <a:prstGeom prst="rect">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algn="ctr" fontAlgn="auto">
              <a:spcBef>
                <a:spcPts val="0"/>
              </a:spcBef>
              <a:spcAft>
                <a:spcPts val="0"/>
              </a:spcAft>
              <a:defRPr/>
            </a:pPr>
            <a:endParaRPr lang="zh-CN" altLang="en-US" sz="1800" kern="0">
              <a:solidFill>
                <a:sysClr val="windowText" lastClr="000000"/>
              </a:solidFill>
            </a:endParaRPr>
          </a:p>
        </p:txBody>
      </p:sp>
      <p:sp>
        <p:nvSpPr>
          <p:cNvPr id="21517" name="Text Box 3"/>
          <p:cNvSpPr txBox="1">
            <a:spLocks noChangeArrowheads="1"/>
          </p:cNvSpPr>
          <p:nvPr/>
        </p:nvSpPr>
        <p:spPr bwMode="auto">
          <a:xfrm>
            <a:off x="66675" y="293688"/>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2800" b="0">
                <a:solidFill>
                  <a:srgbClr val="0000CC"/>
                </a:solidFill>
                <a:latin typeface="隶书" panose="02010509060101010101" pitchFamily="49" charset="-122"/>
                <a:ea typeface="隶书" panose="02010509060101010101" pitchFamily="49" charset="-122"/>
              </a:rPr>
              <a:t>梯级流域上下游流量滞时关系精确匹配模型</a:t>
            </a:r>
          </a:p>
        </p:txBody>
      </p:sp>
      <p:sp>
        <p:nvSpPr>
          <p:cNvPr id="21518" name="Rectangle 3"/>
          <p:cNvSpPr>
            <a:spLocks noChangeArrowheads="1"/>
          </p:cNvSpPr>
          <p:nvPr/>
        </p:nvSpPr>
        <p:spPr bwMode="auto">
          <a:xfrm>
            <a:off x="0" y="0"/>
            <a:ext cx="1447800" cy="393700"/>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90000"/>
              </a:lnSpc>
            </a:pPr>
            <a:r>
              <a:rPr lang="zh-CN" altLang="en-US" sz="2200" i="1" dirty="0">
                <a:solidFill>
                  <a:srgbClr val="000000"/>
                </a:solidFill>
              </a:rPr>
              <a:t>成果</a:t>
            </a:r>
            <a:r>
              <a:rPr lang="zh-CN" altLang="en-US" sz="2200" i="1" dirty="0" smtClean="0">
                <a:solidFill>
                  <a:srgbClr val="000000"/>
                </a:solidFill>
              </a:rPr>
              <a:t>一</a:t>
            </a:r>
            <a:endParaRPr lang="zh-CN" altLang="en-US" sz="2200" i="1" dirty="0">
              <a:solidFill>
                <a:srgbClr val="000000"/>
              </a:solidFill>
            </a:endParaRPr>
          </a:p>
        </p:txBody>
      </p:sp>
      <p:sp>
        <p:nvSpPr>
          <p:cNvPr id="21519" name="Rectangle 54"/>
          <p:cNvSpPr>
            <a:spLocks noChangeArrowheads="1"/>
          </p:cNvSpPr>
          <p:nvPr/>
        </p:nvSpPr>
        <p:spPr bwMode="auto">
          <a:xfrm>
            <a:off x="66675" y="1428750"/>
            <a:ext cx="88598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marL="177800" indent="-177800">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110000"/>
              </a:lnSpc>
              <a:spcAft>
                <a:spcPts val="600"/>
              </a:spcAft>
              <a:buClr>
                <a:srgbClr val="009900"/>
              </a:buClr>
              <a:buSzPct val="80000"/>
              <a:buFont typeface="Wingdings" panose="05000000000000000000" pitchFamily="2" charset="2"/>
              <a:buChar char="ü"/>
            </a:pPr>
            <a:r>
              <a:rPr lang="zh-CN" altLang="en-US" dirty="0">
                <a:solidFill>
                  <a:srgbClr val="3333FF"/>
                </a:solidFill>
                <a:latin typeface="Times New Roman" panose="02020603050405020304" pitchFamily="18" charset="0"/>
              </a:rPr>
              <a:t>问题根源：</a:t>
            </a:r>
            <a:r>
              <a:rPr lang="zh-CN" altLang="en-US" dirty="0">
                <a:latin typeface="Times New Roman" panose="02020603050405020304" pitchFamily="18" charset="0"/>
              </a:rPr>
              <a:t>对于梯级水电站群，上游电站的出库流量流至下游电站需经历一段时段      ；</a:t>
            </a:r>
            <a:endParaRPr lang="en-US" altLang="zh-CN" dirty="0">
              <a:latin typeface="Times New Roman" panose="02020603050405020304" pitchFamily="18" charset="0"/>
            </a:endParaRPr>
          </a:p>
          <a:p>
            <a:pPr>
              <a:lnSpc>
                <a:spcPct val="110000"/>
              </a:lnSpc>
              <a:spcAft>
                <a:spcPts val="600"/>
              </a:spcAft>
              <a:buClr>
                <a:srgbClr val="009900"/>
              </a:buClr>
              <a:buSzPct val="80000"/>
              <a:buFont typeface="Wingdings" panose="05000000000000000000" pitchFamily="2" charset="2"/>
              <a:buChar char="ü"/>
            </a:pPr>
            <a:r>
              <a:rPr lang="zh-CN" altLang="en-US" dirty="0">
                <a:solidFill>
                  <a:srgbClr val="3333FF"/>
                </a:solidFill>
                <a:latin typeface="Times New Roman" panose="02020603050405020304" pitchFamily="18" charset="0"/>
              </a:rPr>
              <a:t>问题范围：</a:t>
            </a:r>
            <a:r>
              <a:rPr lang="zh-CN" altLang="en-US" dirty="0">
                <a:latin typeface="Times New Roman" panose="02020603050405020304" pitchFamily="18" charset="0"/>
              </a:rPr>
              <a:t>该时段对以旬、月为时段的中长期调度</a:t>
            </a:r>
            <a:r>
              <a:rPr lang="zh-CN" altLang="en-US" dirty="0">
                <a:solidFill>
                  <a:srgbClr val="FF0000"/>
                </a:solidFill>
                <a:latin typeface="Times New Roman" panose="02020603050405020304" pitchFamily="18" charset="0"/>
              </a:rPr>
              <a:t>影响甚小</a:t>
            </a:r>
            <a:r>
              <a:rPr lang="zh-CN" altLang="en-US" dirty="0">
                <a:latin typeface="Times New Roman" panose="02020603050405020304" pitchFamily="18" charset="0"/>
              </a:rPr>
              <a:t>，对以日为时段的短期调度</a:t>
            </a:r>
            <a:r>
              <a:rPr lang="zh-CN" altLang="en-US" dirty="0">
                <a:solidFill>
                  <a:srgbClr val="FF0000"/>
                </a:solidFill>
                <a:latin typeface="Times New Roman" panose="02020603050405020304" pitchFamily="18" charset="0"/>
              </a:rPr>
              <a:t>影响较小</a:t>
            </a:r>
            <a:r>
              <a:rPr lang="zh-CN" altLang="en-US" dirty="0">
                <a:latin typeface="Times New Roman" panose="02020603050405020304" pitchFamily="18" charset="0"/>
              </a:rPr>
              <a:t>，而对以</a:t>
            </a:r>
            <a:r>
              <a:rPr lang="en-US" altLang="zh-CN" dirty="0">
                <a:latin typeface="Times New Roman" panose="02020603050405020304" pitchFamily="18" charset="0"/>
              </a:rPr>
              <a:t>15</a:t>
            </a:r>
            <a:r>
              <a:rPr lang="zh-CN" altLang="en-US" dirty="0">
                <a:latin typeface="Times New Roman" panose="02020603050405020304" pitchFamily="18" charset="0"/>
              </a:rPr>
              <a:t>分钟为时段的超短期调度</a:t>
            </a:r>
            <a:r>
              <a:rPr lang="zh-CN" altLang="en-US" dirty="0">
                <a:solidFill>
                  <a:srgbClr val="FF0000"/>
                </a:solidFill>
                <a:latin typeface="Times New Roman" panose="02020603050405020304" pitchFamily="18" charset="0"/>
              </a:rPr>
              <a:t>影响非常大</a:t>
            </a:r>
            <a:r>
              <a:rPr lang="zh-CN" altLang="en-US" dirty="0">
                <a:latin typeface="Times New Roman" panose="02020603050405020304" pitchFamily="18" charset="0"/>
              </a:rPr>
              <a:t>；</a:t>
            </a:r>
          </a:p>
        </p:txBody>
      </p:sp>
      <p:graphicFrame>
        <p:nvGraphicFramePr>
          <p:cNvPr id="21520" name="对象 25"/>
          <p:cNvGraphicFramePr>
            <a:graphicFrameLocks noChangeAspect="1"/>
          </p:cNvGraphicFramePr>
          <p:nvPr/>
        </p:nvGraphicFramePr>
        <p:xfrm>
          <a:off x="1071563" y="1741488"/>
          <a:ext cx="400050" cy="376237"/>
        </p:xfrm>
        <a:graphic>
          <a:graphicData uri="http://schemas.openxmlformats.org/presentationml/2006/ole">
            <mc:AlternateContent xmlns:mc="http://schemas.openxmlformats.org/markup-compatibility/2006">
              <mc:Choice xmlns:v="urn:schemas-microsoft-com:vml" Requires="v">
                <p:oleObj spid="_x0000_s21540" name="Equation" r:id="rId4" imgW="190335" imgH="177646" progId="Equation.DSMT4">
                  <p:embed/>
                </p:oleObj>
              </mc:Choice>
              <mc:Fallback>
                <p:oleObj name="Equation" r:id="rId4" imgW="190335" imgH="177646" progId="Equation.DSMT4">
                  <p:embed/>
                  <p:pic>
                    <p:nvPicPr>
                      <p:cNvPr id="0" name="对象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1741488"/>
                        <a:ext cx="4000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521" name="图片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900" y="2859088"/>
            <a:ext cx="6272213"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TextBox 1"/>
          <p:cNvSpPr txBox="1">
            <a:spLocks noChangeArrowheads="1"/>
          </p:cNvSpPr>
          <p:nvPr/>
        </p:nvSpPr>
        <p:spPr bwMode="auto">
          <a:xfrm>
            <a:off x="1981200" y="6396038"/>
            <a:ext cx="221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r>
              <a:rPr lang="zh-CN" altLang="en-US" sz="2400"/>
              <a:t>澜沧江梯级</a:t>
            </a:r>
            <a:endParaRPr lang="en-US" altLang="zh-CN" sz="2400"/>
          </a:p>
        </p:txBody>
      </p:sp>
      <p:sp>
        <p:nvSpPr>
          <p:cNvPr id="21523" name="矩形 4"/>
          <p:cNvSpPr>
            <a:spLocks noChangeArrowheads="1"/>
          </p:cNvSpPr>
          <p:nvPr/>
        </p:nvSpPr>
        <p:spPr bwMode="auto">
          <a:xfrm>
            <a:off x="6451600" y="2930525"/>
            <a:ext cx="2608263"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nSpc>
                <a:spcPct val="110000"/>
              </a:lnSpc>
              <a:spcAft>
                <a:spcPts val="600"/>
              </a:spcAft>
              <a:buClr>
                <a:srgbClr val="009900"/>
              </a:buClr>
              <a:buSzPct val="80000"/>
              <a:buFont typeface="Wingdings" panose="05000000000000000000" pitchFamily="2" charset="2"/>
              <a:buChar char="ü"/>
            </a:pPr>
            <a:r>
              <a:rPr lang="zh-CN" altLang="en-US" sz="2400">
                <a:solidFill>
                  <a:srgbClr val="3333FF"/>
                </a:solidFill>
                <a:latin typeface="Times New Roman" panose="02020603050405020304" pitchFamily="18" charset="0"/>
              </a:rPr>
              <a:t>影响因素：</a:t>
            </a:r>
            <a:endParaRPr lang="en-US" altLang="zh-CN" sz="2400">
              <a:solidFill>
                <a:srgbClr val="3333FF"/>
              </a:solidFill>
              <a:latin typeface="Times New Roman" panose="02020603050405020304" pitchFamily="18" charset="0"/>
            </a:endParaRPr>
          </a:p>
          <a:p>
            <a:pPr>
              <a:lnSpc>
                <a:spcPct val="110000"/>
              </a:lnSpc>
              <a:spcAft>
                <a:spcPts val="600"/>
              </a:spcAft>
              <a:buClr>
                <a:srgbClr val="009900"/>
              </a:buClr>
              <a:buSzPct val="80000"/>
              <a:buFont typeface="Wingdings" panose="05000000000000000000" pitchFamily="2" charset="2"/>
              <a:buChar char="ü"/>
            </a:pPr>
            <a:r>
              <a:rPr lang="zh-CN" altLang="en-US">
                <a:latin typeface="Times New Roman" panose="02020603050405020304" pitchFamily="18" charset="0"/>
              </a:rPr>
              <a:t>距离长短</a:t>
            </a:r>
            <a:endParaRPr lang="en-US" altLang="zh-CN">
              <a:latin typeface="Times New Roman" panose="02020603050405020304" pitchFamily="18" charset="0"/>
            </a:endParaRPr>
          </a:p>
          <a:p>
            <a:pPr>
              <a:lnSpc>
                <a:spcPct val="110000"/>
              </a:lnSpc>
              <a:spcAft>
                <a:spcPts val="600"/>
              </a:spcAft>
              <a:buClr>
                <a:srgbClr val="009900"/>
              </a:buClr>
              <a:buSzPct val="80000"/>
              <a:buFont typeface="Wingdings" panose="05000000000000000000" pitchFamily="2" charset="2"/>
              <a:buChar char="ü"/>
            </a:pPr>
            <a:r>
              <a:rPr lang="zh-CN" altLang="en-US">
                <a:latin typeface="Times New Roman" panose="02020603050405020304" pitchFamily="18" charset="0"/>
              </a:rPr>
              <a:t>断面形状</a:t>
            </a:r>
            <a:endParaRPr lang="en-US" altLang="zh-CN">
              <a:latin typeface="Times New Roman" panose="02020603050405020304" pitchFamily="18" charset="0"/>
            </a:endParaRPr>
          </a:p>
          <a:p>
            <a:pPr>
              <a:lnSpc>
                <a:spcPct val="110000"/>
              </a:lnSpc>
              <a:spcAft>
                <a:spcPts val="600"/>
              </a:spcAft>
              <a:buClr>
                <a:srgbClr val="009900"/>
              </a:buClr>
              <a:buSzPct val="80000"/>
              <a:buFont typeface="Wingdings" panose="05000000000000000000" pitchFamily="2" charset="2"/>
              <a:buChar char="ü"/>
            </a:pPr>
            <a:r>
              <a:rPr lang="zh-CN" altLang="en-US">
                <a:latin typeface="Times New Roman" panose="02020603050405020304" pitchFamily="18" charset="0"/>
              </a:rPr>
              <a:t>坡降</a:t>
            </a:r>
            <a:endParaRPr lang="en-US" altLang="zh-CN">
              <a:latin typeface="Times New Roman" panose="02020603050405020304" pitchFamily="18" charset="0"/>
            </a:endParaRPr>
          </a:p>
          <a:p>
            <a:pPr>
              <a:lnSpc>
                <a:spcPct val="110000"/>
              </a:lnSpc>
              <a:spcAft>
                <a:spcPts val="600"/>
              </a:spcAft>
              <a:buClr>
                <a:srgbClr val="009900"/>
              </a:buClr>
              <a:buSzPct val="80000"/>
              <a:buFont typeface="Wingdings" panose="05000000000000000000" pitchFamily="2" charset="2"/>
              <a:buChar char="ü"/>
            </a:pPr>
            <a:r>
              <a:rPr lang="zh-CN" altLang="en-US">
                <a:latin typeface="Times New Roman" panose="02020603050405020304" pitchFamily="18" charset="0"/>
              </a:rPr>
              <a:t>流量大小</a:t>
            </a:r>
            <a:endParaRPr lang="en-US" altLang="zh-CN">
              <a:latin typeface="Times New Roman" panose="02020603050405020304" pitchFamily="18" charset="0"/>
            </a:endParaRPr>
          </a:p>
          <a:p>
            <a:pPr>
              <a:lnSpc>
                <a:spcPct val="110000"/>
              </a:lnSpc>
              <a:spcAft>
                <a:spcPts val="600"/>
              </a:spcAft>
              <a:buClr>
                <a:srgbClr val="009900"/>
              </a:buClr>
              <a:buSzPct val="80000"/>
              <a:buFont typeface="Wingdings" panose="05000000000000000000" pitchFamily="2" charset="2"/>
              <a:buChar char="ü"/>
            </a:pPr>
            <a:r>
              <a:rPr lang="zh-CN" altLang="en-US">
                <a:latin typeface="Times New Roman" panose="02020603050405020304" pitchFamily="18" charset="0"/>
              </a:rPr>
              <a:t>新投产电站等；</a:t>
            </a:r>
            <a:endParaRPr lang="en-US" altLang="zh-CN">
              <a:latin typeface="Times New Roman" panose="02020603050405020304" pitchFamily="18" charset="0"/>
            </a:endParaRPr>
          </a:p>
        </p:txBody>
      </p:sp>
    </p:spTree>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9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altLang="en-US" sz="2000" b="1"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rgbClr val="009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altLang="en-US" sz="2000" b="1" i="0" u="none" strike="noStrike" cap="none" normalizeH="0" baseline="0" smtClean="0">
            <a:ln>
              <a:noFill/>
            </a:ln>
            <a:solidFill>
              <a:schemeClr val="tx1"/>
            </a:solidFill>
            <a:effectLst/>
            <a:latin typeface="Arial" charset="0"/>
            <a:ea typeface="黑体" pitchFamily="2" charset="-122"/>
          </a:defRPr>
        </a:defPPr>
      </a:lstStyle>
    </a:lnDef>
    <a:txDef>
      <a:spPr bwMode="auto">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a:spPr>
      <a:bodyPr lIns="3600" rIns="3600" anchor="ctr" anchorCtr="1">
        <a:spAutoFit/>
      </a:bodyPr>
      <a:lstStyle>
        <a:defPPr algn="ctr">
          <a:defRPr sz="1800" dirty="0">
            <a:ea typeface="宋体" panose="02010600030101010101" pitchFamily="2" charset="-122"/>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4TGp_report_diagram">
  <a:themeElements>
    <a:clrScheme name="134TGp_report_diagram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fontScheme name="134TGp_report_diagram">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66"/>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003366"/>
          </a:extrusionClr>
        </a:sp3d>
      </a:spPr>
      <a:bodyPr vert="eaVert" wrap="square" lIns="18000" tIns="10800" rIns="18000" bIns="10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 typeface="Times New Roman" pitchFamily="18" charset="0"/>
          <a:buNone/>
          <a:tabLst/>
          <a:defRPr kumimoji="0" lang="zh-CN" altLang="en-US" sz="1800" b="1" i="0" u="none" strike="noStrike" cap="none" normalizeH="0" baseline="0" smtClean="0">
            <a:ln>
              <a:noFill/>
            </a:ln>
            <a:solidFill>
              <a:schemeClr val="bg1"/>
            </a:solidFill>
            <a:effectLst/>
            <a:latin typeface="黑体" pitchFamily="2" charset="-122"/>
            <a:ea typeface="黑体" pitchFamily="2" charset="-122"/>
          </a:defRPr>
        </a:defPPr>
      </a:lstStyle>
    </a:spDef>
    <a:lnDef>
      <a:spPr bwMode="auto">
        <a:xfrm>
          <a:off x="0" y="0"/>
          <a:ext cx="1" cy="1"/>
        </a:xfrm>
        <a:custGeom>
          <a:avLst/>
          <a:gdLst/>
          <a:ahLst/>
          <a:cxnLst/>
          <a:rect l="0" t="0" r="0" b="0"/>
          <a:pathLst/>
        </a:custGeom>
        <a:solidFill>
          <a:srgbClr val="003366"/>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003366"/>
          </a:extrusionClr>
        </a:sp3d>
      </a:spPr>
      <a:bodyPr vert="eaVert" wrap="square" lIns="18000" tIns="10800" rIns="18000" bIns="10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 typeface="Times New Roman" pitchFamily="18" charset="0"/>
          <a:buNone/>
          <a:tabLst/>
          <a:defRPr kumimoji="0" lang="zh-CN" altLang="en-US" sz="1800" b="1" i="0" u="none" strike="noStrike" cap="none" normalizeH="0" baseline="0" smtClean="0">
            <a:ln>
              <a:noFill/>
            </a:ln>
            <a:solidFill>
              <a:schemeClr val="bg1"/>
            </a:solidFill>
            <a:effectLst/>
            <a:latin typeface="黑体" pitchFamily="2" charset="-122"/>
            <a:ea typeface="黑体" pitchFamily="2" charset="-122"/>
          </a:defRPr>
        </a:defPPr>
      </a:lstStyle>
    </a:lnDef>
  </a:objectDefaults>
  <a:extraClrSchemeLst>
    <a:extraClrScheme>
      <a:clrScheme name="134TGp_report_diagram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134TGp_report_diagram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clrMap bg1="lt1" tx1="dk1" bg2="lt2" tx2="dk2" accent1="accent1" accent2="accent2" accent3="accent3" accent4="accent4" accent5="accent5" accent6="accent6" hlink="hlink" folHlink="folHlink"/>
    </a:extraClrScheme>
    <a:extraClrScheme>
      <a:clrScheme name="134TGp_report_diagram 3">
        <a:dk1>
          <a:srgbClr val="23387D"/>
        </a:dk1>
        <a:lt1>
          <a:srgbClr val="FFFFFF"/>
        </a:lt1>
        <a:dk2>
          <a:srgbClr val="1A3D97"/>
        </a:dk2>
        <a:lt2>
          <a:srgbClr val="DDDDDD"/>
        </a:lt2>
        <a:accent1>
          <a:srgbClr val="6E51A7"/>
        </a:accent1>
        <a:accent2>
          <a:srgbClr val="8C8EE0"/>
        </a:accent2>
        <a:accent3>
          <a:srgbClr val="FFFFFF"/>
        </a:accent3>
        <a:accent4>
          <a:srgbClr val="1C2E6A"/>
        </a:accent4>
        <a:accent5>
          <a:srgbClr val="BAB3D0"/>
        </a:accent5>
        <a:accent6>
          <a:srgbClr val="7E80CB"/>
        </a:accent6>
        <a:hlink>
          <a:srgbClr val="96B1E6"/>
        </a:hlink>
        <a:folHlink>
          <a:srgbClr val="7BB32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9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altLang="en-US" sz="2000" b="1"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rgbClr val="009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altLang="en-US" sz="2000" b="1"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21802</TotalTime>
  <Words>3170</Words>
  <Application>Microsoft Office PowerPoint</Application>
  <PresentationFormat>全屏显示(4:3)</PresentationFormat>
  <Paragraphs>471</Paragraphs>
  <Slides>33</Slides>
  <Notes>26</Notes>
  <HiddenSlides>0</HiddenSlides>
  <MMClips>0</MMClips>
  <ScaleCrop>false</ScaleCrop>
  <HeadingPairs>
    <vt:vector size="8" baseType="variant">
      <vt:variant>
        <vt:lpstr>已用的字体</vt:lpstr>
      </vt:variant>
      <vt:variant>
        <vt:i4>15</vt:i4>
      </vt:variant>
      <vt:variant>
        <vt:lpstr>主题</vt:lpstr>
      </vt:variant>
      <vt:variant>
        <vt:i4>3</vt:i4>
      </vt:variant>
      <vt:variant>
        <vt:lpstr>嵌入 OLE 服务器</vt:lpstr>
      </vt:variant>
      <vt:variant>
        <vt:i4>2</vt:i4>
      </vt:variant>
      <vt:variant>
        <vt:lpstr>幻灯片标题</vt:lpstr>
      </vt:variant>
      <vt:variant>
        <vt:i4>33</vt:i4>
      </vt:variant>
    </vt:vector>
  </HeadingPairs>
  <TitlesOfParts>
    <vt:vector size="53" baseType="lpstr">
      <vt:lpstr>Gulim</vt:lpstr>
      <vt:lpstr>HY헤드라인M</vt:lpstr>
      <vt:lpstr>仿宋_GB2312</vt:lpstr>
      <vt:lpstr>黑体</vt:lpstr>
      <vt:lpstr>楷体_GB2312</vt:lpstr>
      <vt:lpstr>隶书</vt:lpstr>
      <vt:lpstr>宋体</vt:lpstr>
      <vt:lpstr>微软雅黑</vt:lpstr>
      <vt:lpstr>新宋体</vt:lpstr>
      <vt:lpstr>Arial</vt:lpstr>
      <vt:lpstr>Cambria</vt:lpstr>
      <vt:lpstr>Tahoma</vt:lpstr>
      <vt:lpstr>Times New Roman</vt:lpstr>
      <vt:lpstr>Verdana</vt:lpstr>
      <vt:lpstr>Wingdings</vt:lpstr>
      <vt:lpstr>默认设计模板</vt:lpstr>
      <vt:lpstr>134TGp_report_diagram</vt:lpstr>
      <vt:lpstr>2_默认设计模板</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Think</dc:creator>
  <cp:lastModifiedBy>Think</cp:lastModifiedBy>
  <cp:revision>1851</cp:revision>
  <cp:lastPrinted>1601-01-01T00:00:00Z</cp:lastPrinted>
  <dcterms:created xsi:type="dcterms:W3CDTF">1601-01-01T00:00:00Z</dcterms:created>
  <dcterms:modified xsi:type="dcterms:W3CDTF">2019-05-31T07:53:01Z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