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59"/>
  </p:notesMasterIdLst>
  <p:sldIdLst>
    <p:sldId id="265" r:id="rId3"/>
    <p:sldId id="266" r:id="rId4"/>
    <p:sldId id="370" r:id="rId5"/>
    <p:sldId id="373" r:id="rId6"/>
    <p:sldId id="311" r:id="rId7"/>
    <p:sldId id="312" r:id="rId8"/>
    <p:sldId id="313" r:id="rId9"/>
    <p:sldId id="369" r:id="rId10"/>
    <p:sldId id="334" r:id="rId11"/>
    <p:sldId id="380" r:id="rId12"/>
    <p:sldId id="381" r:id="rId13"/>
    <p:sldId id="382" r:id="rId14"/>
    <p:sldId id="383" r:id="rId15"/>
    <p:sldId id="400" r:id="rId16"/>
    <p:sldId id="401" r:id="rId17"/>
    <p:sldId id="391" r:id="rId18"/>
    <p:sldId id="392" r:id="rId19"/>
    <p:sldId id="393" r:id="rId20"/>
    <p:sldId id="384" r:id="rId21"/>
    <p:sldId id="386" r:id="rId22"/>
    <p:sldId id="387" r:id="rId23"/>
    <p:sldId id="385" r:id="rId24"/>
    <p:sldId id="388" r:id="rId25"/>
    <p:sldId id="389" r:id="rId26"/>
    <p:sldId id="394" r:id="rId27"/>
    <p:sldId id="395" r:id="rId28"/>
    <p:sldId id="396" r:id="rId29"/>
    <p:sldId id="397" r:id="rId30"/>
    <p:sldId id="398" r:id="rId31"/>
    <p:sldId id="399" r:id="rId32"/>
    <p:sldId id="413" r:id="rId33"/>
    <p:sldId id="406" r:id="rId34"/>
    <p:sldId id="414" r:id="rId35"/>
    <p:sldId id="404" r:id="rId36"/>
    <p:sldId id="415" r:id="rId37"/>
    <p:sldId id="417" r:id="rId38"/>
    <p:sldId id="418" r:id="rId39"/>
    <p:sldId id="419" r:id="rId40"/>
    <p:sldId id="421" r:id="rId41"/>
    <p:sldId id="403" r:id="rId42"/>
    <p:sldId id="402" r:id="rId43"/>
    <p:sldId id="412" r:id="rId44"/>
    <p:sldId id="410" r:id="rId45"/>
    <p:sldId id="409" r:id="rId46"/>
    <p:sldId id="375" r:id="rId47"/>
    <p:sldId id="344" r:id="rId48"/>
    <p:sldId id="407" r:id="rId49"/>
    <p:sldId id="424" r:id="rId50"/>
    <p:sldId id="423" r:id="rId51"/>
    <p:sldId id="420" r:id="rId52"/>
    <p:sldId id="416" r:id="rId53"/>
    <p:sldId id="422" r:id="rId54"/>
    <p:sldId id="271" r:id="rId55"/>
    <p:sldId id="272" r:id="rId56"/>
    <p:sldId id="273" r:id="rId57"/>
    <p:sldId id="274" r:id="rId58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-153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481854-F6DF-4C5C-8C66-1A0D0A4B8D5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2019/6/2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  <a:pPr lvl="0" algn="r" eaLnBrk="1" hangingPunct="1">
                <a:buNone/>
              </a:pPr>
              <a:t>‹#›</a:t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ln>
            <a:solidFill>
              <a:srgbClr val="000000"/>
            </a:solidFill>
            <a:miter/>
          </a:ln>
        </p:spPr>
      </p:sp>
      <p:sp>
        <p:nvSpPr>
          <p:cNvPr id="74755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r>
              <a:rPr lang="zh-CN" altLang="en-US" dirty="0"/>
              <a:t>使用方法：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更改文字</a:t>
            </a:r>
            <a:r>
              <a:rPr lang="en-US" altLang="zh-CN" dirty="0"/>
              <a:t>】</a:t>
            </a:r>
            <a:r>
              <a:rPr lang="zh-CN" altLang="en-US" dirty="0"/>
              <a:t>：将标题框及正文框中的文字可直接改为您所需文字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更改图片</a:t>
            </a:r>
            <a:r>
              <a:rPr lang="en-US" altLang="zh-CN" dirty="0"/>
              <a:t>】</a:t>
            </a:r>
            <a:r>
              <a:rPr lang="zh-CN" altLang="en-US" dirty="0"/>
              <a:t>：点中图片</a:t>
            </a:r>
            <a:r>
              <a:rPr lang="en-US" altLang="zh-CN" dirty="0"/>
              <a:t>》</a:t>
            </a:r>
            <a:r>
              <a:rPr lang="zh-CN" altLang="en-US" dirty="0"/>
              <a:t>绘图工具</a:t>
            </a:r>
            <a:r>
              <a:rPr lang="en-US" altLang="zh-CN" dirty="0"/>
              <a:t>》</a:t>
            </a:r>
            <a:r>
              <a:rPr lang="zh-CN" altLang="en-US" dirty="0"/>
              <a:t>格式</a:t>
            </a:r>
            <a:r>
              <a:rPr lang="en-US" altLang="zh-CN" dirty="0"/>
              <a:t>》</a:t>
            </a:r>
            <a:r>
              <a:rPr lang="zh-CN" altLang="en-US" dirty="0"/>
              <a:t>填充</a:t>
            </a:r>
            <a:r>
              <a:rPr lang="en-US" altLang="zh-CN" dirty="0"/>
              <a:t>》</a:t>
            </a:r>
            <a:r>
              <a:rPr lang="zh-CN" altLang="en-US" dirty="0"/>
              <a:t>图片</a:t>
            </a:r>
            <a:r>
              <a:rPr lang="en-US" altLang="zh-CN" dirty="0"/>
              <a:t>》</a:t>
            </a:r>
            <a:r>
              <a:rPr lang="zh-CN" altLang="en-US" dirty="0"/>
              <a:t>选择您需要展示的图片</a:t>
            </a:r>
            <a:br>
              <a:rPr lang="zh-CN" altLang="en-US" dirty="0"/>
            </a:br>
            <a:r>
              <a:rPr lang="en-US" altLang="zh-CN" dirty="0"/>
              <a:t>【</a:t>
            </a:r>
            <a:r>
              <a:rPr lang="zh-CN" altLang="en-US" dirty="0"/>
              <a:t>增加减少图片</a:t>
            </a:r>
            <a:r>
              <a:rPr lang="en-US" altLang="zh-CN" dirty="0"/>
              <a:t>】</a:t>
            </a:r>
            <a:r>
              <a:rPr lang="zh-CN" altLang="en-US" dirty="0"/>
              <a:t>：直接复制粘贴图片来增加图片数，复制后更改方法见</a:t>
            </a:r>
            <a:r>
              <a:rPr lang="en-US" altLang="zh-CN" dirty="0"/>
              <a:t>【</a:t>
            </a:r>
            <a:r>
              <a:rPr lang="zh-CN" altLang="en-US" dirty="0"/>
              <a:t>更改图片</a:t>
            </a:r>
            <a:r>
              <a:rPr lang="en-US" altLang="zh-CN" dirty="0"/>
              <a:t>】</a:t>
            </a:r>
            <a:br>
              <a:rPr lang="en-US" altLang="zh-CN" dirty="0"/>
            </a:br>
            <a:r>
              <a:rPr lang="en-US" altLang="zh-CN" dirty="0"/>
              <a:t>【</a:t>
            </a:r>
            <a:r>
              <a:rPr lang="zh-CN" altLang="en-US" dirty="0"/>
              <a:t>更改图片色彩</a:t>
            </a:r>
            <a:r>
              <a:rPr lang="en-US" altLang="zh-CN" dirty="0"/>
              <a:t>】</a:t>
            </a:r>
            <a:r>
              <a:rPr lang="zh-CN" altLang="en-US" dirty="0"/>
              <a:t>：点中图片</a:t>
            </a:r>
            <a:r>
              <a:rPr lang="en-US" altLang="zh-CN" dirty="0"/>
              <a:t>》</a:t>
            </a:r>
            <a:r>
              <a:rPr lang="zh-CN" altLang="en-US" dirty="0"/>
              <a:t>图片工具</a:t>
            </a:r>
            <a:r>
              <a:rPr lang="en-US" altLang="zh-CN" dirty="0"/>
              <a:t>》</a:t>
            </a:r>
            <a:r>
              <a:rPr lang="zh-CN" altLang="en-US" dirty="0"/>
              <a:t>格式</a:t>
            </a:r>
            <a:r>
              <a:rPr lang="en-US" altLang="zh-CN" dirty="0"/>
              <a:t>》</a:t>
            </a:r>
            <a:r>
              <a:rPr lang="zh-CN" altLang="en-US" dirty="0"/>
              <a:t>色彩（重新着色）</a:t>
            </a:r>
            <a:r>
              <a:rPr lang="en-US" altLang="zh-CN" dirty="0"/>
              <a:t>》</a:t>
            </a:r>
            <a:r>
              <a:rPr lang="zh-CN" altLang="en-US" dirty="0"/>
              <a:t>选择您喜欢的色彩</a:t>
            </a:r>
            <a:br>
              <a:rPr lang="zh-CN" altLang="en-US" dirty="0"/>
            </a:br>
            <a:r>
              <a:rPr lang="zh-CN" altLang="en-US" dirty="0"/>
              <a:t>下载更多模板、视频教程：</a:t>
            </a:r>
            <a:r>
              <a:rPr lang="en-US" altLang="zh-CN" dirty="0"/>
              <a:t>http://www.mysoeasy.com</a:t>
            </a:r>
          </a:p>
        </p:txBody>
      </p:sp>
      <p:sp>
        <p:nvSpPr>
          <p:cNvPr id="74756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100" dirty="0">
                <a:solidFill>
                  <a:srgbClr val="000000"/>
                </a:solidFill>
                <a:latin typeface="Arial" panose="020B0604020202020204" pitchFamily="34" charset="0"/>
              </a:rPr>
              <a:pPr lvl="0" algn="r" eaLnBrk="1" hangingPunct="1"/>
              <a:t>19</a:t>
            </a:fld>
            <a:endParaRPr lang="zh-CN" altLang="en-US" sz="11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lIns="91431" tIns="45716" rIns="91431" bIns="45716" anchor="b"/>
          <a:lstStyle/>
          <a:p>
            <a:pPr lvl="0" algn="r" defTabSz="990600" eaLnBrk="1" hangingPunct="1"/>
            <a:fld id="{9A0DB2DC-4C9A-4742-B13C-FB6460FD3503}" type="slidenum">
              <a:rPr lang="en-US" altLang="zh-CN" sz="1200" dirty="0">
                <a:latin typeface="Arial" panose="020B0604020202020204" pitchFamily="34" charset="0"/>
              </a:rPr>
              <a:pPr lvl="0" algn="r" defTabSz="990600" eaLnBrk="1" hangingPunct="1"/>
              <a:t>37</a:t>
            </a:fld>
            <a:endParaRPr lang="en-US" altLang="zh-CN" sz="1200" dirty="0">
              <a:latin typeface="Arial" panose="020B0604020202020204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2838" y="792163"/>
            <a:ext cx="4629150" cy="3211512"/>
          </a:xfrm>
          <a:ln>
            <a:solidFill>
              <a:srgbClr val="000000"/>
            </a:solidFill>
            <a:miter/>
          </a:ln>
        </p:spPr>
      </p:sp>
      <p:sp>
        <p:nvSpPr>
          <p:cNvPr id="75780" name="Rectangle 3"/>
          <p:cNvSpPr>
            <a:spLocks noGrp="1"/>
          </p:cNvSpPr>
          <p:nvPr>
            <p:ph type="body" idx="1"/>
          </p:nvPr>
        </p:nvSpPr>
        <p:spPr>
          <a:xfrm>
            <a:off x="911225" y="4348163"/>
            <a:ext cx="5033963" cy="3600450"/>
          </a:xfrm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1CE183-5555-4F58-94E7-D62327F4A5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2019/6/2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1CE183-5555-4F58-94E7-D62327F4A5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2019/6/2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1CE183-5555-4F58-94E7-D62327F4A5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2019/6/2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1CE183-5555-4F58-94E7-D62327F4A5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2019/6/2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6E8CA3-B6DE-4722-9119-A03B8D8711FA}" type="datetime1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17:12:28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pPr algn="r" eaLnBrk="1" hangingPunct="1">
                <a:buNone/>
              </a:p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BECFCA-FB0D-44F7-95F5-1353FB4AC70F}" type="datetime1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17:12:28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pPr algn="r" eaLnBrk="1" hangingPunct="1">
                <a:buNone/>
              </a:p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8EA16B-B886-45A6-B9F4-9F66597B86E2}" type="datetime1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17:12:28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pPr algn="r" eaLnBrk="1" hangingPunct="1">
                <a:buNone/>
              </a:p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41A5CE3-4E5C-4BD7-9750-9EFA99B548A8}" type="datetime1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17:12:28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pPr algn="r" eaLnBrk="1" hangingPunct="1">
                <a:buNone/>
              </a:p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EE77108-046E-424D-BA88-2AB6B6BA41C5}" type="datetime1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17:12:28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pPr algn="r" eaLnBrk="1" hangingPunct="1">
                <a:buNone/>
              </a:p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076EF1-4760-45CC-BC68-2A95BF77B5D3}" type="datetime1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17:12:28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pPr algn="r" eaLnBrk="1" hangingPunct="1">
                <a:buNone/>
              </a:p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E7363F-DC26-461C-AD3F-41996B05D4E4}" type="datetime1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17:12:28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pPr algn="r" eaLnBrk="1" hangingPunct="1">
                <a:buNone/>
              </a:p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1CE183-5555-4F58-94E7-D62327F4A5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2019/6/2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9C16076-8DF8-4114-BA52-28B6DFEF4FAD}" type="datetime1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17:12:28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pPr algn="r" eaLnBrk="1" hangingPunct="1">
                <a:buNone/>
              </a:p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307B40D-7096-4ACA-BA21-28DCB60C2603}" type="datetime1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17:12:28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pPr algn="r" eaLnBrk="1" hangingPunct="1">
                <a:buNone/>
              </a:p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3B298-A99B-4DAD-A660-9A80955ADA26}" type="datetime1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17:12:28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pPr algn="r" eaLnBrk="1" hangingPunct="1">
                <a:buNone/>
              </a:p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02135EB-4A01-477E-940F-7EC7277666E6}" type="datetime1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17:12:28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pPr algn="r" eaLnBrk="1" hangingPunct="1">
                <a:buNone/>
              </a:p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6B8A42-6FF2-4B9B-8C15-D98241186A2C}" type="datetime1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17:12:28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algn="r" eaLnBrk="1" hangingPunct="1">
              <a:buNone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  <a:pPr algn="r" eaLnBrk="1" hangingPunct="1">
                <a:buNone/>
              </a:pPr>
              <a:t>‹#›</a:t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1CE183-5555-4F58-94E7-D62327F4A5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2019/6/2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1CE183-5555-4F58-94E7-D62327F4A5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2019/6/2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1CE183-5555-4F58-94E7-D62327F4A5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2019/6/2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1CE183-5555-4F58-94E7-D62327F4A5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2019/6/2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1CE183-5555-4F58-94E7-D62327F4A5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2019/6/2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1CE183-5555-4F58-94E7-D62327F4A5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2019/6/2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1CE183-5555-4F58-94E7-D62327F4A5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2019/6/2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51CE183-5555-4F58-94E7-D62327F4A582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2019/6/2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zh-CN" altLang="en-US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09240FA-EE57-4362-959C-634959DA6D8F}" type="datetime1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t>17:12:28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zh-CN" dirty="0"/>
              <a:pPr lvl="0" eaLnBrk="1" hangingPunct="1">
                <a:buNone/>
              </a:pPr>
              <a:t>‹#›</a:t>
            </a:fld>
            <a:endParaRPr lang="en-US" altLang="zh-CN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jpe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10" Type="http://schemas.openxmlformats.org/officeDocument/2006/relationships/image" Target="../media/image111.png"/><Relationship Id="rId4" Type="http://schemas.openxmlformats.org/officeDocument/2006/relationships/image" Target="../media/image105.jpe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2.png"/><Relationship Id="rId5" Type="http://schemas.openxmlformats.org/officeDocument/2006/relationships/image" Target="../media/image2.gif"/><Relationship Id="rId4" Type="http://schemas.openxmlformats.org/officeDocument/2006/relationships/image" Target="../media/image13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ATES-flish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549275"/>
            <a:ext cx="5713413" cy="5759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矩形 1"/>
          <p:cNvSpPr/>
          <p:nvPr/>
        </p:nvSpPr>
        <p:spPr>
          <a:xfrm>
            <a:off x="0" y="908050"/>
            <a:ext cx="9144000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80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智慧农业</a:t>
            </a:r>
          </a:p>
        </p:txBody>
      </p:sp>
      <p:sp>
        <p:nvSpPr>
          <p:cNvPr id="25603" name="矩形 1"/>
          <p:cNvSpPr/>
          <p:nvPr/>
        </p:nvSpPr>
        <p:spPr>
          <a:xfrm>
            <a:off x="-36512" y="2060575"/>
            <a:ext cx="9144000" cy="3786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6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物资供应</a:t>
            </a:r>
            <a:endParaRPr lang="en-US" altLang="zh-CN" sz="6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6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过程监控</a:t>
            </a:r>
            <a:endParaRPr lang="en-US" altLang="zh-CN" sz="6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6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产品流通</a:t>
            </a:r>
            <a:endParaRPr lang="en-US" altLang="zh-CN" sz="60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60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金融保险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标题 1"/>
          <p:cNvSpPr>
            <a:spLocks noGrp="1"/>
          </p:cNvSpPr>
          <p:nvPr>
            <p:ph type="ctrTitle"/>
          </p:nvPr>
        </p:nvSpPr>
        <p:spPr>
          <a:xfrm>
            <a:off x="0" y="476250"/>
            <a:ext cx="9144000" cy="1470025"/>
          </a:xfrm>
          <a:ln/>
        </p:spPr>
        <p:txBody>
          <a:bodyPr vert="horz" wrap="square" lIns="91440" tIns="45720" rIns="91440" bIns="45720" anchor="ctr"/>
          <a:lstStyle>
            <a:lvl1pPr lvl="0">
              <a:buClrTx/>
              <a:buSzTx/>
              <a:buFontTx/>
              <a:defRPr/>
            </a:lvl1pPr>
          </a:lstStyle>
          <a:p>
            <a:pPr lvl="0"/>
            <a:r>
              <a:rPr lang="zh-CN" altLang="en-US" sz="60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智慧农村</a:t>
            </a:r>
          </a:p>
        </p:txBody>
      </p:sp>
      <p:sp>
        <p:nvSpPr>
          <p:cNvPr id="26627" name="副标题 2"/>
          <p:cNvSpPr>
            <a:spLocks noGrp="1"/>
          </p:cNvSpPr>
          <p:nvPr>
            <p:ph type="subTitle"/>
          </p:nvPr>
        </p:nvSpPr>
        <p:spPr>
          <a:xfrm>
            <a:off x="0" y="1700213"/>
            <a:ext cx="9144000" cy="1641475"/>
          </a:xfrm>
          <a:ln/>
        </p:spPr>
        <p:txBody>
          <a:bodyPr vert="horz" wrap="square" lIns="91440" tIns="45720" rIns="91440" bIns="45720" anchor="t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>
              <a:buFontTx/>
              <a:buNone/>
            </a:pPr>
            <a:r>
              <a:rPr lang="zh-CN" altLang="en-US" sz="40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产业兴旺</a:t>
            </a:r>
            <a:endParaRPr lang="en-US" altLang="zh-CN" sz="40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40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生态宜居</a:t>
            </a:r>
            <a:endParaRPr lang="en-US" altLang="zh-CN" sz="40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40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乡风文明</a:t>
            </a:r>
            <a:endParaRPr lang="en-US" altLang="zh-CN" sz="40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40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治理有效</a:t>
            </a:r>
            <a:endParaRPr lang="en-US" altLang="zh-CN" sz="40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40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生活富裕</a:t>
            </a:r>
            <a:endParaRPr lang="en-US" altLang="zh-CN" sz="40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48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乡村振兴战略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标题 1"/>
          <p:cNvSpPr>
            <a:spLocks noGrp="1"/>
          </p:cNvSpPr>
          <p:nvPr>
            <p:ph type="ctrTitle"/>
          </p:nvPr>
        </p:nvSpPr>
        <p:spPr>
          <a:xfrm>
            <a:off x="0" y="923925"/>
            <a:ext cx="9144000" cy="1470025"/>
          </a:xfrm>
          <a:ln/>
        </p:spPr>
        <p:txBody>
          <a:bodyPr vert="horz" wrap="square" lIns="91440" tIns="45720" rIns="91440" bIns="45720" anchor="ctr"/>
          <a:lstStyle>
            <a:lvl1pPr lvl="0">
              <a:buClrTx/>
              <a:buSzTx/>
              <a:buFontTx/>
              <a:defRPr/>
            </a:lvl1pPr>
          </a:lstStyle>
          <a:p>
            <a:pPr lvl="0"/>
            <a:r>
              <a:rPr lang="zh-CN" altLang="en-US" sz="6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智慧农村</a:t>
            </a:r>
          </a:p>
        </p:txBody>
      </p:sp>
      <p:sp>
        <p:nvSpPr>
          <p:cNvPr id="27651" name="副标题 2"/>
          <p:cNvSpPr>
            <a:spLocks noGrp="1"/>
          </p:cNvSpPr>
          <p:nvPr>
            <p:ph type="subTitle"/>
          </p:nvPr>
        </p:nvSpPr>
        <p:spPr>
          <a:xfrm>
            <a:off x="0" y="2147888"/>
            <a:ext cx="9144000" cy="1641475"/>
          </a:xfrm>
          <a:ln/>
        </p:spPr>
        <p:txBody>
          <a:bodyPr vert="horz" wrap="square" lIns="91440" tIns="45720" rIns="91440" bIns="45720" anchor="t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>
              <a:buFontTx/>
              <a:buNone/>
            </a:pPr>
            <a:r>
              <a:rPr lang="zh-CN" altLang="en-US" sz="48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生产、生活</a:t>
            </a:r>
            <a:endParaRPr lang="en-US" altLang="zh-CN" sz="48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48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乡风、文化</a:t>
            </a:r>
            <a:endParaRPr lang="en-US" altLang="zh-CN" sz="48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48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生态、社会</a:t>
            </a:r>
            <a:endParaRPr lang="en-US" altLang="zh-CN" sz="48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48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乡村振兴战略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矩形 3"/>
          <p:cNvSpPr/>
          <p:nvPr/>
        </p:nvSpPr>
        <p:spPr>
          <a:xfrm>
            <a:off x="23813" y="468313"/>
            <a:ext cx="9001125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什么才是最适合中国农情的节水机械？</a:t>
            </a:r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05313" y="1403350"/>
            <a:ext cx="1812925" cy="2185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25" y="1481138"/>
            <a:ext cx="2185988" cy="2185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3138" y="1411288"/>
            <a:ext cx="2012950" cy="2178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8" name="矩形 8"/>
          <p:cNvSpPr/>
          <p:nvPr/>
        </p:nvSpPr>
        <p:spPr>
          <a:xfrm>
            <a:off x="2246313" y="3667125"/>
            <a:ext cx="2043112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中心支轴式</a:t>
            </a:r>
            <a:r>
              <a:rPr lang="zh-CN" altLang="zh-CN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喷灌</a:t>
            </a:r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</a:t>
            </a:r>
          </a:p>
        </p:txBody>
      </p:sp>
      <p:sp>
        <p:nvSpPr>
          <p:cNvPr id="28679" name="矩形 9"/>
          <p:cNvSpPr/>
          <p:nvPr/>
        </p:nvSpPr>
        <p:spPr>
          <a:xfrm>
            <a:off x="4722813" y="3667125"/>
            <a:ext cx="1579562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滚移式</a:t>
            </a:r>
            <a:r>
              <a:rPr lang="zh-CN" altLang="zh-CN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喷灌</a:t>
            </a:r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</a:t>
            </a:r>
          </a:p>
        </p:txBody>
      </p:sp>
      <p:sp>
        <p:nvSpPr>
          <p:cNvPr id="28680" name="矩形 10"/>
          <p:cNvSpPr/>
          <p:nvPr/>
        </p:nvSpPr>
        <p:spPr>
          <a:xfrm>
            <a:off x="679450" y="6284913"/>
            <a:ext cx="204470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中型卷盘式</a:t>
            </a:r>
            <a:r>
              <a:rPr lang="zh-CN" altLang="zh-CN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喷灌</a:t>
            </a:r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</a:t>
            </a:r>
          </a:p>
        </p:txBody>
      </p:sp>
      <p:sp>
        <p:nvSpPr>
          <p:cNvPr id="28681" name="矩形 11"/>
          <p:cNvSpPr/>
          <p:nvPr/>
        </p:nvSpPr>
        <p:spPr>
          <a:xfrm>
            <a:off x="3995738" y="6283325"/>
            <a:ext cx="1579562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轻小型</a:t>
            </a:r>
            <a:r>
              <a:rPr lang="zh-CN" altLang="zh-CN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喷灌</a:t>
            </a:r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机</a:t>
            </a:r>
          </a:p>
        </p:txBody>
      </p:sp>
      <p:pic>
        <p:nvPicPr>
          <p:cNvPr id="28682" name="图片 3" descr="g_1346486129Polo_2011"/>
          <p:cNvPicPr>
            <a:picLocks noChangeAspect="1"/>
          </p:cNvPicPr>
          <p:nvPr/>
        </p:nvPicPr>
        <p:blipFill>
          <a:blip r:embed="rId5" cstate="print"/>
          <a:srcRect l="1529" t="12517" b="13260"/>
          <a:stretch>
            <a:fillRect/>
          </a:stretch>
        </p:blipFill>
        <p:spPr>
          <a:xfrm>
            <a:off x="122238" y="4211638"/>
            <a:ext cx="2717800" cy="2071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3" name="图片 1"/>
          <p:cNvPicPr>
            <a:picLocks noChangeAspect="1"/>
          </p:cNvPicPr>
          <p:nvPr/>
        </p:nvPicPr>
        <p:blipFill>
          <a:blip r:embed="rId6" cstate="print"/>
          <a:srcRect r="20433" b="3493"/>
          <a:stretch>
            <a:fillRect/>
          </a:stretch>
        </p:blipFill>
        <p:spPr>
          <a:xfrm>
            <a:off x="3013075" y="4211638"/>
            <a:ext cx="3067050" cy="1998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84" name="矩形 19"/>
          <p:cNvSpPr/>
          <p:nvPr/>
        </p:nvSpPr>
        <p:spPr>
          <a:xfrm>
            <a:off x="230188" y="3644900"/>
            <a:ext cx="1577975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平移式喷灌机</a:t>
            </a:r>
          </a:p>
        </p:txBody>
      </p:sp>
      <p:pic>
        <p:nvPicPr>
          <p:cNvPr id="28685" name="Picture 13" descr="IMG_098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72213" y="3214688"/>
            <a:ext cx="2794000" cy="1997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6" name="Picture 11" descr="IMG_098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72213" y="1403350"/>
            <a:ext cx="2814637" cy="1809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7" name="图片 17410"/>
          <p:cNvPicPr>
            <a:picLocks noChangeAspect="1"/>
          </p:cNvPicPr>
          <p:nvPr/>
        </p:nvPicPr>
        <p:blipFill>
          <a:blip r:embed="rId9" cstate="print"/>
          <a:srcRect l="6168" t="11023" r="9000" b="10330"/>
          <a:stretch>
            <a:fillRect/>
          </a:stretch>
        </p:blipFill>
        <p:spPr>
          <a:xfrm>
            <a:off x="6107113" y="5197475"/>
            <a:ext cx="3124200" cy="14557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yjf02"/>
          <p:cNvPicPr>
            <a:picLocks noChangeAspect="1"/>
          </p:cNvPicPr>
          <p:nvPr/>
        </p:nvPicPr>
        <p:blipFill>
          <a:blip r:embed="rId2" cstate="print">
            <a:lum bright="-4001" contrast="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8" descr="576123377006450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16488" y="1700213"/>
            <a:ext cx="3330575" cy="1909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Picture 5" descr="101116_8611_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6013" y="3721100"/>
            <a:ext cx="3398837" cy="2144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Picture 6" descr="12717874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14900" y="3721100"/>
            <a:ext cx="3330575" cy="2155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5" name="Rectangle 8"/>
          <p:cNvSpPr/>
          <p:nvPr/>
        </p:nvSpPr>
        <p:spPr>
          <a:xfrm>
            <a:off x="395288" y="908050"/>
            <a:ext cx="8229600" cy="720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、优选设备选型</a:t>
            </a:r>
          </a:p>
        </p:txBody>
      </p:sp>
      <p:sp>
        <p:nvSpPr>
          <p:cNvPr id="30726" name="矩形 1"/>
          <p:cNvSpPr/>
          <p:nvPr/>
        </p:nvSpPr>
        <p:spPr>
          <a:xfrm>
            <a:off x="755650" y="1703388"/>
            <a:ext cx="3529013" cy="1939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000" dirty="0">
                <a:solidFill>
                  <a:srgbClr val="2828E2"/>
                </a:solidFill>
                <a:latin typeface="Calibri" panose="020F0502020204030204" pitchFamily="34" charset="0"/>
              </a:rPr>
              <a:t>White</a:t>
            </a:r>
          </a:p>
          <a:p>
            <a:r>
              <a:rPr lang="en-US" altLang="zh-CN" sz="6000" dirty="0">
                <a:solidFill>
                  <a:srgbClr val="2828E2"/>
                </a:solidFill>
                <a:latin typeface="Calibri" panose="020F0502020204030204" pitchFamily="34" charset="0"/>
              </a:rPr>
              <a:t>Dragon</a:t>
            </a:r>
            <a:endParaRPr lang="zh-CN" altLang="en-US" sz="6000" dirty="0">
              <a:solidFill>
                <a:srgbClr val="2828E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喷灌麦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288" y="1916113"/>
            <a:ext cx="4248150" cy="316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Picture 8" descr="C:\Users\Administrator\Desktop\节水农业\hytcy-pwzy.jpg"/>
          <p:cNvPicPr>
            <a:picLocks noChangeAspect="1"/>
          </p:cNvPicPr>
          <p:nvPr/>
        </p:nvPicPr>
        <p:blipFill>
          <a:blip r:embed="rId3" cstate="print">
            <a:lum bright="14001" contrast="16000"/>
          </a:blip>
          <a:stretch>
            <a:fillRect/>
          </a:stretch>
        </p:blipFill>
        <p:spPr>
          <a:xfrm>
            <a:off x="4859338" y="1916113"/>
            <a:ext cx="3960812" cy="3168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Rectangle 5"/>
          <p:cNvSpPr/>
          <p:nvPr/>
        </p:nvSpPr>
        <p:spPr>
          <a:xfrm>
            <a:off x="395288" y="908050"/>
            <a:ext cx="8229600" cy="720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、优选设备选型</a:t>
            </a:r>
          </a:p>
        </p:txBody>
      </p:sp>
      <p:sp>
        <p:nvSpPr>
          <p:cNvPr id="31749" name="矩形 5"/>
          <p:cNvSpPr/>
          <p:nvPr/>
        </p:nvSpPr>
        <p:spPr>
          <a:xfrm>
            <a:off x="442913" y="5264150"/>
            <a:ext cx="3902075" cy="11080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6600" dirty="0">
                <a:solidFill>
                  <a:srgbClr val="2828E2"/>
                </a:solidFill>
                <a:latin typeface="Calibri" panose="020F0502020204030204" pitchFamily="34" charset="0"/>
              </a:rPr>
              <a:t>Sprinkling</a:t>
            </a:r>
            <a:endParaRPr lang="zh-CN" altLang="en-US" sz="6600" dirty="0">
              <a:solidFill>
                <a:srgbClr val="2828E2"/>
              </a:solidFill>
              <a:latin typeface="Calibri" panose="020F0502020204030204" pitchFamily="34" charset="0"/>
            </a:endParaRPr>
          </a:p>
        </p:txBody>
      </p:sp>
      <p:sp>
        <p:nvSpPr>
          <p:cNvPr id="31750" name="矩形 1"/>
          <p:cNvSpPr/>
          <p:nvPr/>
        </p:nvSpPr>
        <p:spPr>
          <a:xfrm>
            <a:off x="5746750" y="5373688"/>
            <a:ext cx="2066925" cy="11080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6600" dirty="0">
                <a:solidFill>
                  <a:srgbClr val="2828E2"/>
                </a:solidFill>
                <a:latin typeface="Calibri" panose="020F0502020204030204" pitchFamily="34" charset="0"/>
              </a:rPr>
              <a:t>Pivot</a:t>
            </a:r>
            <a:endParaRPr lang="zh-CN" altLang="en-US" sz="66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E:\工作照片\2011年工作照片\2011年11月窦店小麦苗情调查\2011年11月窦店小麦苗情调查 9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750" y="1844675"/>
            <a:ext cx="3744913" cy="287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1" name="Picture 3" descr="图片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538" y="1844675"/>
            <a:ext cx="3889375" cy="2879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2" name="Rectangle 5"/>
          <p:cNvSpPr/>
          <p:nvPr/>
        </p:nvSpPr>
        <p:spPr>
          <a:xfrm>
            <a:off x="395288" y="908050"/>
            <a:ext cx="8229600" cy="720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、优化设备选型</a:t>
            </a:r>
          </a:p>
        </p:txBody>
      </p:sp>
      <p:sp>
        <p:nvSpPr>
          <p:cNvPr id="32773" name="矩形 1"/>
          <p:cNvSpPr/>
          <p:nvPr/>
        </p:nvSpPr>
        <p:spPr>
          <a:xfrm>
            <a:off x="1962150" y="4984750"/>
            <a:ext cx="5219700" cy="11080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6600" dirty="0">
                <a:solidFill>
                  <a:srgbClr val="2828E2"/>
                </a:solidFill>
                <a:latin typeface="Calibri" panose="020F0502020204030204" pitchFamily="34" charset="0"/>
              </a:rPr>
              <a:t>Drip Irrigation</a:t>
            </a:r>
            <a:endParaRPr lang="zh-CN" altLang="en-US" sz="6600" dirty="0">
              <a:solidFill>
                <a:srgbClr val="2828E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图片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1733550"/>
            <a:ext cx="3529012" cy="2990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Picture 6" descr="小麦水肥一体化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550" y="1700213"/>
            <a:ext cx="3525838" cy="3024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6" name="Rectangle 8"/>
          <p:cNvSpPr/>
          <p:nvPr/>
        </p:nvSpPr>
        <p:spPr>
          <a:xfrm>
            <a:off x="374650" y="836613"/>
            <a:ext cx="8229600" cy="7207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6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、优选设备选型</a:t>
            </a:r>
          </a:p>
        </p:txBody>
      </p:sp>
      <p:sp>
        <p:nvSpPr>
          <p:cNvPr id="33797" name="矩形 1"/>
          <p:cNvSpPr/>
          <p:nvPr/>
        </p:nvSpPr>
        <p:spPr>
          <a:xfrm>
            <a:off x="0" y="4618038"/>
            <a:ext cx="9144000" cy="2124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600" dirty="0">
                <a:solidFill>
                  <a:srgbClr val="2828E2"/>
                </a:solidFill>
                <a:latin typeface="Calibri" panose="020F0502020204030204" pitchFamily="34" charset="0"/>
              </a:rPr>
              <a:t>Micro Jet Sprinkling</a:t>
            </a:r>
            <a:endParaRPr lang="zh-CN" altLang="en-US" sz="6600" dirty="0">
              <a:solidFill>
                <a:srgbClr val="2828E2"/>
              </a:solidFill>
              <a:latin typeface="Calibri" panose="020F0502020204030204" pitchFamily="34" charset="0"/>
            </a:endParaRPr>
          </a:p>
          <a:p>
            <a:r>
              <a:rPr lang="en-US" altLang="zh-CN" sz="6600" dirty="0">
                <a:solidFill>
                  <a:srgbClr val="2828E2"/>
                </a:solidFill>
                <a:latin typeface="Calibri" panose="020F0502020204030204" pitchFamily="34" charset="0"/>
              </a:rPr>
              <a:t>Pipe belt</a:t>
            </a:r>
            <a:endParaRPr lang="zh-CN" altLang="en-US" sz="6600" dirty="0">
              <a:solidFill>
                <a:srgbClr val="2828E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/>
          </p:cNvPicPr>
          <p:nvPr/>
        </p:nvPicPr>
        <p:blipFill>
          <a:blip r:embed="rId3" cstate="print"/>
          <a:srcRect l="4315" t="4758" r="2560" b="2910"/>
          <a:stretch>
            <a:fillRect/>
          </a:stretch>
        </p:blipFill>
        <p:spPr>
          <a:xfrm>
            <a:off x="85725" y="701675"/>
            <a:ext cx="2614613" cy="2160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19" name="Picture 3"/>
          <p:cNvPicPr>
            <a:picLocks noChangeAspect="1"/>
          </p:cNvPicPr>
          <p:nvPr/>
        </p:nvPicPr>
        <p:blipFill>
          <a:blip r:embed="rId4" cstate="print"/>
          <a:srcRect l="2403" t="3781" r="1762" b="4443"/>
          <a:stretch>
            <a:fillRect/>
          </a:stretch>
        </p:blipFill>
        <p:spPr>
          <a:xfrm>
            <a:off x="2878138" y="701675"/>
            <a:ext cx="2336800" cy="2160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0" name="Picture 4"/>
          <p:cNvPicPr>
            <a:picLocks noChangeAspect="1"/>
          </p:cNvPicPr>
          <p:nvPr/>
        </p:nvPicPr>
        <p:blipFill>
          <a:blip r:embed="rId5" cstate="print"/>
          <a:srcRect l="2670" t="2966" r="2226" b="2971"/>
          <a:stretch>
            <a:fillRect/>
          </a:stretch>
        </p:blipFill>
        <p:spPr>
          <a:xfrm>
            <a:off x="5214938" y="701675"/>
            <a:ext cx="1985962" cy="2160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1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40600" y="652463"/>
            <a:ext cx="1768475" cy="2160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234950" y="2862263"/>
            <a:ext cx="12985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1400" b="1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 </a:t>
            </a:r>
            <a:r>
              <a:rPr kumimoji="0" lang="zh-CN" altLang="en-US" sz="1400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选址、挖坑</a:t>
            </a:r>
          </a:p>
        </p:txBody>
      </p:sp>
      <p:pic>
        <p:nvPicPr>
          <p:cNvPr id="34823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325" y="4216400"/>
            <a:ext cx="2757488" cy="1670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4" name="Picture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48263" y="3349625"/>
            <a:ext cx="1827212" cy="2054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825" name="Picture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5888" y="3559175"/>
            <a:ext cx="2762250" cy="2244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4211638" y="2922588"/>
            <a:ext cx="165893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1400" b="1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2 </a:t>
            </a:r>
            <a:r>
              <a:rPr kumimoji="0" lang="zh-CN" altLang="en-US" sz="1400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置入水窖并固定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54913" y="2901950"/>
            <a:ext cx="1298575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1400" b="1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 </a:t>
            </a:r>
            <a:r>
              <a:rPr kumimoji="0" lang="zh-CN" altLang="en-US" sz="1400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整理、清洁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7663" y="5886450"/>
            <a:ext cx="7604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1400" b="1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4 </a:t>
            </a:r>
            <a:r>
              <a:rPr kumimoji="0" lang="zh-CN" altLang="en-US" sz="1400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集雨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52788" y="5886450"/>
            <a:ext cx="22733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1400" b="1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1400" b="1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5 </a:t>
            </a:r>
            <a:r>
              <a:rPr kumimoji="0" lang="zh-CN" altLang="en-US" sz="1400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水窖连接到滴</a:t>
            </a:r>
            <a:r>
              <a:rPr kumimoji="0" lang="en-US" altLang="zh-CN" sz="1400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/</a:t>
            </a:r>
            <a:r>
              <a:rPr kumimoji="0" lang="zh-CN" altLang="en-US" sz="1400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喷灌系统</a:t>
            </a:r>
          </a:p>
        </p:txBody>
      </p:sp>
      <p:grpSp>
        <p:nvGrpSpPr>
          <p:cNvPr id="34830" name="组合 29"/>
          <p:cNvGrpSpPr/>
          <p:nvPr/>
        </p:nvGrpSpPr>
        <p:grpSpPr>
          <a:xfrm flipV="1">
            <a:off x="5830888" y="4678363"/>
            <a:ext cx="3313112" cy="2176462"/>
            <a:chOff x="1510081" y="0"/>
            <a:chExt cx="5942239" cy="3040398"/>
          </a:xfrm>
        </p:grpSpPr>
        <p:pic>
          <p:nvPicPr>
            <p:cNvPr id="34833" name="图片 3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1510081" y="4841"/>
              <a:ext cx="3035557" cy="303555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834" name="图片 3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16763" y="0"/>
              <a:ext cx="3035557" cy="303555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3" name="TextBox 32"/>
          <p:cNvSpPr txBox="1"/>
          <p:nvPr/>
        </p:nvSpPr>
        <p:spPr>
          <a:xfrm>
            <a:off x="5830888" y="5848350"/>
            <a:ext cx="33131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b="1" kern="1200" cap="none" spc="0" normalizeH="0" baseline="0" noProof="0" dirty="0">
                <a:solidFill>
                  <a:srgbClr val="000000">
                    <a:lumMod val="75000"/>
                    <a:lumOff val="25000"/>
                  </a:srgbClr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>
                        <a:lumMod val="200000"/>
                        <a:satMod val="200000"/>
                      </a:srgbClr>
                    </a:outerShdw>
                  </a:cont>
                  <a:cont type="tree" name="">
                    <a:effect ref="fillLine"/>
                    <a:outerShdw dist="38100" dir="2700000" algn="tl">
                      <a:srgbClr val="FFFFFF">
                        <a:lumMod val="60000"/>
                        <a:satMod val="60000"/>
                      </a:srgbClr>
                    </a:outerShdw>
                  </a:cont>
                  <a:effect ref="fillLine"/>
                </a:effectDag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软体水窖</a:t>
            </a:r>
          </a:p>
        </p:txBody>
      </p:sp>
      <p:sp>
        <p:nvSpPr>
          <p:cNvPr id="34832" name="矩形 1"/>
          <p:cNvSpPr/>
          <p:nvPr/>
        </p:nvSpPr>
        <p:spPr>
          <a:xfrm>
            <a:off x="-69850" y="6021388"/>
            <a:ext cx="3778250" cy="10160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6000" dirty="0">
                <a:solidFill>
                  <a:srgbClr val="0000FF"/>
                </a:solidFill>
                <a:latin typeface="Calibri" panose="020F0502020204030204" pitchFamily="34" charset="0"/>
              </a:rPr>
              <a:t>Soft Cellar</a:t>
            </a:r>
            <a:endParaRPr lang="zh-CN" altLang="en-US" sz="60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C:\Users\Administrator\Desktop\节水农业\5252423_181927118273_2.jpg"/>
          <p:cNvPicPr>
            <a:picLocks noChangeAspect="1"/>
          </p:cNvPicPr>
          <p:nvPr/>
        </p:nvPicPr>
        <p:blipFill>
          <a:blip r:embed="rId2" cstate="print">
            <a:lum bright="6000" contrast="10000"/>
          </a:blip>
          <a:stretch>
            <a:fillRect/>
          </a:stretch>
        </p:blipFill>
        <p:spPr>
          <a:xfrm>
            <a:off x="0" y="0"/>
            <a:ext cx="9144000" cy="256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8" descr="C:\Users\Administrator\Desktop\节水农业\hytcy-pwzy.jpg"/>
          <p:cNvPicPr>
            <a:picLocks noChangeAspect="1"/>
          </p:cNvPicPr>
          <p:nvPr/>
        </p:nvPicPr>
        <p:blipFill>
          <a:blip r:embed="rId3" cstate="print">
            <a:lum bright="14001" contrast="16000"/>
          </a:blip>
          <a:stretch>
            <a:fillRect/>
          </a:stretch>
        </p:blipFill>
        <p:spPr>
          <a:xfrm>
            <a:off x="0" y="2565400"/>
            <a:ext cx="9144000" cy="429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Picture 7" descr="C:\Users\Administrator\Desktop\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388" y="188913"/>
            <a:ext cx="941387" cy="935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5781" name="Rectangle 41"/>
          <p:cNvSpPr>
            <a:spLocks noChangeArrowheads="1"/>
          </p:cNvSpPr>
          <p:nvPr/>
        </p:nvSpPr>
        <p:spPr bwMode="auto">
          <a:xfrm>
            <a:off x="0" y="328295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高祥照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+mn-cs"/>
              </a:rPr>
              <a:t>博士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_GB2312" panose="02010609030101010101" pitchFamily="49" charset="-122"/>
              <a:ea typeface="楷体_GB2312" panose="02010609030101010101" pitchFamily="49" charset="-122"/>
              <a:cs typeface="+mn-cs"/>
            </a:endParaRPr>
          </a:p>
        </p:txBody>
      </p:sp>
      <p:sp>
        <p:nvSpPr>
          <p:cNvPr id="17414" name="矩形 1"/>
          <p:cNvSpPr/>
          <p:nvPr/>
        </p:nvSpPr>
        <p:spPr>
          <a:xfrm>
            <a:off x="0" y="3851275"/>
            <a:ext cx="9144000" cy="492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Arial" panose="020B0604020202020204" pitchFamily="34" charset="0"/>
            </a:pPr>
            <a:r>
              <a:rPr lang="en-US" altLang="zh-CN" sz="2600" b="1" dirty="0">
                <a:solidFill>
                  <a:srgbClr val="FF0000"/>
                </a:solidFill>
                <a:latin typeface="Arial" panose="020B0604020202020204" pitchFamily="34" charset="0"/>
              </a:rPr>
              <a:t>CE. Prof. Dr. Gao Xiangzhao</a:t>
            </a:r>
          </a:p>
        </p:txBody>
      </p:sp>
      <p:sp>
        <p:nvSpPr>
          <p:cNvPr id="16391" name="标题 1"/>
          <p:cNvSpPr>
            <a:spLocks noGrp="1"/>
          </p:cNvSpPr>
          <p:nvPr>
            <p:ph type="ctrTitle"/>
          </p:nvPr>
        </p:nvSpPr>
        <p:spPr>
          <a:xfrm>
            <a:off x="0" y="1700213"/>
            <a:ext cx="9144000" cy="1470025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-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关于智慧农业的</a:t>
            </a:r>
            <a:r>
              <a:rPr kumimoji="0" lang="en-US" altLang="zh-CN" sz="6600" b="1" i="0" u="none" strike="noStrike" kern="1200" cap="none" spc="-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/>
            </a:r>
            <a:br>
              <a:rPr kumimoji="0" lang="en-US" altLang="zh-CN" sz="6600" b="1" i="0" u="none" strike="noStrike" kern="1200" cap="none" spc="-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</a:br>
            <a:r>
              <a:rPr kumimoji="0" lang="zh-CN" altLang="en-US" sz="6600" b="1" i="0" u="none" strike="noStrike" kern="1200" cap="none" spc="-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j-cs"/>
              </a:rPr>
              <a:t>有关思考</a:t>
            </a:r>
            <a:endParaRPr kumimoji="0" lang="zh-CN" altLang="en-US" sz="6600" b="0" i="0" u="none" strike="noStrike" kern="1200" cap="none" spc="-30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lang="zh-CN" altLang="en-US" dirty="0"/>
          </a:p>
        </p:txBody>
      </p:sp>
      <p:sp>
        <p:nvSpPr>
          <p:cNvPr id="35843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endParaRPr lang="zh-CN" altLang="en-US" dirty="0"/>
          </a:p>
        </p:txBody>
      </p:sp>
      <p:pic>
        <p:nvPicPr>
          <p:cNvPr id="35844" name="Picture 4" descr="WP_20130114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931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5" name="矩形 1"/>
          <p:cNvSpPr/>
          <p:nvPr/>
        </p:nvSpPr>
        <p:spPr>
          <a:xfrm>
            <a:off x="0" y="549275"/>
            <a:ext cx="9144000" cy="1014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000" dirty="0">
                <a:solidFill>
                  <a:srgbClr val="FF0000"/>
                </a:solidFill>
                <a:latin typeface="Calibri" panose="020F0502020204030204" pitchFamily="34" charset="0"/>
              </a:rPr>
              <a:t>Temperature Adjustment</a:t>
            </a:r>
            <a:endParaRPr lang="zh-CN" altLang="en-US" sz="6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685800" y="115888"/>
            <a:ext cx="7772400" cy="1143000"/>
          </a:xfrm>
          <a:ln/>
        </p:spPr>
        <p:txBody>
          <a:bodyPr vert="horz" wrap="square" lIns="91440" tIns="45720" rIns="91440" bIns="45720" anchor="ctr"/>
          <a:lstStyle/>
          <a:p>
            <a:r>
              <a:rPr lang="zh-CN" altLang="en-US" dirty="0">
                <a:solidFill>
                  <a:srgbClr val="0CA434"/>
                </a:solidFill>
                <a:ea typeface="华文新魏" panose="02010800040101010101" pitchFamily="2" charset="-122"/>
              </a:rPr>
              <a:t>小功率循环泵</a:t>
            </a:r>
          </a:p>
        </p:txBody>
      </p:sp>
      <p:sp>
        <p:nvSpPr>
          <p:cNvPr id="36867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endParaRPr lang="zh-CN" altLang="en-US" dirty="0"/>
          </a:p>
        </p:txBody>
      </p:sp>
      <p:pic>
        <p:nvPicPr>
          <p:cNvPr id="36868" name="Picture 4" descr="DSC0522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4925" y="1147763"/>
            <a:ext cx="9178925" cy="5732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9" name="矩形 4"/>
          <p:cNvSpPr/>
          <p:nvPr/>
        </p:nvSpPr>
        <p:spPr>
          <a:xfrm>
            <a:off x="0" y="549275"/>
            <a:ext cx="9144000" cy="1014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000" dirty="0">
                <a:solidFill>
                  <a:srgbClr val="FF0000"/>
                </a:solidFill>
                <a:latin typeface="Calibri" panose="020F0502020204030204" pitchFamily="34" charset="0"/>
              </a:rPr>
              <a:t>Temperature Adjustment</a:t>
            </a:r>
            <a:endParaRPr lang="zh-CN" altLang="en-US" sz="6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180513" cy="1143000"/>
          </a:xfrm>
          <a:ln/>
        </p:spPr>
        <p:txBody>
          <a:bodyPr vert="horz" wrap="square" lIns="91440" tIns="45720" rIns="91440" bIns="45720" anchor="ctr"/>
          <a:lstStyle/>
          <a:p>
            <a:r>
              <a:rPr lang="zh-CN" altLang="en-US" sz="3500" dirty="0">
                <a:solidFill>
                  <a:srgbClr val="0CA434"/>
                </a:solidFill>
                <a:ea typeface="华文新魏" panose="02010800040101010101" pitchFamily="2" charset="-122"/>
              </a:rPr>
              <a:t>简易太阳能热水采集系统</a:t>
            </a:r>
          </a:p>
        </p:txBody>
      </p:sp>
      <p:sp>
        <p:nvSpPr>
          <p:cNvPr id="37891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endParaRPr lang="zh-CN" altLang="en-US" dirty="0"/>
          </a:p>
        </p:txBody>
      </p:sp>
      <p:pic>
        <p:nvPicPr>
          <p:cNvPr id="37892" name="Picture 4" descr="DSC052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975"/>
            <a:ext cx="9144000" cy="5661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3" name="矩形 4"/>
          <p:cNvSpPr/>
          <p:nvPr/>
        </p:nvSpPr>
        <p:spPr>
          <a:xfrm>
            <a:off x="0" y="549275"/>
            <a:ext cx="9144000" cy="1014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000" dirty="0">
                <a:solidFill>
                  <a:srgbClr val="FF0000"/>
                </a:solidFill>
                <a:latin typeface="Calibri" panose="020F0502020204030204" pitchFamily="34" charset="0"/>
              </a:rPr>
              <a:t>Temperature Adjustment</a:t>
            </a:r>
            <a:endParaRPr lang="zh-CN" altLang="en-US" sz="6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xfrm>
            <a:off x="-36512" y="274638"/>
            <a:ext cx="9180512" cy="541337"/>
          </a:xfrm>
          <a:ln/>
        </p:spPr>
        <p:txBody>
          <a:bodyPr vert="horz" wrap="square" lIns="91440" tIns="45720" rIns="91440" bIns="45720" anchor="ctr"/>
          <a:lstStyle/>
          <a:p>
            <a:r>
              <a:rPr lang="zh-CN" altLang="en-US" sz="4000" dirty="0">
                <a:solidFill>
                  <a:srgbClr val="0CA434"/>
                </a:solidFill>
                <a:ea typeface="华文新魏" panose="02010800040101010101" pitchFamily="2" charset="-122"/>
              </a:rPr>
              <a:t>温室基质槽升温系统</a:t>
            </a:r>
          </a:p>
        </p:txBody>
      </p:sp>
      <p:sp>
        <p:nvSpPr>
          <p:cNvPr id="38915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endParaRPr lang="zh-CN" altLang="en-US" dirty="0"/>
          </a:p>
        </p:txBody>
      </p:sp>
      <p:pic>
        <p:nvPicPr>
          <p:cNvPr id="38916" name="Picture 4" descr="IMG_20120830_11243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3" y="1423988"/>
            <a:ext cx="6122987" cy="54340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Picture 5" descr="WP_20130114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9338" y="1412875"/>
            <a:ext cx="4284662" cy="544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8" name="矩形 5"/>
          <p:cNvSpPr/>
          <p:nvPr/>
        </p:nvSpPr>
        <p:spPr>
          <a:xfrm>
            <a:off x="0" y="549275"/>
            <a:ext cx="9144000" cy="1014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000" dirty="0">
                <a:solidFill>
                  <a:srgbClr val="FF0000"/>
                </a:solidFill>
                <a:latin typeface="Calibri" panose="020F0502020204030204" pitchFamily="34" charset="0"/>
              </a:rPr>
              <a:t>Temperature Adjustment</a:t>
            </a:r>
            <a:endParaRPr lang="zh-CN" altLang="en-US" sz="6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/>
          </p:cNvSpPr>
          <p:nvPr>
            <p:ph type="title"/>
          </p:nvPr>
        </p:nvSpPr>
        <p:spPr>
          <a:xfrm>
            <a:off x="631825" y="228600"/>
            <a:ext cx="8188325" cy="685800"/>
          </a:xfrm>
          <a:ln/>
        </p:spPr>
        <p:txBody>
          <a:bodyPr vert="horz" wrap="square" lIns="91440" tIns="45720" rIns="91440" bIns="45720" anchor="ctr"/>
          <a:lstStyle/>
          <a:p>
            <a:r>
              <a:rPr lang="zh-CN" altLang="en-US" sz="3500" dirty="0">
                <a:solidFill>
                  <a:srgbClr val="0CA434"/>
                </a:solidFill>
                <a:ea typeface="华文新魏" panose="02010800040101010101" pitchFamily="2" charset="-122"/>
              </a:rPr>
              <a:t>热带农作物休眠调控与灌溉水冷水灌溉</a:t>
            </a:r>
          </a:p>
        </p:txBody>
      </p:sp>
      <p:graphicFrame>
        <p:nvGraphicFramePr>
          <p:cNvPr id="39939" name="Object 3"/>
          <p:cNvGraphicFramePr>
            <a:graphicFrameLocks/>
          </p:cNvGraphicFramePr>
          <p:nvPr>
            <p:ph idx="1"/>
          </p:nvPr>
        </p:nvGraphicFramePr>
        <p:xfrm>
          <a:off x="539750" y="1254125"/>
          <a:ext cx="3929063" cy="3605213"/>
        </p:xfrm>
        <a:graphic>
          <a:graphicData uri="http://schemas.openxmlformats.org/presentationml/2006/ole">
            <p:oleObj spid="_x0000_s39937" r:id="rId3" imgW="2647619" imgH="2352381" progId="">
              <p:embed/>
            </p:oleObj>
          </a:graphicData>
        </a:graphic>
      </p:graphicFrame>
      <p:pic>
        <p:nvPicPr>
          <p:cNvPr id="39940" name="Picture 4" descr="pic of hawaii water circulation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750" y="3821113"/>
            <a:ext cx="4752975" cy="2744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Picture 5" descr="WP_20130224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7688" y="1268413"/>
            <a:ext cx="4606925" cy="5327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2" name="矩形 5"/>
          <p:cNvSpPr/>
          <p:nvPr/>
        </p:nvSpPr>
        <p:spPr>
          <a:xfrm>
            <a:off x="0" y="549275"/>
            <a:ext cx="9144000" cy="10144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6000" dirty="0">
                <a:solidFill>
                  <a:srgbClr val="FF0000"/>
                </a:solidFill>
                <a:latin typeface="Calibri" panose="020F0502020204030204" pitchFamily="34" charset="0"/>
              </a:rPr>
              <a:t>Temperature Adjustment</a:t>
            </a:r>
            <a:endParaRPr lang="zh-CN" altLang="en-US" sz="6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SCN420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290" t="14944" r="5290" b="22746"/>
          <a:stretch>
            <a:fillRect/>
          </a:stretch>
        </p:blipFill>
        <p:spPr>
          <a:xfrm>
            <a:off x="0" y="0"/>
            <a:ext cx="4716463" cy="3536950"/>
          </a:xfrm>
          <a:ln/>
        </p:spPr>
      </p:pic>
      <p:pic>
        <p:nvPicPr>
          <p:cNvPr id="40963" name="Picture 3" descr="DSC0490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463" y="3500438"/>
            <a:ext cx="4427537" cy="3357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4" name="Picture 4" descr="DSC0490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9963"/>
            <a:ext cx="4716463" cy="3348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5" name="Picture 5" descr="DSC0700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00438"/>
            <a:ext cx="4643438" cy="3357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6" name="Picture 6" descr="P102085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463" y="0"/>
            <a:ext cx="4427537" cy="3509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7" name="Rectangle 8"/>
          <p:cNvSpPr/>
          <p:nvPr/>
        </p:nvSpPr>
        <p:spPr>
          <a:xfrm>
            <a:off x="446088" y="4905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800" b="1" dirty="0">
                <a:solidFill>
                  <a:srgbClr val="CC0000"/>
                </a:solidFill>
                <a:latin typeface="Calibri" panose="020F0502020204030204" pitchFamily="34" charset="0"/>
              </a:rPr>
              <a:t>稻田水肥管理</a:t>
            </a:r>
          </a:p>
        </p:txBody>
      </p:sp>
      <p:sp>
        <p:nvSpPr>
          <p:cNvPr id="40968" name="矩形 1"/>
          <p:cNvSpPr/>
          <p:nvPr/>
        </p:nvSpPr>
        <p:spPr>
          <a:xfrm>
            <a:off x="1689100" y="5589588"/>
            <a:ext cx="5430838" cy="13223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Calibri" panose="020F0502020204030204" pitchFamily="34" charset="0"/>
              </a:rPr>
              <a:t>Paddy Rice</a:t>
            </a:r>
            <a:endParaRPr lang="zh-CN" altLang="en-US" sz="8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lang="zh-CN" altLang="en-US" dirty="0"/>
          </a:p>
        </p:txBody>
      </p:sp>
      <p:pic>
        <p:nvPicPr>
          <p:cNvPr id="41987" name="Picture 3" descr="照片 16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8" name="Picture 4" descr="排山倒海—地膜覆盖集雨保墒技术景观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13075"/>
            <a:ext cx="9144000" cy="384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9" name="Picture 5" descr="8 黄土高原旱作农业地膜覆盖集雨保墒技术景观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299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90" name="Rectangle 8"/>
          <p:cNvSpPr/>
          <p:nvPr/>
        </p:nvSpPr>
        <p:spPr>
          <a:xfrm>
            <a:off x="446088" y="4905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800" b="1" dirty="0">
                <a:solidFill>
                  <a:srgbClr val="CC0000"/>
                </a:solidFill>
                <a:latin typeface="Calibri" panose="020F0502020204030204" pitchFamily="34" charset="0"/>
              </a:rPr>
              <a:t>地膜覆盖</a:t>
            </a:r>
          </a:p>
        </p:txBody>
      </p:sp>
      <p:sp>
        <p:nvSpPr>
          <p:cNvPr id="41991" name="矩形 7"/>
          <p:cNvSpPr/>
          <p:nvPr/>
        </p:nvSpPr>
        <p:spPr>
          <a:xfrm>
            <a:off x="1149350" y="5589588"/>
            <a:ext cx="6510338" cy="13223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Calibri" panose="020F0502020204030204" pitchFamily="34" charset="0"/>
              </a:rPr>
              <a:t>Film mulching</a:t>
            </a:r>
            <a:endParaRPr lang="zh-CN" altLang="en-US" sz="8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endParaRPr lang="zh-CN" altLang="en-US" dirty="0"/>
          </a:p>
        </p:txBody>
      </p:sp>
      <p:sp>
        <p:nvSpPr>
          <p:cNvPr id="43011" name="Rectangle 3"/>
          <p:cNvSpPr>
            <a:spLocks noGrp="1"/>
          </p:cNvSpPr>
          <p:nvPr>
            <p:ph type="body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endParaRPr lang="zh-CN" altLang="en-US" dirty="0"/>
          </a:p>
        </p:txBody>
      </p:sp>
      <p:pic>
        <p:nvPicPr>
          <p:cNvPr id="43012" name="Picture 4" descr="20130424 云南节水会议 14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3" name="矩形 5"/>
          <p:cNvSpPr/>
          <p:nvPr/>
        </p:nvSpPr>
        <p:spPr>
          <a:xfrm>
            <a:off x="890588" y="4365625"/>
            <a:ext cx="7027862" cy="25542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8000" dirty="0">
                <a:solidFill>
                  <a:srgbClr val="0000FF"/>
                </a:solidFill>
                <a:latin typeface="Calibri" panose="020F0502020204030204" pitchFamily="34" charset="0"/>
              </a:rPr>
              <a:t>Upper &amp; Under</a:t>
            </a:r>
          </a:p>
          <a:p>
            <a:r>
              <a:rPr lang="en-US" altLang="zh-CN" sz="8000" dirty="0">
                <a:solidFill>
                  <a:srgbClr val="0000FF"/>
                </a:solidFill>
                <a:latin typeface="Calibri" panose="020F0502020204030204" pitchFamily="34" charset="0"/>
              </a:rPr>
              <a:t>Film mulching</a:t>
            </a:r>
            <a:endParaRPr lang="zh-CN" altLang="en-US" sz="80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 eaLnBrk="1" hangingPunct="1"/>
            <a:endParaRPr lang="zh-CN" altLang="zh-CN" dirty="0"/>
          </a:p>
        </p:txBody>
      </p:sp>
      <p:pic>
        <p:nvPicPr>
          <p:cNvPr id="44035" name="Picture 3" descr="照片 03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Picture 4" descr="生产 01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0"/>
            <a:ext cx="4572000" cy="6858000"/>
          </a:xfrm>
          <a:ln/>
        </p:spPr>
      </p:pic>
      <p:sp>
        <p:nvSpPr>
          <p:cNvPr id="44037" name="矩形 4"/>
          <p:cNvSpPr/>
          <p:nvPr/>
        </p:nvSpPr>
        <p:spPr>
          <a:xfrm>
            <a:off x="1149350" y="5589588"/>
            <a:ext cx="6510338" cy="132238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latin typeface="Calibri" panose="020F0502020204030204" pitchFamily="34" charset="0"/>
              </a:rPr>
              <a:t>Film mulching</a:t>
            </a:r>
            <a:endParaRPr lang="zh-CN" altLang="en-US" sz="8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组合 1"/>
          <p:cNvGrpSpPr/>
          <p:nvPr/>
        </p:nvGrpSpPr>
        <p:grpSpPr>
          <a:xfrm>
            <a:off x="717550" y="1028700"/>
            <a:ext cx="7683500" cy="5208588"/>
            <a:chOff x="718223" y="1216839"/>
            <a:chExt cx="7682062" cy="5209272"/>
          </a:xfrm>
        </p:grpSpPr>
        <p:pic>
          <p:nvPicPr>
            <p:cNvPr id="45060" name="Picture 2" descr="K:\GHO\2015\文章著作\已发布的标准\20150101-灌溉施肥技术规范_页面_1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-1147534">
              <a:off x="718223" y="1216839"/>
              <a:ext cx="3600000" cy="517055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5061" name="Picture 3" descr="K:\GHO\2015\文章著作\已发布的标准\20150101-水肥一体化技术规范 总则_页面_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188946">
              <a:off x="4800285" y="1328476"/>
              <a:ext cx="3600000" cy="509763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5059" name="TextBox 2"/>
          <p:cNvSpPr txBox="1"/>
          <p:nvPr/>
        </p:nvSpPr>
        <p:spPr>
          <a:xfrm>
            <a:off x="0" y="3500438"/>
            <a:ext cx="91440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6000" dirty="0">
                <a:solidFill>
                  <a:srgbClr val="FF0000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灌溉施肥、水肥一体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标题 1"/>
          <p:cNvSpPr>
            <a:spLocks noGrp="1"/>
          </p:cNvSpPr>
          <p:nvPr>
            <p:ph type="ctrTitle"/>
          </p:nvPr>
        </p:nvSpPr>
        <p:spPr>
          <a:xfrm>
            <a:off x="0" y="1211263"/>
            <a:ext cx="9144000" cy="1470025"/>
          </a:xfrm>
          <a:ln/>
        </p:spPr>
        <p:txBody>
          <a:bodyPr vert="horz" wrap="square" lIns="91440" tIns="45720" rIns="91440" bIns="45720" anchor="ctr"/>
          <a:lstStyle>
            <a:lvl1pPr lvl="0">
              <a:buClrTx/>
              <a:buSzTx/>
              <a:buFontTx/>
              <a:defRPr/>
            </a:lvl1pPr>
          </a:lstStyle>
          <a:p>
            <a:pPr lvl="0"/>
            <a:r>
              <a:rPr lang="zh-CN" altLang="en-US" sz="4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当前农业大形势</a:t>
            </a:r>
          </a:p>
        </p:txBody>
      </p:sp>
      <p:sp>
        <p:nvSpPr>
          <p:cNvPr id="18435" name="副标题 2"/>
          <p:cNvSpPr>
            <a:spLocks noGrp="1"/>
          </p:cNvSpPr>
          <p:nvPr>
            <p:ph type="subTitle"/>
          </p:nvPr>
        </p:nvSpPr>
        <p:spPr>
          <a:xfrm>
            <a:off x="0" y="3371850"/>
            <a:ext cx="9144000" cy="1641475"/>
          </a:xfrm>
          <a:ln/>
        </p:spPr>
        <p:txBody>
          <a:bodyPr vert="horz" wrap="square" lIns="91440" tIns="45720" rIns="91440" bIns="45720" anchor="t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>
              <a:buFontTx/>
              <a:buNone/>
            </a:pPr>
            <a:r>
              <a:rPr lang="en-US" altLang="zh-CN" sz="6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</a:t>
            </a:r>
            <a:r>
              <a:rPr lang="zh-CN" altLang="en-US" sz="6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新时代</a:t>
            </a:r>
            <a:r>
              <a:rPr lang="en-US" altLang="zh-CN" sz="6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”</a:t>
            </a:r>
            <a:r>
              <a:rPr lang="zh-CN" altLang="en-US" sz="66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“新三农”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行走式节水灌溉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80000" cy="4051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3" name="Picture 3" descr="行走式节水灌溉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738" y="2997200"/>
            <a:ext cx="5148262" cy="386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4" name="Rectangle 4"/>
          <p:cNvSpPr/>
          <p:nvPr/>
        </p:nvSpPr>
        <p:spPr>
          <a:xfrm>
            <a:off x="5651500" y="123825"/>
            <a:ext cx="2749550" cy="2554288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2C5188"/>
            </a:prstShdw>
          </a:effectLst>
        </p:spPr>
        <p:txBody>
          <a:bodyPr>
            <a:spAutoFit/>
          </a:bodyPr>
          <a:lstStyle/>
          <a:p>
            <a:r>
              <a:rPr lang="zh-CN" altLang="en-US" sz="4400" dirty="0">
                <a:solidFill>
                  <a:srgbClr val="0000FF"/>
                </a:solidFill>
                <a:latin typeface="Calibri" panose="020F0502020204030204" pitchFamily="34" charset="0"/>
                <a:ea typeface="楷体_GB2312" panose="02010609030101010101" pitchFamily="49" charset="-122"/>
              </a:rPr>
              <a:t>行走式</a:t>
            </a:r>
          </a:p>
          <a:p>
            <a:r>
              <a:rPr lang="zh-CN" altLang="en-US" sz="4400" dirty="0">
                <a:solidFill>
                  <a:srgbClr val="0000FF"/>
                </a:solidFill>
                <a:latin typeface="Calibri" panose="020F0502020204030204" pitchFamily="34" charset="0"/>
                <a:ea typeface="楷体_GB2312" panose="02010609030101010101" pitchFamily="49" charset="-122"/>
              </a:rPr>
              <a:t>节水灌溉</a:t>
            </a:r>
            <a:endParaRPr lang="en-US" altLang="zh-CN" sz="4400" dirty="0">
              <a:solidFill>
                <a:srgbClr val="0000FF"/>
              </a:solidFill>
              <a:latin typeface="Calibri" panose="020F0502020204030204" pitchFamily="34" charset="0"/>
              <a:ea typeface="楷体_GB2312" panose="02010609030101010101" pitchFamily="49" charset="-122"/>
            </a:endParaRPr>
          </a:p>
          <a:p>
            <a:r>
              <a:rPr lang="en-US" altLang="zh-CN" sz="3600" dirty="0">
                <a:solidFill>
                  <a:srgbClr val="0000FF"/>
                </a:solidFill>
                <a:latin typeface="Calibri" panose="020F0502020204030204" pitchFamily="34" charset="0"/>
                <a:ea typeface="楷体_GB2312" panose="02010609030101010101" pitchFamily="49" charset="-122"/>
              </a:rPr>
              <a:t>Mobile irrigation</a:t>
            </a:r>
            <a:endParaRPr lang="zh-CN" altLang="en-US" sz="3600" dirty="0">
              <a:solidFill>
                <a:srgbClr val="0000FF"/>
              </a:solidFill>
              <a:latin typeface="Calibri" panose="020F0502020204030204" pitchFamily="34" charset="0"/>
              <a:ea typeface="楷体_GB2312" panose="02010609030101010101" pitchFamily="49" charset="-122"/>
            </a:endParaRPr>
          </a:p>
        </p:txBody>
      </p:sp>
      <p:sp>
        <p:nvSpPr>
          <p:cNvPr id="46085" name="Rectangle 5"/>
          <p:cNvSpPr/>
          <p:nvPr/>
        </p:nvSpPr>
        <p:spPr>
          <a:xfrm>
            <a:off x="539750" y="4949825"/>
            <a:ext cx="2749550" cy="1631950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2C5188"/>
            </a:prstShdw>
          </a:effectLst>
        </p:spPr>
        <p:txBody>
          <a:bodyPr>
            <a:spAutoFit/>
          </a:bodyPr>
          <a:lstStyle/>
          <a:p>
            <a:r>
              <a:rPr lang="zh-CN" altLang="en-US" sz="4400" dirty="0">
                <a:solidFill>
                  <a:srgbClr val="0000FF"/>
                </a:solidFill>
                <a:latin typeface="Calibri" panose="020F0502020204030204" pitchFamily="34" charset="0"/>
                <a:ea typeface="楷体_GB2312" panose="02010609030101010101" pitchFamily="49" charset="-122"/>
              </a:rPr>
              <a:t>坐水种</a:t>
            </a:r>
            <a:r>
              <a:rPr lang="en-US" altLang="zh-CN" sz="2800" dirty="0">
                <a:solidFill>
                  <a:srgbClr val="0000FF"/>
                </a:solidFill>
                <a:latin typeface="Calibri" panose="020F0502020204030204" pitchFamily="34" charset="0"/>
                <a:ea typeface="楷体_GB2312" panose="02010609030101010101" pitchFamily="49" charset="-122"/>
              </a:rPr>
              <a:t>Water Sitting Seeding</a:t>
            </a:r>
            <a:endParaRPr lang="zh-CN" altLang="en-US" sz="2800" dirty="0">
              <a:solidFill>
                <a:srgbClr val="0000FF"/>
              </a:solidFill>
              <a:latin typeface="Calibri" panose="020F0502020204030204" pitchFamily="34" charset="0"/>
              <a:ea typeface="楷体_GB2312" panose="02010609030101010101" pitchFamily="49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示范区标牌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95800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7" name="Picture 3" descr="示范区俯瞰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52800"/>
            <a:ext cx="4495800" cy="350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8" name="Picture 4" descr="北方精准农业示范区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0"/>
            <a:ext cx="4648200" cy="3352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Picture 5" descr="shifanqu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3352800"/>
            <a:ext cx="4648200" cy="3505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2"/>
          <p:cNvGrpSpPr/>
          <p:nvPr/>
        </p:nvGrpSpPr>
        <p:grpSpPr>
          <a:xfrm>
            <a:off x="304800" y="762000"/>
            <a:ext cx="8382000" cy="5276850"/>
            <a:chOff x="2784" y="1536"/>
            <a:chExt cx="2391" cy="2294"/>
          </a:xfrm>
        </p:grpSpPr>
        <p:sp>
          <p:nvSpPr>
            <p:cNvPr id="48131" name="Freeform 3"/>
            <p:cNvSpPr/>
            <p:nvPr/>
          </p:nvSpPr>
          <p:spPr>
            <a:xfrm>
              <a:off x="4765" y="1693"/>
              <a:ext cx="410" cy="143"/>
            </a:xfrm>
            <a:custGeom>
              <a:avLst/>
              <a:gdLst>
                <a:gd name="txL" fmla="*/ 0 w 716"/>
                <a:gd name="txT" fmla="*/ 0 h 239"/>
                <a:gd name="txR" fmla="*/ 716 w 716"/>
                <a:gd name="txB" fmla="*/ 239 h 239"/>
              </a:gdLst>
              <a:ahLst/>
              <a:cxnLst>
                <a:cxn ang="0">
                  <a:pos x="5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1"/>
                </a:cxn>
              </a:cxnLst>
              <a:rect l="txL" t="txT" r="txR" b="txB"/>
              <a:pathLst>
                <a:path w="716" h="239">
                  <a:moveTo>
                    <a:pt x="705" y="118"/>
                  </a:moveTo>
                  <a:lnTo>
                    <a:pt x="713" y="102"/>
                  </a:lnTo>
                  <a:lnTo>
                    <a:pt x="715" y="86"/>
                  </a:lnTo>
                  <a:lnTo>
                    <a:pt x="706" y="63"/>
                  </a:lnTo>
                  <a:lnTo>
                    <a:pt x="683" y="44"/>
                  </a:lnTo>
                  <a:lnTo>
                    <a:pt x="648" y="27"/>
                  </a:lnTo>
                  <a:lnTo>
                    <a:pt x="603" y="14"/>
                  </a:lnTo>
                  <a:lnTo>
                    <a:pt x="548" y="5"/>
                  </a:lnTo>
                  <a:lnTo>
                    <a:pt x="487" y="0"/>
                  </a:lnTo>
                  <a:lnTo>
                    <a:pt x="419" y="0"/>
                  </a:lnTo>
                  <a:lnTo>
                    <a:pt x="347" y="4"/>
                  </a:lnTo>
                  <a:lnTo>
                    <a:pt x="274" y="13"/>
                  </a:lnTo>
                  <a:lnTo>
                    <a:pt x="208" y="26"/>
                  </a:lnTo>
                  <a:lnTo>
                    <a:pt x="148" y="42"/>
                  </a:lnTo>
                  <a:lnTo>
                    <a:pt x="97" y="61"/>
                  </a:lnTo>
                  <a:lnTo>
                    <a:pt x="55" y="82"/>
                  </a:lnTo>
                  <a:lnTo>
                    <a:pt x="24" y="104"/>
                  </a:lnTo>
                  <a:lnTo>
                    <a:pt x="5" y="127"/>
                  </a:lnTo>
                  <a:lnTo>
                    <a:pt x="0" y="152"/>
                  </a:lnTo>
                  <a:lnTo>
                    <a:pt x="9" y="174"/>
                  </a:lnTo>
                  <a:lnTo>
                    <a:pt x="32" y="194"/>
                  </a:lnTo>
                  <a:lnTo>
                    <a:pt x="67" y="210"/>
                  </a:lnTo>
                  <a:lnTo>
                    <a:pt x="112" y="223"/>
                  </a:lnTo>
                  <a:lnTo>
                    <a:pt x="167" y="232"/>
                  </a:lnTo>
                  <a:lnTo>
                    <a:pt x="228" y="237"/>
                  </a:lnTo>
                  <a:lnTo>
                    <a:pt x="296" y="238"/>
                  </a:lnTo>
                  <a:lnTo>
                    <a:pt x="369" y="233"/>
                  </a:lnTo>
                  <a:lnTo>
                    <a:pt x="429" y="226"/>
                  </a:lnTo>
                  <a:lnTo>
                    <a:pt x="485" y="216"/>
                  </a:lnTo>
                  <a:lnTo>
                    <a:pt x="537" y="204"/>
                  </a:lnTo>
                  <a:lnTo>
                    <a:pt x="584" y="189"/>
                  </a:lnTo>
                  <a:lnTo>
                    <a:pt x="625" y="173"/>
                  </a:lnTo>
                  <a:lnTo>
                    <a:pt x="659" y="156"/>
                  </a:lnTo>
                  <a:lnTo>
                    <a:pt x="686" y="137"/>
                  </a:lnTo>
                  <a:lnTo>
                    <a:pt x="705" y="11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32" name="Freeform 4"/>
            <p:cNvSpPr/>
            <p:nvPr/>
          </p:nvSpPr>
          <p:spPr>
            <a:xfrm>
              <a:off x="4774" y="1762"/>
              <a:ext cx="395" cy="255"/>
            </a:xfrm>
            <a:custGeom>
              <a:avLst/>
              <a:gdLst>
                <a:gd name="txL" fmla="*/ 0 w 689"/>
                <a:gd name="txT" fmla="*/ 0 h 428"/>
                <a:gd name="txR" fmla="*/ 689 w 689"/>
                <a:gd name="txB" fmla="*/ 428 h 428"/>
              </a:gdLst>
              <a:ahLst/>
              <a:cxnLst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5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2" y="2"/>
                </a:cxn>
              </a:cxnLst>
              <a:rect l="txL" t="txT" r="txR" b="txB"/>
              <a:pathLst>
                <a:path w="689" h="428">
                  <a:moveTo>
                    <a:pt x="302" y="167"/>
                  </a:moveTo>
                  <a:lnTo>
                    <a:pt x="326" y="187"/>
                  </a:lnTo>
                  <a:lnTo>
                    <a:pt x="345" y="202"/>
                  </a:lnTo>
                  <a:lnTo>
                    <a:pt x="353" y="210"/>
                  </a:lnTo>
                  <a:lnTo>
                    <a:pt x="358" y="218"/>
                  </a:lnTo>
                  <a:lnTo>
                    <a:pt x="362" y="224"/>
                  </a:lnTo>
                  <a:lnTo>
                    <a:pt x="365" y="229"/>
                  </a:lnTo>
                  <a:lnTo>
                    <a:pt x="365" y="421"/>
                  </a:lnTo>
                  <a:lnTo>
                    <a:pt x="397" y="421"/>
                  </a:lnTo>
                  <a:lnTo>
                    <a:pt x="397" y="351"/>
                  </a:lnTo>
                  <a:lnTo>
                    <a:pt x="397" y="320"/>
                  </a:lnTo>
                  <a:lnTo>
                    <a:pt x="397" y="306"/>
                  </a:lnTo>
                  <a:lnTo>
                    <a:pt x="397" y="294"/>
                  </a:lnTo>
                  <a:lnTo>
                    <a:pt x="405" y="255"/>
                  </a:lnTo>
                  <a:lnTo>
                    <a:pt x="408" y="253"/>
                  </a:lnTo>
                  <a:lnTo>
                    <a:pt x="460" y="298"/>
                  </a:lnTo>
                  <a:lnTo>
                    <a:pt x="471" y="307"/>
                  </a:lnTo>
                  <a:lnTo>
                    <a:pt x="480" y="315"/>
                  </a:lnTo>
                  <a:lnTo>
                    <a:pt x="490" y="323"/>
                  </a:lnTo>
                  <a:lnTo>
                    <a:pt x="539" y="367"/>
                  </a:lnTo>
                  <a:lnTo>
                    <a:pt x="557" y="382"/>
                  </a:lnTo>
                  <a:lnTo>
                    <a:pt x="567" y="391"/>
                  </a:lnTo>
                  <a:lnTo>
                    <a:pt x="585" y="407"/>
                  </a:lnTo>
                  <a:lnTo>
                    <a:pt x="590" y="411"/>
                  </a:lnTo>
                  <a:lnTo>
                    <a:pt x="607" y="427"/>
                  </a:lnTo>
                  <a:lnTo>
                    <a:pt x="619" y="427"/>
                  </a:lnTo>
                  <a:lnTo>
                    <a:pt x="416" y="249"/>
                  </a:lnTo>
                  <a:lnTo>
                    <a:pt x="411" y="245"/>
                  </a:lnTo>
                  <a:lnTo>
                    <a:pt x="398" y="233"/>
                  </a:lnTo>
                  <a:lnTo>
                    <a:pt x="398" y="213"/>
                  </a:lnTo>
                  <a:lnTo>
                    <a:pt x="398" y="206"/>
                  </a:lnTo>
                  <a:lnTo>
                    <a:pt x="398" y="189"/>
                  </a:lnTo>
                  <a:lnTo>
                    <a:pt x="402" y="184"/>
                  </a:lnTo>
                  <a:lnTo>
                    <a:pt x="420" y="163"/>
                  </a:lnTo>
                  <a:lnTo>
                    <a:pt x="422" y="159"/>
                  </a:lnTo>
                  <a:lnTo>
                    <a:pt x="425" y="159"/>
                  </a:lnTo>
                  <a:lnTo>
                    <a:pt x="432" y="158"/>
                  </a:lnTo>
                  <a:lnTo>
                    <a:pt x="443" y="157"/>
                  </a:lnTo>
                  <a:lnTo>
                    <a:pt x="456" y="155"/>
                  </a:lnTo>
                  <a:lnTo>
                    <a:pt x="462" y="142"/>
                  </a:lnTo>
                  <a:lnTo>
                    <a:pt x="469" y="141"/>
                  </a:lnTo>
                  <a:lnTo>
                    <a:pt x="476" y="139"/>
                  </a:lnTo>
                  <a:lnTo>
                    <a:pt x="513" y="134"/>
                  </a:lnTo>
                  <a:lnTo>
                    <a:pt x="515" y="134"/>
                  </a:lnTo>
                  <a:lnTo>
                    <a:pt x="528" y="132"/>
                  </a:lnTo>
                  <a:lnTo>
                    <a:pt x="544" y="112"/>
                  </a:lnTo>
                  <a:lnTo>
                    <a:pt x="592" y="102"/>
                  </a:lnTo>
                  <a:lnTo>
                    <a:pt x="604" y="89"/>
                  </a:lnTo>
                  <a:lnTo>
                    <a:pt x="615" y="74"/>
                  </a:lnTo>
                  <a:lnTo>
                    <a:pt x="637" y="70"/>
                  </a:lnTo>
                  <a:lnTo>
                    <a:pt x="647" y="61"/>
                  </a:lnTo>
                  <a:lnTo>
                    <a:pt x="659" y="40"/>
                  </a:lnTo>
                  <a:lnTo>
                    <a:pt x="683" y="8"/>
                  </a:lnTo>
                  <a:lnTo>
                    <a:pt x="686" y="3"/>
                  </a:lnTo>
                  <a:lnTo>
                    <a:pt x="688" y="0"/>
                  </a:lnTo>
                  <a:lnTo>
                    <a:pt x="681" y="7"/>
                  </a:lnTo>
                  <a:lnTo>
                    <a:pt x="664" y="22"/>
                  </a:lnTo>
                  <a:lnTo>
                    <a:pt x="646" y="33"/>
                  </a:lnTo>
                  <a:lnTo>
                    <a:pt x="627" y="44"/>
                  </a:lnTo>
                  <a:lnTo>
                    <a:pt x="607" y="56"/>
                  </a:lnTo>
                  <a:lnTo>
                    <a:pt x="585" y="66"/>
                  </a:lnTo>
                  <a:lnTo>
                    <a:pt x="576" y="70"/>
                  </a:lnTo>
                  <a:lnTo>
                    <a:pt x="548" y="77"/>
                  </a:lnTo>
                  <a:lnTo>
                    <a:pt x="529" y="83"/>
                  </a:lnTo>
                  <a:lnTo>
                    <a:pt x="518" y="85"/>
                  </a:lnTo>
                  <a:lnTo>
                    <a:pt x="500" y="89"/>
                  </a:lnTo>
                  <a:lnTo>
                    <a:pt x="481" y="94"/>
                  </a:lnTo>
                  <a:lnTo>
                    <a:pt x="450" y="101"/>
                  </a:lnTo>
                  <a:lnTo>
                    <a:pt x="419" y="106"/>
                  </a:lnTo>
                  <a:lnTo>
                    <a:pt x="383" y="111"/>
                  </a:lnTo>
                  <a:lnTo>
                    <a:pt x="354" y="114"/>
                  </a:lnTo>
                  <a:lnTo>
                    <a:pt x="351" y="115"/>
                  </a:lnTo>
                  <a:lnTo>
                    <a:pt x="334" y="117"/>
                  </a:lnTo>
                  <a:lnTo>
                    <a:pt x="295" y="119"/>
                  </a:lnTo>
                  <a:lnTo>
                    <a:pt x="261" y="120"/>
                  </a:lnTo>
                  <a:lnTo>
                    <a:pt x="238" y="120"/>
                  </a:lnTo>
                  <a:lnTo>
                    <a:pt x="232" y="120"/>
                  </a:lnTo>
                  <a:lnTo>
                    <a:pt x="207" y="120"/>
                  </a:lnTo>
                  <a:lnTo>
                    <a:pt x="202" y="119"/>
                  </a:lnTo>
                  <a:lnTo>
                    <a:pt x="191" y="119"/>
                  </a:lnTo>
                  <a:lnTo>
                    <a:pt x="167" y="117"/>
                  </a:lnTo>
                  <a:lnTo>
                    <a:pt x="141" y="114"/>
                  </a:lnTo>
                  <a:lnTo>
                    <a:pt x="112" y="109"/>
                  </a:lnTo>
                  <a:lnTo>
                    <a:pt x="88" y="104"/>
                  </a:lnTo>
                  <a:lnTo>
                    <a:pt x="71" y="99"/>
                  </a:lnTo>
                  <a:lnTo>
                    <a:pt x="57" y="95"/>
                  </a:lnTo>
                  <a:lnTo>
                    <a:pt x="31" y="85"/>
                  </a:lnTo>
                  <a:lnTo>
                    <a:pt x="19" y="78"/>
                  </a:lnTo>
                  <a:lnTo>
                    <a:pt x="9" y="72"/>
                  </a:lnTo>
                  <a:lnTo>
                    <a:pt x="0" y="64"/>
                  </a:lnTo>
                  <a:lnTo>
                    <a:pt x="5" y="75"/>
                  </a:lnTo>
                  <a:lnTo>
                    <a:pt x="13" y="81"/>
                  </a:lnTo>
                  <a:lnTo>
                    <a:pt x="22" y="86"/>
                  </a:lnTo>
                  <a:lnTo>
                    <a:pt x="38" y="94"/>
                  </a:lnTo>
                  <a:lnTo>
                    <a:pt x="56" y="100"/>
                  </a:lnTo>
                  <a:lnTo>
                    <a:pt x="61" y="106"/>
                  </a:lnTo>
                  <a:lnTo>
                    <a:pt x="73" y="113"/>
                  </a:lnTo>
                  <a:lnTo>
                    <a:pt x="76" y="124"/>
                  </a:lnTo>
                  <a:lnTo>
                    <a:pt x="94" y="128"/>
                  </a:lnTo>
                  <a:lnTo>
                    <a:pt x="117" y="149"/>
                  </a:lnTo>
                  <a:lnTo>
                    <a:pt x="162" y="156"/>
                  </a:lnTo>
                  <a:lnTo>
                    <a:pt x="180" y="170"/>
                  </a:lnTo>
                  <a:lnTo>
                    <a:pt x="245" y="164"/>
                  </a:lnTo>
                  <a:lnTo>
                    <a:pt x="252" y="178"/>
                  </a:lnTo>
                  <a:lnTo>
                    <a:pt x="302" y="16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33" name="Freeform 5"/>
            <p:cNvSpPr/>
            <p:nvPr/>
          </p:nvSpPr>
          <p:spPr>
            <a:xfrm>
              <a:off x="4785" y="1795"/>
              <a:ext cx="292" cy="34"/>
            </a:xfrm>
            <a:custGeom>
              <a:avLst/>
              <a:gdLst>
                <a:gd name="txL" fmla="*/ 0 w 510"/>
                <a:gd name="txT" fmla="*/ 0 h 58"/>
                <a:gd name="txR" fmla="*/ 510 w 510"/>
                <a:gd name="txB" fmla="*/ 58 h 58"/>
              </a:gdLst>
              <a:ahLst/>
              <a:cxnLst>
                <a:cxn ang="0">
                  <a:pos x="3" y="1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</a:cxnLst>
              <a:rect l="txL" t="txT" r="txR" b="txB"/>
              <a:pathLst>
                <a:path w="510" h="58">
                  <a:moveTo>
                    <a:pt x="509" y="2"/>
                  </a:moveTo>
                  <a:lnTo>
                    <a:pt x="506" y="0"/>
                  </a:lnTo>
                  <a:lnTo>
                    <a:pt x="484" y="8"/>
                  </a:lnTo>
                  <a:lnTo>
                    <a:pt x="457" y="18"/>
                  </a:lnTo>
                  <a:lnTo>
                    <a:pt x="428" y="27"/>
                  </a:lnTo>
                  <a:lnTo>
                    <a:pt x="391" y="37"/>
                  </a:lnTo>
                  <a:lnTo>
                    <a:pt x="366" y="42"/>
                  </a:lnTo>
                  <a:lnTo>
                    <a:pt x="346" y="46"/>
                  </a:lnTo>
                  <a:lnTo>
                    <a:pt x="314" y="49"/>
                  </a:lnTo>
                  <a:lnTo>
                    <a:pt x="282" y="52"/>
                  </a:lnTo>
                  <a:lnTo>
                    <a:pt x="263" y="52"/>
                  </a:lnTo>
                  <a:lnTo>
                    <a:pt x="230" y="52"/>
                  </a:lnTo>
                  <a:lnTo>
                    <a:pt x="208" y="51"/>
                  </a:lnTo>
                  <a:lnTo>
                    <a:pt x="204" y="51"/>
                  </a:lnTo>
                  <a:lnTo>
                    <a:pt x="199" y="51"/>
                  </a:lnTo>
                  <a:lnTo>
                    <a:pt x="187" y="49"/>
                  </a:lnTo>
                  <a:lnTo>
                    <a:pt x="162" y="47"/>
                  </a:lnTo>
                  <a:lnTo>
                    <a:pt x="155" y="46"/>
                  </a:lnTo>
                  <a:lnTo>
                    <a:pt x="137" y="43"/>
                  </a:lnTo>
                  <a:lnTo>
                    <a:pt x="134" y="43"/>
                  </a:lnTo>
                  <a:lnTo>
                    <a:pt x="111" y="38"/>
                  </a:lnTo>
                  <a:lnTo>
                    <a:pt x="101" y="37"/>
                  </a:lnTo>
                  <a:lnTo>
                    <a:pt x="83" y="32"/>
                  </a:lnTo>
                  <a:lnTo>
                    <a:pt x="74" y="31"/>
                  </a:lnTo>
                  <a:lnTo>
                    <a:pt x="35" y="21"/>
                  </a:lnTo>
                  <a:lnTo>
                    <a:pt x="5" y="13"/>
                  </a:lnTo>
                  <a:lnTo>
                    <a:pt x="3" y="13"/>
                  </a:lnTo>
                  <a:lnTo>
                    <a:pt x="0" y="15"/>
                  </a:lnTo>
                  <a:lnTo>
                    <a:pt x="54" y="30"/>
                  </a:lnTo>
                  <a:lnTo>
                    <a:pt x="95" y="39"/>
                  </a:lnTo>
                  <a:lnTo>
                    <a:pt x="117" y="43"/>
                  </a:lnTo>
                  <a:lnTo>
                    <a:pt x="141" y="47"/>
                  </a:lnTo>
                  <a:lnTo>
                    <a:pt x="177" y="52"/>
                  </a:lnTo>
                  <a:lnTo>
                    <a:pt x="213" y="55"/>
                  </a:lnTo>
                  <a:lnTo>
                    <a:pt x="231" y="57"/>
                  </a:lnTo>
                  <a:lnTo>
                    <a:pt x="254" y="57"/>
                  </a:lnTo>
                  <a:lnTo>
                    <a:pt x="271" y="56"/>
                  </a:lnTo>
                  <a:lnTo>
                    <a:pt x="297" y="55"/>
                  </a:lnTo>
                  <a:lnTo>
                    <a:pt x="326" y="52"/>
                  </a:lnTo>
                  <a:lnTo>
                    <a:pt x="349" y="49"/>
                  </a:lnTo>
                  <a:lnTo>
                    <a:pt x="374" y="44"/>
                  </a:lnTo>
                  <a:lnTo>
                    <a:pt x="378" y="44"/>
                  </a:lnTo>
                  <a:lnTo>
                    <a:pt x="406" y="38"/>
                  </a:lnTo>
                  <a:lnTo>
                    <a:pt x="430" y="31"/>
                  </a:lnTo>
                  <a:lnTo>
                    <a:pt x="452" y="24"/>
                  </a:lnTo>
                  <a:lnTo>
                    <a:pt x="485" y="12"/>
                  </a:lnTo>
                  <a:lnTo>
                    <a:pt x="509" y="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34" name="Freeform 6"/>
            <p:cNvSpPr/>
            <p:nvPr/>
          </p:nvSpPr>
          <p:spPr>
            <a:xfrm>
              <a:off x="4781" y="1662"/>
              <a:ext cx="176" cy="140"/>
            </a:xfrm>
            <a:custGeom>
              <a:avLst/>
              <a:gdLst>
                <a:gd name="txL" fmla="*/ 0 w 306"/>
                <a:gd name="txT" fmla="*/ 0 h 236"/>
                <a:gd name="txR" fmla="*/ 306 w 306"/>
                <a:gd name="txB" fmla="*/ 236 h 236"/>
              </a:gdLst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306" h="236">
                  <a:moveTo>
                    <a:pt x="288" y="11"/>
                  </a:moveTo>
                  <a:lnTo>
                    <a:pt x="242" y="46"/>
                  </a:lnTo>
                  <a:lnTo>
                    <a:pt x="207" y="72"/>
                  </a:lnTo>
                  <a:lnTo>
                    <a:pt x="191" y="84"/>
                  </a:lnTo>
                  <a:lnTo>
                    <a:pt x="0" y="231"/>
                  </a:lnTo>
                  <a:lnTo>
                    <a:pt x="1" y="235"/>
                  </a:lnTo>
                  <a:lnTo>
                    <a:pt x="260" y="37"/>
                  </a:lnTo>
                  <a:lnTo>
                    <a:pt x="298" y="9"/>
                  </a:lnTo>
                  <a:lnTo>
                    <a:pt x="299" y="4"/>
                  </a:lnTo>
                  <a:lnTo>
                    <a:pt x="305" y="4"/>
                  </a:lnTo>
                  <a:lnTo>
                    <a:pt x="304" y="0"/>
                  </a:lnTo>
                  <a:lnTo>
                    <a:pt x="295" y="0"/>
                  </a:lnTo>
                  <a:lnTo>
                    <a:pt x="292" y="3"/>
                  </a:lnTo>
                  <a:lnTo>
                    <a:pt x="292" y="8"/>
                  </a:lnTo>
                  <a:lnTo>
                    <a:pt x="288" y="1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35" name="Freeform 7"/>
            <p:cNvSpPr/>
            <p:nvPr/>
          </p:nvSpPr>
          <p:spPr>
            <a:xfrm>
              <a:off x="4782" y="1664"/>
              <a:ext cx="175" cy="140"/>
            </a:xfrm>
            <a:custGeom>
              <a:avLst/>
              <a:gdLst>
                <a:gd name="txL" fmla="*/ 0 w 305"/>
                <a:gd name="txT" fmla="*/ 0 h 235"/>
                <a:gd name="txR" fmla="*/ 305 w 305"/>
                <a:gd name="txB" fmla="*/ 235 h 235"/>
              </a:gdLst>
              <a:ahLst/>
              <a:cxnLst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0" y="2"/>
                </a:cxn>
              </a:cxnLst>
              <a:rect l="txL" t="txT" r="txR" b="txB"/>
              <a:pathLst>
                <a:path w="305" h="235">
                  <a:moveTo>
                    <a:pt x="0" y="231"/>
                  </a:moveTo>
                  <a:lnTo>
                    <a:pt x="2" y="233"/>
                  </a:lnTo>
                  <a:lnTo>
                    <a:pt x="5" y="234"/>
                  </a:lnTo>
                  <a:lnTo>
                    <a:pt x="7" y="232"/>
                  </a:lnTo>
                  <a:lnTo>
                    <a:pt x="190" y="92"/>
                  </a:lnTo>
                  <a:lnTo>
                    <a:pt x="194" y="88"/>
                  </a:lnTo>
                  <a:lnTo>
                    <a:pt x="222" y="67"/>
                  </a:lnTo>
                  <a:lnTo>
                    <a:pt x="260" y="37"/>
                  </a:lnTo>
                  <a:lnTo>
                    <a:pt x="268" y="32"/>
                  </a:lnTo>
                  <a:lnTo>
                    <a:pt x="289" y="16"/>
                  </a:lnTo>
                  <a:lnTo>
                    <a:pt x="303" y="5"/>
                  </a:lnTo>
                  <a:lnTo>
                    <a:pt x="304" y="0"/>
                  </a:lnTo>
                  <a:lnTo>
                    <a:pt x="297" y="0"/>
                  </a:lnTo>
                  <a:lnTo>
                    <a:pt x="297" y="4"/>
                  </a:lnTo>
                  <a:lnTo>
                    <a:pt x="259" y="33"/>
                  </a:lnTo>
                  <a:lnTo>
                    <a:pt x="0" y="23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36" name="Freeform 8"/>
            <p:cNvSpPr/>
            <p:nvPr/>
          </p:nvSpPr>
          <p:spPr>
            <a:xfrm>
              <a:off x="4956" y="1662"/>
              <a:ext cx="162" cy="47"/>
            </a:xfrm>
            <a:custGeom>
              <a:avLst/>
              <a:gdLst>
                <a:gd name="txL" fmla="*/ 0 w 283"/>
                <a:gd name="txT" fmla="*/ 0 h 79"/>
                <a:gd name="txR" fmla="*/ 283 w 283"/>
                <a:gd name="txB" fmla="*/ 79 h 79"/>
              </a:gdLst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</a:cxnLst>
              <a:rect l="txL" t="txT" r="txR" b="txB"/>
              <a:pathLst>
                <a:path w="283" h="79">
                  <a:moveTo>
                    <a:pt x="280" y="78"/>
                  </a:moveTo>
                  <a:lnTo>
                    <a:pt x="282" y="72"/>
                  </a:lnTo>
                  <a:lnTo>
                    <a:pt x="234" y="60"/>
                  </a:lnTo>
                  <a:lnTo>
                    <a:pt x="10" y="6"/>
                  </a:lnTo>
                  <a:lnTo>
                    <a:pt x="9" y="2"/>
                  </a:lnTo>
                  <a:lnTo>
                    <a:pt x="0" y="0"/>
                  </a:lnTo>
                  <a:lnTo>
                    <a:pt x="1" y="4"/>
                  </a:lnTo>
                  <a:lnTo>
                    <a:pt x="11" y="14"/>
                  </a:lnTo>
                  <a:lnTo>
                    <a:pt x="38" y="20"/>
                  </a:lnTo>
                  <a:lnTo>
                    <a:pt x="178" y="54"/>
                  </a:lnTo>
                  <a:lnTo>
                    <a:pt x="280" y="7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37" name="Freeform 9"/>
            <p:cNvSpPr/>
            <p:nvPr/>
          </p:nvSpPr>
          <p:spPr>
            <a:xfrm>
              <a:off x="4961" y="1874"/>
              <a:ext cx="23" cy="140"/>
            </a:xfrm>
            <a:custGeom>
              <a:avLst/>
              <a:gdLst>
                <a:gd name="txL" fmla="*/ 0 w 41"/>
                <a:gd name="txT" fmla="*/ 0 h 235"/>
                <a:gd name="txR" fmla="*/ 41 w 41"/>
                <a:gd name="txB" fmla="*/ 235 h 235"/>
              </a:gdLst>
              <a:ahLst/>
              <a:cxnLst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1" y="2"/>
                </a:cxn>
              </a:cxnLst>
              <a:rect l="txL" t="txT" r="txR" b="txB"/>
              <a:pathLst>
                <a:path w="41" h="235">
                  <a:moveTo>
                    <a:pt x="40" y="234"/>
                  </a:moveTo>
                  <a:lnTo>
                    <a:pt x="40" y="42"/>
                  </a:lnTo>
                  <a:lnTo>
                    <a:pt x="37" y="37"/>
                  </a:lnTo>
                  <a:lnTo>
                    <a:pt x="33" y="31"/>
                  </a:lnTo>
                  <a:lnTo>
                    <a:pt x="27" y="23"/>
                  </a:lnTo>
                  <a:lnTo>
                    <a:pt x="20" y="16"/>
                  </a:lnTo>
                  <a:lnTo>
                    <a:pt x="0" y="0"/>
                  </a:lnTo>
                  <a:lnTo>
                    <a:pt x="0" y="234"/>
                  </a:lnTo>
                  <a:lnTo>
                    <a:pt x="40" y="23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38" name="Freeform 10"/>
            <p:cNvSpPr/>
            <p:nvPr/>
          </p:nvSpPr>
          <p:spPr>
            <a:xfrm>
              <a:off x="4956" y="1667"/>
              <a:ext cx="134" cy="140"/>
            </a:xfrm>
            <a:custGeom>
              <a:avLst/>
              <a:gdLst>
                <a:gd name="txL" fmla="*/ 0 w 233"/>
                <a:gd name="txT" fmla="*/ 0 h 235"/>
                <a:gd name="txR" fmla="*/ 233 w 233"/>
                <a:gd name="txB" fmla="*/ 235 h 235"/>
              </a:gdLst>
              <a:ahLst/>
              <a:cxnLst>
                <a:cxn ang="0">
                  <a:pos x="1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</a:cxnLst>
              <a:rect l="txL" t="txT" r="txR" b="txB"/>
              <a:pathLst>
                <a:path w="233" h="235">
                  <a:moveTo>
                    <a:pt x="209" y="216"/>
                  </a:moveTo>
                  <a:lnTo>
                    <a:pt x="227" y="234"/>
                  </a:lnTo>
                  <a:lnTo>
                    <a:pt x="232" y="228"/>
                  </a:lnTo>
                  <a:lnTo>
                    <a:pt x="97" y="95"/>
                  </a:lnTo>
                  <a:lnTo>
                    <a:pt x="94" y="91"/>
                  </a:lnTo>
                  <a:lnTo>
                    <a:pt x="0" y="0"/>
                  </a:lnTo>
                  <a:lnTo>
                    <a:pt x="0" y="6"/>
                  </a:lnTo>
                  <a:lnTo>
                    <a:pt x="5" y="11"/>
                  </a:lnTo>
                  <a:lnTo>
                    <a:pt x="10" y="16"/>
                  </a:lnTo>
                  <a:lnTo>
                    <a:pt x="16" y="21"/>
                  </a:lnTo>
                  <a:lnTo>
                    <a:pt x="30" y="36"/>
                  </a:lnTo>
                  <a:lnTo>
                    <a:pt x="42" y="48"/>
                  </a:lnTo>
                  <a:lnTo>
                    <a:pt x="169" y="175"/>
                  </a:lnTo>
                  <a:lnTo>
                    <a:pt x="173" y="179"/>
                  </a:lnTo>
                  <a:lnTo>
                    <a:pt x="192" y="199"/>
                  </a:lnTo>
                  <a:lnTo>
                    <a:pt x="198" y="205"/>
                  </a:lnTo>
                  <a:lnTo>
                    <a:pt x="207" y="214"/>
                  </a:lnTo>
                  <a:lnTo>
                    <a:pt x="209" y="2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39" name="Freeform 11"/>
            <p:cNvSpPr/>
            <p:nvPr/>
          </p:nvSpPr>
          <p:spPr>
            <a:xfrm>
              <a:off x="4956" y="1664"/>
              <a:ext cx="135" cy="139"/>
            </a:xfrm>
            <a:custGeom>
              <a:avLst/>
              <a:gdLst>
                <a:gd name="txL" fmla="*/ 0 w 236"/>
                <a:gd name="txT" fmla="*/ 0 h 234"/>
                <a:gd name="txR" fmla="*/ 236 w 236"/>
                <a:gd name="txB" fmla="*/ 234 h 234"/>
              </a:gdLst>
              <a:ahLst/>
              <a:cxnLst>
                <a:cxn ang="0">
                  <a:pos x="2" y="2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2" y="2"/>
                </a:cxn>
              </a:cxnLst>
              <a:rect l="txL" t="txT" r="txR" b="txB"/>
              <a:pathLst>
                <a:path w="236" h="234">
                  <a:moveTo>
                    <a:pt x="233" y="233"/>
                  </a:moveTo>
                  <a:lnTo>
                    <a:pt x="235" y="230"/>
                  </a:lnTo>
                  <a:lnTo>
                    <a:pt x="221" y="216"/>
                  </a:lnTo>
                  <a:lnTo>
                    <a:pt x="218" y="214"/>
                  </a:lnTo>
                  <a:lnTo>
                    <a:pt x="187" y="184"/>
                  </a:lnTo>
                  <a:lnTo>
                    <a:pt x="54" y="51"/>
                  </a:lnTo>
                  <a:lnTo>
                    <a:pt x="38" y="36"/>
                  </a:lnTo>
                  <a:lnTo>
                    <a:pt x="17" y="15"/>
                  </a:lnTo>
                  <a:lnTo>
                    <a:pt x="1" y="0"/>
                  </a:lnTo>
                  <a:lnTo>
                    <a:pt x="0" y="5"/>
                  </a:lnTo>
                  <a:lnTo>
                    <a:pt x="233" y="23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40" name="Line 12"/>
            <p:cNvSpPr/>
            <p:nvPr/>
          </p:nvSpPr>
          <p:spPr>
            <a:xfrm>
              <a:off x="4973" y="1884"/>
              <a:ext cx="0" cy="129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41" name="Line 13"/>
            <p:cNvSpPr/>
            <p:nvPr/>
          </p:nvSpPr>
          <p:spPr>
            <a:xfrm flipV="1">
              <a:off x="4977" y="1889"/>
              <a:ext cx="0" cy="124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42" name="Line 14"/>
            <p:cNvSpPr/>
            <p:nvPr/>
          </p:nvSpPr>
          <p:spPr>
            <a:xfrm flipV="1">
              <a:off x="4982" y="1896"/>
              <a:ext cx="0" cy="117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43" name="Freeform 15"/>
            <p:cNvSpPr/>
            <p:nvPr/>
          </p:nvSpPr>
          <p:spPr>
            <a:xfrm>
              <a:off x="5007" y="1913"/>
              <a:ext cx="117" cy="104"/>
            </a:xfrm>
            <a:custGeom>
              <a:avLst/>
              <a:gdLst>
                <a:gd name="txL" fmla="*/ 0 w 204"/>
                <a:gd name="txT" fmla="*/ 0 h 174"/>
                <a:gd name="txR" fmla="*/ 204 w 204"/>
                <a:gd name="txB" fmla="*/ 174 h 174"/>
              </a:gdLst>
              <a:ahLst/>
              <a:cxnLst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2"/>
                </a:cxn>
                <a:cxn ang="0">
                  <a:pos x="1" y="2"/>
                </a:cxn>
              </a:cxnLst>
              <a:rect l="txL" t="txT" r="txR" b="txB"/>
              <a:pathLst>
                <a:path w="204" h="174">
                  <a:moveTo>
                    <a:pt x="203" y="173"/>
                  </a:moveTo>
                  <a:lnTo>
                    <a:pt x="185" y="158"/>
                  </a:lnTo>
                  <a:lnTo>
                    <a:pt x="181" y="154"/>
                  </a:lnTo>
                  <a:lnTo>
                    <a:pt x="162" y="138"/>
                  </a:lnTo>
                  <a:lnTo>
                    <a:pt x="152" y="129"/>
                  </a:lnTo>
                  <a:lnTo>
                    <a:pt x="134" y="114"/>
                  </a:lnTo>
                  <a:lnTo>
                    <a:pt x="85" y="70"/>
                  </a:lnTo>
                  <a:lnTo>
                    <a:pt x="75" y="61"/>
                  </a:lnTo>
                  <a:lnTo>
                    <a:pt x="66" y="54"/>
                  </a:lnTo>
                  <a:lnTo>
                    <a:pt x="55" y="44"/>
                  </a:lnTo>
                  <a:lnTo>
                    <a:pt x="4" y="0"/>
                  </a:lnTo>
                  <a:lnTo>
                    <a:pt x="0" y="2"/>
                  </a:lnTo>
                  <a:lnTo>
                    <a:pt x="195" y="173"/>
                  </a:lnTo>
                  <a:lnTo>
                    <a:pt x="203" y="17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44" name="Freeform 16"/>
            <p:cNvSpPr/>
            <p:nvPr/>
          </p:nvSpPr>
          <p:spPr>
            <a:xfrm>
              <a:off x="5062" y="1708"/>
              <a:ext cx="68" cy="101"/>
            </a:xfrm>
            <a:custGeom>
              <a:avLst/>
              <a:gdLst>
                <a:gd name="txL" fmla="*/ 0 w 120"/>
                <a:gd name="txT" fmla="*/ 0 h 170"/>
                <a:gd name="txR" fmla="*/ 120 w 120"/>
                <a:gd name="txB" fmla="*/ 170 h 17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20" h="170">
                  <a:moveTo>
                    <a:pt x="36" y="144"/>
                  </a:moveTo>
                  <a:lnTo>
                    <a:pt x="61" y="134"/>
                  </a:lnTo>
                  <a:lnTo>
                    <a:pt x="66" y="134"/>
                  </a:lnTo>
                  <a:lnTo>
                    <a:pt x="73" y="132"/>
                  </a:lnTo>
                  <a:lnTo>
                    <a:pt x="83" y="129"/>
                  </a:lnTo>
                  <a:lnTo>
                    <a:pt x="91" y="125"/>
                  </a:lnTo>
                  <a:lnTo>
                    <a:pt x="100" y="119"/>
                  </a:lnTo>
                  <a:lnTo>
                    <a:pt x="101" y="123"/>
                  </a:lnTo>
                  <a:lnTo>
                    <a:pt x="99" y="128"/>
                  </a:lnTo>
                  <a:lnTo>
                    <a:pt x="95" y="134"/>
                  </a:lnTo>
                  <a:lnTo>
                    <a:pt x="88" y="141"/>
                  </a:lnTo>
                  <a:lnTo>
                    <a:pt x="80" y="148"/>
                  </a:lnTo>
                  <a:lnTo>
                    <a:pt x="67" y="157"/>
                  </a:lnTo>
                  <a:lnTo>
                    <a:pt x="47" y="169"/>
                  </a:lnTo>
                  <a:lnTo>
                    <a:pt x="75" y="162"/>
                  </a:lnTo>
                  <a:lnTo>
                    <a:pt x="81" y="156"/>
                  </a:lnTo>
                  <a:lnTo>
                    <a:pt x="86" y="152"/>
                  </a:lnTo>
                  <a:lnTo>
                    <a:pt x="94" y="144"/>
                  </a:lnTo>
                  <a:lnTo>
                    <a:pt x="102" y="135"/>
                  </a:lnTo>
                  <a:lnTo>
                    <a:pt x="106" y="128"/>
                  </a:lnTo>
                  <a:lnTo>
                    <a:pt x="108" y="120"/>
                  </a:lnTo>
                  <a:lnTo>
                    <a:pt x="109" y="112"/>
                  </a:lnTo>
                  <a:lnTo>
                    <a:pt x="113" y="104"/>
                  </a:lnTo>
                  <a:lnTo>
                    <a:pt x="116" y="92"/>
                  </a:lnTo>
                  <a:lnTo>
                    <a:pt x="118" y="81"/>
                  </a:lnTo>
                  <a:lnTo>
                    <a:pt x="119" y="70"/>
                  </a:lnTo>
                  <a:lnTo>
                    <a:pt x="119" y="51"/>
                  </a:lnTo>
                  <a:lnTo>
                    <a:pt x="117" y="35"/>
                  </a:lnTo>
                  <a:lnTo>
                    <a:pt x="112" y="20"/>
                  </a:lnTo>
                  <a:lnTo>
                    <a:pt x="101" y="0"/>
                  </a:lnTo>
                  <a:lnTo>
                    <a:pt x="95" y="1"/>
                  </a:lnTo>
                  <a:lnTo>
                    <a:pt x="103" y="15"/>
                  </a:lnTo>
                  <a:lnTo>
                    <a:pt x="107" y="28"/>
                  </a:lnTo>
                  <a:lnTo>
                    <a:pt x="111" y="43"/>
                  </a:lnTo>
                  <a:lnTo>
                    <a:pt x="113" y="53"/>
                  </a:lnTo>
                  <a:lnTo>
                    <a:pt x="113" y="69"/>
                  </a:lnTo>
                  <a:lnTo>
                    <a:pt x="112" y="78"/>
                  </a:lnTo>
                  <a:lnTo>
                    <a:pt x="111" y="88"/>
                  </a:lnTo>
                  <a:lnTo>
                    <a:pt x="108" y="99"/>
                  </a:lnTo>
                  <a:lnTo>
                    <a:pt x="105" y="99"/>
                  </a:lnTo>
                  <a:lnTo>
                    <a:pt x="98" y="99"/>
                  </a:lnTo>
                  <a:lnTo>
                    <a:pt x="92" y="100"/>
                  </a:lnTo>
                  <a:lnTo>
                    <a:pt x="86" y="103"/>
                  </a:lnTo>
                  <a:lnTo>
                    <a:pt x="80" y="104"/>
                  </a:lnTo>
                  <a:lnTo>
                    <a:pt x="75" y="107"/>
                  </a:lnTo>
                  <a:lnTo>
                    <a:pt x="72" y="109"/>
                  </a:lnTo>
                  <a:lnTo>
                    <a:pt x="71" y="109"/>
                  </a:lnTo>
                  <a:lnTo>
                    <a:pt x="45" y="110"/>
                  </a:lnTo>
                  <a:lnTo>
                    <a:pt x="30" y="110"/>
                  </a:lnTo>
                  <a:lnTo>
                    <a:pt x="0" y="108"/>
                  </a:lnTo>
                  <a:lnTo>
                    <a:pt x="3" y="112"/>
                  </a:lnTo>
                  <a:lnTo>
                    <a:pt x="36" y="113"/>
                  </a:lnTo>
                  <a:lnTo>
                    <a:pt x="63" y="113"/>
                  </a:lnTo>
                  <a:lnTo>
                    <a:pt x="62" y="115"/>
                  </a:lnTo>
                  <a:lnTo>
                    <a:pt x="58" y="119"/>
                  </a:lnTo>
                  <a:lnTo>
                    <a:pt x="55" y="123"/>
                  </a:lnTo>
                  <a:lnTo>
                    <a:pt x="54" y="127"/>
                  </a:lnTo>
                  <a:lnTo>
                    <a:pt x="55" y="130"/>
                  </a:lnTo>
                  <a:lnTo>
                    <a:pt x="56" y="132"/>
                  </a:lnTo>
                  <a:lnTo>
                    <a:pt x="33" y="141"/>
                  </a:lnTo>
                  <a:lnTo>
                    <a:pt x="36" y="14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45" name="Freeform 17"/>
            <p:cNvSpPr/>
            <p:nvPr/>
          </p:nvSpPr>
          <p:spPr>
            <a:xfrm>
              <a:off x="4987" y="1786"/>
              <a:ext cx="83" cy="17"/>
            </a:xfrm>
            <a:custGeom>
              <a:avLst/>
              <a:gdLst>
                <a:gd name="txL" fmla="*/ 0 w 145"/>
                <a:gd name="txT" fmla="*/ 0 h 29"/>
                <a:gd name="txR" fmla="*/ 145 w 145"/>
                <a:gd name="txB" fmla="*/ 29 h 2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45" h="29">
                  <a:moveTo>
                    <a:pt x="3" y="21"/>
                  </a:moveTo>
                  <a:lnTo>
                    <a:pt x="4" y="24"/>
                  </a:lnTo>
                  <a:lnTo>
                    <a:pt x="3" y="26"/>
                  </a:lnTo>
                  <a:lnTo>
                    <a:pt x="0" y="28"/>
                  </a:lnTo>
                  <a:lnTo>
                    <a:pt x="25" y="27"/>
                  </a:lnTo>
                  <a:lnTo>
                    <a:pt x="59" y="24"/>
                  </a:lnTo>
                  <a:lnTo>
                    <a:pt x="79" y="21"/>
                  </a:lnTo>
                  <a:lnTo>
                    <a:pt x="106" y="16"/>
                  </a:lnTo>
                  <a:lnTo>
                    <a:pt x="124" y="12"/>
                  </a:lnTo>
                  <a:lnTo>
                    <a:pt x="126" y="10"/>
                  </a:lnTo>
                  <a:lnTo>
                    <a:pt x="130" y="10"/>
                  </a:lnTo>
                  <a:lnTo>
                    <a:pt x="144" y="6"/>
                  </a:lnTo>
                  <a:lnTo>
                    <a:pt x="138" y="0"/>
                  </a:lnTo>
                  <a:lnTo>
                    <a:pt x="128" y="3"/>
                  </a:lnTo>
                  <a:lnTo>
                    <a:pt x="124" y="7"/>
                  </a:lnTo>
                  <a:lnTo>
                    <a:pt x="121" y="6"/>
                  </a:lnTo>
                  <a:lnTo>
                    <a:pt x="94" y="11"/>
                  </a:lnTo>
                  <a:lnTo>
                    <a:pt x="72" y="15"/>
                  </a:lnTo>
                  <a:lnTo>
                    <a:pt x="46" y="18"/>
                  </a:lnTo>
                  <a:lnTo>
                    <a:pt x="37" y="19"/>
                  </a:lnTo>
                  <a:lnTo>
                    <a:pt x="30" y="19"/>
                  </a:lnTo>
                  <a:lnTo>
                    <a:pt x="3" y="2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46" name="Line 18"/>
            <p:cNvSpPr/>
            <p:nvPr/>
          </p:nvSpPr>
          <p:spPr>
            <a:xfrm flipV="1">
              <a:off x="5021" y="1929"/>
              <a:ext cx="0" cy="82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47" name="Freeform 19"/>
            <p:cNvSpPr/>
            <p:nvPr/>
          </p:nvSpPr>
          <p:spPr>
            <a:xfrm>
              <a:off x="4976" y="1753"/>
              <a:ext cx="80" cy="21"/>
            </a:xfrm>
            <a:custGeom>
              <a:avLst/>
              <a:gdLst>
                <a:gd name="txL" fmla="*/ 0 w 139"/>
                <a:gd name="txT" fmla="*/ 0 h 36"/>
                <a:gd name="txR" fmla="*/ 139 w 139"/>
                <a:gd name="txB" fmla="*/ 36 h 36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39" h="36">
                  <a:moveTo>
                    <a:pt x="138" y="35"/>
                  </a:moveTo>
                  <a:lnTo>
                    <a:pt x="134" y="30"/>
                  </a:lnTo>
                  <a:lnTo>
                    <a:pt x="127" y="30"/>
                  </a:lnTo>
                  <a:lnTo>
                    <a:pt x="98" y="25"/>
                  </a:lnTo>
                  <a:lnTo>
                    <a:pt x="74" y="21"/>
                  </a:lnTo>
                  <a:lnTo>
                    <a:pt x="48" y="14"/>
                  </a:lnTo>
                  <a:lnTo>
                    <a:pt x="38" y="11"/>
                  </a:lnTo>
                  <a:lnTo>
                    <a:pt x="14" y="3"/>
                  </a:lnTo>
                  <a:lnTo>
                    <a:pt x="5" y="2"/>
                  </a:lnTo>
                  <a:lnTo>
                    <a:pt x="0" y="0"/>
                  </a:lnTo>
                  <a:lnTo>
                    <a:pt x="1" y="5"/>
                  </a:lnTo>
                  <a:lnTo>
                    <a:pt x="30" y="13"/>
                  </a:lnTo>
                  <a:lnTo>
                    <a:pt x="35" y="14"/>
                  </a:lnTo>
                  <a:lnTo>
                    <a:pt x="51" y="19"/>
                  </a:lnTo>
                  <a:lnTo>
                    <a:pt x="75" y="25"/>
                  </a:lnTo>
                  <a:lnTo>
                    <a:pt x="95" y="29"/>
                  </a:lnTo>
                  <a:lnTo>
                    <a:pt x="120" y="33"/>
                  </a:lnTo>
                  <a:lnTo>
                    <a:pt x="138" y="35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48" name="Freeform 20"/>
            <p:cNvSpPr/>
            <p:nvPr/>
          </p:nvSpPr>
          <p:spPr>
            <a:xfrm>
              <a:off x="5002" y="1953"/>
              <a:ext cx="19" cy="64"/>
            </a:xfrm>
            <a:custGeom>
              <a:avLst/>
              <a:gdLst>
                <a:gd name="txL" fmla="*/ 0 w 34"/>
                <a:gd name="txT" fmla="*/ 0 h 107"/>
                <a:gd name="txR" fmla="*/ 34 w 34"/>
                <a:gd name="txB" fmla="*/ 107 h 107"/>
              </a:gdLst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4" h="107">
                  <a:moveTo>
                    <a:pt x="33" y="106"/>
                  </a:moveTo>
                  <a:lnTo>
                    <a:pt x="0" y="0"/>
                  </a:lnTo>
                  <a:lnTo>
                    <a:pt x="0" y="31"/>
                  </a:lnTo>
                  <a:lnTo>
                    <a:pt x="23" y="106"/>
                  </a:lnTo>
                  <a:lnTo>
                    <a:pt x="33" y="10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49" name="Freeform 21"/>
            <p:cNvSpPr/>
            <p:nvPr/>
          </p:nvSpPr>
          <p:spPr>
            <a:xfrm>
              <a:off x="5021" y="1945"/>
              <a:ext cx="19" cy="72"/>
            </a:xfrm>
            <a:custGeom>
              <a:avLst/>
              <a:gdLst>
                <a:gd name="txL" fmla="*/ 0 w 32"/>
                <a:gd name="txT" fmla="*/ 0 h 121"/>
                <a:gd name="txR" fmla="*/ 32 w 32"/>
                <a:gd name="txB" fmla="*/ 121 h 121"/>
              </a:gdLst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1"/>
                </a:cxn>
              </a:cxnLst>
              <a:rect l="txL" t="txT" r="txR" b="txB"/>
              <a:pathLst>
                <a:path w="32" h="121">
                  <a:moveTo>
                    <a:pt x="0" y="0"/>
                  </a:moveTo>
                  <a:lnTo>
                    <a:pt x="31" y="0"/>
                  </a:lnTo>
                  <a:lnTo>
                    <a:pt x="31" y="12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0" name="Freeform 22"/>
            <p:cNvSpPr/>
            <p:nvPr/>
          </p:nvSpPr>
          <p:spPr>
            <a:xfrm>
              <a:off x="4891" y="1716"/>
              <a:ext cx="66" cy="32"/>
            </a:xfrm>
            <a:custGeom>
              <a:avLst/>
              <a:gdLst>
                <a:gd name="txL" fmla="*/ 0 w 115"/>
                <a:gd name="txT" fmla="*/ 0 h 54"/>
                <a:gd name="txR" fmla="*/ 115 w 115"/>
                <a:gd name="txB" fmla="*/ 54 h 54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15" h="54">
                  <a:moveTo>
                    <a:pt x="114" y="53"/>
                  </a:moveTo>
                  <a:lnTo>
                    <a:pt x="113" y="48"/>
                  </a:lnTo>
                  <a:lnTo>
                    <a:pt x="86" y="38"/>
                  </a:lnTo>
                  <a:lnTo>
                    <a:pt x="66" y="30"/>
                  </a:lnTo>
                  <a:lnTo>
                    <a:pt x="61" y="28"/>
                  </a:lnTo>
                  <a:lnTo>
                    <a:pt x="48" y="22"/>
                  </a:lnTo>
                  <a:lnTo>
                    <a:pt x="31" y="14"/>
                  </a:lnTo>
                  <a:lnTo>
                    <a:pt x="22" y="10"/>
                  </a:lnTo>
                  <a:lnTo>
                    <a:pt x="9" y="3"/>
                  </a:lnTo>
                  <a:lnTo>
                    <a:pt x="4" y="0"/>
                  </a:lnTo>
                  <a:lnTo>
                    <a:pt x="0" y="4"/>
                  </a:lnTo>
                  <a:lnTo>
                    <a:pt x="3" y="6"/>
                  </a:lnTo>
                  <a:lnTo>
                    <a:pt x="11" y="11"/>
                  </a:lnTo>
                  <a:lnTo>
                    <a:pt x="46" y="26"/>
                  </a:lnTo>
                  <a:lnTo>
                    <a:pt x="85" y="43"/>
                  </a:lnTo>
                  <a:lnTo>
                    <a:pt x="108" y="51"/>
                  </a:lnTo>
                  <a:lnTo>
                    <a:pt x="114" y="5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1" name="Freeform 23"/>
            <p:cNvSpPr/>
            <p:nvPr/>
          </p:nvSpPr>
          <p:spPr>
            <a:xfrm>
              <a:off x="4948" y="2014"/>
              <a:ext cx="66" cy="10"/>
            </a:xfrm>
            <a:custGeom>
              <a:avLst/>
              <a:gdLst>
                <a:gd name="txL" fmla="*/ 0 w 115"/>
                <a:gd name="txT" fmla="*/ 0 h 17"/>
                <a:gd name="txR" fmla="*/ 115 w 115"/>
                <a:gd name="txB" fmla="*/ 17 h 17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115" h="17">
                  <a:moveTo>
                    <a:pt x="62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114" y="16"/>
                  </a:lnTo>
                  <a:lnTo>
                    <a:pt x="114" y="0"/>
                  </a:lnTo>
                  <a:lnTo>
                    <a:pt x="94" y="0"/>
                  </a:lnTo>
                  <a:lnTo>
                    <a:pt x="62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2" name="Freeform 24"/>
            <p:cNvSpPr/>
            <p:nvPr/>
          </p:nvSpPr>
          <p:spPr>
            <a:xfrm>
              <a:off x="5002" y="1845"/>
              <a:ext cx="46" cy="67"/>
            </a:xfrm>
            <a:custGeom>
              <a:avLst/>
              <a:gdLst>
                <a:gd name="txL" fmla="*/ 0 w 80"/>
                <a:gd name="txT" fmla="*/ 0 h 112"/>
                <a:gd name="txR" fmla="*/ 80 w 80"/>
                <a:gd name="txB" fmla="*/ 112 h 112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80" h="112">
                  <a:moveTo>
                    <a:pt x="79" y="0"/>
                  </a:moveTo>
                  <a:lnTo>
                    <a:pt x="72" y="2"/>
                  </a:lnTo>
                  <a:lnTo>
                    <a:pt x="72" y="66"/>
                  </a:lnTo>
                  <a:lnTo>
                    <a:pt x="35" y="66"/>
                  </a:lnTo>
                  <a:lnTo>
                    <a:pt x="35" y="19"/>
                  </a:lnTo>
                  <a:lnTo>
                    <a:pt x="27" y="20"/>
                  </a:lnTo>
                  <a:lnTo>
                    <a:pt x="27" y="67"/>
                  </a:lnTo>
                  <a:lnTo>
                    <a:pt x="0" y="67"/>
                  </a:lnTo>
                  <a:lnTo>
                    <a:pt x="1" y="74"/>
                  </a:lnTo>
                  <a:lnTo>
                    <a:pt x="35" y="74"/>
                  </a:lnTo>
                  <a:lnTo>
                    <a:pt x="70" y="74"/>
                  </a:lnTo>
                  <a:lnTo>
                    <a:pt x="48" y="87"/>
                  </a:lnTo>
                  <a:lnTo>
                    <a:pt x="35" y="95"/>
                  </a:lnTo>
                  <a:lnTo>
                    <a:pt x="13" y="106"/>
                  </a:lnTo>
                  <a:lnTo>
                    <a:pt x="19" y="111"/>
                  </a:lnTo>
                  <a:lnTo>
                    <a:pt x="20" y="109"/>
                  </a:lnTo>
                  <a:lnTo>
                    <a:pt x="79" y="75"/>
                  </a:lnTo>
                  <a:lnTo>
                    <a:pt x="79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3" name="Freeform 25"/>
            <p:cNvSpPr/>
            <p:nvPr/>
          </p:nvSpPr>
          <p:spPr>
            <a:xfrm>
              <a:off x="4882" y="1668"/>
              <a:ext cx="65" cy="47"/>
            </a:xfrm>
            <a:custGeom>
              <a:avLst/>
              <a:gdLst>
                <a:gd name="txL" fmla="*/ 0 w 114"/>
                <a:gd name="txT" fmla="*/ 0 h 79"/>
                <a:gd name="txR" fmla="*/ 114 w 114"/>
                <a:gd name="txB" fmla="*/ 79 h 79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14" h="79">
                  <a:moveTo>
                    <a:pt x="0" y="71"/>
                  </a:moveTo>
                  <a:lnTo>
                    <a:pt x="4" y="78"/>
                  </a:lnTo>
                  <a:lnTo>
                    <a:pt x="7" y="75"/>
                  </a:lnTo>
                  <a:lnTo>
                    <a:pt x="32" y="61"/>
                  </a:lnTo>
                  <a:lnTo>
                    <a:pt x="67" y="34"/>
                  </a:lnTo>
                  <a:lnTo>
                    <a:pt x="113" y="0"/>
                  </a:lnTo>
                  <a:lnTo>
                    <a:pt x="49" y="39"/>
                  </a:lnTo>
                  <a:lnTo>
                    <a:pt x="0" y="7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4" name="Freeform 26"/>
            <p:cNvSpPr/>
            <p:nvPr/>
          </p:nvSpPr>
          <p:spPr>
            <a:xfrm>
              <a:off x="4965" y="1739"/>
              <a:ext cx="17" cy="66"/>
            </a:xfrm>
            <a:custGeom>
              <a:avLst/>
              <a:gdLst>
                <a:gd name="txL" fmla="*/ 0 w 30"/>
                <a:gd name="txT" fmla="*/ 0 h 110"/>
                <a:gd name="txR" fmla="*/ 30 w 30"/>
                <a:gd name="txB" fmla="*/ 110 h 110"/>
              </a:gdLst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110">
                  <a:moveTo>
                    <a:pt x="19" y="23"/>
                  </a:moveTo>
                  <a:lnTo>
                    <a:pt x="16" y="0"/>
                  </a:lnTo>
                  <a:lnTo>
                    <a:pt x="14" y="1"/>
                  </a:lnTo>
                  <a:lnTo>
                    <a:pt x="12" y="2"/>
                  </a:lnTo>
                  <a:lnTo>
                    <a:pt x="7" y="3"/>
                  </a:lnTo>
                  <a:lnTo>
                    <a:pt x="3" y="4"/>
                  </a:lnTo>
                  <a:lnTo>
                    <a:pt x="0" y="4"/>
                  </a:lnTo>
                  <a:lnTo>
                    <a:pt x="14" y="109"/>
                  </a:lnTo>
                  <a:lnTo>
                    <a:pt x="29" y="107"/>
                  </a:lnTo>
                  <a:lnTo>
                    <a:pt x="28" y="96"/>
                  </a:lnTo>
                  <a:lnTo>
                    <a:pt x="22" y="53"/>
                  </a:lnTo>
                  <a:lnTo>
                    <a:pt x="19" y="28"/>
                  </a:lnTo>
                  <a:lnTo>
                    <a:pt x="19" y="2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5" name="Freeform 27"/>
            <p:cNvSpPr/>
            <p:nvPr/>
          </p:nvSpPr>
          <p:spPr>
            <a:xfrm>
              <a:off x="4956" y="1741"/>
              <a:ext cx="17" cy="64"/>
            </a:xfrm>
            <a:custGeom>
              <a:avLst/>
              <a:gdLst>
                <a:gd name="txL" fmla="*/ 0 w 30"/>
                <a:gd name="txT" fmla="*/ 0 h 107"/>
                <a:gd name="txR" fmla="*/ 30 w 30"/>
                <a:gd name="txB" fmla="*/ 107 h 10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0" h="107">
                  <a:moveTo>
                    <a:pt x="29" y="106"/>
                  </a:moveTo>
                  <a:lnTo>
                    <a:pt x="22" y="56"/>
                  </a:lnTo>
                  <a:lnTo>
                    <a:pt x="20" y="42"/>
                  </a:lnTo>
                  <a:lnTo>
                    <a:pt x="15" y="2"/>
                  </a:lnTo>
                  <a:lnTo>
                    <a:pt x="13" y="1"/>
                  </a:lnTo>
                  <a:lnTo>
                    <a:pt x="8" y="1"/>
                  </a:lnTo>
                  <a:lnTo>
                    <a:pt x="5" y="1"/>
                  </a:lnTo>
                  <a:lnTo>
                    <a:pt x="2" y="1"/>
                  </a:lnTo>
                  <a:lnTo>
                    <a:pt x="0" y="0"/>
                  </a:lnTo>
                  <a:lnTo>
                    <a:pt x="1" y="6"/>
                  </a:lnTo>
                  <a:lnTo>
                    <a:pt x="1" y="11"/>
                  </a:lnTo>
                  <a:lnTo>
                    <a:pt x="3" y="22"/>
                  </a:lnTo>
                  <a:lnTo>
                    <a:pt x="8" y="64"/>
                  </a:lnTo>
                  <a:lnTo>
                    <a:pt x="11" y="95"/>
                  </a:lnTo>
                  <a:lnTo>
                    <a:pt x="13" y="106"/>
                  </a:lnTo>
                  <a:lnTo>
                    <a:pt x="21" y="106"/>
                  </a:lnTo>
                  <a:lnTo>
                    <a:pt x="26" y="106"/>
                  </a:lnTo>
                  <a:lnTo>
                    <a:pt x="29" y="10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6" name="Freeform 28"/>
            <p:cNvSpPr/>
            <p:nvPr/>
          </p:nvSpPr>
          <p:spPr>
            <a:xfrm>
              <a:off x="4965" y="1741"/>
              <a:ext cx="9" cy="64"/>
            </a:xfrm>
            <a:custGeom>
              <a:avLst/>
              <a:gdLst>
                <a:gd name="txL" fmla="*/ 0 w 17"/>
                <a:gd name="txT" fmla="*/ 0 h 106"/>
                <a:gd name="txR" fmla="*/ 17 w 17"/>
                <a:gd name="txB" fmla="*/ 106 h 106"/>
              </a:gdLst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106">
                  <a:moveTo>
                    <a:pt x="16" y="105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5" y="41"/>
                  </a:lnTo>
                  <a:lnTo>
                    <a:pt x="7" y="55"/>
                  </a:lnTo>
                  <a:lnTo>
                    <a:pt x="13" y="105"/>
                  </a:lnTo>
                  <a:lnTo>
                    <a:pt x="16" y="105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7" name="Line 29"/>
            <p:cNvSpPr/>
            <p:nvPr/>
          </p:nvSpPr>
          <p:spPr>
            <a:xfrm>
              <a:off x="4963" y="1742"/>
              <a:ext cx="7" cy="61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58" name="Freeform 30"/>
            <p:cNvSpPr/>
            <p:nvPr/>
          </p:nvSpPr>
          <p:spPr>
            <a:xfrm>
              <a:off x="4961" y="1742"/>
              <a:ext cx="9" cy="63"/>
            </a:xfrm>
            <a:custGeom>
              <a:avLst/>
              <a:gdLst>
                <a:gd name="txL" fmla="*/ 0 w 17"/>
                <a:gd name="txT" fmla="*/ 0 h 105"/>
                <a:gd name="txR" fmla="*/ 17 w 17"/>
                <a:gd name="txB" fmla="*/ 105 h 105"/>
              </a:gdLst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105">
                  <a:moveTo>
                    <a:pt x="0" y="0"/>
                  </a:moveTo>
                  <a:lnTo>
                    <a:pt x="8" y="56"/>
                  </a:lnTo>
                  <a:lnTo>
                    <a:pt x="16" y="104"/>
                  </a:lnTo>
                  <a:lnTo>
                    <a:pt x="8" y="5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59" name="Line 31"/>
            <p:cNvSpPr/>
            <p:nvPr/>
          </p:nvSpPr>
          <p:spPr>
            <a:xfrm flipH="1" flipV="1">
              <a:off x="4952" y="1613"/>
              <a:ext cx="3" cy="49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60" name="Line 32"/>
            <p:cNvSpPr/>
            <p:nvPr/>
          </p:nvSpPr>
          <p:spPr>
            <a:xfrm flipV="1">
              <a:off x="4957" y="1619"/>
              <a:ext cx="5" cy="43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61" name="Freeform 33"/>
            <p:cNvSpPr/>
            <p:nvPr/>
          </p:nvSpPr>
          <p:spPr>
            <a:xfrm>
              <a:off x="4931" y="1680"/>
              <a:ext cx="43" cy="13"/>
            </a:xfrm>
            <a:custGeom>
              <a:avLst/>
              <a:gdLst>
                <a:gd name="txL" fmla="*/ 0 w 74"/>
                <a:gd name="txT" fmla="*/ 0 h 21"/>
                <a:gd name="txR" fmla="*/ 74 w 74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21">
                  <a:moveTo>
                    <a:pt x="0" y="10"/>
                  </a:moveTo>
                  <a:lnTo>
                    <a:pt x="6" y="16"/>
                  </a:lnTo>
                  <a:lnTo>
                    <a:pt x="14" y="15"/>
                  </a:lnTo>
                  <a:lnTo>
                    <a:pt x="21" y="18"/>
                  </a:lnTo>
                  <a:lnTo>
                    <a:pt x="27" y="19"/>
                  </a:lnTo>
                  <a:lnTo>
                    <a:pt x="38" y="20"/>
                  </a:lnTo>
                  <a:lnTo>
                    <a:pt x="50" y="19"/>
                  </a:lnTo>
                  <a:lnTo>
                    <a:pt x="63" y="17"/>
                  </a:lnTo>
                  <a:lnTo>
                    <a:pt x="73" y="14"/>
                  </a:lnTo>
                  <a:lnTo>
                    <a:pt x="59" y="0"/>
                  </a:lnTo>
                  <a:lnTo>
                    <a:pt x="58" y="5"/>
                  </a:lnTo>
                  <a:lnTo>
                    <a:pt x="58" y="9"/>
                  </a:lnTo>
                  <a:lnTo>
                    <a:pt x="48" y="8"/>
                  </a:lnTo>
                  <a:lnTo>
                    <a:pt x="47" y="11"/>
                  </a:lnTo>
                  <a:lnTo>
                    <a:pt x="46" y="13"/>
                  </a:lnTo>
                  <a:lnTo>
                    <a:pt x="38" y="13"/>
                  </a:lnTo>
                  <a:lnTo>
                    <a:pt x="37" y="8"/>
                  </a:lnTo>
                  <a:lnTo>
                    <a:pt x="25" y="9"/>
                  </a:lnTo>
                  <a:lnTo>
                    <a:pt x="17" y="9"/>
                  </a:lnTo>
                  <a:lnTo>
                    <a:pt x="7" y="5"/>
                  </a:lnTo>
                  <a:lnTo>
                    <a:pt x="0" y="1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62" name="Line 34"/>
            <p:cNvSpPr/>
            <p:nvPr/>
          </p:nvSpPr>
          <p:spPr>
            <a:xfrm>
              <a:off x="5039" y="1895"/>
              <a:ext cx="0" cy="39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63" name="Line 35"/>
            <p:cNvSpPr/>
            <p:nvPr/>
          </p:nvSpPr>
          <p:spPr>
            <a:xfrm flipH="1" flipV="1">
              <a:off x="4941" y="1623"/>
              <a:ext cx="14" cy="39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64" name="Freeform 36"/>
            <p:cNvSpPr/>
            <p:nvPr/>
          </p:nvSpPr>
          <p:spPr>
            <a:xfrm>
              <a:off x="4936" y="1674"/>
              <a:ext cx="26" cy="12"/>
            </a:xfrm>
            <a:custGeom>
              <a:avLst/>
              <a:gdLst>
                <a:gd name="txL" fmla="*/ 0 w 46"/>
                <a:gd name="txT" fmla="*/ 0 h 21"/>
                <a:gd name="txR" fmla="*/ 46 w 46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</a:cxnLst>
              <a:rect l="txL" t="txT" r="txR" b="txB"/>
              <a:pathLst>
                <a:path w="46" h="21">
                  <a:moveTo>
                    <a:pt x="0" y="16"/>
                  </a:moveTo>
                  <a:lnTo>
                    <a:pt x="9" y="20"/>
                  </a:lnTo>
                  <a:lnTo>
                    <a:pt x="17" y="20"/>
                  </a:lnTo>
                  <a:lnTo>
                    <a:pt x="29" y="19"/>
                  </a:lnTo>
                  <a:lnTo>
                    <a:pt x="29" y="15"/>
                  </a:lnTo>
                  <a:lnTo>
                    <a:pt x="28" y="7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1" y="11"/>
                  </a:lnTo>
                  <a:lnTo>
                    <a:pt x="18" y="10"/>
                  </a:lnTo>
                  <a:lnTo>
                    <a:pt x="18" y="8"/>
                  </a:lnTo>
                  <a:lnTo>
                    <a:pt x="23" y="5"/>
                  </a:lnTo>
                  <a:lnTo>
                    <a:pt x="45" y="5"/>
                  </a:lnTo>
                  <a:lnTo>
                    <a:pt x="40" y="0"/>
                  </a:lnTo>
                  <a:lnTo>
                    <a:pt x="21" y="0"/>
                  </a:lnTo>
                  <a:lnTo>
                    <a:pt x="0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65" name="Freeform 37"/>
            <p:cNvSpPr/>
            <p:nvPr/>
          </p:nvSpPr>
          <p:spPr>
            <a:xfrm>
              <a:off x="4954" y="1721"/>
              <a:ext cx="19" cy="18"/>
            </a:xfrm>
            <a:custGeom>
              <a:avLst/>
              <a:gdLst>
                <a:gd name="txL" fmla="*/ 0 w 33"/>
                <a:gd name="txT" fmla="*/ 0 h 30"/>
                <a:gd name="txR" fmla="*/ 33 w 33"/>
                <a:gd name="txB" fmla="*/ 30 h 3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3" h="30">
                  <a:moveTo>
                    <a:pt x="8" y="29"/>
                  </a:moveTo>
                  <a:lnTo>
                    <a:pt x="8" y="22"/>
                  </a:lnTo>
                  <a:lnTo>
                    <a:pt x="9" y="17"/>
                  </a:lnTo>
                  <a:lnTo>
                    <a:pt x="10" y="14"/>
                  </a:lnTo>
                  <a:lnTo>
                    <a:pt x="11" y="11"/>
                  </a:lnTo>
                  <a:lnTo>
                    <a:pt x="19" y="10"/>
                  </a:lnTo>
                  <a:lnTo>
                    <a:pt x="23" y="9"/>
                  </a:lnTo>
                  <a:lnTo>
                    <a:pt x="28" y="7"/>
                  </a:lnTo>
                  <a:lnTo>
                    <a:pt x="32" y="4"/>
                  </a:lnTo>
                  <a:lnTo>
                    <a:pt x="31" y="3"/>
                  </a:lnTo>
                  <a:lnTo>
                    <a:pt x="30" y="1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11" y="0"/>
                  </a:lnTo>
                  <a:lnTo>
                    <a:pt x="6" y="1"/>
                  </a:lnTo>
                  <a:lnTo>
                    <a:pt x="3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0" y="7"/>
                  </a:lnTo>
                  <a:lnTo>
                    <a:pt x="0" y="10"/>
                  </a:lnTo>
                  <a:lnTo>
                    <a:pt x="1" y="15"/>
                  </a:lnTo>
                  <a:lnTo>
                    <a:pt x="4" y="21"/>
                  </a:lnTo>
                  <a:lnTo>
                    <a:pt x="8" y="2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66" name="Freeform 38"/>
            <p:cNvSpPr/>
            <p:nvPr/>
          </p:nvSpPr>
          <p:spPr>
            <a:xfrm>
              <a:off x="4956" y="1739"/>
              <a:ext cx="19" cy="10"/>
            </a:xfrm>
            <a:custGeom>
              <a:avLst/>
              <a:gdLst>
                <a:gd name="txL" fmla="*/ 0 w 34"/>
                <a:gd name="txT" fmla="*/ 0 h 17"/>
                <a:gd name="txR" fmla="*/ 34 w 34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4" h="17">
                  <a:moveTo>
                    <a:pt x="33" y="2"/>
                  </a:moveTo>
                  <a:lnTo>
                    <a:pt x="28" y="5"/>
                  </a:lnTo>
                  <a:lnTo>
                    <a:pt x="23" y="5"/>
                  </a:lnTo>
                  <a:lnTo>
                    <a:pt x="17" y="2"/>
                  </a:lnTo>
                  <a:lnTo>
                    <a:pt x="13" y="2"/>
                  </a:lnTo>
                  <a:lnTo>
                    <a:pt x="9" y="2"/>
                  </a:lnTo>
                  <a:lnTo>
                    <a:pt x="6" y="0"/>
                  </a:lnTo>
                  <a:lnTo>
                    <a:pt x="3" y="2"/>
                  </a:lnTo>
                  <a:lnTo>
                    <a:pt x="1" y="8"/>
                  </a:lnTo>
                  <a:lnTo>
                    <a:pt x="0" y="13"/>
                  </a:lnTo>
                  <a:lnTo>
                    <a:pt x="2" y="13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13" y="16"/>
                  </a:lnTo>
                  <a:lnTo>
                    <a:pt x="15" y="16"/>
                  </a:lnTo>
                  <a:lnTo>
                    <a:pt x="17" y="16"/>
                  </a:lnTo>
                  <a:lnTo>
                    <a:pt x="20" y="13"/>
                  </a:lnTo>
                  <a:lnTo>
                    <a:pt x="24" y="13"/>
                  </a:lnTo>
                  <a:lnTo>
                    <a:pt x="29" y="10"/>
                  </a:lnTo>
                  <a:lnTo>
                    <a:pt x="31" y="8"/>
                  </a:lnTo>
                  <a:lnTo>
                    <a:pt x="33" y="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67" name="Line 39"/>
            <p:cNvSpPr/>
            <p:nvPr/>
          </p:nvSpPr>
          <p:spPr>
            <a:xfrm>
              <a:off x="5022" y="2011"/>
              <a:ext cx="17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68" name="Line 40"/>
            <p:cNvSpPr/>
            <p:nvPr/>
          </p:nvSpPr>
          <p:spPr>
            <a:xfrm>
              <a:off x="5022" y="1992"/>
              <a:ext cx="17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69" name="Line 41"/>
            <p:cNvSpPr/>
            <p:nvPr/>
          </p:nvSpPr>
          <p:spPr>
            <a:xfrm>
              <a:off x="5022" y="1953"/>
              <a:ext cx="17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70" name="Line 42"/>
            <p:cNvSpPr/>
            <p:nvPr/>
          </p:nvSpPr>
          <p:spPr>
            <a:xfrm>
              <a:off x="5022" y="1912"/>
              <a:ext cx="17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71" name="Freeform 43"/>
            <p:cNvSpPr/>
            <p:nvPr/>
          </p:nvSpPr>
          <p:spPr>
            <a:xfrm>
              <a:off x="5021" y="1905"/>
              <a:ext cx="19" cy="14"/>
            </a:xfrm>
            <a:custGeom>
              <a:avLst/>
              <a:gdLst>
                <a:gd name="txL" fmla="*/ 0 w 32"/>
                <a:gd name="txT" fmla="*/ 0 h 23"/>
                <a:gd name="txR" fmla="*/ 32 w 32"/>
                <a:gd name="txB" fmla="*/ 23 h 23"/>
              </a:gdLst>
              <a:ahLst/>
              <a:cxnLst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</a:cxnLst>
              <a:rect l="txL" t="txT" r="txR" b="txB"/>
              <a:pathLst>
                <a:path w="32" h="23">
                  <a:moveTo>
                    <a:pt x="31" y="0"/>
                  </a:moveTo>
                  <a:lnTo>
                    <a:pt x="0" y="0"/>
                  </a:lnTo>
                  <a:lnTo>
                    <a:pt x="0" y="2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72" name="Line 44"/>
            <p:cNvSpPr/>
            <p:nvPr/>
          </p:nvSpPr>
          <p:spPr>
            <a:xfrm>
              <a:off x="5021" y="1961"/>
              <a:ext cx="18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73" name="Line 45"/>
            <p:cNvSpPr/>
            <p:nvPr/>
          </p:nvSpPr>
          <p:spPr>
            <a:xfrm>
              <a:off x="5021" y="1985"/>
              <a:ext cx="18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74" name="Line 46"/>
            <p:cNvSpPr/>
            <p:nvPr/>
          </p:nvSpPr>
          <p:spPr>
            <a:xfrm>
              <a:off x="5022" y="1969"/>
              <a:ext cx="17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75" name="Line 47"/>
            <p:cNvSpPr/>
            <p:nvPr/>
          </p:nvSpPr>
          <p:spPr>
            <a:xfrm>
              <a:off x="5022" y="1978"/>
              <a:ext cx="17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76" name="Line 48"/>
            <p:cNvSpPr/>
            <p:nvPr/>
          </p:nvSpPr>
          <p:spPr>
            <a:xfrm flipH="1">
              <a:off x="5022" y="1998"/>
              <a:ext cx="17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77" name="Line 49"/>
            <p:cNvSpPr/>
            <p:nvPr/>
          </p:nvSpPr>
          <p:spPr>
            <a:xfrm>
              <a:off x="5022" y="2005"/>
              <a:ext cx="17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78" name="Freeform 50"/>
            <p:cNvSpPr/>
            <p:nvPr/>
          </p:nvSpPr>
          <p:spPr>
            <a:xfrm>
              <a:off x="4946" y="1677"/>
              <a:ext cx="16" cy="10"/>
            </a:xfrm>
            <a:custGeom>
              <a:avLst/>
              <a:gdLst>
                <a:gd name="txL" fmla="*/ 0 w 28"/>
                <a:gd name="txT" fmla="*/ 0 h 17"/>
                <a:gd name="txR" fmla="*/ 28 w 28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28" h="17">
                  <a:moveTo>
                    <a:pt x="10" y="4"/>
                  </a:moveTo>
                  <a:lnTo>
                    <a:pt x="27" y="0"/>
                  </a:lnTo>
                  <a:lnTo>
                    <a:pt x="4" y="0"/>
                  </a:lnTo>
                  <a:lnTo>
                    <a:pt x="0" y="6"/>
                  </a:lnTo>
                  <a:lnTo>
                    <a:pt x="0" y="11"/>
                  </a:lnTo>
                  <a:lnTo>
                    <a:pt x="3" y="11"/>
                  </a:lnTo>
                  <a:lnTo>
                    <a:pt x="8" y="16"/>
                  </a:lnTo>
                  <a:lnTo>
                    <a:pt x="8" y="11"/>
                  </a:lnTo>
                  <a:lnTo>
                    <a:pt x="10" y="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79" name="Freeform 51"/>
            <p:cNvSpPr/>
            <p:nvPr/>
          </p:nvSpPr>
          <p:spPr>
            <a:xfrm>
              <a:off x="4960" y="1724"/>
              <a:ext cx="14" cy="16"/>
            </a:xfrm>
            <a:custGeom>
              <a:avLst/>
              <a:gdLst>
                <a:gd name="txL" fmla="*/ 0 w 25"/>
                <a:gd name="txT" fmla="*/ 0 h 27"/>
                <a:gd name="txR" fmla="*/ 25 w 25"/>
                <a:gd name="txB" fmla="*/ 27 h 2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25" h="27">
                  <a:moveTo>
                    <a:pt x="10" y="26"/>
                  </a:moveTo>
                  <a:lnTo>
                    <a:pt x="13" y="26"/>
                  </a:lnTo>
                  <a:lnTo>
                    <a:pt x="16" y="25"/>
                  </a:lnTo>
                  <a:lnTo>
                    <a:pt x="19" y="24"/>
                  </a:lnTo>
                  <a:lnTo>
                    <a:pt x="20" y="23"/>
                  </a:lnTo>
                  <a:lnTo>
                    <a:pt x="22" y="17"/>
                  </a:lnTo>
                  <a:lnTo>
                    <a:pt x="24" y="12"/>
                  </a:lnTo>
                  <a:lnTo>
                    <a:pt x="24" y="6"/>
                  </a:lnTo>
                  <a:lnTo>
                    <a:pt x="24" y="0"/>
                  </a:lnTo>
                  <a:lnTo>
                    <a:pt x="20" y="3"/>
                  </a:lnTo>
                  <a:lnTo>
                    <a:pt x="15" y="5"/>
                  </a:lnTo>
                  <a:lnTo>
                    <a:pt x="10" y="6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0" y="25"/>
                  </a:lnTo>
                  <a:lnTo>
                    <a:pt x="2" y="26"/>
                  </a:lnTo>
                  <a:lnTo>
                    <a:pt x="7" y="26"/>
                  </a:lnTo>
                  <a:lnTo>
                    <a:pt x="10" y="2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80" name="Line 52"/>
            <p:cNvSpPr/>
            <p:nvPr/>
          </p:nvSpPr>
          <p:spPr>
            <a:xfrm>
              <a:off x="5024" y="1921"/>
              <a:ext cx="15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81" name="Freeform 53"/>
            <p:cNvSpPr/>
            <p:nvPr/>
          </p:nvSpPr>
          <p:spPr>
            <a:xfrm>
              <a:off x="4957" y="1722"/>
              <a:ext cx="14" cy="11"/>
            </a:xfrm>
            <a:custGeom>
              <a:avLst/>
              <a:gdLst>
                <a:gd name="txL" fmla="*/ 0 w 25"/>
                <a:gd name="txT" fmla="*/ 0 h 17"/>
                <a:gd name="txR" fmla="*/ 25 w 25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</a:cxnLst>
              <a:rect l="txL" t="txT" r="txR" b="txB"/>
              <a:pathLst>
                <a:path w="25" h="17">
                  <a:moveTo>
                    <a:pt x="1" y="8"/>
                  </a:moveTo>
                  <a:lnTo>
                    <a:pt x="3" y="5"/>
                  </a:lnTo>
                  <a:lnTo>
                    <a:pt x="5" y="2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5"/>
                  </a:lnTo>
                  <a:lnTo>
                    <a:pt x="22" y="8"/>
                  </a:lnTo>
                  <a:lnTo>
                    <a:pt x="19" y="10"/>
                  </a:lnTo>
                  <a:lnTo>
                    <a:pt x="14" y="13"/>
                  </a:lnTo>
                  <a:lnTo>
                    <a:pt x="9" y="16"/>
                  </a:lnTo>
                  <a:lnTo>
                    <a:pt x="5" y="16"/>
                  </a:lnTo>
                  <a:lnTo>
                    <a:pt x="2" y="13"/>
                  </a:lnTo>
                  <a:lnTo>
                    <a:pt x="0" y="10"/>
                  </a:lnTo>
                  <a:lnTo>
                    <a:pt x="1" y="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82" name="Freeform 54"/>
            <p:cNvSpPr/>
            <p:nvPr/>
          </p:nvSpPr>
          <p:spPr>
            <a:xfrm>
              <a:off x="4966" y="1673"/>
              <a:ext cx="14" cy="13"/>
            </a:xfrm>
            <a:custGeom>
              <a:avLst/>
              <a:gdLst>
                <a:gd name="txL" fmla="*/ 0 w 25"/>
                <a:gd name="txT" fmla="*/ 0 h 22"/>
                <a:gd name="txR" fmla="*/ 25 w 25"/>
                <a:gd name="txB" fmla="*/ 22 h 22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</a:cxnLst>
              <a:rect l="txL" t="txT" r="txR" b="txB"/>
              <a:pathLst>
                <a:path w="25" h="22">
                  <a:moveTo>
                    <a:pt x="0" y="1"/>
                  </a:moveTo>
                  <a:lnTo>
                    <a:pt x="21" y="21"/>
                  </a:lnTo>
                  <a:lnTo>
                    <a:pt x="22" y="19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3" y="7"/>
                  </a:lnTo>
                  <a:lnTo>
                    <a:pt x="20" y="7"/>
                  </a:lnTo>
                  <a:lnTo>
                    <a:pt x="18" y="0"/>
                  </a:lnTo>
                  <a:lnTo>
                    <a:pt x="0" y="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83" name="Freeform 55"/>
            <p:cNvSpPr/>
            <p:nvPr/>
          </p:nvSpPr>
          <p:spPr>
            <a:xfrm>
              <a:off x="4952" y="1678"/>
              <a:ext cx="14" cy="10"/>
            </a:xfrm>
            <a:custGeom>
              <a:avLst/>
              <a:gdLst>
                <a:gd name="txL" fmla="*/ 0 w 24"/>
                <a:gd name="txT" fmla="*/ 0 h 18"/>
                <a:gd name="txR" fmla="*/ 24 w 24"/>
                <a:gd name="txB" fmla="*/ 18 h 18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24" h="18">
                  <a:moveTo>
                    <a:pt x="1" y="12"/>
                  </a:moveTo>
                  <a:lnTo>
                    <a:pt x="2" y="17"/>
                  </a:lnTo>
                  <a:lnTo>
                    <a:pt x="11" y="17"/>
                  </a:lnTo>
                  <a:lnTo>
                    <a:pt x="12" y="15"/>
                  </a:lnTo>
                  <a:lnTo>
                    <a:pt x="12" y="12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23" y="4"/>
                  </a:lnTo>
                  <a:lnTo>
                    <a:pt x="0" y="0"/>
                  </a:lnTo>
                  <a:lnTo>
                    <a:pt x="1" y="8"/>
                  </a:lnTo>
                  <a:lnTo>
                    <a:pt x="1" y="1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84" name="Freeform 56"/>
            <p:cNvSpPr/>
            <p:nvPr/>
          </p:nvSpPr>
          <p:spPr>
            <a:xfrm>
              <a:off x="4952" y="1677"/>
              <a:ext cx="14" cy="10"/>
            </a:xfrm>
            <a:custGeom>
              <a:avLst/>
              <a:gdLst>
                <a:gd name="txL" fmla="*/ 0 w 24"/>
                <a:gd name="txT" fmla="*/ 0 h 17"/>
                <a:gd name="txR" fmla="*/ 24 w 24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</a:cxnLst>
              <a:rect l="txL" t="txT" r="txR" b="txB"/>
              <a:pathLst>
                <a:path w="24" h="17">
                  <a:moveTo>
                    <a:pt x="23" y="16"/>
                  </a:moveTo>
                  <a:lnTo>
                    <a:pt x="17" y="0"/>
                  </a:lnTo>
                  <a:lnTo>
                    <a:pt x="0" y="6"/>
                  </a:lnTo>
                  <a:lnTo>
                    <a:pt x="23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85" name="Line 57"/>
            <p:cNvSpPr/>
            <p:nvPr/>
          </p:nvSpPr>
          <p:spPr>
            <a:xfrm flipH="1">
              <a:off x="5005" y="1872"/>
              <a:ext cx="12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86" name="Freeform 58"/>
            <p:cNvSpPr/>
            <p:nvPr/>
          </p:nvSpPr>
          <p:spPr>
            <a:xfrm>
              <a:off x="4965" y="1737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16" y="16"/>
                  </a:moveTo>
                  <a:lnTo>
                    <a:pt x="15" y="10"/>
                  </a:lnTo>
                  <a:lnTo>
                    <a:pt x="12" y="5"/>
                  </a:lnTo>
                  <a:lnTo>
                    <a:pt x="9" y="0"/>
                  </a:lnTo>
                  <a:lnTo>
                    <a:pt x="8" y="5"/>
                  </a:lnTo>
                  <a:lnTo>
                    <a:pt x="6" y="10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7" y="16"/>
                  </a:lnTo>
                  <a:lnTo>
                    <a:pt x="11" y="16"/>
                  </a:lnTo>
                  <a:lnTo>
                    <a:pt x="16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87" name="Line 59"/>
            <p:cNvSpPr/>
            <p:nvPr/>
          </p:nvSpPr>
          <p:spPr>
            <a:xfrm>
              <a:off x="5022" y="1937"/>
              <a:ext cx="9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88" name="Line 60"/>
            <p:cNvSpPr/>
            <p:nvPr/>
          </p:nvSpPr>
          <p:spPr>
            <a:xfrm flipH="1">
              <a:off x="5022" y="1896"/>
              <a:ext cx="8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89" name="Freeform 61"/>
            <p:cNvSpPr/>
            <p:nvPr/>
          </p:nvSpPr>
          <p:spPr>
            <a:xfrm>
              <a:off x="4956" y="1798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16" y="16"/>
                  </a:moveTo>
                  <a:lnTo>
                    <a:pt x="14" y="0"/>
                  </a:lnTo>
                  <a:lnTo>
                    <a:pt x="4" y="1"/>
                  </a:lnTo>
                  <a:lnTo>
                    <a:pt x="0" y="6"/>
                  </a:lnTo>
                  <a:lnTo>
                    <a:pt x="0" y="9"/>
                  </a:lnTo>
                  <a:lnTo>
                    <a:pt x="4" y="12"/>
                  </a:lnTo>
                  <a:lnTo>
                    <a:pt x="8" y="14"/>
                  </a:lnTo>
                  <a:lnTo>
                    <a:pt x="16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90" name="Line 62"/>
            <p:cNvSpPr/>
            <p:nvPr/>
          </p:nvSpPr>
          <p:spPr>
            <a:xfrm flipH="1">
              <a:off x="5022" y="1871"/>
              <a:ext cx="21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91" name="Line 63"/>
            <p:cNvSpPr/>
            <p:nvPr/>
          </p:nvSpPr>
          <p:spPr>
            <a:xfrm>
              <a:off x="5033" y="1929"/>
              <a:ext cx="6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92" name="Line 64"/>
            <p:cNvSpPr/>
            <p:nvPr/>
          </p:nvSpPr>
          <p:spPr>
            <a:xfrm>
              <a:off x="4992" y="1824"/>
              <a:ext cx="23" cy="61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93" name="Line 65"/>
            <p:cNvSpPr/>
            <p:nvPr/>
          </p:nvSpPr>
          <p:spPr>
            <a:xfrm>
              <a:off x="5027" y="1856"/>
              <a:ext cx="0" cy="28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94" name="Line 66"/>
            <p:cNvSpPr/>
            <p:nvPr/>
          </p:nvSpPr>
          <p:spPr>
            <a:xfrm flipV="1">
              <a:off x="5021" y="1890"/>
              <a:ext cx="0" cy="11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95" name="Line 67"/>
            <p:cNvSpPr/>
            <p:nvPr/>
          </p:nvSpPr>
          <p:spPr>
            <a:xfrm>
              <a:off x="5036" y="1896"/>
              <a:ext cx="3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96" name="Line 68"/>
            <p:cNvSpPr/>
            <p:nvPr/>
          </p:nvSpPr>
          <p:spPr>
            <a:xfrm flipV="1">
              <a:off x="5039" y="1889"/>
              <a:ext cx="0" cy="1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97" name="Line 69"/>
            <p:cNvSpPr/>
            <p:nvPr/>
          </p:nvSpPr>
          <p:spPr>
            <a:xfrm>
              <a:off x="4980" y="1893"/>
              <a:ext cx="0" cy="12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198" name="Freeform 70"/>
            <p:cNvSpPr/>
            <p:nvPr/>
          </p:nvSpPr>
          <p:spPr>
            <a:xfrm>
              <a:off x="5002" y="1945"/>
              <a:ext cx="21" cy="72"/>
            </a:xfrm>
            <a:custGeom>
              <a:avLst/>
              <a:gdLst>
                <a:gd name="txL" fmla="*/ 0 w 37"/>
                <a:gd name="txT" fmla="*/ 0 h 121"/>
                <a:gd name="txR" fmla="*/ 37 w 37"/>
                <a:gd name="txB" fmla="*/ 121 h 121"/>
              </a:gdLst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37" h="121">
                  <a:moveTo>
                    <a:pt x="0" y="0"/>
                  </a:moveTo>
                  <a:lnTo>
                    <a:pt x="0" y="14"/>
                  </a:lnTo>
                  <a:lnTo>
                    <a:pt x="33" y="120"/>
                  </a:lnTo>
                  <a:lnTo>
                    <a:pt x="36" y="120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199" name="Freeform 71"/>
            <p:cNvSpPr/>
            <p:nvPr/>
          </p:nvSpPr>
          <p:spPr>
            <a:xfrm>
              <a:off x="4982" y="1797"/>
              <a:ext cx="10" cy="11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</a:cxnLst>
              <a:rect l="txL" t="txT" r="txR" b="txB"/>
              <a:pathLst>
                <a:path w="17" h="17">
                  <a:moveTo>
                    <a:pt x="0" y="0"/>
                  </a:moveTo>
                  <a:lnTo>
                    <a:pt x="4" y="0"/>
                  </a:lnTo>
                  <a:lnTo>
                    <a:pt x="12" y="0"/>
                  </a:lnTo>
                  <a:lnTo>
                    <a:pt x="14" y="1"/>
                  </a:lnTo>
                  <a:lnTo>
                    <a:pt x="16" y="7"/>
                  </a:lnTo>
                  <a:lnTo>
                    <a:pt x="14" y="10"/>
                  </a:lnTo>
                  <a:lnTo>
                    <a:pt x="11" y="14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0" name="Freeform 72"/>
            <p:cNvSpPr/>
            <p:nvPr/>
          </p:nvSpPr>
          <p:spPr>
            <a:xfrm>
              <a:off x="2829" y="1727"/>
              <a:ext cx="200" cy="250"/>
            </a:xfrm>
            <a:custGeom>
              <a:avLst/>
              <a:gdLst>
                <a:gd name="txL" fmla="*/ 0 w 350"/>
                <a:gd name="txT" fmla="*/ 0 h 419"/>
                <a:gd name="txR" fmla="*/ 350 w 350"/>
                <a:gd name="txB" fmla="*/ 419 h 419"/>
              </a:gdLst>
              <a:ahLst/>
              <a:cxnLst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1" y="4"/>
                </a:cxn>
              </a:cxnLst>
              <a:rect l="txL" t="txT" r="txR" b="txB"/>
              <a:pathLst>
                <a:path w="350" h="419">
                  <a:moveTo>
                    <a:pt x="57" y="418"/>
                  </a:moveTo>
                  <a:lnTo>
                    <a:pt x="44" y="401"/>
                  </a:lnTo>
                  <a:lnTo>
                    <a:pt x="33" y="382"/>
                  </a:lnTo>
                  <a:lnTo>
                    <a:pt x="23" y="362"/>
                  </a:lnTo>
                  <a:lnTo>
                    <a:pt x="16" y="342"/>
                  </a:lnTo>
                  <a:lnTo>
                    <a:pt x="9" y="321"/>
                  </a:lnTo>
                  <a:lnTo>
                    <a:pt x="5" y="300"/>
                  </a:lnTo>
                  <a:lnTo>
                    <a:pt x="2" y="279"/>
                  </a:lnTo>
                  <a:lnTo>
                    <a:pt x="0" y="257"/>
                  </a:lnTo>
                  <a:lnTo>
                    <a:pt x="0" y="235"/>
                  </a:lnTo>
                  <a:lnTo>
                    <a:pt x="2" y="214"/>
                  </a:lnTo>
                  <a:lnTo>
                    <a:pt x="6" y="193"/>
                  </a:lnTo>
                  <a:lnTo>
                    <a:pt x="10" y="171"/>
                  </a:lnTo>
                  <a:lnTo>
                    <a:pt x="17" y="151"/>
                  </a:lnTo>
                  <a:lnTo>
                    <a:pt x="26" y="131"/>
                  </a:lnTo>
                  <a:lnTo>
                    <a:pt x="35" y="111"/>
                  </a:lnTo>
                  <a:lnTo>
                    <a:pt x="46" y="93"/>
                  </a:lnTo>
                  <a:lnTo>
                    <a:pt x="58" y="75"/>
                  </a:lnTo>
                  <a:lnTo>
                    <a:pt x="73" y="58"/>
                  </a:lnTo>
                  <a:lnTo>
                    <a:pt x="88" y="43"/>
                  </a:lnTo>
                  <a:lnTo>
                    <a:pt x="104" y="29"/>
                  </a:lnTo>
                  <a:lnTo>
                    <a:pt x="121" y="15"/>
                  </a:lnTo>
                  <a:lnTo>
                    <a:pt x="139" y="3"/>
                  </a:lnTo>
                  <a:lnTo>
                    <a:pt x="143" y="0"/>
                  </a:lnTo>
                  <a:lnTo>
                    <a:pt x="141" y="8"/>
                  </a:lnTo>
                  <a:lnTo>
                    <a:pt x="161" y="17"/>
                  </a:lnTo>
                  <a:lnTo>
                    <a:pt x="168" y="25"/>
                  </a:lnTo>
                  <a:lnTo>
                    <a:pt x="168" y="35"/>
                  </a:lnTo>
                  <a:lnTo>
                    <a:pt x="146" y="46"/>
                  </a:lnTo>
                  <a:lnTo>
                    <a:pt x="149" y="54"/>
                  </a:lnTo>
                  <a:lnTo>
                    <a:pt x="136" y="59"/>
                  </a:lnTo>
                  <a:lnTo>
                    <a:pt x="126" y="59"/>
                  </a:lnTo>
                  <a:lnTo>
                    <a:pt x="114" y="50"/>
                  </a:lnTo>
                  <a:lnTo>
                    <a:pt x="126" y="59"/>
                  </a:lnTo>
                  <a:lnTo>
                    <a:pt x="154" y="63"/>
                  </a:lnTo>
                  <a:lnTo>
                    <a:pt x="168" y="68"/>
                  </a:lnTo>
                  <a:lnTo>
                    <a:pt x="180" y="82"/>
                  </a:lnTo>
                  <a:lnTo>
                    <a:pt x="163" y="172"/>
                  </a:lnTo>
                  <a:lnTo>
                    <a:pt x="179" y="245"/>
                  </a:lnTo>
                  <a:lnTo>
                    <a:pt x="198" y="269"/>
                  </a:lnTo>
                  <a:lnTo>
                    <a:pt x="189" y="234"/>
                  </a:lnTo>
                  <a:lnTo>
                    <a:pt x="220" y="270"/>
                  </a:lnTo>
                  <a:lnTo>
                    <a:pt x="218" y="288"/>
                  </a:lnTo>
                  <a:lnTo>
                    <a:pt x="258" y="322"/>
                  </a:lnTo>
                  <a:lnTo>
                    <a:pt x="268" y="312"/>
                  </a:lnTo>
                  <a:lnTo>
                    <a:pt x="334" y="354"/>
                  </a:lnTo>
                  <a:lnTo>
                    <a:pt x="345" y="348"/>
                  </a:lnTo>
                  <a:lnTo>
                    <a:pt x="349" y="369"/>
                  </a:lnTo>
                  <a:lnTo>
                    <a:pt x="328" y="418"/>
                  </a:lnTo>
                  <a:lnTo>
                    <a:pt x="57" y="41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1" name="Freeform 73"/>
            <p:cNvSpPr/>
            <p:nvPr/>
          </p:nvSpPr>
          <p:spPr>
            <a:xfrm>
              <a:off x="2980" y="1715"/>
              <a:ext cx="180" cy="262"/>
            </a:xfrm>
            <a:custGeom>
              <a:avLst/>
              <a:gdLst>
                <a:gd name="txL" fmla="*/ 0 w 315"/>
                <a:gd name="txT" fmla="*/ 0 h 440"/>
                <a:gd name="txR" fmla="*/ 315 w 315"/>
                <a:gd name="txB" fmla="*/ 440 h 44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315" h="440">
                  <a:moveTo>
                    <a:pt x="92" y="0"/>
                  </a:moveTo>
                  <a:lnTo>
                    <a:pt x="126" y="10"/>
                  </a:lnTo>
                  <a:lnTo>
                    <a:pt x="155" y="13"/>
                  </a:lnTo>
                  <a:lnTo>
                    <a:pt x="180" y="34"/>
                  </a:lnTo>
                  <a:lnTo>
                    <a:pt x="183" y="34"/>
                  </a:lnTo>
                  <a:lnTo>
                    <a:pt x="186" y="43"/>
                  </a:lnTo>
                  <a:lnTo>
                    <a:pt x="195" y="45"/>
                  </a:lnTo>
                  <a:lnTo>
                    <a:pt x="218" y="68"/>
                  </a:lnTo>
                  <a:lnTo>
                    <a:pt x="222" y="88"/>
                  </a:lnTo>
                  <a:lnTo>
                    <a:pt x="230" y="88"/>
                  </a:lnTo>
                  <a:lnTo>
                    <a:pt x="235" y="96"/>
                  </a:lnTo>
                  <a:lnTo>
                    <a:pt x="232" y="109"/>
                  </a:lnTo>
                  <a:lnTo>
                    <a:pt x="257" y="128"/>
                  </a:lnTo>
                  <a:lnTo>
                    <a:pt x="258" y="103"/>
                  </a:lnTo>
                  <a:lnTo>
                    <a:pt x="249" y="90"/>
                  </a:lnTo>
                  <a:lnTo>
                    <a:pt x="242" y="90"/>
                  </a:lnTo>
                  <a:lnTo>
                    <a:pt x="240" y="85"/>
                  </a:lnTo>
                  <a:lnTo>
                    <a:pt x="243" y="79"/>
                  </a:lnTo>
                  <a:lnTo>
                    <a:pt x="244" y="80"/>
                  </a:lnTo>
                  <a:lnTo>
                    <a:pt x="251" y="87"/>
                  </a:lnTo>
                  <a:lnTo>
                    <a:pt x="262" y="101"/>
                  </a:lnTo>
                  <a:lnTo>
                    <a:pt x="272" y="116"/>
                  </a:lnTo>
                  <a:lnTo>
                    <a:pt x="272" y="117"/>
                  </a:lnTo>
                  <a:lnTo>
                    <a:pt x="271" y="125"/>
                  </a:lnTo>
                  <a:lnTo>
                    <a:pt x="261" y="136"/>
                  </a:lnTo>
                  <a:lnTo>
                    <a:pt x="280" y="174"/>
                  </a:lnTo>
                  <a:lnTo>
                    <a:pt x="275" y="185"/>
                  </a:lnTo>
                  <a:lnTo>
                    <a:pt x="296" y="254"/>
                  </a:lnTo>
                  <a:lnTo>
                    <a:pt x="308" y="268"/>
                  </a:lnTo>
                  <a:lnTo>
                    <a:pt x="314" y="271"/>
                  </a:lnTo>
                  <a:lnTo>
                    <a:pt x="314" y="282"/>
                  </a:lnTo>
                  <a:lnTo>
                    <a:pt x="313" y="302"/>
                  </a:lnTo>
                  <a:lnTo>
                    <a:pt x="310" y="323"/>
                  </a:lnTo>
                  <a:lnTo>
                    <a:pt x="305" y="343"/>
                  </a:lnTo>
                  <a:lnTo>
                    <a:pt x="299" y="363"/>
                  </a:lnTo>
                  <a:lnTo>
                    <a:pt x="292" y="382"/>
                  </a:lnTo>
                  <a:lnTo>
                    <a:pt x="282" y="400"/>
                  </a:lnTo>
                  <a:lnTo>
                    <a:pt x="272" y="418"/>
                  </a:lnTo>
                  <a:lnTo>
                    <a:pt x="258" y="439"/>
                  </a:lnTo>
                  <a:lnTo>
                    <a:pt x="242" y="439"/>
                  </a:lnTo>
                  <a:lnTo>
                    <a:pt x="245" y="415"/>
                  </a:lnTo>
                  <a:lnTo>
                    <a:pt x="253" y="398"/>
                  </a:lnTo>
                  <a:lnTo>
                    <a:pt x="250" y="374"/>
                  </a:lnTo>
                  <a:lnTo>
                    <a:pt x="228" y="379"/>
                  </a:lnTo>
                  <a:lnTo>
                    <a:pt x="210" y="370"/>
                  </a:lnTo>
                  <a:lnTo>
                    <a:pt x="202" y="357"/>
                  </a:lnTo>
                  <a:lnTo>
                    <a:pt x="192" y="359"/>
                  </a:lnTo>
                  <a:lnTo>
                    <a:pt x="170" y="353"/>
                  </a:lnTo>
                  <a:lnTo>
                    <a:pt x="161" y="345"/>
                  </a:lnTo>
                  <a:lnTo>
                    <a:pt x="119" y="346"/>
                  </a:lnTo>
                  <a:lnTo>
                    <a:pt x="89" y="363"/>
                  </a:lnTo>
                  <a:lnTo>
                    <a:pt x="79" y="359"/>
                  </a:lnTo>
                  <a:lnTo>
                    <a:pt x="69" y="362"/>
                  </a:lnTo>
                  <a:lnTo>
                    <a:pt x="59" y="355"/>
                  </a:lnTo>
                  <a:lnTo>
                    <a:pt x="58" y="332"/>
                  </a:lnTo>
                  <a:lnTo>
                    <a:pt x="31" y="334"/>
                  </a:lnTo>
                  <a:lnTo>
                    <a:pt x="39" y="304"/>
                  </a:lnTo>
                  <a:lnTo>
                    <a:pt x="36" y="299"/>
                  </a:lnTo>
                  <a:lnTo>
                    <a:pt x="9" y="319"/>
                  </a:lnTo>
                  <a:lnTo>
                    <a:pt x="0" y="287"/>
                  </a:lnTo>
                  <a:lnTo>
                    <a:pt x="9" y="269"/>
                  </a:lnTo>
                  <a:lnTo>
                    <a:pt x="57" y="269"/>
                  </a:lnTo>
                  <a:lnTo>
                    <a:pt x="64" y="287"/>
                  </a:lnTo>
                  <a:lnTo>
                    <a:pt x="54" y="302"/>
                  </a:lnTo>
                  <a:lnTo>
                    <a:pt x="98" y="315"/>
                  </a:lnTo>
                  <a:lnTo>
                    <a:pt x="102" y="310"/>
                  </a:lnTo>
                  <a:lnTo>
                    <a:pt x="112" y="308"/>
                  </a:lnTo>
                  <a:lnTo>
                    <a:pt x="108" y="319"/>
                  </a:lnTo>
                  <a:lnTo>
                    <a:pt x="122" y="323"/>
                  </a:lnTo>
                  <a:lnTo>
                    <a:pt x="123" y="310"/>
                  </a:lnTo>
                  <a:lnTo>
                    <a:pt x="112" y="308"/>
                  </a:lnTo>
                  <a:lnTo>
                    <a:pt x="102" y="310"/>
                  </a:lnTo>
                  <a:lnTo>
                    <a:pt x="82" y="299"/>
                  </a:lnTo>
                  <a:lnTo>
                    <a:pt x="54" y="302"/>
                  </a:lnTo>
                  <a:lnTo>
                    <a:pt x="64" y="287"/>
                  </a:lnTo>
                  <a:lnTo>
                    <a:pt x="69" y="287"/>
                  </a:lnTo>
                  <a:lnTo>
                    <a:pt x="72" y="280"/>
                  </a:lnTo>
                  <a:lnTo>
                    <a:pt x="71" y="268"/>
                  </a:lnTo>
                  <a:lnTo>
                    <a:pt x="89" y="238"/>
                  </a:lnTo>
                  <a:lnTo>
                    <a:pt x="91" y="205"/>
                  </a:lnTo>
                  <a:lnTo>
                    <a:pt x="105" y="201"/>
                  </a:lnTo>
                  <a:lnTo>
                    <a:pt x="94" y="190"/>
                  </a:lnTo>
                  <a:lnTo>
                    <a:pt x="122" y="177"/>
                  </a:lnTo>
                  <a:lnTo>
                    <a:pt x="122" y="170"/>
                  </a:lnTo>
                  <a:lnTo>
                    <a:pt x="126" y="165"/>
                  </a:lnTo>
                  <a:lnTo>
                    <a:pt x="137" y="151"/>
                  </a:lnTo>
                  <a:lnTo>
                    <a:pt x="126" y="141"/>
                  </a:lnTo>
                  <a:lnTo>
                    <a:pt x="126" y="165"/>
                  </a:lnTo>
                  <a:lnTo>
                    <a:pt x="122" y="170"/>
                  </a:lnTo>
                  <a:lnTo>
                    <a:pt x="121" y="171"/>
                  </a:lnTo>
                  <a:lnTo>
                    <a:pt x="107" y="171"/>
                  </a:lnTo>
                  <a:lnTo>
                    <a:pt x="121" y="145"/>
                  </a:lnTo>
                  <a:lnTo>
                    <a:pt x="91" y="109"/>
                  </a:lnTo>
                  <a:lnTo>
                    <a:pt x="85" y="122"/>
                  </a:lnTo>
                  <a:lnTo>
                    <a:pt x="77" y="109"/>
                  </a:lnTo>
                  <a:lnTo>
                    <a:pt x="54" y="109"/>
                  </a:lnTo>
                  <a:lnTo>
                    <a:pt x="59" y="124"/>
                  </a:lnTo>
                  <a:lnTo>
                    <a:pt x="57" y="158"/>
                  </a:lnTo>
                  <a:lnTo>
                    <a:pt x="47" y="141"/>
                  </a:lnTo>
                  <a:lnTo>
                    <a:pt x="19" y="126"/>
                  </a:lnTo>
                  <a:lnTo>
                    <a:pt x="24" y="103"/>
                  </a:lnTo>
                  <a:lnTo>
                    <a:pt x="41" y="103"/>
                  </a:lnTo>
                  <a:lnTo>
                    <a:pt x="30" y="90"/>
                  </a:lnTo>
                  <a:lnTo>
                    <a:pt x="47" y="75"/>
                  </a:lnTo>
                  <a:lnTo>
                    <a:pt x="64" y="85"/>
                  </a:lnTo>
                  <a:lnTo>
                    <a:pt x="54" y="96"/>
                  </a:lnTo>
                  <a:lnTo>
                    <a:pt x="86" y="101"/>
                  </a:lnTo>
                  <a:lnTo>
                    <a:pt x="82" y="90"/>
                  </a:lnTo>
                  <a:lnTo>
                    <a:pt x="68" y="73"/>
                  </a:lnTo>
                  <a:lnTo>
                    <a:pt x="31" y="58"/>
                  </a:lnTo>
                  <a:lnTo>
                    <a:pt x="38" y="38"/>
                  </a:lnTo>
                  <a:lnTo>
                    <a:pt x="44" y="26"/>
                  </a:lnTo>
                  <a:lnTo>
                    <a:pt x="54" y="23"/>
                  </a:lnTo>
                  <a:lnTo>
                    <a:pt x="56" y="43"/>
                  </a:lnTo>
                  <a:lnTo>
                    <a:pt x="64" y="40"/>
                  </a:lnTo>
                  <a:lnTo>
                    <a:pt x="79" y="51"/>
                  </a:lnTo>
                  <a:lnTo>
                    <a:pt x="85" y="62"/>
                  </a:lnTo>
                  <a:lnTo>
                    <a:pt x="101" y="73"/>
                  </a:lnTo>
                  <a:lnTo>
                    <a:pt x="103" y="83"/>
                  </a:lnTo>
                  <a:lnTo>
                    <a:pt x="131" y="101"/>
                  </a:lnTo>
                  <a:lnTo>
                    <a:pt x="121" y="40"/>
                  </a:lnTo>
                  <a:lnTo>
                    <a:pt x="116" y="45"/>
                  </a:lnTo>
                  <a:lnTo>
                    <a:pt x="103" y="23"/>
                  </a:lnTo>
                  <a:lnTo>
                    <a:pt x="99" y="26"/>
                  </a:lnTo>
                  <a:lnTo>
                    <a:pt x="69" y="13"/>
                  </a:lnTo>
                  <a:lnTo>
                    <a:pt x="92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2" name="Freeform 74"/>
            <p:cNvSpPr/>
            <p:nvPr/>
          </p:nvSpPr>
          <p:spPr>
            <a:xfrm>
              <a:off x="2921" y="1703"/>
              <a:ext cx="112" cy="62"/>
            </a:xfrm>
            <a:custGeom>
              <a:avLst/>
              <a:gdLst>
                <a:gd name="txL" fmla="*/ 0 w 195"/>
                <a:gd name="txT" fmla="*/ 0 h 104"/>
                <a:gd name="txR" fmla="*/ 195 w 195"/>
                <a:gd name="txB" fmla="*/ 104 h 104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5" h="104">
                  <a:moveTo>
                    <a:pt x="0" y="57"/>
                  </a:moveTo>
                  <a:lnTo>
                    <a:pt x="9" y="51"/>
                  </a:lnTo>
                  <a:lnTo>
                    <a:pt x="47" y="21"/>
                  </a:lnTo>
                  <a:lnTo>
                    <a:pt x="86" y="9"/>
                  </a:lnTo>
                  <a:lnTo>
                    <a:pt x="139" y="12"/>
                  </a:lnTo>
                  <a:lnTo>
                    <a:pt x="143" y="0"/>
                  </a:lnTo>
                  <a:lnTo>
                    <a:pt x="144" y="0"/>
                  </a:lnTo>
                  <a:lnTo>
                    <a:pt x="147" y="0"/>
                  </a:lnTo>
                  <a:lnTo>
                    <a:pt x="163" y="1"/>
                  </a:lnTo>
                  <a:lnTo>
                    <a:pt x="179" y="5"/>
                  </a:lnTo>
                  <a:lnTo>
                    <a:pt x="193" y="8"/>
                  </a:lnTo>
                  <a:lnTo>
                    <a:pt x="194" y="19"/>
                  </a:lnTo>
                  <a:lnTo>
                    <a:pt x="171" y="32"/>
                  </a:lnTo>
                  <a:lnTo>
                    <a:pt x="171" y="36"/>
                  </a:lnTo>
                  <a:lnTo>
                    <a:pt x="156" y="43"/>
                  </a:lnTo>
                  <a:lnTo>
                    <a:pt x="146" y="45"/>
                  </a:lnTo>
                  <a:lnTo>
                    <a:pt x="135" y="43"/>
                  </a:lnTo>
                  <a:lnTo>
                    <a:pt x="127" y="54"/>
                  </a:lnTo>
                  <a:lnTo>
                    <a:pt x="139" y="58"/>
                  </a:lnTo>
                  <a:lnTo>
                    <a:pt x="133" y="77"/>
                  </a:lnTo>
                  <a:lnTo>
                    <a:pt x="127" y="96"/>
                  </a:lnTo>
                  <a:lnTo>
                    <a:pt x="119" y="75"/>
                  </a:lnTo>
                  <a:lnTo>
                    <a:pt x="84" y="77"/>
                  </a:lnTo>
                  <a:lnTo>
                    <a:pt x="91" y="90"/>
                  </a:lnTo>
                  <a:lnTo>
                    <a:pt x="106" y="92"/>
                  </a:lnTo>
                  <a:lnTo>
                    <a:pt x="109" y="103"/>
                  </a:lnTo>
                  <a:lnTo>
                    <a:pt x="81" y="96"/>
                  </a:lnTo>
                  <a:lnTo>
                    <a:pt x="22" y="56"/>
                  </a:lnTo>
                  <a:lnTo>
                    <a:pt x="16" y="67"/>
                  </a:lnTo>
                  <a:lnTo>
                    <a:pt x="7" y="64"/>
                  </a:lnTo>
                  <a:lnTo>
                    <a:pt x="0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3" name="Freeform 75"/>
            <p:cNvSpPr/>
            <p:nvPr/>
          </p:nvSpPr>
          <p:spPr>
            <a:xfrm>
              <a:off x="2982" y="1893"/>
              <a:ext cx="143" cy="84"/>
            </a:xfrm>
            <a:custGeom>
              <a:avLst/>
              <a:gdLst>
                <a:gd name="txL" fmla="*/ 0 w 249"/>
                <a:gd name="txT" fmla="*/ 0 h 141"/>
                <a:gd name="txR" fmla="*/ 249 w 249"/>
                <a:gd name="txB" fmla="*/ 141 h 141"/>
              </a:gdLst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</a:cxnLst>
              <a:rect l="txL" t="txT" r="txR" b="txB"/>
              <a:pathLst>
                <a:path w="249" h="141">
                  <a:moveTo>
                    <a:pt x="237" y="140"/>
                  </a:moveTo>
                  <a:lnTo>
                    <a:pt x="240" y="116"/>
                  </a:lnTo>
                  <a:lnTo>
                    <a:pt x="248" y="99"/>
                  </a:lnTo>
                  <a:lnTo>
                    <a:pt x="245" y="75"/>
                  </a:lnTo>
                  <a:lnTo>
                    <a:pt x="223" y="80"/>
                  </a:lnTo>
                  <a:lnTo>
                    <a:pt x="205" y="71"/>
                  </a:lnTo>
                  <a:lnTo>
                    <a:pt x="196" y="58"/>
                  </a:lnTo>
                  <a:lnTo>
                    <a:pt x="187" y="60"/>
                  </a:lnTo>
                  <a:lnTo>
                    <a:pt x="165" y="54"/>
                  </a:lnTo>
                  <a:lnTo>
                    <a:pt x="156" y="45"/>
                  </a:lnTo>
                  <a:lnTo>
                    <a:pt x="114" y="47"/>
                  </a:lnTo>
                  <a:lnTo>
                    <a:pt x="84" y="64"/>
                  </a:lnTo>
                  <a:lnTo>
                    <a:pt x="74" y="60"/>
                  </a:lnTo>
                  <a:lnTo>
                    <a:pt x="64" y="63"/>
                  </a:lnTo>
                  <a:lnTo>
                    <a:pt x="54" y="56"/>
                  </a:lnTo>
                  <a:lnTo>
                    <a:pt x="52" y="33"/>
                  </a:lnTo>
                  <a:lnTo>
                    <a:pt x="26" y="35"/>
                  </a:lnTo>
                  <a:lnTo>
                    <a:pt x="34" y="5"/>
                  </a:lnTo>
                  <a:lnTo>
                    <a:pt x="30" y="0"/>
                  </a:lnTo>
                  <a:lnTo>
                    <a:pt x="4" y="20"/>
                  </a:lnTo>
                  <a:lnTo>
                    <a:pt x="0" y="33"/>
                  </a:lnTo>
                  <a:lnTo>
                    <a:pt x="66" y="75"/>
                  </a:lnTo>
                  <a:lnTo>
                    <a:pt x="77" y="69"/>
                  </a:lnTo>
                  <a:lnTo>
                    <a:pt x="81" y="90"/>
                  </a:lnTo>
                  <a:lnTo>
                    <a:pt x="60" y="140"/>
                  </a:lnTo>
                  <a:lnTo>
                    <a:pt x="237" y="14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4" name="Freeform 76"/>
            <p:cNvSpPr/>
            <p:nvPr/>
          </p:nvSpPr>
          <p:spPr>
            <a:xfrm>
              <a:off x="3129" y="1785"/>
              <a:ext cx="31" cy="92"/>
            </a:xfrm>
            <a:custGeom>
              <a:avLst/>
              <a:gdLst>
                <a:gd name="txL" fmla="*/ 0 w 54"/>
                <a:gd name="txT" fmla="*/ 0 h 155"/>
                <a:gd name="txR" fmla="*/ 54 w 54"/>
                <a:gd name="txB" fmla="*/ 155 h 155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54" h="155">
                  <a:moveTo>
                    <a:pt x="47" y="151"/>
                  </a:moveTo>
                  <a:lnTo>
                    <a:pt x="35" y="137"/>
                  </a:lnTo>
                  <a:lnTo>
                    <a:pt x="10" y="68"/>
                  </a:lnTo>
                  <a:lnTo>
                    <a:pt x="19" y="57"/>
                  </a:lnTo>
                  <a:lnTo>
                    <a:pt x="0" y="19"/>
                  </a:lnTo>
                  <a:lnTo>
                    <a:pt x="10" y="8"/>
                  </a:lnTo>
                  <a:lnTo>
                    <a:pt x="11" y="0"/>
                  </a:lnTo>
                  <a:lnTo>
                    <a:pt x="19" y="13"/>
                  </a:lnTo>
                  <a:lnTo>
                    <a:pt x="28" y="32"/>
                  </a:lnTo>
                  <a:lnTo>
                    <a:pt x="36" y="52"/>
                  </a:lnTo>
                  <a:lnTo>
                    <a:pt x="43" y="71"/>
                  </a:lnTo>
                  <a:lnTo>
                    <a:pt x="48" y="92"/>
                  </a:lnTo>
                  <a:lnTo>
                    <a:pt x="51" y="111"/>
                  </a:lnTo>
                  <a:lnTo>
                    <a:pt x="53" y="133"/>
                  </a:lnTo>
                  <a:lnTo>
                    <a:pt x="53" y="154"/>
                  </a:lnTo>
                  <a:lnTo>
                    <a:pt x="47" y="15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5" name="Freeform 77"/>
            <p:cNvSpPr/>
            <p:nvPr/>
          </p:nvSpPr>
          <p:spPr>
            <a:xfrm>
              <a:off x="3032" y="1708"/>
              <a:ext cx="96" cy="84"/>
            </a:xfrm>
            <a:custGeom>
              <a:avLst/>
              <a:gdLst>
                <a:gd name="txL" fmla="*/ 0 w 168"/>
                <a:gd name="txT" fmla="*/ 0 h 142"/>
                <a:gd name="txR" fmla="*/ 168 w 168"/>
                <a:gd name="txB" fmla="*/ 142 h 142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</a:cxnLst>
              <a:rect l="txL" t="txT" r="txR" b="txB"/>
              <a:pathLst>
                <a:path w="168" h="142">
                  <a:moveTo>
                    <a:pt x="1" y="12"/>
                  </a:moveTo>
                  <a:lnTo>
                    <a:pt x="35" y="23"/>
                  </a:lnTo>
                  <a:lnTo>
                    <a:pt x="63" y="25"/>
                  </a:lnTo>
                  <a:lnTo>
                    <a:pt x="89" y="47"/>
                  </a:lnTo>
                  <a:lnTo>
                    <a:pt x="92" y="47"/>
                  </a:lnTo>
                  <a:lnTo>
                    <a:pt x="95" y="55"/>
                  </a:lnTo>
                  <a:lnTo>
                    <a:pt x="104" y="57"/>
                  </a:lnTo>
                  <a:lnTo>
                    <a:pt x="127" y="81"/>
                  </a:lnTo>
                  <a:lnTo>
                    <a:pt x="131" y="100"/>
                  </a:lnTo>
                  <a:lnTo>
                    <a:pt x="139" y="100"/>
                  </a:lnTo>
                  <a:lnTo>
                    <a:pt x="144" y="109"/>
                  </a:lnTo>
                  <a:lnTo>
                    <a:pt x="141" y="121"/>
                  </a:lnTo>
                  <a:lnTo>
                    <a:pt x="166" y="141"/>
                  </a:lnTo>
                  <a:lnTo>
                    <a:pt x="167" y="115"/>
                  </a:lnTo>
                  <a:lnTo>
                    <a:pt x="157" y="102"/>
                  </a:lnTo>
                  <a:lnTo>
                    <a:pt x="151" y="102"/>
                  </a:lnTo>
                  <a:lnTo>
                    <a:pt x="149" y="98"/>
                  </a:lnTo>
                  <a:lnTo>
                    <a:pt x="152" y="91"/>
                  </a:lnTo>
                  <a:lnTo>
                    <a:pt x="139" y="77"/>
                  </a:lnTo>
                  <a:lnTo>
                    <a:pt x="124" y="62"/>
                  </a:lnTo>
                  <a:lnTo>
                    <a:pt x="105" y="49"/>
                  </a:lnTo>
                  <a:lnTo>
                    <a:pt x="90" y="37"/>
                  </a:lnTo>
                  <a:lnTo>
                    <a:pt x="71" y="27"/>
                  </a:lnTo>
                  <a:lnTo>
                    <a:pt x="52" y="18"/>
                  </a:lnTo>
                  <a:lnTo>
                    <a:pt x="33" y="10"/>
                  </a:lnTo>
                  <a:lnTo>
                    <a:pt x="14" y="4"/>
                  </a:lnTo>
                  <a:lnTo>
                    <a:pt x="0" y="0"/>
                  </a:lnTo>
                  <a:lnTo>
                    <a:pt x="1" y="1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6" name="Freeform 78"/>
            <p:cNvSpPr/>
            <p:nvPr/>
          </p:nvSpPr>
          <p:spPr>
            <a:xfrm>
              <a:off x="2910" y="1703"/>
              <a:ext cx="94" cy="35"/>
            </a:xfrm>
            <a:custGeom>
              <a:avLst/>
              <a:gdLst>
                <a:gd name="txL" fmla="*/ 0 w 165"/>
                <a:gd name="txT" fmla="*/ 0 h 58"/>
                <a:gd name="txR" fmla="*/ 165 w 165"/>
                <a:gd name="txB" fmla="*/ 58 h 58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</a:cxnLst>
              <a:rect l="txL" t="txT" r="txR" b="txB"/>
              <a:pathLst>
                <a:path w="165" h="58">
                  <a:moveTo>
                    <a:pt x="160" y="12"/>
                  </a:moveTo>
                  <a:lnTo>
                    <a:pt x="107" y="9"/>
                  </a:lnTo>
                  <a:lnTo>
                    <a:pt x="68" y="21"/>
                  </a:lnTo>
                  <a:lnTo>
                    <a:pt x="30" y="51"/>
                  </a:lnTo>
                  <a:lnTo>
                    <a:pt x="20" y="57"/>
                  </a:lnTo>
                  <a:lnTo>
                    <a:pt x="0" y="48"/>
                  </a:lnTo>
                  <a:lnTo>
                    <a:pt x="3" y="40"/>
                  </a:lnTo>
                  <a:lnTo>
                    <a:pt x="7" y="38"/>
                  </a:lnTo>
                  <a:lnTo>
                    <a:pt x="15" y="33"/>
                  </a:lnTo>
                  <a:lnTo>
                    <a:pt x="34" y="24"/>
                  </a:lnTo>
                  <a:lnTo>
                    <a:pt x="56" y="16"/>
                  </a:lnTo>
                  <a:lnTo>
                    <a:pt x="77" y="9"/>
                  </a:lnTo>
                  <a:lnTo>
                    <a:pt x="98" y="5"/>
                  </a:lnTo>
                  <a:lnTo>
                    <a:pt x="122" y="2"/>
                  </a:lnTo>
                  <a:lnTo>
                    <a:pt x="150" y="0"/>
                  </a:lnTo>
                  <a:lnTo>
                    <a:pt x="164" y="0"/>
                  </a:lnTo>
                  <a:lnTo>
                    <a:pt x="160" y="1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7" name="Freeform 79"/>
            <p:cNvSpPr/>
            <p:nvPr/>
          </p:nvSpPr>
          <p:spPr>
            <a:xfrm>
              <a:off x="2895" y="1737"/>
              <a:ext cx="155" cy="183"/>
            </a:xfrm>
            <a:custGeom>
              <a:avLst/>
              <a:gdLst>
                <a:gd name="txL" fmla="*/ 0 w 271"/>
                <a:gd name="txT" fmla="*/ 0 h 307"/>
                <a:gd name="txR" fmla="*/ 271 w 271"/>
                <a:gd name="txB" fmla="*/ 307 h 307"/>
              </a:gdLst>
              <a:ahLst/>
              <a:cxnLst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2" y="2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3"/>
                </a:cxn>
              </a:cxnLst>
              <a:rect l="txL" t="txT" r="txR" b="txB"/>
              <a:pathLst>
                <a:path w="271" h="307">
                  <a:moveTo>
                    <a:pt x="157" y="282"/>
                  </a:moveTo>
                  <a:lnTo>
                    <a:pt x="148" y="251"/>
                  </a:lnTo>
                  <a:lnTo>
                    <a:pt x="157" y="233"/>
                  </a:lnTo>
                  <a:lnTo>
                    <a:pt x="205" y="233"/>
                  </a:lnTo>
                  <a:lnTo>
                    <a:pt x="212" y="251"/>
                  </a:lnTo>
                  <a:lnTo>
                    <a:pt x="217" y="251"/>
                  </a:lnTo>
                  <a:lnTo>
                    <a:pt x="220" y="244"/>
                  </a:lnTo>
                  <a:lnTo>
                    <a:pt x="219" y="232"/>
                  </a:lnTo>
                  <a:lnTo>
                    <a:pt x="237" y="202"/>
                  </a:lnTo>
                  <a:lnTo>
                    <a:pt x="239" y="169"/>
                  </a:lnTo>
                  <a:lnTo>
                    <a:pt x="253" y="165"/>
                  </a:lnTo>
                  <a:lnTo>
                    <a:pt x="243" y="154"/>
                  </a:lnTo>
                  <a:lnTo>
                    <a:pt x="270" y="141"/>
                  </a:lnTo>
                  <a:lnTo>
                    <a:pt x="270" y="134"/>
                  </a:lnTo>
                  <a:lnTo>
                    <a:pt x="269" y="135"/>
                  </a:lnTo>
                  <a:lnTo>
                    <a:pt x="255" y="135"/>
                  </a:lnTo>
                  <a:lnTo>
                    <a:pt x="269" y="109"/>
                  </a:lnTo>
                  <a:lnTo>
                    <a:pt x="239" y="73"/>
                  </a:lnTo>
                  <a:lnTo>
                    <a:pt x="232" y="86"/>
                  </a:lnTo>
                  <a:lnTo>
                    <a:pt x="225" y="73"/>
                  </a:lnTo>
                  <a:lnTo>
                    <a:pt x="202" y="73"/>
                  </a:lnTo>
                  <a:lnTo>
                    <a:pt x="207" y="88"/>
                  </a:lnTo>
                  <a:lnTo>
                    <a:pt x="205" y="122"/>
                  </a:lnTo>
                  <a:lnTo>
                    <a:pt x="195" y="105"/>
                  </a:lnTo>
                  <a:lnTo>
                    <a:pt x="167" y="90"/>
                  </a:lnTo>
                  <a:lnTo>
                    <a:pt x="172" y="67"/>
                  </a:lnTo>
                  <a:lnTo>
                    <a:pt x="189" y="67"/>
                  </a:lnTo>
                  <a:lnTo>
                    <a:pt x="178" y="54"/>
                  </a:lnTo>
                  <a:lnTo>
                    <a:pt x="195" y="39"/>
                  </a:lnTo>
                  <a:lnTo>
                    <a:pt x="212" y="49"/>
                  </a:lnTo>
                  <a:lnTo>
                    <a:pt x="202" y="60"/>
                  </a:lnTo>
                  <a:lnTo>
                    <a:pt x="234" y="64"/>
                  </a:lnTo>
                  <a:lnTo>
                    <a:pt x="230" y="54"/>
                  </a:lnTo>
                  <a:lnTo>
                    <a:pt x="216" y="36"/>
                  </a:lnTo>
                  <a:lnTo>
                    <a:pt x="179" y="21"/>
                  </a:lnTo>
                  <a:lnTo>
                    <a:pt x="174" y="40"/>
                  </a:lnTo>
                  <a:lnTo>
                    <a:pt x="165" y="20"/>
                  </a:lnTo>
                  <a:lnTo>
                    <a:pt x="130" y="21"/>
                  </a:lnTo>
                  <a:lnTo>
                    <a:pt x="137" y="35"/>
                  </a:lnTo>
                  <a:lnTo>
                    <a:pt x="152" y="36"/>
                  </a:lnTo>
                  <a:lnTo>
                    <a:pt x="155" y="47"/>
                  </a:lnTo>
                  <a:lnTo>
                    <a:pt x="127" y="41"/>
                  </a:lnTo>
                  <a:lnTo>
                    <a:pt x="68" y="0"/>
                  </a:lnTo>
                  <a:lnTo>
                    <a:pt x="62" y="11"/>
                  </a:lnTo>
                  <a:lnTo>
                    <a:pt x="53" y="9"/>
                  </a:lnTo>
                  <a:lnTo>
                    <a:pt x="53" y="19"/>
                  </a:lnTo>
                  <a:lnTo>
                    <a:pt x="31" y="30"/>
                  </a:lnTo>
                  <a:lnTo>
                    <a:pt x="35" y="39"/>
                  </a:lnTo>
                  <a:lnTo>
                    <a:pt x="21" y="43"/>
                  </a:lnTo>
                  <a:lnTo>
                    <a:pt x="11" y="43"/>
                  </a:lnTo>
                  <a:lnTo>
                    <a:pt x="0" y="35"/>
                  </a:lnTo>
                  <a:lnTo>
                    <a:pt x="11" y="43"/>
                  </a:lnTo>
                  <a:lnTo>
                    <a:pt x="40" y="47"/>
                  </a:lnTo>
                  <a:lnTo>
                    <a:pt x="53" y="52"/>
                  </a:lnTo>
                  <a:lnTo>
                    <a:pt x="65" y="67"/>
                  </a:lnTo>
                  <a:lnTo>
                    <a:pt x="48" y="157"/>
                  </a:lnTo>
                  <a:lnTo>
                    <a:pt x="65" y="229"/>
                  </a:lnTo>
                  <a:lnTo>
                    <a:pt x="83" y="253"/>
                  </a:lnTo>
                  <a:lnTo>
                    <a:pt x="75" y="218"/>
                  </a:lnTo>
                  <a:lnTo>
                    <a:pt x="105" y="255"/>
                  </a:lnTo>
                  <a:lnTo>
                    <a:pt x="103" y="272"/>
                  </a:lnTo>
                  <a:lnTo>
                    <a:pt x="143" y="306"/>
                  </a:lnTo>
                  <a:lnTo>
                    <a:pt x="153" y="295"/>
                  </a:lnTo>
                  <a:lnTo>
                    <a:pt x="157" y="28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08" name="Line 80"/>
            <p:cNvSpPr/>
            <p:nvPr/>
          </p:nvSpPr>
          <p:spPr>
            <a:xfrm>
              <a:off x="2994" y="1704"/>
              <a:ext cx="0" cy="272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209" name="Freeform 81"/>
            <p:cNvSpPr/>
            <p:nvPr/>
          </p:nvSpPr>
          <p:spPr>
            <a:xfrm>
              <a:off x="2974" y="1705"/>
              <a:ext cx="21" cy="14"/>
            </a:xfrm>
            <a:custGeom>
              <a:avLst/>
              <a:gdLst>
                <a:gd name="txL" fmla="*/ 0 w 37"/>
                <a:gd name="txT" fmla="*/ 0 h 24"/>
                <a:gd name="txR" fmla="*/ 37 w 37"/>
                <a:gd name="txB" fmla="*/ 24 h 24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37" h="24">
                  <a:moveTo>
                    <a:pt x="36" y="23"/>
                  </a:moveTo>
                  <a:lnTo>
                    <a:pt x="15" y="9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0" name="Freeform 82"/>
            <p:cNvSpPr/>
            <p:nvPr/>
          </p:nvSpPr>
          <p:spPr>
            <a:xfrm>
              <a:off x="2925" y="1714"/>
              <a:ext cx="69" cy="10"/>
            </a:xfrm>
            <a:custGeom>
              <a:avLst/>
              <a:gdLst>
                <a:gd name="txL" fmla="*/ 0 w 121"/>
                <a:gd name="txT" fmla="*/ 0 h 17"/>
                <a:gd name="txR" fmla="*/ 121 w 121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21" h="17">
                  <a:moveTo>
                    <a:pt x="120" y="16"/>
                  </a:moveTo>
                  <a:lnTo>
                    <a:pt x="100" y="6"/>
                  </a:lnTo>
                  <a:lnTo>
                    <a:pt x="80" y="1"/>
                  </a:lnTo>
                  <a:lnTo>
                    <a:pt x="60" y="0"/>
                  </a:lnTo>
                  <a:lnTo>
                    <a:pt x="39" y="1"/>
                  </a:lnTo>
                  <a:lnTo>
                    <a:pt x="19" y="6"/>
                  </a:lnTo>
                  <a:lnTo>
                    <a:pt x="0" y="1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1" name="Freeform 83"/>
            <p:cNvSpPr/>
            <p:nvPr/>
          </p:nvSpPr>
          <p:spPr>
            <a:xfrm>
              <a:off x="2847" y="1720"/>
              <a:ext cx="148" cy="79"/>
            </a:xfrm>
            <a:custGeom>
              <a:avLst/>
              <a:gdLst>
                <a:gd name="txL" fmla="*/ 0 w 259"/>
                <a:gd name="txT" fmla="*/ 0 h 132"/>
                <a:gd name="txR" fmla="*/ 259 w 259"/>
                <a:gd name="txB" fmla="*/ 132 h 132"/>
              </a:gdLst>
              <a:ahLst/>
              <a:cxnLst>
                <a:cxn ang="0">
                  <a:pos x="2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259" h="132">
                  <a:moveTo>
                    <a:pt x="258" y="0"/>
                  </a:moveTo>
                  <a:lnTo>
                    <a:pt x="230" y="2"/>
                  </a:lnTo>
                  <a:lnTo>
                    <a:pt x="203" y="6"/>
                  </a:lnTo>
                  <a:lnTo>
                    <a:pt x="176" y="12"/>
                  </a:lnTo>
                  <a:lnTo>
                    <a:pt x="149" y="21"/>
                  </a:lnTo>
                  <a:lnTo>
                    <a:pt x="124" y="32"/>
                  </a:lnTo>
                  <a:lnTo>
                    <a:pt x="100" y="44"/>
                  </a:lnTo>
                  <a:lnTo>
                    <a:pt x="76" y="59"/>
                  </a:lnTo>
                  <a:lnTo>
                    <a:pt x="55" y="75"/>
                  </a:lnTo>
                  <a:lnTo>
                    <a:pt x="34" y="94"/>
                  </a:lnTo>
                  <a:lnTo>
                    <a:pt x="15" y="114"/>
                  </a:lnTo>
                  <a:lnTo>
                    <a:pt x="0" y="13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2" name="Freeform 84"/>
            <p:cNvSpPr/>
            <p:nvPr/>
          </p:nvSpPr>
          <p:spPr>
            <a:xfrm>
              <a:off x="2856" y="1720"/>
              <a:ext cx="138" cy="257"/>
            </a:xfrm>
            <a:custGeom>
              <a:avLst/>
              <a:gdLst>
                <a:gd name="txL" fmla="*/ 0 w 241"/>
                <a:gd name="txT" fmla="*/ 0 h 431"/>
                <a:gd name="txR" fmla="*/ 241 w 241"/>
                <a:gd name="txB" fmla="*/ 431 h 431"/>
              </a:gdLst>
              <a:ahLst/>
              <a:cxnLst>
                <a:cxn ang="0">
                  <a:pos x="2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</a:cxnLst>
              <a:rect l="txL" t="txT" r="txR" b="txB"/>
              <a:pathLst>
                <a:path w="241" h="431">
                  <a:moveTo>
                    <a:pt x="240" y="0"/>
                  </a:moveTo>
                  <a:lnTo>
                    <a:pt x="214" y="10"/>
                  </a:lnTo>
                  <a:lnTo>
                    <a:pt x="188" y="22"/>
                  </a:lnTo>
                  <a:lnTo>
                    <a:pt x="163" y="36"/>
                  </a:lnTo>
                  <a:lnTo>
                    <a:pt x="140" y="52"/>
                  </a:lnTo>
                  <a:lnTo>
                    <a:pt x="118" y="70"/>
                  </a:lnTo>
                  <a:lnTo>
                    <a:pt x="97" y="89"/>
                  </a:lnTo>
                  <a:lnTo>
                    <a:pt x="79" y="110"/>
                  </a:lnTo>
                  <a:lnTo>
                    <a:pt x="62" y="132"/>
                  </a:lnTo>
                  <a:lnTo>
                    <a:pt x="47" y="156"/>
                  </a:lnTo>
                  <a:lnTo>
                    <a:pt x="33" y="181"/>
                  </a:lnTo>
                  <a:lnTo>
                    <a:pt x="23" y="207"/>
                  </a:lnTo>
                  <a:lnTo>
                    <a:pt x="14" y="234"/>
                  </a:lnTo>
                  <a:lnTo>
                    <a:pt x="7" y="261"/>
                  </a:lnTo>
                  <a:lnTo>
                    <a:pt x="3" y="289"/>
                  </a:lnTo>
                  <a:lnTo>
                    <a:pt x="0" y="317"/>
                  </a:lnTo>
                  <a:lnTo>
                    <a:pt x="0" y="345"/>
                  </a:lnTo>
                  <a:lnTo>
                    <a:pt x="3" y="373"/>
                  </a:lnTo>
                  <a:lnTo>
                    <a:pt x="8" y="401"/>
                  </a:lnTo>
                  <a:lnTo>
                    <a:pt x="15" y="428"/>
                  </a:lnTo>
                  <a:lnTo>
                    <a:pt x="16" y="43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3" name="Freeform 85"/>
            <p:cNvSpPr/>
            <p:nvPr/>
          </p:nvSpPr>
          <p:spPr>
            <a:xfrm>
              <a:off x="2916" y="1720"/>
              <a:ext cx="79" cy="257"/>
            </a:xfrm>
            <a:custGeom>
              <a:avLst/>
              <a:gdLst>
                <a:gd name="txL" fmla="*/ 0 w 137"/>
                <a:gd name="txT" fmla="*/ 0 h 431"/>
                <a:gd name="txR" fmla="*/ 137 w 137"/>
                <a:gd name="txB" fmla="*/ 431 h 431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0" y="4"/>
                </a:cxn>
                <a:cxn ang="0">
                  <a:pos x="1" y="4"/>
                </a:cxn>
                <a:cxn ang="0">
                  <a:pos x="1" y="4"/>
                </a:cxn>
              </a:cxnLst>
              <a:rect l="txL" t="txT" r="txR" b="txB"/>
              <a:pathLst>
                <a:path w="137" h="431">
                  <a:moveTo>
                    <a:pt x="136" y="0"/>
                  </a:moveTo>
                  <a:lnTo>
                    <a:pt x="113" y="29"/>
                  </a:lnTo>
                  <a:lnTo>
                    <a:pt x="92" y="59"/>
                  </a:lnTo>
                  <a:lnTo>
                    <a:pt x="74" y="90"/>
                  </a:lnTo>
                  <a:lnTo>
                    <a:pt x="57" y="122"/>
                  </a:lnTo>
                  <a:lnTo>
                    <a:pt x="42" y="156"/>
                  </a:lnTo>
                  <a:lnTo>
                    <a:pt x="29" y="190"/>
                  </a:lnTo>
                  <a:lnTo>
                    <a:pt x="19" y="225"/>
                  </a:lnTo>
                  <a:lnTo>
                    <a:pt x="11" y="260"/>
                  </a:lnTo>
                  <a:lnTo>
                    <a:pt x="5" y="296"/>
                  </a:lnTo>
                  <a:lnTo>
                    <a:pt x="2" y="333"/>
                  </a:lnTo>
                  <a:lnTo>
                    <a:pt x="0" y="369"/>
                  </a:lnTo>
                  <a:lnTo>
                    <a:pt x="1" y="406"/>
                  </a:lnTo>
                  <a:lnTo>
                    <a:pt x="3" y="43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4" name="Freeform 86"/>
            <p:cNvSpPr/>
            <p:nvPr/>
          </p:nvSpPr>
          <p:spPr>
            <a:xfrm>
              <a:off x="2994" y="1705"/>
              <a:ext cx="22" cy="14"/>
            </a:xfrm>
            <a:custGeom>
              <a:avLst/>
              <a:gdLst>
                <a:gd name="txL" fmla="*/ 0 w 38"/>
                <a:gd name="txT" fmla="*/ 0 h 25"/>
                <a:gd name="txR" fmla="*/ 38 w 38"/>
                <a:gd name="txB" fmla="*/ 25 h 25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38" h="25">
                  <a:moveTo>
                    <a:pt x="37" y="0"/>
                  </a:moveTo>
                  <a:lnTo>
                    <a:pt x="15" y="12"/>
                  </a:lnTo>
                  <a:lnTo>
                    <a:pt x="0" y="2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5" name="Freeform 87"/>
            <p:cNvSpPr/>
            <p:nvPr/>
          </p:nvSpPr>
          <p:spPr>
            <a:xfrm>
              <a:off x="2994" y="1714"/>
              <a:ext cx="72" cy="10"/>
            </a:xfrm>
            <a:custGeom>
              <a:avLst/>
              <a:gdLst>
                <a:gd name="txL" fmla="*/ 0 w 125"/>
                <a:gd name="txT" fmla="*/ 0 h 17"/>
                <a:gd name="txR" fmla="*/ 125 w 125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25" h="17">
                  <a:moveTo>
                    <a:pt x="124" y="16"/>
                  </a:moveTo>
                  <a:lnTo>
                    <a:pt x="105" y="6"/>
                  </a:lnTo>
                  <a:lnTo>
                    <a:pt x="85" y="1"/>
                  </a:lnTo>
                  <a:lnTo>
                    <a:pt x="64" y="0"/>
                  </a:lnTo>
                  <a:lnTo>
                    <a:pt x="43" y="1"/>
                  </a:lnTo>
                  <a:lnTo>
                    <a:pt x="23" y="6"/>
                  </a:lnTo>
                  <a:lnTo>
                    <a:pt x="3" y="14"/>
                  </a:lnTo>
                  <a:lnTo>
                    <a:pt x="0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6" name="Freeform 88"/>
            <p:cNvSpPr/>
            <p:nvPr/>
          </p:nvSpPr>
          <p:spPr>
            <a:xfrm>
              <a:off x="2994" y="1720"/>
              <a:ext cx="151" cy="82"/>
            </a:xfrm>
            <a:custGeom>
              <a:avLst/>
              <a:gdLst>
                <a:gd name="txL" fmla="*/ 0 w 262"/>
                <a:gd name="txT" fmla="*/ 0 h 137"/>
                <a:gd name="txR" fmla="*/ 262 w 262"/>
                <a:gd name="txB" fmla="*/ 137 h 137"/>
              </a:gdLst>
              <a:ahLst/>
              <a:cxnLst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262" h="137">
                  <a:moveTo>
                    <a:pt x="261" y="136"/>
                  </a:moveTo>
                  <a:lnTo>
                    <a:pt x="239" y="110"/>
                  </a:lnTo>
                  <a:lnTo>
                    <a:pt x="219" y="90"/>
                  </a:lnTo>
                  <a:lnTo>
                    <a:pt x="199" y="72"/>
                  </a:lnTo>
                  <a:lnTo>
                    <a:pt x="176" y="56"/>
                  </a:lnTo>
                  <a:lnTo>
                    <a:pt x="153" y="41"/>
                  </a:lnTo>
                  <a:lnTo>
                    <a:pt x="128" y="30"/>
                  </a:lnTo>
                  <a:lnTo>
                    <a:pt x="102" y="19"/>
                  </a:lnTo>
                  <a:lnTo>
                    <a:pt x="76" y="11"/>
                  </a:lnTo>
                  <a:lnTo>
                    <a:pt x="49" y="5"/>
                  </a:lnTo>
                  <a:lnTo>
                    <a:pt x="22" y="2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7" name="Freeform 89"/>
            <p:cNvSpPr/>
            <p:nvPr/>
          </p:nvSpPr>
          <p:spPr>
            <a:xfrm>
              <a:off x="2994" y="1720"/>
              <a:ext cx="138" cy="257"/>
            </a:xfrm>
            <a:custGeom>
              <a:avLst/>
              <a:gdLst>
                <a:gd name="txL" fmla="*/ 0 w 241"/>
                <a:gd name="txT" fmla="*/ 0 h 431"/>
                <a:gd name="txR" fmla="*/ 241 w 241"/>
                <a:gd name="txB" fmla="*/ 431 h 431"/>
              </a:gdLst>
              <a:ahLst/>
              <a:cxnLst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3"/>
                </a:cxn>
                <a:cxn ang="0">
                  <a:pos x="2" y="3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241" h="431">
                  <a:moveTo>
                    <a:pt x="225" y="430"/>
                  </a:moveTo>
                  <a:lnTo>
                    <a:pt x="232" y="403"/>
                  </a:lnTo>
                  <a:lnTo>
                    <a:pt x="237" y="376"/>
                  </a:lnTo>
                  <a:lnTo>
                    <a:pt x="240" y="347"/>
                  </a:lnTo>
                  <a:lnTo>
                    <a:pt x="240" y="319"/>
                  </a:lnTo>
                  <a:lnTo>
                    <a:pt x="238" y="291"/>
                  </a:lnTo>
                  <a:lnTo>
                    <a:pt x="234" y="263"/>
                  </a:lnTo>
                  <a:lnTo>
                    <a:pt x="227" y="236"/>
                  </a:lnTo>
                  <a:lnTo>
                    <a:pt x="219" y="209"/>
                  </a:lnTo>
                  <a:lnTo>
                    <a:pt x="208" y="183"/>
                  </a:lnTo>
                  <a:lnTo>
                    <a:pt x="195" y="158"/>
                  </a:lnTo>
                  <a:lnTo>
                    <a:pt x="180" y="134"/>
                  </a:lnTo>
                  <a:lnTo>
                    <a:pt x="163" y="112"/>
                  </a:lnTo>
                  <a:lnTo>
                    <a:pt x="145" y="91"/>
                  </a:lnTo>
                  <a:lnTo>
                    <a:pt x="124" y="71"/>
                  </a:lnTo>
                  <a:lnTo>
                    <a:pt x="102" y="53"/>
                  </a:lnTo>
                  <a:lnTo>
                    <a:pt x="79" y="37"/>
                  </a:lnTo>
                  <a:lnTo>
                    <a:pt x="55" y="23"/>
                  </a:lnTo>
                  <a:lnTo>
                    <a:pt x="29" y="10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8" name="Freeform 90"/>
            <p:cNvSpPr/>
            <p:nvPr/>
          </p:nvSpPr>
          <p:spPr>
            <a:xfrm>
              <a:off x="2994" y="1720"/>
              <a:ext cx="78" cy="257"/>
            </a:xfrm>
            <a:custGeom>
              <a:avLst/>
              <a:gdLst>
                <a:gd name="txL" fmla="*/ 0 w 136"/>
                <a:gd name="txT" fmla="*/ 0 h 431"/>
                <a:gd name="txR" fmla="*/ 136 w 136"/>
                <a:gd name="txB" fmla="*/ 431 h 431"/>
              </a:gdLst>
              <a:ahLst/>
              <a:cxnLst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136" h="431">
                  <a:moveTo>
                    <a:pt x="133" y="430"/>
                  </a:moveTo>
                  <a:lnTo>
                    <a:pt x="135" y="394"/>
                  </a:lnTo>
                  <a:lnTo>
                    <a:pt x="135" y="358"/>
                  </a:lnTo>
                  <a:lnTo>
                    <a:pt x="133" y="321"/>
                  </a:lnTo>
                  <a:lnTo>
                    <a:pt x="129" y="285"/>
                  </a:lnTo>
                  <a:lnTo>
                    <a:pt x="123" y="249"/>
                  </a:lnTo>
                  <a:lnTo>
                    <a:pt x="114" y="214"/>
                  </a:lnTo>
                  <a:lnTo>
                    <a:pt x="102" y="179"/>
                  </a:lnTo>
                  <a:lnTo>
                    <a:pt x="90" y="145"/>
                  </a:lnTo>
                  <a:lnTo>
                    <a:pt x="74" y="112"/>
                  </a:lnTo>
                  <a:lnTo>
                    <a:pt x="57" y="80"/>
                  </a:lnTo>
                  <a:lnTo>
                    <a:pt x="37" y="49"/>
                  </a:lnTo>
                  <a:lnTo>
                    <a:pt x="16" y="19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19" name="Freeform 91"/>
            <p:cNvSpPr/>
            <p:nvPr/>
          </p:nvSpPr>
          <p:spPr>
            <a:xfrm>
              <a:off x="2855" y="1782"/>
              <a:ext cx="279" cy="98"/>
            </a:xfrm>
            <a:custGeom>
              <a:avLst/>
              <a:gdLst>
                <a:gd name="txL" fmla="*/ 0 w 487"/>
                <a:gd name="txT" fmla="*/ 0 h 164"/>
                <a:gd name="txR" fmla="*/ 487 w 487"/>
                <a:gd name="txB" fmla="*/ 164 h 164"/>
              </a:gdLst>
              <a:ahLst/>
              <a:cxnLst>
                <a:cxn ang="0">
                  <a:pos x="3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87" h="164">
                  <a:moveTo>
                    <a:pt x="486" y="0"/>
                  </a:moveTo>
                  <a:lnTo>
                    <a:pt x="486" y="20"/>
                  </a:lnTo>
                  <a:lnTo>
                    <a:pt x="479" y="42"/>
                  </a:lnTo>
                  <a:lnTo>
                    <a:pt x="469" y="58"/>
                  </a:lnTo>
                  <a:lnTo>
                    <a:pt x="459" y="71"/>
                  </a:lnTo>
                  <a:lnTo>
                    <a:pt x="447" y="85"/>
                  </a:lnTo>
                  <a:lnTo>
                    <a:pt x="435" y="97"/>
                  </a:lnTo>
                  <a:lnTo>
                    <a:pt x="422" y="106"/>
                  </a:lnTo>
                  <a:lnTo>
                    <a:pt x="408" y="117"/>
                  </a:lnTo>
                  <a:lnTo>
                    <a:pt x="393" y="126"/>
                  </a:lnTo>
                  <a:lnTo>
                    <a:pt x="377" y="134"/>
                  </a:lnTo>
                  <a:lnTo>
                    <a:pt x="364" y="142"/>
                  </a:lnTo>
                  <a:lnTo>
                    <a:pt x="347" y="148"/>
                  </a:lnTo>
                  <a:lnTo>
                    <a:pt x="329" y="153"/>
                  </a:lnTo>
                  <a:lnTo>
                    <a:pt x="310" y="157"/>
                  </a:lnTo>
                  <a:lnTo>
                    <a:pt x="295" y="160"/>
                  </a:lnTo>
                  <a:lnTo>
                    <a:pt x="277" y="162"/>
                  </a:lnTo>
                  <a:lnTo>
                    <a:pt x="259" y="163"/>
                  </a:lnTo>
                  <a:lnTo>
                    <a:pt x="242" y="163"/>
                  </a:lnTo>
                  <a:lnTo>
                    <a:pt x="229" y="163"/>
                  </a:lnTo>
                  <a:lnTo>
                    <a:pt x="211" y="161"/>
                  </a:lnTo>
                  <a:lnTo>
                    <a:pt x="190" y="158"/>
                  </a:lnTo>
                  <a:lnTo>
                    <a:pt x="173" y="155"/>
                  </a:lnTo>
                  <a:lnTo>
                    <a:pt x="157" y="151"/>
                  </a:lnTo>
                  <a:lnTo>
                    <a:pt x="143" y="147"/>
                  </a:lnTo>
                  <a:lnTo>
                    <a:pt x="124" y="141"/>
                  </a:lnTo>
                  <a:lnTo>
                    <a:pt x="111" y="134"/>
                  </a:lnTo>
                  <a:lnTo>
                    <a:pt x="96" y="126"/>
                  </a:lnTo>
                  <a:lnTo>
                    <a:pt x="80" y="117"/>
                  </a:lnTo>
                  <a:lnTo>
                    <a:pt x="66" y="106"/>
                  </a:lnTo>
                  <a:lnTo>
                    <a:pt x="54" y="96"/>
                  </a:lnTo>
                  <a:lnTo>
                    <a:pt x="41" y="84"/>
                  </a:lnTo>
                  <a:lnTo>
                    <a:pt x="30" y="71"/>
                  </a:lnTo>
                  <a:lnTo>
                    <a:pt x="20" y="57"/>
                  </a:lnTo>
                  <a:lnTo>
                    <a:pt x="10" y="42"/>
                  </a:lnTo>
                  <a:lnTo>
                    <a:pt x="3" y="21"/>
                  </a:lnTo>
                  <a:lnTo>
                    <a:pt x="0" y="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0" name="Freeform 92"/>
            <p:cNvSpPr/>
            <p:nvPr/>
          </p:nvSpPr>
          <p:spPr>
            <a:xfrm>
              <a:off x="2829" y="1877"/>
              <a:ext cx="331" cy="85"/>
            </a:xfrm>
            <a:custGeom>
              <a:avLst/>
              <a:gdLst>
                <a:gd name="txL" fmla="*/ 0 w 578"/>
                <a:gd name="txT" fmla="*/ 0 h 144"/>
                <a:gd name="txR" fmla="*/ 578 w 578"/>
                <a:gd name="txB" fmla="*/ 144 h 144"/>
              </a:gdLst>
              <a:ahLst/>
              <a:cxnLst>
                <a:cxn ang="0">
                  <a:pos x="4" y="0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8" h="144">
                  <a:moveTo>
                    <a:pt x="577" y="0"/>
                  </a:moveTo>
                  <a:lnTo>
                    <a:pt x="568" y="21"/>
                  </a:lnTo>
                  <a:lnTo>
                    <a:pt x="558" y="38"/>
                  </a:lnTo>
                  <a:lnTo>
                    <a:pt x="543" y="55"/>
                  </a:lnTo>
                  <a:lnTo>
                    <a:pt x="528" y="68"/>
                  </a:lnTo>
                  <a:lnTo>
                    <a:pt x="510" y="81"/>
                  </a:lnTo>
                  <a:lnTo>
                    <a:pt x="490" y="93"/>
                  </a:lnTo>
                  <a:lnTo>
                    <a:pt x="470" y="103"/>
                  </a:lnTo>
                  <a:lnTo>
                    <a:pt x="453" y="110"/>
                  </a:lnTo>
                  <a:lnTo>
                    <a:pt x="435" y="117"/>
                  </a:lnTo>
                  <a:lnTo>
                    <a:pt x="413" y="125"/>
                  </a:lnTo>
                  <a:lnTo>
                    <a:pt x="389" y="131"/>
                  </a:lnTo>
                  <a:lnTo>
                    <a:pt x="372" y="135"/>
                  </a:lnTo>
                  <a:lnTo>
                    <a:pt x="351" y="138"/>
                  </a:lnTo>
                  <a:lnTo>
                    <a:pt x="330" y="142"/>
                  </a:lnTo>
                  <a:lnTo>
                    <a:pt x="310" y="142"/>
                  </a:lnTo>
                  <a:lnTo>
                    <a:pt x="288" y="143"/>
                  </a:lnTo>
                  <a:lnTo>
                    <a:pt x="280" y="143"/>
                  </a:lnTo>
                  <a:lnTo>
                    <a:pt x="258" y="142"/>
                  </a:lnTo>
                  <a:lnTo>
                    <a:pt x="238" y="140"/>
                  </a:lnTo>
                  <a:lnTo>
                    <a:pt x="218" y="138"/>
                  </a:lnTo>
                  <a:lnTo>
                    <a:pt x="197" y="135"/>
                  </a:lnTo>
                  <a:lnTo>
                    <a:pt x="177" y="131"/>
                  </a:lnTo>
                  <a:lnTo>
                    <a:pt x="156" y="126"/>
                  </a:lnTo>
                  <a:lnTo>
                    <a:pt x="134" y="119"/>
                  </a:lnTo>
                  <a:lnTo>
                    <a:pt x="116" y="111"/>
                  </a:lnTo>
                  <a:lnTo>
                    <a:pt x="92" y="100"/>
                  </a:lnTo>
                  <a:lnTo>
                    <a:pt x="75" y="90"/>
                  </a:lnTo>
                  <a:lnTo>
                    <a:pt x="62" y="81"/>
                  </a:lnTo>
                  <a:lnTo>
                    <a:pt x="45" y="68"/>
                  </a:lnTo>
                  <a:lnTo>
                    <a:pt x="26" y="50"/>
                  </a:lnTo>
                  <a:lnTo>
                    <a:pt x="11" y="30"/>
                  </a:lnTo>
                  <a:lnTo>
                    <a:pt x="0" y="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1" name="Freeform 93"/>
            <p:cNvSpPr/>
            <p:nvPr/>
          </p:nvSpPr>
          <p:spPr>
            <a:xfrm>
              <a:off x="2994" y="1730"/>
              <a:ext cx="11" cy="10"/>
            </a:xfrm>
            <a:custGeom>
              <a:avLst/>
              <a:gdLst>
                <a:gd name="txL" fmla="*/ 0 w 20"/>
                <a:gd name="txT" fmla="*/ 0 h 17"/>
                <a:gd name="txR" fmla="*/ 20 w 20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</a:cxnLst>
              <a:rect l="txL" t="txT" r="txR" b="txB"/>
              <a:pathLst>
                <a:path w="20" h="17">
                  <a:moveTo>
                    <a:pt x="13" y="16"/>
                  </a:moveTo>
                  <a:lnTo>
                    <a:pt x="19" y="2"/>
                  </a:lnTo>
                  <a:lnTo>
                    <a:pt x="9" y="0"/>
                  </a:lnTo>
                  <a:lnTo>
                    <a:pt x="0" y="11"/>
                  </a:lnTo>
                  <a:lnTo>
                    <a:pt x="13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2" name="Freeform 94"/>
            <p:cNvSpPr/>
            <p:nvPr/>
          </p:nvSpPr>
          <p:spPr>
            <a:xfrm>
              <a:off x="3011" y="1722"/>
              <a:ext cx="44" cy="53"/>
            </a:xfrm>
            <a:custGeom>
              <a:avLst/>
              <a:gdLst>
                <a:gd name="txL" fmla="*/ 0 w 78"/>
                <a:gd name="txT" fmla="*/ 0 h 89"/>
                <a:gd name="txR" fmla="*/ 78 w 78"/>
                <a:gd name="txB" fmla="*/ 89 h 8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</a:cxnLst>
              <a:rect l="txL" t="txT" r="txR" b="txB"/>
              <a:pathLst>
                <a:path w="78" h="89">
                  <a:moveTo>
                    <a:pt x="2" y="31"/>
                  </a:moveTo>
                  <a:lnTo>
                    <a:pt x="10" y="28"/>
                  </a:lnTo>
                  <a:lnTo>
                    <a:pt x="25" y="39"/>
                  </a:lnTo>
                  <a:lnTo>
                    <a:pt x="30" y="50"/>
                  </a:lnTo>
                  <a:lnTo>
                    <a:pt x="47" y="60"/>
                  </a:lnTo>
                  <a:lnTo>
                    <a:pt x="48" y="71"/>
                  </a:lnTo>
                  <a:lnTo>
                    <a:pt x="77" y="88"/>
                  </a:lnTo>
                  <a:lnTo>
                    <a:pt x="67" y="28"/>
                  </a:lnTo>
                  <a:lnTo>
                    <a:pt x="62" y="32"/>
                  </a:lnTo>
                  <a:lnTo>
                    <a:pt x="48" y="11"/>
                  </a:lnTo>
                  <a:lnTo>
                    <a:pt x="45" y="13"/>
                  </a:lnTo>
                  <a:lnTo>
                    <a:pt x="15" y="0"/>
                  </a:lnTo>
                  <a:lnTo>
                    <a:pt x="15" y="4"/>
                  </a:lnTo>
                  <a:lnTo>
                    <a:pt x="0" y="11"/>
                  </a:lnTo>
                  <a:lnTo>
                    <a:pt x="2" y="3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3" name="Freeform 95"/>
            <p:cNvSpPr/>
            <p:nvPr/>
          </p:nvSpPr>
          <p:spPr>
            <a:xfrm>
              <a:off x="3052" y="1799"/>
              <a:ext cx="10" cy="15"/>
            </a:xfrm>
            <a:custGeom>
              <a:avLst/>
              <a:gdLst>
                <a:gd name="txL" fmla="*/ 0 w 17"/>
                <a:gd name="txT" fmla="*/ 0 h 25"/>
                <a:gd name="txR" fmla="*/ 17 w 17"/>
                <a:gd name="txB" fmla="*/ 25 h 25"/>
              </a:gdLst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</a:cxnLst>
              <a:rect l="txL" t="txT" r="txR" b="txB"/>
              <a:pathLst>
                <a:path w="17" h="25">
                  <a:moveTo>
                    <a:pt x="0" y="0"/>
                  </a:moveTo>
                  <a:lnTo>
                    <a:pt x="16" y="10"/>
                  </a:ln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4" name="Freeform 96"/>
            <p:cNvSpPr/>
            <p:nvPr/>
          </p:nvSpPr>
          <p:spPr>
            <a:xfrm>
              <a:off x="3011" y="1893"/>
              <a:ext cx="28" cy="11"/>
            </a:xfrm>
            <a:custGeom>
              <a:avLst/>
              <a:gdLst>
                <a:gd name="txL" fmla="*/ 0 w 49"/>
                <a:gd name="txT" fmla="*/ 0 h 17"/>
                <a:gd name="txR" fmla="*/ 49 w 49"/>
                <a:gd name="txB" fmla="*/ 17 h 17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9" h="17">
                  <a:moveTo>
                    <a:pt x="0" y="2"/>
                  </a:moveTo>
                  <a:lnTo>
                    <a:pt x="28" y="0"/>
                  </a:lnTo>
                  <a:lnTo>
                    <a:pt x="48" y="11"/>
                  </a:lnTo>
                  <a:lnTo>
                    <a:pt x="44" y="16"/>
                  </a:lnTo>
                  <a:lnTo>
                    <a:pt x="0" y="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5" name="Freeform 97"/>
            <p:cNvSpPr/>
            <p:nvPr/>
          </p:nvSpPr>
          <p:spPr>
            <a:xfrm>
              <a:off x="3041" y="1899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17" h="17">
                  <a:moveTo>
                    <a:pt x="4" y="0"/>
                  </a:moveTo>
                  <a:lnTo>
                    <a:pt x="0" y="11"/>
                  </a:lnTo>
                  <a:lnTo>
                    <a:pt x="14" y="16"/>
                  </a:lnTo>
                  <a:lnTo>
                    <a:pt x="16" y="2"/>
                  </a:lnTo>
                  <a:lnTo>
                    <a:pt x="4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26" name="Line 98"/>
            <p:cNvSpPr/>
            <p:nvPr/>
          </p:nvSpPr>
          <p:spPr>
            <a:xfrm flipH="1">
              <a:off x="2916" y="1714"/>
              <a:ext cx="193" cy="54"/>
            </a:xfrm>
            <a:prstGeom prst="line">
              <a:avLst/>
            </a:prstGeom>
            <a:ln w="12700" cap="flat" cmpd="sng">
              <a:solidFill>
                <a:srgbClr val="FFFF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227" name="Line 99"/>
            <p:cNvSpPr/>
            <p:nvPr/>
          </p:nvSpPr>
          <p:spPr>
            <a:xfrm flipH="1">
              <a:off x="2929" y="1715"/>
              <a:ext cx="181" cy="117"/>
            </a:xfrm>
            <a:prstGeom prst="line">
              <a:avLst/>
            </a:prstGeom>
            <a:ln w="12700" cap="flat" cmpd="sng">
              <a:solidFill>
                <a:srgbClr val="FFFF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228" name="Line 100"/>
            <p:cNvSpPr/>
            <p:nvPr/>
          </p:nvSpPr>
          <p:spPr>
            <a:xfrm flipH="1">
              <a:off x="2923" y="1717"/>
              <a:ext cx="189" cy="151"/>
            </a:xfrm>
            <a:prstGeom prst="line">
              <a:avLst/>
            </a:prstGeom>
            <a:ln w="12700" cap="flat" cmpd="sng">
              <a:solidFill>
                <a:srgbClr val="FFFF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229" name="Line 101"/>
            <p:cNvSpPr/>
            <p:nvPr/>
          </p:nvSpPr>
          <p:spPr>
            <a:xfrm flipH="1">
              <a:off x="3025" y="1718"/>
              <a:ext cx="88" cy="125"/>
            </a:xfrm>
            <a:prstGeom prst="line">
              <a:avLst/>
            </a:prstGeom>
            <a:ln w="12700" cap="flat" cmpd="sng">
              <a:solidFill>
                <a:srgbClr val="FFFF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230" name="Line 102"/>
            <p:cNvSpPr/>
            <p:nvPr/>
          </p:nvSpPr>
          <p:spPr>
            <a:xfrm flipH="1">
              <a:off x="3014" y="1719"/>
              <a:ext cx="101" cy="164"/>
            </a:xfrm>
            <a:prstGeom prst="line">
              <a:avLst/>
            </a:prstGeom>
            <a:ln w="12700" cap="flat" cmpd="sng">
              <a:solidFill>
                <a:srgbClr val="FFFF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231" name="Line 103"/>
            <p:cNvSpPr/>
            <p:nvPr/>
          </p:nvSpPr>
          <p:spPr>
            <a:xfrm flipH="1">
              <a:off x="3028" y="1719"/>
              <a:ext cx="90" cy="245"/>
            </a:xfrm>
            <a:prstGeom prst="line">
              <a:avLst/>
            </a:prstGeom>
            <a:ln w="12700" cap="flat" cmpd="sng">
              <a:solidFill>
                <a:srgbClr val="FFFF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232" name="Freeform 104"/>
            <p:cNvSpPr/>
            <p:nvPr/>
          </p:nvSpPr>
          <p:spPr>
            <a:xfrm>
              <a:off x="3126" y="1706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20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0" y="2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3" name="Freeform 105"/>
            <p:cNvSpPr/>
            <p:nvPr/>
          </p:nvSpPr>
          <p:spPr>
            <a:xfrm>
              <a:off x="3125" y="1706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0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4" name="Freeform 106"/>
            <p:cNvSpPr/>
            <p:nvPr/>
          </p:nvSpPr>
          <p:spPr>
            <a:xfrm>
              <a:off x="3125" y="1706"/>
              <a:ext cx="11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5" name="Freeform 107"/>
            <p:cNvSpPr/>
            <p:nvPr/>
          </p:nvSpPr>
          <p:spPr>
            <a:xfrm>
              <a:off x="3124" y="1705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8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6" name="Freeform 108"/>
            <p:cNvSpPr/>
            <p:nvPr/>
          </p:nvSpPr>
          <p:spPr>
            <a:xfrm>
              <a:off x="3124" y="1705"/>
              <a:ext cx="11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0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7" name="Freeform 109"/>
            <p:cNvSpPr/>
            <p:nvPr/>
          </p:nvSpPr>
          <p:spPr>
            <a:xfrm>
              <a:off x="3124" y="1705"/>
              <a:ext cx="10" cy="11"/>
            </a:xfrm>
            <a:custGeom>
              <a:avLst/>
              <a:gdLst>
                <a:gd name="txL" fmla="*/ 0 w 19"/>
                <a:gd name="txT" fmla="*/ 0 h 20"/>
                <a:gd name="txR" fmla="*/ 19 w 19"/>
                <a:gd name="txB" fmla="*/ 20 h 20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0">
                  <a:moveTo>
                    <a:pt x="0" y="19"/>
                  </a:moveTo>
                  <a:lnTo>
                    <a:pt x="17" y="0"/>
                  </a:lnTo>
                  <a:lnTo>
                    <a:pt x="18" y="0"/>
                  </a:lnTo>
                  <a:lnTo>
                    <a:pt x="1" y="19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8" name="Freeform 110"/>
            <p:cNvSpPr/>
            <p:nvPr/>
          </p:nvSpPr>
          <p:spPr>
            <a:xfrm>
              <a:off x="3123" y="1704"/>
              <a:ext cx="11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39" name="Freeform 111"/>
            <p:cNvSpPr/>
            <p:nvPr/>
          </p:nvSpPr>
          <p:spPr>
            <a:xfrm>
              <a:off x="3122" y="1703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0" name="Freeform 112"/>
            <p:cNvSpPr/>
            <p:nvPr/>
          </p:nvSpPr>
          <p:spPr>
            <a:xfrm>
              <a:off x="3122" y="1703"/>
              <a:ext cx="11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20"/>
                  </a:moveTo>
                  <a:lnTo>
                    <a:pt x="18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2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1" name="Freeform 113"/>
            <p:cNvSpPr/>
            <p:nvPr/>
          </p:nvSpPr>
          <p:spPr>
            <a:xfrm>
              <a:off x="3121" y="1703"/>
              <a:ext cx="12" cy="12"/>
            </a:xfrm>
            <a:custGeom>
              <a:avLst/>
              <a:gdLst>
                <a:gd name="txL" fmla="*/ 0 w 20"/>
                <a:gd name="txT" fmla="*/ 0 h 21"/>
                <a:gd name="txR" fmla="*/ 20 w 20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20" h="21">
                  <a:moveTo>
                    <a:pt x="0" y="19"/>
                  </a:moveTo>
                  <a:lnTo>
                    <a:pt x="18" y="0"/>
                  </a:lnTo>
                  <a:lnTo>
                    <a:pt x="19" y="0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2" name="Freeform 114"/>
            <p:cNvSpPr/>
            <p:nvPr/>
          </p:nvSpPr>
          <p:spPr>
            <a:xfrm>
              <a:off x="3121" y="1702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0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3" name="Freeform 115"/>
            <p:cNvSpPr/>
            <p:nvPr/>
          </p:nvSpPr>
          <p:spPr>
            <a:xfrm>
              <a:off x="3121" y="1702"/>
              <a:ext cx="11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4" name="Freeform 116"/>
            <p:cNvSpPr/>
            <p:nvPr/>
          </p:nvSpPr>
          <p:spPr>
            <a:xfrm>
              <a:off x="3120" y="1701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20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2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5" name="Freeform 117"/>
            <p:cNvSpPr/>
            <p:nvPr/>
          </p:nvSpPr>
          <p:spPr>
            <a:xfrm>
              <a:off x="3120" y="1701"/>
              <a:ext cx="10" cy="13"/>
            </a:xfrm>
            <a:custGeom>
              <a:avLst/>
              <a:gdLst>
                <a:gd name="txL" fmla="*/ 0 w 18"/>
                <a:gd name="txT" fmla="*/ 0 h 21"/>
                <a:gd name="txR" fmla="*/ 18 w 18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8" h="21">
                  <a:moveTo>
                    <a:pt x="0" y="19"/>
                  </a:moveTo>
                  <a:lnTo>
                    <a:pt x="17" y="0"/>
                  </a:lnTo>
                  <a:lnTo>
                    <a:pt x="0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6" name="Freeform 118"/>
            <p:cNvSpPr/>
            <p:nvPr/>
          </p:nvSpPr>
          <p:spPr>
            <a:xfrm>
              <a:off x="3119" y="1700"/>
              <a:ext cx="11" cy="13"/>
            </a:xfrm>
            <a:custGeom>
              <a:avLst/>
              <a:gdLst>
                <a:gd name="txL" fmla="*/ 0 w 20"/>
                <a:gd name="txT" fmla="*/ 0 h 21"/>
                <a:gd name="txR" fmla="*/ 20 w 20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20" h="21">
                  <a:moveTo>
                    <a:pt x="0" y="19"/>
                  </a:moveTo>
                  <a:lnTo>
                    <a:pt x="18" y="0"/>
                  </a:lnTo>
                  <a:lnTo>
                    <a:pt x="19" y="1"/>
                  </a:lnTo>
                  <a:lnTo>
                    <a:pt x="2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7" name="Freeform 119"/>
            <p:cNvSpPr/>
            <p:nvPr/>
          </p:nvSpPr>
          <p:spPr>
            <a:xfrm>
              <a:off x="3119" y="1700"/>
              <a:ext cx="11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0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8" name="Freeform 120"/>
            <p:cNvSpPr/>
            <p:nvPr/>
          </p:nvSpPr>
          <p:spPr>
            <a:xfrm>
              <a:off x="3118" y="1700"/>
              <a:ext cx="11" cy="12"/>
            </a:xfrm>
            <a:custGeom>
              <a:avLst/>
              <a:gdLst>
                <a:gd name="txL" fmla="*/ 0 w 19"/>
                <a:gd name="txT" fmla="*/ 0 h 20"/>
                <a:gd name="txR" fmla="*/ 19 w 19"/>
                <a:gd name="txB" fmla="*/ 20 h 20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0">
                  <a:moveTo>
                    <a:pt x="0" y="19"/>
                  </a:moveTo>
                  <a:lnTo>
                    <a:pt x="17" y="0"/>
                  </a:lnTo>
                  <a:lnTo>
                    <a:pt x="18" y="0"/>
                  </a:lnTo>
                  <a:lnTo>
                    <a:pt x="1" y="19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49" name="Freeform 121"/>
            <p:cNvSpPr/>
            <p:nvPr/>
          </p:nvSpPr>
          <p:spPr>
            <a:xfrm>
              <a:off x="3118" y="1699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0" name="Freeform 122"/>
            <p:cNvSpPr/>
            <p:nvPr/>
          </p:nvSpPr>
          <p:spPr>
            <a:xfrm>
              <a:off x="3117" y="1699"/>
              <a:ext cx="11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1" name="Freeform 123"/>
            <p:cNvSpPr/>
            <p:nvPr/>
          </p:nvSpPr>
          <p:spPr>
            <a:xfrm>
              <a:off x="3117" y="1698"/>
              <a:ext cx="11" cy="13"/>
            </a:xfrm>
            <a:custGeom>
              <a:avLst/>
              <a:gdLst>
                <a:gd name="txL" fmla="*/ 0 w 18"/>
                <a:gd name="txT" fmla="*/ 0 h 21"/>
                <a:gd name="txR" fmla="*/ 18 w 18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8" h="21">
                  <a:moveTo>
                    <a:pt x="0" y="19"/>
                  </a:moveTo>
                  <a:lnTo>
                    <a:pt x="17" y="0"/>
                  </a:lnTo>
                  <a:lnTo>
                    <a:pt x="17" y="1"/>
                  </a:lnTo>
                  <a:lnTo>
                    <a:pt x="0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2" name="Freeform 124"/>
            <p:cNvSpPr/>
            <p:nvPr/>
          </p:nvSpPr>
          <p:spPr>
            <a:xfrm>
              <a:off x="3117" y="1698"/>
              <a:ext cx="11" cy="12"/>
            </a:xfrm>
            <a:custGeom>
              <a:avLst/>
              <a:gdLst>
                <a:gd name="txL" fmla="*/ 0 w 19"/>
                <a:gd name="txT" fmla="*/ 0 h 20"/>
                <a:gd name="txR" fmla="*/ 19 w 19"/>
                <a:gd name="txB" fmla="*/ 20 h 20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0">
                  <a:moveTo>
                    <a:pt x="0" y="19"/>
                  </a:moveTo>
                  <a:lnTo>
                    <a:pt x="17" y="0"/>
                  </a:lnTo>
                  <a:lnTo>
                    <a:pt x="18" y="0"/>
                  </a:lnTo>
                  <a:lnTo>
                    <a:pt x="1" y="19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3" name="Freeform 125"/>
            <p:cNvSpPr/>
            <p:nvPr/>
          </p:nvSpPr>
          <p:spPr>
            <a:xfrm>
              <a:off x="3116" y="1697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4" name="Freeform 126"/>
            <p:cNvSpPr/>
            <p:nvPr/>
          </p:nvSpPr>
          <p:spPr>
            <a:xfrm>
              <a:off x="3116" y="1697"/>
              <a:ext cx="10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5" name="Freeform 127"/>
            <p:cNvSpPr/>
            <p:nvPr/>
          </p:nvSpPr>
          <p:spPr>
            <a:xfrm>
              <a:off x="3115" y="1696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20"/>
                  </a:moveTo>
                  <a:lnTo>
                    <a:pt x="18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2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6" name="Freeform 128"/>
            <p:cNvSpPr/>
            <p:nvPr/>
          </p:nvSpPr>
          <p:spPr>
            <a:xfrm>
              <a:off x="3114" y="1696"/>
              <a:ext cx="12" cy="13"/>
            </a:xfrm>
            <a:custGeom>
              <a:avLst/>
              <a:gdLst>
                <a:gd name="txL" fmla="*/ 0 w 20"/>
                <a:gd name="txT" fmla="*/ 0 h 21"/>
                <a:gd name="txR" fmla="*/ 20 w 20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20" h="21">
                  <a:moveTo>
                    <a:pt x="0" y="19"/>
                  </a:moveTo>
                  <a:lnTo>
                    <a:pt x="18" y="0"/>
                  </a:lnTo>
                  <a:lnTo>
                    <a:pt x="19" y="0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7" name="Freeform 129"/>
            <p:cNvSpPr/>
            <p:nvPr/>
          </p:nvSpPr>
          <p:spPr>
            <a:xfrm>
              <a:off x="3114" y="1696"/>
              <a:ext cx="11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0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8" name="Freeform 130"/>
            <p:cNvSpPr/>
            <p:nvPr/>
          </p:nvSpPr>
          <p:spPr>
            <a:xfrm>
              <a:off x="3114" y="1695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59" name="Freeform 131"/>
            <p:cNvSpPr/>
            <p:nvPr/>
          </p:nvSpPr>
          <p:spPr>
            <a:xfrm>
              <a:off x="3113" y="1694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20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2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0" name="Freeform 132"/>
            <p:cNvSpPr/>
            <p:nvPr/>
          </p:nvSpPr>
          <p:spPr>
            <a:xfrm>
              <a:off x="3113" y="1694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8" y="0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1" name="Freeform 133"/>
            <p:cNvSpPr/>
            <p:nvPr/>
          </p:nvSpPr>
          <p:spPr>
            <a:xfrm>
              <a:off x="3112" y="1694"/>
              <a:ext cx="12" cy="12"/>
            </a:xfrm>
            <a:custGeom>
              <a:avLst/>
              <a:gdLst>
                <a:gd name="txL" fmla="*/ 0 w 20"/>
                <a:gd name="txT" fmla="*/ 0 h 21"/>
                <a:gd name="txR" fmla="*/ 20 w 20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20" h="21">
                  <a:moveTo>
                    <a:pt x="0" y="19"/>
                  </a:moveTo>
                  <a:lnTo>
                    <a:pt x="18" y="0"/>
                  </a:lnTo>
                  <a:lnTo>
                    <a:pt x="19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2" name="Freeform 134"/>
            <p:cNvSpPr/>
            <p:nvPr/>
          </p:nvSpPr>
          <p:spPr>
            <a:xfrm>
              <a:off x="3112" y="1693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20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0" y="2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3" name="Freeform 135"/>
            <p:cNvSpPr/>
            <p:nvPr/>
          </p:nvSpPr>
          <p:spPr>
            <a:xfrm>
              <a:off x="3116" y="1695"/>
              <a:ext cx="19" cy="20"/>
            </a:xfrm>
            <a:custGeom>
              <a:avLst/>
              <a:gdLst>
                <a:gd name="txL" fmla="*/ 0 w 33"/>
                <a:gd name="txT" fmla="*/ 0 h 33"/>
                <a:gd name="txR" fmla="*/ 33 w 33"/>
                <a:gd name="txB" fmla="*/ 33 h 33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3" h="33">
                  <a:moveTo>
                    <a:pt x="32" y="19"/>
                  </a:moveTo>
                  <a:lnTo>
                    <a:pt x="26" y="16"/>
                  </a:lnTo>
                  <a:lnTo>
                    <a:pt x="21" y="11"/>
                  </a:lnTo>
                  <a:lnTo>
                    <a:pt x="17" y="6"/>
                  </a:lnTo>
                  <a:lnTo>
                    <a:pt x="14" y="0"/>
                  </a:lnTo>
                  <a:lnTo>
                    <a:pt x="4" y="5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1" y="22"/>
                  </a:lnTo>
                  <a:lnTo>
                    <a:pt x="3" y="27"/>
                  </a:lnTo>
                  <a:lnTo>
                    <a:pt x="8" y="30"/>
                  </a:lnTo>
                  <a:lnTo>
                    <a:pt x="14" y="32"/>
                  </a:lnTo>
                  <a:lnTo>
                    <a:pt x="19" y="32"/>
                  </a:lnTo>
                  <a:lnTo>
                    <a:pt x="24" y="31"/>
                  </a:lnTo>
                  <a:lnTo>
                    <a:pt x="27" y="28"/>
                  </a:lnTo>
                  <a:lnTo>
                    <a:pt x="32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4" name="Freeform 136"/>
            <p:cNvSpPr/>
            <p:nvPr/>
          </p:nvSpPr>
          <p:spPr>
            <a:xfrm>
              <a:off x="3126" y="1706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20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0" y="2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5" name="Freeform 137"/>
            <p:cNvSpPr/>
            <p:nvPr/>
          </p:nvSpPr>
          <p:spPr>
            <a:xfrm>
              <a:off x="3125" y="1706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0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6" name="Freeform 138"/>
            <p:cNvSpPr/>
            <p:nvPr/>
          </p:nvSpPr>
          <p:spPr>
            <a:xfrm>
              <a:off x="3125" y="1706"/>
              <a:ext cx="11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7" name="Freeform 139"/>
            <p:cNvSpPr/>
            <p:nvPr/>
          </p:nvSpPr>
          <p:spPr>
            <a:xfrm>
              <a:off x="3124" y="1705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8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8" name="Freeform 140"/>
            <p:cNvSpPr/>
            <p:nvPr/>
          </p:nvSpPr>
          <p:spPr>
            <a:xfrm>
              <a:off x="3124" y="1705"/>
              <a:ext cx="11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0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69" name="Freeform 141"/>
            <p:cNvSpPr/>
            <p:nvPr/>
          </p:nvSpPr>
          <p:spPr>
            <a:xfrm>
              <a:off x="3124" y="1705"/>
              <a:ext cx="10" cy="11"/>
            </a:xfrm>
            <a:custGeom>
              <a:avLst/>
              <a:gdLst>
                <a:gd name="txL" fmla="*/ 0 w 19"/>
                <a:gd name="txT" fmla="*/ 0 h 20"/>
                <a:gd name="txR" fmla="*/ 19 w 19"/>
                <a:gd name="txB" fmla="*/ 20 h 20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0">
                  <a:moveTo>
                    <a:pt x="0" y="19"/>
                  </a:moveTo>
                  <a:lnTo>
                    <a:pt x="17" y="0"/>
                  </a:lnTo>
                  <a:lnTo>
                    <a:pt x="18" y="0"/>
                  </a:lnTo>
                  <a:lnTo>
                    <a:pt x="1" y="19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0" name="Freeform 142"/>
            <p:cNvSpPr/>
            <p:nvPr/>
          </p:nvSpPr>
          <p:spPr>
            <a:xfrm>
              <a:off x="3123" y="1704"/>
              <a:ext cx="11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1" name="Freeform 143"/>
            <p:cNvSpPr/>
            <p:nvPr/>
          </p:nvSpPr>
          <p:spPr>
            <a:xfrm>
              <a:off x="3122" y="1703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2" name="Freeform 144"/>
            <p:cNvSpPr/>
            <p:nvPr/>
          </p:nvSpPr>
          <p:spPr>
            <a:xfrm>
              <a:off x="3122" y="1703"/>
              <a:ext cx="11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20"/>
                  </a:moveTo>
                  <a:lnTo>
                    <a:pt x="18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2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3" name="Freeform 145"/>
            <p:cNvSpPr/>
            <p:nvPr/>
          </p:nvSpPr>
          <p:spPr>
            <a:xfrm>
              <a:off x="3121" y="1703"/>
              <a:ext cx="12" cy="12"/>
            </a:xfrm>
            <a:custGeom>
              <a:avLst/>
              <a:gdLst>
                <a:gd name="txL" fmla="*/ 0 w 20"/>
                <a:gd name="txT" fmla="*/ 0 h 21"/>
                <a:gd name="txR" fmla="*/ 20 w 20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20" h="21">
                  <a:moveTo>
                    <a:pt x="0" y="19"/>
                  </a:moveTo>
                  <a:lnTo>
                    <a:pt x="18" y="0"/>
                  </a:lnTo>
                  <a:lnTo>
                    <a:pt x="19" y="0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4" name="Freeform 146"/>
            <p:cNvSpPr/>
            <p:nvPr/>
          </p:nvSpPr>
          <p:spPr>
            <a:xfrm>
              <a:off x="3121" y="1702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0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5" name="Freeform 147"/>
            <p:cNvSpPr/>
            <p:nvPr/>
          </p:nvSpPr>
          <p:spPr>
            <a:xfrm>
              <a:off x="3121" y="1702"/>
              <a:ext cx="11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6" name="Freeform 148"/>
            <p:cNvSpPr/>
            <p:nvPr/>
          </p:nvSpPr>
          <p:spPr>
            <a:xfrm>
              <a:off x="3120" y="1701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20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2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7" name="Freeform 149"/>
            <p:cNvSpPr/>
            <p:nvPr/>
          </p:nvSpPr>
          <p:spPr>
            <a:xfrm>
              <a:off x="3120" y="1701"/>
              <a:ext cx="10" cy="13"/>
            </a:xfrm>
            <a:custGeom>
              <a:avLst/>
              <a:gdLst>
                <a:gd name="txL" fmla="*/ 0 w 18"/>
                <a:gd name="txT" fmla="*/ 0 h 21"/>
                <a:gd name="txR" fmla="*/ 18 w 18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8" h="21">
                  <a:moveTo>
                    <a:pt x="0" y="19"/>
                  </a:moveTo>
                  <a:lnTo>
                    <a:pt x="17" y="0"/>
                  </a:lnTo>
                  <a:lnTo>
                    <a:pt x="0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8" name="Freeform 150"/>
            <p:cNvSpPr/>
            <p:nvPr/>
          </p:nvSpPr>
          <p:spPr>
            <a:xfrm>
              <a:off x="3119" y="1700"/>
              <a:ext cx="11" cy="13"/>
            </a:xfrm>
            <a:custGeom>
              <a:avLst/>
              <a:gdLst>
                <a:gd name="txL" fmla="*/ 0 w 20"/>
                <a:gd name="txT" fmla="*/ 0 h 21"/>
                <a:gd name="txR" fmla="*/ 20 w 20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20" h="21">
                  <a:moveTo>
                    <a:pt x="0" y="19"/>
                  </a:moveTo>
                  <a:lnTo>
                    <a:pt x="18" y="0"/>
                  </a:lnTo>
                  <a:lnTo>
                    <a:pt x="19" y="1"/>
                  </a:lnTo>
                  <a:lnTo>
                    <a:pt x="2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79" name="Freeform 151"/>
            <p:cNvSpPr/>
            <p:nvPr/>
          </p:nvSpPr>
          <p:spPr>
            <a:xfrm>
              <a:off x="3119" y="1700"/>
              <a:ext cx="11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0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0" name="Freeform 152"/>
            <p:cNvSpPr/>
            <p:nvPr/>
          </p:nvSpPr>
          <p:spPr>
            <a:xfrm>
              <a:off x="3118" y="1700"/>
              <a:ext cx="11" cy="12"/>
            </a:xfrm>
            <a:custGeom>
              <a:avLst/>
              <a:gdLst>
                <a:gd name="txL" fmla="*/ 0 w 19"/>
                <a:gd name="txT" fmla="*/ 0 h 20"/>
                <a:gd name="txR" fmla="*/ 19 w 19"/>
                <a:gd name="txB" fmla="*/ 20 h 20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0">
                  <a:moveTo>
                    <a:pt x="0" y="19"/>
                  </a:moveTo>
                  <a:lnTo>
                    <a:pt x="17" y="0"/>
                  </a:lnTo>
                  <a:lnTo>
                    <a:pt x="18" y="0"/>
                  </a:lnTo>
                  <a:lnTo>
                    <a:pt x="1" y="19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1" name="Freeform 153"/>
            <p:cNvSpPr/>
            <p:nvPr/>
          </p:nvSpPr>
          <p:spPr>
            <a:xfrm>
              <a:off x="3118" y="1699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2" name="Freeform 154"/>
            <p:cNvSpPr/>
            <p:nvPr/>
          </p:nvSpPr>
          <p:spPr>
            <a:xfrm>
              <a:off x="3117" y="1699"/>
              <a:ext cx="11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3" name="Freeform 155"/>
            <p:cNvSpPr/>
            <p:nvPr/>
          </p:nvSpPr>
          <p:spPr>
            <a:xfrm>
              <a:off x="3117" y="1698"/>
              <a:ext cx="11" cy="13"/>
            </a:xfrm>
            <a:custGeom>
              <a:avLst/>
              <a:gdLst>
                <a:gd name="txL" fmla="*/ 0 w 18"/>
                <a:gd name="txT" fmla="*/ 0 h 21"/>
                <a:gd name="txR" fmla="*/ 18 w 18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8" h="21">
                  <a:moveTo>
                    <a:pt x="0" y="19"/>
                  </a:moveTo>
                  <a:lnTo>
                    <a:pt x="17" y="0"/>
                  </a:lnTo>
                  <a:lnTo>
                    <a:pt x="17" y="1"/>
                  </a:lnTo>
                  <a:lnTo>
                    <a:pt x="0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4" name="Freeform 156"/>
            <p:cNvSpPr/>
            <p:nvPr/>
          </p:nvSpPr>
          <p:spPr>
            <a:xfrm>
              <a:off x="3117" y="1698"/>
              <a:ext cx="11" cy="12"/>
            </a:xfrm>
            <a:custGeom>
              <a:avLst/>
              <a:gdLst>
                <a:gd name="txL" fmla="*/ 0 w 19"/>
                <a:gd name="txT" fmla="*/ 0 h 20"/>
                <a:gd name="txR" fmla="*/ 19 w 19"/>
                <a:gd name="txB" fmla="*/ 20 h 20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0">
                  <a:moveTo>
                    <a:pt x="0" y="19"/>
                  </a:moveTo>
                  <a:lnTo>
                    <a:pt x="17" y="0"/>
                  </a:lnTo>
                  <a:lnTo>
                    <a:pt x="18" y="0"/>
                  </a:lnTo>
                  <a:lnTo>
                    <a:pt x="1" y="19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5" name="Freeform 157"/>
            <p:cNvSpPr/>
            <p:nvPr/>
          </p:nvSpPr>
          <p:spPr>
            <a:xfrm>
              <a:off x="3116" y="1697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6" name="Freeform 158"/>
            <p:cNvSpPr/>
            <p:nvPr/>
          </p:nvSpPr>
          <p:spPr>
            <a:xfrm>
              <a:off x="3116" y="1697"/>
              <a:ext cx="10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7" name="Freeform 159"/>
            <p:cNvSpPr/>
            <p:nvPr/>
          </p:nvSpPr>
          <p:spPr>
            <a:xfrm>
              <a:off x="3115" y="1696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20"/>
                  </a:moveTo>
                  <a:lnTo>
                    <a:pt x="18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2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8" name="Freeform 160"/>
            <p:cNvSpPr/>
            <p:nvPr/>
          </p:nvSpPr>
          <p:spPr>
            <a:xfrm>
              <a:off x="3114" y="1696"/>
              <a:ext cx="12" cy="13"/>
            </a:xfrm>
            <a:custGeom>
              <a:avLst/>
              <a:gdLst>
                <a:gd name="txL" fmla="*/ 0 w 20"/>
                <a:gd name="txT" fmla="*/ 0 h 21"/>
                <a:gd name="txR" fmla="*/ 20 w 20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20" h="21">
                  <a:moveTo>
                    <a:pt x="0" y="19"/>
                  </a:moveTo>
                  <a:lnTo>
                    <a:pt x="18" y="0"/>
                  </a:lnTo>
                  <a:lnTo>
                    <a:pt x="19" y="0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89" name="Freeform 161"/>
            <p:cNvSpPr/>
            <p:nvPr/>
          </p:nvSpPr>
          <p:spPr>
            <a:xfrm>
              <a:off x="3114" y="1696"/>
              <a:ext cx="11" cy="12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0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0" name="Freeform 162"/>
            <p:cNvSpPr/>
            <p:nvPr/>
          </p:nvSpPr>
          <p:spPr>
            <a:xfrm>
              <a:off x="3114" y="1695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1" name="Freeform 163"/>
            <p:cNvSpPr/>
            <p:nvPr/>
          </p:nvSpPr>
          <p:spPr>
            <a:xfrm>
              <a:off x="3113" y="1694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20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1" y="20"/>
                  </a:lnTo>
                  <a:lnTo>
                    <a:pt x="0" y="2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2" name="Freeform 164"/>
            <p:cNvSpPr/>
            <p:nvPr/>
          </p:nvSpPr>
          <p:spPr>
            <a:xfrm>
              <a:off x="3113" y="1694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19"/>
                  </a:moveTo>
                  <a:lnTo>
                    <a:pt x="18" y="0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3" name="Freeform 165"/>
            <p:cNvSpPr/>
            <p:nvPr/>
          </p:nvSpPr>
          <p:spPr>
            <a:xfrm>
              <a:off x="3112" y="1694"/>
              <a:ext cx="12" cy="12"/>
            </a:xfrm>
            <a:custGeom>
              <a:avLst/>
              <a:gdLst>
                <a:gd name="txL" fmla="*/ 0 w 20"/>
                <a:gd name="txT" fmla="*/ 0 h 21"/>
                <a:gd name="txR" fmla="*/ 20 w 20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20" h="21">
                  <a:moveTo>
                    <a:pt x="0" y="19"/>
                  </a:moveTo>
                  <a:lnTo>
                    <a:pt x="18" y="0"/>
                  </a:lnTo>
                  <a:lnTo>
                    <a:pt x="19" y="1"/>
                  </a:lnTo>
                  <a:lnTo>
                    <a:pt x="1" y="20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4" name="Freeform 166"/>
            <p:cNvSpPr/>
            <p:nvPr/>
          </p:nvSpPr>
          <p:spPr>
            <a:xfrm>
              <a:off x="3112" y="1693"/>
              <a:ext cx="11" cy="13"/>
            </a:xfrm>
            <a:custGeom>
              <a:avLst/>
              <a:gdLst>
                <a:gd name="txL" fmla="*/ 0 w 19"/>
                <a:gd name="txT" fmla="*/ 0 h 21"/>
                <a:gd name="txR" fmla="*/ 19 w 19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21">
                  <a:moveTo>
                    <a:pt x="0" y="20"/>
                  </a:moveTo>
                  <a:lnTo>
                    <a:pt x="17" y="0"/>
                  </a:lnTo>
                  <a:lnTo>
                    <a:pt x="18" y="1"/>
                  </a:lnTo>
                  <a:lnTo>
                    <a:pt x="0" y="2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5" name="Freeform 167"/>
            <p:cNvSpPr/>
            <p:nvPr/>
          </p:nvSpPr>
          <p:spPr>
            <a:xfrm>
              <a:off x="3116" y="1695"/>
              <a:ext cx="19" cy="20"/>
            </a:xfrm>
            <a:custGeom>
              <a:avLst/>
              <a:gdLst>
                <a:gd name="txL" fmla="*/ 0 w 33"/>
                <a:gd name="txT" fmla="*/ 0 h 33"/>
                <a:gd name="txR" fmla="*/ 33 w 33"/>
                <a:gd name="txB" fmla="*/ 33 h 33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3" h="33">
                  <a:moveTo>
                    <a:pt x="32" y="19"/>
                  </a:moveTo>
                  <a:lnTo>
                    <a:pt x="26" y="16"/>
                  </a:lnTo>
                  <a:lnTo>
                    <a:pt x="21" y="11"/>
                  </a:lnTo>
                  <a:lnTo>
                    <a:pt x="17" y="6"/>
                  </a:lnTo>
                  <a:lnTo>
                    <a:pt x="14" y="0"/>
                  </a:lnTo>
                  <a:lnTo>
                    <a:pt x="4" y="5"/>
                  </a:lnTo>
                  <a:lnTo>
                    <a:pt x="0" y="10"/>
                  </a:lnTo>
                  <a:lnTo>
                    <a:pt x="0" y="17"/>
                  </a:lnTo>
                  <a:lnTo>
                    <a:pt x="1" y="22"/>
                  </a:lnTo>
                  <a:lnTo>
                    <a:pt x="3" y="27"/>
                  </a:lnTo>
                  <a:lnTo>
                    <a:pt x="8" y="30"/>
                  </a:lnTo>
                  <a:lnTo>
                    <a:pt x="14" y="32"/>
                  </a:lnTo>
                  <a:lnTo>
                    <a:pt x="19" y="32"/>
                  </a:lnTo>
                  <a:lnTo>
                    <a:pt x="24" y="31"/>
                  </a:lnTo>
                  <a:lnTo>
                    <a:pt x="27" y="28"/>
                  </a:lnTo>
                  <a:lnTo>
                    <a:pt x="32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6" name="Freeform 168"/>
            <p:cNvSpPr/>
            <p:nvPr/>
          </p:nvSpPr>
          <p:spPr>
            <a:xfrm>
              <a:off x="3144" y="1680"/>
              <a:ext cx="33" cy="38"/>
            </a:xfrm>
            <a:custGeom>
              <a:avLst/>
              <a:gdLst>
                <a:gd name="txL" fmla="*/ 0 w 57"/>
                <a:gd name="txT" fmla="*/ 0 h 64"/>
                <a:gd name="txR" fmla="*/ 57 w 57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4">
                  <a:moveTo>
                    <a:pt x="0" y="62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7" name="Freeform 169"/>
            <p:cNvSpPr/>
            <p:nvPr/>
          </p:nvSpPr>
          <p:spPr>
            <a:xfrm>
              <a:off x="3143" y="1679"/>
              <a:ext cx="33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1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8" name="Freeform 170"/>
            <p:cNvSpPr/>
            <p:nvPr/>
          </p:nvSpPr>
          <p:spPr>
            <a:xfrm>
              <a:off x="3142" y="1678"/>
              <a:ext cx="33" cy="38"/>
            </a:xfrm>
            <a:custGeom>
              <a:avLst/>
              <a:gdLst>
                <a:gd name="txL" fmla="*/ 0 w 57"/>
                <a:gd name="txT" fmla="*/ 0 h 64"/>
                <a:gd name="txR" fmla="*/ 57 w 57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4">
                  <a:moveTo>
                    <a:pt x="0" y="61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3"/>
                  </a:lnTo>
                  <a:lnTo>
                    <a:pt x="0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299" name="Freeform 171"/>
            <p:cNvSpPr/>
            <p:nvPr/>
          </p:nvSpPr>
          <p:spPr>
            <a:xfrm>
              <a:off x="3141" y="1677"/>
              <a:ext cx="34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2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0" name="Freeform 172"/>
            <p:cNvSpPr/>
            <p:nvPr/>
          </p:nvSpPr>
          <p:spPr>
            <a:xfrm>
              <a:off x="3141" y="1677"/>
              <a:ext cx="32" cy="38"/>
            </a:xfrm>
            <a:custGeom>
              <a:avLst/>
              <a:gdLst>
                <a:gd name="txL" fmla="*/ 0 w 57"/>
                <a:gd name="txT" fmla="*/ 0 h 64"/>
                <a:gd name="txR" fmla="*/ 57 w 57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4">
                  <a:moveTo>
                    <a:pt x="0" y="61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3"/>
                  </a:lnTo>
                  <a:lnTo>
                    <a:pt x="0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1" name="Freeform 173"/>
            <p:cNvSpPr/>
            <p:nvPr/>
          </p:nvSpPr>
          <p:spPr>
            <a:xfrm>
              <a:off x="3140" y="1675"/>
              <a:ext cx="33" cy="39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2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2" name="Freeform 174"/>
            <p:cNvSpPr/>
            <p:nvPr/>
          </p:nvSpPr>
          <p:spPr>
            <a:xfrm>
              <a:off x="3138" y="1675"/>
              <a:ext cx="34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6" y="0"/>
                  </a:lnTo>
                  <a:lnTo>
                    <a:pt x="57" y="1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3" name="Freeform 175"/>
            <p:cNvSpPr/>
            <p:nvPr/>
          </p:nvSpPr>
          <p:spPr>
            <a:xfrm>
              <a:off x="3138" y="1674"/>
              <a:ext cx="33" cy="38"/>
            </a:xfrm>
            <a:custGeom>
              <a:avLst/>
              <a:gdLst>
                <a:gd name="txL" fmla="*/ 0 w 58"/>
                <a:gd name="txT" fmla="*/ 0 h 65"/>
                <a:gd name="txR" fmla="*/ 58 w 58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5">
                  <a:moveTo>
                    <a:pt x="0" y="62"/>
                  </a:moveTo>
                  <a:lnTo>
                    <a:pt x="55" y="0"/>
                  </a:lnTo>
                  <a:lnTo>
                    <a:pt x="57" y="2"/>
                  </a:lnTo>
                  <a:lnTo>
                    <a:pt x="1" y="64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4" name="Freeform 176"/>
            <p:cNvSpPr/>
            <p:nvPr/>
          </p:nvSpPr>
          <p:spPr>
            <a:xfrm>
              <a:off x="3137" y="1673"/>
              <a:ext cx="33" cy="38"/>
            </a:xfrm>
            <a:custGeom>
              <a:avLst/>
              <a:gdLst>
                <a:gd name="txL" fmla="*/ 0 w 57"/>
                <a:gd name="txT" fmla="*/ 0 h 64"/>
                <a:gd name="txR" fmla="*/ 57 w 57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4">
                  <a:moveTo>
                    <a:pt x="0" y="62"/>
                  </a:moveTo>
                  <a:lnTo>
                    <a:pt x="54" y="0"/>
                  </a:lnTo>
                  <a:lnTo>
                    <a:pt x="56" y="1"/>
                  </a:lnTo>
                  <a:lnTo>
                    <a:pt x="1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5" name="Freeform 177"/>
            <p:cNvSpPr/>
            <p:nvPr/>
          </p:nvSpPr>
          <p:spPr>
            <a:xfrm>
              <a:off x="3136" y="1672"/>
              <a:ext cx="33" cy="39"/>
            </a:xfrm>
            <a:custGeom>
              <a:avLst/>
              <a:gdLst>
                <a:gd name="txL" fmla="*/ 0 w 57"/>
                <a:gd name="txT" fmla="*/ 0 h 65"/>
                <a:gd name="txR" fmla="*/ 57 w 57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5">
                  <a:moveTo>
                    <a:pt x="0" y="63"/>
                  </a:moveTo>
                  <a:lnTo>
                    <a:pt x="55" y="0"/>
                  </a:lnTo>
                  <a:lnTo>
                    <a:pt x="56" y="2"/>
                  </a:lnTo>
                  <a:lnTo>
                    <a:pt x="2" y="64"/>
                  </a:lnTo>
                  <a:lnTo>
                    <a:pt x="0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6" name="Freeform 178"/>
            <p:cNvSpPr/>
            <p:nvPr/>
          </p:nvSpPr>
          <p:spPr>
            <a:xfrm>
              <a:off x="3136" y="1671"/>
              <a:ext cx="32" cy="39"/>
            </a:xfrm>
            <a:custGeom>
              <a:avLst/>
              <a:gdLst>
                <a:gd name="txL" fmla="*/ 0 w 57"/>
                <a:gd name="txT" fmla="*/ 0 h 65"/>
                <a:gd name="txR" fmla="*/ 57 w 57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5">
                  <a:moveTo>
                    <a:pt x="0" y="62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4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7" name="Freeform 179"/>
            <p:cNvSpPr/>
            <p:nvPr/>
          </p:nvSpPr>
          <p:spPr>
            <a:xfrm>
              <a:off x="3134" y="1671"/>
              <a:ext cx="34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1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8" name="Freeform 180"/>
            <p:cNvSpPr/>
            <p:nvPr/>
          </p:nvSpPr>
          <p:spPr>
            <a:xfrm>
              <a:off x="3134" y="1670"/>
              <a:ext cx="33" cy="38"/>
            </a:xfrm>
            <a:custGeom>
              <a:avLst/>
              <a:gdLst>
                <a:gd name="txL" fmla="*/ 0 w 57"/>
                <a:gd name="txT" fmla="*/ 0 h 64"/>
                <a:gd name="txR" fmla="*/ 57 w 57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4">
                  <a:moveTo>
                    <a:pt x="0" y="61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3"/>
                  </a:lnTo>
                  <a:lnTo>
                    <a:pt x="0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09" name="Freeform 181"/>
            <p:cNvSpPr/>
            <p:nvPr/>
          </p:nvSpPr>
          <p:spPr>
            <a:xfrm>
              <a:off x="3133" y="1669"/>
              <a:ext cx="33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2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0" name="Freeform 182"/>
            <p:cNvSpPr/>
            <p:nvPr/>
          </p:nvSpPr>
          <p:spPr>
            <a:xfrm>
              <a:off x="3132" y="1668"/>
              <a:ext cx="33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6" y="0"/>
                  </a:lnTo>
                  <a:lnTo>
                    <a:pt x="57" y="1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1" name="Freeform 183"/>
            <p:cNvSpPr/>
            <p:nvPr/>
          </p:nvSpPr>
          <p:spPr>
            <a:xfrm>
              <a:off x="3131" y="1667"/>
              <a:ext cx="33" cy="39"/>
            </a:xfrm>
            <a:custGeom>
              <a:avLst/>
              <a:gdLst>
                <a:gd name="txL" fmla="*/ 0 w 58"/>
                <a:gd name="txT" fmla="*/ 0 h 65"/>
                <a:gd name="txR" fmla="*/ 58 w 58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5">
                  <a:moveTo>
                    <a:pt x="0" y="62"/>
                  </a:moveTo>
                  <a:lnTo>
                    <a:pt x="55" y="0"/>
                  </a:lnTo>
                  <a:lnTo>
                    <a:pt x="57" y="2"/>
                  </a:lnTo>
                  <a:lnTo>
                    <a:pt x="1" y="64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2" name="Freeform 184"/>
            <p:cNvSpPr/>
            <p:nvPr/>
          </p:nvSpPr>
          <p:spPr>
            <a:xfrm>
              <a:off x="3130" y="1666"/>
              <a:ext cx="33" cy="39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1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3" name="Freeform 185"/>
            <p:cNvSpPr/>
            <p:nvPr/>
          </p:nvSpPr>
          <p:spPr>
            <a:xfrm>
              <a:off x="3129" y="1665"/>
              <a:ext cx="33" cy="39"/>
            </a:xfrm>
            <a:custGeom>
              <a:avLst/>
              <a:gdLst>
                <a:gd name="txL" fmla="*/ 0 w 57"/>
                <a:gd name="txT" fmla="*/ 0 h 65"/>
                <a:gd name="txR" fmla="*/ 57 w 57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5">
                  <a:moveTo>
                    <a:pt x="0" y="63"/>
                  </a:moveTo>
                  <a:lnTo>
                    <a:pt x="55" y="0"/>
                  </a:lnTo>
                  <a:lnTo>
                    <a:pt x="56" y="2"/>
                  </a:lnTo>
                  <a:lnTo>
                    <a:pt x="1" y="64"/>
                  </a:lnTo>
                  <a:lnTo>
                    <a:pt x="0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4" name="Freeform 186"/>
            <p:cNvSpPr/>
            <p:nvPr/>
          </p:nvSpPr>
          <p:spPr>
            <a:xfrm>
              <a:off x="3129" y="1665"/>
              <a:ext cx="32" cy="38"/>
            </a:xfrm>
            <a:custGeom>
              <a:avLst/>
              <a:gdLst>
                <a:gd name="txL" fmla="*/ 0 w 57"/>
                <a:gd name="txT" fmla="*/ 0 h 65"/>
                <a:gd name="txR" fmla="*/ 57 w 57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5">
                  <a:moveTo>
                    <a:pt x="0" y="62"/>
                  </a:moveTo>
                  <a:lnTo>
                    <a:pt x="54" y="0"/>
                  </a:lnTo>
                  <a:lnTo>
                    <a:pt x="56" y="1"/>
                  </a:lnTo>
                  <a:lnTo>
                    <a:pt x="1" y="64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5" name="Freeform 187"/>
            <p:cNvSpPr/>
            <p:nvPr/>
          </p:nvSpPr>
          <p:spPr>
            <a:xfrm>
              <a:off x="3128" y="1663"/>
              <a:ext cx="32" cy="39"/>
            </a:xfrm>
            <a:custGeom>
              <a:avLst/>
              <a:gdLst>
                <a:gd name="txL" fmla="*/ 0 w 57"/>
                <a:gd name="txT" fmla="*/ 0 h 65"/>
                <a:gd name="txR" fmla="*/ 57 w 57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5">
                  <a:moveTo>
                    <a:pt x="0" y="63"/>
                  </a:moveTo>
                  <a:lnTo>
                    <a:pt x="55" y="0"/>
                  </a:lnTo>
                  <a:lnTo>
                    <a:pt x="56" y="2"/>
                  </a:lnTo>
                  <a:lnTo>
                    <a:pt x="2" y="64"/>
                  </a:lnTo>
                  <a:lnTo>
                    <a:pt x="0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6" name="Freeform 188"/>
            <p:cNvSpPr/>
            <p:nvPr/>
          </p:nvSpPr>
          <p:spPr>
            <a:xfrm>
              <a:off x="3127" y="1663"/>
              <a:ext cx="33" cy="39"/>
            </a:xfrm>
            <a:custGeom>
              <a:avLst/>
              <a:gdLst>
                <a:gd name="txL" fmla="*/ 0 w 57"/>
                <a:gd name="txT" fmla="*/ 0 h 64"/>
                <a:gd name="txR" fmla="*/ 57 w 57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4">
                  <a:moveTo>
                    <a:pt x="0" y="61"/>
                  </a:moveTo>
                  <a:lnTo>
                    <a:pt x="55" y="0"/>
                  </a:lnTo>
                  <a:lnTo>
                    <a:pt x="56" y="0"/>
                  </a:lnTo>
                  <a:lnTo>
                    <a:pt x="1" y="63"/>
                  </a:lnTo>
                  <a:lnTo>
                    <a:pt x="0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7" name="Freeform 189"/>
            <p:cNvSpPr/>
            <p:nvPr/>
          </p:nvSpPr>
          <p:spPr>
            <a:xfrm>
              <a:off x="3126" y="1662"/>
              <a:ext cx="33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2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8" name="Freeform 190"/>
            <p:cNvSpPr/>
            <p:nvPr/>
          </p:nvSpPr>
          <p:spPr>
            <a:xfrm>
              <a:off x="3125" y="1662"/>
              <a:ext cx="33" cy="38"/>
            </a:xfrm>
            <a:custGeom>
              <a:avLst/>
              <a:gdLst>
                <a:gd name="txL" fmla="*/ 0 w 57"/>
                <a:gd name="txT" fmla="*/ 0 h 64"/>
                <a:gd name="txR" fmla="*/ 57 w 57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4">
                  <a:moveTo>
                    <a:pt x="0" y="62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19" name="Freeform 191"/>
            <p:cNvSpPr/>
            <p:nvPr/>
          </p:nvSpPr>
          <p:spPr>
            <a:xfrm>
              <a:off x="3124" y="1660"/>
              <a:ext cx="33" cy="39"/>
            </a:xfrm>
            <a:custGeom>
              <a:avLst/>
              <a:gdLst>
                <a:gd name="txL" fmla="*/ 0 w 58"/>
                <a:gd name="txT" fmla="*/ 0 h 65"/>
                <a:gd name="txR" fmla="*/ 58 w 58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5">
                  <a:moveTo>
                    <a:pt x="0" y="62"/>
                  </a:moveTo>
                  <a:lnTo>
                    <a:pt x="55" y="0"/>
                  </a:lnTo>
                  <a:lnTo>
                    <a:pt x="57" y="2"/>
                  </a:lnTo>
                  <a:lnTo>
                    <a:pt x="2" y="64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0" name="Freeform 192"/>
            <p:cNvSpPr/>
            <p:nvPr/>
          </p:nvSpPr>
          <p:spPr>
            <a:xfrm>
              <a:off x="3123" y="1660"/>
              <a:ext cx="33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6" y="0"/>
                  </a:lnTo>
                  <a:lnTo>
                    <a:pt x="57" y="1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1" name="Freeform 193"/>
            <p:cNvSpPr/>
            <p:nvPr/>
          </p:nvSpPr>
          <p:spPr>
            <a:xfrm>
              <a:off x="3122" y="1659"/>
              <a:ext cx="34" cy="38"/>
            </a:xfrm>
            <a:custGeom>
              <a:avLst/>
              <a:gdLst>
                <a:gd name="txL" fmla="*/ 0 w 58"/>
                <a:gd name="txT" fmla="*/ 0 h 65"/>
                <a:gd name="txR" fmla="*/ 58 w 58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5">
                  <a:moveTo>
                    <a:pt x="0" y="62"/>
                  </a:moveTo>
                  <a:lnTo>
                    <a:pt x="55" y="0"/>
                  </a:lnTo>
                  <a:lnTo>
                    <a:pt x="57" y="2"/>
                  </a:lnTo>
                  <a:lnTo>
                    <a:pt x="1" y="64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2" name="Freeform 194"/>
            <p:cNvSpPr/>
            <p:nvPr/>
          </p:nvSpPr>
          <p:spPr>
            <a:xfrm>
              <a:off x="3121" y="1658"/>
              <a:ext cx="34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1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3" name="Freeform 195"/>
            <p:cNvSpPr/>
            <p:nvPr/>
          </p:nvSpPr>
          <p:spPr>
            <a:xfrm>
              <a:off x="3121" y="1657"/>
              <a:ext cx="32" cy="39"/>
            </a:xfrm>
            <a:custGeom>
              <a:avLst/>
              <a:gdLst>
                <a:gd name="txL" fmla="*/ 0 w 57"/>
                <a:gd name="txT" fmla="*/ 0 h 65"/>
                <a:gd name="txR" fmla="*/ 57 w 57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5">
                  <a:moveTo>
                    <a:pt x="0" y="63"/>
                  </a:moveTo>
                  <a:lnTo>
                    <a:pt x="55" y="0"/>
                  </a:lnTo>
                  <a:lnTo>
                    <a:pt x="56" y="2"/>
                  </a:lnTo>
                  <a:lnTo>
                    <a:pt x="1" y="64"/>
                  </a:lnTo>
                  <a:lnTo>
                    <a:pt x="0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4" name="Freeform 196"/>
            <p:cNvSpPr/>
            <p:nvPr/>
          </p:nvSpPr>
          <p:spPr>
            <a:xfrm>
              <a:off x="3120" y="1656"/>
              <a:ext cx="33" cy="39"/>
            </a:xfrm>
            <a:custGeom>
              <a:avLst/>
              <a:gdLst>
                <a:gd name="txL" fmla="*/ 0 w 58"/>
                <a:gd name="txT" fmla="*/ 0 h 65"/>
                <a:gd name="txR" fmla="*/ 58 w 58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5">
                  <a:moveTo>
                    <a:pt x="0" y="62"/>
                  </a:moveTo>
                  <a:lnTo>
                    <a:pt x="56" y="0"/>
                  </a:lnTo>
                  <a:lnTo>
                    <a:pt x="57" y="1"/>
                  </a:lnTo>
                  <a:lnTo>
                    <a:pt x="2" y="64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5" name="Freeform 197"/>
            <p:cNvSpPr/>
            <p:nvPr/>
          </p:nvSpPr>
          <p:spPr>
            <a:xfrm>
              <a:off x="3119" y="1656"/>
              <a:ext cx="33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1"/>
                  </a:lnTo>
                  <a:lnTo>
                    <a:pt x="1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6" name="Freeform 198"/>
            <p:cNvSpPr/>
            <p:nvPr/>
          </p:nvSpPr>
          <p:spPr>
            <a:xfrm>
              <a:off x="3118" y="1655"/>
              <a:ext cx="33" cy="38"/>
            </a:xfrm>
            <a:custGeom>
              <a:avLst/>
              <a:gdLst>
                <a:gd name="txL" fmla="*/ 0 w 57"/>
                <a:gd name="txT" fmla="*/ 0 h 64"/>
                <a:gd name="txR" fmla="*/ 57 w 57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4">
                  <a:moveTo>
                    <a:pt x="0" y="62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7" name="Freeform 199"/>
            <p:cNvSpPr/>
            <p:nvPr/>
          </p:nvSpPr>
          <p:spPr>
            <a:xfrm>
              <a:off x="3124" y="1655"/>
              <a:ext cx="51" cy="54"/>
            </a:xfrm>
            <a:custGeom>
              <a:avLst/>
              <a:gdLst>
                <a:gd name="txL" fmla="*/ 0 w 90"/>
                <a:gd name="txT" fmla="*/ 0 h 90"/>
                <a:gd name="txR" fmla="*/ 90 w 90"/>
                <a:gd name="txB" fmla="*/ 90 h 90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90" h="90">
                  <a:moveTo>
                    <a:pt x="47" y="0"/>
                  </a:moveTo>
                  <a:lnTo>
                    <a:pt x="47" y="7"/>
                  </a:lnTo>
                  <a:lnTo>
                    <a:pt x="49" y="14"/>
                  </a:lnTo>
                  <a:lnTo>
                    <a:pt x="51" y="20"/>
                  </a:lnTo>
                  <a:lnTo>
                    <a:pt x="55" y="26"/>
                  </a:lnTo>
                  <a:lnTo>
                    <a:pt x="58" y="32"/>
                  </a:lnTo>
                  <a:lnTo>
                    <a:pt x="63" y="36"/>
                  </a:lnTo>
                  <a:lnTo>
                    <a:pt x="69" y="39"/>
                  </a:lnTo>
                  <a:lnTo>
                    <a:pt x="75" y="42"/>
                  </a:lnTo>
                  <a:lnTo>
                    <a:pt x="81" y="45"/>
                  </a:lnTo>
                  <a:lnTo>
                    <a:pt x="89" y="45"/>
                  </a:lnTo>
                  <a:lnTo>
                    <a:pt x="45" y="82"/>
                  </a:lnTo>
                  <a:lnTo>
                    <a:pt x="39" y="86"/>
                  </a:lnTo>
                  <a:lnTo>
                    <a:pt x="36" y="87"/>
                  </a:lnTo>
                  <a:lnTo>
                    <a:pt x="34" y="88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4" y="88"/>
                  </a:lnTo>
                  <a:lnTo>
                    <a:pt x="21" y="87"/>
                  </a:lnTo>
                  <a:lnTo>
                    <a:pt x="18" y="86"/>
                  </a:lnTo>
                  <a:lnTo>
                    <a:pt x="13" y="83"/>
                  </a:lnTo>
                  <a:lnTo>
                    <a:pt x="8" y="78"/>
                  </a:lnTo>
                  <a:lnTo>
                    <a:pt x="4" y="73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59"/>
                  </a:lnTo>
                  <a:lnTo>
                    <a:pt x="0" y="57"/>
                  </a:lnTo>
                  <a:lnTo>
                    <a:pt x="1" y="53"/>
                  </a:lnTo>
                  <a:lnTo>
                    <a:pt x="3" y="48"/>
                  </a:lnTo>
                  <a:lnTo>
                    <a:pt x="47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8" name="Freeform 200"/>
            <p:cNvSpPr/>
            <p:nvPr/>
          </p:nvSpPr>
          <p:spPr>
            <a:xfrm>
              <a:off x="3144" y="1680"/>
              <a:ext cx="33" cy="38"/>
            </a:xfrm>
            <a:custGeom>
              <a:avLst/>
              <a:gdLst>
                <a:gd name="txL" fmla="*/ 0 w 57"/>
                <a:gd name="txT" fmla="*/ 0 h 64"/>
                <a:gd name="txR" fmla="*/ 57 w 57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4">
                  <a:moveTo>
                    <a:pt x="0" y="62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29" name="Freeform 201"/>
            <p:cNvSpPr/>
            <p:nvPr/>
          </p:nvSpPr>
          <p:spPr>
            <a:xfrm>
              <a:off x="3143" y="1679"/>
              <a:ext cx="33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1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0" name="Freeform 202"/>
            <p:cNvSpPr/>
            <p:nvPr/>
          </p:nvSpPr>
          <p:spPr>
            <a:xfrm>
              <a:off x="3142" y="1678"/>
              <a:ext cx="33" cy="38"/>
            </a:xfrm>
            <a:custGeom>
              <a:avLst/>
              <a:gdLst>
                <a:gd name="txL" fmla="*/ 0 w 57"/>
                <a:gd name="txT" fmla="*/ 0 h 64"/>
                <a:gd name="txR" fmla="*/ 57 w 57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4">
                  <a:moveTo>
                    <a:pt x="0" y="61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3"/>
                  </a:lnTo>
                  <a:lnTo>
                    <a:pt x="0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1" name="Freeform 203"/>
            <p:cNvSpPr/>
            <p:nvPr/>
          </p:nvSpPr>
          <p:spPr>
            <a:xfrm>
              <a:off x="3141" y="1677"/>
              <a:ext cx="34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2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2" name="Freeform 204"/>
            <p:cNvSpPr/>
            <p:nvPr/>
          </p:nvSpPr>
          <p:spPr>
            <a:xfrm>
              <a:off x="3141" y="1677"/>
              <a:ext cx="32" cy="38"/>
            </a:xfrm>
            <a:custGeom>
              <a:avLst/>
              <a:gdLst>
                <a:gd name="txL" fmla="*/ 0 w 57"/>
                <a:gd name="txT" fmla="*/ 0 h 64"/>
                <a:gd name="txR" fmla="*/ 57 w 57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4">
                  <a:moveTo>
                    <a:pt x="0" y="61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3"/>
                  </a:lnTo>
                  <a:lnTo>
                    <a:pt x="0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3" name="Freeform 205"/>
            <p:cNvSpPr/>
            <p:nvPr/>
          </p:nvSpPr>
          <p:spPr>
            <a:xfrm>
              <a:off x="3140" y="1675"/>
              <a:ext cx="33" cy="39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2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4" name="Freeform 206"/>
            <p:cNvSpPr/>
            <p:nvPr/>
          </p:nvSpPr>
          <p:spPr>
            <a:xfrm>
              <a:off x="3138" y="1675"/>
              <a:ext cx="34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6" y="0"/>
                  </a:lnTo>
                  <a:lnTo>
                    <a:pt x="57" y="1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5" name="Freeform 207"/>
            <p:cNvSpPr/>
            <p:nvPr/>
          </p:nvSpPr>
          <p:spPr>
            <a:xfrm>
              <a:off x="3138" y="1674"/>
              <a:ext cx="33" cy="38"/>
            </a:xfrm>
            <a:custGeom>
              <a:avLst/>
              <a:gdLst>
                <a:gd name="txL" fmla="*/ 0 w 58"/>
                <a:gd name="txT" fmla="*/ 0 h 65"/>
                <a:gd name="txR" fmla="*/ 58 w 58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5">
                  <a:moveTo>
                    <a:pt x="0" y="62"/>
                  </a:moveTo>
                  <a:lnTo>
                    <a:pt x="55" y="0"/>
                  </a:lnTo>
                  <a:lnTo>
                    <a:pt x="57" y="2"/>
                  </a:lnTo>
                  <a:lnTo>
                    <a:pt x="1" y="64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6" name="Freeform 208"/>
            <p:cNvSpPr/>
            <p:nvPr/>
          </p:nvSpPr>
          <p:spPr>
            <a:xfrm>
              <a:off x="3137" y="1673"/>
              <a:ext cx="33" cy="38"/>
            </a:xfrm>
            <a:custGeom>
              <a:avLst/>
              <a:gdLst>
                <a:gd name="txL" fmla="*/ 0 w 57"/>
                <a:gd name="txT" fmla="*/ 0 h 64"/>
                <a:gd name="txR" fmla="*/ 57 w 57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4">
                  <a:moveTo>
                    <a:pt x="0" y="62"/>
                  </a:moveTo>
                  <a:lnTo>
                    <a:pt x="54" y="0"/>
                  </a:lnTo>
                  <a:lnTo>
                    <a:pt x="56" y="1"/>
                  </a:lnTo>
                  <a:lnTo>
                    <a:pt x="1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7" name="Freeform 209"/>
            <p:cNvSpPr/>
            <p:nvPr/>
          </p:nvSpPr>
          <p:spPr>
            <a:xfrm>
              <a:off x="3136" y="1672"/>
              <a:ext cx="33" cy="39"/>
            </a:xfrm>
            <a:custGeom>
              <a:avLst/>
              <a:gdLst>
                <a:gd name="txL" fmla="*/ 0 w 57"/>
                <a:gd name="txT" fmla="*/ 0 h 65"/>
                <a:gd name="txR" fmla="*/ 57 w 57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5">
                  <a:moveTo>
                    <a:pt x="0" y="63"/>
                  </a:moveTo>
                  <a:lnTo>
                    <a:pt x="55" y="0"/>
                  </a:lnTo>
                  <a:lnTo>
                    <a:pt x="56" y="2"/>
                  </a:lnTo>
                  <a:lnTo>
                    <a:pt x="2" y="64"/>
                  </a:lnTo>
                  <a:lnTo>
                    <a:pt x="0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8" name="Freeform 210"/>
            <p:cNvSpPr/>
            <p:nvPr/>
          </p:nvSpPr>
          <p:spPr>
            <a:xfrm>
              <a:off x="3136" y="1671"/>
              <a:ext cx="32" cy="39"/>
            </a:xfrm>
            <a:custGeom>
              <a:avLst/>
              <a:gdLst>
                <a:gd name="txL" fmla="*/ 0 w 57"/>
                <a:gd name="txT" fmla="*/ 0 h 65"/>
                <a:gd name="txR" fmla="*/ 57 w 57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5">
                  <a:moveTo>
                    <a:pt x="0" y="62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4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39" name="Freeform 211"/>
            <p:cNvSpPr/>
            <p:nvPr/>
          </p:nvSpPr>
          <p:spPr>
            <a:xfrm>
              <a:off x="3134" y="1671"/>
              <a:ext cx="34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1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0" name="Freeform 212"/>
            <p:cNvSpPr/>
            <p:nvPr/>
          </p:nvSpPr>
          <p:spPr>
            <a:xfrm>
              <a:off x="3134" y="1670"/>
              <a:ext cx="33" cy="38"/>
            </a:xfrm>
            <a:custGeom>
              <a:avLst/>
              <a:gdLst>
                <a:gd name="txL" fmla="*/ 0 w 57"/>
                <a:gd name="txT" fmla="*/ 0 h 64"/>
                <a:gd name="txR" fmla="*/ 57 w 57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4">
                  <a:moveTo>
                    <a:pt x="0" y="61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3"/>
                  </a:lnTo>
                  <a:lnTo>
                    <a:pt x="0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1" name="Freeform 213"/>
            <p:cNvSpPr/>
            <p:nvPr/>
          </p:nvSpPr>
          <p:spPr>
            <a:xfrm>
              <a:off x="3133" y="1669"/>
              <a:ext cx="33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2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2" name="Freeform 214"/>
            <p:cNvSpPr/>
            <p:nvPr/>
          </p:nvSpPr>
          <p:spPr>
            <a:xfrm>
              <a:off x="3132" y="1668"/>
              <a:ext cx="33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6" y="0"/>
                  </a:lnTo>
                  <a:lnTo>
                    <a:pt x="57" y="1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3" name="Freeform 215"/>
            <p:cNvSpPr/>
            <p:nvPr/>
          </p:nvSpPr>
          <p:spPr>
            <a:xfrm>
              <a:off x="3131" y="1667"/>
              <a:ext cx="33" cy="39"/>
            </a:xfrm>
            <a:custGeom>
              <a:avLst/>
              <a:gdLst>
                <a:gd name="txL" fmla="*/ 0 w 58"/>
                <a:gd name="txT" fmla="*/ 0 h 65"/>
                <a:gd name="txR" fmla="*/ 58 w 58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5">
                  <a:moveTo>
                    <a:pt x="0" y="62"/>
                  </a:moveTo>
                  <a:lnTo>
                    <a:pt x="55" y="0"/>
                  </a:lnTo>
                  <a:lnTo>
                    <a:pt x="57" y="2"/>
                  </a:lnTo>
                  <a:lnTo>
                    <a:pt x="1" y="64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4" name="Freeform 216"/>
            <p:cNvSpPr/>
            <p:nvPr/>
          </p:nvSpPr>
          <p:spPr>
            <a:xfrm>
              <a:off x="3130" y="1666"/>
              <a:ext cx="33" cy="39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1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5" name="Freeform 217"/>
            <p:cNvSpPr/>
            <p:nvPr/>
          </p:nvSpPr>
          <p:spPr>
            <a:xfrm>
              <a:off x="3129" y="1665"/>
              <a:ext cx="33" cy="39"/>
            </a:xfrm>
            <a:custGeom>
              <a:avLst/>
              <a:gdLst>
                <a:gd name="txL" fmla="*/ 0 w 57"/>
                <a:gd name="txT" fmla="*/ 0 h 65"/>
                <a:gd name="txR" fmla="*/ 57 w 57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5">
                  <a:moveTo>
                    <a:pt x="0" y="63"/>
                  </a:moveTo>
                  <a:lnTo>
                    <a:pt x="55" y="0"/>
                  </a:lnTo>
                  <a:lnTo>
                    <a:pt x="56" y="2"/>
                  </a:lnTo>
                  <a:lnTo>
                    <a:pt x="1" y="64"/>
                  </a:lnTo>
                  <a:lnTo>
                    <a:pt x="0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6" name="Freeform 218"/>
            <p:cNvSpPr/>
            <p:nvPr/>
          </p:nvSpPr>
          <p:spPr>
            <a:xfrm>
              <a:off x="3129" y="1665"/>
              <a:ext cx="32" cy="38"/>
            </a:xfrm>
            <a:custGeom>
              <a:avLst/>
              <a:gdLst>
                <a:gd name="txL" fmla="*/ 0 w 57"/>
                <a:gd name="txT" fmla="*/ 0 h 65"/>
                <a:gd name="txR" fmla="*/ 57 w 57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5">
                  <a:moveTo>
                    <a:pt x="0" y="62"/>
                  </a:moveTo>
                  <a:lnTo>
                    <a:pt x="54" y="0"/>
                  </a:lnTo>
                  <a:lnTo>
                    <a:pt x="56" y="1"/>
                  </a:lnTo>
                  <a:lnTo>
                    <a:pt x="1" y="64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7" name="Freeform 219"/>
            <p:cNvSpPr/>
            <p:nvPr/>
          </p:nvSpPr>
          <p:spPr>
            <a:xfrm>
              <a:off x="3128" y="1663"/>
              <a:ext cx="32" cy="39"/>
            </a:xfrm>
            <a:custGeom>
              <a:avLst/>
              <a:gdLst>
                <a:gd name="txL" fmla="*/ 0 w 57"/>
                <a:gd name="txT" fmla="*/ 0 h 65"/>
                <a:gd name="txR" fmla="*/ 57 w 57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5">
                  <a:moveTo>
                    <a:pt x="0" y="63"/>
                  </a:moveTo>
                  <a:lnTo>
                    <a:pt x="55" y="0"/>
                  </a:lnTo>
                  <a:lnTo>
                    <a:pt x="56" y="2"/>
                  </a:lnTo>
                  <a:lnTo>
                    <a:pt x="2" y="64"/>
                  </a:lnTo>
                  <a:lnTo>
                    <a:pt x="0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8" name="Freeform 220"/>
            <p:cNvSpPr/>
            <p:nvPr/>
          </p:nvSpPr>
          <p:spPr>
            <a:xfrm>
              <a:off x="3127" y="1663"/>
              <a:ext cx="33" cy="39"/>
            </a:xfrm>
            <a:custGeom>
              <a:avLst/>
              <a:gdLst>
                <a:gd name="txL" fmla="*/ 0 w 57"/>
                <a:gd name="txT" fmla="*/ 0 h 64"/>
                <a:gd name="txR" fmla="*/ 57 w 57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4">
                  <a:moveTo>
                    <a:pt x="0" y="61"/>
                  </a:moveTo>
                  <a:lnTo>
                    <a:pt x="55" y="0"/>
                  </a:lnTo>
                  <a:lnTo>
                    <a:pt x="56" y="0"/>
                  </a:lnTo>
                  <a:lnTo>
                    <a:pt x="1" y="63"/>
                  </a:lnTo>
                  <a:lnTo>
                    <a:pt x="0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49" name="Freeform 221"/>
            <p:cNvSpPr/>
            <p:nvPr/>
          </p:nvSpPr>
          <p:spPr>
            <a:xfrm>
              <a:off x="3126" y="1662"/>
              <a:ext cx="33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2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0" name="Freeform 222"/>
            <p:cNvSpPr/>
            <p:nvPr/>
          </p:nvSpPr>
          <p:spPr>
            <a:xfrm>
              <a:off x="3125" y="1662"/>
              <a:ext cx="33" cy="38"/>
            </a:xfrm>
            <a:custGeom>
              <a:avLst/>
              <a:gdLst>
                <a:gd name="txL" fmla="*/ 0 w 57"/>
                <a:gd name="txT" fmla="*/ 0 h 64"/>
                <a:gd name="txR" fmla="*/ 57 w 57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4">
                  <a:moveTo>
                    <a:pt x="0" y="62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1" name="Freeform 223"/>
            <p:cNvSpPr/>
            <p:nvPr/>
          </p:nvSpPr>
          <p:spPr>
            <a:xfrm>
              <a:off x="3124" y="1660"/>
              <a:ext cx="33" cy="39"/>
            </a:xfrm>
            <a:custGeom>
              <a:avLst/>
              <a:gdLst>
                <a:gd name="txL" fmla="*/ 0 w 58"/>
                <a:gd name="txT" fmla="*/ 0 h 65"/>
                <a:gd name="txR" fmla="*/ 58 w 58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5">
                  <a:moveTo>
                    <a:pt x="0" y="62"/>
                  </a:moveTo>
                  <a:lnTo>
                    <a:pt x="55" y="0"/>
                  </a:lnTo>
                  <a:lnTo>
                    <a:pt x="57" y="2"/>
                  </a:lnTo>
                  <a:lnTo>
                    <a:pt x="2" y="64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2" name="Freeform 224"/>
            <p:cNvSpPr/>
            <p:nvPr/>
          </p:nvSpPr>
          <p:spPr>
            <a:xfrm>
              <a:off x="3123" y="1660"/>
              <a:ext cx="33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6" y="0"/>
                  </a:lnTo>
                  <a:lnTo>
                    <a:pt x="57" y="1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3" name="Freeform 225"/>
            <p:cNvSpPr/>
            <p:nvPr/>
          </p:nvSpPr>
          <p:spPr>
            <a:xfrm>
              <a:off x="3122" y="1659"/>
              <a:ext cx="34" cy="38"/>
            </a:xfrm>
            <a:custGeom>
              <a:avLst/>
              <a:gdLst>
                <a:gd name="txL" fmla="*/ 0 w 58"/>
                <a:gd name="txT" fmla="*/ 0 h 65"/>
                <a:gd name="txR" fmla="*/ 58 w 58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5">
                  <a:moveTo>
                    <a:pt x="0" y="62"/>
                  </a:moveTo>
                  <a:lnTo>
                    <a:pt x="55" y="0"/>
                  </a:lnTo>
                  <a:lnTo>
                    <a:pt x="57" y="2"/>
                  </a:lnTo>
                  <a:lnTo>
                    <a:pt x="1" y="64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4" name="Freeform 226"/>
            <p:cNvSpPr/>
            <p:nvPr/>
          </p:nvSpPr>
          <p:spPr>
            <a:xfrm>
              <a:off x="3121" y="1658"/>
              <a:ext cx="34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1"/>
                  </a:lnTo>
                  <a:lnTo>
                    <a:pt x="2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5" name="Freeform 227"/>
            <p:cNvSpPr/>
            <p:nvPr/>
          </p:nvSpPr>
          <p:spPr>
            <a:xfrm>
              <a:off x="3121" y="1657"/>
              <a:ext cx="32" cy="39"/>
            </a:xfrm>
            <a:custGeom>
              <a:avLst/>
              <a:gdLst>
                <a:gd name="txL" fmla="*/ 0 w 57"/>
                <a:gd name="txT" fmla="*/ 0 h 65"/>
                <a:gd name="txR" fmla="*/ 57 w 57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5">
                  <a:moveTo>
                    <a:pt x="0" y="63"/>
                  </a:moveTo>
                  <a:lnTo>
                    <a:pt x="55" y="0"/>
                  </a:lnTo>
                  <a:lnTo>
                    <a:pt x="56" y="2"/>
                  </a:lnTo>
                  <a:lnTo>
                    <a:pt x="1" y="64"/>
                  </a:lnTo>
                  <a:lnTo>
                    <a:pt x="0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6" name="Freeform 228"/>
            <p:cNvSpPr/>
            <p:nvPr/>
          </p:nvSpPr>
          <p:spPr>
            <a:xfrm>
              <a:off x="3120" y="1656"/>
              <a:ext cx="33" cy="39"/>
            </a:xfrm>
            <a:custGeom>
              <a:avLst/>
              <a:gdLst>
                <a:gd name="txL" fmla="*/ 0 w 58"/>
                <a:gd name="txT" fmla="*/ 0 h 65"/>
                <a:gd name="txR" fmla="*/ 58 w 58"/>
                <a:gd name="txB" fmla="*/ 65 h 6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5">
                  <a:moveTo>
                    <a:pt x="0" y="62"/>
                  </a:moveTo>
                  <a:lnTo>
                    <a:pt x="56" y="0"/>
                  </a:lnTo>
                  <a:lnTo>
                    <a:pt x="57" y="1"/>
                  </a:lnTo>
                  <a:lnTo>
                    <a:pt x="2" y="64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7" name="Freeform 229"/>
            <p:cNvSpPr/>
            <p:nvPr/>
          </p:nvSpPr>
          <p:spPr>
            <a:xfrm>
              <a:off x="3119" y="1656"/>
              <a:ext cx="33" cy="38"/>
            </a:xfrm>
            <a:custGeom>
              <a:avLst/>
              <a:gdLst>
                <a:gd name="txL" fmla="*/ 0 w 58"/>
                <a:gd name="txT" fmla="*/ 0 h 64"/>
                <a:gd name="txR" fmla="*/ 58 w 58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64">
                  <a:moveTo>
                    <a:pt x="0" y="62"/>
                  </a:moveTo>
                  <a:lnTo>
                    <a:pt x="55" y="0"/>
                  </a:lnTo>
                  <a:lnTo>
                    <a:pt x="57" y="1"/>
                  </a:lnTo>
                  <a:lnTo>
                    <a:pt x="1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8" name="Freeform 230"/>
            <p:cNvSpPr/>
            <p:nvPr/>
          </p:nvSpPr>
          <p:spPr>
            <a:xfrm>
              <a:off x="3118" y="1655"/>
              <a:ext cx="33" cy="38"/>
            </a:xfrm>
            <a:custGeom>
              <a:avLst/>
              <a:gdLst>
                <a:gd name="txL" fmla="*/ 0 w 57"/>
                <a:gd name="txT" fmla="*/ 0 h 64"/>
                <a:gd name="txR" fmla="*/ 57 w 57"/>
                <a:gd name="txB" fmla="*/ 64 h 6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7" h="64">
                  <a:moveTo>
                    <a:pt x="0" y="62"/>
                  </a:moveTo>
                  <a:lnTo>
                    <a:pt x="55" y="0"/>
                  </a:lnTo>
                  <a:lnTo>
                    <a:pt x="56" y="1"/>
                  </a:lnTo>
                  <a:lnTo>
                    <a:pt x="1" y="63"/>
                  </a:lnTo>
                  <a:lnTo>
                    <a:pt x="0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59" name="Freeform 231"/>
            <p:cNvSpPr/>
            <p:nvPr/>
          </p:nvSpPr>
          <p:spPr>
            <a:xfrm>
              <a:off x="3124" y="1655"/>
              <a:ext cx="51" cy="54"/>
            </a:xfrm>
            <a:custGeom>
              <a:avLst/>
              <a:gdLst>
                <a:gd name="txL" fmla="*/ 0 w 90"/>
                <a:gd name="txT" fmla="*/ 0 h 90"/>
                <a:gd name="txR" fmla="*/ 90 w 90"/>
                <a:gd name="txB" fmla="*/ 90 h 90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90" h="90">
                  <a:moveTo>
                    <a:pt x="47" y="0"/>
                  </a:moveTo>
                  <a:lnTo>
                    <a:pt x="47" y="7"/>
                  </a:lnTo>
                  <a:lnTo>
                    <a:pt x="49" y="14"/>
                  </a:lnTo>
                  <a:lnTo>
                    <a:pt x="51" y="20"/>
                  </a:lnTo>
                  <a:lnTo>
                    <a:pt x="55" y="26"/>
                  </a:lnTo>
                  <a:lnTo>
                    <a:pt x="58" y="32"/>
                  </a:lnTo>
                  <a:lnTo>
                    <a:pt x="63" y="36"/>
                  </a:lnTo>
                  <a:lnTo>
                    <a:pt x="69" y="39"/>
                  </a:lnTo>
                  <a:lnTo>
                    <a:pt x="75" y="42"/>
                  </a:lnTo>
                  <a:lnTo>
                    <a:pt x="81" y="45"/>
                  </a:lnTo>
                  <a:lnTo>
                    <a:pt x="89" y="45"/>
                  </a:lnTo>
                  <a:lnTo>
                    <a:pt x="45" y="82"/>
                  </a:lnTo>
                  <a:lnTo>
                    <a:pt x="39" y="86"/>
                  </a:lnTo>
                  <a:lnTo>
                    <a:pt x="36" y="87"/>
                  </a:lnTo>
                  <a:lnTo>
                    <a:pt x="34" y="88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4" y="88"/>
                  </a:lnTo>
                  <a:lnTo>
                    <a:pt x="21" y="87"/>
                  </a:lnTo>
                  <a:lnTo>
                    <a:pt x="18" y="86"/>
                  </a:lnTo>
                  <a:lnTo>
                    <a:pt x="13" y="83"/>
                  </a:lnTo>
                  <a:lnTo>
                    <a:pt x="8" y="78"/>
                  </a:lnTo>
                  <a:lnTo>
                    <a:pt x="4" y="73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59"/>
                  </a:lnTo>
                  <a:lnTo>
                    <a:pt x="0" y="57"/>
                  </a:lnTo>
                  <a:lnTo>
                    <a:pt x="1" y="53"/>
                  </a:lnTo>
                  <a:lnTo>
                    <a:pt x="3" y="48"/>
                  </a:lnTo>
                  <a:lnTo>
                    <a:pt x="47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0" name="Freeform 232"/>
            <p:cNvSpPr/>
            <p:nvPr/>
          </p:nvSpPr>
          <p:spPr>
            <a:xfrm>
              <a:off x="3176" y="1665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1" name="Freeform 233"/>
            <p:cNvSpPr/>
            <p:nvPr/>
          </p:nvSpPr>
          <p:spPr>
            <a:xfrm>
              <a:off x="3175" y="1665"/>
              <a:ext cx="23" cy="26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2" name="Freeform 234"/>
            <p:cNvSpPr/>
            <p:nvPr/>
          </p:nvSpPr>
          <p:spPr>
            <a:xfrm>
              <a:off x="3173" y="1663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3" name="Freeform 235"/>
            <p:cNvSpPr/>
            <p:nvPr/>
          </p:nvSpPr>
          <p:spPr>
            <a:xfrm>
              <a:off x="3172" y="1662"/>
              <a:ext cx="24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4" name="Freeform 236"/>
            <p:cNvSpPr/>
            <p:nvPr/>
          </p:nvSpPr>
          <p:spPr>
            <a:xfrm>
              <a:off x="3171" y="1661"/>
              <a:ext cx="24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5" name="Freeform 237"/>
            <p:cNvSpPr/>
            <p:nvPr/>
          </p:nvSpPr>
          <p:spPr>
            <a:xfrm>
              <a:off x="3170" y="1660"/>
              <a:ext cx="24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3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6" name="Freeform 238"/>
            <p:cNvSpPr/>
            <p:nvPr/>
          </p:nvSpPr>
          <p:spPr>
            <a:xfrm>
              <a:off x="3169" y="1659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7" name="Freeform 239"/>
            <p:cNvSpPr/>
            <p:nvPr/>
          </p:nvSpPr>
          <p:spPr>
            <a:xfrm>
              <a:off x="3168" y="1658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8" name="Freeform 240"/>
            <p:cNvSpPr/>
            <p:nvPr/>
          </p:nvSpPr>
          <p:spPr>
            <a:xfrm>
              <a:off x="3167" y="1657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69" name="Freeform 241"/>
            <p:cNvSpPr/>
            <p:nvPr/>
          </p:nvSpPr>
          <p:spPr>
            <a:xfrm>
              <a:off x="3165" y="1656"/>
              <a:ext cx="24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3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0" name="Freeform 242"/>
            <p:cNvSpPr/>
            <p:nvPr/>
          </p:nvSpPr>
          <p:spPr>
            <a:xfrm>
              <a:off x="3164" y="1655"/>
              <a:ext cx="24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1" name="Freeform 243"/>
            <p:cNvSpPr/>
            <p:nvPr/>
          </p:nvSpPr>
          <p:spPr>
            <a:xfrm>
              <a:off x="3164" y="1654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1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2" name="Freeform 244"/>
            <p:cNvSpPr/>
            <p:nvPr/>
          </p:nvSpPr>
          <p:spPr>
            <a:xfrm>
              <a:off x="3163" y="1653"/>
              <a:ext cx="22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3" name="Freeform 245"/>
            <p:cNvSpPr/>
            <p:nvPr/>
          </p:nvSpPr>
          <p:spPr>
            <a:xfrm>
              <a:off x="3161" y="1652"/>
              <a:ext cx="24" cy="27"/>
            </a:xfrm>
            <a:custGeom>
              <a:avLst/>
              <a:gdLst>
                <a:gd name="txL" fmla="*/ 0 w 41"/>
                <a:gd name="txT" fmla="*/ 0 h 46"/>
                <a:gd name="txR" fmla="*/ 41 w 41"/>
                <a:gd name="txB" fmla="*/ 46 h 46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6">
                  <a:moveTo>
                    <a:pt x="0" y="42"/>
                  </a:moveTo>
                  <a:lnTo>
                    <a:pt x="37" y="0"/>
                  </a:lnTo>
                  <a:lnTo>
                    <a:pt x="40" y="2"/>
                  </a:lnTo>
                  <a:lnTo>
                    <a:pt x="2" y="45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4" name="Freeform 246"/>
            <p:cNvSpPr/>
            <p:nvPr/>
          </p:nvSpPr>
          <p:spPr>
            <a:xfrm>
              <a:off x="3160" y="1651"/>
              <a:ext cx="23" cy="26"/>
            </a:xfrm>
            <a:custGeom>
              <a:avLst/>
              <a:gdLst>
                <a:gd name="txL" fmla="*/ 0 w 40"/>
                <a:gd name="txT" fmla="*/ 0 h 44"/>
                <a:gd name="txR" fmla="*/ 40 w 40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4">
                  <a:moveTo>
                    <a:pt x="0" y="42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2" y="43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5" name="Freeform 247"/>
            <p:cNvSpPr/>
            <p:nvPr/>
          </p:nvSpPr>
          <p:spPr>
            <a:xfrm>
              <a:off x="3159" y="1650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6" name="Freeform 248"/>
            <p:cNvSpPr/>
            <p:nvPr/>
          </p:nvSpPr>
          <p:spPr>
            <a:xfrm>
              <a:off x="3158" y="1649"/>
              <a:ext cx="23" cy="26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7" name="Freeform 249"/>
            <p:cNvSpPr/>
            <p:nvPr/>
          </p:nvSpPr>
          <p:spPr>
            <a:xfrm>
              <a:off x="3157" y="1647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3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8" name="Freeform 250"/>
            <p:cNvSpPr/>
            <p:nvPr/>
          </p:nvSpPr>
          <p:spPr>
            <a:xfrm>
              <a:off x="3156" y="1647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79" name="Freeform 251"/>
            <p:cNvSpPr/>
            <p:nvPr/>
          </p:nvSpPr>
          <p:spPr>
            <a:xfrm>
              <a:off x="3155" y="1646"/>
              <a:ext cx="23" cy="26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0" name="Freeform 252"/>
            <p:cNvSpPr/>
            <p:nvPr/>
          </p:nvSpPr>
          <p:spPr>
            <a:xfrm>
              <a:off x="3154" y="1644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1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1" name="Freeform 253"/>
            <p:cNvSpPr/>
            <p:nvPr/>
          </p:nvSpPr>
          <p:spPr>
            <a:xfrm>
              <a:off x="3153" y="1643"/>
              <a:ext cx="23" cy="28"/>
            </a:xfrm>
            <a:custGeom>
              <a:avLst/>
              <a:gdLst>
                <a:gd name="txL" fmla="*/ 0 w 40"/>
                <a:gd name="txT" fmla="*/ 0 h 46"/>
                <a:gd name="txR" fmla="*/ 40 w 40"/>
                <a:gd name="txB" fmla="*/ 46 h 46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6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2" y="45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2" name="Freeform 254"/>
            <p:cNvSpPr/>
            <p:nvPr/>
          </p:nvSpPr>
          <p:spPr>
            <a:xfrm>
              <a:off x="3152" y="1643"/>
              <a:ext cx="23" cy="26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3" name="Freeform 255"/>
            <p:cNvSpPr/>
            <p:nvPr/>
          </p:nvSpPr>
          <p:spPr>
            <a:xfrm>
              <a:off x="3150" y="1641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3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4" name="Freeform 256"/>
            <p:cNvSpPr/>
            <p:nvPr/>
          </p:nvSpPr>
          <p:spPr>
            <a:xfrm>
              <a:off x="3149" y="1640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1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5" name="Freeform 257"/>
            <p:cNvSpPr/>
            <p:nvPr/>
          </p:nvSpPr>
          <p:spPr>
            <a:xfrm>
              <a:off x="3148" y="1639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6" name="Freeform 258"/>
            <p:cNvSpPr/>
            <p:nvPr/>
          </p:nvSpPr>
          <p:spPr>
            <a:xfrm>
              <a:off x="3147" y="1638"/>
              <a:ext cx="24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7" y="0"/>
                  </a:lnTo>
                  <a:lnTo>
                    <a:pt x="40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7" name="Freeform 259"/>
            <p:cNvSpPr/>
            <p:nvPr/>
          </p:nvSpPr>
          <p:spPr>
            <a:xfrm>
              <a:off x="3146" y="1637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8" name="Freeform 260"/>
            <p:cNvSpPr/>
            <p:nvPr/>
          </p:nvSpPr>
          <p:spPr>
            <a:xfrm>
              <a:off x="3145" y="1636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89" name="Freeform 261"/>
            <p:cNvSpPr/>
            <p:nvPr/>
          </p:nvSpPr>
          <p:spPr>
            <a:xfrm>
              <a:off x="3144" y="1635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0" name="Freeform 262"/>
            <p:cNvSpPr/>
            <p:nvPr/>
          </p:nvSpPr>
          <p:spPr>
            <a:xfrm>
              <a:off x="3143" y="1634"/>
              <a:ext cx="23" cy="26"/>
            </a:xfrm>
            <a:custGeom>
              <a:avLst/>
              <a:gdLst>
                <a:gd name="txL" fmla="*/ 0 w 40"/>
                <a:gd name="txT" fmla="*/ 0 h 44"/>
                <a:gd name="txR" fmla="*/ 40 w 40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4">
                  <a:moveTo>
                    <a:pt x="0" y="43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1" y="43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1" name="Freeform 263"/>
            <p:cNvSpPr/>
            <p:nvPr/>
          </p:nvSpPr>
          <p:spPr>
            <a:xfrm>
              <a:off x="3151" y="1637"/>
              <a:ext cx="44" cy="46"/>
            </a:xfrm>
            <a:custGeom>
              <a:avLst/>
              <a:gdLst>
                <a:gd name="txL" fmla="*/ 0 w 77"/>
                <a:gd name="txT" fmla="*/ 0 h 76"/>
                <a:gd name="txR" fmla="*/ 77 w 77"/>
                <a:gd name="txB" fmla="*/ 76 h 76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77" h="76">
                  <a:moveTo>
                    <a:pt x="44" y="50"/>
                  </a:moveTo>
                  <a:lnTo>
                    <a:pt x="22" y="21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8" y="3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9" y="15"/>
                  </a:lnTo>
                  <a:lnTo>
                    <a:pt x="8" y="16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6" y="22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4" y="49"/>
                  </a:lnTo>
                  <a:lnTo>
                    <a:pt x="7" y="55"/>
                  </a:lnTo>
                  <a:lnTo>
                    <a:pt x="11" y="60"/>
                  </a:lnTo>
                  <a:lnTo>
                    <a:pt x="15" y="63"/>
                  </a:lnTo>
                  <a:lnTo>
                    <a:pt x="19" y="67"/>
                  </a:lnTo>
                  <a:lnTo>
                    <a:pt x="24" y="70"/>
                  </a:lnTo>
                  <a:lnTo>
                    <a:pt x="30" y="73"/>
                  </a:lnTo>
                  <a:lnTo>
                    <a:pt x="35" y="74"/>
                  </a:lnTo>
                  <a:lnTo>
                    <a:pt x="41" y="75"/>
                  </a:lnTo>
                  <a:lnTo>
                    <a:pt x="46" y="74"/>
                  </a:lnTo>
                  <a:lnTo>
                    <a:pt x="49" y="73"/>
                  </a:lnTo>
                  <a:lnTo>
                    <a:pt x="51" y="71"/>
                  </a:lnTo>
                  <a:lnTo>
                    <a:pt x="52" y="70"/>
                  </a:lnTo>
                  <a:lnTo>
                    <a:pt x="55" y="69"/>
                  </a:lnTo>
                  <a:lnTo>
                    <a:pt x="58" y="68"/>
                  </a:lnTo>
                  <a:lnTo>
                    <a:pt x="61" y="66"/>
                  </a:lnTo>
                  <a:lnTo>
                    <a:pt x="62" y="65"/>
                  </a:lnTo>
                  <a:lnTo>
                    <a:pt x="63" y="64"/>
                  </a:lnTo>
                  <a:lnTo>
                    <a:pt x="66" y="63"/>
                  </a:lnTo>
                  <a:lnTo>
                    <a:pt x="68" y="62"/>
                  </a:lnTo>
                  <a:lnTo>
                    <a:pt x="71" y="61"/>
                  </a:lnTo>
                  <a:lnTo>
                    <a:pt x="73" y="58"/>
                  </a:lnTo>
                  <a:lnTo>
                    <a:pt x="74" y="57"/>
                  </a:lnTo>
                  <a:lnTo>
                    <a:pt x="75" y="55"/>
                  </a:lnTo>
                  <a:lnTo>
                    <a:pt x="76" y="52"/>
                  </a:lnTo>
                  <a:lnTo>
                    <a:pt x="76" y="49"/>
                  </a:lnTo>
                  <a:lnTo>
                    <a:pt x="67" y="57"/>
                  </a:lnTo>
                  <a:lnTo>
                    <a:pt x="44" y="5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2" name="Freeform 264"/>
            <p:cNvSpPr/>
            <p:nvPr/>
          </p:nvSpPr>
          <p:spPr>
            <a:xfrm>
              <a:off x="3176" y="1665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3" name="Freeform 265"/>
            <p:cNvSpPr/>
            <p:nvPr/>
          </p:nvSpPr>
          <p:spPr>
            <a:xfrm>
              <a:off x="3175" y="1665"/>
              <a:ext cx="23" cy="26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4" name="Freeform 266"/>
            <p:cNvSpPr/>
            <p:nvPr/>
          </p:nvSpPr>
          <p:spPr>
            <a:xfrm>
              <a:off x="3173" y="1663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5" name="Freeform 267"/>
            <p:cNvSpPr/>
            <p:nvPr/>
          </p:nvSpPr>
          <p:spPr>
            <a:xfrm>
              <a:off x="3172" y="1662"/>
              <a:ext cx="24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6" name="Freeform 268"/>
            <p:cNvSpPr/>
            <p:nvPr/>
          </p:nvSpPr>
          <p:spPr>
            <a:xfrm>
              <a:off x="3171" y="1661"/>
              <a:ext cx="24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7" name="Freeform 269"/>
            <p:cNvSpPr/>
            <p:nvPr/>
          </p:nvSpPr>
          <p:spPr>
            <a:xfrm>
              <a:off x="3170" y="1660"/>
              <a:ext cx="24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3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8" name="Freeform 270"/>
            <p:cNvSpPr/>
            <p:nvPr/>
          </p:nvSpPr>
          <p:spPr>
            <a:xfrm>
              <a:off x="3169" y="1659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399" name="Freeform 271"/>
            <p:cNvSpPr/>
            <p:nvPr/>
          </p:nvSpPr>
          <p:spPr>
            <a:xfrm>
              <a:off x="3168" y="1658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0" name="Freeform 272"/>
            <p:cNvSpPr/>
            <p:nvPr/>
          </p:nvSpPr>
          <p:spPr>
            <a:xfrm>
              <a:off x="3167" y="1657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1" name="Freeform 273"/>
            <p:cNvSpPr/>
            <p:nvPr/>
          </p:nvSpPr>
          <p:spPr>
            <a:xfrm>
              <a:off x="3165" y="1656"/>
              <a:ext cx="24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3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2" name="Freeform 274"/>
            <p:cNvSpPr/>
            <p:nvPr/>
          </p:nvSpPr>
          <p:spPr>
            <a:xfrm>
              <a:off x="3164" y="1655"/>
              <a:ext cx="24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3" name="Freeform 275"/>
            <p:cNvSpPr/>
            <p:nvPr/>
          </p:nvSpPr>
          <p:spPr>
            <a:xfrm>
              <a:off x="3164" y="1654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1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4" name="Freeform 276"/>
            <p:cNvSpPr/>
            <p:nvPr/>
          </p:nvSpPr>
          <p:spPr>
            <a:xfrm>
              <a:off x="3163" y="1653"/>
              <a:ext cx="22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5" name="Freeform 277"/>
            <p:cNvSpPr/>
            <p:nvPr/>
          </p:nvSpPr>
          <p:spPr>
            <a:xfrm>
              <a:off x="3161" y="1652"/>
              <a:ext cx="24" cy="27"/>
            </a:xfrm>
            <a:custGeom>
              <a:avLst/>
              <a:gdLst>
                <a:gd name="txL" fmla="*/ 0 w 41"/>
                <a:gd name="txT" fmla="*/ 0 h 46"/>
                <a:gd name="txR" fmla="*/ 41 w 41"/>
                <a:gd name="txB" fmla="*/ 46 h 46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6">
                  <a:moveTo>
                    <a:pt x="0" y="42"/>
                  </a:moveTo>
                  <a:lnTo>
                    <a:pt x="37" y="0"/>
                  </a:lnTo>
                  <a:lnTo>
                    <a:pt x="40" y="2"/>
                  </a:lnTo>
                  <a:lnTo>
                    <a:pt x="2" y="45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6" name="Freeform 278"/>
            <p:cNvSpPr/>
            <p:nvPr/>
          </p:nvSpPr>
          <p:spPr>
            <a:xfrm>
              <a:off x="3160" y="1651"/>
              <a:ext cx="23" cy="26"/>
            </a:xfrm>
            <a:custGeom>
              <a:avLst/>
              <a:gdLst>
                <a:gd name="txL" fmla="*/ 0 w 40"/>
                <a:gd name="txT" fmla="*/ 0 h 44"/>
                <a:gd name="txR" fmla="*/ 40 w 40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4">
                  <a:moveTo>
                    <a:pt x="0" y="42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2" y="43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7" name="Freeform 279"/>
            <p:cNvSpPr/>
            <p:nvPr/>
          </p:nvSpPr>
          <p:spPr>
            <a:xfrm>
              <a:off x="3159" y="1650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8" name="Freeform 280"/>
            <p:cNvSpPr/>
            <p:nvPr/>
          </p:nvSpPr>
          <p:spPr>
            <a:xfrm>
              <a:off x="3158" y="1649"/>
              <a:ext cx="23" cy="26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09" name="Freeform 281"/>
            <p:cNvSpPr/>
            <p:nvPr/>
          </p:nvSpPr>
          <p:spPr>
            <a:xfrm>
              <a:off x="3157" y="1647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3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0" name="Freeform 282"/>
            <p:cNvSpPr/>
            <p:nvPr/>
          </p:nvSpPr>
          <p:spPr>
            <a:xfrm>
              <a:off x="3156" y="1647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1" name="Freeform 283"/>
            <p:cNvSpPr/>
            <p:nvPr/>
          </p:nvSpPr>
          <p:spPr>
            <a:xfrm>
              <a:off x="3155" y="1646"/>
              <a:ext cx="23" cy="26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2" name="Freeform 284"/>
            <p:cNvSpPr/>
            <p:nvPr/>
          </p:nvSpPr>
          <p:spPr>
            <a:xfrm>
              <a:off x="3154" y="1644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1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3" name="Freeform 285"/>
            <p:cNvSpPr/>
            <p:nvPr/>
          </p:nvSpPr>
          <p:spPr>
            <a:xfrm>
              <a:off x="3153" y="1643"/>
              <a:ext cx="23" cy="28"/>
            </a:xfrm>
            <a:custGeom>
              <a:avLst/>
              <a:gdLst>
                <a:gd name="txL" fmla="*/ 0 w 40"/>
                <a:gd name="txT" fmla="*/ 0 h 46"/>
                <a:gd name="txR" fmla="*/ 40 w 40"/>
                <a:gd name="txB" fmla="*/ 46 h 46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6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2" y="45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4" name="Freeform 286"/>
            <p:cNvSpPr/>
            <p:nvPr/>
          </p:nvSpPr>
          <p:spPr>
            <a:xfrm>
              <a:off x="3152" y="1643"/>
              <a:ext cx="23" cy="26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5" name="Freeform 287"/>
            <p:cNvSpPr/>
            <p:nvPr/>
          </p:nvSpPr>
          <p:spPr>
            <a:xfrm>
              <a:off x="3150" y="1641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3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6" name="Freeform 288"/>
            <p:cNvSpPr/>
            <p:nvPr/>
          </p:nvSpPr>
          <p:spPr>
            <a:xfrm>
              <a:off x="3149" y="1640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1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7" name="Freeform 289"/>
            <p:cNvSpPr/>
            <p:nvPr/>
          </p:nvSpPr>
          <p:spPr>
            <a:xfrm>
              <a:off x="3148" y="1639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8" name="Freeform 290"/>
            <p:cNvSpPr/>
            <p:nvPr/>
          </p:nvSpPr>
          <p:spPr>
            <a:xfrm>
              <a:off x="3147" y="1638"/>
              <a:ext cx="24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7" y="0"/>
                  </a:lnTo>
                  <a:lnTo>
                    <a:pt x="40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19" name="Freeform 291"/>
            <p:cNvSpPr/>
            <p:nvPr/>
          </p:nvSpPr>
          <p:spPr>
            <a:xfrm>
              <a:off x="3146" y="1637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0" name="Freeform 292"/>
            <p:cNvSpPr/>
            <p:nvPr/>
          </p:nvSpPr>
          <p:spPr>
            <a:xfrm>
              <a:off x="3145" y="1636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1" name="Freeform 293"/>
            <p:cNvSpPr/>
            <p:nvPr/>
          </p:nvSpPr>
          <p:spPr>
            <a:xfrm>
              <a:off x="3144" y="1635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2" name="Freeform 294"/>
            <p:cNvSpPr/>
            <p:nvPr/>
          </p:nvSpPr>
          <p:spPr>
            <a:xfrm>
              <a:off x="3143" y="1634"/>
              <a:ext cx="23" cy="26"/>
            </a:xfrm>
            <a:custGeom>
              <a:avLst/>
              <a:gdLst>
                <a:gd name="txL" fmla="*/ 0 w 40"/>
                <a:gd name="txT" fmla="*/ 0 h 44"/>
                <a:gd name="txR" fmla="*/ 40 w 40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4">
                  <a:moveTo>
                    <a:pt x="0" y="43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1" y="43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3" name="Freeform 295"/>
            <p:cNvSpPr/>
            <p:nvPr/>
          </p:nvSpPr>
          <p:spPr>
            <a:xfrm>
              <a:off x="3151" y="1637"/>
              <a:ext cx="44" cy="46"/>
            </a:xfrm>
            <a:custGeom>
              <a:avLst/>
              <a:gdLst>
                <a:gd name="txL" fmla="*/ 0 w 77"/>
                <a:gd name="txT" fmla="*/ 0 h 76"/>
                <a:gd name="txR" fmla="*/ 77 w 77"/>
                <a:gd name="txB" fmla="*/ 76 h 76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77" h="76">
                  <a:moveTo>
                    <a:pt x="44" y="50"/>
                  </a:moveTo>
                  <a:lnTo>
                    <a:pt x="22" y="21"/>
                  </a:lnTo>
                  <a:lnTo>
                    <a:pt x="24" y="6"/>
                  </a:lnTo>
                  <a:lnTo>
                    <a:pt x="30" y="0"/>
                  </a:lnTo>
                  <a:lnTo>
                    <a:pt x="27" y="0"/>
                  </a:lnTo>
                  <a:lnTo>
                    <a:pt x="22" y="2"/>
                  </a:lnTo>
                  <a:lnTo>
                    <a:pt x="18" y="3"/>
                  </a:lnTo>
                  <a:lnTo>
                    <a:pt x="16" y="6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3" y="11"/>
                  </a:lnTo>
                  <a:lnTo>
                    <a:pt x="13" y="12"/>
                  </a:lnTo>
                  <a:lnTo>
                    <a:pt x="12" y="13"/>
                  </a:lnTo>
                  <a:lnTo>
                    <a:pt x="11" y="13"/>
                  </a:lnTo>
                  <a:lnTo>
                    <a:pt x="9" y="15"/>
                  </a:lnTo>
                  <a:lnTo>
                    <a:pt x="8" y="16"/>
                  </a:lnTo>
                  <a:lnTo>
                    <a:pt x="7" y="19"/>
                  </a:lnTo>
                  <a:lnTo>
                    <a:pt x="7" y="20"/>
                  </a:lnTo>
                  <a:lnTo>
                    <a:pt x="6" y="22"/>
                  </a:lnTo>
                  <a:lnTo>
                    <a:pt x="4" y="23"/>
                  </a:lnTo>
                  <a:lnTo>
                    <a:pt x="2" y="26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2" y="44"/>
                  </a:lnTo>
                  <a:lnTo>
                    <a:pt x="4" y="49"/>
                  </a:lnTo>
                  <a:lnTo>
                    <a:pt x="7" y="55"/>
                  </a:lnTo>
                  <a:lnTo>
                    <a:pt x="11" y="60"/>
                  </a:lnTo>
                  <a:lnTo>
                    <a:pt x="15" y="63"/>
                  </a:lnTo>
                  <a:lnTo>
                    <a:pt x="19" y="67"/>
                  </a:lnTo>
                  <a:lnTo>
                    <a:pt x="24" y="70"/>
                  </a:lnTo>
                  <a:lnTo>
                    <a:pt x="30" y="73"/>
                  </a:lnTo>
                  <a:lnTo>
                    <a:pt x="35" y="74"/>
                  </a:lnTo>
                  <a:lnTo>
                    <a:pt x="41" y="75"/>
                  </a:lnTo>
                  <a:lnTo>
                    <a:pt x="46" y="74"/>
                  </a:lnTo>
                  <a:lnTo>
                    <a:pt x="49" y="73"/>
                  </a:lnTo>
                  <a:lnTo>
                    <a:pt x="51" y="71"/>
                  </a:lnTo>
                  <a:lnTo>
                    <a:pt x="52" y="70"/>
                  </a:lnTo>
                  <a:lnTo>
                    <a:pt x="55" y="69"/>
                  </a:lnTo>
                  <a:lnTo>
                    <a:pt x="58" y="68"/>
                  </a:lnTo>
                  <a:lnTo>
                    <a:pt x="61" y="66"/>
                  </a:lnTo>
                  <a:lnTo>
                    <a:pt x="62" y="65"/>
                  </a:lnTo>
                  <a:lnTo>
                    <a:pt x="63" y="64"/>
                  </a:lnTo>
                  <a:lnTo>
                    <a:pt x="66" y="63"/>
                  </a:lnTo>
                  <a:lnTo>
                    <a:pt x="68" y="62"/>
                  </a:lnTo>
                  <a:lnTo>
                    <a:pt x="71" y="61"/>
                  </a:lnTo>
                  <a:lnTo>
                    <a:pt x="73" y="58"/>
                  </a:lnTo>
                  <a:lnTo>
                    <a:pt x="74" y="57"/>
                  </a:lnTo>
                  <a:lnTo>
                    <a:pt x="75" y="55"/>
                  </a:lnTo>
                  <a:lnTo>
                    <a:pt x="76" y="52"/>
                  </a:lnTo>
                  <a:lnTo>
                    <a:pt x="76" y="49"/>
                  </a:lnTo>
                  <a:lnTo>
                    <a:pt x="67" y="57"/>
                  </a:lnTo>
                  <a:lnTo>
                    <a:pt x="44" y="5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4" name="Freeform 296"/>
            <p:cNvSpPr/>
            <p:nvPr/>
          </p:nvSpPr>
          <p:spPr>
            <a:xfrm>
              <a:off x="3188" y="1631"/>
              <a:ext cx="43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0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2"/>
                  </a:lnTo>
                  <a:lnTo>
                    <a:pt x="0" y="8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5" name="Freeform 297"/>
            <p:cNvSpPr/>
            <p:nvPr/>
          </p:nvSpPr>
          <p:spPr>
            <a:xfrm>
              <a:off x="3187" y="1630"/>
              <a:ext cx="43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6" name="Freeform 298"/>
            <p:cNvSpPr/>
            <p:nvPr/>
          </p:nvSpPr>
          <p:spPr>
            <a:xfrm>
              <a:off x="3186" y="1628"/>
              <a:ext cx="43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2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7" name="Freeform 299"/>
            <p:cNvSpPr/>
            <p:nvPr/>
          </p:nvSpPr>
          <p:spPr>
            <a:xfrm>
              <a:off x="3185" y="1628"/>
              <a:ext cx="43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0"/>
                  </a:moveTo>
                  <a:lnTo>
                    <a:pt x="70" y="0"/>
                  </a:lnTo>
                  <a:lnTo>
                    <a:pt x="73" y="1"/>
                  </a:lnTo>
                  <a:lnTo>
                    <a:pt x="1" y="82"/>
                  </a:lnTo>
                  <a:lnTo>
                    <a:pt x="0" y="8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8" name="Freeform 300"/>
            <p:cNvSpPr/>
            <p:nvPr/>
          </p:nvSpPr>
          <p:spPr>
            <a:xfrm>
              <a:off x="3184" y="1627"/>
              <a:ext cx="42" cy="49"/>
            </a:xfrm>
            <a:custGeom>
              <a:avLst/>
              <a:gdLst>
                <a:gd name="txL" fmla="*/ 0 w 73"/>
                <a:gd name="txT" fmla="*/ 0 h 83"/>
                <a:gd name="txR" fmla="*/ 73 w 73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3" h="83">
                  <a:moveTo>
                    <a:pt x="0" y="81"/>
                  </a:moveTo>
                  <a:lnTo>
                    <a:pt x="71" y="0"/>
                  </a:lnTo>
                  <a:lnTo>
                    <a:pt x="72" y="2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29" name="Freeform 301"/>
            <p:cNvSpPr/>
            <p:nvPr/>
          </p:nvSpPr>
          <p:spPr>
            <a:xfrm>
              <a:off x="3183" y="1625"/>
              <a:ext cx="43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0" name="Freeform 302"/>
            <p:cNvSpPr/>
            <p:nvPr/>
          </p:nvSpPr>
          <p:spPr>
            <a:xfrm>
              <a:off x="3182" y="1625"/>
              <a:ext cx="42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0"/>
                  </a:moveTo>
                  <a:lnTo>
                    <a:pt x="71" y="0"/>
                  </a:lnTo>
                  <a:lnTo>
                    <a:pt x="73" y="1"/>
                  </a:lnTo>
                  <a:lnTo>
                    <a:pt x="2" y="82"/>
                  </a:lnTo>
                  <a:lnTo>
                    <a:pt x="0" y="8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1" name="Freeform 303"/>
            <p:cNvSpPr/>
            <p:nvPr/>
          </p:nvSpPr>
          <p:spPr>
            <a:xfrm>
              <a:off x="3181" y="1624"/>
              <a:ext cx="42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0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2"/>
                  </a:lnTo>
                  <a:lnTo>
                    <a:pt x="0" y="8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2" name="Freeform 304"/>
            <p:cNvSpPr/>
            <p:nvPr/>
          </p:nvSpPr>
          <p:spPr>
            <a:xfrm>
              <a:off x="3180" y="1622"/>
              <a:ext cx="42" cy="50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3" name="Freeform 305"/>
            <p:cNvSpPr/>
            <p:nvPr/>
          </p:nvSpPr>
          <p:spPr>
            <a:xfrm>
              <a:off x="3179" y="1622"/>
              <a:ext cx="42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0"/>
                  </a:moveTo>
                  <a:lnTo>
                    <a:pt x="71" y="0"/>
                  </a:lnTo>
                  <a:lnTo>
                    <a:pt x="73" y="1"/>
                  </a:lnTo>
                  <a:lnTo>
                    <a:pt x="2" y="82"/>
                  </a:lnTo>
                  <a:lnTo>
                    <a:pt x="0" y="8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4" name="Freeform 306"/>
            <p:cNvSpPr/>
            <p:nvPr/>
          </p:nvSpPr>
          <p:spPr>
            <a:xfrm>
              <a:off x="3178" y="1621"/>
              <a:ext cx="42" cy="49"/>
            </a:xfrm>
            <a:custGeom>
              <a:avLst/>
              <a:gdLst>
                <a:gd name="txL" fmla="*/ 0 w 73"/>
                <a:gd name="txT" fmla="*/ 0 h 83"/>
                <a:gd name="txR" fmla="*/ 73 w 73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3" h="83">
                  <a:moveTo>
                    <a:pt x="0" y="80"/>
                  </a:moveTo>
                  <a:lnTo>
                    <a:pt x="71" y="0"/>
                  </a:lnTo>
                  <a:lnTo>
                    <a:pt x="72" y="2"/>
                  </a:lnTo>
                  <a:lnTo>
                    <a:pt x="1" y="82"/>
                  </a:lnTo>
                  <a:lnTo>
                    <a:pt x="0" y="8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5" name="Freeform 307"/>
            <p:cNvSpPr/>
            <p:nvPr/>
          </p:nvSpPr>
          <p:spPr>
            <a:xfrm>
              <a:off x="3177" y="1619"/>
              <a:ext cx="42" cy="50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6" name="Freeform 308"/>
            <p:cNvSpPr/>
            <p:nvPr/>
          </p:nvSpPr>
          <p:spPr>
            <a:xfrm>
              <a:off x="3176" y="1618"/>
              <a:ext cx="42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7" name="Freeform 309"/>
            <p:cNvSpPr/>
            <p:nvPr/>
          </p:nvSpPr>
          <p:spPr>
            <a:xfrm>
              <a:off x="3175" y="1618"/>
              <a:ext cx="42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0"/>
                  </a:moveTo>
                  <a:lnTo>
                    <a:pt x="71" y="0"/>
                  </a:lnTo>
                  <a:lnTo>
                    <a:pt x="73" y="1"/>
                  </a:lnTo>
                  <a:lnTo>
                    <a:pt x="2" y="82"/>
                  </a:lnTo>
                  <a:lnTo>
                    <a:pt x="0" y="8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8" name="Freeform 310"/>
            <p:cNvSpPr/>
            <p:nvPr/>
          </p:nvSpPr>
          <p:spPr>
            <a:xfrm>
              <a:off x="3173" y="1616"/>
              <a:ext cx="43" cy="50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39" name="Freeform 311"/>
            <p:cNvSpPr/>
            <p:nvPr/>
          </p:nvSpPr>
          <p:spPr>
            <a:xfrm>
              <a:off x="3173" y="1615"/>
              <a:ext cx="42" cy="50"/>
            </a:xfrm>
            <a:custGeom>
              <a:avLst/>
              <a:gdLst>
                <a:gd name="txL" fmla="*/ 0 w 73"/>
                <a:gd name="txT" fmla="*/ 0 h 84"/>
                <a:gd name="txR" fmla="*/ 73 w 73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3" h="84">
                  <a:moveTo>
                    <a:pt x="0" y="81"/>
                  </a:moveTo>
                  <a:lnTo>
                    <a:pt x="70" y="0"/>
                  </a:lnTo>
                  <a:lnTo>
                    <a:pt x="72" y="2"/>
                  </a:lnTo>
                  <a:lnTo>
                    <a:pt x="1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0" name="Freeform 312"/>
            <p:cNvSpPr/>
            <p:nvPr/>
          </p:nvSpPr>
          <p:spPr>
            <a:xfrm>
              <a:off x="3172" y="1615"/>
              <a:ext cx="42" cy="49"/>
            </a:xfrm>
            <a:custGeom>
              <a:avLst/>
              <a:gdLst>
                <a:gd name="txL" fmla="*/ 0 w 73"/>
                <a:gd name="txT" fmla="*/ 0 h 83"/>
                <a:gd name="txR" fmla="*/ 73 w 73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3" h="83">
                  <a:moveTo>
                    <a:pt x="0" y="81"/>
                  </a:moveTo>
                  <a:lnTo>
                    <a:pt x="71" y="0"/>
                  </a:lnTo>
                  <a:lnTo>
                    <a:pt x="72" y="1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1" name="Freeform 313"/>
            <p:cNvSpPr/>
            <p:nvPr/>
          </p:nvSpPr>
          <p:spPr>
            <a:xfrm>
              <a:off x="3171" y="1613"/>
              <a:ext cx="42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2" name="Freeform 314"/>
            <p:cNvSpPr/>
            <p:nvPr/>
          </p:nvSpPr>
          <p:spPr>
            <a:xfrm>
              <a:off x="3169" y="1612"/>
              <a:ext cx="43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3" name="Freeform 315"/>
            <p:cNvSpPr/>
            <p:nvPr/>
          </p:nvSpPr>
          <p:spPr>
            <a:xfrm>
              <a:off x="3168" y="1612"/>
              <a:ext cx="43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1"/>
                  </a:moveTo>
                  <a:lnTo>
                    <a:pt x="71" y="0"/>
                  </a:lnTo>
                  <a:lnTo>
                    <a:pt x="73" y="1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4" name="Freeform 316"/>
            <p:cNvSpPr/>
            <p:nvPr/>
          </p:nvSpPr>
          <p:spPr>
            <a:xfrm>
              <a:off x="3167" y="1610"/>
              <a:ext cx="43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5" name="Freeform 317"/>
            <p:cNvSpPr/>
            <p:nvPr/>
          </p:nvSpPr>
          <p:spPr>
            <a:xfrm>
              <a:off x="3166" y="1609"/>
              <a:ext cx="42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2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6" name="Freeform 318"/>
            <p:cNvSpPr/>
            <p:nvPr/>
          </p:nvSpPr>
          <p:spPr>
            <a:xfrm>
              <a:off x="3165" y="1609"/>
              <a:ext cx="43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0"/>
                  </a:moveTo>
                  <a:lnTo>
                    <a:pt x="70" y="0"/>
                  </a:lnTo>
                  <a:lnTo>
                    <a:pt x="73" y="1"/>
                  </a:lnTo>
                  <a:lnTo>
                    <a:pt x="1" y="82"/>
                  </a:lnTo>
                  <a:lnTo>
                    <a:pt x="0" y="8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7" name="Freeform 319"/>
            <p:cNvSpPr/>
            <p:nvPr/>
          </p:nvSpPr>
          <p:spPr>
            <a:xfrm>
              <a:off x="3164" y="1607"/>
              <a:ext cx="42" cy="50"/>
            </a:xfrm>
            <a:custGeom>
              <a:avLst/>
              <a:gdLst>
                <a:gd name="txL" fmla="*/ 0 w 73"/>
                <a:gd name="txT" fmla="*/ 0 h 83"/>
                <a:gd name="txR" fmla="*/ 73 w 73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3" h="83">
                  <a:moveTo>
                    <a:pt x="0" y="81"/>
                  </a:moveTo>
                  <a:lnTo>
                    <a:pt x="71" y="0"/>
                  </a:lnTo>
                  <a:lnTo>
                    <a:pt x="72" y="2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8" name="Freeform 320"/>
            <p:cNvSpPr/>
            <p:nvPr/>
          </p:nvSpPr>
          <p:spPr>
            <a:xfrm>
              <a:off x="3163" y="1606"/>
              <a:ext cx="43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49" name="Freeform 321"/>
            <p:cNvSpPr/>
            <p:nvPr/>
          </p:nvSpPr>
          <p:spPr>
            <a:xfrm>
              <a:off x="3162" y="1605"/>
              <a:ext cx="42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0" name="Freeform 322"/>
            <p:cNvSpPr/>
            <p:nvPr/>
          </p:nvSpPr>
          <p:spPr>
            <a:xfrm>
              <a:off x="3161" y="1604"/>
              <a:ext cx="42" cy="50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1"/>
                  </a:moveTo>
                  <a:lnTo>
                    <a:pt x="71" y="0"/>
                  </a:lnTo>
                  <a:lnTo>
                    <a:pt x="73" y="1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1" name="Freeform 323"/>
            <p:cNvSpPr/>
            <p:nvPr/>
          </p:nvSpPr>
          <p:spPr>
            <a:xfrm>
              <a:off x="3160" y="1603"/>
              <a:ext cx="42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2" name="Freeform 324"/>
            <p:cNvSpPr/>
            <p:nvPr/>
          </p:nvSpPr>
          <p:spPr>
            <a:xfrm>
              <a:off x="3159" y="1602"/>
              <a:ext cx="42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2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3" name="Freeform 325"/>
            <p:cNvSpPr/>
            <p:nvPr/>
          </p:nvSpPr>
          <p:spPr>
            <a:xfrm>
              <a:off x="3158" y="1602"/>
              <a:ext cx="42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1"/>
                  </a:moveTo>
                  <a:lnTo>
                    <a:pt x="71" y="0"/>
                  </a:lnTo>
                  <a:lnTo>
                    <a:pt x="73" y="1"/>
                  </a:lnTo>
                  <a:lnTo>
                    <a:pt x="1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4" name="Freeform 326"/>
            <p:cNvSpPr/>
            <p:nvPr/>
          </p:nvSpPr>
          <p:spPr>
            <a:xfrm>
              <a:off x="3157" y="1601"/>
              <a:ext cx="42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1"/>
                  </a:moveTo>
                  <a:lnTo>
                    <a:pt x="72" y="0"/>
                  </a:lnTo>
                  <a:lnTo>
                    <a:pt x="73" y="1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5" name="Freeform 327"/>
            <p:cNvSpPr/>
            <p:nvPr/>
          </p:nvSpPr>
          <p:spPr>
            <a:xfrm>
              <a:off x="3163" y="1604"/>
              <a:ext cx="61" cy="68"/>
            </a:xfrm>
            <a:custGeom>
              <a:avLst/>
              <a:gdLst>
                <a:gd name="txL" fmla="*/ 0 w 107"/>
                <a:gd name="txT" fmla="*/ 0 h 113"/>
                <a:gd name="txR" fmla="*/ 107 w 107"/>
                <a:gd name="txB" fmla="*/ 113 h 113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107" h="113">
                  <a:moveTo>
                    <a:pt x="68" y="0"/>
                  </a:moveTo>
                  <a:lnTo>
                    <a:pt x="62" y="0"/>
                  </a:lnTo>
                  <a:lnTo>
                    <a:pt x="8" y="54"/>
                  </a:lnTo>
                  <a:lnTo>
                    <a:pt x="2" y="60"/>
                  </a:lnTo>
                  <a:lnTo>
                    <a:pt x="0" y="76"/>
                  </a:lnTo>
                  <a:lnTo>
                    <a:pt x="22" y="104"/>
                  </a:lnTo>
                  <a:lnTo>
                    <a:pt x="45" y="112"/>
                  </a:lnTo>
                  <a:lnTo>
                    <a:pt x="54" y="104"/>
                  </a:lnTo>
                  <a:lnTo>
                    <a:pt x="106" y="57"/>
                  </a:lnTo>
                  <a:lnTo>
                    <a:pt x="105" y="48"/>
                  </a:lnTo>
                  <a:lnTo>
                    <a:pt x="96" y="54"/>
                  </a:lnTo>
                  <a:lnTo>
                    <a:pt x="81" y="49"/>
                  </a:lnTo>
                  <a:lnTo>
                    <a:pt x="58" y="19"/>
                  </a:lnTo>
                  <a:lnTo>
                    <a:pt x="60" y="11"/>
                  </a:lnTo>
                  <a:lnTo>
                    <a:pt x="62" y="0"/>
                  </a:lnTo>
                  <a:lnTo>
                    <a:pt x="68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6" name="Freeform 328"/>
            <p:cNvSpPr/>
            <p:nvPr/>
          </p:nvSpPr>
          <p:spPr>
            <a:xfrm>
              <a:off x="3188" y="1631"/>
              <a:ext cx="43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0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2"/>
                  </a:lnTo>
                  <a:lnTo>
                    <a:pt x="0" y="8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7" name="Freeform 329"/>
            <p:cNvSpPr/>
            <p:nvPr/>
          </p:nvSpPr>
          <p:spPr>
            <a:xfrm>
              <a:off x="3187" y="1630"/>
              <a:ext cx="43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8" name="Freeform 330"/>
            <p:cNvSpPr/>
            <p:nvPr/>
          </p:nvSpPr>
          <p:spPr>
            <a:xfrm>
              <a:off x="3186" y="1628"/>
              <a:ext cx="43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2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59" name="Freeform 331"/>
            <p:cNvSpPr/>
            <p:nvPr/>
          </p:nvSpPr>
          <p:spPr>
            <a:xfrm>
              <a:off x="3185" y="1628"/>
              <a:ext cx="43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0"/>
                  </a:moveTo>
                  <a:lnTo>
                    <a:pt x="70" y="0"/>
                  </a:lnTo>
                  <a:lnTo>
                    <a:pt x="73" y="1"/>
                  </a:lnTo>
                  <a:lnTo>
                    <a:pt x="1" y="82"/>
                  </a:lnTo>
                  <a:lnTo>
                    <a:pt x="0" y="8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0" name="Freeform 332"/>
            <p:cNvSpPr/>
            <p:nvPr/>
          </p:nvSpPr>
          <p:spPr>
            <a:xfrm>
              <a:off x="3184" y="1627"/>
              <a:ext cx="42" cy="49"/>
            </a:xfrm>
            <a:custGeom>
              <a:avLst/>
              <a:gdLst>
                <a:gd name="txL" fmla="*/ 0 w 73"/>
                <a:gd name="txT" fmla="*/ 0 h 83"/>
                <a:gd name="txR" fmla="*/ 73 w 73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3" h="83">
                  <a:moveTo>
                    <a:pt x="0" y="81"/>
                  </a:moveTo>
                  <a:lnTo>
                    <a:pt x="71" y="0"/>
                  </a:lnTo>
                  <a:lnTo>
                    <a:pt x="72" y="2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1" name="Freeform 333"/>
            <p:cNvSpPr/>
            <p:nvPr/>
          </p:nvSpPr>
          <p:spPr>
            <a:xfrm>
              <a:off x="3183" y="1625"/>
              <a:ext cx="43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2" name="Freeform 334"/>
            <p:cNvSpPr/>
            <p:nvPr/>
          </p:nvSpPr>
          <p:spPr>
            <a:xfrm>
              <a:off x="3182" y="1625"/>
              <a:ext cx="42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0"/>
                  </a:moveTo>
                  <a:lnTo>
                    <a:pt x="71" y="0"/>
                  </a:lnTo>
                  <a:lnTo>
                    <a:pt x="73" y="1"/>
                  </a:lnTo>
                  <a:lnTo>
                    <a:pt x="2" y="82"/>
                  </a:lnTo>
                  <a:lnTo>
                    <a:pt x="0" y="8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3" name="Freeform 335"/>
            <p:cNvSpPr/>
            <p:nvPr/>
          </p:nvSpPr>
          <p:spPr>
            <a:xfrm>
              <a:off x="3181" y="1624"/>
              <a:ext cx="42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0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2"/>
                  </a:lnTo>
                  <a:lnTo>
                    <a:pt x="0" y="8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4" name="Freeform 336"/>
            <p:cNvSpPr/>
            <p:nvPr/>
          </p:nvSpPr>
          <p:spPr>
            <a:xfrm>
              <a:off x="3180" y="1622"/>
              <a:ext cx="42" cy="50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5" name="Freeform 337"/>
            <p:cNvSpPr/>
            <p:nvPr/>
          </p:nvSpPr>
          <p:spPr>
            <a:xfrm>
              <a:off x="3179" y="1622"/>
              <a:ext cx="42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0"/>
                  </a:moveTo>
                  <a:lnTo>
                    <a:pt x="71" y="0"/>
                  </a:lnTo>
                  <a:lnTo>
                    <a:pt x="73" y="1"/>
                  </a:lnTo>
                  <a:lnTo>
                    <a:pt x="2" y="82"/>
                  </a:lnTo>
                  <a:lnTo>
                    <a:pt x="0" y="8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6" name="Freeform 338"/>
            <p:cNvSpPr/>
            <p:nvPr/>
          </p:nvSpPr>
          <p:spPr>
            <a:xfrm>
              <a:off x="3178" y="1621"/>
              <a:ext cx="42" cy="49"/>
            </a:xfrm>
            <a:custGeom>
              <a:avLst/>
              <a:gdLst>
                <a:gd name="txL" fmla="*/ 0 w 73"/>
                <a:gd name="txT" fmla="*/ 0 h 83"/>
                <a:gd name="txR" fmla="*/ 73 w 73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3" h="83">
                  <a:moveTo>
                    <a:pt x="0" y="80"/>
                  </a:moveTo>
                  <a:lnTo>
                    <a:pt x="71" y="0"/>
                  </a:lnTo>
                  <a:lnTo>
                    <a:pt x="72" y="2"/>
                  </a:lnTo>
                  <a:lnTo>
                    <a:pt x="1" y="82"/>
                  </a:lnTo>
                  <a:lnTo>
                    <a:pt x="0" y="8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7" name="Freeform 339"/>
            <p:cNvSpPr/>
            <p:nvPr/>
          </p:nvSpPr>
          <p:spPr>
            <a:xfrm>
              <a:off x="3177" y="1619"/>
              <a:ext cx="42" cy="50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8" name="Freeform 340"/>
            <p:cNvSpPr/>
            <p:nvPr/>
          </p:nvSpPr>
          <p:spPr>
            <a:xfrm>
              <a:off x="3176" y="1618"/>
              <a:ext cx="42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69" name="Freeform 341"/>
            <p:cNvSpPr/>
            <p:nvPr/>
          </p:nvSpPr>
          <p:spPr>
            <a:xfrm>
              <a:off x="3175" y="1618"/>
              <a:ext cx="42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0"/>
                  </a:moveTo>
                  <a:lnTo>
                    <a:pt x="71" y="0"/>
                  </a:lnTo>
                  <a:lnTo>
                    <a:pt x="73" y="1"/>
                  </a:lnTo>
                  <a:lnTo>
                    <a:pt x="2" y="82"/>
                  </a:lnTo>
                  <a:lnTo>
                    <a:pt x="0" y="8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0" name="Freeform 342"/>
            <p:cNvSpPr/>
            <p:nvPr/>
          </p:nvSpPr>
          <p:spPr>
            <a:xfrm>
              <a:off x="3173" y="1616"/>
              <a:ext cx="43" cy="50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1" name="Freeform 343"/>
            <p:cNvSpPr/>
            <p:nvPr/>
          </p:nvSpPr>
          <p:spPr>
            <a:xfrm>
              <a:off x="3173" y="1615"/>
              <a:ext cx="42" cy="50"/>
            </a:xfrm>
            <a:custGeom>
              <a:avLst/>
              <a:gdLst>
                <a:gd name="txL" fmla="*/ 0 w 73"/>
                <a:gd name="txT" fmla="*/ 0 h 84"/>
                <a:gd name="txR" fmla="*/ 73 w 73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3" h="84">
                  <a:moveTo>
                    <a:pt x="0" y="81"/>
                  </a:moveTo>
                  <a:lnTo>
                    <a:pt x="70" y="0"/>
                  </a:lnTo>
                  <a:lnTo>
                    <a:pt x="72" y="2"/>
                  </a:lnTo>
                  <a:lnTo>
                    <a:pt x="1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2" name="Freeform 344"/>
            <p:cNvSpPr/>
            <p:nvPr/>
          </p:nvSpPr>
          <p:spPr>
            <a:xfrm>
              <a:off x="3172" y="1615"/>
              <a:ext cx="42" cy="49"/>
            </a:xfrm>
            <a:custGeom>
              <a:avLst/>
              <a:gdLst>
                <a:gd name="txL" fmla="*/ 0 w 73"/>
                <a:gd name="txT" fmla="*/ 0 h 83"/>
                <a:gd name="txR" fmla="*/ 73 w 73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3" h="83">
                  <a:moveTo>
                    <a:pt x="0" y="81"/>
                  </a:moveTo>
                  <a:lnTo>
                    <a:pt x="71" y="0"/>
                  </a:lnTo>
                  <a:lnTo>
                    <a:pt x="72" y="1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3" name="Freeform 345"/>
            <p:cNvSpPr/>
            <p:nvPr/>
          </p:nvSpPr>
          <p:spPr>
            <a:xfrm>
              <a:off x="3171" y="1613"/>
              <a:ext cx="42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4" name="Freeform 346"/>
            <p:cNvSpPr/>
            <p:nvPr/>
          </p:nvSpPr>
          <p:spPr>
            <a:xfrm>
              <a:off x="3169" y="1612"/>
              <a:ext cx="43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5" name="Freeform 347"/>
            <p:cNvSpPr/>
            <p:nvPr/>
          </p:nvSpPr>
          <p:spPr>
            <a:xfrm>
              <a:off x="3168" y="1612"/>
              <a:ext cx="43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1"/>
                  </a:moveTo>
                  <a:lnTo>
                    <a:pt x="71" y="0"/>
                  </a:lnTo>
                  <a:lnTo>
                    <a:pt x="73" y="1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6" name="Freeform 348"/>
            <p:cNvSpPr/>
            <p:nvPr/>
          </p:nvSpPr>
          <p:spPr>
            <a:xfrm>
              <a:off x="3167" y="1610"/>
              <a:ext cx="43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7" name="Freeform 349"/>
            <p:cNvSpPr/>
            <p:nvPr/>
          </p:nvSpPr>
          <p:spPr>
            <a:xfrm>
              <a:off x="3166" y="1609"/>
              <a:ext cx="42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2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8" name="Freeform 350"/>
            <p:cNvSpPr/>
            <p:nvPr/>
          </p:nvSpPr>
          <p:spPr>
            <a:xfrm>
              <a:off x="3165" y="1609"/>
              <a:ext cx="43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0"/>
                  </a:moveTo>
                  <a:lnTo>
                    <a:pt x="70" y="0"/>
                  </a:lnTo>
                  <a:lnTo>
                    <a:pt x="73" y="1"/>
                  </a:lnTo>
                  <a:lnTo>
                    <a:pt x="1" y="82"/>
                  </a:lnTo>
                  <a:lnTo>
                    <a:pt x="0" y="8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79" name="Freeform 351"/>
            <p:cNvSpPr/>
            <p:nvPr/>
          </p:nvSpPr>
          <p:spPr>
            <a:xfrm>
              <a:off x="3164" y="1607"/>
              <a:ext cx="42" cy="50"/>
            </a:xfrm>
            <a:custGeom>
              <a:avLst/>
              <a:gdLst>
                <a:gd name="txL" fmla="*/ 0 w 73"/>
                <a:gd name="txT" fmla="*/ 0 h 83"/>
                <a:gd name="txR" fmla="*/ 73 w 73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3" h="83">
                  <a:moveTo>
                    <a:pt x="0" y="81"/>
                  </a:moveTo>
                  <a:lnTo>
                    <a:pt x="71" y="0"/>
                  </a:lnTo>
                  <a:lnTo>
                    <a:pt x="72" y="2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0" name="Freeform 352"/>
            <p:cNvSpPr/>
            <p:nvPr/>
          </p:nvSpPr>
          <p:spPr>
            <a:xfrm>
              <a:off x="3163" y="1606"/>
              <a:ext cx="43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1" name="Freeform 353"/>
            <p:cNvSpPr/>
            <p:nvPr/>
          </p:nvSpPr>
          <p:spPr>
            <a:xfrm>
              <a:off x="3162" y="1605"/>
              <a:ext cx="42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2" name="Freeform 354"/>
            <p:cNvSpPr/>
            <p:nvPr/>
          </p:nvSpPr>
          <p:spPr>
            <a:xfrm>
              <a:off x="3161" y="1604"/>
              <a:ext cx="42" cy="50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1"/>
                  </a:moveTo>
                  <a:lnTo>
                    <a:pt x="71" y="0"/>
                  </a:lnTo>
                  <a:lnTo>
                    <a:pt x="73" y="1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3" name="Freeform 355"/>
            <p:cNvSpPr/>
            <p:nvPr/>
          </p:nvSpPr>
          <p:spPr>
            <a:xfrm>
              <a:off x="3160" y="1603"/>
              <a:ext cx="42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1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4" name="Freeform 356"/>
            <p:cNvSpPr/>
            <p:nvPr/>
          </p:nvSpPr>
          <p:spPr>
            <a:xfrm>
              <a:off x="3159" y="1602"/>
              <a:ext cx="42" cy="50"/>
            </a:xfrm>
            <a:custGeom>
              <a:avLst/>
              <a:gdLst>
                <a:gd name="txL" fmla="*/ 0 w 74"/>
                <a:gd name="txT" fmla="*/ 0 h 84"/>
                <a:gd name="txR" fmla="*/ 74 w 74"/>
                <a:gd name="txB" fmla="*/ 84 h 8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4">
                  <a:moveTo>
                    <a:pt x="0" y="81"/>
                  </a:moveTo>
                  <a:lnTo>
                    <a:pt x="72" y="0"/>
                  </a:lnTo>
                  <a:lnTo>
                    <a:pt x="73" y="2"/>
                  </a:lnTo>
                  <a:lnTo>
                    <a:pt x="2" y="83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5" name="Freeform 357"/>
            <p:cNvSpPr/>
            <p:nvPr/>
          </p:nvSpPr>
          <p:spPr>
            <a:xfrm>
              <a:off x="3158" y="1602"/>
              <a:ext cx="42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1"/>
                  </a:moveTo>
                  <a:lnTo>
                    <a:pt x="71" y="0"/>
                  </a:lnTo>
                  <a:lnTo>
                    <a:pt x="73" y="1"/>
                  </a:lnTo>
                  <a:lnTo>
                    <a:pt x="1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6" name="Freeform 358"/>
            <p:cNvSpPr/>
            <p:nvPr/>
          </p:nvSpPr>
          <p:spPr>
            <a:xfrm>
              <a:off x="3157" y="1601"/>
              <a:ext cx="42" cy="49"/>
            </a:xfrm>
            <a:custGeom>
              <a:avLst/>
              <a:gdLst>
                <a:gd name="txL" fmla="*/ 0 w 74"/>
                <a:gd name="txT" fmla="*/ 0 h 83"/>
                <a:gd name="txR" fmla="*/ 74 w 74"/>
                <a:gd name="txB" fmla="*/ 83 h 83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83">
                  <a:moveTo>
                    <a:pt x="0" y="81"/>
                  </a:moveTo>
                  <a:lnTo>
                    <a:pt x="72" y="0"/>
                  </a:lnTo>
                  <a:lnTo>
                    <a:pt x="73" y="1"/>
                  </a:lnTo>
                  <a:lnTo>
                    <a:pt x="2" y="82"/>
                  </a:lnTo>
                  <a:lnTo>
                    <a:pt x="0" y="8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7" name="Freeform 359"/>
            <p:cNvSpPr/>
            <p:nvPr/>
          </p:nvSpPr>
          <p:spPr>
            <a:xfrm>
              <a:off x="3163" y="1604"/>
              <a:ext cx="61" cy="68"/>
            </a:xfrm>
            <a:custGeom>
              <a:avLst/>
              <a:gdLst>
                <a:gd name="txL" fmla="*/ 0 w 107"/>
                <a:gd name="txT" fmla="*/ 0 h 113"/>
                <a:gd name="txR" fmla="*/ 107 w 107"/>
                <a:gd name="txB" fmla="*/ 113 h 113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107" h="113">
                  <a:moveTo>
                    <a:pt x="68" y="0"/>
                  </a:moveTo>
                  <a:lnTo>
                    <a:pt x="62" y="0"/>
                  </a:lnTo>
                  <a:lnTo>
                    <a:pt x="8" y="54"/>
                  </a:lnTo>
                  <a:lnTo>
                    <a:pt x="2" y="60"/>
                  </a:lnTo>
                  <a:lnTo>
                    <a:pt x="0" y="76"/>
                  </a:lnTo>
                  <a:lnTo>
                    <a:pt x="22" y="104"/>
                  </a:lnTo>
                  <a:lnTo>
                    <a:pt x="45" y="112"/>
                  </a:lnTo>
                  <a:lnTo>
                    <a:pt x="54" y="104"/>
                  </a:lnTo>
                  <a:lnTo>
                    <a:pt x="106" y="57"/>
                  </a:lnTo>
                  <a:lnTo>
                    <a:pt x="105" y="48"/>
                  </a:lnTo>
                  <a:lnTo>
                    <a:pt x="96" y="54"/>
                  </a:lnTo>
                  <a:lnTo>
                    <a:pt x="81" y="49"/>
                  </a:lnTo>
                  <a:lnTo>
                    <a:pt x="58" y="19"/>
                  </a:lnTo>
                  <a:lnTo>
                    <a:pt x="60" y="11"/>
                  </a:lnTo>
                  <a:lnTo>
                    <a:pt x="62" y="0"/>
                  </a:lnTo>
                  <a:lnTo>
                    <a:pt x="68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8" name="Freeform 360"/>
            <p:cNvSpPr/>
            <p:nvPr/>
          </p:nvSpPr>
          <p:spPr>
            <a:xfrm>
              <a:off x="3217" y="1616"/>
              <a:ext cx="22" cy="26"/>
            </a:xfrm>
            <a:custGeom>
              <a:avLst/>
              <a:gdLst>
                <a:gd name="txL" fmla="*/ 0 w 39"/>
                <a:gd name="txT" fmla="*/ 0 h 44"/>
                <a:gd name="txR" fmla="*/ 39 w 39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39" h="44">
                  <a:moveTo>
                    <a:pt x="0" y="42"/>
                  </a:moveTo>
                  <a:lnTo>
                    <a:pt x="37" y="0"/>
                  </a:lnTo>
                  <a:lnTo>
                    <a:pt x="38" y="1"/>
                  </a:lnTo>
                  <a:lnTo>
                    <a:pt x="1" y="43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89" name="Freeform 361"/>
            <p:cNvSpPr/>
            <p:nvPr/>
          </p:nvSpPr>
          <p:spPr>
            <a:xfrm>
              <a:off x="3216" y="1615"/>
              <a:ext cx="23" cy="26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0" name="Freeform 362"/>
            <p:cNvSpPr/>
            <p:nvPr/>
          </p:nvSpPr>
          <p:spPr>
            <a:xfrm>
              <a:off x="3215" y="1614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1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1" name="Freeform 363"/>
            <p:cNvSpPr/>
            <p:nvPr/>
          </p:nvSpPr>
          <p:spPr>
            <a:xfrm>
              <a:off x="3214" y="1613"/>
              <a:ext cx="23" cy="27"/>
            </a:xfrm>
            <a:custGeom>
              <a:avLst/>
              <a:gdLst>
                <a:gd name="txL" fmla="*/ 0 w 40"/>
                <a:gd name="txT" fmla="*/ 0 h 44"/>
                <a:gd name="txR" fmla="*/ 40 w 40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4">
                  <a:moveTo>
                    <a:pt x="0" y="42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2" y="43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2" name="Freeform 364"/>
            <p:cNvSpPr/>
            <p:nvPr/>
          </p:nvSpPr>
          <p:spPr>
            <a:xfrm>
              <a:off x="3214" y="1612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1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3" name="Freeform 365"/>
            <p:cNvSpPr/>
            <p:nvPr/>
          </p:nvSpPr>
          <p:spPr>
            <a:xfrm>
              <a:off x="3213" y="1612"/>
              <a:ext cx="22" cy="26"/>
            </a:xfrm>
            <a:custGeom>
              <a:avLst/>
              <a:gdLst>
                <a:gd name="txL" fmla="*/ 0 w 39"/>
                <a:gd name="txT" fmla="*/ 0 h 45"/>
                <a:gd name="txR" fmla="*/ 39 w 39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39" h="45">
                  <a:moveTo>
                    <a:pt x="0" y="42"/>
                  </a:moveTo>
                  <a:lnTo>
                    <a:pt x="37" y="0"/>
                  </a:lnTo>
                  <a:lnTo>
                    <a:pt x="38" y="1"/>
                  </a:lnTo>
                  <a:lnTo>
                    <a:pt x="1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4" name="Freeform 366"/>
            <p:cNvSpPr/>
            <p:nvPr/>
          </p:nvSpPr>
          <p:spPr>
            <a:xfrm>
              <a:off x="3212" y="1610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5" name="Freeform 367"/>
            <p:cNvSpPr/>
            <p:nvPr/>
          </p:nvSpPr>
          <p:spPr>
            <a:xfrm>
              <a:off x="3211" y="1610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6" name="Freeform 368"/>
            <p:cNvSpPr/>
            <p:nvPr/>
          </p:nvSpPr>
          <p:spPr>
            <a:xfrm>
              <a:off x="3210" y="1609"/>
              <a:ext cx="23" cy="26"/>
            </a:xfrm>
            <a:custGeom>
              <a:avLst/>
              <a:gdLst>
                <a:gd name="txL" fmla="*/ 0 w 40"/>
                <a:gd name="txT" fmla="*/ 0 h 44"/>
                <a:gd name="txR" fmla="*/ 40 w 40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4">
                  <a:moveTo>
                    <a:pt x="0" y="42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1" y="43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7" name="Freeform 369"/>
            <p:cNvSpPr/>
            <p:nvPr/>
          </p:nvSpPr>
          <p:spPr>
            <a:xfrm>
              <a:off x="3209" y="1608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8" name="Freeform 370"/>
            <p:cNvSpPr/>
            <p:nvPr/>
          </p:nvSpPr>
          <p:spPr>
            <a:xfrm>
              <a:off x="3208" y="1607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1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499" name="Freeform 371"/>
            <p:cNvSpPr/>
            <p:nvPr/>
          </p:nvSpPr>
          <p:spPr>
            <a:xfrm>
              <a:off x="3207" y="1607"/>
              <a:ext cx="24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0" name="Freeform 372"/>
            <p:cNvSpPr/>
            <p:nvPr/>
          </p:nvSpPr>
          <p:spPr>
            <a:xfrm>
              <a:off x="3207" y="1606"/>
              <a:ext cx="23" cy="26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1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1" name="Freeform 373"/>
            <p:cNvSpPr/>
            <p:nvPr/>
          </p:nvSpPr>
          <p:spPr>
            <a:xfrm>
              <a:off x="3206" y="1605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2" name="Freeform 374"/>
            <p:cNvSpPr/>
            <p:nvPr/>
          </p:nvSpPr>
          <p:spPr>
            <a:xfrm>
              <a:off x="3205" y="1604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1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3" name="Freeform 375"/>
            <p:cNvSpPr/>
            <p:nvPr/>
          </p:nvSpPr>
          <p:spPr>
            <a:xfrm>
              <a:off x="3204" y="1603"/>
              <a:ext cx="23" cy="27"/>
            </a:xfrm>
            <a:custGeom>
              <a:avLst/>
              <a:gdLst>
                <a:gd name="txL" fmla="*/ 0 w 39"/>
                <a:gd name="txT" fmla="*/ 0 h 45"/>
                <a:gd name="txR" fmla="*/ 39 w 39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39" h="45">
                  <a:moveTo>
                    <a:pt x="0" y="43"/>
                  </a:moveTo>
                  <a:lnTo>
                    <a:pt x="37" y="0"/>
                  </a:lnTo>
                  <a:lnTo>
                    <a:pt x="38" y="1"/>
                  </a:lnTo>
                  <a:lnTo>
                    <a:pt x="1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4" name="Freeform 376"/>
            <p:cNvSpPr/>
            <p:nvPr/>
          </p:nvSpPr>
          <p:spPr>
            <a:xfrm>
              <a:off x="3203" y="1603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5" name="Freeform 377"/>
            <p:cNvSpPr/>
            <p:nvPr/>
          </p:nvSpPr>
          <p:spPr>
            <a:xfrm>
              <a:off x="3202" y="1602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6" name="Freeform 378"/>
            <p:cNvSpPr/>
            <p:nvPr/>
          </p:nvSpPr>
          <p:spPr>
            <a:xfrm>
              <a:off x="3202" y="1601"/>
              <a:ext cx="22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1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7" name="Freeform 379"/>
            <p:cNvSpPr/>
            <p:nvPr/>
          </p:nvSpPr>
          <p:spPr>
            <a:xfrm>
              <a:off x="3200" y="1600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8" name="Freeform 380"/>
            <p:cNvSpPr/>
            <p:nvPr/>
          </p:nvSpPr>
          <p:spPr>
            <a:xfrm>
              <a:off x="3200" y="1600"/>
              <a:ext cx="23" cy="26"/>
            </a:xfrm>
            <a:custGeom>
              <a:avLst/>
              <a:gdLst>
                <a:gd name="txL" fmla="*/ 0 w 40"/>
                <a:gd name="txT" fmla="*/ 0 h 44"/>
                <a:gd name="txR" fmla="*/ 40 w 40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4">
                  <a:moveTo>
                    <a:pt x="0" y="42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1" y="43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09" name="Freeform 381"/>
            <p:cNvSpPr/>
            <p:nvPr/>
          </p:nvSpPr>
          <p:spPr>
            <a:xfrm>
              <a:off x="3199" y="1599"/>
              <a:ext cx="23" cy="26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3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0" name="Freeform 382"/>
            <p:cNvSpPr/>
            <p:nvPr/>
          </p:nvSpPr>
          <p:spPr>
            <a:xfrm>
              <a:off x="3198" y="1598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1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1" name="Freeform 383"/>
            <p:cNvSpPr/>
            <p:nvPr/>
          </p:nvSpPr>
          <p:spPr>
            <a:xfrm>
              <a:off x="3197" y="1597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3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2" name="Freeform 384"/>
            <p:cNvSpPr/>
            <p:nvPr/>
          </p:nvSpPr>
          <p:spPr>
            <a:xfrm>
              <a:off x="3196" y="1596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1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3" name="Freeform 385"/>
            <p:cNvSpPr/>
            <p:nvPr/>
          </p:nvSpPr>
          <p:spPr>
            <a:xfrm>
              <a:off x="3196" y="1596"/>
              <a:ext cx="22" cy="26"/>
            </a:xfrm>
            <a:custGeom>
              <a:avLst/>
              <a:gdLst>
                <a:gd name="txL" fmla="*/ 0 w 39"/>
                <a:gd name="txT" fmla="*/ 0 h 45"/>
                <a:gd name="txR" fmla="*/ 39 w 39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39" h="45">
                  <a:moveTo>
                    <a:pt x="0" y="42"/>
                  </a:moveTo>
                  <a:lnTo>
                    <a:pt x="37" y="0"/>
                  </a:lnTo>
                  <a:lnTo>
                    <a:pt x="38" y="1"/>
                  </a:lnTo>
                  <a:lnTo>
                    <a:pt x="1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4" name="Freeform 386"/>
            <p:cNvSpPr/>
            <p:nvPr/>
          </p:nvSpPr>
          <p:spPr>
            <a:xfrm>
              <a:off x="3195" y="1594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5" name="Freeform 387"/>
            <p:cNvSpPr/>
            <p:nvPr/>
          </p:nvSpPr>
          <p:spPr>
            <a:xfrm>
              <a:off x="3194" y="1594"/>
              <a:ext cx="22" cy="27"/>
            </a:xfrm>
            <a:custGeom>
              <a:avLst/>
              <a:gdLst>
                <a:gd name="txL" fmla="*/ 0 w 39"/>
                <a:gd name="txT" fmla="*/ 0 h 45"/>
                <a:gd name="txR" fmla="*/ 39 w 39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39" h="45">
                  <a:moveTo>
                    <a:pt x="0" y="42"/>
                  </a:moveTo>
                  <a:lnTo>
                    <a:pt x="37" y="0"/>
                  </a:lnTo>
                  <a:lnTo>
                    <a:pt x="38" y="1"/>
                  </a:lnTo>
                  <a:lnTo>
                    <a:pt x="1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6" name="Freeform 388"/>
            <p:cNvSpPr/>
            <p:nvPr/>
          </p:nvSpPr>
          <p:spPr>
            <a:xfrm>
              <a:off x="3193" y="1593"/>
              <a:ext cx="23" cy="26"/>
            </a:xfrm>
            <a:custGeom>
              <a:avLst/>
              <a:gdLst>
                <a:gd name="txL" fmla="*/ 0 w 40"/>
                <a:gd name="txT" fmla="*/ 0 h 44"/>
                <a:gd name="txR" fmla="*/ 40 w 40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4">
                  <a:moveTo>
                    <a:pt x="0" y="42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2" y="43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7" name="Freeform 389"/>
            <p:cNvSpPr/>
            <p:nvPr/>
          </p:nvSpPr>
          <p:spPr>
            <a:xfrm>
              <a:off x="3192" y="1592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8" name="Freeform 390"/>
            <p:cNvSpPr/>
            <p:nvPr/>
          </p:nvSpPr>
          <p:spPr>
            <a:xfrm>
              <a:off x="3192" y="1592"/>
              <a:ext cx="22" cy="26"/>
            </a:xfrm>
            <a:custGeom>
              <a:avLst/>
              <a:gdLst>
                <a:gd name="txL" fmla="*/ 0 w 39"/>
                <a:gd name="txT" fmla="*/ 0 h 44"/>
                <a:gd name="txR" fmla="*/ 39 w 39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39" h="44">
                  <a:moveTo>
                    <a:pt x="0" y="42"/>
                  </a:moveTo>
                  <a:lnTo>
                    <a:pt x="37" y="0"/>
                  </a:lnTo>
                  <a:lnTo>
                    <a:pt x="38" y="0"/>
                  </a:lnTo>
                  <a:lnTo>
                    <a:pt x="0" y="43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19" name="Freeform 391"/>
            <p:cNvSpPr/>
            <p:nvPr/>
          </p:nvSpPr>
          <p:spPr>
            <a:xfrm>
              <a:off x="3196" y="1599"/>
              <a:ext cx="37" cy="38"/>
            </a:xfrm>
            <a:custGeom>
              <a:avLst/>
              <a:gdLst>
                <a:gd name="txL" fmla="*/ 0 w 63"/>
                <a:gd name="txT" fmla="*/ 0 h 64"/>
                <a:gd name="txR" fmla="*/ 63 w 63"/>
                <a:gd name="txB" fmla="*/ 64 h 64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3" h="64">
                  <a:moveTo>
                    <a:pt x="37" y="63"/>
                  </a:moveTo>
                  <a:lnTo>
                    <a:pt x="22" y="58"/>
                  </a:lnTo>
                  <a:lnTo>
                    <a:pt x="0" y="28"/>
                  </a:lnTo>
                  <a:lnTo>
                    <a:pt x="1" y="20"/>
                  </a:lnTo>
                  <a:lnTo>
                    <a:pt x="8" y="12"/>
                  </a:lnTo>
                  <a:lnTo>
                    <a:pt x="10" y="9"/>
                  </a:lnTo>
                  <a:lnTo>
                    <a:pt x="13" y="6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4" y="1"/>
                  </a:lnTo>
                  <a:lnTo>
                    <a:pt x="27" y="1"/>
                  </a:lnTo>
                  <a:lnTo>
                    <a:pt x="31" y="0"/>
                  </a:lnTo>
                  <a:lnTo>
                    <a:pt x="36" y="1"/>
                  </a:lnTo>
                  <a:lnTo>
                    <a:pt x="39" y="1"/>
                  </a:lnTo>
                  <a:lnTo>
                    <a:pt x="43" y="2"/>
                  </a:lnTo>
                  <a:lnTo>
                    <a:pt x="47" y="4"/>
                  </a:lnTo>
                  <a:lnTo>
                    <a:pt x="50" y="6"/>
                  </a:lnTo>
                  <a:lnTo>
                    <a:pt x="53" y="9"/>
                  </a:lnTo>
                  <a:lnTo>
                    <a:pt x="56" y="12"/>
                  </a:lnTo>
                  <a:lnTo>
                    <a:pt x="58" y="16"/>
                  </a:lnTo>
                  <a:lnTo>
                    <a:pt x="60" y="19"/>
                  </a:lnTo>
                  <a:lnTo>
                    <a:pt x="61" y="23"/>
                  </a:lnTo>
                  <a:lnTo>
                    <a:pt x="62" y="27"/>
                  </a:lnTo>
                  <a:lnTo>
                    <a:pt x="62" y="30"/>
                  </a:lnTo>
                  <a:lnTo>
                    <a:pt x="62" y="35"/>
                  </a:lnTo>
                  <a:lnTo>
                    <a:pt x="61" y="39"/>
                  </a:lnTo>
                  <a:lnTo>
                    <a:pt x="59" y="42"/>
                  </a:lnTo>
                  <a:lnTo>
                    <a:pt x="58" y="46"/>
                  </a:lnTo>
                  <a:lnTo>
                    <a:pt x="56" y="49"/>
                  </a:lnTo>
                  <a:lnTo>
                    <a:pt x="53" y="52"/>
                  </a:lnTo>
                  <a:lnTo>
                    <a:pt x="50" y="55"/>
                  </a:lnTo>
                  <a:lnTo>
                    <a:pt x="47" y="57"/>
                  </a:lnTo>
                  <a:lnTo>
                    <a:pt x="37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20" name="Freeform 392"/>
            <p:cNvSpPr/>
            <p:nvPr/>
          </p:nvSpPr>
          <p:spPr>
            <a:xfrm>
              <a:off x="3217" y="1616"/>
              <a:ext cx="22" cy="26"/>
            </a:xfrm>
            <a:custGeom>
              <a:avLst/>
              <a:gdLst>
                <a:gd name="txL" fmla="*/ 0 w 39"/>
                <a:gd name="txT" fmla="*/ 0 h 44"/>
                <a:gd name="txR" fmla="*/ 39 w 39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39" h="44">
                  <a:moveTo>
                    <a:pt x="0" y="42"/>
                  </a:moveTo>
                  <a:lnTo>
                    <a:pt x="37" y="0"/>
                  </a:lnTo>
                  <a:lnTo>
                    <a:pt x="38" y="1"/>
                  </a:lnTo>
                  <a:lnTo>
                    <a:pt x="1" y="43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21" name="Freeform 393"/>
            <p:cNvSpPr/>
            <p:nvPr/>
          </p:nvSpPr>
          <p:spPr>
            <a:xfrm>
              <a:off x="3216" y="1615"/>
              <a:ext cx="23" cy="26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22" name="Freeform 394"/>
            <p:cNvSpPr/>
            <p:nvPr/>
          </p:nvSpPr>
          <p:spPr>
            <a:xfrm>
              <a:off x="3215" y="1614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1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23" name="Freeform 395"/>
            <p:cNvSpPr/>
            <p:nvPr/>
          </p:nvSpPr>
          <p:spPr>
            <a:xfrm>
              <a:off x="3214" y="1613"/>
              <a:ext cx="23" cy="27"/>
            </a:xfrm>
            <a:custGeom>
              <a:avLst/>
              <a:gdLst>
                <a:gd name="txL" fmla="*/ 0 w 40"/>
                <a:gd name="txT" fmla="*/ 0 h 44"/>
                <a:gd name="txR" fmla="*/ 40 w 40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4">
                  <a:moveTo>
                    <a:pt x="0" y="42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2" y="43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24" name="Freeform 396"/>
            <p:cNvSpPr/>
            <p:nvPr/>
          </p:nvSpPr>
          <p:spPr>
            <a:xfrm>
              <a:off x="3214" y="1612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1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25" name="Freeform 397"/>
            <p:cNvSpPr/>
            <p:nvPr/>
          </p:nvSpPr>
          <p:spPr>
            <a:xfrm>
              <a:off x="3213" y="1612"/>
              <a:ext cx="22" cy="26"/>
            </a:xfrm>
            <a:custGeom>
              <a:avLst/>
              <a:gdLst>
                <a:gd name="txL" fmla="*/ 0 w 39"/>
                <a:gd name="txT" fmla="*/ 0 h 45"/>
                <a:gd name="txR" fmla="*/ 39 w 39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39" h="45">
                  <a:moveTo>
                    <a:pt x="0" y="42"/>
                  </a:moveTo>
                  <a:lnTo>
                    <a:pt x="37" y="0"/>
                  </a:lnTo>
                  <a:lnTo>
                    <a:pt x="38" y="1"/>
                  </a:lnTo>
                  <a:lnTo>
                    <a:pt x="1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26" name="Freeform 398"/>
            <p:cNvSpPr/>
            <p:nvPr/>
          </p:nvSpPr>
          <p:spPr>
            <a:xfrm>
              <a:off x="3212" y="1610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27" name="Freeform 399"/>
            <p:cNvSpPr/>
            <p:nvPr/>
          </p:nvSpPr>
          <p:spPr>
            <a:xfrm>
              <a:off x="3211" y="1610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28" name="Freeform 400"/>
            <p:cNvSpPr/>
            <p:nvPr/>
          </p:nvSpPr>
          <p:spPr>
            <a:xfrm>
              <a:off x="3210" y="1609"/>
              <a:ext cx="23" cy="26"/>
            </a:xfrm>
            <a:custGeom>
              <a:avLst/>
              <a:gdLst>
                <a:gd name="txL" fmla="*/ 0 w 40"/>
                <a:gd name="txT" fmla="*/ 0 h 44"/>
                <a:gd name="txR" fmla="*/ 40 w 40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4">
                  <a:moveTo>
                    <a:pt x="0" y="42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1" y="43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29" name="Freeform 401"/>
            <p:cNvSpPr/>
            <p:nvPr/>
          </p:nvSpPr>
          <p:spPr>
            <a:xfrm>
              <a:off x="3209" y="1608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30" name="Freeform 402"/>
            <p:cNvSpPr/>
            <p:nvPr/>
          </p:nvSpPr>
          <p:spPr>
            <a:xfrm>
              <a:off x="3208" y="1607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1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31" name="Freeform 403"/>
            <p:cNvSpPr/>
            <p:nvPr/>
          </p:nvSpPr>
          <p:spPr>
            <a:xfrm>
              <a:off x="3207" y="1607"/>
              <a:ext cx="24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2"/>
                  </a:moveTo>
                  <a:lnTo>
                    <a:pt x="38" y="0"/>
                  </a:lnTo>
                  <a:lnTo>
                    <a:pt x="40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32" name="Freeform 404"/>
            <p:cNvSpPr/>
            <p:nvPr/>
          </p:nvSpPr>
          <p:spPr>
            <a:xfrm>
              <a:off x="3207" y="1606"/>
              <a:ext cx="23" cy="26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1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33" name="Freeform 405"/>
            <p:cNvSpPr/>
            <p:nvPr/>
          </p:nvSpPr>
          <p:spPr>
            <a:xfrm>
              <a:off x="3206" y="1605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34" name="Freeform 406"/>
            <p:cNvSpPr/>
            <p:nvPr/>
          </p:nvSpPr>
          <p:spPr>
            <a:xfrm>
              <a:off x="3205" y="1604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1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35" name="Freeform 407"/>
            <p:cNvSpPr/>
            <p:nvPr/>
          </p:nvSpPr>
          <p:spPr>
            <a:xfrm>
              <a:off x="3204" y="1603"/>
              <a:ext cx="23" cy="27"/>
            </a:xfrm>
            <a:custGeom>
              <a:avLst/>
              <a:gdLst>
                <a:gd name="txL" fmla="*/ 0 w 39"/>
                <a:gd name="txT" fmla="*/ 0 h 45"/>
                <a:gd name="txR" fmla="*/ 39 w 39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39" h="45">
                  <a:moveTo>
                    <a:pt x="0" y="43"/>
                  </a:moveTo>
                  <a:lnTo>
                    <a:pt x="37" y="0"/>
                  </a:lnTo>
                  <a:lnTo>
                    <a:pt x="38" y="1"/>
                  </a:lnTo>
                  <a:lnTo>
                    <a:pt x="1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36" name="Freeform 408"/>
            <p:cNvSpPr/>
            <p:nvPr/>
          </p:nvSpPr>
          <p:spPr>
            <a:xfrm>
              <a:off x="3203" y="1603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37" name="Freeform 409"/>
            <p:cNvSpPr/>
            <p:nvPr/>
          </p:nvSpPr>
          <p:spPr>
            <a:xfrm>
              <a:off x="3202" y="1602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38" name="Freeform 410"/>
            <p:cNvSpPr/>
            <p:nvPr/>
          </p:nvSpPr>
          <p:spPr>
            <a:xfrm>
              <a:off x="3202" y="1601"/>
              <a:ext cx="22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1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39" name="Freeform 411"/>
            <p:cNvSpPr/>
            <p:nvPr/>
          </p:nvSpPr>
          <p:spPr>
            <a:xfrm>
              <a:off x="3200" y="1600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2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40" name="Freeform 412"/>
            <p:cNvSpPr/>
            <p:nvPr/>
          </p:nvSpPr>
          <p:spPr>
            <a:xfrm>
              <a:off x="3200" y="1600"/>
              <a:ext cx="23" cy="26"/>
            </a:xfrm>
            <a:custGeom>
              <a:avLst/>
              <a:gdLst>
                <a:gd name="txL" fmla="*/ 0 w 40"/>
                <a:gd name="txT" fmla="*/ 0 h 44"/>
                <a:gd name="txR" fmla="*/ 40 w 40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4">
                  <a:moveTo>
                    <a:pt x="0" y="42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1" y="43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41" name="Freeform 413"/>
            <p:cNvSpPr/>
            <p:nvPr/>
          </p:nvSpPr>
          <p:spPr>
            <a:xfrm>
              <a:off x="3199" y="1599"/>
              <a:ext cx="23" cy="26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3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42" name="Freeform 414"/>
            <p:cNvSpPr/>
            <p:nvPr/>
          </p:nvSpPr>
          <p:spPr>
            <a:xfrm>
              <a:off x="3198" y="1598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2"/>
                  </a:moveTo>
                  <a:lnTo>
                    <a:pt x="38" y="0"/>
                  </a:lnTo>
                  <a:lnTo>
                    <a:pt x="39" y="1"/>
                  </a:lnTo>
                  <a:lnTo>
                    <a:pt x="1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43" name="Freeform 415"/>
            <p:cNvSpPr/>
            <p:nvPr/>
          </p:nvSpPr>
          <p:spPr>
            <a:xfrm>
              <a:off x="3197" y="1597"/>
              <a:ext cx="23" cy="27"/>
            </a:xfrm>
            <a:custGeom>
              <a:avLst/>
              <a:gdLst>
                <a:gd name="txL" fmla="*/ 0 w 41"/>
                <a:gd name="txT" fmla="*/ 0 h 45"/>
                <a:gd name="txR" fmla="*/ 41 w 41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45">
                  <a:moveTo>
                    <a:pt x="0" y="43"/>
                  </a:moveTo>
                  <a:lnTo>
                    <a:pt x="38" y="0"/>
                  </a:lnTo>
                  <a:lnTo>
                    <a:pt x="40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44" name="Freeform 416"/>
            <p:cNvSpPr/>
            <p:nvPr/>
          </p:nvSpPr>
          <p:spPr>
            <a:xfrm>
              <a:off x="3196" y="1596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1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45" name="Freeform 417"/>
            <p:cNvSpPr/>
            <p:nvPr/>
          </p:nvSpPr>
          <p:spPr>
            <a:xfrm>
              <a:off x="3196" y="1596"/>
              <a:ext cx="22" cy="26"/>
            </a:xfrm>
            <a:custGeom>
              <a:avLst/>
              <a:gdLst>
                <a:gd name="txL" fmla="*/ 0 w 39"/>
                <a:gd name="txT" fmla="*/ 0 h 45"/>
                <a:gd name="txR" fmla="*/ 39 w 39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39" h="45">
                  <a:moveTo>
                    <a:pt x="0" y="42"/>
                  </a:moveTo>
                  <a:lnTo>
                    <a:pt x="37" y="0"/>
                  </a:lnTo>
                  <a:lnTo>
                    <a:pt x="38" y="1"/>
                  </a:lnTo>
                  <a:lnTo>
                    <a:pt x="1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46" name="Freeform 418"/>
            <p:cNvSpPr/>
            <p:nvPr/>
          </p:nvSpPr>
          <p:spPr>
            <a:xfrm>
              <a:off x="3195" y="1594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7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47" name="Freeform 419"/>
            <p:cNvSpPr/>
            <p:nvPr/>
          </p:nvSpPr>
          <p:spPr>
            <a:xfrm>
              <a:off x="3194" y="1594"/>
              <a:ext cx="22" cy="27"/>
            </a:xfrm>
            <a:custGeom>
              <a:avLst/>
              <a:gdLst>
                <a:gd name="txL" fmla="*/ 0 w 39"/>
                <a:gd name="txT" fmla="*/ 0 h 45"/>
                <a:gd name="txR" fmla="*/ 39 w 39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39" h="45">
                  <a:moveTo>
                    <a:pt x="0" y="42"/>
                  </a:moveTo>
                  <a:lnTo>
                    <a:pt x="37" y="0"/>
                  </a:lnTo>
                  <a:lnTo>
                    <a:pt x="38" y="1"/>
                  </a:lnTo>
                  <a:lnTo>
                    <a:pt x="1" y="44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48" name="Freeform 420"/>
            <p:cNvSpPr/>
            <p:nvPr/>
          </p:nvSpPr>
          <p:spPr>
            <a:xfrm>
              <a:off x="3193" y="1593"/>
              <a:ext cx="23" cy="26"/>
            </a:xfrm>
            <a:custGeom>
              <a:avLst/>
              <a:gdLst>
                <a:gd name="txL" fmla="*/ 0 w 40"/>
                <a:gd name="txT" fmla="*/ 0 h 44"/>
                <a:gd name="txR" fmla="*/ 40 w 40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4">
                  <a:moveTo>
                    <a:pt x="0" y="42"/>
                  </a:moveTo>
                  <a:lnTo>
                    <a:pt x="37" y="0"/>
                  </a:lnTo>
                  <a:lnTo>
                    <a:pt x="39" y="1"/>
                  </a:lnTo>
                  <a:lnTo>
                    <a:pt x="2" y="43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49" name="Freeform 421"/>
            <p:cNvSpPr/>
            <p:nvPr/>
          </p:nvSpPr>
          <p:spPr>
            <a:xfrm>
              <a:off x="3192" y="1592"/>
              <a:ext cx="23" cy="27"/>
            </a:xfrm>
            <a:custGeom>
              <a:avLst/>
              <a:gdLst>
                <a:gd name="txL" fmla="*/ 0 w 40"/>
                <a:gd name="txT" fmla="*/ 0 h 45"/>
                <a:gd name="txR" fmla="*/ 40 w 40"/>
                <a:gd name="txB" fmla="*/ 45 h 4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45">
                  <a:moveTo>
                    <a:pt x="0" y="43"/>
                  </a:moveTo>
                  <a:lnTo>
                    <a:pt x="38" y="0"/>
                  </a:lnTo>
                  <a:lnTo>
                    <a:pt x="39" y="2"/>
                  </a:lnTo>
                  <a:lnTo>
                    <a:pt x="2" y="44"/>
                  </a:lnTo>
                  <a:lnTo>
                    <a:pt x="0" y="4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50" name="Freeform 422"/>
            <p:cNvSpPr/>
            <p:nvPr/>
          </p:nvSpPr>
          <p:spPr>
            <a:xfrm>
              <a:off x="3192" y="1592"/>
              <a:ext cx="22" cy="26"/>
            </a:xfrm>
            <a:custGeom>
              <a:avLst/>
              <a:gdLst>
                <a:gd name="txL" fmla="*/ 0 w 39"/>
                <a:gd name="txT" fmla="*/ 0 h 44"/>
                <a:gd name="txR" fmla="*/ 39 w 39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</a:cxnLst>
              <a:rect l="txL" t="txT" r="txR" b="txB"/>
              <a:pathLst>
                <a:path w="39" h="44">
                  <a:moveTo>
                    <a:pt x="0" y="42"/>
                  </a:moveTo>
                  <a:lnTo>
                    <a:pt x="37" y="0"/>
                  </a:lnTo>
                  <a:lnTo>
                    <a:pt x="38" y="0"/>
                  </a:lnTo>
                  <a:lnTo>
                    <a:pt x="0" y="43"/>
                  </a:lnTo>
                  <a:lnTo>
                    <a:pt x="0" y="4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51" name="Freeform 423"/>
            <p:cNvSpPr/>
            <p:nvPr/>
          </p:nvSpPr>
          <p:spPr>
            <a:xfrm>
              <a:off x="3196" y="1599"/>
              <a:ext cx="37" cy="38"/>
            </a:xfrm>
            <a:custGeom>
              <a:avLst/>
              <a:gdLst>
                <a:gd name="txL" fmla="*/ 0 w 63"/>
                <a:gd name="txT" fmla="*/ 0 h 64"/>
                <a:gd name="txR" fmla="*/ 63 w 63"/>
                <a:gd name="txB" fmla="*/ 64 h 64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3" h="64">
                  <a:moveTo>
                    <a:pt x="37" y="63"/>
                  </a:moveTo>
                  <a:lnTo>
                    <a:pt x="22" y="58"/>
                  </a:lnTo>
                  <a:lnTo>
                    <a:pt x="0" y="28"/>
                  </a:lnTo>
                  <a:lnTo>
                    <a:pt x="1" y="20"/>
                  </a:lnTo>
                  <a:lnTo>
                    <a:pt x="8" y="12"/>
                  </a:lnTo>
                  <a:lnTo>
                    <a:pt x="10" y="9"/>
                  </a:lnTo>
                  <a:lnTo>
                    <a:pt x="13" y="6"/>
                  </a:lnTo>
                  <a:lnTo>
                    <a:pt x="16" y="5"/>
                  </a:lnTo>
                  <a:lnTo>
                    <a:pt x="20" y="2"/>
                  </a:lnTo>
                  <a:lnTo>
                    <a:pt x="24" y="1"/>
                  </a:lnTo>
                  <a:lnTo>
                    <a:pt x="27" y="1"/>
                  </a:lnTo>
                  <a:lnTo>
                    <a:pt x="31" y="0"/>
                  </a:lnTo>
                  <a:lnTo>
                    <a:pt x="36" y="1"/>
                  </a:lnTo>
                  <a:lnTo>
                    <a:pt x="39" y="1"/>
                  </a:lnTo>
                  <a:lnTo>
                    <a:pt x="43" y="2"/>
                  </a:lnTo>
                  <a:lnTo>
                    <a:pt x="47" y="4"/>
                  </a:lnTo>
                  <a:lnTo>
                    <a:pt x="50" y="6"/>
                  </a:lnTo>
                  <a:lnTo>
                    <a:pt x="53" y="9"/>
                  </a:lnTo>
                  <a:lnTo>
                    <a:pt x="56" y="12"/>
                  </a:lnTo>
                  <a:lnTo>
                    <a:pt x="58" y="16"/>
                  </a:lnTo>
                  <a:lnTo>
                    <a:pt x="60" y="19"/>
                  </a:lnTo>
                  <a:lnTo>
                    <a:pt x="61" y="23"/>
                  </a:lnTo>
                  <a:lnTo>
                    <a:pt x="62" y="27"/>
                  </a:lnTo>
                  <a:lnTo>
                    <a:pt x="62" y="30"/>
                  </a:lnTo>
                  <a:lnTo>
                    <a:pt x="62" y="35"/>
                  </a:lnTo>
                  <a:lnTo>
                    <a:pt x="61" y="39"/>
                  </a:lnTo>
                  <a:lnTo>
                    <a:pt x="59" y="42"/>
                  </a:lnTo>
                  <a:lnTo>
                    <a:pt x="58" y="46"/>
                  </a:lnTo>
                  <a:lnTo>
                    <a:pt x="56" y="49"/>
                  </a:lnTo>
                  <a:lnTo>
                    <a:pt x="53" y="52"/>
                  </a:lnTo>
                  <a:lnTo>
                    <a:pt x="50" y="55"/>
                  </a:lnTo>
                  <a:lnTo>
                    <a:pt x="47" y="57"/>
                  </a:lnTo>
                  <a:lnTo>
                    <a:pt x="37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52" name="Freeform 424"/>
            <p:cNvSpPr/>
            <p:nvPr/>
          </p:nvSpPr>
          <p:spPr>
            <a:xfrm>
              <a:off x="3137" y="1666"/>
              <a:ext cx="26" cy="29"/>
            </a:xfrm>
            <a:custGeom>
              <a:avLst/>
              <a:gdLst>
                <a:gd name="txL" fmla="*/ 0 w 44"/>
                <a:gd name="txT" fmla="*/ 0 h 48"/>
                <a:gd name="txR" fmla="*/ 44 w 44"/>
                <a:gd name="txB" fmla="*/ 48 h 48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44" h="48">
                  <a:moveTo>
                    <a:pt x="5" y="0"/>
                  </a:moveTo>
                  <a:lnTo>
                    <a:pt x="2" y="3"/>
                  </a:lnTo>
                  <a:lnTo>
                    <a:pt x="0" y="6"/>
                  </a:lnTo>
                  <a:lnTo>
                    <a:pt x="0" y="12"/>
                  </a:lnTo>
                  <a:lnTo>
                    <a:pt x="2" y="20"/>
                  </a:lnTo>
                  <a:lnTo>
                    <a:pt x="5" y="27"/>
                  </a:lnTo>
                  <a:lnTo>
                    <a:pt x="12" y="36"/>
                  </a:lnTo>
                  <a:lnTo>
                    <a:pt x="20" y="42"/>
                  </a:lnTo>
                  <a:lnTo>
                    <a:pt x="27" y="45"/>
                  </a:lnTo>
                  <a:lnTo>
                    <a:pt x="30" y="46"/>
                  </a:lnTo>
                  <a:lnTo>
                    <a:pt x="34" y="47"/>
                  </a:lnTo>
                  <a:lnTo>
                    <a:pt x="38" y="46"/>
                  </a:lnTo>
                  <a:lnTo>
                    <a:pt x="43" y="4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53" name="Freeform 425"/>
            <p:cNvSpPr/>
            <p:nvPr/>
          </p:nvSpPr>
          <p:spPr>
            <a:xfrm>
              <a:off x="3157" y="1644"/>
              <a:ext cx="30" cy="32"/>
            </a:xfrm>
            <a:custGeom>
              <a:avLst/>
              <a:gdLst>
                <a:gd name="txL" fmla="*/ 0 w 52"/>
                <a:gd name="txT" fmla="*/ 0 h 54"/>
                <a:gd name="txR" fmla="*/ 52 w 52"/>
                <a:gd name="txB" fmla="*/ 54 h 54"/>
              </a:gdLst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52" h="54">
                  <a:moveTo>
                    <a:pt x="1" y="0"/>
                  </a:moveTo>
                  <a:lnTo>
                    <a:pt x="0" y="5"/>
                  </a:lnTo>
                  <a:lnTo>
                    <a:pt x="0" y="9"/>
                  </a:lnTo>
                  <a:lnTo>
                    <a:pt x="1" y="13"/>
                  </a:lnTo>
                  <a:lnTo>
                    <a:pt x="2" y="16"/>
                  </a:lnTo>
                  <a:lnTo>
                    <a:pt x="3" y="19"/>
                  </a:lnTo>
                  <a:lnTo>
                    <a:pt x="5" y="23"/>
                  </a:lnTo>
                  <a:lnTo>
                    <a:pt x="7" y="27"/>
                  </a:lnTo>
                  <a:lnTo>
                    <a:pt x="10" y="30"/>
                  </a:lnTo>
                  <a:lnTo>
                    <a:pt x="13" y="34"/>
                  </a:lnTo>
                  <a:lnTo>
                    <a:pt x="15" y="38"/>
                  </a:lnTo>
                  <a:lnTo>
                    <a:pt x="18" y="41"/>
                  </a:lnTo>
                  <a:lnTo>
                    <a:pt x="22" y="43"/>
                  </a:lnTo>
                  <a:lnTo>
                    <a:pt x="26" y="46"/>
                  </a:lnTo>
                  <a:lnTo>
                    <a:pt x="30" y="48"/>
                  </a:lnTo>
                  <a:lnTo>
                    <a:pt x="33" y="50"/>
                  </a:lnTo>
                  <a:lnTo>
                    <a:pt x="37" y="52"/>
                  </a:lnTo>
                  <a:lnTo>
                    <a:pt x="40" y="52"/>
                  </a:lnTo>
                  <a:lnTo>
                    <a:pt x="44" y="53"/>
                  </a:lnTo>
                  <a:lnTo>
                    <a:pt x="51" y="5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54" name="Freeform 426"/>
            <p:cNvSpPr/>
            <p:nvPr/>
          </p:nvSpPr>
          <p:spPr>
            <a:xfrm>
              <a:off x="3153" y="1650"/>
              <a:ext cx="26" cy="30"/>
            </a:xfrm>
            <a:custGeom>
              <a:avLst/>
              <a:gdLst>
                <a:gd name="txL" fmla="*/ 0 w 46"/>
                <a:gd name="txT" fmla="*/ 0 h 49"/>
                <a:gd name="txR" fmla="*/ 46 w 46"/>
                <a:gd name="txB" fmla="*/ 49 h 49"/>
              </a:gdLst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46" h="49">
                  <a:moveTo>
                    <a:pt x="0" y="0"/>
                  </a:moveTo>
                  <a:lnTo>
                    <a:pt x="0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2" y="13"/>
                  </a:lnTo>
                  <a:lnTo>
                    <a:pt x="3" y="17"/>
                  </a:lnTo>
                  <a:lnTo>
                    <a:pt x="5" y="20"/>
                  </a:lnTo>
                  <a:lnTo>
                    <a:pt x="7" y="23"/>
                  </a:lnTo>
                  <a:lnTo>
                    <a:pt x="10" y="27"/>
                  </a:lnTo>
                  <a:lnTo>
                    <a:pt x="12" y="30"/>
                  </a:lnTo>
                  <a:lnTo>
                    <a:pt x="15" y="33"/>
                  </a:lnTo>
                  <a:lnTo>
                    <a:pt x="17" y="36"/>
                  </a:lnTo>
                  <a:lnTo>
                    <a:pt x="21" y="38"/>
                  </a:lnTo>
                  <a:lnTo>
                    <a:pt x="25" y="41"/>
                  </a:lnTo>
                  <a:lnTo>
                    <a:pt x="28" y="43"/>
                  </a:lnTo>
                  <a:lnTo>
                    <a:pt x="32" y="44"/>
                  </a:lnTo>
                  <a:lnTo>
                    <a:pt x="35" y="46"/>
                  </a:lnTo>
                  <a:lnTo>
                    <a:pt x="38" y="47"/>
                  </a:lnTo>
                  <a:lnTo>
                    <a:pt x="42" y="48"/>
                  </a:lnTo>
                  <a:lnTo>
                    <a:pt x="45" y="4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55" name="Line 427"/>
            <p:cNvSpPr/>
            <p:nvPr/>
          </p:nvSpPr>
          <p:spPr>
            <a:xfrm flipV="1">
              <a:off x="3163" y="1616"/>
              <a:ext cx="33" cy="34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556" name="Line 428"/>
            <p:cNvSpPr/>
            <p:nvPr/>
          </p:nvSpPr>
          <p:spPr>
            <a:xfrm flipH="1">
              <a:off x="3176" y="1634"/>
              <a:ext cx="33" cy="33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557" name="Line 429"/>
            <p:cNvSpPr/>
            <p:nvPr/>
          </p:nvSpPr>
          <p:spPr>
            <a:xfrm flipH="1" flipV="1">
              <a:off x="3218" y="1637"/>
              <a:ext cx="5" cy="1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558" name="Line 430"/>
            <p:cNvSpPr/>
            <p:nvPr/>
          </p:nvSpPr>
          <p:spPr>
            <a:xfrm flipV="1">
              <a:off x="3138" y="1662"/>
              <a:ext cx="13" cy="12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559" name="Line 431"/>
            <p:cNvSpPr/>
            <p:nvPr/>
          </p:nvSpPr>
          <p:spPr>
            <a:xfrm flipV="1">
              <a:off x="3139" y="1666"/>
              <a:ext cx="13" cy="14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560" name="Line 432"/>
            <p:cNvSpPr/>
            <p:nvPr/>
          </p:nvSpPr>
          <p:spPr>
            <a:xfrm flipV="1">
              <a:off x="3142" y="1671"/>
              <a:ext cx="13" cy="13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561" name="Line 433"/>
            <p:cNvSpPr/>
            <p:nvPr/>
          </p:nvSpPr>
          <p:spPr>
            <a:xfrm flipV="1">
              <a:off x="3146" y="1675"/>
              <a:ext cx="13" cy="13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562" name="Freeform 434"/>
            <p:cNvSpPr/>
            <p:nvPr/>
          </p:nvSpPr>
          <p:spPr>
            <a:xfrm>
              <a:off x="3897" y="2775"/>
              <a:ext cx="144" cy="28"/>
            </a:xfrm>
            <a:custGeom>
              <a:avLst/>
              <a:gdLst>
                <a:gd name="txL" fmla="*/ 0 w 252"/>
                <a:gd name="txT" fmla="*/ 0 h 47"/>
                <a:gd name="txR" fmla="*/ 252 w 252"/>
                <a:gd name="txB" fmla="*/ 47 h 47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252" h="47">
                  <a:moveTo>
                    <a:pt x="0" y="26"/>
                  </a:moveTo>
                  <a:lnTo>
                    <a:pt x="16" y="0"/>
                  </a:lnTo>
                  <a:lnTo>
                    <a:pt x="18" y="1"/>
                  </a:lnTo>
                  <a:lnTo>
                    <a:pt x="42" y="6"/>
                  </a:lnTo>
                  <a:lnTo>
                    <a:pt x="64" y="10"/>
                  </a:lnTo>
                  <a:lnTo>
                    <a:pt x="66" y="10"/>
                  </a:lnTo>
                  <a:lnTo>
                    <a:pt x="88" y="12"/>
                  </a:lnTo>
                  <a:lnTo>
                    <a:pt x="120" y="15"/>
                  </a:lnTo>
                  <a:lnTo>
                    <a:pt x="159" y="15"/>
                  </a:lnTo>
                  <a:lnTo>
                    <a:pt x="185" y="12"/>
                  </a:lnTo>
                  <a:lnTo>
                    <a:pt x="204" y="10"/>
                  </a:lnTo>
                  <a:lnTo>
                    <a:pt x="210" y="10"/>
                  </a:lnTo>
                  <a:lnTo>
                    <a:pt x="236" y="5"/>
                  </a:lnTo>
                  <a:lnTo>
                    <a:pt x="249" y="30"/>
                  </a:lnTo>
                  <a:lnTo>
                    <a:pt x="251" y="33"/>
                  </a:lnTo>
                  <a:lnTo>
                    <a:pt x="231" y="38"/>
                  </a:lnTo>
                  <a:lnTo>
                    <a:pt x="202" y="43"/>
                  </a:lnTo>
                  <a:lnTo>
                    <a:pt x="171" y="45"/>
                  </a:lnTo>
                  <a:lnTo>
                    <a:pt x="136" y="46"/>
                  </a:lnTo>
                  <a:lnTo>
                    <a:pt x="110" y="45"/>
                  </a:lnTo>
                  <a:lnTo>
                    <a:pt x="91" y="44"/>
                  </a:lnTo>
                  <a:lnTo>
                    <a:pt x="72" y="43"/>
                  </a:lnTo>
                  <a:lnTo>
                    <a:pt x="49" y="39"/>
                  </a:lnTo>
                  <a:lnTo>
                    <a:pt x="21" y="33"/>
                  </a:lnTo>
                  <a:lnTo>
                    <a:pt x="0" y="2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63" name="Freeform 435"/>
            <p:cNvSpPr/>
            <p:nvPr/>
          </p:nvSpPr>
          <p:spPr>
            <a:xfrm>
              <a:off x="3795" y="2676"/>
              <a:ext cx="128" cy="34"/>
            </a:xfrm>
            <a:custGeom>
              <a:avLst/>
              <a:gdLst>
                <a:gd name="txL" fmla="*/ 0 w 224"/>
                <a:gd name="txT" fmla="*/ 0 h 57"/>
                <a:gd name="txR" fmla="*/ 224 w 224"/>
                <a:gd name="txB" fmla="*/ 57 h 57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7">
                  <a:moveTo>
                    <a:pt x="222" y="56"/>
                  </a:moveTo>
                  <a:lnTo>
                    <a:pt x="0" y="6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64" name="Freeform 436"/>
            <p:cNvSpPr/>
            <p:nvPr/>
          </p:nvSpPr>
          <p:spPr>
            <a:xfrm>
              <a:off x="3794" y="2680"/>
              <a:ext cx="129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65" name="Freeform 437"/>
            <p:cNvSpPr/>
            <p:nvPr/>
          </p:nvSpPr>
          <p:spPr>
            <a:xfrm>
              <a:off x="3793" y="2684"/>
              <a:ext cx="128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66" name="Freeform 438"/>
            <p:cNvSpPr/>
            <p:nvPr/>
          </p:nvSpPr>
          <p:spPr>
            <a:xfrm>
              <a:off x="3792" y="2688"/>
              <a:ext cx="129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67" name="Freeform 439"/>
            <p:cNvSpPr/>
            <p:nvPr/>
          </p:nvSpPr>
          <p:spPr>
            <a:xfrm>
              <a:off x="3791" y="2692"/>
              <a:ext cx="129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68" name="Freeform 440"/>
            <p:cNvSpPr/>
            <p:nvPr/>
          </p:nvSpPr>
          <p:spPr>
            <a:xfrm>
              <a:off x="3791" y="2696"/>
              <a:ext cx="128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69" name="Freeform 441"/>
            <p:cNvSpPr/>
            <p:nvPr/>
          </p:nvSpPr>
          <p:spPr>
            <a:xfrm>
              <a:off x="3789" y="2700"/>
              <a:ext cx="129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70" name="Freeform 442"/>
            <p:cNvSpPr/>
            <p:nvPr/>
          </p:nvSpPr>
          <p:spPr>
            <a:xfrm>
              <a:off x="3789" y="2705"/>
              <a:ext cx="128" cy="34"/>
            </a:xfrm>
            <a:custGeom>
              <a:avLst/>
              <a:gdLst>
                <a:gd name="txL" fmla="*/ 0 w 223"/>
                <a:gd name="txT" fmla="*/ 0 h 58"/>
                <a:gd name="txR" fmla="*/ 223 w 223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3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2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71" name="Freeform 443"/>
            <p:cNvSpPr/>
            <p:nvPr/>
          </p:nvSpPr>
          <p:spPr>
            <a:xfrm>
              <a:off x="3788" y="2709"/>
              <a:ext cx="128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72" name="Freeform 444"/>
            <p:cNvSpPr/>
            <p:nvPr/>
          </p:nvSpPr>
          <p:spPr>
            <a:xfrm>
              <a:off x="3787" y="2713"/>
              <a:ext cx="129" cy="35"/>
            </a:xfrm>
            <a:custGeom>
              <a:avLst/>
              <a:gdLst>
                <a:gd name="txL" fmla="*/ 0 w 224"/>
                <a:gd name="txT" fmla="*/ 0 h 59"/>
                <a:gd name="txR" fmla="*/ 224 w 224"/>
                <a:gd name="txB" fmla="*/ 59 h 59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9">
                  <a:moveTo>
                    <a:pt x="221" y="58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73" name="Freeform 445"/>
            <p:cNvSpPr/>
            <p:nvPr/>
          </p:nvSpPr>
          <p:spPr>
            <a:xfrm>
              <a:off x="3786" y="2718"/>
              <a:ext cx="128" cy="34"/>
            </a:xfrm>
            <a:custGeom>
              <a:avLst/>
              <a:gdLst>
                <a:gd name="txL" fmla="*/ 0 w 224"/>
                <a:gd name="txT" fmla="*/ 0 h 57"/>
                <a:gd name="txR" fmla="*/ 224 w 224"/>
                <a:gd name="txB" fmla="*/ 57 h 57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7">
                  <a:moveTo>
                    <a:pt x="222" y="56"/>
                  </a:moveTo>
                  <a:lnTo>
                    <a:pt x="0" y="6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74" name="Freeform 446"/>
            <p:cNvSpPr/>
            <p:nvPr/>
          </p:nvSpPr>
          <p:spPr>
            <a:xfrm>
              <a:off x="3785" y="2721"/>
              <a:ext cx="129" cy="35"/>
            </a:xfrm>
            <a:custGeom>
              <a:avLst/>
              <a:gdLst>
                <a:gd name="txL" fmla="*/ 0 w 224"/>
                <a:gd name="txT" fmla="*/ 0 h 59"/>
                <a:gd name="txR" fmla="*/ 224 w 224"/>
                <a:gd name="txB" fmla="*/ 59 h 59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9">
                  <a:moveTo>
                    <a:pt x="221" y="58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75" name="Freeform 447"/>
            <p:cNvSpPr/>
            <p:nvPr/>
          </p:nvSpPr>
          <p:spPr>
            <a:xfrm>
              <a:off x="3784" y="2726"/>
              <a:ext cx="129" cy="34"/>
            </a:xfrm>
            <a:custGeom>
              <a:avLst/>
              <a:gdLst>
                <a:gd name="txL" fmla="*/ 0 w 224"/>
                <a:gd name="txT" fmla="*/ 0 h 57"/>
                <a:gd name="txR" fmla="*/ 224 w 224"/>
                <a:gd name="txB" fmla="*/ 57 h 57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7">
                  <a:moveTo>
                    <a:pt x="221" y="56"/>
                  </a:moveTo>
                  <a:lnTo>
                    <a:pt x="0" y="6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1" y="5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76" name="Freeform 448"/>
            <p:cNvSpPr/>
            <p:nvPr/>
          </p:nvSpPr>
          <p:spPr>
            <a:xfrm>
              <a:off x="3783" y="2730"/>
              <a:ext cx="129" cy="35"/>
            </a:xfrm>
            <a:custGeom>
              <a:avLst/>
              <a:gdLst>
                <a:gd name="txL" fmla="*/ 0 w 224"/>
                <a:gd name="txT" fmla="*/ 0 h 59"/>
                <a:gd name="txR" fmla="*/ 224 w 224"/>
                <a:gd name="txB" fmla="*/ 59 h 59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9">
                  <a:moveTo>
                    <a:pt x="222" y="58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77" name="Freeform 449"/>
            <p:cNvSpPr/>
            <p:nvPr/>
          </p:nvSpPr>
          <p:spPr>
            <a:xfrm>
              <a:off x="3783" y="2734"/>
              <a:ext cx="128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78" name="Freeform 450"/>
            <p:cNvSpPr/>
            <p:nvPr/>
          </p:nvSpPr>
          <p:spPr>
            <a:xfrm>
              <a:off x="3781" y="2739"/>
              <a:ext cx="129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79" name="Freeform 451"/>
            <p:cNvSpPr/>
            <p:nvPr/>
          </p:nvSpPr>
          <p:spPr>
            <a:xfrm>
              <a:off x="3781" y="2743"/>
              <a:ext cx="128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80" name="Freeform 452"/>
            <p:cNvSpPr/>
            <p:nvPr/>
          </p:nvSpPr>
          <p:spPr>
            <a:xfrm>
              <a:off x="3780" y="2747"/>
              <a:ext cx="128" cy="34"/>
            </a:xfrm>
            <a:custGeom>
              <a:avLst/>
              <a:gdLst>
                <a:gd name="txL" fmla="*/ 0 w 224"/>
                <a:gd name="txT" fmla="*/ 0 h 57"/>
                <a:gd name="txR" fmla="*/ 224 w 224"/>
                <a:gd name="txB" fmla="*/ 57 h 57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7">
                  <a:moveTo>
                    <a:pt x="222" y="56"/>
                  </a:moveTo>
                  <a:lnTo>
                    <a:pt x="0" y="6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81" name="Freeform 453"/>
            <p:cNvSpPr/>
            <p:nvPr/>
          </p:nvSpPr>
          <p:spPr>
            <a:xfrm>
              <a:off x="3779" y="2751"/>
              <a:ext cx="129" cy="35"/>
            </a:xfrm>
            <a:custGeom>
              <a:avLst/>
              <a:gdLst>
                <a:gd name="txL" fmla="*/ 0 w 224"/>
                <a:gd name="txT" fmla="*/ 0 h 59"/>
                <a:gd name="txR" fmla="*/ 224 w 224"/>
                <a:gd name="txB" fmla="*/ 59 h 59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9">
                  <a:moveTo>
                    <a:pt x="221" y="58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82" name="Freeform 454"/>
            <p:cNvSpPr/>
            <p:nvPr/>
          </p:nvSpPr>
          <p:spPr>
            <a:xfrm>
              <a:off x="3778" y="2755"/>
              <a:ext cx="128" cy="34"/>
            </a:xfrm>
            <a:custGeom>
              <a:avLst/>
              <a:gdLst>
                <a:gd name="txL" fmla="*/ 0 w 224"/>
                <a:gd name="txT" fmla="*/ 0 h 57"/>
                <a:gd name="txR" fmla="*/ 224 w 224"/>
                <a:gd name="txB" fmla="*/ 57 h 57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7">
                  <a:moveTo>
                    <a:pt x="222" y="56"/>
                  </a:moveTo>
                  <a:lnTo>
                    <a:pt x="0" y="6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83" name="Freeform 455"/>
            <p:cNvSpPr/>
            <p:nvPr/>
          </p:nvSpPr>
          <p:spPr>
            <a:xfrm>
              <a:off x="3777" y="2759"/>
              <a:ext cx="129" cy="35"/>
            </a:xfrm>
            <a:custGeom>
              <a:avLst/>
              <a:gdLst>
                <a:gd name="txL" fmla="*/ 0 w 224"/>
                <a:gd name="txT" fmla="*/ 0 h 59"/>
                <a:gd name="txR" fmla="*/ 224 w 224"/>
                <a:gd name="txB" fmla="*/ 59 h 59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9">
                  <a:moveTo>
                    <a:pt x="221" y="58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84" name="Freeform 456"/>
            <p:cNvSpPr/>
            <p:nvPr/>
          </p:nvSpPr>
          <p:spPr>
            <a:xfrm>
              <a:off x="3776" y="2764"/>
              <a:ext cx="129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85" name="Freeform 457"/>
            <p:cNvSpPr/>
            <p:nvPr/>
          </p:nvSpPr>
          <p:spPr>
            <a:xfrm>
              <a:off x="3776" y="2768"/>
              <a:ext cx="128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86" name="Freeform 458"/>
            <p:cNvSpPr/>
            <p:nvPr/>
          </p:nvSpPr>
          <p:spPr>
            <a:xfrm>
              <a:off x="3775" y="2772"/>
              <a:ext cx="128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87" name="Freeform 459"/>
            <p:cNvSpPr/>
            <p:nvPr/>
          </p:nvSpPr>
          <p:spPr>
            <a:xfrm>
              <a:off x="3774" y="2776"/>
              <a:ext cx="128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88" name="Freeform 460"/>
            <p:cNvSpPr/>
            <p:nvPr/>
          </p:nvSpPr>
          <p:spPr>
            <a:xfrm>
              <a:off x="3773" y="2780"/>
              <a:ext cx="128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89" name="Freeform 461"/>
            <p:cNvSpPr/>
            <p:nvPr/>
          </p:nvSpPr>
          <p:spPr>
            <a:xfrm>
              <a:off x="3772" y="2784"/>
              <a:ext cx="129" cy="35"/>
            </a:xfrm>
            <a:custGeom>
              <a:avLst/>
              <a:gdLst>
                <a:gd name="txL" fmla="*/ 0 w 225"/>
                <a:gd name="txT" fmla="*/ 0 h 58"/>
                <a:gd name="txR" fmla="*/ 225 w 225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5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4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90" name="Freeform 462"/>
            <p:cNvSpPr/>
            <p:nvPr/>
          </p:nvSpPr>
          <p:spPr>
            <a:xfrm>
              <a:off x="3771" y="2789"/>
              <a:ext cx="129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91" name="Freeform 463"/>
            <p:cNvSpPr/>
            <p:nvPr/>
          </p:nvSpPr>
          <p:spPr>
            <a:xfrm>
              <a:off x="3770" y="2793"/>
              <a:ext cx="128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92" name="Freeform 464"/>
            <p:cNvSpPr/>
            <p:nvPr/>
          </p:nvSpPr>
          <p:spPr>
            <a:xfrm>
              <a:off x="3769" y="2797"/>
              <a:ext cx="129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93" name="Freeform 465"/>
            <p:cNvSpPr/>
            <p:nvPr/>
          </p:nvSpPr>
          <p:spPr>
            <a:xfrm>
              <a:off x="3769" y="2801"/>
              <a:ext cx="128" cy="32"/>
            </a:xfrm>
            <a:custGeom>
              <a:avLst/>
              <a:gdLst>
                <a:gd name="txL" fmla="*/ 0 w 223"/>
                <a:gd name="txT" fmla="*/ 0 h 54"/>
                <a:gd name="txR" fmla="*/ 223 w 223"/>
                <a:gd name="txB" fmla="*/ 54 h 5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3" h="54">
                  <a:moveTo>
                    <a:pt x="222" y="5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222" y="50"/>
                  </a:lnTo>
                  <a:lnTo>
                    <a:pt x="222" y="5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94" name="Freeform 466"/>
            <p:cNvSpPr/>
            <p:nvPr/>
          </p:nvSpPr>
          <p:spPr>
            <a:xfrm>
              <a:off x="3788" y="2698"/>
              <a:ext cx="127" cy="128"/>
            </a:xfrm>
            <a:custGeom>
              <a:avLst/>
              <a:gdLst>
                <a:gd name="txL" fmla="*/ 0 w 222"/>
                <a:gd name="txT" fmla="*/ 0 h 214"/>
                <a:gd name="txR" fmla="*/ 222 w 222"/>
                <a:gd name="txB" fmla="*/ 214 h 214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1"/>
                </a:cxn>
              </a:cxnLst>
              <a:rect l="txL" t="txT" r="txR" b="txB"/>
              <a:pathLst>
                <a:path w="222" h="214">
                  <a:moveTo>
                    <a:pt x="0" y="88"/>
                  </a:moveTo>
                  <a:lnTo>
                    <a:pt x="0" y="23"/>
                  </a:lnTo>
                  <a:lnTo>
                    <a:pt x="28" y="0"/>
                  </a:lnTo>
                  <a:lnTo>
                    <a:pt x="37" y="12"/>
                  </a:lnTo>
                  <a:lnTo>
                    <a:pt x="89" y="56"/>
                  </a:lnTo>
                  <a:lnTo>
                    <a:pt x="96" y="65"/>
                  </a:lnTo>
                  <a:lnTo>
                    <a:pt x="135" y="86"/>
                  </a:lnTo>
                  <a:lnTo>
                    <a:pt x="199" y="8"/>
                  </a:lnTo>
                  <a:lnTo>
                    <a:pt x="221" y="22"/>
                  </a:lnTo>
                  <a:lnTo>
                    <a:pt x="221" y="78"/>
                  </a:lnTo>
                  <a:lnTo>
                    <a:pt x="131" y="213"/>
                  </a:lnTo>
                  <a:lnTo>
                    <a:pt x="0" y="8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95" name="Freeform 467"/>
            <p:cNvSpPr/>
            <p:nvPr/>
          </p:nvSpPr>
          <p:spPr>
            <a:xfrm>
              <a:off x="3795" y="2676"/>
              <a:ext cx="128" cy="34"/>
            </a:xfrm>
            <a:custGeom>
              <a:avLst/>
              <a:gdLst>
                <a:gd name="txL" fmla="*/ 0 w 224"/>
                <a:gd name="txT" fmla="*/ 0 h 57"/>
                <a:gd name="txR" fmla="*/ 224 w 224"/>
                <a:gd name="txB" fmla="*/ 57 h 57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7">
                  <a:moveTo>
                    <a:pt x="222" y="56"/>
                  </a:moveTo>
                  <a:lnTo>
                    <a:pt x="0" y="6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96" name="Freeform 468"/>
            <p:cNvSpPr/>
            <p:nvPr/>
          </p:nvSpPr>
          <p:spPr>
            <a:xfrm>
              <a:off x="3794" y="2680"/>
              <a:ext cx="129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97" name="Freeform 469"/>
            <p:cNvSpPr/>
            <p:nvPr/>
          </p:nvSpPr>
          <p:spPr>
            <a:xfrm>
              <a:off x="3793" y="2684"/>
              <a:ext cx="128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98" name="Freeform 470"/>
            <p:cNvSpPr/>
            <p:nvPr/>
          </p:nvSpPr>
          <p:spPr>
            <a:xfrm>
              <a:off x="3792" y="2688"/>
              <a:ext cx="129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599" name="Freeform 471"/>
            <p:cNvSpPr/>
            <p:nvPr/>
          </p:nvSpPr>
          <p:spPr>
            <a:xfrm>
              <a:off x="3791" y="2692"/>
              <a:ext cx="129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00" name="Freeform 472"/>
            <p:cNvSpPr/>
            <p:nvPr/>
          </p:nvSpPr>
          <p:spPr>
            <a:xfrm>
              <a:off x="3791" y="2696"/>
              <a:ext cx="128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01" name="Freeform 473"/>
            <p:cNvSpPr/>
            <p:nvPr/>
          </p:nvSpPr>
          <p:spPr>
            <a:xfrm>
              <a:off x="3789" y="2700"/>
              <a:ext cx="129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02" name="Freeform 474"/>
            <p:cNvSpPr/>
            <p:nvPr/>
          </p:nvSpPr>
          <p:spPr>
            <a:xfrm>
              <a:off x="3789" y="2705"/>
              <a:ext cx="128" cy="34"/>
            </a:xfrm>
            <a:custGeom>
              <a:avLst/>
              <a:gdLst>
                <a:gd name="txL" fmla="*/ 0 w 223"/>
                <a:gd name="txT" fmla="*/ 0 h 58"/>
                <a:gd name="txR" fmla="*/ 223 w 223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3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2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03" name="Freeform 475"/>
            <p:cNvSpPr/>
            <p:nvPr/>
          </p:nvSpPr>
          <p:spPr>
            <a:xfrm>
              <a:off x="3788" y="2709"/>
              <a:ext cx="128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04" name="Freeform 476"/>
            <p:cNvSpPr/>
            <p:nvPr/>
          </p:nvSpPr>
          <p:spPr>
            <a:xfrm>
              <a:off x="3787" y="2713"/>
              <a:ext cx="129" cy="35"/>
            </a:xfrm>
            <a:custGeom>
              <a:avLst/>
              <a:gdLst>
                <a:gd name="txL" fmla="*/ 0 w 224"/>
                <a:gd name="txT" fmla="*/ 0 h 59"/>
                <a:gd name="txR" fmla="*/ 224 w 224"/>
                <a:gd name="txB" fmla="*/ 59 h 59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9">
                  <a:moveTo>
                    <a:pt x="221" y="58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05" name="Freeform 477"/>
            <p:cNvSpPr/>
            <p:nvPr/>
          </p:nvSpPr>
          <p:spPr>
            <a:xfrm>
              <a:off x="3786" y="2718"/>
              <a:ext cx="128" cy="34"/>
            </a:xfrm>
            <a:custGeom>
              <a:avLst/>
              <a:gdLst>
                <a:gd name="txL" fmla="*/ 0 w 224"/>
                <a:gd name="txT" fmla="*/ 0 h 57"/>
                <a:gd name="txR" fmla="*/ 224 w 224"/>
                <a:gd name="txB" fmla="*/ 57 h 57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7">
                  <a:moveTo>
                    <a:pt x="222" y="56"/>
                  </a:moveTo>
                  <a:lnTo>
                    <a:pt x="0" y="6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06" name="Freeform 478"/>
            <p:cNvSpPr/>
            <p:nvPr/>
          </p:nvSpPr>
          <p:spPr>
            <a:xfrm>
              <a:off x="3785" y="2721"/>
              <a:ext cx="129" cy="35"/>
            </a:xfrm>
            <a:custGeom>
              <a:avLst/>
              <a:gdLst>
                <a:gd name="txL" fmla="*/ 0 w 224"/>
                <a:gd name="txT" fmla="*/ 0 h 59"/>
                <a:gd name="txR" fmla="*/ 224 w 224"/>
                <a:gd name="txB" fmla="*/ 59 h 59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9">
                  <a:moveTo>
                    <a:pt x="221" y="58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07" name="Freeform 479"/>
            <p:cNvSpPr/>
            <p:nvPr/>
          </p:nvSpPr>
          <p:spPr>
            <a:xfrm>
              <a:off x="3784" y="2726"/>
              <a:ext cx="129" cy="34"/>
            </a:xfrm>
            <a:custGeom>
              <a:avLst/>
              <a:gdLst>
                <a:gd name="txL" fmla="*/ 0 w 224"/>
                <a:gd name="txT" fmla="*/ 0 h 57"/>
                <a:gd name="txR" fmla="*/ 224 w 224"/>
                <a:gd name="txB" fmla="*/ 57 h 57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7">
                  <a:moveTo>
                    <a:pt x="221" y="56"/>
                  </a:moveTo>
                  <a:lnTo>
                    <a:pt x="0" y="6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1" y="5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08" name="Freeform 480"/>
            <p:cNvSpPr/>
            <p:nvPr/>
          </p:nvSpPr>
          <p:spPr>
            <a:xfrm>
              <a:off x="3783" y="2730"/>
              <a:ext cx="129" cy="35"/>
            </a:xfrm>
            <a:custGeom>
              <a:avLst/>
              <a:gdLst>
                <a:gd name="txL" fmla="*/ 0 w 224"/>
                <a:gd name="txT" fmla="*/ 0 h 59"/>
                <a:gd name="txR" fmla="*/ 224 w 224"/>
                <a:gd name="txB" fmla="*/ 59 h 59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9">
                  <a:moveTo>
                    <a:pt x="222" y="58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09" name="Freeform 481"/>
            <p:cNvSpPr/>
            <p:nvPr/>
          </p:nvSpPr>
          <p:spPr>
            <a:xfrm>
              <a:off x="3783" y="2734"/>
              <a:ext cx="128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10" name="Freeform 482"/>
            <p:cNvSpPr/>
            <p:nvPr/>
          </p:nvSpPr>
          <p:spPr>
            <a:xfrm>
              <a:off x="3781" y="2739"/>
              <a:ext cx="129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11" name="Freeform 483"/>
            <p:cNvSpPr/>
            <p:nvPr/>
          </p:nvSpPr>
          <p:spPr>
            <a:xfrm>
              <a:off x="3781" y="2743"/>
              <a:ext cx="128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12" name="Freeform 484"/>
            <p:cNvSpPr/>
            <p:nvPr/>
          </p:nvSpPr>
          <p:spPr>
            <a:xfrm>
              <a:off x="3780" y="2747"/>
              <a:ext cx="128" cy="34"/>
            </a:xfrm>
            <a:custGeom>
              <a:avLst/>
              <a:gdLst>
                <a:gd name="txL" fmla="*/ 0 w 224"/>
                <a:gd name="txT" fmla="*/ 0 h 57"/>
                <a:gd name="txR" fmla="*/ 224 w 224"/>
                <a:gd name="txB" fmla="*/ 57 h 57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7">
                  <a:moveTo>
                    <a:pt x="222" y="56"/>
                  </a:moveTo>
                  <a:lnTo>
                    <a:pt x="0" y="6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13" name="Freeform 485"/>
            <p:cNvSpPr/>
            <p:nvPr/>
          </p:nvSpPr>
          <p:spPr>
            <a:xfrm>
              <a:off x="3779" y="2751"/>
              <a:ext cx="129" cy="35"/>
            </a:xfrm>
            <a:custGeom>
              <a:avLst/>
              <a:gdLst>
                <a:gd name="txL" fmla="*/ 0 w 224"/>
                <a:gd name="txT" fmla="*/ 0 h 59"/>
                <a:gd name="txR" fmla="*/ 224 w 224"/>
                <a:gd name="txB" fmla="*/ 59 h 59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9">
                  <a:moveTo>
                    <a:pt x="221" y="58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14" name="Freeform 486"/>
            <p:cNvSpPr/>
            <p:nvPr/>
          </p:nvSpPr>
          <p:spPr>
            <a:xfrm>
              <a:off x="3778" y="2755"/>
              <a:ext cx="128" cy="34"/>
            </a:xfrm>
            <a:custGeom>
              <a:avLst/>
              <a:gdLst>
                <a:gd name="txL" fmla="*/ 0 w 224"/>
                <a:gd name="txT" fmla="*/ 0 h 57"/>
                <a:gd name="txR" fmla="*/ 224 w 224"/>
                <a:gd name="txB" fmla="*/ 57 h 57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7">
                  <a:moveTo>
                    <a:pt x="222" y="56"/>
                  </a:moveTo>
                  <a:lnTo>
                    <a:pt x="0" y="6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15" name="Freeform 487"/>
            <p:cNvSpPr/>
            <p:nvPr/>
          </p:nvSpPr>
          <p:spPr>
            <a:xfrm>
              <a:off x="3777" y="2759"/>
              <a:ext cx="129" cy="35"/>
            </a:xfrm>
            <a:custGeom>
              <a:avLst/>
              <a:gdLst>
                <a:gd name="txL" fmla="*/ 0 w 224"/>
                <a:gd name="txT" fmla="*/ 0 h 59"/>
                <a:gd name="txR" fmla="*/ 224 w 224"/>
                <a:gd name="txB" fmla="*/ 59 h 59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9">
                  <a:moveTo>
                    <a:pt x="221" y="58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16" name="Freeform 488"/>
            <p:cNvSpPr/>
            <p:nvPr/>
          </p:nvSpPr>
          <p:spPr>
            <a:xfrm>
              <a:off x="3776" y="2764"/>
              <a:ext cx="129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17" name="Freeform 489"/>
            <p:cNvSpPr/>
            <p:nvPr/>
          </p:nvSpPr>
          <p:spPr>
            <a:xfrm>
              <a:off x="3776" y="2768"/>
              <a:ext cx="128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18" name="Freeform 490"/>
            <p:cNvSpPr/>
            <p:nvPr/>
          </p:nvSpPr>
          <p:spPr>
            <a:xfrm>
              <a:off x="3775" y="2772"/>
              <a:ext cx="128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19" name="Freeform 491"/>
            <p:cNvSpPr/>
            <p:nvPr/>
          </p:nvSpPr>
          <p:spPr>
            <a:xfrm>
              <a:off x="3774" y="2776"/>
              <a:ext cx="128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20" name="Freeform 492"/>
            <p:cNvSpPr/>
            <p:nvPr/>
          </p:nvSpPr>
          <p:spPr>
            <a:xfrm>
              <a:off x="3773" y="2780"/>
              <a:ext cx="128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21" name="Freeform 493"/>
            <p:cNvSpPr/>
            <p:nvPr/>
          </p:nvSpPr>
          <p:spPr>
            <a:xfrm>
              <a:off x="3772" y="2784"/>
              <a:ext cx="129" cy="35"/>
            </a:xfrm>
            <a:custGeom>
              <a:avLst/>
              <a:gdLst>
                <a:gd name="txL" fmla="*/ 0 w 225"/>
                <a:gd name="txT" fmla="*/ 0 h 58"/>
                <a:gd name="txR" fmla="*/ 225 w 225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5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4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22" name="Freeform 494"/>
            <p:cNvSpPr/>
            <p:nvPr/>
          </p:nvSpPr>
          <p:spPr>
            <a:xfrm>
              <a:off x="3771" y="2789"/>
              <a:ext cx="129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23" name="Freeform 495"/>
            <p:cNvSpPr/>
            <p:nvPr/>
          </p:nvSpPr>
          <p:spPr>
            <a:xfrm>
              <a:off x="3770" y="2793"/>
              <a:ext cx="128" cy="34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2" y="57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3" y="50"/>
                  </a:lnTo>
                  <a:lnTo>
                    <a:pt x="222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24" name="Freeform 496"/>
            <p:cNvSpPr/>
            <p:nvPr/>
          </p:nvSpPr>
          <p:spPr>
            <a:xfrm>
              <a:off x="3769" y="2797"/>
              <a:ext cx="129" cy="35"/>
            </a:xfrm>
            <a:custGeom>
              <a:avLst/>
              <a:gdLst>
                <a:gd name="txL" fmla="*/ 0 w 224"/>
                <a:gd name="txT" fmla="*/ 0 h 58"/>
                <a:gd name="txR" fmla="*/ 224 w 224"/>
                <a:gd name="txB" fmla="*/ 58 h 58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4" h="58">
                  <a:moveTo>
                    <a:pt x="221" y="57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3" y="50"/>
                  </a:lnTo>
                  <a:lnTo>
                    <a:pt x="221" y="5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25" name="Freeform 497"/>
            <p:cNvSpPr/>
            <p:nvPr/>
          </p:nvSpPr>
          <p:spPr>
            <a:xfrm>
              <a:off x="3769" y="2801"/>
              <a:ext cx="128" cy="32"/>
            </a:xfrm>
            <a:custGeom>
              <a:avLst/>
              <a:gdLst>
                <a:gd name="txL" fmla="*/ 0 w 223"/>
                <a:gd name="txT" fmla="*/ 0 h 54"/>
                <a:gd name="txR" fmla="*/ 223 w 223"/>
                <a:gd name="txB" fmla="*/ 54 h 5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3" h="54">
                  <a:moveTo>
                    <a:pt x="222" y="53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222" y="50"/>
                  </a:lnTo>
                  <a:lnTo>
                    <a:pt x="222" y="5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26" name="Freeform 498"/>
            <p:cNvSpPr/>
            <p:nvPr/>
          </p:nvSpPr>
          <p:spPr>
            <a:xfrm>
              <a:off x="3788" y="2698"/>
              <a:ext cx="127" cy="128"/>
            </a:xfrm>
            <a:custGeom>
              <a:avLst/>
              <a:gdLst>
                <a:gd name="txL" fmla="*/ 0 w 222"/>
                <a:gd name="txT" fmla="*/ 0 h 214"/>
                <a:gd name="txR" fmla="*/ 222 w 222"/>
                <a:gd name="txB" fmla="*/ 214 h 214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1"/>
                </a:cxn>
              </a:cxnLst>
              <a:rect l="txL" t="txT" r="txR" b="txB"/>
              <a:pathLst>
                <a:path w="222" h="214">
                  <a:moveTo>
                    <a:pt x="0" y="88"/>
                  </a:moveTo>
                  <a:lnTo>
                    <a:pt x="0" y="23"/>
                  </a:lnTo>
                  <a:lnTo>
                    <a:pt x="28" y="0"/>
                  </a:lnTo>
                  <a:lnTo>
                    <a:pt x="37" y="12"/>
                  </a:lnTo>
                  <a:lnTo>
                    <a:pt x="89" y="56"/>
                  </a:lnTo>
                  <a:lnTo>
                    <a:pt x="96" y="65"/>
                  </a:lnTo>
                  <a:lnTo>
                    <a:pt x="135" y="86"/>
                  </a:lnTo>
                  <a:lnTo>
                    <a:pt x="199" y="8"/>
                  </a:lnTo>
                  <a:lnTo>
                    <a:pt x="221" y="22"/>
                  </a:lnTo>
                  <a:lnTo>
                    <a:pt x="221" y="78"/>
                  </a:lnTo>
                  <a:lnTo>
                    <a:pt x="131" y="213"/>
                  </a:lnTo>
                  <a:lnTo>
                    <a:pt x="0" y="8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27" name="Freeform 499"/>
            <p:cNvSpPr/>
            <p:nvPr/>
          </p:nvSpPr>
          <p:spPr>
            <a:xfrm>
              <a:off x="4033" y="2680"/>
              <a:ext cx="129" cy="35"/>
            </a:xfrm>
            <a:custGeom>
              <a:avLst/>
              <a:gdLst>
                <a:gd name="txL" fmla="*/ 0 w 226"/>
                <a:gd name="txT" fmla="*/ 0 h 59"/>
                <a:gd name="txR" fmla="*/ 226 w 226"/>
                <a:gd name="txB" fmla="*/ 59 h 59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6" h="59">
                  <a:moveTo>
                    <a:pt x="223" y="58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3" y="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28" name="Freeform 500"/>
            <p:cNvSpPr/>
            <p:nvPr/>
          </p:nvSpPr>
          <p:spPr>
            <a:xfrm>
              <a:off x="4032" y="2684"/>
              <a:ext cx="129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29" name="Freeform 501"/>
            <p:cNvSpPr/>
            <p:nvPr/>
          </p:nvSpPr>
          <p:spPr>
            <a:xfrm>
              <a:off x="4031" y="2688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30" name="Freeform 502"/>
            <p:cNvSpPr/>
            <p:nvPr/>
          </p:nvSpPr>
          <p:spPr>
            <a:xfrm>
              <a:off x="4030" y="2693"/>
              <a:ext cx="129" cy="35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31" name="Freeform 503"/>
            <p:cNvSpPr/>
            <p:nvPr/>
          </p:nvSpPr>
          <p:spPr>
            <a:xfrm>
              <a:off x="4029" y="2698"/>
              <a:ext cx="129" cy="35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32" name="Freeform 504"/>
            <p:cNvSpPr/>
            <p:nvPr/>
          </p:nvSpPr>
          <p:spPr>
            <a:xfrm>
              <a:off x="4028" y="2702"/>
              <a:ext cx="130" cy="35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33" name="Freeform 505"/>
            <p:cNvSpPr/>
            <p:nvPr/>
          </p:nvSpPr>
          <p:spPr>
            <a:xfrm>
              <a:off x="4027" y="2706"/>
              <a:ext cx="130" cy="36"/>
            </a:xfrm>
            <a:custGeom>
              <a:avLst/>
              <a:gdLst>
                <a:gd name="txL" fmla="*/ 0 w 226"/>
                <a:gd name="txT" fmla="*/ 0 h 59"/>
                <a:gd name="txR" fmla="*/ 226 w 226"/>
                <a:gd name="txB" fmla="*/ 59 h 59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59">
                  <a:moveTo>
                    <a:pt x="223" y="58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3" y="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34" name="Freeform 506"/>
            <p:cNvSpPr/>
            <p:nvPr/>
          </p:nvSpPr>
          <p:spPr>
            <a:xfrm>
              <a:off x="4026" y="2711"/>
              <a:ext cx="129" cy="35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35" name="Freeform 507"/>
            <p:cNvSpPr/>
            <p:nvPr/>
          </p:nvSpPr>
          <p:spPr>
            <a:xfrm>
              <a:off x="4025" y="2715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5" y="51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36" name="Freeform 508"/>
            <p:cNvSpPr/>
            <p:nvPr/>
          </p:nvSpPr>
          <p:spPr>
            <a:xfrm>
              <a:off x="4024" y="2720"/>
              <a:ext cx="130" cy="35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37" name="Freeform 509"/>
            <p:cNvSpPr/>
            <p:nvPr/>
          </p:nvSpPr>
          <p:spPr>
            <a:xfrm>
              <a:off x="4023" y="2724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38" name="Freeform 510"/>
            <p:cNvSpPr/>
            <p:nvPr/>
          </p:nvSpPr>
          <p:spPr>
            <a:xfrm>
              <a:off x="4022" y="2728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39" name="Freeform 511"/>
            <p:cNvSpPr/>
            <p:nvPr/>
          </p:nvSpPr>
          <p:spPr>
            <a:xfrm>
              <a:off x="4021" y="2733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40" name="Freeform 512"/>
            <p:cNvSpPr/>
            <p:nvPr/>
          </p:nvSpPr>
          <p:spPr>
            <a:xfrm>
              <a:off x="4020" y="2737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5" y="52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41" name="Freeform 513"/>
            <p:cNvSpPr/>
            <p:nvPr/>
          </p:nvSpPr>
          <p:spPr>
            <a:xfrm>
              <a:off x="4019" y="2742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5" y="51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42" name="Freeform 514"/>
            <p:cNvSpPr/>
            <p:nvPr/>
          </p:nvSpPr>
          <p:spPr>
            <a:xfrm>
              <a:off x="4018" y="2746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43" name="Freeform 515"/>
            <p:cNvSpPr/>
            <p:nvPr/>
          </p:nvSpPr>
          <p:spPr>
            <a:xfrm>
              <a:off x="4017" y="2751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44" name="Freeform 516"/>
            <p:cNvSpPr/>
            <p:nvPr/>
          </p:nvSpPr>
          <p:spPr>
            <a:xfrm>
              <a:off x="4017" y="2755"/>
              <a:ext cx="129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45" name="Freeform 517"/>
            <p:cNvSpPr/>
            <p:nvPr/>
          </p:nvSpPr>
          <p:spPr>
            <a:xfrm>
              <a:off x="4015" y="2760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46" name="Freeform 518"/>
            <p:cNvSpPr/>
            <p:nvPr/>
          </p:nvSpPr>
          <p:spPr>
            <a:xfrm>
              <a:off x="4014" y="2764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5" y="52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47" name="Freeform 519"/>
            <p:cNvSpPr/>
            <p:nvPr/>
          </p:nvSpPr>
          <p:spPr>
            <a:xfrm>
              <a:off x="4014" y="2769"/>
              <a:ext cx="129" cy="35"/>
            </a:xfrm>
            <a:custGeom>
              <a:avLst/>
              <a:gdLst>
                <a:gd name="txL" fmla="*/ 0 w 226"/>
                <a:gd name="txT" fmla="*/ 0 h 59"/>
                <a:gd name="txR" fmla="*/ 226 w 226"/>
                <a:gd name="txB" fmla="*/ 59 h 59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6" h="59">
                  <a:moveTo>
                    <a:pt x="223" y="58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5" y="51"/>
                  </a:lnTo>
                  <a:lnTo>
                    <a:pt x="223" y="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48" name="Freeform 520"/>
            <p:cNvSpPr/>
            <p:nvPr/>
          </p:nvSpPr>
          <p:spPr>
            <a:xfrm>
              <a:off x="4013" y="2773"/>
              <a:ext cx="129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49" name="Freeform 521"/>
            <p:cNvSpPr/>
            <p:nvPr/>
          </p:nvSpPr>
          <p:spPr>
            <a:xfrm>
              <a:off x="4011" y="2778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50" name="Freeform 522"/>
            <p:cNvSpPr/>
            <p:nvPr/>
          </p:nvSpPr>
          <p:spPr>
            <a:xfrm>
              <a:off x="4011" y="2782"/>
              <a:ext cx="129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51" name="Freeform 523"/>
            <p:cNvSpPr/>
            <p:nvPr/>
          </p:nvSpPr>
          <p:spPr>
            <a:xfrm>
              <a:off x="4010" y="2787"/>
              <a:ext cx="129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52" name="Freeform 524"/>
            <p:cNvSpPr/>
            <p:nvPr/>
          </p:nvSpPr>
          <p:spPr>
            <a:xfrm>
              <a:off x="4009" y="2791"/>
              <a:ext cx="129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2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53" name="Freeform 525"/>
            <p:cNvSpPr/>
            <p:nvPr/>
          </p:nvSpPr>
          <p:spPr>
            <a:xfrm>
              <a:off x="4008" y="2795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54" name="Freeform 526"/>
            <p:cNvSpPr/>
            <p:nvPr/>
          </p:nvSpPr>
          <p:spPr>
            <a:xfrm>
              <a:off x="4007" y="2800"/>
              <a:ext cx="129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55" name="Freeform 527"/>
            <p:cNvSpPr/>
            <p:nvPr/>
          </p:nvSpPr>
          <p:spPr>
            <a:xfrm>
              <a:off x="4006" y="2805"/>
              <a:ext cx="129" cy="35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56" name="Freeform 528"/>
            <p:cNvSpPr/>
            <p:nvPr/>
          </p:nvSpPr>
          <p:spPr>
            <a:xfrm>
              <a:off x="4005" y="2809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57" name="Freeform 529"/>
            <p:cNvSpPr/>
            <p:nvPr/>
          </p:nvSpPr>
          <p:spPr>
            <a:xfrm>
              <a:off x="4005" y="2814"/>
              <a:ext cx="129" cy="33"/>
            </a:xfrm>
            <a:custGeom>
              <a:avLst/>
              <a:gdLst>
                <a:gd name="txL" fmla="*/ 0 w 225"/>
                <a:gd name="txT" fmla="*/ 0 h 56"/>
                <a:gd name="txR" fmla="*/ 225 w 225"/>
                <a:gd name="txB" fmla="*/ 56 h 56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5" h="56">
                  <a:moveTo>
                    <a:pt x="223" y="55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224" y="51"/>
                  </a:lnTo>
                  <a:lnTo>
                    <a:pt x="223" y="55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58" name="Freeform 530"/>
            <p:cNvSpPr/>
            <p:nvPr/>
          </p:nvSpPr>
          <p:spPr>
            <a:xfrm>
              <a:off x="4026" y="2706"/>
              <a:ext cx="127" cy="127"/>
            </a:xfrm>
            <a:custGeom>
              <a:avLst/>
              <a:gdLst>
                <a:gd name="txL" fmla="*/ 0 w 221"/>
                <a:gd name="txT" fmla="*/ 0 h 213"/>
                <a:gd name="txR" fmla="*/ 221 w 221"/>
                <a:gd name="txB" fmla="*/ 213 h 213"/>
              </a:gdLst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</a:cxnLst>
              <a:rect l="txL" t="txT" r="txR" b="txB"/>
              <a:pathLst>
                <a:path w="221" h="213">
                  <a:moveTo>
                    <a:pt x="6" y="10"/>
                  </a:moveTo>
                  <a:lnTo>
                    <a:pt x="22" y="0"/>
                  </a:lnTo>
                  <a:lnTo>
                    <a:pt x="23" y="2"/>
                  </a:lnTo>
                  <a:lnTo>
                    <a:pt x="63" y="53"/>
                  </a:lnTo>
                  <a:lnTo>
                    <a:pt x="67" y="58"/>
                  </a:lnTo>
                  <a:lnTo>
                    <a:pt x="69" y="60"/>
                  </a:lnTo>
                  <a:lnTo>
                    <a:pt x="74" y="67"/>
                  </a:lnTo>
                  <a:lnTo>
                    <a:pt x="81" y="76"/>
                  </a:lnTo>
                  <a:lnTo>
                    <a:pt x="86" y="82"/>
                  </a:lnTo>
                  <a:lnTo>
                    <a:pt x="123" y="65"/>
                  </a:lnTo>
                  <a:lnTo>
                    <a:pt x="126" y="63"/>
                  </a:lnTo>
                  <a:lnTo>
                    <a:pt x="135" y="51"/>
                  </a:lnTo>
                  <a:lnTo>
                    <a:pt x="153" y="36"/>
                  </a:lnTo>
                  <a:lnTo>
                    <a:pt x="190" y="5"/>
                  </a:lnTo>
                  <a:lnTo>
                    <a:pt x="194" y="0"/>
                  </a:lnTo>
                  <a:lnTo>
                    <a:pt x="220" y="23"/>
                  </a:lnTo>
                  <a:lnTo>
                    <a:pt x="220" y="83"/>
                  </a:lnTo>
                  <a:lnTo>
                    <a:pt x="218" y="86"/>
                  </a:lnTo>
                  <a:lnTo>
                    <a:pt x="168" y="134"/>
                  </a:lnTo>
                  <a:lnTo>
                    <a:pt x="134" y="166"/>
                  </a:lnTo>
                  <a:lnTo>
                    <a:pt x="106" y="193"/>
                  </a:lnTo>
                  <a:lnTo>
                    <a:pt x="86" y="211"/>
                  </a:lnTo>
                  <a:lnTo>
                    <a:pt x="84" y="212"/>
                  </a:lnTo>
                  <a:lnTo>
                    <a:pt x="83" y="210"/>
                  </a:lnTo>
                  <a:lnTo>
                    <a:pt x="72" y="193"/>
                  </a:lnTo>
                  <a:lnTo>
                    <a:pt x="62" y="175"/>
                  </a:lnTo>
                  <a:lnTo>
                    <a:pt x="60" y="173"/>
                  </a:lnTo>
                  <a:lnTo>
                    <a:pt x="55" y="165"/>
                  </a:lnTo>
                  <a:lnTo>
                    <a:pt x="50" y="156"/>
                  </a:lnTo>
                  <a:lnTo>
                    <a:pt x="18" y="105"/>
                  </a:lnTo>
                  <a:lnTo>
                    <a:pt x="1" y="77"/>
                  </a:lnTo>
                  <a:lnTo>
                    <a:pt x="0" y="75"/>
                  </a:lnTo>
                  <a:lnTo>
                    <a:pt x="0" y="14"/>
                  </a:lnTo>
                  <a:lnTo>
                    <a:pt x="6" y="1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59" name="Freeform 531"/>
            <p:cNvSpPr/>
            <p:nvPr/>
          </p:nvSpPr>
          <p:spPr>
            <a:xfrm>
              <a:off x="4033" y="2680"/>
              <a:ext cx="129" cy="35"/>
            </a:xfrm>
            <a:custGeom>
              <a:avLst/>
              <a:gdLst>
                <a:gd name="txL" fmla="*/ 0 w 226"/>
                <a:gd name="txT" fmla="*/ 0 h 59"/>
                <a:gd name="txR" fmla="*/ 226 w 226"/>
                <a:gd name="txB" fmla="*/ 59 h 59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6" h="59">
                  <a:moveTo>
                    <a:pt x="223" y="58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3" y="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60" name="Freeform 532"/>
            <p:cNvSpPr/>
            <p:nvPr/>
          </p:nvSpPr>
          <p:spPr>
            <a:xfrm>
              <a:off x="4032" y="2684"/>
              <a:ext cx="129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61" name="Freeform 533"/>
            <p:cNvSpPr/>
            <p:nvPr/>
          </p:nvSpPr>
          <p:spPr>
            <a:xfrm>
              <a:off x="4031" y="2688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62" name="Freeform 534"/>
            <p:cNvSpPr/>
            <p:nvPr/>
          </p:nvSpPr>
          <p:spPr>
            <a:xfrm>
              <a:off x="4030" y="2693"/>
              <a:ext cx="129" cy="35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63" name="Freeform 535"/>
            <p:cNvSpPr/>
            <p:nvPr/>
          </p:nvSpPr>
          <p:spPr>
            <a:xfrm>
              <a:off x="4029" y="2698"/>
              <a:ext cx="129" cy="35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64" name="Freeform 536"/>
            <p:cNvSpPr/>
            <p:nvPr/>
          </p:nvSpPr>
          <p:spPr>
            <a:xfrm>
              <a:off x="4028" y="2702"/>
              <a:ext cx="130" cy="35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65" name="Freeform 537"/>
            <p:cNvSpPr/>
            <p:nvPr/>
          </p:nvSpPr>
          <p:spPr>
            <a:xfrm>
              <a:off x="4027" y="2706"/>
              <a:ext cx="130" cy="36"/>
            </a:xfrm>
            <a:custGeom>
              <a:avLst/>
              <a:gdLst>
                <a:gd name="txL" fmla="*/ 0 w 226"/>
                <a:gd name="txT" fmla="*/ 0 h 59"/>
                <a:gd name="txR" fmla="*/ 226 w 226"/>
                <a:gd name="txB" fmla="*/ 59 h 59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59">
                  <a:moveTo>
                    <a:pt x="223" y="58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3" y="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66" name="Freeform 538"/>
            <p:cNvSpPr/>
            <p:nvPr/>
          </p:nvSpPr>
          <p:spPr>
            <a:xfrm>
              <a:off x="4026" y="2711"/>
              <a:ext cx="129" cy="35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67" name="Freeform 539"/>
            <p:cNvSpPr/>
            <p:nvPr/>
          </p:nvSpPr>
          <p:spPr>
            <a:xfrm>
              <a:off x="4025" y="2715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5" y="51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68" name="Freeform 540"/>
            <p:cNvSpPr/>
            <p:nvPr/>
          </p:nvSpPr>
          <p:spPr>
            <a:xfrm>
              <a:off x="4024" y="2720"/>
              <a:ext cx="130" cy="35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69" name="Freeform 541"/>
            <p:cNvSpPr/>
            <p:nvPr/>
          </p:nvSpPr>
          <p:spPr>
            <a:xfrm>
              <a:off x="4023" y="2724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70" name="Freeform 542"/>
            <p:cNvSpPr/>
            <p:nvPr/>
          </p:nvSpPr>
          <p:spPr>
            <a:xfrm>
              <a:off x="4022" y="2728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71" name="Freeform 543"/>
            <p:cNvSpPr/>
            <p:nvPr/>
          </p:nvSpPr>
          <p:spPr>
            <a:xfrm>
              <a:off x="4021" y="2733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72" name="Freeform 544"/>
            <p:cNvSpPr/>
            <p:nvPr/>
          </p:nvSpPr>
          <p:spPr>
            <a:xfrm>
              <a:off x="4020" y="2737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5" y="52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73" name="Freeform 545"/>
            <p:cNvSpPr/>
            <p:nvPr/>
          </p:nvSpPr>
          <p:spPr>
            <a:xfrm>
              <a:off x="4019" y="2742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5" y="51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74" name="Freeform 546"/>
            <p:cNvSpPr/>
            <p:nvPr/>
          </p:nvSpPr>
          <p:spPr>
            <a:xfrm>
              <a:off x="4018" y="2746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75" name="Freeform 547"/>
            <p:cNvSpPr/>
            <p:nvPr/>
          </p:nvSpPr>
          <p:spPr>
            <a:xfrm>
              <a:off x="4017" y="2751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76" name="Freeform 548"/>
            <p:cNvSpPr/>
            <p:nvPr/>
          </p:nvSpPr>
          <p:spPr>
            <a:xfrm>
              <a:off x="4017" y="2755"/>
              <a:ext cx="129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77" name="Freeform 549"/>
            <p:cNvSpPr/>
            <p:nvPr/>
          </p:nvSpPr>
          <p:spPr>
            <a:xfrm>
              <a:off x="4015" y="2760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78" name="Freeform 550"/>
            <p:cNvSpPr/>
            <p:nvPr/>
          </p:nvSpPr>
          <p:spPr>
            <a:xfrm>
              <a:off x="4014" y="2764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5" y="52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79" name="Freeform 551"/>
            <p:cNvSpPr/>
            <p:nvPr/>
          </p:nvSpPr>
          <p:spPr>
            <a:xfrm>
              <a:off x="4014" y="2769"/>
              <a:ext cx="129" cy="35"/>
            </a:xfrm>
            <a:custGeom>
              <a:avLst/>
              <a:gdLst>
                <a:gd name="txL" fmla="*/ 0 w 226"/>
                <a:gd name="txT" fmla="*/ 0 h 59"/>
                <a:gd name="txR" fmla="*/ 226 w 226"/>
                <a:gd name="txB" fmla="*/ 59 h 59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6" h="59">
                  <a:moveTo>
                    <a:pt x="223" y="58"/>
                  </a:moveTo>
                  <a:lnTo>
                    <a:pt x="0" y="7"/>
                  </a:lnTo>
                  <a:lnTo>
                    <a:pt x="1" y="0"/>
                  </a:lnTo>
                  <a:lnTo>
                    <a:pt x="225" y="51"/>
                  </a:lnTo>
                  <a:lnTo>
                    <a:pt x="223" y="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80" name="Freeform 552"/>
            <p:cNvSpPr/>
            <p:nvPr/>
          </p:nvSpPr>
          <p:spPr>
            <a:xfrm>
              <a:off x="4013" y="2773"/>
              <a:ext cx="129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81" name="Freeform 553"/>
            <p:cNvSpPr/>
            <p:nvPr/>
          </p:nvSpPr>
          <p:spPr>
            <a:xfrm>
              <a:off x="4011" y="2778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82" name="Freeform 554"/>
            <p:cNvSpPr/>
            <p:nvPr/>
          </p:nvSpPr>
          <p:spPr>
            <a:xfrm>
              <a:off x="4011" y="2782"/>
              <a:ext cx="129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83" name="Freeform 555"/>
            <p:cNvSpPr/>
            <p:nvPr/>
          </p:nvSpPr>
          <p:spPr>
            <a:xfrm>
              <a:off x="4010" y="2787"/>
              <a:ext cx="129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84" name="Freeform 556"/>
            <p:cNvSpPr/>
            <p:nvPr/>
          </p:nvSpPr>
          <p:spPr>
            <a:xfrm>
              <a:off x="4009" y="2791"/>
              <a:ext cx="129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2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85" name="Freeform 557"/>
            <p:cNvSpPr/>
            <p:nvPr/>
          </p:nvSpPr>
          <p:spPr>
            <a:xfrm>
              <a:off x="4008" y="2795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86" name="Freeform 558"/>
            <p:cNvSpPr/>
            <p:nvPr/>
          </p:nvSpPr>
          <p:spPr>
            <a:xfrm>
              <a:off x="4007" y="2800"/>
              <a:ext cx="129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1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87" name="Freeform 559"/>
            <p:cNvSpPr/>
            <p:nvPr/>
          </p:nvSpPr>
          <p:spPr>
            <a:xfrm>
              <a:off x="4006" y="2805"/>
              <a:ext cx="129" cy="35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4" y="59"/>
                  </a:moveTo>
                  <a:lnTo>
                    <a:pt x="0" y="7"/>
                  </a:lnTo>
                  <a:lnTo>
                    <a:pt x="2" y="0"/>
                  </a:lnTo>
                  <a:lnTo>
                    <a:pt x="225" y="51"/>
                  </a:lnTo>
                  <a:lnTo>
                    <a:pt x="2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88" name="Freeform 560"/>
            <p:cNvSpPr/>
            <p:nvPr/>
          </p:nvSpPr>
          <p:spPr>
            <a:xfrm>
              <a:off x="4005" y="2809"/>
              <a:ext cx="130" cy="36"/>
            </a:xfrm>
            <a:custGeom>
              <a:avLst/>
              <a:gdLst>
                <a:gd name="txL" fmla="*/ 0 w 226"/>
                <a:gd name="txT" fmla="*/ 0 h 60"/>
                <a:gd name="txR" fmla="*/ 226 w 22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6" h="60">
                  <a:moveTo>
                    <a:pt x="223" y="59"/>
                  </a:moveTo>
                  <a:lnTo>
                    <a:pt x="0" y="8"/>
                  </a:lnTo>
                  <a:lnTo>
                    <a:pt x="1" y="0"/>
                  </a:lnTo>
                  <a:lnTo>
                    <a:pt x="225" y="52"/>
                  </a:lnTo>
                  <a:lnTo>
                    <a:pt x="223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89" name="Freeform 561"/>
            <p:cNvSpPr/>
            <p:nvPr/>
          </p:nvSpPr>
          <p:spPr>
            <a:xfrm>
              <a:off x="4005" y="2814"/>
              <a:ext cx="129" cy="33"/>
            </a:xfrm>
            <a:custGeom>
              <a:avLst/>
              <a:gdLst>
                <a:gd name="txL" fmla="*/ 0 w 225"/>
                <a:gd name="txT" fmla="*/ 0 h 56"/>
                <a:gd name="txR" fmla="*/ 225 w 225"/>
                <a:gd name="txB" fmla="*/ 56 h 56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25" h="56">
                  <a:moveTo>
                    <a:pt x="223" y="55"/>
                  </a:moveTo>
                  <a:lnTo>
                    <a:pt x="0" y="3"/>
                  </a:lnTo>
                  <a:lnTo>
                    <a:pt x="1" y="0"/>
                  </a:lnTo>
                  <a:lnTo>
                    <a:pt x="224" y="51"/>
                  </a:lnTo>
                  <a:lnTo>
                    <a:pt x="223" y="55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90" name="Freeform 562"/>
            <p:cNvSpPr/>
            <p:nvPr/>
          </p:nvSpPr>
          <p:spPr>
            <a:xfrm>
              <a:off x="4026" y="2706"/>
              <a:ext cx="127" cy="127"/>
            </a:xfrm>
            <a:custGeom>
              <a:avLst/>
              <a:gdLst>
                <a:gd name="txL" fmla="*/ 0 w 221"/>
                <a:gd name="txT" fmla="*/ 0 h 213"/>
                <a:gd name="txR" fmla="*/ 221 w 221"/>
                <a:gd name="txB" fmla="*/ 213 h 213"/>
              </a:gdLst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</a:cxnLst>
              <a:rect l="txL" t="txT" r="txR" b="txB"/>
              <a:pathLst>
                <a:path w="221" h="213">
                  <a:moveTo>
                    <a:pt x="6" y="10"/>
                  </a:moveTo>
                  <a:lnTo>
                    <a:pt x="22" y="0"/>
                  </a:lnTo>
                  <a:lnTo>
                    <a:pt x="23" y="2"/>
                  </a:lnTo>
                  <a:lnTo>
                    <a:pt x="63" y="53"/>
                  </a:lnTo>
                  <a:lnTo>
                    <a:pt x="67" y="58"/>
                  </a:lnTo>
                  <a:lnTo>
                    <a:pt x="69" y="60"/>
                  </a:lnTo>
                  <a:lnTo>
                    <a:pt x="74" y="67"/>
                  </a:lnTo>
                  <a:lnTo>
                    <a:pt x="81" y="76"/>
                  </a:lnTo>
                  <a:lnTo>
                    <a:pt x="86" y="82"/>
                  </a:lnTo>
                  <a:lnTo>
                    <a:pt x="123" y="65"/>
                  </a:lnTo>
                  <a:lnTo>
                    <a:pt x="126" y="63"/>
                  </a:lnTo>
                  <a:lnTo>
                    <a:pt x="135" y="51"/>
                  </a:lnTo>
                  <a:lnTo>
                    <a:pt x="153" y="36"/>
                  </a:lnTo>
                  <a:lnTo>
                    <a:pt x="190" y="5"/>
                  </a:lnTo>
                  <a:lnTo>
                    <a:pt x="194" y="0"/>
                  </a:lnTo>
                  <a:lnTo>
                    <a:pt x="220" y="23"/>
                  </a:lnTo>
                  <a:lnTo>
                    <a:pt x="220" y="83"/>
                  </a:lnTo>
                  <a:lnTo>
                    <a:pt x="218" y="86"/>
                  </a:lnTo>
                  <a:lnTo>
                    <a:pt x="168" y="134"/>
                  </a:lnTo>
                  <a:lnTo>
                    <a:pt x="134" y="166"/>
                  </a:lnTo>
                  <a:lnTo>
                    <a:pt x="106" y="193"/>
                  </a:lnTo>
                  <a:lnTo>
                    <a:pt x="86" y="211"/>
                  </a:lnTo>
                  <a:lnTo>
                    <a:pt x="84" y="212"/>
                  </a:lnTo>
                  <a:lnTo>
                    <a:pt x="83" y="210"/>
                  </a:lnTo>
                  <a:lnTo>
                    <a:pt x="72" y="193"/>
                  </a:lnTo>
                  <a:lnTo>
                    <a:pt x="62" y="175"/>
                  </a:lnTo>
                  <a:lnTo>
                    <a:pt x="60" y="173"/>
                  </a:lnTo>
                  <a:lnTo>
                    <a:pt x="55" y="165"/>
                  </a:lnTo>
                  <a:lnTo>
                    <a:pt x="50" y="156"/>
                  </a:lnTo>
                  <a:lnTo>
                    <a:pt x="18" y="105"/>
                  </a:lnTo>
                  <a:lnTo>
                    <a:pt x="1" y="77"/>
                  </a:lnTo>
                  <a:lnTo>
                    <a:pt x="0" y="75"/>
                  </a:lnTo>
                  <a:lnTo>
                    <a:pt x="0" y="14"/>
                  </a:lnTo>
                  <a:lnTo>
                    <a:pt x="6" y="1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91" name="Freeform 563"/>
            <p:cNvSpPr/>
            <p:nvPr/>
          </p:nvSpPr>
          <p:spPr>
            <a:xfrm>
              <a:off x="3803" y="2552"/>
              <a:ext cx="133" cy="37"/>
            </a:xfrm>
            <a:custGeom>
              <a:avLst/>
              <a:gdLst>
                <a:gd name="txL" fmla="*/ 0 w 231"/>
                <a:gd name="txT" fmla="*/ 0 h 61"/>
                <a:gd name="txR" fmla="*/ 231 w 231"/>
                <a:gd name="txB" fmla="*/ 61 h 61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1">
                  <a:moveTo>
                    <a:pt x="227" y="60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7" y="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92" name="Freeform 564"/>
            <p:cNvSpPr/>
            <p:nvPr/>
          </p:nvSpPr>
          <p:spPr>
            <a:xfrm>
              <a:off x="3802" y="2558"/>
              <a:ext cx="132" cy="36"/>
            </a:xfrm>
            <a:custGeom>
              <a:avLst/>
              <a:gdLst>
                <a:gd name="txL" fmla="*/ 0 w 230"/>
                <a:gd name="txT" fmla="*/ 0 h 62"/>
                <a:gd name="txR" fmla="*/ 230 w 230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2">
                  <a:moveTo>
                    <a:pt x="227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29" y="51"/>
                  </a:lnTo>
                  <a:lnTo>
                    <a:pt x="227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93" name="Freeform 565"/>
            <p:cNvSpPr/>
            <p:nvPr/>
          </p:nvSpPr>
          <p:spPr>
            <a:xfrm>
              <a:off x="3801" y="2563"/>
              <a:ext cx="132" cy="37"/>
            </a:xfrm>
            <a:custGeom>
              <a:avLst/>
              <a:gdLst>
                <a:gd name="txL" fmla="*/ 0 w 230"/>
                <a:gd name="txT" fmla="*/ 0 h 61"/>
                <a:gd name="txR" fmla="*/ 230 w 230"/>
                <a:gd name="txB" fmla="*/ 61 h 61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1">
                  <a:moveTo>
                    <a:pt x="227" y="60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29" y="51"/>
                  </a:lnTo>
                  <a:lnTo>
                    <a:pt x="227" y="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94" name="Freeform 566"/>
            <p:cNvSpPr/>
            <p:nvPr/>
          </p:nvSpPr>
          <p:spPr>
            <a:xfrm>
              <a:off x="3800" y="2569"/>
              <a:ext cx="132" cy="37"/>
            </a:xfrm>
            <a:custGeom>
              <a:avLst/>
              <a:gdLst>
                <a:gd name="txL" fmla="*/ 0 w 230"/>
                <a:gd name="txT" fmla="*/ 0 h 62"/>
                <a:gd name="txR" fmla="*/ 230 w 230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2">
                  <a:moveTo>
                    <a:pt x="227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29" y="51"/>
                  </a:lnTo>
                  <a:lnTo>
                    <a:pt x="227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95" name="Freeform 567"/>
            <p:cNvSpPr/>
            <p:nvPr/>
          </p:nvSpPr>
          <p:spPr>
            <a:xfrm>
              <a:off x="3799" y="2575"/>
              <a:ext cx="132" cy="36"/>
            </a:xfrm>
            <a:custGeom>
              <a:avLst/>
              <a:gdLst>
                <a:gd name="txL" fmla="*/ 0 w 230"/>
                <a:gd name="txT" fmla="*/ 0 h 61"/>
                <a:gd name="txR" fmla="*/ 230 w 230"/>
                <a:gd name="txB" fmla="*/ 61 h 61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1">
                  <a:moveTo>
                    <a:pt x="227" y="60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29" y="51"/>
                  </a:lnTo>
                  <a:lnTo>
                    <a:pt x="227" y="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96" name="Freeform 568"/>
            <p:cNvSpPr/>
            <p:nvPr/>
          </p:nvSpPr>
          <p:spPr>
            <a:xfrm>
              <a:off x="3797" y="2580"/>
              <a:ext cx="132" cy="37"/>
            </a:xfrm>
            <a:custGeom>
              <a:avLst/>
              <a:gdLst>
                <a:gd name="txL" fmla="*/ 0 w 230"/>
                <a:gd name="txT" fmla="*/ 0 h 62"/>
                <a:gd name="txR" fmla="*/ 230 w 230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2">
                  <a:moveTo>
                    <a:pt x="227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29" y="51"/>
                  </a:lnTo>
                  <a:lnTo>
                    <a:pt x="227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97" name="Freeform 569"/>
            <p:cNvSpPr/>
            <p:nvPr/>
          </p:nvSpPr>
          <p:spPr>
            <a:xfrm>
              <a:off x="3796" y="2586"/>
              <a:ext cx="132" cy="36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10"/>
                  </a:lnTo>
                  <a:lnTo>
                    <a:pt x="3" y="0"/>
                  </a:lnTo>
                  <a:lnTo>
                    <a:pt x="230" y="52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98" name="Freeform 570"/>
            <p:cNvSpPr/>
            <p:nvPr/>
          </p:nvSpPr>
          <p:spPr>
            <a:xfrm>
              <a:off x="3795" y="2591"/>
              <a:ext cx="132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699" name="Freeform 571"/>
            <p:cNvSpPr/>
            <p:nvPr/>
          </p:nvSpPr>
          <p:spPr>
            <a:xfrm>
              <a:off x="3793" y="2597"/>
              <a:ext cx="133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0" y="52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00" name="Freeform 572"/>
            <p:cNvSpPr/>
            <p:nvPr/>
          </p:nvSpPr>
          <p:spPr>
            <a:xfrm>
              <a:off x="3792" y="2603"/>
              <a:ext cx="133" cy="36"/>
            </a:xfrm>
            <a:custGeom>
              <a:avLst/>
              <a:gdLst>
                <a:gd name="txL" fmla="*/ 0 w 231"/>
                <a:gd name="txT" fmla="*/ 0 h 61"/>
                <a:gd name="txR" fmla="*/ 231 w 231"/>
                <a:gd name="txB" fmla="*/ 61 h 61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1">
                  <a:moveTo>
                    <a:pt x="228" y="60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8" y="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01" name="Freeform 573"/>
            <p:cNvSpPr/>
            <p:nvPr/>
          </p:nvSpPr>
          <p:spPr>
            <a:xfrm>
              <a:off x="3791" y="2608"/>
              <a:ext cx="133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02" name="Freeform 574"/>
            <p:cNvSpPr/>
            <p:nvPr/>
          </p:nvSpPr>
          <p:spPr>
            <a:xfrm>
              <a:off x="3790" y="2614"/>
              <a:ext cx="133" cy="36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0" y="52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03" name="Freeform 575"/>
            <p:cNvSpPr/>
            <p:nvPr/>
          </p:nvSpPr>
          <p:spPr>
            <a:xfrm>
              <a:off x="3789" y="2619"/>
              <a:ext cx="132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04" name="Freeform 576"/>
            <p:cNvSpPr/>
            <p:nvPr/>
          </p:nvSpPr>
          <p:spPr>
            <a:xfrm>
              <a:off x="3788" y="2625"/>
              <a:ext cx="132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2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05" name="Freeform 577"/>
            <p:cNvSpPr/>
            <p:nvPr/>
          </p:nvSpPr>
          <p:spPr>
            <a:xfrm>
              <a:off x="3787" y="2630"/>
              <a:ext cx="132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0" y="52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06" name="Freeform 578"/>
            <p:cNvSpPr/>
            <p:nvPr/>
          </p:nvSpPr>
          <p:spPr>
            <a:xfrm>
              <a:off x="3785" y="2636"/>
              <a:ext cx="133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07" name="Freeform 579"/>
            <p:cNvSpPr/>
            <p:nvPr/>
          </p:nvSpPr>
          <p:spPr>
            <a:xfrm>
              <a:off x="3784" y="2642"/>
              <a:ext cx="133" cy="36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0" y="52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08" name="Freeform 580"/>
            <p:cNvSpPr/>
            <p:nvPr/>
          </p:nvSpPr>
          <p:spPr>
            <a:xfrm>
              <a:off x="3783" y="2647"/>
              <a:ext cx="133" cy="37"/>
            </a:xfrm>
            <a:custGeom>
              <a:avLst/>
              <a:gdLst>
                <a:gd name="txL" fmla="*/ 0 w 231"/>
                <a:gd name="txT" fmla="*/ 0 h 61"/>
                <a:gd name="txR" fmla="*/ 231 w 231"/>
                <a:gd name="txB" fmla="*/ 61 h 61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1">
                  <a:moveTo>
                    <a:pt x="227" y="60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7" y="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09" name="Freeform 581"/>
            <p:cNvSpPr/>
            <p:nvPr/>
          </p:nvSpPr>
          <p:spPr>
            <a:xfrm>
              <a:off x="3782" y="2653"/>
              <a:ext cx="132" cy="37"/>
            </a:xfrm>
            <a:custGeom>
              <a:avLst/>
              <a:gdLst>
                <a:gd name="txL" fmla="*/ 0 w 230"/>
                <a:gd name="txT" fmla="*/ 0 h 62"/>
                <a:gd name="txR" fmla="*/ 230 w 230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2">
                  <a:moveTo>
                    <a:pt x="227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29" y="51"/>
                  </a:lnTo>
                  <a:lnTo>
                    <a:pt x="227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10" name="Freeform 582"/>
            <p:cNvSpPr/>
            <p:nvPr/>
          </p:nvSpPr>
          <p:spPr>
            <a:xfrm>
              <a:off x="3781" y="2658"/>
              <a:ext cx="132" cy="37"/>
            </a:xfrm>
            <a:custGeom>
              <a:avLst/>
              <a:gdLst>
                <a:gd name="txL" fmla="*/ 0 w 230"/>
                <a:gd name="txT" fmla="*/ 0 h 62"/>
                <a:gd name="txR" fmla="*/ 230 w 230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2">
                  <a:moveTo>
                    <a:pt x="227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29" y="52"/>
                  </a:lnTo>
                  <a:lnTo>
                    <a:pt x="227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11" name="Freeform 583"/>
            <p:cNvSpPr/>
            <p:nvPr/>
          </p:nvSpPr>
          <p:spPr>
            <a:xfrm>
              <a:off x="3780" y="2664"/>
              <a:ext cx="132" cy="37"/>
            </a:xfrm>
            <a:custGeom>
              <a:avLst/>
              <a:gdLst>
                <a:gd name="txL" fmla="*/ 0 w 230"/>
                <a:gd name="txT" fmla="*/ 0 h 62"/>
                <a:gd name="txR" fmla="*/ 230 w 230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2">
                  <a:moveTo>
                    <a:pt x="227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29" y="51"/>
                  </a:lnTo>
                  <a:lnTo>
                    <a:pt x="227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12" name="Freeform 584"/>
            <p:cNvSpPr/>
            <p:nvPr/>
          </p:nvSpPr>
          <p:spPr>
            <a:xfrm>
              <a:off x="3779" y="2670"/>
              <a:ext cx="131" cy="36"/>
            </a:xfrm>
            <a:custGeom>
              <a:avLst/>
              <a:gdLst>
                <a:gd name="txL" fmla="*/ 0 w 230"/>
                <a:gd name="txT" fmla="*/ 0 h 62"/>
                <a:gd name="txR" fmla="*/ 230 w 230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2">
                  <a:moveTo>
                    <a:pt x="227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29" y="52"/>
                  </a:lnTo>
                  <a:lnTo>
                    <a:pt x="227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13" name="Freeform 585"/>
            <p:cNvSpPr/>
            <p:nvPr/>
          </p:nvSpPr>
          <p:spPr>
            <a:xfrm>
              <a:off x="3777" y="2675"/>
              <a:ext cx="132" cy="37"/>
            </a:xfrm>
            <a:custGeom>
              <a:avLst/>
              <a:gdLst>
                <a:gd name="txL" fmla="*/ 0 w 230"/>
                <a:gd name="txT" fmla="*/ 0 h 62"/>
                <a:gd name="txR" fmla="*/ 230 w 230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2">
                  <a:moveTo>
                    <a:pt x="227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29" y="52"/>
                  </a:lnTo>
                  <a:lnTo>
                    <a:pt x="227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14" name="Freeform 586"/>
            <p:cNvSpPr/>
            <p:nvPr/>
          </p:nvSpPr>
          <p:spPr>
            <a:xfrm>
              <a:off x="3776" y="2681"/>
              <a:ext cx="132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9"/>
                  </a:lnTo>
                  <a:lnTo>
                    <a:pt x="3" y="0"/>
                  </a:lnTo>
                  <a:lnTo>
                    <a:pt x="230" y="51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15" name="Freeform 587"/>
            <p:cNvSpPr/>
            <p:nvPr/>
          </p:nvSpPr>
          <p:spPr>
            <a:xfrm>
              <a:off x="3775" y="2686"/>
              <a:ext cx="132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0" y="52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16" name="Freeform 588"/>
            <p:cNvSpPr/>
            <p:nvPr/>
          </p:nvSpPr>
          <p:spPr>
            <a:xfrm>
              <a:off x="3773" y="2692"/>
              <a:ext cx="133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17" name="Freeform 589"/>
            <p:cNvSpPr/>
            <p:nvPr/>
          </p:nvSpPr>
          <p:spPr>
            <a:xfrm>
              <a:off x="3772" y="2698"/>
              <a:ext cx="133" cy="36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0" y="52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18" name="Freeform 590"/>
            <p:cNvSpPr/>
            <p:nvPr/>
          </p:nvSpPr>
          <p:spPr>
            <a:xfrm>
              <a:off x="3772" y="2703"/>
              <a:ext cx="132" cy="37"/>
            </a:xfrm>
            <a:custGeom>
              <a:avLst/>
              <a:gdLst>
                <a:gd name="txL" fmla="*/ 0 w 230"/>
                <a:gd name="txT" fmla="*/ 0 h 61"/>
                <a:gd name="txR" fmla="*/ 230 w 230"/>
                <a:gd name="txB" fmla="*/ 61 h 61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1">
                  <a:moveTo>
                    <a:pt x="227" y="60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229" y="51"/>
                  </a:lnTo>
                  <a:lnTo>
                    <a:pt x="227" y="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19" name="Freeform 591"/>
            <p:cNvSpPr/>
            <p:nvPr/>
          </p:nvSpPr>
          <p:spPr>
            <a:xfrm>
              <a:off x="3770" y="2709"/>
              <a:ext cx="132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10"/>
                  </a:lnTo>
                  <a:lnTo>
                    <a:pt x="3" y="0"/>
                  </a:lnTo>
                  <a:lnTo>
                    <a:pt x="230" y="51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20" name="Freeform 592"/>
            <p:cNvSpPr/>
            <p:nvPr/>
          </p:nvSpPr>
          <p:spPr>
            <a:xfrm>
              <a:off x="3769" y="2715"/>
              <a:ext cx="132" cy="36"/>
            </a:xfrm>
            <a:custGeom>
              <a:avLst/>
              <a:gdLst>
                <a:gd name="txL" fmla="*/ 0 w 231"/>
                <a:gd name="txT" fmla="*/ 0 h 61"/>
                <a:gd name="txR" fmla="*/ 231 w 231"/>
                <a:gd name="txB" fmla="*/ 61 h 61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1">
                  <a:moveTo>
                    <a:pt x="228" y="60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8" y="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21" name="Freeform 593"/>
            <p:cNvSpPr/>
            <p:nvPr/>
          </p:nvSpPr>
          <p:spPr>
            <a:xfrm>
              <a:off x="3768" y="2720"/>
              <a:ext cx="132" cy="34"/>
            </a:xfrm>
            <a:custGeom>
              <a:avLst/>
              <a:gdLst>
                <a:gd name="txL" fmla="*/ 0 w 230"/>
                <a:gd name="txT" fmla="*/ 0 h 57"/>
                <a:gd name="txR" fmla="*/ 230 w 230"/>
                <a:gd name="txB" fmla="*/ 57 h 57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57">
                  <a:moveTo>
                    <a:pt x="228" y="56"/>
                  </a:moveTo>
                  <a:lnTo>
                    <a:pt x="0" y="5"/>
                  </a:lnTo>
                  <a:lnTo>
                    <a:pt x="1" y="0"/>
                  </a:lnTo>
                  <a:lnTo>
                    <a:pt x="229" y="51"/>
                  </a:lnTo>
                  <a:lnTo>
                    <a:pt x="228" y="5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22" name="Freeform 594"/>
            <p:cNvSpPr/>
            <p:nvPr/>
          </p:nvSpPr>
          <p:spPr>
            <a:xfrm>
              <a:off x="3793" y="2575"/>
              <a:ext cx="121" cy="171"/>
            </a:xfrm>
            <a:custGeom>
              <a:avLst/>
              <a:gdLst>
                <a:gd name="txL" fmla="*/ 0 w 211"/>
                <a:gd name="txT" fmla="*/ 0 h 287"/>
                <a:gd name="txR" fmla="*/ 211 w 211"/>
                <a:gd name="txB" fmla="*/ 287 h 287"/>
              </a:gdLst>
              <a:ahLst/>
              <a:cxnLst>
                <a:cxn ang="0">
                  <a:pos x="0" y="1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211" h="287">
                  <a:moveTo>
                    <a:pt x="0" y="52"/>
                  </a:moveTo>
                  <a:lnTo>
                    <a:pt x="0" y="173"/>
                  </a:lnTo>
                  <a:lnTo>
                    <a:pt x="30" y="214"/>
                  </a:lnTo>
                  <a:lnTo>
                    <a:pt x="83" y="258"/>
                  </a:lnTo>
                  <a:lnTo>
                    <a:pt x="88" y="267"/>
                  </a:lnTo>
                  <a:lnTo>
                    <a:pt x="125" y="286"/>
                  </a:lnTo>
                  <a:lnTo>
                    <a:pt x="130" y="233"/>
                  </a:lnTo>
                  <a:lnTo>
                    <a:pt x="130" y="93"/>
                  </a:lnTo>
                  <a:lnTo>
                    <a:pt x="192" y="50"/>
                  </a:lnTo>
                  <a:lnTo>
                    <a:pt x="193" y="72"/>
                  </a:lnTo>
                  <a:lnTo>
                    <a:pt x="193" y="96"/>
                  </a:lnTo>
                  <a:lnTo>
                    <a:pt x="192" y="112"/>
                  </a:lnTo>
                  <a:lnTo>
                    <a:pt x="190" y="135"/>
                  </a:lnTo>
                  <a:lnTo>
                    <a:pt x="188" y="151"/>
                  </a:lnTo>
                  <a:lnTo>
                    <a:pt x="185" y="165"/>
                  </a:lnTo>
                  <a:lnTo>
                    <a:pt x="182" y="172"/>
                  </a:lnTo>
                  <a:lnTo>
                    <a:pt x="176" y="183"/>
                  </a:lnTo>
                  <a:lnTo>
                    <a:pt x="168" y="194"/>
                  </a:lnTo>
                  <a:lnTo>
                    <a:pt x="160" y="204"/>
                  </a:lnTo>
                  <a:lnTo>
                    <a:pt x="146" y="219"/>
                  </a:lnTo>
                  <a:lnTo>
                    <a:pt x="130" y="233"/>
                  </a:lnTo>
                  <a:lnTo>
                    <a:pt x="125" y="286"/>
                  </a:lnTo>
                  <a:lnTo>
                    <a:pt x="210" y="184"/>
                  </a:lnTo>
                  <a:lnTo>
                    <a:pt x="210" y="11"/>
                  </a:lnTo>
                  <a:lnTo>
                    <a:pt x="171" y="0"/>
                  </a:lnTo>
                  <a:lnTo>
                    <a:pt x="135" y="24"/>
                  </a:lnTo>
                  <a:lnTo>
                    <a:pt x="68" y="14"/>
                  </a:lnTo>
                  <a:lnTo>
                    <a:pt x="0" y="5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23" name="Freeform 595"/>
            <p:cNvSpPr/>
            <p:nvPr/>
          </p:nvSpPr>
          <p:spPr>
            <a:xfrm>
              <a:off x="3803" y="2552"/>
              <a:ext cx="133" cy="37"/>
            </a:xfrm>
            <a:custGeom>
              <a:avLst/>
              <a:gdLst>
                <a:gd name="txL" fmla="*/ 0 w 231"/>
                <a:gd name="txT" fmla="*/ 0 h 61"/>
                <a:gd name="txR" fmla="*/ 231 w 231"/>
                <a:gd name="txB" fmla="*/ 61 h 61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1">
                  <a:moveTo>
                    <a:pt x="227" y="60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7" y="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24" name="Freeform 596"/>
            <p:cNvSpPr/>
            <p:nvPr/>
          </p:nvSpPr>
          <p:spPr>
            <a:xfrm>
              <a:off x="3802" y="2558"/>
              <a:ext cx="132" cy="36"/>
            </a:xfrm>
            <a:custGeom>
              <a:avLst/>
              <a:gdLst>
                <a:gd name="txL" fmla="*/ 0 w 230"/>
                <a:gd name="txT" fmla="*/ 0 h 62"/>
                <a:gd name="txR" fmla="*/ 230 w 230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2">
                  <a:moveTo>
                    <a:pt x="227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29" y="51"/>
                  </a:lnTo>
                  <a:lnTo>
                    <a:pt x="227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25" name="Freeform 597"/>
            <p:cNvSpPr/>
            <p:nvPr/>
          </p:nvSpPr>
          <p:spPr>
            <a:xfrm>
              <a:off x="3801" y="2563"/>
              <a:ext cx="132" cy="37"/>
            </a:xfrm>
            <a:custGeom>
              <a:avLst/>
              <a:gdLst>
                <a:gd name="txL" fmla="*/ 0 w 230"/>
                <a:gd name="txT" fmla="*/ 0 h 61"/>
                <a:gd name="txR" fmla="*/ 230 w 230"/>
                <a:gd name="txB" fmla="*/ 61 h 61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1">
                  <a:moveTo>
                    <a:pt x="227" y="60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29" y="51"/>
                  </a:lnTo>
                  <a:lnTo>
                    <a:pt x="227" y="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26" name="Freeform 598"/>
            <p:cNvSpPr/>
            <p:nvPr/>
          </p:nvSpPr>
          <p:spPr>
            <a:xfrm>
              <a:off x="3800" y="2569"/>
              <a:ext cx="132" cy="37"/>
            </a:xfrm>
            <a:custGeom>
              <a:avLst/>
              <a:gdLst>
                <a:gd name="txL" fmla="*/ 0 w 230"/>
                <a:gd name="txT" fmla="*/ 0 h 62"/>
                <a:gd name="txR" fmla="*/ 230 w 230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2">
                  <a:moveTo>
                    <a:pt x="227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29" y="51"/>
                  </a:lnTo>
                  <a:lnTo>
                    <a:pt x="227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27" name="Freeform 599"/>
            <p:cNvSpPr/>
            <p:nvPr/>
          </p:nvSpPr>
          <p:spPr>
            <a:xfrm>
              <a:off x="3799" y="2575"/>
              <a:ext cx="132" cy="36"/>
            </a:xfrm>
            <a:custGeom>
              <a:avLst/>
              <a:gdLst>
                <a:gd name="txL" fmla="*/ 0 w 230"/>
                <a:gd name="txT" fmla="*/ 0 h 61"/>
                <a:gd name="txR" fmla="*/ 230 w 230"/>
                <a:gd name="txB" fmla="*/ 61 h 61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1">
                  <a:moveTo>
                    <a:pt x="227" y="60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29" y="51"/>
                  </a:lnTo>
                  <a:lnTo>
                    <a:pt x="227" y="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28" name="Freeform 600"/>
            <p:cNvSpPr/>
            <p:nvPr/>
          </p:nvSpPr>
          <p:spPr>
            <a:xfrm>
              <a:off x="3797" y="2580"/>
              <a:ext cx="132" cy="37"/>
            </a:xfrm>
            <a:custGeom>
              <a:avLst/>
              <a:gdLst>
                <a:gd name="txL" fmla="*/ 0 w 230"/>
                <a:gd name="txT" fmla="*/ 0 h 62"/>
                <a:gd name="txR" fmla="*/ 230 w 230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2">
                  <a:moveTo>
                    <a:pt x="227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29" y="51"/>
                  </a:lnTo>
                  <a:lnTo>
                    <a:pt x="227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29" name="Freeform 601"/>
            <p:cNvSpPr/>
            <p:nvPr/>
          </p:nvSpPr>
          <p:spPr>
            <a:xfrm>
              <a:off x="3796" y="2586"/>
              <a:ext cx="132" cy="36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10"/>
                  </a:lnTo>
                  <a:lnTo>
                    <a:pt x="3" y="0"/>
                  </a:lnTo>
                  <a:lnTo>
                    <a:pt x="230" y="52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30" name="Freeform 602"/>
            <p:cNvSpPr/>
            <p:nvPr/>
          </p:nvSpPr>
          <p:spPr>
            <a:xfrm>
              <a:off x="3795" y="2591"/>
              <a:ext cx="132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31" name="Freeform 603"/>
            <p:cNvSpPr/>
            <p:nvPr/>
          </p:nvSpPr>
          <p:spPr>
            <a:xfrm>
              <a:off x="3793" y="2597"/>
              <a:ext cx="133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0" y="52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32" name="Freeform 604"/>
            <p:cNvSpPr/>
            <p:nvPr/>
          </p:nvSpPr>
          <p:spPr>
            <a:xfrm>
              <a:off x="3792" y="2603"/>
              <a:ext cx="133" cy="36"/>
            </a:xfrm>
            <a:custGeom>
              <a:avLst/>
              <a:gdLst>
                <a:gd name="txL" fmla="*/ 0 w 231"/>
                <a:gd name="txT" fmla="*/ 0 h 61"/>
                <a:gd name="txR" fmla="*/ 231 w 231"/>
                <a:gd name="txB" fmla="*/ 61 h 61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1">
                  <a:moveTo>
                    <a:pt x="228" y="60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8" y="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33" name="Freeform 605"/>
            <p:cNvSpPr/>
            <p:nvPr/>
          </p:nvSpPr>
          <p:spPr>
            <a:xfrm>
              <a:off x="3791" y="2608"/>
              <a:ext cx="133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34" name="Freeform 606"/>
            <p:cNvSpPr/>
            <p:nvPr/>
          </p:nvSpPr>
          <p:spPr>
            <a:xfrm>
              <a:off x="3790" y="2614"/>
              <a:ext cx="133" cy="36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0" y="52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35" name="Freeform 607"/>
            <p:cNvSpPr/>
            <p:nvPr/>
          </p:nvSpPr>
          <p:spPr>
            <a:xfrm>
              <a:off x="3789" y="2619"/>
              <a:ext cx="132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36" name="Freeform 608"/>
            <p:cNvSpPr/>
            <p:nvPr/>
          </p:nvSpPr>
          <p:spPr>
            <a:xfrm>
              <a:off x="3788" y="2625"/>
              <a:ext cx="132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2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37" name="Freeform 609"/>
            <p:cNvSpPr/>
            <p:nvPr/>
          </p:nvSpPr>
          <p:spPr>
            <a:xfrm>
              <a:off x="3787" y="2630"/>
              <a:ext cx="132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0" y="52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38" name="Freeform 610"/>
            <p:cNvSpPr/>
            <p:nvPr/>
          </p:nvSpPr>
          <p:spPr>
            <a:xfrm>
              <a:off x="3785" y="2636"/>
              <a:ext cx="133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39" name="Freeform 611"/>
            <p:cNvSpPr/>
            <p:nvPr/>
          </p:nvSpPr>
          <p:spPr>
            <a:xfrm>
              <a:off x="3784" y="2642"/>
              <a:ext cx="133" cy="36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0" y="52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40" name="Freeform 612"/>
            <p:cNvSpPr/>
            <p:nvPr/>
          </p:nvSpPr>
          <p:spPr>
            <a:xfrm>
              <a:off x="3783" y="2647"/>
              <a:ext cx="133" cy="37"/>
            </a:xfrm>
            <a:custGeom>
              <a:avLst/>
              <a:gdLst>
                <a:gd name="txL" fmla="*/ 0 w 231"/>
                <a:gd name="txT" fmla="*/ 0 h 61"/>
                <a:gd name="txR" fmla="*/ 231 w 231"/>
                <a:gd name="txB" fmla="*/ 61 h 61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1">
                  <a:moveTo>
                    <a:pt x="227" y="60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7" y="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41" name="Freeform 613"/>
            <p:cNvSpPr/>
            <p:nvPr/>
          </p:nvSpPr>
          <p:spPr>
            <a:xfrm>
              <a:off x="3782" y="2653"/>
              <a:ext cx="132" cy="37"/>
            </a:xfrm>
            <a:custGeom>
              <a:avLst/>
              <a:gdLst>
                <a:gd name="txL" fmla="*/ 0 w 230"/>
                <a:gd name="txT" fmla="*/ 0 h 62"/>
                <a:gd name="txR" fmla="*/ 230 w 230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2">
                  <a:moveTo>
                    <a:pt x="227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29" y="51"/>
                  </a:lnTo>
                  <a:lnTo>
                    <a:pt x="227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42" name="Freeform 614"/>
            <p:cNvSpPr/>
            <p:nvPr/>
          </p:nvSpPr>
          <p:spPr>
            <a:xfrm>
              <a:off x="3781" y="2658"/>
              <a:ext cx="132" cy="37"/>
            </a:xfrm>
            <a:custGeom>
              <a:avLst/>
              <a:gdLst>
                <a:gd name="txL" fmla="*/ 0 w 230"/>
                <a:gd name="txT" fmla="*/ 0 h 62"/>
                <a:gd name="txR" fmla="*/ 230 w 230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2">
                  <a:moveTo>
                    <a:pt x="227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29" y="52"/>
                  </a:lnTo>
                  <a:lnTo>
                    <a:pt x="227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43" name="Freeform 615"/>
            <p:cNvSpPr/>
            <p:nvPr/>
          </p:nvSpPr>
          <p:spPr>
            <a:xfrm>
              <a:off x="3780" y="2664"/>
              <a:ext cx="132" cy="37"/>
            </a:xfrm>
            <a:custGeom>
              <a:avLst/>
              <a:gdLst>
                <a:gd name="txL" fmla="*/ 0 w 230"/>
                <a:gd name="txT" fmla="*/ 0 h 62"/>
                <a:gd name="txR" fmla="*/ 230 w 230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2">
                  <a:moveTo>
                    <a:pt x="227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29" y="51"/>
                  </a:lnTo>
                  <a:lnTo>
                    <a:pt x="227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44" name="Freeform 616"/>
            <p:cNvSpPr/>
            <p:nvPr/>
          </p:nvSpPr>
          <p:spPr>
            <a:xfrm>
              <a:off x="3779" y="2670"/>
              <a:ext cx="131" cy="36"/>
            </a:xfrm>
            <a:custGeom>
              <a:avLst/>
              <a:gdLst>
                <a:gd name="txL" fmla="*/ 0 w 230"/>
                <a:gd name="txT" fmla="*/ 0 h 62"/>
                <a:gd name="txR" fmla="*/ 230 w 230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2">
                  <a:moveTo>
                    <a:pt x="227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29" y="52"/>
                  </a:lnTo>
                  <a:lnTo>
                    <a:pt x="227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45" name="Freeform 617"/>
            <p:cNvSpPr/>
            <p:nvPr/>
          </p:nvSpPr>
          <p:spPr>
            <a:xfrm>
              <a:off x="3777" y="2675"/>
              <a:ext cx="132" cy="37"/>
            </a:xfrm>
            <a:custGeom>
              <a:avLst/>
              <a:gdLst>
                <a:gd name="txL" fmla="*/ 0 w 230"/>
                <a:gd name="txT" fmla="*/ 0 h 62"/>
                <a:gd name="txR" fmla="*/ 230 w 230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2">
                  <a:moveTo>
                    <a:pt x="227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29" y="52"/>
                  </a:lnTo>
                  <a:lnTo>
                    <a:pt x="227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46" name="Freeform 618"/>
            <p:cNvSpPr/>
            <p:nvPr/>
          </p:nvSpPr>
          <p:spPr>
            <a:xfrm>
              <a:off x="3776" y="2681"/>
              <a:ext cx="132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9"/>
                  </a:lnTo>
                  <a:lnTo>
                    <a:pt x="3" y="0"/>
                  </a:lnTo>
                  <a:lnTo>
                    <a:pt x="230" y="51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47" name="Freeform 619"/>
            <p:cNvSpPr/>
            <p:nvPr/>
          </p:nvSpPr>
          <p:spPr>
            <a:xfrm>
              <a:off x="3775" y="2686"/>
              <a:ext cx="132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0" y="52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48" name="Freeform 620"/>
            <p:cNvSpPr/>
            <p:nvPr/>
          </p:nvSpPr>
          <p:spPr>
            <a:xfrm>
              <a:off x="3773" y="2692"/>
              <a:ext cx="133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49" name="Freeform 621"/>
            <p:cNvSpPr/>
            <p:nvPr/>
          </p:nvSpPr>
          <p:spPr>
            <a:xfrm>
              <a:off x="3772" y="2698"/>
              <a:ext cx="133" cy="36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0" y="52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50" name="Freeform 622"/>
            <p:cNvSpPr/>
            <p:nvPr/>
          </p:nvSpPr>
          <p:spPr>
            <a:xfrm>
              <a:off x="3772" y="2703"/>
              <a:ext cx="132" cy="37"/>
            </a:xfrm>
            <a:custGeom>
              <a:avLst/>
              <a:gdLst>
                <a:gd name="txL" fmla="*/ 0 w 230"/>
                <a:gd name="txT" fmla="*/ 0 h 61"/>
                <a:gd name="txR" fmla="*/ 230 w 230"/>
                <a:gd name="txB" fmla="*/ 61 h 61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61">
                  <a:moveTo>
                    <a:pt x="227" y="60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229" y="51"/>
                  </a:lnTo>
                  <a:lnTo>
                    <a:pt x="227" y="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51" name="Freeform 623"/>
            <p:cNvSpPr/>
            <p:nvPr/>
          </p:nvSpPr>
          <p:spPr>
            <a:xfrm>
              <a:off x="3770" y="2709"/>
              <a:ext cx="132" cy="37"/>
            </a:xfrm>
            <a:custGeom>
              <a:avLst/>
              <a:gdLst>
                <a:gd name="txL" fmla="*/ 0 w 231"/>
                <a:gd name="txT" fmla="*/ 0 h 62"/>
                <a:gd name="txR" fmla="*/ 231 w 231"/>
                <a:gd name="txB" fmla="*/ 62 h 62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2">
                  <a:moveTo>
                    <a:pt x="228" y="61"/>
                  </a:moveTo>
                  <a:lnTo>
                    <a:pt x="0" y="10"/>
                  </a:lnTo>
                  <a:lnTo>
                    <a:pt x="3" y="0"/>
                  </a:lnTo>
                  <a:lnTo>
                    <a:pt x="230" y="51"/>
                  </a:lnTo>
                  <a:lnTo>
                    <a:pt x="228" y="6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52" name="Freeform 624"/>
            <p:cNvSpPr/>
            <p:nvPr/>
          </p:nvSpPr>
          <p:spPr>
            <a:xfrm>
              <a:off x="3769" y="2715"/>
              <a:ext cx="132" cy="36"/>
            </a:xfrm>
            <a:custGeom>
              <a:avLst/>
              <a:gdLst>
                <a:gd name="txL" fmla="*/ 0 w 231"/>
                <a:gd name="txT" fmla="*/ 0 h 61"/>
                <a:gd name="txR" fmla="*/ 231 w 231"/>
                <a:gd name="txB" fmla="*/ 61 h 61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1" h="61">
                  <a:moveTo>
                    <a:pt x="228" y="60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0" y="51"/>
                  </a:lnTo>
                  <a:lnTo>
                    <a:pt x="228" y="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53" name="Freeform 625"/>
            <p:cNvSpPr/>
            <p:nvPr/>
          </p:nvSpPr>
          <p:spPr>
            <a:xfrm>
              <a:off x="3768" y="2720"/>
              <a:ext cx="132" cy="34"/>
            </a:xfrm>
            <a:custGeom>
              <a:avLst/>
              <a:gdLst>
                <a:gd name="txL" fmla="*/ 0 w 230"/>
                <a:gd name="txT" fmla="*/ 0 h 57"/>
                <a:gd name="txR" fmla="*/ 230 w 230"/>
                <a:gd name="txB" fmla="*/ 57 h 57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0" h="57">
                  <a:moveTo>
                    <a:pt x="228" y="56"/>
                  </a:moveTo>
                  <a:lnTo>
                    <a:pt x="0" y="5"/>
                  </a:lnTo>
                  <a:lnTo>
                    <a:pt x="1" y="0"/>
                  </a:lnTo>
                  <a:lnTo>
                    <a:pt x="229" y="51"/>
                  </a:lnTo>
                  <a:lnTo>
                    <a:pt x="228" y="5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54" name="Freeform 626"/>
            <p:cNvSpPr/>
            <p:nvPr/>
          </p:nvSpPr>
          <p:spPr>
            <a:xfrm>
              <a:off x="3793" y="2575"/>
              <a:ext cx="121" cy="171"/>
            </a:xfrm>
            <a:custGeom>
              <a:avLst/>
              <a:gdLst>
                <a:gd name="txL" fmla="*/ 0 w 211"/>
                <a:gd name="txT" fmla="*/ 0 h 287"/>
                <a:gd name="txR" fmla="*/ 211 w 211"/>
                <a:gd name="txB" fmla="*/ 287 h 287"/>
              </a:gdLst>
              <a:ahLst/>
              <a:cxnLst>
                <a:cxn ang="0">
                  <a:pos x="0" y="1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211" h="287">
                  <a:moveTo>
                    <a:pt x="0" y="52"/>
                  </a:moveTo>
                  <a:lnTo>
                    <a:pt x="0" y="173"/>
                  </a:lnTo>
                  <a:lnTo>
                    <a:pt x="30" y="214"/>
                  </a:lnTo>
                  <a:lnTo>
                    <a:pt x="83" y="258"/>
                  </a:lnTo>
                  <a:lnTo>
                    <a:pt x="88" y="267"/>
                  </a:lnTo>
                  <a:lnTo>
                    <a:pt x="125" y="286"/>
                  </a:lnTo>
                  <a:lnTo>
                    <a:pt x="130" y="233"/>
                  </a:lnTo>
                  <a:lnTo>
                    <a:pt x="130" y="93"/>
                  </a:lnTo>
                  <a:lnTo>
                    <a:pt x="192" y="50"/>
                  </a:lnTo>
                  <a:lnTo>
                    <a:pt x="193" y="72"/>
                  </a:lnTo>
                  <a:lnTo>
                    <a:pt x="193" y="96"/>
                  </a:lnTo>
                  <a:lnTo>
                    <a:pt x="192" y="112"/>
                  </a:lnTo>
                  <a:lnTo>
                    <a:pt x="190" y="135"/>
                  </a:lnTo>
                  <a:lnTo>
                    <a:pt x="188" y="151"/>
                  </a:lnTo>
                  <a:lnTo>
                    <a:pt x="185" y="165"/>
                  </a:lnTo>
                  <a:lnTo>
                    <a:pt x="182" y="172"/>
                  </a:lnTo>
                  <a:lnTo>
                    <a:pt x="176" y="183"/>
                  </a:lnTo>
                  <a:lnTo>
                    <a:pt x="168" y="194"/>
                  </a:lnTo>
                  <a:lnTo>
                    <a:pt x="160" y="204"/>
                  </a:lnTo>
                  <a:lnTo>
                    <a:pt x="146" y="219"/>
                  </a:lnTo>
                  <a:lnTo>
                    <a:pt x="130" y="233"/>
                  </a:lnTo>
                  <a:lnTo>
                    <a:pt x="125" y="286"/>
                  </a:lnTo>
                  <a:lnTo>
                    <a:pt x="210" y="184"/>
                  </a:lnTo>
                  <a:lnTo>
                    <a:pt x="210" y="11"/>
                  </a:lnTo>
                  <a:lnTo>
                    <a:pt x="171" y="0"/>
                  </a:lnTo>
                  <a:lnTo>
                    <a:pt x="135" y="24"/>
                  </a:lnTo>
                  <a:lnTo>
                    <a:pt x="68" y="14"/>
                  </a:lnTo>
                  <a:lnTo>
                    <a:pt x="0" y="5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55" name="Freeform 627"/>
            <p:cNvSpPr/>
            <p:nvPr/>
          </p:nvSpPr>
          <p:spPr>
            <a:xfrm>
              <a:off x="4031" y="2567"/>
              <a:ext cx="136" cy="38"/>
            </a:xfrm>
            <a:custGeom>
              <a:avLst/>
              <a:gdLst>
                <a:gd name="txL" fmla="*/ 0 w 238"/>
                <a:gd name="txT" fmla="*/ 0 h 64"/>
                <a:gd name="txR" fmla="*/ 238 w 238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4">
                  <a:moveTo>
                    <a:pt x="235" y="63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37" y="53"/>
                  </a:lnTo>
                  <a:lnTo>
                    <a:pt x="235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56" name="Freeform 628"/>
            <p:cNvSpPr/>
            <p:nvPr/>
          </p:nvSpPr>
          <p:spPr>
            <a:xfrm>
              <a:off x="4030" y="2572"/>
              <a:ext cx="136" cy="39"/>
            </a:xfrm>
            <a:custGeom>
              <a:avLst/>
              <a:gdLst>
                <a:gd name="txL" fmla="*/ 0 w 238"/>
                <a:gd name="txT" fmla="*/ 0 h 65"/>
                <a:gd name="txR" fmla="*/ 238 w 238"/>
                <a:gd name="txB" fmla="*/ 65 h 65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5">
                  <a:moveTo>
                    <a:pt x="234" y="64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7" y="55"/>
                  </a:lnTo>
                  <a:lnTo>
                    <a:pt x="234" y="6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57" name="Freeform 629"/>
            <p:cNvSpPr/>
            <p:nvPr/>
          </p:nvSpPr>
          <p:spPr>
            <a:xfrm>
              <a:off x="4029" y="2578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5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5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58" name="Freeform 630"/>
            <p:cNvSpPr/>
            <p:nvPr/>
          </p:nvSpPr>
          <p:spPr>
            <a:xfrm>
              <a:off x="4028" y="2583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59" name="Freeform 631"/>
            <p:cNvSpPr/>
            <p:nvPr/>
          </p:nvSpPr>
          <p:spPr>
            <a:xfrm>
              <a:off x="4026" y="2589"/>
              <a:ext cx="137" cy="38"/>
            </a:xfrm>
            <a:custGeom>
              <a:avLst/>
              <a:gdLst>
                <a:gd name="txL" fmla="*/ 0 w 238"/>
                <a:gd name="txT" fmla="*/ 0 h 64"/>
                <a:gd name="txR" fmla="*/ 238 w 238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4">
                  <a:moveTo>
                    <a:pt x="235" y="63"/>
                  </a:moveTo>
                  <a:lnTo>
                    <a:pt x="0" y="9"/>
                  </a:lnTo>
                  <a:lnTo>
                    <a:pt x="3" y="0"/>
                  </a:lnTo>
                  <a:lnTo>
                    <a:pt x="237" y="54"/>
                  </a:lnTo>
                  <a:lnTo>
                    <a:pt x="235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60" name="Freeform 632"/>
            <p:cNvSpPr/>
            <p:nvPr/>
          </p:nvSpPr>
          <p:spPr>
            <a:xfrm>
              <a:off x="4025" y="2594"/>
              <a:ext cx="137" cy="38"/>
            </a:xfrm>
            <a:custGeom>
              <a:avLst/>
              <a:gdLst>
                <a:gd name="txL" fmla="*/ 0 w 238"/>
                <a:gd name="txT" fmla="*/ 0 h 64"/>
                <a:gd name="txR" fmla="*/ 238 w 238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4">
                  <a:moveTo>
                    <a:pt x="235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7" y="54"/>
                  </a:lnTo>
                  <a:lnTo>
                    <a:pt x="235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61" name="Freeform 633"/>
            <p:cNvSpPr/>
            <p:nvPr/>
          </p:nvSpPr>
          <p:spPr>
            <a:xfrm>
              <a:off x="4024" y="2599"/>
              <a:ext cx="137" cy="38"/>
            </a:xfrm>
            <a:custGeom>
              <a:avLst/>
              <a:gdLst>
                <a:gd name="txL" fmla="*/ 0 w 238"/>
                <a:gd name="txT" fmla="*/ 0 h 64"/>
                <a:gd name="txR" fmla="*/ 238 w 238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7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62" name="Freeform 634"/>
            <p:cNvSpPr/>
            <p:nvPr/>
          </p:nvSpPr>
          <p:spPr>
            <a:xfrm>
              <a:off x="4023" y="2605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5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5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63" name="Freeform 635"/>
            <p:cNvSpPr/>
            <p:nvPr/>
          </p:nvSpPr>
          <p:spPr>
            <a:xfrm>
              <a:off x="4022" y="2610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64" name="Freeform 636"/>
            <p:cNvSpPr/>
            <p:nvPr/>
          </p:nvSpPr>
          <p:spPr>
            <a:xfrm>
              <a:off x="4021" y="2615"/>
              <a:ext cx="136" cy="38"/>
            </a:xfrm>
            <a:custGeom>
              <a:avLst/>
              <a:gdLst>
                <a:gd name="txL" fmla="*/ 0 w 238"/>
                <a:gd name="txT" fmla="*/ 0 h 64"/>
                <a:gd name="txR" fmla="*/ 238 w 238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4">
                  <a:moveTo>
                    <a:pt x="235" y="63"/>
                  </a:moveTo>
                  <a:lnTo>
                    <a:pt x="0" y="9"/>
                  </a:lnTo>
                  <a:lnTo>
                    <a:pt x="3" y="0"/>
                  </a:lnTo>
                  <a:lnTo>
                    <a:pt x="237" y="54"/>
                  </a:lnTo>
                  <a:lnTo>
                    <a:pt x="235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65" name="Freeform 637"/>
            <p:cNvSpPr/>
            <p:nvPr/>
          </p:nvSpPr>
          <p:spPr>
            <a:xfrm>
              <a:off x="4019" y="2621"/>
              <a:ext cx="137" cy="38"/>
            </a:xfrm>
            <a:custGeom>
              <a:avLst/>
              <a:gdLst>
                <a:gd name="txL" fmla="*/ 0 w 238"/>
                <a:gd name="txT" fmla="*/ 0 h 64"/>
                <a:gd name="txR" fmla="*/ 238 w 238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4">
                  <a:moveTo>
                    <a:pt x="235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7" y="54"/>
                  </a:lnTo>
                  <a:lnTo>
                    <a:pt x="235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66" name="Freeform 638"/>
            <p:cNvSpPr/>
            <p:nvPr/>
          </p:nvSpPr>
          <p:spPr>
            <a:xfrm>
              <a:off x="4018" y="2626"/>
              <a:ext cx="137" cy="38"/>
            </a:xfrm>
            <a:custGeom>
              <a:avLst/>
              <a:gdLst>
                <a:gd name="txL" fmla="*/ 0 w 238"/>
                <a:gd name="txT" fmla="*/ 0 h 64"/>
                <a:gd name="txR" fmla="*/ 238 w 238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7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67" name="Freeform 639"/>
            <p:cNvSpPr/>
            <p:nvPr/>
          </p:nvSpPr>
          <p:spPr>
            <a:xfrm>
              <a:off x="4017" y="2631"/>
              <a:ext cx="136" cy="39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68" name="Freeform 640"/>
            <p:cNvSpPr/>
            <p:nvPr/>
          </p:nvSpPr>
          <p:spPr>
            <a:xfrm>
              <a:off x="4016" y="2637"/>
              <a:ext cx="136" cy="38"/>
            </a:xfrm>
            <a:custGeom>
              <a:avLst/>
              <a:gdLst>
                <a:gd name="txL" fmla="*/ 0 w 237"/>
                <a:gd name="txT" fmla="*/ 0 h 65"/>
                <a:gd name="txR" fmla="*/ 237 w 237"/>
                <a:gd name="txB" fmla="*/ 65 h 65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5">
                  <a:moveTo>
                    <a:pt x="234" y="64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69" name="Freeform 641"/>
            <p:cNvSpPr/>
            <p:nvPr/>
          </p:nvSpPr>
          <p:spPr>
            <a:xfrm>
              <a:off x="4015" y="2642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5" y="63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6" y="55"/>
                  </a:lnTo>
                  <a:lnTo>
                    <a:pt x="235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70" name="Freeform 642"/>
            <p:cNvSpPr/>
            <p:nvPr/>
          </p:nvSpPr>
          <p:spPr>
            <a:xfrm>
              <a:off x="4014" y="2648"/>
              <a:ext cx="136" cy="38"/>
            </a:xfrm>
            <a:custGeom>
              <a:avLst/>
              <a:gdLst>
                <a:gd name="txL" fmla="*/ 0 w 238"/>
                <a:gd name="txT" fmla="*/ 0 h 63"/>
                <a:gd name="txR" fmla="*/ 238 w 238"/>
                <a:gd name="txB" fmla="*/ 63 h 63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3">
                  <a:moveTo>
                    <a:pt x="235" y="62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37" y="53"/>
                  </a:lnTo>
                  <a:lnTo>
                    <a:pt x="235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71" name="Freeform 643"/>
            <p:cNvSpPr/>
            <p:nvPr/>
          </p:nvSpPr>
          <p:spPr>
            <a:xfrm>
              <a:off x="4013" y="2653"/>
              <a:ext cx="136" cy="39"/>
            </a:xfrm>
            <a:custGeom>
              <a:avLst/>
              <a:gdLst>
                <a:gd name="txL" fmla="*/ 0 w 238"/>
                <a:gd name="txT" fmla="*/ 0 h 65"/>
                <a:gd name="txR" fmla="*/ 238 w 238"/>
                <a:gd name="txB" fmla="*/ 65 h 65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5">
                  <a:moveTo>
                    <a:pt x="234" y="64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7" y="54"/>
                  </a:lnTo>
                  <a:lnTo>
                    <a:pt x="234" y="6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72" name="Freeform 644"/>
            <p:cNvSpPr/>
            <p:nvPr/>
          </p:nvSpPr>
          <p:spPr>
            <a:xfrm>
              <a:off x="4011" y="2658"/>
              <a:ext cx="136" cy="39"/>
            </a:xfrm>
            <a:custGeom>
              <a:avLst/>
              <a:gdLst>
                <a:gd name="txL" fmla="*/ 0 w 237"/>
                <a:gd name="txT" fmla="*/ 0 h 65"/>
                <a:gd name="txR" fmla="*/ 237 w 237"/>
                <a:gd name="txB" fmla="*/ 65 h 65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5">
                  <a:moveTo>
                    <a:pt x="234" y="64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6" y="55"/>
                  </a:lnTo>
                  <a:lnTo>
                    <a:pt x="234" y="6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73" name="Freeform 645"/>
            <p:cNvSpPr/>
            <p:nvPr/>
          </p:nvSpPr>
          <p:spPr>
            <a:xfrm>
              <a:off x="4010" y="2664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74" name="Freeform 646"/>
            <p:cNvSpPr/>
            <p:nvPr/>
          </p:nvSpPr>
          <p:spPr>
            <a:xfrm>
              <a:off x="4009" y="2670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75" name="Freeform 647"/>
            <p:cNvSpPr/>
            <p:nvPr/>
          </p:nvSpPr>
          <p:spPr>
            <a:xfrm>
              <a:off x="4008" y="2675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76" name="Freeform 648"/>
            <p:cNvSpPr/>
            <p:nvPr/>
          </p:nvSpPr>
          <p:spPr>
            <a:xfrm>
              <a:off x="4007" y="2680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77" name="Freeform 649"/>
            <p:cNvSpPr/>
            <p:nvPr/>
          </p:nvSpPr>
          <p:spPr>
            <a:xfrm>
              <a:off x="4006" y="2686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78" name="Freeform 650"/>
            <p:cNvSpPr/>
            <p:nvPr/>
          </p:nvSpPr>
          <p:spPr>
            <a:xfrm>
              <a:off x="4005" y="2691"/>
              <a:ext cx="135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79" name="Freeform 651"/>
            <p:cNvSpPr/>
            <p:nvPr/>
          </p:nvSpPr>
          <p:spPr>
            <a:xfrm>
              <a:off x="4003" y="2696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80" name="Freeform 652"/>
            <p:cNvSpPr/>
            <p:nvPr/>
          </p:nvSpPr>
          <p:spPr>
            <a:xfrm>
              <a:off x="4002" y="2702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81" name="Freeform 653"/>
            <p:cNvSpPr/>
            <p:nvPr/>
          </p:nvSpPr>
          <p:spPr>
            <a:xfrm>
              <a:off x="4001" y="2707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82" name="Freeform 654"/>
            <p:cNvSpPr/>
            <p:nvPr/>
          </p:nvSpPr>
          <p:spPr>
            <a:xfrm>
              <a:off x="4000" y="2712"/>
              <a:ext cx="136" cy="39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83" name="Freeform 655"/>
            <p:cNvSpPr/>
            <p:nvPr/>
          </p:nvSpPr>
          <p:spPr>
            <a:xfrm>
              <a:off x="3999" y="2718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84" name="Freeform 656"/>
            <p:cNvSpPr/>
            <p:nvPr/>
          </p:nvSpPr>
          <p:spPr>
            <a:xfrm>
              <a:off x="3998" y="2723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85" name="Freeform 657"/>
            <p:cNvSpPr/>
            <p:nvPr/>
          </p:nvSpPr>
          <p:spPr>
            <a:xfrm>
              <a:off x="3997" y="2728"/>
              <a:ext cx="135" cy="36"/>
            </a:xfrm>
            <a:custGeom>
              <a:avLst/>
              <a:gdLst>
                <a:gd name="txL" fmla="*/ 0 w 236"/>
                <a:gd name="txT" fmla="*/ 0 h 60"/>
                <a:gd name="txR" fmla="*/ 236 w 23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6" h="60">
                  <a:moveTo>
                    <a:pt x="234" y="59"/>
                  </a:moveTo>
                  <a:lnTo>
                    <a:pt x="0" y="5"/>
                  </a:lnTo>
                  <a:lnTo>
                    <a:pt x="1" y="0"/>
                  </a:lnTo>
                  <a:lnTo>
                    <a:pt x="235" y="54"/>
                  </a:lnTo>
                  <a:lnTo>
                    <a:pt x="23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86" name="Freeform 658"/>
            <p:cNvSpPr/>
            <p:nvPr/>
          </p:nvSpPr>
          <p:spPr>
            <a:xfrm>
              <a:off x="4028" y="2578"/>
              <a:ext cx="121" cy="173"/>
            </a:xfrm>
            <a:custGeom>
              <a:avLst/>
              <a:gdLst>
                <a:gd name="txL" fmla="*/ 0 w 211"/>
                <a:gd name="txT" fmla="*/ 0 h 290"/>
                <a:gd name="txR" fmla="*/ 211 w 211"/>
                <a:gd name="txB" fmla="*/ 290 h 29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</a:cxnLst>
              <a:rect l="txL" t="txT" r="txR" b="txB"/>
              <a:pathLst>
                <a:path w="211" h="290">
                  <a:moveTo>
                    <a:pt x="210" y="49"/>
                  </a:moveTo>
                  <a:lnTo>
                    <a:pt x="148" y="17"/>
                  </a:lnTo>
                  <a:lnTo>
                    <a:pt x="79" y="26"/>
                  </a:lnTo>
                  <a:lnTo>
                    <a:pt x="41" y="0"/>
                  </a:lnTo>
                  <a:lnTo>
                    <a:pt x="0" y="12"/>
                  </a:lnTo>
                  <a:lnTo>
                    <a:pt x="0" y="183"/>
                  </a:lnTo>
                  <a:lnTo>
                    <a:pt x="82" y="289"/>
                  </a:lnTo>
                  <a:lnTo>
                    <a:pt x="79" y="235"/>
                  </a:lnTo>
                  <a:lnTo>
                    <a:pt x="47" y="204"/>
                  </a:lnTo>
                  <a:lnTo>
                    <a:pt x="38" y="193"/>
                  </a:lnTo>
                  <a:lnTo>
                    <a:pt x="30" y="181"/>
                  </a:lnTo>
                  <a:lnTo>
                    <a:pt x="28" y="177"/>
                  </a:lnTo>
                  <a:lnTo>
                    <a:pt x="25" y="170"/>
                  </a:lnTo>
                  <a:lnTo>
                    <a:pt x="24" y="168"/>
                  </a:lnTo>
                  <a:lnTo>
                    <a:pt x="23" y="164"/>
                  </a:lnTo>
                  <a:lnTo>
                    <a:pt x="22" y="160"/>
                  </a:lnTo>
                  <a:lnTo>
                    <a:pt x="20" y="144"/>
                  </a:lnTo>
                  <a:lnTo>
                    <a:pt x="19" y="123"/>
                  </a:lnTo>
                  <a:lnTo>
                    <a:pt x="19" y="103"/>
                  </a:lnTo>
                  <a:lnTo>
                    <a:pt x="19" y="85"/>
                  </a:lnTo>
                  <a:lnTo>
                    <a:pt x="20" y="67"/>
                  </a:lnTo>
                  <a:lnTo>
                    <a:pt x="21" y="54"/>
                  </a:lnTo>
                  <a:lnTo>
                    <a:pt x="21" y="51"/>
                  </a:lnTo>
                  <a:lnTo>
                    <a:pt x="79" y="95"/>
                  </a:lnTo>
                  <a:lnTo>
                    <a:pt x="79" y="235"/>
                  </a:lnTo>
                  <a:lnTo>
                    <a:pt x="82" y="289"/>
                  </a:lnTo>
                  <a:lnTo>
                    <a:pt x="120" y="272"/>
                  </a:lnTo>
                  <a:lnTo>
                    <a:pt x="128" y="261"/>
                  </a:lnTo>
                  <a:lnTo>
                    <a:pt x="187" y="212"/>
                  </a:lnTo>
                  <a:lnTo>
                    <a:pt x="210" y="181"/>
                  </a:lnTo>
                  <a:lnTo>
                    <a:pt x="210" y="4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87" name="Freeform 659"/>
            <p:cNvSpPr/>
            <p:nvPr/>
          </p:nvSpPr>
          <p:spPr>
            <a:xfrm>
              <a:off x="4031" y="2567"/>
              <a:ext cx="136" cy="38"/>
            </a:xfrm>
            <a:custGeom>
              <a:avLst/>
              <a:gdLst>
                <a:gd name="txL" fmla="*/ 0 w 238"/>
                <a:gd name="txT" fmla="*/ 0 h 64"/>
                <a:gd name="txR" fmla="*/ 238 w 238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4">
                  <a:moveTo>
                    <a:pt x="235" y="63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37" y="53"/>
                  </a:lnTo>
                  <a:lnTo>
                    <a:pt x="235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88" name="Freeform 660"/>
            <p:cNvSpPr/>
            <p:nvPr/>
          </p:nvSpPr>
          <p:spPr>
            <a:xfrm>
              <a:off x="4030" y="2572"/>
              <a:ext cx="136" cy="39"/>
            </a:xfrm>
            <a:custGeom>
              <a:avLst/>
              <a:gdLst>
                <a:gd name="txL" fmla="*/ 0 w 238"/>
                <a:gd name="txT" fmla="*/ 0 h 65"/>
                <a:gd name="txR" fmla="*/ 238 w 238"/>
                <a:gd name="txB" fmla="*/ 65 h 65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5">
                  <a:moveTo>
                    <a:pt x="234" y="64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7" y="55"/>
                  </a:lnTo>
                  <a:lnTo>
                    <a:pt x="234" y="6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89" name="Freeform 661"/>
            <p:cNvSpPr/>
            <p:nvPr/>
          </p:nvSpPr>
          <p:spPr>
            <a:xfrm>
              <a:off x="4029" y="2578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5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5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90" name="Freeform 662"/>
            <p:cNvSpPr/>
            <p:nvPr/>
          </p:nvSpPr>
          <p:spPr>
            <a:xfrm>
              <a:off x="4028" y="2583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91" name="Freeform 663"/>
            <p:cNvSpPr/>
            <p:nvPr/>
          </p:nvSpPr>
          <p:spPr>
            <a:xfrm>
              <a:off x="4026" y="2589"/>
              <a:ext cx="137" cy="38"/>
            </a:xfrm>
            <a:custGeom>
              <a:avLst/>
              <a:gdLst>
                <a:gd name="txL" fmla="*/ 0 w 238"/>
                <a:gd name="txT" fmla="*/ 0 h 64"/>
                <a:gd name="txR" fmla="*/ 238 w 238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4">
                  <a:moveTo>
                    <a:pt x="235" y="63"/>
                  </a:moveTo>
                  <a:lnTo>
                    <a:pt x="0" y="9"/>
                  </a:lnTo>
                  <a:lnTo>
                    <a:pt x="3" y="0"/>
                  </a:lnTo>
                  <a:lnTo>
                    <a:pt x="237" y="54"/>
                  </a:lnTo>
                  <a:lnTo>
                    <a:pt x="235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92" name="Freeform 664"/>
            <p:cNvSpPr/>
            <p:nvPr/>
          </p:nvSpPr>
          <p:spPr>
            <a:xfrm>
              <a:off x="4025" y="2594"/>
              <a:ext cx="137" cy="38"/>
            </a:xfrm>
            <a:custGeom>
              <a:avLst/>
              <a:gdLst>
                <a:gd name="txL" fmla="*/ 0 w 238"/>
                <a:gd name="txT" fmla="*/ 0 h 64"/>
                <a:gd name="txR" fmla="*/ 238 w 238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4">
                  <a:moveTo>
                    <a:pt x="235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7" y="54"/>
                  </a:lnTo>
                  <a:lnTo>
                    <a:pt x="235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93" name="Freeform 665"/>
            <p:cNvSpPr/>
            <p:nvPr/>
          </p:nvSpPr>
          <p:spPr>
            <a:xfrm>
              <a:off x="4024" y="2599"/>
              <a:ext cx="137" cy="38"/>
            </a:xfrm>
            <a:custGeom>
              <a:avLst/>
              <a:gdLst>
                <a:gd name="txL" fmla="*/ 0 w 238"/>
                <a:gd name="txT" fmla="*/ 0 h 64"/>
                <a:gd name="txR" fmla="*/ 238 w 238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7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94" name="Freeform 666"/>
            <p:cNvSpPr/>
            <p:nvPr/>
          </p:nvSpPr>
          <p:spPr>
            <a:xfrm>
              <a:off x="4023" y="2605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5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5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95" name="Freeform 667"/>
            <p:cNvSpPr/>
            <p:nvPr/>
          </p:nvSpPr>
          <p:spPr>
            <a:xfrm>
              <a:off x="4022" y="2610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1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96" name="Freeform 668"/>
            <p:cNvSpPr/>
            <p:nvPr/>
          </p:nvSpPr>
          <p:spPr>
            <a:xfrm>
              <a:off x="4021" y="2615"/>
              <a:ext cx="136" cy="38"/>
            </a:xfrm>
            <a:custGeom>
              <a:avLst/>
              <a:gdLst>
                <a:gd name="txL" fmla="*/ 0 w 238"/>
                <a:gd name="txT" fmla="*/ 0 h 64"/>
                <a:gd name="txR" fmla="*/ 238 w 238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4">
                  <a:moveTo>
                    <a:pt x="235" y="63"/>
                  </a:moveTo>
                  <a:lnTo>
                    <a:pt x="0" y="9"/>
                  </a:lnTo>
                  <a:lnTo>
                    <a:pt x="3" y="0"/>
                  </a:lnTo>
                  <a:lnTo>
                    <a:pt x="237" y="54"/>
                  </a:lnTo>
                  <a:lnTo>
                    <a:pt x="235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97" name="Freeform 669"/>
            <p:cNvSpPr/>
            <p:nvPr/>
          </p:nvSpPr>
          <p:spPr>
            <a:xfrm>
              <a:off x="4019" y="2621"/>
              <a:ext cx="137" cy="38"/>
            </a:xfrm>
            <a:custGeom>
              <a:avLst/>
              <a:gdLst>
                <a:gd name="txL" fmla="*/ 0 w 238"/>
                <a:gd name="txT" fmla="*/ 0 h 64"/>
                <a:gd name="txR" fmla="*/ 238 w 238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4">
                  <a:moveTo>
                    <a:pt x="235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7" y="54"/>
                  </a:lnTo>
                  <a:lnTo>
                    <a:pt x="235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98" name="Freeform 670"/>
            <p:cNvSpPr/>
            <p:nvPr/>
          </p:nvSpPr>
          <p:spPr>
            <a:xfrm>
              <a:off x="4018" y="2626"/>
              <a:ext cx="137" cy="38"/>
            </a:xfrm>
            <a:custGeom>
              <a:avLst/>
              <a:gdLst>
                <a:gd name="txL" fmla="*/ 0 w 238"/>
                <a:gd name="txT" fmla="*/ 0 h 64"/>
                <a:gd name="txR" fmla="*/ 238 w 238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7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799" name="Freeform 671"/>
            <p:cNvSpPr/>
            <p:nvPr/>
          </p:nvSpPr>
          <p:spPr>
            <a:xfrm>
              <a:off x="4017" y="2631"/>
              <a:ext cx="136" cy="39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00" name="Freeform 672"/>
            <p:cNvSpPr/>
            <p:nvPr/>
          </p:nvSpPr>
          <p:spPr>
            <a:xfrm>
              <a:off x="4016" y="2637"/>
              <a:ext cx="136" cy="38"/>
            </a:xfrm>
            <a:custGeom>
              <a:avLst/>
              <a:gdLst>
                <a:gd name="txL" fmla="*/ 0 w 237"/>
                <a:gd name="txT" fmla="*/ 0 h 65"/>
                <a:gd name="txR" fmla="*/ 237 w 237"/>
                <a:gd name="txB" fmla="*/ 65 h 65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5">
                  <a:moveTo>
                    <a:pt x="234" y="64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01" name="Freeform 673"/>
            <p:cNvSpPr/>
            <p:nvPr/>
          </p:nvSpPr>
          <p:spPr>
            <a:xfrm>
              <a:off x="4015" y="2642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5" y="63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6" y="55"/>
                  </a:lnTo>
                  <a:lnTo>
                    <a:pt x="235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02" name="Freeform 674"/>
            <p:cNvSpPr/>
            <p:nvPr/>
          </p:nvSpPr>
          <p:spPr>
            <a:xfrm>
              <a:off x="4014" y="2648"/>
              <a:ext cx="136" cy="38"/>
            </a:xfrm>
            <a:custGeom>
              <a:avLst/>
              <a:gdLst>
                <a:gd name="txL" fmla="*/ 0 w 238"/>
                <a:gd name="txT" fmla="*/ 0 h 63"/>
                <a:gd name="txR" fmla="*/ 238 w 238"/>
                <a:gd name="txB" fmla="*/ 63 h 63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3">
                  <a:moveTo>
                    <a:pt x="235" y="62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237" y="53"/>
                  </a:lnTo>
                  <a:lnTo>
                    <a:pt x="235" y="6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03" name="Freeform 675"/>
            <p:cNvSpPr/>
            <p:nvPr/>
          </p:nvSpPr>
          <p:spPr>
            <a:xfrm>
              <a:off x="4013" y="2653"/>
              <a:ext cx="136" cy="39"/>
            </a:xfrm>
            <a:custGeom>
              <a:avLst/>
              <a:gdLst>
                <a:gd name="txL" fmla="*/ 0 w 238"/>
                <a:gd name="txT" fmla="*/ 0 h 65"/>
                <a:gd name="txR" fmla="*/ 238 w 238"/>
                <a:gd name="txB" fmla="*/ 65 h 65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8" h="65">
                  <a:moveTo>
                    <a:pt x="234" y="64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7" y="54"/>
                  </a:lnTo>
                  <a:lnTo>
                    <a:pt x="234" y="6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04" name="Freeform 676"/>
            <p:cNvSpPr/>
            <p:nvPr/>
          </p:nvSpPr>
          <p:spPr>
            <a:xfrm>
              <a:off x="4011" y="2658"/>
              <a:ext cx="136" cy="39"/>
            </a:xfrm>
            <a:custGeom>
              <a:avLst/>
              <a:gdLst>
                <a:gd name="txL" fmla="*/ 0 w 237"/>
                <a:gd name="txT" fmla="*/ 0 h 65"/>
                <a:gd name="txR" fmla="*/ 237 w 237"/>
                <a:gd name="txB" fmla="*/ 65 h 65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5">
                  <a:moveTo>
                    <a:pt x="234" y="64"/>
                  </a:moveTo>
                  <a:lnTo>
                    <a:pt x="0" y="10"/>
                  </a:lnTo>
                  <a:lnTo>
                    <a:pt x="2" y="0"/>
                  </a:lnTo>
                  <a:lnTo>
                    <a:pt x="236" y="55"/>
                  </a:lnTo>
                  <a:lnTo>
                    <a:pt x="234" y="6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05" name="Freeform 677"/>
            <p:cNvSpPr/>
            <p:nvPr/>
          </p:nvSpPr>
          <p:spPr>
            <a:xfrm>
              <a:off x="4010" y="2664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06" name="Freeform 678"/>
            <p:cNvSpPr/>
            <p:nvPr/>
          </p:nvSpPr>
          <p:spPr>
            <a:xfrm>
              <a:off x="4009" y="2670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07" name="Freeform 679"/>
            <p:cNvSpPr/>
            <p:nvPr/>
          </p:nvSpPr>
          <p:spPr>
            <a:xfrm>
              <a:off x="4008" y="2675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08" name="Freeform 680"/>
            <p:cNvSpPr/>
            <p:nvPr/>
          </p:nvSpPr>
          <p:spPr>
            <a:xfrm>
              <a:off x="4007" y="2680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09" name="Freeform 681"/>
            <p:cNvSpPr/>
            <p:nvPr/>
          </p:nvSpPr>
          <p:spPr>
            <a:xfrm>
              <a:off x="4006" y="2686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10" name="Freeform 682"/>
            <p:cNvSpPr/>
            <p:nvPr/>
          </p:nvSpPr>
          <p:spPr>
            <a:xfrm>
              <a:off x="4005" y="2691"/>
              <a:ext cx="135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11" name="Freeform 683"/>
            <p:cNvSpPr/>
            <p:nvPr/>
          </p:nvSpPr>
          <p:spPr>
            <a:xfrm>
              <a:off x="4003" y="2696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12" name="Freeform 684"/>
            <p:cNvSpPr/>
            <p:nvPr/>
          </p:nvSpPr>
          <p:spPr>
            <a:xfrm>
              <a:off x="4002" y="2702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13" name="Freeform 685"/>
            <p:cNvSpPr/>
            <p:nvPr/>
          </p:nvSpPr>
          <p:spPr>
            <a:xfrm>
              <a:off x="4001" y="2707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14" name="Freeform 686"/>
            <p:cNvSpPr/>
            <p:nvPr/>
          </p:nvSpPr>
          <p:spPr>
            <a:xfrm>
              <a:off x="4000" y="2712"/>
              <a:ext cx="136" cy="39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15" name="Freeform 687"/>
            <p:cNvSpPr/>
            <p:nvPr/>
          </p:nvSpPr>
          <p:spPr>
            <a:xfrm>
              <a:off x="3999" y="2718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16" name="Freeform 688"/>
            <p:cNvSpPr/>
            <p:nvPr/>
          </p:nvSpPr>
          <p:spPr>
            <a:xfrm>
              <a:off x="3998" y="2723"/>
              <a:ext cx="136" cy="38"/>
            </a:xfrm>
            <a:custGeom>
              <a:avLst/>
              <a:gdLst>
                <a:gd name="txL" fmla="*/ 0 w 237"/>
                <a:gd name="txT" fmla="*/ 0 h 64"/>
                <a:gd name="txR" fmla="*/ 237 w 237"/>
                <a:gd name="txB" fmla="*/ 64 h 64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7" h="64">
                  <a:moveTo>
                    <a:pt x="234" y="63"/>
                  </a:moveTo>
                  <a:lnTo>
                    <a:pt x="0" y="9"/>
                  </a:lnTo>
                  <a:lnTo>
                    <a:pt x="2" y="0"/>
                  </a:lnTo>
                  <a:lnTo>
                    <a:pt x="236" y="54"/>
                  </a:lnTo>
                  <a:lnTo>
                    <a:pt x="234" y="6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17" name="Freeform 689"/>
            <p:cNvSpPr/>
            <p:nvPr/>
          </p:nvSpPr>
          <p:spPr>
            <a:xfrm>
              <a:off x="3997" y="2728"/>
              <a:ext cx="135" cy="36"/>
            </a:xfrm>
            <a:custGeom>
              <a:avLst/>
              <a:gdLst>
                <a:gd name="txL" fmla="*/ 0 w 236"/>
                <a:gd name="txT" fmla="*/ 0 h 60"/>
                <a:gd name="txR" fmla="*/ 236 w 236"/>
                <a:gd name="txB" fmla="*/ 60 h 60"/>
              </a:gdLst>
              <a:ahLst/>
              <a:cxnLst>
                <a:cxn ang="0">
                  <a:pos x="2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</a:cxnLst>
              <a:rect l="txL" t="txT" r="txR" b="txB"/>
              <a:pathLst>
                <a:path w="236" h="60">
                  <a:moveTo>
                    <a:pt x="234" y="59"/>
                  </a:moveTo>
                  <a:lnTo>
                    <a:pt x="0" y="5"/>
                  </a:lnTo>
                  <a:lnTo>
                    <a:pt x="1" y="0"/>
                  </a:lnTo>
                  <a:lnTo>
                    <a:pt x="235" y="54"/>
                  </a:lnTo>
                  <a:lnTo>
                    <a:pt x="23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18" name="Freeform 690"/>
            <p:cNvSpPr/>
            <p:nvPr/>
          </p:nvSpPr>
          <p:spPr>
            <a:xfrm>
              <a:off x="4028" y="2578"/>
              <a:ext cx="121" cy="173"/>
            </a:xfrm>
            <a:custGeom>
              <a:avLst/>
              <a:gdLst>
                <a:gd name="txL" fmla="*/ 0 w 211"/>
                <a:gd name="txT" fmla="*/ 0 h 290"/>
                <a:gd name="txR" fmla="*/ 211 w 211"/>
                <a:gd name="txB" fmla="*/ 290 h 29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</a:cxnLst>
              <a:rect l="txL" t="txT" r="txR" b="txB"/>
              <a:pathLst>
                <a:path w="211" h="290">
                  <a:moveTo>
                    <a:pt x="210" y="49"/>
                  </a:moveTo>
                  <a:lnTo>
                    <a:pt x="148" y="17"/>
                  </a:lnTo>
                  <a:lnTo>
                    <a:pt x="79" y="26"/>
                  </a:lnTo>
                  <a:lnTo>
                    <a:pt x="41" y="0"/>
                  </a:lnTo>
                  <a:lnTo>
                    <a:pt x="0" y="12"/>
                  </a:lnTo>
                  <a:lnTo>
                    <a:pt x="0" y="183"/>
                  </a:lnTo>
                  <a:lnTo>
                    <a:pt x="82" y="289"/>
                  </a:lnTo>
                  <a:lnTo>
                    <a:pt x="79" y="235"/>
                  </a:lnTo>
                  <a:lnTo>
                    <a:pt x="47" y="204"/>
                  </a:lnTo>
                  <a:lnTo>
                    <a:pt x="38" y="193"/>
                  </a:lnTo>
                  <a:lnTo>
                    <a:pt x="30" y="181"/>
                  </a:lnTo>
                  <a:lnTo>
                    <a:pt x="28" y="177"/>
                  </a:lnTo>
                  <a:lnTo>
                    <a:pt x="25" y="170"/>
                  </a:lnTo>
                  <a:lnTo>
                    <a:pt x="24" y="168"/>
                  </a:lnTo>
                  <a:lnTo>
                    <a:pt x="23" y="164"/>
                  </a:lnTo>
                  <a:lnTo>
                    <a:pt x="22" y="160"/>
                  </a:lnTo>
                  <a:lnTo>
                    <a:pt x="20" y="144"/>
                  </a:lnTo>
                  <a:lnTo>
                    <a:pt x="19" y="123"/>
                  </a:lnTo>
                  <a:lnTo>
                    <a:pt x="19" y="103"/>
                  </a:lnTo>
                  <a:lnTo>
                    <a:pt x="19" y="85"/>
                  </a:lnTo>
                  <a:lnTo>
                    <a:pt x="20" y="67"/>
                  </a:lnTo>
                  <a:lnTo>
                    <a:pt x="21" y="54"/>
                  </a:lnTo>
                  <a:lnTo>
                    <a:pt x="21" y="51"/>
                  </a:lnTo>
                  <a:lnTo>
                    <a:pt x="79" y="95"/>
                  </a:lnTo>
                  <a:lnTo>
                    <a:pt x="79" y="235"/>
                  </a:lnTo>
                  <a:lnTo>
                    <a:pt x="82" y="289"/>
                  </a:lnTo>
                  <a:lnTo>
                    <a:pt x="120" y="272"/>
                  </a:lnTo>
                  <a:lnTo>
                    <a:pt x="128" y="261"/>
                  </a:lnTo>
                  <a:lnTo>
                    <a:pt x="187" y="212"/>
                  </a:lnTo>
                  <a:lnTo>
                    <a:pt x="210" y="181"/>
                  </a:lnTo>
                  <a:lnTo>
                    <a:pt x="210" y="4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19" name="Freeform 691"/>
            <p:cNvSpPr/>
            <p:nvPr/>
          </p:nvSpPr>
          <p:spPr>
            <a:xfrm>
              <a:off x="4013" y="2558"/>
              <a:ext cx="80" cy="30"/>
            </a:xfrm>
            <a:custGeom>
              <a:avLst/>
              <a:gdLst>
                <a:gd name="txL" fmla="*/ 0 w 141"/>
                <a:gd name="txT" fmla="*/ 0 h 51"/>
                <a:gd name="txR" fmla="*/ 141 w 141"/>
                <a:gd name="txB" fmla="*/ 51 h 51"/>
              </a:gdLst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141" h="51">
                  <a:moveTo>
                    <a:pt x="0" y="0"/>
                  </a:moveTo>
                  <a:lnTo>
                    <a:pt x="0" y="13"/>
                  </a:lnTo>
                  <a:lnTo>
                    <a:pt x="6" y="13"/>
                  </a:lnTo>
                  <a:lnTo>
                    <a:pt x="28" y="17"/>
                  </a:lnTo>
                  <a:lnTo>
                    <a:pt x="47" y="22"/>
                  </a:lnTo>
                  <a:lnTo>
                    <a:pt x="67" y="27"/>
                  </a:lnTo>
                  <a:lnTo>
                    <a:pt x="74" y="30"/>
                  </a:lnTo>
                  <a:lnTo>
                    <a:pt x="88" y="35"/>
                  </a:lnTo>
                  <a:lnTo>
                    <a:pt x="97" y="39"/>
                  </a:lnTo>
                  <a:lnTo>
                    <a:pt x="104" y="42"/>
                  </a:lnTo>
                  <a:lnTo>
                    <a:pt x="115" y="50"/>
                  </a:lnTo>
                  <a:lnTo>
                    <a:pt x="140" y="48"/>
                  </a:lnTo>
                  <a:lnTo>
                    <a:pt x="132" y="42"/>
                  </a:lnTo>
                  <a:lnTo>
                    <a:pt x="126" y="38"/>
                  </a:lnTo>
                  <a:lnTo>
                    <a:pt x="114" y="32"/>
                  </a:lnTo>
                  <a:lnTo>
                    <a:pt x="98" y="25"/>
                  </a:lnTo>
                  <a:lnTo>
                    <a:pt x="71" y="16"/>
                  </a:lnTo>
                  <a:lnTo>
                    <a:pt x="44" y="8"/>
                  </a:lnTo>
                  <a:lnTo>
                    <a:pt x="23" y="4"/>
                  </a:lnTo>
                  <a:lnTo>
                    <a:pt x="8" y="1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20" name="Freeform 692"/>
            <p:cNvSpPr/>
            <p:nvPr/>
          </p:nvSpPr>
          <p:spPr>
            <a:xfrm>
              <a:off x="3852" y="2556"/>
              <a:ext cx="80" cy="27"/>
            </a:xfrm>
            <a:custGeom>
              <a:avLst/>
              <a:gdLst>
                <a:gd name="txL" fmla="*/ 0 w 139"/>
                <a:gd name="txT" fmla="*/ 0 h 44"/>
                <a:gd name="txR" fmla="*/ 139 w 139"/>
                <a:gd name="txB" fmla="*/ 44 h 44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39" h="44">
                  <a:moveTo>
                    <a:pt x="0" y="40"/>
                  </a:moveTo>
                  <a:lnTo>
                    <a:pt x="1" y="38"/>
                  </a:lnTo>
                  <a:lnTo>
                    <a:pt x="13" y="32"/>
                  </a:lnTo>
                  <a:lnTo>
                    <a:pt x="34" y="23"/>
                  </a:lnTo>
                  <a:lnTo>
                    <a:pt x="51" y="18"/>
                  </a:lnTo>
                  <a:lnTo>
                    <a:pt x="70" y="12"/>
                  </a:lnTo>
                  <a:lnTo>
                    <a:pt x="93" y="7"/>
                  </a:lnTo>
                  <a:lnTo>
                    <a:pt x="105" y="4"/>
                  </a:lnTo>
                  <a:lnTo>
                    <a:pt x="108" y="4"/>
                  </a:lnTo>
                  <a:lnTo>
                    <a:pt x="131" y="0"/>
                  </a:lnTo>
                  <a:lnTo>
                    <a:pt x="138" y="0"/>
                  </a:lnTo>
                  <a:lnTo>
                    <a:pt x="138" y="12"/>
                  </a:lnTo>
                  <a:lnTo>
                    <a:pt x="124" y="13"/>
                  </a:lnTo>
                  <a:lnTo>
                    <a:pt x="96" y="18"/>
                  </a:lnTo>
                  <a:lnTo>
                    <a:pt x="72" y="24"/>
                  </a:lnTo>
                  <a:lnTo>
                    <a:pt x="57" y="29"/>
                  </a:lnTo>
                  <a:lnTo>
                    <a:pt x="40" y="35"/>
                  </a:lnTo>
                  <a:lnTo>
                    <a:pt x="22" y="43"/>
                  </a:lnTo>
                  <a:lnTo>
                    <a:pt x="0" y="4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21" name="Freeform 693"/>
            <p:cNvSpPr/>
            <p:nvPr/>
          </p:nvSpPr>
          <p:spPr>
            <a:xfrm>
              <a:off x="3937" y="2453"/>
              <a:ext cx="70" cy="124"/>
            </a:xfrm>
            <a:custGeom>
              <a:avLst/>
              <a:gdLst>
                <a:gd name="txL" fmla="*/ 0 w 121"/>
                <a:gd name="txT" fmla="*/ 0 h 208"/>
                <a:gd name="txR" fmla="*/ 121 w 121"/>
                <a:gd name="txB" fmla="*/ 208 h 208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21" h="208">
                  <a:moveTo>
                    <a:pt x="43" y="124"/>
                  </a:moveTo>
                  <a:lnTo>
                    <a:pt x="35" y="124"/>
                  </a:lnTo>
                  <a:lnTo>
                    <a:pt x="6" y="109"/>
                  </a:lnTo>
                  <a:lnTo>
                    <a:pt x="6" y="28"/>
                  </a:lnTo>
                  <a:lnTo>
                    <a:pt x="66" y="22"/>
                  </a:lnTo>
                  <a:lnTo>
                    <a:pt x="83" y="0"/>
                  </a:lnTo>
                  <a:lnTo>
                    <a:pt x="108" y="0"/>
                  </a:lnTo>
                  <a:lnTo>
                    <a:pt x="108" y="118"/>
                  </a:lnTo>
                  <a:lnTo>
                    <a:pt x="81" y="124"/>
                  </a:lnTo>
                  <a:lnTo>
                    <a:pt x="81" y="131"/>
                  </a:lnTo>
                  <a:lnTo>
                    <a:pt x="104" y="131"/>
                  </a:lnTo>
                  <a:lnTo>
                    <a:pt x="120" y="151"/>
                  </a:lnTo>
                  <a:lnTo>
                    <a:pt x="120" y="207"/>
                  </a:lnTo>
                  <a:lnTo>
                    <a:pt x="0" y="207"/>
                  </a:lnTo>
                  <a:lnTo>
                    <a:pt x="0" y="148"/>
                  </a:lnTo>
                  <a:lnTo>
                    <a:pt x="17" y="131"/>
                  </a:lnTo>
                  <a:lnTo>
                    <a:pt x="43" y="131"/>
                  </a:lnTo>
                  <a:lnTo>
                    <a:pt x="43" y="12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22" name="Freeform 694"/>
            <p:cNvSpPr/>
            <p:nvPr/>
          </p:nvSpPr>
          <p:spPr>
            <a:xfrm>
              <a:off x="4039" y="2609"/>
              <a:ext cx="35" cy="110"/>
            </a:xfrm>
            <a:custGeom>
              <a:avLst/>
              <a:gdLst>
                <a:gd name="txL" fmla="*/ 0 w 61"/>
                <a:gd name="txT" fmla="*/ 0 h 185"/>
                <a:gd name="txR" fmla="*/ 61 w 61"/>
                <a:gd name="txB" fmla="*/ 185 h 185"/>
              </a:gdLst>
              <a:ahLst/>
              <a:cxnLst>
                <a:cxn ang="0">
                  <a:pos x="1" y="2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</a:cxnLst>
              <a:rect l="txL" t="txT" r="txR" b="txB"/>
              <a:pathLst>
                <a:path w="61" h="185">
                  <a:moveTo>
                    <a:pt x="60" y="184"/>
                  </a:moveTo>
                  <a:lnTo>
                    <a:pt x="60" y="44"/>
                  </a:lnTo>
                  <a:lnTo>
                    <a:pt x="2" y="0"/>
                  </a:lnTo>
                  <a:lnTo>
                    <a:pt x="2" y="3"/>
                  </a:lnTo>
                  <a:lnTo>
                    <a:pt x="1" y="16"/>
                  </a:lnTo>
                  <a:lnTo>
                    <a:pt x="0" y="34"/>
                  </a:lnTo>
                  <a:lnTo>
                    <a:pt x="0" y="52"/>
                  </a:lnTo>
                  <a:lnTo>
                    <a:pt x="0" y="72"/>
                  </a:lnTo>
                  <a:lnTo>
                    <a:pt x="1" y="93"/>
                  </a:lnTo>
                  <a:lnTo>
                    <a:pt x="3" y="109"/>
                  </a:lnTo>
                  <a:lnTo>
                    <a:pt x="4" y="113"/>
                  </a:lnTo>
                  <a:lnTo>
                    <a:pt x="5" y="117"/>
                  </a:lnTo>
                  <a:lnTo>
                    <a:pt x="6" y="119"/>
                  </a:lnTo>
                  <a:lnTo>
                    <a:pt x="9" y="126"/>
                  </a:lnTo>
                  <a:lnTo>
                    <a:pt x="11" y="130"/>
                  </a:lnTo>
                  <a:lnTo>
                    <a:pt x="19" y="142"/>
                  </a:lnTo>
                  <a:lnTo>
                    <a:pt x="28" y="153"/>
                  </a:lnTo>
                  <a:lnTo>
                    <a:pt x="60" y="18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23" name="Freeform 695"/>
            <p:cNvSpPr/>
            <p:nvPr/>
          </p:nvSpPr>
          <p:spPr>
            <a:xfrm>
              <a:off x="3867" y="2605"/>
              <a:ext cx="37" cy="110"/>
            </a:xfrm>
            <a:custGeom>
              <a:avLst/>
              <a:gdLst>
                <a:gd name="txL" fmla="*/ 0 w 64"/>
                <a:gd name="txT" fmla="*/ 0 h 184"/>
                <a:gd name="txR" fmla="*/ 64 w 64"/>
                <a:gd name="txB" fmla="*/ 184 h 184"/>
              </a:gdLst>
              <a:ahLst/>
              <a:cxnLst>
                <a:cxn ang="0">
                  <a:pos x="0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0" y="2"/>
                </a:cxn>
              </a:cxnLst>
              <a:rect l="txL" t="txT" r="txR" b="txB"/>
              <a:pathLst>
                <a:path w="64" h="184">
                  <a:moveTo>
                    <a:pt x="0" y="183"/>
                  </a:moveTo>
                  <a:lnTo>
                    <a:pt x="17" y="169"/>
                  </a:lnTo>
                  <a:lnTo>
                    <a:pt x="30" y="154"/>
                  </a:lnTo>
                  <a:lnTo>
                    <a:pt x="38" y="145"/>
                  </a:lnTo>
                  <a:lnTo>
                    <a:pt x="47" y="133"/>
                  </a:lnTo>
                  <a:lnTo>
                    <a:pt x="52" y="122"/>
                  </a:lnTo>
                  <a:lnTo>
                    <a:pt x="55" y="115"/>
                  </a:lnTo>
                  <a:lnTo>
                    <a:pt x="58" y="101"/>
                  </a:lnTo>
                  <a:lnTo>
                    <a:pt x="60" y="85"/>
                  </a:lnTo>
                  <a:lnTo>
                    <a:pt x="63" y="63"/>
                  </a:lnTo>
                  <a:lnTo>
                    <a:pt x="63" y="46"/>
                  </a:lnTo>
                  <a:lnTo>
                    <a:pt x="63" y="22"/>
                  </a:lnTo>
                  <a:lnTo>
                    <a:pt x="63" y="0"/>
                  </a:lnTo>
                  <a:lnTo>
                    <a:pt x="0" y="44"/>
                  </a:lnTo>
                  <a:lnTo>
                    <a:pt x="0" y="18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24" name="Freeform 696"/>
            <p:cNvSpPr/>
            <p:nvPr/>
          </p:nvSpPr>
          <p:spPr>
            <a:xfrm>
              <a:off x="4062" y="1668"/>
              <a:ext cx="120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59"/>
                  </a:moveTo>
                  <a:lnTo>
                    <a:pt x="190" y="0"/>
                  </a:lnTo>
                  <a:lnTo>
                    <a:pt x="207" y="7"/>
                  </a:lnTo>
                  <a:lnTo>
                    <a:pt x="17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25" name="Freeform 697"/>
            <p:cNvSpPr/>
            <p:nvPr/>
          </p:nvSpPr>
          <p:spPr>
            <a:xfrm>
              <a:off x="4052" y="1663"/>
              <a:ext cx="120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60"/>
                  </a:moveTo>
                  <a:lnTo>
                    <a:pt x="190" y="0"/>
                  </a:lnTo>
                  <a:lnTo>
                    <a:pt x="208" y="8"/>
                  </a:lnTo>
                  <a:lnTo>
                    <a:pt x="18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26" name="Freeform 698"/>
            <p:cNvSpPr/>
            <p:nvPr/>
          </p:nvSpPr>
          <p:spPr>
            <a:xfrm>
              <a:off x="4042" y="1659"/>
              <a:ext cx="120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59"/>
                  </a:moveTo>
                  <a:lnTo>
                    <a:pt x="189" y="0"/>
                  </a:lnTo>
                  <a:lnTo>
                    <a:pt x="207" y="7"/>
                  </a:lnTo>
                  <a:lnTo>
                    <a:pt x="17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27" name="Freeform 699"/>
            <p:cNvSpPr/>
            <p:nvPr/>
          </p:nvSpPr>
          <p:spPr>
            <a:xfrm>
              <a:off x="4032" y="1655"/>
              <a:ext cx="119" cy="278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4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0" y="4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90" y="0"/>
                  </a:lnTo>
                  <a:lnTo>
                    <a:pt x="207" y="8"/>
                  </a:lnTo>
                  <a:lnTo>
                    <a:pt x="18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28" name="Freeform 700"/>
            <p:cNvSpPr/>
            <p:nvPr/>
          </p:nvSpPr>
          <p:spPr>
            <a:xfrm>
              <a:off x="4022" y="1650"/>
              <a:ext cx="120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59"/>
                  </a:moveTo>
                  <a:lnTo>
                    <a:pt x="190" y="0"/>
                  </a:lnTo>
                  <a:lnTo>
                    <a:pt x="207" y="7"/>
                  </a:lnTo>
                  <a:lnTo>
                    <a:pt x="17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29" name="Freeform 701"/>
            <p:cNvSpPr/>
            <p:nvPr/>
          </p:nvSpPr>
          <p:spPr>
            <a:xfrm>
              <a:off x="4012" y="1646"/>
              <a:ext cx="120" cy="278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4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0" y="4"/>
                </a:cxn>
              </a:cxnLst>
              <a:rect l="txL" t="txT" r="txR" b="txB"/>
              <a:pathLst>
                <a:path w="209" h="468">
                  <a:moveTo>
                    <a:pt x="0" y="460"/>
                  </a:moveTo>
                  <a:lnTo>
                    <a:pt x="190" y="0"/>
                  </a:lnTo>
                  <a:lnTo>
                    <a:pt x="208" y="8"/>
                  </a:lnTo>
                  <a:lnTo>
                    <a:pt x="18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30" name="Freeform 702"/>
            <p:cNvSpPr/>
            <p:nvPr/>
          </p:nvSpPr>
          <p:spPr>
            <a:xfrm>
              <a:off x="4002" y="1641"/>
              <a:ext cx="120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59"/>
                  </a:moveTo>
                  <a:lnTo>
                    <a:pt x="190" y="0"/>
                  </a:lnTo>
                  <a:lnTo>
                    <a:pt x="208" y="7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31" name="Freeform 703"/>
            <p:cNvSpPr/>
            <p:nvPr/>
          </p:nvSpPr>
          <p:spPr>
            <a:xfrm>
              <a:off x="3992" y="1637"/>
              <a:ext cx="119" cy="278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4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0" y="4"/>
                </a:cxn>
              </a:cxnLst>
              <a:rect l="txL" t="txT" r="txR" b="txB"/>
              <a:pathLst>
                <a:path w="208" h="468">
                  <a:moveTo>
                    <a:pt x="0" y="459"/>
                  </a:moveTo>
                  <a:lnTo>
                    <a:pt x="190" y="0"/>
                  </a:lnTo>
                  <a:lnTo>
                    <a:pt x="207" y="8"/>
                  </a:lnTo>
                  <a:lnTo>
                    <a:pt x="17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32" name="Freeform 704"/>
            <p:cNvSpPr/>
            <p:nvPr/>
          </p:nvSpPr>
          <p:spPr>
            <a:xfrm>
              <a:off x="3982" y="1632"/>
              <a:ext cx="119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60"/>
                  </a:moveTo>
                  <a:lnTo>
                    <a:pt x="190" y="0"/>
                  </a:lnTo>
                  <a:lnTo>
                    <a:pt x="208" y="8"/>
                  </a:lnTo>
                  <a:lnTo>
                    <a:pt x="18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33" name="Freeform 705"/>
            <p:cNvSpPr/>
            <p:nvPr/>
          </p:nvSpPr>
          <p:spPr>
            <a:xfrm>
              <a:off x="3972" y="1628"/>
              <a:ext cx="119" cy="278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4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0" y="4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90" y="0"/>
                  </a:lnTo>
                  <a:lnTo>
                    <a:pt x="207" y="7"/>
                  </a:lnTo>
                  <a:lnTo>
                    <a:pt x="17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34" name="Freeform 706"/>
            <p:cNvSpPr/>
            <p:nvPr/>
          </p:nvSpPr>
          <p:spPr>
            <a:xfrm>
              <a:off x="3962" y="1624"/>
              <a:ext cx="119" cy="278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4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0" y="4"/>
                </a:cxn>
              </a:cxnLst>
              <a:rect l="txL" t="txT" r="txR" b="txB"/>
              <a:pathLst>
                <a:path w="209" h="468">
                  <a:moveTo>
                    <a:pt x="0" y="459"/>
                  </a:moveTo>
                  <a:lnTo>
                    <a:pt x="190" y="0"/>
                  </a:lnTo>
                  <a:lnTo>
                    <a:pt x="208" y="7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35" name="Freeform 707"/>
            <p:cNvSpPr/>
            <p:nvPr/>
          </p:nvSpPr>
          <p:spPr>
            <a:xfrm>
              <a:off x="3952" y="1619"/>
              <a:ext cx="119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89" y="0"/>
                  </a:lnTo>
                  <a:lnTo>
                    <a:pt x="207" y="8"/>
                  </a:lnTo>
                  <a:lnTo>
                    <a:pt x="17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36" name="Freeform 708"/>
            <p:cNvSpPr/>
            <p:nvPr/>
          </p:nvSpPr>
          <p:spPr>
            <a:xfrm>
              <a:off x="3941" y="1615"/>
              <a:ext cx="120" cy="278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4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0" y="4"/>
                </a:cxn>
              </a:cxnLst>
              <a:rect l="txL" t="txT" r="txR" b="txB"/>
              <a:pathLst>
                <a:path w="208" h="468">
                  <a:moveTo>
                    <a:pt x="0" y="459"/>
                  </a:moveTo>
                  <a:lnTo>
                    <a:pt x="190" y="0"/>
                  </a:lnTo>
                  <a:lnTo>
                    <a:pt x="207" y="7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37" name="Freeform 709"/>
            <p:cNvSpPr/>
            <p:nvPr/>
          </p:nvSpPr>
          <p:spPr>
            <a:xfrm>
              <a:off x="3931" y="1610"/>
              <a:ext cx="120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59"/>
                  </a:moveTo>
                  <a:lnTo>
                    <a:pt x="190" y="0"/>
                  </a:lnTo>
                  <a:lnTo>
                    <a:pt x="208" y="8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38" name="Freeform 710"/>
            <p:cNvSpPr/>
            <p:nvPr/>
          </p:nvSpPr>
          <p:spPr>
            <a:xfrm>
              <a:off x="3921" y="1605"/>
              <a:ext cx="120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89" y="0"/>
                  </a:lnTo>
                  <a:lnTo>
                    <a:pt x="207" y="8"/>
                  </a:lnTo>
                  <a:lnTo>
                    <a:pt x="17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39" name="Freeform 711"/>
            <p:cNvSpPr/>
            <p:nvPr/>
          </p:nvSpPr>
          <p:spPr>
            <a:xfrm>
              <a:off x="3911" y="1601"/>
              <a:ext cx="119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90" y="0"/>
                  </a:lnTo>
                  <a:lnTo>
                    <a:pt x="207" y="7"/>
                  </a:lnTo>
                  <a:lnTo>
                    <a:pt x="18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40" name="Freeform 712"/>
            <p:cNvSpPr/>
            <p:nvPr/>
          </p:nvSpPr>
          <p:spPr>
            <a:xfrm>
              <a:off x="3901" y="1597"/>
              <a:ext cx="120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59"/>
                  </a:moveTo>
                  <a:lnTo>
                    <a:pt x="189" y="0"/>
                  </a:lnTo>
                  <a:lnTo>
                    <a:pt x="207" y="7"/>
                  </a:lnTo>
                  <a:lnTo>
                    <a:pt x="17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41" name="Freeform 713"/>
            <p:cNvSpPr/>
            <p:nvPr/>
          </p:nvSpPr>
          <p:spPr>
            <a:xfrm>
              <a:off x="3891" y="1592"/>
              <a:ext cx="119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59"/>
                  </a:moveTo>
                  <a:lnTo>
                    <a:pt x="190" y="0"/>
                  </a:lnTo>
                  <a:lnTo>
                    <a:pt x="207" y="8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42" name="Freeform 714"/>
            <p:cNvSpPr/>
            <p:nvPr/>
          </p:nvSpPr>
          <p:spPr>
            <a:xfrm>
              <a:off x="3881" y="1587"/>
              <a:ext cx="120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60"/>
                  </a:moveTo>
                  <a:lnTo>
                    <a:pt x="190" y="0"/>
                  </a:lnTo>
                  <a:lnTo>
                    <a:pt x="208" y="8"/>
                  </a:lnTo>
                  <a:lnTo>
                    <a:pt x="18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43" name="Freeform 715"/>
            <p:cNvSpPr/>
            <p:nvPr/>
          </p:nvSpPr>
          <p:spPr>
            <a:xfrm>
              <a:off x="3871" y="1583"/>
              <a:ext cx="119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89" y="0"/>
                  </a:lnTo>
                  <a:lnTo>
                    <a:pt x="207" y="7"/>
                  </a:lnTo>
                  <a:lnTo>
                    <a:pt x="17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44" name="Freeform 716"/>
            <p:cNvSpPr/>
            <p:nvPr/>
          </p:nvSpPr>
          <p:spPr>
            <a:xfrm>
              <a:off x="3861" y="1579"/>
              <a:ext cx="119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59"/>
                  </a:moveTo>
                  <a:lnTo>
                    <a:pt x="190" y="0"/>
                  </a:lnTo>
                  <a:lnTo>
                    <a:pt x="207" y="7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45" name="Freeform 717"/>
            <p:cNvSpPr/>
            <p:nvPr/>
          </p:nvSpPr>
          <p:spPr>
            <a:xfrm>
              <a:off x="3851" y="1574"/>
              <a:ext cx="119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90" y="0"/>
                  </a:lnTo>
                  <a:lnTo>
                    <a:pt x="207" y="8"/>
                  </a:lnTo>
                  <a:lnTo>
                    <a:pt x="17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46" name="Freeform 718"/>
            <p:cNvSpPr/>
            <p:nvPr/>
          </p:nvSpPr>
          <p:spPr>
            <a:xfrm>
              <a:off x="3841" y="1569"/>
              <a:ext cx="119" cy="280"/>
            </a:xfrm>
            <a:custGeom>
              <a:avLst/>
              <a:gdLst>
                <a:gd name="txL" fmla="*/ 0 w 209"/>
                <a:gd name="txT" fmla="*/ 0 h 469"/>
                <a:gd name="txR" fmla="*/ 209 w 209"/>
                <a:gd name="txB" fmla="*/ 469 h 469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9">
                  <a:moveTo>
                    <a:pt x="0" y="460"/>
                  </a:moveTo>
                  <a:lnTo>
                    <a:pt x="190" y="0"/>
                  </a:lnTo>
                  <a:lnTo>
                    <a:pt x="208" y="8"/>
                  </a:lnTo>
                  <a:lnTo>
                    <a:pt x="18" y="468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47" name="Freeform 719"/>
            <p:cNvSpPr/>
            <p:nvPr/>
          </p:nvSpPr>
          <p:spPr>
            <a:xfrm>
              <a:off x="3830" y="1565"/>
              <a:ext cx="120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59"/>
                  </a:moveTo>
                  <a:lnTo>
                    <a:pt x="190" y="0"/>
                  </a:lnTo>
                  <a:lnTo>
                    <a:pt x="208" y="7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48" name="Freeform 720"/>
            <p:cNvSpPr/>
            <p:nvPr/>
          </p:nvSpPr>
          <p:spPr>
            <a:xfrm>
              <a:off x="3820" y="1560"/>
              <a:ext cx="120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90" y="0"/>
                  </a:lnTo>
                  <a:lnTo>
                    <a:pt x="207" y="8"/>
                  </a:lnTo>
                  <a:lnTo>
                    <a:pt x="17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49" name="Freeform 721"/>
            <p:cNvSpPr/>
            <p:nvPr/>
          </p:nvSpPr>
          <p:spPr>
            <a:xfrm>
              <a:off x="3810" y="1556"/>
              <a:ext cx="120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59"/>
                  </a:moveTo>
                  <a:lnTo>
                    <a:pt x="190" y="0"/>
                  </a:lnTo>
                  <a:lnTo>
                    <a:pt x="208" y="7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50" name="Freeform 722"/>
            <p:cNvSpPr/>
            <p:nvPr/>
          </p:nvSpPr>
          <p:spPr>
            <a:xfrm>
              <a:off x="3800" y="1551"/>
              <a:ext cx="120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90" y="0"/>
                  </a:lnTo>
                  <a:lnTo>
                    <a:pt x="207" y="8"/>
                  </a:lnTo>
                  <a:lnTo>
                    <a:pt x="17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51" name="Freeform 723"/>
            <p:cNvSpPr/>
            <p:nvPr/>
          </p:nvSpPr>
          <p:spPr>
            <a:xfrm>
              <a:off x="3790" y="1547"/>
              <a:ext cx="120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59"/>
                  </a:moveTo>
                  <a:lnTo>
                    <a:pt x="190" y="0"/>
                  </a:lnTo>
                  <a:lnTo>
                    <a:pt x="208" y="7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52" name="Freeform 724"/>
            <p:cNvSpPr/>
            <p:nvPr/>
          </p:nvSpPr>
          <p:spPr>
            <a:xfrm>
              <a:off x="3780" y="1543"/>
              <a:ext cx="120" cy="278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4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0" y="4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90" y="0"/>
                  </a:lnTo>
                  <a:lnTo>
                    <a:pt x="207" y="8"/>
                  </a:lnTo>
                  <a:lnTo>
                    <a:pt x="17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53" name="Freeform 725"/>
            <p:cNvSpPr/>
            <p:nvPr/>
          </p:nvSpPr>
          <p:spPr>
            <a:xfrm>
              <a:off x="3770" y="1538"/>
              <a:ext cx="120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60"/>
                  </a:moveTo>
                  <a:lnTo>
                    <a:pt x="190" y="0"/>
                  </a:lnTo>
                  <a:lnTo>
                    <a:pt x="208" y="7"/>
                  </a:lnTo>
                  <a:lnTo>
                    <a:pt x="18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54" name="Freeform 726"/>
            <p:cNvSpPr/>
            <p:nvPr/>
          </p:nvSpPr>
          <p:spPr>
            <a:xfrm>
              <a:off x="3765" y="1536"/>
              <a:ext cx="115" cy="277"/>
            </a:xfrm>
            <a:custGeom>
              <a:avLst/>
              <a:gdLst>
                <a:gd name="txL" fmla="*/ 0 w 200"/>
                <a:gd name="txT" fmla="*/ 0 h 465"/>
                <a:gd name="txR" fmla="*/ 200 w 200"/>
                <a:gd name="txB" fmla="*/ 465 h 465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0" h="465">
                  <a:moveTo>
                    <a:pt x="0" y="460"/>
                  </a:moveTo>
                  <a:lnTo>
                    <a:pt x="190" y="0"/>
                  </a:lnTo>
                  <a:lnTo>
                    <a:pt x="199" y="4"/>
                  </a:lnTo>
                  <a:lnTo>
                    <a:pt x="9" y="464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55" name="Freeform 727"/>
            <p:cNvSpPr/>
            <p:nvPr/>
          </p:nvSpPr>
          <p:spPr>
            <a:xfrm>
              <a:off x="3802" y="1607"/>
              <a:ext cx="332" cy="277"/>
            </a:xfrm>
            <a:custGeom>
              <a:avLst/>
              <a:gdLst>
                <a:gd name="txL" fmla="*/ 0 w 580"/>
                <a:gd name="txT" fmla="*/ 0 h 465"/>
                <a:gd name="txR" fmla="*/ 580 w 580"/>
                <a:gd name="txB" fmla="*/ 465 h 465"/>
              </a:gdLst>
              <a:ahLst/>
              <a:cxnLst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</a:cxnLst>
              <a:rect l="txL" t="txT" r="txR" b="txB"/>
              <a:pathLst>
                <a:path w="580" h="465">
                  <a:moveTo>
                    <a:pt x="579" y="158"/>
                  </a:moveTo>
                  <a:lnTo>
                    <a:pt x="577" y="152"/>
                  </a:lnTo>
                  <a:lnTo>
                    <a:pt x="567" y="129"/>
                  </a:lnTo>
                  <a:lnTo>
                    <a:pt x="565" y="126"/>
                  </a:lnTo>
                  <a:lnTo>
                    <a:pt x="520" y="137"/>
                  </a:lnTo>
                  <a:lnTo>
                    <a:pt x="511" y="108"/>
                  </a:lnTo>
                  <a:lnTo>
                    <a:pt x="554" y="108"/>
                  </a:lnTo>
                  <a:lnTo>
                    <a:pt x="553" y="107"/>
                  </a:lnTo>
                  <a:lnTo>
                    <a:pt x="538" y="87"/>
                  </a:lnTo>
                  <a:lnTo>
                    <a:pt x="520" y="67"/>
                  </a:lnTo>
                  <a:lnTo>
                    <a:pt x="499" y="50"/>
                  </a:lnTo>
                  <a:lnTo>
                    <a:pt x="477" y="34"/>
                  </a:lnTo>
                  <a:lnTo>
                    <a:pt x="452" y="20"/>
                  </a:lnTo>
                  <a:lnTo>
                    <a:pt x="426" y="8"/>
                  </a:lnTo>
                  <a:lnTo>
                    <a:pt x="436" y="54"/>
                  </a:lnTo>
                  <a:lnTo>
                    <a:pt x="342" y="0"/>
                  </a:lnTo>
                  <a:lnTo>
                    <a:pt x="228" y="18"/>
                  </a:lnTo>
                  <a:lnTo>
                    <a:pt x="177" y="4"/>
                  </a:lnTo>
                  <a:lnTo>
                    <a:pt x="166" y="8"/>
                  </a:lnTo>
                  <a:lnTo>
                    <a:pt x="140" y="19"/>
                  </a:lnTo>
                  <a:lnTo>
                    <a:pt x="115" y="33"/>
                  </a:lnTo>
                  <a:lnTo>
                    <a:pt x="93" y="49"/>
                  </a:lnTo>
                  <a:lnTo>
                    <a:pt x="72" y="67"/>
                  </a:lnTo>
                  <a:lnTo>
                    <a:pt x="53" y="86"/>
                  </a:lnTo>
                  <a:lnTo>
                    <a:pt x="38" y="106"/>
                  </a:lnTo>
                  <a:lnTo>
                    <a:pt x="25" y="128"/>
                  </a:lnTo>
                  <a:lnTo>
                    <a:pt x="14" y="150"/>
                  </a:lnTo>
                  <a:lnTo>
                    <a:pt x="6" y="174"/>
                  </a:lnTo>
                  <a:lnTo>
                    <a:pt x="2" y="198"/>
                  </a:lnTo>
                  <a:lnTo>
                    <a:pt x="0" y="222"/>
                  </a:lnTo>
                  <a:lnTo>
                    <a:pt x="1" y="247"/>
                  </a:lnTo>
                  <a:lnTo>
                    <a:pt x="6" y="272"/>
                  </a:lnTo>
                  <a:lnTo>
                    <a:pt x="53" y="296"/>
                  </a:lnTo>
                  <a:lnTo>
                    <a:pt x="62" y="352"/>
                  </a:lnTo>
                  <a:lnTo>
                    <a:pt x="60" y="368"/>
                  </a:lnTo>
                  <a:lnTo>
                    <a:pt x="70" y="379"/>
                  </a:lnTo>
                  <a:lnTo>
                    <a:pt x="90" y="397"/>
                  </a:lnTo>
                  <a:lnTo>
                    <a:pt x="113" y="412"/>
                  </a:lnTo>
                  <a:lnTo>
                    <a:pt x="137" y="427"/>
                  </a:lnTo>
                  <a:lnTo>
                    <a:pt x="163" y="439"/>
                  </a:lnTo>
                  <a:lnTo>
                    <a:pt x="191" y="448"/>
                  </a:lnTo>
                  <a:lnTo>
                    <a:pt x="219" y="456"/>
                  </a:lnTo>
                  <a:lnTo>
                    <a:pt x="248" y="461"/>
                  </a:lnTo>
                  <a:lnTo>
                    <a:pt x="278" y="463"/>
                  </a:lnTo>
                  <a:lnTo>
                    <a:pt x="308" y="464"/>
                  </a:lnTo>
                  <a:lnTo>
                    <a:pt x="337" y="461"/>
                  </a:lnTo>
                  <a:lnTo>
                    <a:pt x="367" y="457"/>
                  </a:lnTo>
                  <a:lnTo>
                    <a:pt x="395" y="450"/>
                  </a:lnTo>
                  <a:lnTo>
                    <a:pt x="423" y="440"/>
                  </a:lnTo>
                  <a:lnTo>
                    <a:pt x="450" y="429"/>
                  </a:lnTo>
                  <a:lnTo>
                    <a:pt x="474" y="415"/>
                  </a:lnTo>
                  <a:lnTo>
                    <a:pt x="497" y="400"/>
                  </a:lnTo>
                  <a:lnTo>
                    <a:pt x="517" y="382"/>
                  </a:lnTo>
                  <a:lnTo>
                    <a:pt x="536" y="363"/>
                  </a:lnTo>
                  <a:lnTo>
                    <a:pt x="552" y="342"/>
                  </a:lnTo>
                  <a:lnTo>
                    <a:pt x="566" y="321"/>
                  </a:lnTo>
                  <a:lnTo>
                    <a:pt x="571" y="309"/>
                  </a:lnTo>
                  <a:lnTo>
                    <a:pt x="554" y="309"/>
                  </a:lnTo>
                  <a:lnTo>
                    <a:pt x="512" y="254"/>
                  </a:lnTo>
                  <a:lnTo>
                    <a:pt x="538" y="155"/>
                  </a:lnTo>
                  <a:lnTo>
                    <a:pt x="566" y="155"/>
                  </a:lnTo>
                  <a:lnTo>
                    <a:pt x="579" y="1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56" name="Freeform 728"/>
            <p:cNvSpPr/>
            <p:nvPr/>
          </p:nvSpPr>
          <p:spPr>
            <a:xfrm>
              <a:off x="4062" y="1668"/>
              <a:ext cx="120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59"/>
                  </a:moveTo>
                  <a:lnTo>
                    <a:pt x="190" y="0"/>
                  </a:lnTo>
                  <a:lnTo>
                    <a:pt x="207" y="7"/>
                  </a:lnTo>
                  <a:lnTo>
                    <a:pt x="17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57" name="Freeform 729"/>
            <p:cNvSpPr/>
            <p:nvPr/>
          </p:nvSpPr>
          <p:spPr>
            <a:xfrm>
              <a:off x="4052" y="1663"/>
              <a:ext cx="120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60"/>
                  </a:moveTo>
                  <a:lnTo>
                    <a:pt x="190" y="0"/>
                  </a:lnTo>
                  <a:lnTo>
                    <a:pt x="208" y="8"/>
                  </a:lnTo>
                  <a:lnTo>
                    <a:pt x="18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58" name="Freeform 730"/>
            <p:cNvSpPr/>
            <p:nvPr/>
          </p:nvSpPr>
          <p:spPr>
            <a:xfrm>
              <a:off x="4042" y="1659"/>
              <a:ext cx="120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59"/>
                  </a:moveTo>
                  <a:lnTo>
                    <a:pt x="189" y="0"/>
                  </a:lnTo>
                  <a:lnTo>
                    <a:pt x="207" y="7"/>
                  </a:lnTo>
                  <a:lnTo>
                    <a:pt x="17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59" name="Freeform 731"/>
            <p:cNvSpPr/>
            <p:nvPr/>
          </p:nvSpPr>
          <p:spPr>
            <a:xfrm>
              <a:off x="4032" y="1655"/>
              <a:ext cx="119" cy="278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4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0" y="4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90" y="0"/>
                  </a:lnTo>
                  <a:lnTo>
                    <a:pt x="207" y="8"/>
                  </a:lnTo>
                  <a:lnTo>
                    <a:pt x="18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60" name="Freeform 732"/>
            <p:cNvSpPr/>
            <p:nvPr/>
          </p:nvSpPr>
          <p:spPr>
            <a:xfrm>
              <a:off x="4022" y="1650"/>
              <a:ext cx="120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59"/>
                  </a:moveTo>
                  <a:lnTo>
                    <a:pt x="190" y="0"/>
                  </a:lnTo>
                  <a:lnTo>
                    <a:pt x="207" y="7"/>
                  </a:lnTo>
                  <a:lnTo>
                    <a:pt x="17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61" name="Freeform 733"/>
            <p:cNvSpPr/>
            <p:nvPr/>
          </p:nvSpPr>
          <p:spPr>
            <a:xfrm>
              <a:off x="4012" y="1646"/>
              <a:ext cx="120" cy="278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4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0" y="4"/>
                </a:cxn>
              </a:cxnLst>
              <a:rect l="txL" t="txT" r="txR" b="txB"/>
              <a:pathLst>
                <a:path w="209" h="468">
                  <a:moveTo>
                    <a:pt x="0" y="460"/>
                  </a:moveTo>
                  <a:lnTo>
                    <a:pt x="190" y="0"/>
                  </a:lnTo>
                  <a:lnTo>
                    <a:pt x="208" y="8"/>
                  </a:lnTo>
                  <a:lnTo>
                    <a:pt x="18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62" name="Freeform 734"/>
            <p:cNvSpPr/>
            <p:nvPr/>
          </p:nvSpPr>
          <p:spPr>
            <a:xfrm>
              <a:off x="4002" y="1641"/>
              <a:ext cx="120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59"/>
                  </a:moveTo>
                  <a:lnTo>
                    <a:pt x="190" y="0"/>
                  </a:lnTo>
                  <a:lnTo>
                    <a:pt x="208" y="7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63" name="Freeform 735"/>
            <p:cNvSpPr/>
            <p:nvPr/>
          </p:nvSpPr>
          <p:spPr>
            <a:xfrm>
              <a:off x="3992" y="1637"/>
              <a:ext cx="119" cy="278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4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0" y="4"/>
                </a:cxn>
              </a:cxnLst>
              <a:rect l="txL" t="txT" r="txR" b="txB"/>
              <a:pathLst>
                <a:path w="208" h="468">
                  <a:moveTo>
                    <a:pt x="0" y="459"/>
                  </a:moveTo>
                  <a:lnTo>
                    <a:pt x="190" y="0"/>
                  </a:lnTo>
                  <a:lnTo>
                    <a:pt x="207" y="8"/>
                  </a:lnTo>
                  <a:lnTo>
                    <a:pt x="17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64" name="Freeform 736"/>
            <p:cNvSpPr/>
            <p:nvPr/>
          </p:nvSpPr>
          <p:spPr>
            <a:xfrm>
              <a:off x="3982" y="1632"/>
              <a:ext cx="119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60"/>
                  </a:moveTo>
                  <a:lnTo>
                    <a:pt x="190" y="0"/>
                  </a:lnTo>
                  <a:lnTo>
                    <a:pt x="208" y="8"/>
                  </a:lnTo>
                  <a:lnTo>
                    <a:pt x="18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65" name="Freeform 737"/>
            <p:cNvSpPr/>
            <p:nvPr/>
          </p:nvSpPr>
          <p:spPr>
            <a:xfrm>
              <a:off x="3972" y="1628"/>
              <a:ext cx="119" cy="278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4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0" y="4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90" y="0"/>
                  </a:lnTo>
                  <a:lnTo>
                    <a:pt x="207" y="7"/>
                  </a:lnTo>
                  <a:lnTo>
                    <a:pt x="17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66" name="Freeform 738"/>
            <p:cNvSpPr/>
            <p:nvPr/>
          </p:nvSpPr>
          <p:spPr>
            <a:xfrm>
              <a:off x="3962" y="1624"/>
              <a:ext cx="119" cy="278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4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0" y="4"/>
                </a:cxn>
              </a:cxnLst>
              <a:rect l="txL" t="txT" r="txR" b="txB"/>
              <a:pathLst>
                <a:path w="209" h="468">
                  <a:moveTo>
                    <a:pt x="0" y="459"/>
                  </a:moveTo>
                  <a:lnTo>
                    <a:pt x="190" y="0"/>
                  </a:lnTo>
                  <a:lnTo>
                    <a:pt x="208" y="7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67" name="Freeform 739"/>
            <p:cNvSpPr/>
            <p:nvPr/>
          </p:nvSpPr>
          <p:spPr>
            <a:xfrm>
              <a:off x="3952" y="1619"/>
              <a:ext cx="119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89" y="0"/>
                  </a:lnTo>
                  <a:lnTo>
                    <a:pt x="207" y="8"/>
                  </a:lnTo>
                  <a:lnTo>
                    <a:pt x="17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68" name="Freeform 740"/>
            <p:cNvSpPr/>
            <p:nvPr/>
          </p:nvSpPr>
          <p:spPr>
            <a:xfrm>
              <a:off x="3941" y="1615"/>
              <a:ext cx="120" cy="278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4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0" y="4"/>
                </a:cxn>
              </a:cxnLst>
              <a:rect l="txL" t="txT" r="txR" b="txB"/>
              <a:pathLst>
                <a:path w="208" h="468">
                  <a:moveTo>
                    <a:pt x="0" y="459"/>
                  </a:moveTo>
                  <a:lnTo>
                    <a:pt x="190" y="0"/>
                  </a:lnTo>
                  <a:lnTo>
                    <a:pt x="207" y="7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69" name="Freeform 741"/>
            <p:cNvSpPr/>
            <p:nvPr/>
          </p:nvSpPr>
          <p:spPr>
            <a:xfrm>
              <a:off x="3931" y="1610"/>
              <a:ext cx="120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59"/>
                  </a:moveTo>
                  <a:lnTo>
                    <a:pt x="190" y="0"/>
                  </a:lnTo>
                  <a:lnTo>
                    <a:pt x="208" y="8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70" name="Freeform 742"/>
            <p:cNvSpPr/>
            <p:nvPr/>
          </p:nvSpPr>
          <p:spPr>
            <a:xfrm>
              <a:off x="3921" y="1605"/>
              <a:ext cx="120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89" y="0"/>
                  </a:lnTo>
                  <a:lnTo>
                    <a:pt x="207" y="8"/>
                  </a:lnTo>
                  <a:lnTo>
                    <a:pt x="17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71" name="Freeform 743"/>
            <p:cNvSpPr/>
            <p:nvPr/>
          </p:nvSpPr>
          <p:spPr>
            <a:xfrm>
              <a:off x="3911" y="1601"/>
              <a:ext cx="119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90" y="0"/>
                  </a:lnTo>
                  <a:lnTo>
                    <a:pt x="207" y="7"/>
                  </a:lnTo>
                  <a:lnTo>
                    <a:pt x="18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72" name="Freeform 744"/>
            <p:cNvSpPr/>
            <p:nvPr/>
          </p:nvSpPr>
          <p:spPr>
            <a:xfrm>
              <a:off x="3901" y="1597"/>
              <a:ext cx="120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59"/>
                  </a:moveTo>
                  <a:lnTo>
                    <a:pt x="189" y="0"/>
                  </a:lnTo>
                  <a:lnTo>
                    <a:pt x="207" y="7"/>
                  </a:lnTo>
                  <a:lnTo>
                    <a:pt x="17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73" name="Freeform 745"/>
            <p:cNvSpPr/>
            <p:nvPr/>
          </p:nvSpPr>
          <p:spPr>
            <a:xfrm>
              <a:off x="3891" y="1592"/>
              <a:ext cx="119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59"/>
                  </a:moveTo>
                  <a:lnTo>
                    <a:pt x="190" y="0"/>
                  </a:lnTo>
                  <a:lnTo>
                    <a:pt x="207" y="8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74" name="Freeform 746"/>
            <p:cNvSpPr/>
            <p:nvPr/>
          </p:nvSpPr>
          <p:spPr>
            <a:xfrm>
              <a:off x="3881" y="1587"/>
              <a:ext cx="120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60"/>
                  </a:moveTo>
                  <a:lnTo>
                    <a:pt x="190" y="0"/>
                  </a:lnTo>
                  <a:lnTo>
                    <a:pt x="208" y="8"/>
                  </a:lnTo>
                  <a:lnTo>
                    <a:pt x="18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75" name="Freeform 747"/>
            <p:cNvSpPr/>
            <p:nvPr/>
          </p:nvSpPr>
          <p:spPr>
            <a:xfrm>
              <a:off x="3871" y="1583"/>
              <a:ext cx="119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89" y="0"/>
                  </a:lnTo>
                  <a:lnTo>
                    <a:pt x="207" y="7"/>
                  </a:lnTo>
                  <a:lnTo>
                    <a:pt x="17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76" name="Freeform 748"/>
            <p:cNvSpPr/>
            <p:nvPr/>
          </p:nvSpPr>
          <p:spPr>
            <a:xfrm>
              <a:off x="3861" y="1579"/>
              <a:ext cx="119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59"/>
                  </a:moveTo>
                  <a:lnTo>
                    <a:pt x="190" y="0"/>
                  </a:lnTo>
                  <a:lnTo>
                    <a:pt x="207" y="7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77" name="Freeform 749"/>
            <p:cNvSpPr/>
            <p:nvPr/>
          </p:nvSpPr>
          <p:spPr>
            <a:xfrm>
              <a:off x="3851" y="1574"/>
              <a:ext cx="119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90" y="0"/>
                  </a:lnTo>
                  <a:lnTo>
                    <a:pt x="207" y="8"/>
                  </a:lnTo>
                  <a:lnTo>
                    <a:pt x="17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78" name="Freeform 750"/>
            <p:cNvSpPr/>
            <p:nvPr/>
          </p:nvSpPr>
          <p:spPr>
            <a:xfrm>
              <a:off x="3841" y="1569"/>
              <a:ext cx="119" cy="280"/>
            </a:xfrm>
            <a:custGeom>
              <a:avLst/>
              <a:gdLst>
                <a:gd name="txL" fmla="*/ 0 w 209"/>
                <a:gd name="txT" fmla="*/ 0 h 469"/>
                <a:gd name="txR" fmla="*/ 209 w 209"/>
                <a:gd name="txB" fmla="*/ 469 h 469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9">
                  <a:moveTo>
                    <a:pt x="0" y="460"/>
                  </a:moveTo>
                  <a:lnTo>
                    <a:pt x="190" y="0"/>
                  </a:lnTo>
                  <a:lnTo>
                    <a:pt x="208" y="8"/>
                  </a:lnTo>
                  <a:lnTo>
                    <a:pt x="18" y="468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79" name="Freeform 751"/>
            <p:cNvSpPr/>
            <p:nvPr/>
          </p:nvSpPr>
          <p:spPr>
            <a:xfrm>
              <a:off x="3830" y="1565"/>
              <a:ext cx="120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59"/>
                  </a:moveTo>
                  <a:lnTo>
                    <a:pt x="190" y="0"/>
                  </a:lnTo>
                  <a:lnTo>
                    <a:pt x="208" y="7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80" name="Freeform 752"/>
            <p:cNvSpPr/>
            <p:nvPr/>
          </p:nvSpPr>
          <p:spPr>
            <a:xfrm>
              <a:off x="3820" y="1560"/>
              <a:ext cx="120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90" y="0"/>
                  </a:lnTo>
                  <a:lnTo>
                    <a:pt x="207" y="8"/>
                  </a:lnTo>
                  <a:lnTo>
                    <a:pt x="17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81" name="Freeform 753"/>
            <p:cNvSpPr/>
            <p:nvPr/>
          </p:nvSpPr>
          <p:spPr>
            <a:xfrm>
              <a:off x="3810" y="1556"/>
              <a:ext cx="120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59"/>
                  </a:moveTo>
                  <a:lnTo>
                    <a:pt x="190" y="0"/>
                  </a:lnTo>
                  <a:lnTo>
                    <a:pt x="208" y="7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82" name="Freeform 754"/>
            <p:cNvSpPr/>
            <p:nvPr/>
          </p:nvSpPr>
          <p:spPr>
            <a:xfrm>
              <a:off x="3800" y="1551"/>
              <a:ext cx="120" cy="279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90" y="0"/>
                  </a:lnTo>
                  <a:lnTo>
                    <a:pt x="207" y="8"/>
                  </a:lnTo>
                  <a:lnTo>
                    <a:pt x="17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83" name="Freeform 755"/>
            <p:cNvSpPr/>
            <p:nvPr/>
          </p:nvSpPr>
          <p:spPr>
            <a:xfrm>
              <a:off x="3790" y="1547"/>
              <a:ext cx="120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59"/>
                  </a:moveTo>
                  <a:lnTo>
                    <a:pt x="190" y="0"/>
                  </a:lnTo>
                  <a:lnTo>
                    <a:pt x="208" y="7"/>
                  </a:lnTo>
                  <a:lnTo>
                    <a:pt x="18" y="467"/>
                  </a:lnTo>
                  <a:lnTo>
                    <a:pt x="0" y="4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84" name="Freeform 756"/>
            <p:cNvSpPr/>
            <p:nvPr/>
          </p:nvSpPr>
          <p:spPr>
            <a:xfrm>
              <a:off x="3780" y="1543"/>
              <a:ext cx="120" cy="278"/>
            </a:xfrm>
            <a:custGeom>
              <a:avLst/>
              <a:gdLst>
                <a:gd name="txL" fmla="*/ 0 w 208"/>
                <a:gd name="txT" fmla="*/ 0 h 468"/>
                <a:gd name="txR" fmla="*/ 208 w 208"/>
                <a:gd name="txB" fmla="*/ 468 h 468"/>
              </a:gdLst>
              <a:ahLst/>
              <a:cxnLst>
                <a:cxn ang="0">
                  <a:pos x="0" y="4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4"/>
                </a:cxn>
                <a:cxn ang="0">
                  <a:pos x="0" y="4"/>
                </a:cxn>
              </a:cxnLst>
              <a:rect l="txL" t="txT" r="txR" b="txB"/>
              <a:pathLst>
                <a:path w="208" h="468">
                  <a:moveTo>
                    <a:pt x="0" y="460"/>
                  </a:moveTo>
                  <a:lnTo>
                    <a:pt x="190" y="0"/>
                  </a:lnTo>
                  <a:lnTo>
                    <a:pt x="207" y="8"/>
                  </a:lnTo>
                  <a:lnTo>
                    <a:pt x="17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85" name="Freeform 757"/>
            <p:cNvSpPr/>
            <p:nvPr/>
          </p:nvSpPr>
          <p:spPr>
            <a:xfrm>
              <a:off x="3770" y="1538"/>
              <a:ext cx="120" cy="279"/>
            </a:xfrm>
            <a:custGeom>
              <a:avLst/>
              <a:gdLst>
                <a:gd name="txL" fmla="*/ 0 w 209"/>
                <a:gd name="txT" fmla="*/ 0 h 468"/>
                <a:gd name="txR" fmla="*/ 209 w 209"/>
                <a:gd name="txB" fmla="*/ 468 h 468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9" h="468">
                  <a:moveTo>
                    <a:pt x="0" y="460"/>
                  </a:moveTo>
                  <a:lnTo>
                    <a:pt x="190" y="0"/>
                  </a:lnTo>
                  <a:lnTo>
                    <a:pt x="208" y="7"/>
                  </a:lnTo>
                  <a:lnTo>
                    <a:pt x="18" y="467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86" name="Freeform 758"/>
            <p:cNvSpPr/>
            <p:nvPr/>
          </p:nvSpPr>
          <p:spPr>
            <a:xfrm>
              <a:off x="3765" y="1536"/>
              <a:ext cx="115" cy="277"/>
            </a:xfrm>
            <a:custGeom>
              <a:avLst/>
              <a:gdLst>
                <a:gd name="txL" fmla="*/ 0 w 200"/>
                <a:gd name="txT" fmla="*/ 0 h 465"/>
                <a:gd name="txR" fmla="*/ 200 w 200"/>
                <a:gd name="txB" fmla="*/ 465 h 465"/>
              </a:gdLst>
              <a:ahLst/>
              <a:cxnLst>
                <a:cxn ang="0">
                  <a:pos x="0" y="5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5"/>
                </a:cxn>
                <a:cxn ang="0">
                  <a:pos x="0" y="5"/>
                </a:cxn>
              </a:cxnLst>
              <a:rect l="txL" t="txT" r="txR" b="txB"/>
              <a:pathLst>
                <a:path w="200" h="465">
                  <a:moveTo>
                    <a:pt x="0" y="460"/>
                  </a:moveTo>
                  <a:lnTo>
                    <a:pt x="190" y="0"/>
                  </a:lnTo>
                  <a:lnTo>
                    <a:pt x="199" y="4"/>
                  </a:lnTo>
                  <a:lnTo>
                    <a:pt x="9" y="464"/>
                  </a:lnTo>
                  <a:lnTo>
                    <a:pt x="0" y="46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87" name="Freeform 759"/>
            <p:cNvSpPr/>
            <p:nvPr/>
          </p:nvSpPr>
          <p:spPr>
            <a:xfrm>
              <a:off x="3802" y="1607"/>
              <a:ext cx="332" cy="277"/>
            </a:xfrm>
            <a:custGeom>
              <a:avLst/>
              <a:gdLst>
                <a:gd name="txL" fmla="*/ 0 w 580"/>
                <a:gd name="txT" fmla="*/ 0 h 465"/>
                <a:gd name="txR" fmla="*/ 580 w 580"/>
                <a:gd name="txB" fmla="*/ 465 h 465"/>
              </a:gdLst>
              <a:ahLst/>
              <a:cxnLst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0" y="2"/>
                </a:cxn>
                <a:cxn ang="0">
                  <a:pos x="1" y="2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3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4"/>
                </a:cxn>
                <a:cxn ang="0">
                  <a:pos x="1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</a:cxnLst>
              <a:rect l="txL" t="txT" r="txR" b="txB"/>
              <a:pathLst>
                <a:path w="580" h="465">
                  <a:moveTo>
                    <a:pt x="579" y="158"/>
                  </a:moveTo>
                  <a:lnTo>
                    <a:pt x="577" y="152"/>
                  </a:lnTo>
                  <a:lnTo>
                    <a:pt x="567" y="129"/>
                  </a:lnTo>
                  <a:lnTo>
                    <a:pt x="565" y="126"/>
                  </a:lnTo>
                  <a:lnTo>
                    <a:pt x="520" y="137"/>
                  </a:lnTo>
                  <a:lnTo>
                    <a:pt x="511" y="108"/>
                  </a:lnTo>
                  <a:lnTo>
                    <a:pt x="554" y="108"/>
                  </a:lnTo>
                  <a:lnTo>
                    <a:pt x="553" y="107"/>
                  </a:lnTo>
                  <a:lnTo>
                    <a:pt x="538" y="87"/>
                  </a:lnTo>
                  <a:lnTo>
                    <a:pt x="520" y="67"/>
                  </a:lnTo>
                  <a:lnTo>
                    <a:pt x="499" y="50"/>
                  </a:lnTo>
                  <a:lnTo>
                    <a:pt x="477" y="34"/>
                  </a:lnTo>
                  <a:lnTo>
                    <a:pt x="452" y="20"/>
                  </a:lnTo>
                  <a:lnTo>
                    <a:pt x="426" y="8"/>
                  </a:lnTo>
                  <a:lnTo>
                    <a:pt x="436" y="54"/>
                  </a:lnTo>
                  <a:lnTo>
                    <a:pt x="342" y="0"/>
                  </a:lnTo>
                  <a:lnTo>
                    <a:pt x="228" y="18"/>
                  </a:lnTo>
                  <a:lnTo>
                    <a:pt x="177" y="4"/>
                  </a:lnTo>
                  <a:lnTo>
                    <a:pt x="166" y="8"/>
                  </a:lnTo>
                  <a:lnTo>
                    <a:pt x="140" y="19"/>
                  </a:lnTo>
                  <a:lnTo>
                    <a:pt x="115" y="33"/>
                  </a:lnTo>
                  <a:lnTo>
                    <a:pt x="93" y="49"/>
                  </a:lnTo>
                  <a:lnTo>
                    <a:pt x="72" y="67"/>
                  </a:lnTo>
                  <a:lnTo>
                    <a:pt x="53" y="86"/>
                  </a:lnTo>
                  <a:lnTo>
                    <a:pt x="38" y="106"/>
                  </a:lnTo>
                  <a:lnTo>
                    <a:pt x="25" y="128"/>
                  </a:lnTo>
                  <a:lnTo>
                    <a:pt x="14" y="150"/>
                  </a:lnTo>
                  <a:lnTo>
                    <a:pt x="6" y="174"/>
                  </a:lnTo>
                  <a:lnTo>
                    <a:pt x="2" y="198"/>
                  </a:lnTo>
                  <a:lnTo>
                    <a:pt x="0" y="222"/>
                  </a:lnTo>
                  <a:lnTo>
                    <a:pt x="1" y="247"/>
                  </a:lnTo>
                  <a:lnTo>
                    <a:pt x="6" y="272"/>
                  </a:lnTo>
                  <a:lnTo>
                    <a:pt x="53" y="296"/>
                  </a:lnTo>
                  <a:lnTo>
                    <a:pt x="62" y="352"/>
                  </a:lnTo>
                  <a:lnTo>
                    <a:pt x="60" y="368"/>
                  </a:lnTo>
                  <a:lnTo>
                    <a:pt x="70" y="379"/>
                  </a:lnTo>
                  <a:lnTo>
                    <a:pt x="90" y="397"/>
                  </a:lnTo>
                  <a:lnTo>
                    <a:pt x="113" y="412"/>
                  </a:lnTo>
                  <a:lnTo>
                    <a:pt x="137" y="427"/>
                  </a:lnTo>
                  <a:lnTo>
                    <a:pt x="163" y="439"/>
                  </a:lnTo>
                  <a:lnTo>
                    <a:pt x="191" y="448"/>
                  </a:lnTo>
                  <a:lnTo>
                    <a:pt x="219" y="456"/>
                  </a:lnTo>
                  <a:lnTo>
                    <a:pt x="248" y="461"/>
                  </a:lnTo>
                  <a:lnTo>
                    <a:pt x="278" y="463"/>
                  </a:lnTo>
                  <a:lnTo>
                    <a:pt x="308" y="464"/>
                  </a:lnTo>
                  <a:lnTo>
                    <a:pt x="337" y="461"/>
                  </a:lnTo>
                  <a:lnTo>
                    <a:pt x="367" y="457"/>
                  </a:lnTo>
                  <a:lnTo>
                    <a:pt x="395" y="450"/>
                  </a:lnTo>
                  <a:lnTo>
                    <a:pt x="423" y="440"/>
                  </a:lnTo>
                  <a:lnTo>
                    <a:pt x="450" y="429"/>
                  </a:lnTo>
                  <a:lnTo>
                    <a:pt x="474" y="415"/>
                  </a:lnTo>
                  <a:lnTo>
                    <a:pt x="497" y="400"/>
                  </a:lnTo>
                  <a:lnTo>
                    <a:pt x="517" y="382"/>
                  </a:lnTo>
                  <a:lnTo>
                    <a:pt x="536" y="363"/>
                  </a:lnTo>
                  <a:lnTo>
                    <a:pt x="552" y="342"/>
                  </a:lnTo>
                  <a:lnTo>
                    <a:pt x="566" y="321"/>
                  </a:lnTo>
                  <a:lnTo>
                    <a:pt x="571" y="309"/>
                  </a:lnTo>
                  <a:lnTo>
                    <a:pt x="554" y="309"/>
                  </a:lnTo>
                  <a:lnTo>
                    <a:pt x="512" y="254"/>
                  </a:lnTo>
                  <a:lnTo>
                    <a:pt x="538" y="155"/>
                  </a:lnTo>
                  <a:lnTo>
                    <a:pt x="566" y="155"/>
                  </a:lnTo>
                  <a:lnTo>
                    <a:pt x="579" y="15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88" name="Freeform 760"/>
            <p:cNvSpPr/>
            <p:nvPr/>
          </p:nvSpPr>
          <p:spPr>
            <a:xfrm>
              <a:off x="3804" y="1769"/>
              <a:ext cx="33" cy="58"/>
            </a:xfrm>
            <a:custGeom>
              <a:avLst/>
              <a:gdLst>
                <a:gd name="txL" fmla="*/ 0 w 57"/>
                <a:gd name="txT" fmla="*/ 0 h 97"/>
                <a:gd name="txR" fmla="*/ 57 w 57"/>
                <a:gd name="txB" fmla="*/ 97 h 9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57" h="97">
                  <a:moveTo>
                    <a:pt x="54" y="96"/>
                  </a:moveTo>
                  <a:lnTo>
                    <a:pt x="46" y="87"/>
                  </a:lnTo>
                  <a:lnTo>
                    <a:pt x="31" y="67"/>
                  </a:lnTo>
                  <a:lnTo>
                    <a:pt x="18" y="46"/>
                  </a:lnTo>
                  <a:lnTo>
                    <a:pt x="8" y="23"/>
                  </a:lnTo>
                  <a:lnTo>
                    <a:pt x="0" y="0"/>
                  </a:lnTo>
                  <a:lnTo>
                    <a:pt x="48" y="24"/>
                  </a:lnTo>
                  <a:lnTo>
                    <a:pt x="56" y="80"/>
                  </a:lnTo>
                  <a:lnTo>
                    <a:pt x="54" y="9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89" name="Freeform 761"/>
            <p:cNvSpPr/>
            <p:nvPr/>
          </p:nvSpPr>
          <p:spPr>
            <a:xfrm>
              <a:off x="3902" y="1597"/>
              <a:ext cx="150" cy="43"/>
            </a:xfrm>
            <a:custGeom>
              <a:avLst/>
              <a:gdLst>
                <a:gd name="txL" fmla="*/ 0 w 261"/>
                <a:gd name="txT" fmla="*/ 0 h 72"/>
                <a:gd name="txR" fmla="*/ 261 w 261"/>
                <a:gd name="txB" fmla="*/ 72 h 72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261" h="72">
                  <a:moveTo>
                    <a:pt x="0" y="21"/>
                  </a:moveTo>
                  <a:lnTo>
                    <a:pt x="18" y="15"/>
                  </a:lnTo>
                  <a:lnTo>
                    <a:pt x="46" y="8"/>
                  </a:lnTo>
                  <a:lnTo>
                    <a:pt x="75" y="3"/>
                  </a:lnTo>
                  <a:lnTo>
                    <a:pt x="105" y="0"/>
                  </a:lnTo>
                  <a:lnTo>
                    <a:pt x="135" y="0"/>
                  </a:lnTo>
                  <a:lnTo>
                    <a:pt x="164" y="3"/>
                  </a:lnTo>
                  <a:lnTo>
                    <a:pt x="194" y="8"/>
                  </a:lnTo>
                  <a:lnTo>
                    <a:pt x="222" y="15"/>
                  </a:lnTo>
                  <a:lnTo>
                    <a:pt x="249" y="25"/>
                  </a:lnTo>
                  <a:lnTo>
                    <a:pt x="260" y="71"/>
                  </a:lnTo>
                  <a:lnTo>
                    <a:pt x="166" y="17"/>
                  </a:lnTo>
                  <a:lnTo>
                    <a:pt x="52" y="35"/>
                  </a:lnTo>
                  <a:lnTo>
                    <a:pt x="0" y="2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90" name="Freeform 762"/>
            <p:cNvSpPr/>
            <p:nvPr/>
          </p:nvSpPr>
          <p:spPr>
            <a:xfrm>
              <a:off x="3861" y="1575"/>
              <a:ext cx="329" cy="351"/>
            </a:xfrm>
            <a:custGeom>
              <a:avLst/>
              <a:gdLst>
                <a:gd name="txL" fmla="*/ 0 w 575"/>
                <a:gd name="txT" fmla="*/ 0 h 589"/>
                <a:gd name="txR" fmla="*/ 575 w 575"/>
                <a:gd name="txB" fmla="*/ 589 h 589"/>
              </a:gdLst>
              <a:ahLst/>
              <a:cxnLst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3" y="5"/>
                </a:cxn>
                <a:cxn ang="0">
                  <a:pos x="3" y="5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3" y="3"/>
                </a:cxn>
                <a:cxn ang="0">
                  <a:pos x="3" y="3"/>
                </a:cxn>
                <a:cxn ang="0">
                  <a:pos x="3" y="4"/>
                </a:cxn>
                <a:cxn ang="0">
                  <a:pos x="3" y="4"/>
                </a:cxn>
                <a:cxn ang="0">
                  <a:pos x="3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2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  <a:cxn ang="0">
                  <a:pos x="1" y="5"/>
                </a:cxn>
              </a:cxnLst>
              <a:rect l="txL" t="txT" r="txR" b="txB"/>
              <a:pathLst>
                <a:path w="575" h="589">
                  <a:moveTo>
                    <a:pt x="0" y="546"/>
                  </a:moveTo>
                  <a:lnTo>
                    <a:pt x="28" y="558"/>
                  </a:lnTo>
                  <a:lnTo>
                    <a:pt x="59" y="569"/>
                  </a:lnTo>
                  <a:lnTo>
                    <a:pt x="92" y="577"/>
                  </a:lnTo>
                  <a:lnTo>
                    <a:pt x="125" y="584"/>
                  </a:lnTo>
                  <a:lnTo>
                    <a:pt x="159" y="587"/>
                  </a:lnTo>
                  <a:lnTo>
                    <a:pt x="192" y="588"/>
                  </a:lnTo>
                  <a:lnTo>
                    <a:pt x="227" y="587"/>
                  </a:lnTo>
                  <a:lnTo>
                    <a:pt x="260" y="583"/>
                  </a:lnTo>
                  <a:lnTo>
                    <a:pt x="294" y="577"/>
                  </a:lnTo>
                  <a:lnTo>
                    <a:pt x="326" y="569"/>
                  </a:lnTo>
                  <a:lnTo>
                    <a:pt x="357" y="558"/>
                  </a:lnTo>
                  <a:lnTo>
                    <a:pt x="387" y="545"/>
                  </a:lnTo>
                  <a:lnTo>
                    <a:pt x="415" y="529"/>
                  </a:lnTo>
                  <a:lnTo>
                    <a:pt x="442" y="512"/>
                  </a:lnTo>
                  <a:lnTo>
                    <a:pt x="467" y="494"/>
                  </a:lnTo>
                  <a:lnTo>
                    <a:pt x="489" y="473"/>
                  </a:lnTo>
                  <a:lnTo>
                    <a:pt x="509" y="450"/>
                  </a:lnTo>
                  <a:lnTo>
                    <a:pt x="527" y="427"/>
                  </a:lnTo>
                  <a:lnTo>
                    <a:pt x="542" y="402"/>
                  </a:lnTo>
                  <a:lnTo>
                    <a:pt x="554" y="376"/>
                  </a:lnTo>
                  <a:lnTo>
                    <a:pt x="564" y="350"/>
                  </a:lnTo>
                  <a:lnTo>
                    <a:pt x="570" y="323"/>
                  </a:lnTo>
                  <a:lnTo>
                    <a:pt x="574" y="295"/>
                  </a:lnTo>
                  <a:lnTo>
                    <a:pt x="574" y="267"/>
                  </a:lnTo>
                  <a:lnTo>
                    <a:pt x="572" y="240"/>
                  </a:lnTo>
                  <a:lnTo>
                    <a:pt x="566" y="212"/>
                  </a:lnTo>
                  <a:lnTo>
                    <a:pt x="558" y="186"/>
                  </a:lnTo>
                  <a:lnTo>
                    <a:pt x="547" y="160"/>
                  </a:lnTo>
                  <a:lnTo>
                    <a:pt x="532" y="135"/>
                  </a:lnTo>
                  <a:lnTo>
                    <a:pt x="516" y="111"/>
                  </a:lnTo>
                  <a:lnTo>
                    <a:pt x="496" y="88"/>
                  </a:lnTo>
                  <a:lnTo>
                    <a:pt x="474" y="67"/>
                  </a:lnTo>
                  <a:lnTo>
                    <a:pt x="450" y="47"/>
                  </a:lnTo>
                  <a:lnTo>
                    <a:pt x="424" y="30"/>
                  </a:lnTo>
                  <a:lnTo>
                    <a:pt x="396" y="14"/>
                  </a:lnTo>
                  <a:lnTo>
                    <a:pt x="367" y="0"/>
                  </a:lnTo>
                  <a:lnTo>
                    <a:pt x="342" y="36"/>
                  </a:lnTo>
                  <a:lnTo>
                    <a:pt x="359" y="43"/>
                  </a:lnTo>
                  <a:lnTo>
                    <a:pt x="385" y="57"/>
                  </a:lnTo>
                  <a:lnTo>
                    <a:pt x="410" y="73"/>
                  </a:lnTo>
                  <a:lnTo>
                    <a:pt x="433" y="91"/>
                  </a:lnTo>
                  <a:lnTo>
                    <a:pt x="454" y="111"/>
                  </a:lnTo>
                  <a:lnTo>
                    <a:pt x="472" y="131"/>
                  </a:lnTo>
                  <a:lnTo>
                    <a:pt x="488" y="154"/>
                  </a:lnTo>
                  <a:lnTo>
                    <a:pt x="501" y="177"/>
                  </a:lnTo>
                  <a:lnTo>
                    <a:pt x="512" y="202"/>
                  </a:lnTo>
                  <a:lnTo>
                    <a:pt x="519" y="227"/>
                  </a:lnTo>
                  <a:lnTo>
                    <a:pt x="523" y="253"/>
                  </a:lnTo>
                  <a:lnTo>
                    <a:pt x="524" y="278"/>
                  </a:lnTo>
                  <a:lnTo>
                    <a:pt x="523" y="304"/>
                  </a:lnTo>
                  <a:lnTo>
                    <a:pt x="518" y="329"/>
                  </a:lnTo>
                  <a:lnTo>
                    <a:pt x="511" y="354"/>
                  </a:lnTo>
                  <a:lnTo>
                    <a:pt x="500" y="378"/>
                  </a:lnTo>
                  <a:lnTo>
                    <a:pt x="487" y="402"/>
                  </a:lnTo>
                  <a:lnTo>
                    <a:pt x="471" y="424"/>
                  </a:lnTo>
                  <a:lnTo>
                    <a:pt x="452" y="445"/>
                  </a:lnTo>
                  <a:lnTo>
                    <a:pt x="431" y="465"/>
                  </a:lnTo>
                  <a:lnTo>
                    <a:pt x="408" y="482"/>
                  </a:lnTo>
                  <a:lnTo>
                    <a:pt x="383" y="498"/>
                  </a:lnTo>
                  <a:lnTo>
                    <a:pt x="356" y="512"/>
                  </a:lnTo>
                  <a:lnTo>
                    <a:pt x="328" y="524"/>
                  </a:lnTo>
                  <a:lnTo>
                    <a:pt x="299" y="533"/>
                  </a:lnTo>
                  <a:lnTo>
                    <a:pt x="268" y="540"/>
                  </a:lnTo>
                  <a:lnTo>
                    <a:pt x="237" y="545"/>
                  </a:lnTo>
                  <a:lnTo>
                    <a:pt x="205" y="547"/>
                  </a:lnTo>
                  <a:lnTo>
                    <a:pt x="174" y="547"/>
                  </a:lnTo>
                  <a:lnTo>
                    <a:pt x="142" y="544"/>
                  </a:lnTo>
                  <a:lnTo>
                    <a:pt x="111" y="539"/>
                  </a:lnTo>
                  <a:lnTo>
                    <a:pt x="81" y="532"/>
                  </a:lnTo>
                  <a:lnTo>
                    <a:pt x="51" y="522"/>
                  </a:lnTo>
                  <a:lnTo>
                    <a:pt x="23" y="510"/>
                  </a:lnTo>
                  <a:lnTo>
                    <a:pt x="0" y="54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91" name="Freeform 763"/>
            <p:cNvSpPr/>
            <p:nvPr/>
          </p:nvSpPr>
          <p:spPr>
            <a:xfrm>
              <a:off x="3883" y="1943"/>
              <a:ext cx="196" cy="12"/>
            </a:xfrm>
            <a:custGeom>
              <a:avLst/>
              <a:gdLst>
                <a:gd name="txL" fmla="*/ 0 w 342"/>
                <a:gd name="txT" fmla="*/ 0 h 21"/>
                <a:gd name="txR" fmla="*/ 342 w 342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1"/>
                </a:cxn>
                <a:cxn ang="0">
                  <a:pos x="0" y="1"/>
                </a:cxn>
              </a:cxnLst>
              <a:rect l="txL" t="txT" r="txR" b="txB"/>
              <a:pathLst>
                <a:path w="342" h="21">
                  <a:moveTo>
                    <a:pt x="0" y="20"/>
                  </a:moveTo>
                  <a:lnTo>
                    <a:pt x="0" y="0"/>
                  </a:lnTo>
                  <a:lnTo>
                    <a:pt x="341" y="0"/>
                  </a:lnTo>
                  <a:lnTo>
                    <a:pt x="341" y="20"/>
                  </a:lnTo>
                  <a:lnTo>
                    <a:pt x="0" y="2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92" name="Freeform 764"/>
            <p:cNvSpPr/>
            <p:nvPr/>
          </p:nvSpPr>
          <p:spPr>
            <a:xfrm>
              <a:off x="3865" y="1962"/>
              <a:ext cx="232" cy="23"/>
            </a:xfrm>
            <a:custGeom>
              <a:avLst/>
              <a:gdLst>
                <a:gd name="txL" fmla="*/ 0 w 406"/>
                <a:gd name="txT" fmla="*/ 0 h 38"/>
                <a:gd name="txR" fmla="*/ 406 w 406"/>
                <a:gd name="txB" fmla="*/ 38 h 38"/>
              </a:gdLst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3" y="0"/>
                </a:cxn>
                <a:cxn ang="0">
                  <a:pos x="3" y="1"/>
                </a:cxn>
                <a:cxn ang="0">
                  <a:pos x="0" y="1"/>
                </a:cxn>
              </a:cxnLst>
              <a:rect l="txL" t="txT" r="txR" b="txB"/>
              <a:pathLst>
                <a:path w="406" h="38">
                  <a:moveTo>
                    <a:pt x="0" y="37"/>
                  </a:moveTo>
                  <a:lnTo>
                    <a:pt x="0" y="0"/>
                  </a:lnTo>
                  <a:lnTo>
                    <a:pt x="405" y="0"/>
                  </a:lnTo>
                  <a:lnTo>
                    <a:pt x="405" y="37"/>
                  </a:lnTo>
                  <a:lnTo>
                    <a:pt x="0" y="3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93" name="Freeform 765"/>
            <p:cNvSpPr/>
            <p:nvPr/>
          </p:nvSpPr>
          <p:spPr>
            <a:xfrm>
              <a:off x="3928" y="1628"/>
              <a:ext cx="114" cy="112"/>
            </a:xfrm>
            <a:custGeom>
              <a:avLst/>
              <a:gdLst>
                <a:gd name="txL" fmla="*/ 0 w 200"/>
                <a:gd name="txT" fmla="*/ 0 h 188"/>
                <a:gd name="txR" fmla="*/ 200 w 200"/>
                <a:gd name="txB" fmla="*/ 188 h 188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</a:cxnLst>
              <a:rect l="txL" t="txT" r="txR" b="txB"/>
              <a:pathLst>
                <a:path w="200" h="188">
                  <a:moveTo>
                    <a:pt x="5" y="0"/>
                  </a:moveTo>
                  <a:lnTo>
                    <a:pt x="72" y="2"/>
                  </a:lnTo>
                  <a:lnTo>
                    <a:pt x="124" y="0"/>
                  </a:lnTo>
                  <a:lnTo>
                    <a:pt x="137" y="22"/>
                  </a:lnTo>
                  <a:lnTo>
                    <a:pt x="159" y="14"/>
                  </a:lnTo>
                  <a:lnTo>
                    <a:pt x="199" y="49"/>
                  </a:lnTo>
                  <a:lnTo>
                    <a:pt x="161" y="63"/>
                  </a:lnTo>
                  <a:lnTo>
                    <a:pt x="137" y="122"/>
                  </a:lnTo>
                  <a:lnTo>
                    <a:pt x="112" y="105"/>
                  </a:lnTo>
                  <a:lnTo>
                    <a:pt x="88" y="124"/>
                  </a:lnTo>
                  <a:lnTo>
                    <a:pt x="123" y="187"/>
                  </a:lnTo>
                  <a:lnTo>
                    <a:pt x="52" y="132"/>
                  </a:lnTo>
                  <a:lnTo>
                    <a:pt x="61" y="103"/>
                  </a:lnTo>
                  <a:lnTo>
                    <a:pt x="39" y="98"/>
                  </a:lnTo>
                  <a:lnTo>
                    <a:pt x="18" y="49"/>
                  </a:lnTo>
                  <a:lnTo>
                    <a:pt x="36" y="28"/>
                  </a:lnTo>
                  <a:lnTo>
                    <a:pt x="0" y="13"/>
                  </a:lnTo>
                  <a:lnTo>
                    <a:pt x="5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94" name="Freeform 766"/>
            <p:cNvSpPr/>
            <p:nvPr/>
          </p:nvSpPr>
          <p:spPr>
            <a:xfrm>
              <a:off x="3953" y="1736"/>
              <a:ext cx="124" cy="135"/>
            </a:xfrm>
            <a:custGeom>
              <a:avLst/>
              <a:gdLst>
                <a:gd name="txL" fmla="*/ 0 w 216"/>
                <a:gd name="txT" fmla="*/ 0 h 228"/>
                <a:gd name="txR" fmla="*/ 216 w 216"/>
                <a:gd name="txB" fmla="*/ 228 h 228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0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216" h="228">
                  <a:moveTo>
                    <a:pt x="102" y="0"/>
                  </a:moveTo>
                  <a:lnTo>
                    <a:pt x="153" y="20"/>
                  </a:lnTo>
                  <a:lnTo>
                    <a:pt x="161" y="73"/>
                  </a:lnTo>
                  <a:lnTo>
                    <a:pt x="179" y="73"/>
                  </a:lnTo>
                  <a:lnTo>
                    <a:pt x="215" y="128"/>
                  </a:lnTo>
                  <a:lnTo>
                    <a:pt x="0" y="227"/>
                  </a:lnTo>
                  <a:lnTo>
                    <a:pt x="68" y="137"/>
                  </a:lnTo>
                  <a:lnTo>
                    <a:pt x="51" y="100"/>
                  </a:lnTo>
                  <a:lnTo>
                    <a:pt x="76" y="19"/>
                  </a:lnTo>
                  <a:lnTo>
                    <a:pt x="78" y="5"/>
                  </a:lnTo>
                  <a:lnTo>
                    <a:pt x="102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95" name="Freeform 767"/>
            <p:cNvSpPr/>
            <p:nvPr/>
          </p:nvSpPr>
          <p:spPr>
            <a:xfrm>
              <a:off x="4095" y="1671"/>
              <a:ext cx="31" cy="19"/>
            </a:xfrm>
            <a:custGeom>
              <a:avLst/>
              <a:gdLst>
                <a:gd name="txL" fmla="*/ 0 w 55"/>
                <a:gd name="txT" fmla="*/ 0 h 31"/>
                <a:gd name="txR" fmla="*/ 55 w 55"/>
                <a:gd name="txB" fmla="*/ 31 h 31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1" y="0"/>
                </a:cxn>
              </a:cxnLst>
              <a:rect l="txL" t="txT" r="txR" b="txB"/>
              <a:pathLst>
                <a:path w="55" h="31">
                  <a:moveTo>
                    <a:pt x="43" y="0"/>
                  </a:moveTo>
                  <a:lnTo>
                    <a:pt x="54" y="19"/>
                  </a:lnTo>
                  <a:lnTo>
                    <a:pt x="9" y="30"/>
                  </a:lnTo>
                  <a:lnTo>
                    <a:pt x="0" y="0"/>
                  </a:lnTo>
                  <a:lnTo>
                    <a:pt x="43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96" name="Freeform 768"/>
            <p:cNvSpPr/>
            <p:nvPr/>
          </p:nvSpPr>
          <p:spPr>
            <a:xfrm>
              <a:off x="4095" y="1699"/>
              <a:ext cx="45" cy="93"/>
            </a:xfrm>
            <a:custGeom>
              <a:avLst/>
              <a:gdLst>
                <a:gd name="txL" fmla="*/ 0 w 79"/>
                <a:gd name="txT" fmla="*/ 0 h 155"/>
                <a:gd name="txR" fmla="*/ 79 w 79"/>
                <a:gd name="txB" fmla="*/ 155 h 155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79" h="155">
                  <a:moveTo>
                    <a:pt x="54" y="0"/>
                  </a:moveTo>
                  <a:lnTo>
                    <a:pt x="26" y="0"/>
                  </a:lnTo>
                  <a:lnTo>
                    <a:pt x="0" y="99"/>
                  </a:lnTo>
                  <a:lnTo>
                    <a:pt x="42" y="154"/>
                  </a:lnTo>
                  <a:lnTo>
                    <a:pt x="59" y="154"/>
                  </a:lnTo>
                  <a:lnTo>
                    <a:pt x="64" y="143"/>
                  </a:lnTo>
                  <a:lnTo>
                    <a:pt x="72" y="119"/>
                  </a:lnTo>
                  <a:lnTo>
                    <a:pt x="76" y="95"/>
                  </a:lnTo>
                  <a:lnTo>
                    <a:pt x="78" y="71"/>
                  </a:lnTo>
                  <a:lnTo>
                    <a:pt x="78" y="69"/>
                  </a:lnTo>
                  <a:lnTo>
                    <a:pt x="77" y="45"/>
                  </a:lnTo>
                  <a:lnTo>
                    <a:pt x="73" y="20"/>
                  </a:lnTo>
                  <a:lnTo>
                    <a:pt x="67" y="4"/>
                  </a:lnTo>
                  <a:lnTo>
                    <a:pt x="54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897" name="Rectangle 769"/>
            <p:cNvSpPr/>
            <p:nvPr/>
          </p:nvSpPr>
          <p:spPr>
            <a:xfrm>
              <a:off x="2784" y="1995"/>
              <a:ext cx="357" cy="225"/>
            </a:xfrm>
            <a:prstGeom prst="rect">
              <a:avLst/>
            </a:prstGeom>
            <a:solidFill>
              <a:srgbClr val="CCFFFF"/>
            </a:solidFill>
            <a:ln w="9525">
              <a:noFill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r>
                <a:rPr lang="zh-CN" altLang="en-US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卫星定位系统</a:t>
              </a:r>
            </a:p>
            <a:p>
              <a:pPr defTabSz="762000"/>
              <a:r>
                <a:rPr lang="en-US" altLang="zh-CN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GIS</a:t>
              </a:r>
            </a:p>
          </p:txBody>
        </p:sp>
        <p:sp>
          <p:nvSpPr>
            <p:cNvPr id="48898" name="Rectangle 770"/>
            <p:cNvSpPr/>
            <p:nvPr/>
          </p:nvSpPr>
          <p:spPr>
            <a:xfrm>
              <a:off x="3781" y="2031"/>
              <a:ext cx="357" cy="225"/>
            </a:xfrm>
            <a:prstGeom prst="rect">
              <a:avLst/>
            </a:prstGeom>
            <a:solidFill>
              <a:srgbClr val="CCFFFF"/>
            </a:solidFill>
            <a:ln w="9525">
              <a:noFill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r>
                <a:rPr lang="zh-CN" altLang="en-US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地理信息系统</a:t>
              </a:r>
            </a:p>
            <a:p>
              <a:pPr defTabSz="762000"/>
              <a:r>
                <a:rPr lang="en-US" altLang="zh-CN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GIS</a:t>
              </a:r>
            </a:p>
          </p:txBody>
        </p:sp>
        <p:sp>
          <p:nvSpPr>
            <p:cNvPr id="48899" name="Rectangle 771"/>
            <p:cNvSpPr/>
            <p:nvPr/>
          </p:nvSpPr>
          <p:spPr>
            <a:xfrm>
              <a:off x="4756" y="2043"/>
              <a:ext cx="357" cy="225"/>
            </a:xfrm>
            <a:prstGeom prst="rect">
              <a:avLst/>
            </a:prstGeom>
            <a:solidFill>
              <a:srgbClr val="CCFFFF"/>
            </a:solidFill>
            <a:ln w="9525">
              <a:noFill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r>
                <a:rPr lang="zh-CN" altLang="en-US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遥感信息系统</a:t>
              </a:r>
            </a:p>
            <a:p>
              <a:pPr defTabSz="762000"/>
              <a:r>
                <a:rPr lang="en-US" altLang="zh-CN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RS</a:t>
              </a:r>
            </a:p>
          </p:txBody>
        </p:sp>
        <p:sp>
          <p:nvSpPr>
            <p:cNvPr id="48900" name="Rectangle 772"/>
            <p:cNvSpPr/>
            <p:nvPr/>
          </p:nvSpPr>
          <p:spPr>
            <a:xfrm>
              <a:off x="3504" y="2880"/>
              <a:ext cx="813" cy="132"/>
            </a:xfrm>
            <a:prstGeom prst="rect">
              <a:avLst/>
            </a:prstGeom>
            <a:solidFill>
              <a:srgbClr val="CCFFFF"/>
            </a:solidFill>
            <a:ln w="9525">
              <a:noFill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r>
                <a:rPr lang="zh-CN" altLang="en-US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计算机管理信息系统 </a:t>
              </a:r>
              <a:r>
                <a:rPr lang="en-US" altLang="zh-CN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COMPUTER</a:t>
              </a:r>
            </a:p>
          </p:txBody>
        </p:sp>
        <p:sp>
          <p:nvSpPr>
            <p:cNvPr id="48901" name="Freeform 773"/>
            <p:cNvSpPr/>
            <p:nvPr/>
          </p:nvSpPr>
          <p:spPr>
            <a:xfrm>
              <a:off x="3904" y="3395"/>
              <a:ext cx="73" cy="154"/>
            </a:xfrm>
            <a:custGeom>
              <a:avLst/>
              <a:gdLst>
                <a:gd name="txL" fmla="*/ 0 w 127"/>
                <a:gd name="txT" fmla="*/ 0 h 259"/>
                <a:gd name="txR" fmla="*/ 127 w 127"/>
                <a:gd name="txB" fmla="*/ 259 h 25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127" h="259">
                  <a:moveTo>
                    <a:pt x="109" y="0"/>
                  </a:moveTo>
                  <a:lnTo>
                    <a:pt x="97" y="0"/>
                  </a:lnTo>
                  <a:lnTo>
                    <a:pt x="97" y="32"/>
                  </a:lnTo>
                  <a:lnTo>
                    <a:pt x="94" y="32"/>
                  </a:lnTo>
                  <a:lnTo>
                    <a:pt x="94" y="43"/>
                  </a:lnTo>
                  <a:lnTo>
                    <a:pt x="92" y="43"/>
                  </a:lnTo>
                  <a:lnTo>
                    <a:pt x="92" y="102"/>
                  </a:lnTo>
                  <a:lnTo>
                    <a:pt x="91" y="99"/>
                  </a:lnTo>
                  <a:lnTo>
                    <a:pt x="89" y="95"/>
                  </a:lnTo>
                  <a:lnTo>
                    <a:pt x="86" y="92"/>
                  </a:lnTo>
                  <a:lnTo>
                    <a:pt x="84" y="89"/>
                  </a:lnTo>
                  <a:lnTo>
                    <a:pt x="82" y="86"/>
                  </a:lnTo>
                  <a:lnTo>
                    <a:pt x="79" y="84"/>
                  </a:lnTo>
                  <a:lnTo>
                    <a:pt x="77" y="81"/>
                  </a:lnTo>
                  <a:lnTo>
                    <a:pt x="74" y="79"/>
                  </a:lnTo>
                  <a:lnTo>
                    <a:pt x="72" y="77"/>
                  </a:lnTo>
                  <a:lnTo>
                    <a:pt x="69" y="75"/>
                  </a:lnTo>
                  <a:lnTo>
                    <a:pt x="68" y="75"/>
                  </a:lnTo>
                  <a:lnTo>
                    <a:pt x="68" y="69"/>
                  </a:lnTo>
                  <a:lnTo>
                    <a:pt x="49" y="69"/>
                  </a:lnTo>
                  <a:lnTo>
                    <a:pt x="59" y="71"/>
                  </a:lnTo>
                  <a:lnTo>
                    <a:pt x="61" y="72"/>
                  </a:lnTo>
                  <a:lnTo>
                    <a:pt x="58" y="73"/>
                  </a:lnTo>
                  <a:lnTo>
                    <a:pt x="58" y="75"/>
                  </a:lnTo>
                  <a:lnTo>
                    <a:pt x="54" y="75"/>
                  </a:lnTo>
                  <a:lnTo>
                    <a:pt x="53" y="73"/>
                  </a:lnTo>
                  <a:lnTo>
                    <a:pt x="49" y="74"/>
                  </a:lnTo>
                  <a:lnTo>
                    <a:pt x="47" y="75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35" y="80"/>
                  </a:lnTo>
                  <a:lnTo>
                    <a:pt x="31" y="82"/>
                  </a:lnTo>
                  <a:lnTo>
                    <a:pt x="29" y="82"/>
                  </a:lnTo>
                  <a:lnTo>
                    <a:pt x="24" y="86"/>
                  </a:lnTo>
                  <a:lnTo>
                    <a:pt x="22" y="88"/>
                  </a:lnTo>
                  <a:lnTo>
                    <a:pt x="20" y="89"/>
                  </a:lnTo>
                  <a:lnTo>
                    <a:pt x="15" y="94"/>
                  </a:lnTo>
                  <a:lnTo>
                    <a:pt x="16" y="97"/>
                  </a:lnTo>
                  <a:lnTo>
                    <a:pt x="13" y="101"/>
                  </a:lnTo>
                  <a:lnTo>
                    <a:pt x="11" y="100"/>
                  </a:lnTo>
                  <a:lnTo>
                    <a:pt x="7" y="107"/>
                  </a:lnTo>
                  <a:lnTo>
                    <a:pt x="9" y="110"/>
                  </a:lnTo>
                  <a:lnTo>
                    <a:pt x="8" y="116"/>
                  </a:lnTo>
                  <a:lnTo>
                    <a:pt x="3" y="118"/>
                  </a:lnTo>
                  <a:lnTo>
                    <a:pt x="2" y="122"/>
                  </a:lnTo>
                  <a:lnTo>
                    <a:pt x="4" y="125"/>
                  </a:lnTo>
                  <a:lnTo>
                    <a:pt x="4" y="130"/>
                  </a:lnTo>
                  <a:lnTo>
                    <a:pt x="8" y="136"/>
                  </a:lnTo>
                  <a:lnTo>
                    <a:pt x="18" y="142"/>
                  </a:lnTo>
                  <a:lnTo>
                    <a:pt x="25" y="144"/>
                  </a:lnTo>
                  <a:lnTo>
                    <a:pt x="22" y="145"/>
                  </a:lnTo>
                  <a:lnTo>
                    <a:pt x="18" y="144"/>
                  </a:lnTo>
                  <a:lnTo>
                    <a:pt x="13" y="147"/>
                  </a:lnTo>
                  <a:lnTo>
                    <a:pt x="7" y="144"/>
                  </a:lnTo>
                  <a:lnTo>
                    <a:pt x="4" y="144"/>
                  </a:lnTo>
                  <a:lnTo>
                    <a:pt x="13" y="152"/>
                  </a:lnTo>
                  <a:lnTo>
                    <a:pt x="14" y="159"/>
                  </a:lnTo>
                  <a:lnTo>
                    <a:pt x="23" y="161"/>
                  </a:lnTo>
                  <a:lnTo>
                    <a:pt x="23" y="168"/>
                  </a:lnTo>
                  <a:lnTo>
                    <a:pt x="11" y="166"/>
                  </a:lnTo>
                  <a:lnTo>
                    <a:pt x="0" y="166"/>
                  </a:lnTo>
                  <a:lnTo>
                    <a:pt x="11" y="172"/>
                  </a:lnTo>
                  <a:lnTo>
                    <a:pt x="12" y="180"/>
                  </a:lnTo>
                  <a:lnTo>
                    <a:pt x="22" y="178"/>
                  </a:lnTo>
                  <a:lnTo>
                    <a:pt x="22" y="186"/>
                  </a:lnTo>
                  <a:lnTo>
                    <a:pt x="14" y="187"/>
                  </a:lnTo>
                  <a:lnTo>
                    <a:pt x="10" y="189"/>
                  </a:lnTo>
                  <a:lnTo>
                    <a:pt x="13" y="191"/>
                  </a:lnTo>
                  <a:lnTo>
                    <a:pt x="14" y="198"/>
                  </a:lnTo>
                  <a:lnTo>
                    <a:pt x="24" y="194"/>
                  </a:lnTo>
                  <a:lnTo>
                    <a:pt x="26" y="201"/>
                  </a:lnTo>
                  <a:lnTo>
                    <a:pt x="11" y="206"/>
                  </a:lnTo>
                  <a:lnTo>
                    <a:pt x="16" y="208"/>
                  </a:lnTo>
                  <a:lnTo>
                    <a:pt x="18" y="214"/>
                  </a:lnTo>
                  <a:lnTo>
                    <a:pt x="26" y="209"/>
                  </a:lnTo>
                  <a:lnTo>
                    <a:pt x="27" y="210"/>
                  </a:lnTo>
                  <a:lnTo>
                    <a:pt x="29" y="215"/>
                  </a:lnTo>
                  <a:lnTo>
                    <a:pt x="16" y="224"/>
                  </a:lnTo>
                  <a:lnTo>
                    <a:pt x="21" y="225"/>
                  </a:lnTo>
                  <a:lnTo>
                    <a:pt x="24" y="230"/>
                  </a:lnTo>
                  <a:lnTo>
                    <a:pt x="32" y="222"/>
                  </a:lnTo>
                  <a:lnTo>
                    <a:pt x="34" y="227"/>
                  </a:lnTo>
                  <a:lnTo>
                    <a:pt x="24" y="238"/>
                  </a:lnTo>
                  <a:lnTo>
                    <a:pt x="26" y="239"/>
                  </a:lnTo>
                  <a:lnTo>
                    <a:pt x="29" y="242"/>
                  </a:lnTo>
                  <a:lnTo>
                    <a:pt x="37" y="233"/>
                  </a:lnTo>
                  <a:lnTo>
                    <a:pt x="39" y="234"/>
                  </a:lnTo>
                  <a:lnTo>
                    <a:pt x="40" y="236"/>
                  </a:lnTo>
                  <a:lnTo>
                    <a:pt x="33" y="247"/>
                  </a:lnTo>
                  <a:lnTo>
                    <a:pt x="37" y="252"/>
                  </a:lnTo>
                  <a:lnTo>
                    <a:pt x="44" y="241"/>
                  </a:lnTo>
                  <a:lnTo>
                    <a:pt x="47" y="244"/>
                  </a:lnTo>
                  <a:lnTo>
                    <a:pt x="44" y="256"/>
                  </a:lnTo>
                  <a:lnTo>
                    <a:pt x="47" y="257"/>
                  </a:lnTo>
                  <a:lnTo>
                    <a:pt x="51" y="246"/>
                  </a:lnTo>
                  <a:lnTo>
                    <a:pt x="55" y="248"/>
                  </a:lnTo>
                  <a:lnTo>
                    <a:pt x="53" y="255"/>
                  </a:lnTo>
                  <a:lnTo>
                    <a:pt x="52" y="258"/>
                  </a:lnTo>
                  <a:lnTo>
                    <a:pt x="57" y="255"/>
                  </a:lnTo>
                  <a:lnTo>
                    <a:pt x="58" y="255"/>
                  </a:lnTo>
                  <a:lnTo>
                    <a:pt x="59" y="247"/>
                  </a:lnTo>
                  <a:lnTo>
                    <a:pt x="63" y="247"/>
                  </a:lnTo>
                  <a:lnTo>
                    <a:pt x="62" y="255"/>
                  </a:lnTo>
                  <a:lnTo>
                    <a:pt x="65" y="253"/>
                  </a:lnTo>
                  <a:lnTo>
                    <a:pt x="67" y="252"/>
                  </a:lnTo>
                  <a:lnTo>
                    <a:pt x="68" y="250"/>
                  </a:lnTo>
                  <a:lnTo>
                    <a:pt x="68" y="246"/>
                  </a:lnTo>
                  <a:lnTo>
                    <a:pt x="71" y="245"/>
                  </a:lnTo>
                  <a:lnTo>
                    <a:pt x="71" y="252"/>
                  </a:lnTo>
                  <a:lnTo>
                    <a:pt x="74" y="252"/>
                  </a:lnTo>
                  <a:lnTo>
                    <a:pt x="76" y="241"/>
                  </a:lnTo>
                  <a:lnTo>
                    <a:pt x="79" y="240"/>
                  </a:lnTo>
                  <a:lnTo>
                    <a:pt x="79" y="243"/>
                  </a:lnTo>
                  <a:lnTo>
                    <a:pt x="79" y="251"/>
                  </a:lnTo>
                  <a:lnTo>
                    <a:pt x="82" y="244"/>
                  </a:lnTo>
                  <a:lnTo>
                    <a:pt x="82" y="240"/>
                  </a:lnTo>
                  <a:lnTo>
                    <a:pt x="85" y="233"/>
                  </a:lnTo>
                  <a:lnTo>
                    <a:pt x="86" y="239"/>
                  </a:lnTo>
                  <a:lnTo>
                    <a:pt x="89" y="234"/>
                  </a:lnTo>
                  <a:lnTo>
                    <a:pt x="87" y="228"/>
                  </a:lnTo>
                  <a:lnTo>
                    <a:pt x="90" y="221"/>
                  </a:lnTo>
                  <a:lnTo>
                    <a:pt x="91" y="227"/>
                  </a:lnTo>
                  <a:lnTo>
                    <a:pt x="94" y="221"/>
                  </a:lnTo>
                  <a:lnTo>
                    <a:pt x="94" y="216"/>
                  </a:lnTo>
                  <a:lnTo>
                    <a:pt x="94" y="213"/>
                  </a:lnTo>
                  <a:lnTo>
                    <a:pt x="97" y="213"/>
                  </a:lnTo>
                  <a:lnTo>
                    <a:pt x="99" y="205"/>
                  </a:lnTo>
                  <a:lnTo>
                    <a:pt x="97" y="201"/>
                  </a:lnTo>
                  <a:lnTo>
                    <a:pt x="98" y="196"/>
                  </a:lnTo>
                  <a:lnTo>
                    <a:pt x="101" y="194"/>
                  </a:lnTo>
                  <a:lnTo>
                    <a:pt x="102" y="190"/>
                  </a:lnTo>
                  <a:lnTo>
                    <a:pt x="101" y="186"/>
                  </a:lnTo>
                  <a:lnTo>
                    <a:pt x="101" y="180"/>
                  </a:lnTo>
                  <a:lnTo>
                    <a:pt x="102" y="180"/>
                  </a:lnTo>
                  <a:lnTo>
                    <a:pt x="104" y="170"/>
                  </a:lnTo>
                  <a:lnTo>
                    <a:pt x="102" y="168"/>
                  </a:lnTo>
                  <a:lnTo>
                    <a:pt x="104" y="165"/>
                  </a:lnTo>
                  <a:lnTo>
                    <a:pt x="104" y="155"/>
                  </a:lnTo>
                  <a:lnTo>
                    <a:pt x="102" y="154"/>
                  </a:lnTo>
                  <a:lnTo>
                    <a:pt x="102" y="147"/>
                  </a:lnTo>
                  <a:lnTo>
                    <a:pt x="103" y="143"/>
                  </a:lnTo>
                  <a:lnTo>
                    <a:pt x="102" y="135"/>
                  </a:lnTo>
                  <a:lnTo>
                    <a:pt x="99" y="130"/>
                  </a:lnTo>
                  <a:lnTo>
                    <a:pt x="100" y="125"/>
                  </a:lnTo>
                  <a:lnTo>
                    <a:pt x="99" y="119"/>
                  </a:lnTo>
                  <a:lnTo>
                    <a:pt x="126" y="119"/>
                  </a:lnTo>
                  <a:lnTo>
                    <a:pt x="126" y="0"/>
                  </a:lnTo>
                  <a:lnTo>
                    <a:pt x="117" y="0"/>
                  </a:lnTo>
                  <a:lnTo>
                    <a:pt x="109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02" name="Freeform 774"/>
            <p:cNvSpPr/>
            <p:nvPr/>
          </p:nvSpPr>
          <p:spPr>
            <a:xfrm>
              <a:off x="3967" y="3391"/>
              <a:ext cx="9" cy="11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7" h="17">
                  <a:moveTo>
                    <a:pt x="0" y="16"/>
                  </a:moveTo>
                  <a:lnTo>
                    <a:pt x="0" y="4"/>
                  </a:lnTo>
                  <a:lnTo>
                    <a:pt x="4" y="6"/>
                  </a:lnTo>
                  <a:lnTo>
                    <a:pt x="9" y="6"/>
                  </a:lnTo>
                  <a:lnTo>
                    <a:pt x="11" y="2"/>
                  </a:lnTo>
                  <a:lnTo>
                    <a:pt x="13" y="0"/>
                  </a:lnTo>
                  <a:lnTo>
                    <a:pt x="16" y="2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03" name="Freeform 775"/>
            <p:cNvSpPr/>
            <p:nvPr/>
          </p:nvSpPr>
          <p:spPr>
            <a:xfrm>
              <a:off x="3958" y="3368"/>
              <a:ext cx="13" cy="25"/>
            </a:xfrm>
            <a:custGeom>
              <a:avLst/>
              <a:gdLst>
                <a:gd name="txL" fmla="*/ 0 w 23"/>
                <a:gd name="txT" fmla="*/ 0 h 43"/>
                <a:gd name="txR" fmla="*/ 23 w 23"/>
                <a:gd name="txB" fmla="*/ 43 h 43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23" h="43">
                  <a:moveTo>
                    <a:pt x="3" y="10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22" y="40"/>
                  </a:lnTo>
                  <a:lnTo>
                    <a:pt x="21" y="42"/>
                  </a:lnTo>
                  <a:lnTo>
                    <a:pt x="3" y="1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04" name="Freeform 776"/>
            <p:cNvSpPr/>
            <p:nvPr/>
          </p:nvSpPr>
          <p:spPr>
            <a:xfrm>
              <a:off x="3943" y="3373"/>
              <a:ext cx="17" cy="48"/>
            </a:xfrm>
            <a:custGeom>
              <a:avLst/>
              <a:gdLst>
                <a:gd name="txL" fmla="*/ 0 w 29"/>
                <a:gd name="txT" fmla="*/ 0 h 81"/>
                <a:gd name="txR" fmla="*/ 29 w 29"/>
                <a:gd name="txB" fmla="*/ 81 h 81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29" h="81">
                  <a:moveTo>
                    <a:pt x="28" y="38"/>
                  </a:moveTo>
                  <a:lnTo>
                    <a:pt x="28" y="10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31"/>
                  </a:lnTo>
                  <a:lnTo>
                    <a:pt x="9" y="31"/>
                  </a:lnTo>
                  <a:lnTo>
                    <a:pt x="9" y="70"/>
                  </a:lnTo>
                  <a:lnTo>
                    <a:pt x="9" y="80"/>
                  </a:lnTo>
                  <a:lnTo>
                    <a:pt x="24" y="80"/>
                  </a:lnTo>
                  <a:lnTo>
                    <a:pt x="25" y="80"/>
                  </a:lnTo>
                  <a:lnTo>
                    <a:pt x="25" y="70"/>
                  </a:lnTo>
                  <a:lnTo>
                    <a:pt x="28" y="70"/>
                  </a:lnTo>
                  <a:lnTo>
                    <a:pt x="28" y="3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05" name="Freeform 777"/>
            <p:cNvSpPr/>
            <p:nvPr/>
          </p:nvSpPr>
          <p:spPr>
            <a:xfrm>
              <a:off x="3945" y="3366"/>
              <a:ext cx="14" cy="10"/>
            </a:xfrm>
            <a:custGeom>
              <a:avLst/>
              <a:gdLst>
                <a:gd name="txL" fmla="*/ 0 w 24"/>
                <a:gd name="txT" fmla="*/ 0 h 17"/>
                <a:gd name="txR" fmla="*/ 24 w 24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24" h="17">
                  <a:moveTo>
                    <a:pt x="23" y="10"/>
                  </a:moveTo>
                  <a:lnTo>
                    <a:pt x="23" y="4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16"/>
                  </a:lnTo>
                  <a:lnTo>
                    <a:pt x="23" y="16"/>
                  </a:lnTo>
                  <a:lnTo>
                    <a:pt x="23" y="1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06" name="Freeform 778"/>
            <p:cNvSpPr/>
            <p:nvPr/>
          </p:nvSpPr>
          <p:spPr>
            <a:xfrm>
              <a:off x="3943" y="3360"/>
              <a:ext cx="17" cy="11"/>
            </a:xfrm>
            <a:custGeom>
              <a:avLst/>
              <a:gdLst>
                <a:gd name="txL" fmla="*/ 0 w 30"/>
                <a:gd name="txT" fmla="*/ 0 h 17"/>
                <a:gd name="txR" fmla="*/ 30 w 30"/>
                <a:gd name="txB" fmla="*/ 17 h 17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30" h="17">
                  <a:moveTo>
                    <a:pt x="20" y="0"/>
                  </a:moveTo>
                  <a:lnTo>
                    <a:pt x="23" y="0"/>
                  </a:lnTo>
                  <a:lnTo>
                    <a:pt x="29" y="16"/>
                  </a:lnTo>
                  <a:lnTo>
                    <a:pt x="25" y="16"/>
                  </a:lnTo>
                  <a:lnTo>
                    <a:pt x="3" y="16"/>
                  </a:lnTo>
                  <a:lnTo>
                    <a:pt x="0" y="1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07" name="Freeform 779"/>
            <p:cNvSpPr/>
            <p:nvPr/>
          </p:nvSpPr>
          <p:spPr>
            <a:xfrm>
              <a:off x="3939" y="3374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17" h="17">
                  <a:moveTo>
                    <a:pt x="6" y="0"/>
                  </a:moveTo>
                  <a:lnTo>
                    <a:pt x="6" y="12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16" y="16"/>
                  </a:lnTo>
                  <a:lnTo>
                    <a:pt x="16" y="10"/>
                  </a:lnTo>
                  <a:lnTo>
                    <a:pt x="6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08" name="Freeform 780"/>
            <p:cNvSpPr/>
            <p:nvPr/>
          </p:nvSpPr>
          <p:spPr>
            <a:xfrm>
              <a:off x="3940" y="3372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</a:cxnLst>
              <a:rect l="txL" t="txT" r="txR" b="txB"/>
              <a:pathLst>
                <a:path w="17" h="17">
                  <a:moveTo>
                    <a:pt x="0" y="0"/>
                  </a:moveTo>
                  <a:lnTo>
                    <a:pt x="16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09" name="Freeform 781"/>
            <p:cNvSpPr/>
            <p:nvPr/>
          </p:nvSpPr>
          <p:spPr>
            <a:xfrm>
              <a:off x="3937" y="3370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</a:cxnLst>
              <a:rect l="txL" t="txT" r="txR" b="txB"/>
              <a:pathLst>
                <a:path w="17" h="17">
                  <a:moveTo>
                    <a:pt x="9" y="0"/>
                  </a:moveTo>
                  <a:lnTo>
                    <a:pt x="13" y="0"/>
                  </a:lnTo>
                  <a:lnTo>
                    <a:pt x="13" y="4"/>
                  </a:lnTo>
                  <a:lnTo>
                    <a:pt x="13" y="7"/>
                  </a:lnTo>
                  <a:lnTo>
                    <a:pt x="16" y="7"/>
                  </a:lnTo>
                  <a:lnTo>
                    <a:pt x="16" y="16"/>
                  </a:lnTo>
                  <a:lnTo>
                    <a:pt x="11" y="16"/>
                  </a:lnTo>
                  <a:lnTo>
                    <a:pt x="2" y="16"/>
                  </a:lnTo>
                  <a:lnTo>
                    <a:pt x="0" y="16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9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10" name="Freeform 782"/>
            <p:cNvSpPr/>
            <p:nvPr/>
          </p:nvSpPr>
          <p:spPr>
            <a:xfrm>
              <a:off x="3937" y="3378"/>
              <a:ext cx="10" cy="14"/>
            </a:xfrm>
            <a:custGeom>
              <a:avLst/>
              <a:gdLst>
                <a:gd name="txL" fmla="*/ 0 w 17"/>
                <a:gd name="txT" fmla="*/ 0 h 24"/>
                <a:gd name="txR" fmla="*/ 17 w 17"/>
                <a:gd name="txB" fmla="*/ 24 h 24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24">
                  <a:moveTo>
                    <a:pt x="16" y="23"/>
                  </a:moveTo>
                  <a:lnTo>
                    <a:pt x="0" y="23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6" y="2"/>
                  </a:lnTo>
                  <a:lnTo>
                    <a:pt x="16" y="2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11" name="Freeform 783"/>
            <p:cNvSpPr/>
            <p:nvPr/>
          </p:nvSpPr>
          <p:spPr>
            <a:xfrm>
              <a:off x="3821" y="3374"/>
              <a:ext cx="128" cy="131"/>
            </a:xfrm>
            <a:custGeom>
              <a:avLst/>
              <a:gdLst>
                <a:gd name="txL" fmla="*/ 0 w 224"/>
                <a:gd name="txT" fmla="*/ 0 h 220"/>
                <a:gd name="txR" fmla="*/ 224 w 224"/>
                <a:gd name="txB" fmla="*/ 220 h 22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224" h="220">
                  <a:moveTo>
                    <a:pt x="194" y="104"/>
                  </a:moveTo>
                  <a:lnTo>
                    <a:pt x="201" y="81"/>
                  </a:lnTo>
                  <a:lnTo>
                    <a:pt x="185" y="82"/>
                  </a:lnTo>
                  <a:lnTo>
                    <a:pt x="182" y="82"/>
                  </a:lnTo>
                  <a:lnTo>
                    <a:pt x="179" y="83"/>
                  </a:lnTo>
                  <a:lnTo>
                    <a:pt x="177" y="85"/>
                  </a:lnTo>
                  <a:lnTo>
                    <a:pt x="174" y="86"/>
                  </a:lnTo>
                  <a:lnTo>
                    <a:pt x="171" y="88"/>
                  </a:lnTo>
                  <a:lnTo>
                    <a:pt x="169" y="90"/>
                  </a:lnTo>
                  <a:lnTo>
                    <a:pt x="167" y="93"/>
                  </a:lnTo>
                  <a:lnTo>
                    <a:pt x="164" y="96"/>
                  </a:lnTo>
                  <a:lnTo>
                    <a:pt x="164" y="98"/>
                  </a:lnTo>
                  <a:lnTo>
                    <a:pt x="161" y="101"/>
                  </a:lnTo>
                  <a:lnTo>
                    <a:pt x="158" y="105"/>
                  </a:lnTo>
                  <a:lnTo>
                    <a:pt x="156" y="110"/>
                  </a:lnTo>
                  <a:lnTo>
                    <a:pt x="154" y="114"/>
                  </a:lnTo>
                  <a:lnTo>
                    <a:pt x="151" y="119"/>
                  </a:lnTo>
                  <a:lnTo>
                    <a:pt x="149" y="124"/>
                  </a:lnTo>
                  <a:lnTo>
                    <a:pt x="148" y="129"/>
                  </a:lnTo>
                  <a:lnTo>
                    <a:pt x="146" y="134"/>
                  </a:lnTo>
                  <a:lnTo>
                    <a:pt x="146" y="136"/>
                  </a:lnTo>
                  <a:lnTo>
                    <a:pt x="136" y="180"/>
                  </a:lnTo>
                  <a:lnTo>
                    <a:pt x="140" y="218"/>
                  </a:lnTo>
                  <a:lnTo>
                    <a:pt x="114" y="219"/>
                  </a:lnTo>
                  <a:lnTo>
                    <a:pt x="109" y="180"/>
                  </a:lnTo>
                  <a:lnTo>
                    <a:pt x="70" y="180"/>
                  </a:lnTo>
                  <a:lnTo>
                    <a:pt x="69" y="174"/>
                  </a:lnTo>
                  <a:lnTo>
                    <a:pt x="63" y="166"/>
                  </a:lnTo>
                  <a:lnTo>
                    <a:pt x="83" y="127"/>
                  </a:lnTo>
                  <a:lnTo>
                    <a:pt x="18" y="67"/>
                  </a:lnTo>
                  <a:lnTo>
                    <a:pt x="0" y="48"/>
                  </a:lnTo>
                  <a:lnTo>
                    <a:pt x="29" y="50"/>
                  </a:lnTo>
                  <a:lnTo>
                    <a:pt x="31" y="51"/>
                  </a:lnTo>
                  <a:lnTo>
                    <a:pt x="42" y="51"/>
                  </a:lnTo>
                  <a:lnTo>
                    <a:pt x="76" y="54"/>
                  </a:lnTo>
                  <a:lnTo>
                    <a:pt x="101" y="56"/>
                  </a:lnTo>
                  <a:lnTo>
                    <a:pt x="102" y="44"/>
                  </a:lnTo>
                  <a:lnTo>
                    <a:pt x="96" y="42"/>
                  </a:lnTo>
                  <a:lnTo>
                    <a:pt x="101" y="9"/>
                  </a:lnTo>
                  <a:lnTo>
                    <a:pt x="106" y="12"/>
                  </a:lnTo>
                  <a:lnTo>
                    <a:pt x="108" y="0"/>
                  </a:lnTo>
                  <a:lnTo>
                    <a:pt x="114" y="6"/>
                  </a:lnTo>
                  <a:lnTo>
                    <a:pt x="120" y="12"/>
                  </a:lnTo>
                  <a:lnTo>
                    <a:pt x="117" y="57"/>
                  </a:lnTo>
                  <a:lnTo>
                    <a:pt x="117" y="63"/>
                  </a:lnTo>
                  <a:lnTo>
                    <a:pt x="116" y="79"/>
                  </a:lnTo>
                  <a:lnTo>
                    <a:pt x="115" y="87"/>
                  </a:lnTo>
                  <a:lnTo>
                    <a:pt x="150" y="89"/>
                  </a:lnTo>
                  <a:lnTo>
                    <a:pt x="165" y="9"/>
                  </a:lnTo>
                  <a:lnTo>
                    <a:pt x="180" y="11"/>
                  </a:lnTo>
                  <a:lnTo>
                    <a:pt x="188" y="12"/>
                  </a:lnTo>
                  <a:lnTo>
                    <a:pt x="196" y="12"/>
                  </a:lnTo>
                  <a:lnTo>
                    <a:pt x="194" y="29"/>
                  </a:lnTo>
                  <a:lnTo>
                    <a:pt x="204" y="29"/>
                  </a:lnTo>
                  <a:lnTo>
                    <a:pt x="207" y="29"/>
                  </a:lnTo>
                  <a:lnTo>
                    <a:pt x="214" y="29"/>
                  </a:lnTo>
                  <a:lnTo>
                    <a:pt x="223" y="29"/>
                  </a:lnTo>
                  <a:lnTo>
                    <a:pt x="223" y="67"/>
                  </a:lnTo>
                  <a:lnTo>
                    <a:pt x="223" y="78"/>
                  </a:lnTo>
                  <a:lnTo>
                    <a:pt x="223" y="81"/>
                  </a:lnTo>
                  <a:lnTo>
                    <a:pt x="217" y="81"/>
                  </a:lnTo>
                  <a:lnTo>
                    <a:pt x="217" y="93"/>
                  </a:lnTo>
                  <a:lnTo>
                    <a:pt x="214" y="104"/>
                  </a:lnTo>
                  <a:lnTo>
                    <a:pt x="194" y="10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12" name="Freeform 784"/>
            <p:cNvSpPr/>
            <p:nvPr/>
          </p:nvSpPr>
          <p:spPr>
            <a:xfrm>
              <a:off x="3892" y="3455"/>
              <a:ext cx="12" cy="12"/>
            </a:xfrm>
            <a:custGeom>
              <a:avLst/>
              <a:gdLst>
                <a:gd name="txL" fmla="*/ 0 w 20"/>
                <a:gd name="txT" fmla="*/ 0 h 21"/>
                <a:gd name="txR" fmla="*/ 20 w 20"/>
                <a:gd name="txB" fmla="*/ 21 h 21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20" h="21">
                  <a:moveTo>
                    <a:pt x="19" y="0"/>
                  </a:moveTo>
                  <a:lnTo>
                    <a:pt x="5" y="0"/>
                  </a:lnTo>
                  <a:lnTo>
                    <a:pt x="0" y="20"/>
                  </a:lnTo>
                  <a:lnTo>
                    <a:pt x="14" y="20"/>
                  </a:lnTo>
                  <a:lnTo>
                    <a:pt x="19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13" name="Freeform 785"/>
            <p:cNvSpPr/>
            <p:nvPr/>
          </p:nvSpPr>
          <p:spPr>
            <a:xfrm>
              <a:off x="3885" y="3481"/>
              <a:ext cx="15" cy="21"/>
            </a:xfrm>
            <a:custGeom>
              <a:avLst/>
              <a:gdLst>
                <a:gd name="txL" fmla="*/ 0 w 25"/>
                <a:gd name="txT" fmla="*/ 0 h 34"/>
                <a:gd name="txR" fmla="*/ 25 w 25"/>
                <a:gd name="txB" fmla="*/ 34 h 34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1" y="0"/>
                </a:cxn>
              </a:cxnLst>
              <a:rect l="txL" t="txT" r="txR" b="txB"/>
              <a:pathLst>
                <a:path w="25" h="34">
                  <a:moveTo>
                    <a:pt x="19" y="0"/>
                  </a:moveTo>
                  <a:lnTo>
                    <a:pt x="24" y="33"/>
                  </a:lnTo>
                  <a:lnTo>
                    <a:pt x="4" y="33"/>
                  </a:ln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14" name="Freeform 786"/>
            <p:cNvSpPr/>
            <p:nvPr/>
          </p:nvSpPr>
          <p:spPr>
            <a:xfrm>
              <a:off x="3921" y="3297"/>
              <a:ext cx="35" cy="64"/>
            </a:xfrm>
            <a:custGeom>
              <a:avLst/>
              <a:gdLst>
                <a:gd name="txL" fmla="*/ 0 w 61"/>
                <a:gd name="txT" fmla="*/ 0 h 107"/>
                <a:gd name="txR" fmla="*/ 61 w 61"/>
                <a:gd name="txB" fmla="*/ 107 h 107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1" h="107">
                  <a:moveTo>
                    <a:pt x="56" y="106"/>
                  </a:moveTo>
                  <a:lnTo>
                    <a:pt x="0" y="4"/>
                  </a:lnTo>
                  <a:lnTo>
                    <a:pt x="0" y="1"/>
                  </a:lnTo>
                  <a:lnTo>
                    <a:pt x="1" y="0"/>
                  </a:lnTo>
                  <a:lnTo>
                    <a:pt x="60" y="106"/>
                  </a:lnTo>
                  <a:lnTo>
                    <a:pt x="56" y="10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15" name="Freeform 787"/>
            <p:cNvSpPr/>
            <p:nvPr/>
          </p:nvSpPr>
          <p:spPr>
            <a:xfrm>
              <a:off x="3932" y="3358"/>
              <a:ext cx="10" cy="15"/>
            </a:xfrm>
            <a:custGeom>
              <a:avLst/>
              <a:gdLst>
                <a:gd name="txL" fmla="*/ 0 w 17"/>
                <a:gd name="txT" fmla="*/ 0 h 25"/>
                <a:gd name="txR" fmla="*/ 17 w 17"/>
                <a:gd name="txB" fmla="*/ 25 h 25"/>
              </a:gdLst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25">
                  <a:moveTo>
                    <a:pt x="16" y="20"/>
                  </a:moveTo>
                  <a:lnTo>
                    <a:pt x="0" y="0"/>
                  </a:lnTo>
                  <a:lnTo>
                    <a:pt x="0" y="5"/>
                  </a:lnTo>
                  <a:lnTo>
                    <a:pt x="13" y="24"/>
                  </a:lnTo>
                  <a:lnTo>
                    <a:pt x="13" y="20"/>
                  </a:lnTo>
                  <a:lnTo>
                    <a:pt x="16" y="2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16" name="Freeform 788"/>
            <p:cNvSpPr/>
            <p:nvPr/>
          </p:nvSpPr>
          <p:spPr>
            <a:xfrm>
              <a:off x="3923" y="3383"/>
              <a:ext cx="9" cy="16"/>
            </a:xfrm>
            <a:custGeom>
              <a:avLst/>
              <a:gdLst>
                <a:gd name="txL" fmla="*/ 0 w 17"/>
                <a:gd name="txT" fmla="*/ 0 h 27"/>
                <a:gd name="txR" fmla="*/ 17 w 17"/>
                <a:gd name="txB" fmla="*/ 27 h 27"/>
              </a:gdLst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27">
                  <a:moveTo>
                    <a:pt x="16" y="1"/>
                  </a:moveTo>
                  <a:lnTo>
                    <a:pt x="3" y="0"/>
                  </a:lnTo>
                  <a:lnTo>
                    <a:pt x="1" y="5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1" y="15"/>
                  </a:lnTo>
                  <a:lnTo>
                    <a:pt x="1" y="17"/>
                  </a:lnTo>
                  <a:lnTo>
                    <a:pt x="3" y="18"/>
                  </a:lnTo>
                  <a:lnTo>
                    <a:pt x="3" y="20"/>
                  </a:lnTo>
                  <a:lnTo>
                    <a:pt x="3" y="21"/>
                  </a:lnTo>
                  <a:lnTo>
                    <a:pt x="4" y="22"/>
                  </a:lnTo>
                  <a:lnTo>
                    <a:pt x="6" y="24"/>
                  </a:lnTo>
                  <a:lnTo>
                    <a:pt x="6" y="25"/>
                  </a:lnTo>
                  <a:lnTo>
                    <a:pt x="8" y="26"/>
                  </a:lnTo>
                  <a:lnTo>
                    <a:pt x="16" y="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17" name="Freeform 789"/>
            <p:cNvSpPr/>
            <p:nvPr/>
          </p:nvSpPr>
          <p:spPr>
            <a:xfrm>
              <a:off x="3927" y="3347"/>
              <a:ext cx="9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17" h="17">
                  <a:moveTo>
                    <a:pt x="0" y="0"/>
                  </a:moveTo>
                  <a:lnTo>
                    <a:pt x="0" y="7"/>
                  </a:lnTo>
                  <a:lnTo>
                    <a:pt x="9" y="16"/>
                  </a:ln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18" name="Freeform 790"/>
            <p:cNvSpPr/>
            <p:nvPr/>
          </p:nvSpPr>
          <p:spPr>
            <a:xfrm>
              <a:off x="3924" y="3375"/>
              <a:ext cx="9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17" h="17">
                  <a:moveTo>
                    <a:pt x="16" y="0"/>
                  </a:moveTo>
                  <a:lnTo>
                    <a:pt x="14" y="0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2"/>
                  </a:lnTo>
                  <a:lnTo>
                    <a:pt x="8" y="4"/>
                  </a:lnTo>
                  <a:lnTo>
                    <a:pt x="6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4"/>
                  </a:lnTo>
                  <a:lnTo>
                    <a:pt x="12" y="16"/>
                  </a:lnTo>
                  <a:lnTo>
                    <a:pt x="16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19" name="Freeform 791"/>
            <p:cNvSpPr/>
            <p:nvPr/>
          </p:nvSpPr>
          <p:spPr>
            <a:xfrm>
              <a:off x="3886" y="3372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7" h="17">
                  <a:moveTo>
                    <a:pt x="0" y="9"/>
                  </a:moveTo>
                  <a:lnTo>
                    <a:pt x="7" y="0"/>
                  </a:lnTo>
                  <a:lnTo>
                    <a:pt x="7" y="7"/>
                  </a:lnTo>
                  <a:lnTo>
                    <a:pt x="14" y="7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0" y="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20" name="Freeform 792"/>
            <p:cNvSpPr/>
            <p:nvPr/>
          </p:nvSpPr>
          <p:spPr>
            <a:xfrm>
              <a:off x="3895" y="3377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2" y="16"/>
                  </a:moveTo>
                  <a:lnTo>
                    <a:pt x="16" y="0"/>
                  </a:lnTo>
                  <a:lnTo>
                    <a:pt x="5" y="2"/>
                  </a:lnTo>
                  <a:lnTo>
                    <a:pt x="0" y="4"/>
                  </a:lnTo>
                  <a:lnTo>
                    <a:pt x="2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21" name="Freeform 793"/>
            <p:cNvSpPr/>
            <p:nvPr/>
          </p:nvSpPr>
          <p:spPr>
            <a:xfrm>
              <a:off x="3888" y="3409"/>
              <a:ext cx="9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7" h="17">
                  <a:moveTo>
                    <a:pt x="0" y="13"/>
                  </a:moveTo>
                  <a:lnTo>
                    <a:pt x="0" y="0"/>
                  </a:lnTo>
                  <a:lnTo>
                    <a:pt x="9" y="2"/>
                  </a:lnTo>
                  <a:lnTo>
                    <a:pt x="11" y="13"/>
                  </a:lnTo>
                  <a:lnTo>
                    <a:pt x="16" y="16"/>
                  </a:lnTo>
                  <a:lnTo>
                    <a:pt x="0" y="1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22" name="Freeform 794"/>
            <p:cNvSpPr/>
            <p:nvPr/>
          </p:nvSpPr>
          <p:spPr>
            <a:xfrm>
              <a:off x="3888" y="3412"/>
              <a:ext cx="9" cy="13"/>
            </a:xfrm>
            <a:custGeom>
              <a:avLst/>
              <a:gdLst>
                <a:gd name="txL" fmla="*/ 0 w 17"/>
                <a:gd name="txT" fmla="*/ 0 h 21"/>
                <a:gd name="txR" fmla="*/ 17 w 17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7" h="21">
                  <a:moveTo>
                    <a:pt x="0" y="16"/>
                  </a:moveTo>
                  <a:lnTo>
                    <a:pt x="2" y="0"/>
                  </a:lnTo>
                  <a:lnTo>
                    <a:pt x="16" y="10"/>
                  </a:lnTo>
                  <a:lnTo>
                    <a:pt x="6" y="20"/>
                  </a:lnTo>
                  <a:lnTo>
                    <a:pt x="0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23" name="Freeform 795"/>
            <p:cNvSpPr/>
            <p:nvPr/>
          </p:nvSpPr>
          <p:spPr>
            <a:xfrm>
              <a:off x="3890" y="3331"/>
              <a:ext cx="43" cy="78"/>
            </a:xfrm>
            <a:custGeom>
              <a:avLst/>
              <a:gdLst>
                <a:gd name="txL" fmla="*/ 0 w 75"/>
                <a:gd name="txT" fmla="*/ 0 h 131"/>
                <a:gd name="txR" fmla="*/ 75 w 75"/>
                <a:gd name="txB" fmla="*/ 131 h 131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75" h="131">
                  <a:moveTo>
                    <a:pt x="74" y="45"/>
                  </a:moveTo>
                  <a:lnTo>
                    <a:pt x="73" y="43"/>
                  </a:lnTo>
                  <a:lnTo>
                    <a:pt x="71" y="42"/>
                  </a:lnTo>
                  <a:lnTo>
                    <a:pt x="68" y="42"/>
                  </a:lnTo>
                  <a:lnTo>
                    <a:pt x="65" y="42"/>
                  </a:lnTo>
                  <a:lnTo>
                    <a:pt x="64" y="44"/>
                  </a:lnTo>
                  <a:lnTo>
                    <a:pt x="67" y="44"/>
                  </a:lnTo>
                  <a:lnTo>
                    <a:pt x="71" y="46"/>
                  </a:lnTo>
                  <a:lnTo>
                    <a:pt x="69" y="54"/>
                  </a:lnTo>
                  <a:lnTo>
                    <a:pt x="66" y="61"/>
                  </a:lnTo>
                  <a:lnTo>
                    <a:pt x="65" y="63"/>
                  </a:lnTo>
                  <a:lnTo>
                    <a:pt x="64" y="44"/>
                  </a:lnTo>
                  <a:lnTo>
                    <a:pt x="63" y="34"/>
                  </a:lnTo>
                  <a:lnTo>
                    <a:pt x="63" y="27"/>
                  </a:lnTo>
                  <a:lnTo>
                    <a:pt x="62" y="19"/>
                  </a:lnTo>
                  <a:lnTo>
                    <a:pt x="58" y="12"/>
                  </a:lnTo>
                  <a:lnTo>
                    <a:pt x="50" y="0"/>
                  </a:lnTo>
                  <a:lnTo>
                    <a:pt x="47" y="2"/>
                  </a:lnTo>
                  <a:lnTo>
                    <a:pt x="43" y="7"/>
                  </a:lnTo>
                  <a:lnTo>
                    <a:pt x="45" y="9"/>
                  </a:lnTo>
                  <a:lnTo>
                    <a:pt x="50" y="8"/>
                  </a:lnTo>
                  <a:lnTo>
                    <a:pt x="53" y="10"/>
                  </a:lnTo>
                  <a:lnTo>
                    <a:pt x="56" y="13"/>
                  </a:lnTo>
                  <a:lnTo>
                    <a:pt x="57" y="23"/>
                  </a:lnTo>
                  <a:lnTo>
                    <a:pt x="60" y="26"/>
                  </a:lnTo>
                  <a:lnTo>
                    <a:pt x="51" y="34"/>
                  </a:lnTo>
                  <a:lnTo>
                    <a:pt x="50" y="39"/>
                  </a:lnTo>
                  <a:lnTo>
                    <a:pt x="44" y="45"/>
                  </a:lnTo>
                  <a:lnTo>
                    <a:pt x="43" y="48"/>
                  </a:lnTo>
                  <a:lnTo>
                    <a:pt x="43" y="58"/>
                  </a:lnTo>
                  <a:lnTo>
                    <a:pt x="41" y="60"/>
                  </a:lnTo>
                  <a:lnTo>
                    <a:pt x="41" y="69"/>
                  </a:lnTo>
                  <a:lnTo>
                    <a:pt x="31" y="69"/>
                  </a:lnTo>
                  <a:lnTo>
                    <a:pt x="19" y="69"/>
                  </a:lnTo>
                  <a:lnTo>
                    <a:pt x="17" y="70"/>
                  </a:lnTo>
                  <a:lnTo>
                    <a:pt x="15" y="72"/>
                  </a:lnTo>
                  <a:lnTo>
                    <a:pt x="13" y="76"/>
                  </a:lnTo>
                  <a:lnTo>
                    <a:pt x="9" y="88"/>
                  </a:lnTo>
                  <a:lnTo>
                    <a:pt x="0" y="114"/>
                  </a:lnTo>
                  <a:lnTo>
                    <a:pt x="3" y="119"/>
                  </a:lnTo>
                  <a:lnTo>
                    <a:pt x="7" y="122"/>
                  </a:lnTo>
                  <a:lnTo>
                    <a:pt x="10" y="130"/>
                  </a:lnTo>
                  <a:lnTo>
                    <a:pt x="12" y="127"/>
                  </a:lnTo>
                  <a:lnTo>
                    <a:pt x="12" y="124"/>
                  </a:lnTo>
                  <a:lnTo>
                    <a:pt x="13" y="124"/>
                  </a:lnTo>
                  <a:lnTo>
                    <a:pt x="14" y="121"/>
                  </a:lnTo>
                  <a:lnTo>
                    <a:pt x="14" y="117"/>
                  </a:lnTo>
                  <a:lnTo>
                    <a:pt x="17" y="119"/>
                  </a:lnTo>
                  <a:lnTo>
                    <a:pt x="20" y="110"/>
                  </a:lnTo>
                  <a:lnTo>
                    <a:pt x="18" y="94"/>
                  </a:lnTo>
                  <a:lnTo>
                    <a:pt x="17" y="89"/>
                  </a:lnTo>
                  <a:lnTo>
                    <a:pt x="19" y="93"/>
                  </a:lnTo>
                  <a:lnTo>
                    <a:pt x="20" y="103"/>
                  </a:lnTo>
                  <a:lnTo>
                    <a:pt x="24" y="108"/>
                  </a:lnTo>
                  <a:lnTo>
                    <a:pt x="25" y="105"/>
                  </a:lnTo>
                  <a:lnTo>
                    <a:pt x="20" y="78"/>
                  </a:lnTo>
                  <a:lnTo>
                    <a:pt x="25" y="86"/>
                  </a:lnTo>
                  <a:lnTo>
                    <a:pt x="28" y="91"/>
                  </a:lnTo>
                  <a:lnTo>
                    <a:pt x="25" y="82"/>
                  </a:lnTo>
                  <a:lnTo>
                    <a:pt x="23" y="77"/>
                  </a:lnTo>
                  <a:lnTo>
                    <a:pt x="29" y="86"/>
                  </a:lnTo>
                  <a:lnTo>
                    <a:pt x="28" y="76"/>
                  </a:lnTo>
                  <a:lnTo>
                    <a:pt x="35" y="89"/>
                  </a:lnTo>
                  <a:lnTo>
                    <a:pt x="38" y="80"/>
                  </a:lnTo>
                  <a:lnTo>
                    <a:pt x="40" y="81"/>
                  </a:lnTo>
                  <a:lnTo>
                    <a:pt x="43" y="79"/>
                  </a:lnTo>
                  <a:lnTo>
                    <a:pt x="53" y="78"/>
                  </a:lnTo>
                  <a:lnTo>
                    <a:pt x="56" y="78"/>
                  </a:lnTo>
                  <a:lnTo>
                    <a:pt x="58" y="77"/>
                  </a:lnTo>
                  <a:lnTo>
                    <a:pt x="60" y="77"/>
                  </a:lnTo>
                  <a:lnTo>
                    <a:pt x="63" y="76"/>
                  </a:lnTo>
                  <a:lnTo>
                    <a:pt x="65" y="74"/>
                  </a:lnTo>
                  <a:lnTo>
                    <a:pt x="67" y="71"/>
                  </a:lnTo>
                  <a:lnTo>
                    <a:pt x="68" y="69"/>
                  </a:lnTo>
                  <a:lnTo>
                    <a:pt x="70" y="66"/>
                  </a:lnTo>
                  <a:lnTo>
                    <a:pt x="71" y="63"/>
                  </a:lnTo>
                  <a:lnTo>
                    <a:pt x="72" y="55"/>
                  </a:lnTo>
                  <a:lnTo>
                    <a:pt x="73" y="51"/>
                  </a:lnTo>
                  <a:lnTo>
                    <a:pt x="74" y="45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24" name="Freeform 796"/>
            <p:cNvSpPr/>
            <p:nvPr/>
          </p:nvSpPr>
          <p:spPr>
            <a:xfrm>
              <a:off x="3910" y="3337"/>
              <a:ext cx="11" cy="15"/>
            </a:xfrm>
            <a:custGeom>
              <a:avLst/>
              <a:gdLst>
                <a:gd name="txL" fmla="*/ 0 w 18"/>
                <a:gd name="txT" fmla="*/ 0 h 26"/>
                <a:gd name="txR" fmla="*/ 18 w 18"/>
                <a:gd name="txB" fmla="*/ 26 h 26"/>
              </a:gdLst>
              <a:ahLst/>
              <a:cxnLst>
                <a:cxn ang="0">
                  <a:pos x="1" y="0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18" h="26">
                  <a:moveTo>
                    <a:pt x="8" y="0"/>
                  </a:moveTo>
                  <a:lnTo>
                    <a:pt x="0" y="12"/>
                  </a:lnTo>
                  <a:lnTo>
                    <a:pt x="0" y="16"/>
                  </a:lnTo>
                  <a:lnTo>
                    <a:pt x="4" y="17"/>
                  </a:lnTo>
                  <a:lnTo>
                    <a:pt x="7" y="20"/>
                  </a:lnTo>
                  <a:lnTo>
                    <a:pt x="8" y="25"/>
                  </a:lnTo>
                  <a:lnTo>
                    <a:pt x="11" y="17"/>
                  </a:lnTo>
                  <a:lnTo>
                    <a:pt x="16" y="17"/>
                  </a:lnTo>
                  <a:lnTo>
                    <a:pt x="17" y="8"/>
                  </a:lnTo>
                  <a:lnTo>
                    <a:pt x="15" y="4"/>
                  </a:lnTo>
                  <a:lnTo>
                    <a:pt x="12" y="1"/>
                  </a:lnTo>
                  <a:lnTo>
                    <a:pt x="8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25" name="Freeform 797"/>
            <p:cNvSpPr/>
            <p:nvPr/>
          </p:nvSpPr>
          <p:spPr>
            <a:xfrm>
              <a:off x="3901" y="3347"/>
              <a:ext cx="13" cy="10"/>
            </a:xfrm>
            <a:custGeom>
              <a:avLst/>
              <a:gdLst>
                <a:gd name="txL" fmla="*/ 0 w 24"/>
                <a:gd name="txT" fmla="*/ 0 h 17"/>
                <a:gd name="txR" fmla="*/ 24 w 24"/>
                <a:gd name="txB" fmla="*/ 17 h 17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24" h="17">
                  <a:moveTo>
                    <a:pt x="0" y="12"/>
                  </a:moveTo>
                  <a:lnTo>
                    <a:pt x="2" y="10"/>
                  </a:lnTo>
                  <a:lnTo>
                    <a:pt x="11" y="4"/>
                  </a:lnTo>
                  <a:lnTo>
                    <a:pt x="16" y="0"/>
                  </a:lnTo>
                  <a:lnTo>
                    <a:pt x="18" y="1"/>
                  </a:lnTo>
                  <a:lnTo>
                    <a:pt x="21" y="2"/>
                  </a:lnTo>
                  <a:lnTo>
                    <a:pt x="23" y="7"/>
                  </a:lnTo>
                  <a:lnTo>
                    <a:pt x="23" y="9"/>
                  </a:lnTo>
                  <a:lnTo>
                    <a:pt x="15" y="16"/>
                  </a:lnTo>
                  <a:lnTo>
                    <a:pt x="13" y="13"/>
                  </a:lnTo>
                  <a:lnTo>
                    <a:pt x="10" y="12"/>
                  </a:lnTo>
                  <a:lnTo>
                    <a:pt x="0" y="1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26" name="Freeform 798"/>
            <p:cNvSpPr/>
            <p:nvPr/>
          </p:nvSpPr>
          <p:spPr>
            <a:xfrm>
              <a:off x="3895" y="3354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17" h="17">
                  <a:moveTo>
                    <a:pt x="11" y="0"/>
                  </a:moveTo>
                  <a:lnTo>
                    <a:pt x="1" y="4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12" y="14"/>
                  </a:lnTo>
                  <a:lnTo>
                    <a:pt x="8" y="8"/>
                  </a:lnTo>
                  <a:lnTo>
                    <a:pt x="16" y="2"/>
                  </a:lnTo>
                  <a:lnTo>
                    <a:pt x="11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27" name="Freeform 799"/>
            <p:cNvSpPr/>
            <p:nvPr/>
          </p:nvSpPr>
          <p:spPr>
            <a:xfrm>
              <a:off x="3889" y="3352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8" y="4"/>
                  </a:moveTo>
                  <a:lnTo>
                    <a:pt x="16" y="10"/>
                  </a:lnTo>
                  <a:lnTo>
                    <a:pt x="16" y="16"/>
                  </a:lnTo>
                  <a:lnTo>
                    <a:pt x="6" y="10"/>
                  </a:lnTo>
                  <a:lnTo>
                    <a:pt x="0" y="6"/>
                  </a:lnTo>
                  <a:lnTo>
                    <a:pt x="0" y="0"/>
                  </a:lnTo>
                  <a:lnTo>
                    <a:pt x="8" y="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28" name="Freeform 800"/>
            <p:cNvSpPr/>
            <p:nvPr/>
          </p:nvSpPr>
          <p:spPr>
            <a:xfrm>
              <a:off x="3881" y="3349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3" y="7"/>
                  </a:moveTo>
                  <a:lnTo>
                    <a:pt x="7" y="11"/>
                  </a:lnTo>
                  <a:lnTo>
                    <a:pt x="13" y="16"/>
                  </a:lnTo>
                  <a:lnTo>
                    <a:pt x="16" y="9"/>
                  </a:lnTo>
                  <a:lnTo>
                    <a:pt x="16" y="4"/>
                  </a:lnTo>
                  <a:lnTo>
                    <a:pt x="13" y="1"/>
                  </a:lnTo>
                  <a:lnTo>
                    <a:pt x="7" y="4"/>
                  </a:lnTo>
                  <a:lnTo>
                    <a:pt x="4" y="0"/>
                  </a:lnTo>
                  <a:lnTo>
                    <a:pt x="0" y="1"/>
                  </a:lnTo>
                  <a:lnTo>
                    <a:pt x="3" y="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29" name="Freeform 801"/>
            <p:cNvSpPr/>
            <p:nvPr/>
          </p:nvSpPr>
          <p:spPr>
            <a:xfrm>
              <a:off x="3884" y="3343"/>
              <a:ext cx="23" cy="10"/>
            </a:xfrm>
            <a:custGeom>
              <a:avLst/>
              <a:gdLst>
                <a:gd name="txL" fmla="*/ 0 w 41"/>
                <a:gd name="txT" fmla="*/ 0 h 17"/>
                <a:gd name="txR" fmla="*/ 41 w 41"/>
                <a:gd name="txB" fmla="*/ 17 h 17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1" h="17">
                  <a:moveTo>
                    <a:pt x="0" y="3"/>
                  </a:moveTo>
                  <a:lnTo>
                    <a:pt x="2" y="0"/>
                  </a:lnTo>
                  <a:lnTo>
                    <a:pt x="10" y="4"/>
                  </a:lnTo>
                  <a:lnTo>
                    <a:pt x="25" y="8"/>
                  </a:lnTo>
                  <a:lnTo>
                    <a:pt x="40" y="4"/>
                  </a:lnTo>
                  <a:lnTo>
                    <a:pt x="39" y="6"/>
                  </a:lnTo>
                  <a:lnTo>
                    <a:pt x="27" y="10"/>
                  </a:lnTo>
                  <a:lnTo>
                    <a:pt x="24" y="16"/>
                  </a:lnTo>
                  <a:lnTo>
                    <a:pt x="15" y="10"/>
                  </a:lnTo>
                  <a:lnTo>
                    <a:pt x="10" y="6"/>
                  </a:lnTo>
                  <a:lnTo>
                    <a:pt x="4" y="3"/>
                  </a:lnTo>
                  <a:lnTo>
                    <a:pt x="0" y="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30" name="Freeform 802"/>
            <p:cNvSpPr/>
            <p:nvPr/>
          </p:nvSpPr>
          <p:spPr>
            <a:xfrm>
              <a:off x="3906" y="3314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2" y="5"/>
                  </a:moveTo>
                  <a:lnTo>
                    <a:pt x="0" y="11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6" y="7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0" y="0"/>
                  </a:lnTo>
                  <a:lnTo>
                    <a:pt x="5" y="2"/>
                  </a:lnTo>
                  <a:lnTo>
                    <a:pt x="2" y="5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31" name="Freeform 803"/>
            <p:cNvSpPr/>
            <p:nvPr/>
          </p:nvSpPr>
          <p:spPr>
            <a:xfrm>
              <a:off x="3910" y="3319"/>
              <a:ext cx="10" cy="13"/>
            </a:xfrm>
            <a:custGeom>
              <a:avLst/>
              <a:gdLst>
                <a:gd name="txL" fmla="*/ 0 w 17"/>
                <a:gd name="txT" fmla="*/ 0 h 22"/>
                <a:gd name="txR" fmla="*/ 17 w 17"/>
                <a:gd name="txB" fmla="*/ 22 h 22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22">
                  <a:moveTo>
                    <a:pt x="16" y="16"/>
                  </a:moveTo>
                  <a:lnTo>
                    <a:pt x="16" y="10"/>
                  </a:lnTo>
                  <a:lnTo>
                    <a:pt x="15" y="6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5"/>
                  </a:lnTo>
                  <a:lnTo>
                    <a:pt x="5" y="7"/>
                  </a:lnTo>
                  <a:lnTo>
                    <a:pt x="8" y="10"/>
                  </a:lnTo>
                  <a:lnTo>
                    <a:pt x="10" y="21"/>
                  </a:lnTo>
                  <a:lnTo>
                    <a:pt x="12" y="21"/>
                  </a:lnTo>
                  <a:lnTo>
                    <a:pt x="13" y="13"/>
                  </a:lnTo>
                  <a:lnTo>
                    <a:pt x="16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32" name="Freeform 804"/>
            <p:cNvSpPr/>
            <p:nvPr/>
          </p:nvSpPr>
          <p:spPr>
            <a:xfrm>
              <a:off x="3913" y="3301"/>
              <a:ext cx="11" cy="10"/>
            </a:xfrm>
            <a:custGeom>
              <a:avLst/>
              <a:gdLst>
                <a:gd name="txL" fmla="*/ 0 w 19"/>
                <a:gd name="txT" fmla="*/ 0 h 17"/>
                <a:gd name="txR" fmla="*/ 19 w 19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9" h="17">
                  <a:moveTo>
                    <a:pt x="18" y="16"/>
                  </a:moveTo>
                  <a:lnTo>
                    <a:pt x="3" y="2"/>
                  </a:lnTo>
                  <a:lnTo>
                    <a:pt x="0" y="0"/>
                  </a:lnTo>
                  <a:lnTo>
                    <a:pt x="10" y="2"/>
                  </a:lnTo>
                  <a:lnTo>
                    <a:pt x="18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33" name="Freeform 805"/>
            <p:cNvSpPr/>
            <p:nvPr/>
          </p:nvSpPr>
          <p:spPr>
            <a:xfrm>
              <a:off x="3904" y="3309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16" y="13"/>
                  </a:moveTo>
                  <a:lnTo>
                    <a:pt x="4" y="0"/>
                  </a:lnTo>
                  <a:lnTo>
                    <a:pt x="0" y="2"/>
                  </a:lnTo>
                  <a:lnTo>
                    <a:pt x="12" y="16"/>
                  </a:lnTo>
                  <a:lnTo>
                    <a:pt x="16" y="1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34" name="Freeform 806"/>
            <p:cNvSpPr/>
            <p:nvPr/>
          </p:nvSpPr>
          <p:spPr>
            <a:xfrm>
              <a:off x="3895" y="3309"/>
              <a:ext cx="12" cy="10"/>
            </a:xfrm>
            <a:custGeom>
              <a:avLst/>
              <a:gdLst>
                <a:gd name="txL" fmla="*/ 0 w 21"/>
                <a:gd name="txT" fmla="*/ 0 h 17"/>
                <a:gd name="txR" fmla="*/ 21 w 21"/>
                <a:gd name="txB" fmla="*/ 17 h 17"/>
              </a:gdLst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21" h="17">
                  <a:moveTo>
                    <a:pt x="0" y="0"/>
                  </a:moveTo>
                  <a:lnTo>
                    <a:pt x="20" y="16"/>
                  </a:lnTo>
                  <a:lnTo>
                    <a:pt x="12" y="2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35" name="Freeform 807"/>
            <p:cNvSpPr/>
            <p:nvPr/>
          </p:nvSpPr>
          <p:spPr>
            <a:xfrm>
              <a:off x="3869" y="3301"/>
              <a:ext cx="33" cy="11"/>
            </a:xfrm>
            <a:custGeom>
              <a:avLst/>
              <a:gdLst>
                <a:gd name="txL" fmla="*/ 0 w 58"/>
                <a:gd name="txT" fmla="*/ 0 h 17"/>
                <a:gd name="txR" fmla="*/ 58 w 58"/>
                <a:gd name="txB" fmla="*/ 17 h 17"/>
              </a:gdLst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58" h="17">
                  <a:moveTo>
                    <a:pt x="0" y="5"/>
                  </a:moveTo>
                  <a:lnTo>
                    <a:pt x="0" y="0"/>
                  </a:lnTo>
                  <a:lnTo>
                    <a:pt x="57" y="8"/>
                  </a:lnTo>
                  <a:lnTo>
                    <a:pt x="57" y="16"/>
                  </a:lnTo>
                  <a:lnTo>
                    <a:pt x="0" y="5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36" name="Freeform 808"/>
            <p:cNvSpPr/>
            <p:nvPr/>
          </p:nvSpPr>
          <p:spPr>
            <a:xfrm>
              <a:off x="3875" y="3289"/>
              <a:ext cx="42" cy="10"/>
            </a:xfrm>
            <a:custGeom>
              <a:avLst/>
              <a:gdLst>
                <a:gd name="txL" fmla="*/ 0 w 74"/>
                <a:gd name="txT" fmla="*/ 0 h 17"/>
                <a:gd name="txR" fmla="*/ 74 w 74"/>
                <a:gd name="txB" fmla="*/ 17 h 17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4" h="17">
                  <a:moveTo>
                    <a:pt x="0" y="6"/>
                  </a:moveTo>
                  <a:lnTo>
                    <a:pt x="5" y="0"/>
                  </a:lnTo>
                  <a:lnTo>
                    <a:pt x="73" y="9"/>
                  </a:lnTo>
                  <a:lnTo>
                    <a:pt x="73" y="16"/>
                  </a:lnTo>
                  <a:lnTo>
                    <a:pt x="0" y="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37" name="Freeform 809"/>
            <p:cNvSpPr/>
            <p:nvPr/>
          </p:nvSpPr>
          <p:spPr>
            <a:xfrm>
              <a:off x="3886" y="3272"/>
              <a:ext cx="49" cy="16"/>
            </a:xfrm>
            <a:custGeom>
              <a:avLst/>
              <a:gdLst>
                <a:gd name="txL" fmla="*/ 0 w 86"/>
                <a:gd name="txT" fmla="*/ 0 h 26"/>
                <a:gd name="txR" fmla="*/ 86 w 86"/>
                <a:gd name="txB" fmla="*/ 26 h 26"/>
              </a:gdLst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86" h="26">
                  <a:moveTo>
                    <a:pt x="0" y="13"/>
                  </a:moveTo>
                  <a:lnTo>
                    <a:pt x="0" y="0"/>
                  </a:lnTo>
                  <a:lnTo>
                    <a:pt x="85" y="12"/>
                  </a:lnTo>
                  <a:lnTo>
                    <a:pt x="84" y="25"/>
                  </a:lnTo>
                  <a:lnTo>
                    <a:pt x="70" y="23"/>
                  </a:lnTo>
                  <a:lnTo>
                    <a:pt x="0" y="1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38" name="Freeform 810"/>
            <p:cNvSpPr/>
            <p:nvPr/>
          </p:nvSpPr>
          <p:spPr>
            <a:xfrm>
              <a:off x="3865" y="3289"/>
              <a:ext cx="10" cy="29"/>
            </a:xfrm>
            <a:custGeom>
              <a:avLst/>
              <a:gdLst>
                <a:gd name="txL" fmla="*/ 0 w 17"/>
                <a:gd name="txT" fmla="*/ 0 h 48"/>
                <a:gd name="txR" fmla="*/ 17 w 17"/>
                <a:gd name="txB" fmla="*/ 48 h 48"/>
              </a:gdLst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48">
                  <a:moveTo>
                    <a:pt x="12" y="15"/>
                  </a:moveTo>
                  <a:lnTo>
                    <a:pt x="16" y="0"/>
                  </a:lnTo>
                  <a:lnTo>
                    <a:pt x="3" y="3"/>
                  </a:lnTo>
                  <a:lnTo>
                    <a:pt x="1" y="8"/>
                  </a:lnTo>
                  <a:lnTo>
                    <a:pt x="1" y="22"/>
                  </a:lnTo>
                  <a:lnTo>
                    <a:pt x="1" y="29"/>
                  </a:lnTo>
                  <a:lnTo>
                    <a:pt x="0" y="47"/>
                  </a:lnTo>
                  <a:lnTo>
                    <a:pt x="12" y="21"/>
                  </a:lnTo>
                  <a:lnTo>
                    <a:pt x="12" y="15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39" name="Freeform 811"/>
            <p:cNvSpPr/>
            <p:nvPr/>
          </p:nvSpPr>
          <p:spPr>
            <a:xfrm>
              <a:off x="3863" y="3322"/>
              <a:ext cx="10" cy="68"/>
            </a:xfrm>
            <a:custGeom>
              <a:avLst/>
              <a:gdLst>
                <a:gd name="txL" fmla="*/ 0 w 17"/>
                <a:gd name="txT" fmla="*/ 0 h 115"/>
                <a:gd name="txR" fmla="*/ 17 w 17"/>
                <a:gd name="txB" fmla="*/ 115 h 115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115">
                  <a:moveTo>
                    <a:pt x="12" y="112"/>
                  </a:moveTo>
                  <a:lnTo>
                    <a:pt x="11" y="110"/>
                  </a:lnTo>
                  <a:lnTo>
                    <a:pt x="9" y="105"/>
                  </a:lnTo>
                  <a:lnTo>
                    <a:pt x="9" y="100"/>
                  </a:lnTo>
                  <a:lnTo>
                    <a:pt x="11" y="79"/>
                  </a:lnTo>
                  <a:lnTo>
                    <a:pt x="16" y="0"/>
                  </a:lnTo>
                  <a:lnTo>
                    <a:pt x="4" y="33"/>
                  </a:lnTo>
                  <a:lnTo>
                    <a:pt x="3" y="40"/>
                  </a:lnTo>
                  <a:lnTo>
                    <a:pt x="3" y="48"/>
                  </a:lnTo>
                  <a:lnTo>
                    <a:pt x="0" y="101"/>
                  </a:lnTo>
                  <a:lnTo>
                    <a:pt x="0" y="106"/>
                  </a:lnTo>
                  <a:lnTo>
                    <a:pt x="1" y="111"/>
                  </a:lnTo>
                  <a:lnTo>
                    <a:pt x="3" y="114"/>
                  </a:lnTo>
                  <a:lnTo>
                    <a:pt x="12" y="11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40" name="Freeform 812"/>
            <p:cNvSpPr/>
            <p:nvPr/>
          </p:nvSpPr>
          <p:spPr>
            <a:xfrm>
              <a:off x="3859" y="3294"/>
              <a:ext cx="10" cy="15"/>
            </a:xfrm>
            <a:custGeom>
              <a:avLst/>
              <a:gdLst>
                <a:gd name="txL" fmla="*/ 0 w 17"/>
                <a:gd name="txT" fmla="*/ 0 h 26"/>
                <a:gd name="txR" fmla="*/ 17 w 17"/>
                <a:gd name="txB" fmla="*/ 26 h 26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</a:cxnLst>
              <a:rect l="txL" t="txT" r="txR" b="txB"/>
              <a:pathLst>
                <a:path w="17" h="26">
                  <a:moveTo>
                    <a:pt x="16" y="13"/>
                  </a:moveTo>
                  <a:lnTo>
                    <a:pt x="7" y="20"/>
                  </a:lnTo>
                  <a:lnTo>
                    <a:pt x="0" y="25"/>
                  </a:lnTo>
                  <a:lnTo>
                    <a:pt x="0" y="12"/>
                  </a:lnTo>
                  <a:lnTo>
                    <a:pt x="16" y="0"/>
                  </a:lnTo>
                  <a:lnTo>
                    <a:pt x="16" y="1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41" name="Freeform 813"/>
            <p:cNvSpPr/>
            <p:nvPr/>
          </p:nvSpPr>
          <p:spPr>
            <a:xfrm>
              <a:off x="3854" y="3301"/>
              <a:ext cx="10" cy="30"/>
            </a:xfrm>
            <a:custGeom>
              <a:avLst/>
              <a:gdLst>
                <a:gd name="txL" fmla="*/ 0 w 17"/>
                <a:gd name="txT" fmla="*/ 0 h 50"/>
                <a:gd name="txR" fmla="*/ 17 w 17"/>
                <a:gd name="txB" fmla="*/ 50 h 50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17" h="50">
                  <a:moveTo>
                    <a:pt x="16" y="0"/>
                  </a:moveTo>
                  <a:lnTo>
                    <a:pt x="6" y="2"/>
                  </a:lnTo>
                  <a:lnTo>
                    <a:pt x="4" y="15"/>
                  </a:lnTo>
                  <a:lnTo>
                    <a:pt x="0" y="49"/>
                  </a:lnTo>
                  <a:lnTo>
                    <a:pt x="16" y="22"/>
                  </a:lnTo>
                  <a:lnTo>
                    <a:pt x="16" y="13"/>
                  </a:lnTo>
                  <a:lnTo>
                    <a:pt x="16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42" name="Freeform 814"/>
            <p:cNvSpPr/>
            <p:nvPr/>
          </p:nvSpPr>
          <p:spPr>
            <a:xfrm>
              <a:off x="3853" y="3328"/>
              <a:ext cx="9" cy="39"/>
            </a:xfrm>
            <a:custGeom>
              <a:avLst/>
              <a:gdLst>
                <a:gd name="txL" fmla="*/ 0 w 17"/>
                <a:gd name="txT" fmla="*/ 0 h 66"/>
                <a:gd name="txR" fmla="*/ 17 w 17"/>
                <a:gd name="txB" fmla="*/ 66 h 66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7" h="66">
                  <a:moveTo>
                    <a:pt x="0" y="65"/>
                  </a:moveTo>
                  <a:lnTo>
                    <a:pt x="3" y="31"/>
                  </a:lnTo>
                  <a:lnTo>
                    <a:pt x="16" y="0"/>
                  </a:lnTo>
                  <a:lnTo>
                    <a:pt x="16" y="7"/>
                  </a:lnTo>
                  <a:lnTo>
                    <a:pt x="14" y="27"/>
                  </a:lnTo>
                  <a:lnTo>
                    <a:pt x="14" y="37"/>
                  </a:lnTo>
                  <a:lnTo>
                    <a:pt x="0" y="65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43" name="Freeform 815"/>
            <p:cNvSpPr/>
            <p:nvPr/>
          </p:nvSpPr>
          <p:spPr>
            <a:xfrm>
              <a:off x="3851" y="3353"/>
              <a:ext cx="10" cy="40"/>
            </a:xfrm>
            <a:custGeom>
              <a:avLst/>
              <a:gdLst>
                <a:gd name="txL" fmla="*/ 0 w 17"/>
                <a:gd name="txT" fmla="*/ 0 h 66"/>
                <a:gd name="txR" fmla="*/ 17 w 17"/>
                <a:gd name="txB" fmla="*/ 66 h 66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</a:cxnLst>
              <a:rect l="txL" t="txT" r="txR" b="txB"/>
              <a:pathLst>
                <a:path w="17" h="66">
                  <a:moveTo>
                    <a:pt x="2" y="30"/>
                  </a:moveTo>
                  <a:lnTo>
                    <a:pt x="0" y="50"/>
                  </a:lnTo>
                  <a:lnTo>
                    <a:pt x="0" y="56"/>
                  </a:lnTo>
                  <a:lnTo>
                    <a:pt x="2" y="61"/>
                  </a:lnTo>
                  <a:lnTo>
                    <a:pt x="2" y="65"/>
                  </a:lnTo>
                  <a:lnTo>
                    <a:pt x="16" y="64"/>
                  </a:lnTo>
                  <a:lnTo>
                    <a:pt x="14" y="60"/>
                  </a:lnTo>
                  <a:lnTo>
                    <a:pt x="14" y="55"/>
                  </a:lnTo>
                  <a:lnTo>
                    <a:pt x="14" y="48"/>
                  </a:lnTo>
                  <a:lnTo>
                    <a:pt x="16" y="0"/>
                  </a:lnTo>
                  <a:lnTo>
                    <a:pt x="2" y="3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44" name="Freeform 816"/>
            <p:cNvSpPr/>
            <p:nvPr/>
          </p:nvSpPr>
          <p:spPr>
            <a:xfrm>
              <a:off x="3843" y="3388"/>
              <a:ext cx="24" cy="20"/>
            </a:xfrm>
            <a:custGeom>
              <a:avLst/>
              <a:gdLst>
                <a:gd name="txL" fmla="*/ 0 w 43"/>
                <a:gd name="txT" fmla="*/ 0 h 32"/>
                <a:gd name="txR" fmla="*/ 43 w 43"/>
                <a:gd name="txB" fmla="*/ 32 h 32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43" h="32">
                  <a:moveTo>
                    <a:pt x="17" y="6"/>
                  </a:moveTo>
                  <a:lnTo>
                    <a:pt x="0" y="11"/>
                  </a:lnTo>
                  <a:lnTo>
                    <a:pt x="3" y="28"/>
                  </a:lnTo>
                  <a:lnTo>
                    <a:pt x="38" y="31"/>
                  </a:lnTo>
                  <a:lnTo>
                    <a:pt x="42" y="0"/>
                  </a:lnTo>
                  <a:lnTo>
                    <a:pt x="36" y="2"/>
                  </a:lnTo>
                  <a:lnTo>
                    <a:pt x="23" y="5"/>
                  </a:lnTo>
                  <a:lnTo>
                    <a:pt x="17" y="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45" name="Freeform 817"/>
            <p:cNvSpPr/>
            <p:nvPr/>
          </p:nvSpPr>
          <p:spPr>
            <a:xfrm>
              <a:off x="3776" y="3438"/>
              <a:ext cx="77" cy="122"/>
            </a:xfrm>
            <a:custGeom>
              <a:avLst/>
              <a:gdLst>
                <a:gd name="txL" fmla="*/ 0 w 134"/>
                <a:gd name="txT" fmla="*/ 0 h 205"/>
                <a:gd name="txR" fmla="*/ 134 w 134"/>
                <a:gd name="txB" fmla="*/ 205 h 205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34" h="205">
                  <a:moveTo>
                    <a:pt x="22" y="28"/>
                  </a:moveTo>
                  <a:lnTo>
                    <a:pt x="19" y="28"/>
                  </a:lnTo>
                  <a:lnTo>
                    <a:pt x="12" y="41"/>
                  </a:lnTo>
                  <a:lnTo>
                    <a:pt x="9" y="47"/>
                  </a:lnTo>
                  <a:lnTo>
                    <a:pt x="21" y="41"/>
                  </a:lnTo>
                  <a:lnTo>
                    <a:pt x="29" y="57"/>
                  </a:lnTo>
                  <a:lnTo>
                    <a:pt x="24" y="50"/>
                  </a:lnTo>
                  <a:lnTo>
                    <a:pt x="19" y="48"/>
                  </a:lnTo>
                  <a:lnTo>
                    <a:pt x="13" y="48"/>
                  </a:lnTo>
                  <a:lnTo>
                    <a:pt x="8" y="50"/>
                  </a:lnTo>
                  <a:lnTo>
                    <a:pt x="5" y="59"/>
                  </a:lnTo>
                  <a:lnTo>
                    <a:pt x="2" y="68"/>
                  </a:lnTo>
                  <a:lnTo>
                    <a:pt x="7" y="65"/>
                  </a:lnTo>
                  <a:lnTo>
                    <a:pt x="11" y="61"/>
                  </a:lnTo>
                  <a:lnTo>
                    <a:pt x="16" y="65"/>
                  </a:lnTo>
                  <a:lnTo>
                    <a:pt x="20" y="71"/>
                  </a:lnTo>
                  <a:lnTo>
                    <a:pt x="13" y="69"/>
                  </a:lnTo>
                  <a:lnTo>
                    <a:pt x="10" y="70"/>
                  </a:lnTo>
                  <a:lnTo>
                    <a:pt x="7" y="73"/>
                  </a:lnTo>
                  <a:lnTo>
                    <a:pt x="2" y="80"/>
                  </a:lnTo>
                  <a:lnTo>
                    <a:pt x="0" y="83"/>
                  </a:lnTo>
                  <a:lnTo>
                    <a:pt x="0" y="88"/>
                  </a:lnTo>
                  <a:lnTo>
                    <a:pt x="2" y="86"/>
                  </a:lnTo>
                  <a:lnTo>
                    <a:pt x="4" y="84"/>
                  </a:lnTo>
                  <a:lnTo>
                    <a:pt x="14" y="89"/>
                  </a:lnTo>
                  <a:lnTo>
                    <a:pt x="7" y="91"/>
                  </a:lnTo>
                  <a:lnTo>
                    <a:pt x="4" y="94"/>
                  </a:lnTo>
                  <a:lnTo>
                    <a:pt x="0" y="100"/>
                  </a:lnTo>
                  <a:lnTo>
                    <a:pt x="0" y="109"/>
                  </a:lnTo>
                  <a:lnTo>
                    <a:pt x="1" y="111"/>
                  </a:lnTo>
                  <a:lnTo>
                    <a:pt x="11" y="111"/>
                  </a:lnTo>
                  <a:lnTo>
                    <a:pt x="11" y="122"/>
                  </a:lnTo>
                  <a:lnTo>
                    <a:pt x="2" y="121"/>
                  </a:lnTo>
                  <a:lnTo>
                    <a:pt x="0" y="123"/>
                  </a:lnTo>
                  <a:lnTo>
                    <a:pt x="0" y="128"/>
                  </a:lnTo>
                  <a:lnTo>
                    <a:pt x="2" y="133"/>
                  </a:lnTo>
                  <a:lnTo>
                    <a:pt x="12" y="132"/>
                  </a:lnTo>
                  <a:lnTo>
                    <a:pt x="15" y="144"/>
                  </a:lnTo>
                  <a:lnTo>
                    <a:pt x="7" y="145"/>
                  </a:lnTo>
                  <a:lnTo>
                    <a:pt x="3" y="147"/>
                  </a:lnTo>
                  <a:lnTo>
                    <a:pt x="4" y="156"/>
                  </a:lnTo>
                  <a:lnTo>
                    <a:pt x="9" y="157"/>
                  </a:lnTo>
                  <a:lnTo>
                    <a:pt x="17" y="152"/>
                  </a:lnTo>
                  <a:lnTo>
                    <a:pt x="20" y="163"/>
                  </a:lnTo>
                  <a:lnTo>
                    <a:pt x="12" y="167"/>
                  </a:lnTo>
                  <a:lnTo>
                    <a:pt x="11" y="174"/>
                  </a:lnTo>
                  <a:lnTo>
                    <a:pt x="14" y="179"/>
                  </a:lnTo>
                  <a:lnTo>
                    <a:pt x="23" y="171"/>
                  </a:lnTo>
                  <a:lnTo>
                    <a:pt x="27" y="179"/>
                  </a:lnTo>
                  <a:lnTo>
                    <a:pt x="22" y="189"/>
                  </a:lnTo>
                  <a:lnTo>
                    <a:pt x="23" y="192"/>
                  </a:lnTo>
                  <a:lnTo>
                    <a:pt x="25" y="195"/>
                  </a:lnTo>
                  <a:lnTo>
                    <a:pt x="31" y="186"/>
                  </a:lnTo>
                  <a:lnTo>
                    <a:pt x="34" y="189"/>
                  </a:lnTo>
                  <a:lnTo>
                    <a:pt x="37" y="192"/>
                  </a:lnTo>
                  <a:lnTo>
                    <a:pt x="41" y="194"/>
                  </a:lnTo>
                  <a:lnTo>
                    <a:pt x="44" y="197"/>
                  </a:lnTo>
                  <a:lnTo>
                    <a:pt x="48" y="199"/>
                  </a:lnTo>
                  <a:lnTo>
                    <a:pt x="51" y="200"/>
                  </a:lnTo>
                  <a:lnTo>
                    <a:pt x="55" y="202"/>
                  </a:lnTo>
                  <a:lnTo>
                    <a:pt x="58" y="203"/>
                  </a:lnTo>
                  <a:lnTo>
                    <a:pt x="62" y="204"/>
                  </a:lnTo>
                  <a:lnTo>
                    <a:pt x="66" y="204"/>
                  </a:lnTo>
                  <a:lnTo>
                    <a:pt x="70" y="204"/>
                  </a:lnTo>
                  <a:lnTo>
                    <a:pt x="73" y="204"/>
                  </a:lnTo>
                  <a:lnTo>
                    <a:pt x="77" y="203"/>
                  </a:lnTo>
                  <a:lnTo>
                    <a:pt x="81" y="202"/>
                  </a:lnTo>
                  <a:lnTo>
                    <a:pt x="84" y="200"/>
                  </a:lnTo>
                  <a:lnTo>
                    <a:pt x="88" y="199"/>
                  </a:lnTo>
                  <a:lnTo>
                    <a:pt x="92" y="197"/>
                  </a:lnTo>
                  <a:lnTo>
                    <a:pt x="95" y="194"/>
                  </a:lnTo>
                  <a:lnTo>
                    <a:pt x="98" y="192"/>
                  </a:lnTo>
                  <a:lnTo>
                    <a:pt x="100" y="188"/>
                  </a:lnTo>
                  <a:lnTo>
                    <a:pt x="101" y="182"/>
                  </a:lnTo>
                  <a:lnTo>
                    <a:pt x="107" y="193"/>
                  </a:lnTo>
                  <a:lnTo>
                    <a:pt x="114" y="183"/>
                  </a:lnTo>
                  <a:lnTo>
                    <a:pt x="112" y="176"/>
                  </a:lnTo>
                  <a:lnTo>
                    <a:pt x="111" y="169"/>
                  </a:lnTo>
                  <a:lnTo>
                    <a:pt x="109" y="163"/>
                  </a:lnTo>
                  <a:lnTo>
                    <a:pt x="116" y="172"/>
                  </a:lnTo>
                  <a:lnTo>
                    <a:pt x="120" y="172"/>
                  </a:lnTo>
                  <a:lnTo>
                    <a:pt x="123" y="165"/>
                  </a:lnTo>
                  <a:lnTo>
                    <a:pt x="123" y="158"/>
                  </a:lnTo>
                  <a:lnTo>
                    <a:pt x="115" y="147"/>
                  </a:lnTo>
                  <a:lnTo>
                    <a:pt x="127" y="152"/>
                  </a:lnTo>
                  <a:lnTo>
                    <a:pt x="130" y="141"/>
                  </a:lnTo>
                  <a:lnTo>
                    <a:pt x="129" y="135"/>
                  </a:lnTo>
                  <a:lnTo>
                    <a:pt x="127" y="130"/>
                  </a:lnTo>
                  <a:lnTo>
                    <a:pt x="120" y="128"/>
                  </a:lnTo>
                  <a:lnTo>
                    <a:pt x="132" y="129"/>
                  </a:lnTo>
                  <a:lnTo>
                    <a:pt x="132" y="122"/>
                  </a:lnTo>
                  <a:lnTo>
                    <a:pt x="133" y="115"/>
                  </a:lnTo>
                  <a:lnTo>
                    <a:pt x="133" y="107"/>
                  </a:lnTo>
                  <a:lnTo>
                    <a:pt x="133" y="100"/>
                  </a:lnTo>
                  <a:lnTo>
                    <a:pt x="132" y="93"/>
                  </a:lnTo>
                  <a:lnTo>
                    <a:pt x="132" y="86"/>
                  </a:lnTo>
                  <a:lnTo>
                    <a:pt x="131" y="78"/>
                  </a:lnTo>
                  <a:lnTo>
                    <a:pt x="129" y="71"/>
                  </a:lnTo>
                  <a:lnTo>
                    <a:pt x="127" y="64"/>
                  </a:lnTo>
                  <a:lnTo>
                    <a:pt x="126" y="58"/>
                  </a:lnTo>
                  <a:lnTo>
                    <a:pt x="123" y="51"/>
                  </a:lnTo>
                  <a:lnTo>
                    <a:pt x="121" y="45"/>
                  </a:lnTo>
                  <a:lnTo>
                    <a:pt x="118" y="39"/>
                  </a:lnTo>
                  <a:lnTo>
                    <a:pt x="114" y="33"/>
                  </a:lnTo>
                  <a:lnTo>
                    <a:pt x="112" y="28"/>
                  </a:lnTo>
                  <a:lnTo>
                    <a:pt x="108" y="23"/>
                  </a:lnTo>
                  <a:lnTo>
                    <a:pt x="104" y="19"/>
                  </a:lnTo>
                  <a:lnTo>
                    <a:pt x="100" y="15"/>
                  </a:lnTo>
                  <a:lnTo>
                    <a:pt x="96" y="11"/>
                  </a:lnTo>
                  <a:lnTo>
                    <a:pt x="95" y="11"/>
                  </a:lnTo>
                  <a:lnTo>
                    <a:pt x="91" y="7"/>
                  </a:lnTo>
                  <a:lnTo>
                    <a:pt x="85" y="4"/>
                  </a:lnTo>
                  <a:lnTo>
                    <a:pt x="77" y="2"/>
                  </a:lnTo>
                  <a:lnTo>
                    <a:pt x="69" y="0"/>
                  </a:lnTo>
                  <a:lnTo>
                    <a:pt x="62" y="0"/>
                  </a:lnTo>
                  <a:lnTo>
                    <a:pt x="54" y="2"/>
                  </a:lnTo>
                  <a:lnTo>
                    <a:pt x="47" y="4"/>
                  </a:lnTo>
                  <a:lnTo>
                    <a:pt x="41" y="7"/>
                  </a:lnTo>
                  <a:lnTo>
                    <a:pt x="36" y="11"/>
                  </a:lnTo>
                  <a:lnTo>
                    <a:pt x="48" y="15"/>
                  </a:lnTo>
                  <a:lnTo>
                    <a:pt x="51" y="28"/>
                  </a:lnTo>
                  <a:lnTo>
                    <a:pt x="47" y="20"/>
                  </a:lnTo>
                  <a:lnTo>
                    <a:pt x="45" y="19"/>
                  </a:lnTo>
                  <a:lnTo>
                    <a:pt x="42" y="19"/>
                  </a:lnTo>
                  <a:lnTo>
                    <a:pt x="41" y="21"/>
                  </a:lnTo>
                  <a:lnTo>
                    <a:pt x="28" y="19"/>
                  </a:lnTo>
                  <a:lnTo>
                    <a:pt x="22" y="2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46" name="Freeform 818"/>
            <p:cNvSpPr/>
            <p:nvPr/>
          </p:nvSpPr>
          <p:spPr>
            <a:xfrm>
              <a:off x="3985" y="3426"/>
              <a:ext cx="272" cy="122"/>
            </a:xfrm>
            <a:custGeom>
              <a:avLst/>
              <a:gdLst>
                <a:gd name="txL" fmla="*/ 0 w 475"/>
                <a:gd name="txT" fmla="*/ 0 h 205"/>
                <a:gd name="txR" fmla="*/ 475 w 475"/>
                <a:gd name="txB" fmla="*/ 205 h 205"/>
              </a:gdLst>
              <a:ahLst/>
              <a:cxnLst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3" y="1"/>
                </a:cxn>
                <a:cxn ang="0">
                  <a:pos x="3" y="2"/>
                </a:cxn>
                <a:cxn ang="0">
                  <a:pos x="3" y="2"/>
                </a:cxn>
                <a:cxn ang="0">
                  <a:pos x="2" y="2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475" h="205">
                  <a:moveTo>
                    <a:pt x="200" y="77"/>
                  </a:moveTo>
                  <a:lnTo>
                    <a:pt x="356" y="153"/>
                  </a:lnTo>
                  <a:lnTo>
                    <a:pt x="268" y="85"/>
                  </a:lnTo>
                  <a:lnTo>
                    <a:pt x="209" y="38"/>
                  </a:lnTo>
                  <a:lnTo>
                    <a:pt x="180" y="18"/>
                  </a:lnTo>
                  <a:lnTo>
                    <a:pt x="215" y="0"/>
                  </a:lnTo>
                  <a:lnTo>
                    <a:pt x="289" y="53"/>
                  </a:lnTo>
                  <a:lnTo>
                    <a:pt x="363" y="110"/>
                  </a:lnTo>
                  <a:lnTo>
                    <a:pt x="382" y="126"/>
                  </a:lnTo>
                  <a:lnTo>
                    <a:pt x="437" y="136"/>
                  </a:lnTo>
                  <a:lnTo>
                    <a:pt x="474" y="182"/>
                  </a:lnTo>
                  <a:lnTo>
                    <a:pt x="446" y="200"/>
                  </a:lnTo>
                  <a:lnTo>
                    <a:pt x="384" y="204"/>
                  </a:lnTo>
                  <a:lnTo>
                    <a:pt x="105" y="67"/>
                  </a:lnTo>
                  <a:lnTo>
                    <a:pt x="0" y="16"/>
                  </a:lnTo>
                  <a:lnTo>
                    <a:pt x="79" y="19"/>
                  </a:lnTo>
                  <a:lnTo>
                    <a:pt x="90" y="25"/>
                  </a:lnTo>
                  <a:lnTo>
                    <a:pt x="200" y="7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47" name="Freeform 819"/>
            <p:cNvSpPr/>
            <p:nvPr/>
          </p:nvSpPr>
          <p:spPr>
            <a:xfrm>
              <a:off x="3830" y="3414"/>
              <a:ext cx="110" cy="139"/>
            </a:xfrm>
            <a:custGeom>
              <a:avLst/>
              <a:gdLst>
                <a:gd name="txL" fmla="*/ 0 w 192"/>
                <a:gd name="txT" fmla="*/ 0 h 233"/>
                <a:gd name="txR" fmla="*/ 192 w 192"/>
                <a:gd name="txB" fmla="*/ 233 h 233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92" h="233">
                  <a:moveTo>
                    <a:pt x="5" y="37"/>
                  </a:moveTo>
                  <a:lnTo>
                    <a:pt x="2" y="51"/>
                  </a:lnTo>
                  <a:lnTo>
                    <a:pt x="3" y="51"/>
                  </a:lnTo>
                  <a:lnTo>
                    <a:pt x="7" y="55"/>
                  </a:lnTo>
                  <a:lnTo>
                    <a:pt x="11" y="59"/>
                  </a:lnTo>
                  <a:lnTo>
                    <a:pt x="15" y="63"/>
                  </a:lnTo>
                  <a:lnTo>
                    <a:pt x="18" y="68"/>
                  </a:lnTo>
                  <a:lnTo>
                    <a:pt x="21" y="74"/>
                  </a:lnTo>
                  <a:lnTo>
                    <a:pt x="25" y="79"/>
                  </a:lnTo>
                  <a:lnTo>
                    <a:pt x="28" y="85"/>
                  </a:lnTo>
                  <a:lnTo>
                    <a:pt x="30" y="91"/>
                  </a:lnTo>
                  <a:lnTo>
                    <a:pt x="33" y="98"/>
                  </a:lnTo>
                  <a:lnTo>
                    <a:pt x="34" y="104"/>
                  </a:lnTo>
                  <a:lnTo>
                    <a:pt x="36" y="111"/>
                  </a:lnTo>
                  <a:lnTo>
                    <a:pt x="38" y="118"/>
                  </a:lnTo>
                  <a:lnTo>
                    <a:pt x="39" y="126"/>
                  </a:lnTo>
                  <a:lnTo>
                    <a:pt x="40" y="133"/>
                  </a:lnTo>
                  <a:lnTo>
                    <a:pt x="40" y="140"/>
                  </a:lnTo>
                  <a:lnTo>
                    <a:pt x="40" y="147"/>
                  </a:lnTo>
                  <a:lnTo>
                    <a:pt x="40" y="155"/>
                  </a:lnTo>
                  <a:lnTo>
                    <a:pt x="40" y="162"/>
                  </a:lnTo>
                  <a:lnTo>
                    <a:pt x="39" y="169"/>
                  </a:lnTo>
                  <a:lnTo>
                    <a:pt x="27" y="168"/>
                  </a:lnTo>
                  <a:lnTo>
                    <a:pt x="33" y="170"/>
                  </a:lnTo>
                  <a:lnTo>
                    <a:pt x="36" y="175"/>
                  </a:lnTo>
                  <a:lnTo>
                    <a:pt x="37" y="181"/>
                  </a:lnTo>
                  <a:lnTo>
                    <a:pt x="33" y="192"/>
                  </a:lnTo>
                  <a:lnTo>
                    <a:pt x="22" y="187"/>
                  </a:lnTo>
                  <a:lnTo>
                    <a:pt x="30" y="198"/>
                  </a:lnTo>
                  <a:lnTo>
                    <a:pt x="30" y="206"/>
                  </a:lnTo>
                  <a:lnTo>
                    <a:pt x="27" y="212"/>
                  </a:lnTo>
                  <a:lnTo>
                    <a:pt x="23" y="212"/>
                  </a:lnTo>
                  <a:lnTo>
                    <a:pt x="16" y="204"/>
                  </a:lnTo>
                  <a:lnTo>
                    <a:pt x="18" y="209"/>
                  </a:lnTo>
                  <a:lnTo>
                    <a:pt x="18" y="216"/>
                  </a:lnTo>
                  <a:lnTo>
                    <a:pt x="21" y="223"/>
                  </a:lnTo>
                  <a:lnTo>
                    <a:pt x="35" y="225"/>
                  </a:lnTo>
                  <a:lnTo>
                    <a:pt x="37" y="229"/>
                  </a:lnTo>
                  <a:lnTo>
                    <a:pt x="44" y="229"/>
                  </a:lnTo>
                  <a:lnTo>
                    <a:pt x="53" y="221"/>
                  </a:lnTo>
                  <a:lnTo>
                    <a:pt x="75" y="217"/>
                  </a:lnTo>
                  <a:lnTo>
                    <a:pt x="74" y="209"/>
                  </a:lnTo>
                  <a:lnTo>
                    <a:pt x="86" y="203"/>
                  </a:lnTo>
                  <a:lnTo>
                    <a:pt x="88" y="212"/>
                  </a:lnTo>
                  <a:lnTo>
                    <a:pt x="101" y="213"/>
                  </a:lnTo>
                  <a:lnTo>
                    <a:pt x="127" y="225"/>
                  </a:lnTo>
                  <a:lnTo>
                    <a:pt x="136" y="226"/>
                  </a:lnTo>
                  <a:lnTo>
                    <a:pt x="141" y="227"/>
                  </a:lnTo>
                  <a:lnTo>
                    <a:pt x="145" y="232"/>
                  </a:lnTo>
                  <a:lnTo>
                    <a:pt x="155" y="229"/>
                  </a:lnTo>
                  <a:lnTo>
                    <a:pt x="160" y="230"/>
                  </a:lnTo>
                  <a:lnTo>
                    <a:pt x="165" y="229"/>
                  </a:lnTo>
                  <a:lnTo>
                    <a:pt x="170" y="232"/>
                  </a:lnTo>
                  <a:lnTo>
                    <a:pt x="182" y="226"/>
                  </a:lnTo>
                  <a:lnTo>
                    <a:pt x="183" y="223"/>
                  </a:lnTo>
                  <a:lnTo>
                    <a:pt x="185" y="216"/>
                  </a:lnTo>
                  <a:lnTo>
                    <a:pt x="181" y="214"/>
                  </a:lnTo>
                  <a:lnTo>
                    <a:pt x="177" y="225"/>
                  </a:lnTo>
                  <a:lnTo>
                    <a:pt x="173" y="224"/>
                  </a:lnTo>
                  <a:lnTo>
                    <a:pt x="177" y="211"/>
                  </a:lnTo>
                  <a:lnTo>
                    <a:pt x="174" y="209"/>
                  </a:lnTo>
                  <a:lnTo>
                    <a:pt x="167" y="220"/>
                  </a:lnTo>
                  <a:lnTo>
                    <a:pt x="163" y="215"/>
                  </a:lnTo>
                  <a:lnTo>
                    <a:pt x="170" y="204"/>
                  </a:lnTo>
                  <a:lnTo>
                    <a:pt x="168" y="202"/>
                  </a:lnTo>
                  <a:lnTo>
                    <a:pt x="167" y="201"/>
                  </a:lnTo>
                  <a:lnTo>
                    <a:pt x="159" y="210"/>
                  </a:lnTo>
                  <a:lnTo>
                    <a:pt x="156" y="207"/>
                  </a:lnTo>
                  <a:lnTo>
                    <a:pt x="153" y="206"/>
                  </a:lnTo>
                  <a:lnTo>
                    <a:pt x="164" y="195"/>
                  </a:lnTo>
                  <a:lnTo>
                    <a:pt x="161" y="190"/>
                  </a:lnTo>
                  <a:lnTo>
                    <a:pt x="153" y="198"/>
                  </a:lnTo>
                  <a:lnTo>
                    <a:pt x="150" y="193"/>
                  </a:lnTo>
                  <a:lnTo>
                    <a:pt x="145" y="192"/>
                  </a:lnTo>
                  <a:lnTo>
                    <a:pt x="158" y="183"/>
                  </a:lnTo>
                  <a:lnTo>
                    <a:pt x="157" y="178"/>
                  </a:lnTo>
                  <a:lnTo>
                    <a:pt x="155" y="177"/>
                  </a:lnTo>
                  <a:lnTo>
                    <a:pt x="147" y="182"/>
                  </a:lnTo>
                  <a:lnTo>
                    <a:pt x="145" y="176"/>
                  </a:lnTo>
                  <a:lnTo>
                    <a:pt x="141" y="174"/>
                  </a:lnTo>
                  <a:lnTo>
                    <a:pt x="156" y="169"/>
                  </a:lnTo>
                  <a:lnTo>
                    <a:pt x="154" y="162"/>
                  </a:lnTo>
                  <a:lnTo>
                    <a:pt x="144" y="166"/>
                  </a:lnTo>
                  <a:lnTo>
                    <a:pt x="142" y="159"/>
                  </a:lnTo>
                  <a:lnTo>
                    <a:pt x="140" y="157"/>
                  </a:lnTo>
                  <a:lnTo>
                    <a:pt x="143" y="155"/>
                  </a:lnTo>
                  <a:lnTo>
                    <a:pt x="152" y="154"/>
                  </a:lnTo>
                  <a:lnTo>
                    <a:pt x="152" y="146"/>
                  </a:lnTo>
                  <a:lnTo>
                    <a:pt x="142" y="147"/>
                  </a:lnTo>
                  <a:lnTo>
                    <a:pt x="141" y="140"/>
                  </a:lnTo>
                  <a:lnTo>
                    <a:pt x="130" y="134"/>
                  </a:lnTo>
                  <a:lnTo>
                    <a:pt x="141" y="134"/>
                  </a:lnTo>
                  <a:lnTo>
                    <a:pt x="153" y="136"/>
                  </a:lnTo>
                  <a:lnTo>
                    <a:pt x="153" y="129"/>
                  </a:lnTo>
                  <a:lnTo>
                    <a:pt x="143" y="127"/>
                  </a:lnTo>
                  <a:lnTo>
                    <a:pt x="143" y="120"/>
                  </a:lnTo>
                  <a:lnTo>
                    <a:pt x="133" y="112"/>
                  </a:lnTo>
                  <a:lnTo>
                    <a:pt x="137" y="112"/>
                  </a:lnTo>
                  <a:lnTo>
                    <a:pt x="143" y="115"/>
                  </a:lnTo>
                  <a:lnTo>
                    <a:pt x="148" y="112"/>
                  </a:lnTo>
                  <a:lnTo>
                    <a:pt x="152" y="113"/>
                  </a:lnTo>
                  <a:lnTo>
                    <a:pt x="155" y="112"/>
                  </a:lnTo>
                  <a:lnTo>
                    <a:pt x="148" y="110"/>
                  </a:lnTo>
                  <a:lnTo>
                    <a:pt x="137" y="104"/>
                  </a:lnTo>
                  <a:lnTo>
                    <a:pt x="134" y="98"/>
                  </a:lnTo>
                  <a:lnTo>
                    <a:pt x="134" y="93"/>
                  </a:lnTo>
                  <a:lnTo>
                    <a:pt x="132" y="90"/>
                  </a:lnTo>
                  <a:lnTo>
                    <a:pt x="133" y="86"/>
                  </a:lnTo>
                  <a:lnTo>
                    <a:pt x="138" y="84"/>
                  </a:lnTo>
                  <a:lnTo>
                    <a:pt x="138" y="78"/>
                  </a:lnTo>
                  <a:lnTo>
                    <a:pt x="137" y="75"/>
                  </a:lnTo>
                  <a:lnTo>
                    <a:pt x="140" y="68"/>
                  </a:lnTo>
                  <a:lnTo>
                    <a:pt x="143" y="69"/>
                  </a:lnTo>
                  <a:lnTo>
                    <a:pt x="146" y="65"/>
                  </a:lnTo>
                  <a:lnTo>
                    <a:pt x="145" y="62"/>
                  </a:lnTo>
                  <a:lnTo>
                    <a:pt x="150" y="57"/>
                  </a:lnTo>
                  <a:lnTo>
                    <a:pt x="151" y="56"/>
                  </a:lnTo>
                  <a:lnTo>
                    <a:pt x="154" y="54"/>
                  </a:lnTo>
                  <a:lnTo>
                    <a:pt x="158" y="50"/>
                  </a:lnTo>
                  <a:lnTo>
                    <a:pt x="161" y="50"/>
                  </a:lnTo>
                  <a:lnTo>
                    <a:pt x="165" y="47"/>
                  </a:lnTo>
                  <a:lnTo>
                    <a:pt x="170" y="44"/>
                  </a:lnTo>
                  <a:lnTo>
                    <a:pt x="173" y="44"/>
                  </a:lnTo>
                  <a:lnTo>
                    <a:pt x="177" y="43"/>
                  </a:lnTo>
                  <a:lnTo>
                    <a:pt x="178" y="42"/>
                  </a:lnTo>
                  <a:lnTo>
                    <a:pt x="183" y="41"/>
                  </a:lnTo>
                  <a:lnTo>
                    <a:pt x="184" y="43"/>
                  </a:lnTo>
                  <a:lnTo>
                    <a:pt x="188" y="43"/>
                  </a:lnTo>
                  <a:lnTo>
                    <a:pt x="188" y="41"/>
                  </a:lnTo>
                  <a:lnTo>
                    <a:pt x="191" y="40"/>
                  </a:lnTo>
                  <a:lnTo>
                    <a:pt x="188" y="39"/>
                  </a:lnTo>
                  <a:lnTo>
                    <a:pt x="178" y="37"/>
                  </a:lnTo>
                  <a:lnTo>
                    <a:pt x="185" y="14"/>
                  </a:lnTo>
                  <a:lnTo>
                    <a:pt x="169" y="15"/>
                  </a:lnTo>
                  <a:lnTo>
                    <a:pt x="166" y="15"/>
                  </a:lnTo>
                  <a:lnTo>
                    <a:pt x="164" y="16"/>
                  </a:lnTo>
                  <a:lnTo>
                    <a:pt x="161" y="18"/>
                  </a:lnTo>
                  <a:lnTo>
                    <a:pt x="158" y="19"/>
                  </a:lnTo>
                  <a:lnTo>
                    <a:pt x="156" y="21"/>
                  </a:lnTo>
                  <a:lnTo>
                    <a:pt x="153" y="23"/>
                  </a:lnTo>
                  <a:lnTo>
                    <a:pt x="151" y="26"/>
                  </a:lnTo>
                  <a:lnTo>
                    <a:pt x="149" y="29"/>
                  </a:lnTo>
                  <a:lnTo>
                    <a:pt x="148" y="31"/>
                  </a:lnTo>
                  <a:lnTo>
                    <a:pt x="145" y="34"/>
                  </a:lnTo>
                  <a:lnTo>
                    <a:pt x="142" y="39"/>
                  </a:lnTo>
                  <a:lnTo>
                    <a:pt x="140" y="43"/>
                  </a:lnTo>
                  <a:lnTo>
                    <a:pt x="138" y="47"/>
                  </a:lnTo>
                  <a:lnTo>
                    <a:pt x="135" y="52"/>
                  </a:lnTo>
                  <a:lnTo>
                    <a:pt x="133" y="57"/>
                  </a:lnTo>
                  <a:lnTo>
                    <a:pt x="132" y="62"/>
                  </a:lnTo>
                  <a:lnTo>
                    <a:pt x="130" y="69"/>
                  </a:lnTo>
                  <a:lnTo>
                    <a:pt x="120" y="113"/>
                  </a:lnTo>
                  <a:lnTo>
                    <a:pt x="125" y="151"/>
                  </a:lnTo>
                  <a:lnTo>
                    <a:pt x="98" y="152"/>
                  </a:lnTo>
                  <a:lnTo>
                    <a:pt x="93" y="113"/>
                  </a:lnTo>
                  <a:lnTo>
                    <a:pt x="54" y="113"/>
                  </a:lnTo>
                  <a:lnTo>
                    <a:pt x="53" y="107"/>
                  </a:lnTo>
                  <a:lnTo>
                    <a:pt x="47" y="99"/>
                  </a:lnTo>
                  <a:lnTo>
                    <a:pt x="68" y="60"/>
                  </a:lnTo>
                  <a:lnTo>
                    <a:pt x="3" y="0"/>
                  </a:lnTo>
                  <a:lnTo>
                    <a:pt x="0" y="1"/>
                  </a:lnTo>
                  <a:lnTo>
                    <a:pt x="5" y="3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48" name="Freeform 820"/>
            <p:cNvSpPr/>
            <p:nvPr/>
          </p:nvSpPr>
          <p:spPr>
            <a:xfrm>
              <a:off x="3909" y="3464"/>
              <a:ext cx="13" cy="10"/>
            </a:xfrm>
            <a:custGeom>
              <a:avLst/>
              <a:gdLst>
                <a:gd name="txL" fmla="*/ 0 w 22"/>
                <a:gd name="txT" fmla="*/ 0 h 17"/>
                <a:gd name="txR" fmla="*/ 22 w 22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22" h="17">
                  <a:moveTo>
                    <a:pt x="21" y="16"/>
                  </a:moveTo>
                  <a:lnTo>
                    <a:pt x="18" y="11"/>
                  </a:lnTo>
                  <a:lnTo>
                    <a:pt x="11" y="5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3"/>
                  </a:lnTo>
                  <a:lnTo>
                    <a:pt x="5" y="7"/>
                  </a:lnTo>
                  <a:lnTo>
                    <a:pt x="10" y="11"/>
                  </a:lnTo>
                  <a:lnTo>
                    <a:pt x="18" y="13"/>
                  </a:lnTo>
                  <a:lnTo>
                    <a:pt x="21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49" name="Freeform 821"/>
            <p:cNvSpPr/>
            <p:nvPr/>
          </p:nvSpPr>
          <p:spPr>
            <a:xfrm>
              <a:off x="3914" y="3456"/>
              <a:ext cx="10" cy="10"/>
            </a:xfrm>
            <a:custGeom>
              <a:avLst/>
              <a:gdLst>
                <a:gd name="txL" fmla="*/ 0 w 18"/>
                <a:gd name="txT" fmla="*/ 0 h 17"/>
                <a:gd name="txR" fmla="*/ 18 w 18"/>
                <a:gd name="txB" fmla="*/ 17 h 17"/>
              </a:gdLst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18" h="17">
                  <a:moveTo>
                    <a:pt x="0" y="0"/>
                  </a:moveTo>
                  <a:lnTo>
                    <a:pt x="4" y="2"/>
                  </a:lnTo>
                  <a:lnTo>
                    <a:pt x="7" y="4"/>
                  </a:lnTo>
                  <a:lnTo>
                    <a:pt x="12" y="8"/>
                  </a:lnTo>
                  <a:lnTo>
                    <a:pt x="15" y="13"/>
                  </a:lnTo>
                  <a:lnTo>
                    <a:pt x="17" y="16"/>
                  </a:lnTo>
                  <a:lnTo>
                    <a:pt x="11" y="9"/>
                  </a:lnTo>
                  <a:lnTo>
                    <a:pt x="9" y="8"/>
                  </a:lnTo>
                  <a:lnTo>
                    <a:pt x="6" y="5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50" name="Freeform 822"/>
            <p:cNvSpPr/>
            <p:nvPr/>
          </p:nvSpPr>
          <p:spPr>
            <a:xfrm>
              <a:off x="3919" y="3448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17" h="17">
                  <a:moveTo>
                    <a:pt x="0" y="0"/>
                  </a:moveTo>
                  <a:lnTo>
                    <a:pt x="3" y="2"/>
                  </a:lnTo>
                  <a:lnTo>
                    <a:pt x="6" y="5"/>
                  </a:lnTo>
                  <a:lnTo>
                    <a:pt x="8" y="8"/>
                  </a:lnTo>
                  <a:lnTo>
                    <a:pt x="11" y="10"/>
                  </a:lnTo>
                  <a:lnTo>
                    <a:pt x="16" y="16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51" name="Freeform 823"/>
            <p:cNvSpPr/>
            <p:nvPr/>
          </p:nvSpPr>
          <p:spPr>
            <a:xfrm>
              <a:off x="3927" y="3492"/>
              <a:ext cx="9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16" y="6"/>
                  </a:moveTo>
                  <a:lnTo>
                    <a:pt x="0" y="0"/>
                  </a:lnTo>
                  <a:lnTo>
                    <a:pt x="0" y="9"/>
                  </a:lnTo>
                  <a:lnTo>
                    <a:pt x="8" y="16"/>
                  </a:lnTo>
                  <a:lnTo>
                    <a:pt x="16" y="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52" name="Freeform 824"/>
            <p:cNvSpPr/>
            <p:nvPr/>
          </p:nvSpPr>
          <p:spPr>
            <a:xfrm>
              <a:off x="3929" y="3483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17" h="17">
                  <a:moveTo>
                    <a:pt x="0" y="0"/>
                  </a:moveTo>
                  <a:lnTo>
                    <a:pt x="16" y="8"/>
                  </a:lnTo>
                  <a:lnTo>
                    <a:pt x="8" y="16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53" name="Freeform 825"/>
            <p:cNvSpPr/>
            <p:nvPr/>
          </p:nvSpPr>
          <p:spPr>
            <a:xfrm>
              <a:off x="3933" y="3478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16" y="6"/>
                  </a:moveTo>
                  <a:lnTo>
                    <a:pt x="0" y="0"/>
                  </a:lnTo>
                  <a:lnTo>
                    <a:pt x="8" y="16"/>
                  </a:lnTo>
                  <a:lnTo>
                    <a:pt x="16" y="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54" name="Freeform 826"/>
            <p:cNvSpPr/>
            <p:nvPr/>
          </p:nvSpPr>
          <p:spPr>
            <a:xfrm>
              <a:off x="3927" y="3469"/>
              <a:ext cx="22" cy="48"/>
            </a:xfrm>
            <a:custGeom>
              <a:avLst/>
              <a:gdLst>
                <a:gd name="txL" fmla="*/ 0 w 40"/>
                <a:gd name="txT" fmla="*/ 0 h 79"/>
                <a:gd name="txR" fmla="*/ 40 w 40"/>
                <a:gd name="txB" fmla="*/ 79 h 79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40" h="79">
                  <a:moveTo>
                    <a:pt x="0" y="19"/>
                  </a:moveTo>
                  <a:lnTo>
                    <a:pt x="3" y="10"/>
                  </a:lnTo>
                  <a:lnTo>
                    <a:pt x="7" y="5"/>
                  </a:lnTo>
                  <a:lnTo>
                    <a:pt x="12" y="1"/>
                  </a:lnTo>
                  <a:lnTo>
                    <a:pt x="18" y="0"/>
                  </a:lnTo>
                  <a:lnTo>
                    <a:pt x="23" y="1"/>
                  </a:lnTo>
                  <a:lnTo>
                    <a:pt x="29" y="5"/>
                  </a:lnTo>
                  <a:lnTo>
                    <a:pt x="32" y="11"/>
                  </a:lnTo>
                  <a:lnTo>
                    <a:pt x="36" y="19"/>
                  </a:lnTo>
                  <a:lnTo>
                    <a:pt x="38" y="27"/>
                  </a:lnTo>
                  <a:lnTo>
                    <a:pt x="39" y="36"/>
                  </a:lnTo>
                  <a:lnTo>
                    <a:pt x="39" y="50"/>
                  </a:lnTo>
                  <a:lnTo>
                    <a:pt x="37" y="61"/>
                  </a:lnTo>
                  <a:lnTo>
                    <a:pt x="35" y="70"/>
                  </a:lnTo>
                  <a:lnTo>
                    <a:pt x="30" y="78"/>
                  </a:lnTo>
                  <a:lnTo>
                    <a:pt x="35" y="64"/>
                  </a:lnTo>
                  <a:lnTo>
                    <a:pt x="36" y="55"/>
                  </a:lnTo>
                  <a:lnTo>
                    <a:pt x="36" y="43"/>
                  </a:lnTo>
                  <a:lnTo>
                    <a:pt x="35" y="33"/>
                  </a:lnTo>
                  <a:lnTo>
                    <a:pt x="33" y="25"/>
                  </a:lnTo>
                  <a:lnTo>
                    <a:pt x="31" y="19"/>
                  </a:lnTo>
                  <a:lnTo>
                    <a:pt x="29" y="15"/>
                  </a:lnTo>
                  <a:lnTo>
                    <a:pt x="24" y="9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4" y="5"/>
                  </a:lnTo>
                  <a:lnTo>
                    <a:pt x="10" y="7"/>
                  </a:lnTo>
                  <a:lnTo>
                    <a:pt x="3" y="12"/>
                  </a:lnTo>
                  <a:lnTo>
                    <a:pt x="1" y="16"/>
                  </a:lnTo>
                  <a:lnTo>
                    <a:pt x="0" y="1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55" name="Freeform 827"/>
            <p:cNvSpPr/>
            <p:nvPr/>
          </p:nvSpPr>
          <p:spPr>
            <a:xfrm>
              <a:off x="3925" y="3493"/>
              <a:ext cx="18" cy="28"/>
            </a:xfrm>
            <a:custGeom>
              <a:avLst/>
              <a:gdLst>
                <a:gd name="txL" fmla="*/ 0 w 32"/>
                <a:gd name="txT" fmla="*/ 0 h 47"/>
                <a:gd name="txR" fmla="*/ 32 w 32"/>
                <a:gd name="txB" fmla="*/ 47 h 47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32" h="47">
                  <a:moveTo>
                    <a:pt x="0" y="22"/>
                  </a:moveTo>
                  <a:lnTo>
                    <a:pt x="0" y="24"/>
                  </a:lnTo>
                  <a:lnTo>
                    <a:pt x="1" y="27"/>
                  </a:lnTo>
                  <a:lnTo>
                    <a:pt x="5" y="36"/>
                  </a:lnTo>
                  <a:lnTo>
                    <a:pt x="10" y="42"/>
                  </a:lnTo>
                  <a:lnTo>
                    <a:pt x="11" y="42"/>
                  </a:lnTo>
                  <a:lnTo>
                    <a:pt x="14" y="45"/>
                  </a:lnTo>
                  <a:lnTo>
                    <a:pt x="18" y="46"/>
                  </a:lnTo>
                  <a:lnTo>
                    <a:pt x="22" y="46"/>
                  </a:lnTo>
                  <a:lnTo>
                    <a:pt x="25" y="44"/>
                  </a:lnTo>
                  <a:lnTo>
                    <a:pt x="25" y="41"/>
                  </a:lnTo>
                  <a:lnTo>
                    <a:pt x="28" y="38"/>
                  </a:lnTo>
                  <a:lnTo>
                    <a:pt x="30" y="32"/>
                  </a:lnTo>
                  <a:lnTo>
                    <a:pt x="31" y="28"/>
                  </a:lnTo>
                  <a:lnTo>
                    <a:pt x="26" y="29"/>
                  </a:lnTo>
                  <a:lnTo>
                    <a:pt x="22" y="27"/>
                  </a:lnTo>
                  <a:lnTo>
                    <a:pt x="19" y="24"/>
                  </a:lnTo>
                  <a:lnTo>
                    <a:pt x="16" y="17"/>
                  </a:lnTo>
                  <a:lnTo>
                    <a:pt x="15" y="10"/>
                  </a:lnTo>
                  <a:lnTo>
                    <a:pt x="15" y="2"/>
                  </a:lnTo>
                  <a:lnTo>
                    <a:pt x="10" y="0"/>
                  </a:lnTo>
                  <a:lnTo>
                    <a:pt x="9" y="0"/>
                  </a:lnTo>
                  <a:lnTo>
                    <a:pt x="7" y="16"/>
                  </a:lnTo>
                  <a:lnTo>
                    <a:pt x="6" y="27"/>
                  </a:lnTo>
                  <a:lnTo>
                    <a:pt x="4" y="28"/>
                  </a:lnTo>
                  <a:lnTo>
                    <a:pt x="0" y="2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56" name="Freeform 828"/>
            <p:cNvSpPr/>
            <p:nvPr/>
          </p:nvSpPr>
          <p:spPr>
            <a:xfrm>
              <a:off x="3937" y="3542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9" y="16"/>
                  </a:moveTo>
                  <a:lnTo>
                    <a:pt x="0" y="14"/>
                  </a:lnTo>
                  <a:lnTo>
                    <a:pt x="3" y="0"/>
                  </a:lnTo>
                  <a:lnTo>
                    <a:pt x="16" y="0"/>
                  </a:lnTo>
                  <a:lnTo>
                    <a:pt x="12" y="14"/>
                  </a:lnTo>
                  <a:lnTo>
                    <a:pt x="9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57" name="Freeform 829"/>
            <p:cNvSpPr/>
            <p:nvPr/>
          </p:nvSpPr>
          <p:spPr>
            <a:xfrm>
              <a:off x="3942" y="3541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7" h="17">
                  <a:moveTo>
                    <a:pt x="0" y="16"/>
                  </a:moveTo>
                  <a:lnTo>
                    <a:pt x="16" y="16"/>
                  </a:lnTo>
                  <a:lnTo>
                    <a:pt x="16" y="0"/>
                  </a:lnTo>
                  <a:lnTo>
                    <a:pt x="3" y="2"/>
                  </a:lnTo>
                  <a:lnTo>
                    <a:pt x="3" y="11"/>
                  </a:lnTo>
                  <a:lnTo>
                    <a:pt x="0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58" name="Freeform 830"/>
            <p:cNvSpPr/>
            <p:nvPr/>
          </p:nvSpPr>
          <p:spPr>
            <a:xfrm>
              <a:off x="3947" y="3538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16" y="14"/>
                  </a:moveTo>
                  <a:lnTo>
                    <a:pt x="0" y="16"/>
                  </a:lnTo>
                  <a:lnTo>
                    <a:pt x="4" y="1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1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59" name="Freeform 831"/>
            <p:cNvSpPr/>
            <p:nvPr/>
          </p:nvSpPr>
          <p:spPr>
            <a:xfrm>
              <a:off x="3952" y="3534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16" y="13"/>
                  </a:moveTo>
                  <a:lnTo>
                    <a:pt x="0" y="16"/>
                  </a:lnTo>
                  <a:lnTo>
                    <a:pt x="12" y="0"/>
                  </a:lnTo>
                  <a:lnTo>
                    <a:pt x="16" y="1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60" name="Freeform 832"/>
            <p:cNvSpPr/>
            <p:nvPr/>
          </p:nvSpPr>
          <p:spPr>
            <a:xfrm>
              <a:off x="3955" y="3527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16" y="11"/>
                  </a:moveTo>
                  <a:lnTo>
                    <a:pt x="0" y="16"/>
                  </a:lnTo>
                  <a:lnTo>
                    <a:pt x="8" y="0"/>
                  </a:lnTo>
                  <a:lnTo>
                    <a:pt x="16" y="1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61" name="Freeform 833"/>
            <p:cNvSpPr/>
            <p:nvPr/>
          </p:nvSpPr>
          <p:spPr>
            <a:xfrm>
              <a:off x="3960" y="3373"/>
              <a:ext cx="11" cy="21"/>
            </a:xfrm>
            <a:custGeom>
              <a:avLst/>
              <a:gdLst>
                <a:gd name="txL" fmla="*/ 0 w 19"/>
                <a:gd name="txT" fmla="*/ 0 h 35"/>
                <a:gd name="txR" fmla="*/ 19 w 19"/>
                <a:gd name="txB" fmla="*/ 35 h 35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1"/>
                </a:cxn>
              </a:cxnLst>
              <a:rect l="txL" t="txT" r="txR" b="txB"/>
              <a:pathLst>
                <a:path w="19" h="35">
                  <a:moveTo>
                    <a:pt x="18" y="32"/>
                  </a:moveTo>
                  <a:lnTo>
                    <a:pt x="17" y="33"/>
                  </a:lnTo>
                  <a:lnTo>
                    <a:pt x="15" y="34"/>
                  </a:lnTo>
                  <a:lnTo>
                    <a:pt x="13" y="3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8" y="3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62" name="Freeform 834"/>
            <p:cNvSpPr/>
            <p:nvPr/>
          </p:nvSpPr>
          <p:spPr>
            <a:xfrm>
              <a:off x="3958" y="3371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16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16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63" name="Freeform 835"/>
            <p:cNvSpPr/>
            <p:nvPr/>
          </p:nvSpPr>
          <p:spPr>
            <a:xfrm>
              <a:off x="3943" y="3421"/>
              <a:ext cx="15" cy="35"/>
            </a:xfrm>
            <a:custGeom>
              <a:avLst/>
              <a:gdLst>
                <a:gd name="txL" fmla="*/ 0 w 25"/>
                <a:gd name="txT" fmla="*/ 0 h 60"/>
                <a:gd name="txR" fmla="*/ 25 w 25"/>
                <a:gd name="txB" fmla="*/ 60 h 6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</a:cxnLst>
              <a:rect l="txL" t="txT" r="txR" b="txB"/>
              <a:pathLst>
                <a:path w="25" h="60">
                  <a:moveTo>
                    <a:pt x="24" y="59"/>
                  </a:moveTo>
                  <a:lnTo>
                    <a:pt x="23" y="56"/>
                  </a:lnTo>
                  <a:lnTo>
                    <a:pt x="21" y="52"/>
                  </a:lnTo>
                  <a:lnTo>
                    <a:pt x="18" y="49"/>
                  </a:lnTo>
                  <a:lnTo>
                    <a:pt x="16" y="46"/>
                  </a:lnTo>
                  <a:lnTo>
                    <a:pt x="14" y="43"/>
                  </a:lnTo>
                  <a:lnTo>
                    <a:pt x="12" y="40"/>
                  </a:lnTo>
                  <a:lnTo>
                    <a:pt x="9" y="38"/>
                  </a:lnTo>
                  <a:lnTo>
                    <a:pt x="6" y="36"/>
                  </a:lnTo>
                  <a:lnTo>
                    <a:pt x="4" y="34"/>
                  </a:lnTo>
                  <a:lnTo>
                    <a:pt x="1" y="32"/>
                  </a:lnTo>
                  <a:lnTo>
                    <a:pt x="0" y="32"/>
                  </a:lnTo>
                  <a:lnTo>
                    <a:pt x="0" y="26"/>
                  </a:lnTo>
                  <a:lnTo>
                    <a:pt x="4" y="15"/>
                  </a:lnTo>
                  <a:lnTo>
                    <a:pt x="4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24" y="0"/>
                  </a:lnTo>
                  <a:lnTo>
                    <a:pt x="24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64" name="Freeform 836"/>
            <p:cNvSpPr/>
            <p:nvPr/>
          </p:nvSpPr>
          <p:spPr>
            <a:xfrm>
              <a:off x="3939" y="3380"/>
              <a:ext cx="10" cy="12"/>
            </a:xfrm>
            <a:custGeom>
              <a:avLst/>
              <a:gdLst>
                <a:gd name="txL" fmla="*/ 0 w 17"/>
                <a:gd name="txT" fmla="*/ 0 h 21"/>
                <a:gd name="txR" fmla="*/ 17 w 17"/>
                <a:gd name="txB" fmla="*/ 21 h 21"/>
              </a:gdLst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</a:cxnLst>
              <a:rect l="txL" t="txT" r="txR" b="txB"/>
              <a:pathLst>
                <a:path w="17" h="21">
                  <a:moveTo>
                    <a:pt x="16" y="20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16" y="2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65" name="Freeform 837"/>
            <p:cNvSpPr/>
            <p:nvPr/>
          </p:nvSpPr>
          <p:spPr>
            <a:xfrm>
              <a:off x="3931" y="3362"/>
              <a:ext cx="10" cy="12"/>
            </a:xfrm>
            <a:custGeom>
              <a:avLst/>
              <a:gdLst>
                <a:gd name="txL" fmla="*/ 0 w 17"/>
                <a:gd name="txT" fmla="*/ 0 h 21"/>
                <a:gd name="txR" fmla="*/ 17 w 17"/>
                <a:gd name="txB" fmla="*/ 21 h 21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7" h="21">
                  <a:moveTo>
                    <a:pt x="0" y="4"/>
                  </a:moveTo>
                  <a:lnTo>
                    <a:pt x="1" y="0"/>
                  </a:lnTo>
                  <a:lnTo>
                    <a:pt x="16" y="18"/>
                  </a:lnTo>
                  <a:lnTo>
                    <a:pt x="16" y="20"/>
                  </a:lnTo>
                  <a:lnTo>
                    <a:pt x="13" y="20"/>
                  </a:lnTo>
                  <a:lnTo>
                    <a:pt x="0" y="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66" name="Freeform 838"/>
            <p:cNvSpPr/>
            <p:nvPr/>
          </p:nvSpPr>
          <p:spPr>
            <a:xfrm>
              <a:off x="3913" y="3382"/>
              <a:ext cx="13" cy="17"/>
            </a:xfrm>
            <a:custGeom>
              <a:avLst/>
              <a:gdLst>
                <a:gd name="txL" fmla="*/ 0 w 22"/>
                <a:gd name="txT" fmla="*/ 0 h 28"/>
                <a:gd name="txR" fmla="*/ 22 w 22"/>
                <a:gd name="txB" fmla="*/ 28 h 28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22" h="28">
                  <a:moveTo>
                    <a:pt x="21" y="27"/>
                  </a:moveTo>
                  <a:lnTo>
                    <a:pt x="0" y="26"/>
                  </a:lnTo>
                  <a:lnTo>
                    <a:pt x="5" y="0"/>
                  </a:lnTo>
                  <a:lnTo>
                    <a:pt x="18" y="1"/>
                  </a:lnTo>
                  <a:lnTo>
                    <a:pt x="17" y="6"/>
                  </a:lnTo>
                  <a:lnTo>
                    <a:pt x="16" y="9"/>
                  </a:lnTo>
                  <a:lnTo>
                    <a:pt x="16" y="12"/>
                  </a:lnTo>
                  <a:lnTo>
                    <a:pt x="16" y="13"/>
                  </a:lnTo>
                  <a:lnTo>
                    <a:pt x="16" y="15"/>
                  </a:lnTo>
                  <a:lnTo>
                    <a:pt x="17" y="16"/>
                  </a:lnTo>
                  <a:lnTo>
                    <a:pt x="17" y="18"/>
                  </a:lnTo>
                  <a:lnTo>
                    <a:pt x="18" y="20"/>
                  </a:lnTo>
                  <a:lnTo>
                    <a:pt x="18" y="21"/>
                  </a:lnTo>
                  <a:lnTo>
                    <a:pt x="18" y="23"/>
                  </a:lnTo>
                  <a:lnTo>
                    <a:pt x="19" y="24"/>
                  </a:lnTo>
                  <a:lnTo>
                    <a:pt x="20" y="25"/>
                  </a:lnTo>
                  <a:lnTo>
                    <a:pt x="20" y="26"/>
                  </a:lnTo>
                  <a:lnTo>
                    <a:pt x="21" y="2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67" name="Freeform 839"/>
            <p:cNvSpPr/>
            <p:nvPr/>
          </p:nvSpPr>
          <p:spPr>
            <a:xfrm>
              <a:off x="3869" y="3286"/>
              <a:ext cx="85" cy="75"/>
            </a:xfrm>
            <a:custGeom>
              <a:avLst/>
              <a:gdLst>
                <a:gd name="txL" fmla="*/ 0 w 147"/>
                <a:gd name="txT" fmla="*/ 0 h 126"/>
                <a:gd name="txR" fmla="*/ 147 w 147"/>
                <a:gd name="txB" fmla="*/ 126 h 126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47" h="126">
                  <a:moveTo>
                    <a:pt x="146" y="125"/>
                  </a:moveTo>
                  <a:lnTo>
                    <a:pt x="89" y="23"/>
                  </a:lnTo>
                  <a:lnTo>
                    <a:pt x="89" y="20"/>
                  </a:lnTo>
                  <a:lnTo>
                    <a:pt x="90" y="19"/>
                  </a:lnTo>
                  <a:lnTo>
                    <a:pt x="115" y="2"/>
                  </a:lnTo>
                  <a:lnTo>
                    <a:pt x="100" y="0"/>
                  </a:lnTo>
                  <a:lnTo>
                    <a:pt x="83" y="13"/>
                  </a:lnTo>
                  <a:lnTo>
                    <a:pt x="83" y="19"/>
                  </a:lnTo>
                  <a:lnTo>
                    <a:pt x="10" y="10"/>
                  </a:lnTo>
                  <a:lnTo>
                    <a:pt x="6" y="13"/>
                  </a:lnTo>
                  <a:lnTo>
                    <a:pt x="68" y="22"/>
                  </a:lnTo>
                  <a:lnTo>
                    <a:pt x="57" y="31"/>
                  </a:lnTo>
                  <a:lnTo>
                    <a:pt x="57" y="35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46" y="39"/>
                  </a:lnTo>
                  <a:lnTo>
                    <a:pt x="57" y="41"/>
                  </a:lnTo>
                  <a:lnTo>
                    <a:pt x="66" y="55"/>
                  </a:lnTo>
                  <a:lnTo>
                    <a:pt x="67" y="50"/>
                  </a:lnTo>
                  <a:lnTo>
                    <a:pt x="61" y="40"/>
                  </a:lnTo>
                  <a:lnTo>
                    <a:pt x="64" y="37"/>
                  </a:lnTo>
                  <a:lnTo>
                    <a:pt x="79" y="27"/>
                  </a:lnTo>
                  <a:lnTo>
                    <a:pt x="76" y="24"/>
                  </a:lnTo>
                  <a:lnTo>
                    <a:pt x="86" y="27"/>
                  </a:lnTo>
                  <a:lnTo>
                    <a:pt x="94" y="41"/>
                  </a:lnTo>
                  <a:lnTo>
                    <a:pt x="141" y="125"/>
                  </a:lnTo>
                  <a:lnTo>
                    <a:pt x="146" y="125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68" name="Freeform 840"/>
            <p:cNvSpPr/>
            <p:nvPr/>
          </p:nvSpPr>
          <p:spPr>
            <a:xfrm>
              <a:off x="3927" y="3351"/>
              <a:ext cx="9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6" y="12"/>
                  </a:moveTo>
                  <a:lnTo>
                    <a:pt x="3" y="16"/>
                  </a:lnTo>
                  <a:lnTo>
                    <a:pt x="0" y="0"/>
                  </a:lnTo>
                  <a:lnTo>
                    <a:pt x="16" y="12"/>
                  </a:lnTo>
                  <a:lnTo>
                    <a:pt x="6" y="12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69" name="Freeform 841"/>
            <p:cNvSpPr/>
            <p:nvPr/>
          </p:nvSpPr>
          <p:spPr>
            <a:xfrm>
              <a:off x="3865" y="3366"/>
              <a:ext cx="67" cy="62"/>
            </a:xfrm>
            <a:custGeom>
              <a:avLst/>
              <a:gdLst>
                <a:gd name="txL" fmla="*/ 0 w 116"/>
                <a:gd name="txT" fmla="*/ 0 h 104"/>
                <a:gd name="txR" fmla="*/ 116 w 116"/>
                <a:gd name="txB" fmla="*/ 104 h 104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16" h="104">
                  <a:moveTo>
                    <a:pt x="53" y="29"/>
                  </a:moveTo>
                  <a:lnTo>
                    <a:pt x="44" y="55"/>
                  </a:lnTo>
                  <a:lnTo>
                    <a:pt x="47" y="60"/>
                  </a:lnTo>
                  <a:lnTo>
                    <a:pt x="51" y="63"/>
                  </a:lnTo>
                  <a:lnTo>
                    <a:pt x="55" y="71"/>
                  </a:lnTo>
                  <a:lnTo>
                    <a:pt x="56" y="68"/>
                  </a:lnTo>
                  <a:lnTo>
                    <a:pt x="56" y="65"/>
                  </a:lnTo>
                  <a:lnTo>
                    <a:pt x="57" y="65"/>
                  </a:lnTo>
                  <a:lnTo>
                    <a:pt x="58" y="62"/>
                  </a:lnTo>
                  <a:lnTo>
                    <a:pt x="58" y="58"/>
                  </a:lnTo>
                  <a:lnTo>
                    <a:pt x="61" y="60"/>
                  </a:lnTo>
                  <a:lnTo>
                    <a:pt x="64" y="51"/>
                  </a:lnTo>
                  <a:lnTo>
                    <a:pt x="63" y="35"/>
                  </a:lnTo>
                  <a:lnTo>
                    <a:pt x="62" y="30"/>
                  </a:lnTo>
                  <a:lnTo>
                    <a:pt x="63" y="34"/>
                  </a:lnTo>
                  <a:lnTo>
                    <a:pt x="65" y="44"/>
                  </a:lnTo>
                  <a:lnTo>
                    <a:pt x="68" y="49"/>
                  </a:lnTo>
                  <a:lnTo>
                    <a:pt x="69" y="46"/>
                  </a:lnTo>
                  <a:lnTo>
                    <a:pt x="64" y="19"/>
                  </a:lnTo>
                  <a:lnTo>
                    <a:pt x="69" y="27"/>
                  </a:lnTo>
                  <a:lnTo>
                    <a:pt x="72" y="32"/>
                  </a:lnTo>
                  <a:lnTo>
                    <a:pt x="69" y="23"/>
                  </a:lnTo>
                  <a:lnTo>
                    <a:pt x="67" y="17"/>
                  </a:lnTo>
                  <a:lnTo>
                    <a:pt x="74" y="27"/>
                  </a:lnTo>
                  <a:lnTo>
                    <a:pt x="72" y="17"/>
                  </a:lnTo>
                  <a:lnTo>
                    <a:pt x="79" y="30"/>
                  </a:lnTo>
                  <a:lnTo>
                    <a:pt x="82" y="21"/>
                  </a:lnTo>
                  <a:lnTo>
                    <a:pt x="84" y="22"/>
                  </a:lnTo>
                  <a:lnTo>
                    <a:pt x="87" y="19"/>
                  </a:lnTo>
                  <a:lnTo>
                    <a:pt x="98" y="19"/>
                  </a:lnTo>
                  <a:lnTo>
                    <a:pt x="100" y="19"/>
                  </a:lnTo>
                  <a:lnTo>
                    <a:pt x="102" y="18"/>
                  </a:lnTo>
                  <a:lnTo>
                    <a:pt x="105" y="18"/>
                  </a:lnTo>
                  <a:lnTo>
                    <a:pt x="107" y="17"/>
                  </a:lnTo>
                  <a:lnTo>
                    <a:pt x="109" y="15"/>
                  </a:lnTo>
                  <a:lnTo>
                    <a:pt x="111" y="12"/>
                  </a:lnTo>
                  <a:lnTo>
                    <a:pt x="112" y="10"/>
                  </a:lnTo>
                  <a:lnTo>
                    <a:pt x="114" y="7"/>
                  </a:lnTo>
                  <a:lnTo>
                    <a:pt x="115" y="4"/>
                  </a:lnTo>
                  <a:lnTo>
                    <a:pt x="113" y="15"/>
                  </a:lnTo>
                  <a:lnTo>
                    <a:pt x="112" y="15"/>
                  </a:lnTo>
                  <a:lnTo>
                    <a:pt x="111" y="15"/>
                  </a:lnTo>
                  <a:lnTo>
                    <a:pt x="110" y="15"/>
                  </a:lnTo>
                  <a:lnTo>
                    <a:pt x="109" y="16"/>
                  </a:lnTo>
                  <a:lnTo>
                    <a:pt x="108" y="17"/>
                  </a:lnTo>
                  <a:lnTo>
                    <a:pt x="107" y="18"/>
                  </a:lnTo>
                  <a:lnTo>
                    <a:pt x="106" y="19"/>
                  </a:lnTo>
                  <a:lnTo>
                    <a:pt x="105" y="20"/>
                  </a:lnTo>
                  <a:lnTo>
                    <a:pt x="104" y="21"/>
                  </a:lnTo>
                  <a:lnTo>
                    <a:pt x="104" y="23"/>
                  </a:lnTo>
                  <a:lnTo>
                    <a:pt x="103" y="24"/>
                  </a:lnTo>
                  <a:lnTo>
                    <a:pt x="103" y="26"/>
                  </a:lnTo>
                  <a:lnTo>
                    <a:pt x="88" y="24"/>
                  </a:lnTo>
                  <a:lnTo>
                    <a:pt x="73" y="103"/>
                  </a:lnTo>
                  <a:lnTo>
                    <a:pt x="39" y="101"/>
                  </a:lnTo>
                  <a:lnTo>
                    <a:pt x="39" y="94"/>
                  </a:lnTo>
                  <a:lnTo>
                    <a:pt x="42" y="98"/>
                  </a:lnTo>
                  <a:lnTo>
                    <a:pt x="46" y="87"/>
                  </a:lnTo>
                  <a:lnTo>
                    <a:pt x="40" y="78"/>
                  </a:lnTo>
                  <a:lnTo>
                    <a:pt x="47" y="79"/>
                  </a:lnTo>
                  <a:lnTo>
                    <a:pt x="45" y="78"/>
                  </a:lnTo>
                  <a:lnTo>
                    <a:pt x="44" y="72"/>
                  </a:lnTo>
                  <a:lnTo>
                    <a:pt x="40" y="71"/>
                  </a:lnTo>
                  <a:lnTo>
                    <a:pt x="43" y="26"/>
                  </a:lnTo>
                  <a:lnTo>
                    <a:pt x="48" y="19"/>
                  </a:lnTo>
                  <a:lnTo>
                    <a:pt x="47" y="18"/>
                  </a:lnTo>
                  <a:lnTo>
                    <a:pt x="42" y="18"/>
                  </a:lnTo>
                  <a:lnTo>
                    <a:pt x="42" y="10"/>
                  </a:lnTo>
                  <a:lnTo>
                    <a:pt x="37" y="20"/>
                  </a:lnTo>
                  <a:lnTo>
                    <a:pt x="31" y="15"/>
                  </a:lnTo>
                  <a:lnTo>
                    <a:pt x="29" y="26"/>
                  </a:lnTo>
                  <a:lnTo>
                    <a:pt x="24" y="23"/>
                  </a:lnTo>
                  <a:lnTo>
                    <a:pt x="19" y="56"/>
                  </a:lnTo>
                  <a:lnTo>
                    <a:pt x="25" y="59"/>
                  </a:lnTo>
                  <a:lnTo>
                    <a:pt x="24" y="71"/>
                  </a:lnTo>
                  <a:lnTo>
                    <a:pt x="0" y="69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3" y="31"/>
                  </a:lnTo>
                  <a:lnTo>
                    <a:pt x="3" y="25"/>
                  </a:lnTo>
                  <a:lnTo>
                    <a:pt x="4" y="4"/>
                  </a:lnTo>
                  <a:lnTo>
                    <a:pt x="27" y="0"/>
                  </a:lnTo>
                  <a:lnTo>
                    <a:pt x="39" y="8"/>
                  </a:lnTo>
                  <a:lnTo>
                    <a:pt x="45" y="11"/>
                  </a:lnTo>
                  <a:lnTo>
                    <a:pt x="54" y="19"/>
                  </a:lnTo>
                  <a:lnTo>
                    <a:pt x="52" y="20"/>
                  </a:lnTo>
                  <a:lnTo>
                    <a:pt x="53" y="2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70" name="Freeform 842"/>
            <p:cNvSpPr/>
            <p:nvPr/>
          </p:nvSpPr>
          <p:spPr>
            <a:xfrm>
              <a:off x="3877" y="3383"/>
              <a:ext cx="9" cy="17"/>
            </a:xfrm>
            <a:custGeom>
              <a:avLst/>
              <a:gdLst>
                <a:gd name="txL" fmla="*/ 0 w 17"/>
                <a:gd name="txT" fmla="*/ 0 h 28"/>
                <a:gd name="txR" fmla="*/ 17 w 17"/>
                <a:gd name="txB" fmla="*/ 28 h 28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</a:cxnLst>
              <a:rect l="txL" t="txT" r="txR" b="txB"/>
              <a:pathLst>
                <a:path w="17" h="28">
                  <a:moveTo>
                    <a:pt x="16" y="1"/>
                  </a:moveTo>
                  <a:lnTo>
                    <a:pt x="9" y="27"/>
                  </a:lnTo>
                  <a:lnTo>
                    <a:pt x="0" y="25"/>
                  </a:lnTo>
                  <a:lnTo>
                    <a:pt x="9" y="0"/>
                  </a:lnTo>
                  <a:lnTo>
                    <a:pt x="16" y="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71" name="Freeform 843"/>
            <p:cNvSpPr/>
            <p:nvPr/>
          </p:nvSpPr>
          <p:spPr>
            <a:xfrm>
              <a:off x="3928" y="3357"/>
              <a:ext cx="9" cy="12"/>
            </a:xfrm>
            <a:custGeom>
              <a:avLst/>
              <a:gdLst>
                <a:gd name="txL" fmla="*/ 0 w 17"/>
                <a:gd name="txT" fmla="*/ 0 h 21"/>
                <a:gd name="txR" fmla="*/ 17 w 17"/>
                <a:gd name="txB" fmla="*/ 21 h 21"/>
              </a:gdLst>
              <a:ahLst/>
              <a:cxnLst>
                <a:cxn ang="0">
                  <a:pos x="0" y="0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17" h="21">
                  <a:moveTo>
                    <a:pt x="0" y="0"/>
                  </a:moveTo>
                  <a:lnTo>
                    <a:pt x="0" y="20"/>
                  </a:lnTo>
                  <a:lnTo>
                    <a:pt x="5" y="17"/>
                  </a:lnTo>
                  <a:lnTo>
                    <a:pt x="13" y="11"/>
                  </a:lnTo>
                  <a:lnTo>
                    <a:pt x="16" y="2"/>
                  </a:lnTo>
                  <a:lnTo>
                    <a:pt x="8" y="1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72" name="Freeform 844"/>
            <p:cNvSpPr/>
            <p:nvPr/>
          </p:nvSpPr>
          <p:spPr>
            <a:xfrm>
              <a:off x="3888" y="3336"/>
              <a:ext cx="38" cy="38"/>
            </a:xfrm>
            <a:custGeom>
              <a:avLst/>
              <a:gdLst>
                <a:gd name="txL" fmla="*/ 0 w 67"/>
                <a:gd name="txT" fmla="*/ 0 h 63"/>
                <a:gd name="txR" fmla="*/ 67 w 67"/>
                <a:gd name="txB" fmla="*/ 63 h 63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67" h="63">
                  <a:moveTo>
                    <a:pt x="0" y="59"/>
                  </a:moveTo>
                  <a:lnTo>
                    <a:pt x="5" y="39"/>
                  </a:lnTo>
                  <a:lnTo>
                    <a:pt x="0" y="36"/>
                  </a:lnTo>
                  <a:lnTo>
                    <a:pt x="3" y="30"/>
                  </a:lnTo>
                  <a:lnTo>
                    <a:pt x="8" y="32"/>
                  </a:lnTo>
                  <a:lnTo>
                    <a:pt x="13" y="35"/>
                  </a:lnTo>
                  <a:lnTo>
                    <a:pt x="16" y="39"/>
                  </a:lnTo>
                  <a:lnTo>
                    <a:pt x="21" y="38"/>
                  </a:lnTo>
                  <a:lnTo>
                    <a:pt x="18" y="35"/>
                  </a:lnTo>
                  <a:lnTo>
                    <a:pt x="23" y="31"/>
                  </a:lnTo>
                  <a:lnTo>
                    <a:pt x="34" y="31"/>
                  </a:lnTo>
                  <a:lnTo>
                    <a:pt x="36" y="32"/>
                  </a:lnTo>
                  <a:lnTo>
                    <a:pt x="38" y="35"/>
                  </a:lnTo>
                  <a:lnTo>
                    <a:pt x="46" y="28"/>
                  </a:lnTo>
                  <a:lnTo>
                    <a:pt x="47" y="26"/>
                  </a:lnTo>
                  <a:lnTo>
                    <a:pt x="45" y="21"/>
                  </a:lnTo>
                  <a:lnTo>
                    <a:pt x="42" y="19"/>
                  </a:lnTo>
                  <a:lnTo>
                    <a:pt x="40" y="19"/>
                  </a:lnTo>
                  <a:lnTo>
                    <a:pt x="40" y="18"/>
                  </a:lnTo>
                  <a:lnTo>
                    <a:pt x="45" y="19"/>
                  </a:lnTo>
                  <a:lnTo>
                    <a:pt x="48" y="21"/>
                  </a:lnTo>
                  <a:lnTo>
                    <a:pt x="49" y="27"/>
                  </a:lnTo>
                  <a:lnTo>
                    <a:pt x="52" y="19"/>
                  </a:lnTo>
                  <a:lnTo>
                    <a:pt x="57" y="18"/>
                  </a:lnTo>
                  <a:lnTo>
                    <a:pt x="58" y="10"/>
                  </a:lnTo>
                  <a:lnTo>
                    <a:pt x="55" y="5"/>
                  </a:lnTo>
                  <a:lnTo>
                    <a:pt x="53" y="3"/>
                  </a:lnTo>
                  <a:lnTo>
                    <a:pt x="50" y="1"/>
                  </a:lnTo>
                  <a:lnTo>
                    <a:pt x="55" y="0"/>
                  </a:lnTo>
                  <a:lnTo>
                    <a:pt x="59" y="1"/>
                  </a:lnTo>
                  <a:lnTo>
                    <a:pt x="62" y="5"/>
                  </a:lnTo>
                  <a:lnTo>
                    <a:pt x="62" y="14"/>
                  </a:lnTo>
                  <a:lnTo>
                    <a:pt x="66" y="18"/>
                  </a:lnTo>
                  <a:lnTo>
                    <a:pt x="57" y="26"/>
                  </a:lnTo>
                  <a:lnTo>
                    <a:pt x="55" y="31"/>
                  </a:lnTo>
                  <a:lnTo>
                    <a:pt x="50" y="36"/>
                  </a:lnTo>
                  <a:lnTo>
                    <a:pt x="48" y="39"/>
                  </a:lnTo>
                  <a:lnTo>
                    <a:pt x="48" y="50"/>
                  </a:lnTo>
                  <a:lnTo>
                    <a:pt x="46" y="51"/>
                  </a:lnTo>
                  <a:lnTo>
                    <a:pt x="46" y="60"/>
                  </a:lnTo>
                  <a:lnTo>
                    <a:pt x="37" y="60"/>
                  </a:lnTo>
                  <a:lnTo>
                    <a:pt x="37" y="40"/>
                  </a:lnTo>
                  <a:lnTo>
                    <a:pt x="36" y="37"/>
                  </a:lnTo>
                  <a:lnTo>
                    <a:pt x="29" y="41"/>
                  </a:lnTo>
                  <a:lnTo>
                    <a:pt x="28" y="44"/>
                  </a:lnTo>
                  <a:lnTo>
                    <a:pt x="26" y="45"/>
                  </a:lnTo>
                  <a:lnTo>
                    <a:pt x="22" y="46"/>
                  </a:lnTo>
                  <a:lnTo>
                    <a:pt x="15" y="43"/>
                  </a:lnTo>
                  <a:lnTo>
                    <a:pt x="10" y="41"/>
                  </a:lnTo>
                  <a:lnTo>
                    <a:pt x="6" y="62"/>
                  </a:lnTo>
                  <a:lnTo>
                    <a:pt x="0" y="59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73" name="Freeform 845"/>
            <p:cNvSpPr/>
            <p:nvPr/>
          </p:nvSpPr>
          <p:spPr>
            <a:xfrm>
              <a:off x="3881" y="3314"/>
              <a:ext cx="39" cy="42"/>
            </a:xfrm>
            <a:custGeom>
              <a:avLst/>
              <a:gdLst>
                <a:gd name="txL" fmla="*/ 0 w 68"/>
                <a:gd name="txT" fmla="*/ 0 h 70"/>
                <a:gd name="txR" fmla="*/ 68 w 68"/>
                <a:gd name="txB" fmla="*/ 70 h 7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8" h="70">
                  <a:moveTo>
                    <a:pt x="67" y="25"/>
                  </a:moveTo>
                  <a:lnTo>
                    <a:pt x="67" y="28"/>
                  </a:lnTo>
                  <a:lnTo>
                    <a:pt x="64" y="30"/>
                  </a:lnTo>
                  <a:lnTo>
                    <a:pt x="60" y="35"/>
                  </a:lnTo>
                  <a:lnTo>
                    <a:pt x="62" y="37"/>
                  </a:lnTo>
                  <a:lnTo>
                    <a:pt x="61" y="37"/>
                  </a:lnTo>
                  <a:lnTo>
                    <a:pt x="52" y="50"/>
                  </a:lnTo>
                  <a:lnTo>
                    <a:pt x="52" y="54"/>
                  </a:lnTo>
                  <a:lnTo>
                    <a:pt x="51" y="55"/>
                  </a:lnTo>
                  <a:lnTo>
                    <a:pt x="46" y="59"/>
                  </a:lnTo>
                  <a:lnTo>
                    <a:pt x="37" y="65"/>
                  </a:lnTo>
                  <a:lnTo>
                    <a:pt x="34" y="67"/>
                  </a:lnTo>
                  <a:lnTo>
                    <a:pt x="32" y="67"/>
                  </a:lnTo>
                  <a:lnTo>
                    <a:pt x="26" y="69"/>
                  </a:lnTo>
                  <a:lnTo>
                    <a:pt x="20" y="65"/>
                  </a:lnTo>
                  <a:lnTo>
                    <a:pt x="15" y="63"/>
                  </a:lnTo>
                  <a:lnTo>
                    <a:pt x="13" y="60"/>
                  </a:lnTo>
                  <a:lnTo>
                    <a:pt x="7" y="62"/>
                  </a:lnTo>
                  <a:lnTo>
                    <a:pt x="5" y="58"/>
                  </a:lnTo>
                  <a:lnTo>
                    <a:pt x="1" y="60"/>
                  </a:lnTo>
                  <a:lnTo>
                    <a:pt x="0" y="58"/>
                  </a:lnTo>
                  <a:lnTo>
                    <a:pt x="0" y="55"/>
                  </a:lnTo>
                  <a:lnTo>
                    <a:pt x="1" y="52"/>
                  </a:lnTo>
                  <a:lnTo>
                    <a:pt x="4" y="52"/>
                  </a:lnTo>
                  <a:lnTo>
                    <a:pt x="9" y="52"/>
                  </a:lnTo>
                  <a:lnTo>
                    <a:pt x="14" y="55"/>
                  </a:lnTo>
                  <a:lnTo>
                    <a:pt x="20" y="58"/>
                  </a:lnTo>
                  <a:lnTo>
                    <a:pt x="28" y="63"/>
                  </a:lnTo>
                  <a:lnTo>
                    <a:pt x="32" y="59"/>
                  </a:lnTo>
                  <a:lnTo>
                    <a:pt x="44" y="55"/>
                  </a:lnTo>
                  <a:lnTo>
                    <a:pt x="45" y="53"/>
                  </a:lnTo>
                  <a:lnTo>
                    <a:pt x="45" y="51"/>
                  </a:lnTo>
                  <a:lnTo>
                    <a:pt x="49" y="50"/>
                  </a:lnTo>
                  <a:lnTo>
                    <a:pt x="53" y="39"/>
                  </a:lnTo>
                  <a:lnTo>
                    <a:pt x="51" y="39"/>
                  </a:lnTo>
                  <a:lnTo>
                    <a:pt x="49" y="37"/>
                  </a:lnTo>
                  <a:lnTo>
                    <a:pt x="48" y="30"/>
                  </a:lnTo>
                  <a:lnTo>
                    <a:pt x="47" y="28"/>
                  </a:lnTo>
                  <a:lnTo>
                    <a:pt x="48" y="22"/>
                  </a:lnTo>
                  <a:lnTo>
                    <a:pt x="46" y="21"/>
                  </a:lnTo>
                  <a:lnTo>
                    <a:pt x="43" y="16"/>
                  </a:lnTo>
                  <a:lnTo>
                    <a:pt x="42" y="13"/>
                  </a:lnTo>
                  <a:lnTo>
                    <a:pt x="45" y="11"/>
                  </a:lnTo>
                  <a:lnTo>
                    <a:pt x="47" y="10"/>
                  </a:lnTo>
                  <a:lnTo>
                    <a:pt x="50" y="5"/>
                  </a:lnTo>
                  <a:lnTo>
                    <a:pt x="53" y="2"/>
                  </a:lnTo>
                  <a:lnTo>
                    <a:pt x="57" y="0"/>
                  </a:lnTo>
                  <a:lnTo>
                    <a:pt x="60" y="1"/>
                  </a:lnTo>
                  <a:lnTo>
                    <a:pt x="62" y="4"/>
                  </a:lnTo>
                  <a:lnTo>
                    <a:pt x="65" y="9"/>
                  </a:lnTo>
                  <a:lnTo>
                    <a:pt x="61" y="8"/>
                  </a:lnTo>
                  <a:lnTo>
                    <a:pt x="56" y="9"/>
                  </a:lnTo>
                  <a:lnTo>
                    <a:pt x="51" y="13"/>
                  </a:lnTo>
                  <a:lnTo>
                    <a:pt x="56" y="15"/>
                  </a:lnTo>
                  <a:lnTo>
                    <a:pt x="60" y="19"/>
                  </a:lnTo>
                  <a:lnTo>
                    <a:pt x="61" y="30"/>
                  </a:lnTo>
                  <a:lnTo>
                    <a:pt x="63" y="30"/>
                  </a:lnTo>
                  <a:lnTo>
                    <a:pt x="64" y="21"/>
                  </a:lnTo>
                  <a:lnTo>
                    <a:pt x="67" y="25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74" name="Freeform 846"/>
            <p:cNvSpPr/>
            <p:nvPr/>
          </p:nvSpPr>
          <p:spPr>
            <a:xfrm>
              <a:off x="3869" y="3272"/>
              <a:ext cx="18" cy="27"/>
            </a:xfrm>
            <a:custGeom>
              <a:avLst/>
              <a:gdLst>
                <a:gd name="txL" fmla="*/ 0 w 31"/>
                <a:gd name="txT" fmla="*/ 0 h 44"/>
                <a:gd name="txR" fmla="*/ 31 w 31"/>
                <a:gd name="txB" fmla="*/ 44 h 44"/>
              </a:gdLst>
              <a:ahLst/>
              <a:cxnLst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1" h="44">
                  <a:moveTo>
                    <a:pt x="30" y="13"/>
                  </a:moveTo>
                  <a:lnTo>
                    <a:pt x="30" y="0"/>
                  </a:lnTo>
                  <a:lnTo>
                    <a:pt x="2" y="28"/>
                  </a:lnTo>
                  <a:lnTo>
                    <a:pt x="0" y="43"/>
                  </a:lnTo>
                  <a:lnTo>
                    <a:pt x="6" y="37"/>
                  </a:lnTo>
                  <a:lnTo>
                    <a:pt x="10" y="34"/>
                  </a:lnTo>
                  <a:lnTo>
                    <a:pt x="15" y="28"/>
                  </a:lnTo>
                  <a:lnTo>
                    <a:pt x="30" y="1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75" name="Freeform 847"/>
            <p:cNvSpPr/>
            <p:nvPr/>
          </p:nvSpPr>
          <p:spPr>
            <a:xfrm>
              <a:off x="3864" y="3301"/>
              <a:ext cx="10" cy="41"/>
            </a:xfrm>
            <a:custGeom>
              <a:avLst/>
              <a:gdLst>
                <a:gd name="txL" fmla="*/ 0 w 17"/>
                <a:gd name="txT" fmla="*/ 0 h 68"/>
                <a:gd name="txR" fmla="*/ 17 w 17"/>
                <a:gd name="txB" fmla="*/ 68 h 68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17" h="68">
                  <a:moveTo>
                    <a:pt x="16" y="0"/>
                  </a:moveTo>
                  <a:lnTo>
                    <a:pt x="16" y="3"/>
                  </a:lnTo>
                  <a:lnTo>
                    <a:pt x="16" y="9"/>
                  </a:lnTo>
                  <a:lnTo>
                    <a:pt x="14" y="34"/>
                  </a:lnTo>
                  <a:lnTo>
                    <a:pt x="0" y="67"/>
                  </a:lnTo>
                  <a:lnTo>
                    <a:pt x="1" y="38"/>
                  </a:lnTo>
                  <a:lnTo>
                    <a:pt x="1" y="26"/>
                  </a:lnTo>
                  <a:lnTo>
                    <a:pt x="16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76" name="Freeform 848"/>
            <p:cNvSpPr/>
            <p:nvPr/>
          </p:nvSpPr>
          <p:spPr>
            <a:xfrm>
              <a:off x="3862" y="3301"/>
              <a:ext cx="9" cy="11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16" y="16"/>
                  </a:moveTo>
                  <a:lnTo>
                    <a:pt x="0" y="13"/>
                  </a:lnTo>
                  <a:lnTo>
                    <a:pt x="16" y="0"/>
                  </a:lnTo>
                  <a:lnTo>
                    <a:pt x="16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77" name="Freeform 849"/>
            <p:cNvSpPr/>
            <p:nvPr/>
          </p:nvSpPr>
          <p:spPr>
            <a:xfrm>
              <a:off x="3854" y="3314"/>
              <a:ext cx="9" cy="33"/>
            </a:xfrm>
            <a:custGeom>
              <a:avLst/>
              <a:gdLst>
                <a:gd name="txL" fmla="*/ 0 w 17"/>
                <a:gd name="txT" fmla="*/ 0 h 55"/>
                <a:gd name="txR" fmla="*/ 17 w 17"/>
                <a:gd name="txB" fmla="*/ 55 h 55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7" h="55">
                  <a:moveTo>
                    <a:pt x="0" y="54"/>
                  </a:moveTo>
                  <a:lnTo>
                    <a:pt x="3" y="27"/>
                  </a:lnTo>
                  <a:lnTo>
                    <a:pt x="16" y="0"/>
                  </a:lnTo>
                  <a:lnTo>
                    <a:pt x="14" y="24"/>
                  </a:lnTo>
                  <a:lnTo>
                    <a:pt x="0" y="5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78" name="Freeform 850"/>
            <p:cNvSpPr/>
            <p:nvPr/>
          </p:nvSpPr>
          <p:spPr>
            <a:xfrm>
              <a:off x="3857" y="3317"/>
              <a:ext cx="10" cy="33"/>
            </a:xfrm>
            <a:custGeom>
              <a:avLst/>
              <a:gdLst>
                <a:gd name="txL" fmla="*/ 0 w 17"/>
                <a:gd name="txT" fmla="*/ 0 h 56"/>
                <a:gd name="txR" fmla="*/ 17 w 17"/>
                <a:gd name="txB" fmla="*/ 56 h 56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</a:cxnLst>
              <a:rect l="txL" t="txT" r="txR" b="txB"/>
              <a:pathLst>
                <a:path w="17" h="56">
                  <a:moveTo>
                    <a:pt x="6" y="28"/>
                  </a:moveTo>
                  <a:lnTo>
                    <a:pt x="1" y="18"/>
                  </a:lnTo>
                  <a:lnTo>
                    <a:pt x="1" y="26"/>
                  </a:lnTo>
                  <a:lnTo>
                    <a:pt x="3" y="33"/>
                  </a:lnTo>
                  <a:lnTo>
                    <a:pt x="0" y="45"/>
                  </a:lnTo>
                  <a:lnTo>
                    <a:pt x="0" y="55"/>
                  </a:lnTo>
                  <a:lnTo>
                    <a:pt x="6" y="39"/>
                  </a:lnTo>
                  <a:lnTo>
                    <a:pt x="13" y="55"/>
                  </a:lnTo>
                  <a:lnTo>
                    <a:pt x="14" y="47"/>
                  </a:lnTo>
                  <a:lnTo>
                    <a:pt x="7" y="33"/>
                  </a:lnTo>
                  <a:lnTo>
                    <a:pt x="16" y="11"/>
                  </a:lnTo>
                  <a:lnTo>
                    <a:pt x="16" y="0"/>
                  </a:lnTo>
                  <a:lnTo>
                    <a:pt x="6" y="2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79" name="Freeform 851"/>
            <p:cNvSpPr/>
            <p:nvPr/>
          </p:nvSpPr>
          <p:spPr>
            <a:xfrm>
              <a:off x="3853" y="3350"/>
              <a:ext cx="9" cy="22"/>
            </a:xfrm>
            <a:custGeom>
              <a:avLst/>
              <a:gdLst>
                <a:gd name="txL" fmla="*/ 0 w 17"/>
                <a:gd name="txT" fmla="*/ 0 h 36"/>
                <a:gd name="txR" fmla="*/ 17 w 17"/>
                <a:gd name="txB" fmla="*/ 36 h 36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0" y="1"/>
                </a:cxn>
              </a:cxnLst>
              <a:rect l="txL" t="txT" r="txR" b="txB"/>
              <a:pathLst>
                <a:path w="17" h="36">
                  <a:moveTo>
                    <a:pt x="0" y="27"/>
                  </a:moveTo>
                  <a:lnTo>
                    <a:pt x="0" y="35"/>
                  </a:lnTo>
                  <a:lnTo>
                    <a:pt x="16" y="5"/>
                  </a:lnTo>
                  <a:lnTo>
                    <a:pt x="16" y="0"/>
                  </a:lnTo>
                  <a:lnTo>
                    <a:pt x="0" y="27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80" name="Freeform 852"/>
            <p:cNvSpPr/>
            <p:nvPr/>
          </p:nvSpPr>
          <p:spPr>
            <a:xfrm>
              <a:off x="3832" y="3393"/>
              <a:ext cx="10" cy="12"/>
            </a:xfrm>
            <a:custGeom>
              <a:avLst/>
              <a:gdLst>
                <a:gd name="txL" fmla="*/ 0 w 17"/>
                <a:gd name="txT" fmla="*/ 0 h 20"/>
                <a:gd name="txR" fmla="*/ 17 w 17"/>
                <a:gd name="txB" fmla="*/ 20 h 20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20">
                  <a:moveTo>
                    <a:pt x="16" y="18"/>
                  </a:moveTo>
                  <a:lnTo>
                    <a:pt x="9" y="8"/>
                  </a:lnTo>
                  <a:lnTo>
                    <a:pt x="3" y="8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6" y="19"/>
                  </a:lnTo>
                  <a:lnTo>
                    <a:pt x="16" y="1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81" name="Freeform 853"/>
            <p:cNvSpPr/>
            <p:nvPr/>
          </p:nvSpPr>
          <p:spPr>
            <a:xfrm>
              <a:off x="3972" y="3431"/>
              <a:ext cx="45" cy="31"/>
            </a:xfrm>
            <a:custGeom>
              <a:avLst/>
              <a:gdLst>
                <a:gd name="txL" fmla="*/ 0 w 78"/>
                <a:gd name="txT" fmla="*/ 0 h 52"/>
                <a:gd name="txR" fmla="*/ 78 w 78"/>
                <a:gd name="txB" fmla="*/ 52 h 52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78" h="52">
                  <a:moveTo>
                    <a:pt x="0" y="51"/>
                  </a:moveTo>
                  <a:lnTo>
                    <a:pt x="23" y="1"/>
                  </a:lnTo>
                  <a:lnTo>
                    <a:pt x="77" y="0"/>
                  </a:lnTo>
                  <a:lnTo>
                    <a:pt x="74" y="9"/>
                  </a:lnTo>
                  <a:lnTo>
                    <a:pt x="32" y="11"/>
                  </a:lnTo>
                  <a:lnTo>
                    <a:pt x="13" y="51"/>
                  </a:lnTo>
                  <a:lnTo>
                    <a:pt x="0" y="5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82" name="Freeform 854"/>
            <p:cNvSpPr/>
            <p:nvPr/>
          </p:nvSpPr>
          <p:spPr>
            <a:xfrm>
              <a:off x="4029" y="3416"/>
              <a:ext cx="188" cy="47"/>
            </a:xfrm>
            <a:custGeom>
              <a:avLst/>
              <a:gdLst>
                <a:gd name="txL" fmla="*/ 0 w 328"/>
                <a:gd name="txT" fmla="*/ 0 h 79"/>
                <a:gd name="txR" fmla="*/ 328 w 328"/>
                <a:gd name="txB" fmla="*/ 79 h 7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28" h="79">
                  <a:moveTo>
                    <a:pt x="203" y="78"/>
                  </a:moveTo>
                  <a:lnTo>
                    <a:pt x="208" y="62"/>
                  </a:lnTo>
                  <a:lnTo>
                    <a:pt x="196" y="59"/>
                  </a:lnTo>
                  <a:lnTo>
                    <a:pt x="249" y="62"/>
                  </a:lnTo>
                  <a:lnTo>
                    <a:pt x="236" y="65"/>
                  </a:lnTo>
                  <a:lnTo>
                    <a:pt x="248" y="67"/>
                  </a:lnTo>
                  <a:lnTo>
                    <a:pt x="264" y="64"/>
                  </a:lnTo>
                  <a:lnTo>
                    <a:pt x="263" y="69"/>
                  </a:lnTo>
                  <a:lnTo>
                    <a:pt x="274" y="70"/>
                  </a:lnTo>
                  <a:lnTo>
                    <a:pt x="295" y="67"/>
                  </a:lnTo>
                  <a:lnTo>
                    <a:pt x="317" y="62"/>
                  </a:lnTo>
                  <a:lnTo>
                    <a:pt x="326" y="59"/>
                  </a:lnTo>
                  <a:lnTo>
                    <a:pt x="327" y="58"/>
                  </a:lnTo>
                  <a:lnTo>
                    <a:pt x="301" y="59"/>
                  </a:lnTo>
                  <a:lnTo>
                    <a:pt x="277" y="59"/>
                  </a:lnTo>
                  <a:lnTo>
                    <a:pt x="252" y="58"/>
                  </a:lnTo>
                  <a:lnTo>
                    <a:pt x="229" y="56"/>
                  </a:lnTo>
                  <a:lnTo>
                    <a:pt x="210" y="54"/>
                  </a:lnTo>
                  <a:lnTo>
                    <a:pt x="193" y="51"/>
                  </a:lnTo>
                  <a:lnTo>
                    <a:pt x="231" y="48"/>
                  </a:lnTo>
                  <a:lnTo>
                    <a:pt x="241" y="38"/>
                  </a:lnTo>
                  <a:lnTo>
                    <a:pt x="228" y="44"/>
                  </a:lnTo>
                  <a:lnTo>
                    <a:pt x="221" y="45"/>
                  </a:lnTo>
                  <a:lnTo>
                    <a:pt x="212" y="45"/>
                  </a:lnTo>
                  <a:lnTo>
                    <a:pt x="209" y="43"/>
                  </a:lnTo>
                  <a:lnTo>
                    <a:pt x="166" y="45"/>
                  </a:lnTo>
                  <a:lnTo>
                    <a:pt x="145" y="38"/>
                  </a:lnTo>
                  <a:lnTo>
                    <a:pt x="139" y="38"/>
                  </a:lnTo>
                  <a:lnTo>
                    <a:pt x="114" y="29"/>
                  </a:lnTo>
                  <a:lnTo>
                    <a:pt x="106" y="24"/>
                  </a:lnTo>
                  <a:lnTo>
                    <a:pt x="144" y="28"/>
                  </a:lnTo>
                  <a:lnTo>
                    <a:pt x="168" y="17"/>
                  </a:lnTo>
                  <a:lnTo>
                    <a:pt x="154" y="22"/>
                  </a:lnTo>
                  <a:lnTo>
                    <a:pt x="137" y="23"/>
                  </a:lnTo>
                  <a:lnTo>
                    <a:pt x="119" y="24"/>
                  </a:lnTo>
                  <a:lnTo>
                    <a:pt x="102" y="22"/>
                  </a:lnTo>
                  <a:lnTo>
                    <a:pt x="90" y="16"/>
                  </a:lnTo>
                  <a:lnTo>
                    <a:pt x="83" y="9"/>
                  </a:lnTo>
                  <a:lnTo>
                    <a:pt x="96" y="11"/>
                  </a:lnTo>
                  <a:lnTo>
                    <a:pt x="111" y="14"/>
                  </a:lnTo>
                  <a:lnTo>
                    <a:pt x="126" y="11"/>
                  </a:lnTo>
                  <a:lnTo>
                    <a:pt x="139" y="7"/>
                  </a:lnTo>
                  <a:lnTo>
                    <a:pt x="119" y="9"/>
                  </a:lnTo>
                  <a:lnTo>
                    <a:pt x="108" y="8"/>
                  </a:lnTo>
                  <a:lnTo>
                    <a:pt x="96" y="5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6" y="4"/>
                  </a:lnTo>
                  <a:lnTo>
                    <a:pt x="73" y="8"/>
                  </a:lnTo>
                  <a:lnTo>
                    <a:pt x="72" y="12"/>
                  </a:lnTo>
                  <a:lnTo>
                    <a:pt x="72" y="16"/>
                  </a:lnTo>
                  <a:lnTo>
                    <a:pt x="72" y="20"/>
                  </a:lnTo>
                  <a:lnTo>
                    <a:pt x="73" y="24"/>
                  </a:lnTo>
                  <a:lnTo>
                    <a:pt x="75" y="28"/>
                  </a:lnTo>
                  <a:lnTo>
                    <a:pt x="79" y="31"/>
                  </a:lnTo>
                  <a:lnTo>
                    <a:pt x="82" y="35"/>
                  </a:lnTo>
                  <a:lnTo>
                    <a:pt x="86" y="39"/>
                  </a:lnTo>
                  <a:lnTo>
                    <a:pt x="92" y="42"/>
                  </a:lnTo>
                  <a:lnTo>
                    <a:pt x="98" y="46"/>
                  </a:lnTo>
                  <a:lnTo>
                    <a:pt x="0" y="32"/>
                  </a:lnTo>
                  <a:lnTo>
                    <a:pt x="37" y="56"/>
                  </a:lnTo>
                  <a:lnTo>
                    <a:pt x="203" y="78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83" name="Freeform 855"/>
            <p:cNvSpPr/>
            <p:nvPr/>
          </p:nvSpPr>
          <p:spPr>
            <a:xfrm>
              <a:off x="3789" y="3453"/>
              <a:ext cx="11" cy="11"/>
            </a:xfrm>
            <a:custGeom>
              <a:avLst/>
              <a:gdLst>
                <a:gd name="txL" fmla="*/ 0 w 19"/>
                <a:gd name="txT" fmla="*/ 0 h 18"/>
                <a:gd name="txR" fmla="*/ 19 w 19"/>
                <a:gd name="txB" fmla="*/ 18 h 18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9" h="18">
                  <a:moveTo>
                    <a:pt x="0" y="3"/>
                  </a:moveTo>
                  <a:lnTo>
                    <a:pt x="5" y="3"/>
                  </a:lnTo>
                  <a:lnTo>
                    <a:pt x="10" y="4"/>
                  </a:lnTo>
                  <a:lnTo>
                    <a:pt x="13" y="8"/>
                  </a:lnTo>
                  <a:lnTo>
                    <a:pt x="18" y="17"/>
                  </a:lnTo>
                  <a:lnTo>
                    <a:pt x="13" y="0"/>
                  </a:lnTo>
                  <a:lnTo>
                    <a:pt x="6" y="2"/>
                  </a:lnTo>
                  <a:lnTo>
                    <a:pt x="0" y="3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84" name="Freeform 856"/>
            <p:cNvSpPr/>
            <p:nvPr/>
          </p:nvSpPr>
          <p:spPr>
            <a:xfrm>
              <a:off x="3797" y="3477"/>
              <a:ext cx="34" cy="42"/>
            </a:xfrm>
            <a:custGeom>
              <a:avLst/>
              <a:gdLst>
                <a:gd name="txL" fmla="*/ 0 w 58"/>
                <a:gd name="txT" fmla="*/ 0 h 71"/>
                <a:gd name="txR" fmla="*/ 58 w 58"/>
                <a:gd name="txB" fmla="*/ 71 h 71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58" h="71">
                  <a:moveTo>
                    <a:pt x="52" y="70"/>
                  </a:moveTo>
                  <a:lnTo>
                    <a:pt x="53" y="68"/>
                  </a:lnTo>
                  <a:lnTo>
                    <a:pt x="54" y="58"/>
                  </a:lnTo>
                  <a:lnTo>
                    <a:pt x="54" y="48"/>
                  </a:lnTo>
                  <a:lnTo>
                    <a:pt x="52" y="38"/>
                  </a:lnTo>
                  <a:lnTo>
                    <a:pt x="50" y="30"/>
                  </a:lnTo>
                  <a:lnTo>
                    <a:pt x="48" y="26"/>
                  </a:lnTo>
                  <a:lnTo>
                    <a:pt x="44" y="19"/>
                  </a:lnTo>
                  <a:lnTo>
                    <a:pt x="40" y="16"/>
                  </a:lnTo>
                  <a:lnTo>
                    <a:pt x="33" y="12"/>
                  </a:lnTo>
                  <a:lnTo>
                    <a:pt x="28" y="11"/>
                  </a:lnTo>
                  <a:lnTo>
                    <a:pt x="22" y="13"/>
                  </a:lnTo>
                  <a:lnTo>
                    <a:pt x="17" y="15"/>
                  </a:lnTo>
                  <a:lnTo>
                    <a:pt x="14" y="18"/>
                  </a:lnTo>
                  <a:lnTo>
                    <a:pt x="12" y="21"/>
                  </a:lnTo>
                  <a:lnTo>
                    <a:pt x="7" y="29"/>
                  </a:lnTo>
                  <a:lnTo>
                    <a:pt x="3" y="40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2" y="64"/>
                  </a:lnTo>
                  <a:lnTo>
                    <a:pt x="0" y="54"/>
                  </a:lnTo>
                  <a:lnTo>
                    <a:pt x="0" y="43"/>
                  </a:lnTo>
                  <a:lnTo>
                    <a:pt x="1" y="32"/>
                  </a:lnTo>
                  <a:lnTo>
                    <a:pt x="3" y="23"/>
                  </a:lnTo>
                  <a:lnTo>
                    <a:pt x="8" y="14"/>
                  </a:lnTo>
                  <a:lnTo>
                    <a:pt x="12" y="8"/>
                  </a:lnTo>
                  <a:lnTo>
                    <a:pt x="17" y="3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3" y="0"/>
                  </a:lnTo>
                  <a:lnTo>
                    <a:pt x="40" y="3"/>
                  </a:lnTo>
                  <a:lnTo>
                    <a:pt x="46" y="8"/>
                  </a:lnTo>
                  <a:lnTo>
                    <a:pt x="50" y="14"/>
                  </a:lnTo>
                  <a:lnTo>
                    <a:pt x="53" y="21"/>
                  </a:lnTo>
                  <a:lnTo>
                    <a:pt x="55" y="27"/>
                  </a:lnTo>
                  <a:lnTo>
                    <a:pt x="57" y="37"/>
                  </a:lnTo>
                  <a:lnTo>
                    <a:pt x="57" y="49"/>
                  </a:lnTo>
                  <a:lnTo>
                    <a:pt x="56" y="59"/>
                  </a:lnTo>
                  <a:lnTo>
                    <a:pt x="54" y="65"/>
                  </a:lnTo>
                  <a:lnTo>
                    <a:pt x="52" y="7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85" name="Freeform 857"/>
            <p:cNvSpPr/>
            <p:nvPr/>
          </p:nvSpPr>
          <p:spPr>
            <a:xfrm>
              <a:off x="3802" y="3500"/>
              <a:ext cx="22" cy="33"/>
            </a:xfrm>
            <a:custGeom>
              <a:avLst/>
              <a:gdLst>
                <a:gd name="txL" fmla="*/ 0 w 39"/>
                <a:gd name="txT" fmla="*/ 0 h 54"/>
                <a:gd name="txR" fmla="*/ 39 w 39"/>
                <a:gd name="txB" fmla="*/ 54 h 54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39" h="54">
                  <a:moveTo>
                    <a:pt x="7" y="0"/>
                  </a:moveTo>
                  <a:lnTo>
                    <a:pt x="5" y="8"/>
                  </a:lnTo>
                  <a:lnTo>
                    <a:pt x="5" y="17"/>
                  </a:lnTo>
                  <a:lnTo>
                    <a:pt x="8" y="25"/>
                  </a:lnTo>
                  <a:lnTo>
                    <a:pt x="10" y="30"/>
                  </a:lnTo>
                  <a:lnTo>
                    <a:pt x="14" y="34"/>
                  </a:lnTo>
                  <a:lnTo>
                    <a:pt x="18" y="37"/>
                  </a:lnTo>
                  <a:lnTo>
                    <a:pt x="23" y="37"/>
                  </a:lnTo>
                  <a:lnTo>
                    <a:pt x="29" y="35"/>
                  </a:lnTo>
                  <a:lnTo>
                    <a:pt x="32" y="31"/>
                  </a:lnTo>
                  <a:lnTo>
                    <a:pt x="35" y="25"/>
                  </a:lnTo>
                  <a:lnTo>
                    <a:pt x="37" y="19"/>
                  </a:lnTo>
                  <a:lnTo>
                    <a:pt x="38" y="6"/>
                  </a:lnTo>
                  <a:lnTo>
                    <a:pt x="38" y="26"/>
                  </a:lnTo>
                  <a:lnTo>
                    <a:pt x="38" y="31"/>
                  </a:lnTo>
                  <a:lnTo>
                    <a:pt x="37" y="39"/>
                  </a:lnTo>
                  <a:lnTo>
                    <a:pt x="35" y="45"/>
                  </a:lnTo>
                  <a:lnTo>
                    <a:pt x="31" y="50"/>
                  </a:lnTo>
                  <a:lnTo>
                    <a:pt x="26" y="52"/>
                  </a:lnTo>
                  <a:lnTo>
                    <a:pt x="20" y="53"/>
                  </a:lnTo>
                  <a:lnTo>
                    <a:pt x="12" y="51"/>
                  </a:lnTo>
                  <a:lnTo>
                    <a:pt x="8" y="48"/>
                  </a:lnTo>
                  <a:lnTo>
                    <a:pt x="4" y="45"/>
                  </a:lnTo>
                  <a:lnTo>
                    <a:pt x="0" y="40"/>
                  </a:lnTo>
                  <a:lnTo>
                    <a:pt x="0" y="37"/>
                  </a:lnTo>
                  <a:lnTo>
                    <a:pt x="1" y="31"/>
                  </a:lnTo>
                  <a:lnTo>
                    <a:pt x="2" y="20"/>
                  </a:lnTo>
                  <a:lnTo>
                    <a:pt x="4" y="10"/>
                  </a:lnTo>
                  <a:lnTo>
                    <a:pt x="7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86" name="Freeform 858"/>
            <p:cNvSpPr/>
            <p:nvPr/>
          </p:nvSpPr>
          <p:spPr>
            <a:xfrm>
              <a:off x="3777" y="3504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0" y="1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7" h="17">
                  <a:moveTo>
                    <a:pt x="0" y="14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16"/>
                  </a:lnTo>
                  <a:lnTo>
                    <a:pt x="0" y="1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87" name="Freeform 859"/>
            <p:cNvSpPr/>
            <p:nvPr/>
          </p:nvSpPr>
          <p:spPr>
            <a:xfrm>
              <a:off x="3776" y="3488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0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7" h="17">
                  <a:moveTo>
                    <a:pt x="0" y="4"/>
                  </a:moveTo>
                  <a:lnTo>
                    <a:pt x="0" y="16"/>
                  </a:lnTo>
                  <a:lnTo>
                    <a:pt x="4" y="10"/>
                  </a:lnTo>
                  <a:lnTo>
                    <a:pt x="8" y="7"/>
                  </a:lnTo>
                  <a:lnTo>
                    <a:pt x="16" y="5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88" name="Freeform 860"/>
            <p:cNvSpPr/>
            <p:nvPr/>
          </p:nvSpPr>
          <p:spPr>
            <a:xfrm>
              <a:off x="3976" y="3431"/>
              <a:ext cx="190" cy="101"/>
            </a:xfrm>
            <a:custGeom>
              <a:avLst/>
              <a:gdLst>
                <a:gd name="txL" fmla="*/ 0 w 332"/>
                <a:gd name="txT" fmla="*/ 0 h 169"/>
                <a:gd name="txR" fmla="*/ 332 w 332"/>
                <a:gd name="txB" fmla="*/ 169 h 169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2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2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332" h="169">
                  <a:moveTo>
                    <a:pt x="184" y="125"/>
                  </a:moveTo>
                  <a:lnTo>
                    <a:pt x="183" y="127"/>
                  </a:lnTo>
                  <a:lnTo>
                    <a:pt x="180" y="126"/>
                  </a:lnTo>
                  <a:lnTo>
                    <a:pt x="171" y="115"/>
                  </a:lnTo>
                  <a:lnTo>
                    <a:pt x="113" y="115"/>
                  </a:lnTo>
                  <a:lnTo>
                    <a:pt x="114" y="118"/>
                  </a:lnTo>
                  <a:lnTo>
                    <a:pt x="112" y="121"/>
                  </a:lnTo>
                  <a:lnTo>
                    <a:pt x="101" y="120"/>
                  </a:lnTo>
                  <a:lnTo>
                    <a:pt x="98" y="127"/>
                  </a:lnTo>
                  <a:lnTo>
                    <a:pt x="106" y="127"/>
                  </a:lnTo>
                  <a:lnTo>
                    <a:pt x="111" y="129"/>
                  </a:lnTo>
                  <a:lnTo>
                    <a:pt x="109" y="134"/>
                  </a:lnTo>
                  <a:lnTo>
                    <a:pt x="105" y="134"/>
                  </a:lnTo>
                  <a:lnTo>
                    <a:pt x="96" y="131"/>
                  </a:lnTo>
                  <a:lnTo>
                    <a:pt x="93" y="137"/>
                  </a:lnTo>
                  <a:lnTo>
                    <a:pt x="101" y="140"/>
                  </a:lnTo>
                  <a:lnTo>
                    <a:pt x="102" y="144"/>
                  </a:lnTo>
                  <a:lnTo>
                    <a:pt x="99" y="147"/>
                  </a:lnTo>
                  <a:lnTo>
                    <a:pt x="89" y="142"/>
                  </a:lnTo>
                  <a:lnTo>
                    <a:pt x="85" y="147"/>
                  </a:lnTo>
                  <a:lnTo>
                    <a:pt x="91" y="152"/>
                  </a:lnTo>
                  <a:lnTo>
                    <a:pt x="90" y="154"/>
                  </a:lnTo>
                  <a:lnTo>
                    <a:pt x="87" y="155"/>
                  </a:lnTo>
                  <a:lnTo>
                    <a:pt x="81" y="150"/>
                  </a:lnTo>
                  <a:lnTo>
                    <a:pt x="77" y="152"/>
                  </a:lnTo>
                  <a:lnTo>
                    <a:pt x="74" y="154"/>
                  </a:lnTo>
                  <a:lnTo>
                    <a:pt x="71" y="155"/>
                  </a:lnTo>
                  <a:lnTo>
                    <a:pt x="67" y="156"/>
                  </a:lnTo>
                  <a:lnTo>
                    <a:pt x="63" y="158"/>
                  </a:lnTo>
                  <a:lnTo>
                    <a:pt x="59" y="159"/>
                  </a:lnTo>
                  <a:lnTo>
                    <a:pt x="56" y="160"/>
                  </a:lnTo>
                  <a:lnTo>
                    <a:pt x="52" y="160"/>
                  </a:lnTo>
                  <a:lnTo>
                    <a:pt x="48" y="161"/>
                  </a:lnTo>
                  <a:lnTo>
                    <a:pt x="44" y="161"/>
                  </a:lnTo>
                  <a:lnTo>
                    <a:pt x="40" y="161"/>
                  </a:lnTo>
                  <a:lnTo>
                    <a:pt x="36" y="161"/>
                  </a:lnTo>
                  <a:lnTo>
                    <a:pt x="32" y="160"/>
                  </a:lnTo>
                  <a:lnTo>
                    <a:pt x="28" y="159"/>
                  </a:lnTo>
                  <a:lnTo>
                    <a:pt x="24" y="158"/>
                  </a:lnTo>
                  <a:lnTo>
                    <a:pt x="21" y="158"/>
                  </a:lnTo>
                  <a:lnTo>
                    <a:pt x="17" y="156"/>
                  </a:lnTo>
                  <a:lnTo>
                    <a:pt x="13" y="155"/>
                  </a:lnTo>
                  <a:lnTo>
                    <a:pt x="10" y="154"/>
                  </a:lnTo>
                  <a:lnTo>
                    <a:pt x="8" y="152"/>
                  </a:lnTo>
                  <a:lnTo>
                    <a:pt x="7" y="148"/>
                  </a:lnTo>
                  <a:lnTo>
                    <a:pt x="0" y="155"/>
                  </a:lnTo>
                  <a:lnTo>
                    <a:pt x="1" y="155"/>
                  </a:lnTo>
                  <a:lnTo>
                    <a:pt x="4" y="157"/>
                  </a:lnTo>
                  <a:lnTo>
                    <a:pt x="8" y="159"/>
                  </a:lnTo>
                  <a:lnTo>
                    <a:pt x="11" y="161"/>
                  </a:lnTo>
                  <a:lnTo>
                    <a:pt x="15" y="162"/>
                  </a:lnTo>
                  <a:lnTo>
                    <a:pt x="19" y="164"/>
                  </a:lnTo>
                  <a:lnTo>
                    <a:pt x="23" y="165"/>
                  </a:lnTo>
                  <a:lnTo>
                    <a:pt x="27" y="166"/>
                  </a:lnTo>
                  <a:lnTo>
                    <a:pt x="31" y="167"/>
                  </a:lnTo>
                  <a:lnTo>
                    <a:pt x="36" y="167"/>
                  </a:lnTo>
                  <a:lnTo>
                    <a:pt x="40" y="168"/>
                  </a:lnTo>
                  <a:lnTo>
                    <a:pt x="44" y="168"/>
                  </a:lnTo>
                  <a:lnTo>
                    <a:pt x="48" y="168"/>
                  </a:lnTo>
                  <a:lnTo>
                    <a:pt x="53" y="168"/>
                  </a:lnTo>
                  <a:lnTo>
                    <a:pt x="57" y="167"/>
                  </a:lnTo>
                  <a:lnTo>
                    <a:pt x="61" y="167"/>
                  </a:lnTo>
                  <a:lnTo>
                    <a:pt x="65" y="166"/>
                  </a:lnTo>
                  <a:lnTo>
                    <a:pt x="69" y="165"/>
                  </a:lnTo>
                  <a:lnTo>
                    <a:pt x="74" y="165"/>
                  </a:lnTo>
                  <a:lnTo>
                    <a:pt x="82" y="163"/>
                  </a:lnTo>
                  <a:lnTo>
                    <a:pt x="88" y="163"/>
                  </a:lnTo>
                  <a:lnTo>
                    <a:pt x="94" y="164"/>
                  </a:lnTo>
                  <a:lnTo>
                    <a:pt x="101" y="163"/>
                  </a:lnTo>
                  <a:lnTo>
                    <a:pt x="102" y="160"/>
                  </a:lnTo>
                  <a:lnTo>
                    <a:pt x="106" y="160"/>
                  </a:lnTo>
                  <a:lnTo>
                    <a:pt x="111" y="158"/>
                  </a:lnTo>
                  <a:lnTo>
                    <a:pt x="123" y="157"/>
                  </a:lnTo>
                  <a:lnTo>
                    <a:pt x="128" y="155"/>
                  </a:lnTo>
                  <a:lnTo>
                    <a:pt x="135" y="154"/>
                  </a:lnTo>
                  <a:lnTo>
                    <a:pt x="134" y="150"/>
                  </a:lnTo>
                  <a:lnTo>
                    <a:pt x="135" y="147"/>
                  </a:lnTo>
                  <a:lnTo>
                    <a:pt x="131" y="144"/>
                  </a:lnTo>
                  <a:lnTo>
                    <a:pt x="126" y="143"/>
                  </a:lnTo>
                  <a:lnTo>
                    <a:pt x="123" y="141"/>
                  </a:lnTo>
                  <a:lnTo>
                    <a:pt x="119" y="141"/>
                  </a:lnTo>
                  <a:lnTo>
                    <a:pt x="111" y="138"/>
                  </a:lnTo>
                  <a:lnTo>
                    <a:pt x="108" y="138"/>
                  </a:lnTo>
                  <a:lnTo>
                    <a:pt x="105" y="138"/>
                  </a:lnTo>
                  <a:lnTo>
                    <a:pt x="134" y="129"/>
                  </a:lnTo>
                  <a:lnTo>
                    <a:pt x="160" y="131"/>
                  </a:lnTo>
                  <a:lnTo>
                    <a:pt x="176" y="137"/>
                  </a:lnTo>
                  <a:lnTo>
                    <a:pt x="176" y="135"/>
                  </a:lnTo>
                  <a:lnTo>
                    <a:pt x="166" y="131"/>
                  </a:lnTo>
                  <a:lnTo>
                    <a:pt x="175" y="130"/>
                  </a:lnTo>
                  <a:lnTo>
                    <a:pt x="176" y="135"/>
                  </a:lnTo>
                  <a:lnTo>
                    <a:pt x="176" y="137"/>
                  </a:lnTo>
                  <a:lnTo>
                    <a:pt x="183" y="141"/>
                  </a:lnTo>
                  <a:lnTo>
                    <a:pt x="190" y="140"/>
                  </a:lnTo>
                  <a:lnTo>
                    <a:pt x="188" y="136"/>
                  </a:lnTo>
                  <a:lnTo>
                    <a:pt x="184" y="131"/>
                  </a:lnTo>
                  <a:lnTo>
                    <a:pt x="188" y="131"/>
                  </a:lnTo>
                  <a:lnTo>
                    <a:pt x="193" y="136"/>
                  </a:lnTo>
                  <a:lnTo>
                    <a:pt x="188" y="136"/>
                  </a:lnTo>
                  <a:lnTo>
                    <a:pt x="190" y="140"/>
                  </a:lnTo>
                  <a:lnTo>
                    <a:pt x="195" y="141"/>
                  </a:lnTo>
                  <a:lnTo>
                    <a:pt x="214" y="139"/>
                  </a:lnTo>
                  <a:lnTo>
                    <a:pt x="218" y="141"/>
                  </a:lnTo>
                  <a:lnTo>
                    <a:pt x="221" y="141"/>
                  </a:lnTo>
                  <a:lnTo>
                    <a:pt x="223" y="143"/>
                  </a:lnTo>
                  <a:lnTo>
                    <a:pt x="331" y="143"/>
                  </a:lnTo>
                  <a:lnTo>
                    <a:pt x="265" y="108"/>
                  </a:lnTo>
                  <a:lnTo>
                    <a:pt x="216" y="108"/>
                  </a:lnTo>
                  <a:lnTo>
                    <a:pt x="219" y="107"/>
                  </a:lnTo>
                  <a:lnTo>
                    <a:pt x="209" y="89"/>
                  </a:lnTo>
                  <a:lnTo>
                    <a:pt x="202" y="92"/>
                  </a:lnTo>
                  <a:lnTo>
                    <a:pt x="210" y="108"/>
                  </a:lnTo>
                  <a:lnTo>
                    <a:pt x="198" y="112"/>
                  </a:lnTo>
                  <a:lnTo>
                    <a:pt x="169" y="58"/>
                  </a:lnTo>
                  <a:lnTo>
                    <a:pt x="176" y="55"/>
                  </a:lnTo>
                  <a:lnTo>
                    <a:pt x="146" y="0"/>
                  </a:lnTo>
                  <a:lnTo>
                    <a:pt x="141" y="1"/>
                  </a:lnTo>
                  <a:lnTo>
                    <a:pt x="164" y="44"/>
                  </a:lnTo>
                  <a:lnTo>
                    <a:pt x="160" y="47"/>
                  </a:lnTo>
                  <a:lnTo>
                    <a:pt x="172" y="79"/>
                  </a:lnTo>
                  <a:lnTo>
                    <a:pt x="168" y="63"/>
                  </a:lnTo>
                  <a:lnTo>
                    <a:pt x="187" y="101"/>
                  </a:lnTo>
                  <a:lnTo>
                    <a:pt x="183" y="100"/>
                  </a:lnTo>
                  <a:lnTo>
                    <a:pt x="172" y="79"/>
                  </a:lnTo>
                  <a:lnTo>
                    <a:pt x="168" y="81"/>
                  </a:lnTo>
                  <a:lnTo>
                    <a:pt x="170" y="87"/>
                  </a:lnTo>
                  <a:lnTo>
                    <a:pt x="176" y="90"/>
                  </a:lnTo>
                  <a:lnTo>
                    <a:pt x="180" y="106"/>
                  </a:lnTo>
                  <a:lnTo>
                    <a:pt x="177" y="112"/>
                  </a:lnTo>
                  <a:lnTo>
                    <a:pt x="184" y="125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89" name="Line 861"/>
            <p:cNvSpPr/>
            <p:nvPr/>
          </p:nvSpPr>
          <p:spPr>
            <a:xfrm flipH="1">
              <a:off x="3937" y="3422"/>
              <a:ext cx="7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990" name="Line 862"/>
            <p:cNvSpPr/>
            <p:nvPr/>
          </p:nvSpPr>
          <p:spPr>
            <a:xfrm flipH="1">
              <a:off x="3949" y="3413"/>
              <a:ext cx="7" cy="0"/>
            </a:xfrm>
            <a:prstGeom prst="line">
              <a:avLst/>
            </a:prstGeom>
            <a:ln w="127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991" name="Freeform 863"/>
            <p:cNvSpPr/>
            <p:nvPr/>
          </p:nvSpPr>
          <p:spPr>
            <a:xfrm>
              <a:off x="3925" y="3384"/>
              <a:ext cx="10" cy="16"/>
            </a:xfrm>
            <a:custGeom>
              <a:avLst/>
              <a:gdLst>
                <a:gd name="txL" fmla="*/ 0 w 17"/>
                <a:gd name="txT" fmla="*/ 0 h 27"/>
                <a:gd name="txR" fmla="*/ 17 w 17"/>
                <a:gd name="txB" fmla="*/ 27 h 27"/>
              </a:gdLst>
              <a:ahLst/>
              <a:cxnLst>
                <a:cxn ang="0">
                  <a:pos x="0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17" h="27">
                  <a:moveTo>
                    <a:pt x="0" y="25"/>
                  </a:moveTo>
                  <a:lnTo>
                    <a:pt x="10" y="26"/>
                  </a:lnTo>
                  <a:lnTo>
                    <a:pt x="16" y="1"/>
                  </a:lnTo>
                  <a:lnTo>
                    <a:pt x="5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92" name="Freeform 864"/>
            <p:cNvSpPr/>
            <p:nvPr/>
          </p:nvSpPr>
          <p:spPr>
            <a:xfrm>
              <a:off x="3931" y="3440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0" y="0"/>
                  </a:moveTo>
                  <a:lnTo>
                    <a:pt x="2" y="1"/>
                  </a:lnTo>
                  <a:lnTo>
                    <a:pt x="8" y="4"/>
                  </a:lnTo>
                  <a:lnTo>
                    <a:pt x="13" y="11"/>
                  </a:lnTo>
                  <a:lnTo>
                    <a:pt x="16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93" name="Freeform 865"/>
            <p:cNvSpPr/>
            <p:nvPr/>
          </p:nvSpPr>
          <p:spPr>
            <a:xfrm>
              <a:off x="3937" y="3440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17" h="17">
                  <a:moveTo>
                    <a:pt x="16" y="16"/>
                  </a:moveTo>
                  <a:lnTo>
                    <a:pt x="16" y="9"/>
                  </a:lnTo>
                  <a:lnTo>
                    <a:pt x="5" y="2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94" name="Freeform 866"/>
            <p:cNvSpPr/>
            <p:nvPr/>
          </p:nvSpPr>
          <p:spPr>
            <a:xfrm>
              <a:off x="3924" y="3442"/>
              <a:ext cx="10" cy="10"/>
            </a:xfrm>
            <a:custGeom>
              <a:avLst/>
              <a:gdLst>
                <a:gd name="txL" fmla="*/ 0 w 17"/>
                <a:gd name="txT" fmla="*/ 0 h 17"/>
                <a:gd name="txR" fmla="*/ 17 w 17"/>
                <a:gd name="txB" fmla="*/ 17 h 17"/>
              </a:gdLst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17" h="17">
                  <a:moveTo>
                    <a:pt x="0" y="0"/>
                  </a:moveTo>
                  <a:lnTo>
                    <a:pt x="4" y="2"/>
                  </a:lnTo>
                  <a:lnTo>
                    <a:pt x="8" y="5"/>
                  </a:lnTo>
                  <a:lnTo>
                    <a:pt x="9" y="10"/>
                  </a:lnTo>
                  <a:lnTo>
                    <a:pt x="16" y="16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12700" cap="rnd" cmpd="sng">
              <a:solidFill>
                <a:srgbClr val="000000">
                  <a:alpha val="100000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95" name="Line 867"/>
            <p:cNvSpPr/>
            <p:nvPr/>
          </p:nvSpPr>
          <p:spPr>
            <a:xfrm>
              <a:off x="3276" y="1797"/>
              <a:ext cx="363" cy="0"/>
            </a:xfrm>
            <a:prstGeom prst="line">
              <a:avLst/>
            </a:prstGeom>
            <a:ln w="508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996" name="Freeform 868"/>
            <p:cNvSpPr/>
            <p:nvPr/>
          </p:nvSpPr>
          <p:spPr>
            <a:xfrm>
              <a:off x="3628" y="1760"/>
              <a:ext cx="35" cy="74"/>
            </a:xfrm>
            <a:custGeom>
              <a:avLst/>
              <a:gdLst>
                <a:gd name="txL" fmla="*/ 0 w 62"/>
                <a:gd name="txT" fmla="*/ 0 h 125"/>
                <a:gd name="txR" fmla="*/ 62 w 62"/>
                <a:gd name="txB" fmla="*/ 125 h 125"/>
              </a:gdLst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0" y="0"/>
                </a:cxn>
              </a:cxnLst>
              <a:rect l="txL" t="txT" r="txR" b="txB"/>
              <a:pathLst>
                <a:path w="62" h="125">
                  <a:moveTo>
                    <a:pt x="0" y="0"/>
                  </a:moveTo>
                  <a:lnTo>
                    <a:pt x="61" y="62"/>
                  </a:lnTo>
                  <a:lnTo>
                    <a:pt x="0" y="124"/>
                  </a:lnTo>
                  <a:lnTo>
                    <a:pt x="20" y="62"/>
                  </a:lnTo>
                  <a:lnTo>
                    <a:pt x="0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97" name="Line 869"/>
            <p:cNvSpPr/>
            <p:nvPr/>
          </p:nvSpPr>
          <p:spPr>
            <a:xfrm>
              <a:off x="4288" y="1783"/>
              <a:ext cx="442" cy="0"/>
            </a:xfrm>
            <a:prstGeom prst="line">
              <a:avLst/>
            </a:prstGeom>
            <a:ln w="508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8998" name="Freeform 870"/>
            <p:cNvSpPr/>
            <p:nvPr/>
          </p:nvSpPr>
          <p:spPr>
            <a:xfrm>
              <a:off x="4265" y="1746"/>
              <a:ext cx="36" cy="74"/>
            </a:xfrm>
            <a:custGeom>
              <a:avLst/>
              <a:gdLst>
                <a:gd name="txL" fmla="*/ 0 w 62"/>
                <a:gd name="txT" fmla="*/ 0 h 125"/>
                <a:gd name="txR" fmla="*/ 62 w 62"/>
                <a:gd name="txB" fmla="*/ 125 h 125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62" h="125">
                  <a:moveTo>
                    <a:pt x="61" y="124"/>
                  </a:moveTo>
                  <a:lnTo>
                    <a:pt x="0" y="62"/>
                  </a:lnTo>
                  <a:lnTo>
                    <a:pt x="61" y="0"/>
                  </a:lnTo>
                  <a:lnTo>
                    <a:pt x="40" y="62"/>
                  </a:lnTo>
                  <a:lnTo>
                    <a:pt x="61" y="12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999" name="Line 871"/>
            <p:cNvSpPr/>
            <p:nvPr/>
          </p:nvSpPr>
          <p:spPr>
            <a:xfrm>
              <a:off x="3976" y="2225"/>
              <a:ext cx="0" cy="190"/>
            </a:xfrm>
            <a:prstGeom prst="line">
              <a:avLst/>
            </a:prstGeom>
            <a:ln w="508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9000" name="Freeform 872"/>
            <p:cNvSpPr/>
            <p:nvPr/>
          </p:nvSpPr>
          <p:spPr>
            <a:xfrm>
              <a:off x="3942" y="2403"/>
              <a:ext cx="70" cy="37"/>
            </a:xfrm>
            <a:custGeom>
              <a:avLst/>
              <a:gdLst>
                <a:gd name="txL" fmla="*/ 0 w 122"/>
                <a:gd name="txT" fmla="*/ 0 h 63"/>
                <a:gd name="txR" fmla="*/ 122 w 122"/>
                <a:gd name="txB" fmla="*/ 63 h 63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122" h="63">
                  <a:moveTo>
                    <a:pt x="121" y="0"/>
                  </a:moveTo>
                  <a:lnTo>
                    <a:pt x="60" y="62"/>
                  </a:lnTo>
                  <a:lnTo>
                    <a:pt x="0" y="0"/>
                  </a:lnTo>
                  <a:lnTo>
                    <a:pt x="60" y="21"/>
                  </a:lnTo>
                  <a:lnTo>
                    <a:pt x="121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001" name="Line 873"/>
            <p:cNvSpPr/>
            <p:nvPr/>
          </p:nvSpPr>
          <p:spPr>
            <a:xfrm>
              <a:off x="3945" y="3077"/>
              <a:ext cx="0" cy="134"/>
            </a:xfrm>
            <a:prstGeom prst="line">
              <a:avLst/>
            </a:prstGeom>
            <a:ln w="762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9002" name="Freeform 874"/>
            <p:cNvSpPr/>
            <p:nvPr/>
          </p:nvSpPr>
          <p:spPr>
            <a:xfrm>
              <a:off x="3892" y="3192"/>
              <a:ext cx="106" cy="56"/>
            </a:xfrm>
            <a:custGeom>
              <a:avLst/>
              <a:gdLst>
                <a:gd name="txL" fmla="*/ 0 w 184"/>
                <a:gd name="txT" fmla="*/ 0 h 94"/>
                <a:gd name="txR" fmla="*/ 184 w 184"/>
                <a:gd name="txB" fmla="*/ 94 h 94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0" y="0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184" h="94">
                  <a:moveTo>
                    <a:pt x="183" y="0"/>
                  </a:moveTo>
                  <a:lnTo>
                    <a:pt x="92" y="93"/>
                  </a:lnTo>
                  <a:lnTo>
                    <a:pt x="0" y="0"/>
                  </a:lnTo>
                  <a:lnTo>
                    <a:pt x="92" y="31"/>
                  </a:lnTo>
                  <a:lnTo>
                    <a:pt x="183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003" name="Line 875"/>
            <p:cNvSpPr/>
            <p:nvPr/>
          </p:nvSpPr>
          <p:spPr>
            <a:xfrm>
              <a:off x="3217" y="2163"/>
              <a:ext cx="467" cy="414"/>
            </a:xfrm>
            <a:prstGeom prst="line">
              <a:avLst/>
            </a:prstGeom>
            <a:ln w="508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9004" name="Freeform 876"/>
            <p:cNvSpPr/>
            <p:nvPr/>
          </p:nvSpPr>
          <p:spPr>
            <a:xfrm>
              <a:off x="3653" y="2540"/>
              <a:ext cx="49" cy="57"/>
            </a:xfrm>
            <a:custGeom>
              <a:avLst/>
              <a:gdLst>
                <a:gd name="txL" fmla="*/ 0 w 86"/>
                <a:gd name="txT" fmla="*/ 0 h 96"/>
                <a:gd name="txR" fmla="*/ 86 w 86"/>
                <a:gd name="txB" fmla="*/ 96 h 96"/>
              </a:gdLst>
              <a:ahLst/>
              <a:cxnLst>
                <a:cxn ang="0">
                  <a:pos x="1" y="0"/>
                </a:cxn>
                <a:cxn ang="0">
                  <a:pos x="1" y="1"/>
                </a:cxn>
                <a:cxn ang="0">
                  <a:pos x="0" y="1"/>
                </a:cxn>
                <a:cxn ang="0">
                  <a:pos x="1" y="1"/>
                </a:cxn>
                <a:cxn ang="0">
                  <a:pos x="1" y="0"/>
                </a:cxn>
              </a:cxnLst>
              <a:rect l="txL" t="txT" r="txR" b="txB"/>
              <a:pathLst>
                <a:path w="86" h="96">
                  <a:moveTo>
                    <a:pt x="77" y="0"/>
                  </a:moveTo>
                  <a:lnTo>
                    <a:pt x="85" y="87"/>
                  </a:lnTo>
                  <a:lnTo>
                    <a:pt x="0" y="95"/>
                  </a:lnTo>
                  <a:lnTo>
                    <a:pt x="54" y="61"/>
                  </a:lnTo>
                  <a:lnTo>
                    <a:pt x="77" y="0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005" name="Line 877"/>
            <p:cNvSpPr/>
            <p:nvPr/>
          </p:nvSpPr>
          <p:spPr>
            <a:xfrm flipH="1">
              <a:off x="4244" y="2177"/>
              <a:ext cx="538" cy="401"/>
            </a:xfrm>
            <a:prstGeom prst="line">
              <a:avLst/>
            </a:prstGeom>
            <a:ln w="508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9006" name="Freeform 878"/>
            <p:cNvSpPr/>
            <p:nvPr/>
          </p:nvSpPr>
          <p:spPr>
            <a:xfrm>
              <a:off x="4225" y="2541"/>
              <a:ext cx="50" cy="61"/>
            </a:xfrm>
            <a:custGeom>
              <a:avLst/>
              <a:gdLst>
                <a:gd name="txL" fmla="*/ 0 w 86"/>
                <a:gd name="txT" fmla="*/ 0 h 102"/>
                <a:gd name="txR" fmla="*/ 86 w 86"/>
                <a:gd name="txB" fmla="*/ 102 h 102"/>
              </a:gdLst>
              <a:ahLst/>
              <a:cxnLst>
                <a:cxn ang="0">
                  <a:pos x="1" y="1"/>
                </a:cxn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</a:cxnLst>
              <a:rect l="txL" t="txT" r="txR" b="txB"/>
              <a:pathLst>
                <a:path w="86" h="102">
                  <a:moveTo>
                    <a:pt x="85" y="101"/>
                  </a:moveTo>
                  <a:lnTo>
                    <a:pt x="0" y="86"/>
                  </a:lnTo>
                  <a:lnTo>
                    <a:pt x="15" y="0"/>
                  </a:lnTo>
                  <a:lnTo>
                    <a:pt x="33" y="62"/>
                  </a:lnTo>
                  <a:lnTo>
                    <a:pt x="85" y="101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007" name="Line 879"/>
            <p:cNvSpPr/>
            <p:nvPr/>
          </p:nvSpPr>
          <p:spPr>
            <a:xfrm flipV="1">
              <a:off x="4049" y="3093"/>
              <a:ext cx="0" cy="133"/>
            </a:xfrm>
            <a:prstGeom prst="line">
              <a:avLst/>
            </a:prstGeom>
            <a:ln w="76200" cap="flat" cmpd="sng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49008" name="Freeform 880"/>
            <p:cNvSpPr/>
            <p:nvPr/>
          </p:nvSpPr>
          <p:spPr>
            <a:xfrm>
              <a:off x="3997" y="3055"/>
              <a:ext cx="105" cy="57"/>
            </a:xfrm>
            <a:custGeom>
              <a:avLst/>
              <a:gdLst>
                <a:gd name="txL" fmla="*/ 0 w 184"/>
                <a:gd name="txT" fmla="*/ 0 h 95"/>
                <a:gd name="txR" fmla="*/ 184 w 184"/>
                <a:gd name="txB" fmla="*/ 95 h 95"/>
              </a:gdLst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1" y="1"/>
                </a:cxn>
                <a:cxn ang="0">
                  <a:pos x="1" y="1"/>
                </a:cxn>
                <a:cxn ang="0">
                  <a:pos x="0" y="1"/>
                </a:cxn>
              </a:cxnLst>
              <a:rect l="txL" t="txT" r="txR" b="txB"/>
              <a:pathLst>
                <a:path w="184" h="95">
                  <a:moveTo>
                    <a:pt x="0" y="94"/>
                  </a:moveTo>
                  <a:lnTo>
                    <a:pt x="91" y="0"/>
                  </a:lnTo>
                  <a:lnTo>
                    <a:pt x="183" y="94"/>
                  </a:lnTo>
                  <a:lnTo>
                    <a:pt x="91" y="63"/>
                  </a:lnTo>
                  <a:lnTo>
                    <a:pt x="0" y="94"/>
                  </a:lnTo>
                </a:path>
              </a:pathLst>
            </a:custGeom>
            <a:solidFill>
              <a:srgbClr val="CCFFFF">
                <a:alpha val="100000"/>
              </a:srgbClr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009" name="Rectangle 881"/>
            <p:cNvSpPr/>
            <p:nvPr/>
          </p:nvSpPr>
          <p:spPr>
            <a:xfrm>
              <a:off x="3950" y="3416"/>
              <a:ext cx="90" cy="48"/>
            </a:xfrm>
            <a:prstGeom prst="rect">
              <a:avLst/>
            </a:prstGeom>
            <a:solidFill>
              <a:srgbClr val="CCFFFF"/>
            </a:solidFill>
            <a:ln w="12700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49010" name="Rectangle 882"/>
            <p:cNvSpPr/>
            <p:nvPr/>
          </p:nvSpPr>
          <p:spPr>
            <a:xfrm>
              <a:off x="3600" y="3697"/>
              <a:ext cx="846" cy="133"/>
            </a:xfrm>
            <a:prstGeom prst="rect">
              <a:avLst/>
            </a:prstGeom>
            <a:solidFill>
              <a:srgbClr val="CCFFFF"/>
            </a:solidFill>
            <a:ln w="9525">
              <a:noFill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/>
              <a:r>
                <a:rPr lang="zh-CN" altLang="en-US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变 量 施 肥 技 术 </a:t>
              </a:r>
              <a:r>
                <a:rPr lang="en-US" altLang="zh-CN" sz="1400" b="1" dirty="0">
                  <a:solidFill>
                    <a:srgbClr val="000000"/>
                  </a:solidFill>
                  <a:latin typeface="Calibri" panose="020F0502020204030204" pitchFamily="34" charset="0"/>
                </a:rPr>
                <a:t>VRA Fertilization</a:t>
              </a: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>
          <a:xfrm>
            <a:off x="600075" y="1092200"/>
            <a:ext cx="7924800" cy="300038"/>
          </a:xfrm>
          <a:ln/>
        </p:spPr>
        <p:txBody>
          <a:bodyPr vert="horz" wrap="square" lIns="91440" tIns="45720" rIns="91440" bIns="45720" anchor="ctr"/>
          <a:lstStyle/>
          <a:p>
            <a:endParaRPr lang="zh-CN" altLang="en-US" dirty="0"/>
          </a:p>
        </p:txBody>
      </p:sp>
      <p:pic>
        <p:nvPicPr>
          <p:cNvPr id="49155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图片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79" name="Rectangle 3"/>
          <p:cNvSpPr/>
          <p:nvPr/>
        </p:nvSpPr>
        <p:spPr>
          <a:xfrm>
            <a:off x="0" y="0"/>
            <a:ext cx="9144000" cy="765175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  <p:txBody>
          <a:bodyPr wrap="none" anchor="ctr"/>
          <a:lstStyle/>
          <a:p>
            <a:pPr rtl="1"/>
            <a:r>
              <a:rPr lang="en-US" altLang="zh-CN" sz="4000" b="1" dirty="0">
                <a:solidFill>
                  <a:srgbClr val="FFFFCC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Soil Moisture Monitoring </a:t>
            </a:r>
            <a:r>
              <a:rPr lang="en-US" altLang="zh-CN" sz="4400" b="1" dirty="0">
                <a:solidFill>
                  <a:srgbClr val="FFFFCC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endParaRPr lang="en-US" altLang="zh-CN" sz="1400" b="1" dirty="0">
              <a:solidFill>
                <a:srgbClr val="FFFFCC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20130315-墒情信息2013年第04期（全国农技中心农技信息第11期）-春耕期间的全国土壤墒情状况图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7388" y="0"/>
            <a:ext cx="4646612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3" name="Picture 5" descr="20120326-墒情信息2012年第04期（农技信息2012年第8期）春耕期间的全国土壤墒情附图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700"/>
            <a:ext cx="4572000" cy="3232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4" name="Picture 6" descr="20120515-墒情信息2012年第07期（农技信息2012年第17期）夏播期间全国主要农区土壤墒情状况图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875"/>
            <a:ext cx="4646613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5" name="Picture 7" descr="20120907-墒情信息2012年第13期（农技信息2012年第31期）秋冬种期间全国土壤墒情状况图（彩色）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3571875"/>
            <a:ext cx="4648200" cy="3286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IMG_007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288" y="1557338"/>
            <a:ext cx="3617912" cy="48244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227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00438"/>
            <a:ext cx="3816350" cy="2860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8" name="Rectangle 2"/>
          <p:cNvSpPr>
            <a:spLocks noGrp="1"/>
          </p:cNvSpPr>
          <p:nvPr>
            <p:ph type="title"/>
          </p:nvPr>
        </p:nvSpPr>
        <p:spPr>
          <a:xfrm>
            <a:off x="323850" y="981075"/>
            <a:ext cx="8229600" cy="436563"/>
          </a:xfrm>
          <a:ln/>
        </p:spPr>
        <p:txBody>
          <a:bodyPr vert="horz" wrap="square" lIns="91440" tIns="45720" rIns="91440" bIns="45720" anchor="ctr"/>
          <a:lstStyle/>
          <a:p>
            <a:pPr eaLnBrk="1" hangingPunct="1"/>
            <a:r>
              <a:rPr lang="en-US" altLang="zh-CN" dirty="0"/>
              <a:t>Eddy Covariance and surface renewal</a:t>
            </a:r>
            <a:endParaRPr lang="en-AU" altLang="zh-CN" dirty="0"/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hina 2006 1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863" y="333375"/>
            <a:ext cx="2463800" cy="3311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1" name="Picture 3" descr="P103073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19438" y="333375"/>
            <a:ext cx="2435225" cy="3382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2" name="Picture 4" descr="P103076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7338" y="3860800"/>
            <a:ext cx="3455987" cy="269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3" name="Picture 5" descr="P10308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84863" y="404813"/>
            <a:ext cx="2038350" cy="2830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4" name="Picture 6" descr="P10308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43325" y="3789363"/>
            <a:ext cx="2068513" cy="2871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5" name="Picture 7" descr="tif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92825" y="3789363"/>
            <a:ext cx="2865438" cy="28813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6" name="Rectangle 8"/>
          <p:cNvSpPr/>
          <p:nvPr/>
        </p:nvSpPr>
        <p:spPr>
          <a:xfrm>
            <a:off x="6369050" y="5805488"/>
            <a:ext cx="2557463" cy="91598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>
            <a:spAutoFit/>
          </a:bodyPr>
          <a:lstStyle/>
          <a:p>
            <a:pPr marL="85725"/>
            <a:r>
              <a:rPr lang="en-US" altLang="zh-CN" dirty="0">
                <a:latin typeface="Calibri" panose="020F0502020204030204" pitchFamily="34" charset="0"/>
                <a:cs typeface="Arial" panose="020B0604020202020204" pitchFamily="34" charset="0"/>
              </a:rPr>
              <a:t>Remote sensing to estimate LAI, land use and yield</a:t>
            </a:r>
            <a:endParaRPr lang="en-US" altLang="zh-CN" dirty="0"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274" name="Object 2"/>
          <p:cNvGraphicFramePr>
            <a:graphicFrameLocks/>
          </p:cNvGraphicFramePr>
          <p:nvPr>
            <p:ph idx="1"/>
          </p:nvPr>
        </p:nvGraphicFramePr>
        <p:xfrm>
          <a:off x="533400" y="1295400"/>
          <a:ext cx="8077200" cy="5167313"/>
        </p:xfrm>
        <a:graphic>
          <a:graphicData uri="http://schemas.openxmlformats.org/presentationml/2006/ole">
            <p:oleObj spid="_x0000_s56321" r:id="rId3" imgW="5475351" imgH="3504057" progId="">
              <p:embed/>
            </p:oleObj>
          </a:graphicData>
        </a:graphic>
      </p:graphicFrame>
      <p:sp>
        <p:nvSpPr>
          <p:cNvPr id="54275" name="Rectangle 3"/>
          <p:cNvSpPr/>
          <p:nvPr/>
        </p:nvSpPr>
        <p:spPr>
          <a:xfrm>
            <a:off x="457200" y="533400"/>
            <a:ext cx="8077200" cy="750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30000"/>
              </a:spcBef>
              <a:buClr>
                <a:srgbClr val="99FF33"/>
              </a:buClr>
              <a:buSzPct val="130000"/>
              <a:buFont typeface="Wingdings" panose="05000000000000000000" pitchFamily="2" charset="2"/>
            </a:pPr>
            <a:r>
              <a:rPr lang="zh-CN" altLang="en-US" sz="3600" b="1" dirty="0">
                <a:solidFill>
                  <a:srgbClr val="0000FF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基于物联网的设施节水农业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7650" y="4367213"/>
            <a:ext cx="3816350" cy="2490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299" name="图片 9" descr="C:\Users\admin\秦维彩\相片\新建文件夹 (2)\DSC_3712.jpg"/>
          <p:cNvPicPr>
            <a:picLocks noChangeAspect="1"/>
          </p:cNvPicPr>
          <p:nvPr/>
        </p:nvPicPr>
        <p:blipFill>
          <a:blip r:embed="rId3" cstate="print"/>
          <a:srcRect l="10892" t="9219" r="11826"/>
          <a:stretch>
            <a:fillRect/>
          </a:stretch>
        </p:blipFill>
        <p:spPr>
          <a:xfrm>
            <a:off x="0" y="0"/>
            <a:ext cx="3582988" cy="289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0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0"/>
            <a:ext cx="3657600" cy="2770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1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398963"/>
            <a:ext cx="3581400" cy="2459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2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81200" y="1981200"/>
            <a:ext cx="4824413" cy="3159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ctrTitle"/>
          </p:nvPr>
        </p:nvSpPr>
        <p:spPr>
          <a:xfrm>
            <a:off x="0" y="333375"/>
            <a:ext cx="9144000" cy="1470025"/>
          </a:xfrm>
          <a:ln/>
        </p:spPr>
        <p:txBody>
          <a:bodyPr vert="horz" wrap="square" lIns="91440" tIns="45720" rIns="91440" bIns="45720" anchor="ctr"/>
          <a:lstStyle>
            <a:lvl1pPr lvl="0">
              <a:buClrTx/>
              <a:buSzTx/>
              <a:buFontTx/>
              <a:defRPr/>
            </a:lvl1pPr>
          </a:lstStyle>
          <a:p>
            <a:pPr lvl="0"/>
            <a:r>
              <a:rPr lang="zh-CN" altLang="en-US" sz="4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当前农业大形势</a:t>
            </a:r>
          </a:p>
        </p:txBody>
      </p:sp>
      <p:sp>
        <p:nvSpPr>
          <p:cNvPr id="19459" name="副标题 2"/>
          <p:cNvSpPr>
            <a:spLocks noGrp="1"/>
          </p:cNvSpPr>
          <p:nvPr>
            <p:ph type="subTitle"/>
          </p:nvPr>
        </p:nvSpPr>
        <p:spPr>
          <a:xfrm>
            <a:off x="0" y="1557338"/>
            <a:ext cx="9144000" cy="1641475"/>
          </a:xfrm>
          <a:ln/>
        </p:spPr>
        <p:txBody>
          <a:bodyPr vert="horz" wrap="square" lIns="91440" tIns="45720" rIns="91440" bIns="45720" anchor="t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>
              <a:buFontTx/>
              <a:buNone/>
            </a:pPr>
            <a:r>
              <a:rPr lang="zh-CN" altLang="en-US" sz="40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产业兴旺</a:t>
            </a:r>
            <a:endParaRPr lang="en-US" altLang="zh-CN" sz="40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40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生态宜居</a:t>
            </a:r>
            <a:endParaRPr lang="en-US" altLang="zh-CN" sz="40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40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乡风文明</a:t>
            </a:r>
            <a:endParaRPr lang="en-US" altLang="zh-CN" sz="40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40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治理有效</a:t>
            </a:r>
            <a:endParaRPr lang="en-US" altLang="zh-CN" sz="40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40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生活富裕</a:t>
            </a:r>
            <a:endParaRPr lang="en-US" altLang="zh-CN" sz="40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48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乡村振兴战略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 eaLnBrk="1" hangingPunct="1"/>
            <a:endParaRPr lang="zh-CN" altLang="zh-CN" dirty="0"/>
          </a:p>
        </p:txBody>
      </p:sp>
      <p:sp>
        <p:nvSpPr>
          <p:cNvPr id="56323" name="Rectangle 3"/>
          <p:cNvSpPr>
            <a:spLocks noGrp="1" noRot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/>
            <a:endParaRPr lang="zh-CN" altLang="zh-CN" dirty="0"/>
          </a:p>
        </p:txBody>
      </p:sp>
      <p:pic>
        <p:nvPicPr>
          <p:cNvPr id="56324" name="Picture 4" descr="电动泵注肥----山东省招远市石门孟家葡萄园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/>
          </p:cNvSpPr>
          <p:nvPr>
            <p:ph type="title"/>
          </p:nvPr>
        </p:nvSpPr>
        <p:spPr>
          <a:ln/>
        </p:spPr>
        <p:txBody>
          <a:bodyPr vert="horz" wrap="square" lIns="91440" tIns="45720" rIns="91440" bIns="45720" anchor="ctr"/>
          <a:lstStyle/>
          <a:p>
            <a:pPr eaLnBrk="1" hangingPunct="1"/>
            <a:endParaRPr lang="zh-CN" altLang="zh-CN" dirty="0"/>
          </a:p>
        </p:txBody>
      </p:sp>
      <p:sp>
        <p:nvSpPr>
          <p:cNvPr id="57347" name="Rectangle 3"/>
          <p:cNvSpPr>
            <a:spLocks noGrp="1" noRot="1"/>
          </p:cNvSpPr>
          <p:nvPr>
            <p:ph idx="1"/>
          </p:nvPr>
        </p:nvSpPr>
        <p:spPr>
          <a:ln/>
        </p:spPr>
        <p:txBody>
          <a:bodyPr vert="horz" wrap="square" lIns="91440" tIns="45720" rIns="91440" bIns="45720" anchor="t"/>
          <a:lstStyle/>
          <a:p>
            <a:pPr eaLnBrk="1" hangingPunct="1"/>
            <a:endParaRPr lang="zh-CN" altLang="zh-CN" dirty="0"/>
          </a:p>
        </p:txBody>
      </p:sp>
      <p:pic>
        <p:nvPicPr>
          <p:cNvPr id="57348" name="Picture 4" descr="“肥滴佳”灌溉施肥控制系统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575"/>
            <a:ext cx="9144000" cy="6802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图片 3" descr="效果图2白底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7775" y="-100012"/>
            <a:ext cx="6911975" cy="683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图片 6" descr="QQ截图2016110714054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350" y="519113"/>
            <a:ext cx="6516688" cy="5634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5" name="矩形 30"/>
          <p:cNvSpPr/>
          <p:nvPr/>
        </p:nvSpPr>
        <p:spPr>
          <a:xfrm>
            <a:off x="2752725" y="5775325"/>
            <a:ext cx="3817938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两个数据平台对接</a:t>
            </a:r>
          </a:p>
        </p:txBody>
      </p:sp>
      <p:sp>
        <p:nvSpPr>
          <p:cNvPr id="59396" name="矩形 3"/>
          <p:cNvSpPr/>
          <p:nvPr/>
        </p:nvSpPr>
        <p:spPr>
          <a:xfrm>
            <a:off x="6804025" y="6308725"/>
            <a:ext cx="2038350" cy="3698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dirty="0">
                <a:latin typeface="Andalus" panose="02020603050405020304" pitchFamily="18" charset="-78"/>
                <a:ea typeface="Andalus" panose="02020603050405020304" pitchFamily="18" charset="-78"/>
              </a:rPr>
              <a:t>——</a:t>
            </a:r>
            <a:r>
              <a:rPr lang="zh-CN" altLang="en-US" dirty="0">
                <a:latin typeface="Calibri" panose="020F0502020204030204" pitchFamily="34" charset="0"/>
              </a:rPr>
              <a:t>高祥照，</a:t>
            </a:r>
            <a:r>
              <a:rPr lang="en-US" altLang="zh-CN" dirty="0">
                <a:latin typeface="Calibri" panose="020F0502020204030204" pitchFamily="34" charset="0"/>
              </a:rPr>
              <a:t>2017</a:t>
            </a:r>
            <a:endParaRPr lang="zh-CN" altLang="en-US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矩形 2"/>
          <p:cNvSpPr/>
          <p:nvPr/>
        </p:nvSpPr>
        <p:spPr>
          <a:xfrm>
            <a:off x="684213" y="1989138"/>
            <a:ext cx="7704137" cy="3416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3600" dirty="0">
                <a:latin typeface="Calibri" panose="020F0502020204030204" pitchFamily="34" charset="0"/>
              </a:rPr>
              <a:t>        </a:t>
            </a:r>
            <a:r>
              <a:rPr lang="zh-CN" altLang="zh-CN" sz="3600" dirty="0">
                <a:latin typeface="Calibri" panose="020F0502020204030204" pitchFamily="34" charset="0"/>
              </a:rPr>
              <a:t>设计“掌上下单、网上指导、共享配肥、就近服务”测土配方施肥新模式，并指导试点实施。为科学施肥技术发展再次开创新途径。</a:t>
            </a:r>
            <a:endParaRPr lang="en-US" altLang="zh-CN" sz="3600" dirty="0">
              <a:latin typeface="Calibri" panose="020F0502020204030204" pitchFamily="34" charset="0"/>
            </a:endParaRPr>
          </a:p>
          <a:p>
            <a:endParaRPr lang="en-US" altLang="zh-CN" sz="3600" dirty="0">
              <a:latin typeface="Calibri" panose="020F0502020204030204" pitchFamily="34" charset="0"/>
            </a:endParaRPr>
          </a:p>
          <a:p>
            <a:r>
              <a:rPr lang="en-US" altLang="zh-CN" sz="3600" dirty="0">
                <a:latin typeface="Calibri" panose="020F0502020204030204" pitchFamily="34" charset="0"/>
              </a:rPr>
              <a:t>			      </a:t>
            </a:r>
            <a:r>
              <a:rPr lang="en-US" altLang="zh-CN" sz="3600" dirty="0">
                <a:latin typeface="Andalus" panose="02020603050405020304" pitchFamily="18" charset="-78"/>
                <a:ea typeface="Andalus" panose="02020603050405020304" pitchFamily="18" charset="-78"/>
              </a:rPr>
              <a:t>——</a:t>
            </a:r>
            <a:r>
              <a:rPr lang="zh-CN" altLang="en-US" sz="3600" dirty="0">
                <a:latin typeface="Calibri" panose="020F0502020204030204" pitchFamily="34" charset="0"/>
              </a:rPr>
              <a:t>高祥照，</a:t>
            </a:r>
            <a:r>
              <a:rPr lang="en-US" altLang="zh-CN" sz="3600" dirty="0">
                <a:latin typeface="Calibri" panose="020F0502020204030204" pitchFamily="34" charset="0"/>
              </a:rPr>
              <a:t>2017</a:t>
            </a:r>
            <a:endParaRPr lang="zh-CN" altLang="zh-CN" sz="36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标题 3"/>
          <p:cNvSpPr>
            <a:spLocks noGrp="1"/>
          </p:cNvSpPr>
          <p:nvPr>
            <p:ph type="ctrTitle"/>
          </p:nvPr>
        </p:nvSpPr>
        <p:spPr>
          <a:xfrm>
            <a:off x="3836988" y="446088"/>
            <a:ext cx="5326062" cy="1470025"/>
          </a:xfrm>
          <a:ln/>
        </p:spPr>
        <p:txBody>
          <a:bodyPr vert="horz" wrap="square" lIns="91440" tIns="45720" rIns="91440" bIns="45720" anchor="ctr"/>
          <a:lstStyle/>
          <a:p>
            <a:pPr>
              <a:buClrTx/>
              <a:buSzTx/>
              <a:buFontTx/>
            </a:pPr>
            <a:r>
              <a:rPr lang="zh-CN" altLang="en-US" sz="8800" dirty="0">
                <a:solidFill>
                  <a:srgbClr val="0000CC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炭化</a:t>
            </a:r>
          </a:p>
        </p:txBody>
      </p:sp>
      <p:pic>
        <p:nvPicPr>
          <p:cNvPr id="61443" name="Picture 2" descr="https://timgsa.baidu.com/timg?image&amp;quality=80&amp;size=b9999_10000&amp;sec=1504243487536&amp;di=eb51bda2191e773c854b774a1fd76e06&amp;imgtype=0&amp;src=http%3A%2F%2Fimg3.dns4.cn%2Fheropic%2F86067%2Fp2%2F20160712102243_3687_zs_s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35500" y="1916113"/>
            <a:ext cx="3671888" cy="4819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4" name="Picture 6" descr="https://timgsa.baidu.com/timg?image&amp;quality=80&amp;size=b9999_10000&amp;sec=1504243594834&amp;di=44d0bb377588d3b62a7bc0e49bee8ab4&amp;imgtype=0&amp;src=http%3A%2F%2Fimg2.nongji360.com%2Fn%2Fnews%2F2017%2F0614%2F1721499073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925" y="3789363"/>
            <a:ext cx="3794125" cy="2946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5" name="Picture 8" descr="https://timgsa.baidu.com/timg?image&amp;quality=80&amp;size=b9999_10000&amp;sec=1504243674087&amp;di=3f494456d04c1023bbbd0d6d9455c6db&amp;imgtype=0&amp;src=http%3A%2F%2Ffile.youboy.com%2Fa%2F14%2F91%2F56%2F8%2F22438518.jpg%3F150x15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6250" y="549275"/>
            <a:ext cx="3675063" cy="30876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466" name="Object 2"/>
          <p:cNvGraphicFramePr>
            <a:graphicFrameLocks/>
          </p:cNvGraphicFramePr>
          <p:nvPr/>
        </p:nvGraphicFramePr>
        <p:xfrm>
          <a:off x="0" y="0"/>
          <a:ext cx="9144000" cy="6843713"/>
        </p:xfrm>
        <a:graphic>
          <a:graphicData uri="http://schemas.openxmlformats.org/presentationml/2006/ole">
            <p:oleObj spid="_x0000_s71681" r:id="rId3" imgW="5095800" imgH="3381480" progId="PowerPoint.Slide.8">
              <p:embed/>
            </p:oleObj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47813" y="692150"/>
            <a:ext cx="7704138" cy="56943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2015"/>
              <a:defRPr/>
            </a:pP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智慧监测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调控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2010"/>
              <a:defRPr/>
            </a:pP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旱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作农业、加厚地膜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2009 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肥料形态含量助剂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2009"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智能墒情监测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2009  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水肥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一体化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2006"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二维码名片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2005 </a:t>
            </a:r>
            <a:r>
              <a:rPr kumimoji="0" lang="en-US" altLang="zh-CN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zh-CN" alt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土壤有机质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提升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2004 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测土配方施肥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2002"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节水节肥节药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2001 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缓控释肥</a:t>
            </a:r>
            <a:r>
              <a:rPr kumimoji="0" lang="zh-CN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研究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与推广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2001 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无公害农产品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2000"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沃土工程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2000 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肥料双交会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1998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精准农业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1996"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第一个网站上线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1995  </a:t>
            </a:r>
            <a:r>
              <a:rPr kumimoji="0" lang="zh-CN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土壤保水剂（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TC</a:t>
            </a:r>
            <a:r>
              <a:rPr kumimoji="0" lang="zh-CN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）的研究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1995 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补钾工程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lain" startAt="1992"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土壤肥料数据中心、专家系统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1992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“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3414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”田间试验、全国施肥状况调查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1990 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有机肥资源调查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1989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平衡施肥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1989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农业综合开发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1988 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中低产田改良利用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1988 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土壤监测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1984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 编制优化肥料配方程序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1983  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编制计算机施肥程序</a:t>
            </a:r>
            <a:endParaRPr kumimoji="0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pa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476250"/>
            <a:ext cx="7086600" cy="708025"/>
          </a:xfrm>
        </p:spPr>
        <p:txBody>
          <a:bodyPr vert="horz" wrap="square" lIns="92075" tIns="46038" rIns="92075" bIns="46038" numCol="1" anchor="ctr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On Farm Construction</a:t>
            </a:r>
          </a:p>
        </p:txBody>
      </p:sp>
      <p:grpSp>
        <p:nvGrpSpPr>
          <p:cNvPr id="65539" name="Group 11"/>
          <p:cNvGrpSpPr/>
          <p:nvPr/>
        </p:nvGrpSpPr>
        <p:grpSpPr>
          <a:xfrm>
            <a:off x="0" y="1520825"/>
            <a:ext cx="9144000" cy="5337175"/>
            <a:chOff x="317" y="958"/>
            <a:chExt cx="5148" cy="2608"/>
          </a:xfrm>
        </p:grpSpPr>
        <p:pic>
          <p:nvPicPr>
            <p:cNvPr id="65540" name="Picture 5" descr="橡胶坝技术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7" y="981"/>
              <a:ext cx="1701" cy="120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5541" name="Picture 6" descr="Image2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18" y="981"/>
              <a:ext cx="1723" cy="122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5542" name="Picture 7" descr="Image2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41" y="958"/>
              <a:ext cx="1723" cy="123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5543" name="Picture 8" descr="FIELD4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" y="2205"/>
              <a:ext cx="1701" cy="135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5544" name="Picture 9" descr="FIELD2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18" y="2205"/>
              <a:ext cx="1723" cy="13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5545" name="Picture 10" descr="田间闸管系统在农田灌溉中应用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41" y="2160"/>
              <a:ext cx="1724" cy="1406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标题 1"/>
          <p:cNvSpPr>
            <a:spLocks noGrp="1"/>
          </p:cNvSpPr>
          <p:nvPr>
            <p:ph type="ctrTitle"/>
          </p:nvPr>
        </p:nvSpPr>
        <p:spPr>
          <a:xfrm>
            <a:off x="687388" y="692150"/>
            <a:ext cx="7772400" cy="1470025"/>
          </a:xfrm>
          <a:ln/>
        </p:spPr>
        <p:txBody>
          <a:bodyPr vert="horz" wrap="square" lIns="91440" tIns="45720" rIns="91440" bIns="45720" anchor="ctr"/>
          <a:lstStyle>
            <a:lvl1pPr lvl="0">
              <a:buClrTx/>
              <a:buSzTx/>
              <a:buFontTx/>
              <a:defRPr/>
            </a:lvl1pPr>
          </a:lstStyle>
          <a:p>
            <a:pPr lvl="0"/>
            <a:r>
              <a:rPr lang="zh-CN" altLang="en-US" sz="4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当前农业大形势</a:t>
            </a:r>
          </a:p>
        </p:txBody>
      </p:sp>
      <p:sp>
        <p:nvSpPr>
          <p:cNvPr id="20483" name="副标题 2"/>
          <p:cNvSpPr>
            <a:spLocks noGrp="1"/>
          </p:cNvSpPr>
          <p:nvPr>
            <p:ph type="subTitle"/>
          </p:nvPr>
        </p:nvSpPr>
        <p:spPr>
          <a:xfrm>
            <a:off x="0" y="1874838"/>
            <a:ext cx="9144000" cy="1641475"/>
          </a:xfrm>
          <a:ln/>
        </p:spPr>
        <p:txBody>
          <a:bodyPr vert="horz" wrap="square" lIns="91440" tIns="45720" rIns="91440" bIns="45720" anchor="t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>
              <a:buFontTx/>
              <a:buNone/>
            </a:pPr>
            <a:r>
              <a:rPr lang="zh-CN" altLang="en-US" sz="8000" dirty="0">
                <a:solidFill>
                  <a:srgbClr val="0000FF"/>
                </a:solidFill>
                <a:ea typeface="华文新魏" panose="02010800040101010101" pitchFamily="2" charset="-122"/>
              </a:rPr>
              <a:t>粮食连年丰收</a:t>
            </a:r>
            <a:endParaRPr lang="en-US" altLang="zh-CN" sz="80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48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农产品质量稳定提高</a:t>
            </a:r>
            <a:endParaRPr lang="en-US" altLang="zh-CN" sz="48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48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农民收入持续增长</a:t>
            </a:r>
            <a:endParaRPr lang="en-US" altLang="zh-CN" sz="48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48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农业生态环境不断改善</a:t>
            </a:r>
            <a:endParaRPr lang="en-US" altLang="zh-CN" sz="4800" dirty="0">
              <a:solidFill>
                <a:srgbClr val="0000FF"/>
              </a:solidFill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>
          <a:xfrm>
            <a:off x="107950" y="115888"/>
            <a:ext cx="8856663" cy="936625"/>
          </a:xfrm>
          <a:ln/>
        </p:spPr>
        <p:txBody>
          <a:bodyPr vert="horz" wrap="square" lIns="91440" tIns="45720" rIns="91440" bIns="45720" anchor="ctr"/>
          <a:lstStyle/>
          <a:p>
            <a:pPr>
              <a:lnSpc>
                <a:spcPct val="80000"/>
              </a:lnSpc>
            </a:pPr>
            <a:r>
              <a:rPr lang="zh-CN" altLang="en-US" sz="3200" dirty="0">
                <a:latin typeface="华文细黑" panose="02010600040101010101" pitchFamily="2" charset="-122"/>
                <a:ea typeface="黑体" panose="02010609060101010101" pitchFamily="49" charset="-122"/>
              </a:rPr>
              <a:t>基于二维码的</a:t>
            </a:r>
            <a:r>
              <a:rPr lang="zh-CN" altLang="zh-CN" sz="3200" dirty="0">
                <a:latin typeface="华文细黑" panose="02010600040101010101" pitchFamily="2" charset="-122"/>
                <a:ea typeface="黑体" panose="02010609060101010101" pitchFamily="49" charset="-122"/>
              </a:rPr>
              <a:t>“</a:t>
            </a:r>
            <a:r>
              <a:rPr lang="zh-CN" altLang="zh-CN" sz="3200" dirty="0">
                <a:ea typeface="黑体" panose="02010609060101010101" pitchFamily="49" charset="-122"/>
              </a:rPr>
              <a:t>从农田到餐桌</a:t>
            </a:r>
            <a:r>
              <a:rPr lang="zh-CN" altLang="zh-CN" sz="3200" dirty="0">
                <a:latin typeface="华文细黑" panose="02010600040101010101" pitchFamily="2" charset="-122"/>
                <a:ea typeface="黑体" panose="02010609060101010101" pitchFamily="49" charset="-122"/>
              </a:rPr>
              <a:t>”</a:t>
            </a:r>
            <a:r>
              <a:rPr lang="zh-CN" altLang="zh-CN" sz="3200" dirty="0">
                <a:ea typeface="黑体" panose="02010609060101010101" pitchFamily="49" charset="-122"/>
              </a:rPr>
              <a:t>的</a:t>
            </a:r>
            <a:r>
              <a:rPr lang="zh-CN" altLang="en-US" sz="3200" dirty="0">
                <a:ea typeface="黑体" panose="02010609060101010101" pitchFamily="49" charset="-122"/>
              </a:rPr>
              <a:t/>
            </a:r>
            <a:br>
              <a:rPr lang="zh-CN" altLang="en-US" sz="3200" dirty="0">
                <a:ea typeface="黑体" panose="02010609060101010101" pitchFamily="49" charset="-122"/>
              </a:rPr>
            </a:br>
            <a:r>
              <a:rPr lang="zh-CN" altLang="zh-CN" sz="3200" dirty="0">
                <a:ea typeface="黑体" panose="02010609060101010101" pitchFamily="49" charset="-122"/>
              </a:rPr>
              <a:t>全程</a:t>
            </a:r>
            <a:r>
              <a:rPr lang="zh-CN" altLang="en-US" sz="3200" dirty="0">
                <a:ea typeface="黑体" panose="02010609060101010101" pitchFamily="49" charset="-122"/>
              </a:rPr>
              <a:t>物流及</a:t>
            </a:r>
            <a:r>
              <a:rPr lang="zh-CN" altLang="zh-CN" sz="3200" dirty="0">
                <a:ea typeface="黑体" panose="02010609060101010101" pitchFamily="49" charset="-122"/>
              </a:rPr>
              <a:t>质量</a:t>
            </a:r>
            <a:r>
              <a:rPr lang="zh-CN" altLang="en-US" sz="3200" dirty="0">
                <a:ea typeface="黑体" panose="02010609060101010101" pitchFamily="49" charset="-122"/>
              </a:rPr>
              <a:t>追溯</a:t>
            </a:r>
          </a:p>
        </p:txBody>
      </p:sp>
      <p:grpSp>
        <p:nvGrpSpPr>
          <p:cNvPr id="66563" name="Group 3"/>
          <p:cNvGrpSpPr/>
          <p:nvPr/>
        </p:nvGrpSpPr>
        <p:grpSpPr>
          <a:xfrm>
            <a:off x="107950" y="1152525"/>
            <a:ext cx="8964613" cy="5732463"/>
            <a:chOff x="113" y="73"/>
            <a:chExt cx="5647" cy="3611"/>
          </a:xfrm>
        </p:grpSpPr>
        <p:sp>
          <p:nvSpPr>
            <p:cNvPr id="66564" name="Text Box 4"/>
            <p:cNvSpPr txBox="1"/>
            <p:nvPr/>
          </p:nvSpPr>
          <p:spPr>
            <a:xfrm>
              <a:off x="1746" y="934"/>
              <a:ext cx="816" cy="118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 eaLnBrk="1" hangingPunct="1"/>
              <a:r>
                <a:rPr lang="zh-CN" altLang="en-US" sz="2000" b="1" dirty="0">
                  <a:solidFill>
                    <a:srgbClr val="000066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农  场</a:t>
              </a:r>
            </a:p>
            <a:p>
              <a:pPr eaLnBrk="1" hangingPunct="1"/>
              <a:r>
                <a:rPr lang="en-US" altLang="zh-CN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1) </a:t>
              </a:r>
              <a:r>
                <a:rPr lang="zh-CN" altLang="en-US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种子</a:t>
              </a:r>
            </a:p>
            <a:p>
              <a:pPr eaLnBrk="1" hangingPunct="1"/>
              <a:r>
                <a:rPr lang="en-US" altLang="zh-CN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2) </a:t>
              </a:r>
              <a:r>
                <a:rPr lang="zh-CN" altLang="en-US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化肥 </a:t>
              </a:r>
            </a:p>
            <a:p>
              <a:pPr eaLnBrk="1" hangingPunct="1"/>
              <a:r>
                <a:rPr lang="en-US" altLang="zh-CN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3) </a:t>
              </a:r>
              <a:r>
                <a:rPr lang="zh-CN" altLang="en-US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喷雾</a:t>
              </a:r>
            </a:p>
            <a:p>
              <a:pPr eaLnBrk="1" hangingPunct="1"/>
              <a:r>
                <a:rPr lang="en-US" altLang="zh-CN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4) </a:t>
              </a:r>
              <a:r>
                <a:rPr lang="zh-CN" altLang="en-US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灌溉</a:t>
              </a:r>
              <a:r>
                <a:rPr lang="en-US" altLang="zh-CN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/</a:t>
              </a:r>
              <a:r>
                <a:rPr lang="zh-CN" altLang="en-US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施肥</a:t>
              </a:r>
            </a:p>
            <a:p>
              <a:pPr eaLnBrk="1" hangingPunct="1"/>
              <a:r>
                <a:rPr lang="en-US" altLang="zh-CN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5) </a:t>
              </a:r>
              <a:r>
                <a:rPr lang="zh-CN" altLang="en-US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耕田 </a:t>
              </a:r>
            </a:p>
            <a:p>
              <a:pPr eaLnBrk="1" hangingPunct="1"/>
              <a:r>
                <a:rPr lang="en-US" altLang="zh-CN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6) </a:t>
              </a:r>
              <a:r>
                <a:rPr lang="zh-CN" altLang="en-US" sz="16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收割</a:t>
              </a:r>
              <a:endParaRPr lang="el-GR" altLang="zh-CN" sz="1600" b="1" dirty="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pic>
          <p:nvPicPr>
            <p:cNvPr id="66565" name="Picture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3" y="73"/>
              <a:ext cx="5489" cy="726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</p:pic>
        <p:sp>
          <p:nvSpPr>
            <p:cNvPr id="66566" name="Text Box 6"/>
            <p:cNvSpPr txBox="1"/>
            <p:nvPr/>
          </p:nvSpPr>
          <p:spPr>
            <a:xfrm>
              <a:off x="1111" y="934"/>
              <a:ext cx="336" cy="1165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rIns="0"/>
            <a:lstStyle/>
            <a:p>
              <a:pPr eaLnBrk="1" hangingPunct="1"/>
              <a:r>
                <a:rPr lang="zh-CN" altLang="en-US" sz="2000" b="1" dirty="0">
                  <a:solidFill>
                    <a:srgbClr val="1803B3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从生产开始</a:t>
              </a:r>
              <a:endParaRPr lang="el-GR" altLang="zh-CN" sz="2000" b="1" dirty="0">
                <a:solidFill>
                  <a:srgbClr val="1803B3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6567" name="Text Box 7"/>
            <p:cNvSpPr txBox="1"/>
            <p:nvPr/>
          </p:nvSpPr>
          <p:spPr>
            <a:xfrm>
              <a:off x="2835" y="934"/>
              <a:ext cx="726" cy="118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 eaLnBrk="1" hangingPunct="1"/>
              <a:r>
                <a:rPr lang="zh-CN" altLang="en-US" sz="2400" b="1" dirty="0">
                  <a:solidFill>
                    <a:srgbClr val="000066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加  工</a:t>
              </a:r>
              <a:endParaRPr lang="zh-CN" altLang="en-US" sz="2000" b="1" dirty="0">
                <a:solidFill>
                  <a:srgbClr val="000066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  <a:p>
              <a:pPr eaLnBrk="1" hangingPunct="1"/>
              <a:r>
                <a:rPr lang="zh-CN" altLang="en-US" sz="1600" b="1" dirty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49" charset="-122"/>
                </a:rPr>
                <a:t>将</a:t>
              </a:r>
              <a:r>
                <a:rPr lang="en-US" altLang="zh-CN" sz="1600" b="1" dirty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49" charset="-122"/>
                </a:rPr>
                <a:t>RFID</a:t>
              </a:r>
              <a:r>
                <a:rPr lang="zh-CN" altLang="en-US" sz="1600" b="1" dirty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49" charset="-122"/>
                </a:rPr>
                <a:t>与</a:t>
              </a:r>
              <a:r>
                <a:rPr lang="en-US" altLang="zh-CN" sz="1600" b="1" dirty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49" charset="-122"/>
                </a:rPr>
                <a:t>EPC</a:t>
              </a:r>
              <a:r>
                <a:rPr lang="zh-CN" altLang="en-US" sz="1600" b="1" dirty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49" charset="-122"/>
                </a:rPr>
                <a:t>系统打包，扩增农产品信息</a:t>
              </a:r>
              <a:endParaRPr lang="el-GR" altLang="zh-CN" sz="1600" b="1" dirty="0">
                <a:solidFill>
                  <a:srgbClr val="000000"/>
                </a:solidFill>
                <a:latin typeface="Tahoma" panose="020B060403050404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6568" name="Text Box 8"/>
            <p:cNvSpPr txBox="1"/>
            <p:nvPr/>
          </p:nvSpPr>
          <p:spPr>
            <a:xfrm>
              <a:off x="3742" y="934"/>
              <a:ext cx="681" cy="118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 eaLnBrk="1" hangingPunct="1"/>
              <a:r>
                <a:rPr lang="zh-CN" altLang="en-US" sz="2000" b="1" dirty="0">
                  <a:solidFill>
                    <a:srgbClr val="000066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供应链</a:t>
              </a:r>
            </a:p>
            <a:p>
              <a:pPr algn="ctr" eaLnBrk="1" hangingPunct="1"/>
              <a:r>
                <a:rPr lang="en-US" altLang="zh-CN" b="1" dirty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49" charset="-122"/>
                </a:rPr>
                <a:t>EPC system</a:t>
              </a:r>
              <a:r>
                <a:rPr lang="zh-CN" altLang="en-US" sz="1600" dirty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49" charset="-122"/>
                </a:rPr>
                <a:t>系统兼容，感知型环境可进行追踪</a:t>
              </a:r>
              <a:endParaRPr lang="el-GR" altLang="zh-CN" sz="1600" dirty="0">
                <a:solidFill>
                  <a:srgbClr val="000000"/>
                </a:solidFill>
                <a:latin typeface="Tahoma" panose="020B060403050404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66569" name="Text Box 9"/>
            <p:cNvSpPr txBox="1"/>
            <p:nvPr/>
          </p:nvSpPr>
          <p:spPr>
            <a:xfrm>
              <a:off x="4785" y="934"/>
              <a:ext cx="680" cy="118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algn="ctr" eaLnBrk="1" hangingPunct="1"/>
              <a:r>
                <a:rPr lang="zh-CN" altLang="en-US" sz="2000" b="1" dirty="0">
                  <a:solidFill>
                    <a:srgbClr val="000066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消费者</a:t>
              </a:r>
            </a:p>
            <a:p>
              <a:pPr algn="ctr" eaLnBrk="1" hangingPunct="1"/>
              <a:r>
                <a:rPr lang="zh-CN" altLang="en-US" sz="1600" b="1" dirty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49" charset="-122"/>
                </a:rPr>
                <a:t>可查询品质保障协议并从</a:t>
              </a:r>
              <a:r>
                <a:rPr lang="en-US" altLang="zh-CN" sz="1600" b="1" dirty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49" charset="-122"/>
                </a:rPr>
                <a:t>EPC</a:t>
              </a:r>
              <a:r>
                <a:rPr lang="zh-CN" altLang="en-US" sz="1600" b="1" dirty="0">
                  <a:solidFill>
                    <a:srgbClr val="000000"/>
                  </a:solidFill>
                  <a:latin typeface="Tahoma" panose="020B0604030504040204" pitchFamily="34" charset="0"/>
                  <a:ea typeface="黑体" panose="02010609060101010101" pitchFamily="49" charset="-122"/>
                </a:rPr>
                <a:t>码中获取产品历史信息</a:t>
              </a:r>
              <a:endParaRPr lang="el-GR" altLang="zh-CN" sz="1600" b="1" dirty="0">
                <a:solidFill>
                  <a:srgbClr val="000000"/>
                </a:solidFill>
                <a:latin typeface="Tahoma" panose="020B0604030504040204" pitchFamily="34" charset="0"/>
                <a:ea typeface="黑体" panose="02010609060101010101" pitchFamily="49" charset="-122"/>
              </a:endParaRPr>
            </a:p>
          </p:txBody>
        </p:sp>
        <p:pic>
          <p:nvPicPr>
            <p:cNvPr id="66570" name="Picture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" y="889"/>
              <a:ext cx="821" cy="155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6571" name="Picture 11" descr="货车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3" y="2898"/>
              <a:ext cx="3278" cy="786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66572" name="Group 12"/>
            <p:cNvGrpSpPr/>
            <p:nvPr/>
          </p:nvGrpSpPr>
          <p:grpSpPr>
            <a:xfrm>
              <a:off x="1292" y="708"/>
              <a:ext cx="3856" cy="226"/>
              <a:chOff x="1292" y="1298"/>
              <a:chExt cx="3856" cy="272"/>
            </a:xfrm>
          </p:grpSpPr>
          <p:sp>
            <p:nvSpPr>
              <p:cNvPr id="66630" name="Line 13"/>
              <p:cNvSpPr/>
              <p:nvPr/>
            </p:nvSpPr>
            <p:spPr>
              <a:xfrm>
                <a:off x="3198" y="1298"/>
                <a:ext cx="0" cy="272"/>
              </a:xfrm>
              <a:prstGeom prst="line">
                <a:avLst/>
              </a:prstGeom>
              <a:ln w="76200" cap="flat" cmpd="sng">
                <a:solidFill>
                  <a:srgbClr val="80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66631" name="Line 14"/>
              <p:cNvSpPr/>
              <p:nvPr/>
            </p:nvSpPr>
            <p:spPr>
              <a:xfrm>
                <a:off x="5148" y="1298"/>
                <a:ext cx="0" cy="272"/>
              </a:xfrm>
              <a:prstGeom prst="line">
                <a:avLst/>
              </a:prstGeom>
              <a:ln w="76200" cap="flat" cmpd="sng">
                <a:solidFill>
                  <a:srgbClr val="80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66632" name="Line 15"/>
              <p:cNvSpPr/>
              <p:nvPr/>
            </p:nvSpPr>
            <p:spPr>
              <a:xfrm>
                <a:off x="1292" y="1298"/>
                <a:ext cx="0" cy="272"/>
              </a:xfrm>
              <a:prstGeom prst="line">
                <a:avLst/>
              </a:prstGeom>
              <a:ln w="76200" cap="flat" cmpd="sng">
                <a:solidFill>
                  <a:srgbClr val="80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66633" name="Line 16"/>
              <p:cNvSpPr/>
              <p:nvPr/>
            </p:nvSpPr>
            <p:spPr>
              <a:xfrm>
                <a:off x="2154" y="1298"/>
                <a:ext cx="0" cy="272"/>
              </a:xfrm>
              <a:prstGeom prst="line">
                <a:avLst/>
              </a:prstGeom>
              <a:ln w="76200" cap="flat" cmpd="sng">
                <a:solidFill>
                  <a:srgbClr val="80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66634" name="Line 17"/>
              <p:cNvSpPr/>
              <p:nvPr/>
            </p:nvSpPr>
            <p:spPr>
              <a:xfrm>
                <a:off x="4059" y="1298"/>
                <a:ext cx="0" cy="272"/>
              </a:xfrm>
              <a:prstGeom prst="line">
                <a:avLst/>
              </a:prstGeom>
              <a:ln w="76200" cap="flat" cmpd="sng">
                <a:solidFill>
                  <a:srgbClr val="800000"/>
                </a:solidFill>
                <a:prstDash val="solid"/>
                <a:headEnd type="none" w="med" len="med"/>
                <a:tailEnd type="triangle" w="med" len="med"/>
              </a:ln>
            </p:spPr>
          </p:sp>
        </p:grpSp>
        <p:grpSp>
          <p:nvGrpSpPr>
            <p:cNvPr id="66573" name="Group 18"/>
            <p:cNvGrpSpPr/>
            <p:nvPr/>
          </p:nvGrpSpPr>
          <p:grpSpPr>
            <a:xfrm>
              <a:off x="1156" y="2072"/>
              <a:ext cx="4437" cy="767"/>
              <a:chOff x="204" y="3521"/>
              <a:chExt cx="5072" cy="767"/>
            </a:xfrm>
          </p:grpSpPr>
          <p:pic>
            <p:nvPicPr>
              <p:cNvPr id="66616" name="Picture 19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92" y="3521"/>
                <a:ext cx="1152" cy="58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6617" name="Picture 20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644" y="3637"/>
                <a:ext cx="796" cy="47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6618" name="Picture 21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588" y="3599"/>
                <a:ext cx="762" cy="45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66619" name="Picture 22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604" y="3637"/>
                <a:ext cx="672" cy="519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6620" name="WordArt 23"/>
              <p:cNvSpPr>
                <a:spLocks noTextEdit="1"/>
              </p:cNvSpPr>
              <p:nvPr/>
            </p:nvSpPr>
            <p:spPr>
              <a:xfrm>
                <a:off x="1820" y="4064"/>
                <a:ext cx="363" cy="14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/>
              </a:bodyPr>
              <a:lstStyle/>
              <a:p>
                <a:pPr algn="ctr"/>
                <a:r>
                  <a:rPr lang="zh-CN" altLang="en-US" sz="3600"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FFFF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称重</a:t>
                </a:r>
              </a:p>
            </p:txBody>
          </p:sp>
          <p:sp>
            <p:nvSpPr>
              <p:cNvPr id="66621" name="WordArt 24"/>
              <p:cNvSpPr>
                <a:spLocks noTextEdit="1"/>
              </p:cNvSpPr>
              <p:nvPr/>
            </p:nvSpPr>
            <p:spPr>
              <a:xfrm>
                <a:off x="2636" y="4072"/>
                <a:ext cx="726" cy="147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/>
              </a:bodyPr>
              <a:lstStyle/>
              <a:p>
                <a:pPr algn="ctr"/>
                <a:r>
                  <a:rPr lang="zh-CN" altLang="en-US" sz="3600"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FFFF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条码生成</a:t>
                </a:r>
              </a:p>
            </p:txBody>
          </p:sp>
          <p:sp>
            <p:nvSpPr>
              <p:cNvPr id="66622" name="WordArt 25"/>
              <p:cNvSpPr>
                <a:spLocks noTextEdit="1"/>
              </p:cNvSpPr>
              <p:nvPr/>
            </p:nvSpPr>
            <p:spPr>
              <a:xfrm>
                <a:off x="4220" y="4142"/>
                <a:ext cx="363" cy="14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  <a:normAutofit/>
              </a:bodyPr>
              <a:lstStyle/>
              <a:p>
                <a:pPr algn="ctr"/>
                <a:r>
                  <a:rPr lang="zh-CN" altLang="en-US" sz="3600">
                    <a:ln w="952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>
                    <a:solidFill>
                      <a:srgbClr val="FFFFFF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打印</a:t>
                </a:r>
              </a:p>
            </p:txBody>
          </p:sp>
          <p:grpSp>
            <p:nvGrpSpPr>
              <p:cNvPr id="66623" name="Group 26"/>
              <p:cNvGrpSpPr/>
              <p:nvPr/>
            </p:nvGrpSpPr>
            <p:grpSpPr>
              <a:xfrm>
                <a:off x="204" y="3599"/>
                <a:ext cx="848" cy="539"/>
                <a:chOff x="336" y="1104"/>
                <a:chExt cx="848" cy="668"/>
              </a:xfrm>
            </p:grpSpPr>
            <p:pic>
              <p:nvPicPr>
                <p:cNvPr id="66628" name="Picture 27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336" y="1104"/>
                  <a:ext cx="848" cy="6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6629" name="Text Box 28"/>
                <p:cNvSpPr txBox="1"/>
                <p:nvPr/>
              </p:nvSpPr>
              <p:spPr>
                <a:xfrm>
                  <a:off x="480" y="1296"/>
                  <a:ext cx="624" cy="31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en-US" altLang="zh-CN" sz="20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</a:rPr>
                    <a:t>RFID</a:t>
                  </a:r>
                </a:p>
              </p:txBody>
            </p:sp>
          </p:grpSp>
          <p:sp>
            <p:nvSpPr>
              <p:cNvPr id="66624" name="AutoShape 29"/>
              <p:cNvSpPr/>
              <p:nvPr/>
            </p:nvSpPr>
            <p:spPr>
              <a:xfrm>
                <a:off x="1004" y="3909"/>
                <a:ext cx="384" cy="78"/>
              </a:xfrm>
              <a:prstGeom prst="rightArrow">
                <a:avLst>
                  <a:gd name="adj1" fmla="val 50000"/>
                  <a:gd name="adj2" fmla="val 123076"/>
                </a:avLst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6625" name="AutoShape 30"/>
              <p:cNvSpPr/>
              <p:nvPr/>
            </p:nvSpPr>
            <p:spPr>
              <a:xfrm>
                <a:off x="2348" y="3909"/>
                <a:ext cx="384" cy="78"/>
              </a:xfrm>
              <a:prstGeom prst="rightArrow">
                <a:avLst>
                  <a:gd name="adj1" fmla="val 50000"/>
                  <a:gd name="adj2" fmla="val 123076"/>
                </a:avLst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6626" name="AutoShape 31"/>
              <p:cNvSpPr/>
              <p:nvPr/>
            </p:nvSpPr>
            <p:spPr>
              <a:xfrm>
                <a:off x="3308" y="3909"/>
                <a:ext cx="384" cy="78"/>
              </a:xfrm>
              <a:prstGeom prst="rightArrow">
                <a:avLst>
                  <a:gd name="adj1" fmla="val 50000"/>
                  <a:gd name="adj2" fmla="val 123076"/>
                </a:avLst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66627" name="AutoShape 32"/>
              <p:cNvSpPr/>
              <p:nvPr/>
            </p:nvSpPr>
            <p:spPr>
              <a:xfrm>
                <a:off x="4316" y="3909"/>
                <a:ext cx="384" cy="78"/>
              </a:xfrm>
              <a:prstGeom prst="rightArrow">
                <a:avLst>
                  <a:gd name="adj1" fmla="val 50000"/>
                  <a:gd name="adj2" fmla="val 123076"/>
                </a:avLst>
              </a:prstGeom>
              <a:solidFill>
                <a:srgbClr val="0000FF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66574" name="Group 33"/>
            <p:cNvGrpSpPr/>
            <p:nvPr/>
          </p:nvGrpSpPr>
          <p:grpSpPr>
            <a:xfrm>
              <a:off x="4717" y="2885"/>
              <a:ext cx="1043" cy="681"/>
              <a:chOff x="2727" y="1456"/>
              <a:chExt cx="2156" cy="859"/>
            </a:xfrm>
          </p:grpSpPr>
          <p:sp>
            <p:nvSpPr>
              <p:cNvPr id="66598" name="Rectangle 34"/>
              <p:cNvSpPr/>
              <p:nvPr/>
            </p:nvSpPr>
            <p:spPr>
              <a:xfrm>
                <a:off x="2727" y="1456"/>
                <a:ext cx="2156" cy="859"/>
              </a:xfrm>
              <a:prstGeom prst="rect">
                <a:avLst/>
              </a:prstGeom>
              <a:noFill/>
              <a:ln w="9525" cap="flat" cmpd="sng">
                <a:solidFill>
                  <a:schemeClr val="tx1"/>
                </a:solidFill>
                <a:prstDash val="dash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66599" name="Group 35"/>
              <p:cNvGrpSpPr/>
              <p:nvPr/>
            </p:nvGrpSpPr>
            <p:grpSpPr>
              <a:xfrm>
                <a:off x="2773" y="1870"/>
                <a:ext cx="1009" cy="394"/>
                <a:chOff x="4303" y="305"/>
                <a:chExt cx="1252" cy="939"/>
              </a:xfrm>
            </p:grpSpPr>
            <p:pic>
              <p:nvPicPr>
                <p:cNvPr id="66613" name="Picture 36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5242" y="305"/>
                  <a:ext cx="266" cy="93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6614" name="Picture 37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4303" y="613"/>
                  <a:ext cx="876" cy="44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6615" name="Rectangle 38"/>
                <p:cNvSpPr/>
                <p:nvPr/>
              </p:nvSpPr>
              <p:spPr>
                <a:xfrm>
                  <a:off x="4303" y="305"/>
                  <a:ext cx="1252" cy="27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 lIns="18000" tIns="10800" rIns="18000" bIns="10800"/>
                <a:lstStyle/>
                <a:p>
                  <a:pPr algn="just"/>
                  <a:r>
                    <a:rPr lang="zh-CN" altLang="en-US" sz="1200" dirty="0">
                      <a:latin typeface="Times New Roman" panose="02020603050405020304" pitchFamily="18" charset="0"/>
                    </a:rPr>
                    <a:t>温湿度传感器</a:t>
                  </a:r>
                  <a:endParaRPr lang="zh-CN" altLang="en-US" sz="1200" dirty="0">
                    <a:latin typeface="Verdana" panose="020B0604030504040204" pitchFamily="34" charset="0"/>
                  </a:endParaRPr>
                </a:p>
              </p:txBody>
            </p:sp>
          </p:grpSp>
          <p:grpSp>
            <p:nvGrpSpPr>
              <p:cNvPr id="66600" name="Group 39"/>
              <p:cNvGrpSpPr/>
              <p:nvPr/>
            </p:nvGrpSpPr>
            <p:grpSpPr>
              <a:xfrm>
                <a:off x="3839" y="1861"/>
                <a:ext cx="1010" cy="394"/>
                <a:chOff x="4303" y="305"/>
                <a:chExt cx="1252" cy="939"/>
              </a:xfrm>
            </p:grpSpPr>
            <p:pic>
              <p:nvPicPr>
                <p:cNvPr id="66610" name="Picture 40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5242" y="305"/>
                  <a:ext cx="266" cy="93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6611" name="Picture 41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4303" y="613"/>
                  <a:ext cx="876" cy="447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6612" name="Rectangle 42"/>
                <p:cNvSpPr/>
                <p:nvPr/>
              </p:nvSpPr>
              <p:spPr>
                <a:xfrm>
                  <a:off x="4303" y="305"/>
                  <a:ext cx="1252" cy="271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 lIns="18000" tIns="10800" rIns="18000" bIns="10800"/>
                <a:lstStyle/>
                <a:p>
                  <a:pPr algn="just"/>
                  <a:r>
                    <a:rPr lang="zh-CN" altLang="en-US" sz="1200" dirty="0">
                      <a:latin typeface="Times New Roman" panose="02020603050405020304" pitchFamily="18" charset="0"/>
                    </a:rPr>
                    <a:t>温湿度传感器</a:t>
                  </a:r>
                  <a:endParaRPr lang="zh-CN" altLang="en-US" sz="1200" dirty="0">
                    <a:latin typeface="Verdana" panose="020B0604030504040204" pitchFamily="34" charset="0"/>
                  </a:endParaRPr>
                </a:p>
              </p:txBody>
            </p:sp>
          </p:grpSp>
          <p:grpSp>
            <p:nvGrpSpPr>
              <p:cNvPr id="66601" name="Group 43"/>
              <p:cNvGrpSpPr/>
              <p:nvPr/>
            </p:nvGrpSpPr>
            <p:grpSpPr>
              <a:xfrm>
                <a:off x="3461" y="1520"/>
                <a:ext cx="654" cy="285"/>
                <a:chOff x="4752" y="2884"/>
                <a:chExt cx="933" cy="780"/>
              </a:xfrm>
            </p:grpSpPr>
            <p:pic>
              <p:nvPicPr>
                <p:cNvPr id="66608" name="Picture 44"/>
                <p:cNvPicPr>
                  <a:picLocks noChangeAspect="1"/>
                </p:cNvPicPr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4752" y="2884"/>
                  <a:ext cx="933" cy="69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6609" name="Rectangle 45"/>
                <p:cNvSpPr/>
                <p:nvPr/>
              </p:nvSpPr>
              <p:spPr>
                <a:xfrm>
                  <a:off x="4932" y="3352"/>
                  <a:ext cx="720" cy="312"/>
                </a:xfrm>
                <a:prstGeom prst="rect">
                  <a:avLst/>
                </a:prstGeom>
                <a:solidFill>
                  <a:srgbClr val="33CCCC"/>
                </a:solidFill>
                <a:ln w="9525">
                  <a:noFill/>
                </a:ln>
              </p:spPr>
              <p:txBody>
                <a:bodyPr lIns="18000" tIns="10800" rIns="18000" bIns="10800"/>
                <a:lstStyle/>
                <a:p>
                  <a:pPr algn="just"/>
                  <a:r>
                    <a:rPr lang="en-US" altLang="zh-CN" sz="14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Zigbee</a:t>
                  </a:r>
                  <a:endParaRPr lang="en-US" altLang="zh-CN" sz="1400" b="1" dirty="0">
                    <a:latin typeface="Verdana" panose="020B0604030504040204" pitchFamily="34" charset="0"/>
                  </a:endParaRPr>
                </a:p>
              </p:txBody>
            </p:sp>
          </p:grpSp>
          <p:sp>
            <p:nvSpPr>
              <p:cNvPr id="66602" name="Line 46"/>
              <p:cNvSpPr/>
              <p:nvPr/>
            </p:nvSpPr>
            <p:spPr>
              <a:xfrm flipH="1">
                <a:off x="3208" y="1747"/>
                <a:ext cx="253" cy="58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6603" name="Line 47"/>
              <p:cNvSpPr/>
              <p:nvPr/>
            </p:nvSpPr>
            <p:spPr>
              <a:xfrm flipH="1" flipV="1">
                <a:off x="3082" y="1747"/>
                <a:ext cx="126" cy="58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6604" name="Line 48"/>
              <p:cNvSpPr/>
              <p:nvPr/>
            </p:nvSpPr>
            <p:spPr>
              <a:xfrm flipH="1">
                <a:off x="2910" y="1747"/>
                <a:ext cx="172" cy="123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6605" name="Line 49"/>
              <p:cNvSpPr/>
              <p:nvPr/>
            </p:nvSpPr>
            <p:spPr>
              <a:xfrm>
                <a:off x="4092" y="1691"/>
                <a:ext cx="126" cy="56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6606" name="Line 50"/>
              <p:cNvSpPr/>
              <p:nvPr/>
            </p:nvSpPr>
            <p:spPr>
              <a:xfrm>
                <a:off x="4218" y="1747"/>
                <a:ext cx="126" cy="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6607" name="Line 51"/>
              <p:cNvSpPr/>
              <p:nvPr/>
            </p:nvSpPr>
            <p:spPr>
              <a:xfrm>
                <a:off x="4344" y="1747"/>
                <a:ext cx="126" cy="114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66575" name="Group 52"/>
            <p:cNvGrpSpPr/>
            <p:nvPr/>
          </p:nvGrpSpPr>
          <p:grpSpPr>
            <a:xfrm>
              <a:off x="158" y="2622"/>
              <a:ext cx="1085" cy="943"/>
              <a:chOff x="261" y="624"/>
              <a:chExt cx="1851" cy="2271"/>
            </a:xfrm>
          </p:grpSpPr>
          <p:grpSp>
            <p:nvGrpSpPr>
              <p:cNvPr id="66576" name="Group 53"/>
              <p:cNvGrpSpPr/>
              <p:nvPr/>
            </p:nvGrpSpPr>
            <p:grpSpPr>
              <a:xfrm>
                <a:off x="480" y="1968"/>
                <a:ext cx="1632" cy="927"/>
                <a:chOff x="912" y="1584"/>
                <a:chExt cx="1488" cy="971"/>
              </a:xfrm>
            </p:grpSpPr>
            <p:pic>
              <p:nvPicPr>
                <p:cNvPr id="66595" name="Picture 54"/>
                <p:cNvPicPr>
                  <a:picLocks noChangeAspect="1"/>
                </p:cNvPicPr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912" y="1584"/>
                  <a:ext cx="1488" cy="97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6596" name="Rectangle 55"/>
                <p:cNvSpPr/>
                <p:nvPr/>
              </p:nvSpPr>
              <p:spPr>
                <a:xfrm>
                  <a:off x="1008" y="2400"/>
                  <a:ext cx="1092" cy="14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</a:ln>
              </p:spPr>
              <p:txBody>
                <a:bodyPr lIns="18000" tIns="0" rIns="18000" bIns="0"/>
                <a:lstStyle/>
                <a:p>
                  <a:pPr algn="ctr"/>
                  <a:r>
                    <a:rPr lang="zh-CN" altLang="en-US" sz="1400" b="1" dirty="0">
                      <a:latin typeface="Times New Roman" panose="02020603050405020304" pitchFamily="18" charset="0"/>
                    </a:rPr>
                    <a:t>车载电脑</a:t>
                  </a:r>
                  <a:endParaRPr lang="zh-CN" altLang="en-US" sz="140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6597" name="Rectangle 56"/>
                <p:cNvSpPr/>
                <p:nvPr/>
              </p:nvSpPr>
              <p:spPr>
                <a:xfrm>
                  <a:off x="1008" y="1665"/>
                  <a:ext cx="1095" cy="543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lIns="18000" tIns="0" rIns="18000" bIns="0"/>
                <a:lstStyle/>
                <a:p>
                  <a:pPr algn="ctr"/>
                  <a:endParaRPr lang="zh-CN" altLang="en-US" b="1" dirty="0">
                    <a:solidFill>
                      <a:srgbClr val="FF0000"/>
                    </a:solidFill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66577" name="Rectangle 57"/>
              <p:cNvSpPr/>
              <p:nvPr/>
            </p:nvSpPr>
            <p:spPr>
              <a:xfrm>
                <a:off x="261" y="921"/>
                <a:ext cx="1804" cy="958"/>
              </a:xfrm>
              <a:prstGeom prst="rect">
                <a:avLst/>
              </a:prstGeom>
              <a:solidFill>
                <a:schemeClr val="bg1"/>
              </a:solidFill>
              <a:ln w="9525" cap="flat" cmpd="sng">
                <a:solidFill>
                  <a:schemeClr val="tx1"/>
                </a:solidFill>
                <a:prstDash val="dash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lang="zh-CN" altLang="en-US" dirty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66578" name="Group 58"/>
              <p:cNvGrpSpPr/>
              <p:nvPr/>
            </p:nvGrpSpPr>
            <p:grpSpPr>
              <a:xfrm>
                <a:off x="1344" y="987"/>
                <a:ext cx="690" cy="443"/>
                <a:chOff x="3120" y="1248"/>
                <a:chExt cx="816" cy="528"/>
              </a:xfrm>
            </p:grpSpPr>
            <p:sp>
              <p:nvSpPr>
                <p:cNvPr id="66593" name="AutoShape 59"/>
                <p:cNvSpPr/>
                <p:nvPr/>
              </p:nvSpPr>
              <p:spPr>
                <a:xfrm>
                  <a:off x="3120" y="1248"/>
                  <a:ext cx="816" cy="528"/>
                </a:xfrm>
                <a:prstGeom prst="cube">
                  <a:avLst>
                    <a:gd name="adj" fmla="val 10417"/>
                  </a:avLst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algn="ctr"/>
                  <a:endParaRPr lang="zh-CN" altLang="en-US" b="1" dirty="0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66594" name="Rectangle 60"/>
                <p:cNvSpPr/>
                <p:nvPr/>
              </p:nvSpPr>
              <p:spPr>
                <a:xfrm>
                  <a:off x="3168" y="1344"/>
                  <a:ext cx="672" cy="384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altLang="zh-CN" sz="1600" b="1" dirty="0">
                      <a:latin typeface="Calibri" panose="020F0502020204030204" pitchFamily="34" charset="0"/>
                    </a:rPr>
                    <a:t>GPS</a:t>
                  </a:r>
                </a:p>
              </p:txBody>
            </p:sp>
          </p:grpSp>
          <p:grpSp>
            <p:nvGrpSpPr>
              <p:cNvPr id="66579" name="Group 61"/>
              <p:cNvGrpSpPr/>
              <p:nvPr/>
            </p:nvGrpSpPr>
            <p:grpSpPr>
              <a:xfrm>
                <a:off x="288" y="960"/>
                <a:ext cx="720" cy="415"/>
                <a:chOff x="3120" y="1248"/>
                <a:chExt cx="816" cy="528"/>
              </a:xfrm>
            </p:grpSpPr>
            <p:sp>
              <p:nvSpPr>
                <p:cNvPr id="66591" name="AutoShape 62"/>
                <p:cNvSpPr/>
                <p:nvPr/>
              </p:nvSpPr>
              <p:spPr>
                <a:xfrm>
                  <a:off x="3120" y="1248"/>
                  <a:ext cx="816" cy="528"/>
                </a:xfrm>
                <a:prstGeom prst="cube">
                  <a:avLst>
                    <a:gd name="adj" fmla="val 10417"/>
                  </a:avLst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algn="ctr"/>
                  <a:endParaRPr lang="zh-CN" altLang="en-US" b="1" dirty="0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66592" name="Rectangle 63"/>
                <p:cNvSpPr/>
                <p:nvPr/>
              </p:nvSpPr>
              <p:spPr>
                <a:xfrm>
                  <a:off x="3168" y="1344"/>
                  <a:ext cx="672" cy="384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altLang="zh-CN" sz="1600" b="1" dirty="0">
                      <a:latin typeface="Calibri" panose="020F0502020204030204" pitchFamily="34" charset="0"/>
                    </a:rPr>
                    <a:t>GPRS</a:t>
                  </a:r>
                </a:p>
              </p:txBody>
            </p:sp>
          </p:grpSp>
          <p:grpSp>
            <p:nvGrpSpPr>
              <p:cNvPr id="66580" name="Group 64"/>
              <p:cNvGrpSpPr/>
              <p:nvPr/>
            </p:nvGrpSpPr>
            <p:grpSpPr>
              <a:xfrm>
                <a:off x="1100" y="624"/>
                <a:ext cx="284" cy="522"/>
                <a:chOff x="3840" y="2016"/>
                <a:chExt cx="336" cy="621"/>
              </a:xfrm>
            </p:grpSpPr>
            <p:pic>
              <p:nvPicPr>
                <p:cNvPr id="66586" name="Picture 65"/>
                <p:cNvPicPr>
                  <a:picLocks noChangeAspect="1"/>
                </p:cNvPicPr>
                <p:nvPr/>
              </p:nvPicPr>
              <p:blipFill>
                <a:blip r:embed="rId15" cstate="print"/>
                <a:stretch>
                  <a:fillRect/>
                </a:stretch>
              </p:blipFill>
              <p:spPr>
                <a:xfrm>
                  <a:off x="3888" y="2208"/>
                  <a:ext cx="216" cy="42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grpSp>
              <p:nvGrpSpPr>
                <p:cNvPr id="66587" name="Group 66"/>
                <p:cNvGrpSpPr/>
                <p:nvPr/>
              </p:nvGrpSpPr>
              <p:grpSpPr>
                <a:xfrm>
                  <a:off x="3840" y="2016"/>
                  <a:ext cx="336" cy="192"/>
                  <a:chOff x="3840" y="2016"/>
                  <a:chExt cx="336" cy="192"/>
                </a:xfrm>
              </p:grpSpPr>
              <p:sp>
                <p:nvSpPr>
                  <p:cNvPr id="66588" name="Freeform 67"/>
                  <p:cNvSpPr/>
                  <p:nvPr/>
                </p:nvSpPr>
                <p:spPr>
                  <a:xfrm>
                    <a:off x="3888" y="2104"/>
                    <a:ext cx="192" cy="56"/>
                  </a:xfrm>
                  <a:custGeom>
                    <a:avLst/>
                    <a:gdLst/>
                    <a:ahLst/>
                    <a:cxnLst>
                      <a:cxn ang="0">
                        <a:pos x="192" y="56"/>
                      </a:cxn>
                      <a:cxn ang="0">
                        <a:pos x="144" y="8"/>
                      </a:cxn>
                      <a:cxn ang="0">
                        <a:pos x="48" y="8"/>
                      </a:cxn>
                      <a:cxn ang="0">
                        <a:pos x="0" y="56"/>
                      </a:cxn>
                    </a:cxnLst>
                    <a:rect l="0" t="0" r="0" b="0"/>
                    <a:pathLst>
                      <a:path w="192" h="56">
                        <a:moveTo>
                          <a:pt x="192" y="56"/>
                        </a:moveTo>
                        <a:cubicBezTo>
                          <a:pt x="180" y="36"/>
                          <a:pt x="168" y="16"/>
                          <a:pt x="144" y="8"/>
                        </a:cubicBezTo>
                        <a:cubicBezTo>
                          <a:pt x="120" y="0"/>
                          <a:pt x="72" y="0"/>
                          <a:pt x="48" y="8"/>
                        </a:cubicBezTo>
                        <a:cubicBezTo>
                          <a:pt x="24" y="16"/>
                          <a:pt x="16" y="48"/>
                          <a:pt x="0" y="56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589" name="Freeform 68"/>
                  <p:cNvSpPr/>
                  <p:nvPr/>
                </p:nvSpPr>
                <p:spPr>
                  <a:xfrm>
                    <a:off x="3840" y="2016"/>
                    <a:ext cx="336" cy="144"/>
                  </a:xfrm>
                  <a:custGeom>
                    <a:avLst/>
                    <a:gdLst/>
                    <a:ahLst/>
                    <a:cxnLst>
                      <a:cxn ang="0">
                        <a:pos x="336" y="505"/>
                      </a:cxn>
                      <a:cxn ang="0">
                        <a:pos x="240" y="75"/>
                      </a:cxn>
                      <a:cxn ang="0">
                        <a:pos x="48" y="75"/>
                      </a:cxn>
                      <a:cxn ang="0">
                        <a:pos x="0" y="288"/>
                      </a:cxn>
                    </a:cxnLst>
                    <a:rect l="0" t="0" r="0" b="0"/>
                    <a:pathLst>
                      <a:path w="336" h="112">
                        <a:moveTo>
                          <a:pt x="336" y="112"/>
                        </a:moveTo>
                        <a:cubicBezTo>
                          <a:pt x="312" y="72"/>
                          <a:pt x="288" y="32"/>
                          <a:pt x="240" y="16"/>
                        </a:cubicBezTo>
                        <a:cubicBezTo>
                          <a:pt x="192" y="0"/>
                          <a:pt x="88" y="8"/>
                          <a:pt x="48" y="16"/>
                        </a:cubicBezTo>
                        <a:cubicBezTo>
                          <a:pt x="8" y="24"/>
                          <a:pt x="16" y="56"/>
                          <a:pt x="0" y="64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590" name="Freeform 69"/>
                  <p:cNvSpPr/>
                  <p:nvPr/>
                </p:nvSpPr>
                <p:spPr>
                  <a:xfrm>
                    <a:off x="3936" y="2160"/>
                    <a:ext cx="96" cy="48"/>
                  </a:xfrm>
                  <a:custGeom>
                    <a:avLst/>
                    <a:gdLst/>
                    <a:ahLst/>
                    <a:cxnLst>
                      <a:cxn ang="0">
                        <a:pos x="96" y="48"/>
                      </a:cxn>
                      <a:cxn ang="0">
                        <a:pos x="48" y="0"/>
                      </a:cxn>
                      <a:cxn ang="0">
                        <a:pos x="0" y="48"/>
                      </a:cxn>
                    </a:cxnLst>
                    <a:rect l="0" t="0" r="0" b="0"/>
                    <a:pathLst>
                      <a:path w="96" h="48">
                        <a:moveTo>
                          <a:pt x="96" y="48"/>
                        </a:moveTo>
                        <a:cubicBezTo>
                          <a:pt x="80" y="24"/>
                          <a:pt x="64" y="0"/>
                          <a:pt x="48" y="0"/>
                        </a:cubicBezTo>
                        <a:cubicBezTo>
                          <a:pt x="32" y="0"/>
                          <a:pt x="16" y="40"/>
                          <a:pt x="0" y="48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66581" name="Line 70"/>
              <p:cNvSpPr/>
              <p:nvPr/>
            </p:nvSpPr>
            <p:spPr>
              <a:xfrm>
                <a:off x="1632" y="1824"/>
                <a:ext cx="0" cy="183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triangle" w="med" len="med"/>
                <a:tailEnd type="triangle" w="med" len="med"/>
              </a:ln>
            </p:spPr>
          </p:sp>
          <p:grpSp>
            <p:nvGrpSpPr>
              <p:cNvPr id="66582" name="Group 71"/>
              <p:cNvGrpSpPr/>
              <p:nvPr/>
            </p:nvGrpSpPr>
            <p:grpSpPr>
              <a:xfrm>
                <a:off x="768" y="1488"/>
                <a:ext cx="690" cy="395"/>
                <a:chOff x="3120" y="1248"/>
                <a:chExt cx="816" cy="528"/>
              </a:xfrm>
            </p:grpSpPr>
            <p:sp>
              <p:nvSpPr>
                <p:cNvPr id="66584" name="AutoShape 72"/>
                <p:cNvSpPr/>
                <p:nvPr/>
              </p:nvSpPr>
              <p:spPr>
                <a:xfrm>
                  <a:off x="3120" y="1248"/>
                  <a:ext cx="816" cy="528"/>
                </a:xfrm>
                <a:prstGeom prst="cube">
                  <a:avLst>
                    <a:gd name="adj" fmla="val 10417"/>
                  </a:avLst>
                </a:prstGeom>
                <a:solidFill>
                  <a:schemeClr val="accent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algn="ctr"/>
                  <a:endParaRPr lang="zh-CN" altLang="en-US" b="1" dirty="0"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66585" name="Rectangle 73"/>
                <p:cNvSpPr/>
                <p:nvPr/>
              </p:nvSpPr>
              <p:spPr>
                <a:xfrm>
                  <a:off x="3168" y="1344"/>
                  <a:ext cx="672" cy="384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altLang="zh-CN" sz="1600" b="1" dirty="0">
                      <a:latin typeface="Calibri" panose="020F0502020204030204" pitchFamily="34" charset="0"/>
                    </a:rPr>
                    <a:t>RFID</a:t>
                  </a:r>
                </a:p>
              </p:txBody>
            </p:sp>
          </p:grpSp>
          <p:sp>
            <p:nvSpPr>
              <p:cNvPr id="66583" name="AutoShape 74"/>
              <p:cNvSpPr/>
              <p:nvPr/>
            </p:nvSpPr>
            <p:spPr>
              <a:xfrm rot="10800000">
                <a:off x="912" y="1152"/>
                <a:ext cx="480" cy="336"/>
              </a:xfrm>
              <a:custGeom>
                <a:avLst/>
                <a:gdLst>
                  <a:gd name="txL" fmla="*/ 2160 w 21600"/>
                  <a:gd name="txT" fmla="*/ 12343 h 21600"/>
                  <a:gd name="txR" fmla="*/ 19440 w 21600"/>
                  <a:gd name="txB" fmla="*/ 18514 h 21600"/>
                </a:gdLst>
                <a:ahLst/>
                <a:cxnLst>
                  <a:cxn ang="17694720">
                    <a:pos x="0" y="0"/>
                  </a:cxn>
                  <a:cxn ang="11796480">
                    <a:pos x="0" y="0"/>
                  </a:cxn>
                  <a:cxn ang="5898240">
                    <a:pos x="0" y="0"/>
                  </a:cxn>
                  <a:cxn ang="0">
                    <a:pos x="0" y="0"/>
                  </a:cxn>
                </a:cxnLst>
                <a:rect l="txL" t="txT" r="txR" b="txB"/>
                <a:pathLst>
                  <a:path w="21600" h="21600">
                    <a:moveTo>
                      <a:pt x="10800" y="0"/>
                    </a:moveTo>
                    <a:lnTo>
                      <a:pt x="6480" y="6171"/>
                    </a:lnTo>
                    <a:lnTo>
                      <a:pt x="8640" y="6171"/>
                    </a:lnTo>
                    <a:lnTo>
                      <a:pt x="8640" y="12343"/>
                    </a:lnTo>
                    <a:lnTo>
                      <a:pt x="4320" y="12343"/>
                    </a:lnTo>
                    <a:lnTo>
                      <a:pt x="4320" y="9257"/>
                    </a:lnTo>
                    <a:lnTo>
                      <a:pt x="0" y="15429"/>
                    </a:lnTo>
                    <a:lnTo>
                      <a:pt x="4320" y="21600"/>
                    </a:lnTo>
                    <a:lnTo>
                      <a:pt x="4320" y="18514"/>
                    </a:lnTo>
                    <a:lnTo>
                      <a:pt x="17280" y="18514"/>
                    </a:lnTo>
                    <a:lnTo>
                      <a:pt x="17280" y="21600"/>
                    </a:lnTo>
                    <a:lnTo>
                      <a:pt x="21600" y="15429"/>
                    </a:lnTo>
                    <a:lnTo>
                      <a:pt x="17280" y="9257"/>
                    </a:lnTo>
                    <a:lnTo>
                      <a:pt x="17280" y="12343"/>
                    </a:lnTo>
                    <a:lnTo>
                      <a:pt x="12960" y="12343"/>
                    </a:lnTo>
                    <a:lnTo>
                      <a:pt x="12960" y="6171"/>
                    </a:lnTo>
                    <a:lnTo>
                      <a:pt x="15120" y="6171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chemeClr val="bg1">
                  <a:alpha val="100000"/>
                </a:schemeClr>
              </a:solidFill>
              <a:ln w="9525" cap="flat" cmpd="sng">
                <a:solidFill>
                  <a:schemeClr val="tx1">
                    <a:alpha val="10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/>
          </p:cNvSpPr>
          <p:nvPr>
            <p:ph type="ctrTitle"/>
          </p:nvPr>
        </p:nvSpPr>
        <p:spPr>
          <a:xfrm>
            <a:off x="0" y="2636838"/>
            <a:ext cx="9144000" cy="1470025"/>
          </a:xfrm>
          <a:ln/>
        </p:spPr>
        <p:txBody>
          <a:bodyPr vert="horz" wrap="square" lIns="91440" tIns="45720" rIns="91440" bIns="45720" anchor="ctr"/>
          <a:lstStyle>
            <a:lvl1pPr lvl="0">
              <a:buClrTx/>
              <a:buSzTx/>
              <a:buFontTx/>
              <a:defRPr/>
            </a:lvl1pPr>
          </a:lstStyle>
          <a:p>
            <a:pPr lvl="0"/>
            <a:r>
              <a:rPr lang="zh-CN" altLang="en-US" sz="6600" dirty="0">
                <a:solidFill>
                  <a:srgbClr val="FF0000"/>
                </a:solidFill>
                <a:ea typeface="华文新魏" panose="02010800040101010101" pitchFamily="2" charset="-122"/>
              </a:rPr>
              <a:t>新视野、新思路</a:t>
            </a:r>
            <a:r>
              <a:rPr lang="en-US" altLang="zh-CN" sz="6600" dirty="0">
                <a:solidFill>
                  <a:srgbClr val="FF0000"/>
                </a:solidFill>
                <a:ea typeface="华文新魏" panose="02010800040101010101" pitchFamily="2" charset="-122"/>
              </a:rPr>
              <a:t/>
            </a:r>
            <a:br>
              <a:rPr lang="en-US" altLang="zh-CN" sz="6600" dirty="0">
                <a:solidFill>
                  <a:srgbClr val="FF0000"/>
                </a:solidFill>
                <a:ea typeface="华文新魏" panose="02010800040101010101" pitchFamily="2" charset="-122"/>
              </a:rPr>
            </a:br>
            <a:r>
              <a:rPr lang="zh-CN" altLang="en-US" sz="6600" dirty="0">
                <a:solidFill>
                  <a:srgbClr val="FF0000"/>
                </a:solidFill>
                <a:ea typeface="华文新魏" panose="02010800040101010101" pitchFamily="2" charset="-122"/>
              </a:rPr>
              <a:t>新模式、新机制</a:t>
            </a:r>
            <a:r>
              <a:rPr lang="en-US" altLang="zh-CN" sz="6600" dirty="0">
                <a:solidFill>
                  <a:srgbClr val="FF0000"/>
                </a:solidFill>
                <a:ea typeface="华文新魏" panose="02010800040101010101" pitchFamily="2" charset="-122"/>
              </a:rPr>
              <a:t/>
            </a:r>
            <a:br>
              <a:rPr lang="en-US" altLang="zh-CN" sz="6600" dirty="0">
                <a:solidFill>
                  <a:srgbClr val="FF0000"/>
                </a:solidFill>
                <a:ea typeface="华文新魏" panose="02010800040101010101" pitchFamily="2" charset="-122"/>
              </a:rPr>
            </a:br>
            <a:r>
              <a:rPr lang="zh-CN" altLang="en-US" sz="2400" dirty="0">
                <a:ea typeface="华文新魏" panose="02010800040101010101" pitchFamily="2" charset="-122"/>
              </a:rPr>
              <a:t>肥料、种子、农药、</a:t>
            </a:r>
            <a:r>
              <a:rPr lang="en-US" altLang="zh-CN" sz="2400" dirty="0">
                <a:ea typeface="华文新魏" panose="02010800040101010101" pitchFamily="2" charset="-122"/>
              </a:rPr>
              <a:t/>
            </a:r>
            <a:br>
              <a:rPr lang="en-US" altLang="zh-CN" sz="2400" dirty="0">
                <a:ea typeface="华文新魏" panose="02010800040101010101" pitchFamily="2" charset="-122"/>
              </a:rPr>
            </a:br>
            <a:r>
              <a:rPr lang="zh-CN" altLang="en-US" sz="2400" dirty="0">
                <a:ea typeface="华文新魏" panose="02010800040101010101" pitchFamily="2" charset="-122"/>
              </a:rPr>
              <a:t>地膜、托盘、管材、机械、设备、装置</a:t>
            </a:r>
            <a:r>
              <a:rPr lang="en-US" altLang="zh-CN" sz="2400" dirty="0">
                <a:ea typeface="华文新魏" panose="02010800040101010101" pitchFamily="2" charset="-122"/>
              </a:rPr>
              <a:t/>
            </a:r>
            <a:br>
              <a:rPr lang="en-US" altLang="zh-CN" sz="2400" dirty="0">
                <a:ea typeface="华文新魏" panose="02010800040101010101" pitchFamily="2" charset="-122"/>
              </a:rPr>
            </a:br>
            <a:r>
              <a:rPr lang="zh-CN" altLang="en-US" sz="8000" dirty="0">
                <a:solidFill>
                  <a:srgbClr val="FF0000"/>
                </a:solidFill>
                <a:ea typeface="华文新魏" panose="02010800040101010101" pitchFamily="2" charset="-122"/>
              </a:rPr>
              <a:t>新农业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2013-01-08 124739_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513" y="2060575"/>
            <a:ext cx="4679950" cy="312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1" name="Picture 3" descr="2013-01-08 125215_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132138" cy="2351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2" name="Picture 4" descr="2013-01-08 124544_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113" y="0"/>
            <a:ext cx="3097212" cy="2324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3" name="Picture 5" descr="2013-01-08 125321_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888" y="0"/>
            <a:ext cx="3059112" cy="2295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4" name="Picture 6" descr="16805_207674_487554[1]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702175"/>
            <a:ext cx="3059113" cy="2155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5" name="Picture 7" descr="16805_207675_482820[1]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113" y="4703763"/>
            <a:ext cx="3090862" cy="2154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6" name="Picture 8" descr="2013-01-08 125252_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43625" y="4691063"/>
            <a:ext cx="3000375" cy="21669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/>
          <p:nvPr/>
        </p:nvSpPr>
        <p:spPr>
          <a:xfrm>
            <a:off x="360363" y="4005263"/>
            <a:ext cx="8820150" cy="13112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 algn="ctr" eaLnBrk="1" hangingPunct="1">
              <a:spcBef>
                <a:spcPct val="50000"/>
              </a:spcBef>
            </a:pPr>
            <a:r>
              <a:rPr lang="zh-CN" altLang="en-US" sz="8000" dirty="0">
                <a:solidFill>
                  <a:srgbClr val="0000FF"/>
                </a:solidFill>
                <a:latin typeface="Times New Roman" panose="02020603050405020304" pitchFamily="18" charset="0"/>
                <a:ea typeface="华文新魏" panose="02010800040101010101" pitchFamily="2" charset="-122"/>
              </a:rPr>
              <a:t>竭诚为您服务！</a:t>
            </a:r>
          </a:p>
        </p:txBody>
      </p:sp>
      <p:grpSp>
        <p:nvGrpSpPr>
          <p:cNvPr id="69635" name="Group 3"/>
          <p:cNvGrpSpPr/>
          <p:nvPr/>
        </p:nvGrpSpPr>
        <p:grpSpPr>
          <a:xfrm>
            <a:off x="2195513" y="1341438"/>
            <a:ext cx="4608512" cy="3024187"/>
            <a:chOff x="0" y="0"/>
            <a:chExt cx="4608513" cy="3024188"/>
          </a:xfrm>
        </p:grpSpPr>
        <p:sp>
          <p:nvSpPr>
            <p:cNvPr id="71684" name="WordArt 6"/>
            <p:cNvSpPr>
              <a:spLocks noChangeArrowheads="1" noChangeShapeType="1" noTextEdit="1"/>
            </p:cNvSpPr>
            <p:nvPr/>
          </p:nvSpPr>
          <p:spPr bwMode="auto">
            <a:xfrm>
              <a:off x="0" y="0"/>
              <a:ext cx="4608513" cy="3024188"/>
            </a:xfrm>
            <a:prstGeom prst="rect">
              <a:avLst/>
            </a:prstGeom>
          </p:spPr>
          <p:txBody>
            <a:bodyPr spcFirstLastPara="1" wrap="none" numCol="1" fromWordArt="1">
              <a:prstTxWarp prst="textArchUp">
                <a:avLst>
                  <a:gd name="adj" fmla="val 10662516"/>
                </a:avLst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3600" b="0" i="0" u="none" strike="noStrike" kern="10" cap="none" spc="0" normalizeH="0" baseline="0" noProof="0" dirty="0">
                  <a:ln w="9525">
                    <a:solidFill>
                      <a:srgbClr val="FF0000"/>
                    </a:solidFill>
                    <a:round/>
                  </a:ln>
                  <a:solidFill>
                    <a:srgbClr val="99CC00"/>
                  </a:solidFill>
                  <a:effectDag name="">
                    <a:cont type="tree" name="">
                      <a:effect ref="fillLine"/>
                      <a:outerShdw dist="38100" dir="13500000" algn="br">
                        <a:srgbClr val="FFFFFF">
                          <a:lumMod val="200000"/>
                          <a:satMod val="200000"/>
                        </a:srgbClr>
                      </a:outerShdw>
                    </a:cont>
                    <a:cont type="tree" name="">
                      <a:effect ref="fillLine"/>
                      <a:outerShdw dist="38100" dir="2700000" algn="tl">
                        <a:srgbClr val="FFFFFF">
                          <a:lumMod val="60000"/>
                          <a:satMod val="60000"/>
                        </a:srgbClr>
                      </a:outerShdw>
                    </a:cont>
                    <a:effect ref="fillLine"/>
                  </a:effectDag>
                  <a:uLnTx/>
                  <a:uFillTx/>
                  <a:latin typeface="宋体" panose="02010600030101010101" pitchFamily="2" charset="-122"/>
                  <a:ea typeface="+mn-ea"/>
                  <a:cs typeface="+mn-cs"/>
                </a:rPr>
                <a:t>情系三农，爱国爱民</a:t>
              </a:r>
            </a:p>
          </p:txBody>
        </p:sp>
        <p:pic>
          <p:nvPicPr>
            <p:cNvPr id="69637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3314" y="708285"/>
              <a:ext cx="1836823" cy="217181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组合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0659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62575" y="2565400"/>
              <a:ext cx="2633663" cy="263683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70660" name="组合 4"/>
            <p:cNvGrpSpPr/>
            <p:nvPr/>
          </p:nvGrpSpPr>
          <p:grpSpPr>
            <a:xfrm>
              <a:off x="0" y="0"/>
              <a:ext cx="9144000" cy="6858000"/>
              <a:chOff x="0" y="-27384"/>
              <a:chExt cx="9144000" cy="6858000"/>
            </a:xfrm>
          </p:grpSpPr>
          <p:pic>
            <p:nvPicPr>
              <p:cNvPr id="70664" name="图片 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-27384"/>
                <a:ext cx="9144000" cy="6858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70665" name="Picture 5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67544" y="1328632"/>
                <a:ext cx="1246188" cy="12573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70666" name="图片 3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451033" y="2708920"/>
                <a:ext cx="2505343" cy="2523393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70661" name="图片 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11167" y="2604046"/>
              <a:ext cx="2689225" cy="269716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0662" name="Text Box 12"/>
            <p:cNvSpPr txBox="1"/>
            <p:nvPr/>
          </p:nvSpPr>
          <p:spPr>
            <a:xfrm>
              <a:off x="1547813" y="5013325"/>
              <a:ext cx="3382962" cy="376238"/>
            </a:xfrm>
            <a:prstGeom prst="rect">
              <a:avLst/>
            </a:prstGeom>
            <a:solidFill>
              <a:srgbClr val="FFFFFF"/>
            </a:solidFill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70663" name="Text Box 10"/>
            <p:cNvSpPr txBox="1"/>
            <p:nvPr/>
          </p:nvSpPr>
          <p:spPr>
            <a:xfrm>
              <a:off x="1535113" y="4921250"/>
              <a:ext cx="3095625" cy="473075"/>
            </a:xfrm>
            <a:prstGeom prst="rect">
              <a:avLst/>
            </a:prstGeom>
            <a:noFill/>
            <a:ln w="9525">
              <a:noFill/>
            </a:ln>
            <a:effectLst>
              <a:prstShdw prst="shdw17" dist="17961" dir="2699999">
                <a:srgbClr val="999999"/>
              </a:prstShdw>
            </a:effec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zh-CN" sz="2500" b="1" dirty="0">
                  <a:latin typeface="Calibri" panose="020F0502020204030204" pitchFamily="34" charset="0"/>
                </a:rPr>
                <a:t>XzGAO@QQ.COM</a:t>
              </a: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WordArt 7"/>
          <p:cNvSpPr>
            <a:spLocks noTextEdit="1"/>
          </p:cNvSpPr>
          <p:nvPr/>
        </p:nvSpPr>
        <p:spPr>
          <a:xfrm>
            <a:off x="1692275" y="1628775"/>
            <a:ext cx="5759450" cy="8636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  <a:normAutofit/>
          </a:bodyPr>
          <a:lstStyle/>
          <a:p>
            <a:pPr algn="ctr"/>
            <a:r>
              <a:rPr lang="zh-CN" altLang="en-US" sz="3600" b="1">
                <a:ln w="19050" cap="flat" cmpd="sng">
                  <a:solidFill>
                    <a:srgbClr val="FFFF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63500" dir="2212193" algn="ctr" rotWithShape="0">
                    <a:srgbClr val="868686">
                      <a:alpha val="50000"/>
                    </a:srgbClr>
                  </a:outerShdw>
                </a:effectLst>
                <a:latin typeface="+mn-lt" charset="0"/>
                <a:ea typeface="+mn-lt" charset="0"/>
              </a:rPr>
              <a:t>Thank You !</a:t>
            </a:r>
          </a:p>
        </p:txBody>
      </p:sp>
      <p:sp>
        <p:nvSpPr>
          <p:cNvPr id="71683" name="Text Box 12"/>
          <p:cNvSpPr txBox="1"/>
          <p:nvPr/>
        </p:nvSpPr>
        <p:spPr>
          <a:xfrm>
            <a:off x="757238" y="3500438"/>
            <a:ext cx="6335712" cy="26352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120650" indent="-120650" eaLnBrk="1" hangingPunct="1">
              <a:lnSpc>
                <a:spcPct val="120000"/>
              </a:lnSpc>
              <a:spcBef>
                <a:spcPct val="20000"/>
              </a:spcBef>
              <a:buClr>
                <a:srgbClr val="009999"/>
              </a:buClr>
              <a:buFont typeface="Wingdings" panose="05000000000000000000" pitchFamily="2" charset="2"/>
            </a:pPr>
            <a:r>
              <a:rPr lang="zh-CN" altLang="en-US" sz="3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高祥照</a:t>
            </a:r>
          </a:p>
          <a:p>
            <a:pPr marL="120650" indent="-120650" eaLnBrk="1" hangingPunct="1">
              <a:lnSpc>
                <a:spcPct val="120000"/>
              </a:lnSpc>
              <a:spcBef>
                <a:spcPct val="20000"/>
              </a:spcBef>
              <a:buClr>
                <a:srgbClr val="009999"/>
              </a:buClr>
              <a:buFont typeface="Wingdings" panose="05000000000000000000" pitchFamily="2" charset="2"/>
            </a:pPr>
            <a:r>
              <a:rPr lang="zh-CN" altLang="en-US" sz="2000" dirty="0">
                <a:solidFill>
                  <a:srgbClr val="0000FF"/>
                </a:solidFill>
                <a:latin typeface="宋体" panose="02010600030101010101" pitchFamily="2" charset="-122"/>
              </a:rPr>
              <a:t>农业部全国农技中心</a:t>
            </a:r>
          </a:p>
          <a:p>
            <a:pPr marL="120650" indent="-120650" eaLnBrk="1" hangingPunct="1"/>
            <a:r>
              <a:rPr lang="zh-CN" altLang="en-US" sz="2000" dirty="0">
                <a:solidFill>
                  <a:srgbClr val="0000FF"/>
                </a:solidFill>
                <a:latin typeface="宋体" panose="02010600030101010101" pitchFamily="2" charset="-122"/>
              </a:rPr>
              <a:t>邮编：</a:t>
            </a:r>
            <a:r>
              <a:rPr lang="en-US" altLang="zh-CN" sz="2000" dirty="0">
                <a:solidFill>
                  <a:srgbClr val="0000FF"/>
                </a:solidFill>
                <a:latin typeface="宋体" panose="02010600030101010101" pitchFamily="2" charset="-122"/>
              </a:rPr>
              <a:t>100125</a:t>
            </a:r>
          </a:p>
          <a:p>
            <a:pPr marL="120650" indent="-120650" eaLnBrk="1" hangingPunct="1"/>
            <a:r>
              <a:rPr lang="zh-CN" altLang="en-US" sz="2000" dirty="0">
                <a:solidFill>
                  <a:srgbClr val="0000FF"/>
                </a:solidFill>
                <a:latin typeface="宋体" panose="02010600030101010101" pitchFamily="2" charset="-122"/>
              </a:rPr>
              <a:t>手机：</a:t>
            </a:r>
            <a:r>
              <a:rPr lang="en-US" altLang="zh-CN" sz="2000" dirty="0">
                <a:solidFill>
                  <a:srgbClr val="0000FF"/>
                </a:solidFill>
                <a:latin typeface="宋体" panose="02010600030101010101" pitchFamily="2" charset="-122"/>
              </a:rPr>
              <a:t>13901172709</a:t>
            </a:r>
          </a:p>
          <a:p>
            <a:pPr marL="120650" indent="-120650" eaLnBrk="1" hangingPunct="1"/>
            <a:r>
              <a:rPr lang="zh-CN" altLang="en-US" sz="2000" dirty="0">
                <a:solidFill>
                  <a:srgbClr val="0000FF"/>
                </a:solidFill>
                <a:latin typeface="宋体" panose="02010600030101010101" pitchFamily="2" charset="-122"/>
              </a:rPr>
              <a:t>邮件：</a:t>
            </a:r>
            <a:r>
              <a:rPr lang="en-US" altLang="zh-CN" sz="2600" dirty="0">
                <a:solidFill>
                  <a:srgbClr val="0000FF"/>
                </a:solidFill>
                <a:latin typeface="Arial" panose="020B0604020202020204" pitchFamily="34" charset="0"/>
              </a:rPr>
              <a:t>XzGAO@QQ.COM</a:t>
            </a:r>
            <a:endParaRPr lang="en-US" altLang="zh-CN" sz="2600" dirty="0">
              <a:solidFill>
                <a:srgbClr val="0000FF"/>
              </a:solidFill>
              <a:latin typeface="宋体" panose="02010600030101010101" pitchFamily="2" charset="-122"/>
            </a:endParaRPr>
          </a:p>
          <a:p>
            <a:pPr marL="120650" indent="-120650" eaLnBrk="1" hangingPunct="1"/>
            <a:r>
              <a:rPr lang="en-US" altLang="zh-CN" sz="2800" b="1" dirty="0">
                <a:solidFill>
                  <a:srgbClr val="0000FF"/>
                </a:solidFill>
                <a:latin typeface="Arial" panose="020B0604020202020204" pitchFamily="34" charset="0"/>
              </a:rPr>
              <a:t>www.natesc.gov.cn</a:t>
            </a:r>
          </a:p>
        </p:txBody>
      </p:sp>
      <p:pic>
        <p:nvPicPr>
          <p:cNvPr id="37892" name="Picture 13" descr="中心旗帜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84888" y="3860800"/>
            <a:ext cx="2057400" cy="200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3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738" y="2133600"/>
            <a:ext cx="1108075" cy="1584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6" name="Picture 6" descr="NATES-flish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6313" y="3644900"/>
            <a:ext cx="2403475" cy="2422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Picture 9" descr="图章-nbs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7900" y="3429000"/>
            <a:ext cx="1138238" cy="28146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" fill="hold"/>
                                        <p:tgtEl>
                                          <p:spTgt spid="3789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NATES-flish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549275"/>
            <a:ext cx="5713413" cy="5759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标题 1"/>
          <p:cNvSpPr>
            <a:spLocks noGrp="1"/>
          </p:cNvSpPr>
          <p:nvPr>
            <p:ph type="ctrTitle"/>
          </p:nvPr>
        </p:nvSpPr>
        <p:spPr>
          <a:xfrm>
            <a:off x="0" y="1052513"/>
            <a:ext cx="9144000" cy="1470025"/>
          </a:xfrm>
          <a:ln/>
        </p:spPr>
        <p:txBody>
          <a:bodyPr vert="horz" wrap="square" lIns="91440" tIns="45720" rIns="91440" bIns="45720" anchor="ctr"/>
          <a:lstStyle>
            <a:lvl1pPr lvl="0">
              <a:buClrTx/>
              <a:buSzTx/>
              <a:buFontTx/>
              <a:defRPr/>
            </a:lvl1pPr>
          </a:lstStyle>
          <a:p>
            <a:pPr lvl="0"/>
            <a:r>
              <a:rPr lang="zh-CN" altLang="en-US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当前农业大形势</a:t>
            </a:r>
          </a:p>
        </p:txBody>
      </p:sp>
      <p:sp>
        <p:nvSpPr>
          <p:cNvPr id="4" name="矩形 3"/>
          <p:cNvSpPr/>
          <p:nvPr/>
        </p:nvSpPr>
        <p:spPr>
          <a:xfrm>
            <a:off x="-17462" y="2636838"/>
            <a:ext cx="917416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安全、环保、效益</a:t>
            </a:r>
            <a:endParaRPr kumimoji="0" lang="en-US" altLang="zh-CN" sz="4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8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需求不断加大</a:t>
            </a:r>
            <a:endParaRPr kumimoji="0" lang="en-US" altLang="zh-CN" sz="8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华文新魏" panose="02010800040101010101" pitchFamily="2" charset="-122"/>
              <a:ea typeface="华文新魏" panose="02010800040101010101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1"/>
          <p:cNvSpPr>
            <a:spLocks noGrp="1"/>
          </p:cNvSpPr>
          <p:nvPr>
            <p:ph type="ctrTitle"/>
          </p:nvPr>
        </p:nvSpPr>
        <p:spPr>
          <a:xfrm>
            <a:off x="0" y="620713"/>
            <a:ext cx="9144000" cy="1470025"/>
          </a:xfrm>
          <a:ln/>
        </p:spPr>
        <p:txBody>
          <a:bodyPr vert="horz" wrap="square" lIns="91440" tIns="45720" rIns="91440" bIns="45720" anchor="ctr"/>
          <a:lstStyle>
            <a:lvl1pPr lvl="0">
              <a:buClrTx/>
              <a:buSzTx/>
              <a:buFontTx/>
              <a:defRPr/>
            </a:lvl1pPr>
          </a:lstStyle>
          <a:p>
            <a:pPr lvl="0"/>
            <a:r>
              <a:rPr lang="zh-CN" altLang="en-US" sz="6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当前农业大形势</a:t>
            </a:r>
          </a:p>
        </p:txBody>
      </p:sp>
      <p:sp>
        <p:nvSpPr>
          <p:cNvPr id="22531" name="副标题 2"/>
          <p:cNvSpPr>
            <a:spLocks noGrp="1"/>
          </p:cNvSpPr>
          <p:nvPr>
            <p:ph type="subTitle"/>
          </p:nvPr>
        </p:nvSpPr>
        <p:spPr>
          <a:xfrm>
            <a:off x="0" y="1916113"/>
            <a:ext cx="9144000" cy="1641475"/>
          </a:xfrm>
          <a:ln/>
        </p:spPr>
        <p:txBody>
          <a:bodyPr vert="horz" wrap="square" lIns="91440" tIns="45720" rIns="91440" bIns="45720" anchor="t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>
              <a:buFontTx/>
              <a:buNone/>
            </a:pPr>
            <a:r>
              <a:rPr lang="zh-CN" altLang="en-US" sz="54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供给侧改革</a:t>
            </a:r>
            <a:endParaRPr lang="en-US" altLang="zh-CN" sz="54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54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质量效益</a:t>
            </a:r>
            <a:endParaRPr lang="en-US" altLang="zh-CN" sz="54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54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绿色发展</a:t>
            </a:r>
            <a:endParaRPr lang="en-US" altLang="zh-CN" sz="5400" dirty="0">
              <a:solidFill>
                <a:srgbClr val="0000FF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 lvl="0">
              <a:buFontTx/>
              <a:buNone/>
            </a:pPr>
            <a:r>
              <a:rPr lang="zh-CN" altLang="en-US" sz="6600" dirty="0">
                <a:solidFill>
                  <a:srgbClr val="0000FF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提升产能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矩形 1"/>
          <p:cNvSpPr/>
          <p:nvPr/>
        </p:nvSpPr>
        <p:spPr>
          <a:xfrm>
            <a:off x="12700" y="2681288"/>
            <a:ext cx="9144000" cy="11080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6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农业</a:t>
            </a:r>
            <a:r>
              <a:rPr lang="zh-CN" altLang="en-US" sz="6600" dirty="0">
                <a:solidFill>
                  <a:srgbClr val="00B05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绿色</a:t>
            </a:r>
            <a:r>
              <a:rPr lang="zh-CN" altLang="en-US" sz="6600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发展</a:t>
            </a:r>
            <a:endParaRPr lang="zh-CN" altLang="en-US" sz="66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有机肥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23812"/>
            <a:ext cx="3116263" cy="2462212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4579" name="Object 3"/>
          <p:cNvGraphicFramePr>
            <a:graphicFrameLocks/>
          </p:cNvGraphicFramePr>
          <p:nvPr/>
        </p:nvGraphicFramePr>
        <p:xfrm>
          <a:off x="6164263" y="0"/>
          <a:ext cx="3081337" cy="2362200"/>
        </p:xfrm>
        <a:graphic>
          <a:graphicData uri="http://schemas.openxmlformats.org/presentationml/2006/ole">
            <p:oleObj spid="_x0000_s3076" r:id="rId4" imgW="5105520" imgH="3390840" progId="PowerPoint.Slide.8">
              <p:embed/>
            </p:oleObj>
          </a:graphicData>
        </a:graphic>
      </p:graphicFrame>
      <p:pic>
        <p:nvPicPr>
          <p:cNvPr id="24580" name="Picture 4" descr="yjf05"/>
          <p:cNvPicPr>
            <a:picLocks noChangeAspect="1"/>
          </p:cNvPicPr>
          <p:nvPr/>
        </p:nvPicPr>
        <p:blipFill>
          <a:blip r:embed="rId5" cstate="print">
            <a:lum bright="-4001" contrast="4000"/>
          </a:blip>
          <a:stretch>
            <a:fillRect/>
          </a:stretch>
        </p:blipFill>
        <p:spPr>
          <a:xfrm>
            <a:off x="3048000" y="0"/>
            <a:ext cx="3116263" cy="2455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Picture 5" descr="yjf02"/>
          <p:cNvPicPr>
            <a:picLocks noChangeAspect="1"/>
          </p:cNvPicPr>
          <p:nvPr/>
        </p:nvPicPr>
        <p:blipFill>
          <a:blip r:embed="rId6" cstate="print">
            <a:lum bright="-4001" contrast="6000"/>
          </a:blip>
          <a:stretch>
            <a:fillRect/>
          </a:stretch>
        </p:blipFill>
        <p:spPr>
          <a:xfrm>
            <a:off x="0" y="2324100"/>
            <a:ext cx="3043238" cy="2514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6" descr="yjf0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6000" y="2349500"/>
            <a:ext cx="3132138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Picture 7" descr="sf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48000" y="4572000"/>
            <a:ext cx="3048000" cy="22860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4584" name="Object 8"/>
          <p:cNvGraphicFramePr>
            <a:graphicFrameLocks/>
          </p:cNvGraphicFramePr>
          <p:nvPr/>
        </p:nvGraphicFramePr>
        <p:xfrm>
          <a:off x="3048000" y="2222500"/>
          <a:ext cx="3116263" cy="2286000"/>
        </p:xfrm>
        <a:graphic>
          <a:graphicData uri="http://schemas.openxmlformats.org/presentationml/2006/ole">
            <p:oleObj spid="_x0000_s3077" r:id="rId9" imgW="4533840" imgH="3390840" progId="PowerPoint.Slide.8">
              <p:embed/>
            </p:oleObj>
          </a:graphicData>
        </a:graphic>
      </p:graphicFrame>
      <p:pic>
        <p:nvPicPr>
          <p:cNvPr id="24585" name="Picture 9" descr="FIELD6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495800"/>
            <a:ext cx="3124200" cy="243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6" name="Picture 10" descr="注射泵施肥器（深圳市）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073400" y="4495800"/>
            <a:ext cx="3124200" cy="243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7" name="Picture 11" descr="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72200" y="4513263"/>
            <a:ext cx="3048000" cy="2420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8" name="TextBox 11"/>
          <p:cNvSpPr txBox="1"/>
          <p:nvPr/>
        </p:nvSpPr>
        <p:spPr>
          <a:xfrm>
            <a:off x="0" y="333375"/>
            <a:ext cx="9144000" cy="3382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720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传统农业</a:t>
            </a:r>
            <a:endParaRPr lang="en-US" altLang="zh-CN" sz="7200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/>
            <a:r>
              <a:rPr lang="zh-CN" altLang="en-US" sz="720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向</a:t>
            </a:r>
            <a:endParaRPr lang="en-US" altLang="zh-CN" sz="7200" dirty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r" eaLnBrk="1" hangingPunct="1"/>
            <a:r>
              <a:rPr lang="zh-CN" altLang="en-US" sz="7200" dirty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现代农业快速转变！</a:t>
            </a:r>
          </a:p>
        </p:txBody>
      </p:sp>
      <p:sp>
        <p:nvSpPr>
          <p:cNvPr id="24589" name="TextBox 1"/>
          <p:cNvSpPr txBox="1"/>
          <p:nvPr/>
        </p:nvSpPr>
        <p:spPr>
          <a:xfrm>
            <a:off x="0" y="4221163"/>
            <a:ext cx="9220200" cy="14462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8800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简便、自动、精准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661</Words>
  <Application>Microsoft Office PowerPoint</Application>
  <PresentationFormat>全屏显示(4:3)</PresentationFormat>
  <Paragraphs>177</Paragraphs>
  <Slides>56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59" baseType="lpstr">
      <vt:lpstr>Office 主题​​</vt:lpstr>
      <vt:lpstr>1_默认设计模板</vt:lpstr>
      <vt:lpstr>Microsoft Office PowerPoint 97-2003 幻灯片</vt:lpstr>
      <vt:lpstr>幻灯片 1</vt:lpstr>
      <vt:lpstr>关于智慧农业的 有关思考</vt:lpstr>
      <vt:lpstr>当前农业大形势</vt:lpstr>
      <vt:lpstr>当前农业大形势</vt:lpstr>
      <vt:lpstr>当前农业大形势</vt:lpstr>
      <vt:lpstr>当前农业大形势</vt:lpstr>
      <vt:lpstr>当前农业大形势</vt:lpstr>
      <vt:lpstr>幻灯片 8</vt:lpstr>
      <vt:lpstr>幻灯片 9</vt:lpstr>
      <vt:lpstr>幻灯片 10</vt:lpstr>
      <vt:lpstr>智慧农村</vt:lpstr>
      <vt:lpstr>智慧农村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小功率循环泵</vt:lpstr>
      <vt:lpstr>简易太阳能热水采集系统</vt:lpstr>
      <vt:lpstr>温室基质槽升温系统</vt:lpstr>
      <vt:lpstr>热带农作物休眠调控与灌溉水冷水灌溉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Eddy Covariance and surface renewal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炭化</vt:lpstr>
      <vt:lpstr>幻灯片 46</vt:lpstr>
      <vt:lpstr>幻灯片 47</vt:lpstr>
      <vt:lpstr>幻灯片 48</vt:lpstr>
      <vt:lpstr>On Farm Construction</vt:lpstr>
      <vt:lpstr>基于二维码的“从农田到餐桌”的 全程物流及质量追溯</vt:lpstr>
      <vt:lpstr>新视野、新思路 新模式、新机制 肥料、种子、农药、 地膜、托盘、管材、机械、设备、装置 新农业</vt:lpstr>
      <vt:lpstr>幻灯片 52</vt:lpstr>
      <vt:lpstr>幻灯片 53</vt:lpstr>
      <vt:lpstr>幻灯片 54</vt:lpstr>
      <vt:lpstr>幻灯片 55</vt:lpstr>
      <vt:lpstr>幻灯片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土肥水高效利用技术</dc:title>
  <dc:creator>高祥照</dc:creator>
  <cp:lastModifiedBy>谢伟</cp:lastModifiedBy>
  <cp:revision>73</cp:revision>
  <dcterms:created xsi:type="dcterms:W3CDTF">2017-03-15T02:03:05Z</dcterms:created>
  <dcterms:modified xsi:type="dcterms:W3CDTF">2019-06-02T09:13:26Z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