
<file path=[Content_Types].xml><?xml version="1.0" encoding="utf-8"?>
<Types xmlns="http://schemas.openxmlformats.org/package/2006/content-types">
  <Default Extension="jpeg" ContentType="image/jpe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Lst>
  <p:notesMasterIdLst>
    <p:notesMasterId r:id="rId25"/>
  </p:notesMasterIdLst>
  <p:sldIdLst>
    <p:sldId id="257" r:id="rId4"/>
    <p:sldId id="781" r:id="rId5"/>
    <p:sldId id="782" r:id="rId6"/>
    <p:sldId id="783" r:id="rId7"/>
    <p:sldId id="1124" r:id="rId8"/>
    <p:sldId id="1125" r:id="rId9"/>
    <p:sldId id="784" r:id="rId10"/>
    <p:sldId id="618" r:id="rId11"/>
    <p:sldId id="785" r:id="rId12"/>
    <p:sldId id="836" r:id="rId13"/>
    <p:sldId id="837" r:id="rId14"/>
    <p:sldId id="786" r:id="rId15"/>
    <p:sldId id="838" r:id="rId16"/>
    <p:sldId id="839" r:id="rId17"/>
    <p:sldId id="787" r:id="rId18"/>
    <p:sldId id="920" r:id="rId19"/>
    <p:sldId id="921" r:id="rId20"/>
    <p:sldId id="922" r:id="rId21"/>
    <p:sldId id="789" r:id="rId22"/>
    <p:sldId id="791" r:id="rId23"/>
    <p:sldId id="840" r:id="rId24"/>
    <p:sldId id="841" r:id="rId26"/>
    <p:sldId id="885" r:id="rId27"/>
    <p:sldId id="891" r:id="rId28"/>
    <p:sldId id="892" r:id="rId29"/>
    <p:sldId id="893" r:id="rId30"/>
    <p:sldId id="894" r:id="rId31"/>
    <p:sldId id="842" r:id="rId32"/>
    <p:sldId id="843" r:id="rId33"/>
    <p:sldId id="796" r:id="rId34"/>
    <p:sldId id="822" r:id="rId35"/>
    <p:sldId id="859" r:id="rId36"/>
    <p:sldId id="862" r:id="rId37"/>
    <p:sldId id="927" r:id="rId38"/>
    <p:sldId id="928" r:id="rId39"/>
    <p:sldId id="802" r:id="rId40"/>
    <p:sldId id="667" r:id="rId41"/>
    <p:sldId id="668" r:id="rId42"/>
    <p:sldId id="669" r:id="rId43"/>
    <p:sldId id="670" r:id="rId44"/>
    <p:sldId id="671" r:id="rId45"/>
    <p:sldId id="672" r:id="rId46"/>
    <p:sldId id="673" r:id="rId47"/>
    <p:sldId id="824" r:id="rId48"/>
    <p:sldId id="915" r:id="rId49"/>
    <p:sldId id="916" r:id="rId50"/>
    <p:sldId id="917" r:id="rId51"/>
    <p:sldId id="918" r:id="rId52"/>
    <p:sldId id="919" r:id="rId53"/>
    <p:sldId id="1088" r:id="rId54"/>
    <p:sldId id="1089" r:id="rId55"/>
    <p:sldId id="1090" r:id="rId56"/>
    <p:sldId id="1091" r:id="rId57"/>
    <p:sldId id="1093" r:id="rId58"/>
    <p:sldId id="1094" r:id="rId59"/>
    <p:sldId id="1095" r:id="rId60"/>
    <p:sldId id="1096" r:id="rId61"/>
    <p:sldId id="1026" r:id="rId62"/>
    <p:sldId id="1027" r:id="rId63"/>
    <p:sldId id="1028" r:id="rId64"/>
    <p:sldId id="1029" r:id="rId65"/>
    <p:sldId id="1030" r:id="rId66"/>
    <p:sldId id="1031" r:id="rId67"/>
    <p:sldId id="1032" r:id="rId68"/>
    <p:sldId id="1033" r:id="rId69"/>
    <p:sldId id="1034" r:id="rId70"/>
    <p:sldId id="1035" r:id="rId71"/>
    <p:sldId id="1036" r:id="rId72"/>
    <p:sldId id="1072" r:id="rId73"/>
    <p:sldId id="1073" r:id="rId74"/>
    <p:sldId id="1074" r:id="rId75"/>
    <p:sldId id="1075" r:id="rId76"/>
    <p:sldId id="1076" r:id="rId77"/>
    <p:sldId id="1077" r:id="rId78"/>
    <p:sldId id="1078" r:id="rId79"/>
    <p:sldId id="1079" r:id="rId80"/>
    <p:sldId id="1080" r:id="rId81"/>
    <p:sldId id="1081" r:id="rId82"/>
    <p:sldId id="1082" r:id="rId83"/>
    <p:sldId id="1083" r:id="rId84"/>
    <p:sldId id="1084" r:id="rId85"/>
    <p:sldId id="1085" r:id="rId86"/>
    <p:sldId id="1086" r:id="rId87"/>
    <p:sldId id="264" r:id="rId88"/>
  </p:sldIdLst>
  <p:sldSz cx="9144000" cy="6858000" type="screen4x3"/>
  <p:notesSz cx="6858000" cy="9144000"/>
  <p:defaultTextStyle>
    <a:defPPr>
      <a:defRPr lang="zh-CN"/>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6E0"/>
    <a:srgbClr val="026DCE"/>
    <a:srgbClr val="FF6600"/>
    <a:srgbClr val="F8FED2"/>
    <a:srgbClr val="FFFFFF"/>
    <a:srgbClr val="F0FDA3"/>
    <a:srgbClr val="FFCCFF"/>
    <a:srgbClr val="0000CC"/>
    <a:srgbClr val="026BCA"/>
    <a:srgbClr val="0253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89002" autoAdjust="0"/>
  </p:normalViewPr>
  <p:slideViewPr>
    <p:cSldViewPr>
      <p:cViewPr varScale="1">
        <p:scale>
          <a:sx n="49" d="100"/>
          <a:sy n="49" d="100"/>
        </p:scale>
        <p:origin x="1162" y="62"/>
      </p:cViewPr>
      <p:guideLst>
        <p:guide orient="horz" pos="2160"/>
        <p:guide pos="2880"/>
      </p:guideLst>
    </p:cSldViewPr>
  </p:slideViewPr>
  <p:outlineViewPr>
    <p:cViewPr>
      <p:scale>
        <a:sx n="33" d="100"/>
        <a:sy n="33" d="100"/>
      </p:scale>
      <p:origin x="0" y="-8688"/>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57" d="100"/>
          <a:sy n="57" d="100"/>
        </p:scale>
        <p:origin x="2472" y="42"/>
      </p:cViewPr>
      <p:guideLst/>
    </p:cSldViewPr>
  </p:notesViewPr>
  <p:gridSpacing cx="72008" cy="72008"/>
</p:viewPr>
</file>

<file path=ppt/_rels/presentation.xml.rels><?xml version="1.0" encoding="UTF-8" standalone="yes"?>
<Relationships xmlns="http://schemas.openxmlformats.org/package/2006/relationships"><Relationship Id="rId91" Type="http://schemas.openxmlformats.org/officeDocument/2006/relationships/tableStyles" Target="tableStyles.xml"/><Relationship Id="rId90" Type="http://schemas.openxmlformats.org/officeDocument/2006/relationships/viewProps" Target="viewProps.xml"/><Relationship Id="rId9" Type="http://schemas.openxmlformats.org/officeDocument/2006/relationships/slide" Target="slides/slide6.xml"/><Relationship Id="rId89" Type="http://schemas.openxmlformats.org/officeDocument/2006/relationships/presProps" Target="presProps.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slide" Target="slides/slide5.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16C3C54-8F29-4EF4-B367-71AAEE9F400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CN" altLang="en-US"/>
        </a:p>
      </dgm:t>
    </dgm:pt>
    <dgm:pt modelId="{E3441E8C-CCF3-408F-B038-CEC679E7EA67}">
      <dgm:prSet phldrT="[文本]" custT="1"/>
      <dgm:spPr>
        <a:solidFill>
          <a:schemeClr val="accent5"/>
        </a:solidFill>
      </dgm:spPr>
      <dgm:t>
        <a:bodyPr/>
        <a:lstStyle/>
        <a:p>
          <a:r>
            <a:rPr lang="en-US" altLang="zh-CN" sz="2800" b="1" kern="1200" dirty="0">
              <a:solidFill>
                <a:schemeClr val="tx1"/>
              </a:solidFill>
              <a:latin typeface="Times New Roman" panose="02020603050405020304" pitchFamily="18" charset="0"/>
              <a:ea typeface="楷体_GB2312" pitchFamily="49" charset="-122"/>
              <a:cs typeface="+mn-cs"/>
            </a:rPr>
            <a:t>1</a:t>
          </a:r>
          <a:endParaRPr lang="zh-CN" altLang="en-US" sz="2800" b="1" kern="1200" dirty="0">
            <a:solidFill>
              <a:schemeClr val="tx1"/>
            </a:solidFill>
            <a:latin typeface="Times New Roman" panose="02020603050405020304" pitchFamily="18" charset="0"/>
            <a:ea typeface="楷体_GB2312" pitchFamily="49" charset="-122"/>
            <a:cs typeface="+mn-cs"/>
          </a:endParaRPr>
        </a:p>
      </dgm:t>
    </dgm:pt>
    <dgm:pt modelId="{37083E52-D280-468E-AC82-6AE8410DDF99}" cxnId="{14DC0374-E9FE-4B8D-83A6-88D7143F5F4B}" type="parTrans">
      <dgm:prSet/>
      <dgm:spPr/>
      <dgm:t>
        <a:bodyPr/>
        <a:lstStyle/>
        <a:p>
          <a:endParaRPr lang="zh-CN" altLang="en-US" sz="2800"/>
        </a:p>
      </dgm:t>
    </dgm:pt>
    <dgm:pt modelId="{98ABBB01-D59C-4992-A941-A42A46AD74B6}" cxnId="{14DC0374-E9FE-4B8D-83A6-88D7143F5F4B}" type="sibTrans">
      <dgm:prSet/>
      <dgm:spPr/>
      <dgm:t>
        <a:bodyPr/>
        <a:lstStyle/>
        <a:p>
          <a:endParaRPr lang="zh-CN" altLang="en-US" sz="2800"/>
        </a:p>
      </dgm:t>
    </dgm:pt>
    <dgm:pt modelId="{0C434848-767A-460B-8F85-57019CCE5040}">
      <dgm:prSet phldrT="[文本]" custT="1"/>
      <dgm:spPr>
        <a:solidFill>
          <a:schemeClr val="accent5">
            <a:alpha val="90000"/>
          </a:schemeClr>
        </a:solidFill>
      </dgm:spPr>
      <dgm:t>
        <a:bodyPr/>
        <a:lstStyle/>
        <a:p>
          <a:r>
            <a:rPr lang="zh-CN" altLang="en-US" sz="2800" b="1" kern="1200" dirty="0">
              <a:solidFill>
                <a:schemeClr val="tx1"/>
              </a:solidFill>
              <a:latin typeface="微软雅黑" panose="020B0503020204020204" pitchFamily="34" charset="-122"/>
              <a:ea typeface="微软雅黑" panose="020B0503020204020204" pitchFamily="34" charset="-122"/>
              <a:cs typeface="+mn-cs"/>
            </a:rPr>
            <a:t>开发利用成本相对较高，企业缺乏积极性</a:t>
          </a:r>
        </a:p>
      </dgm:t>
    </dgm:pt>
    <dgm:pt modelId="{688284DC-A39F-47BA-8DA1-8DDAC578A78F}" cxnId="{8236FD82-08FA-4DCF-A427-9180C2E18519}" type="parTrans">
      <dgm:prSet/>
      <dgm:spPr/>
      <dgm:t>
        <a:bodyPr/>
        <a:lstStyle/>
        <a:p>
          <a:endParaRPr lang="zh-CN" altLang="en-US" sz="2800"/>
        </a:p>
      </dgm:t>
    </dgm:pt>
    <dgm:pt modelId="{3F3FCB32-8357-4961-B961-AF49B0D4E28A}" cxnId="{8236FD82-08FA-4DCF-A427-9180C2E18519}" type="sibTrans">
      <dgm:prSet/>
      <dgm:spPr/>
      <dgm:t>
        <a:bodyPr/>
        <a:lstStyle/>
        <a:p>
          <a:endParaRPr lang="zh-CN" altLang="en-US" sz="2800"/>
        </a:p>
      </dgm:t>
    </dgm:pt>
    <dgm:pt modelId="{1A4AA761-B19C-4DCB-A58B-0E6CF7B07A54}">
      <dgm:prSet phldrT="[文本]" custT="1"/>
      <dgm:spPr>
        <a:solidFill>
          <a:srgbClr val="B1D862"/>
        </a:solidFill>
      </dgm:spPr>
      <dgm:t>
        <a:bodyPr/>
        <a:lstStyle/>
        <a:p>
          <a:r>
            <a:rPr lang="en-US" altLang="zh-CN" sz="2800" b="1" kern="1200" dirty="0">
              <a:solidFill>
                <a:schemeClr val="tx1"/>
              </a:solidFill>
              <a:latin typeface="Times New Roman" panose="02020603050405020304" pitchFamily="18" charset="0"/>
              <a:ea typeface="楷体_GB2312" pitchFamily="49" charset="-122"/>
              <a:cs typeface="+mn-cs"/>
            </a:rPr>
            <a:t>2</a:t>
          </a:r>
          <a:endParaRPr lang="zh-CN" altLang="en-US" sz="2800" b="1" kern="1200" dirty="0">
            <a:solidFill>
              <a:schemeClr val="tx1"/>
            </a:solidFill>
            <a:latin typeface="Times New Roman" panose="02020603050405020304" pitchFamily="18" charset="0"/>
            <a:ea typeface="楷体_GB2312" pitchFamily="49" charset="-122"/>
            <a:cs typeface="+mn-cs"/>
          </a:endParaRPr>
        </a:p>
      </dgm:t>
    </dgm:pt>
    <dgm:pt modelId="{151A9AB5-C449-45EC-96A2-6F2FF69CD656}" cxnId="{BD3ED608-E76E-4AC6-8E0E-8B8D3CEF3645}" type="parTrans">
      <dgm:prSet/>
      <dgm:spPr/>
      <dgm:t>
        <a:bodyPr/>
        <a:lstStyle/>
        <a:p>
          <a:endParaRPr lang="zh-CN" altLang="en-US" sz="2800"/>
        </a:p>
      </dgm:t>
    </dgm:pt>
    <dgm:pt modelId="{BC7C9726-16D9-4D00-90BA-46DE8EBBC096}" cxnId="{BD3ED608-E76E-4AC6-8E0E-8B8D3CEF3645}" type="sibTrans">
      <dgm:prSet/>
      <dgm:spPr/>
      <dgm:t>
        <a:bodyPr/>
        <a:lstStyle/>
        <a:p>
          <a:endParaRPr lang="zh-CN" altLang="en-US" sz="2800"/>
        </a:p>
      </dgm:t>
    </dgm:pt>
    <dgm:pt modelId="{7CCC3869-1954-4360-830E-6F7F42DD4F3F}">
      <dgm:prSet phldrT="[文本]" custT="1"/>
      <dgm:spPr>
        <a:solidFill>
          <a:srgbClr val="B1D862">
            <a:alpha val="90000"/>
          </a:srgbClr>
        </a:solidFill>
      </dgm:spPr>
      <dgm:t>
        <a:bodyPr/>
        <a:lstStyle/>
        <a:p>
          <a:r>
            <a:rPr lang="zh-CN" altLang="en-US" sz="2800" b="1" kern="1200" dirty="0">
              <a:solidFill>
                <a:schemeClr val="tx1"/>
              </a:solidFill>
              <a:latin typeface="微软雅黑" panose="020B0503020204020204" pitchFamily="34" charset="-122"/>
              <a:ea typeface="微软雅黑" panose="020B0503020204020204" pitchFamily="34" charset="-122"/>
              <a:cs typeface="+mn-cs"/>
            </a:rPr>
            <a:t>相关的制度、政策、标准体系不完善</a:t>
          </a:r>
        </a:p>
      </dgm:t>
    </dgm:pt>
    <dgm:pt modelId="{2359CDE1-6B0D-4D7F-8906-30EC44807B67}" cxnId="{B7DA7A53-8185-41DE-AF9E-A780A2958E46}" type="parTrans">
      <dgm:prSet/>
      <dgm:spPr/>
      <dgm:t>
        <a:bodyPr/>
        <a:lstStyle/>
        <a:p>
          <a:endParaRPr lang="zh-CN" altLang="en-US" sz="2800"/>
        </a:p>
      </dgm:t>
    </dgm:pt>
    <dgm:pt modelId="{C160D6C7-67CC-4D13-8605-874C081DD932}" cxnId="{B7DA7A53-8185-41DE-AF9E-A780A2958E46}" type="sibTrans">
      <dgm:prSet/>
      <dgm:spPr/>
      <dgm:t>
        <a:bodyPr/>
        <a:lstStyle/>
        <a:p>
          <a:endParaRPr lang="zh-CN" altLang="en-US" sz="2800"/>
        </a:p>
      </dgm:t>
    </dgm:pt>
    <dgm:pt modelId="{9DAA0E71-7189-45E0-9A62-57A6DDAAE7FF}">
      <dgm:prSet phldrT="[文本]" custT="1"/>
      <dgm:spPr>
        <a:solidFill>
          <a:schemeClr val="accent5"/>
        </a:solidFill>
      </dgm:spPr>
      <dgm:t>
        <a:bodyPr/>
        <a:lstStyle/>
        <a:p>
          <a:r>
            <a:rPr lang="en-US" altLang="zh-CN" sz="2800" b="1" kern="1200" dirty="0">
              <a:solidFill>
                <a:schemeClr val="tx1"/>
              </a:solidFill>
              <a:latin typeface="Times New Roman" panose="02020603050405020304" pitchFamily="18" charset="0"/>
              <a:ea typeface="楷体_GB2312" pitchFamily="49" charset="-122"/>
              <a:cs typeface="+mn-cs"/>
            </a:rPr>
            <a:t>3</a:t>
          </a:r>
          <a:endParaRPr lang="zh-CN" altLang="en-US" sz="2800" b="1" kern="1200" dirty="0">
            <a:solidFill>
              <a:schemeClr val="tx1"/>
            </a:solidFill>
            <a:latin typeface="Times New Roman" panose="02020603050405020304" pitchFamily="18" charset="0"/>
            <a:ea typeface="楷体_GB2312" pitchFamily="49" charset="-122"/>
            <a:cs typeface="+mn-cs"/>
          </a:endParaRPr>
        </a:p>
      </dgm:t>
    </dgm:pt>
    <dgm:pt modelId="{8BE4CB8F-57D1-4E7A-B407-AE145056EDFC}" cxnId="{DD093882-5488-477B-8936-6BE3D2A5B2A4}" type="parTrans">
      <dgm:prSet/>
      <dgm:spPr/>
      <dgm:t>
        <a:bodyPr/>
        <a:lstStyle/>
        <a:p>
          <a:endParaRPr lang="zh-CN" altLang="en-US" sz="2800"/>
        </a:p>
      </dgm:t>
    </dgm:pt>
    <dgm:pt modelId="{EEABD428-9CF5-4452-AD15-5353E0E33988}" cxnId="{DD093882-5488-477B-8936-6BE3D2A5B2A4}" type="sibTrans">
      <dgm:prSet/>
      <dgm:spPr/>
      <dgm:t>
        <a:bodyPr/>
        <a:lstStyle/>
        <a:p>
          <a:endParaRPr lang="zh-CN" altLang="en-US" sz="2800"/>
        </a:p>
      </dgm:t>
    </dgm:pt>
    <dgm:pt modelId="{8AECA759-2446-48B5-9B56-8816BC407899}">
      <dgm:prSet phldrT="[文本]" custT="1"/>
      <dgm:spPr>
        <a:solidFill>
          <a:schemeClr val="accent5">
            <a:alpha val="90000"/>
          </a:schemeClr>
        </a:solidFill>
      </dgm:spPr>
      <dgm:t>
        <a:bodyPr/>
        <a:lstStyle/>
        <a:p>
          <a:r>
            <a:rPr lang="zh-CN" altLang="en-US" sz="2800" b="1" kern="1200" dirty="0">
              <a:solidFill>
                <a:schemeClr val="tx1"/>
              </a:solidFill>
              <a:latin typeface="微软雅黑" panose="020B0503020204020204" pitchFamily="34" charset="-122"/>
              <a:ea typeface="微软雅黑" panose="020B0503020204020204" pitchFamily="34" charset="-122"/>
              <a:cs typeface="+mn-cs"/>
            </a:rPr>
            <a:t>多水源统一调配体系尚未建立</a:t>
          </a:r>
        </a:p>
      </dgm:t>
    </dgm:pt>
    <dgm:pt modelId="{F94EDA1B-D815-40C3-AA2A-1D59BFB2F921}" cxnId="{3D518F80-A473-4478-90CD-8B1D7170E343}" type="parTrans">
      <dgm:prSet/>
      <dgm:spPr/>
      <dgm:t>
        <a:bodyPr/>
        <a:lstStyle/>
        <a:p>
          <a:endParaRPr lang="zh-CN" altLang="en-US" sz="2800"/>
        </a:p>
      </dgm:t>
    </dgm:pt>
    <dgm:pt modelId="{78633F25-8794-4657-A1AF-8274D02E97D3}" cxnId="{3D518F80-A473-4478-90CD-8B1D7170E343}" type="sibTrans">
      <dgm:prSet/>
      <dgm:spPr/>
      <dgm:t>
        <a:bodyPr/>
        <a:lstStyle/>
        <a:p>
          <a:endParaRPr lang="zh-CN" altLang="en-US" sz="2800"/>
        </a:p>
      </dgm:t>
    </dgm:pt>
    <dgm:pt modelId="{6C76B5EE-6E74-421D-972A-8C0C88BD9736}">
      <dgm:prSet custT="1"/>
      <dgm:spPr>
        <a:solidFill>
          <a:srgbClr val="B1D862"/>
        </a:solidFill>
      </dgm:spPr>
      <dgm:t>
        <a:bodyPr/>
        <a:lstStyle/>
        <a:p>
          <a:r>
            <a:rPr lang="en-US" altLang="zh-CN" sz="2800" b="1" kern="1200" dirty="0">
              <a:solidFill>
                <a:schemeClr val="tx1"/>
              </a:solidFill>
              <a:latin typeface="Times New Roman" panose="02020603050405020304" pitchFamily="18" charset="0"/>
              <a:ea typeface="楷体_GB2312" pitchFamily="49" charset="-122"/>
              <a:cs typeface="+mn-cs"/>
            </a:rPr>
            <a:t>4</a:t>
          </a:r>
          <a:endParaRPr lang="zh-CN" altLang="en-US" sz="2800" b="1" kern="1200" dirty="0">
            <a:solidFill>
              <a:schemeClr val="tx1"/>
            </a:solidFill>
            <a:latin typeface="Times New Roman" panose="02020603050405020304" pitchFamily="18" charset="0"/>
            <a:ea typeface="楷体_GB2312" pitchFamily="49" charset="-122"/>
            <a:cs typeface="+mn-cs"/>
          </a:endParaRPr>
        </a:p>
      </dgm:t>
    </dgm:pt>
    <dgm:pt modelId="{F83BC559-A096-419E-907D-50108CAC0D5A}" cxnId="{46F37429-6FB8-4E05-9980-80EDFFB5CB65}" type="parTrans">
      <dgm:prSet/>
      <dgm:spPr/>
      <dgm:t>
        <a:bodyPr/>
        <a:lstStyle/>
        <a:p>
          <a:endParaRPr lang="zh-CN" altLang="en-US" sz="2800"/>
        </a:p>
      </dgm:t>
    </dgm:pt>
    <dgm:pt modelId="{F130DE57-148A-403D-BE82-521BACDA87CA}" cxnId="{46F37429-6FB8-4E05-9980-80EDFFB5CB65}" type="sibTrans">
      <dgm:prSet/>
      <dgm:spPr/>
      <dgm:t>
        <a:bodyPr/>
        <a:lstStyle/>
        <a:p>
          <a:endParaRPr lang="zh-CN" altLang="en-US" sz="2800"/>
        </a:p>
      </dgm:t>
    </dgm:pt>
    <dgm:pt modelId="{C84F54C1-2D8E-40EF-8503-FFEB40C2FEAF}">
      <dgm:prSet custT="1"/>
      <dgm:spPr>
        <a:solidFill>
          <a:srgbClr val="B1D862">
            <a:alpha val="90000"/>
          </a:srgbClr>
        </a:solidFill>
      </dgm:spPr>
      <dgm:t>
        <a:bodyPr/>
        <a:lstStyle/>
        <a:p>
          <a:r>
            <a:rPr lang="zh-CN" altLang="en-US" sz="2800" b="1" kern="1200" dirty="0">
              <a:solidFill>
                <a:schemeClr val="tx1"/>
              </a:solidFill>
              <a:latin typeface="微软雅黑" panose="020B0503020204020204" pitchFamily="34" charset="-122"/>
              <a:ea typeface="微软雅黑" panose="020B0503020204020204" pitchFamily="34" charset="-122"/>
              <a:cs typeface="+mn-cs"/>
            </a:rPr>
            <a:t>亟需研发</a:t>
          </a:r>
          <a:r>
            <a:rPr lang="zh-CN" altLang="zh-CN" sz="2800" b="1" kern="1200" dirty="0">
              <a:solidFill>
                <a:schemeClr val="tx1"/>
              </a:solidFill>
              <a:latin typeface="微软雅黑" panose="020B0503020204020204" pitchFamily="34" charset="-122"/>
              <a:ea typeface="微软雅黑" panose="020B0503020204020204" pitchFamily="34" charset="-122"/>
              <a:cs typeface="+mn-cs"/>
            </a:rPr>
            <a:t>非常规水开发利用技术与设备</a:t>
          </a:r>
          <a:endParaRPr lang="zh-CN" altLang="en-US" sz="2800" b="1" kern="1200" dirty="0">
            <a:solidFill>
              <a:schemeClr val="tx1"/>
            </a:solidFill>
            <a:latin typeface="微软雅黑" panose="020B0503020204020204" pitchFamily="34" charset="-122"/>
            <a:ea typeface="微软雅黑" panose="020B0503020204020204" pitchFamily="34" charset="-122"/>
            <a:cs typeface="+mn-cs"/>
          </a:endParaRPr>
        </a:p>
      </dgm:t>
    </dgm:pt>
    <dgm:pt modelId="{AC7C6C23-6841-483D-9D0F-C2CF2D8DCC4D}" cxnId="{AA1543B9-1F4D-4D64-9A8C-6F042C79C951}" type="parTrans">
      <dgm:prSet/>
      <dgm:spPr/>
      <dgm:t>
        <a:bodyPr/>
        <a:lstStyle/>
        <a:p>
          <a:endParaRPr lang="zh-CN" altLang="en-US" sz="2800"/>
        </a:p>
      </dgm:t>
    </dgm:pt>
    <dgm:pt modelId="{A0DAF791-1981-44F1-9D6F-72500B66C6C5}" cxnId="{AA1543B9-1F4D-4D64-9A8C-6F042C79C951}" type="sibTrans">
      <dgm:prSet/>
      <dgm:spPr/>
      <dgm:t>
        <a:bodyPr/>
        <a:lstStyle/>
        <a:p>
          <a:endParaRPr lang="zh-CN" altLang="en-US" sz="2800"/>
        </a:p>
      </dgm:t>
    </dgm:pt>
    <dgm:pt modelId="{4FA7F9B5-0E9C-4E60-9EF0-1A6FA5DB519B}" type="pres">
      <dgm:prSet presAssocID="{116C3C54-8F29-4EF4-B367-71AAEE9F4009}" presName="linearFlow" presStyleCnt="0">
        <dgm:presLayoutVars>
          <dgm:dir/>
          <dgm:animLvl val="lvl"/>
          <dgm:resizeHandles val="exact"/>
        </dgm:presLayoutVars>
      </dgm:prSet>
      <dgm:spPr/>
    </dgm:pt>
    <dgm:pt modelId="{5FA066A1-9ED6-48E3-B8D1-D01AADB4DDC7}" type="pres">
      <dgm:prSet presAssocID="{E3441E8C-CCF3-408F-B038-CEC679E7EA67}" presName="composite" presStyleCnt="0"/>
      <dgm:spPr/>
    </dgm:pt>
    <dgm:pt modelId="{34DEC833-013F-4306-933B-16F84E2F91BB}" type="pres">
      <dgm:prSet presAssocID="{E3441E8C-CCF3-408F-B038-CEC679E7EA67}" presName="parentText" presStyleLbl="alignNode1" presStyleIdx="0" presStyleCnt="4">
        <dgm:presLayoutVars>
          <dgm:chMax val="1"/>
          <dgm:bulletEnabled val="1"/>
        </dgm:presLayoutVars>
      </dgm:prSet>
      <dgm:spPr/>
    </dgm:pt>
    <dgm:pt modelId="{4DEF1F57-4AA1-4333-8B26-47D0ED3C7D8B}" type="pres">
      <dgm:prSet presAssocID="{E3441E8C-CCF3-408F-B038-CEC679E7EA67}" presName="descendantText" presStyleLbl="alignAcc1" presStyleIdx="0" presStyleCnt="4">
        <dgm:presLayoutVars>
          <dgm:bulletEnabled val="1"/>
        </dgm:presLayoutVars>
      </dgm:prSet>
      <dgm:spPr/>
    </dgm:pt>
    <dgm:pt modelId="{D3E712AE-CDC3-43CF-BEAB-B7DDF118DA2A}" type="pres">
      <dgm:prSet presAssocID="{98ABBB01-D59C-4992-A941-A42A46AD74B6}" presName="sp" presStyleCnt="0"/>
      <dgm:spPr/>
    </dgm:pt>
    <dgm:pt modelId="{BF12F22D-50F6-4F6A-9223-5F2EA71E9EE0}" type="pres">
      <dgm:prSet presAssocID="{1A4AA761-B19C-4DCB-A58B-0E6CF7B07A54}" presName="composite" presStyleCnt="0"/>
      <dgm:spPr/>
    </dgm:pt>
    <dgm:pt modelId="{25D4E042-D1CB-43A1-9956-513F7A095F96}" type="pres">
      <dgm:prSet presAssocID="{1A4AA761-B19C-4DCB-A58B-0E6CF7B07A54}" presName="parentText" presStyleLbl="alignNode1" presStyleIdx="1" presStyleCnt="4">
        <dgm:presLayoutVars>
          <dgm:chMax val="1"/>
          <dgm:bulletEnabled val="1"/>
        </dgm:presLayoutVars>
      </dgm:prSet>
      <dgm:spPr/>
    </dgm:pt>
    <dgm:pt modelId="{BF9E0C87-E7A1-4E5D-B687-F59F6E7E7B3D}" type="pres">
      <dgm:prSet presAssocID="{1A4AA761-B19C-4DCB-A58B-0E6CF7B07A54}" presName="descendantText" presStyleLbl="alignAcc1" presStyleIdx="1" presStyleCnt="4">
        <dgm:presLayoutVars>
          <dgm:bulletEnabled val="1"/>
        </dgm:presLayoutVars>
      </dgm:prSet>
      <dgm:spPr/>
    </dgm:pt>
    <dgm:pt modelId="{8905149E-281F-49CB-8E3D-18993C3F6C2E}" type="pres">
      <dgm:prSet presAssocID="{BC7C9726-16D9-4D00-90BA-46DE8EBBC096}" presName="sp" presStyleCnt="0"/>
      <dgm:spPr/>
    </dgm:pt>
    <dgm:pt modelId="{CFB17CEE-BEB9-4704-BFC5-335E4D3FD32F}" type="pres">
      <dgm:prSet presAssocID="{9DAA0E71-7189-45E0-9A62-57A6DDAAE7FF}" presName="composite" presStyleCnt="0"/>
      <dgm:spPr/>
    </dgm:pt>
    <dgm:pt modelId="{1F3471E7-DD6A-4150-9A94-FD76DA241ADC}" type="pres">
      <dgm:prSet presAssocID="{9DAA0E71-7189-45E0-9A62-57A6DDAAE7FF}" presName="parentText" presStyleLbl="alignNode1" presStyleIdx="2" presStyleCnt="4">
        <dgm:presLayoutVars>
          <dgm:chMax val="1"/>
          <dgm:bulletEnabled val="1"/>
        </dgm:presLayoutVars>
      </dgm:prSet>
      <dgm:spPr/>
    </dgm:pt>
    <dgm:pt modelId="{88C5058D-B8E8-48E8-8586-6B0240840057}" type="pres">
      <dgm:prSet presAssocID="{9DAA0E71-7189-45E0-9A62-57A6DDAAE7FF}" presName="descendantText" presStyleLbl="alignAcc1" presStyleIdx="2" presStyleCnt="4" custScaleY="116006">
        <dgm:presLayoutVars>
          <dgm:bulletEnabled val="1"/>
        </dgm:presLayoutVars>
      </dgm:prSet>
      <dgm:spPr/>
    </dgm:pt>
    <dgm:pt modelId="{8FE87448-9E23-48AC-B260-395C5A18AC6A}" type="pres">
      <dgm:prSet presAssocID="{EEABD428-9CF5-4452-AD15-5353E0E33988}" presName="sp" presStyleCnt="0"/>
      <dgm:spPr/>
    </dgm:pt>
    <dgm:pt modelId="{253A510C-87E8-48F8-A9A2-1E798262684D}" type="pres">
      <dgm:prSet presAssocID="{6C76B5EE-6E74-421D-972A-8C0C88BD9736}" presName="composite" presStyleCnt="0"/>
      <dgm:spPr/>
    </dgm:pt>
    <dgm:pt modelId="{75EA9DEE-4BC9-46E4-8EFA-85B9316BE745}" type="pres">
      <dgm:prSet presAssocID="{6C76B5EE-6E74-421D-972A-8C0C88BD9736}" presName="parentText" presStyleLbl="alignNode1" presStyleIdx="3" presStyleCnt="4">
        <dgm:presLayoutVars>
          <dgm:chMax val="1"/>
          <dgm:bulletEnabled val="1"/>
        </dgm:presLayoutVars>
      </dgm:prSet>
      <dgm:spPr/>
    </dgm:pt>
    <dgm:pt modelId="{27BA6223-D58A-4225-BAAF-06E731A16D77}" type="pres">
      <dgm:prSet presAssocID="{6C76B5EE-6E74-421D-972A-8C0C88BD9736}" presName="descendantText" presStyleLbl="alignAcc1" presStyleIdx="3" presStyleCnt="4">
        <dgm:presLayoutVars>
          <dgm:bulletEnabled val="1"/>
        </dgm:presLayoutVars>
      </dgm:prSet>
      <dgm:spPr/>
    </dgm:pt>
  </dgm:ptLst>
  <dgm:cxnLst>
    <dgm:cxn modelId="{A90E7106-A576-4F57-9AFA-781429EF258A}" type="presOf" srcId="{116C3C54-8F29-4EF4-B367-71AAEE9F4009}" destId="{4FA7F9B5-0E9C-4E60-9EF0-1A6FA5DB519B}" srcOrd="0" destOrd="0" presId="urn:microsoft.com/office/officeart/2005/8/layout/chevron2"/>
    <dgm:cxn modelId="{B1203408-94AF-4166-A4F5-BA56CE46C86B}" type="presOf" srcId="{1A4AA761-B19C-4DCB-A58B-0E6CF7B07A54}" destId="{25D4E042-D1CB-43A1-9956-513F7A095F96}" srcOrd="0" destOrd="0" presId="urn:microsoft.com/office/officeart/2005/8/layout/chevron2"/>
    <dgm:cxn modelId="{BD3ED608-E76E-4AC6-8E0E-8B8D3CEF3645}" srcId="{116C3C54-8F29-4EF4-B367-71AAEE9F4009}" destId="{1A4AA761-B19C-4DCB-A58B-0E6CF7B07A54}" srcOrd="1" destOrd="0" parTransId="{151A9AB5-C449-45EC-96A2-6F2FF69CD656}" sibTransId="{BC7C9726-16D9-4D00-90BA-46DE8EBBC096}"/>
    <dgm:cxn modelId="{B59E4E0D-C482-46D5-862E-9965CCCA802E}" type="presOf" srcId="{9DAA0E71-7189-45E0-9A62-57A6DDAAE7FF}" destId="{1F3471E7-DD6A-4150-9A94-FD76DA241ADC}" srcOrd="0" destOrd="0" presId="urn:microsoft.com/office/officeart/2005/8/layout/chevron2"/>
    <dgm:cxn modelId="{AB002D23-E49A-49AF-A64B-4ADBE2353207}" type="presOf" srcId="{8AECA759-2446-48B5-9B56-8816BC407899}" destId="{88C5058D-B8E8-48E8-8586-6B0240840057}" srcOrd="0" destOrd="0" presId="urn:microsoft.com/office/officeart/2005/8/layout/chevron2"/>
    <dgm:cxn modelId="{1DA08F23-A74D-4882-9E8F-EF8F90E00C55}" type="presOf" srcId="{7CCC3869-1954-4360-830E-6F7F42DD4F3F}" destId="{BF9E0C87-E7A1-4E5D-B687-F59F6E7E7B3D}" srcOrd="0" destOrd="0" presId="urn:microsoft.com/office/officeart/2005/8/layout/chevron2"/>
    <dgm:cxn modelId="{46F37429-6FB8-4E05-9980-80EDFFB5CB65}" srcId="{116C3C54-8F29-4EF4-B367-71AAEE9F4009}" destId="{6C76B5EE-6E74-421D-972A-8C0C88BD9736}" srcOrd="3" destOrd="0" parTransId="{F83BC559-A096-419E-907D-50108CAC0D5A}" sibTransId="{F130DE57-148A-403D-BE82-521BACDA87CA}"/>
    <dgm:cxn modelId="{93C90331-E9BE-408A-A89F-E8B3457F5C0C}" type="presOf" srcId="{E3441E8C-CCF3-408F-B038-CEC679E7EA67}" destId="{34DEC833-013F-4306-933B-16F84E2F91BB}" srcOrd="0" destOrd="0" presId="urn:microsoft.com/office/officeart/2005/8/layout/chevron2"/>
    <dgm:cxn modelId="{B7DA7A53-8185-41DE-AF9E-A780A2958E46}" srcId="{1A4AA761-B19C-4DCB-A58B-0E6CF7B07A54}" destId="{7CCC3869-1954-4360-830E-6F7F42DD4F3F}" srcOrd="0" destOrd="0" parTransId="{2359CDE1-6B0D-4D7F-8906-30EC44807B67}" sibTransId="{C160D6C7-67CC-4D13-8605-874C081DD932}"/>
    <dgm:cxn modelId="{14DC0374-E9FE-4B8D-83A6-88D7143F5F4B}" srcId="{116C3C54-8F29-4EF4-B367-71AAEE9F4009}" destId="{E3441E8C-CCF3-408F-B038-CEC679E7EA67}" srcOrd="0" destOrd="0" parTransId="{37083E52-D280-468E-AC82-6AE8410DDF99}" sibTransId="{98ABBB01-D59C-4992-A941-A42A46AD74B6}"/>
    <dgm:cxn modelId="{3D518F80-A473-4478-90CD-8B1D7170E343}" srcId="{9DAA0E71-7189-45E0-9A62-57A6DDAAE7FF}" destId="{8AECA759-2446-48B5-9B56-8816BC407899}" srcOrd="0" destOrd="0" parTransId="{F94EDA1B-D815-40C3-AA2A-1D59BFB2F921}" sibTransId="{78633F25-8794-4657-A1AF-8274D02E97D3}"/>
    <dgm:cxn modelId="{DD093882-5488-477B-8936-6BE3D2A5B2A4}" srcId="{116C3C54-8F29-4EF4-B367-71AAEE9F4009}" destId="{9DAA0E71-7189-45E0-9A62-57A6DDAAE7FF}" srcOrd="2" destOrd="0" parTransId="{8BE4CB8F-57D1-4E7A-B407-AE145056EDFC}" sibTransId="{EEABD428-9CF5-4452-AD15-5353E0E33988}"/>
    <dgm:cxn modelId="{8236FD82-08FA-4DCF-A427-9180C2E18519}" srcId="{E3441E8C-CCF3-408F-B038-CEC679E7EA67}" destId="{0C434848-767A-460B-8F85-57019CCE5040}" srcOrd="0" destOrd="0" parTransId="{688284DC-A39F-47BA-8DA1-8DDAC578A78F}" sibTransId="{3F3FCB32-8357-4961-B961-AF49B0D4E28A}"/>
    <dgm:cxn modelId="{660978A4-2A3A-4C05-B3D3-8E97D71D381C}" type="presOf" srcId="{0C434848-767A-460B-8F85-57019CCE5040}" destId="{4DEF1F57-4AA1-4333-8B26-47D0ED3C7D8B}" srcOrd="0" destOrd="0" presId="urn:microsoft.com/office/officeart/2005/8/layout/chevron2"/>
    <dgm:cxn modelId="{AA1543B9-1F4D-4D64-9A8C-6F042C79C951}" srcId="{6C76B5EE-6E74-421D-972A-8C0C88BD9736}" destId="{C84F54C1-2D8E-40EF-8503-FFEB40C2FEAF}" srcOrd="0" destOrd="0" parTransId="{AC7C6C23-6841-483D-9D0F-C2CF2D8DCC4D}" sibTransId="{A0DAF791-1981-44F1-9D6F-72500B66C6C5}"/>
    <dgm:cxn modelId="{D08EA8E4-198D-41BF-A828-645612C9E40D}" type="presOf" srcId="{C84F54C1-2D8E-40EF-8503-FFEB40C2FEAF}" destId="{27BA6223-D58A-4225-BAAF-06E731A16D77}" srcOrd="0" destOrd="0" presId="urn:microsoft.com/office/officeart/2005/8/layout/chevron2"/>
    <dgm:cxn modelId="{D54B9EEC-E2E6-4DE9-AC3C-15C5BCD88384}" type="presOf" srcId="{6C76B5EE-6E74-421D-972A-8C0C88BD9736}" destId="{75EA9DEE-4BC9-46E4-8EFA-85B9316BE745}" srcOrd="0" destOrd="0" presId="urn:microsoft.com/office/officeart/2005/8/layout/chevron2"/>
    <dgm:cxn modelId="{A9A024F0-F0A5-4402-AA18-4B501B581551}" type="presParOf" srcId="{4FA7F9B5-0E9C-4E60-9EF0-1A6FA5DB519B}" destId="{5FA066A1-9ED6-48E3-B8D1-D01AADB4DDC7}" srcOrd="0" destOrd="0" presId="urn:microsoft.com/office/officeart/2005/8/layout/chevron2"/>
    <dgm:cxn modelId="{CB161A6B-2BD9-4A95-A736-D8B682396073}" type="presParOf" srcId="{5FA066A1-9ED6-48E3-B8D1-D01AADB4DDC7}" destId="{34DEC833-013F-4306-933B-16F84E2F91BB}" srcOrd="0" destOrd="0" presId="urn:microsoft.com/office/officeart/2005/8/layout/chevron2"/>
    <dgm:cxn modelId="{B18EB2FD-5F53-40C3-A70D-A6ABF0C39EB7}" type="presParOf" srcId="{5FA066A1-9ED6-48E3-B8D1-D01AADB4DDC7}" destId="{4DEF1F57-4AA1-4333-8B26-47D0ED3C7D8B}" srcOrd="1" destOrd="0" presId="urn:microsoft.com/office/officeart/2005/8/layout/chevron2"/>
    <dgm:cxn modelId="{9E9053ED-00F8-4AEA-BC38-62CD32FCF447}" type="presParOf" srcId="{4FA7F9B5-0E9C-4E60-9EF0-1A6FA5DB519B}" destId="{D3E712AE-CDC3-43CF-BEAB-B7DDF118DA2A}" srcOrd="1" destOrd="0" presId="urn:microsoft.com/office/officeart/2005/8/layout/chevron2"/>
    <dgm:cxn modelId="{B288186A-7EDC-4024-92B0-097A155E7F2F}" type="presParOf" srcId="{4FA7F9B5-0E9C-4E60-9EF0-1A6FA5DB519B}" destId="{BF12F22D-50F6-4F6A-9223-5F2EA71E9EE0}" srcOrd="2" destOrd="0" presId="urn:microsoft.com/office/officeart/2005/8/layout/chevron2"/>
    <dgm:cxn modelId="{97146EF4-56B3-44C3-88DE-681952C30532}" type="presParOf" srcId="{BF12F22D-50F6-4F6A-9223-5F2EA71E9EE0}" destId="{25D4E042-D1CB-43A1-9956-513F7A095F96}" srcOrd="0" destOrd="0" presId="urn:microsoft.com/office/officeart/2005/8/layout/chevron2"/>
    <dgm:cxn modelId="{57312B8C-271F-490B-B109-0DA40E3FE74F}" type="presParOf" srcId="{BF12F22D-50F6-4F6A-9223-5F2EA71E9EE0}" destId="{BF9E0C87-E7A1-4E5D-B687-F59F6E7E7B3D}" srcOrd="1" destOrd="0" presId="urn:microsoft.com/office/officeart/2005/8/layout/chevron2"/>
    <dgm:cxn modelId="{22C80933-BC8E-4591-BFD4-7A223B9DFD0A}" type="presParOf" srcId="{4FA7F9B5-0E9C-4E60-9EF0-1A6FA5DB519B}" destId="{8905149E-281F-49CB-8E3D-18993C3F6C2E}" srcOrd="3" destOrd="0" presId="urn:microsoft.com/office/officeart/2005/8/layout/chevron2"/>
    <dgm:cxn modelId="{22D0B21C-CE22-46A3-8215-9FF660E55082}" type="presParOf" srcId="{4FA7F9B5-0E9C-4E60-9EF0-1A6FA5DB519B}" destId="{CFB17CEE-BEB9-4704-BFC5-335E4D3FD32F}" srcOrd="4" destOrd="0" presId="urn:microsoft.com/office/officeart/2005/8/layout/chevron2"/>
    <dgm:cxn modelId="{49ACB16D-22F8-4635-A61D-6A716218DE8A}" type="presParOf" srcId="{CFB17CEE-BEB9-4704-BFC5-335E4D3FD32F}" destId="{1F3471E7-DD6A-4150-9A94-FD76DA241ADC}" srcOrd="0" destOrd="0" presId="urn:microsoft.com/office/officeart/2005/8/layout/chevron2"/>
    <dgm:cxn modelId="{896EA373-3E65-4B98-B575-68A5A84137E3}" type="presParOf" srcId="{CFB17CEE-BEB9-4704-BFC5-335E4D3FD32F}" destId="{88C5058D-B8E8-48E8-8586-6B0240840057}" srcOrd="1" destOrd="0" presId="urn:microsoft.com/office/officeart/2005/8/layout/chevron2"/>
    <dgm:cxn modelId="{D8DA510C-50C3-43E1-89BC-3615A19C1B38}" type="presParOf" srcId="{4FA7F9B5-0E9C-4E60-9EF0-1A6FA5DB519B}" destId="{8FE87448-9E23-48AC-B260-395C5A18AC6A}" srcOrd="5" destOrd="0" presId="urn:microsoft.com/office/officeart/2005/8/layout/chevron2"/>
    <dgm:cxn modelId="{739A5AB2-EDB5-4F0A-B099-236F96A5F775}" type="presParOf" srcId="{4FA7F9B5-0E9C-4E60-9EF0-1A6FA5DB519B}" destId="{253A510C-87E8-48F8-A9A2-1E798262684D}" srcOrd="6" destOrd="0" presId="urn:microsoft.com/office/officeart/2005/8/layout/chevron2"/>
    <dgm:cxn modelId="{BAF796B9-A8F8-4928-BBE4-05385B68C58E}" type="presParOf" srcId="{253A510C-87E8-48F8-A9A2-1E798262684D}" destId="{75EA9DEE-4BC9-46E4-8EFA-85B9316BE745}" srcOrd="0" destOrd="0" presId="urn:microsoft.com/office/officeart/2005/8/layout/chevron2"/>
    <dgm:cxn modelId="{A44CFBF6-5CF1-4973-B6E1-33A686F83C95}" type="presParOf" srcId="{253A510C-87E8-48F8-A9A2-1E798262684D}" destId="{27BA6223-D58A-4225-BAAF-06E731A16D77}"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EC833-013F-4306-933B-16F84E2F91BB}">
      <dsp:nvSpPr>
        <dsp:cNvPr id="0" name=""/>
        <dsp:cNvSpPr/>
      </dsp:nvSpPr>
      <dsp:spPr>
        <a:xfrm rot="5400000">
          <a:off x="-191607" y="195846"/>
          <a:ext cx="1277385" cy="894169"/>
        </a:xfrm>
        <a:prstGeom prst="chevron">
          <a:avLst/>
        </a:prstGeom>
        <a:solidFill>
          <a:schemeClr val="accent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solidFill>
                <a:schemeClr val="tx1"/>
              </a:solidFill>
              <a:latin typeface="Times New Roman" pitchFamily="18" charset="0"/>
              <a:ea typeface="楷体_GB2312" pitchFamily="49" charset="-122"/>
              <a:cs typeface="+mn-cs"/>
            </a:rPr>
            <a:t>1</a:t>
          </a:r>
          <a:endParaRPr lang="zh-CN" altLang="en-US" sz="2800" b="1" kern="1200" dirty="0">
            <a:solidFill>
              <a:schemeClr val="tx1"/>
            </a:solidFill>
            <a:latin typeface="Times New Roman" pitchFamily="18" charset="0"/>
            <a:ea typeface="楷体_GB2312" pitchFamily="49" charset="-122"/>
            <a:cs typeface="+mn-cs"/>
          </a:endParaRPr>
        </a:p>
      </dsp:txBody>
      <dsp:txXfrm rot="-5400000">
        <a:off x="2" y="451323"/>
        <a:ext cx="894169" cy="383216"/>
      </dsp:txXfrm>
    </dsp:sp>
    <dsp:sp modelId="{4DEF1F57-4AA1-4333-8B26-47D0ED3C7D8B}">
      <dsp:nvSpPr>
        <dsp:cNvPr id="0" name=""/>
        <dsp:cNvSpPr/>
      </dsp:nvSpPr>
      <dsp:spPr>
        <a:xfrm rot="5400000">
          <a:off x="4172176" y="-3273767"/>
          <a:ext cx="830737" cy="7386750"/>
        </a:xfrm>
        <a:prstGeom prst="round2SameRect">
          <a:avLst/>
        </a:prstGeom>
        <a:solidFill>
          <a:schemeClr val="accent5">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a:solidFill>
                <a:schemeClr val="tx1"/>
              </a:solidFill>
              <a:latin typeface="微软雅黑" panose="020B0503020204020204" pitchFamily="34" charset="-122"/>
              <a:ea typeface="微软雅黑" panose="020B0503020204020204" pitchFamily="34" charset="-122"/>
              <a:cs typeface="+mn-cs"/>
            </a:rPr>
            <a:t>开发利用成本相对较高，企业缺乏积极性</a:t>
          </a:r>
        </a:p>
      </dsp:txBody>
      <dsp:txXfrm rot="-5400000">
        <a:off x="894170" y="44792"/>
        <a:ext cx="7346197" cy="749631"/>
      </dsp:txXfrm>
    </dsp:sp>
    <dsp:sp modelId="{25D4E042-D1CB-43A1-9956-513F7A095F96}">
      <dsp:nvSpPr>
        <dsp:cNvPr id="0" name=""/>
        <dsp:cNvSpPr/>
      </dsp:nvSpPr>
      <dsp:spPr>
        <a:xfrm rot="5400000">
          <a:off x="-191607" y="1329251"/>
          <a:ext cx="1277385" cy="894169"/>
        </a:xfrm>
        <a:prstGeom prst="chevron">
          <a:avLst/>
        </a:prstGeom>
        <a:solidFill>
          <a:srgbClr val="B1D86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solidFill>
                <a:schemeClr val="tx1"/>
              </a:solidFill>
              <a:latin typeface="Times New Roman" pitchFamily="18" charset="0"/>
              <a:ea typeface="楷体_GB2312" pitchFamily="49" charset="-122"/>
              <a:cs typeface="+mn-cs"/>
            </a:rPr>
            <a:t>2</a:t>
          </a:r>
          <a:endParaRPr lang="zh-CN" altLang="en-US" sz="2800" b="1" kern="1200" dirty="0">
            <a:solidFill>
              <a:schemeClr val="tx1"/>
            </a:solidFill>
            <a:latin typeface="Times New Roman" pitchFamily="18" charset="0"/>
            <a:ea typeface="楷体_GB2312" pitchFamily="49" charset="-122"/>
            <a:cs typeface="+mn-cs"/>
          </a:endParaRPr>
        </a:p>
      </dsp:txBody>
      <dsp:txXfrm rot="-5400000">
        <a:off x="2" y="1584728"/>
        <a:ext cx="894169" cy="383216"/>
      </dsp:txXfrm>
    </dsp:sp>
    <dsp:sp modelId="{BF9E0C87-E7A1-4E5D-B687-F59F6E7E7B3D}">
      <dsp:nvSpPr>
        <dsp:cNvPr id="0" name=""/>
        <dsp:cNvSpPr/>
      </dsp:nvSpPr>
      <dsp:spPr>
        <a:xfrm rot="5400000">
          <a:off x="4172394" y="-2140580"/>
          <a:ext cx="830300" cy="7386750"/>
        </a:xfrm>
        <a:prstGeom prst="round2SameRect">
          <a:avLst/>
        </a:prstGeom>
        <a:solidFill>
          <a:srgbClr val="B1D862">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a:solidFill>
                <a:schemeClr val="tx1"/>
              </a:solidFill>
              <a:latin typeface="微软雅黑" panose="020B0503020204020204" pitchFamily="34" charset="-122"/>
              <a:ea typeface="微软雅黑" panose="020B0503020204020204" pitchFamily="34" charset="-122"/>
              <a:cs typeface="+mn-cs"/>
            </a:rPr>
            <a:t>相关的制度、政策、标准体系不完善</a:t>
          </a:r>
        </a:p>
      </dsp:txBody>
      <dsp:txXfrm rot="-5400000">
        <a:off x="894169" y="1178177"/>
        <a:ext cx="7346218" cy="749236"/>
      </dsp:txXfrm>
    </dsp:sp>
    <dsp:sp modelId="{1F3471E7-DD6A-4150-9A94-FD76DA241ADC}">
      <dsp:nvSpPr>
        <dsp:cNvPr id="0" name=""/>
        <dsp:cNvSpPr/>
      </dsp:nvSpPr>
      <dsp:spPr>
        <a:xfrm rot="5400000">
          <a:off x="-191607" y="2529106"/>
          <a:ext cx="1277385" cy="894169"/>
        </a:xfrm>
        <a:prstGeom prst="chevron">
          <a:avLst/>
        </a:prstGeom>
        <a:solidFill>
          <a:schemeClr val="accent5"/>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solidFill>
                <a:schemeClr val="tx1"/>
              </a:solidFill>
              <a:latin typeface="Times New Roman" pitchFamily="18" charset="0"/>
              <a:ea typeface="楷体_GB2312" pitchFamily="49" charset="-122"/>
              <a:cs typeface="+mn-cs"/>
            </a:rPr>
            <a:t>3</a:t>
          </a:r>
          <a:endParaRPr lang="zh-CN" altLang="en-US" sz="2800" b="1" kern="1200" dirty="0">
            <a:solidFill>
              <a:schemeClr val="tx1"/>
            </a:solidFill>
            <a:latin typeface="Times New Roman" pitchFamily="18" charset="0"/>
            <a:ea typeface="楷体_GB2312" pitchFamily="49" charset="-122"/>
            <a:cs typeface="+mn-cs"/>
          </a:endParaRPr>
        </a:p>
      </dsp:txBody>
      <dsp:txXfrm rot="-5400000">
        <a:off x="2" y="2784583"/>
        <a:ext cx="894169" cy="383216"/>
      </dsp:txXfrm>
    </dsp:sp>
    <dsp:sp modelId="{88C5058D-B8E8-48E8-8586-6B0240840057}">
      <dsp:nvSpPr>
        <dsp:cNvPr id="0" name=""/>
        <dsp:cNvSpPr/>
      </dsp:nvSpPr>
      <dsp:spPr>
        <a:xfrm rot="5400000">
          <a:off x="4105945" y="-940726"/>
          <a:ext cx="963198" cy="7386750"/>
        </a:xfrm>
        <a:prstGeom prst="round2SameRect">
          <a:avLst/>
        </a:prstGeom>
        <a:solidFill>
          <a:schemeClr val="accent5">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a:solidFill>
                <a:schemeClr val="tx1"/>
              </a:solidFill>
              <a:latin typeface="微软雅黑" panose="020B0503020204020204" pitchFamily="34" charset="-122"/>
              <a:ea typeface="微软雅黑" panose="020B0503020204020204" pitchFamily="34" charset="-122"/>
              <a:cs typeface="+mn-cs"/>
            </a:rPr>
            <a:t>多水源统一调配体系尚未建立</a:t>
          </a:r>
        </a:p>
      </dsp:txBody>
      <dsp:txXfrm rot="-5400000">
        <a:off x="894170" y="2318068"/>
        <a:ext cx="7339731" cy="869160"/>
      </dsp:txXfrm>
    </dsp:sp>
    <dsp:sp modelId="{75EA9DEE-4BC9-46E4-8EFA-85B9316BE745}">
      <dsp:nvSpPr>
        <dsp:cNvPr id="0" name=""/>
        <dsp:cNvSpPr/>
      </dsp:nvSpPr>
      <dsp:spPr>
        <a:xfrm rot="5400000">
          <a:off x="-191607" y="3662511"/>
          <a:ext cx="1277385" cy="894169"/>
        </a:xfrm>
        <a:prstGeom prst="chevron">
          <a:avLst/>
        </a:prstGeom>
        <a:solidFill>
          <a:srgbClr val="B1D862"/>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zh-CN" sz="2800" b="1" kern="1200" dirty="0">
              <a:solidFill>
                <a:schemeClr val="tx1"/>
              </a:solidFill>
              <a:latin typeface="Times New Roman" pitchFamily="18" charset="0"/>
              <a:ea typeface="楷体_GB2312" pitchFamily="49" charset="-122"/>
              <a:cs typeface="+mn-cs"/>
            </a:rPr>
            <a:t>4</a:t>
          </a:r>
          <a:endParaRPr lang="zh-CN" altLang="en-US" sz="2800" b="1" kern="1200" dirty="0">
            <a:solidFill>
              <a:schemeClr val="tx1"/>
            </a:solidFill>
            <a:latin typeface="Times New Roman" pitchFamily="18" charset="0"/>
            <a:ea typeface="楷体_GB2312" pitchFamily="49" charset="-122"/>
            <a:cs typeface="+mn-cs"/>
          </a:endParaRPr>
        </a:p>
      </dsp:txBody>
      <dsp:txXfrm rot="-5400000">
        <a:off x="2" y="3917988"/>
        <a:ext cx="894169" cy="383216"/>
      </dsp:txXfrm>
    </dsp:sp>
    <dsp:sp modelId="{27BA6223-D58A-4225-BAAF-06E731A16D77}">
      <dsp:nvSpPr>
        <dsp:cNvPr id="0" name=""/>
        <dsp:cNvSpPr/>
      </dsp:nvSpPr>
      <dsp:spPr>
        <a:xfrm rot="5400000">
          <a:off x="4172394" y="192679"/>
          <a:ext cx="830300" cy="7386750"/>
        </a:xfrm>
        <a:prstGeom prst="round2SameRect">
          <a:avLst/>
        </a:prstGeom>
        <a:solidFill>
          <a:srgbClr val="B1D862">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zh-CN" altLang="en-US" sz="2800" b="1" kern="1200" dirty="0">
              <a:solidFill>
                <a:schemeClr val="tx1"/>
              </a:solidFill>
              <a:latin typeface="微软雅黑" panose="020B0503020204020204" pitchFamily="34" charset="-122"/>
              <a:ea typeface="微软雅黑" panose="020B0503020204020204" pitchFamily="34" charset="-122"/>
              <a:cs typeface="+mn-cs"/>
            </a:rPr>
            <a:t>亟需研发</a:t>
          </a:r>
          <a:r>
            <a:rPr lang="zh-CN" altLang="zh-CN" sz="2800" b="1" kern="1200" dirty="0">
              <a:solidFill>
                <a:schemeClr val="tx1"/>
              </a:solidFill>
              <a:latin typeface="微软雅黑" panose="020B0503020204020204" pitchFamily="34" charset="-122"/>
              <a:ea typeface="微软雅黑" panose="020B0503020204020204" pitchFamily="34" charset="-122"/>
              <a:cs typeface="+mn-cs"/>
            </a:rPr>
            <a:t>非常规水开发利用技术与设备</a:t>
          </a:r>
          <a:endParaRPr lang="zh-CN" altLang="en-US" sz="2800" b="1" kern="1200" dirty="0">
            <a:solidFill>
              <a:schemeClr val="tx1"/>
            </a:solidFill>
            <a:latin typeface="微软雅黑" panose="020B0503020204020204" pitchFamily="34" charset="-122"/>
            <a:ea typeface="微软雅黑" panose="020B0503020204020204" pitchFamily="34" charset="-122"/>
            <a:cs typeface="+mn-cs"/>
          </a:endParaRPr>
        </a:p>
      </dsp:txBody>
      <dsp:txXfrm rot="-5400000">
        <a:off x="894169" y="3511436"/>
        <a:ext cx="7346218" cy="7492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BBA40E-5606-4029-863C-DF903B52E77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8C17DF-1D58-4647-8B50-01AC3290640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57200"/>
            <a:r>
              <a:rPr lang="zh-CN" altLang="en-US" sz="1200" b="0" kern="1200" dirty="0">
                <a:solidFill>
                  <a:schemeClr val="tx1"/>
                </a:solidFill>
                <a:effectLst/>
                <a:latin typeface="+mn-lt"/>
                <a:ea typeface="+mn-ea"/>
                <a:cs typeface="+mn-cs"/>
              </a:rPr>
              <a:t>非常规水资源的开发利用方式主要有再生水利用、雨水利用、海水淡化、海水直接利用、人工增雨、矿井水利用、苦咸水利用等。</a:t>
            </a:r>
            <a:endParaRPr lang="en-US" altLang="zh-CN" sz="1200" b="0" kern="1200" dirty="0">
              <a:solidFill>
                <a:schemeClr val="tx1"/>
              </a:solidFill>
              <a:effectLst/>
              <a:latin typeface="+mn-lt"/>
              <a:ea typeface="+mn-ea"/>
              <a:cs typeface="+mn-cs"/>
            </a:endParaRPr>
          </a:p>
          <a:p>
            <a:pPr indent="457200"/>
            <a:r>
              <a:rPr lang="zh-CN" altLang="zh-CN" sz="1200" b="0" kern="1200" dirty="0">
                <a:solidFill>
                  <a:schemeClr val="tx1"/>
                </a:solidFill>
                <a:effectLst/>
                <a:latin typeface="+mn-lt"/>
                <a:ea typeface="+mn-ea"/>
                <a:cs typeface="+mn-cs"/>
              </a:rPr>
              <a:t>我国城市污水处理与利用的研究</a:t>
            </a:r>
            <a:r>
              <a:rPr lang="zh-CN" altLang="zh-CN" sz="1200" b="1" kern="1200" dirty="0">
                <a:solidFill>
                  <a:schemeClr val="tx1"/>
                </a:solidFill>
                <a:effectLst/>
                <a:latin typeface="+mn-lt"/>
                <a:ea typeface="+mn-ea"/>
                <a:cs typeface="+mn-cs"/>
              </a:rPr>
              <a:t>起步于</a:t>
            </a:r>
            <a:r>
              <a:rPr lang="en-US" altLang="zh-CN" sz="1200" b="1" kern="1200" dirty="0">
                <a:solidFill>
                  <a:schemeClr val="tx1"/>
                </a:solidFill>
                <a:effectLst/>
                <a:latin typeface="+mn-lt"/>
                <a:ea typeface="+mn-ea"/>
                <a:cs typeface="+mn-cs"/>
              </a:rPr>
              <a:t>1958</a:t>
            </a:r>
            <a:r>
              <a:rPr lang="zh-CN" altLang="zh-CN" sz="1200" b="1" kern="1200" dirty="0">
                <a:solidFill>
                  <a:schemeClr val="tx1"/>
                </a:solidFill>
                <a:effectLst/>
                <a:latin typeface="+mn-lt"/>
                <a:ea typeface="+mn-ea"/>
                <a:cs typeface="+mn-cs"/>
              </a:rPr>
              <a:t>年国家科研课题</a:t>
            </a:r>
            <a:r>
              <a:rPr lang="zh-CN" altLang="zh-CN" sz="1200" b="0" kern="1200" dirty="0">
                <a:solidFill>
                  <a:schemeClr val="tx1"/>
                </a:solidFill>
                <a:effectLst/>
                <a:latin typeface="+mn-lt"/>
                <a:ea typeface="+mn-ea"/>
                <a:cs typeface="+mn-cs"/>
              </a:rPr>
              <a:t>，</a:t>
            </a:r>
            <a:r>
              <a:rPr lang="en-US" altLang="zh-CN" sz="1200" b="0" kern="1200" dirty="0">
                <a:solidFill>
                  <a:schemeClr val="tx1"/>
                </a:solidFill>
                <a:effectLst/>
                <a:latin typeface="+mn-lt"/>
                <a:ea typeface="+mn-ea"/>
                <a:cs typeface="+mn-cs"/>
              </a:rPr>
              <a:t>60</a:t>
            </a:r>
            <a:r>
              <a:rPr lang="zh-CN" altLang="zh-CN" sz="1200" b="0" kern="1200" dirty="0">
                <a:solidFill>
                  <a:schemeClr val="tx1"/>
                </a:solidFill>
                <a:effectLst/>
                <a:latin typeface="+mn-lt"/>
                <a:ea typeface="+mn-ea"/>
                <a:cs typeface="+mn-cs"/>
              </a:rPr>
              <a:t>年代关注污水灌溉研究</a:t>
            </a:r>
            <a:r>
              <a:rPr lang="en-US" altLang="zh-CN" sz="1200" b="0" kern="1200" dirty="0">
                <a:solidFill>
                  <a:schemeClr val="tx1"/>
                </a:solidFill>
                <a:effectLst/>
                <a:latin typeface="+mn-lt"/>
                <a:ea typeface="+mn-ea"/>
                <a:cs typeface="+mn-cs"/>
              </a:rPr>
              <a:t>;20</a:t>
            </a:r>
            <a:r>
              <a:rPr lang="zh-CN" altLang="zh-CN" sz="1200" b="0" kern="1200" dirty="0">
                <a:solidFill>
                  <a:schemeClr val="tx1"/>
                </a:solidFill>
                <a:effectLst/>
                <a:latin typeface="+mn-lt"/>
                <a:ea typeface="+mn-ea"/>
                <a:cs typeface="+mn-cs"/>
              </a:rPr>
              <a:t>世纪</a:t>
            </a:r>
            <a:r>
              <a:rPr lang="en-US" altLang="zh-CN" sz="1200" b="0" kern="1200" dirty="0">
                <a:solidFill>
                  <a:schemeClr val="tx1"/>
                </a:solidFill>
                <a:effectLst/>
                <a:latin typeface="+mn-lt"/>
                <a:ea typeface="+mn-ea"/>
                <a:cs typeface="+mn-cs"/>
              </a:rPr>
              <a:t>70</a:t>
            </a:r>
            <a:r>
              <a:rPr lang="zh-CN" altLang="zh-CN" sz="1200" b="0" kern="1200" dirty="0">
                <a:solidFill>
                  <a:schemeClr val="tx1"/>
                </a:solidFill>
                <a:effectLst/>
                <a:latin typeface="+mn-lt"/>
                <a:ea typeface="+mn-ea"/>
                <a:cs typeface="+mn-cs"/>
              </a:rPr>
              <a:t>年代开展了以污水回用为目标的城市污水深度处理研究</a:t>
            </a:r>
            <a:r>
              <a:rPr lang="en-US" altLang="zh-CN" sz="1200" b="0" kern="1200" dirty="0">
                <a:solidFill>
                  <a:schemeClr val="tx1"/>
                </a:solidFill>
                <a:effectLst/>
                <a:latin typeface="+mn-lt"/>
                <a:ea typeface="+mn-ea"/>
                <a:cs typeface="+mn-cs"/>
              </a:rPr>
              <a:t>;80</a:t>
            </a:r>
            <a:r>
              <a:rPr lang="zh-CN" altLang="zh-CN" sz="1200" b="0" kern="1200" dirty="0">
                <a:solidFill>
                  <a:schemeClr val="tx1"/>
                </a:solidFill>
                <a:effectLst/>
                <a:latin typeface="+mn-lt"/>
                <a:ea typeface="+mn-ea"/>
                <a:cs typeface="+mn-cs"/>
              </a:rPr>
              <a:t>年代，由于城市水资源匮乏加剧，相继开展了污水回用工程，在公共建筑建设污水回用装置，取得了一定的成果。</a:t>
            </a:r>
            <a:endParaRPr lang="en-US" altLang="zh-CN" sz="1200" b="0" kern="1200" dirty="0">
              <a:solidFill>
                <a:schemeClr val="tx1"/>
              </a:solidFill>
              <a:effectLst/>
              <a:latin typeface="+mn-lt"/>
              <a:ea typeface="+mn-ea"/>
              <a:cs typeface="+mn-cs"/>
            </a:endParaRPr>
          </a:p>
          <a:p>
            <a:pPr indent="457200"/>
            <a:r>
              <a:rPr lang="zh-CN" altLang="zh-CN" sz="1200" b="0" kern="1200" dirty="0">
                <a:solidFill>
                  <a:schemeClr val="tx1"/>
                </a:solidFill>
                <a:effectLst/>
                <a:latin typeface="+mn-lt"/>
                <a:ea typeface="+mn-ea"/>
                <a:cs typeface="+mn-cs"/>
              </a:rPr>
              <a:t>为解决西北干旱半干旱地区的缺水问题，我国于</a:t>
            </a:r>
            <a:r>
              <a:rPr lang="en-US" altLang="zh-CN" sz="1200" b="0" kern="1200" dirty="0">
                <a:solidFill>
                  <a:schemeClr val="tx1"/>
                </a:solidFill>
                <a:effectLst/>
                <a:latin typeface="+mn-lt"/>
                <a:ea typeface="+mn-ea"/>
                <a:cs typeface="+mn-cs"/>
              </a:rPr>
              <a:t>20</a:t>
            </a:r>
            <a:r>
              <a:rPr lang="zh-CN" altLang="zh-CN" sz="1200" b="0" kern="1200" dirty="0">
                <a:solidFill>
                  <a:schemeClr val="tx1"/>
                </a:solidFill>
                <a:effectLst/>
                <a:latin typeface="+mn-lt"/>
                <a:ea typeface="+mn-ea"/>
                <a:cs typeface="+mn-cs"/>
              </a:rPr>
              <a:t>世纪</a:t>
            </a:r>
            <a:r>
              <a:rPr lang="en-US" altLang="zh-CN" sz="1200" b="0" kern="1200" dirty="0">
                <a:solidFill>
                  <a:schemeClr val="tx1"/>
                </a:solidFill>
                <a:effectLst/>
                <a:latin typeface="+mn-lt"/>
                <a:ea typeface="+mn-ea"/>
                <a:cs typeface="+mn-cs"/>
              </a:rPr>
              <a:t>80</a:t>
            </a:r>
            <a:r>
              <a:rPr lang="zh-CN" altLang="zh-CN" sz="1200" b="0" kern="1200" dirty="0">
                <a:solidFill>
                  <a:schemeClr val="tx1"/>
                </a:solidFill>
                <a:effectLst/>
                <a:latin typeface="+mn-lt"/>
                <a:ea typeface="+mn-ea"/>
                <a:cs typeface="+mn-cs"/>
              </a:rPr>
              <a:t>年代开始实施雨水利用工程，包括甘肃“</a:t>
            </a:r>
            <a:r>
              <a:rPr lang="en-US" altLang="zh-CN" sz="1200" b="0" kern="1200" dirty="0">
                <a:solidFill>
                  <a:schemeClr val="tx1"/>
                </a:solidFill>
                <a:effectLst/>
                <a:latin typeface="+mn-lt"/>
                <a:ea typeface="+mn-ea"/>
                <a:cs typeface="+mn-cs"/>
              </a:rPr>
              <a:t>121</a:t>
            </a:r>
            <a:r>
              <a:rPr lang="zh-CN" altLang="zh-CN" sz="1200" b="0" kern="1200" dirty="0">
                <a:solidFill>
                  <a:schemeClr val="tx1"/>
                </a:solidFill>
                <a:effectLst/>
                <a:latin typeface="+mn-lt"/>
                <a:ea typeface="+mn-ea"/>
                <a:cs typeface="+mn-cs"/>
              </a:rPr>
              <a:t>”工程、宁夏回族自治区的水窖节灌工程等，雨水集蓄利用形成区域规模。</a:t>
            </a:r>
            <a:endParaRPr lang="zh-CN" altLang="en-US" sz="1200" b="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3F37CD-AA6F-4782-8DB0-0414EA70CD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Rectangle 2"/>
          <p:cNvSpPr>
            <a:spLocks noGrp="1" noRot="1" noChangeAspect="1" noTextEdit="1"/>
          </p:cNvSpPr>
          <p:nvPr>
            <p:ph type="sldImg"/>
          </p:nvPr>
        </p:nvSpPr>
        <p:spPr/>
      </p:sp>
      <p:sp>
        <p:nvSpPr>
          <p:cNvPr id="43010" name="Rectangle 3"/>
          <p:cNvSpPr>
            <a:spLocks noGrp="1"/>
          </p:cNvSpPr>
          <p:nvPr>
            <p:ph type="body"/>
          </p:nvPr>
        </p:nvSpPr>
        <p:spPr>
          <a:xfrm>
            <a:off x="992188" y="3232150"/>
            <a:ext cx="7954962" cy="3062288"/>
          </a:xfrm>
        </p:spPr>
        <p:txBody>
          <a:bodyPr wrap="square" lIns="93324" tIns="46662" rIns="93324" bIns="46662" anchor="t"/>
          <a:p>
            <a:pPr lvl="0"/>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Rectangle 2"/>
          <p:cNvSpPr>
            <a:spLocks noGrp="1" noRot="1" noChangeAspect="1" noTextEdit="1"/>
          </p:cNvSpPr>
          <p:nvPr>
            <p:ph type="sldImg"/>
          </p:nvPr>
        </p:nvSpPr>
        <p:spPr/>
      </p:sp>
      <p:sp>
        <p:nvSpPr>
          <p:cNvPr id="45058" name="Rectangle 3"/>
          <p:cNvSpPr>
            <a:spLocks noGrp="1"/>
          </p:cNvSpPr>
          <p:nvPr>
            <p:ph type="body"/>
          </p:nvPr>
        </p:nvSpPr>
        <p:spPr>
          <a:xfrm>
            <a:off x="992188" y="3232150"/>
            <a:ext cx="7954962" cy="3062288"/>
          </a:xfrm>
        </p:spPr>
        <p:txBody>
          <a:bodyPr wrap="square" lIns="93324" tIns="46662" rIns="93324" bIns="46662" anchor="t"/>
          <a:p>
            <a:pPr lvl="0">
              <a:lnSpc>
                <a:spcPct val="140000"/>
              </a:lnSpc>
              <a:spcBef>
                <a:spcPct val="60000"/>
              </a:spcBef>
              <a:buFont typeface="Wingdings" panose="05000000000000000000" pitchFamily="2" charset="2"/>
              <a:buChar char="u"/>
            </a:pPr>
            <a:r>
              <a:rPr lang="zh-CN" altLang="en-US" sz="1600" b="1" dirty="0">
                <a:solidFill>
                  <a:schemeClr val="hlink"/>
                </a:solidFill>
                <a:latin typeface="方正大黑简体"/>
              </a:rPr>
              <a:t> 海水直接利用</a:t>
            </a:r>
            <a:endParaRPr lang="zh-CN" altLang="en-US" sz="1600" b="1" dirty="0">
              <a:solidFill>
                <a:schemeClr val="hlink"/>
              </a:solidFill>
              <a:latin typeface="方正大黑简体"/>
            </a:endParaRPr>
          </a:p>
          <a:p>
            <a:pPr lvl="0">
              <a:lnSpc>
                <a:spcPct val="120000"/>
              </a:lnSpc>
              <a:spcBef>
                <a:spcPct val="60000"/>
              </a:spcBef>
              <a:buFont typeface="Wingdings" panose="05000000000000000000" pitchFamily="2" charset="2"/>
              <a:buChar char="•"/>
            </a:pPr>
            <a:r>
              <a:rPr lang="zh-CN" altLang="en-US" b="1" dirty="0"/>
              <a:t>海水冷却、海水脱硫、大生活海水利用在我国沿海地区得到了较广泛的应用；但海水灌溉目前仍处于试验室阶段。</a:t>
            </a:r>
            <a:endParaRPr lang="zh-CN" altLang="en-US" b="1" dirty="0"/>
          </a:p>
          <a:p>
            <a:pPr lvl="0">
              <a:lnSpc>
                <a:spcPct val="140000"/>
              </a:lnSpc>
              <a:spcBef>
                <a:spcPct val="85000"/>
              </a:spcBef>
              <a:buFont typeface="Wingdings" panose="05000000000000000000" pitchFamily="2" charset="2"/>
              <a:buChar char="u"/>
            </a:pPr>
            <a:r>
              <a:rPr lang="zh-CN" altLang="en-US" sz="1600" b="1" dirty="0">
                <a:solidFill>
                  <a:schemeClr val="hlink"/>
                </a:solidFill>
                <a:latin typeface="方正大黑简体"/>
              </a:rPr>
              <a:t> 海水淡化利用 </a:t>
            </a:r>
            <a:endParaRPr lang="en-US" altLang="zh-CN" sz="1600" b="1" dirty="0">
              <a:solidFill>
                <a:schemeClr val="hlink"/>
              </a:solidFill>
              <a:latin typeface="方正大黑简体"/>
            </a:endParaRPr>
          </a:p>
          <a:p>
            <a:pPr lvl="0">
              <a:lnSpc>
                <a:spcPct val="120000"/>
              </a:lnSpc>
              <a:spcBef>
                <a:spcPts val="1150"/>
              </a:spcBef>
              <a:buChar char="•"/>
            </a:pPr>
            <a:r>
              <a:rPr lang="zh-CN" altLang="en-US" b="1" dirty="0"/>
              <a:t>海水淡化技术以膜法和热法为主，近些年在我国得到了较广泛的应用，但目前关键技术和产品仍须依赖进口。</a:t>
            </a:r>
            <a:endParaRPr lang="zh-CN" altLang="en-US" b="1" dirty="0"/>
          </a:p>
          <a:p>
            <a:pPr lvl="0">
              <a:buChar char="•"/>
            </a:pPr>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幻灯片图像占位符 1"/>
          <p:cNvSpPr>
            <a:spLocks noGrp="1" noRot="1" noChangeAspect="1" noTextEdit="1"/>
          </p:cNvSpPr>
          <p:nvPr>
            <p:ph type="sldImg"/>
          </p:nvPr>
        </p:nvSpPr>
        <p:spPr/>
      </p:sp>
      <p:sp>
        <p:nvSpPr>
          <p:cNvPr id="83970" name="备注占位符 2"/>
          <p:cNvSpPr>
            <a:spLocks noGrp="1"/>
          </p:cNvSpPr>
          <p:nvPr>
            <p:ph type="body"/>
          </p:nvPr>
        </p:nvSpPr>
        <p:spPr>
          <a:xfrm>
            <a:off x="992188" y="3232150"/>
            <a:ext cx="7954962" cy="3062288"/>
          </a:xfrm>
        </p:spPr>
        <p:txBody>
          <a:bodyPr wrap="square" lIns="91440" tIns="45720" rIns="91440" bIns="45720" anchor="t"/>
          <a:p>
            <a:pPr lvl="0"/>
            <a:endParaRPr lang="zh-CN" altLang="en-US"/>
          </a:p>
        </p:txBody>
      </p:sp>
      <p:sp>
        <p:nvSpPr>
          <p:cNvPr id="83971"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幻灯片图像占位符 1"/>
          <p:cNvSpPr>
            <a:spLocks noGrp="1" noRot="1" noChangeAspect="1" noTextEdit="1"/>
          </p:cNvSpPr>
          <p:nvPr>
            <p:ph type="sldImg"/>
          </p:nvPr>
        </p:nvSpPr>
        <p:spPr/>
      </p:sp>
      <p:sp>
        <p:nvSpPr>
          <p:cNvPr id="86018" name="备注占位符 2"/>
          <p:cNvSpPr>
            <a:spLocks noGrp="1"/>
          </p:cNvSpPr>
          <p:nvPr>
            <p:ph type="body"/>
          </p:nvPr>
        </p:nvSpPr>
        <p:spPr>
          <a:xfrm>
            <a:off x="992188" y="3232150"/>
            <a:ext cx="7954962" cy="3062288"/>
          </a:xfrm>
        </p:spPr>
        <p:txBody>
          <a:bodyPr wrap="square" lIns="91440" tIns="45720" rIns="91440" bIns="45720" anchor="t"/>
          <a:p>
            <a:pPr lvl="0"/>
            <a:endParaRPr lang="zh-CN" altLang="en-US"/>
          </a:p>
        </p:txBody>
      </p:sp>
      <p:sp>
        <p:nvSpPr>
          <p:cNvPr id="8601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9089" name="幻灯片图像占位符 1"/>
          <p:cNvSpPr>
            <a:spLocks noGrp="1" noRot="1" noChangeAspect="1" noTextEdit="1"/>
          </p:cNvSpPr>
          <p:nvPr>
            <p:ph type="sldImg"/>
          </p:nvPr>
        </p:nvSpPr>
        <p:spPr/>
      </p:sp>
      <p:sp>
        <p:nvSpPr>
          <p:cNvPr id="89090" name="备注占位符 2"/>
          <p:cNvSpPr>
            <a:spLocks noGrp="1"/>
          </p:cNvSpPr>
          <p:nvPr>
            <p:ph type="body"/>
          </p:nvPr>
        </p:nvSpPr>
        <p:spPr>
          <a:xfrm>
            <a:off x="992188" y="3232150"/>
            <a:ext cx="7954962" cy="3062288"/>
          </a:xfrm>
        </p:spPr>
        <p:txBody>
          <a:bodyPr wrap="square" lIns="91440" tIns="45720" rIns="91440" bIns="45720" anchor="t"/>
          <a:p>
            <a:pPr lvl="0" indent="0" defTabSz="914400">
              <a:lnSpc>
                <a:spcPct val="100000"/>
              </a:lnSpc>
              <a:spcBef>
                <a:spcPct val="0"/>
              </a:spcBef>
              <a:buNone/>
            </a:pPr>
            <a:r>
              <a:rPr lang="zh-CN" altLang="zh-CN" dirty="0">
                <a:latin typeface="微软雅黑" panose="020B0503020204020204" pitchFamily="34" charset="-122"/>
                <a:ea typeface="微软雅黑" panose="020B0503020204020204" pitchFamily="34" charset="-122"/>
              </a:rPr>
              <a:t>《非常规水资源开发利用及处理技术》丛书主要基于各研究院所、大学院校研究工作者对</a:t>
            </a:r>
            <a:r>
              <a:rPr lang="zh-CN" altLang="zh-CN" b="1" dirty="0">
                <a:latin typeface="微软雅黑" panose="020B0503020204020204" pitchFamily="34" charset="-122"/>
                <a:ea typeface="微软雅黑" panose="020B0503020204020204" pitchFamily="34" charset="-122"/>
              </a:rPr>
              <a:t>海水淡化、苦咸水淡化、雨洪水综合利用、水回用、水再利用、空中水和矿井水利用等领域</a:t>
            </a:r>
            <a:r>
              <a:rPr lang="zh-CN" altLang="zh-CN" dirty="0">
                <a:latin typeface="微软雅黑" panose="020B0503020204020204" pitchFamily="34" charset="-122"/>
                <a:ea typeface="微软雅黑" panose="020B0503020204020204" pitchFamily="34" charset="-122"/>
              </a:rPr>
              <a:t>多年潜心研究成果编写，系统而全面论述我国非常规水资源开发利用情况和最新处理技术</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lvl="0" indent="0" defTabSz="914400">
              <a:lnSpc>
                <a:spcPct val="100000"/>
              </a:lnSpc>
              <a:spcBef>
                <a:spcPct val="0"/>
              </a:spcBef>
              <a:buNone/>
            </a:pPr>
            <a:r>
              <a:rPr lang="zh-CN" altLang="en-US" b="1" dirty="0">
                <a:solidFill>
                  <a:srgbClr val="404040"/>
                </a:solidFill>
                <a:latin typeface="微软雅黑" panose="020B0503020204020204" pitchFamily="34" charset="-122"/>
                <a:ea typeface="微软雅黑" panose="020B0503020204020204" pitchFamily="34" charset="-122"/>
              </a:rPr>
              <a:t>中国工程院院士王浩、中国工程院院士胡春宏、科学出版社总编辑李锋、中国水利企业协会脱盐分会秘书长郭有智、天津大学海水淡化与膜技术研究中心主任王世昌、水利部科技推广中心推广与产业处处长肖新民、神华集团北京低碳清洁能源研究所所长卫昶等四十余人</a:t>
            </a:r>
            <a:r>
              <a:rPr lang="zh-CN" altLang="en-US" dirty="0">
                <a:solidFill>
                  <a:srgbClr val="404040"/>
                </a:solidFill>
                <a:latin typeface="微软雅黑" panose="020B0503020204020204" pitchFamily="34" charset="-122"/>
                <a:ea typeface="微软雅黑" panose="020B0503020204020204" pitchFamily="34" charset="-122"/>
              </a:rPr>
              <a:t>参加了本次编委会，并出席编委座谈会。</a:t>
            </a:r>
            <a:endParaRPr lang="zh-CN" altLang="en-US" dirty="0">
              <a:solidFill>
                <a:srgbClr val="404040"/>
              </a:solidFill>
              <a:latin typeface="微软雅黑" panose="020B0503020204020204" pitchFamily="34" charset="-122"/>
              <a:ea typeface="微软雅黑" panose="020B0503020204020204" pitchFamily="34" charset="-122"/>
            </a:endParaRPr>
          </a:p>
          <a:p>
            <a:pPr lvl="0" indent="0" defTabSz="914400"/>
            <a:endParaRPr lang="zh-CN" altLang="en-US" dirty="0"/>
          </a:p>
        </p:txBody>
      </p:sp>
      <p:sp>
        <p:nvSpPr>
          <p:cNvPr id="89091"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幻灯片图像占位符 1"/>
          <p:cNvSpPr>
            <a:spLocks noGrp="1" noRot="1" noChangeAspect="1" noTextEdit="1"/>
          </p:cNvSpPr>
          <p:nvPr>
            <p:ph type="sldImg"/>
          </p:nvPr>
        </p:nvSpPr>
        <p:spPr/>
      </p:sp>
      <p:sp>
        <p:nvSpPr>
          <p:cNvPr id="94210" name="备注占位符 2"/>
          <p:cNvSpPr>
            <a:spLocks noGrp="1"/>
          </p:cNvSpPr>
          <p:nvPr>
            <p:ph type="body"/>
          </p:nvPr>
        </p:nvSpPr>
        <p:spPr>
          <a:xfrm>
            <a:off x="992188" y="3232150"/>
            <a:ext cx="7954962" cy="3062288"/>
          </a:xfrm>
        </p:spPr>
        <p:txBody>
          <a:bodyPr wrap="square" lIns="91440" tIns="45720" rIns="91440" bIns="45720" anchor="t"/>
          <a:p>
            <a:pPr lvl="0"/>
            <a:endParaRPr lang="zh-CN" altLang="en-US" dirty="0"/>
          </a:p>
        </p:txBody>
      </p:sp>
      <p:sp>
        <p:nvSpPr>
          <p:cNvPr id="94211"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幻灯片图像占位符 1"/>
          <p:cNvSpPr>
            <a:spLocks noGrp="1" noRot="1" noChangeAspect="1" noTextEdit="1"/>
          </p:cNvSpPr>
          <p:nvPr>
            <p:ph type="sldImg"/>
          </p:nvPr>
        </p:nvSpPr>
        <p:spPr/>
      </p:sp>
      <p:sp>
        <p:nvSpPr>
          <p:cNvPr id="96258" name="备注占位符 2"/>
          <p:cNvSpPr>
            <a:spLocks noGrp="1"/>
          </p:cNvSpPr>
          <p:nvPr>
            <p:ph type="body"/>
          </p:nvPr>
        </p:nvSpPr>
        <p:spPr>
          <a:xfrm>
            <a:off x="992188" y="3232150"/>
            <a:ext cx="7954962" cy="3062288"/>
          </a:xfrm>
        </p:spPr>
        <p:txBody>
          <a:bodyPr wrap="square" lIns="91440" tIns="45720" rIns="91440" bIns="45720" anchor="t"/>
          <a:p>
            <a:pPr lvl="0" indent="0" defTabSz="914400">
              <a:lnSpc>
                <a:spcPct val="100000"/>
              </a:lnSpc>
              <a:spcBef>
                <a:spcPct val="0"/>
              </a:spcBef>
              <a:buNone/>
            </a:pPr>
            <a:r>
              <a:rPr lang="zh-CN" altLang="en-US" dirty="0">
                <a:solidFill>
                  <a:srgbClr val="404040"/>
                </a:solidFill>
                <a:latin typeface="微软雅黑" panose="020B0503020204020204" pitchFamily="34" charset="-122"/>
                <a:ea typeface="微软雅黑" panose="020B0503020204020204" pitchFamily="34" charset="-122"/>
              </a:rPr>
              <a:t>为贯彻落实国务院</a:t>
            </a:r>
            <a:r>
              <a:rPr lang="en-US" altLang="zh-CN" dirty="0">
                <a:solidFill>
                  <a:srgbClr val="404040"/>
                </a:solidFill>
                <a:latin typeface="微软雅黑" panose="020B0503020204020204" pitchFamily="34" charset="-122"/>
                <a:ea typeface="微软雅黑" panose="020B0503020204020204" pitchFamily="34" charset="-122"/>
              </a:rPr>
              <a:t>《</a:t>
            </a:r>
            <a:r>
              <a:rPr lang="zh-CN" altLang="en-US" dirty="0">
                <a:solidFill>
                  <a:srgbClr val="404040"/>
                </a:solidFill>
                <a:latin typeface="微软雅黑" panose="020B0503020204020204" pitchFamily="34" charset="-122"/>
                <a:ea typeface="微软雅黑" panose="020B0503020204020204" pitchFamily="34" charset="-122"/>
              </a:rPr>
              <a:t>水污染防治行动计划</a:t>
            </a:r>
            <a:r>
              <a:rPr lang="en-US" altLang="zh-CN" dirty="0">
                <a:solidFill>
                  <a:srgbClr val="404040"/>
                </a:solidFill>
                <a:latin typeface="微软雅黑" panose="020B0503020204020204" pitchFamily="34" charset="-122"/>
                <a:ea typeface="微软雅黑" panose="020B0503020204020204" pitchFamily="34" charset="-122"/>
              </a:rPr>
              <a:t>》</a:t>
            </a:r>
            <a:r>
              <a:rPr lang="zh-CN" altLang="en-US" dirty="0">
                <a:solidFill>
                  <a:srgbClr val="404040"/>
                </a:solidFill>
                <a:latin typeface="微软雅黑" panose="020B0503020204020204" pitchFamily="34" charset="-122"/>
                <a:ea typeface="微软雅黑" panose="020B0503020204020204" pitchFamily="34" charset="-122"/>
              </a:rPr>
              <a:t>及工信部</a:t>
            </a:r>
            <a:r>
              <a:rPr lang="en-US" altLang="zh-CN" dirty="0">
                <a:solidFill>
                  <a:srgbClr val="404040"/>
                </a:solidFill>
                <a:latin typeface="微软雅黑" panose="020B0503020204020204" pitchFamily="34" charset="-122"/>
                <a:ea typeface="微软雅黑" panose="020B0503020204020204" pitchFamily="34" charset="-122"/>
              </a:rPr>
              <a:t>《</a:t>
            </a:r>
            <a:r>
              <a:rPr lang="zh-CN" altLang="en-US" dirty="0">
                <a:solidFill>
                  <a:srgbClr val="404040"/>
                </a:solidFill>
                <a:latin typeface="微软雅黑" panose="020B0503020204020204" pitchFamily="34" charset="-122"/>
                <a:ea typeface="微软雅黑" panose="020B0503020204020204" pitchFamily="34" charset="-122"/>
              </a:rPr>
              <a:t>工业制造</a:t>
            </a:r>
            <a:r>
              <a:rPr lang="en-US" altLang="zh-CN" dirty="0">
                <a:solidFill>
                  <a:srgbClr val="404040"/>
                </a:solidFill>
                <a:latin typeface="微软雅黑" panose="020B0503020204020204" pitchFamily="34" charset="-122"/>
                <a:ea typeface="微软雅黑" panose="020B0503020204020204" pitchFamily="34" charset="-122"/>
              </a:rPr>
              <a:t>2025》</a:t>
            </a:r>
            <a:r>
              <a:rPr lang="zh-CN" altLang="en-US" dirty="0">
                <a:solidFill>
                  <a:srgbClr val="404040"/>
                </a:solidFill>
                <a:latin typeface="微软雅黑" panose="020B0503020204020204" pitchFamily="34" charset="-122"/>
                <a:ea typeface="微软雅黑" panose="020B0503020204020204" pitchFamily="34" charset="-122"/>
              </a:rPr>
              <a:t>和</a:t>
            </a:r>
            <a:r>
              <a:rPr lang="en-US" altLang="zh-CN" dirty="0">
                <a:solidFill>
                  <a:srgbClr val="404040"/>
                </a:solidFill>
                <a:latin typeface="微软雅黑" panose="020B0503020204020204" pitchFamily="34" charset="-122"/>
                <a:ea typeface="微软雅黑" panose="020B0503020204020204" pitchFamily="34" charset="-122"/>
              </a:rPr>
              <a:t>《</a:t>
            </a:r>
            <a:r>
              <a:rPr lang="zh-CN" altLang="en-US" dirty="0">
                <a:solidFill>
                  <a:srgbClr val="404040"/>
                </a:solidFill>
                <a:latin typeface="微软雅黑" panose="020B0503020204020204" pitchFamily="34" charset="-122"/>
                <a:ea typeface="微软雅黑" panose="020B0503020204020204" pitchFamily="34" charset="-122"/>
              </a:rPr>
              <a:t>工业绿色发展规划（</a:t>
            </a:r>
            <a:r>
              <a:rPr lang="en-US" altLang="zh-CN" dirty="0">
                <a:solidFill>
                  <a:srgbClr val="404040"/>
                </a:solidFill>
                <a:latin typeface="微软雅黑" panose="020B0503020204020204" pitchFamily="34" charset="-122"/>
                <a:ea typeface="微软雅黑" panose="020B0503020204020204" pitchFamily="34" charset="-122"/>
              </a:rPr>
              <a:t>2016-2020</a:t>
            </a:r>
            <a:r>
              <a:rPr lang="zh-CN" altLang="en-US" dirty="0">
                <a:solidFill>
                  <a:srgbClr val="404040"/>
                </a:solidFill>
                <a:latin typeface="微软雅黑" panose="020B0503020204020204" pitchFamily="34" charset="-122"/>
                <a:ea typeface="微软雅黑" panose="020B0503020204020204" pitchFamily="34" charset="-122"/>
              </a:rPr>
              <a:t>年）</a:t>
            </a:r>
            <a:r>
              <a:rPr lang="en-US" altLang="zh-CN" dirty="0">
                <a:solidFill>
                  <a:srgbClr val="404040"/>
                </a:solidFill>
                <a:latin typeface="微软雅黑" panose="020B0503020204020204" pitchFamily="34" charset="-122"/>
                <a:ea typeface="微软雅黑" panose="020B0503020204020204" pitchFamily="34" charset="-122"/>
              </a:rPr>
              <a:t>》</a:t>
            </a:r>
            <a:r>
              <a:rPr lang="zh-CN" altLang="en-US" dirty="0">
                <a:solidFill>
                  <a:srgbClr val="404040"/>
                </a:solidFill>
                <a:latin typeface="微软雅黑" panose="020B0503020204020204" pitchFamily="34" charset="-122"/>
                <a:ea typeface="微软雅黑" panose="020B0503020204020204" pitchFamily="34" charset="-122"/>
              </a:rPr>
              <a:t>的精神，大力推进工业企业技术改造，推广节能、节水环保新技术、新思路、新工艺、新装备和新产品。</a:t>
            </a:r>
            <a:endParaRPr lang="en-US" altLang="zh-CN" dirty="0">
              <a:solidFill>
                <a:srgbClr val="404040"/>
              </a:solidFill>
              <a:latin typeface="微软雅黑" panose="020B0503020204020204" pitchFamily="34" charset="-122"/>
              <a:ea typeface="微软雅黑" panose="020B0503020204020204" pitchFamily="34" charset="-122"/>
            </a:endParaRPr>
          </a:p>
          <a:p>
            <a:pPr lvl="0" indent="0" defTabSz="914400"/>
            <a:endParaRPr lang="zh-CN" altLang="en-US" dirty="0"/>
          </a:p>
        </p:txBody>
      </p:sp>
      <p:sp>
        <p:nvSpPr>
          <p:cNvPr id="9625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幻灯片图像占位符 1"/>
          <p:cNvSpPr>
            <a:spLocks noGrp="1" noRot="1" noChangeAspect="1" noTextEdit="1"/>
          </p:cNvSpPr>
          <p:nvPr>
            <p:ph type="sldImg"/>
          </p:nvPr>
        </p:nvSpPr>
        <p:spPr/>
      </p:sp>
      <p:sp>
        <p:nvSpPr>
          <p:cNvPr id="100354" name="备注占位符 2"/>
          <p:cNvSpPr>
            <a:spLocks noGrp="1"/>
          </p:cNvSpPr>
          <p:nvPr>
            <p:ph type="body"/>
          </p:nvPr>
        </p:nvSpPr>
        <p:spPr>
          <a:xfrm>
            <a:off x="992188" y="3232150"/>
            <a:ext cx="7954962" cy="3062288"/>
          </a:xfrm>
        </p:spPr>
        <p:txBody>
          <a:bodyPr wrap="square" lIns="91440" tIns="45720" rIns="91440" bIns="45720" anchor="t"/>
          <a:p>
            <a:pPr lvl="0"/>
            <a:endParaRPr lang="zh-CN" altLang="en-US" dirty="0"/>
          </a:p>
        </p:txBody>
      </p:sp>
      <p:sp>
        <p:nvSpPr>
          <p:cNvPr id="100355"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69" name="幻灯片图像占位符 1"/>
          <p:cNvSpPr>
            <a:spLocks noGrp="1" noRot="1" noChangeAspect="1" noTextEdit="1"/>
          </p:cNvSpPr>
          <p:nvPr>
            <p:ph type="sldImg"/>
          </p:nvPr>
        </p:nvSpPr>
        <p:spPr/>
      </p:sp>
      <p:sp>
        <p:nvSpPr>
          <p:cNvPr id="3" name="备注占位符 2"/>
          <p:cNvSpPr>
            <a:spLocks noGrp="1"/>
          </p:cNvSpPr>
          <p:nvPr>
            <p:ph type="body" idx="1"/>
          </p:nvPr>
        </p:nvSpPr>
        <p:spPr>
          <a:xfrm>
            <a:off x="992176" y="3232149"/>
            <a:ext cx="7954974" cy="3062288"/>
          </a:xfrm>
        </p:spPr>
        <p:txBody>
          <a:bodyPr wrap="square" lIns="91440" tIns="45720" rIns="91440" bIns="45720" numCol="1" anchor="t" anchorCtr="0" compatLnSpc="1">
            <a:normAutofit fontScale="77500" lnSpcReduction="20000"/>
          </a:bodyPr>
          <a:lstStyle/>
          <a:p>
            <a:pPr fontAlgn="auto">
              <a:lnSpc>
                <a:spcPct val="90000"/>
              </a:lnSpc>
              <a:buFontTx/>
              <a:buNone/>
              <a:defRPr/>
            </a:pPr>
            <a:r>
              <a:rPr lang="zh-CN" altLang="en-US" sz="16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工程之星 </a:t>
            </a:r>
            <a:r>
              <a:rPr lang="en-US"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a:t>
            </a:r>
            <a:endParaRPr lang="en-US"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90000"/>
              </a:lnSpc>
              <a:buFontTx/>
              <a:buNone/>
              <a:defRPr/>
            </a:pPr>
            <a:endParaRPr lang="en-US"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德蓝水技术股份有限公司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倍杰特国际环境技术股份有限公司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上海凯鑫分离技术股份有限公司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北京合众清源环境科技有限公司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北京朗新明环保科技有限公司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北京天元恒业水处理工程技术有限责任公司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陕西蔚蓝节能环境科技集团有限责任公司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青岛水务集团有限公司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哈尔滨锅炉厂有限责任公司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博元生态修复（北京）有限公司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90000"/>
              </a:lnSpc>
              <a:buFontTx/>
              <a:buNone/>
              <a:defRPr/>
            </a:pPr>
            <a:r>
              <a:rPr lang="zh-CN" altLang="en-US" sz="18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产品之星</a:t>
            </a:r>
            <a:r>
              <a:rPr lang="zh-CN" altLang="en-US" sz="14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 </a:t>
            </a:r>
            <a:r>
              <a:rPr lang="en-US" altLang="zh-CN" sz="14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a:t>
            </a:r>
            <a:endParaRPr lang="en-US" altLang="zh-CN" sz="14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90000"/>
              </a:lnSpc>
              <a:buFontTx/>
              <a:buNone/>
              <a:defRPr/>
            </a:pPr>
            <a:endParaRPr lang="en-US"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珠海市江河海水处理科技股份有限公司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温华环境科技（北京）有限公司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北京净道科技有限公司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陕西蔚蓝节能环境科技集团有限责任公司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北京赛诺膜技术有限公司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博元生态修复（北京）有限公司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栗田工业（大连）有限公司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南京久盈膜科技有限公司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湖州欧美新材料有限公司</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fontAlgn="auto">
              <a:lnSpc>
                <a:spcPct val="15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哈尔滨乐普实业发展中心</a:t>
            </a:r>
            <a:endParaRPr lang="en-US"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90000"/>
              </a:lnSpc>
              <a:buFontTx/>
              <a:buNone/>
              <a:defRPr/>
            </a:pPr>
            <a:r>
              <a:rPr lang="zh-CN" altLang="en-US" sz="12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大工匠</a:t>
            </a:r>
            <a:r>
              <a:rPr lang="zh-CN" altLang="en-US" sz="8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 </a:t>
            </a:r>
            <a:r>
              <a:rPr lang="en-US" altLang="zh-CN" sz="8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a:t>
            </a:r>
            <a:endParaRPr lang="en-US" altLang="zh-CN" sz="8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90000"/>
              </a:lnSpc>
              <a:buFontTx/>
              <a:buNone/>
              <a:defRPr/>
            </a:pPr>
            <a:endParaRPr lang="en-US" altLang="zh-CN" sz="8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权秋红</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葛文越</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李本高</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司洪亮</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郝俊</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张松建</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项振荣</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吕伟栋</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杨兴涛</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pPr>
            <a:r>
              <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rPr>
              <a:t>田旭峰</a:t>
            </a: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70000"/>
              </a:lnSpc>
              <a:buFontTx/>
              <a:buNone/>
              <a:defRPr/>
            </a:pPr>
            <a:endParaRPr lang="en-US" altLang="zh-CN" sz="8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90000"/>
              </a:lnSpc>
              <a:buFontTx/>
              <a:buNone/>
              <a:defRPr/>
            </a:pPr>
            <a:endParaRPr lang="zh-CN" altLang="en-US" sz="8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lnSpc>
                <a:spcPct val="150000"/>
              </a:lnSpc>
            </a:pPr>
            <a:endParaRPr lang="zh-CN" altLang="zh-CN" sz="1000" b="1" strike="noStrike" kern="1200" noProof="1" dirty="0" smtClean="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atin typeface="+mn-lt"/>
              <a:ea typeface="黑体" panose="02010609060101010101" pitchFamily="49" charset="-122"/>
              <a:cs typeface="+mn-cs"/>
            </a:endParaRPr>
          </a:p>
          <a:p>
            <a:pPr algn="l" fontAlgn="auto"/>
            <a:endParaRPr lang="zh-CN" altLang="en-US" strike="noStrike" noProof="1" dirty="0"/>
          </a:p>
        </p:txBody>
      </p:sp>
      <p:sp>
        <p:nvSpPr>
          <p:cNvPr id="109571"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ea typeface="宋体" panose="02010600030101010101" pitchFamily="2" charset="-122"/>
              </a:rPr>
            </a:fld>
            <a:endParaRPr lang="zh-CN" alt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5" name="幻灯片图像占位符 1"/>
          <p:cNvSpPr>
            <a:spLocks noGrp="1" noRot="1" noChangeAspect="1" noTextEdit="1"/>
          </p:cNvSpPr>
          <p:nvPr>
            <p:ph type="sldImg"/>
          </p:nvPr>
        </p:nvSpPr>
        <p:spPr/>
      </p:sp>
      <p:sp>
        <p:nvSpPr>
          <p:cNvPr id="113666" name="备注占位符 2"/>
          <p:cNvSpPr>
            <a:spLocks noGrp="1"/>
          </p:cNvSpPr>
          <p:nvPr>
            <p:ph type="body"/>
          </p:nvPr>
        </p:nvSpPr>
        <p:spPr>
          <a:xfrm>
            <a:off x="992188" y="3232150"/>
            <a:ext cx="7954962" cy="3062288"/>
          </a:xfrm>
        </p:spPr>
        <p:txBody>
          <a:bodyPr wrap="square" lIns="91440" tIns="45720" rIns="91440" bIns="45720" anchor="t"/>
          <a:p>
            <a:pPr lvl="0"/>
            <a:endParaRPr lang="zh-CN" altLang="en-US"/>
          </a:p>
        </p:txBody>
      </p:sp>
      <p:sp>
        <p:nvSpPr>
          <p:cNvPr id="113667"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457200"/>
            <a:r>
              <a:rPr lang="en-US" altLang="zh-CN" sz="1000" b="0" kern="1200" dirty="0">
                <a:solidFill>
                  <a:schemeClr val="tx1"/>
                </a:solidFill>
                <a:effectLst/>
                <a:latin typeface="+mn-lt"/>
                <a:ea typeface="+mn-ea"/>
                <a:cs typeface="+mn-cs"/>
              </a:rPr>
              <a:t>2010</a:t>
            </a:r>
            <a:r>
              <a:rPr lang="zh-CN" altLang="en-US" sz="1000" b="0" kern="1200" dirty="0">
                <a:solidFill>
                  <a:schemeClr val="tx1"/>
                </a:solidFill>
                <a:effectLst/>
                <a:latin typeface="+mn-lt"/>
                <a:ea typeface="+mn-ea"/>
                <a:cs typeface="+mn-cs"/>
              </a:rPr>
              <a:t>年</a:t>
            </a:r>
            <a:r>
              <a:rPr lang="en-US" altLang="zh-CN" sz="1000" b="0" kern="1200" dirty="0">
                <a:solidFill>
                  <a:schemeClr val="tx1"/>
                </a:solidFill>
                <a:effectLst/>
                <a:latin typeface="+mn-lt"/>
                <a:ea typeface="+mn-ea"/>
                <a:cs typeface="+mn-cs"/>
              </a:rPr>
              <a:t>10</a:t>
            </a:r>
            <a:r>
              <a:rPr lang="zh-CN" altLang="en-US" sz="1000" b="0" kern="1200" dirty="0">
                <a:solidFill>
                  <a:schemeClr val="tx1"/>
                </a:solidFill>
                <a:effectLst/>
                <a:latin typeface="+mn-lt"/>
                <a:ea typeface="+mn-ea"/>
                <a:cs typeface="+mn-cs"/>
              </a:rPr>
              <a:t>月</a:t>
            </a:r>
            <a:r>
              <a:rPr lang="en-US" altLang="zh-CN" sz="1000" b="0" kern="1200" dirty="0">
                <a:solidFill>
                  <a:schemeClr val="tx1"/>
                </a:solidFill>
                <a:effectLst/>
                <a:latin typeface="+mn-lt"/>
                <a:ea typeface="+mn-ea"/>
                <a:cs typeface="+mn-cs"/>
              </a:rPr>
              <a:t>11</a:t>
            </a:r>
            <a:r>
              <a:rPr lang="zh-CN" altLang="en-US" sz="1000" b="0" kern="1200" dirty="0">
                <a:solidFill>
                  <a:schemeClr val="tx1"/>
                </a:solidFill>
                <a:effectLst/>
                <a:latin typeface="+mn-lt"/>
                <a:ea typeface="+mn-ea"/>
                <a:cs typeface="+mn-cs"/>
              </a:rPr>
              <a:t>日召开</a:t>
            </a:r>
            <a:r>
              <a:rPr lang="zh-CN" altLang="zh-CN" sz="1000" b="0" kern="1200" dirty="0">
                <a:solidFill>
                  <a:schemeClr val="tx1"/>
                </a:solidFill>
                <a:effectLst/>
                <a:latin typeface="+mn-lt"/>
                <a:ea typeface="+mn-ea"/>
                <a:cs typeface="+mn-cs"/>
              </a:rPr>
              <a:t>党的十七届五中全会</a:t>
            </a:r>
            <a:r>
              <a:rPr lang="zh-CN" altLang="en-US" sz="1000" b="0" kern="1200" dirty="0">
                <a:solidFill>
                  <a:schemeClr val="tx1"/>
                </a:solidFill>
                <a:effectLst/>
                <a:latin typeface="+mn-lt"/>
                <a:ea typeface="+mn-ea"/>
                <a:cs typeface="+mn-cs"/>
              </a:rPr>
              <a:t>，在</a:t>
            </a:r>
            <a:r>
              <a:rPr lang="zh-CN" altLang="zh-CN" sz="1000" b="1" kern="1200" dirty="0">
                <a:solidFill>
                  <a:schemeClr val="tx1"/>
                </a:solidFill>
                <a:effectLst/>
                <a:latin typeface="+mn-lt"/>
                <a:ea typeface="+mn-ea"/>
                <a:cs typeface="+mn-cs"/>
              </a:rPr>
              <a:t>《第十二个五年规划的建议》</a:t>
            </a:r>
            <a:r>
              <a:rPr lang="zh-CN" altLang="zh-CN" sz="1000" b="0" kern="1200" dirty="0">
                <a:solidFill>
                  <a:schemeClr val="tx1"/>
                </a:solidFill>
                <a:effectLst/>
                <a:latin typeface="+mn-lt"/>
                <a:ea typeface="+mn-ea"/>
                <a:cs typeface="+mn-cs"/>
              </a:rPr>
              <a:t>指出“ 强化水资源管理和有偿使用，鼓励海水淡化，严格控制地下水开采”。</a:t>
            </a:r>
            <a:endParaRPr lang="en-US" altLang="zh-CN" sz="1000" b="0" kern="1200" dirty="0">
              <a:solidFill>
                <a:schemeClr val="tx1"/>
              </a:solidFill>
              <a:effectLst/>
              <a:latin typeface="+mn-lt"/>
              <a:ea typeface="+mn-ea"/>
              <a:cs typeface="+mn-cs"/>
            </a:endParaRPr>
          </a:p>
          <a:p>
            <a:pPr indent="457200"/>
            <a:r>
              <a:rPr lang="en-US" altLang="zh-CN" sz="1000" b="0" kern="1200" dirty="0">
                <a:solidFill>
                  <a:schemeClr val="tx1"/>
                </a:solidFill>
                <a:effectLst/>
                <a:latin typeface="+mn-lt"/>
                <a:ea typeface="+mn-ea"/>
                <a:cs typeface="+mn-cs"/>
              </a:rPr>
              <a:t>2010</a:t>
            </a:r>
            <a:r>
              <a:rPr lang="zh-CN" altLang="en-US" sz="1000" b="0" kern="1200" dirty="0">
                <a:solidFill>
                  <a:schemeClr val="tx1"/>
                </a:solidFill>
                <a:effectLst/>
                <a:latin typeface="+mn-lt"/>
                <a:ea typeface="+mn-ea"/>
                <a:cs typeface="+mn-cs"/>
              </a:rPr>
              <a:t>年</a:t>
            </a:r>
            <a:r>
              <a:rPr lang="en-US" altLang="zh-CN" sz="1000" b="0" kern="1200" dirty="0">
                <a:solidFill>
                  <a:schemeClr val="tx1"/>
                </a:solidFill>
                <a:effectLst/>
                <a:latin typeface="+mn-lt"/>
                <a:ea typeface="+mn-ea"/>
                <a:cs typeface="+mn-cs"/>
              </a:rPr>
              <a:t>12</a:t>
            </a:r>
            <a:r>
              <a:rPr lang="zh-CN" altLang="en-US" sz="1000" b="0" kern="1200" dirty="0">
                <a:solidFill>
                  <a:schemeClr val="tx1"/>
                </a:solidFill>
                <a:effectLst/>
                <a:latin typeface="+mn-lt"/>
                <a:ea typeface="+mn-ea"/>
                <a:cs typeface="+mn-cs"/>
              </a:rPr>
              <a:t>月</a:t>
            </a:r>
            <a:r>
              <a:rPr lang="en-US" altLang="zh-CN" sz="1000" b="0" kern="1200" dirty="0">
                <a:solidFill>
                  <a:schemeClr val="tx1"/>
                </a:solidFill>
                <a:effectLst/>
                <a:latin typeface="+mn-lt"/>
                <a:ea typeface="+mn-ea"/>
                <a:cs typeface="+mn-cs"/>
              </a:rPr>
              <a:t>31</a:t>
            </a:r>
            <a:r>
              <a:rPr lang="zh-CN" altLang="en-US" sz="1000" b="0" kern="1200" dirty="0">
                <a:solidFill>
                  <a:schemeClr val="tx1"/>
                </a:solidFill>
                <a:effectLst/>
                <a:latin typeface="+mn-lt"/>
                <a:ea typeface="+mn-ea"/>
                <a:cs typeface="+mn-cs"/>
              </a:rPr>
              <a:t>日，在</a:t>
            </a:r>
            <a:r>
              <a:rPr lang="zh-CN" altLang="zh-CN" sz="1000" b="1" kern="1200" dirty="0">
                <a:solidFill>
                  <a:schemeClr val="tx1"/>
                </a:solidFill>
                <a:effectLst/>
                <a:latin typeface="+mn-lt"/>
                <a:ea typeface="+mn-ea"/>
                <a:cs typeface="+mn-cs"/>
              </a:rPr>
              <a:t>《中共中央国务院关于加快水利改革发展的决定》</a:t>
            </a:r>
            <a:r>
              <a:rPr lang="zh-CN" altLang="en-US" sz="1000" b="0" kern="1200" dirty="0">
                <a:solidFill>
                  <a:schemeClr val="tx1"/>
                </a:solidFill>
                <a:effectLst/>
                <a:latin typeface="+mn-lt"/>
                <a:ea typeface="+mn-ea"/>
                <a:cs typeface="+mn-cs"/>
              </a:rPr>
              <a:t>中</a:t>
            </a:r>
            <a:r>
              <a:rPr lang="zh-CN" altLang="zh-CN" sz="1000" b="0" kern="1200" dirty="0">
                <a:solidFill>
                  <a:schemeClr val="tx1"/>
                </a:solidFill>
                <a:effectLst/>
                <a:latin typeface="+mn-lt"/>
                <a:ea typeface="+mn-ea"/>
                <a:cs typeface="+mn-cs"/>
              </a:rPr>
              <a:t>指出，“加强人工增雨</a:t>
            </a:r>
            <a:r>
              <a:rPr lang="en-US" altLang="zh-CN" sz="1000" b="0" kern="1200" dirty="0">
                <a:solidFill>
                  <a:schemeClr val="tx1"/>
                </a:solidFill>
                <a:effectLst/>
                <a:latin typeface="+mn-lt"/>
                <a:ea typeface="+mn-ea"/>
                <a:cs typeface="+mn-cs"/>
              </a:rPr>
              <a:t>(</a:t>
            </a:r>
            <a:r>
              <a:rPr lang="zh-CN" altLang="zh-CN" sz="1000" b="0" kern="1200" dirty="0">
                <a:solidFill>
                  <a:schemeClr val="tx1"/>
                </a:solidFill>
                <a:effectLst/>
                <a:latin typeface="+mn-lt"/>
                <a:ea typeface="+mn-ea"/>
                <a:cs typeface="+mn-cs"/>
              </a:rPr>
              <a:t>雪</a:t>
            </a:r>
            <a:r>
              <a:rPr lang="en-US" altLang="zh-CN" sz="1000" b="0" kern="1200" dirty="0">
                <a:solidFill>
                  <a:schemeClr val="tx1"/>
                </a:solidFill>
                <a:effectLst/>
                <a:latin typeface="+mn-lt"/>
                <a:ea typeface="+mn-ea"/>
                <a:cs typeface="+mn-cs"/>
              </a:rPr>
              <a:t>)</a:t>
            </a:r>
            <a:r>
              <a:rPr lang="zh-CN" altLang="zh-CN" sz="1000" b="0" kern="1200" dirty="0">
                <a:solidFill>
                  <a:schemeClr val="tx1"/>
                </a:solidFill>
                <a:effectLst/>
                <a:latin typeface="+mn-lt"/>
                <a:ea typeface="+mn-ea"/>
                <a:cs typeface="+mn-cs"/>
              </a:rPr>
              <a:t>作业示范区建设，科学开发利用空中云水资源”。要“大力推进污水处理回用，积极开展海水淡化和综合利用，高度重视雨水、微咸水利用”。</a:t>
            </a:r>
            <a:endParaRPr lang="en-US" altLang="zh-CN" sz="1000" b="0" kern="1200" dirty="0">
              <a:solidFill>
                <a:schemeClr val="tx1"/>
              </a:solidFill>
              <a:effectLst/>
              <a:latin typeface="+mn-lt"/>
              <a:ea typeface="+mn-ea"/>
              <a:cs typeface="+mn-cs"/>
            </a:endParaRPr>
          </a:p>
          <a:p>
            <a:pPr marL="0" marR="0" indent="457200" algn="l" defTabSz="914400" rtl="0" eaLnBrk="1" fontAlgn="auto" latinLnBrk="0" hangingPunct="1">
              <a:lnSpc>
                <a:spcPct val="100000"/>
              </a:lnSpc>
              <a:spcBef>
                <a:spcPts val="0"/>
              </a:spcBef>
              <a:spcAft>
                <a:spcPts val="0"/>
              </a:spcAft>
              <a:buClrTx/>
              <a:buSzTx/>
              <a:buFontTx/>
              <a:buNone/>
              <a:defRPr/>
            </a:pPr>
            <a:r>
              <a:rPr lang="en-US" altLang="zh-CN" sz="1000" b="0" kern="1200" dirty="0">
                <a:solidFill>
                  <a:schemeClr val="tx1"/>
                </a:solidFill>
                <a:effectLst/>
                <a:latin typeface="+mn-lt"/>
                <a:ea typeface="+mn-ea"/>
                <a:cs typeface="+mn-cs"/>
              </a:rPr>
              <a:t>2011</a:t>
            </a:r>
            <a:r>
              <a:rPr lang="zh-CN" altLang="zh-CN" sz="1000" b="0" kern="1200" dirty="0">
                <a:solidFill>
                  <a:schemeClr val="tx1"/>
                </a:solidFill>
                <a:effectLst/>
                <a:latin typeface="+mn-lt"/>
                <a:ea typeface="+mn-ea"/>
                <a:cs typeface="+mn-cs"/>
              </a:rPr>
              <a:t>年</a:t>
            </a:r>
            <a:r>
              <a:rPr lang="zh-CN" altLang="zh-CN" sz="1000" b="1" kern="1200" dirty="0">
                <a:solidFill>
                  <a:schemeClr val="tx1"/>
                </a:solidFill>
                <a:effectLst/>
                <a:latin typeface="+mn-lt"/>
                <a:ea typeface="+mn-ea"/>
                <a:cs typeface="+mn-cs"/>
              </a:rPr>
              <a:t>“中央一号”文件</a:t>
            </a:r>
            <a:r>
              <a:rPr lang="zh-CN" altLang="zh-CN" sz="1000" b="0" kern="1200" dirty="0">
                <a:solidFill>
                  <a:schemeClr val="tx1"/>
                </a:solidFill>
                <a:effectLst/>
                <a:latin typeface="+mn-lt"/>
                <a:ea typeface="+mn-ea"/>
                <a:cs typeface="+mn-cs"/>
              </a:rPr>
              <a:t>提出，要加强水资源配置工程建设，大力推进污水处理和中水回用，积极开展海水淡化和综合利用，高度重视雨水、微咸水利用。</a:t>
            </a:r>
            <a:endParaRPr lang="en-US" altLang="zh-CN" sz="1000" b="0" kern="1200" dirty="0">
              <a:solidFill>
                <a:schemeClr val="tx1"/>
              </a:solidFill>
              <a:effectLst/>
              <a:latin typeface="+mn-lt"/>
              <a:ea typeface="+mn-ea"/>
              <a:cs typeface="+mn-cs"/>
            </a:endParaRPr>
          </a:p>
          <a:p>
            <a:pPr indent="457200"/>
            <a:r>
              <a:rPr lang="en-US" altLang="zh-CN" sz="1000" b="0" kern="1200" dirty="0">
                <a:solidFill>
                  <a:schemeClr val="tx1"/>
                </a:solidFill>
                <a:effectLst/>
                <a:latin typeface="+mn-lt"/>
                <a:ea typeface="+mn-ea"/>
                <a:cs typeface="+mn-cs"/>
              </a:rPr>
              <a:t>2011</a:t>
            </a:r>
            <a:r>
              <a:rPr lang="zh-CN" altLang="en-US" sz="1000" b="0" kern="1200" dirty="0">
                <a:solidFill>
                  <a:schemeClr val="tx1"/>
                </a:solidFill>
                <a:effectLst/>
                <a:latin typeface="+mn-lt"/>
                <a:ea typeface="+mn-ea"/>
                <a:cs typeface="+mn-cs"/>
              </a:rPr>
              <a:t>年</a:t>
            </a:r>
            <a:r>
              <a:rPr lang="en-US" altLang="zh-CN" sz="1000" b="0" kern="1200" dirty="0">
                <a:solidFill>
                  <a:schemeClr val="tx1"/>
                </a:solidFill>
                <a:effectLst/>
                <a:latin typeface="+mn-lt"/>
                <a:ea typeface="+mn-ea"/>
                <a:cs typeface="+mn-cs"/>
              </a:rPr>
              <a:t>3</a:t>
            </a:r>
            <a:r>
              <a:rPr lang="zh-CN" altLang="en-US" sz="1000" b="0" kern="1200" dirty="0">
                <a:solidFill>
                  <a:schemeClr val="tx1"/>
                </a:solidFill>
                <a:effectLst/>
                <a:latin typeface="+mn-lt"/>
                <a:ea typeface="+mn-ea"/>
                <a:cs typeface="+mn-cs"/>
              </a:rPr>
              <a:t>月</a:t>
            </a:r>
            <a:r>
              <a:rPr lang="en-US" altLang="zh-CN" sz="1000" b="0" kern="1200" dirty="0">
                <a:solidFill>
                  <a:schemeClr val="tx1"/>
                </a:solidFill>
                <a:effectLst/>
                <a:latin typeface="+mn-lt"/>
                <a:ea typeface="+mn-ea"/>
                <a:cs typeface="+mn-cs"/>
              </a:rPr>
              <a:t>11</a:t>
            </a:r>
            <a:r>
              <a:rPr lang="zh-CN" altLang="en-US" sz="1000" b="0" kern="1200" dirty="0">
                <a:solidFill>
                  <a:schemeClr val="tx1"/>
                </a:solidFill>
                <a:effectLst/>
                <a:latin typeface="+mn-lt"/>
                <a:ea typeface="+mn-ea"/>
                <a:cs typeface="+mn-cs"/>
              </a:rPr>
              <a:t>日，</a:t>
            </a:r>
            <a:r>
              <a:rPr lang="zh-CN" altLang="zh-CN" sz="1000" b="0" kern="1200" dirty="0">
                <a:solidFill>
                  <a:schemeClr val="tx1"/>
                </a:solidFill>
                <a:effectLst/>
                <a:latin typeface="+mn-lt"/>
                <a:ea typeface="+mn-ea"/>
                <a:cs typeface="+mn-cs"/>
              </a:rPr>
              <a:t>十一届全国人大四次会议审查通过的 </a:t>
            </a:r>
            <a:r>
              <a:rPr lang="zh-CN" altLang="zh-CN" sz="1000" b="1" kern="1200" dirty="0">
                <a:solidFill>
                  <a:schemeClr val="tx1"/>
                </a:solidFill>
                <a:effectLst/>
                <a:latin typeface="+mn-lt"/>
                <a:ea typeface="+mn-ea"/>
                <a:cs typeface="+mn-cs"/>
              </a:rPr>
              <a:t>《“十二五”规划纲要》</a:t>
            </a:r>
            <a:r>
              <a:rPr lang="zh-CN" altLang="zh-CN" sz="1000" b="0" kern="1200" dirty="0">
                <a:solidFill>
                  <a:schemeClr val="tx1"/>
                </a:solidFill>
                <a:effectLst/>
                <a:latin typeface="+mn-lt"/>
                <a:ea typeface="+mn-ea"/>
                <a:cs typeface="+mn-cs"/>
              </a:rPr>
              <a:t> 指出，“健全水资源配置体系，强化水资源管理和有偿使用，鼓励海水淡化，严格控制地下水开采”。</a:t>
            </a:r>
            <a:endParaRPr lang="en-US" altLang="zh-CN" sz="1000" b="0" kern="1200" dirty="0">
              <a:solidFill>
                <a:schemeClr val="tx1"/>
              </a:solidFill>
              <a:effectLst/>
              <a:latin typeface="+mn-lt"/>
              <a:ea typeface="+mn-ea"/>
              <a:cs typeface="+mn-cs"/>
            </a:endParaRPr>
          </a:p>
          <a:p>
            <a:pPr indent="457200"/>
            <a:r>
              <a:rPr lang="en-US" altLang="zh-CN" sz="1000" b="0" kern="1200" dirty="0">
                <a:solidFill>
                  <a:schemeClr val="tx1"/>
                </a:solidFill>
                <a:effectLst/>
                <a:latin typeface="+mn-lt"/>
                <a:ea typeface="+mn-ea"/>
                <a:cs typeface="+mn-cs"/>
              </a:rPr>
              <a:t>2011</a:t>
            </a:r>
            <a:r>
              <a:rPr lang="zh-CN" altLang="en-US" sz="1000" b="0" kern="1200" dirty="0">
                <a:solidFill>
                  <a:schemeClr val="tx1"/>
                </a:solidFill>
                <a:effectLst/>
                <a:latin typeface="+mn-lt"/>
                <a:ea typeface="+mn-ea"/>
                <a:cs typeface="+mn-cs"/>
              </a:rPr>
              <a:t>年</a:t>
            </a:r>
            <a:r>
              <a:rPr lang="en-US" altLang="zh-CN" sz="1000" b="0" kern="1200" dirty="0">
                <a:solidFill>
                  <a:schemeClr val="tx1"/>
                </a:solidFill>
                <a:effectLst/>
                <a:latin typeface="+mn-lt"/>
                <a:ea typeface="+mn-ea"/>
                <a:cs typeface="+mn-cs"/>
              </a:rPr>
              <a:t>7</a:t>
            </a:r>
            <a:r>
              <a:rPr lang="zh-CN" altLang="en-US" sz="1000" b="0" kern="1200" dirty="0">
                <a:solidFill>
                  <a:schemeClr val="tx1"/>
                </a:solidFill>
                <a:effectLst/>
                <a:latin typeface="+mn-lt"/>
                <a:ea typeface="+mn-ea"/>
                <a:cs typeface="+mn-cs"/>
              </a:rPr>
              <a:t>月</a:t>
            </a:r>
            <a:r>
              <a:rPr lang="en-US" altLang="zh-CN" sz="1000" b="0" kern="1200" dirty="0">
                <a:solidFill>
                  <a:schemeClr val="tx1"/>
                </a:solidFill>
                <a:effectLst/>
                <a:latin typeface="+mn-lt"/>
                <a:ea typeface="+mn-ea"/>
                <a:cs typeface="+mn-cs"/>
              </a:rPr>
              <a:t>8</a:t>
            </a:r>
            <a:r>
              <a:rPr lang="zh-CN" altLang="en-US" sz="1000" b="0" kern="1200" dirty="0">
                <a:solidFill>
                  <a:schemeClr val="tx1"/>
                </a:solidFill>
                <a:effectLst/>
                <a:latin typeface="+mn-lt"/>
                <a:ea typeface="+mn-ea"/>
                <a:cs typeface="+mn-cs"/>
              </a:rPr>
              <a:t>日</a:t>
            </a:r>
            <a:r>
              <a:rPr lang="zh-CN" altLang="zh-CN" sz="1000" b="1" kern="1200" dirty="0">
                <a:solidFill>
                  <a:schemeClr val="tx1"/>
                </a:solidFill>
                <a:effectLst/>
                <a:latin typeface="+mn-lt"/>
                <a:ea typeface="+mn-ea"/>
                <a:cs typeface="+mn-cs"/>
              </a:rPr>
              <a:t>中央水利工作会议</a:t>
            </a:r>
            <a:r>
              <a:rPr lang="zh-CN" altLang="zh-CN" sz="1000" b="0" kern="1200" dirty="0">
                <a:solidFill>
                  <a:schemeClr val="tx1"/>
                </a:solidFill>
                <a:effectLst/>
                <a:latin typeface="+mn-lt"/>
                <a:ea typeface="+mn-ea"/>
                <a:cs typeface="+mn-cs"/>
              </a:rPr>
              <a:t>胡锦涛总书记明确指出，“新形势下，我国经济社会发展和人民生活改善对水提出了新的要求，发展和水资源的矛盾更加突出，水对经济安全、生态安全、国家安全的影响更加突出”。</a:t>
            </a:r>
            <a:endParaRPr lang="en-US" altLang="zh-CN" sz="1000" b="0" kern="1200" dirty="0">
              <a:solidFill>
                <a:schemeClr val="tx1"/>
              </a:solidFill>
              <a:effectLst/>
              <a:latin typeface="+mn-lt"/>
              <a:ea typeface="+mn-ea"/>
              <a:cs typeface="+mn-cs"/>
            </a:endParaRPr>
          </a:p>
          <a:p>
            <a:pPr marL="0" marR="0" indent="457200" algn="l" defTabSz="914400" rtl="0" eaLnBrk="1" fontAlgn="auto" latinLnBrk="0" hangingPunct="1">
              <a:lnSpc>
                <a:spcPct val="100000"/>
              </a:lnSpc>
              <a:spcBef>
                <a:spcPts val="0"/>
              </a:spcBef>
              <a:spcAft>
                <a:spcPts val="0"/>
              </a:spcAft>
              <a:buClrTx/>
              <a:buSzTx/>
              <a:buFontTx/>
              <a:buNone/>
              <a:defRPr/>
            </a:pPr>
            <a:r>
              <a:rPr lang="zh-CN" altLang="zh-CN" sz="1000" b="0" kern="1200" dirty="0">
                <a:solidFill>
                  <a:schemeClr val="tx1"/>
                </a:solidFill>
                <a:effectLst/>
                <a:latin typeface="+mn-lt"/>
                <a:ea typeface="+mn-ea"/>
                <a:cs typeface="+mn-cs"/>
              </a:rPr>
              <a:t>遵照</a:t>
            </a:r>
            <a:r>
              <a:rPr lang="zh-CN" altLang="zh-CN" sz="1000" b="1" kern="1200" dirty="0">
                <a:solidFill>
                  <a:schemeClr val="tx1"/>
                </a:solidFill>
                <a:effectLst/>
                <a:latin typeface="+mn-lt"/>
                <a:ea typeface="+mn-ea"/>
                <a:cs typeface="+mn-cs"/>
              </a:rPr>
              <a:t>《国务院关于实行最严格水资源管理制度的意见》</a:t>
            </a:r>
            <a:r>
              <a:rPr lang="zh-CN" altLang="en-US" sz="1000" b="0" kern="1200" dirty="0">
                <a:solidFill>
                  <a:schemeClr val="tx1"/>
                </a:solidFill>
                <a:effectLst/>
                <a:latin typeface="+mn-lt"/>
                <a:ea typeface="+mn-ea"/>
                <a:cs typeface="+mn-cs"/>
              </a:rPr>
              <a:t>（</a:t>
            </a:r>
            <a:r>
              <a:rPr lang="en-US" altLang="zh-CN" sz="1000" b="0" kern="1200" dirty="0">
                <a:solidFill>
                  <a:schemeClr val="tx1"/>
                </a:solidFill>
                <a:effectLst/>
                <a:latin typeface="+mn-lt"/>
                <a:ea typeface="+mn-ea"/>
                <a:cs typeface="+mn-cs"/>
              </a:rPr>
              <a:t>2012</a:t>
            </a:r>
            <a:r>
              <a:rPr lang="zh-CN" altLang="en-US" sz="1000" b="0" kern="1200" dirty="0">
                <a:solidFill>
                  <a:schemeClr val="tx1"/>
                </a:solidFill>
                <a:effectLst/>
                <a:latin typeface="+mn-lt"/>
                <a:ea typeface="+mn-ea"/>
                <a:cs typeface="+mn-cs"/>
              </a:rPr>
              <a:t>年</a:t>
            </a:r>
            <a:r>
              <a:rPr lang="en-US" altLang="zh-CN" sz="1000" b="0" kern="1200" dirty="0">
                <a:solidFill>
                  <a:schemeClr val="tx1"/>
                </a:solidFill>
                <a:effectLst/>
                <a:latin typeface="+mn-lt"/>
                <a:ea typeface="+mn-ea"/>
                <a:cs typeface="+mn-cs"/>
              </a:rPr>
              <a:t>2</a:t>
            </a:r>
            <a:r>
              <a:rPr lang="zh-CN" altLang="en-US" sz="1000" b="0" kern="1200" dirty="0">
                <a:solidFill>
                  <a:schemeClr val="tx1"/>
                </a:solidFill>
                <a:effectLst/>
                <a:latin typeface="+mn-lt"/>
                <a:ea typeface="+mn-ea"/>
                <a:cs typeface="+mn-cs"/>
              </a:rPr>
              <a:t>月）</a:t>
            </a:r>
            <a:r>
              <a:rPr lang="zh-CN" altLang="zh-CN" sz="1000" b="0" kern="1200" dirty="0">
                <a:solidFill>
                  <a:schemeClr val="tx1"/>
                </a:solidFill>
                <a:effectLst/>
                <a:latin typeface="+mn-lt"/>
                <a:ea typeface="+mn-ea"/>
                <a:cs typeface="+mn-cs"/>
              </a:rPr>
              <a:t>，“鼓励并积极发展污水处理回用、雨水和微咸水开发利用、海水淡化和直接利用等非常规水源开发利用”。“把非常规水源开发利用纳入水资源统一配置”。</a:t>
            </a:r>
            <a:endParaRPr lang="en-US" altLang="zh-CN" sz="1000" b="0" kern="1200" dirty="0">
              <a:solidFill>
                <a:schemeClr val="tx1"/>
              </a:solidFill>
              <a:effectLst/>
              <a:latin typeface="+mn-lt"/>
              <a:ea typeface="+mn-ea"/>
              <a:cs typeface="+mn-cs"/>
            </a:endParaRPr>
          </a:p>
          <a:p>
            <a:pPr indent="457200"/>
            <a:r>
              <a:rPr lang="zh-CN" altLang="zh-CN" sz="1000" b="0" kern="1200" dirty="0">
                <a:solidFill>
                  <a:schemeClr val="tx1"/>
                </a:solidFill>
                <a:effectLst/>
                <a:latin typeface="+mn-lt"/>
                <a:ea typeface="+mn-ea"/>
                <a:cs typeface="+mn-cs"/>
              </a:rPr>
              <a:t>遵照国务院办公厅</a:t>
            </a:r>
            <a:r>
              <a:rPr lang="zh-CN" altLang="zh-CN" sz="1000" b="1" kern="1200" dirty="0">
                <a:solidFill>
                  <a:schemeClr val="tx1"/>
                </a:solidFill>
                <a:effectLst/>
                <a:latin typeface="+mn-lt"/>
                <a:ea typeface="+mn-ea"/>
                <a:cs typeface="+mn-cs"/>
              </a:rPr>
              <a:t>《关于加快发展海水淡化产业的意见》</a:t>
            </a:r>
            <a:r>
              <a:rPr lang="zh-CN" altLang="en-US" sz="1000" b="0" kern="1200" dirty="0">
                <a:solidFill>
                  <a:schemeClr val="tx1"/>
                </a:solidFill>
                <a:effectLst/>
                <a:latin typeface="+mn-lt"/>
                <a:ea typeface="+mn-ea"/>
                <a:cs typeface="+mn-cs"/>
              </a:rPr>
              <a:t>（</a:t>
            </a:r>
            <a:r>
              <a:rPr lang="en-US" altLang="zh-CN" sz="1000" b="0" kern="1200" dirty="0">
                <a:solidFill>
                  <a:schemeClr val="tx1"/>
                </a:solidFill>
                <a:effectLst/>
                <a:latin typeface="+mn-lt"/>
                <a:ea typeface="+mn-ea"/>
                <a:cs typeface="+mn-cs"/>
              </a:rPr>
              <a:t>2012</a:t>
            </a:r>
            <a:r>
              <a:rPr lang="zh-CN" altLang="en-US" sz="1000" b="0" kern="1200" dirty="0">
                <a:solidFill>
                  <a:schemeClr val="tx1"/>
                </a:solidFill>
                <a:effectLst/>
                <a:latin typeface="+mn-lt"/>
                <a:ea typeface="+mn-ea"/>
                <a:cs typeface="+mn-cs"/>
              </a:rPr>
              <a:t>年</a:t>
            </a:r>
            <a:r>
              <a:rPr lang="en-US" altLang="zh-CN" sz="1000" b="0" kern="1200" dirty="0">
                <a:solidFill>
                  <a:schemeClr val="tx1"/>
                </a:solidFill>
                <a:effectLst/>
                <a:latin typeface="+mn-lt"/>
                <a:ea typeface="+mn-ea"/>
                <a:cs typeface="+mn-cs"/>
              </a:rPr>
              <a:t>2</a:t>
            </a:r>
            <a:r>
              <a:rPr lang="zh-CN" altLang="en-US" sz="1000" b="0" kern="1200" dirty="0">
                <a:solidFill>
                  <a:schemeClr val="tx1"/>
                </a:solidFill>
                <a:effectLst/>
                <a:latin typeface="+mn-lt"/>
                <a:ea typeface="+mn-ea"/>
                <a:cs typeface="+mn-cs"/>
              </a:rPr>
              <a:t>月）</a:t>
            </a:r>
            <a:r>
              <a:rPr lang="zh-CN" altLang="zh-CN" sz="1000" b="0" kern="1200" dirty="0">
                <a:solidFill>
                  <a:schemeClr val="tx1"/>
                </a:solidFill>
                <a:effectLst/>
                <a:latin typeface="+mn-lt"/>
                <a:ea typeface="+mn-ea"/>
                <a:cs typeface="+mn-cs"/>
              </a:rPr>
              <a:t>，</a:t>
            </a:r>
            <a:r>
              <a:rPr lang="zh-CN" altLang="en-US" sz="1000" b="0" kern="1200" dirty="0">
                <a:solidFill>
                  <a:schemeClr val="tx1"/>
                </a:solidFill>
                <a:effectLst/>
                <a:latin typeface="+mn-lt"/>
                <a:ea typeface="+mn-ea"/>
                <a:cs typeface="+mn-cs"/>
              </a:rPr>
              <a:t>“</a:t>
            </a:r>
            <a:r>
              <a:rPr lang="zh-CN" altLang="zh-CN" sz="1000" kern="1200" dirty="0">
                <a:solidFill>
                  <a:schemeClr val="tx1"/>
                </a:solidFill>
                <a:effectLst/>
                <a:latin typeface="+mn-lt"/>
                <a:ea typeface="+mn-ea"/>
                <a:cs typeface="+mn-cs"/>
              </a:rPr>
              <a:t>发展海水淡化产业，对缓解我国沿海缺水地区和海岛水资源短缺，促进中西部地区苦咸水、微咸水淡化利用，优化用水结构，保障水资源持续利用具有重要意义，有利于培育新的经济增长点，推动发展方式转变</a:t>
            </a:r>
            <a:r>
              <a:rPr lang="zh-CN" altLang="en-US" sz="1000" b="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a:t>
            </a:r>
            <a:endParaRPr lang="en-US" altLang="zh-CN" sz="1200" kern="1200" dirty="0">
              <a:solidFill>
                <a:schemeClr val="tx1"/>
              </a:solidFill>
              <a:effectLst/>
              <a:latin typeface="+mn-lt"/>
              <a:ea typeface="+mn-ea"/>
              <a:cs typeface="+mn-cs"/>
            </a:endParaRPr>
          </a:p>
          <a:p>
            <a:pPr marL="0" marR="0" indent="457200" algn="l" defTabSz="914400" rtl="0" eaLnBrk="1" fontAlgn="auto" latinLnBrk="0" hangingPunct="1">
              <a:lnSpc>
                <a:spcPct val="100000"/>
              </a:lnSpc>
              <a:spcBef>
                <a:spcPts val="0"/>
              </a:spcBef>
              <a:spcAft>
                <a:spcPts val="0"/>
              </a:spcAft>
              <a:buClrTx/>
              <a:buSzTx/>
              <a:buFontTx/>
              <a:buNone/>
              <a:defRPr/>
            </a:pPr>
            <a:r>
              <a:rPr lang="zh-CN" altLang="zh-CN" sz="1000" b="1" kern="1200" dirty="0">
                <a:solidFill>
                  <a:schemeClr val="tx1"/>
                </a:solidFill>
                <a:effectLst/>
                <a:latin typeface="+mn-lt"/>
                <a:ea typeface="+mn-ea"/>
                <a:cs typeface="+mn-cs"/>
              </a:rPr>
              <a:t>《中华人民共和国水法》</a:t>
            </a:r>
            <a:r>
              <a:rPr lang="zh-CN" altLang="en-US" sz="1000" b="0" kern="1200" dirty="0">
                <a:solidFill>
                  <a:schemeClr val="tx1"/>
                </a:solidFill>
                <a:effectLst/>
                <a:latin typeface="+mn-lt"/>
                <a:ea typeface="+mn-ea"/>
                <a:cs typeface="+mn-cs"/>
              </a:rPr>
              <a:t>（</a:t>
            </a:r>
            <a:r>
              <a:rPr lang="en-US" altLang="zh-CN" sz="1000" b="0" kern="1200" dirty="0">
                <a:solidFill>
                  <a:schemeClr val="tx1"/>
                </a:solidFill>
                <a:effectLst/>
                <a:latin typeface="+mn-lt"/>
                <a:ea typeface="+mn-ea"/>
                <a:cs typeface="+mn-cs"/>
              </a:rPr>
              <a:t>2016</a:t>
            </a:r>
            <a:r>
              <a:rPr lang="zh-CN" altLang="en-US" sz="1000" b="0" kern="1200" dirty="0">
                <a:solidFill>
                  <a:schemeClr val="tx1"/>
                </a:solidFill>
                <a:effectLst/>
                <a:latin typeface="+mn-lt"/>
                <a:ea typeface="+mn-ea"/>
                <a:cs typeface="+mn-cs"/>
              </a:rPr>
              <a:t>年</a:t>
            </a:r>
            <a:r>
              <a:rPr lang="en-US" altLang="zh-CN" sz="1000" b="0" kern="1200" dirty="0">
                <a:solidFill>
                  <a:schemeClr val="tx1"/>
                </a:solidFill>
                <a:effectLst/>
                <a:latin typeface="+mn-lt"/>
                <a:ea typeface="+mn-ea"/>
                <a:cs typeface="+mn-cs"/>
              </a:rPr>
              <a:t>7</a:t>
            </a:r>
            <a:r>
              <a:rPr lang="zh-CN" altLang="en-US" sz="1000" b="0" kern="1200" dirty="0">
                <a:solidFill>
                  <a:schemeClr val="tx1"/>
                </a:solidFill>
                <a:effectLst/>
                <a:latin typeface="+mn-lt"/>
                <a:ea typeface="+mn-ea"/>
                <a:cs typeface="+mn-cs"/>
              </a:rPr>
              <a:t>月修订）</a:t>
            </a:r>
            <a:r>
              <a:rPr lang="zh-CN" altLang="zh-CN" sz="1000" b="0" kern="1200" dirty="0">
                <a:solidFill>
                  <a:schemeClr val="tx1"/>
                </a:solidFill>
                <a:effectLst/>
                <a:latin typeface="+mn-lt"/>
                <a:ea typeface="+mn-ea"/>
                <a:cs typeface="+mn-cs"/>
              </a:rPr>
              <a:t>第二十四条规定“在水资源短缺的地区，国家鼓励对雨水和微咸水的收集、开发、利用和对海水的利用、淡化”。</a:t>
            </a:r>
            <a:endParaRPr lang="zh-CN" altLang="zh-CN" sz="1000" b="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3F37CD-AA6F-4782-8DB0-0414EA70CD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3" name="幻灯片图像占位符 1"/>
          <p:cNvSpPr>
            <a:spLocks noGrp="1" noRot="1" noChangeAspect="1" noTextEdit="1"/>
          </p:cNvSpPr>
          <p:nvPr>
            <p:ph type="sldImg"/>
          </p:nvPr>
        </p:nvSpPr>
        <p:spPr/>
      </p:sp>
      <p:sp>
        <p:nvSpPr>
          <p:cNvPr id="115714" name="备注占位符 2"/>
          <p:cNvSpPr>
            <a:spLocks noGrp="1"/>
          </p:cNvSpPr>
          <p:nvPr>
            <p:ph type="body"/>
          </p:nvPr>
        </p:nvSpPr>
        <p:spPr>
          <a:xfrm>
            <a:off x="992188" y="3232150"/>
            <a:ext cx="7954962" cy="3062288"/>
          </a:xfrm>
        </p:spPr>
        <p:txBody>
          <a:bodyPr wrap="square" lIns="91440" tIns="45720" rIns="91440" bIns="45720" anchor="t"/>
          <a:p>
            <a:pPr lvl="0"/>
            <a:endParaRPr lang="zh-CN" altLang="en-US"/>
          </a:p>
        </p:txBody>
      </p:sp>
      <p:sp>
        <p:nvSpPr>
          <p:cNvPr id="115715"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indent="0" algn="r" eaLnBrk="0" hangingPunct="0"/>
            <a:fld id="{9A0DB2DC-4C9A-4742-B13C-FB6460FD3503}"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幻灯片图像占位符 1"/>
          <p:cNvSpPr>
            <a:spLocks noGrp="1" noRot="1" noTextEdit="1"/>
          </p:cNvSpPr>
          <p:nvPr>
            <p:ph type="sldImg"/>
          </p:nvPr>
        </p:nvSpPr>
        <p:spPr/>
      </p:sp>
      <p:sp>
        <p:nvSpPr>
          <p:cNvPr id="117762" name="文本占位符 2"/>
          <p:cNvSpPr>
            <a:spLocks noGrp="1"/>
          </p:cNvSpPr>
          <p:nvPr>
            <p:ph type="body"/>
          </p:nvPr>
        </p:nvSpPr>
        <p:spPr>
          <a:xfrm>
            <a:off x="992188" y="3232150"/>
            <a:ext cx="7954962" cy="3062288"/>
          </a:xfrm>
        </p:spPr>
        <p:txBody>
          <a:bodyPr wrap="square" lIns="91440" tIns="45720" rIns="91440" bIns="45720"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第 </a:t>
            </a:r>
            <a:fld id="{CE884005-AAD7-43DA-8323-709AF992FEE5}" type="slidenum">
              <a:rPr kumimoji="0" lang="zh-CN" altLang="en-US" sz="1200" b="0" i="0" u="none" strike="noStrike" kern="1200" cap="none" spc="0" normalizeH="0" baseline="0" noProof="0" smtClean="0">
                <a:ln>
                  <a:noFill/>
                </a:ln>
                <a:solidFill>
                  <a:prstClr val="black"/>
                </a:solidFill>
                <a:effectLst/>
                <a:uLnTx/>
                <a:uFillTx/>
                <a:latin typeface="Arial" panose="020B0604020202020204"/>
                <a:ea typeface="微软雅黑" panose="020B0503020204020204" pitchFamily="34" charset="-122"/>
                <a:cs typeface="+mn-cs"/>
              </a:rPr>
            </a:fld>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 页</a:t>
            </a:r>
            <a:endPar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第 </a:t>
            </a:r>
            <a:fld id="{CE884005-AAD7-43DA-8323-709AF992FEE5}" type="slidenum">
              <a:rPr kumimoji="0" lang="zh-CN" altLang="en-US" sz="1200" b="0" i="0" u="none" strike="noStrike" kern="1200" cap="none" spc="0" normalizeH="0" baseline="0" noProof="0" smtClean="0">
                <a:ln>
                  <a:noFill/>
                </a:ln>
                <a:solidFill>
                  <a:prstClr val="black"/>
                </a:solidFill>
                <a:effectLst/>
                <a:uLnTx/>
                <a:uFillTx/>
                <a:latin typeface="Arial" panose="020B0604020202020204"/>
                <a:ea typeface="微软雅黑" panose="020B0503020204020204" pitchFamily="34" charset="-122"/>
                <a:cs typeface="+mn-cs"/>
              </a:rPr>
            </a:fld>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 页</a:t>
            </a:r>
            <a:endPar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第 </a:t>
            </a:r>
            <a:fld id="{CE884005-AAD7-43DA-8323-709AF992FEE5}" type="slidenum">
              <a:rPr kumimoji="0" lang="zh-CN" altLang="en-US" sz="1200" b="0" i="0" u="none" strike="noStrike" kern="1200" cap="none" spc="0" normalizeH="0" baseline="0" noProof="0" smtClean="0">
                <a:ln>
                  <a:noFill/>
                </a:ln>
                <a:solidFill>
                  <a:prstClr val="black"/>
                </a:solidFill>
                <a:effectLst/>
                <a:uLnTx/>
                <a:uFillTx/>
                <a:latin typeface="Arial" panose="020B0604020202020204"/>
                <a:ea typeface="微软雅黑" panose="020B0503020204020204" pitchFamily="34" charset="-122"/>
                <a:cs typeface="+mn-cs"/>
              </a:rPr>
            </a:fld>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 页</a:t>
            </a:r>
            <a:endPar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第 </a:t>
            </a:r>
            <a:fld id="{CE884005-AAD7-43DA-8323-709AF992FEE5}" type="slidenum">
              <a:rPr kumimoji="0" lang="zh-CN" altLang="en-US" sz="1200" b="0" i="0" u="none" strike="noStrike" kern="1200" cap="none" spc="0" normalizeH="0" baseline="0" noProof="0" smtClean="0">
                <a:ln>
                  <a:noFill/>
                </a:ln>
                <a:solidFill>
                  <a:prstClr val="black"/>
                </a:solidFill>
                <a:effectLst/>
                <a:uLnTx/>
                <a:uFillTx/>
                <a:latin typeface="Arial" panose="020B0604020202020204"/>
                <a:ea typeface="微软雅黑" panose="020B0503020204020204" pitchFamily="34" charset="-122"/>
                <a:cs typeface="+mn-cs"/>
              </a:rPr>
            </a:fld>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 页</a:t>
            </a:r>
            <a:endPar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第 </a:t>
            </a:r>
            <a:fld id="{CE884005-AAD7-43DA-8323-709AF992FEE5}" type="slidenum">
              <a:rPr kumimoji="0" lang="zh-CN" altLang="en-US" sz="1200" b="0" i="0" u="none" strike="noStrike" kern="1200" cap="none" spc="0" normalizeH="0" baseline="0" noProof="0" smtClean="0">
                <a:ln>
                  <a:noFill/>
                </a:ln>
                <a:solidFill>
                  <a:prstClr val="black"/>
                </a:solidFill>
                <a:effectLst/>
                <a:uLnTx/>
                <a:uFillTx/>
                <a:latin typeface="Arial" panose="020B0604020202020204"/>
                <a:ea typeface="微软雅黑" panose="020B0503020204020204" pitchFamily="34" charset="-122"/>
                <a:cs typeface="+mn-cs"/>
              </a:rPr>
            </a:fld>
            <a:r>
              <a:rPr kumimoji="0" lang="zh-CN" altLang="en-US" sz="1200" b="0" i="0" u="none" strike="noStrike" kern="1200" cap="none" spc="0" normalizeH="0" baseline="0" noProof="0">
                <a:ln>
                  <a:noFill/>
                </a:ln>
                <a:solidFill>
                  <a:prstClr val="black"/>
                </a:solidFill>
                <a:effectLst/>
                <a:uLnTx/>
                <a:uFillTx/>
                <a:latin typeface="Arial" panose="020B0604020202020204"/>
                <a:ea typeface="微软雅黑" panose="020B0503020204020204" pitchFamily="34" charset="-122"/>
                <a:cs typeface="+mn-cs"/>
              </a:rPr>
              <a:t> 页</a:t>
            </a:r>
            <a:endParaRPr kumimoji="0" lang="zh-CN" altLang="en-US" sz="1200" b="0"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defRPr/>
            </a:pPr>
            <a:fld id="{B18C17DF-1D58-4647-8B50-01AC3290640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正文内容">
    <p:spTree>
      <p:nvGrpSpPr>
        <p:cNvPr id="1" name=""/>
        <p:cNvGrpSpPr/>
        <p:nvPr/>
      </p:nvGrpSpPr>
      <p:grpSpPr>
        <a:xfrm>
          <a:off x="0" y="0"/>
          <a:ext cx="0" cy="0"/>
          <a:chOff x="0" y="0"/>
          <a:chExt cx="0" cy="0"/>
        </a:xfrm>
      </p:grpSpPr>
      <p:sp>
        <p:nvSpPr>
          <p:cNvPr id="12" name="矩形 11"/>
          <p:cNvSpPr/>
          <p:nvPr userDrawn="1"/>
        </p:nvSpPr>
        <p:spPr bwMode="auto">
          <a:xfrm>
            <a:off x="3" y="6531362"/>
            <a:ext cx="9144001" cy="326636"/>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0" name="矩形 9"/>
          <p:cNvSpPr/>
          <p:nvPr userDrawn="1"/>
        </p:nvSpPr>
        <p:spPr bwMode="auto">
          <a:xfrm>
            <a:off x="-1" y="-30478"/>
            <a:ext cx="9144001" cy="953600"/>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6852"/>
          <a:stretch>
            <a:fillRect/>
          </a:stretch>
        </p:blipFill>
        <p:spPr>
          <a:xfrm>
            <a:off x="7358451" y="-98554"/>
            <a:ext cx="1534033" cy="1065749"/>
          </a:xfrm>
          <a:prstGeom prst="ellipse">
            <a:avLst/>
          </a:prstGeom>
          <a:ln>
            <a:noFill/>
          </a:ln>
          <a:effectLst>
            <a:softEdge rad="112500"/>
          </a:effectLst>
        </p:spPr>
      </p:pic>
      <p:sp>
        <p:nvSpPr>
          <p:cNvPr id="15" name="灯片编号占位符 3"/>
          <p:cNvSpPr txBox="1"/>
          <p:nvPr userDrawn="1"/>
        </p:nvSpPr>
        <p:spPr>
          <a:xfrm>
            <a:off x="179514" y="6487289"/>
            <a:ext cx="1439863" cy="283846"/>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sz="1440" b="1" dirty="0">
                <a:solidFill>
                  <a:schemeClr val="bg1"/>
                </a:solidFill>
              </a:rPr>
              <a:t> </a:t>
            </a:r>
            <a:fld id="{7C5E4C7A-43C3-449A-8119-E420EB00870B}" type="slidenum">
              <a:rPr lang="zh-CN" altLang="en-US" sz="1440" b="1" dirty="0" smtClean="0">
                <a:solidFill>
                  <a:schemeClr val="bg1"/>
                </a:solidFill>
              </a:rPr>
            </a:fld>
            <a:endParaRPr lang="en-US" sz="1440" b="1" dirty="0">
              <a:solidFill>
                <a:schemeClr val="bg1"/>
              </a:solidFill>
            </a:endParaRPr>
          </a:p>
        </p:txBody>
      </p:sp>
      <p:sp>
        <p:nvSpPr>
          <p:cNvPr id="7" name="标题 1"/>
          <p:cNvSpPr>
            <a:spLocks noGrp="1"/>
          </p:cNvSpPr>
          <p:nvPr>
            <p:ph type="title"/>
          </p:nvPr>
        </p:nvSpPr>
        <p:spPr>
          <a:xfrm>
            <a:off x="294126" y="145882"/>
            <a:ext cx="5832475" cy="777240"/>
          </a:xfrm>
        </p:spPr>
        <p:txBody>
          <a:bodyPr/>
          <a:lstStyle>
            <a:lvl1pPr algn="l">
              <a:defRPr sz="264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endParaRPr lang="zh-CN" altLang="en-US" dirty="0"/>
          </a:p>
        </p:txBody>
      </p:sp>
      <p:sp>
        <p:nvSpPr>
          <p:cNvPr id="8" name="副标题 2"/>
          <p:cNvSpPr>
            <a:spLocks noGrp="1"/>
          </p:cNvSpPr>
          <p:nvPr>
            <p:ph type="subTitle" idx="1"/>
          </p:nvPr>
        </p:nvSpPr>
        <p:spPr>
          <a:xfrm>
            <a:off x="611561" y="1758018"/>
            <a:ext cx="7920880" cy="3851582"/>
          </a:xfrm>
        </p:spPr>
        <p:txBody>
          <a:bodyPr>
            <a:normAutofit/>
          </a:bodyPr>
          <a:lstStyle>
            <a:lvl1pPr marL="548640" indent="-548640" algn="l">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zh-CN" altLang="en-US" dirty="0"/>
              <a:t>单击此处编辑母版副标题样式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395291" y="1125538"/>
            <a:ext cx="4105275"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内容占位符 3"/>
          <p:cNvSpPr>
            <a:spLocks noGrp="1"/>
          </p:cNvSpPr>
          <p:nvPr>
            <p:ph sz="half" idx="2"/>
          </p:nvPr>
        </p:nvSpPr>
        <p:spPr>
          <a:xfrm>
            <a:off x="4643439" y="1125538"/>
            <a:ext cx="4105275"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395291" y="1125537"/>
            <a:ext cx="4105275" cy="639763"/>
          </a:xfrm>
        </p:spPr>
        <p:txBody>
          <a:bodyPr anchor="ct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395291" y="1844826"/>
            <a:ext cx="4102100" cy="446390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3439" y="1125537"/>
            <a:ext cx="4105275" cy="639763"/>
          </a:xfrm>
        </p:spPr>
        <p:txBody>
          <a:bodyPr anchor="ctr"/>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1844826"/>
            <a:ext cx="4103688" cy="4463901"/>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内容">
    <p:spTree>
      <p:nvGrpSpPr>
        <p:cNvPr id="1" name=""/>
        <p:cNvGrpSpPr/>
        <p:nvPr/>
      </p:nvGrpSpPr>
      <p:grpSpPr>
        <a:xfrm>
          <a:off x="0" y="0"/>
          <a:ext cx="0" cy="0"/>
          <a:chOff x="0" y="0"/>
          <a:chExt cx="0" cy="0"/>
        </a:xfrm>
      </p:grpSpPr>
      <p:sp>
        <p:nvSpPr>
          <p:cNvPr id="12" name="矩形 11"/>
          <p:cNvSpPr/>
          <p:nvPr userDrawn="1"/>
        </p:nvSpPr>
        <p:spPr bwMode="auto">
          <a:xfrm>
            <a:off x="3" y="6510169"/>
            <a:ext cx="9144001" cy="347830"/>
          </a:xfrm>
          <a:prstGeom prst="rect">
            <a:avLst/>
          </a:prstGeom>
          <a:gradFill>
            <a:gsLst>
              <a:gs pos="80000">
                <a:srgbClr val="026DCE">
                  <a:alpha val="70000"/>
                </a:srgbClr>
              </a:gs>
              <a:gs pos="26000">
                <a:schemeClr val="tx2"/>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sp>
        <p:nvSpPr>
          <p:cNvPr id="10" name="矩形 9"/>
          <p:cNvSpPr/>
          <p:nvPr userDrawn="1"/>
        </p:nvSpPr>
        <p:spPr bwMode="auto">
          <a:xfrm>
            <a:off x="-1" y="-30478"/>
            <a:ext cx="9144001" cy="953600"/>
          </a:xfrm>
          <a:prstGeom prst="rect">
            <a:avLst/>
          </a:prstGeom>
          <a:gradFill flip="none" rotWithShape="1">
            <a:gsLst>
              <a:gs pos="21000">
                <a:schemeClr val="accent2">
                  <a:lumMod val="75000"/>
                  <a:lumOff val="25000"/>
                </a:schemeClr>
              </a:gs>
              <a:gs pos="86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160"/>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b="6852"/>
          <a:stretch>
            <a:fillRect/>
          </a:stretch>
        </p:blipFill>
        <p:spPr>
          <a:xfrm>
            <a:off x="7358451" y="-98554"/>
            <a:ext cx="1534033" cy="1065749"/>
          </a:xfrm>
          <a:prstGeom prst="ellipse">
            <a:avLst/>
          </a:prstGeom>
          <a:ln>
            <a:noFill/>
          </a:ln>
          <a:effectLst>
            <a:softEdge rad="112500"/>
          </a:effectLst>
        </p:spPr>
      </p:pic>
      <p:sp>
        <p:nvSpPr>
          <p:cNvPr id="15" name="灯片编号占位符 3"/>
          <p:cNvSpPr txBox="1"/>
          <p:nvPr userDrawn="1"/>
        </p:nvSpPr>
        <p:spPr>
          <a:xfrm>
            <a:off x="179514" y="6487289"/>
            <a:ext cx="1439863" cy="283846"/>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en-US" sz="1440" b="1" dirty="0">
                <a:solidFill>
                  <a:schemeClr val="bg1"/>
                </a:solidFill>
              </a:rPr>
              <a:t> </a:t>
            </a:r>
            <a:fld id="{7C5E4C7A-43C3-449A-8119-E420EB00870B}" type="slidenum">
              <a:rPr lang="zh-CN" altLang="en-US" sz="1440" b="1" dirty="0" smtClean="0">
                <a:solidFill>
                  <a:schemeClr val="bg1"/>
                </a:solidFill>
              </a:rPr>
            </a:fld>
            <a:endParaRPr lang="en-US" sz="1440" b="1" dirty="0">
              <a:solidFill>
                <a:schemeClr val="bg1"/>
              </a:solidFill>
            </a:endParaRPr>
          </a:p>
        </p:txBody>
      </p:sp>
      <p:sp>
        <p:nvSpPr>
          <p:cNvPr id="16" name="灯片编号占位符 3"/>
          <p:cNvSpPr txBox="1"/>
          <p:nvPr userDrawn="1"/>
        </p:nvSpPr>
        <p:spPr>
          <a:xfrm>
            <a:off x="6901954" y="6515129"/>
            <a:ext cx="2422576" cy="283846"/>
          </a:xfrm>
          <a:prstGeom prst="rect">
            <a:avLst/>
          </a:prstGeom>
        </p:spPr>
        <p:txBody>
          <a:bodyPr/>
          <a:lstStyle>
            <a:defPPr>
              <a:defRPr lang="zh-CN"/>
            </a:defPPr>
            <a:lvl1pPr marL="0" algn="l" defTabSz="914400" rtl="0" eaLnBrk="1" latinLnBrk="0" hangingPunct="1">
              <a:defRPr sz="1200" i="0" kern="1200">
                <a:solidFill>
                  <a:schemeClr val="accent6">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440" b="1" dirty="0">
                <a:solidFill>
                  <a:schemeClr val="bg1"/>
                </a:solidFill>
              </a:rPr>
              <a:t>中国水利水电科学研究院</a:t>
            </a:r>
            <a:endParaRPr lang="en-US" sz="1440" b="1" dirty="0">
              <a:solidFill>
                <a:schemeClr val="bg1"/>
              </a:solidFill>
            </a:endParaRPr>
          </a:p>
        </p:txBody>
      </p:sp>
      <p:sp>
        <p:nvSpPr>
          <p:cNvPr id="7" name="标题 1"/>
          <p:cNvSpPr>
            <a:spLocks noGrp="1"/>
          </p:cNvSpPr>
          <p:nvPr>
            <p:ph type="title"/>
          </p:nvPr>
        </p:nvSpPr>
        <p:spPr>
          <a:xfrm>
            <a:off x="294126" y="145882"/>
            <a:ext cx="5832475" cy="777240"/>
          </a:xfrm>
        </p:spPr>
        <p:txBody>
          <a:bodyPr/>
          <a:lstStyle>
            <a:lvl1pPr algn="l">
              <a:defRPr sz="264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defRPr>
            </a:lvl1pPr>
          </a:lstStyle>
          <a:p>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F384C6-77FA-4AF6-AF10-492DE6DC1E2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01218CE-149D-49E3-8033-D5CD97556C9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2"/>
        </a:solidFill>
        <a:effectLst/>
      </p:bgPr>
    </p:bg>
    <p:spTree>
      <p:nvGrpSpPr>
        <p:cNvPr id="1" name=""/>
        <p:cNvGrpSpPr/>
        <p:nvPr/>
      </p:nvGrpSpPr>
      <p:grpSpPr>
        <a:xfrm>
          <a:off x="0" y="0"/>
          <a:ext cx="0" cy="0"/>
          <a:chOff x="0" y="0"/>
          <a:chExt cx="0" cy="0"/>
        </a:xfrm>
      </p:grpSpPr>
      <p:pic>
        <p:nvPicPr>
          <p:cNvPr id="4098" name="图片 13" descr="CDA Logo.jpg"/>
          <p:cNvPicPr>
            <a:picLocks noChangeAspect="1"/>
          </p:cNvPicPr>
          <p:nvPr userDrawn="1"/>
        </p:nvPicPr>
        <p:blipFill>
          <a:blip r:embed="rId2"/>
          <a:srcRect l="14532" t="10391" r="12791" b="11659"/>
          <a:stretch>
            <a:fillRect/>
          </a:stretch>
        </p:blipFill>
        <p:spPr>
          <a:xfrm>
            <a:off x="8001000" y="5715000"/>
            <a:ext cx="1143000" cy="1143000"/>
          </a:xfrm>
          <a:prstGeom prst="rect">
            <a:avLst/>
          </a:prstGeom>
          <a:noFill/>
          <a:ln w="9525">
            <a:noFill/>
          </a:ln>
        </p:spPr>
      </p:pic>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8"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rgbClr val="898989"/>
              </a:solidFill>
              <a:effectLst/>
              <a:uLnTx/>
              <a:uFillTx/>
              <a:latin typeface="Calibri" panose="020F0502020204030204" charset="0"/>
              <a:ea typeface="宋体" panose="02010600030101010101" pitchFamily="2" charset="-122"/>
              <a:cs typeface="+mn-cs"/>
            </a:endParaRPr>
          </a:p>
        </p:txBody>
      </p:sp>
      <p:sp>
        <p:nvSpPr>
          <p:cNvPr id="10"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EA6784AE-2A51-44CA-B618-22F79368BDA9}"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3074" name="Picture 2" descr="F:\work\第二\蓝色块窄树\未标题-2.png"/>
          <p:cNvPicPr>
            <a:picLocks noChangeAspect="1"/>
          </p:cNvPicPr>
          <p:nvPr userDrawn="1"/>
        </p:nvPicPr>
        <p:blipFill>
          <a:blip r:embed="rId2"/>
          <a:stretch>
            <a:fillRect/>
          </a:stretch>
        </p:blipFill>
        <p:spPr>
          <a:xfrm>
            <a:off x="0" y="0"/>
            <a:ext cx="9145588" cy="6859588"/>
          </a:xfrm>
          <a:prstGeom prst="rect">
            <a:avLst/>
          </a:prstGeom>
          <a:noFill/>
          <a:ln w="9525">
            <a:noFill/>
          </a:ln>
        </p:spPr>
      </p:pic>
      <p:sp>
        <p:nvSpPr>
          <p:cNvPr id="3" name="Title 2"/>
          <p:cNvSpPr>
            <a:spLocks noGrp="1"/>
          </p:cNvSpPr>
          <p:nvPr>
            <p:ph type="title"/>
          </p:nvPr>
        </p:nvSpPr>
        <p:spPr>
          <a:xfrm>
            <a:off x="457200" y="274638"/>
            <a:ext cx="8229600" cy="1143000"/>
          </a:xfrm>
        </p:spPr>
        <p:txBody>
          <a:bodyPr/>
          <a:lstStyle/>
          <a:p>
            <a:pPr fontAlgn="base"/>
            <a:r>
              <a:rPr lang="en-US" altLang="zh-CN" strike="noStrike" noProof="1" smtClean="0"/>
              <a:t>Click to edit Master title style</a:t>
            </a:r>
            <a:endParaRPr lang="zh-CN" altLang="en-US" strike="noStrike" noProof="1"/>
          </a:p>
        </p:txBody>
      </p:sp>
      <p:sp>
        <p:nvSpPr>
          <p:cNvPr id="4" name="Content Placeholder 13"/>
          <p:cNvSpPr>
            <a:spLocks noGrp="1"/>
          </p:cNvSpPr>
          <p:nvPr>
            <p:ph sz="quarter" idx="10"/>
          </p:nvPr>
        </p:nvSpPr>
        <p:spPr>
          <a:xfrm>
            <a:off x="500034" y="1643050"/>
            <a:ext cx="8215341" cy="4714888"/>
          </a:xfrm>
        </p:spPr>
        <p:txBody>
          <a:bodyPr/>
          <a:lstStyle/>
          <a:p>
            <a:pPr lvl="0" fontAlgn="base"/>
            <a:r>
              <a:rPr lang="en-US" altLang="zh-CN" strike="noStrike" noProof="1" smtClean="0"/>
              <a:t>Click to edit Master text styles</a:t>
            </a:r>
            <a:endParaRPr lang="en-US" altLang="zh-CN" strike="noStrike" noProof="1" smtClean="0"/>
          </a:p>
          <a:p>
            <a:pPr lvl="1" fontAlgn="base"/>
            <a:r>
              <a:rPr lang="en-US" altLang="zh-CN" strike="noStrike" noProof="1" smtClean="0"/>
              <a:t>Second level</a:t>
            </a:r>
            <a:endParaRPr lang="en-US" altLang="zh-CN" strike="noStrike" noProof="1" smtClean="0"/>
          </a:p>
          <a:p>
            <a:pPr lvl="2" fontAlgn="base"/>
            <a:r>
              <a:rPr lang="en-US" altLang="zh-CN" strike="noStrike" noProof="1" smtClean="0"/>
              <a:t>Third level</a:t>
            </a:r>
            <a:endParaRPr lang="en-US" altLang="zh-CN" strike="noStrike" noProof="1" smtClean="0"/>
          </a:p>
          <a:p>
            <a:pPr lvl="3" fontAlgn="base"/>
            <a:r>
              <a:rPr lang="en-US" altLang="zh-CN" strike="noStrike" noProof="1" smtClean="0"/>
              <a:t>Fourth level</a:t>
            </a:r>
            <a:endParaRPr lang="en-US" altLang="zh-CN" strike="noStrike" noProof="1" smtClean="0"/>
          </a:p>
          <a:p>
            <a:pPr lvl="4" fontAlgn="base"/>
            <a:r>
              <a:rPr lang="en-US" altLang="zh-CN" strike="noStrike" noProof="1" smtClean="0"/>
              <a:t>Fifth level</a:t>
            </a:r>
            <a:endParaRPr lang="zh-CN" altLang="en-US" strike="noStrike" noProof="1"/>
          </a:p>
        </p:txBody>
      </p:sp>
      <p:sp>
        <p:nvSpPr>
          <p:cNvPr id="2" name="日期占位符 1"/>
          <p:cNvSpPr>
            <a:spLocks noGrp="1"/>
          </p:cNvSpPr>
          <p:nvPr>
            <p:ph type="dt" sz="half" idx="11"/>
          </p:nvPr>
        </p:nvSpPr>
        <p:spPr>
          <a:xfrm>
            <a:off x="457200" y="6356350"/>
            <a:ext cx="2133600" cy="365125"/>
          </a:xfrm>
          <a:prstGeom prst="rect">
            <a:avLst/>
          </a:prstGeom>
        </p:spPr>
        <p:txBody>
          <a:bodyPr vert="horz" lIns="91440" tIns="45720" rIns="91440" bIns="45720"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2"/>
          </p:nvPr>
        </p:nvSpPr>
        <p:spPr>
          <a:xfrm>
            <a:off x="3124200" y="6356350"/>
            <a:ext cx="2895600" cy="365125"/>
          </a:xfrm>
          <a:prstGeom prst="rect">
            <a:avLst/>
          </a:prstGeom>
        </p:spPr>
        <p:txBody>
          <a:bodyPr vert="horz" wrap="square" lIns="91440" tIns="45720" rIns="91440" bIns="45720" numCol="1" anchor="ctr" anchorCtr="0" compatLnSpc="1"/>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Calibri" panose="020F0502020204030204" charset="0"/>
              <a:ea typeface="宋体" panose="02010600030101010101" pitchFamily="2" charset="-122"/>
              <a:cs typeface="+mn-cs"/>
            </a:endParaRPr>
          </a:p>
        </p:txBody>
      </p:sp>
      <p:sp>
        <p:nvSpPr>
          <p:cNvPr id="6" name="灯片编号占位符 5"/>
          <p:cNvSpPr>
            <a:spLocks noGrp="1"/>
          </p:cNvSpPr>
          <p:nvPr>
            <p:ph type="sldNum" sz="quarter" idx="13"/>
          </p:nvPr>
        </p:nvSpPr>
        <p:spPr>
          <a:xfrm>
            <a:off x="6553200" y="6356350"/>
            <a:ext cx="2133600" cy="365125"/>
          </a:xfrm>
          <a:prstGeom prst="rect">
            <a:avLst/>
          </a:prstGeom>
        </p:spPr>
        <p:txBody>
          <a:bodyPr vert="horz" wrap="square" lIns="91440" tIns="45720" rIns="91440" bIns="45720" numCol="1" anchor="ctr" anchorCtr="0" compatLnSpc="1"/>
          <a:p>
            <a:pPr marL="0" marR="0" lvl="0" indent="0" algn="r" defTabSz="914400" rtl="0" eaLnBrk="1" fontAlgn="base" latinLnBrk="0" hangingPunct="1">
              <a:lnSpc>
                <a:spcPct val="100000"/>
              </a:lnSpc>
              <a:spcBef>
                <a:spcPct val="0"/>
              </a:spcBef>
              <a:spcAft>
                <a:spcPct val="0"/>
              </a:spcAft>
              <a:buClrTx/>
              <a:buSzTx/>
              <a:buFontTx/>
              <a:buNone/>
              <a:defRPr/>
            </a:pPr>
            <a:fld id="{0BC4BF2E-3F5C-4F66-A9B1-CDCF3F55022D}" type="slidenum">
              <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rPr>
            </a:fld>
            <a:endParaRPr kumimoji="0" lang="zh-CN" altLang="en-US" sz="1200" b="0" i="0" u="none" strike="noStrike" kern="1200" cap="none" spc="0" normalizeH="0" baseline="0" noProof="0" smtClean="0">
              <a:ln>
                <a:noFill/>
              </a:ln>
              <a:solidFill>
                <a:srgbClr val="898989"/>
              </a:solidFill>
              <a:effectLst/>
              <a:uLnTx/>
              <a:uFillTx/>
              <a:latin typeface="Calibri" panose="020F050202020403020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showMasterSp="0">
  <p:cSld name="封面幻灯片">
    <p:spTree>
      <p:nvGrpSpPr>
        <p:cNvPr id="1" name=""/>
        <p:cNvGrpSpPr/>
        <p:nvPr/>
      </p:nvGrpSpPr>
      <p:grpSpPr>
        <a:xfrm>
          <a:off x="0" y="0"/>
          <a:ext cx="0" cy="0"/>
          <a:chOff x="0" y="0"/>
          <a:chExt cx="0" cy="0"/>
        </a:xfrm>
      </p:grpSpPr>
      <p:pic>
        <p:nvPicPr>
          <p:cNvPr id="4" name="Picture 3" descr="E:\b 已经完成的项目\2006至2010 国家十一五支撑计划\a 南水北调水资源综合配置技术 (已完成)\课题最终成果报告编写工作\书籍出版\十一五南水北调书籍修改\王倩-南水北调水资源综合P17-o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51457" t="50867" r="16832" b="8939"/>
          <a:stretch>
            <a:fillRect/>
          </a:stretch>
        </p:blipFill>
        <p:spPr bwMode="auto">
          <a:xfrm>
            <a:off x="0" y="3213100"/>
            <a:ext cx="9144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userDrawn="1"/>
        </p:nvSpPr>
        <p:spPr>
          <a:xfrm>
            <a:off x="2209800" y="3357563"/>
            <a:ext cx="4594225" cy="3500437"/>
          </a:xfrm>
          <a:prstGeom prst="rect">
            <a:avLst/>
          </a:prstGeom>
          <a:solidFill>
            <a:schemeClr val="bg1">
              <a:alpha val="53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rgbClr val="FFFFFF"/>
              </a:solidFill>
            </a:endParaRPr>
          </a:p>
        </p:txBody>
      </p:sp>
      <p:sp>
        <p:nvSpPr>
          <p:cNvPr id="2" name="标题 1"/>
          <p:cNvSpPr>
            <a:spLocks noGrp="1"/>
          </p:cNvSpPr>
          <p:nvPr>
            <p:ph type="ctrTitle"/>
          </p:nvPr>
        </p:nvSpPr>
        <p:spPr>
          <a:xfrm>
            <a:off x="395294" y="1484784"/>
            <a:ext cx="8353425" cy="792088"/>
          </a:xfrm>
        </p:spPr>
        <p:txBody>
          <a:bodyPr/>
          <a:lstStyle>
            <a:lvl1pPr algn="l">
              <a:defRPr b="1">
                <a:solidFill>
                  <a:schemeClr val="tx1"/>
                </a:solidFill>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395294" y="2276872"/>
            <a:ext cx="8353425" cy="504056"/>
          </a:xfrm>
        </p:spPr>
        <p:txBody>
          <a:bodyPr/>
          <a:lstStyle>
            <a:lvl1pPr marL="0" indent="0" algn="l">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dirty="0"/>
          </a:p>
        </p:txBody>
      </p:sp>
      <p:sp>
        <p:nvSpPr>
          <p:cNvPr id="6" name="日期占位符 3"/>
          <p:cNvSpPr>
            <a:spLocks noGrp="1"/>
          </p:cNvSpPr>
          <p:nvPr>
            <p:ph type="dt" sz="half" idx="10"/>
          </p:nvPr>
        </p:nvSpPr>
        <p:spPr>
          <a:xfrm>
            <a:off x="395288" y="6453188"/>
            <a:ext cx="2133600" cy="268287"/>
          </a:xfrm>
          <a:prstGeom prst="rect">
            <a:avLst/>
          </a:prstGeom>
        </p:spPr>
        <p:txBody>
          <a:bodyPr/>
          <a:lstStyle>
            <a:lvl1pPr eaLnBrk="1" fontAlgn="auto" hangingPunct="1">
              <a:spcBef>
                <a:spcPts val="0"/>
              </a:spcBef>
              <a:spcAft>
                <a:spcPts val="0"/>
              </a:spcAft>
              <a:defRPr>
                <a:solidFill>
                  <a:schemeClr val="tx1">
                    <a:lumMod val="75000"/>
                    <a:lumOff val="25000"/>
                  </a:schemeClr>
                </a:solidFill>
                <a:latin typeface="+mn-lt"/>
                <a:ea typeface="+mn-ea"/>
              </a:defRPr>
            </a:lvl1pPr>
          </a:lstStyle>
          <a:p>
            <a:pPr>
              <a:defRPr/>
            </a:pPr>
            <a:fld id="{7254C1BF-643C-4D6A-B509-A4E47C1C52CD}" type="datetime1">
              <a:rPr lang="zh-CN" altLang="en-US">
                <a:solidFill>
                  <a:srgbClr val="111111">
                    <a:lumMod val="75000"/>
                    <a:lumOff val="25000"/>
                  </a:srgbClr>
                </a:solidFill>
              </a:rPr>
            </a:fld>
            <a:endParaRPr lang="zh-CN" altLang="en-US">
              <a:solidFill>
                <a:srgbClr val="111111">
                  <a:lumMod val="75000"/>
                  <a:lumOff val="25000"/>
                </a:srgbClr>
              </a:solidFill>
            </a:endParaRPr>
          </a:p>
        </p:txBody>
      </p:sp>
      <p:sp>
        <p:nvSpPr>
          <p:cNvPr id="7" name="页脚占位符 4"/>
          <p:cNvSpPr>
            <a:spLocks noGrp="1"/>
          </p:cNvSpPr>
          <p:nvPr>
            <p:ph type="ftr" sz="quarter" idx="11"/>
          </p:nvPr>
        </p:nvSpPr>
        <p:spPr>
          <a:xfrm>
            <a:off x="3124200" y="6453188"/>
            <a:ext cx="2895600" cy="268287"/>
          </a:xfrm>
          <a:prstGeom prst="rect">
            <a:avLst/>
          </a:prstGeom>
        </p:spPr>
        <p:txBody>
          <a:bodyPr/>
          <a:lstStyle>
            <a:lvl1pPr eaLnBrk="1" fontAlgn="auto" hangingPunct="1">
              <a:spcBef>
                <a:spcPts val="0"/>
              </a:spcBef>
              <a:spcAft>
                <a:spcPts val="0"/>
              </a:spcAft>
              <a:defRPr>
                <a:solidFill>
                  <a:schemeClr val="tx1">
                    <a:lumMod val="75000"/>
                    <a:lumOff val="25000"/>
                  </a:schemeClr>
                </a:solidFill>
                <a:latin typeface="+mn-lt"/>
                <a:ea typeface="+mn-ea"/>
              </a:defRPr>
            </a:lvl1pPr>
          </a:lstStyle>
          <a:p>
            <a:pPr>
              <a:defRPr/>
            </a:pPr>
            <a:r>
              <a:rPr lang="zh-CN" altLang="en-US">
                <a:solidFill>
                  <a:srgbClr val="111111">
                    <a:lumMod val="75000"/>
                    <a:lumOff val="25000"/>
                  </a:srgbClr>
                </a:solidFill>
              </a:rPr>
              <a:t>此处添加公司信息</a:t>
            </a:r>
            <a:endParaRPr lang="zh-CN" altLang="en-US" dirty="0">
              <a:solidFill>
                <a:srgbClr val="111111">
                  <a:lumMod val="75000"/>
                  <a:lumOff val="2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4" name="Picture 2" descr="D:\SLIDEtoME\TP模板\新建文件夹 (16)\bg1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3954"/>
          <a:stretch>
            <a:fillRect/>
          </a:stretch>
        </p:blipFill>
        <p:spPr bwMode="auto">
          <a:xfrm>
            <a:off x="0" y="271463"/>
            <a:ext cx="9166225" cy="658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395294" y="1814614"/>
            <a:ext cx="8353425" cy="750292"/>
          </a:xfrm>
        </p:spPr>
        <p:txBody>
          <a:bodyPr anchor="t">
            <a:normAutofit/>
          </a:bodyPr>
          <a:lstStyle>
            <a:lvl1pPr algn="ctr">
              <a:defRPr sz="3200" b="1" cap="all">
                <a:solidFill>
                  <a:schemeClr val="tx1"/>
                </a:solidFill>
              </a:defRPr>
            </a:lvl1pPr>
          </a:lstStyle>
          <a:p>
            <a:r>
              <a:rPr lang="zh-CN" altLang="en-US"/>
              <a:t>单击此处编辑母版标题样式</a:t>
            </a:r>
            <a:endParaRPr lang="zh-CN" altLang="en-US" dirty="0"/>
          </a:p>
        </p:txBody>
      </p:sp>
      <p:sp>
        <p:nvSpPr>
          <p:cNvPr id="3" name="文本占位符 2"/>
          <p:cNvSpPr>
            <a:spLocks noGrp="1"/>
          </p:cNvSpPr>
          <p:nvPr>
            <p:ph type="body" idx="1"/>
          </p:nvPr>
        </p:nvSpPr>
        <p:spPr>
          <a:xfrm>
            <a:off x="395294" y="1412779"/>
            <a:ext cx="8353425" cy="401836"/>
          </a:xfrm>
        </p:spPr>
        <p:txBody>
          <a:bodyPr anchor="b"/>
          <a:lstStyle>
            <a:lvl1pPr marL="0" indent="0" algn="ctr">
              <a:buNone/>
              <a:defRPr sz="20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showMasterSp="0">
  <p:cSld name="封底幻灯片">
    <p:spTree>
      <p:nvGrpSpPr>
        <p:cNvPr id="1" name=""/>
        <p:cNvGrpSpPr/>
        <p:nvPr/>
      </p:nvGrpSpPr>
      <p:grpSpPr>
        <a:xfrm>
          <a:off x="0" y="0"/>
          <a:ext cx="0" cy="0"/>
          <a:chOff x="0" y="0"/>
          <a:chExt cx="0" cy="0"/>
        </a:xfrm>
      </p:grpSpPr>
      <p:pic>
        <p:nvPicPr>
          <p:cNvPr id="4" name="Picture 2" descr="D:\SLIDEtoME\TP模板\新建文件夹 (16)\bg17.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a:xfrm>
            <a:off x="395294" y="1556793"/>
            <a:ext cx="8353425" cy="792088"/>
          </a:xfrm>
        </p:spPr>
        <p:txBody>
          <a:bodyPr/>
          <a:lstStyle>
            <a:lvl1pPr algn="r">
              <a:defRPr b="1">
                <a:solidFill>
                  <a:schemeClr val="tx1"/>
                </a:solidFill>
              </a:defRPr>
            </a:lvl1pPr>
          </a:lstStyle>
          <a:p>
            <a:r>
              <a:rPr lang="zh-CN" altLang="en-US"/>
              <a:t>单击此处编辑母版标题样式</a:t>
            </a:r>
            <a:endParaRPr lang="zh-CN" altLang="en-US"/>
          </a:p>
        </p:txBody>
      </p:sp>
      <p:sp>
        <p:nvSpPr>
          <p:cNvPr id="3" name="副标题 2"/>
          <p:cNvSpPr>
            <a:spLocks noGrp="1"/>
          </p:cNvSpPr>
          <p:nvPr>
            <p:ph type="subTitle" idx="1"/>
          </p:nvPr>
        </p:nvSpPr>
        <p:spPr>
          <a:xfrm>
            <a:off x="395294" y="2348881"/>
            <a:ext cx="8353425" cy="504056"/>
          </a:xfrm>
        </p:spPr>
        <p:txBody>
          <a:bodyPr/>
          <a:lstStyle>
            <a:lvl1pPr marL="0" indent="0" algn="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lvl1pPr>
              <a:spcAft>
                <a:spcPts val="400"/>
              </a:spcAft>
              <a:defRPr/>
            </a:lvl1pPr>
            <a:lvl2pPr>
              <a:spcAft>
                <a:spcPts val="400"/>
              </a:spcAft>
              <a:defRPr/>
            </a:lvl2pPr>
            <a:lvl3pPr>
              <a:spcAft>
                <a:spcPts val="400"/>
              </a:spcAft>
              <a:defRPr/>
            </a:lvl3pPr>
            <a:lvl4pPr>
              <a:spcAft>
                <a:spcPts val="400"/>
              </a:spcAft>
              <a:defRPr/>
            </a:lvl4pPr>
            <a:lvl5pPr>
              <a:spcAft>
                <a:spcPts val="400"/>
              </a:spcAft>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1" Type="http://schemas.openxmlformats.org/officeDocument/2006/relationships/theme" Target="../theme/theme2.xml"/><Relationship Id="rId10" Type="http://schemas.openxmlformats.org/officeDocument/2006/relationships/image" Target="../media/image7.jpeg"/><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86F384C6-77FA-4AF6-AF10-492DE6DC1E29}" type="datetimeFigureOut">
              <a:rPr lang="zh-CN" altLang="en-US" smtClean="0"/>
            </a:fld>
            <a:endParaRPr lang="zh-CN" altLang="en-US"/>
          </a:p>
        </p:txBody>
      </p:sp>
      <p:sp>
        <p:nvSpPr>
          <p:cNvPr id="5" name="页脚占位符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101218CE-149D-49E3-8033-D5CD97556C9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1096645"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6645" rtl="0" eaLnBrk="1" latinLnBrk="0" hangingPunct="1">
        <a:spcBef>
          <a:spcPct val="20000"/>
        </a:spcBef>
        <a:buFont typeface="Arial" panose="020B0604020202020204" pitchFamily="34" charset="0"/>
        <a:buChar char="•"/>
        <a:defRPr sz="3840" kern="1200">
          <a:solidFill>
            <a:schemeClr val="tx1"/>
          </a:solidFill>
          <a:latin typeface="+mn-lt"/>
          <a:ea typeface="+mn-ea"/>
          <a:cs typeface="+mn-cs"/>
        </a:defRPr>
      </a:lvl1pPr>
      <a:lvl2pPr marL="891540" indent="-342900" algn="l" defTabSz="1096645" rtl="0" eaLnBrk="1" latinLnBrk="0" hangingPunct="1">
        <a:spcBef>
          <a:spcPct val="20000"/>
        </a:spcBef>
        <a:buFont typeface="Arial" panose="020B0604020202020204" pitchFamily="34" charset="0"/>
        <a:buChar char="–"/>
        <a:defRPr sz="3360" kern="1200">
          <a:solidFill>
            <a:schemeClr val="tx1"/>
          </a:solidFill>
          <a:latin typeface="+mn-lt"/>
          <a:ea typeface="+mn-ea"/>
          <a:cs typeface="+mn-cs"/>
        </a:defRPr>
      </a:lvl2pPr>
      <a:lvl3pPr marL="1371600" indent="-274320" algn="l" defTabSz="1096645" rtl="0" eaLnBrk="1" latinLnBrk="0" hangingPunct="1">
        <a:spcBef>
          <a:spcPct val="20000"/>
        </a:spcBef>
        <a:buFont typeface="Arial" panose="020B0604020202020204" pitchFamily="34" charset="0"/>
        <a:buChar char="•"/>
        <a:defRPr sz="2880" kern="1200">
          <a:solidFill>
            <a:schemeClr val="tx1"/>
          </a:solidFill>
          <a:latin typeface="+mn-lt"/>
          <a:ea typeface="+mn-ea"/>
          <a:cs typeface="+mn-cs"/>
        </a:defRPr>
      </a:lvl3pPr>
      <a:lvl4pPr marL="1920240" indent="-274320" algn="l" defTabSz="10966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68880" indent="-274320" algn="l" defTabSz="10966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3017520" indent="-274320" algn="l" defTabSz="10966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66160" indent="-274320" algn="l" defTabSz="10966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114800" indent="-274320" algn="l" defTabSz="10966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63440" indent="-274320" algn="l" defTabSz="109664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096645" rtl="0" eaLnBrk="1" latinLnBrk="0" hangingPunct="1">
        <a:defRPr sz="2160" kern="1200">
          <a:solidFill>
            <a:schemeClr val="tx1"/>
          </a:solidFill>
          <a:latin typeface="+mn-lt"/>
          <a:ea typeface="+mn-ea"/>
          <a:cs typeface="+mn-cs"/>
        </a:defRPr>
      </a:lvl1pPr>
      <a:lvl2pPr marL="548640" algn="l" defTabSz="1096645" rtl="0" eaLnBrk="1" latinLnBrk="0" hangingPunct="1">
        <a:defRPr sz="2160" kern="1200">
          <a:solidFill>
            <a:schemeClr val="tx1"/>
          </a:solidFill>
          <a:latin typeface="+mn-lt"/>
          <a:ea typeface="+mn-ea"/>
          <a:cs typeface="+mn-cs"/>
        </a:defRPr>
      </a:lvl2pPr>
      <a:lvl3pPr marL="1097280" algn="l" defTabSz="1096645" rtl="0" eaLnBrk="1" latinLnBrk="0" hangingPunct="1">
        <a:defRPr sz="2160" kern="1200">
          <a:solidFill>
            <a:schemeClr val="tx1"/>
          </a:solidFill>
          <a:latin typeface="+mn-lt"/>
          <a:ea typeface="+mn-ea"/>
          <a:cs typeface="+mn-cs"/>
        </a:defRPr>
      </a:lvl3pPr>
      <a:lvl4pPr marL="1645920" algn="l" defTabSz="1096645" rtl="0" eaLnBrk="1" latinLnBrk="0" hangingPunct="1">
        <a:defRPr sz="2160" kern="1200">
          <a:solidFill>
            <a:schemeClr val="tx1"/>
          </a:solidFill>
          <a:latin typeface="+mn-lt"/>
          <a:ea typeface="+mn-ea"/>
          <a:cs typeface="+mn-cs"/>
        </a:defRPr>
      </a:lvl4pPr>
      <a:lvl5pPr marL="2194560" algn="l" defTabSz="1096645" rtl="0" eaLnBrk="1" latinLnBrk="0" hangingPunct="1">
        <a:defRPr sz="2160" kern="1200">
          <a:solidFill>
            <a:schemeClr val="tx1"/>
          </a:solidFill>
          <a:latin typeface="+mn-lt"/>
          <a:ea typeface="+mn-ea"/>
          <a:cs typeface="+mn-cs"/>
        </a:defRPr>
      </a:lvl5pPr>
      <a:lvl6pPr marL="2743200" algn="l" defTabSz="1096645" rtl="0" eaLnBrk="1" latinLnBrk="0" hangingPunct="1">
        <a:defRPr sz="2160" kern="1200">
          <a:solidFill>
            <a:schemeClr val="tx1"/>
          </a:solidFill>
          <a:latin typeface="+mn-lt"/>
          <a:ea typeface="+mn-ea"/>
          <a:cs typeface="+mn-cs"/>
        </a:defRPr>
      </a:lvl6pPr>
      <a:lvl7pPr marL="3291840" algn="l" defTabSz="1096645" rtl="0" eaLnBrk="1" latinLnBrk="0" hangingPunct="1">
        <a:defRPr sz="2160" kern="1200">
          <a:solidFill>
            <a:schemeClr val="tx1"/>
          </a:solidFill>
          <a:latin typeface="+mn-lt"/>
          <a:ea typeface="+mn-ea"/>
          <a:cs typeface="+mn-cs"/>
        </a:defRPr>
      </a:lvl7pPr>
      <a:lvl8pPr marL="3840480" algn="l" defTabSz="1096645" rtl="0" eaLnBrk="1" latinLnBrk="0" hangingPunct="1">
        <a:defRPr sz="2160" kern="1200">
          <a:solidFill>
            <a:schemeClr val="tx1"/>
          </a:solidFill>
          <a:latin typeface="+mn-lt"/>
          <a:ea typeface="+mn-ea"/>
          <a:cs typeface="+mn-cs"/>
        </a:defRPr>
      </a:lvl8pPr>
      <a:lvl9pPr marL="4389120" algn="l" defTabSz="1096645"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SLIDEtoME\TP模板\新建文件夹 (16)\bg15.jpg"/>
          <p:cNvPicPr>
            <a:picLocks noChangeAspect="1" noChangeArrowheads="1"/>
          </p:cNvPicPr>
          <p:nvPr/>
        </p:nvPicPr>
        <p:blipFill>
          <a:blip r:embed="rId10" cstate="print">
            <a:extLst>
              <a:ext uri="{28A0092B-C50C-407E-A947-70E740481C1C}">
                <a14:useLocalDpi xmlns:a14="http://schemas.microsoft.com/office/drawing/2010/main" val="0"/>
              </a:ext>
            </a:extLst>
          </a:blip>
          <a:srcRect t="1640" b="91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标题占位符 1"/>
          <p:cNvSpPr>
            <a:spLocks noGrp="1"/>
          </p:cNvSpPr>
          <p:nvPr>
            <p:ph type="title"/>
          </p:nvPr>
        </p:nvSpPr>
        <p:spPr bwMode="auto">
          <a:xfrm>
            <a:off x="395288" y="215900"/>
            <a:ext cx="8353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8" name="文本占位符 2"/>
          <p:cNvSpPr>
            <a:spLocks noGrp="1"/>
          </p:cNvSpPr>
          <p:nvPr>
            <p:ph type="body" idx="1"/>
          </p:nvPr>
        </p:nvSpPr>
        <p:spPr bwMode="auto">
          <a:xfrm>
            <a:off x="395288" y="1196975"/>
            <a:ext cx="83534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hf hdr="0"/>
  <p:txStyles>
    <p:titleStyle>
      <a:lvl1pPr algn="l" rtl="0" eaLnBrk="0" fontAlgn="base" hangingPunct="0">
        <a:spcBef>
          <a:spcPct val="0"/>
        </a:spcBef>
        <a:spcAft>
          <a:spcPct val="0"/>
        </a:spcAft>
        <a:defRPr sz="3200" kern="1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panose="020B0604020202020204" pitchFamily="34" charset="0"/>
          <a:ea typeface="黑体" panose="02010609060101010101" pitchFamily="49" charset="-122"/>
        </a:defRPr>
      </a:lvl2pPr>
      <a:lvl3pPr algn="l" rtl="0" eaLnBrk="0" fontAlgn="base" hangingPunct="0">
        <a:spcBef>
          <a:spcPct val="0"/>
        </a:spcBef>
        <a:spcAft>
          <a:spcPct val="0"/>
        </a:spcAft>
        <a:defRPr sz="3200">
          <a:solidFill>
            <a:schemeClr val="bg1"/>
          </a:solidFill>
          <a:latin typeface="Arial" panose="020B0604020202020204" pitchFamily="34" charset="0"/>
          <a:ea typeface="黑体" panose="02010609060101010101" pitchFamily="49" charset="-122"/>
        </a:defRPr>
      </a:lvl3pPr>
      <a:lvl4pPr algn="l" rtl="0" eaLnBrk="0" fontAlgn="base" hangingPunct="0">
        <a:spcBef>
          <a:spcPct val="0"/>
        </a:spcBef>
        <a:spcAft>
          <a:spcPct val="0"/>
        </a:spcAft>
        <a:defRPr sz="3200">
          <a:solidFill>
            <a:schemeClr val="bg1"/>
          </a:solidFill>
          <a:latin typeface="Arial" panose="020B0604020202020204" pitchFamily="34" charset="0"/>
          <a:ea typeface="黑体" panose="02010609060101010101" pitchFamily="49" charset="-122"/>
        </a:defRPr>
      </a:lvl4pPr>
      <a:lvl5pPr algn="l" rtl="0" eaLnBrk="0" fontAlgn="base" hangingPunct="0">
        <a:spcBef>
          <a:spcPct val="0"/>
        </a:spcBef>
        <a:spcAft>
          <a:spcPct val="0"/>
        </a:spcAft>
        <a:defRPr sz="3200">
          <a:solidFill>
            <a:schemeClr val="bg1"/>
          </a:solidFill>
          <a:latin typeface="Arial" panose="020B0604020202020204" pitchFamily="34" charset="0"/>
          <a:ea typeface="黑体" panose="02010609060101010101" pitchFamily="49" charset="-122"/>
        </a:defRPr>
      </a:lvl5pPr>
      <a:lvl6pPr marL="457200" algn="l" rtl="0" fontAlgn="base">
        <a:spcBef>
          <a:spcPct val="0"/>
        </a:spcBef>
        <a:spcAft>
          <a:spcPct val="0"/>
        </a:spcAft>
        <a:defRPr sz="3200">
          <a:solidFill>
            <a:schemeClr val="bg1"/>
          </a:solidFill>
          <a:latin typeface="Arial" panose="020B0604020202020204" pitchFamily="34" charset="0"/>
          <a:ea typeface="黑体" panose="02010609060101010101" pitchFamily="49" charset="-122"/>
        </a:defRPr>
      </a:lvl6pPr>
      <a:lvl7pPr marL="914400" algn="l" rtl="0" fontAlgn="base">
        <a:spcBef>
          <a:spcPct val="0"/>
        </a:spcBef>
        <a:spcAft>
          <a:spcPct val="0"/>
        </a:spcAft>
        <a:defRPr sz="3200">
          <a:solidFill>
            <a:schemeClr val="bg1"/>
          </a:solidFill>
          <a:latin typeface="Arial" panose="020B0604020202020204" pitchFamily="34" charset="0"/>
          <a:ea typeface="黑体" panose="02010609060101010101" pitchFamily="49" charset="-122"/>
        </a:defRPr>
      </a:lvl7pPr>
      <a:lvl8pPr marL="1371600" algn="l" rtl="0" fontAlgn="base">
        <a:spcBef>
          <a:spcPct val="0"/>
        </a:spcBef>
        <a:spcAft>
          <a:spcPct val="0"/>
        </a:spcAft>
        <a:defRPr sz="3200">
          <a:solidFill>
            <a:schemeClr val="bg1"/>
          </a:solidFill>
          <a:latin typeface="Arial" panose="020B0604020202020204" pitchFamily="34" charset="0"/>
          <a:ea typeface="黑体" panose="02010609060101010101" pitchFamily="49" charset="-122"/>
        </a:defRPr>
      </a:lvl8pPr>
      <a:lvl9pPr marL="1828800" algn="l" rtl="0" fontAlgn="base">
        <a:spcBef>
          <a:spcPct val="0"/>
        </a:spcBef>
        <a:spcAft>
          <a:spcPct val="0"/>
        </a:spcAft>
        <a:defRPr sz="3200">
          <a:solidFill>
            <a:schemeClr val="bg1"/>
          </a:solidFill>
          <a:latin typeface="Arial" panose="020B0604020202020204" pitchFamily="34" charset="0"/>
          <a:ea typeface="黑体" panose="02010609060101010101" pitchFamily="49" charset="-122"/>
        </a:defRPr>
      </a:lvl9pPr>
    </p:titleStyle>
    <p:bodyStyle>
      <a:lvl1pPr marL="342900" indent="-342900" algn="l" rtl="0" eaLnBrk="0" fontAlgn="ctr" hangingPunct="0">
        <a:spcBef>
          <a:spcPct val="0"/>
        </a:spcBef>
        <a:spcAft>
          <a:spcPts val="400"/>
        </a:spcAft>
        <a:buSzPct val="70000"/>
        <a:buFont typeface="Wingdings" panose="05000000000000000000" pitchFamily="2" charset="2"/>
        <a:buChar char="l"/>
        <a:defRPr sz="2400" b="1" kern="1200">
          <a:solidFill>
            <a:schemeClr val="tx1"/>
          </a:solidFill>
          <a:latin typeface="+mn-lt"/>
          <a:ea typeface="+mn-ea"/>
          <a:cs typeface="+mn-cs"/>
        </a:defRPr>
      </a:lvl1pPr>
      <a:lvl2pPr marL="742950" indent="-285750" algn="l" rtl="0" eaLnBrk="0" fontAlgn="ctr" hangingPunct="0">
        <a:spcBef>
          <a:spcPct val="0"/>
        </a:spcBef>
        <a:spcAft>
          <a:spcPts val="400"/>
        </a:spcAft>
        <a:buSzPct val="70000"/>
        <a:buFont typeface="Wingdings" panose="05000000000000000000" pitchFamily="2" charset="2"/>
        <a:buChar char="l"/>
        <a:defRPr sz="2000" kern="1200">
          <a:solidFill>
            <a:schemeClr val="tx1"/>
          </a:solidFill>
          <a:latin typeface="+mn-lt"/>
          <a:ea typeface="+mn-ea"/>
          <a:cs typeface="+mn-cs"/>
        </a:defRPr>
      </a:lvl2pPr>
      <a:lvl3pPr marL="1143000" indent="-228600" algn="l" rtl="0" eaLnBrk="0" fontAlgn="ctr" hangingPunct="0">
        <a:spcBef>
          <a:spcPct val="0"/>
        </a:spcBef>
        <a:spcAft>
          <a:spcPts val="400"/>
        </a:spcAft>
        <a:buSzPct val="70000"/>
        <a:buFont typeface="Wingdings" panose="05000000000000000000" pitchFamily="2" charset="2"/>
        <a:buChar char="l"/>
        <a:defRPr sz="2400" kern="1200">
          <a:solidFill>
            <a:schemeClr val="tx1"/>
          </a:solidFill>
          <a:latin typeface="+mn-lt"/>
          <a:ea typeface="+mn-ea"/>
          <a:cs typeface="+mn-cs"/>
        </a:defRPr>
      </a:lvl3pPr>
      <a:lvl4pPr marL="16002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4pPr>
      <a:lvl5pPr marL="2057400" indent="-228600" algn="l" rtl="0" eaLnBrk="0" fontAlgn="ctr" hangingPunct="0">
        <a:spcBef>
          <a:spcPct val="0"/>
        </a:spcBef>
        <a:spcAft>
          <a:spcPts val="400"/>
        </a:spcAft>
        <a:buSzPct val="70000"/>
        <a:buFont typeface="Wingdings" panose="05000000000000000000" pitchFamily="2" charset="2"/>
        <a:buChar char="l"/>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microsoft.com/office/2007/relationships/hdphoto" Target="../media/image9.wdp"/><Relationship Id="rId3" Type="http://schemas.openxmlformats.org/officeDocument/2006/relationships/image" Target="../media/image8.png"/><Relationship Id="rId2" Type="http://schemas.openxmlformats.org/officeDocument/2006/relationships/hyperlink" Target="&#22235;&#24029;&#30465;DMS&#35268;&#27169;&#21270;&#25512;&#36827;&#26041;&#26696;&#30740;&#31350;&#25253;&#21578;&#65288;20130826&#65289;.word" TargetMode="External"/><Relationship Id="rId1" Type="http://schemas.openxmlformats.org/officeDocument/2006/relationships/hyperlink" Target="http://www.1ppt.com/moba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jpe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59.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3.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3" Type="http://schemas.openxmlformats.org/officeDocument/2006/relationships/notesSlide" Target="../notesSlides/notesSlide13.xml"/><Relationship Id="rId22" Type="http://schemas.openxmlformats.org/officeDocument/2006/relationships/slideLayout" Target="../slideLayouts/slideLayout3.xml"/><Relationship Id="rId21" Type="http://schemas.openxmlformats.org/officeDocument/2006/relationships/tags" Target="../tags/tag36.xml"/><Relationship Id="rId20" Type="http://schemas.openxmlformats.org/officeDocument/2006/relationships/tags" Target="../tags/tag35.xml"/><Relationship Id="rId2" Type="http://schemas.openxmlformats.org/officeDocument/2006/relationships/tags" Target="../tags/tag17.xml"/><Relationship Id="rId19" Type="http://schemas.openxmlformats.org/officeDocument/2006/relationships/tags" Target="../tags/tag34.xml"/><Relationship Id="rId18" Type="http://schemas.openxmlformats.org/officeDocument/2006/relationships/tags" Target="../tags/tag33.xml"/><Relationship Id="rId17" Type="http://schemas.openxmlformats.org/officeDocument/2006/relationships/tags" Target="../tags/tag32.xml"/><Relationship Id="rId16" Type="http://schemas.openxmlformats.org/officeDocument/2006/relationships/tags" Target="../tags/tag3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xml"/><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slides/_rels/slide63.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6" Type="http://schemas.openxmlformats.org/officeDocument/2006/relationships/slideLayout" Target="../slideLayouts/slideLayout3.xml"/><Relationship Id="rId25" Type="http://schemas.openxmlformats.org/officeDocument/2006/relationships/tags" Target="../tags/tag61.xml"/><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tags" Target="../tags/tag38.xml"/><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64.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2" Type="http://schemas.openxmlformats.org/officeDocument/2006/relationships/slideLayout" Target="../slideLayouts/slideLayout4.xml"/><Relationship Id="rId11" Type="http://schemas.openxmlformats.org/officeDocument/2006/relationships/image" Target="../media/image38.jpeg"/><Relationship Id="rId10" Type="http://schemas.openxmlformats.org/officeDocument/2006/relationships/tags" Target="../tags/tag71.xml"/><Relationship Id="rId1" Type="http://schemas.openxmlformats.org/officeDocument/2006/relationships/tags" Target="../tags/tag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4.xml"/><Relationship Id="rId2" Type="http://schemas.openxmlformats.org/officeDocument/2006/relationships/image" Target="../media/image38.jpeg"/><Relationship Id="rId1" Type="http://schemas.openxmlformats.org/officeDocument/2006/relationships/image" Target="../media/image41.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xml"/><Relationship Id="rId2" Type="http://schemas.openxmlformats.org/officeDocument/2006/relationships/image" Target="../media/image38.jpeg"/><Relationship Id="rId1" Type="http://schemas.openxmlformats.org/officeDocument/2006/relationships/image" Target="../media/image42.png"/></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43.jpeg"/><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9" Type="http://schemas.openxmlformats.org/officeDocument/2006/relationships/image" Target="../media/image45.jpeg"/><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image" Target="../media/image44.jpeg"/><Relationship Id="rId23" Type="http://schemas.openxmlformats.org/officeDocument/2006/relationships/slideLayout" Target="../slideLayouts/slideLayout4.xml"/><Relationship Id="rId22" Type="http://schemas.openxmlformats.org/officeDocument/2006/relationships/image" Target="../media/image38.jpeg"/><Relationship Id="rId21" Type="http://schemas.openxmlformats.org/officeDocument/2006/relationships/tags" Target="../tags/tag91.xml"/><Relationship Id="rId20" Type="http://schemas.openxmlformats.org/officeDocument/2006/relationships/tags" Target="../tags/tag90.xml"/><Relationship Id="rId2" Type="http://schemas.openxmlformats.org/officeDocument/2006/relationships/tags" Target="../tags/tag76.xml"/><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tags" Target="../tags/tag87.xml"/><Relationship Id="rId16" Type="http://schemas.openxmlformats.org/officeDocument/2006/relationships/tags" Target="../tags/tag86.xml"/><Relationship Id="rId15" Type="http://schemas.openxmlformats.org/officeDocument/2006/relationships/tags" Target="../tags/tag85.xml"/><Relationship Id="rId14" Type="http://schemas.openxmlformats.org/officeDocument/2006/relationships/image" Target="../media/image47.jpeg"/><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image" Target="../media/image46.jpeg"/><Relationship Id="rId10" Type="http://schemas.openxmlformats.org/officeDocument/2006/relationships/tags" Target="../tags/tag82.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70.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6" Type="http://schemas.openxmlformats.org/officeDocument/2006/relationships/notesSlide" Target="../notesSlides/notesSlide17.xml"/><Relationship Id="rId35" Type="http://schemas.openxmlformats.org/officeDocument/2006/relationships/slideLayout" Target="../slideLayouts/slideLayout3.xml"/><Relationship Id="rId34" Type="http://schemas.openxmlformats.org/officeDocument/2006/relationships/tags" Target="../tags/tag124.xml"/><Relationship Id="rId33" Type="http://schemas.openxmlformats.org/officeDocument/2006/relationships/tags" Target="../tags/tag123.xml"/><Relationship Id="rId32" Type="http://schemas.openxmlformats.org/officeDocument/2006/relationships/tags" Target="../tags/tag122.xml"/><Relationship Id="rId31" Type="http://schemas.openxmlformats.org/officeDocument/2006/relationships/tags" Target="../tags/tag121.xml"/><Relationship Id="rId30" Type="http://schemas.openxmlformats.org/officeDocument/2006/relationships/tags" Target="../tags/tag120.xml"/><Relationship Id="rId3" Type="http://schemas.openxmlformats.org/officeDocument/2006/relationships/image" Target="../media/image48.png"/><Relationship Id="rId29" Type="http://schemas.openxmlformats.org/officeDocument/2006/relationships/tags" Target="../tags/tag119.xml"/><Relationship Id="rId28" Type="http://schemas.openxmlformats.org/officeDocument/2006/relationships/tags" Target="../tags/tag118.xml"/><Relationship Id="rId27" Type="http://schemas.openxmlformats.org/officeDocument/2006/relationships/tags" Target="../tags/tag117.xml"/><Relationship Id="rId26" Type="http://schemas.openxmlformats.org/officeDocument/2006/relationships/tags" Target="../tags/tag116.xml"/><Relationship Id="rId25" Type="http://schemas.openxmlformats.org/officeDocument/2006/relationships/tags" Target="../tags/tag115.xml"/><Relationship Id="rId24" Type="http://schemas.openxmlformats.org/officeDocument/2006/relationships/tags" Target="../tags/tag114.xml"/><Relationship Id="rId23" Type="http://schemas.openxmlformats.org/officeDocument/2006/relationships/tags" Target="../tags/tag113.xml"/><Relationship Id="rId22" Type="http://schemas.openxmlformats.org/officeDocument/2006/relationships/tags" Target="../tags/tag112.xml"/><Relationship Id="rId21" Type="http://schemas.openxmlformats.org/officeDocument/2006/relationships/tags" Target="../tags/tag111.xml"/><Relationship Id="rId20" Type="http://schemas.openxmlformats.org/officeDocument/2006/relationships/tags" Target="../tags/tag110.xml"/><Relationship Id="rId2" Type="http://schemas.openxmlformats.org/officeDocument/2006/relationships/tags" Target="../tags/tag93.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2.xml"/></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C:/marvi.EXPOCHC/AppData/Roaming/Tencent/Users/2355261210/QQEIM/WinTemp/RichOle/0$K(E06C41`5N9KTED4E(VY.png" TargetMode="External"/><Relationship Id="rId3" Type="http://schemas.openxmlformats.org/officeDocument/2006/relationships/image" Target="../media/image50.png"/><Relationship Id="rId2" Type="http://schemas.openxmlformats.org/officeDocument/2006/relationships/image" Target="../media/image38.jpeg"/><Relationship Id="rId1" Type="http://schemas.openxmlformats.org/officeDocument/2006/relationships/image" Target="../media/image49.png"/></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3.jpeg"/><Relationship Id="rId3" Type="http://schemas.openxmlformats.org/officeDocument/2006/relationships/image" Target="../media/image38.jpeg"/><Relationship Id="rId2" Type="http://schemas.openxmlformats.org/officeDocument/2006/relationships/image" Target="../media/image52.jpeg"/><Relationship Id="rId1" Type="http://schemas.openxmlformats.org/officeDocument/2006/relationships/image" Target="../media/image51.jpeg"/></Relationships>
</file>

<file path=ppt/slides/_rels/slide7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38.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8.jpeg"/><Relationship Id="rId1" Type="http://schemas.openxmlformats.org/officeDocument/2006/relationships/image" Target="../media/image57.emf"/></Relationships>
</file>

<file path=ppt/slides/_rels/slide75.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image" Target="../media/image60.jpeg"/><Relationship Id="rId6" Type="http://schemas.openxmlformats.org/officeDocument/2006/relationships/tags" Target="../tags/tag127.xml"/><Relationship Id="rId5" Type="http://schemas.openxmlformats.org/officeDocument/2006/relationships/image" Target="../media/image59.jpeg"/><Relationship Id="rId4" Type="http://schemas.openxmlformats.org/officeDocument/2006/relationships/tags" Target="../tags/tag126.xml"/><Relationship Id="rId3" Type="http://schemas.openxmlformats.org/officeDocument/2006/relationships/image" Target="../media/image58.jpeg"/><Relationship Id="rId2" Type="http://schemas.openxmlformats.org/officeDocument/2006/relationships/tags" Target="../tags/tag125.xml"/><Relationship Id="rId12" Type="http://schemas.openxmlformats.org/officeDocument/2006/relationships/slideLayout" Target="../slideLayouts/slideLayout3.xml"/><Relationship Id="rId11" Type="http://schemas.openxmlformats.org/officeDocument/2006/relationships/tags" Target="../tags/tag130.xml"/><Relationship Id="rId10" Type="http://schemas.openxmlformats.org/officeDocument/2006/relationships/image" Target="../media/image61.jpeg"/><Relationship Id="rId1" Type="http://schemas.openxmlformats.org/officeDocument/2006/relationships/image" Target="../media/image38.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jpeg"/></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4.jpeg"/><Relationship Id="rId3" Type="http://schemas.openxmlformats.org/officeDocument/2006/relationships/image" Target="../media/image38.jpeg"/><Relationship Id="rId2" Type="http://schemas.openxmlformats.org/officeDocument/2006/relationships/image" Target="../media/image63.jpeg"/><Relationship Id="rId1" Type="http://schemas.openxmlformats.org/officeDocument/2006/relationships/image" Target="../media/image62.jpeg"/></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4.xml"/><Relationship Id="rId3" Type="http://schemas.openxmlformats.org/officeDocument/2006/relationships/image" Target="../media/image38.jpeg"/><Relationship Id="rId2" Type="http://schemas.openxmlformats.org/officeDocument/2006/relationships/image" Target="../media/image66.jpeg"/><Relationship Id="rId1" Type="http://schemas.openxmlformats.org/officeDocument/2006/relationships/image" Target="../media/image65.jpeg"/></Relationships>
</file>

<file path=ppt/slides/_rels/slide79.xml.rels><?xml version="1.0" encoding="UTF-8" standalone="yes"?>
<Relationships xmlns="http://schemas.openxmlformats.org/package/2006/relationships"><Relationship Id="rId9" Type="http://schemas.openxmlformats.org/officeDocument/2006/relationships/tags" Target="../tags/tag137.xml"/><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image" Target="../media/image68.jpe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67.jpeg"/><Relationship Id="rId19" Type="http://schemas.openxmlformats.org/officeDocument/2006/relationships/slideLayout" Target="../slideLayouts/slideLayout3.xml"/><Relationship Id="rId18" Type="http://schemas.openxmlformats.org/officeDocument/2006/relationships/tags" Target="../tags/tag143.xml"/><Relationship Id="rId17" Type="http://schemas.openxmlformats.org/officeDocument/2006/relationships/tags" Target="../tags/tag142.xml"/><Relationship Id="rId16" Type="http://schemas.openxmlformats.org/officeDocument/2006/relationships/image" Target="../media/image71.jpeg"/><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image" Target="../media/image70.jpeg"/><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image" Target="../media/image69.jpeg"/><Relationship Id="rId1" Type="http://schemas.openxmlformats.org/officeDocument/2006/relationships/tags" Target="../tags/tag13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jpeg"/></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38.jpeg"/></Relationships>
</file>

<file path=ppt/slides/_rels/slide81.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1" Type="http://schemas.openxmlformats.org/officeDocument/2006/relationships/notesSlide" Target="../notesSlides/notesSlide19.xml"/><Relationship Id="rId10" Type="http://schemas.openxmlformats.org/officeDocument/2006/relationships/slideLayout" Target="../slideLayouts/slideLayout3.xml"/><Relationship Id="rId1" Type="http://schemas.openxmlformats.org/officeDocument/2006/relationships/tags" Target="../tags/tag144.xml"/></Relationships>
</file>

<file path=ppt/slides/_rels/slide82.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image" Target="../media/image74.png"/><Relationship Id="rId24" Type="http://schemas.openxmlformats.org/officeDocument/2006/relationships/notesSlide" Target="../notesSlides/notesSlide20.xml"/><Relationship Id="rId23" Type="http://schemas.openxmlformats.org/officeDocument/2006/relationships/slideLayout" Target="../slideLayouts/slideLayout3.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tags" Target="../tags/tag154.xml"/><Relationship Id="rId19" Type="http://schemas.openxmlformats.org/officeDocument/2006/relationships/tags" Target="../tags/tag168.xml"/><Relationship Id="rId18" Type="http://schemas.openxmlformats.org/officeDocument/2006/relationships/image" Target="../media/image76.png"/><Relationship Id="rId17" Type="http://schemas.openxmlformats.org/officeDocument/2006/relationships/tags" Target="../tags/tag167.xml"/><Relationship Id="rId16" Type="http://schemas.openxmlformats.org/officeDocument/2006/relationships/tags" Target="../tags/tag166.xml"/><Relationship Id="rId15" Type="http://schemas.openxmlformats.org/officeDocument/2006/relationships/tags" Target="../tags/tag165.xml"/><Relationship Id="rId14" Type="http://schemas.openxmlformats.org/officeDocument/2006/relationships/tags" Target="../tags/tag164.xml"/><Relationship Id="rId13" Type="http://schemas.openxmlformats.org/officeDocument/2006/relationships/tags" Target="../tags/tag163.xml"/><Relationship Id="rId12" Type="http://schemas.openxmlformats.org/officeDocument/2006/relationships/image" Target="../media/image75.png"/><Relationship Id="rId11" Type="http://schemas.openxmlformats.org/officeDocument/2006/relationships/tags" Target="../tags/tag162.xml"/><Relationship Id="rId10" Type="http://schemas.openxmlformats.org/officeDocument/2006/relationships/tags" Target="../tags/tag161.xml"/><Relationship Id="rId1" Type="http://schemas.openxmlformats.org/officeDocument/2006/relationships/tags" Target="../tags/tag153.xml"/></Relationships>
</file>

<file path=ppt/slides/_rels/slide83.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image" Target="../media/image38.jpeg"/><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image" Target="../media/image77.jpeg"/></Relationships>
</file>

<file path=ppt/slides/_rels/slide8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38314" y="2534592"/>
            <a:ext cx="3757661" cy="683264"/>
          </a:xfrm>
          <a:prstGeom prst="rect">
            <a:avLst/>
          </a:prstGeom>
        </p:spPr>
        <p:txBody>
          <a:bodyPr wrap="square">
            <a:spAutoFit/>
          </a:bodyPr>
          <a:lstStyle/>
          <a:p>
            <a:r>
              <a:rPr lang="en-US" altLang="zh-CN" sz="1920" dirty="0">
                <a:solidFill>
                  <a:srgbClr val="EEECE1">
                    <a:lumMod val="25000"/>
                  </a:srgbClr>
                </a:solidFill>
              </a:rPr>
              <a:t>PPT</a:t>
            </a:r>
            <a:r>
              <a:rPr lang="zh-CN" altLang="en-US" sz="1920" dirty="0">
                <a:solidFill>
                  <a:srgbClr val="EEECE1">
                    <a:lumMod val="25000"/>
                  </a:srgbClr>
                </a:solidFill>
              </a:rPr>
              <a:t>模板下载：</a:t>
            </a:r>
            <a:r>
              <a:rPr lang="en-US" altLang="zh-CN" sz="1920" dirty="0">
                <a:solidFill>
                  <a:srgbClr val="EEECE1">
                    <a:lumMod val="25000"/>
                  </a:srgbClr>
                </a:solidFill>
                <a:hlinkClick r:id="rId1"/>
              </a:rPr>
              <a:t>www.1ppt.com/moban/</a:t>
            </a:r>
            <a:r>
              <a:rPr lang="en-US" altLang="zh-CN" sz="1920" dirty="0">
                <a:solidFill>
                  <a:srgbClr val="EEECE1">
                    <a:lumMod val="25000"/>
                  </a:srgbClr>
                </a:solidFill>
              </a:rPr>
              <a:t> </a:t>
            </a:r>
            <a:endParaRPr lang="zh-CN" altLang="en-US" sz="2590" dirty="0"/>
          </a:p>
        </p:txBody>
      </p:sp>
      <p:sp>
        <p:nvSpPr>
          <p:cNvPr id="9" name="矩形 8"/>
          <p:cNvSpPr/>
          <p:nvPr/>
        </p:nvSpPr>
        <p:spPr>
          <a:xfrm>
            <a:off x="-7709" y="1593482"/>
            <a:ext cx="9202013" cy="1987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dirty="0"/>
          </a:p>
        </p:txBody>
      </p:sp>
      <p:sp>
        <p:nvSpPr>
          <p:cNvPr id="4" name="矩形 3"/>
          <p:cNvSpPr/>
          <p:nvPr/>
        </p:nvSpPr>
        <p:spPr>
          <a:xfrm>
            <a:off x="165112" y="1182350"/>
            <a:ext cx="2160240" cy="1555373"/>
          </a:xfrm>
          <a:prstGeom prst="rect">
            <a:avLst/>
          </a:prstGeom>
          <a:gradFill flip="none" rotWithShape="1">
            <a:gsLst>
              <a:gs pos="36000">
                <a:srgbClr val="026DCE"/>
              </a:gs>
              <a:gs pos="95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5" name="矩形 4"/>
          <p:cNvSpPr/>
          <p:nvPr/>
        </p:nvSpPr>
        <p:spPr>
          <a:xfrm>
            <a:off x="-7709" y="3504200"/>
            <a:ext cx="9202013" cy="266429"/>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7" name="TextBox 6"/>
          <p:cNvSpPr txBox="1"/>
          <p:nvPr/>
        </p:nvSpPr>
        <p:spPr>
          <a:xfrm>
            <a:off x="1763688" y="1728385"/>
            <a:ext cx="7069488" cy="1715770"/>
          </a:xfrm>
          <a:prstGeom prst="rect">
            <a:avLst/>
          </a:prstGeom>
          <a:noFill/>
        </p:spPr>
        <p:txBody>
          <a:bodyPr wrap="square" rtlCol="0">
            <a:spAutoFit/>
          </a:bodyPr>
          <a:lstStyle/>
          <a:p>
            <a:pPr algn="ctr"/>
            <a:r>
              <a:rPr lang="zh-CN" altLang="en-US" sz="528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中国非常规水利用与</a:t>
            </a:r>
            <a:endParaRPr lang="en-US" altLang="zh-CN" sz="528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zh-CN" altLang="en-US" sz="528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发展</a:t>
            </a:r>
            <a:endParaRPr lang="zh-CN" altLang="en-US" sz="528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TextBox 12">
            <a:hlinkClick r:id="rId2" action="ppaction://hlinkfile"/>
          </p:cNvPr>
          <p:cNvSpPr txBox="1"/>
          <p:nvPr/>
        </p:nvSpPr>
        <p:spPr>
          <a:xfrm>
            <a:off x="2325352" y="3963968"/>
            <a:ext cx="6048671" cy="2214880"/>
          </a:xfrm>
          <a:prstGeom prst="rect">
            <a:avLst/>
          </a:prstGeom>
          <a:noFill/>
        </p:spPr>
        <p:txBody>
          <a:bodyPr wrap="square" rtlCol="0">
            <a:spAutoFit/>
          </a:bodyPr>
          <a:lstStyle/>
          <a:p>
            <a:pPr algn="ctr">
              <a:lnSpc>
                <a:spcPct val="150000"/>
              </a:lnSpc>
            </a:pPr>
            <a:r>
              <a:rPr lang="zh-CN" altLang="en-US" sz="3200" b="1" dirty="0">
                <a:solidFill>
                  <a:srgbClr val="0000CC"/>
                </a:solidFill>
                <a:latin typeface="微软雅黑" panose="020B0503020204020204" pitchFamily="34" charset="-122"/>
                <a:ea typeface="微软雅黑" panose="020B0503020204020204" pitchFamily="34" charset="-122"/>
                <a:cs typeface="Times New Roman" panose="02020603050405020304" pitchFamily="18" charset="0"/>
              </a:rPr>
              <a:t>汇报人：郭有智</a:t>
            </a:r>
            <a:r>
              <a:rPr lang="en-US" altLang="zh-CN" sz="3200" b="1" dirty="0">
                <a:solidFill>
                  <a:srgbClr val="0000CC"/>
                </a:solidFill>
                <a:latin typeface="Times New Roman" panose="02020603050405020304" pitchFamily="18" charset="0"/>
                <a:cs typeface="Times New Roman" panose="02020603050405020304" pitchFamily="18" charset="0"/>
              </a:rPr>
              <a:t> </a:t>
            </a:r>
            <a:endParaRPr lang="en-US" altLang="zh-CN" sz="1920" b="1" dirty="0">
              <a:solidFill>
                <a:srgbClr val="0000CC"/>
              </a:solidFill>
              <a:latin typeface="Times New Roman" panose="02020603050405020304" pitchFamily="18" charset="0"/>
              <a:cs typeface="Times New Roman" panose="02020603050405020304" pitchFamily="18" charset="0"/>
            </a:endParaRPr>
          </a:p>
          <a:p>
            <a:pPr algn="ctr">
              <a:lnSpc>
                <a:spcPct val="150000"/>
              </a:lnSpc>
            </a:pPr>
            <a:r>
              <a:rPr lang="zh-CN" altLang="en-US" sz="2000" b="1" dirty="0">
                <a:solidFill>
                  <a:srgbClr val="0000CC"/>
                </a:solidFill>
                <a:latin typeface="Times New Roman" panose="02020603050405020304" pitchFamily="18" charset="0"/>
                <a:cs typeface="Times New Roman" panose="02020603050405020304" pitchFamily="18" charset="0"/>
              </a:rPr>
              <a:t>中国水利企业</a:t>
            </a:r>
            <a:r>
              <a:rPr lang="zh-CN" altLang="en-US" sz="2000" b="1" dirty="0">
                <a:solidFill>
                  <a:srgbClr val="0000CC"/>
                </a:solidFill>
                <a:latin typeface="Times New Roman" panose="02020603050405020304" pitchFamily="18" charset="0"/>
                <a:cs typeface="Times New Roman" panose="02020603050405020304" pitchFamily="18" charset="0"/>
              </a:rPr>
              <a:t>协会</a:t>
            </a:r>
            <a:endParaRPr lang="zh-CN" altLang="en-US" sz="2000" b="1" dirty="0">
              <a:solidFill>
                <a:srgbClr val="0000CC"/>
              </a:solidFill>
              <a:latin typeface="Times New Roman" panose="02020603050405020304" pitchFamily="18" charset="0"/>
              <a:cs typeface="Times New Roman" panose="02020603050405020304" pitchFamily="18" charset="0"/>
            </a:endParaRPr>
          </a:p>
          <a:p>
            <a:pPr algn="ctr">
              <a:lnSpc>
                <a:spcPct val="150000"/>
              </a:lnSpc>
            </a:pPr>
            <a:r>
              <a:rPr lang="zh-CN" altLang="en-US" sz="2000" b="1" dirty="0">
                <a:solidFill>
                  <a:srgbClr val="0000CC"/>
                </a:solidFill>
                <a:latin typeface="Times New Roman" panose="02020603050405020304" pitchFamily="18" charset="0"/>
                <a:cs typeface="Times New Roman" panose="02020603050405020304" pitchFamily="18" charset="0"/>
              </a:rPr>
              <a:t>河海大学</a:t>
            </a:r>
            <a:endParaRPr lang="zh-CN" altLang="en-US" sz="2000" b="1" dirty="0">
              <a:solidFill>
                <a:srgbClr val="0000CC"/>
              </a:solidFill>
              <a:latin typeface="Times New Roman" panose="02020603050405020304" pitchFamily="18" charset="0"/>
              <a:cs typeface="Times New Roman" panose="02020603050405020304" pitchFamily="18" charset="0"/>
            </a:endParaRPr>
          </a:p>
          <a:p>
            <a:pPr algn="ctr">
              <a:lnSpc>
                <a:spcPct val="150000"/>
              </a:lnSpc>
            </a:pPr>
            <a:r>
              <a:rPr lang="en-US" altLang="zh-CN" sz="2000" b="1" dirty="0">
                <a:solidFill>
                  <a:srgbClr val="0000CC"/>
                </a:solidFill>
                <a:latin typeface="Times New Roman" panose="02020603050405020304" pitchFamily="18" charset="0"/>
                <a:cs typeface="Times New Roman" panose="02020603050405020304" pitchFamily="18" charset="0"/>
              </a:rPr>
              <a:t>2019-6-2  </a:t>
            </a:r>
            <a:r>
              <a:rPr lang="zh-CN" altLang="en-US" sz="2000" b="1" dirty="0">
                <a:solidFill>
                  <a:srgbClr val="0000CC"/>
                </a:solidFill>
                <a:latin typeface="Times New Roman" panose="02020603050405020304" pitchFamily="18" charset="0"/>
                <a:cs typeface="Times New Roman" panose="02020603050405020304" pitchFamily="18" charset="0"/>
              </a:rPr>
              <a:t>上海</a:t>
            </a:r>
            <a:endParaRPr lang="zh-CN" altLang="en-US" sz="2000" b="1" dirty="0">
              <a:solidFill>
                <a:srgbClr val="0000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50605" y="244273"/>
            <a:ext cx="2875280" cy="398780"/>
          </a:xfrm>
          <a:prstGeom prst="rect">
            <a:avLst/>
          </a:prstGeom>
          <a:noFill/>
        </p:spPr>
        <p:txBody>
          <a:bodyPr wrap="none" rtlCol="0">
            <a:spAutoFit/>
          </a:bodyPr>
          <a:lstStyle/>
          <a:p>
            <a:r>
              <a:rPr lang="zh-CN" altLang="en-US" sz="2000" b="1" spc="12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非常规水资源开发利用</a:t>
            </a:r>
            <a:endParaRPr lang="zh-CN" altLang="en-US" sz="2000" b="1" spc="120"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1" name="图片 1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Effect>
                      <a14:colorTemperature colorTemp="5900"/>
                    </a14:imgEffect>
                    <a14:imgEffect>
                      <a14:sharpenSoften amount="25000"/>
                    </a14:imgEffect>
                  </a14:imgLayer>
                </a14:imgProps>
              </a:ext>
              <a:ext uri="{28A0092B-C50C-407E-A947-70E740481C1C}">
                <a14:useLocalDpi xmlns:a14="http://schemas.microsoft.com/office/drawing/2010/main" val="0"/>
              </a:ext>
            </a:extLst>
          </a:blip>
          <a:srcRect b="6852"/>
          <a:stretch>
            <a:fillRect/>
          </a:stretch>
        </p:blipFill>
        <p:spPr>
          <a:xfrm>
            <a:off x="173500" y="1182351"/>
            <a:ext cx="1901011" cy="1416347"/>
          </a:xfrm>
          <a:prstGeom prst="rect">
            <a:avLst/>
          </a:prstGeom>
          <a:ln w="19050">
            <a:solidFill>
              <a:schemeClr val="accent4">
                <a:lumMod val="20000"/>
                <a:lumOff val="80000"/>
              </a:schemeClr>
            </a:solidFill>
          </a:ln>
        </p:spPr>
      </p:pic>
      <p:cxnSp>
        <p:nvCxnSpPr>
          <p:cNvPr id="18" name="直接连接符 17"/>
          <p:cNvCxnSpPr/>
          <p:nvPr/>
        </p:nvCxnSpPr>
        <p:spPr>
          <a:xfrm>
            <a:off x="-32937" y="648987"/>
            <a:ext cx="5150081" cy="15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（一）非常规水基本内涵解析</a:t>
            </a:r>
            <a:endParaRPr lang="zh-CN" altLang="en-US" sz="4000" b="1" dirty="0">
              <a:solidFill>
                <a:srgbClr val="FFFF00"/>
              </a:solidFill>
            </a:endParaRPr>
          </a:p>
        </p:txBody>
      </p:sp>
      <p:sp>
        <p:nvSpPr>
          <p:cNvPr id="5" name="Rectangle 5"/>
          <p:cNvSpPr>
            <a:spLocks noChangeArrowheads="1"/>
          </p:cNvSpPr>
          <p:nvPr/>
        </p:nvSpPr>
        <p:spPr bwMode="auto">
          <a:xfrm>
            <a:off x="2555776" y="2380818"/>
            <a:ext cx="38884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spcBef>
                <a:spcPct val="20000"/>
              </a:spcBef>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spcBef>
                <a:spcPct val="20000"/>
              </a:spcBef>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spcBef>
                <a:spcPct val="20000"/>
              </a:spcBef>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spcBef>
                <a:spcPct val="20000"/>
              </a:spcBef>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v"/>
              <a:defRPr sz="2400">
                <a:solidFill>
                  <a:schemeClr val="tx1"/>
                </a:solidFill>
                <a:latin typeface="Times New Roman" panose="02020603050405020304" pitchFamily="18" charset="0"/>
                <a:ea typeface="宋体" panose="02010600030101010101" pitchFamily="2" charset="-122"/>
              </a:defRPr>
            </a:lvl9pPr>
          </a:lstStyle>
          <a:p>
            <a:pPr>
              <a:spcBef>
                <a:spcPct val="0"/>
              </a:spcBef>
              <a:buClrTx/>
              <a:buFontTx/>
              <a:buNone/>
            </a:pPr>
            <a:r>
              <a:rPr lang="zh-CN" altLang="en-US" sz="2000" b="1" dirty="0">
                <a:solidFill>
                  <a:srgbClr val="7030A0"/>
                </a:solidFill>
                <a:latin typeface="微软雅黑" panose="020B0503020204020204" pitchFamily="34" charset="-122"/>
                <a:ea typeface="微软雅黑" panose="020B0503020204020204" pitchFamily="34" charset="-122"/>
              </a:rPr>
              <a:t>非常规水源的组成及其基本特点</a:t>
            </a:r>
            <a:endParaRPr lang="zh-CN" altLang="en-US" sz="2000" b="1" dirty="0">
              <a:solidFill>
                <a:srgbClr val="7030A0"/>
              </a:solidFill>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nvGraphicFramePr>
        <p:xfrm>
          <a:off x="31972" y="2810409"/>
          <a:ext cx="9036495" cy="3705135"/>
        </p:xfrm>
        <a:graphic>
          <a:graphicData uri="http://schemas.openxmlformats.org/drawingml/2006/table">
            <a:tbl>
              <a:tblPr firstRow="1" firstCol="1" lastRow="1" lastCol="1" bandRow="1" bandCol="1">
                <a:tableStyleId>{5C22544A-7EE6-4342-B048-85BDC9FD1C3A}</a:tableStyleId>
              </a:tblPr>
              <a:tblGrid>
                <a:gridCol w="1450589"/>
                <a:gridCol w="7585906"/>
              </a:tblGrid>
              <a:tr h="350208">
                <a:tc>
                  <a:txBody>
                    <a:bodyPr/>
                    <a:lstStyle/>
                    <a:p>
                      <a:pPr indent="127000" algn="just">
                        <a:lnSpc>
                          <a:spcPct val="150000"/>
                        </a:lnSpc>
                        <a:spcBef>
                          <a:spcPts val="0"/>
                        </a:spcBef>
                        <a:spcAft>
                          <a:spcPts val="0"/>
                        </a:spcAft>
                      </a:pPr>
                      <a:r>
                        <a:rPr lang="zh-CN" sz="1600" kern="100">
                          <a:solidFill>
                            <a:srgbClr val="0070C0"/>
                          </a:solidFill>
                          <a:effectLst/>
                        </a:rPr>
                        <a:t>分类</a:t>
                      </a:r>
                      <a:endParaRPr lang="zh-CN" sz="1800" kern="100">
                        <a:solidFill>
                          <a:srgbClr val="0070C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Bef>
                          <a:spcPts val="0"/>
                        </a:spcBef>
                        <a:spcAft>
                          <a:spcPts val="0"/>
                        </a:spcAft>
                      </a:pPr>
                      <a:r>
                        <a:rPr lang="zh-CN" sz="1600" kern="100" dirty="0">
                          <a:solidFill>
                            <a:srgbClr val="0070C0"/>
                          </a:solidFill>
                          <a:effectLst/>
                        </a:rPr>
                        <a:t>基本概念</a:t>
                      </a:r>
                      <a:endParaRPr lang="zh-CN" sz="1800" kern="100" dirty="0">
                        <a:solidFill>
                          <a:srgbClr val="0070C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7365">
                <a:tc>
                  <a:txBody>
                    <a:bodyPr/>
                    <a:lstStyle/>
                    <a:p>
                      <a:pPr indent="127000" algn="just">
                        <a:lnSpc>
                          <a:spcPct val="150000"/>
                        </a:lnSpc>
                        <a:spcBef>
                          <a:spcPts val="0"/>
                        </a:spcBef>
                        <a:spcAft>
                          <a:spcPts val="0"/>
                        </a:spcAft>
                      </a:pPr>
                      <a:r>
                        <a:rPr lang="zh-CN" sz="1600" kern="100" dirty="0">
                          <a:solidFill>
                            <a:srgbClr val="FF0000"/>
                          </a:solidFill>
                          <a:effectLst/>
                        </a:rPr>
                        <a:t>再生水</a:t>
                      </a:r>
                      <a:endParaRPr lang="zh-CN" sz="1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just">
                        <a:lnSpc>
                          <a:spcPct val="150000"/>
                        </a:lnSpc>
                        <a:spcBef>
                          <a:spcPts val="0"/>
                        </a:spcBef>
                        <a:spcAft>
                          <a:spcPts val="0"/>
                        </a:spcAft>
                      </a:pPr>
                      <a:r>
                        <a:rPr lang="zh-CN" sz="1600" kern="100" dirty="0">
                          <a:solidFill>
                            <a:srgbClr val="002060"/>
                          </a:solidFill>
                          <a:effectLst/>
                        </a:rPr>
                        <a:t>污水经适当工艺净化处理后达到一定的水质标准，满足某种使用功能要求，可在一定范围内重复使用的水</a:t>
                      </a:r>
                      <a:endParaRPr lang="zh-CN" sz="1800" kern="100" dirty="0">
                        <a:solidFill>
                          <a:srgbClr val="00206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0208">
                <a:tc>
                  <a:txBody>
                    <a:bodyPr/>
                    <a:lstStyle/>
                    <a:p>
                      <a:pPr indent="127000" algn="just">
                        <a:lnSpc>
                          <a:spcPct val="150000"/>
                        </a:lnSpc>
                        <a:spcBef>
                          <a:spcPts val="0"/>
                        </a:spcBef>
                        <a:spcAft>
                          <a:spcPts val="0"/>
                        </a:spcAft>
                      </a:pPr>
                      <a:r>
                        <a:rPr lang="zh-CN" sz="1600" kern="100" dirty="0">
                          <a:solidFill>
                            <a:srgbClr val="FF0000"/>
                          </a:solidFill>
                          <a:effectLst/>
                        </a:rPr>
                        <a:t>微咸水</a:t>
                      </a:r>
                      <a:endParaRPr lang="zh-CN" sz="1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just">
                        <a:lnSpc>
                          <a:spcPct val="150000"/>
                        </a:lnSpc>
                        <a:spcBef>
                          <a:spcPts val="0"/>
                        </a:spcBef>
                        <a:spcAft>
                          <a:spcPts val="0"/>
                        </a:spcAft>
                      </a:pPr>
                      <a:r>
                        <a:rPr lang="zh-CN" sz="1600" kern="100" dirty="0">
                          <a:solidFill>
                            <a:srgbClr val="002060"/>
                          </a:solidFill>
                          <a:effectLst/>
                        </a:rPr>
                        <a:t>矿化度为</a:t>
                      </a:r>
                      <a:r>
                        <a:rPr lang="en-US" sz="1600" kern="100" dirty="0">
                          <a:solidFill>
                            <a:srgbClr val="002060"/>
                          </a:solidFill>
                          <a:effectLst/>
                        </a:rPr>
                        <a:t>2~5g/l</a:t>
                      </a:r>
                      <a:r>
                        <a:rPr lang="zh-CN" sz="1600" kern="100" dirty="0">
                          <a:solidFill>
                            <a:srgbClr val="002060"/>
                          </a:solidFill>
                          <a:effectLst/>
                        </a:rPr>
                        <a:t>的含盐水</a:t>
                      </a:r>
                      <a:endParaRPr lang="zh-CN" sz="1800" kern="100" dirty="0">
                        <a:solidFill>
                          <a:srgbClr val="00206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0208">
                <a:tc>
                  <a:txBody>
                    <a:bodyPr/>
                    <a:lstStyle/>
                    <a:p>
                      <a:pPr indent="127000" algn="just">
                        <a:lnSpc>
                          <a:spcPct val="150000"/>
                        </a:lnSpc>
                        <a:spcBef>
                          <a:spcPts val="0"/>
                        </a:spcBef>
                        <a:spcAft>
                          <a:spcPts val="0"/>
                        </a:spcAft>
                      </a:pPr>
                      <a:r>
                        <a:rPr lang="zh-CN" sz="1600" kern="100" dirty="0">
                          <a:solidFill>
                            <a:srgbClr val="FF0000"/>
                          </a:solidFill>
                          <a:effectLst/>
                        </a:rPr>
                        <a:t>雨</a:t>
                      </a:r>
                      <a:r>
                        <a:rPr lang="zh-CN" altLang="en-US" sz="1600" kern="100" dirty="0">
                          <a:solidFill>
                            <a:srgbClr val="FF0000"/>
                          </a:solidFill>
                          <a:effectLst/>
                        </a:rPr>
                        <a:t>洪</a:t>
                      </a:r>
                      <a:r>
                        <a:rPr lang="zh-CN" sz="1600" kern="100" dirty="0">
                          <a:solidFill>
                            <a:srgbClr val="FF0000"/>
                          </a:solidFill>
                          <a:effectLst/>
                        </a:rPr>
                        <a:t>水</a:t>
                      </a:r>
                      <a:endParaRPr lang="zh-CN" sz="1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just">
                        <a:lnSpc>
                          <a:spcPct val="150000"/>
                        </a:lnSpc>
                        <a:spcBef>
                          <a:spcPts val="0"/>
                        </a:spcBef>
                        <a:spcAft>
                          <a:spcPts val="0"/>
                        </a:spcAft>
                      </a:pPr>
                      <a:r>
                        <a:rPr lang="zh-CN" sz="1600" kern="100" dirty="0">
                          <a:solidFill>
                            <a:srgbClr val="002060"/>
                          </a:solidFill>
                          <a:effectLst/>
                        </a:rPr>
                        <a:t>城市雨、洪水的利用</a:t>
                      </a:r>
                      <a:endParaRPr lang="zh-CN" sz="1800" kern="100" dirty="0">
                        <a:solidFill>
                          <a:srgbClr val="00206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0208">
                <a:tc>
                  <a:txBody>
                    <a:bodyPr/>
                    <a:lstStyle/>
                    <a:p>
                      <a:pPr indent="127000" algn="just">
                        <a:lnSpc>
                          <a:spcPct val="150000"/>
                        </a:lnSpc>
                        <a:spcBef>
                          <a:spcPts val="0"/>
                        </a:spcBef>
                        <a:spcAft>
                          <a:spcPts val="0"/>
                        </a:spcAft>
                      </a:pPr>
                      <a:r>
                        <a:rPr lang="zh-CN" sz="1600" kern="100" dirty="0">
                          <a:solidFill>
                            <a:srgbClr val="FF0000"/>
                          </a:solidFill>
                          <a:effectLst/>
                        </a:rPr>
                        <a:t>海水</a:t>
                      </a:r>
                      <a:endParaRPr lang="zh-CN" sz="1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just">
                        <a:lnSpc>
                          <a:spcPct val="150000"/>
                        </a:lnSpc>
                        <a:spcBef>
                          <a:spcPts val="0"/>
                        </a:spcBef>
                        <a:spcAft>
                          <a:spcPts val="0"/>
                        </a:spcAft>
                      </a:pPr>
                      <a:r>
                        <a:rPr lang="zh-CN" sz="1600" kern="100" dirty="0">
                          <a:solidFill>
                            <a:srgbClr val="002060"/>
                          </a:solidFill>
                          <a:effectLst/>
                        </a:rPr>
                        <a:t>海洋中的水资源利用，包括直接利用海水和海水淡化</a:t>
                      </a:r>
                      <a:endParaRPr lang="zh-CN" sz="1800" kern="100" dirty="0">
                        <a:solidFill>
                          <a:srgbClr val="00206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7365">
                <a:tc>
                  <a:txBody>
                    <a:bodyPr/>
                    <a:lstStyle/>
                    <a:p>
                      <a:pPr indent="127000" algn="just">
                        <a:lnSpc>
                          <a:spcPct val="150000"/>
                        </a:lnSpc>
                        <a:spcBef>
                          <a:spcPts val="0"/>
                        </a:spcBef>
                        <a:spcAft>
                          <a:spcPts val="0"/>
                        </a:spcAft>
                      </a:pPr>
                      <a:r>
                        <a:rPr lang="zh-CN" sz="1600" kern="100" dirty="0">
                          <a:solidFill>
                            <a:srgbClr val="FF0000"/>
                          </a:solidFill>
                          <a:effectLst/>
                        </a:rPr>
                        <a:t>土壤水</a:t>
                      </a:r>
                      <a:endParaRPr lang="zh-CN" sz="1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just">
                        <a:lnSpc>
                          <a:spcPct val="150000"/>
                        </a:lnSpc>
                        <a:spcBef>
                          <a:spcPts val="0"/>
                        </a:spcBef>
                        <a:spcAft>
                          <a:spcPts val="0"/>
                        </a:spcAft>
                      </a:pPr>
                      <a:r>
                        <a:rPr lang="zh-CN" sz="1600" kern="100" dirty="0">
                          <a:solidFill>
                            <a:srgbClr val="002060"/>
                          </a:solidFill>
                          <a:effectLst/>
                        </a:rPr>
                        <a:t>利用土壤存蓄雨水和灌溉水，通过改进耕作和种植制度，采取覆盖措施、添加保水剂和抑制蒸发的药物等，可达到利用土壤水，节约灌溉的目的</a:t>
                      </a:r>
                      <a:endParaRPr lang="zh-CN" sz="1800" kern="100" dirty="0">
                        <a:solidFill>
                          <a:srgbClr val="00206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7365">
                <a:tc>
                  <a:txBody>
                    <a:bodyPr/>
                    <a:lstStyle/>
                    <a:p>
                      <a:pPr indent="127000" algn="just">
                        <a:lnSpc>
                          <a:spcPct val="150000"/>
                        </a:lnSpc>
                        <a:spcBef>
                          <a:spcPts val="0"/>
                        </a:spcBef>
                        <a:spcAft>
                          <a:spcPts val="0"/>
                        </a:spcAft>
                      </a:pPr>
                      <a:r>
                        <a:rPr lang="zh-CN" sz="1600" kern="100" dirty="0">
                          <a:solidFill>
                            <a:srgbClr val="FF0000"/>
                          </a:solidFill>
                          <a:effectLst/>
                        </a:rPr>
                        <a:t>雾水和露水</a:t>
                      </a:r>
                      <a:endParaRPr lang="zh-CN" sz="1800" kern="100" dirty="0">
                        <a:solidFill>
                          <a:srgbClr val="FF000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just">
                        <a:lnSpc>
                          <a:spcPct val="150000"/>
                        </a:lnSpc>
                        <a:spcBef>
                          <a:spcPts val="0"/>
                        </a:spcBef>
                        <a:spcAft>
                          <a:spcPts val="0"/>
                        </a:spcAft>
                      </a:pPr>
                      <a:r>
                        <a:rPr lang="zh-CN" sz="1600" kern="100" dirty="0">
                          <a:solidFill>
                            <a:srgbClr val="002060"/>
                          </a:solidFill>
                          <a:effectLst/>
                        </a:rPr>
                        <a:t>在特殊的环境条件下，从雾水和露水中取得一定的水量，供给生活、牲畜或作物生长之用</a:t>
                      </a:r>
                      <a:endParaRPr lang="zh-CN" sz="1800" kern="100" dirty="0">
                        <a:solidFill>
                          <a:srgbClr val="002060"/>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矩形 6"/>
          <p:cNvSpPr/>
          <p:nvPr/>
        </p:nvSpPr>
        <p:spPr>
          <a:xfrm>
            <a:off x="107505" y="980728"/>
            <a:ext cx="8856983" cy="1135054"/>
          </a:xfrm>
          <a:prstGeom prst="rect">
            <a:avLst/>
          </a:prstGeom>
        </p:spPr>
        <p:txBody>
          <a:bodyPr wrap="square">
            <a:spAutoFit/>
          </a:bodyPr>
          <a:lstStyle/>
          <a:p>
            <a:pPr eaLnBrk="0" hangingPunct="0">
              <a:lnSpc>
                <a:spcPct val="150000"/>
              </a:lnSpc>
              <a:spcBef>
                <a:spcPct val="0"/>
              </a:spcBef>
            </a:pPr>
            <a:r>
              <a:rPr lang="en-US" altLang="zh-CN" sz="2400" b="1" dirty="0">
                <a:solidFill>
                  <a:srgbClr val="FF0000"/>
                </a:solidFill>
                <a:latin typeface="微软雅黑" panose="020B0503020204020204" pitchFamily="34" charset="-122"/>
                <a:ea typeface="微软雅黑" panose="020B0503020204020204" pitchFamily="34" charset="-122"/>
              </a:rPr>
              <a:t>       </a:t>
            </a:r>
            <a:r>
              <a:rPr lang="zh-CN" altLang="zh-CN" sz="2400" b="1" dirty="0">
                <a:solidFill>
                  <a:srgbClr val="FF0000"/>
                </a:solidFill>
                <a:latin typeface="微软雅黑" panose="020B0503020204020204" pitchFamily="34" charset="-122"/>
                <a:ea typeface="微软雅黑" panose="020B0503020204020204" pitchFamily="34" charset="-122"/>
              </a:rPr>
              <a:t>非常规水源通常解释为再生水、苦咸水、海水、雨洪水、矿井水、空中水等水源形式。</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（一）非常规水基本内涵解析</a:t>
            </a:r>
            <a:endParaRPr lang="zh-CN" altLang="en-US" sz="4000" b="1" dirty="0">
              <a:solidFill>
                <a:srgbClr val="FFFF00"/>
              </a:solidFill>
            </a:endParaRPr>
          </a:p>
        </p:txBody>
      </p:sp>
      <p:sp>
        <p:nvSpPr>
          <p:cNvPr id="2" name="矩形 1"/>
          <p:cNvSpPr/>
          <p:nvPr/>
        </p:nvSpPr>
        <p:spPr>
          <a:xfrm>
            <a:off x="755576" y="2194854"/>
            <a:ext cx="7272808" cy="3960440"/>
          </a:xfrm>
          <a:prstGeom prst="rect">
            <a:avLst/>
          </a:prstGeom>
          <a:ln>
            <a:solidFill>
              <a:srgbClr val="026DCE"/>
            </a:solidFill>
          </a:ln>
        </p:spPr>
        <p:txBody>
          <a:bodyPr wrap="square">
            <a:noAutofit/>
          </a:bodyPr>
          <a:lstStyle/>
          <a:p>
            <a:pPr marL="342900" indent="-342900">
              <a:lnSpc>
                <a:spcPct val="200000"/>
              </a:lnSpc>
              <a:buFont typeface="Wingdings" panose="05000000000000000000" pitchFamily="2" charset="2"/>
              <a:buChar char="Ø"/>
            </a:pPr>
            <a:r>
              <a:rPr lang="zh-CN" altLang="zh-CN" sz="2400" dirty="0">
                <a:latin typeface="+mj-ea"/>
                <a:ea typeface="+mj-ea"/>
                <a:cs typeface="Times New Roman" panose="02020603050405020304" pitchFamily="18" charset="0"/>
              </a:rPr>
              <a:t>储量丰富但用途窄</a:t>
            </a:r>
            <a:endParaRPr lang="en-US" altLang="zh-CN" sz="2400" dirty="0">
              <a:latin typeface="+mj-ea"/>
              <a:ea typeface="+mj-ea"/>
              <a:cs typeface="Times New Roman" panose="02020603050405020304" pitchFamily="18" charset="0"/>
            </a:endParaRPr>
          </a:p>
          <a:p>
            <a:pPr marL="342900" indent="-342900">
              <a:lnSpc>
                <a:spcPct val="200000"/>
              </a:lnSpc>
              <a:buFont typeface="Wingdings" panose="05000000000000000000" pitchFamily="2" charset="2"/>
              <a:buChar char="Ø"/>
            </a:pPr>
            <a:r>
              <a:rPr lang="zh-CN" altLang="zh-CN" sz="2400" dirty="0">
                <a:latin typeface="+mj-ea"/>
                <a:ea typeface="+mj-ea"/>
                <a:cs typeface="Times New Roman" panose="02020603050405020304" pitchFamily="18" charset="0"/>
              </a:rPr>
              <a:t>水量稳定但水质较差</a:t>
            </a:r>
            <a:endParaRPr lang="en-US" altLang="zh-CN" sz="2400" dirty="0">
              <a:latin typeface="+mj-ea"/>
              <a:ea typeface="+mj-ea"/>
              <a:cs typeface="Times New Roman" panose="02020603050405020304" pitchFamily="18" charset="0"/>
            </a:endParaRPr>
          </a:p>
          <a:p>
            <a:pPr marL="342900" indent="-342900">
              <a:lnSpc>
                <a:spcPct val="200000"/>
              </a:lnSpc>
              <a:buFont typeface="Wingdings" panose="05000000000000000000" pitchFamily="2" charset="2"/>
              <a:buChar char="Ø"/>
            </a:pPr>
            <a:r>
              <a:rPr lang="zh-CN" altLang="zh-CN" sz="2400" dirty="0">
                <a:latin typeface="+mj-ea"/>
                <a:ea typeface="+mj-ea"/>
                <a:cs typeface="Times New Roman" panose="02020603050405020304" pitchFamily="18" charset="0"/>
              </a:rPr>
              <a:t>区域性强但不易利用</a:t>
            </a:r>
            <a:endParaRPr lang="en-US" altLang="zh-CN" sz="2400" dirty="0">
              <a:latin typeface="+mj-ea"/>
              <a:ea typeface="+mj-ea"/>
              <a:cs typeface="Times New Roman" panose="02020603050405020304" pitchFamily="18" charset="0"/>
            </a:endParaRPr>
          </a:p>
          <a:p>
            <a:pPr marL="342900" indent="-342900">
              <a:lnSpc>
                <a:spcPct val="200000"/>
              </a:lnSpc>
              <a:buFont typeface="Wingdings" panose="05000000000000000000" pitchFamily="2" charset="2"/>
              <a:buChar char="Ø"/>
            </a:pPr>
            <a:r>
              <a:rPr lang="zh-CN" altLang="zh-CN" sz="2400" dirty="0">
                <a:latin typeface="+mj-ea"/>
                <a:ea typeface="+mj-ea"/>
                <a:cs typeface="Times New Roman" panose="02020603050405020304" pitchFamily="18" charset="0"/>
              </a:rPr>
              <a:t>分布广泛但分散性、随机性强</a:t>
            </a:r>
            <a:endParaRPr lang="en-US" altLang="zh-CN" sz="2400" dirty="0">
              <a:latin typeface="+mj-ea"/>
              <a:ea typeface="+mj-ea"/>
              <a:cs typeface="Times New Roman" panose="02020603050405020304" pitchFamily="18" charset="0"/>
            </a:endParaRPr>
          </a:p>
          <a:p>
            <a:pPr marL="342900" indent="-342900">
              <a:lnSpc>
                <a:spcPct val="200000"/>
              </a:lnSpc>
              <a:buFont typeface="Wingdings" panose="05000000000000000000" pitchFamily="2" charset="2"/>
              <a:buChar char="Ø"/>
            </a:pPr>
            <a:r>
              <a:rPr lang="zh-CN" altLang="zh-CN" sz="2400" dirty="0">
                <a:latin typeface="+mj-ea"/>
                <a:ea typeface="+mj-ea"/>
                <a:cs typeface="Times New Roman" panose="02020603050405020304" pitchFamily="18" charset="0"/>
              </a:rPr>
              <a:t>存在利用风险</a:t>
            </a:r>
            <a:endParaRPr lang="zh-CN" altLang="en-US" sz="2000" dirty="0">
              <a:latin typeface="+mj-ea"/>
              <a:ea typeface="+mj-ea"/>
            </a:endParaRPr>
          </a:p>
        </p:txBody>
      </p:sp>
      <p:sp>
        <p:nvSpPr>
          <p:cNvPr id="8" name="矩形 7"/>
          <p:cNvSpPr/>
          <p:nvPr/>
        </p:nvSpPr>
        <p:spPr>
          <a:xfrm>
            <a:off x="-396054" y="1160126"/>
            <a:ext cx="8856983" cy="743986"/>
          </a:xfrm>
          <a:prstGeom prst="rect">
            <a:avLst/>
          </a:prstGeom>
        </p:spPr>
        <p:txBody>
          <a:bodyPr wrap="square">
            <a:spAutoFit/>
          </a:bodyPr>
          <a:lstStyle/>
          <a:p>
            <a:pPr eaLnBrk="0" hangingPunct="0">
              <a:lnSpc>
                <a:spcPct val="150000"/>
              </a:lnSpc>
              <a:spcBef>
                <a:spcPct val="0"/>
              </a:spcBef>
            </a:pPr>
            <a:r>
              <a:rPr lang="en-US" altLang="zh-CN" sz="3200" b="1" dirty="0">
                <a:solidFill>
                  <a:srgbClr val="FF0000"/>
                </a:solidFill>
                <a:latin typeface="微软雅黑" panose="020B0503020204020204" pitchFamily="34" charset="-122"/>
                <a:ea typeface="微软雅黑" panose="020B0503020204020204" pitchFamily="34" charset="-122"/>
              </a:rPr>
              <a:t>       </a:t>
            </a:r>
            <a:r>
              <a:rPr lang="zh-CN" altLang="zh-CN" sz="3200" b="1" dirty="0">
                <a:solidFill>
                  <a:srgbClr val="FF0000"/>
                </a:solidFill>
                <a:latin typeface="微软雅黑" panose="020B0503020204020204" pitchFamily="34" charset="-122"/>
                <a:ea typeface="微软雅黑" panose="020B0503020204020204" pitchFamily="34" charset="-122"/>
              </a:rPr>
              <a:t>非常规水源</a:t>
            </a:r>
            <a:r>
              <a:rPr lang="zh-CN" altLang="en-US" sz="3200" b="1" dirty="0">
                <a:solidFill>
                  <a:srgbClr val="FF0000"/>
                </a:solidFill>
                <a:latin typeface="微软雅黑" panose="020B0503020204020204" pitchFamily="34" charset="-122"/>
                <a:ea typeface="微软雅黑" panose="020B0503020204020204" pitchFamily="34" charset="-122"/>
              </a:rPr>
              <a:t>特点</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（二）非常规水利用类型与方式</a:t>
            </a:r>
            <a:endParaRPr lang="zh-CN" altLang="en-US" sz="4000" b="1" dirty="0">
              <a:solidFill>
                <a:srgbClr val="FFFF00"/>
              </a:solidFill>
            </a:endParaRPr>
          </a:p>
        </p:txBody>
      </p:sp>
      <p:graphicFrame>
        <p:nvGraphicFramePr>
          <p:cNvPr id="3" name="表格 2"/>
          <p:cNvGraphicFramePr>
            <a:graphicFrameLocks noGrp="1"/>
          </p:cNvGraphicFramePr>
          <p:nvPr/>
        </p:nvGraphicFramePr>
        <p:xfrm>
          <a:off x="132581" y="2924944"/>
          <a:ext cx="9011419" cy="3446020"/>
        </p:xfrm>
        <a:graphic>
          <a:graphicData uri="http://schemas.openxmlformats.org/drawingml/2006/table">
            <a:tbl>
              <a:tblPr firstRow="1" firstCol="1" lastRow="1" lastCol="1" bandRow="1" bandCol="1">
                <a:tableStyleId>{93296810-A885-4BE3-A3E7-6D5BEEA58F35}</a:tableStyleId>
              </a:tblPr>
              <a:tblGrid>
                <a:gridCol w="1746000"/>
                <a:gridCol w="5992511"/>
                <a:gridCol w="1272908"/>
              </a:tblGrid>
              <a:tr h="0">
                <a:tc>
                  <a:txBody>
                    <a:bodyPr/>
                    <a:lstStyle/>
                    <a:p>
                      <a:pPr indent="127000" algn="ctr">
                        <a:lnSpc>
                          <a:spcPct val="150000"/>
                        </a:lnSpc>
                        <a:spcBef>
                          <a:spcPts val="125"/>
                        </a:spcBef>
                        <a:spcAft>
                          <a:spcPts val="0"/>
                        </a:spcAft>
                      </a:pPr>
                      <a:r>
                        <a:rPr lang="zh-CN" sz="1800" b="1" kern="100" dirty="0">
                          <a:solidFill>
                            <a:srgbClr val="026DCE"/>
                          </a:solidFill>
                          <a:effectLst/>
                          <a:latin typeface="黑体" panose="02010609060101010101" pitchFamily="49" charset="-122"/>
                          <a:ea typeface="黑体" panose="02010609060101010101" pitchFamily="49" charset="-122"/>
                        </a:rPr>
                        <a:t>分类</a:t>
                      </a:r>
                      <a:endParaRPr lang="zh-CN" sz="2000" b="1"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indent="127000" algn="ctr">
                        <a:lnSpc>
                          <a:spcPct val="150000"/>
                        </a:lnSpc>
                        <a:spcBef>
                          <a:spcPts val="125"/>
                        </a:spcBef>
                        <a:spcAft>
                          <a:spcPts val="0"/>
                        </a:spcAft>
                      </a:pPr>
                      <a:r>
                        <a:rPr lang="zh-CN" sz="1800" b="1" kern="100" dirty="0">
                          <a:solidFill>
                            <a:srgbClr val="026DCE"/>
                          </a:solidFill>
                          <a:effectLst/>
                          <a:latin typeface="黑体" panose="02010609060101010101" pitchFamily="49" charset="-122"/>
                          <a:ea typeface="黑体" panose="02010609060101010101" pitchFamily="49" charset="-122"/>
                        </a:rPr>
                        <a:t>基本特点</a:t>
                      </a:r>
                      <a:endParaRPr lang="zh-CN" sz="2000" b="1"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indent="127000" algn="just">
                        <a:lnSpc>
                          <a:spcPct val="150000"/>
                        </a:lnSpc>
                        <a:spcBef>
                          <a:spcPts val="125"/>
                        </a:spcBef>
                        <a:spcAft>
                          <a:spcPts val="0"/>
                        </a:spcAft>
                      </a:pPr>
                      <a:r>
                        <a:rPr lang="zh-CN" sz="1800" b="1" kern="100" dirty="0">
                          <a:solidFill>
                            <a:srgbClr val="026DCE"/>
                          </a:solidFill>
                          <a:effectLst/>
                          <a:latin typeface="黑体" panose="02010609060101010101" pitchFamily="49" charset="-122"/>
                          <a:ea typeface="黑体" panose="02010609060101010101" pitchFamily="49" charset="-122"/>
                        </a:rPr>
                        <a:t>分类</a:t>
                      </a:r>
                      <a:endParaRPr lang="zh-CN" sz="2000" b="1"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r>
              <a:tr h="0">
                <a:tc>
                  <a:txBody>
                    <a:bodyPr/>
                    <a:lstStyle/>
                    <a:p>
                      <a:pPr marL="0" indent="0" algn="ctr">
                        <a:lnSpc>
                          <a:spcPct val="150000"/>
                        </a:lnSpc>
                        <a:spcBef>
                          <a:spcPts val="125"/>
                        </a:spcBef>
                        <a:spcAft>
                          <a:spcPts val="0"/>
                        </a:spcAft>
                      </a:pPr>
                      <a:r>
                        <a:rPr lang="zh-CN" sz="1800" b="1" kern="100" dirty="0">
                          <a:solidFill>
                            <a:srgbClr val="FF0000"/>
                          </a:solidFill>
                          <a:effectLst/>
                          <a:latin typeface="黑体" panose="02010609060101010101" pitchFamily="49" charset="-122"/>
                          <a:ea typeface="黑体" panose="02010609060101010101" pitchFamily="49" charset="-122"/>
                        </a:rPr>
                        <a:t>集中型系统</a:t>
                      </a:r>
                      <a:endParaRPr lang="zh-CN" sz="2000" b="1"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marL="0" indent="0" algn="just">
                        <a:lnSpc>
                          <a:spcPct val="150000"/>
                        </a:lnSpc>
                        <a:spcBef>
                          <a:spcPts val="125"/>
                        </a:spcBef>
                        <a:spcAft>
                          <a:spcPts val="0"/>
                        </a:spcAft>
                      </a:pPr>
                      <a:r>
                        <a:rPr lang="zh-CN" sz="1800" b="1" kern="100" dirty="0">
                          <a:solidFill>
                            <a:srgbClr val="026DCE"/>
                          </a:solidFill>
                          <a:effectLst/>
                          <a:latin typeface="黑体" panose="02010609060101010101" pitchFamily="49" charset="-122"/>
                          <a:ea typeface="黑体" panose="02010609060101010101" pitchFamily="49" charset="-122"/>
                        </a:rPr>
                        <a:t>以城市污水处理厂出水或符合排入城市下水道水质标准的污水为水源，集中处理，再生水通过输配管网输送到不同的用水场所或用户管网</a:t>
                      </a:r>
                      <a:endParaRPr lang="zh-CN" sz="2000" b="1"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indent="127000" algn="just">
                        <a:lnSpc>
                          <a:spcPct val="150000"/>
                        </a:lnSpc>
                        <a:spcBef>
                          <a:spcPts val="125"/>
                        </a:spcBef>
                        <a:spcAft>
                          <a:spcPts val="0"/>
                        </a:spcAft>
                      </a:pPr>
                      <a:r>
                        <a:rPr lang="zh-CN" sz="1800" b="1" kern="100" dirty="0">
                          <a:solidFill>
                            <a:srgbClr val="FF0000"/>
                          </a:solidFill>
                          <a:effectLst/>
                          <a:latin typeface="黑体" panose="02010609060101010101" pitchFamily="49" charset="-122"/>
                          <a:ea typeface="黑体" panose="02010609060101010101" pitchFamily="49" charset="-122"/>
                        </a:rPr>
                        <a:t>集中型</a:t>
                      </a:r>
                      <a:endParaRPr lang="zh-CN" sz="2000" b="1"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r>
              <a:tr h="0">
                <a:tc>
                  <a:txBody>
                    <a:bodyPr/>
                    <a:lstStyle/>
                    <a:p>
                      <a:pPr marL="0" indent="0" algn="ctr">
                        <a:lnSpc>
                          <a:spcPct val="150000"/>
                        </a:lnSpc>
                        <a:spcBef>
                          <a:spcPts val="125"/>
                        </a:spcBef>
                        <a:spcAft>
                          <a:spcPts val="0"/>
                        </a:spcAft>
                      </a:pPr>
                      <a:r>
                        <a:rPr lang="zh-CN" sz="1800" b="1" kern="100" dirty="0">
                          <a:solidFill>
                            <a:srgbClr val="FF0000"/>
                          </a:solidFill>
                          <a:effectLst/>
                          <a:latin typeface="黑体" panose="02010609060101010101" pitchFamily="49" charset="-122"/>
                          <a:ea typeface="黑体" panose="02010609060101010101" pitchFamily="49" charset="-122"/>
                        </a:rPr>
                        <a:t>就地小区型系统</a:t>
                      </a:r>
                      <a:endParaRPr lang="zh-CN" sz="2000" b="1"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marL="0" indent="0" algn="just">
                        <a:lnSpc>
                          <a:spcPct val="150000"/>
                        </a:lnSpc>
                        <a:spcBef>
                          <a:spcPts val="125"/>
                        </a:spcBef>
                        <a:spcAft>
                          <a:spcPts val="0"/>
                        </a:spcAft>
                      </a:pPr>
                      <a:r>
                        <a:rPr lang="zh-CN" sz="1800" b="1" kern="100" dirty="0">
                          <a:solidFill>
                            <a:srgbClr val="026DCE"/>
                          </a:solidFill>
                          <a:effectLst/>
                          <a:latin typeface="黑体" panose="02010609060101010101" pitchFamily="49" charset="-122"/>
                          <a:ea typeface="黑体" panose="02010609060101010101" pitchFamily="49" charset="-122"/>
                        </a:rPr>
                        <a:t>在相对独立或较为分散的居住区、开发区、度假区或其他公共设施组团中，以符合排入城市下水道水质标准的污水为水源，就地建立再生水处理设施，再生水就近就地利用</a:t>
                      </a:r>
                      <a:endParaRPr lang="zh-CN" sz="2000" b="1"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rowSpan="2">
                  <a:txBody>
                    <a:bodyPr/>
                    <a:lstStyle/>
                    <a:p>
                      <a:pPr indent="127000" algn="just">
                        <a:lnSpc>
                          <a:spcPct val="150000"/>
                        </a:lnSpc>
                        <a:spcBef>
                          <a:spcPts val="125"/>
                        </a:spcBef>
                        <a:spcAft>
                          <a:spcPts val="0"/>
                        </a:spcAft>
                      </a:pPr>
                      <a:r>
                        <a:rPr lang="zh-CN" sz="1800" b="1" kern="100" dirty="0">
                          <a:solidFill>
                            <a:srgbClr val="FF0000"/>
                          </a:solidFill>
                          <a:effectLst/>
                          <a:latin typeface="黑体" panose="02010609060101010101" pitchFamily="49" charset="-122"/>
                          <a:ea typeface="黑体" panose="02010609060101010101" pitchFamily="49" charset="-122"/>
                        </a:rPr>
                        <a:t>分散型</a:t>
                      </a:r>
                      <a:endParaRPr lang="zh-CN" sz="2000" b="1"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r>
              <a:tr h="0">
                <a:tc>
                  <a:txBody>
                    <a:bodyPr/>
                    <a:lstStyle/>
                    <a:p>
                      <a:pPr marL="0" indent="0" algn="ctr">
                        <a:lnSpc>
                          <a:spcPct val="150000"/>
                        </a:lnSpc>
                        <a:spcBef>
                          <a:spcPts val="125"/>
                        </a:spcBef>
                        <a:spcAft>
                          <a:spcPts val="0"/>
                        </a:spcAft>
                      </a:pPr>
                      <a:r>
                        <a:rPr lang="zh-CN" sz="1800" b="1" kern="100" dirty="0">
                          <a:solidFill>
                            <a:srgbClr val="FF0000"/>
                          </a:solidFill>
                          <a:effectLst/>
                          <a:latin typeface="黑体" panose="02010609060101010101" pitchFamily="49" charset="-122"/>
                          <a:ea typeface="黑体" panose="02010609060101010101" pitchFamily="49" charset="-122"/>
                        </a:rPr>
                        <a:t>建筑中水系统</a:t>
                      </a:r>
                      <a:endParaRPr lang="zh-CN" sz="2000" b="1"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marL="0" indent="0" algn="just">
                        <a:lnSpc>
                          <a:spcPct val="150000"/>
                        </a:lnSpc>
                        <a:spcBef>
                          <a:spcPts val="125"/>
                        </a:spcBef>
                        <a:spcAft>
                          <a:spcPts val="0"/>
                        </a:spcAft>
                      </a:pPr>
                      <a:r>
                        <a:rPr lang="zh-CN" sz="1800" b="1" kern="100" dirty="0">
                          <a:solidFill>
                            <a:srgbClr val="026DCE"/>
                          </a:solidFill>
                          <a:effectLst/>
                          <a:latin typeface="黑体" panose="02010609060101010101" pitchFamily="49" charset="-122"/>
                          <a:ea typeface="黑体" panose="02010609060101010101" pitchFamily="49" charset="-122"/>
                        </a:rPr>
                        <a:t>具有一定规模和用水量的大型建筑或建筑群中，通过收集洗衣、洗浴排放的优质杂排水，就地进行再生处理和利用</a:t>
                      </a:r>
                      <a:endParaRPr lang="zh-CN" sz="2000" b="1"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vMerge="1">
                  <a:tcPr/>
                </a:tc>
              </a:tr>
            </a:tbl>
          </a:graphicData>
        </a:graphic>
      </p:graphicFrame>
      <p:sp>
        <p:nvSpPr>
          <p:cNvPr id="5" name="矩形 4"/>
          <p:cNvSpPr/>
          <p:nvPr/>
        </p:nvSpPr>
        <p:spPr>
          <a:xfrm>
            <a:off x="139477" y="1006322"/>
            <a:ext cx="8856983" cy="830997"/>
          </a:xfrm>
          <a:prstGeom prst="rect">
            <a:avLst/>
          </a:prstGeom>
        </p:spPr>
        <p:txBody>
          <a:bodyPr wrap="square">
            <a:spAutoFit/>
          </a:bodyPr>
          <a:lstStyle/>
          <a:p>
            <a:pPr eaLnBrk="0" hangingPunct="0">
              <a:lnSpc>
                <a:spcPct val="150000"/>
              </a:lnSpc>
              <a:spcBef>
                <a:spcPct val="0"/>
              </a:spcBef>
            </a:pPr>
            <a:r>
              <a:rPr lang="en-US" altLang="zh-CN" sz="3200" b="1" dirty="0">
                <a:solidFill>
                  <a:srgbClr val="FF0000"/>
                </a:solidFill>
                <a:latin typeface="微软雅黑" panose="020B0503020204020204" pitchFamily="34" charset="-122"/>
                <a:ea typeface="微软雅黑" panose="020B0503020204020204" pitchFamily="34" charset="-122"/>
              </a:rPr>
              <a:t>1</a:t>
            </a:r>
            <a:r>
              <a:rPr lang="zh-CN" altLang="en-US" sz="3200" b="1" dirty="0">
                <a:solidFill>
                  <a:srgbClr val="FF0000"/>
                </a:solidFill>
                <a:latin typeface="微软雅黑" panose="020B0503020204020204" pitchFamily="34" charset="-122"/>
                <a:ea typeface="微软雅黑" panose="020B0503020204020204" pitchFamily="34" charset="-122"/>
              </a:rPr>
              <a:t>、再生水利用</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209798" y="1837319"/>
            <a:ext cx="8856983" cy="1005788"/>
          </a:xfrm>
          <a:prstGeom prst="rect">
            <a:avLst/>
          </a:prstGeom>
        </p:spPr>
        <p:txBody>
          <a:bodyPr wrap="square">
            <a:spAutoFit/>
          </a:bodyPr>
          <a:lstStyle/>
          <a:p>
            <a:pPr eaLnBrk="0" hangingPunct="0">
              <a:lnSpc>
                <a:spcPct val="130000"/>
              </a:lnSpc>
              <a:spcBef>
                <a:spcPct val="0"/>
              </a:spcBef>
            </a:pPr>
            <a:r>
              <a:rPr lang="zh-CN" altLang="en-US" sz="2400" b="1" dirty="0">
                <a:solidFill>
                  <a:srgbClr val="002060"/>
                </a:solidFill>
                <a:latin typeface="微软雅黑" panose="020B0503020204020204" pitchFamily="34" charset="-122"/>
                <a:ea typeface="微软雅黑" panose="020B0503020204020204" pitchFamily="34" charset="-122"/>
              </a:rPr>
              <a:t>    再生水利用分为集中型和分散型两种，主要用于工业、环境以及特定生活用水。</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（二）非常规水利用类型与方式</a:t>
            </a:r>
            <a:endParaRPr lang="zh-CN" altLang="en-US" sz="4000" b="1" dirty="0">
              <a:solidFill>
                <a:srgbClr val="FFFF00"/>
              </a:solidFill>
            </a:endParaRPr>
          </a:p>
        </p:txBody>
      </p:sp>
      <p:sp>
        <p:nvSpPr>
          <p:cNvPr id="5" name="矩形 4"/>
          <p:cNvSpPr/>
          <p:nvPr/>
        </p:nvSpPr>
        <p:spPr>
          <a:xfrm>
            <a:off x="139477" y="1006322"/>
            <a:ext cx="8856983" cy="830997"/>
          </a:xfrm>
          <a:prstGeom prst="rect">
            <a:avLst/>
          </a:prstGeom>
        </p:spPr>
        <p:txBody>
          <a:bodyPr wrap="square">
            <a:spAutoFit/>
          </a:bodyPr>
          <a:lstStyle/>
          <a:p>
            <a:pPr eaLnBrk="0" hangingPunct="0">
              <a:lnSpc>
                <a:spcPct val="150000"/>
              </a:lnSpc>
              <a:spcBef>
                <a:spcPct val="0"/>
              </a:spcBef>
            </a:pPr>
            <a:r>
              <a:rPr lang="en-US" altLang="zh-CN" sz="3200" b="1" dirty="0">
                <a:solidFill>
                  <a:srgbClr val="FF0000"/>
                </a:solidFill>
                <a:latin typeface="微软雅黑" panose="020B0503020204020204" pitchFamily="34" charset="-122"/>
                <a:ea typeface="微软雅黑" panose="020B0503020204020204" pitchFamily="34" charset="-122"/>
              </a:rPr>
              <a:t>2</a:t>
            </a:r>
            <a:r>
              <a:rPr lang="zh-CN" altLang="en-US" sz="3200" b="1" dirty="0">
                <a:solidFill>
                  <a:srgbClr val="FF0000"/>
                </a:solidFill>
                <a:latin typeface="微软雅黑" panose="020B0503020204020204" pitchFamily="34" charset="-122"/>
                <a:ea typeface="微软雅黑" panose="020B0503020204020204" pitchFamily="34" charset="-122"/>
              </a:rPr>
              <a:t>、海水利用</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287017" y="2194252"/>
            <a:ext cx="8856983" cy="1005788"/>
          </a:xfrm>
          <a:prstGeom prst="rect">
            <a:avLst/>
          </a:prstGeom>
        </p:spPr>
        <p:txBody>
          <a:bodyPr wrap="square">
            <a:spAutoFit/>
          </a:bodyPr>
          <a:lstStyle/>
          <a:p>
            <a:pPr eaLnBrk="0" hangingPunct="0">
              <a:lnSpc>
                <a:spcPct val="130000"/>
              </a:lnSpc>
              <a:spcBef>
                <a:spcPct val="0"/>
              </a:spcBef>
            </a:pPr>
            <a:r>
              <a:rPr lang="zh-CN" altLang="en-US" sz="2400" b="1" dirty="0">
                <a:solidFill>
                  <a:srgbClr val="002060"/>
                </a:solidFill>
                <a:latin typeface="微软雅黑" panose="020B0503020204020204" pitchFamily="34" charset="-122"/>
                <a:ea typeface="微软雅黑" panose="020B0503020204020204" pitchFamily="34" charset="-122"/>
              </a:rPr>
              <a:t>    海水直接利用和海水淡化是海水利用最为直接和重要的领域，海水综合利用，即从海水中提取化学元素、化学品及深加工等。</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graphicFrame>
        <p:nvGraphicFramePr>
          <p:cNvPr id="2" name="表格 1"/>
          <p:cNvGraphicFramePr>
            <a:graphicFrameLocks noGrp="1"/>
          </p:cNvGraphicFramePr>
          <p:nvPr/>
        </p:nvGraphicFramePr>
        <p:xfrm>
          <a:off x="319496" y="3861048"/>
          <a:ext cx="8496944" cy="2000252"/>
        </p:xfrm>
        <a:graphic>
          <a:graphicData uri="http://schemas.openxmlformats.org/drawingml/2006/table">
            <a:tbl>
              <a:tblPr firstRow="1" firstCol="1" lastRow="1" lastCol="1" bandRow="1" bandCol="1">
                <a:tableStyleId>{5C22544A-7EE6-4342-B048-85BDC9FD1C3A}</a:tableStyleId>
              </a:tblPr>
              <a:tblGrid>
                <a:gridCol w="1980964"/>
                <a:gridCol w="6515980"/>
              </a:tblGrid>
              <a:tr h="219075">
                <a:tc>
                  <a:txBody>
                    <a:bodyPr/>
                    <a:lstStyle/>
                    <a:p>
                      <a:pPr indent="127000" algn="ctr">
                        <a:lnSpc>
                          <a:spcPct val="150000"/>
                        </a:lnSpc>
                        <a:spcBef>
                          <a:spcPts val="125"/>
                        </a:spcBef>
                        <a:spcAft>
                          <a:spcPts val="0"/>
                        </a:spcAft>
                      </a:pPr>
                      <a:r>
                        <a:rPr lang="zh-CN" sz="2000" kern="100">
                          <a:solidFill>
                            <a:srgbClr val="026DCE"/>
                          </a:solidFill>
                          <a:effectLst/>
                          <a:latin typeface="黑体" panose="02010609060101010101" pitchFamily="49" charset="-122"/>
                          <a:ea typeface="黑体" panose="02010609060101010101" pitchFamily="49" charset="-122"/>
                        </a:rPr>
                        <a:t>分类</a:t>
                      </a:r>
                      <a:endParaRPr lang="zh-CN" sz="2400" kern="10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indent="127000" algn="ctr">
                        <a:lnSpc>
                          <a:spcPct val="150000"/>
                        </a:lnSpc>
                        <a:spcBef>
                          <a:spcPts val="125"/>
                        </a:spcBef>
                        <a:spcAft>
                          <a:spcPts val="0"/>
                        </a:spcAft>
                      </a:pPr>
                      <a:r>
                        <a:rPr lang="zh-CN" sz="2000" kern="100">
                          <a:solidFill>
                            <a:srgbClr val="026DCE"/>
                          </a:solidFill>
                          <a:effectLst/>
                          <a:latin typeface="黑体" panose="02010609060101010101" pitchFamily="49" charset="-122"/>
                          <a:ea typeface="黑体" panose="02010609060101010101" pitchFamily="49" charset="-122"/>
                        </a:rPr>
                        <a:t>基本特点</a:t>
                      </a:r>
                      <a:endParaRPr lang="zh-CN" sz="2400" kern="10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r>
              <a:tr h="219075">
                <a:tc>
                  <a:txBody>
                    <a:bodyPr/>
                    <a:lstStyle/>
                    <a:p>
                      <a:pPr indent="127000" algn="ctr">
                        <a:lnSpc>
                          <a:spcPct val="150000"/>
                        </a:lnSpc>
                        <a:spcBef>
                          <a:spcPts val="125"/>
                        </a:spcBef>
                        <a:spcAft>
                          <a:spcPts val="0"/>
                        </a:spcAft>
                      </a:pPr>
                      <a:r>
                        <a:rPr lang="zh-CN" sz="2000" kern="100" dirty="0">
                          <a:solidFill>
                            <a:srgbClr val="FF0000"/>
                          </a:solidFill>
                          <a:effectLst/>
                          <a:latin typeface="黑体" panose="02010609060101010101" pitchFamily="49" charset="-122"/>
                          <a:ea typeface="黑体" panose="02010609060101010101" pitchFamily="49" charset="-122"/>
                        </a:rPr>
                        <a:t>海水直接利用</a:t>
                      </a:r>
                      <a:endParaRPr lang="zh-CN" sz="2400"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marL="0" indent="0" algn="l">
                        <a:lnSpc>
                          <a:spcPct val="150000"/>
                        </a:lnSpc>
                        <a:spcBef>
                          <a:spcPts val="125"/>
                        </a:spcBef>
                        <a:spcAft>
                          <a:spcPts val="0"/>
                        </a:spcAft>
                      </a:pPr>
                      <a:r>
                        <a:rPr lang="zh-CN" sz="2000" kern="100" dirty="0">
                          <a:solidFill>
                            <a:srgbClr val="026DCE"/>
                          </a:solidFill>
                          <a:effectLst/>
                          <a:latin typeface="黑体" panose="02010609060101010101" pitchFamily="49" charset="-122"/>
                          <a:ea typeface="黑体" panose="02010609060101010101" pitchFamily="49" charset="-122"/>
                        </a:rPr>
                        <a:t>以海水为原水，替代淡水主要作为工业用水和大生活用水</a:t>
                      </a:r>
                      <a:endParaRPr lang="zh-CN" sz="2400"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r>
              <a:tr h="219075">
                <a:tc>
                  <a:txBody>
                    <a:bodyPr/>
                    <a:lstStyle/>
                    <a:p>
                      <a:pPr indent="127000" algn="ctr">
                        <a:lnSpc>
                          <a:spcPct val="150000"/>
                        </a:lnSpc>
                        <a:spcBef>
                          <a:spcPts val="125"/>
                        </a:spcBef>
                        <a:spcAft>
                          <a:spcPts val="0"/>
                        </a:spcAft>
                      </a:pPr>
                      <a:r>
                        <a:rPr lang="zh-CN" sz="2000" kern="100" dirty="0">
                          <a:solidFill>
                            <a:srgbClr val="FF0000"/>
                          </a:solidFill>
                          <a:effectLst/>
                          <a:latin typeface="黑体" panose="02010609060101010101" pitchFamily="49" charset="-122"/>
                          <a:ea typeface="黑体" panose="02010609060101010101" pitchFamily="49" charset="-122"/>
                        </a:rPr>
                        <a:t>海水淡化</a:t>
                      </a:r>
                      <a:endParaRPr lang="zh-CN" sz="2400"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marL="0" indent="0" algn="l">
                        <a:lnSpc>
                          <a:spcPct val="150000"/>
                        </a:lnSpc>
                        <a:spcBef>
                          <a:spcPts val="125"/>
                        </a:spcBef>
                        <a:spcAft>
                          <a:spcPts val="0"/>
                        </a:spcAft>
                      </a:pPr>
                      <a:r>
                        <a:rPr lang="zh-CN" sz="2000" kern="100" dirty="0">
                          <a:solidFill>
                            <a:srgbClr val="026DCE"/>
                          </a:solidFill>
                          <a:effectLst/>
                          <a:latin typeface="黑体" panose="02010609060101010101" pitchFamily="49" charset="-122"/>
                          <a:ea typeface="黑体" panose="02010609060101010101" pitchFamily="49" charset="-122"/>
                        </a:rPr>
                        <a:t>利用海水脱盐生产淡水的技术和过程</a:t>
                      </a:r>
                      <a:endParaRPr lang="zh-CN" sz="2400"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r>
              <a:tr h="219075">
                <a:tc>
                  <a:txBody>
                    <a:bodyPr/>
                    <a:lstStyle/>
                    <a:p>
                      <a:pPr indent="127000" algn="ctr">
                        <a:lnSpc>
                          <a:spcPct val="150000"/>
                        </a:lnSpc>
                        <a:spcBef>
                          <a:spcPts val="125"/>
                        </a:spcBef>
                        <a:spcAft>
                          <a:spcPts val="0"/>
                        </a:spcAft>
                      </a:pPr>
                      <a:r>
                        <a:rPr lang="zh-CN" sz="2000" kern="100" dirty="0">
                          <a:solidFill>
                            <a:srgbClr val="FF0000"/>
                          </a:solidFill>
                          <a:effectLst/>
                          <a:latin typeface="黑体" panose="02010609060101010101" pitchFamily="49" charset="-122"/>
                          <a:ea typeface="黑体" panose="02010609060101010101" pitchFamily="49" charset="-122"/>
                        </a:rPr>
                        <a:t>海水综合利用</a:t>
                      </a:r>
                      <a:endParaRPr lang="zh-CN" sz="2400" kern="100" dirty="0">
                        <a:solidFill>
                          <a:srgbClr val="FF0000"/>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c>
                  <a:txBody>
                    <a:bodyPr/>
                    <a:lstStyle/>
                    <a:p>
                      <a:pPr marL="0" indent="0" algn="l">
                        <a:lnSpc>
                          <a:spcPct val="150000"/>
                        </a:lnSpc>
                        <a:spcBef>
                          <a:spcPts val="125"/>
                        </a:spcBef>
                        <a:spcAft>
                          <a:spcPts val="0"/>
                        </a:spcAft>
                      </a:pPr>
                      <a:r>
                        <a:rPr lang="zh-CN" sz="2000" kern="100" dirty="0">
                          <a:solidFill>
                            <a:srgbClr val="026DCE"/>
                          </a:solidFill>
                          <a:effectLst/>
                          <a:latin typeface="黑体" panose="02010609060101010101" pitchFamily="49" charset="-122"/>
                          <a:ea typeface="黑体" panose="02010609060101010101" pitchFamily="49" charset="-122"/>
                        </a:rPr>
                        <a:t>从海水中提取化学元素、化学品及深加工等</a:t>
                      </a:r>
                      <a:endParaRPr lang="zh-CN" sz="2400" kern="100" dirty="0">
                        <a:solidFill>
                          <a:srgbClr val="026DCE"/>
                        </a:solidFill>
                        <a:effectLst/>
                        <a:latin typeface="黑体" panose="02010609060101010101" pitchFamily="49" charset="-122"/>
                        <a:ea typeface="黑体" panose="02010609060101010101" pitchFamily="49" charset="-122"/>
                      </a:endParaRPr>
                    </a:p>
                  </a:txBody>
                  <a:tcPr marL="68580" marR="68580" marT="0" marB="0" anchor="ctr">
                    <a:solidFill>
                      <a:schemeClr val="bg1">
                        <a:lumMod val="95000"/>
                      </a:schemeClr>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（二）非常规水利用类型与方式</a:t>
            </a:r>
            <a:endParaRPr lang="zh-CN" altLang="en-US" sz="4000" b="1" dirty="0">
              <a:solidFill>
                <a:srgbClr val="FFFF00"/>
              </a:solidFill>
            </a:endParaRPr>
          </a:p>
        </p:txBody>
      </p:sp>
      <p:sp>
        <p:nvSpPr>
          <p:cNvPr id="5" name="矩形 4"/>
          <p:cNvSpPr/>
          <p:nvPr/>
        </p:nvSpPr>
        <p:spPr>
          <a:xfrm>
            <a:off x="139477" y="1006322"/>
            <a:ext cx="8856983" cy="830997"/>
          </a:xfrm>
          <a:prstGeom prst="rect">
            <a:avLst/>
          </a:prstGeom>
        </p:spPr>
        <p:txBody>
          <a:bodyPr wrap="square">
            <a:spAutoFit/>
          </a:bodyPr>
          <a:lstStyle/>
          <a:p>
            <a:pPr eaLnBrk="0" hangingPunct="0">
              <a:lnSpc>
                <a:spcPct val="150000"/>
              </a:lnSpc>
              <a:spcBef>
                <a:spcPct val="0"/>
              </a:spcBef>
            </a:pPr>
            <a:r>
              <a:rPr lang="en-US" altLang="zh-CN" sz="3200" b="1" dirty="0">
                <a:solidFill>
                  <a:srgbClr val="FF0000"/>
                </a:solidFill>
                <a:latin typeface="微软雅黑" panose="020B0503020204020204" pitchFamily="34" charset="-122"/>
                <a:ea typeface="微软雅黑" panose="020B0503020204020204" pitchFamily="34" charset="-122"/>
              </a:rPr>
              <a:t>3</a:t>
            </a:r>
            <a:r>
              <a:rPr lang="zh-CN" altLang="en-US" sz="3200" b="1" dirty="0">
                <a:solidFill>
                  <a:srgbClr val="FF0000"/>
                </a:solidFill>
                <a:latin typeface="微软雅黑" panose="020B0503020204020204" pitchFamily="34" charset="-122"/>
                <a:ea typeface="微软雅黑" panose="020B0503020204020204" pitchFamily="34" charset="-122"/>
              </a:rPr>
              <a:t>、雨水利用</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6" name="矩形 5"/>
          <p:cNvSpPr/>
          <p:nvPr/>
        </p:nvSpPr>
        <p:spPr>
          <a:xfrm>
            <a:off x="139477" y="1678566"/>
            <a:ext cx="8856983" cy="1052596"/>
          </a:xfrm>
          <a:prstGeom prst="rect">
            <a:avLst/>
          </a:prstGeom>
        </p:spPr>
        <p:txBody>
          <a:bodyPr wrap="square">
            <a:spAutoFit/>
          </a:bodyPr>
          <a:lstStyle/>
          <a:p>
            <a:pPr eaLnBrk="0" hangingPunct="0">
              <a:lnSpc>
                <a:spcPct val="130000"/>
              </a:lnSpc>
              <a:spcBef>
                <a:spcPct val="0"/>
              </a:spcBef>
            </a:pPr>
            <a:r>
              <a:rPr lang="zh-CN" altLang="en-US" sz="2400" b="1" dirty="0">
                <a:solidFill>
                  <a:srgbClr val="002060"/>
                </a:solidFill>
                <a:latin typeface="微软雅黑" panose="020B0503020204020204" pitchFamily="34" charset="-122"/>
                <a:ea typeface="微软雅黑" panose="020B0503020204020204" pitchFamily="34" charset="-122"/>
              </a:rPr>
              <a:t>    雨水利用的方式主要包括雨水直接利用（回用）、雨水间接利用（渗透）以及雨水综合利用三大类。</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graphicFrame>
        <p:nvGraphicFramePr>
          <p:cNvPr id="3" name="表格 2"/>
          <p:cNvGraphicFramePr>
            <a:graphicFrameLocks noGrp="1"/>
          </p:cNvGraphicFramePr>
          <p:nvPr/>
        </p:nvGraphicFramePr>
        <p:xfrm>
          <a:off x="0" y="2731162"/>
          <a:ext cx="9144001" cy="3968082"/>
        </p:xfrm>
        <a:graphic>
          <a:graphicData uri="http://schemas.openxmlformats.org/drawingml/2006/table">
            <a:tbl>
              <a:tblPr firstRow="1" firstCol="1" lastRow="1" lastCol="1" bandRow="1" bandCol="1">
                <a:tableStyleId>{5C22544A-7EE6-4342-B048-85BDC9FD1C3A}</a:tableStyleId>
              </a:tblPr>
              <a:tblGrid>
                <a:gridCol w="1163277"/>
                <a:gridCol w="2016224"/>
                <a:gridCol w="2250577"/>
                <a:gridCol w="1810026"/>
                <a:gridCol w="1903897"/>
              </a:tblGrid>
              <a:tr h="186255">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分类</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gridSpan="3">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方式</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h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主要用途</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r>
              <a:tr h="186255">
                <a:tc rowSpan="9">
                  <a:txBody>
                    <a:bodyPr/>
                    <a:lstStyle/>
                    <a:p>
                      <a:pPr indent="127000" algn="ctr">
                        <a:lnSpc>
                          <a:spcPct val="150000"/>
                        </a:lnSpc>
                        <a:spcBef>
                          <a:spcPts val="125"/>
                        </a:spcBef>
                        <a:spcAft>
                          <a:spcPts val="0"/>
                        </a:spcAft>
                      </a:pPr>
                      <a:r>
                        <a:rPr lang="zh-CN" sz="1000" b="1" kern="100" dirty="0">
                          <a:solidFill>
                            <a:srgbClr val="FF0000"/>
                          </a:solidFill>
                          <a:effectLst/>
                          <a:latin typeface="黑体" panose="02010609060101010101" pitchFamily="49" charset="-122"/>
                          <a:ea typeface="黑体" panose="02010609060101010101" pitchFamily="49" charset="-122"/>
                        </a:rPr>
                        <a:t>雨水直接利用（回用）</a:t>
                      </a:r>
                      <a:endParaRPr lang="zh-CN" sz="1000" b="1" kern="100" dirty="0">
                        <a:solidFill>
                          <a:srgbClr val="FF0000"/>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rowSpan="4">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按区域功能不同</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grid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住宅区</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rowSpan="9">
                  <a:txBody>
                    <a:bodyPr/>
                    <a:lstStyle/>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绿化</a:t>
                      </a:r>
                      <a:endParaRPr lang="zh-CN" sz="1000" b="1" kern="100" dirty="0">
                        <a:solidFill>
                          <a:srgbClr val="026DCE"/>
                        </a:solidFill>
                        <a:effectLst/>
                        <a:latin typeface="黑体" panose="02010609060101010101" pitchFamily="49" charset="-122"/>
                        <a:ea typeface="黑体" panose="02010609060101010101" pitchFamily="49" charset="-122"/>
                      </a:endParaRPr>
                    </a:p>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喷洒道路</a:t>
                      </a:r>
                      <a:endParaRPr lang="zh-CN" sz="1000" b="1" kern="100" dirty="0">
                        <a:solidFill>
                          <a:srgbClr val="026DCE"/>
                        </a:solidFill>
                        <a:effectLst/>
                        <a:latin typeface="黑体" panose="02010609060101010101" pitchFamily="49" charset="-122"/>
                        <a:ea typeface="黑体" panose="02010609060101010101" pitchFamily="49" charset="-122"/>
                      </a:endParaRPr>
                    </a:p>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洗车</a:t>
                      </a:r>
                      <a:endParaRPr lang="zh-CN" sz="1000" b="1" kern="100" dirty="0">
                        <a:solidFill>
                          <a:srgbClr val="026DCE"/>
                        </a:solidFill>
                        <a:effectLst/>
                        <a:latin typeface="黑体" panose="02010609060101010101" pitchFamily="49" charset="-122"/>
                        <a:ea typeface="黑体" panose="02010609060101010101" pitchFamily="49" charset="-122"/>
                      </a:endParaRPr>
                    </a:p>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冲厕</a:t>
                      </a:r>
                      <a:endParaRPr lang="zh-CN" sz="1000" b="1" kern="100" dirty="0">
                        <a:solidFill>
                          <a:srgbClr val="026DCE"/>
                        </a:solidFill>
                        <a:effectLst/>
                        <a:latin typeface="黑体" panose="02010609060101010101" pitchFamily="49" charset="-122"/>
                        <a:ea typeface="黑体" panose="02010609060101010101" pitchFamily="49" charset="-122"/>
                      </a:endParaRPr>
                    </a:p>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循环冷却</a:t>
                      </a:r>
                      <a:endParaRPr lang="zh-CN" sz="1000" b="1" kern="100" dirty="0">
                        <a:solidFill>
                          <a:srgbClr val="026DCE"/>
                        </a:solidFill>
                        <a:effectLst/>
                        <a:latin typeface="黑体" panose="02010609060101010101" pitchFamily="49" charset="-122"/>
                        <a:ea typeface="黑体" panose="02010609060101010101" pitchFamily="49" charset="-122"/>
                      </a:endParaRPr>
                    </a:p>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消防</a:t>
                      </a:r>
                      <a:endParaRPr lang="zh-CN" sz="1000" b="1" kern="100" dirty="0">
                        <a:solidFill>
                          <a:srgbClr val="026DCE"/>
                        </a:solidFill>
                        <a:effectLst/>
                        <a:latin typeface="黑体" panose="02010609060101010101" pitchFamily="49" charset="-122"/>
                        <a:ea typeface="黑体" panose="02010609060101010101" pitchFamily="49" charset="-122"/>
                      </a:endParaRPr>
                    </a:p>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景观用水</a:t>
                      </a:r>
                      <a:endParaRPr lang="zh-CN" sz="1000" b="1" kern="100" dirty="0">
                        <a:solidFill>
                          <a:srgbClr val="026DCE"/>
                        </a:solidFill>
                        <a:effectLst/>
                        <a:latin typeface="黑体" panose="02010609060101010101" pitchFamily="49" charset="-122"/>
                        <a:ea typeface="黑体" panose="02010609060101010101" pitchFamily="49" charset="-122"/>
                      </a:endParaRPr>
                    </a:p>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其他</a:t>
                      </a:r>
                      <a:endParaRPr lang="zh-CN" sz="1000" b="1" kern="100" dirty="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r>
              <a:tr h="186255">
                <a:tc vMerge="1">
                  <a:tcPr/>
                </a:tc>
                <a:tc vMerge="1">
                  <a:tcPr/>
                </a:tc>
                <a:tc grid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工业区</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vMerge="1">
                  <a:tcPr/>
                </a:tc>
              </a:tr>
              <a:tr h="186255">
                <a:tc vMerge="1">
                  <a:tcPr/>
                </a:tc>
                <a:tc vMerge="1">
                  <a:tcPr/>
                </a:tc>
                <a:tc grid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公共场所</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vMerge="1">
                  <a:tcPr/>
                </a:tc>
              </a:tr>
              <a:tr h="186255">
                <a:tc vMerge="1">
                  <a:tcPr/>
                </a:tc>
                <a:tc vMerge="1">
                  <a:tcPr/>
                </a:tc>
                <a:tc grid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道路</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vMerge="1">
                  <a:tcPr/>
                </a:tc>
              </a:tr>
              <a:tr h="186255">
                <a:tc vMerge="1">
                  <a:tcPr/>
                </a:tc>
                <a:tc rowSpan="3">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按规模与集中程度不同</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集中式</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建筑群或区域整体</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186255">
                <a:tc vMerge="1">
                  <a:tcPr/>
                </a:tc>
                <a:tc v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分散式</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建筑单体雨水利用</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186255">
                <a:tc vMerge="1">
                  <a:tcPr/>
                </a:tc>
                <a:tc v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综合式</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集中与分散结合</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186255">
                <a:tc vMerge="1">
                  <a:tcPr/>
                </a:tc>
                <a:tc row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按主要构筑物和地面的相对关系</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grid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地上式</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vMerge="1">
                  <a:tcPr/>
                </a:tc>
              </a:tr>
              <a:tr h="249407">
                <a:tc vMerge="1">
                  <a:tcPr/>
                </a:tc>
                <a:tc vMerge="1">
                  <a:tcPr/>
                </a:tc>
                <a:tc grid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地下式</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vMerge="1">
                  <a:tcPr/>
                </a:tc>
              </a:tr>
              <a:tr h="186255">
                <a:tc rowSpan="7">
                  <a:txBody>
                    <a:bodyPr/>
                    <a:lstStyle/>
                    <a:p>
                      <a:pPr indent="127000" algn="ctr">
                        <a:lnSpc>
                          <a:spcPct val="150000"/>
                        </a:lnSpc>
                        <a:spcBef>
                          <a:spcPts val="125"/>
                        </a:spcBef>
                        <a:spcAft>
                          <a:spcPts val="0"/>
                        </a:spcAft>
                      </a:pPr>
                      <a:r>
                        <a:rPr lang="zh-CN" sz="1000" b="1" kern="100" dirty="0">
                          <a:solidFill>
                            <a:srgbClr val="FF0000"/>
                          </a:solidFill>
                          <a:effectLst/>
                          <a:latin typeface="黑体" panose="02010609060101010101" pitchFamily="49" charset="-122"/>
                          <a:ea typeface="黑体" panose="02010609060101010101" pitchFamily="49" charset="-122"/>
                        </a:rPr>
                        <a:t>雨水间接利用（渗透）</a:t>
                      </a:r>
                      <a:endParaRPr lang="zh-CN" sz="1000" b="1" kern="100" dirty="0">
                        <a:solidFill>
                          <a:srgbClr val="FF0000"/>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rowSpan="7">
                  <a:txBody>
                    <a:bodyPr/>
                    <a:lstStyle/>
                    <a:p>
                      <a:pPr indent="127000" algn="just">
                        <a:lnSpc>
                          <a:spcPct val="150000"/>
                        </a:lnSpc>
                        <a:spcBef>
                          <a:spcPts val="125"/>
                        </a:spcBef>
                        <a:spcAft>
                          <a:spcPts val="0"/>
                        </a:spcAft>
                      </a:pPr>
                      <a:r>
                        <a:rPr lang="en-US" sz="1000" b="1" kern="100">
                          <a:solidFill>
                            <a:srgbClr val="026DCE"/>
                          </a:solidFill>
                          <a:effectLst/>
                          <a:latin typeface="黑体" panose="02010609060101010101" pitchFamily="49" charset="-122"/>
                          <a:ea typeface="黑体" panose="02010609060101010101" pitchFamily="49" charset="-122"/>
                        </a:rPr>
                        <a:t>   </a:t>
                      </a:r>
                      <a:r>
                        <a:rPr lang="zh-CN" sz="1000" b="1" kern="100">
                          <a:solidFill>
                            <a:srgbClr val="026DCE"/>
                          </a:solidFill>
                          <a:effectLst/>
                          <a:latin typeface="黑体" panose="02010609060101010101" pitchFamily="49" charset="-122"/>
                          <a:ea typeface="黑体" panose="02010609060101010101" pitchFamily="49" charset="-122"/>
                        </a:rPr>
                        <a:t>按规模与集中程度不同</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rowSpan="2">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集中式</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干式深井回灌</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rowSpan="7">
                  <a:txBody>
                    <a:bodyPr/>
                    <a:lstStyle/>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渗透补充地下水</a:t>
                      </a:r>
                      <a:endParaRPr lang="zh-CN" sz="1000" b="1" kern="100" dirty="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r>
              <a:tr h="186255">
                <a:tc vMerge="1">
                  <a:tcPr/>
                </a:tc>
                <a:tc vMerge="1">
                  <a:tcPr/>
                </a:tc>
                <a:tc v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湿式深井回灌</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186255">
                <a:tc vMerge="1">
                  <a:tcPr/>
                </a:tc>
                <a:tc vMerge="1">
                  <a:tcPr/>
                </a:tc>
                <a:tc rowSpan="5">
                  <a:txBody>
                    <a:bodyPr/>
                    <a:lstStyle/>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分散式</a:t>
                      </a:r>
                      <a:endParaRPr lang="zh-CN" sz="1000" b="1" kern="100" dirty="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渗透检查井</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186255">
                <a:tc vMerge="1">
                  <a:tcPr/>
                </a:tc>
                <a:tc vMerge="1">
                  <a:tcPr/>
                </a:tc>
                <a:tc v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渗透管（沟）</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186255">
                <a:tc vMerge="1">
                  <a:tcPr/>
                </a:tc>
                <a:tc vMerge="1">
                  <a:tcPr/>
                </a:tc>
                <a:tc v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渗透池（塘）</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186255">
                <a:tc vMerge="1">
                  <a:tcPr/>
                </a:tc>
                <a:tc vMerge="1">
                  <a:tcPr/>
                </a:tc>
                <a:tc v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渗透地面</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338709">
                <a:tc vMerge="1">
                  <a:tcPr/>
                </a:tc>
                <a:tc vMerge="1">
                  <a:tcPr/>
                </a:tc>
                <a:tc vMerge="1">
                  <a:tcPr/>
                </a:tc>
                <a:tc>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低势绿化、雨水花园等</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vMerge="1">
                  <a:tcPr/>
                </a:tc>
              </a:tr>
              <a:tr h="397473">
                <a:tc>
                  <a:txBody>
                    <a:bodyPr/>
                    <a:lstStyle/>
                    <a:p>
                      <a:pPr indent="127000" algn="ctr">
                        <a:lnSpc>
                          <a:spcPct val="150000"/>
                        </a:lnSpc>
                        <a:spcBef>
                          <a:spcPts val="125"/>
                        </a:spcBef>
                        <a:spcAft>
                          <a:spcPts val="0"/>
                        </a:spcAft>
                      </a:pPr>
                      <a:r>
                        <a:rPr lang="zh-CN" sz="1000" b="1" kern="100" dirty="0">
                          <a:solidFill>
                            <a:srgbClr val="FF0000"/>
                          </a:solidFill>
                          <a:effectLst/>
                          <a:latin typeface="黑体" panose="02010609060101010101" pitchFamily="49" charset="-122"/>
                          <a:ea typeface="黑体" panose="02010609060101010101" pitchFamily="49" charset="-122"/>
                        </a:rPr>
                        <a:t>雨水综合利用</a:t>
                      </a:r>
                      <a:endParaRPr lang="zh-CN" sz="1000" b="1" kern="100" dirty="0">
                        <a:solidFill>
                          <a:srgbClr val="FF0000"/>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gridSpan="3">
                  <a:txBody>
                    <a:bodyPr/>
                    <a:lstStyle/>
                    <a:p>
                      <a:pPr indent="127000" algn="ctr">
                        <a:lnSpc>
                          <a:spcPct val="150000"/>
                        </a:lnSpc>
                        <a:spcBef>
                          <a:spcPts val="125"/>
                        </a:spcBef>
                        <a:spcAft>
                          <a:spcPts val="0"/>
                        </a:spcAft>
                      </a:pPr>
                      <a:r>
                        <a:rPr lang="zh-CN" sz="1000" b="1" kern="100">
                          <a:solidFill>
                            <a:srgbClr val="026DCE"/>
                          </a:solidFill>
                          <a:effectLst/>
                          <a:latin typeface="黑体" panose="02010609060101010101" pitchFamily="49" charset="-122"/>
                          <a:ea typeface="黑体" panose="02010609060101010101" pitchFamily="49" charset="-122"/>
                        </a:rPr>
                        <a:t>因地制宜、回用与渗透结合；利用与洪水控制结合；水量与污染物控制结合；利用与景观生态结合；</a:t>
                      </a:r>
                      <a:endParaRPr lang="zh-CN" sz="1000" b="1" kern="10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c hMerge="1">
                  <a:tcPr/>
                </a:tc>
                <a:tc hMerge="1">
                  <a:tcPr/>
                </a:tc>
                <a:tc>
                  <a:txBody>
                    <a:bodyPr/>
                    <a:lstStyle/>
                    <a:p>
                      <a:pPr indent="127000" algn="ctr">
                        <a:lnSpc>
                          <a:spcPct val="150000"/>
                        </a:lnSpc>
                        <a:spcBef>
                          <a:spcPts val="125"/>
                        </a:spcBef>
                        <a:spcAft>
                          <a:spcPts val="0"/>
                        </a:spcAft>
                      </a:pPr>
                      <a:r>
                        <a:rPr lang="zh-CN" sz="1000" b="1" kern="100" dirty="0">
                          <a:solidFill>
                            <a:srgbClr val="026DCE"/>
                          </a:solidFill>
                          <a:effectLst/>
                          <a:latin typeface="黑体" panose="02010609060101010101" pitchFamily="49" charset="-122"/>
                          <a:ea typeface="黑体" panose="02010609060101010101" pitchFamily="49" charset="-122"/>
                        </a:rPr>
                        <a:t>多用途、多层面、多目标</a:t>
                      </a:r>
                      <a:endParaRPr lang="zh-CN" sz="1000" b="1" kern="100" dirty="0">
                        <a:solidFill>
                          <a:srgbClr val="026DCE"/>
                        </a:solidFill>
                        <a:effectLst/>
                        <a:latin typeface="黑体" panose="02010609060101010101" pitchFamily="49" charset="-122"/>
                        <a:ea typeface="黑体" panose="02010609060101010101" pitchFamily="49" charset="-122"/>
                      </a:endParaRPr>
                    </a:p>
                  </a:txBody>
                  <a:tcPr marL="45260" marR="45260" marT="0" marB="0" anchor="ctr">
                    <a:solidFill>
                      <a:schemeClr val="bg1">
                        <a:lumMod val="95000"/>
                      </a:schemeClr>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4"/>
          <p:cNvSpPr/>
          <p:nvPr/>
        </p:nvSpPr>
        <p:spPr>
          <a:xfrm>
            <a:off x="5608916" y="0"/>
            <a:ext cx="3542795" cy="2651314"/>
          </a:xfrm>
          <a:prstGeom prst="rect">
            <a:avLst/>
          </a:prstGeom>
          <a:solidFill>
            <a:schemeClr val="accent6">
              <a:lumMod val="60000"/>
              <a:lumOff val="40000"/>
              <a:alpha val="69804"/>
            </a:schemeClr>
          </a:solidFill>
          <a:ln w="12700" cap="flat" cmpd="sng" algn="ctr">
            <a:noFill/>
            <a:prstDash val="solid"/>
            <a:miter lim="800000"/>
          </a:ln>
          <a:effectLst/>
        </p:spPr>
        <p:txBody>
          <a:bodyPr vert="horz" rtlCol="0" anchor="t"/>
          <a:lstStyle/>
          <a:p>
            <a:pPr algn="ctr"/>
            <a:endParaRPr lang="zh-CN" altLang="en-US" sz="3360" dirty="0">
              <a:solidFill>
                <a:schemeClr val="bg1"/>
              </a:solidFill>
              <a:latin typeface="方正粗宋简体"/>
              <a:ea typeface="方正粗宋简体"/>
            </a:endParaRPr>
          </a:p>
        </p:txBody>
      </p:sp>
      <p:sp>
        <p:nvSpPr>
          <p:cNvPr id="2" name="矩形 4"/>
          <p:cNvSpPr/>
          <p:nvPr/>
        </p:nvSpPr>
        <p:spPr>
          <a:xfrm>
            <a:off x="2357909" y="2651314"/>
            <a:ext cx="6786091" cy="1728192"/>
          </a:xfrm>
          <a:prstGeom prst="rect">
            <a:avLst/>
          </a:prstGeom>
          <a:solidFill>
            <a:srgbClr val="0072C6"/>
          </a:solidFill>
          <a:ln w="12700" cap="flat" cmpd="sng" algn="ctr">
            <a:noFill/>
            <a:prstDash val="solid"/>
            <a:miter lim="800000"/>
          </a:ln>
          <a:effectLst/>
        </p:spPr>
        <p:txBody>
          <a:bodyPr rtlCol="0" anchor="ctr"/>
          <a:lstStyle/>
          <a:p>
            <a:pPr algn="ctr"/>
            <a:r>
              <a:rPr lang="zh-CN" altLang="en-US" sz="4600" b="1" dirty="0">
                <a:solidFill>
                  <a:schemeClr val="bg1"/>
                </a:solidFill>
                <a:latin typeface="+mj-ea"/>
                <a:ea typeface="+mj-ea"/>
              </a:rPr>
              <a:t>中国非常规水利用的战略地位解析</a:t>
            </a:r>
            <a:endParaRPr lang="zh-CN" altLang="en-US" sz="4600" b="1" dirty="0">
              <a:solidFill>
                <a:schemeClr val="bg1"/>
              </a:solidFill>
              <a:latin typeface="+mj-ea"/>
              <a:ea typeface="+mj-ea"/>
            </a:endParaRPr>
          </a:p>
        </p:txBody>
      </p:sp>
      <p:sp>
        <p:nvSpPr>
          <p:cNvPr id="5" name="文本框 4"/>
          <p:cNvSpPr txBox="1"/>
          <p:nvPr/>
        </p:nvSpPr>
        <p:spPr>
          <a:xfrm>
            <a:off x="5695325" y="1355170"/>
            <a:ext cx="3456383" cy="830997"/>
          </a:xfrm>
          <a:prstGeom prst="rect">
            <a:avLst/>
          </a:prstGeom>
          <a:noFill/>
        </p:spPr>
        <p:txBody>
          <a:bodyPr wrap="square" rtlCol="0">
            <a:spAutoFit/>
          </a:bodyPr>
          <a:lstStyle/>
          <a:p>
            <a:pPr algn="ctr"/>
            <a:r>
              <a:rPr lang="zh-CN" altLang="en-US" sz="4800" b="1" dirty="0">
                <a:solidFill>
                  <a:schemeClr val="accent1"/>
                </a:solidFill>
                <a:latin typeface="微软雅黑" panose="020B0503020204020204" pitchFamily="34" charset="-122"/>
                <a:ea typeface="微软雅黑" panose="020B0503020204020204" pitchFamily="34" charset="-122"/>
              </a:rPr>
              <a:t>第二部分</a:t>
            </a:r>
            <a:endParaRPr lang="zh-CN" altLang="en-US" sz="4800" b="1" dirty="0">
              <a:solidFill>
                <a:schemeClr val="accent1"/>
              </a:solidFill>
              <a:latin typeface="Adobe Gothic Std B" panose="020B0800000000000000" pitchFamily="34" charset="-128"/>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4640"/>
          <a:stretch>
            <a:fillRect/>
          </a:stretch>
        </p:blipFill>
        <p:spPr>
          <a:xfrm>
            <a:off x="-7708" y="2651964"/>
            <a:ext cx="2388683" cy="1726891"/>
          </a:xfrm>
          <a:prstGeom prst="rect">
            <a:avLst/>
          </a:prstGeom>
        </p:spPr>
      </p:pic>
      <p:sp>
        <p:nvSpPr>
          <p:cNvPr id="10" name="矩形 4"/>
          <p:cNvSpPr/>
          <p:nvPr/>
        </p:nvSpPr>
        <p:spPr>
          <a:xfrm>
            <a:off x="-7707" y="4378855"/>
            <a:ext cx="2388683" cy="2479145"/>
          </a:xfrm>
          <a:prstGeom prst="rect">
            <a:avLst/>
          </a:prstGeom>
          <a:solidFill>
            <a:schemeClr val="accent5">
              <a:lumMod val="40000"/>
              <a:lumOff val="60000"/>
              <a:alpha val="70000"/>
            </a:schemeClr>
          </a:solidFill>
          <a:ln w="12700" cap="flat" cmpd="sng" algn="ctr">
            <a:noFill/>
            <a:prstDash val="solid"/>
            <a:miter lim="800000"/>
          </a:ln>
          <a:effectLst/>
        </p:spPr>
        <p:txBody>
          <a:bodyPr vert="horz" rtlCol="0" anchor="t"/>
          <a:lstStyle/>
          <a:p>
            <a:pPr algn="ctr"/>
            <a:endParaRPr lang="zh-CN" altLang="en-US" sz="3360" dirty="0">
              <a:solidFill>
                <a:schemeClr val="bg1"/>
              </a:solidFill>
              <a:latin typeface="方正粗宋简体"/>
              <a:ea typeface="方正粗宋简体"/>
            </a:endParaRPr>
          </a:p>
        </p:txBody>
      </p:sp>
      <p:sp>
        <p:nvSpPr>
          <p:cNvPr id="4" name="矩形 3"/>
          <p:cNvSpPr/>
          <p:nvPr/>
        </p:nvSpPr>
        <p:spPr>
          <a:xfrm>
            <a:off x="3275856" y="4897963"/>
            <a:ext cx="5251060" cy="757130"/>
          </a:xfrm>
          <a:prstGeom prst="rect">
            <a:avLst/>
          </a:prstGeom>
        </p:spPr>
        <p:txBody>
          <a:bodyPr wrap="square">
            <a:spAutoFit/>
          </a:bodyPr>
          <a:lstStyle/>
          <a:p>
            <a:endParaRPr lang="zh-CN" altLang="en-US" sz="432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zh-CN" altLang="en-US" sz="4000" b="1" dirty="0">
                <a:solidFill>
                  <a:srgbClr val="FFFF00"/>
                </a:solidFill>
                <a:latin typeface="Franklin Gothic Medium" panose="020B0603020102020204"/>
                <a:ea typeface="微软雅黑" panose="020B0503020204020204" pitchFamily="34" charset="-122"/>
              </a:rPr>
              <a:t>（一）</a:t>
            </a: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国家供水安全保障的需求</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11" name="文本框 10"/>
          <p:cNvSpPr txBox="1"/>
          <p:nvPr/>
        </p:nvSpPr>
        <p:spPr>
          <a:xfrm>
            <a:off x="319674" y="980728"/>
            <a:ext cx="8612158" cy="743345"/>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1</a:t>
            </a:r>
            <a:r>
              <a:rPr kumimoji="0" lang="zh-CN" altLang="en-US"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、水资源短缺成为影响国家安全的重要因素</a:t>
            </a:r>
            <a:endParaRPr kumimoji="0" lang="en-US" altLang="zh-CN"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7" name="직사각형 100"/>
          <p:cNvSpPr/>
          <p:nvPr/>
        </p:nvSpPr>
        <p:spPr bwMode="auto">
          <a:xfrm>
            <a:off x="107505" y="1908148"/>
            <a:ext cx="8855844" cy="1852916"/>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342900" marR="0" lvl="0" indent="-342900" algn="l" defTabSz="1097280" rtl="0" eaLnBrk="1" fontAlgn="auto" latinLnBrk="1" hangingPunct="1">
              <a:lnSpc>
                <a:spcPct val="170000"/>
              </a:lnSpc>
              <a:spcBef>
                <a:spcPts val="0"/>
              </a:spcBef>
              <a:spcAft>
                <a:spcPts val="0"/>
              </a:spcAft>
              <a:buClrTx/>
              <a:buSzTx/>
              <a:buFont typeface="Wingdings" panose="05000000000000000000" pitchFamily="2" charset="2"/>
              <a:buChar char="Ø"/>
              <a:defRPr/>
            </a:pPr>
            <a:r>
              <a:rPr kumimoji="0" lang="zh-CN" altLang="en-US" sz="24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rPr>
              <a:t>全国正常年份缺水约</a:t>
            </a:r>
            <a:r>
              <a:rPr kumimoji="0" lang="en-US" altLang="zh-CN" sz="24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rPr>
              <a:t>500</a:t>
            </a:r>
            <a:r>
              <a:rPr kumimoji="0" lang="zh-CN" altLang="en-US" sz="24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rPr>
              <a:t>亿方，海河、黄河、辽河、西北和东部沿海城市等地缺水严重，缺水范围在蔓延。</a:t>
            </a:r>
            <a:endParaRPr kumimoji="0" lang="en-US" altLang="zh-CN" sz="24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endParaRPr>
          </a:p>
        </p:txBody>
      </p:sp>
      <p:pic>
        <p:nvPicPr>
          <p:cNvPr id="8" name="Picture 8" descr="D:\2009年新开展工作\绘图\附图5-11修改后\附图5-11提交图片\附图10 现状水平年全国水资源供需分析成果图（P=50%）.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58489" y="3913349"/>
            <a:ext cx="3567264" cy="249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2"/>
          <a:stretch>
            <a:fillRect/>
          </a:stretch>
        </p:blipFill>
        <p:spPr>
          <a:xfrm>
            <a:off x="5220072" y="3913349"/>
            <a:ext cx="2520280" cy="2465137"/>
          </a:xfrm>
          <a:prstGeom prst="rect">
            <a:avLst/>
          </a:prstGeom>
          <a:solidFill>
            <a:schemeClr val="bg1"/>
          </a:solid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XIAQIN~1\appdata\roaming\360se6\USERDA~1\Temp\1C6F65~1.JPG"/>
          <p:cNvPicPr/>
          <p:nvPr/>
        </p:nvPicPr>
        <p:blipFill>
          <a:blip r:embed="rId1"/>
          <a:srcRect/>
          <a:stretch>
            <a:fillRect/>
          </a:stretch>
        </p:blipFill>
        <p:spPr bwMode="auto">
          <a:xfrm>
            <a:off x="125976" y="4149080"/>
            <a:ext cx="2916324" cy="2040000"/>
          </a:xfrm>
          <a:prstGeom prst="rect">
            <a:avLst/>
          </a:prstGeom>
          <a:noFill/>
          <a:ln w="9525">
            <a:noFill/>
            <a:miter lim="800000"/>
            <a:headEnd/>
            <a:tailEnd/>
          </a:ln>
        </p:spPr>
      </p:pic>
      <p:pic>
        <p:nvPicPr>
          <p:cNvPr id="4" name="图片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6008" y="4017646"/>
            <a:ext cx="3150000" cy="2302868"/>
          </a:xfrm>
          <a:prstGeom prst="rect">
            <a:avLst/>
          </a:prstGeom>
          <a:solidFill>
            <a:schemeClr val="bg1"/>
          </a:solidFill>
          <a:ln>
            <a:noFill/>
          </a:ln>
        </p:spPr>
      </p:pic>
      <p:pic>
        <p:nvPicPr>
          <p:cNvPr id="5" name="图片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2300" y="4149080"/>
            <a:ext cx="3000000" cy="2305000"/>
          </a:xfrm>
          <a:prstGeom prst="rect">
            <a:avLst/>
          </a:prstGeom>
          <a:solidFill>
            <a:schemeClr val="bg1"/>
          </a:solidFill>
          <a:ln>
            <a:noFill/>
          </a:ln>
        </p:spPr>
      </p:pic>
      <p:sp>
        <p:nvSpPr>
          <p:cNvPr id="6"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lvl="0"/>
            <a:r>
              <a:rPr lang="zh-CN" altLang="en-US" sz="4000" b="1" dirty="0">
                <a:solidFill>
                  <a:srgbClr val="FFFF00"/>
                </a:solidFill>
              </a:rPr>
              <a:t>（一）</a:t>
            </a: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国家供水安全保障的需求</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7" name="文本框 6"/>
          <p:cNvSpPr txBox="1"/>
          <p:nvPr/>
        </p:nvSpPr>
        <p:spPr>
          <a:xfrm>
            <a:off x="319674" y="980728"/>
            <a:ext cx="8612158" cy="1569660"/>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2</a:t>
            </a:r>
            <a:r>
              <a:rPr kumimoji="0" lang="zh-CN" altLang="en-US"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、未来城市发展、粮食安全保障、能源基地建设等带来用水需求的进一步增长</a:t>
            </a:r>
            <a:endParaRPr kumimoji="0" lang="en-US" altLang="zh-CN"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8" name="직사각형 100"/>
          <p:cNvSpPr/>
          <p:nvPr/>
        </p:nvSpPr>
        <p:spPr bwMode="auto">
          <a:xfrm>
            <a:off x="107505" y="2504193"/>
            <a:ext cx="8855844" cy="924807"/>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1097280" rtl="0" eaLnBrk="1" fontAlgn="auto" latinLnBrk="1" hangingPunct="1">
              <a:lnSpc>
                <a:spcPct val="170000"/>
              </a:lnSpc>
              <a:spcBef>
                <a:spcPts val="0"/>
              </a:spcBef>
              <a:spcAft>
                <a:spcPts val="0"/>
              </a:spcAft>
              <a:buClrTx/>
              <a:buSzTx/>
              <a:buFontTx/>
              <a:buNone/>
              <a:defRPr/>
            </a:pPr>
            <a:r>
              <a:rPr kumimoji="0" lang="zh-CN" altLang="en-US" sz="24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rPr>
              <a:t>    另一方面社会经济用水受水资源开发利用红线的刚性约束，新水取用量严格限制。</a:t>
            </a:r>
            <a:endParaRPr kumimoji="0" lang="en-US" altLang="zh-CN" sz="24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lvl="0"/>
            <a:r>
              <a:rPr lang="zh-CN" altLang="en-US" sz="4000" b="1" dirty="0">
                <a:solidFill>
                  <a:srgbClr val="FFFF00"/>
                </a:solidFill>
              </a:rPr>
              <a:t>（一）</a:t>
            </a: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国家供水安全保障的需求</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11" name="文本框 10"/>
          <p:cNvSpPr txBox="1"/>
          <p:nvPr/>
        </p:nvSpPr>
        <p:spPr>
          <a:xfrm>
            <a:off x="319674" y="980728"/>
            <a:ext cx="8612158" cy="830997"/>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3</a:t>
            </a:r>
            <a:r>
              <a:rPr kumimoji="0" lang="zh-CN" altLang="en-US"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、解决水资源短缺问题的两大路径</a:t>
            </a:r>
            <a:endParaRPr kumimoji="0" lang="en-US" altLang="zh-CN" sz="32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7" name="직사각형 100"/>
          <p:cNvSpPr/>
          <p:nvPr/>
        </p:nvSpPr>
        <p:spPr bwMode="auto">
          <a:xfrm>
            <a:off x="319674" y="2050113"/>
            <a:ext cx="3681535" cy="1230384"/>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1097280" rtl="0" eaLnBrk="1" fontAlgn="auto" latinLnBrk="1" hangingPunct="1">
              <a:lnSpc>
                <a:spcPct val="170000"/>
              </a:lnSpc>
              <a:spcBef>
                <a:spcPts val="0"/>
              </a:spcBef>
              <a:spcAft>
                <a:spcPts val="0"/>
              </a:spcAft>
              <a:buClrTx/>
              <a:buSzTx/>
              <a:buFontTx/>
              <a:buNone/>
              <a:defRPr/>
            </a:pPr>
            <a:r>
              <a:rPr kumimoji="0" lang="zh-CN" altLang="en-US" sz="36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rPr>
              <a:t>非常规水利用</a:t>
            </a:r>
            <a:endParaRPr kumimoji="0" lang="zh-CN" altLang="en-US" sz="36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endParaRPr>
          </a:p>
        </p:txBody>
      </p:sp>
      <p:sp>
        <p:nvSpPr>
          <p:cNvPr id="6" name="椭圆 5"/>
          <p:cNvSpPr/>
          <p:nvPr/>
        </p:nvSpPr>
        <p:spPr>
          <a:xfrm>
            <a:off x="5399936" y="3218130"/>
            <a:ext cx="3144838" cy="2909887"/>
          </a:xfrm>
          <a:prstGeom prst="ellipse">
            <a:avLst/>
          </a:prstGeom>
          <a:solidFill>
            <a:srgbClr val="FFFFFF"/>
          </a:solidFill>
          <a:ln w="101600" cap="flat" cmpd="sng" algn="ctr">
            <a:solidFill>
              <a:srgbClr val="FF0000"/>
            </a:solidFill>
            <a:prstDash val="sysDash"/>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sp>
        <p:nvSpPr>
          <p:cNvPr id="8" name="椭圆 7"/>
          <p:cNvSpPr/>
          <p:nvPr/>
        </p:nvSpPr>
        <p:spPr>
          <a:xfrm>
            <a:off x="599336" y="3559442"/>
            <a:ext cx="2209800" cy="2133600"/>
          </a:xfrm>
          <a:prstGeom prst="ellipse">
            <a:avLst/>
          </a:prstGeom>
          <a:solidFill>
            <a:srgbClr val="FFFFFF"/>
          </a:solidFill>
          <a:ln w="101600" cap="flat" cmpd="sng" algn="ctr">
            <a:solidFill>
              <a:srgbClr val="00B050"/>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sp>
        <p:nvSpPr>
          <p:cNvPr id="9" name="椭圆 8"/>
          <p:cNvSpPr/>
          <p:nvPr/>
        </p:nvSpPr>
        <p:spPr>
          <a:xfrm>
            <a:off x="893024" y="3838842"/>
            <a:ext cx="1611312" cy="1549400"/>
          </a:xfrm>
          <a:prstGeom prst="ellipse">
            <a:avLst/>
          </a:prstGeom>
          <a:solidFill>
            <a:srgbClr val="FFFFFF"/>
          </a:solidFill>
          <a:ln w="101600" cap="flat" cmpd="sng" algn="ctr">
            <a:solidFill>
              <a:srgbClr val="00B0F0"/>
            </a:solidFill>
            <a:prstDash val="sysDash"/>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供给</a:t>
            </a:r>
            <a:endParaRPr kumimoji="0" lang="zh-CN" altLang="en-US" sz="2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10" name="组合 9"/>
          <p:cNvGrpSpPr/>
          <p:nvPr/>
        </p:nvGrpSpPr>
        <p:grpSpPr bwMode="auto">
          <a:xfrm>
            <a:off x="5685686" y="3272105"/>
            <a:ext cx="2808288" cy="2224087"/>
            <a:chOff x="5584827" y="3599543"/>
            <a:chExt cx="2807050" cy="2222803"/>
          </a:xfrm>
        </p:grpSpPr>
        <p:sp>
          <p:nvSpPr>
            <p:cNvPr id="12" name="燕尾形箭头 11"/>
            <p:cNvSpPr/>
            <p:nvPr/>
          </p:nvSpPr>
          <p:spPr>
            <a:xfrm rot="5400000">
              <a:off x="6672603" y="3663784"/>
              <a:ext cx="358568" cy="230087"/>
            </a:xfrm>
            <a:prstGeom prst="notched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5400" cap="flat" cmpd="sng" algn="ctr">
              <a:solidFill>
                <a:srgbClr val="2D2D8A">
                  <a:lumMod val="60000"/>
                  <a:lumOff val="40000"/>
                </a:srgbClr>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sp>
          <p:nvSpPr>
            <p:cNvPr id="13" name="燕尾形箭头 12"/>
            <p:cNvSpPr/>
            <p:nvPr/>
          </p:nvSpPr>
          <p:spPr>
            <a:xfrm rot="11091898">
              <a:off x="8017392" y="4886262"/>
              <a:ext cx="374485" cy="218949"/>
            </a:xfrm>
            <a:prstGeom prst="notched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5400" cap="flat" cmpd="sng" algn="ctr">
              <a:solidFill>
                <a:srgbClr val="2D2D8A">
                  <a:lumMod val="60000"/>
                  <a:lumOff val="40000"/>
                </a:srgbClr>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sp>
          <p:nvSpPr>
            <p:cNvPr id="14" name="燕尾形箭头 13"/>
            <p:cNvSpPr/>
            <p:nvPr/>
          </p:nvSpPr>
          <p:spPr>
            <a:xfrm rot="19011813">
              <a:off x="5584827" y="5574839"/>
              <a:ext cx="380832" cy="247507"/>
            </a:xfrm>
            <a:prstGeom prst="notched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5400" cap="flat" cmpd="sng" algn="ctr">
              <a:solidFill>
                <a:srgbClr val="2D2D8A">
                  <a:lumMod val="60000"/>
                  <a:lumOff val="40000"/>
                </a:srgbClr>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grpSp>
      <p:grpSp>
        <p:nvGrpSpPr>
          <p:cNvPr id="15" name="组合 14"/>
          <p:cNvGrpSpPr/>
          <p:nvPr/>
        </p:nvGrpSpPr>
        <p:grpSpPr bwMode="auto">
          <a:xfrm>
            <a:off x="810474" y="3575317"/>
            <a:ext cx="1960562" cy="1747838"/>
            <a:chOff x="1237121" y="3902444"/>
            <a:chExt cx="2075353" cy="1875612"/>
          </a:xfrm>
        </p:grpSpPr>
        <p:sp>
          <p:nvSpPr>
            <p:cNvPr id="16" name="燕尾形箭头 15"/>
            <p:cNvSpPr/>
            <p:nvPr/>
          </p:nvSpPr>
          <p:spPr>
            <a:xfrm rot="16200000">
              <a:off x="2051384" y="3911600"/>
              <a:ext cx="235090" cy="216777"/>
            </a:xfrm>
            <a:prstGeom prst="notched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5400" cap="flat" cmpd="sng" algn="ctr">
              <a:solidFill>
                <a:srgbClr val="2D2D8A">
                  <a:lumMod val="60000"/>
                  <a:lumOff val="40000"/>
                </a:srgbClr>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sp>
          <p:nvSpPr>
            <p:cNvPr id="17" name="燕尾形箭头 16"/>
            <p:cNvSpPr/>
            <p:nvPr/>
          </p:nvSpPr>
          <p:spPr>
            <a:xfrm rot="189359">
              <a:off x="3038561" y="4985903"/>
              <a:ext cx="273913" cy="219759"/>
            </a:xfrm>
            <a:prstGeom prst="notched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5400" cap="flat" cmpd="sng" algn="ctr">
              <a:solidFill>
                <a:srgbClr val="2D2D8A">
                  <a:lumMod val="60000"/>
                  <a:lumOff val="40000"/>
                </a:srgbClr>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sp>
          <p:nvSpPr>
            <p:cNvPr id="18" name="燕尾形箭头 17"/>
            <p:cNvSpPr/>
            <p:nvPr/>
          </p:nvSpPr>
          <p:spPr>
            <a:xfrm rot="8467480">
              <a:off x="1237121" y="5486748"/>
              <a:ext cx="257108" cy="291308"/>
            </a:xfrm>
            <a:prstGeom prst="notchedRightArrow">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w="25400" cap="flat" cmpd="sng" algn="ctr">
              <a:solidFill>
                <a:srgbClr val="2D2D8A">
                  <a:lumMod val="60000"/>
                  <a:lumOff val="40000"/>
                </a:srgbClr>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FFFFFF"/>
                </a:solidFill>
                <a:effectLst/>
                <a:uLnTx/>
                <a:uFillTx/>
                <a:latin typeface="幼圆" panose="02010509060101010101" charset="-122"/>
                <a:ea typeface="幼圆" panose="02010509060101010101" charset="-122"/>
                <a:cs typeface="+mn-cs"/>
              </a:endParaRPr>
            </a:p>
          </p:txBody>
        </p:sp>
      </p:grpSp>
      <p:sp>
        <p:nvSpPr>
          <p:cNvPr id="19" name="椭圆 18"/>
          <p:cNvSpPr/>
          <p:nvPr/>
        </p:nvSpPr>
        <p:spPr>
          <a:xfrm>
            <a:off x="5876186" y="3635642"/>
            <a:ext cx="2209800" cy="2133600"/>
          </a:xfrm>
          <a:prstGeom prst="ellipse">
            <a:avLst/>
          </a:prstGeom>
          <a:solidFill>
            <a:srgbClr val="FFFFFF"/>
          </a:solidFill>
          <a:ln w="101600" cap="flat" cmpd="sng" algn="ctr">
            <a:solidFill>
              <a:srgbClr val="00B050"/>
            </a:solidFill>
            <a:prstDash val="solid"/>
          </a:ln>
          <a:effectLst/>
        </p:spPr>
        <p:txBody>
          <a:bodyPr anchor="ct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srgbClr val="000000"/>
              </a:solidFill>
              <a:effectLst/>
              <a:uLnTx/>
              <a:uFillTx/>
              <a:latin typeface="幼圆" panose="02010509060101010101" charset="-122"/>
              <a:ea typeface="幼圆" panose="02010509060101010101" charset="-122"/>
              <a:cs typeface="+mn-cs"/>
            </a:endParaRPr>
          </a:p>
        </p:txBody>
      </p:sp>
      <p:sp>
        <p:nvSpPr>
          <p:cNvPr id="20" name="TextBox 20"/>
          <p:cNvSpPr txBox="1">
            <a:spLocks noChangeArrowheads="1"/>
          </p:cNvSpPr>
          <p:nvPr/>
        </p:nvSpPr>
        <p:spPr bwMode="auto">
          <a:xfrm>
            <a:off x="6501661" y="4473842"/>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097280"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需求</a:t>
            </a:r>
            <a:endParaRPr kumimoji="0" lang="zh-CN" altLang="en-US"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21" name="组合 20"/>
          <p:cNvGrpSpPr/>
          <p:nvPr/>
        </p:nvGrpSpPr>
        <p:grpSpPr bwMode="auto">
          <a:xfrm>
            <a:off x="3180611" y="3788042"/>
            <a:ext cx="1914525" cy="1652588"/>
            <a:chOff x="3191329" y="4114800"/>
            <a:chExt cx="1914071" cy="1652028"/>
          </a:xfrm>
        </p:grpSpPr>
        <p:sp>
          <p:nvSpPr>
            <p:cNvPr id="22" name="右箭头 21"/>
            <p:cNvSpPr/>
            <p:nvPr/>
          </p:nvSpPr>
          <p:spPr bwMode="auto">
            <a:xfrm>
              <a:off x="3191329" y="4114800"/>
              <a:ext cx="390432" cy="1652028"/>
            </a:xfrm>
            <a:prstGeom prst="rightArrow">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000000"/>
                </a:solidFill>
                <a:effectLst/>
                <a:uLnTx/>
                <a:uFillTx/>
                <a:latin typeface="Franklin Gothic Medium" panose="020B0603020102020204"/>
                <a:ea typeface="微软雅黑" panose="020B0503020204020204" pitchFamily="34" charset="-122"/>
                <a:cs typeface="+mn-cs"/>
              </a:endParaRPr>
            </a:p>
          </p:txBody>
        </p:sp>
        <p:sp>
          <p:nvSpPr>
            <p:cNvPr id="23" name="左箭头 22"/>
            <p:cNvSpPr/>
            <p:nvPr/>
          </p:nvSpPr>
          <p:spPr bwMode="auto">
            <a:xfrm>
              <a:off x="4683225" y="4190974"/>
              <a:ext cx="422175" cy="1574266"/>
            </a:xfrm>
            <a:prstGeom prst="leftArrow">
              <a:avLst/>
            </a:pr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600" b="1" i="0" u="none" strike="noStrike" kern="0" cap="none" spc="0" normalizeH="0" baseline="0" noProof="0">
                <a:ln>
                  <a:noFill/>
                </a:ln>
                <a:solidFill>
                  <a:srgbClr val="000000"/>
                </a:solidFill>
                <a:effectLst/>
                <a:uLnTx/>
                <a:uFillTx/>
                <a:latin typeface="Franklin Gothic Medium" panose="020B0603020102020204"/>
                <a:ea typeface="微软雅黑" panose="020B0503020204020204" pitchFamily="34" charset="-122"/>
                <a:cs typeface="+mn-cs"/>
              </a:endParaRPr>
            </a:p>
          </p:txBody>
        </p:sp>
      </p:grpSp>
      <p:sp>
        <p:nvSpPr>
          <p:cNvPr id="24" name="TextBox 25"/>
          <p:cNvSpPr txBox="1">
            <a:spLocks noChangeArrowheads="1"/>
          </p:cNvSpPr>
          <p:nvPr/>
        </p:nvSpPr>
        <p:spPr bwMode="auto">
          <a:xfrm>
            <a:off x="3799736" y="3635642"/>
            <a:ext cx="7254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097280" rtl="0" eaLnBrk="1" fontAlgn="auto" latinLnBrk="0" hangingPunct="1">
              <a:lnSpc>
                <a:spcPct val="100000"/>
              </a:lnSpc>
              <a:spcBef>
                <a:spcPct val="0"/>
              </a:spcBef>
              <a:spcAft>
                <a:spcPts val="0"/>
              </a:spcAft>
              <a:buClrTx/>
              <a:buSzTx/>
              <a:buFontTx/>
              <a:buNone/>
              <a:defRPr/>
            </a:pPr>
            <a:r>
              <a:rPr kumimoji="0" lang="zh-CN" altLang="en-US" sz="3600" b="1" i="0" u="none" strike="noStrike" kern="1200" cap="none" spc="0" normalizeH="0" baseline="0" noProof="0">
                <a:ln>
                  <a:noFill/>
                </a:ln>
                <a:solidFill>
                  <a:srgbClr val="0066FF"/>
                </a:solidFill>
                <a:effectLst/>
                <a:uLnTx/>
                <a:uFillTx/>
                <a:latin typeface="微软雅黑" panose="020B0503020204020204" pitchFamily="34" charset="-122"/>
                <a:ea typeface="微软雅黑" panose="020B0503020204020204" pitchFamily="34" charset="-122"/>
                <a:cs typeface="+mn-cs"/>
              </a:rPr>
              <a:t>供需协同</a:t>
            </a:r>
            <a:endParaRPr kumimoji="0" lang="zh-CN" altLang="en-US" sz="3600" b="1" i="0" u="none" strike="noStrike" kern="1200" cap="none" spc="0" normalizeH="0" baseline="0" noProof="0">
              <a:ln>
                <a:noFill/>
              </a:ln>
              <a:solidFill>
                <a:srgbClr val="0066FF"/>
              </a:solidFill>
              <a:effectLst/>
              <a:uLnTx/>
              <a:uFillTx/>
              <a:latin typeface="微软雅黑" panose="020B0503020204020204" pitchFamily="34" charset="-122"/>
              <a:ea typeface="微软雅黑" panose="020B0503020204020204" pitchFamily="34" charset="-122"/>
              <a:cs typeface="+mn-cs"/>
            </a:endParaRPr>
          </a:p>
        </p:txBody>
      </p:sp>
      <p:sp>
        <p:nvSpPr>
          <p:cNvPr id="26" name="직사각형 100"/>
          <p:cNvSpPr/>
          <p:nvPr/>
        </p:nvSpPr>
        <p:spPr bwMode="auto">
          <a:xfrm>
            <a:off x="6393691" y="1957265"/>
            <a:ext cx="1937293" cy="766418"/>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1097280" rtl="0" eaLnBrk="1" fontAlgn="auto" latinLnBrk="1" hangingPunct="1">
              <a:lnSpc>
                <a:spcPct val="170000"/>
              </a:lnSpc>
              <a:spcBef>
                <a:spcPts val="0"/>
              </a:spcBef>
              <a:spcAft>
                <a:spcPts val="0"/>
              </a:spcAft>
              <a:buClrTx/>
              <a:buSzTx/>
              <a:buFontTx/>
              <a:buNone/>
              <a:defRPr/>
            </a:pPr>
            <a:r>
              <a:rPr kumimoji="0" lang="zh-CN" altLang="en-US" sz="36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rPr>
              <a:t>节水</a:t>
            </a:r>
            <a:endParaRPr kumimoji="0" lang="zh-CN" altLang="en-US" sz="3600" b="1" i="0" u="none" strike="noStrike" kern="0" cap="none" spc="0" normalizeH="0" baseline="0" noProof="0" dirty="0">
              <a:ln w="3175">
                <a:noFill/>
              </a:ln>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out)">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500"/>
                                        <p:tgtEl>
                                          <p:spTgt spid="1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9" grpId="0" animBg="1"/>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（二）国际非常规水利用</a:t>
            </a:r>
            <a:endParaRPr lang="zh-CN" altLang="en-US" sz="4000" b="1" dirty="0">
              <a:solidFill>
                <a:srgbClr val="FFFF00"/>
              </a:solidFill>
            </a:endParaRPr>
          </a:p>
        </p:txBody>
      </p:sp>
      <p:sp>
        <p:nvSpPr>
          <p:cNvPr id="3" name="矩形 2"/>
          <p:cNvSpPr/>
          <p:nvPr/>
        </p:nvSpPr>
        <p:spPr>
          <a:xfrm>
            <a:off x="1547495" y="3083560"/>
            <a:ext cx="6548755" cy="1814830"/>
          </a:xfrm>
          <a:prstGeom prst="rect">
            <a:avLst/>
          </a:prstGeom>
        </p:spPr>
        <p:txBody>
          <a:bodyPr wrap="square">
            <a:spAutoFit/>
          </a:bodyPr>
          <a:lstStyle/>
          <a:p>
            <a:pPr>
              <a:lnSpc>
                <a:spcPct val="200000"/>
              </a:lnSpc>
            </a:pPr>
            <a:r>
              <a:rPr lang="en-US" altLang="zh-CN" sz="2800" b="1" dirty="0">
                <a:solidFill>
                  <a:srgbClr val="0070C0"/>
                </a:solidFill>
              </a:rPr>
              <a:t>1</a:t>
            </a:r>
            <a:r>
              <a:rPr lang="zh-CN" altLang="en-US" sz="2800" b="1" dirty="0">
                <a:solidFill>
                  <a:srgbClr val="0070C0"/>
                </a:solidFill>
              </a:rPr>
              <a:t>、再生水</a:t>
            </a:r>
            <a:r>
              <a:rPr lang="en-US" altLang="zh-CN" sz="2800" b="1" dirty="0">
                <a:solidFill>
                  <a:srgbClr val="0070C0"/>
                </a:solidFill>
              </a:rPr>
              <a:t>——</a:t>
            </a:r>
            <a:r>
              <a:rPr lang="zh-CN" sz="2800" b="1" dirty="0">
                <a:solidFill>
                  <a:srgbClr val="0070C0"/>
                </a:solidFill>
              </a:rPr>
              <a:t>工业利用与大生活用水</a:t>
            </a:r>
            <a:endParaRPr lang="zh-CN" sz="2800" b="1" dirty="0">
              <a:solidFill>
                <a:srgbClr val="0070C0"/>
              </a:solidFill>
            </a:endParaRPr>
          </a:p>
          <a:p>
            <a:pPr>
              <a:lnSpc>
                <a:spcPct val="200000"/>
              </a:lnSpc>
            </a:pPr>
            <a:r>
              <a:rPr lang="en-US" altLang="zh-CN" sz="2800" b="1" dirty="0">
                <a:solidFill>
                  <a:srgbClr val="0070C0"/>
                </a:solidFill>
              </a:rPr>
              <a:t>2</a:t>
            </a:r>
            <a:r>
              <a:rPr lang="zh-CN" altLang="en-US" sz="2800" b="1" dirty="0">
                <a:solidFill>
                  <a:srgbClr val="0070C0"/>
                </a:solidFill>
              </a:rPr>
              <a:t>、</a:t>
            </a:r>
            <a:r>
              <a:rPr lang="zh-CN" sz="2800" b="1" dirty="0">
                <a:solidFill>
                  <a:srgbClr val="0070C0"/>
                </a:solidFill>
              </a:rPr>
              <a:t>海水与雨水</a:t>
            </a:r>
            <a:endParaRPr lang="zh-CN" sz="2800" b="1" dirty="0">
              <a:solidFill>
                <a:srgbClr val="0070C0"/>
              </a:solidFill>
            </a:endParaRPr>
          </a:p>
        </p:txBody>
      </p:sp>
      <p:sp>
        <p:nvSpPr>
          <p:cNvPr id="5" name="矩形 4"/>
          <p:cNvSpPr/>
          <p:nvPr/>
        </p:nvSpPr>
        <p:spPr>
          <a:xfrm>
            <a:off x="251520" y="1052118"/>
            <a:ext cx="8675960" cy="1815882"/>
          </a:xfrm>
          <a:prstGeom prst="rect">
            <a:avLst/>
          </a:prstGeom>
        </p:spPr>
        <p:txBody>
          <a:bodyPr wrap="square">
            <a:spAutoFit/>
          </a:bodyPr>
          <a:lstStyle/>
          <a:p>
            <a:pPr>
              <a:lnSpc>
                <a:spcPct val="200000"/>
              </a:lnSpc>
            </a:pPr>
            <a:r>
              <a:rPr lang="zh-CN" altLang="en-US" sz="2800" b="1" dirty="0">
                <a:solidFill>
                  <a:srgbClr val="FF0000"/>
                </a:solidFill>
              </a:rPr>
              <a:t>         非常规水利用被国际公认为城市第二水源，各国高度重视非常规水的利用。</a:t>
            </a:r>
            <a:endParaRPr lang="zh-CN" altLang="en-US" sz="2800"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提纲 </a:t>
            </a:r>
            <a:r>
              <a:rPr lang="en-US" altLang="zh-CN" sz="4000" b="1" dirty="0">
                <a:solidFill>
                  <a:srgbClr val="FFFF00"/>
                </a:solidFill>
              </a:rPr>
              <a:t>—— </a:t>
            </a:r>
            <a:r>
              <a:rPr lang="zh-CN" altLang="en-US" sz="4000" b="1" dirty="0">
                <a:solidFill>
                  <a:srgbClr val="FFFF00"/>
                </a:solidFill>
              </a:rPr>
              <a:t>共 </a:t>
            </a:r>
            <a:r>
              <a:rPr lang="en-US" altLang="zh-CN" sz="4000" b="1" dirty="0">
                <a:solidFill>
                  <a:srgbClr val="FFFF00"/>
                </a:solidFill>
              </a:rPr>
              <a:t>5 </a:t>
            </a:r>
            <a:r>
              <a:rPr lang="zh-CN" altLang="en-US" sz="4000" b="1" dirty="0">
                <a:solidFill>
                  <a:srgbClr val="FFFF00"/>
                </a:solidFill>
              </a:rPr>
              <a:t>章</a:t>
            </a:r>
            <a:endParaRPr lang="zh-CN" altLang="en-US" sz="4000" b="1" dirty="0">
              <a:solidFill>
                <a:srgbClr val="FFFF00"/>
              </a:solidFill>
            </a:endParaRPr>
          </a:p>
        </p:txBody>
      </p:sp>
      <p:sp>
        <p:nvSpPr>
          <p:cNvPr id="2" name="矩形 1"/>
          <p:cNvSpPr/>
          <p:nvPr/>
        </p:nvSpPr>
        <p:spPr>
          <a:xfrm>
            <a:off x="683568" y="980728"/>
            <a:ext cx="7560840" cy="5262979"/>
          </a:xfrm>
          <a:prstGeom prst="rect">
            <a:avLst/>
          </a:prstGeom>
        </p:spPr>
        <p:txBody>
          <a:bodyPr wrap="square">
            <a:spAutoFit/>
          </a:bodyPr>
          <a:lstStyle/>
          <a:p>
            <a:pPr algn="just">
              <a:lnSpc>
                <a:spcPct val="150000"/>
              </a:lnSpc>
              <a:spcAft>
                <a:spcPts val="0"/>
              </a:spcAft>
            </a:pPr>
            <a:r>
              <a:rPr lang="zh-CN" altLang="zh-CN" sz="2800" kern="100" dirty="0">
                <a:latin typeface="+mn-ea"/>
                <a:cs typeface="Times New Roman" panose="02020603050405020304" pitchFamily="18" charset="0"/>
              </a:rPr>
              <a:t>前言</a:t>
            </a:r>
            <a:endParaRPr lang="zh-CN" altLang="zh-CN" sz="1600" kern="100" dirty="0">
              <a:latin typeface="+mn-ea"/>
              <a:cs typeface="Times New Roman" panose="02020603050405020304" pitchFamily="18" charset="0"/>
            </a:endParaRPr>
          </a:p>
          <a:p>
            <a:pPr algn="just">
              <a:lnSpc>
                <a:spcPct val="150000"/>
              </a:lnSpc>
              <a:spcAft>
                <a:spcPts val="0"/>
              </a:spcAft>
            </a:pPr>
            <a:r>
              <a:rPr lang="zh-CN" altLang="zh-CN" sz="2800" b="1" kern="100" dirty="0">
                <a:solidFill>
                  <a:srgbClr val="FF0000"/>
                </a:solidFill>
                <a:latin typeface="+mn-ea"/>
                <a:cs typeface="Times New Roman" panose="02020603050405020304" pitchFamily="18" charset="0"/>
              </a:rPr>
              <a:t>第一章 绪论</a:t>
            </a:r>
            <a:endParaRPr lang="zh-CN" altLang="zh-CN" sz="1600" kern="100" dirty="0">
              <a:solidFill>
                <a:srgbClr val="FF0000"/>
              </a:solidFill>
              <a:latin typeface="+mn-ea"/>
              <a:cs typeface="Times New Roman" panose="02020603050405020304" pitchFamily="18" charset="0"/>
            </a:endParaRPr>
          </a:p>
          <a:p>
            <a:pPr algn="just">
              <a:lnSpc>
                <a:spcPct val="150000"/>
              </a:lnSpc>
              <a:spcAft>
                <a:spcPts val="0"/>
              </a:spcAft>
            </a:pPr>
            <a:r>
              <a:rPr lang="en-US" altLang="zh-CN" sz="2800" kern="100" dirty="0">
                <a:latin typeface="+mn-ea"/>
                <a:cs typeface="Times New Roman" panose="02020603050405020304" pitchFamily="18" charset="0"/>
              </a:rPr>
              <a:t>1.1 </a:t>
            </a:r>
            <a:r>
              <a:rPr lang="zh-CN" altLang="zh-CN" sz="2800" kern="100" dirty="0">
                <a:latin typeface="+mn-ea"/>
                <a:cs typeface="Times New Roman" panose="02020603050405020304" pitchFamily="18" charset="0"/>
              </a:rPr>
              <a:t>非常规水基本内涵解析</a:t>
            </a:r>
            <a:endParaRPr lang="zh-CN" altLang="zh-CN" sz="1600" kern="100" dirty="0">
              <a:latin typeface="+mn-ea"/>
              <a:cs typeface="Times New Roman" panose="02020603050405020304" pitchFamily="18" charset="0"/>
            </a:endParaRPr>
          </a:p>
          <a:p>
            <a:pPr algn="just">
              <a:lnSpc>
                <a:spcPct val="150000"/>
              </a:lnSpc>
              <a:spcAft>
                <a:spcPts val="0"/>
              </a:spcAft>
            </a:pPr>
            <a:r>
              <a:rPr lang="en-US" altLang="zh-CN" sz="2800" kern="100" dirty="0">
                <a:latin typeface="+mn-ea"/>
                <a:cs typeface="Times New Roman" panose="02020603050405020304" pitchFamily="18" charset="0"/>
              </a:rPr>
              <a:t>1.2 </a:t>
            </a:r>
            <a:r>
              <a:rPr lang="zh-CN" altLang="zh-CN" sz="2800" kern="100" dirty="0">
                <a:latin typeface="+mn-ea"/>
                <a:cs typeface="Times New Roman" panose="02020603050405020304" pitchFamily="18" charset="0"/>
              </a:rPr>
              <a:t>非常规水利用类型与方式</a:t>
            </a:r>
            <a:endParaRPr lang="zh-CN" altLang="zh-CN" sz="1600" kern="100" dirty="0">
              <a:latin typeface="+mn-ea"/>
              <a:cs typeface="Times New Roman" panose="02020603050405020304" pitchFamily="18" charset="0"/>
            </a:endParaRPr>
          </a:p>
          <a:p>
            <a:pPr algn="just">
              <a:lnSpc>
                <a:spcPct val="150000"/>
              </a:lnSpc>
              <a:spcAft>
                <a:spcPts val="0"/>
              </a:spcAft>
            </a:pPr>
            <a:r>
              <a:rPr lang="zh-CN" altLang="zh-CN" sz="2800" b="1" kern="100" dirty="0">
                <a:solidFill>
                  <a:srgbClr val="FF0000"/>
                </a:solidFill>
                <a:latin typeface="+mn-ea"/>
                <a:cs typeface="Times New Roman" panose="02020603050405020304" pitchFamily="18" charset="0"/>
              </a:rPr>
              <a:t>第二章 中国非常规水利用的战略地位解析</a:t>
            </a:r>
            <a:endParaRPr lang="zh-CN" altLang="zh-CN" sz="1600" kern="100" dirty="0">
              <a:solidFill>
                <a:srgbClr val="FF0000"/>
              </a:solidFill>
              <a:latin typeface="+mn-ea"/>
              <a:cs typeface="Times New Roman" panose="02020603050405020304" pitchFamily="18" charset="0"/>
            </a:endParaRPr>
          </a:p>
          <a:p>
            <a:pPr algn="just">
              <a:lnSpc>
                <a:spcPct val="150000"/>
              </a:lnSpc>
              <a:spcAft>
                <a:spcPts val="0"/>
              </a:spcAft>
            </a:pPr>
            <a:r>
              <a:rPr lang="en-US" altLang="zh-CN" sz="2800" kern="100" dirty="0">
                <a:latin typeface="+mn-ea"/>
                <a:cs typeface="Times New Roman" panose="02020603050405020304" pitchFamily="18" charset="0"/>
              </a:rPr>
              <a:t>2.1 </a:t>
            </a:r>
            <a:r>
              <a:rPr lang="zh-CN" altLang="zh-CN" sz="2800" kern="100" dirty="0">
                <a:latin typeface="+mn-ea"/>
                <a:cs typeface="Times New Roman" panose="02020603050405020304" pitchFamily="18" charset="0"/>
              </a:rPr>
              <a:t>水资源短缺形势分析</a:t>
            </a:r>
            <a:endParaRPr lang="zh-CN" altLang="zh-CN" sz="1600" kern="100" dirty="0">
              <a:latin typeface="+mn-ea"/>
              <a:cs typeface="Times New Roman" panose="02020603050405020304" pitchFamily="18" charset="0"/>
            </a:endParaRPr>
          </a:p>
          <a:p>
            <a:pPr algn="just">
              <a:lnSpc>
                <a:spcPct val="150000"/>
              </a:lnSpc>
              <a:spcAft>
                <a:spcPts val="0"/>
              </a:spcAft>
            </a:pPr>
            <a:r>
              <a:rPr lang="en-US" altLang="zh-CN" sz="2800" kern="100" dirty="0">
                <a:latin typeface="+mn-ea"/>
                <a:cs typeface="Times New Roman" panose="02020603050405020304" pitchFamily="18" charset="0"/>
              </a:rPr>
              <a:t>2.2 </a:t>
            </a:r>
            <a:r>
              <a:rPr lang="zh-CN" altLang="zh-CN" sz="2800" kern="100" dirty="0">
                <a:latin typeface="+mn-ea"/>
                <a:cs typeface="Times New Roman" panose="02020603050405020304" pitchFamily="18" charset="0"/>
              </a:rPr>
              <a:t>国际非常规水利用现状</a:t>
            </a:r>
            <a:endParaRPr lang="zh-CN" altLang="zh-CN" sz="1600" kern="100" dirty="0">
              <a:latin typeface="+mn-ea"/>
              <a:cs typeface="Times New Roman" panose="02020603050405020304" pitchFamily="18" charset="0"/>
            </a:endParaRPr>
          </a:p>
          <a:p>
            <a:pPr algn="just">
              <a:lnSpc>
                <a:spcPct val="150000"/>
              </a:lnSpc>
              <a:spcAft>
                <a:spcPts val="0"/>
              </a:spcAft>
            </a:pPr>
            <a:r>
              <a:rPr lang="en-US" altLang="zh-CN" sz="2800" kern="100" dirty="0">
                <a:latin typeface="+mn-ea"/>
                <a:cs typeface="Times New Roman" panose="02020603050405020304" pitchFamily="18" charset="0"/>
              </a:rPr>
              <a:t>2.3 </a:t>
            </a:r>
            <a:r>
              <a:rPr lang="zh-CN" altLang="zh-CN" sz="2800" kern="100" dirty="0">
                <a:latin typeface="+mn-ea"/>
                <a:cs typeface="Times New Roman" panose="02020603050405020304" pitchFamily="18" charset="0"/>
              </a:rPr>
              <a:t>加强非常规水利用的必要性</a:t>
            </a:r>
            <a:endParaRPr lang="zh-CN" altLang="zh-CN" sz="1600" kern="100" dirty="0">
              <a:effectLst/>
              <a:latin typeface="+mn-ea"/>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4"/>
          <p:cNvSpPr/>
          <p:nvPr/>
        </p:nvSpPr>
        <p:spPr>
          <a:xfrm>
            <a:off x="5608916" y="0"/>
            <a:ext cx="3542795" cy="2651314"/>
          </a:xfrm>
          <a:prstGeom prst="rect">
            <a:avLst/>
          </a:prstGeom>
          <a:solidFill>
            <a:schemeClr val="accent6">
              <a:lumMod val="60000"/>
              <a:lumOff val="40000"/>
              <a:alpha val="69804"/>
            </a:schemeClr>
          </a:solidFill>
          <a:ln w="12700" cap="flat" cmpd="sng" algn="ctr">
            <a:noFill/>
            <a:prstDash val="solid"/>
            <a:miter lim="800000"/>
          </a:ln>
          <a:effectLst/>
        </p:spPr>
        <p:txBody>
          <a:bodyPr vert="horz" rtlCol="0" anchor="t"/>
          <a:lstStyle/>
          <a:p>
            <a:pPr algn="ctr"/>
            <a:endParaRPr lang="zh-CN" altLang="en-US" sz="3360" dirty="0">
              <a:solidFill>
                <a:schemeClr val="bg1"/>
              </a:solidFill>
              <a:latin typeface="方正粗宋简体"/>
              <a:ea typeface="方正粗宋简体"/>
            </a:endParaRPr>
          </a:p>
        </p:txBody>
      </p:sp>
      <p:sp>
        <p:nvSpPr>
          <p:cNvPr id="2" name="矩形 4"/>
          <p:cNvSpPr/>
          <p:nvPr/>
        </p:nvSpPr>
        <p:spPr>
          <a:xfrm>
            <a:off x="2357909" y="2651314"/>
            <a:ext cx="6786091" cy="1728192"/>
          </a:xfrm>
          <a:prstGeom prst="rect">
            <a:avLst/>
          </a:prstGeom>
          <a:solidFill>
            <a:srgbClr val="0072C6"/>
          </a:solidFill>
          <a:ln w="12700" cap="flat" cmpd="sng" algn="ctr">
            <a:noFill/>
            <a:prstDash val="solid"/>
            <a:miter lim="800000"/>
          </a:ln>
          <a:effectLst/>
        </p:spPr>
        <p:txBody>
          <a:bodyPr rtlCol="0" anchor="ctr"/>
          <a:lstStyle/>
          <a:p>
            <a:pPr algn="ctr"/>
            <a:r>
              <a:rPr lang="zh-CN" altLang="en-US" sz="4600" b="1" dirty="0">
                <a:solidFill>
                  <a:schemeClr val="bg1"/>
                </a:solidFill>
                <a:latin typeface="+mj-ea"/>
                <a:ea typeface="+mj-ea"/>
              </a:rPr>
              <a:t>中国非常规水利用起源及发展历程</a:t>
            </a:r>
            <a:endParaRPr lang="zh-CN" altLang="en-US" sz="4600" b="1" dirty="0">
              <a:solidFill>
                <a:schemeClr val="bg1"/>
              </a:solidFill>
              <a:latin typeface="+mj-ea"/>
              <a:ea typeface="+mj-ea"/>
            </a:endParaRPr>
          </a:p>
        </p:txBody>
      </p:sp>
      <p:sp>
        <p:nvSpPr>
          <p:cNvPr id="5" name="文本框 4"/>
          <p:cNvSpPr txBox="1"/>
          <p:nvPr/>
        </p:nvSpPr>
        <p:spPr>
          <a:xfrm>
            <a:off x="5695325" y="1355170"/>
            <a:ext cx="3456383" cy="830997"/>
          </a:xfrm>
          <a:prstGeom prst="rect">
            <a:avLst/>
          </a:prstGeom>
          <a:noFill/>
        </p:spPr>
        <p:txBody>
          <a:bodyPr wrap="square" rtlCol="0">
            <a:spAutoFit/>
          </a:bodyPr>
          <a:lstStyle/>
          <a:p>
            <a:pPr algn="ctr"/>
            <a:r>
              <a:rPr lang="zh-CN" altLang="en-US" sz="4800" b="1" dirty="0">
                <a:solidFill>
                  <a:schemeClr val="accent1"/>
                </a:solidFill>
                <a:latin typeface="微软雅黑" panose="020B0503020204020204" pitchFamily="34" charset="-122"/>
                <a:ea typeface="微软雅黑" panose="020B0503020204020204" pitchFamily="34" charset="-122"/>
              </a:rPr>
              <a:t>第三部分</a:t>
            </a:r>
            <a:endParaRPr lang="zh-CN" altLang="en-US" sz="4800" b="1" dirty="0">
              <a:solidFill>
                <a:schemeClr val="accent1"/>
              </a:solidFill>
              <a:latin typeface="Adobe Gothic Std B" panose="020B0800000000000000" pitchFamily="34" charset="-128"/>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4640"/>
          <a:stretch>
            <a:fillRect/>
          </a:stretch>
        </p:blipFill>
        <p:spPr>
          <a:xfrm>
            <a:off x="-7708" y="2651964"/>
            <a:ext cx="2388683" cy="1726891"/>
          </a:xfrm>
          <a:prstGeom prst="rect">
            <a:avLst/>
          </a:prstGeom>
        </p:spPr>
      </p:pic>
      <p:sp>
        <p:nvSpPr>
          <p:cNvPr id="10" name="矩形 4"/>
          <p:cNvSpPr/>
          <p:nvPr/>
        </p:nvSpPr>
        <p:spPr>
          <a:xfrm>
            <a:off x="-7707" y="4378855"/>
            <a:ext cx="2388683" cy="2479145"/>
          </a:xfrm>
          <a:prstGeom prst="rect">
            <a:avLst/>
          </a:prstGeom>
          <a:solidFill>
            <a:schemeClr val="accent5">
              <a:lumMod val="40000"/>
              <a:lumOff val="60000"/>
              <a:alpha val="70000"/>
            </a:schemeClr>
          </a:solidFill>
          <a:ln w="12700" cap="flat" cmpd="sng" algn="ctr">
            <a:noFill/>
            <a:prstDash val="solid"/>
            <a:miter lim="800000"/>
          </a:ln>
          <a:effectLst/>
        </p:spPr>
        <p:txBody>
          <a:bodyPr vert="horz" rtlCol="0" anchor="t"/>
          <a:lstStyle/>
          <a:p>
            <a:pPr algn="ctr"/>
            <a:endParaRPr lang="zh-CN" altLang="en-US" sz="3360" dirty="0">
              <a:solidFill>
                <a:schemeClr val="bg1"/>
              </a:solidFill>
              <a:latin typeface="方正粗宋简体"/>
              <a:ea typeface="方正粗宋简体"/>
            </a:endParaRPr>
          </a:p>
        </p:txBody>
      </p:sp>
      <p:sp>
        <p:nvSpPr>
          <p:cNvPr id="4" name="矩形 3"/>
          <p:cNvSpPr/>
          <p:nvPr/>
        </p:nvSpPr>
        <p:spPr>
          <a:xfrm>
            <a:off x="3275856" y="4897963"/>
            <a:ext cx="5251060" cy="757130"/>
          </a:xfrm>
          <a:prstGeom prst="rect">
            <a:avLst/>
          </a:prstGeom>
        </p:spPr>
        <p:txBody>
          <a:bodyPr wrap="square">
            <a:spAutoFit/>
          </a:bodyPr>
          <a:lstStyle/>
          <a:p>
            <a:endParaRPr lang="zh-CN" altLang="en-US" sz="4320" dirty="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（一）非常规水利用起源</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2" name="TextBox 1"/>
          <p:cNvSpPr txBox="1"/>
          <p:nvPr/>
        </p:nvSpPr>
        <p:spPr>
          <a:xfrm>
            <a:off x="272322" y="939112"/>
            <a:ext cx="8764174" cy="2012859"/>
          </a:xfrm>
          <a:prstGeom prst="rect">
            <a:avLst/>
          </a:prstGeom>
          <a:noFill/>
        </p:spPr>
        <p:txBody>
          <a:bodyPr wrap="square" rtlCol="0">
            <a:spAutoFit/>
          </a:bodyPr>
          <a:lstStyle/>
          <a:p>
            <a:pPr lvl="0" defTabSz="914400">
              <a:lnSpc>
                <a:spcPct val="130000"/>
              </a:lnSpc>
            </a:pPr>
            <a:r>
              <a:rPr lang="zh-CN" altLang="en-US" sz="2400" b="1" dirty="0">
                <a:solidFill>
                  <a:srgbClr val="0070C0"/>
                </a:solidFill>
                <a:latin typeface="Franklin Gothic Medium" panose="020B0603020102020204"/>
                <a:ea typeface="微软雅黑" panose="020B0503020204020204" pitchFamily="34" charset="-122"/>
              </a:rPr>
              <a:t>        </a:t>
            </a:r>
            <a:r>
              <a:rPr lang="en-US" altLang="zh-CN" sz="2400" b="1" dirty="0">
                <a:solidFill>
                  <a:srgbClr val="0070C0"/>
                </a:solidFill>
              </a:rPr>
              <a:t>1927</a:t>
            </a:r>
            <a:r>
              <a:rPr lang="zh-CN" altLang="en-US" sz="2400" b="1" dirty="0">
                <a:solidFill>
                  <a:srgbClr val="0070C0"/>
                </a:solidFill>
              </a:rPr>
              <a:t>年上海建成我国第一座污水处理厂。而</a:t>
            </a:r>
            <a:r>
              <a:rPr lang="zh-CN" altLang="en-US" sz="2400" b="1" dirty="0">
                <a:solidFill>
                  <a:srgbClr val="0070C0"/>
                </a:solidFill>
                <a:latin typeface="Franklin Gothic Medium" panose="020B0603020102020204"/>
                <a:ea typeface="微软雅黑" panose="020B0503020204020204" pitchFamily="34" charset="-122"/>
              </a:rPr>
              <a:t>最早的非常规水利用工作开始于上世纪</a:t>
            </a:r>
            <a:r>
              <a:rPr lang="en-US" altLang="zh-CN" sz="2400" b="1" dirty="0">
                <a:solidFill>
                  <a:srgbClr val="0070C0"/>
                </a:solidFill>
                <a:latin typeface="Franklin Gothic Medium" panose="020B0603020102020204"/>
                <a:ea typeface="微软雅黑" panose="020B0503020204020204" pitchFamily="34" charset="-122"/>
              </a:rPr>
              <a:t>50</a:t>
            </a:r>
            <a:r>
              <a:rPr lang="zh-CN" altLang="en-US" sz="2400" b="1" dirty="0">
                <a:solidFill>
                  <a:srgbClr val="0070C0"/>
                </a:solidFill>
                <a:latin typeface="Franklin Gothic Medium" panose="020B0603020102020204"/>
                <a:ea typeface="微软雅黑" panose="020B0503020204020204" pitchFamily="34" charset="-122"/>
              </a:rPr>
              <a:t>年代的城市污水处理利用研究，利用工程建设在</a:t>
            </a:r>
            <a:r>
              <a:rPr lang="en-US" altLang="zh-CN" sz="2400" b="1" dirty="0">
                <a:solidFill>
                  <a:srgbClr val="0070C0"/>
                </a:solidFill>
                <a:latin typeface="Franklin Gothic Medium" panose="020B0603020102020204"/>
                <a:ea typeface="微软雅黑" panose="020B0503020204020204" pitchFamily="34" charset="-122"/>
              </a:rPr>
              <a:t>80</a:t>
            </a:r>
            <a:r>
              <a:rPr lang="zh-CN" altLang="en-US" sz="2400" b="1" dirty="0">
                <a:solidFill>
                  <a:srgbClr val="0070C0"/>
                </a:solidFill>
                <a:latin typeface="Franklin Gothic Medium" panose="020B0603020102020204"/>
                <a:ea typeface="微软雅黑" panose="020B0503020204020204" pitchFamily="34" charset="-122"/>
              </a:rPr>
              <a:t>年代才开始，且规模一直较小，近年来随着水资源短缺形势的加剧，才逐渐被重视。</a:t>
            </a:r>
            <a:endParaRPr kumimoji="0" lang="en-US" altLang="zh-CN" sz="2000" b="0" i="0" u="none" strike="noStrike" kern="1200" cap="none" spc="0" normalizeH="0" baseline="0" noProof="0" dirty="0">
              <a:ln>
                <a:noFill/>
              </a:ln>
              <a:solidFill>
                <a:srgbClr val="0070C0"/>
              </a:solidFill>
              <a:effectLst/>
              <a:uLnTx/>
              <a:uFillTx/>
              <a:latin typeface="Franklin Gothic Medium" panose="020B0603020102020204"/>
              <a:ea typeface="微软雅黑" panose="020B0503020204020204" pitchFamily="34" charset="-122"/>
            </a:endParaRPr>
          </a:p>
        </p:txBody>
      </p:sp>
      <p:sp>
        <p:nvSpPr>
          <p:cNvPr id="184" name="椭圆 183"/>
          <p:cNvSpPr/>
          <p:nvPr/>
        </p:nvSpPr>
        <p:spPr>
          <a:xfrm rot="10836226" flipV="1">
            <a:off x="5609504" y="4388189"/>
            <a:ext cx="53832" cy="457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85" name="椭圆 184"/>
          <p:cNvSpPr/>
          <p:nvPr/>
        </p:nvSpPr>
        <p:spPr>
          <a:xfrm rot="10836226">
            <a:off x="3370214" y="4229437"/>
            <a:ext cx="46134" cy="45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86" name="椭圆 185"/>
          <p:cNvSpPr/>
          <p:nvPr/>
        </p:nvSpPr>
        <p:spPr>
          <a:xfrm rot="10836226">
            <a:off x="1842642" y="4434225"/>
            <a:ext cx="46134" cy="45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87" name="椭圆 186"/>
          <p:cNvSpPr/>
          <p:nvPr/>
        </p:nvSpPr>
        <p:spPr>
          <a:xfrm rot="10836226">
            <a:off x="1534271" y="4903331"/>
            <a:ext cx="46134" cy="457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88" name="椭圆 187"/>
          <p:cNvSpPr/>
          <p:nvPr/>
        </p:nvSpPr>
        <p:spPr>
          <a:xfrm rot="10836226">
            <a:off x="5084147" y="4280232"/>
            <a:ext cx="138946" cy="1139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89" name="椭圆 188"/>
          <p:cNvSpPr/>
          <p:nvPr/>
        </p:nvSpPr>
        <p:spPr>
          <a:xfrm rot="10836226" flipH="1">
            <a:off x="8715514" y="3746044"/>
            <a:ext cx="48540" cy="457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0" name="椭圆 189"/>
          <p:cNvSpPr/>
          <p:nvPr/>
        </p:nvSpPr>
        <p:spPr>
          <a:xfrm rot="10836226" flipH="1">
            <a:off x="775248" y="4835863"/>
            <a:ext cx="46134" cy="457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2" name="椭圆 191"/>
          <p:cNvSpPr/>
          <p:nvPr/>
        </p:nvSpPr>
        <p:spPr>
          <a:xfrm rot="21388349">
            <a:off x="7160625" y="3737762"/>
            <a:ext cx="82932" cy="686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3" name="椭圆 192"/>
          <p:cNvSpPr/>
          <p:nvPr/>
        </p:nvSpPr>
        <p:spPr>
          <a:xfrm rot="21388349" flipV="1">
            <a:off x="6191858" y="3440367"/>
            <a:ext cx="117850" cy="96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4" name="椭圆 193"/>
          <p:cNvSpPr/>
          <p:nvPr/>
        </p:nvSpPr>
        <p:spPr>
          <a:xfrm rot="21388349" flipV="1">
            <a:off x="3628442" y="4469067"/>
            <a:ext cx="117850" cy="966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5" name="椭圆 194"/>
          <p:cNvSpPr/>
          <p:nvPr/>
        </p:nvSpPr>
        <p:spPr>
          <a:xfrm rot="21388349">
            <a:off x="1489122" y="4527082"/>
            <a:ext cx="144768" cy="11876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6" name="椭圆 195"/>
          <p:cNvSpPr/>
          <p:nvPr/>
        </p:nvSpPr>
        <p:spPr>
          <a:xfrm rot="21388349">
            <a:off x="2589817" y="4752174"/>
            <a:ext cx="82932" cy="686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7" name="椭圆 196"/>
          <p:cNvSpPr/>
          <p:nvPr/>
        </p:nvSpPr>
        <p:spPr>
          <a:xfrm rot="21388349">
            <a:off x="6874875" y="4007142"/>
            <a:ext cx="82932" cy="680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8" name="椭圆 197"/>
          <p:cNvSpPr/>
          <p:nvPr/>
        </p:nvSpPr>
        <p:spPr>
          <a:xfrm rot="21388349">
            <a:off x="1381042" y="4179890"/>
            <a:ext cx="168044" cy="1384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199" name="椭圆 198"/>
          <p:cNvSpPr/>
          <p:nvPr/>
        </p:nvSpPr>
        <p:spPr>
          <a:xfrm rot="21388349">
            <a:off x="7994006" y="4330208"/>
            <a:ext cx="168772" cy="1378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0" name="椭圆 199"/>
          <p:cNvSpPr/>
          <p:nvPr/>
        </p:nvSpPr>
        <p:spPr>
          <a:xfrm rot="21388349">
            <a:off x="2646908" y="4473578"/>
            <a:ext cx="168772" cy="1384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1" name="椭圆 200"/>
          <p:cNvSpPr/>
          <p:nvPr/>
        </p:nvSpPr>
        <p:spPr>
          <a:xfrm rot="21388349" flipH="1">
            <a:off x="25813" y="4644746"/>
            <a:ext cx="118634" cy="10251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2" name="椭圆 201"/>
          <p:cNvSpPr/>
          <p:nvPr/>
        </p:nvSpPr>
        <p:spPr>
          <a:xfrm rot="21388349">
            <a:off x="3021559" y="4227199"/>
            <a:ext cx="186232" cy="15338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3" name="椭圆 202"/>
          <p:cNvSpPr/>
          <p:nvPr/>
        </p:nvSpPr>
        <p:spPr>
          <a:xfrm rot="21388349">
            <a:off x="4343873" y="4162692"/>
            <a:ext cx="106212" cy="871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4" name="椭圆 203"/>
          <p:cNvSpPr/>
          <p:nvPr/>
        </p:nvSpPr>
        <p:spPr>
          <a:xfrm rot="21388349">
            <a:off x="5691690" y="3925987"/>
            <a:ext cx="76386" cy="620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7" name="椭圆 206"/>
          <p:cNvSpPr/>
          <p:nvPr/>
        </p:nvSpPr>
        <p:spPr>
          <a:xfrm rot="21388349" flipH="1">
            <a:off x="3299562" y="4883924"/>
            <a:ext cx="94570" cy="781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8" name="椭圆 207"/>
          <p:cNvSpPr/>
          <p:nvPr/>
        </p:nvSpPr>
        <p:spPr>
          <a:xfrm rot="21388349">
            <a:off x="6223374" y="4130841"/>
            <a:ext cx="108394" cy="889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09" name="椭圆 208"/>
          <p:cNvSpPr/>
          <p:nvPr/>
        </p:nvSpPr>
        <p:spPr>
          <a:xfrm rot="21388349">
            <a:off x="5910936" y="4176776"/>
            <a:ext cx="110574" cy="907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0" name="椭圆 209"/>
          <p:cNvSpPr/>
          <p:nvPr/>
        </p:nvSpPr>
        <p:spPr>
          <a:xfrm rot="21388349">
            <a:off x="8194823" y="4002496"/>
            <a:ext cx="160042" cy="1313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1" name="椭圆 210"/>
          <p:cNvSpPr/>
          <p:nvPr/>
        </p:nvSpPr>
        <p:spPr>
          <a:xfrm rot="21388349" flipH="1">
            <a:off x="499907" y="4943652"/>
            <a:ext cx="96752" cy="793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2" name="椭圆 211"/>
          <p:cNvSpPr/>
          <p:nvPr/>
        </p:nvSpPr>
        <p:spPr>
          <a:xfrm rot="21388349" flipH="1">
            <a:off x="-25896" y="4173457"/>
            <a:ext cx="133946" cy="1164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3" name="椭圆 212"/>
          <p:cNvSpPr/>
          <p:nvPr/>
        </p:nvSpPr>
        <p:spPr>
          <a:xfrm rot="10836226">
            <a:off x="1147317" y="4340562"/>
            <a:ext cx="46134" cy="457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4" name="椭圆 213"/>
          <p:cNvSpPr/>
          <p:nvPr/>
        </p:nvSpPr>
        <p:spPr>
          <a:xfrm rot="21388349">
            <a:off x="4052940" y="4565516"/>
            <a:ext cx="205874" cy="1689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5" name="椭圆 214"/>
          <p:cNvSpPr/>
          <p:nvPr/>
        </p:nvSpPr>
        <p:spPr>
          <a:xfrm rot="21388349">
            <a:off x="5351840" y="4045485"/>
            <a:ext cx="134582" cy="1104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6" name="椭圆 215"/>
          <p:cNvSpPr/>
          <p:nvPr/>
        </p:nvSpPr>
        <p:spPr>
          <a:xfrm rot="21388349">
            <a:off x="4565006" y="4535490"/>
            <a:ext cx="168772" cy="1384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7" name="椭圆 216"/>
          <p:cNvSpPr/>
          <p:nvPr/>
        </p:nvSpPr>
        <p:spPr>
          <a:xfrm rot="21388349">
            <a:off x="7453200" y="3887336"/>
            <a:ext cx="224064" cy="1838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8" name="椭圆 217"/>
          <p:cNvSpPr/>
          <p:nvPr/>
        </p:nvSpPr>
        <p:spPr>
          <a:xfrm rot="21388349">
            <a:off x="7610289" y="4552800"/>
            <a:ext cx="126580" cy="1038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19" name="椭圆 218"/>
          <p:cNvSpPr/>
          <p:nvPr/>
        </p:nvSpPr>
        <p:spPr>
          <a:xfrm rot="21388349">
            <a:off x="989297" y="4650924"/>
            <a:ext cx="224064" cy="1838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0" name="椭圆 219"/>
          <p:cNvSpPr/>
          <p:nvPr/>
        </p:nvSpPr>
        <p:spPr>
          <a:xfrm rot="21388349">
            <a:off x="3529188" y="4678450"/>
            <a:ext cx="86566" cy="716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1" name="椭圆 220"/>
          <p:cNvSpPr/>
          <p:nvPr/>
        </p:nvSpPr>
        <p:spPr>
          <a:xfrm rot="10836226" flipH="1">
            <a:off x="7133185" y="4080213"/>
            <a:ext cx="46134" cy="4572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2" name="椭圆 221"/>
          <p:cNvSpPr/>
          <p:nvPr/>
        </p:nvSpPr>
        <p:spPr>
          <a:xfrm rot="21388349">
            <a:off x="390886" y="4318062"/>
            <a:ext cx="304080" cy="24947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3" name="椭圆 222"/>
          <p:cNvSpPr/>
          <p:nvPr/>
        </p:nvSpPr>
        <p:spPr>
          <a:xfrm rot="21388349" flipH="1">
            <a:off x="2993481" y="4827377"/>
            <a:ext cx="184048" cy="1515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4" name="椭圆 223"/>
          <p:cNvSpPr/>
          <p:nvPr/>
        </p:nvSpPr>
        <p:spPr>
          <a:xfrm rot="21388349">
            <a:off x="2273510" y="4346335"/>
            <a:ext cx="117850" cy="9609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5" name="椭圆 224"/>
          <p:cNvSpPr/>
          <p:nvPr/>
        </p:nvSpPr>
        <p:spPr>
          <a:xfrm rot="21388349">
            <a:off x="5963033" y="3739431"/>
            <a:ext cx="195688" cy="16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6" name="椭圆 225"/>
          <p:cNvSpPr/>
          <p:nvPr/>
        </p:nvSpPr>
        <p:spPr>
          <a:xfrm rot="21388349">
            <a:off x="6483597" y="3747697"/>
            <a:ext cx="166592" cy="1360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7" name="椭圆 226"/>
          <p:cNvSpPr/>
          <p:nvPr/>
        </p:nvSpPr>
        <p:spPr>
          <a:xfrm rot="21388349">
            <a:off x="4753747" y="4382440"/>
            <a:ext cx="125854" cy="1032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28" name="椭圆 227"/>
          <p:cNvSpPr/>
          <p:nvPr/>
        </p:nvSpPr>
        <p:spPr>
          <a:xfrm rot="21388349">
            <a:off x="7335648" y="4263224"/>
            <a:ext cx="82932" cy="686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30" name="椭圆 229"/>
          <p:cNvSpPr/>
          <p:nvPr/>
        </p:nvSpPr>
        <p:spPr>
          <a:xfrm>
            <a:off x="1842752" y="4420257"/>
            <a:ext cx="301900" cy="248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31" name="椭圆 230"/>
          <p:cNvSpPr/>
          <p:nvPr/>
        </p:nvSpPr>
        <p:spPr>
          <a:xfrm>
            <a:off x="3958493" y="4553607"/>
            <a:ext cx="301900" cy="248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32" name="椭圆 231"/>
          <p:cNvSpPr/>
          <p:nvPr/>
        </p:nvSpPr>
        <p:spPr>
          <a:xfrm>
            <a:off x="6005177" y="3486313"/>
            <a:ext cx="301900" cy="2476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sp>
        <p:nvSpPr>
          <p:cNvPr id="234" name="椭圆 233"/>
          <p:cNvSpPr/>
          <p:nvPr/>
        </p:nvSpPr>
        <p:spPr>
          <a:xfrm>
            <a:off x="384468" y="4305462"/>
            <a:ext cx="302626" cy="2476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Franklin Gothic Medium" panose="020B0603020102020204"/>
              <a:ea typeface="微软雅黑" panose="020B0503020204020204" pitchFamily="34" charset="-122"/>
              <a:cs typeface="+mn-cs"/>
            </a:endParaRPr>
          </a:p>
        </p:txBody>
      </p:sp>
      <p:cxnSp>
        <p:nvCxnSpPr>
          <p:cNvPr id="235" name="直接连接符 234"/>
          <p:cNvCxnSpPr/>
          <p:nvPr/>
        </p:nvCxnSpPr>
        <p:spPr>
          <a:xfrm>
            <a:off x="535781" y="4714260"/>
            <a:ext cx="0" cy="1245972"/>
          </a:xfrm>
          <a:prstGeom prst="line">
            <a:avLst/>
          </a:prstGeom>
          <a:ln>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a:off x="1994297" y="4306272"/>
            <a:ext cx="0" cy="0"/>
          </a:xfrm>
          <a:prstGeom prst="line">
            <a:avLst/>
          </a:prstGeom>
          <a:ln>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a:off x="4108847" y="4714260"/>
            <a:ext cx="0" cy="1245972"/>
          </a:xfrm>
          <a:prstGeom prst="line">
            <a:avLst/>
          </a:prstGeom>
          <a:ln>
            <a:prstDash val="dash"/>
            <a:tailEnd type="oval" w="lg" len="lg"/>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6155531" y="3488711"/>
            <a:ext cx="0" cy="0"/>
          </a:xfrm>
          <a:prstGeom prst="line">
            <a:avLst/>
          </a:prstGeom>
          <a:ln>
            <a:prstDash val="dash"/>
            <a:tailEnd type="oval" w="lg" len="lg"/>
          </a:ln>
        </p:spPr>
        <p:style>
          <a:lnRef idx="1">
            <a:schemeClr val="accent1"/>
          </a:lnRef>
          <a:fillRef idx="0">
            <a:schemeClr val="accent1"/>
          </a:fillRef>
          <a:effectRef idx="0">
            <a:schemeClr val="accent1"/>
          </a:effectRef>
          <a:fontRef idx="minor">
            <a:schemeClr val="tx1"/>
          </a:fontRef>
        </p:style>
      </p:cxnSp>
      <p:grpSp>
        <p:nvGrpSpPr>
          <p:cNvPr id="239" name="组合 238"/>
          <p:cNvGrpSpPr/>
          <p:nvPr/>
        </p:nvGrpSpPr>
        <p:grpSpPr bwMode="auto">
          <a:xfrm>
            <a:off x="272322" y="5264258"/>
            <a:ext cx="2733440" cy="1113971"/>
            <a:chOff x="-695723" y="3047378"/>
            <a:chExt cx="5964732" cy="2963442"/>
          </a:xfrm>
        </p:grpSpPr>
        <p:sp>
          <p:nvSpPr>
            <p:cNvPr id="240" name="文本框 62"/>
            <p:cNvSpPr txBox="1">
              <a:spLocks noChangeArrowheads="1"/>
            </p:cNvSpPr>
            <p:nvPr/>
          </p:nvSpPr>
          <p:spPr bwMode="auto">
            <a:xfrm>
              <a:off x="-695723" y="5443277"/>
              <a:ext cx="3122522" cy="56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20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世纪</a:t>
              </a: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50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年代</a:t>
              </a:r>
              <a:endPar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endParaRPr>
            </a:p>
          </p:txBody>
        </p:sp>
        <p:sp>
          <p:nvSpPr>
            <p:cNvPr id="241" name="矩形 240"/>
            <p:cNvSpPr/>
            <p:nvPr/>
          </p:nvSpPr>
          <p:spPr>
            <a:xfrm>
              <a:off x="1003638" y="3047378"/>
              <a:ext cx="4265371" cy="18831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城市污水处理与应用</a:t>
              </a:r>
              <a:r>
                <a:rPr kumimoji="0" lang="zh-CN" altLang="en-US" sz="18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a:t>
              </a:r>
              <a:r>
                <a:rPr kumimoji="0" lang="en-US" altLang="zh-CN" sz="18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1958</a:t>
              </a:r>
              <a:r>
                <a:rPr kumimoji="0" lang="zh-CN" altLang="en-US" sz="18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年）</a:t>
              </a:r>
              <a:endParaRPr kumimoji="0" lang="zh-CN" altLang="en-US" sz="18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endParaRPr>
            </a:p>
          </p:txBody>
        </p:sp>
      </p:grpSp>
      <p:grpSp>
        <p:nvGrpSpPr>
          <p:cNvPr id="242" name="组合 241"/>
          <p:cNvGrpSpPr/>
          <p:nvPr/>
        </p:nvGrpSpPr>
        <p:grpSpPr bwMode="auto">
          <a:xfrm>
            <a:off x="1809374" y="3208782"/>
            <a:ext cx="2060700" cy="918808"/>
            <a:chOff x="2769800" y="1252174"/>
            <a:chExt cx="4495148" cy="2444845"/>
          </a:xfrm>
        </p:grpSpPr>
        <p:sp>
          <p:nvSpPr>
            <p:cNvPr id="243" name="文本框 69"/>
            <p:cNvSpPr txBox="1">
              <a:spLocks noChangeArrowheads="1"/>
            </p:cNvSpPr>
            <p:nvPr/>
          </p:nvSpPr>
          <p:spPr bwMode="auto">
            <a:xfrm>
              <a:off x="2805901" y="1252174"/>
              <a:ext cx="3121426" cy="132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20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世纪</a:t>
              </a: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60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年代</a:t>
              </a:r>
              <a:endPar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zh-CN" altLang="en-US" sz="32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endParaRPr>
            </a:p>
          </p:txBody>
        </p:sp>
        <p:sp>
          <p:nvSpPr>
            <p:cNvPr id="244" name="矩形 243"/>
            <p:cNvSpPr/>
            <p:nvPr/>
          </p:nvSpPr>
          <p:spPr>
            <a:xfrm>
              <a:off x="2769800" y="2632371"/>
              <a:ext cx="4495148" cy="1064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zh-CN"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污水灌溉研究</a:t>
              </a:r>
              <a:endParaRPr kumimoji="0" lang="zh-CN" altLang="en-US"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endParaRPr>
            </a:p>
          </p:txBody>
        </p:sp>
      </p:grpSp>
      <p:grpSp>
        <p:nvGrpSpPr>
          <p:cNvPr id="245" name="组合 244"/>
          <p:cNvGrpSpPr/>
          <p:nvPr/>
        </p:nvGrpSpPr>
        <p:grpSpPr bwMode="auto">
          <a:xfrm>
            <a:off x="3964571" y="5499392"/>
            <a:ext cx="2506272" cy="1097960"/>
            <a:chOff x="4327577" y="4050139"/>
            <a:chExt cx="5469145" cy="2920444"/>
          </a:xfrm>
        </p:grpSpPr>
        <p:sp>
          <p:nvSpPr>
            <p:cNvPr id="246" name="文本框 66"/>
            <p:cNvSpPr txBox="1">
              <a:spLocks noChangeArrowheads="1"/>
            </p:cNvSpPr>
            <p:nvPr/>
          </p:nvSpPr>
          <p:spPr bwMode="auto">
            <a:xfrm>
              <a:off x="4327577" y="5646497"/>
              <a:ext cx="3122595" cy="132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20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世纪</a:t>
              </a: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70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年代</a:t>
              </a:r>
              <a:endPar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endParaRPr>
            </a:p>
            <a:p>
              <a:pPr marL="0" marR="0" lvl="0" indent="0" algn="l" defTabSz="914400" rtl="0" eaLnBrk="1" fontAlgn="auto" latinLnBrk="0" hangingPunct="1">
                <a:lnSpc>
                  <a:spcPct val="100000"/>
                </a:lnSpc>
                <a:spcBef>
                  <a:spcPct val="0"/>
                </a:spcBef>
                <a:spcAft>
                  <a:spcPts val="0"/>
                </a:spcAft>
                <a:buClrTx/>
                <a:buSzTx/>
                <a:buFontTx/>
                <a:buNone/>
                <a:defRPr/>
              </a:pPr>
              <a:endParaRPr kumimoji="0" lang="zh-CN" altLang="en-US" sz="32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endParaRPr>
            </a:p>
          </p:txBody>
        </p:sp>
        <p:sp>
          <p:nvSpPr>
            <p:cNvPr id="247" name="矩形 246"/>
            <p:cNvSpPr/>
            <p:nvPr/>
          </p:nvSpPr>
          <p:spPr>
            <a:xfrm>
              <a:off x="4847260" y="4050139"/>
              <a:ext cx="4949462" cy="18828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城市污水深度处理研究</a:t>
              </a:r>
              <a:endParaRPr kumimoji="0" lang="zh-CN" altLang="en-US"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endParaRPr>
            </a:p>
          </p:txBody>
        </p:sp>
      </p:grpSp>
      <p:grpSp>
        <p:nvGrpSpPr>
          <p:cNvPr id="248" name="组合 247"/>
          <p:cNvGrpSpPr/>
          <p:nvPr/>
        </p:nvGrpSpPr>
        <p:grpSpPr bwMode="auto">
          <a:xfrm>
            <a:off x="5308722" y="2832703"/>
            <a:ext cx="4086738" cy="707886"/>
            <a:chOff x="5042268" y="1284083"/>
            <a:chExt cx="8920178" cy="1884365"/>
          </a:xfrm>
        </p:grpSpPr>
        <p:sp>
          <p:nvSpPr>
            <p:cNvPr id="249" name="文本框 68"/>
            <p:cNvSpPr txBox="1">
              <a:spLocks noChangeArrowheads="1"/>
            </p:cNvSpPr>
            <p:nvPr/>
          </p:nvSpPr>
          <p:spPr bwMode="auto">
            <a:xfrm>
              <a:off x="5042268" y="1473383"/>
              <a:ext cx="3123354" cy="56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20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世纪</a:t>
              </a:r>
              <a:r>
                <a:rPr kumimoji="0" lang="en-US" altLang="zh-CN"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80</a:t>
              </a:r>
              <a:r>
                <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rPr>
                <a:t>年代</a:t>
              </a:r>
              <a:endParaRPr kumimoji="0" lang="zh-CN" altLang="en-US" sz="1800" b="0" i="0" u="none" strike="noStrike" kern="1200" cap="none" spc="0" normalizeH="0" baseline="0" noProof="0" dirty="0">
                <a:ln>
                  <a:noFill/>
                </a:ln>
                <a:solidFill>
                  <a:srgbClr val="014C8D"/>
                </a:solidFill>
                <a:effectLst/>
                <a:uLnTx/>
                <a:uFillTx/>
                <a:latin typeface="Century Gothic" panose="020B0502020202020204" pitchFamily="34" charset="0"/>
                <a:ea typeface="微软雅黑 Light" panose="020B0502040204020203" pitchFamily="34" charset="-122"/>
                <a:cs typeface="+mn-cs"/>
              </a:endParaRPr>
            </a:p>
          </p:txBody>
        </p:sp>
        <p:sp>
          <p:nvSpPr>
            <p:cNvPr id="250" name="矩形 249"/>
            <p:cNvSpPr/>
            <p:nvPr/>
          </p:nvSpPr>
          <p:spPr>
            <a:xfrm>
              <a:off x="8365637" y="1284083"/>
              <a:ext cx="5596809" cy="18843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城市污水回用工程</a:t>
              </a:r>
              <a:br>
                <a:rPr kumimoji="0" lang="en-US" altLang="zh-CN"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br>
              <a:r>
                <a:rPr kumimoji="0" lang="zh-CN" altLang="en-US"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雨水利用工程</a:t>
              </a:r>
              <a:endParaRPr kumimoji="0" lang="en-US" altLang="zh-CN" sz="20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endParaRPr>
            </a:p>
          </p:txBody>
        </p:sp>
      </p:grpSp>
      <p:cxnSp>
        <p:nvCxnSpPr>
          <p:cNvPr id="254" name="直接连接符 253"/>
          <p:cNvCxnSpPr/>
          <p:nvPr/>
        </p:nvCxnSpPr>
        <p:spPr>
          <a:xfrm>
            <a:off x="1708450" y="4604722"/>
            <a:ext cx="0" cy="554880"/>
          </a:xfrm>
          <a:prstGeom prst="line">
            <a:avLst/>
          </a:prstGeom>
          <a:ln>
            <a:prstDash val="dash"/>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84"/>
                                        </p:tgtEl>
                                        <p:attrNameLst>
                                          <p:attrName>style.visibility</p:attrName>
                                        </p:attrNameLst>
                                      </p:cBhvr>
                                      <p:to>
                                        <p:strVal val="visible"/>
                                      </p:to>
                                    </p:set>
                                    <p:anim calcmode="lin" valueType="num">
                                      <p:cBhvr>
                                        <p:cTn id="10" dur="500" fill="hold"/>
                                        <p:tgtEl>
                                          <p:spTgt spid="184"/>
                                        </p:tgtEl>
                                        <p:attrNameLst>
                                          <p:attrName>ppt_w</p:attrName>
                                        </p:attrNameLst>
                                      </p:cBhvr>
                                      <p:tavLst>
                                        <p:tav tm="0">
                                          <p:val>
                                            <p:fltVal val="0"/>
                                          </p:val>
                                        </p:tav>
                                        <p:tav tm="100000">
                                          <p:val>
                                            <p:strVal val="#ppt_w"/>
                                          </p:val>
                                        </p:tav>
                                      </p:tavLst>
                                    </p:anim>
                                    <p:anim calcmode="lin" valueType="num">
                                      <p:cBhvr>
                                        <p:cTn id="11" dur="500" fill="hold"/>
                                        <p:tgtEl>
                                          <p:spTgt spid="184"/>
                                        </p:tgtEl>
                                        <p:attrNameLst>
                                          <p:attrName>ppt_h</p:attrName>
                                        </p:attrNameLst>
                                      </p:cBhvr>
                                      <p:tavLst>
                                        <p:tav tm="0">
                                          <p:val>
                                            <p:fltVal val="0"/>
                                          </p:val>
                                        </p:tav>
                                        <p:tav tm="100000">
                                          <p:val>
                                            <p:strVal val="#ppt_h"/>
                                          </p:val>
                                        </p:tav>
                                      </p:tavLst>
                                    </p:anim>
                                    <p:animEffect transition="in" filter="fade">
                                      <p:cBhvr>
                                        <p:cTn id="12" dur="500"/>
                                        <p:tgtEl>
                                          <p:spTgt spid="18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85"/>
                                        </p:tgtEl>
                                        <p:attrNameLst>
                                          <p:attrName>style.visibility</p:attrName>
                                        </p:attrNameLst>
                                      </p:cBhvr>
                                      <p:to>
                                        <p:strVal val="visible"/>
                                      </p:to>
                                    </p:set>
                                    <p:anim calcmode="lin" valueType="num">
                                      <p:cBhvr>
                                        <p:cTn id="15" dur="500" fill="hold"/>
                                        <p:tgtEl>
                                          <p:spTgt spid="185"/>
                                        </p:tgtEl>
                                        <p:attrNameLst>
                                          <p:attrName>ppt_w</p:attrName>
                                        </p:attrNameLst>
                                      </p:cBhvr>
                                      <p:tavLst>
                                        <p:tav tm="0">
                                          <p:val>
                                            <p:fltVal val="0"/>
                                          </p:val>
                                        </p:tav>
                                        <p:tav tm="100000">
                                          <p:val>
                                            <p:strVal val="#ppt_w"/>
                                          </p:val>
                                        </p:tav>
                                      </p:tavLst>
                                    </p:anim>
                                    <p:anim calcmode="lin" valueType="num">
                                      <p:cBhvr>
                                        <p:cTn id="16" dur="500" fill="hold"/>
                                        <p:tgtEl>
                                          <p:spTgt spid="185"/>
                                        </p:tgtEl>
                                        <p:attrNameLst>
                                          <p:attrName>ppt_h</p:attrName>
                                        </p:attrNameLst>
                                      </p:cBhvr>
                                      <p:tavLst>
                                        <p:tav tm="0">
                                          <p:val>
                                            <p:fltVal val="0"/>
                                          </p:val>
                                        </p:tav>
                                        <p:tav tm="100000">
                                          <p:val>
                                            <p:strVal val="#ppt_h"/>
                                          </p:val>
                                        </p:tav>
                                      </p:tavLst>
                                    </p:anim>
                                    <p:animEffect transition="in" filter="fade">
                                      <p:cBhvr>
                                        <p:cTn id="17" dur="500"/>
                                        <p:tgtEl>
                                          <p:spTgt spid="18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86"/>
                                        </p:tgtEl>
                                        <p:attrNameLst>
                                          <p:attrName>style.visibility</p:attrName>
                                        </p:attrNameLst>
                                      </p:cBhvr>
                                      <p:to>
                                        <p:strVal val="visible"/>
                                      </p:to>
                                    </p:set>
                                    <p:anim calcmode="lin" valueType="num">
                                      <p:cBhvr>
                                        <p:cTn id="20" dur="500" fill="hold"/>
                                        <p:tgtEl>
                                          <p:spTgt spid="186"/>
                                        </p:tgtEl>
                                        <p:attrNameLst>
                                          <p:attrName>ppt_w</p:attrName>
                                        </p:attrNameLst>
                                      </p:cBhvr>
                                      <p:tavLst>
                                        <p:tav tm="0">
                                          <p:val>
                                            <p:fltVal val="0"/>
                                          </p:val>
                                        </p:tav>
                                        <p:tav tm="100000">
                                          <p:val>
                                            <p:strVal val="#ppt_w"/>
                                          </p:val>
                                        </p:tav>
                                      </p:tavLst>
                                    </p:anim>
                                    <p:anim calcmode="lin" valueType="num">
                                      <p:cBhvr>
                                        <p:cTn id="21" dur="500" fill="hold"/>
                                        <p:tgtEl>
                                          <p:spTgt spid="186"/>
                                        </p:tgtEl>
                                        <p:attrNameLst>
                                          <p:attrName>ppt_h</p:attrName>
                                        </p:attrNameLst>
                                      </p:cBhvr>
                                      <p:tavLst>
                                        <p:tav tm="0">
                                          <p:val>
                                            <p:fltVal val="0"/>
                                          </p:val>
                                        </p:tav>
                                        <p:tav tm="100000">
                                          <p:val>
                                            <p:strVal val="#ppt_h"/>
                                          </p:val>
                                        </p:tav>
                                      </p:tavLst>
                                    </p:anim>
                                    <p:animEffect transition="in" filter="fade">
                                      <p:cBhvr>
                                        <p:cTn id="22" dur="500"/>
                                        <p:tgtEl>
                                          <p:spTgt spid="18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87"/>
                                        </p:tgtEl>
                                        <p:attrNameLst>
                                          <p:attrName>style.visibility</p:attrName>
                                        </p:attrNameLst>
                                      </p:cBhvr>
                                      <p:to>
                                        <p:strVal val="visible"/>
                                      </p:to>
                                    </p:set>
                                    <p:anim calcmode="lin" valueType="num">
                                      <p:cBhvr>
                                        <p:cTn id="25" dur="500" fill="hold"/>
                                        <p:tgtEl>
                                          <p:spTgt spid="187"/>
                                        </p:tgtEl>
                                        <p:attrNameLst>
                                          <p:attrName>ppt_w</p:attrName>
                                        </p:attrNameLst>
                                      </p:cBhvr>
                                      <p:tavLst>
                                        <p:tav tm="0">
                                          <p:val>
                                            <p:fltVal val="0"/>
                                          </p:val>
                                        </p:tav>
                                        <p:tav tm="100000">
                                          <p:val>
                                            <p:strVal val="#ppt_w"/>
                                          </p:val>
                                        </p:tav>
                                      </p:tavLst>
                                    </p:anim>
                                    <p:anim calcmode="lin" valueType="num">
                                      <p:cBhvr>
                                        <p:cTn id="26" dur="500" fill="hold"/>
                                        <p:tgtEl>
                                          <p:spTgt spid="187"/>
                                        </p:tgtEl>
                                        <p:attrNameLst>
                                          <p:attrName>ppt_h</p:attrName>
                                        </p:attrNameLst>
                                      </p:cBhvr>
                                      <p:tavLst>
                                        <p:tav tm="0">
                                          <p:val>
                                            <p:fltVal val="0"/>
                                          </p:val>
                                        </p:tav>
                                        <p:tav tm="100000">
                                          <p:val>
                                            <p:strVal val="#ppt_h"/>
                                          </p:val>
                                        </p:tav>
                                      </p:tavLst>
                                    </p:anim>
                                    <p:animEffect transition="in" filter="fade">
                                      <p:cBhvr>
                                        <p:cTn id="27" dur="500"/>
                                        <p:tgtEl>
                                          <p:spTgt spid="187"/>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88"/>
                                        </p:tgtEl>
                                        <p:attrNameLst>
                                          <p:attrName>style.visibility</p:attrName>
                                        </p:attrNameLst>
                                      </p:cBhvr>
                                      <p:to>
                                        <p:strVal val="visible"/>
                                      </p:to>
                                    </p:set>
                                    <p:anim calcmode="lin" valueType="num">
                                      <p:cBhvr>
                                        <p:cTn id="30" dur="500" fill="hold"/>
                                        <p:tgtEl>
                                          <p:spTgt spid="188"/>
                                        </p:tgtEl>
                                        <p:attrNameLst>
                                          <p:attrName>ppt_w</p:attrName>
                                        </p:attrNameLst>
                                      </p:cBhvr>
                                      <p:tavLst>
                                        <p:tav tm="0">
                                          <p:val>
                                            <p:fltVal val="0"/>
                                          </p:val>
                                        </p:tav>
                                        <p:tav tm="100000">
                                          <p:val>
                                            <p:strVal val="#ppt_w"/>
                                          </p:val>
                                        </p:tav>
                                      </p:tavLst>
                                    </p:anim>
                                    <p:anim calcmode="lin" valueType="num">
                                      <p:cBhvr>
                                        <p:cTn id="31" dur="500" fill="hold"/>
                                        <p:tgtEl>
                                          <p:spTgt spid="188"/>
                                        </p:tgtEl>
                                        <p:attrNameLst>
                                          <p:attrName>ppt_h</p:attrName>
                                        </p:attrNameLst>
                                      </p:cBhvr>
                                      <p:tavLst>
                                        <p:tav tm="0">
                                          <p:val>
                                            <p:fltVal val="0"/>
                                          </p:val>
                                        </p:tav>
                                        <p:tav tm="100000">
                                          <p:val>
                                            <p:strVal val="#ppt_h"/>
                                          </p:val>
                                        </p:tav>
                                      </p:tavLst>
                                    </p:anim>
                                    <p:animEffect transition="in" filter="fade">
                                      <p:cBhvr>
                                        <p:cTn id="32" dur="500"/>
                                        <p:tgtEl>
                                          <p:spTgt spid="18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89"/>
                                        </p:tgtEl>
                                        <p:attrNameLst>
                                          <p:attrName>style.visibility</p:attrName>
                                        </p:attrNameLst>
                                      </p:cBhvr>
                                      <p:to>
                                        <p:strVal val="visible"/>
                                      </p:to>
                                    </p:set>
                                    <p:anim calcmode="lin" valueType="num">
                                      <p:cBhvr>
                                        <p:cTn id="35" dur="500" fill="hold"/>
                                        <p:tgtEl>
                                          <p:spTgt spid="189"/>
                                        </p:tgtEl>
                                        <p:attrNameLst>
                                          <p:attrName>ppt_w</p:attrName>
                                        </p:attrNameLst>
                                      </p:cBhvr>
                                      <p:tavLst>
                                        <p:tav tm="0">
                                          <p:val>
                                            <p:fltVal val="0"/>
                                          </p:val>
                                        </p:tav>
                                        <p:tav tm="100000">
                                          <p:val>
                                            <p:strVal val="#ppt_w"/>
                                          </p:val>
                                        </p:tav>
                                      </p:tavLst>
                                    </p:anim>
                                    <p:anim calcmode="lin" valueType="num">
                                      <p:cBhvr>
                                        <p:cTn id="36" dur="500" fill="hold"/>
                                        <p:tgtEl>
                                          <p:spTgt spid="189"/>
                                        </p:tgtEl>
                                        <p:attrNameLst>
                                          <p:attrName>ppt_h</p:attrName>
                                        </p:attrNameLst>
                                      </p:cBhvr>
                                      <p:tavLst>
                                        <p:tav tm="0">
                                          <p:val>
                                            <p:fltVal val="0"/>
                                          </p:val>
                                        </p:tav>
                                        <p:tav tm="100000">
                                          <p:val>
                                            <p:strVal val="#ppt_h"/>
                                          </p:val>
                                        </p:tav>
                                      </p:tavLst>
                                    </p:anim>
                                    <p:animEffect transition="in" filter="fade">
                                      <p:cBhvr>
                                        <p:cTn id="37" dur="500"/>
                                        <p:tgtEl>
                                          <p:spTgt spid="18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 calcmode="lin" valueType="num">
                                      <p:cBhvr>
                                        <p:cTn id="40" dur="500" fill="hold"/>
                                        <p:tgtEl>
                                          <p:spTgt spid="190"/>
                                        </p:tgtEl>
                                        <p:attrNameLst>
                                          <p:attrName>ppt_w</p:attrName>
                                        </p:attrNameLst>
                                      </p:cBhvr>
                                      <p:tavLst>
                                        <p:tav tm="0">
                                          <p:val>
                                            <p:fltVal val="0"/>
                                          </p:val>
                                        </p:tav>
                                        <p:tav tm="100000">
                                          <p:val>
                                            <p:strVal val="#ppt_w"/>
                                          </p:val>
                                        </p:tav>
                                      </p:tavLst>
                                    </p:anim>
                                    <p:anim calcmode="lin" valueType="num">
                                      <p:cBhvr>
                                        <p:cTn id="41" dur="500" fill="hold"/>
                                        <p:tgtEl>
                                          <p:spTgt spid="190"/>
                                        </p:tgtEl>
                                        <p:attrNameLst>
                                          <p:attrName>ppt_h</p:attrName>
                                        </p:attrNameLst>
                                      </p:cBhvr>
                                      <p:tavLst>
                                        <p:tav tm="0">
                                          <p:val>
                                            <p:fltVal val="0"/>
                                          </p:val>
                                        </p:tav>
                                        <p:tav tm="100000">
                                          <p:val>
                                            <p:strVal val="#ppt_h"/>
                                          </p:val>
                                        </p:tav>
                                      </p:tavLst>
                                    </p:anim>
                                    <p:animEffect transition="in" filter="fade">
                                      <p:cBhvr>
                                        <p:cTn id="42" dur="500"/>
                                        <p:tgtEl>
                                          <p:spTgt spid="19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92"/>
                                        </p:tgtEl>
                                        <p:attrNameLst>
                                          <p:attrName>style.visibility</p:attrName>
                                        </p:attrNameLst>
                                      </p:cBhvr>
                                      <p:to>
                                        <p:strVal val="visible"/>
                                      </p:to>
                                    </p:set>
                                    <p:anim calcmode="lin" valueType="num">
                                      <p:cBhvr>
                                        <p:cTn id="45" dur="500" fill="hold"/>
                                        <p:tgtEl>
                                          <p:spTgt spid="192"/>
                                        </p:tgtEl>
                                        <p:attrNameLst>
                                          <p:attrName>ppt_w</p:attrName>
                                        </p:attrNameLst>
                                      </p:cBhvr>
                                      <p:tavLst>
                                        <p:tav tm="0">
                                          <p:val>
                                            <p:fltVal val="0"/>
                                          </p:val>
                                        </p:tav>
                                        <p:tav tm="100000">
                                          <p:val>
                                            <p:strVal val="#ppt_w"/>
                                          </p:val>
                                        </p:tav>
                                      </p:tavLst>
                                    </p:anim>
                                    <p:anim calcmode="lin" valueType="num">
                                      <p:cBhvr>
                                        <p:cTn id="46" dur="500" fill="hold"/>
                                        <p:tgtEl>
                                          <p:spTgt spid="192"/>
                                        </p:tgtEl>
                                        <p:attrNameLst>
                                          <p:attrName>ppt_h</p:attrName>
                                        </p:attrNameLst>
                                      </p:cBhvr>
                                      <p:tavLst>
                                        <p:tav tm="0">
                                          <p:val>
                                            <p:fltVal val="0"/>
                                          </p:val>
                                        </p:tav>
                                        <p:tav tm="100000">
                                          <p:val>
                                            <p:strVal val="#ppt_h"/>
                                          </p:val>
                                        </p:tav>
                                      </p:tavLst>
                                    </p:anim>
                                    <p:animEffect transition="in" filter="fade">
                                      <p:cBhvr>
                                        <p:cTn id="47" dur="500"/>
                                        <p:tgtEl>
                                          <p:spTgt spid="19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93"/>
                                        </p:tgtEl>
                                        <p:attrNameLst>
                                          <p:attrName>style.visibility</p:attrName>
                                        </p:attrNameLst>
                                      </p:cBhvr>
                                      <p:to>
                                        <p:strVal val="visible"/>
                                      </p:to>
                                    </p:set>
                                    <p:anim calcmode="lin" valueType="num">
                                      <p:cBhvr>
                                        <p:cTn id="50" dur="500" fill="hold"/>
                                        <p:tgtEl>
                                          <p:spTgt spid="193"/>
                                        </p:tgtEl>
                                        <p:attrNameLst>
                                          <p:attrName>ppt_w</p:attrName>
                                        </p:attrNameLst>
                                      </p:cBhvr>
                                      <p:tavLst>
                                        <p:tav tm="0">
                                          <p:val>
                                            <p:fltVal val="0"/>
                                          </p:val>
                                        </p:tav>
                                        <p:tav tm="100000">
                                          <p:val>
                                            <p:strVal val="#ppt_w"/>
                                          </p:val>
                                        </p:tav>
                                      </p:tavLst>
                                    </p:anim>
                                    <p:anim calcmode="lin" valueType="num">
                                      <p:cBhvr>
                                        <p:cTn id="51" dur="500" fill="hold"/>
                                        <p:tgtEl>
                                          <p:spTgt spid="193"/>
                                        </p:tgtEl>
                                        <p:attrNameLst>
                                          <p:attrName>ppt_h</p:attrName>
                                        </p:attrNameLst>
                                      </p:cBhvr>
                                      <p:tavLst>
                                        <p:tav tm="0">
                                          <p:val>
                                            <p:fltVal val="0"/>
                                          </p:val>
                                        </p:tav>
                                        <p:tav tm="100000">
                                          <p:val>
                                            <p:strVal val="#ppt_h"/>
                                          </p:val>
                                        </p:tav>
                                      </p:tavLst>
                                    </p:anim>
                                    <p:animEffect transition="in" filter="fade">
                                      <p:cBhvr>
                                        <p:cTn id="52" dur="500"/>
                                        <p:tgtEl>
                                          <p:spTgt spid="193"/>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94"/>
                                        </p:tgtEl>
                                        <p:attrNameLst>
                                          <p:attrName>style.visibility</p:attrName>
                                        </p:attrNameLst>
                                      </p:cBhvr>
                                      <p:to>
                                        <p:strVal val="visible"/>
                                      </p:to>
                                    </p:set>
                                    <p:anim calcmode="lin" valueType="num">
                                      <p:cBhvr>
                                        <p:cTn id="55" dur="500" fill="hold"/>
                                        <p:tgtEl>
                                          <p:spTgt spid="194"/>
                                        </p:tgtEl>
                                        <p:attrNameLst>
                                          <p:attrName>ppt_w</p:attrName>
                                        </p:attrNameLst>
                                      </p:cBhvr>
                                      <p:tavLst>
                                        <p:tav tm="0">
                                          <p:val>
                                            <p:fltVal val="0"/>
                                          </p:val>
                                        </p:tav>
                                        <p:tav tm="100000">
                                          <p:val>
                                            <p:strVal val="#ppt_w"/>
                                          </p:val>
                                        </p:tav>
                                      </p:tavLst>
                                    </p:anim>
                                    <p:anim calcmode="lin" valueType="num">
                                      <p:cBhvr>
                                        <p:cTn id="56" dur="500" fill="hold"/>
                                        <p:tgtEl>
                                          <p:spTgt spid="194"/>
                                        </p:tgtEl>
                                        <p:attrNameLst>
                                          <p:attrName>ppt_h</p:attrName>
                                        </p:attrNameLst>
                                      </p:cBhvr>
                                      <p:tavLst>
                                        <p:tav tm="0">
                                          <p:val>
                                            <p:fltVal val="0"/>
                                          </p:val>
                                        </p:tav>
                                        <p:tav tm="100000">
                                          <p:val>
                                            <p:strVal val="#ppt_h"/>
                                          </p:val>
                                        </p:tav>
                                      </p:tavLst>
                                    </p:anim>
                                    <p:animEffect transition="in" filter="fade">
                                      <p:cBhvr>
                                        <p:cTn id="57" dur="500"/>
                                        <p:tgtEl>
                                          <p:spTgt spid="19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95"/>
                                        </p:tgtEl>
                                        <p:attrNameLst>
                                          <p:attrName>style.visibility</p:attrName>
                                        </p:attrNameLst>
                                      </p:cBhvr>
                                      <p:to>
                                        <p:strVal val="visible"/>
                                      </p:to>
                                    </p:set>
                                    <p:anim calcmode="lin" valueType="num">
                                      <p:cBhvr>
                                        <p:cTn id="60" dur="500" fill="hold"/>
                                        <p:tgtEl>
                                          <p:spTgt spid="195"/>
                                        </p:tgtEl>
                                        <p:attrNameLst>
                                          <p:attrName>ppt_w</p:attrName>
                                        </p:attrNameLst>
                                      </p:cBhvr>
                                      <p:tavLst>
                                        <p:tav tm="0">
                                          <p:val>
                                            <p:fltVal val="0"/>
                                          </p:val>
                                        </p:tav>
                                        <p:tav tm="100000">
                                          <p:val>
                                            <p:strVal val="#ppt_w"/>
                                          </p:val>
                                        </p:tav>
                                      </p:tavLst>
                                    </p:anim>
                                    <p:anim calcmode="lin" valueType="num">
                                      <p:cBhvr>
                                        <p:cTn id="61" dur="500" fill="hold"/>
                                        <p:tgtEl>
                                          <p:spTgt spid="195"/>
                                        </p:tgtEl>
                                        <p:attrNameLst>
                                          <p:attrName>ppt_h</p:attrName>
                                        </p:attrNameLst>
                                      </p:cBhvr>
                                      <p:tavLst>
                                        <p:tav tm="0">
                                          <p:val>
                                            <p:fltVal val="0"/>
                                          </p:val>
                                        </p:tav>
                                        <p:tav tm="100000">
                                          <p:val>
                                            <p:strVal val="#ppt_h"/>
                                          </p:val>
                                        </p:tav>
                                      </p:tavLst>
                                    </p:anim>
                                    <p:animEffect transition="in" filter="fade">
                                      <p:cBhvr>
                                        <p:cTn id="62" dur="500"/>
                                        <p:tgtEl>
                                          <p:spTgt spid="195"/>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96"/>
                                        </p:tgtEl>
                                        <p:attrNameLst>
                                          <p:attrName>style.visibility</p:attrName>
                                        </p:attrNameLst>
                                      </p:cBhvr>
                                      <p:to>
                                        <p:strVal val="visible"/>
                                      </p:to>
                                    </p:set>
                                    <p:anim calcmode="lin" valueType="num">
                                      <p:cBhvr>
                                        <p:cTn id="65" dur="500" fill="hold"/>
                                        <p:tgtEl>
                                          <p:spTgt spid="196"/>
                                        </p:tgtEl>
                                        <p:attrNameLst>
                                          <p:attrName>ppt_w</p:attrName>
                                        </p:attrNameLst>
                                      </p:cBhvr>
                                      <p:tavLst>
                                        <p:tav tm="0">
                                          <p:val>
                                            <p:fltVal val="0"/>
                                          </p:val>
                                        </p:tav>
                                        <p:tav tm="100000">
                                          <p:val>
                                            <p:strVal val="#ppt_w"/>
                                          </p:val>
                                        </p:tav>
                                      </p:tavLst>
                                    </p:anim>
                                    <p:anim calcmode="lin" valueType="num">
                                      <p:cBhvr>
                                        <p:cTn id="66" dur="500" fill="hold"/>
                                        <p:tgtEl>
                                          <p:spTgt spid="196"/>
                                        </p:tgtEl>
                                        <p:attrNameLst>
                                          <p:attrName>ppt_h</p:attrName>
                                        </p:attrNameLst>
                                      </p:cBhvr>
                                      <p:tavLst>
                                        <p:tav tm="0">
                                          <p:val>
                                            <p:fltVal val="0"/>
                                          </p:val>
                                        </p:tav>
                                        <p:tav tm="100000">
                                          <p:val>
                                            <p:strVal val="#ppt_h"/>
                                          </p:val>
                                        </p:tav>
                                      </p:tavLst>
                                    </p:anim>
                                    <p:animEffect transition="in" filter="fade">
                                      <p:cBhvr>
                                        <p:cTn id="67" dur="500"/>
                                        <p:tgtEl>
                                          <p:spTgt spid="19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97"/>
                                        </p:tgtEl>
                                        <p:attrNameLst>
                                          <p:attrName>style.visibility</p:attrName>
                                        </p:attrNameLst>
                                      </p:cBhvr>
                                      <p:to>
                                        <p:strVal val="visible"/>
                                      </p:to>
                                    </p:set>
                                    <p:anim calcmode="lin" valueType="num">
                                      <p:cBhvr>
                                        <p:cTn id="70" dur="500" fill="hold"/>
                                        <p:tgtEl>
                                          <p:spTgt spid="197"/>
                                        </p:tgtEl>
                                        <p:attrNameLst>
                                          <p:attrName>ppt_w</p:attrName>
                                        </p:attrNameLst>
                                      </p:cBhvr>
                                      <p:tavLst>
                                        <p:tav tm="0">
                                          <p:val>
                                            <p:fltVal val="0"/>
                                          </p:val>
                                        </p:tav>
                                        <p:tav tm="100000">
                                          <p:val>
                                            <p:strVal val="#ppt_w"/>
                                          </p:val>
                                        </p:tav>
                                      </p:tavLst>
                                    </p:anim>
                                    <p:anim calcmode="lin" valueType="num">
                                      <p:cBhvr>
                                        <p:cTn id="71" dur="500" fill="hold"/>
                                        <p:tgtEl>
                                          <p:spTgt spid="197"/>
                                        </p:tgtEl>
                                        <p:attrNameLst>
                                          <p:attrName>ppt_h</p:attrName>
                                        </p:attrNameLst>
                                      </p:cBhvr>
                                      <p:tavLst>
                                        <p:tav tm="0">
                                          <p:val>
                                            <p:fltVal val="0"/>
                                          </p:val>
                                        </p:tav>
                                        <p:tav tm="100000">
                                          <p:val>
                                            <p:strVal val="#ppt_h"/>
                                          </p:val>
                                        </p:tav>
                                      </p:tavLst>
                                    </p:anim>
                                    <p:animEffect transition="in" filter="fade">
                                      <p:cBhvr>
                                        <p:cTn id="72" dur="500"/>
                                        <p:tgtEl>
                                          <p:spTgt spid="197"/>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98"/>
                                        </p:tgtEl>
                                        <p:attrNameLst>
                                          <p:attrName>style.visibility</p:attrName>
                                        </p:attrNameLst>
                                      </p:cBhvr>
                                      <p:to>
                                        <p:strVal val="visible"/>
                                      </p:to>
                                    </p:set>
                                    <p:anim calcmode="lin" valueType="num">
                                      <p:cBhvr>
                                        <p:cTn id="75" dur="500" fill="hold"/>
                                        <p:tgtEl>
                                          <p:spTgt spid="198"/>
                                        </p:tgtEl>
                                        <p:attrNameLst>
                                          <p:attrName>ppt_w</p:attrName>
                                        </p:attrNameLst>
                                      </p:cBhvr>
                                      <p:tavLst>
                                        <p:tav tm="0">
                                          <p:val>
                                            <p:fltVal val="0"/>
                                          </p:val>
                                        </p:tav>
                                        <p:tav tm="100000">
                                          <p:val>
                                            <p:strVal val="#ppt_w"/>
                                          </p:val>
                                        </p:tav>
                                      </p:tavLst>
                                    </p:anim>
                                    <p:anim calcmode="lin" valueType="num">
                                      <p:cBhvr>
                                        <p:cTn id="76" dur="500" fill="hold"/>
                                        <p:tgtEl>
                                          <p:spTgt spid="198"/>
                                        </p:tgtEl>
                                        <p:attrNameLst>
                                          <p:attrName>ppt_h</p:attrName>
                                        </p:attrNameLst>
                                      </p:cBhvr>
                                      <p:tavLst>
                                        <p:tav tm="0">
                                          <p:val>
                                            <p:fltVal val="0"/>
                                          </p:val>
                                        </p:tav>
                                        <p:tav tm="100000">
                                          <p:val>
                                            <p:strVal val="#ppt_h"/>
                                          </p:val>
                                        </p:tav>
                                      </p:tavLst>
                                    </p:anim>
                                    <p:animEffect transition="in" filter="fade">
                                      <p:cBhvr>
                                        <p:cTn id="77" dur="500"/>
                                        <p:tgtEl>
                                          <p:spTgt spid="198"/>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199"/>
                                        </p:tgtEl>
                                        <p:attrNameLst>
                                          <p:attrName>style.visibility</p:attrName>
                                        </p:attrNameLst>
                                      </p:cBhvr>
                                      <p:to>
                                        <p:strVal val="visible"/>
                                      </p:to>
                                    </p:set>
                                    <p:anim calcmode="lin" valueType="num">
                                      <p:cBhvr>
                                        <p:cTn id="80" dur="500" fill="hold"/>
                                        <p:tgtEl>
                                          <p:spTgt spid="199"/>
                                        </p:tgtEl>
                                        <p:attrNameLst>
                                          <p:attrName>ppt_w</p:attrName>
                                        </p:attrNameLst>
                                      </p:cBhvr>
                                      <p:tavLst>
                                        <p:tav tm="0">
                                          <p:val>
                                            <p:fltVal val="0"/>
                                          </p:val>
                                        </p:tav>
                                        <p:tav tm="100000">
                                          <p:val>
                                            <p:strVal val="#ppt_w"/>
                                          </p:val>
                                        </p:tav>
                                      </p:tavLst>
                                    </p:anim>
                                    <p:anim calcmode="lin" valueType="num">
                                      <p:cBhvr>
                                        <p:cTn id="81" dur="500" fill="hold"/>
                                        <p:tgtEl>
                                          <p:spTgt spid="199"/>
                                        </p:tgtEl>
                                        <p:attrNameLst>
                                          <p:attrName>ppt_h</p:attrName>
                                        </p:attrNameLst>
                                      </p:cBhvr>
                                      <p:tavLst>
                                        <p:tav tm="0">
                                          <p:val>
                                            <p:fltVal val="0"/>
                                          </p:val>
                                        </p:tav>
                                        <p:tav tm="100000">
                                          <p:val>
                                            <p:strVal val="#ppt_h"/>
                                          </p:val>
                                        </p:tav>
                                      </p:tavLst>
                                    </p:anim>
                                    <p:animEffect transition="in" filter="fade">
                                      <p:cBhvr>
                                        <p:cTn id="82" dur="500"/>
                                        <p:tgtEl>
                                          <p:spTgt spid="199"/>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00"/>
                                        </p:tgtEl>
                                        <p:attrNameLst>
                                          <p:attrName>style.visibility</p:attrName>
                                        </p:attrNameLst>
                                      </p:cBhvr>
                                      <p:to>
                                        <p:strVal val="visible"/>
                                      </p:to>
                                    </p:set>
                                    <p:anim calcmode="lin" valueType="num">
                                      <p:cBhvr>
                                        <p:cTn id="85" dur="500" fill="hold"/>
                                        <p:tgtEl>
                                          <p:spTgt spid="200"/>
                                        </p:tgtEl>
                                        <p:attrNameLst>
                                          <p:attrName>ppt_w</p:attrName>
                                        </p:attrNameLst>
                                      </p:cBhvr>
                                      <p:tavLst>
                                        <p:tav tm="0">
                                          <p:val>
                                            <p:fltVal val="0"/>
                                          </p:val>
                                        </p:tav>
                                        <p:tav tm="100000">
                                          <p:val>
                                            <p:strVal val="#ppt_w"/>
                                          </p:val>
                                        </p:tav>
                                      </p:tavLst>
                                    </p:anim>
                                    <p:anim calcmode="lin" valueType="num">
                                      <p:cBhvr>
                                        <p:cTn id="86" dur="500" fill="hold"/>
                                        <p:tgtEl>
                                          <p:spTgt spid="200"/>
                                        </p:tgtEl>
                                        <p:attrNameLst>
                                          <p:attrName>ppt_h</p:attrName>
                                        </p:attrNameLst>
                                      </p:cBhvr>
                                      <p:tavLst>
                                        <p:tav tm="0">
                                          <p:val>
                                            <p:fltVal val="0"/>
                                          </p:val>
                                        </p:tav>
                                        <p:tav tm="100000">
                                          <p:val>
                                            <p:strVal val="#ppt_h"/>
                                          </p:val>
                                        </p:tav>
                                      </p:tavLst>
                                    </p:anim>
                                    <p:animEffect transition="in" filter="fade">
                                      <p:cBhvr>
                                        <p:cTn id="87" dur="500"/>
                                        <p:tgtEl>
                                          <p:spTgt spid="200"/>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01"/>
                                        </p:tgtEl>
                                        <p:attrNameLst>
                                          <p:attrName>style.visibility</p:attrName>
                                        </p:attrNameLst>
                                      </p:cBhvr>
                                      <p:to>
                                        <p:strVal val="visible"/>
                                      </p:to>
                                    </p:set>
                                    <p:anim calcmode="lin" valueType="num">
                                      <p:cBhvr>
                                        <p:cTn id="90" dur="500" fill="hold"/>
                                        <p:tgtEl>
                                          <p:spTgt spid="201"/>
                                        </p:tgtEl>
                                        <p:attrNameLst>
                                          <p:attrName>ppt_w</p:attrName>
                                        </p:attrNameLst>
                                      </p:cBhvr>
                                      <p:tavLst>
                                        <p:tav tm="0">
                                          <p:val>
                                            <p:fltVal val="0"/>
                                          </p:val>
                                        </p:tav>
                                        <p:tav tm="100000">
                                          <p:val>
                                            <p:strVal val="#ppt_w"/>
                                          </p:val>
                                        </p:tav>
                                      </p:tavLst>
                                    </p:anim>
                                    <p:anim calcmode="lin" valueType="num">
                                      <p:cBhvr>
                                        <p:cTn id="91" dur="500" fill="hold"/>
                                        <p:tgtEl>
                                          <p:spTgt spid="201"/>
                                        </p:tgtEl>
                                        <p:attrNameLst>
                                          <p:attrName>ppt_h</p:attrName>
                                        </p:attrNameLst>
                                      </p:cBhvr>
                                      <p:tavLst>
                                        <p:tav tm="0">
                                          <p:val>
                                            <p:fltVal val="0"/>
                                          </p:val>
                                        </p:tav>
                                        <p:tav tm="100000">
                                          <p:val>
                                            <p:strVal val="#ppt_h"/>
                                          </p:val>
                                        </p:tav>
                                      </p:tavLst>
                                    </p:anim>
                                    <p:animEffect transition="in" filter="fade">
                                      <p:cBhvr>
                                        <p:cTn id="92" dur="500"/>
                                        <p:tgtEl>
                                          <p:spTgt spid="201"/>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02"/>
                                        </p:tgtEl>
                                        <p:attrNameLst>
                                          <p:attrName>style.visibility</p:attrName>
                                        </p:attrNameLst>
                                      </p:cBhvr>
                                      <p:to>
                                        <p:strVal val="visible"/>
                                      </p:to>
                                    </p:set>
                                    <p:anim calcmode="lin" valueType="num">
                                      <p:cBhvr>
                                        <p:cTn id="95" dur="500" fill="hold"/>
                                        <p:tgtEl>
                                          <p:spTgt spid="202"/>
                                        </p:tgtEl>
                                        <p:attrNameLst>
                                          <p:attrName>ppt_w</p:attrName>
                                        </p:attrNameLst>
                                      </p:cBhvr>
                                      <p:tavLst>
                                        <p:tav tm="0">
                                          <p:val>
                                            <p:fltVal val="0"/>
                                          </p:val>
                                        </p:tav>
                                        <p:tav tm="100000">
                                          <p:val>
                                            <p:strVal val="#ppt_w"/>
                                          </p:val>
                                        </p:tav>
                                      </p:tavLst>
                                    </p:anim>
                                    <p:anim calcmode="lin" valueType="num">
                                      <p:cBhvr>
                                        <p:cTn id="96" dur="500" fill="hold"/>
                                        <p:tgtEl>
                                          <p:spTgt spid="202"/>
                                        </p:tgtEl>
                                        <p:attrNameLst>
                                          <p:attrName>ppt_h</p:attrName>
                                        </p:attrNameLst>
                                      </p:cBhvr>
                                      <p:tavLst>
                                        <p:tav tm="0">
                                          <p:val>
                                            <p:fltVal val="0"/>
                                          </p:val>
                                        </p:tav>
                                        <p:tav tm="100000">
                                          <p:val>
                                            <p:strVal val="#ppt_h"/>
                                          </p:val>
                                        </p:tav>
                                      </p:tavLst>
                                    </p:anim>
                                    <p:animEffect transition="in" filter="fade">
                                      <p:cBhvr>
                                        <p:cTn id="97" dur="500"/>
                                        <p:tgtEl>
                                          <p:spTgt spid="202"/>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03"/>
                                        </p:tgtEl>
                                        <p:attrNameLst>
                                          <p:attrName>style.visibility</p:attrName>
                                        </p:attrNameLst>
                                      </p:cBhvr>
                                      <p:to>
                                        <p:strVal val="visible"/>
                                      </p:to>
                                    </p:set>
                                    <p:anim calcmode="lin" valueType="num">
                                      <p:cBhvr>
                                        <p:cTn id="100" dur="500" fill="hold"/>
                                        <p:tgtEl>
                                          <p:spTgt spid="203"/>
                                        </p:tgtEl>
                                        <p:attrNameLst>
                                          <p:attrName>ppt_w</p:attrName>
                                        </p:attrNameLst>
                                      </p:cBhvr>
                                      <p:tavLst>
                                        <p:tav tm="0">
                                          <p:val>
                                            <p:fltVal val="0"/>
                                          </p:val>
                                        </p:tav>
                                        <p:tav tm="100000">
                                          <p:val>
                                            <p:strVal val="#ppt_w"/>
                                          </p:val>
                                        </p:tav>
                                      </p:tavLst>
                                    </p:anim>
                                    <p:anim calcmode="lin" valueType="num">
                                      <p:cBhvr>
                                        <p:cTn id="101" dur="500" fill="hold"/>
                                        <p:tgtEl>
                                          <p:spTgt spid="203"/>
                                        </p:tgtEl>
                                        <p:attrNameLst>
                                          <p:attrName>ppt_h</p:attrName>
                                        </p:attrNameLst>
                                      </p:cBhvr>
                                      <p:tavLst>
                                        <p:tav tm="0">
                                          <p:val>
                                            <p:fltVal val="0"/>
                                          </p:val>
                                        </p:tav>
                                        <p:tav tm="100000">
                                          <p:val>
                                            <p:strVal val="#ppt_h"/>
                                          </p:val>
                                        </p:tav>
                                      </p:tavLst>
                                    </p:anim>
                                    <p:animEffect transition="in" filter="fade">
                                      <p:cBhvr>
                                        <p:cTn id="102" dur="500"/>
                                        <p:tgtEl>
                                          <p:spTgt spid="203"/>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204"/>
                                        </p:tgtEl>
                                        <p:attrNameLst>
                                          <p:attrName>style.visibility</p:attrName>
                                        </p:attrNameLst>
                                      </p:cBhvr>
                                      <p:to>
                                        <p:strVal val="visible"/>
                                      </p:to>
                                    </p:set>
                                    <p:anim calcmode="lin" valueType="num">
                                      <p:cBhvr>
                                        <p:cTn id="105" dur="500" fill="hold"/>
                                        <p:tgtEl>
                                          <p:spTgt spid="204"/>
                                        </p:tgtEl>
                                        <p:attrNameLst>
                                          <p:attrName>ppt_w</p:attrName>
                                        </p:attrNameLst>
                                      </p:cBhvr>
                                      <p:tavLst>
                                        <p:tav tm="0">
                                          <p:val>
                                            <p:fltVal val="0"/>
                                          </p:val>
                                        </p:tav>
                                        <p:tav tm="100000">
                                          <p:val>
                                            <p:strVal val="#ppt_w"/>
                                          </p:val>
                                        </p:tav>
                                      </p:tavLst>
                                    </p:anim>
                                    <p:anim calcmode="lin" valueType="num">
                                      <p:cBhvr>
                                        <p:cTn id="106" dur="500" fill="hold"/>
                                        <p:tgtEl>
                                          <p:spTgt spid="204"/>
                                        </p:tgtEl>
                                        <p:attrNameLst>
                                          <p:attrName>ppt_h</p:attrName>
                                        </p:attrNameLst>
                                      </p:cBhvr>
                                      <p:tavLst>
                                        <p:tav tm="0">
                                          <p:val>
                                            <p:fltVal val="0"/>
                                          </p:val>
                                        </p:tav>
                                        <p:tav tm="100000">
                                          <p:val>
                                            <p:strVal val="#ppt_h"/>
                                          </p:val>
                                        </p:tav>
                                      </p:tavLst>
                                    </p:anim>
                                    <p:animEffect transition="in" filter="fade">
                                      <p:cBhvr>
                                        <p:cTn id="107" dur="500"/>
                                        <p:tgtEl>
                                          <p:spTgt spid="204"/>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207"/>
                                        </p:tgtEl>
                                        <p:attrNameLst>
                                          <p:attrName>style.visibility</p:attrName>
                                        </p:attrNameLst>
                                      </p:cBhvr>
                                      <p:to>
                                        <p:strVal val="visible"/>
                                      </p:to>
                                    </p:set>
                                    <p:anim calcmode="lin" valueType="num">
                                      <p:cBhvr>
                                        <p:cTn id="110" dur="500" fill="hold"/>
                                        <p:tgtEl>
                                          <p:spTgt spid="207"/>
                                        </p:tgtEl>
                                        <p:attrNameLst>
                                          <p:attrName>ppt_w</p:attrName>
                                        </p:attrNameLst>
                                      </p:cBhvr>
                                      <p:tavLst>
                                        <p:tav tm="0">
                                          <p:val>
                                            <p:fltVal val="0"/>
                                          </p:val>
                                        </p:tav>
                                        <p:tav tm="100000">
                                          <p:val>
                                            <p:strVal val="#ppt_w"/>
                                          </p:val>
                                        </p:tav>
                                      </p:tavLst>
                                    </p:anim>
                                    <p:anim calcmode="lin" valueType="num">
                                      <p:cBhvr>
                                        <p:cTn id="111" dur="500" fill="hold"/>
                                        <p:tgtEl>
                                          <p:spTgt spid="207"/>
                                        </p:tgtEl>
                                        <p:attrNameLst>
                                          <p:attrName>ppt_h</p:attrName>
                                        </p:attrNameLst>
                                      </p:cBhvr>
                                      <p:tavLst>
                                        <p:tav tm="0">
                                          <p:val>
                                            <p:fltVal val="0"/>
                                          </p:val>
                                        </p:tav>
                                        <p:tav tm="100000">
                                          <p:val>
                                            <p:strVal val="#ppt_h"/>
                                          </p:val>
                                        </p:tav>
                                      </p:tavLst>
                                    </p:anim>
                                    <p:animEffect transition="in" filter="fade">
                                      <p:cBhvr>
                                        <p:cTn id="112" dur="500"/>
                                        <p:tgtEl>
                                          <p:spTgt spid="207"/>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208"/>
                                        </p:tgtEl>
                                        <p:attrNameLst>
                                          <p:attrName>style.visibility</p:attrName>
                                        </p:attrNameLst>
                                      </p:cBhvr>
                                      <p:to>
                                        <p:strVal val="visible"/>
                                      </p:to>
                                    </p:set>
                                    <p:anim calcmode="lin" valueType="num">
                                      <p:cBhvr>
                                        <p:cTn id="115" dur="500" fill="hold"/>
                                        <p:tgtEl>
                                          <p:spTgt spid="208"/>
                                        </p:tgtEl>
                                        <p:attrNameLst>
                                          <p:attrName>ppt_w</p:attrName>
                                        </p:attrNameLst>
                                      </p:cBhvr>
                                      <p:tavLst>
                                        <p:tav tm="0">
                                          <p:val>
                                            <p:fltVal val="0"/>
                                          </p:val>
                                        </p:tav>
                                        <p:tav tm="100000">
                                          <p:val>
                                            <p:strVal val="#ppt_w"/>
                                          </p:val>
                                        </p:tav>
                                      </p:tavLst>
                                    </p:anim>
                                    <p:anim calcmode="lin" valueType="num">
                                      <p:cBhvr>
                                        <p:cTn id="116" dur="500" fill="hold"/>
                                        <p:tgtEl>
                                          <p:spTgt spid="208"/>
                                        </p:tgtEl>
                                        <p:attrNameLst>
                                          <p:attrName>ppt_h</p:attrName>
                                        </p:attrNameLst>
                                      </p:cBhvr>
                                      <p:tavLst>
                                        <p:tav tm="0">
                                          <p:val>
                                            <p:fltVal val="0"/>
                                          </p:val>
                                        </p:tav>
                                        <p:tav tm="100000">
                                          <p:val>
                                            <p:strVal val="#ppt_h"/>
                                          </p:val>
                                        </p:tav>
                                      </p:tavLst>
                                    </p:anim>
                                    <p:animEffect transition="in" filter="fade">
                                      <p:cBhvr>
                                        <p:cTn id="117" dur="500"/>
                                        <p:tgtEl>
                                          <p:spTgt spid="208"/>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209"/>
                                        </p:tgtEl>
                                        <p:attrNameLst>
                                          <p:attrName>style.visibility</p:attrName>
                                        </p:attrNameLst>
                                      </p:cBhvr>
                                      <p:to>
                                        <p:strVal val="visible"/>
                                      </p:to>
                                    </p:set>
                                    <p:anim calcmode="lin" valueType="num">
                                      <p:cBhvr>
                                        <p:cTn id="120" dur="500" fill="hold"/>
                                        <p:tgtEl>
                                          <p:spTgt spid="209"/>
                                        </p:tgtEl>
                                        <p:attrNameLst>
                                          <p:attrName>ppt_w</p:attrName>
                                        </p:attrNameLst>
                                      </p:cBhvr>
                                      <p:tavLst>
                                        <p:tav tm="0">
                                          <p:val>
                                            <p:fltVal val="0"/>
                                          </p:val>
                                        </p:tav>
                                        <p:tav tm="100000">
                                          <p:val>
                                            <p:strVal val="#ppt_w"/>
                                          </p:val>
                                        </p:tav>
                                      </p:tavLst>
                                    </p:anim>
                                    <p:anim calcmode="lin" valueType="num">
                                      <p:cBhvr>
                                        <p:cTn id="121" dur="500" fill="hold"/>
                                        <p:tgtEl>
                                          <p:spTgt spid="209"/>
                                        </p:tgtEl>
                                        <p:attrNameLst>
                                          <p:attrName>ppt_h</p:attrName>
                                        </p:attrNameLst>
                                      </p:cBhvr>
                                      <p:tavLst>
                                        <p:tav tm="0">
                                          <p:val>
                                            <p:fltVal val="0"/>
                                          </p:val>
                                        </p:tav>
                                        <p:tav tm="100000">
                                          <p:val>
                                            <p:strVal val="#ppt_h"/>
                                          </p:val>
                                        </p:tav>
                                      </p:tavLst>
                                    </p:anim>
                                    <p:animEffect transition="in" filter="fade">
                                      <p:cBhvr>
                                        <p:cTn id="122" dur="500"/>
                                        <p:tgtEl>
                                          <p:spTgt spid="209"/>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210"/>
                                        </p:tgtEl>
                                        <p:attrNameLst>
                                          <p:attrName>style.visibility</p:attrName>
                                        </p:attrNameLst>
                                      </p:cBhvr>
                                      <p:to>
                                        <p:strVal val="visible"/>
                                      </p:to>
                                    </p:set>
                                    <p:anim calcmode="lin" valueType="num">
                                      <p:cBhvr>
                                        <p:cTn id="125" dur="500" fill="hold"/>
                                        <p:tgtEl>
                                          <p:spTgt spid="210"/>
                                        </p:tgtEl>
                                        <p:attrNameLst>
                                          <p:attrName>ppt_w</p:attrName>
                                        </p:attrNameLst>
                                      </p:cBhvr>
                                      <p:tavLst>
                                        <p:tav tm="0">
                                          <p:val>
                                            <p:fltVal val="0"/>
                                          </p:val>
                                        </p:tav>
                                        <p:tav tm="100000">
                                          <p:val>
                                            <p:strVal val="#ppt_w"/>
                                          </p:val>
                                        </p:tav>
                                      </p:tavLst>
                                    </p:anim>
                                    <p:anim calcmode="lin" valueType="num">
                                      <p:cBhvr>
                                        <p:cTn id="126" dur="500" fill="hold"/>
                                        <p:tgtEl>
                                          <p:spTgt spid="210"/>
                                        </p:tgtEl>
                                        <p:attrNameLst>
                                          <p:attrName>ppt_h</p:attrName>
                                        </p:attrNameLst>
                                      </p:cBhvr>
                                      <p:tavLst>
                                        <p:tav tm="0">
                                          <p:val>
                                            <p:fltVal val="0"/>
                                          </p:val>
                                        </p:tav>
                                        <p:tav tm="100000">
                                          <p:val>
                                            <p:strVal val="#ppt_h"/>
                                          </p:val>
                                        </p:tav>
                                      </p:tavLst>
                                    </p:anim>
                                    <p:animEffect transition="in" filter="fade">
                                      <p:cBhvr>
                                        <p:cTn id="127" dur="500"/>
                                        <p:tgtEl>
                                          <p:spTgt spid="210"/>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211"/>
                                        </p:tgtEl>
                                        <p:attrNameLst>
                                          <p:attrName>style.visibility</p:attrName>
                                        </p:attrNameLst>
                                      </p:cBhvr>
                                      <p:to>
                                        <p:strVal val="visible"/>
                                      </p:to>
                                    </p:set>
                                    <p:anim calcmode="lin" valueType="num">
                                      <p:cBhvr>
                                        <p:cTn id="130" dur="500" fill="hold"/>
                                        <p:tgtEl>
                                          <p:spTgt spid="211"/>
                                        </p:tgtEl>
                                        <p:attrNameLst>
                                          <p:attrName>ppt_w</p:attrName>
                                        </p:attrNameLst>
                                      </p:cBhvr>
                                      <p:tavLst>
                                        <p:tav tm="0">
                                          <p:val>
                                            <p:fltVal val="0"/>
                                          </p:val>
                                        </p:tav>
                                        <p:tav tm="100000">
                                          <p:val>
                                            <p:strVal val="#ppt_w"/>
                                          </p:val>
                                        </p:tav>
                                      </p:tavLst>
                                    </p:anim>
                                    <p:anim calcmode="lin" valueType="num">
                                      <p:cBhvr>
                                        <p:cTn id="131" dur="500" fill="hold"/>
                                        <p:tgtEl>
                                          <p:spTgt spid="211"/>
                                        </p:tgtEl>
                                        <p:attrNameLst>
                                          <p:attrName>ppt_h</p:attrName>
                                        </p:attrNameLst>
                                      </p:cBhvr>
                                      <p:tavLst>
                                        <p:tav tm="0">
                                          <p:val>
                                            <p:fltVal val="0"/>
                                          </p:val>
                                        </p:tav>
                                        <p:tav tm="100000">
                                          <p:val>
                                            <p:strVal val="#ppt_h"/>
                                          </p:val>
                                        </p:tav>
                                      </p:tavLst>
                                    </p:anim>
                                    <p:animEffect transition="in" filter="fade">
                                      <p:cBhvr>
                                        <p:cTn id="132" dur="500"/>
                                        <p:tgtEl>
                                          <p:spTgt spid="21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212"/>
                                        </p:tgtEl>
                                        <p:attrNameLst>
                                          <p:attrName>style.visibility</p:attrName>
                                        </p:attrNameLst>
                                      </p:cBhvr>
                                      <p:to>
                                        <p:strVal val="visible"/>
                                      </p:to>
                                    </p:set>
                                    <p:anim calcmode="lin" valueType="num">
                                      <p:cBhvr>
                                        <p:cTn id="135" dur="500" fill="hold"/>
                                        <p:tgtEl>
                                          <p:spTgt spid="212"/>
                                        </p:tgtEl>
                                        <p:attrNameLst>
                                          <p:attrName>ppt_w</p:attrName>
                                        </p:attrNameLst>
                                      </p:cBhvr>
                                      <p:tavLst>
                                        <p:tav tm="0">
                                          <p:val>
                                            <p:fltVal val="0"/>
                                          </p:val>
                                        </p:tav>
                                        <p:tav tm="100000">
                                          <p:val>
                                            <p:strVal val="#ppt_w"/>
                                          </p:val>
                                        </p:tav>
                                      </p:tavLst>
                                    </p:anim>
                                    <p:anim calcmode="lin" valueType="num">
                                      <p:cBhvr>
                                        <p:cTn id="136" dur="500" fill="hold"/>
                                        <p:tgtEl>
                                          <p:spTgt spid="212"/>
                                        </p:tgtEl>
                                        <p:attrNameLst>
                                          <p:attrName>ppt_h</p:attrName>
                                        </p:attrNameLst>
                                      </p:cBhvr>
                                      <p:tavLst>
                                        <p:tav tm="0">
                                          <p:val>
                                            <p:fltVal val="0"/>
                                          </p:val>
                                        </p:tav>
                                        <p:tav tm="100000">
                                          <p:val>
                                            <p:strVal val="#ppt_h"/>
                                          </p:val>
                                        </p:tav>
                                      </p:tavLst>
                                    </p:anim>
                                    <p:animEffect transition="in" filter="fade">
                                      <p:cBhvr>
                                        <p:cTn id="137" dur="500"/>
                                        <p:tgtEl>
                                          <p:spTgt spid="212"/>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213"/>
                                        </p:tgtEl>
                                        <p:attrNameLst>
                                          <p:attrName>style.visibility</p:attrName>
                                        </p:attrNameLst>
                                      </p:cBhvr>
                                      <p:to>
                                        <p:strVal val="visible"/>
                                      </p:to>
                                    </p:set>
                                    <p:anim calcmode="lin" valueType="num">
                                      <p:cBhvr>
                                        <p:cTn id="140" dur="500" fill="hold"/>
                                        <p:tgtEl>
                                          <p:spTgt spid="213"/>
                                        </p:tgtEl>
                                        <p:attrNameLst>
                                          <p:attrName>ppt_w</p:attrName>
                                        </p:attrNameLst>
                                      </p:cBhvr>
                                      <p:tavLst>
                                        <p:tav tm="0">
                                          <p:val>
                                            <p:fltVal val="0"/>
                                          </p:val>
                                        </p:tav>
                                        <p:tav tm="100000">
                                          <p:val>
                                            <p:strVal val="#ppt_w"/>
                                          </p:val>
                                        </p:tav>
                                      </p:tavLst>
                                    </p:anim>
                                    <p:anim calcmode="lin" valueType="num">
                                      <p:cBhvr>
                                        <p:cTn id="141" dur="500" fill="hold"/>
                                        <p:tgtEl>
                                          <p:spTgt spid="213"/>
                                        </p:tgtEl>
                                        <p:attrNameLst>
                                          <p:attrName>ppt_h</p:attrName>
                                        </p:attrNameLst>
                                      </p:cBhvr>
                                      <p:tavLst>
                                        <p:tav tm="0">
                                          <p:val>
                                            <p:fltVal val="0"/>
                                          </p:val>
                                        </p:tav>
                                        <p:tav tm="100000">
                                          <p:val>
                                            <p:strVal val="#ppt_h"/>
                                          </p:val>
                                        </p:tav>
                                      </p:tavLst>
                                    </p:anim>
                                    <p:animEffect transition="in" filter="fade">
                                      <p:cBhvr>
                                        <p:cTn id="142" dur="500"/>
                                        <p:tgtEl>
                                          <p:spTgt spid="213"/>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214"/>
                                        </p:tgtEl>
                                        <p:attrNameLst>
                                          <p:attrName>style.visibility</p:attrName>
                                        </p:attrNameLst>
                                      </p:cBhvr>
                                      <p:to>
                                        <p:strVal val="visible"/>
                                      </p:to>
                                    </p:set>
                                    <p:anim calcmode="lin" valueType="num">
                                      <p:cBhvr>
                                        <p:cTn id="145" dur="500" fill="hold"/>
                                        <p:tgtEl>
                                          <p:spTgt spid="214"/>
                                        </p:tgtEl>
                                        <p:attrNameLst>
                                          <p:attrName>ppt_w</p:attrName>
                                        </p:attrNameLst>
                                      </p:cBhvr>
                                      <p:tavLst>
                                        <p:tav tm="0">
                                          <p:val>
                                            <p:fltVal val="0"/>
                                          </p:val>
                                        </p:tav>
                                        <p:tav tm="100000">
                                          <p:val>
                                            <p:strVal val="#ppt_w"/>
                                          </p:val>
                                        </p:tav>
                                      </p:tavLst>
                                    </p:anim>
                                    <p:anim calcmode="lin" valueType="num">
                                      <p:cBhvr>
                                        <p:cTn id="146" dur="500" fill="hold"/>
                                        <p:tgtEl>
                                          <p:spTgt spid="214"/>
                                        </p:tgtEl>
                                        <p:attrNameLst>
                                          <p:attrName>ppt_h</p:attrName>
                                        </p:attrNameLst>
                                      </p:cBhvr>
                                      <p:tavLst>
                                        <p:tav tm="0">
                                          <p:val>
                                            <p:fltVal val="0"/>
                                          </p:val>
                                        </p:tav>
                                        <p:tav tm="100000">
                                          <p:val>
                                            <p:strVal val="#ppt_h"/>
                                          </p:val>
                                        </p:tav>
                                      </p:tavLst>
                                    </p:anim>
                                    <p:animEffect transition="in" filter="fade">
                                      <p:cBhvr>
                                        <p:cTn id="147" dur="500"/>
                                        <p:tgtEl>
                                          <p:spTgt spid="21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215"/>
                                        </p:tgtEl>
                                        <p:attrNameLst>
                                          <p:attrName>style.visibility</p:attrName>
                                        </p:attrNameLst>
                                      </p:cBhvr>
                                      <p:to>
                                        <p:strVal val="visible"/>
                                      </p:to>
                                    </p:set>
                                    <p:anim calcmode="lin" valueType="num">
                                      <p:cBhvr>
                                        <p:cTn id="150" dur="500" fill="hold"/>
                                        <p:tgtEl>
                                          <p:spTgt spid="215"/>
                                        </p:tgtEl>
                                        <p:attrNameLst>
                                          <p:attrName>ppt_w</p:attrName>
                                        </p:attrNameLst>
                                      </p:cBhvr>
                                      <p:tavLst>
                                        <p:tav tm="0">
                                          <p:val>
                                            <p:fltVal val="0"/>
                                          </p:val>
                                        </p:tav>
                                        <p:tav tm="100000">
                                          <p:val>
                                            <p:strVal val="#ppt_w"/>
                                          </p:val>
                                        </p:tav>
                                      </p:tavLst>
                                    </p:anim>
                                    <p:anim calcmode="lin" valueType="num">
                                      <p:cBhvr>
                                        <p:cTn id="151" dur="500" fill="hold"/>
                                        <p:tgtEl>
                                          <p:spTgt spid="215"/>
                                        </p:tgtEl>
                                        <p:attrNameLst>
                                          <p:attrName>ppt_h</p:attrName>
                                        </p:attrNameLst>
                                      </p:cBhvr>
                                      <p:tavLst>
                                        <p:tav tm="0">
                                          <p:val>
                                            <p:fltVal val="0"/>
                                          </p:val>
                                        </p:tav>
                                        <p:tav tm="100000">
                                          <p:val>
                                            <p:strVal val="#ppt_h"/>
                                          </p:val>
                                        </p:tav>
                                      </p:tavLst>
                                    </p:anim>
                                    <p:animEffect transition="in" filter="fade">
                                      <p:cBhvr>
                                        <p:cTn id="152" dur="500"/>
                                        <p:tgtEl>
                                          <p:spTgt spid="215"/>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216"/>
                                        </p:tgtEl>
                                        <p:attrNameLst>
                                          <p:attrName>style.visibility</p:attrName>
                                        </p:attrNameLst>
                                      </p:cBhvr>
                                      <p:to>
                                        <p:strVal val="visible"/>
                                      </p:to>
                                    </p:set>
                                    <p:anim calcmode="lin" valueType="num">
                                      <p:cBhvr>
                                        <p:cTn id="155" dur="500" fill="hold"/>
                                        <p:tgtEl>
                                          <p:spTgt spid="216"/>
                                        </p:tgtEl>
                                        <p:attrNameLst>
                                          <p:attrName>ppt_w</p:attrName>
                                        </p:attrNameLst>
                                      </p:cBhvr>
                                      <p:tavLst>
                                        <p:tav tm="0">
                                          <p:val>
                                            <p:fltVal val="0"/>
                                          </p:val>
                                        </p:tav>
                                        <p:tav tm="100000">
                                          <p:val>
                                            <p:strVal val="#ppt_w"/>
                                          </p:val>
                                        </p:tav>
                                      </p:tavLst>
                                    </p:anim>
                                    <p:anim calcmode="lin" valueType="num">
                                      <p:cBhvr>
                                        <p:cTn id="156" dur="500" fill="hold"/>
                                        <p:tgtEl>
                                          <p:spTgt spid="216"/>
                                        </p:tgtEl>
                                        <p:attrNameLst>
                                          <p:attrName>ppt_h</p:attrName>
                                        </p:attrNameLst>
                                      </p:cBhvr>
                                      <p:tavLst>
                                        <p:tav tm="0">
                                          <p:val>
                                            <p:fltVal val="0"/>
                                          </p:val>
                                        </p:tav>
                                        <p:tav tm="100000">
                                          <p:val>
                                            <p:strVal val="#ppt_h"/>
                                          </p:val>
                                        </p:tav>
                                      </p:tavLst>
                                    </p:anim>
                                    <p:animEffect transition="in" filter="fade">
                                      <p:cBhvr>
                                        <p:cTn id="157" dur="500"/>
                                        <p:tgtEl>
                                          <p:spTgt spid="216"/>
                                        </p:tgtEl>
                                      </p:cBhvr>
                                    </p:animEffect>
                                  </p:childTnLst>
                                </p:cTn>
                              </p:par>
                              <p:par>
                                <p:cTn id="158" presetID="53" presetClass="entr" presetSubtype="16" fill="hold" grpId="0" nodeType="withEffect">
                                  <p:stCondLst>
                                    <p:cond delay="0"/>
                                  </p:stCondLst>
                                  <p:childTnLst>
                                    <p:set>
                                      <p:cBhvr>
                                        <p:cTn id="159" dur="1" fill="hold">
                                          <p:stCondLst>
                                            <p:cond delay="0"/>
                                          </p:stCondLst>
                                        </p:cTn>
                                        <p:tgtEl>
                                          <p:spTgt spid="217"/>
                                        </p:tgtEl>
                                        <p:attrNameLst>
                                          <p:attrName>style.visibility</p:attrName>
                                        </p:attrNameLst>
                                      </p:cBhvr>
                                      <p:to>
                                        <p:strVal val="visible"/>
                                      </p:to>
                                    </p:set>
                                    <p:anim calcmode="lin" valueType="num">
                                      <p:cBhvr>
                                        <p:cTn id="160" dur="500" fill="hold"/>
                                        <p:tgtEl>
                                          <p:spTgt spid="217"/>
                                        </p:tgtEl>
                                        <p:attrNameLst>
                                          <p:attrName>ppt_w</p:attrName>
                                        </p:attrNameLst>
                                      </p:cBhvr>
                                      <p:tavLst>
                                        <p:tav tm="0">
                                          <p:val>
                                            <p:fltVal val="0"/>
                                          </p:val>
                                        </p:tav>
                                        <p:tav tm="100000">
                                          <p:val>
                                            <p:strVal val="#ppt_w"/>
                                          </p:val>
                                        </p:tav>
                                      </p:tavLst>
                                    </p:anim>
                                    <p:anim calcmode="lin" valueType="num">
                                      <p:cBhvr>
                                        <p:cTn id="161" dur="500" fill="hold"/>
                                        <p:tgtEl>
                                          <p:spTgt spid="217"/>
                                        </p:tgtEl>
                                        <p:attrNameLst>
                                          <p:attrName>ppt_h</p:attrName>
                                        </p:attrNameLst>
                                      </p:cBhvr>
                                      <p:tavLst>
                                        <p:tav tm="0">
                                          <p:val>
                                            <p:fltVal val="0"/>
                                          </p:val>
                                        </p:tav>
                                        <p:tav tm="100000">
                                          <p:val>
                                            <p:strVal val="#ppt_h"/>
                                          </p:val>
                                        </p:tav>
                                      </p:tavLst>
                                    </p:anim>
                                    <p:animEffect transition="in" filter="fade">
                                      <p:cBhvr>
                                        <p:cTn id="162" dur="500"/>
                                        <p:tgtEl>
                                          <p:spTgt spid="21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218"/>
                                        </p:tgtEl>
                                        <p:attrNameLst>
                                          <p:attrName>style.visibility</p:attrName>
                                        </p:attrNameLst>
                                      </p:cBhvr>
                                      <p:to>
                                        <p:strVal val="visible"/>
                                      </p:to>
                                    </p:set>
                                    <p:anim calcmode="lin" valueType="num">
                                      <p:cBhvr>
                                        <p:cTn id="165" dur="500" fill="hold"/>
                                        <p:tgtEl>
                                          <p:spTgt spid="218"/>
                                        </p:tgtEl>
                                        <p:attrNameLst>
                                          <p:attrName>ppt_w</p:attrName>
                                        </p:attrNameLst>
                                      </p:cBhvr>
                                      <p:tavLst>
                                        <p:tav tm="0">
                                          <p:val>
                                            <p:fltVal val="0"/>
                                          </p:val>
                                        </p:tav>
                                        <p:tav tm="100000">
                                          <p:val>
                                            <p:strVal val="#ppt_w"/>
                                          </p:val>
                                        </p:tav>
                                      </p:tavLst>
                                    </p:anim>
                                    <p:anim calcmode="lin" valueType="num">
                                      <p:cBhvr>
                                        <p:cTn id="166" dur="500" fill="hold"/>
                                        <p:tgtEl>
                                          <p:spTgt spid="218"/>
                                        </p:tgtEl>
                                        <p:attrNameLst>
                                          <p:attrName>ppt_h</p:attrName>
                                        </p:attrNameLst>
                                      </p:cBhvr>
                                      <p:tavLst>
                                        <p:tav tm="0">
                                          <p:val>
                                            <p:fltVal val="0"/>
                                          </p:val>
                                        </p:tav>
                                        <p:tav tm="100000">
                                          <p:val>
                                            <p:strVal val="#ppt_h"/>
                                          </p:val>
                                        </p:tav>
                                      </p:tavLst>
                                    </p:anim>
                                    <p:animEffect transition="in" filter="fade">
                                      <p:cBhvr>
                                        <p:cTn id="167" dur="500"/>
                                        <p:tgtEl>
                                          <p:spTgt spid="218"/>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219"/>
                                        </p:tgtEl>
                                        <p:attrNameLst>
                                          <p:attrName>style.visibility</p:attrName>
                                        </p:attrNameLst>
                                      </p:cBhvr>
                                      <p:to>
                                        <p:strVal val="visible"/>
                                      </p:to>
                                    </p:set>
                                    <p:anim calcmode="lin" valueType="num">
                                      <p:cBhvr>
                                        <p:cTn id="170" dur="500" fill="hold"/>
                                        <p:tgtEl>
                                          <p:spTgt spid="219"/>
                                        </p:tgtEl>
                                        <p:attrNameLst>
                                          <p:attrName>ppt_w</p:attrName>
                                        </p:attrNameLst>
                                      </p:cBhvr>
                                      <p:tavLst>
                                        <p:tav tm="0">
                                          <p:val>
                                            <p:fltVal val="0"/>
                                          </p:val>
                                        </p:tav>
                                        <p:tav tm="100000">
                                          <p:val>
                                            <p:strVal val="#ppt_w"/>
                                          </p:val>
                                        </p:tav>
                                      </p:tavLst>
                                    </p:anim>
                                    <p:anim calcmode="lin" valueType="num">
                                      <p:cBhvr>
                                        <p:cTn id="171" dur="500" fill="hold"/>
                                        <p:tgtEl>
                                          <p:spTgt spid="219"/>
                                        </p:tgtEl>
                                        <p:attrNameLst>
                                          <p:attrName>ppt_h</p:attrName>
                                        </p:attrNameLst>
                                      </p:cBhvr>
                                      <p:tavLst>
                                        <p:tav tm="0">
                                          <p:val>
                                            <p:fltVal val="0"/>
                                          </p:val>
                                        </p:tav>
                                        <p:tav tm="100000">
                                          <p:val>
                                            <p:strVal val="#ppt_h"/>
                                          </p:val>
                                        </p:tav>
                                      </p:tavLst>
                                    </p:anim>
                                    <p:animEffect transition="in" filter="fade">
                                      <p:cBhvr>
                                        <p:cTn id="172" dur="500"/>
                                        <p:tgtEl>
                                          <p:spTgt spid="219"/>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220"/>
                                        </p:tgtEl>
                                        <p:attrNameLst>
                                          <p:attrName>style.visibility</p:attrName>
                                        </p:attrNameLst>
                                      </p:cBhvr>
                                      <p:to>
                                        <p:strVal val="visible"/>
                                      </p:to>
                                    </p:set>
                                    <p:anim calcmode="lin" valueType="num">
                                      <p:cBhvr>
                                        <p:cTn id="175" dur="500" fill="hold"/>
                                        <p:tgtEl>
                                          <p:spTgt spid="220"/>
                                        </p:tgtEl>
                                        <p:attrNameLst>
                                          <p:attrName>ppt_w</p:attrName>
                                        </p:attrNameLst>
                                      </p:cBhvr>
                                      <p:tavLst>
                                        <p:tav tm="0">
                                          <p:val>
                                            <p:fltVal val="0"/>
                                          </p:val>
                                        </p:tav>
                                        <p:tav tm="100000">
                                          <p:val>
                                            <p:strVal val="#ppt_w"/>
                                          </p:val>
                                        </p:tav>
                                      </p:tavLst>
                                    </p:anim>
                                    <p:anim calcmode="lin" valueType="num">
                                      <p:cBhvr>
                                        <p:cTn id="176" dur="500" fill="hold"/>
                                        <p:tgtEl>
                                          <p:spTgt spid="220"/>
                                        </p:tgtEl>
                                        <p:attrNameLst>
                                          <p:attrName>ppt_h</p:attrName>
                                        </p:attrNameLst>
                                      </p:cBhvr>
                                      <p:tavLst>
                                        <p:tav tm="0">
                                          <p:val>
                                            <p:fltVal val="0"/>
                                          </p:val>
                                        </p:tav>
                                        <p:tav tm="100000">
                                          <p:val>
                                            <p:strVal val="#ppt_h"/>
                                          </p:val>
                                        </p:tav>
                                      </p:tavLst>
                                    </p:anim>
                                    <p:animEffect transition="in" filter="fade">
                                      <p:cBhvr>
                                        <p:cTn id="177" dur="500"/>
                                        <p:tgtEl>
                                          <p:spTgt spid="22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221"/>
                                        </p:tgtEl>
                                        <p:attrNameLst>
                                          <p:attrName>style.visibility</p:attrName>
                                        </p:attrNameLst>
                                      </p:cBhvr>
                                      <p:to>
                                        <p:strVal val="visible"/>
                                      </p:to>
                                    </p:set>
                                    <p:anim calcmode="lin" valueType="num">
                                      <p:cBhvr>
                                        <p:cTn id="180" dur="500" fill="hold"/>
                                        <p:tgtEl>
                                          <p:spTgt spid="221"/>
                                        </p:tgtEl>
                                        <p:attrNameLst>
                                          <p:attrName>ppt_w</p:attrName>
                                        </p:attrNameLst>
                                      </p:cBhvr>
                                      <p:tavLst>
                                        <p:tav tm="0">
                                          <p:val>
                                            <p:fltVal val="0"/>
                                          </p:val>
                                        </p:tav>
                                        <p:tav tm="100000">
                                          <p:val>
                                            <p:strVal val="#ppt_w"/>
                                          </p:val>
                                        </p:tav>
                                      </p:tavLst>
                                    </p:anim>
                                    <p:anim calcmode="lin" valueType="num">
                                      <p:cBhvr>
                                        <p:cTn id="181" dur="500" fill="hold"/>
                                        <p:tgtEl>
                                          <p:spTgt spid="221"/>
                                        </p:tgtEl>
                                        <p:attrNameLst>
                                          <p:attrName>ppt_h</p:attrName>
                                        </p:attrNameLst>
                                      </p:cBhvr>
                                      <p:tavLst>
                                        <p:tav tm="0">
                                          <p:val>
                                            <p:fltVal val="0"/>
                                          </p:val>
                                        </p:tav>
                                        <p:tav tm="100000">
                                          <p:val>
                                            <p:strVal val="#ppt_h"/>
                                          </p:val>
                                        </p:tav>
                                      </p:tavLst>
                                    </p:anim>
                                    <p:animEffect transition="in" filter="fade">
                                      <p:cBhvr>
                                        <p:cTn id="182" dur="500"/>
                                        <p:tgtEl>
                                          <p:spTgt spid="221"/>
                                        </p:tgtEl>
                                      </p:cBhvr>
                                    </p:animEffect>
                                  </p:childTnLst>
                                </p:cTn>
                              </p:par>
                              <p:par>
                                <p:cTn id="183" presetID="53" presetClass="entr" presetSubtype="16" fill="hold" grpId="0" nodeType="withEffect">
                                  <p:stCondLst>
                                    <p:cond delay="0"/>
                                  </p:stCondLst>
                                  <p:childTnLst>
                                    <p:set>
                                      <p:cBhvr>
                                        <p:cTn id="184" dur="1" fill="hold">
                                          <p:stCondLst>
                                            <p:cond delay="0"/>
                                          </p:stCondLst>
                                        </p:cTn>
                                        <p:tgtEl>
                                          <p:spTgt spid="222"/>
                                        </p:tgtEl>
                                        <p:attrNameLst>
                                          <p:attrName>style.visibility</p:attrName>
                                        </p:attrNameLst>
                                      </p:cBhvr>
                                      <p:to>
                                        <p:strVal val="visible"/>
                                      </p:to>
                                    </p:set>
                                    <p:anim calcmode="lin" valueType="num">
                                      <p:cBhvr>
                                        <p:cTn id="185" dur="500" fill="hold"/>
                                        <p:tgtEl>
                                          <p:spTgt spid="222"/>
                                        </p:tgtEl>
                                        <p:attrNameLst>
                                          <p:attrName>ppt_w</p:attrName>
                                        </p:attrNameLst>
                                      </p:cBhvr>
                                      <p:tavLst>
                                        <p:tav tm="0">
                                          <p:val>
                                            <p:fltVal val="0"/>
                                          </p:val>
                                        </p:tav>
                                        <p:tav tm="100000">
                                          <p:val>
                                            <p:strVal val="#ppt_w"/>
                                          </p:val>
                                        </p:tav>
                                      </p:tavLst>
                                    </p:anim>
                                    <p:anim calcmode="lin" valueType="num">
                                      <p:cBhvr>
                                        <p:cTn id="186" dur="500" fill="hold"/>
                                        <p:tgtEl>
                                          <p:spTgt spid="222"/>
                                        </p:tgtEl>
                                        <p:attrNameLst>
                                          <p:attrName>ppt_h</p:attrName>
                                        </p:attrNameLst>
                                      </p:cBhvr>
                                      <p:tavLst>
                                        <p:tav tm="0">
                                          <p:val>
                                            <p:fltVal val="0"/>
                                          </p:val>
                                        </p:tav>
                                        <p:tav tm="100000">
                                          <p:val>
                                            <p:strVal val="#ppt_h"/>
                                          </p:val>
                                        </p:tav>
                                      </p:tavLst>
                                    </p:anim>
                                    <p:animEffect transition="in" filter="fade">
                                      <p:cBhvr>
                                        <p:cTn id="187" dur="500"/>
                                        <p:tgtEl>
                                          <p:spTgt spid="222"/>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223"/>
                                        </p:tgtEl>
                                        <p:attrNameLst>
                                          <p:attrName>style.visibility</p:attrName>
                                        </p:attrNameLst>
                                      </p:cBhvr>
                                      <p:to>
                                        <p:strVal val="visible"/>
                                      </p:to>
                                    </p:set>
                                    <p:anim calcmode="lin" valueType="num">
                                      <p:cBhvr>
                                        <p:cTn id="190" dur="500" fill="hold"/>
                                        <p:tgtEl>
                                          <p:spTgt spid="223"/>
                                        </p:tgtEl>
                                        <p:attrNameLst>
                                          <p:attrName>ppt_w</p:attrName>
                                        </p:attrNameLst>
                                      </p:cBhvr>
                                      <p:tavLst>
                                        <p:tav tm="0">
                                          <p:val>
                                            <p:fltVal val="0"/>
                                          </p:val>
                                        </p:tav>
                                        <p:tav tm="100000">
                                          <p:val>
                                            <p:strVal val="#ppt_w"/>
                                          </p:val>
                                        </p:tav>
                                      </p:tavLst>
                                    </p:anim>
                                    <p:anim calcmode="lin" valueType="num">
                                      <p:cBhvr>
                                        <p:cTn id="191" dur="500" fill="hold"/>
                                        <p:tgtEl>
                                          <p:spTgt spid="223"/>
                                        </p:tgtEl>
                                        <p:attrNameLst>
                                          <p:attrName>ppt_h</p:attrName>
                                        </p:attrNameLst>
                                      </p:cBhvr>
                                      <p:tavLst>
                                        <p:tav tm="0">
                                          <p:val>
                                            <p:fltVal val="0"/>
                                          </p:val>
                                        </p:tav>
                                        <p:tav tm="100000">
                                          <p:val>
                                            <p:strVal val="#ppt_h"/>
                                          </p:val>
                                        </p:tav>
                                      </p:tavLst>
                                    </p:anim>
                                    <p:animEffect transition="in" filter="fade">
                                      <p:cBhvr>
                                        <p:cTn id="192" dur="500"/>
                                        <p:tgtEl>
                                          <p:spTgt spid="223"/>
                                        </p:tgtEl>
                                      </p:cBhvr>
                                    </p:animEffect>
                                  </p:childTnLst>
                                </p:cTn>
                              </p:par>
                              <p:par>
                                <p:cTn id="193" presetID="53" presetClass="entr" presetSubtype="16" fill="hold" grpId="0" nodeType="withEffect">
                                  <p:stCondLst>
                                    <p:cond delay="0"/>
                                  </p:stCondLst>
                                  <p:childTnLst>
                                    <p:set>
                                      <p:cBhvr>
                                        <p:cTn id="194" dur="1" fill="hold">
                                          <p:stCondLst>
                                            <p:cond delay="0"/>
                                          </p:stCondLst>
                                        </p:cTn>
                                        <p:tgtEl>
                                          <p:spTgt spid="224"/>
                                        </p:tgtEl>
                                        <p:attrNameLst>
                                          <p:attrName>style.visibility</p:attrName>
                                        </p:attrNameLst>
                                      </p:cBhvr>
                                      <p:to>
                                        <p:strVal val="visible"/>
                                      </p:to>
                                    </p:set>
                                    <p:anim calcmode="lin" valueType="num">
                                      <p:cBhvr>
                                        <p:cTn id="195" dur="500" fill="hold"/>
                                        <p:tgtEl>
                                          <p:spTgt spid="224"/>
                                        </p:tgtEl>
                                        <p:attrNameLst>
                                          <p:attrName>ppt_w</p:attrName>
                                        </p:attrNameLst>
                                      </p:cBhvr>
                                      <p:tavLst>
                                        <p:tav tm="0">
                                          <p:val>
                                            <p:fltVal val="0"/>
                                          </p:val>
                                        </p:tav>
                                        <p:tav tm="100000">
                                          <p:val>
                                            <p:strVal val="#ppt_w"/>
                                          </p:val>
                                        </p:tav>
                                      </p:tavLst>
                                    </p:anim>
                                    <p:anim calcmode="lin" valueType="num">
                                      <p:cBhvr>
                                        <p:cTn id="196" dur="500" fill="hold"/>
                                        <p:tgtEl>
                                          <p:spTgt spid="224"/>
                                        </p:tgtEl>
                                        <p:attrNameLst>
                                          <p:attrName>ppt_h</p:attrName>
                                        </p:attrNameLst>
                                      </p:cBhvr>
                                      <p:tavLst>
                                        <p:tav tm="0">
                                          <p:val>
                                            <p:fltVal val="0"/>
                                          </p:val>
                                        </p:tav>
                                        <p:tav tm="100000">
                                          <p:val>
                                            <p:strVal val="#ppt_h"/>
                                          </p:val>
                                        </p:tav>
                                      </p:tavLst>
                                    </p:anim>
                                    <p:animEffect transition="in" filter="fade">
                                      <p:cBhvr>
                                        <p:cTn id="197" dur="500"/>
                                        <p:tgtEl>
                                          <p:spTgt spid="224"/>
                                        </p:tgtEl>
                                      </p:cBhvr>
                                    </p:animEffect>
                                  </p:childTnLst>
                                </p:cTn>
                              </p:par>
                              <p:par>
                                <p:cTn id="198" presetID="53" presetClass="entr" presetSubtype="16" fill="hold" grpId="0" nodeType="withEffect">
                                  <p:stCondLst>
                                    <p:cond delay="0"/>
                                  </p:stCondLst>
                                  <p:childTnLst>
                                    <p:set>
                                      <p:cBhvr>
                                        <p:cTn id="199" dur="1" fill="hold">
                                          <p:stCondLst>
                                            <p:cond delay="0"/>
                                          </p:stCondLst>
                                        </p:cTn>
                                        <p:tgtEl>
                                          <p:spTgt spid="225"/>
                                        </p:tgtEl>
                                        <p:attrNameLst>
                                          <p:attrName>style.visibility</p:attrName>
                                        </p:attrNameLst>
                                      </p:cBhvr>
                                      <p:to>
                                        <p:strVal val="visible"/>
                                      </p:to>
                                    </p:set>
                                    <p:anim calcmode="lin" valueType="num">
                                      <p:cBhvr>
                                        <p:cTn id="200" dur="500" fill="hold"/>
                                        <p:tgtEl>
                                          <p:spTgt spid="225"/>
                                        </p:tgtEl>
                                        <p:attrNameLst>
                                          <p:attrName>ppt_w</p:attrName>
                                        </p:attrNameLst>
                                      </p:cBhvr>
                                      <p:tavLst>
                                        <p:tav tm="0">
                                          <p:val>
                                            <p:fltVal val="0"/>
                                          </p:val>
                                        </p:tav>
                                        <p:tav tm="100000">
                                          <p:val>
                                            <p:strVal val="#ppt_w"/>
                                          </p:val>
                                        </p:tav>
                                      </p:tavLst>
                                    </p:anim>
                                    <p:anim calcmode="lin" valueType="num">
                                      <p:cBhvr>
                                        <p:cTn id="201" dur="500" fill="hold"/>
                                        <p:tgtEl>
                                          <p:spTgt spid="225"/>
                                        </p:tgtEl>
                                        <p:attrNameLst>
                                          <p:attrName>ppt_h</p:attrName>
                                        </p:attrNameLst>
                                      </p:cBhvr>
                                      <p:tavLst>
                                        <p:tav tm="0">
                                          <p:val>
                                            <p:fltVal val="0"/>
                                          </p:val>
                                        </p:tav>
                                        <p:tav tm="100000">
                                          <p:val>
                                            <p:strVal val="#ppt_h"/>
                                          </p:val>
                                        </p:tav>
                                      </p:tavLst>
                                    </p:anim>
                                    <p:animEffect transition="in" filter="fade">
                                      <p:cBhvr>
                                        <p:cTn id="202" dur="500"/>
                                        <p:tgtEl>
                                          <p:spTgt spid="225"/>
                                        </p:tgtEl>
                                      </p:cBhvr>
                                    </p:animEffect>
                                  </p:childTnLst>
                                </p:cTn>
                              </p:par>
                              <p:par>
                                <p:cTn id="203" presetID="53" presetClass="entr" presetSubtype="16" fill="hold" grpId="0" nodeType="withEffect">
                                  <p:stCondLst>
                                    <p:cond delay="0"/>
                                  </p:stCondLst>
                                  <p:childTnLst>
                                    <p:set>
                                      <p:cBhvr>
                                        <p:cTn id="204" dur="1" fill="hold">
                                          <p:stCondLst>
                                            <p:cond delay="0"/>
                                          </p:stCondLst>
                                        </p:cTn>
                                        <p:tgtEl>
                                          <p:spTgt spid="226"/>
                                        </p:tgtEl>
                                        <p:attrNameLst>
                                          <p:attrName>style.visibility</p:attrName>
                                        </p:attrNameLst>
                                      </p:cBhvr>
                                      <p:to>
                                        <p:strVal val="visible"/>
                                      </p:to>
                                    </p:set>
                                    <p:anim calcmode="lin" valueType="num">
                                      <p:cBhvr>
                                        <p:cTn id="205" dur="500" fill="hold"/>
                                        <p:tgtEl>
                                          <p:spTgt spid="226"/>
                                        </p:tgtEl>
                                        <p:attrNameLst>
                                          <p:attrName>ppt_w</p:attrName>
                                        </p:attrNameLst>
                                      </p:cBhvr>
                                      <p:tavLst>
                                        <p:tav tm="0">
                                          <p:val>
                                            <p:fltVal val="0"/>
                                          </p:val>
                                        </p:tav>
                                        <p:tav tm="100000">
                                          <p:val>
                                            <p:strVal val="#ppt_w"/>
                                          </p:val>
                                        </p:tav>
                                      </p:tavLst>
                                    </p:anim>
                                    <p:anim calcmode="lin" valueType="num">
                                      <p:cBhvr>
                                        <p:cTn id="206" dur="500" fill="hold"/>
                                        <p:tgtEl>
                                          <p:spTgt spid="226"/>
                                        </p:tgtEl>
                                        <p:attrNameLst>
                                          <p:attrName>ppt_h</p:attrName>
                                        </p:attrNameLst>
                                      </p:cBhvr>
                                      <p:tavLst>
                                        <p:tav tm="0">
                                          <p:val>
                                            <p:fltVal val="0"/>
                                          </p:val>
                                        </p:tav>
                                        <p:tav tm="100000">
                                          <p:val>
                                            <p:strVal val="#ppt_h"/>
                                          </p:val>
                                        </p:tav>
                                      </p:tavLst>
                                    </p:anim>
                                    <p:animEffect transition="in" filter="fade">
                                      <p:cBhvr>
                                        <p:cTn id="207" dur="500"/>
                                        <p:tgtEl>
                                          <p:spTgt spid="226"/>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227"/>
                                        </p:tgtEl>
                                        <p:attrNameLst>
                                          <p:attrName>style.visibility</p:attrName>
                                        </p:attrNameLst>
                                      </p:cBhvr>
                                      <p:to>
                                        <p:strVal val="visible"/>
                                      </p:to>
                                    </p:set>
                                    <p:anim calcmode="lin" valueType="num">
                                      <p:cBhvr>
                                        <p:cTn id="210" dur="500" fill="hold"/>
                                        <p:tgtEl>
                                          <p:spTgt spid="227"/>
                                        </p:tgtEl>
                                        <p:attrNameLst>
                                          <p:attrName>ppt_w</p:attrName>
                                        </p:attrNameLst>
                                      </p:cBhvr>
                                      <p:tavLst>
                                        <p:tav tm="0">
                                          <p:val>
                                            <p:fltVal val="0"/>
                                          </p:val>
                                        </p:tav>
                                        <p:tav tm="100000">
                                          <p:val>
                                            <p:strVal val="#ppt_w"/>
                                          </p:val>
                                        </p:tav>
                                      </p:tavLst>
                                    </p:anim>
                                    <p:anim calcmode="lin" valueType="num">
                                      <p:cBhvr>
                                        <p:cTn id="211" dur="500" fill="hold"/>
                                        <p:tgtEl>
                                          <p:spTgt spid="227"/>
                                        </p:tgtEl>
                                        <p:attrNameLst>
                                          <p:attrName>ppt_h</p:attrName>
                                        </p:attrNameLst>
                                      </p:cBhvr>
                                      <p:tavLst>
                                        <p:tav tm="0">
                                          <p:val>
                                            <p:fltVal val="0"/>
                                          </p:val>
                                        </p:tav>
                                        <p:tav tm="100000">
                                          <p:val>
                                            <p:strVal val="#ppt_h"/>
                                          </p:val>
                                        </p:tav>
                                      </p:tavLst>
                                    </p:anim>
                                    <p:animEffect transition="in" filter="fade">
                                      <p:cBhvr>
                                        <p:cTn id="212" dur="500"/>
                                        <p:tgtEl>
                                          <p:spTgt spid="227"/>
                                        </p:tgtEl>
                                      </p:cBhvr>
                                    </p:animEffect>
                                  </p:childTnLst>
                                </p:cTn>
                              </p:par>
                              <p:par>
                                <p:cTn id="213" presetID="53" presetClass="entr" presetSubtype="16" fill="hold" grpId="0" nodeType="withEffect">
                                  <p:stCondLst>
                                    <p:cond delay="0"/>
                                  </p:stCondLst>
                                  <p:childTnLst>
                                    <p:set>
                                      <p:cBhvr>
                                        <p:cTn id="214" dur="1" fill="hold">
                                          <p:stCondLst>
                                            <p:cond delay="0"/>
                                          </p:stCondLst>
                                        </p:cTn>
                                        <p:tgtEl>
                                          <p:spTgt spid="228"/>
                                        </p:tgtEl>
                                        <p:attrNameLst>
                                          <p:attrName>style.visibility</p:attrName>
                                        </p:attrNameLst>
                                      </p:cBhvr>
                                      <p:to>
                                        <p:strVal val="visible"/>
                                      </p:to>
                                    </p:set>
                                    <p:anim calcmode="lin" valueType="num">
                                      <p:cBhvr>
                                        <p:cTn id="215" dur="500" fill="hold"/>
                                        <p:tgtEl>
                                          <p:spTgt spid="228"/>
                                        </p:tgtEl>
                                        <p:attrNameLst>
                                          <p:attrName>ppt_w</p:attrName>
                                        </p:attrNameLst>
                                      </p:cBhvr>
                                      <p:tavLst>
                                        <p:tav tm="0">
                                          <p:val>
                                            <p:fltVal val="0"/>
                                          </p:val>
                                        </p:tav>
                                        <p:tav tm="100000">
                                          <p:val>
                                            <p:strVal val="#ppt_w"/>
                                          </p:val>
                                        </p:tav>
                                      </p:tavLst>
                                    </p:anim>
                                    <p:anim calcmode="lin" valueType="num">
                                      <p:cBhvr>
                                        <p:cTn id="216" dur="500" fill="hold"/>
                                        <p:tgtEl>
                                          <p:spTgt spid="228"/>
                                        </p:tgtEl>
                                        <p:attrNameLst>
                                          <p:attrName>ppt_h</p:attrName>
                                        </p:attrNameLst>
                                      </p:cBhvr>
                                      <p:tavLst>
                                        <p:tav tm="0">
                                          <p:val>
                                            <p:fltVal val="0"/>
                                          </p:val>
                                        </p:tav>
                                        <p:tav tm="100000">
                                          <p:val>
                                            <p:strVal val="#ppt_h"/>
                                          </p:val>
                                        </p:tav>
                                      </p:tavLst>
                                    </p:anim>
                                    <p:animEffect transition="in" filter="fade">
                                      <p:cBhvr>
                                        <p:cTn id="217" dur="500"/>
                                        <p:tgtEl>
                                          <p:spTgt spid="228"/>
                                        </p:tgtEl>
                                      </p:cBhvr>
                                    </p:animEffect>
                                  </p:childTnLst>
                                </p:cTn>
                              </p:par>
                            </p:childTnLst>
                          </p:cTn>
                        </p:par>
                        <p:par>
                          <p:cTn id="218" fill="hold">
                            <p:stCondLst>
                              <p:cond delay="500"/>
                            </p:stCondLst>
                            <p:childTnLst>
                              <p:par>
                                <p:cTn id="219" presetID="53" presetClass="entr" presetSubtype="16" fill="hold" grpId="0" nodeType="afterEffect">
                                  <p:stCondLst>
                                    <p:cond delay="0"/>
                                  </p:stCondLst>
                                  <p:childTnLst>
                                    <p:set>
                                      <p:cBhvr>
                                        <p:cTn id="220" dur="1" fill="hold">
                                          <p:stCondLst>
                                            <p:cond delay="0"/>
                                          </p:stCondLst>
                                        </p:cTn>
                                        <p:tgtEl>
                                          <p:spTgt spid="234"/>
                                        </p:tgtEl>
                                        <p:attrNameLst>
                                          <p:attrName>style.visibility</p:attrName>
                                        </p:attrNameLst>
                                      </p:cBhvr>
                                      <p:to>
                                        <p:strVal val="visible"/>
                                      </p:to>
                                    </p:set>
                                    <p:anim calcmode="lin" valueType="num">
                                      <p:cBhvr>
                                        <p:cTn id="221" dur="500" fill="hold"/>
                                        <p:tgtEl>
                                          <p:spTgt spid="234"/>
                                        </p:tgtEl>
                                        <p:attrNameLst>
                                          <p:attrName>ppt_w</p:attrName>
                                        </p:attrNameLst>
                                      </p:cBhvr>
                                      <p:tavLst>
                                        <p:tav tm="0">
                                          <p:val>
                                            <p:fltVal val="0"/>
                                          </p:val>
                                        </p:tav>
                                        <p:tav tm="100000">
                                          <p:val>
                                            <p:strVal val="#ppt_w"/>
                                          </p:val>
                                        </p:tav>
                                      </p:tavLst>
                                    </p:anim>
                                    <p:anim calcmode="lin" valueType="num">
                                      <p:cBhvr>
                                        <p:cTn id="222" dur="500" fill="hold"/>
                                        <p:tgtEl>
                                          <p:spTgt spid="234"/>
                                        </p:tgtEl>
                                        <p:attrNameLst>
                                          <p:attrName>ppt_h</p:attrName>
                                        </p:attrNameLst>
                                      </p:cBhvr>
                                      <p:tavLst>
                                        <p:tav tm="0">
                                          <p:val>
                                            <p:fltVal val="0"/>
                                          </p:val>
                                        </p:tav>
                                        <p:tav tm="100000">
                                          <p:val>
                                            <p:strVal val="#ppt_h"/>
                                          </p:val>
                                        </p:tav>
                                      </p:tavLst>
                                    </p:anim>
                                    <p:animEffect transition="in" filter="fade">
                                      <p:cBhvr>
                                        <p:cTn id="223" dur="500"/>
                                        <p:tgtEl>
                                          <p:spTgt spid="234"/>
                                        </p:tgtEl>
                                      </p:cBhvr>
                                    </p:animEffect>
                                  </p:childTnLst>
                                </p:cTn>
                              </p:par>
                            </p:childTnLst>
                          </p:cTn>
                        </p:par>
                        <p:par>
                          <p:cTn id="224" fill="hold">
                            <p:stCondLst>
                              <p:cond delay="1000"/>
                            </p:stCondLst>
                            <p:childTnLst>
                              <p:par>
                                <p:cTn id="225" presetID="22" presetClass="entr" presetSubtype="1" fill="hold" nodeType="afterEffect">
                                  <p:stCondLst>
                                    <p:cond delay="0"/>
                                  </p:stCondLst>
                                  <p:childTnLst>
                                    <p:set>
                                      <p:cBhvr>
                                        <p:cTn id="226" dur="1" fill="hold">
                                          <p:stCondLst>
                                            <p:cond delay="0"/>
                                          </p:stCondLst>
                                        </p:cTn>
                                        <p:tgtEl>
                                          <p:spTgt spid="235"/>
                                        </p:tgtEl>
                                        <p:attrNameLst>
                                          <p:attrName>style.visibility</p:attrName>
                                        </p:attrNameLst>
                                      </p:cBhvr>
                                      <p:to>
                                        <p:strVal val="visible"/>
                                      </p:to>
                                    </p:set>
                                    <p:animEffect transition="in" filter="wipe(up)">
                                      <p:cBhvr>
                                        <p:cTn id="227" dur="250"/>
                                        <p:tgtEl>
                                          <p:spTgt spid="235"/>
                                        </p:tgtEl>
                                      </p:cBhvr>
                                    </p:animEffect>
                                  </p:childTnLst>
                                </p:cTn>
                              </p:par>
                              <p:par>
                                <p:cTn id="228" presetID="12" presetClass="entr" presetSubtype="8" fill="hold" nodeType="withEffect">
                                  <p:stCondLst>
                                    <p:cond delay="200"/>
                                  </p:stCondLst>
                                  <p:childTnLst>
                                    <p:set>
                                      <p:cBhvr>
                                        <p:cTn id="229" dur="1" fill="hold">
                                          <p:stCondLst>
                                            <p:cond delay="0"/>
                                          </p:stCondLst>
                                        </p:cTn>
                                        <p:tgtEl>
                                          <p:spTgt spid="239"/>
                                        </p:tgtEl>
                                        <p:attrNameLst>
                                          <p:attrName>style.visibility</p:attrName>
                                        </p:attrNameLst>
                                      </p:cBhvr>
                                      <p:to>
                                        <p:strVal val="visible"/>
                                      </p:to>
                                    </p:set>
                                    <p:anim calcmode="lin" valueType="num">
                                      <p:cBhvr additive="base">
                                        <p:cTn id="230" dur="500"/>
                                        <p:tgtEl>
                                          <p:spTgt spid="239"/>
                                        </p:tgtEl>
                                        <p:attrNameLst>
                                          <p:attrName>ppt_x</p:attrName>
                                        </p:attrNameLst>
                                      </p:cBhvr>
                                      <p:tavLst>
                                        <p:tav tm="0">
                                          <p:val>
                                            <p:strVal val="#ppt_x-#ppt_w*1.125000"/>
                                          </p:val>
                                        </p:tav>
                                        <p:tav tm="100000">
                                          <p:val>
                                            <p:strVal val="#ppt_x"/>
                                          </p:val>
                                        </p:tav>
                                      </p:tavLst>
                                    </p:anim>
                                    <p:animEffect transition="in" filter="wipe(right)">
                                      <p:cBhvr>
                                        <p:cTn id="231" dur="500"/>
                                        <p:tgtEl>
                                          <p:spTgt spid="239"/>
                                        </p:tgtEl>
                                      </p:cBhvr>
                                    </p:animEffect>
                                  </p:childTnLst>
                                </p:cTn>
                              </p:par>
                            </p:childTnLst>
                          </p:cTn>
                        </p:par>
                        <p:par>
                          <p:cTn id="232" fill="hold">
                            <p:stCondLst>
                              <p:cond delay="1500"/>
                            </p:stCondLst>
                            <p:childTnLst>
                              <p:par>
                                <p:cTn id="233" presetID="53" presetClass="entr" presetSubtype="16" fill="hold" grpId="0" nodeType="afterEffect">
                                  <p:stCondLst>
                                    <p:cond delay="0"/>
                                  </p:stCondLst>
                                  <p:childTnLst>
                                    <p:set>
                                      <p:cBhvr>
                                        <p:cTn id="234" dur="1" fill="hold">
                                          <p:stCondLst>
                                            <p:cond delay="0"/>
                                          </p:stCondLst>
                                        </p:cTn>
                                        <p:tgtEl>
                                          <p:spTgt spid="230"/>
                                        </p:tgtEl>
                                        <p:attrNameLst>
                                          <p:attrName>style.visibility</p:attrName>
                                        </p:attrNameLst>
                                      </p:cBhvr>
                                      <p:to>
                                        <p:strVal val="visible"/>
                                      </p:to>
                                    </p:set>
                                    <p:anim calcmode="lin" valueType="num">
                                      <p:cBhvr>
                                        <p:cTn id="235" dur="500" fill="hold"/>
                                        <p:tgtEl>
                                          <p:spTgt spid="230"/>
                                        </p:tgtEl>
                                        <p:attrNameLst>
                                          <p:attrName>ppt_w</p:attrName>
                                        </p:attrNameLst>
                                      </p:cBhvr>
                                      <p:tavLst>
                                        <p:tav tm="0">
                                          <p:val>
                                            <p:fltVal val="0"/>
                                          </p:val>
                                        </p:tav>
                                        <p:tav tm="100000">
                                          <p:val>
                                            <p:strVal val="#ppt_w"/>
                                          </p:val>
                                        </p:tav>
                                      </p:tavLst>
                                    </p:anim>
                                    <p:anim calcmode="lin" valueType="num">
                                      <p:cBhvr>
                                        <p:cTn id="236" dur="500" fill="hold"/>
                                        <p:tgtEl>
                                          <p:spTgt spid="230"/>
                                        </p:tgtEl>
                                        <p:attrNameLst>
                                          <p:attrName>ppt_h</p:attrName>
                                        </p:attrNameLst>
                                      </p:cBhvr>
                                      <p:tavLst>
                                        <p:tav tm="0">
                                          <p:val>
                                            <p:fltVal val="0"/>
                                          </p:val>
                                        </p:tav>
                                        <p:tav tm="100000">
                                          <p:val>
                                            <p:strVal val="#ppt_h"/>
                                          </p:val>
                                        </p:tav>
                                      </p:tavLst>
                                    </p:anim>
                                    <p:animEffect transition="in" filter="fade">
                                      <p:cBhvr>
                                        <p:cTn id="237" dur="500"/>
                                        <p:tgtEl>
                                          <p:spTgt spid="230"/>
                                        </p:tgtEl>
                                      </p:cBhvr>
                                    </p:animEffect>
                                  </p:childTnLst>
                                </p:cTn>
                              </p:par>
                            </p:childTnLst>
                          </p:cTn>
                        </p:par>
                        <p:par>
                          <p:cTn id="238" fill="hold">
                            <p:stCondLst>
                              <p:cond delay="2000"/>
                            </p:stCondLst>
                            <p:childTnLst>
                              <p:par>
                                <p:cTn id="239" presetID="22" presetClass="entr" presetSubtype="4" fill="hold" nodeType="afterEffect">
                                  <p:stCondLst>
                                    <p:cond delay="0"/>
                                  </p:stCondLst>
                                  <p:childTnLst>
                                    <p:set>
                                      <p:cBhvr>
                                        <p:cTn id="240" dur="1" fill="hold">
                                          <p:stCondLst>
                                            <p:cond delay="0"/>
                                          </p:stCondLst>
                                        </p:cTn>
                                        <p:tgtEl>
                                          <p:spTgt spid="236"/>
                                        </p:tgtEl>
                                        <p:attrNameLst>
                                          <p:attrName>style.visibility</p:attrName>
                                        </p:attrNameLst>
                                      </p:cBhvr>
                                      <p:to>
                                        <p:strVal val="visible"/>
                                      </p:to>
                                    </p:set>
                                    <p:animEffect transition="in" filter="wipe(down)">
                                      <p:cBhvr>
                                        <p:cTn id="241" dur="250"/>
                                        <p:tgtEl>
                                          <p:spTgt spid="236"/>
                                        </p:tgtEl>
                                      </p:cBhvr>
                                    </p:animEffect>
                                  </p:childTnLst>
                                </p:cTn>
                              </p:par>
                            </p:childTnLst>
                          </p:cTn>
                        </p:par>
                        <p:par>
                          <p:cTn id="242" fill="hold">
                            <p:stCondLst>
                              <p:cond delay="2500"/>
                            </p:stCondLst>
                            <p:childTnLst>
                              <p:par>
                                <p:cTn id="243" presetID="12" presetClass="entr" presetSubtype="8" fill="hold" nodeType="afterEffect">
                                  <p:stCondLst>
                                    <p:cond delay="0"/>
                                  </p:stCondLst>
                                  <p:childTnLst>
                                    <p:set>
                                      <p:cBhvr>
                                        <p:cTn id="244" dur="1" fill="hold">
                                          <p:stCondLst>
                                            <p:cond delay="0"/>
                                          </p:stCondLst>
                                        </p:cTn>
                                        <p:tgtEl>
                                          <p:spTgt spid="242"/>
                                        </p:tgtEl>
                                        <p:attrNameLst>
                                          <p:attrName>style.visibility</p:attrName>
                                        </p:attrNameLst>
                                      </p:cBhvr>
                                      <p:to>
                                        <p:strVal val="visible"/>
                                      </p:to>
                                    </p:set>
                                    <p:anim calcmode="lin" valueType="num">
                                      <p:cBhvr additive="base">
                                        <p:cTn id="245" dur="500"/>
                                        <p:tgtEl>
                                          <p:spTgt spid="242"/>
                                        </p:tgtEl>
                                        <p:attrNameLst>
                                          <p:attrName>ppt_x</p:attrName>
                                        </p:attrNameLst>
                                      </p:cBhvr>
                                      <p:tavLst>
                                        <p:tav tm="0">
                                          <p:val>
                                            <p:strVal val="#ppt_x-#ppt_w*1.125000"/>
                                          </p:val>
                                        </p:tav>
                                        <p:tav tm="100000">
                                          <p:val>
                                            <p:strVal val="#ppt_x"/>
                                          </p:val>
                                        </p:tav>
                                      </p:tavLst>
                                    </p:anim>
                                    <p:animEffect transition="in" filter="wipe(right)">
                                      <p:cBhvr>
                                        <p:cTn id="246" dur="500"/>
                                        <p:tgtEl>
                                          <p:spTgt spid="242"/>
                                        </p:tgtEl>
                                      </p:cBhvr>
                                    </p:animEffect>
                                  </p:childTnLst>
                                </p:cTn>
                              </p:par>
                            </p:childTnLst>
                          </p:cTn>
                        </p:par>
                        <p:par>
                          <p:cTn id="247" fill="hold">
                            <p:stCondLst>
                              <p:cond delay="3000"/>
                            </p:stCondLst>
                            <p:childTnLst>
                              <p:par>
                                <p:cTn id="248" presetID="53" presetClass="entr" presetSubtype="16" fill="hold" grpId="0" nodeType="afterEffect">
                                  <p:stCondLst>
                                    <p:cond delay="0"/>
                                  </p:stCondLst>
                                  <p:childTnLst>
                                    <p:set>
                                      <p:cBhvr>
                                        <p:cTn id="249" dur="1" fill="hold">
                                          <p:stCondLst>
                                            <p:cond delay="0"/>
                                          </p:stCondLst>
                                        </p:cTn>
                                        <p:tgtEl>
                                          <p:spTgt spid="231"/>
                                        </p:tgtEl>
                                        <p:attrNameLst>
                                          <p:attrName>style.visibility</p:attrName>
                                        </p:attrNameLst>
                                      </p:cBhvr>
                                      <p:to>
                                        <p:strVal val="visible"/>
                                      </p:to>
                                    </p:set>
                                    <p:anim calcmode="lin" valueType="num">
                                      <p:cBhvr>
                                        <p:cTn id="250" dur="500" fill="hold"/>
                                        <p:tgtEl>
                                          <p:spTgt spid="231"/>
                                        </p:tgtEl>
                                        <p:attrNameLst>
                                          <p:attrName>ppt_w</p:attrName>
                                        </p:attrNameLst>
                                      </p:cBhvr>
                                      <p:tavLst>
                                        <p:tav tm="0">
                                          <p:val>
                                            <p:fltVal val="0"/>
                                          </p:val>
                                        </p:tav>
                                        <p:tav tm="100000">
                                          <p:val>
                                            <p:strVal val="#ppt_w"/>
                                          </p:val>
                                        </p:tav>
                                      </p:tavLst>
                                    </p:anim>
                                    <p:anim calcmode="lin" valueType="num">
                                      <p:cBhvr>
                                        <p:cTn id="251" dur="500" fill="hold"/>
                                        <p:tgtEl>
                                          <p:spTgt spid="231"/>
                                        </p:tgtEl>
                                        <p:attrNameLst>
                                          <p:attrName>ppt_h</p:attrName>
                                        </p:attrNameLst>
                                      </p:cBhvr>
                                      <p:tavLst>
                                        <p:tav tm="0">
                                          <p:val>
                                            <p:fltVal val="0"/>
                                          </p:val>
                                        </p:tav>
                                        <p:tav tm="100000">
                                          <p:val>
                                            <p:strVal val="#ppt_h"/>
                                          </p:val>
                                        </p:tav>
                                      </p:tavLst>
                                    </p:anim>
                                    <p:animEffect transition="in" filter="fade">
                                      <p:cBhvr>
                                        <p:cTn id="252" dur="500"/>
                                        <p:tgtEl>
                                          <p:spTgt spid="231"/>
                                        </p:tgtEl>
                                      </p:cBhvr>
                                    </p:animEffect>
                                  </p:childTnLst>
                                </p:cTn>
                              </p:par>
                            </p:childTnLst>
                          </p:cTn>
                        </p:par>
                        <p:par>
                          <p:cTn id="253" fill="hold">
                            <p:stCondLst>
                              <p:cond delay="3500"/>
                            </p:stCondLst>
                            <p:childTnLst>
                              <p:par>
                                <p:cTn id="254" presetID="22" presetClass="entr" presetSubtype="1" fill="hold" nodeType="afterEffect">
                                  <p:stCondLst>
                                    <p:cond delay="0"/>
                                  </p:stCondLst>
                                  <p:childTnLst>
                                    <p:set>
                                      <p:cBhvr>
                                        <p:cTn id="255" dur="1" fill="hold">
                                          <p:stCondLst>
                                            <p:cond delay="0"/>
                                          </p:stCondLst>
                                        </p:cTn>
                                        <p:tgtEl>
                                          <p:spTgt spid="237"/>
                                        </p:tgtEl>
                                        <p:attrNameLst>
                                          <p:attrName>style.visibility</p:attrName>
                                        </p:attrNameLst>
                                      </p:cBhvr>
                                      <p:to>
                                        <p:strVal val="visible"/>
                                      </p:to>
                                    </p:set>
                                    <p:animEffect transition="in" filter="wipe(up)">
                                      <p:cBhvr>
                                        <p:cTn id="256" dur="250"/>
                                        <p:tgtEl>
                                          <p:spTgt spid="237"/>
                                        </p:tgtEl>
                                      </p:cBhvr>
                                    </p:animEffect>
                                  </p:childTnLst>
                                </p:cTn>
                              </p:par>
                            </p:childTnLst>
                          </p:cTn>
                        </p:par>
                        <p:par>
                          <p:cTn id="257" fill="hold">
                            <p:stCondLst>
                              <p:cond delay="4000"/>
                            </p:stCondLst>
                            <p:childTnLst>
                              <p:par>
                                <p:cTn id="258" presetID="12" presetClass="entr" presetSubtype="8" fill="hold" nodeType="afterEffect">
                                  <p:stCondLst>
                                    <p:cond delay="0"/>
                                  </p:stCondLst>
                                  <p:childTnLst>
                                    <p:set>
                                      <p:cBhvr>
                                        <p:cTn id="259" dur="1" fill="hold">
                                          <p:stCondLst>
                                            <p:cond delay="0"/>
                                          </p:stCondLst>
                                        </p:cTn>
                                        <p:tgtEl>
                                          <p:spTgt spid="245"/>
                                        </p:tgtEl>
                                        <p:attrNameLst>
                                          <p:attrName>style.visibility</p:attrName>
                                        </p:attrNameLst>
                                      </p:cBhvr>
                                      <p:to>
                                        <p:strVal val="visible"/>
                                      </p:to>
                                    </p:set>
                                    <p:anim calcmode="lin" valueType="num">
                                      <p:cBhvr additive="base">
                                        <p:cTn id="260" dur="500"/>
                                        <p:tgtEl>
                                          <p:spTgt spid="245"/>
                                        </p:tgtEl>
                                        <p:attrNameLst>
                                          <p:attrName>ppt_x</p:attrName>
                                        </p:attrNameLst>
                                      </p:cBhvr>
                                      <p:tavLst>
                                        <p:tav tm="0">
                                          <p:val>
                                            <p:strVal val="#ppt_x-#ppt_w*1.125000"/>
                                          </p:val>
                                        </p:tav>
                                        <p:tav tm="100000">
                                          <p:val>
                                            <p:strVal val="#ppt_x"/>
                                          </p:val>
                                        </p:tav>
                                      </p:tavLst>
                                    </p:anim>
                                    <p:animEffect transition="in" filter="wipe(right)">
                                      <p:cBhvr>
                                        <p:cTn id="261" dur="500"/>
                                        <p:tgtEl>
                                          <p:spTgt spid="245"/>
                                        </p:tgtEl>
                                      </p:cBhvr>
                                    </p:animEffect>
                                  </p:childTnLst>
                                </p:cTn>
                              </p:par>
                            </p:childTnLst>
                          </p:cTn>
                        </p:par>
                        <p:par>
                          <p:cTn id="262" fill="hold">
                            <p:stCondLst>
                              <p:cond delay="4500"/>
                            </p:stCondLst>
                            <p:childTnLst>
                              <p:par>
                                <p:cTn id="263" presetID="53" presetClass="entr" presetSubtype="16" fill="hold" grpId="0" nodeType="afterEffect">
                                  <p:stCondLst>
                                    <p:cond delay="0"/>
                                  </p:stCondLst>
                                  <p:childTnLst>
                                    <p:set>
                                      <p:cBhvr>
                                        <p:cTn id="264" dur="1" fill="hold">
                                          <p:stCondLst>
                                            <p:cond delay="0"/>
                                          </p:stCondLst>
                                        </p:cTn>
                                        <p:tgtEl>
                                          <p:spTgt spid="232"/>
                                        </p:tgtEl>
                                        <p:attrNameLst>
                                          <p:attrName>style.visibility</p:attrName>
                                        </p:attrNameLst>
                                      </p:cBhvr>
                                      <p:to>
                                        <p:strVal val="visible"/>
                                      </p:to>
                                    </p:set>
                                    <p:anim calcmode="lin" valueType="num">
                                      <p:cBhvr>
                                        <p:cTn id="265" dur="500" fill="hold"/>
                                        <p:tgtEl>
                                          <p:spTgt spid="232"/>
                                        </p:tgtEl>
                                        <p:attrNameLst>
                                          <p:attrName>ppt_w</p:attrName>
                                        </p:attrNameLst>
                                      </p:cBhvr>
                                      <p:tavLst>
                                        <p:tav tm="0">
                                          <p:val>
                                            <p:fltVal val="0"/>
                                          </p:val>
                                        </p:tav>
                                        <p:tav tm="100000">
                                          <p:val>
                                            <p:strVal val="#ppt_w"/>
                                          </p:val>
                                        </p:tav>
                                      </p:tavLst>
                                    </p:anim>
                                    <p:anim calcmode="lin" valueType="num">
                                      <p:cBhvr>
                                        <p:cTn id="266" dur="500" fill="hold"/>
                                        <p:tgtEl>
                                          <p:spTgt spid="232"/>
                                        </p:tgtEl>
                                        <p:attrNameLst>
                                          <p:attrName>ppt_h</p:attrName>
                                        </p:attrNameLst>
                                      </p:cBhvr>
                                      <p:tavLst>
                                        <p:tav tm="0">
                                          <p:val>
                                            <p:fltVal val="0"/>
                                          </p:val>
                                        </p:tav>
                                        <p:tav tm="100000">
                                          <p:val>
                                            <p:strVal val="#ppt_h"/>
                                          </p:val>
                                        </p:tav>
                                      </p:tavLst>
                                    </p:anim>
                                    <p:animEffect transition="in" filter="fade">
                                      <p:cBhvr>
                                        <p:cTn id="267" dur="500"/>
                                        <p:tgtEl>
                                          <p:spTgt spid="232"/>
                                        </p:tgtEl>
                                      </p:cBhvr>
                                    </p:animEffect>
                                  </p:childTnLst>
                                </p:cTn>
                              </p:par>
                            </p:childTnLst>
                          </p:cTn>
                        </p:par>
                        <p:par>
                          <p:cTn id="268" fill="hold">
                            <p:stCondLst>
                              <p:cond delay="5000"/>
                            </p:stCondLst>
                            <p:childTnLst>
                              <p:par>
                                <p:cTn id="269" presetID="22" presetClass="entr" presetSubtype="4" fill="hold" nodeType="afterEffect">
                                  <p:stCondLst>
                                    <p:cond delay="0"/>
                                  </p:stCondLst>
                                  <p:childTnLst>
                                    <p:set>
                                      <p:cBhvr>
                                        <p:cTn id="270" dur="1" fill="hold">
                                          <p:stCondLst>
                                            <p:cond delay="0"/>
                                          </p:stCondLst>
                                        </p:cTn>
                                        <p:tgtEl>
                                          <p:spTgt spid="238"/>
                                        </p:tgtEl>
                                        <p:attrNameLst>
                                          <p:attrName>style.visibility</p:attrName>
                                        </p:attrNameLst>
                                      </p:cBhvr>
                                      <p:to>
                                        <p:strVal val="visible"/>
                                      </p:to>
                                    </p:set>
                                    <p:animEffect transition="in" filter="wipe(down)">
                                      <p:cBhvr>
                                        <p:cTn id="271" dur="250"/>
                                        <p:tgtEl>
                                          <p:spTgt spid="238"/>
                                        </p:tgtEl>
                                      </p:cBhvr>
                                    </p:animEffect>
                                  </p:childTnLst>
                                </p:cTn>
                              </p:par>
                            </p:childTnLst>
                          </p:cTn>
                        </p:par>
                        <p:par>
                          <p:cTn id="272" fill="hold">
                            <p:stCondLst>
                              <p:cond delay="5500"/>
                            </p:stCondLst>
                            <p:childTnLst>
                              <p:par>
                                <p:cTn id="273" presetID="12" presetClass="entr" presetSubtype="8" fill="hold" nodeType="afterEffect">
                                  <p:stCondLst>
                                    <p:cond delay="0"/>
                                  </p:stCondLst>
                                  <p:childTnLst>
                                    <p:set>
                                      <p:cBhvr>
                                        <p:cTn id="274" dur="1" fill="hold">
                                          <p:stCondLst>
                                            <p:cond delay="0"/>
                                          </p:stCondLst>
                                        </p:cTn>
                                        <p:tgtEl>
                                          <p:spTgt spid="248"/>
                                        </p:tgtEl>
                                        <p:attrNameLst>
                                          <p:attrName>style.visibility</p:attrName>
                                        </p:attrNameLst>
                                      </p:cBhvr>
                                      <p:to>
                                        <p:strVal val="visible"/>
                                      </p:to>
                                    </p:set>
                                    <p:anim calcmode="lin" valueType="num">
                                      <p:cBhvr additive="base">
                                        <p:cTn id="275" dur="500"/>
                                        <p:tgtEl>
                                          <p:spTgt spid="248"/>
                                        </p:tgtEl>
                                        <p:attrNameLst>
                                          <p:attrName>ppt_x</p:attrName>
                                        </p:attrNameLst>
                                      </p:cBhvr>
                                      <p:tavLst>
                                        <p:tav tm="0">
                                          <p:val>
                                            <p:strVal val="#ppt_x-#ppt_w*1.125000"/>
                                          </p:val>
                                        </p:tav>
                                        <p:tav tm="100000">
                                          <p:val>
                                            <p:strVal val="#ppt_x"/>
                                          </p:val>
                                        </p:tav>
                                      </p:tavLst>
                                    </p:anim>
                                    <p:animEffect transition="in" filter="wipe(right)">
                                      <p:cBhvr>
                                        <p:cTn id="276" dur="500"/>
                                        <p:tgtEl>
                                          <p:spTgt spid="248"/>
                                        </p:tgtEl>
                                      </p:cBhvr>
                                    </p:animEffect>
                                  </p:childTnLst>
                                </p:cTn>
                              </p:par>
                            </p:childTnLst>
                          </p:cTn>
                        </p:par>
                        <p:par>
                          <p:cTn id="277" fill="hold">
                            <p:stCondLst>
                              <p:cond delay="6000"/>
                            </p:stCondLst>
                            <p:childTnLst>
                              <p:par>
                                <p:cTn id="278" presetID="22" presetClass="entr" presetSubtype="1" fill="hold" nodeType="afterEffect">
                                  <p:stCondLst>
                                    <p:cond delay="0"/>
                                  </p:stCondLst>
                                  <p:childTnLst>
                                    <p:set>
                                      <p:cBhvr>
                                        <p:cTn id="279" dur="1" fill="hold">
                                          <p:stCondLst>
                                            <p:cond delay="0"/>
                                          </p:stCondLst>
                                        </p:cTn>
                                        <p:tgtEl>
                                          <p:spTgt spid="254"/>
                                        </p:tgtEl>
                                        <p:attrNameLst>
                                          <p:attrName>style.visibility</p:attrName>
                                        </p:attrNameLst>
                                      </p:cBhvr>
                                      <p:to>
                                        <p:strVal val="visible"/>
                                      </p:to>
                                    </p:set>
                                    <p:animEffect transition="in" filter="wipe(up)">
                                      <p:cBhvr>
                                        <p:cTn id="280" dur="25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4" grpId="0" animBg="1"/>
      <p:bldP spid="185" grpId="0" animBg="1"/>
      <p:bldP spid="186" grpId="0" animBg="1"/>
      <p:bldP spid="187" grpId="0" animBg="1"/>
      <p:bldP spid="188" grpId="0" animBg="1"/>
      <p:bldP spid="189" grpId="0" animBg="1"/>
      <p:bldP spid="190"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30" grpId="0" animBg="1"/>
      <p:bldP spid="231" grpId="0" animBg="1"/>
      <p:bldP spid="232" grpId="0" animBg="1"/>
      <p:bldP spid="2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（二）非常规水利用政策</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grpSp>
        <p:nvGrpSpPr>
          <p:cNvPr id="105" name="组合 104"/>
          <p:cNvGrpSpPr/>
          <p:nvPr/>
        </p:nvGrpSpPr>
        <p:grpSpPr bwMode="auto">
          <a:xfrm>
            <a:off x="3557424" y="2755332"/>
            <a:ext cx="1644580" cy="1902012"/>
            <a:chOff x="2532379" y="2174357"/>
            <a:chExt cx="2519411" cy="2519411"/>
          </a:xfrm>
        </p:grpSpPr>
        <p:sp>
          <p:nvSpPr>
            <p:cNvPr id="106" name="Freeform 13"/>
            <p:cNvSpPr/>
            <p:nvPr/>
          </p:nvSpPr>
          <p:spPr bwMode="auto">
            <a:xfrm>
              <a:off x="2532379" y="2174357"/>
              <a:ext cx="2519411" cy="2519411"/>
            </a:xfrm>
            <a:custGeom>
              <a:avLst/>
              <a:gdLst>
                <a:gd name="T0" fmla="*/ 533 w 666"/>
                <a:gd name="T1" fmla="*/ 77 h 666"/>
                <a:gd name="T2" fmla="*/ 293 w 666"/>
                <a:gd name="T3" fmla="*/ 11 h 666"/>
                <a:gd name="T4" fmla="*/ 293 w 666"/>
                <a:gd name="T5" fmla="*/ 11 h 666"/>
                <a:gd name="T6" fmla="*/ 77 w 666"/>
                <a:gd name="T7" fmla="*/ 134 h 666"/>
                <a:gd name="T8" fmla="*/ 11 w 666"/>
                <a:gd name="T9" fmla="*/ 373 h 666"/>
                <a:gd name="T10" fmla="*/ 11 w 666"/>
                <a:gd name="T11" fmla="*/ 373 h 666"/>
                <a:gd name="T12" fmla="*/ 134 w 666"/>
                <a:gd name="T13" fmla="*/ 589 h 666"/>
                <a:gd name="T14" fmla="*/ 373 w 666"/>
                <a:gd name="T15" fmla="*/ 655 h 666"/>
                <a:gd name="T16" fmla="*/ 373 w 666"/>
                <a:gd name="T17" fmla="*/ 655 h 666"/>
                <a:gd name="T18" fmla="*/ 589 w 666"/>
                <a:gd name="T19" fmla="*/ 533 h 666"/>
                <a:gd name="T20" fmla="*/ 655 w 666"/>
                <a:gd name="T21" fmla="*/ 293 h 666"/>
                <a:gd name="T22" fmla="*/ 655 w 666"/>
                <a:gd name="T23" fmla="*/ 293 h 666"/>
                <a:gd name="T24" fmla="*/ 533 w 666"/>
                <a:gd name="T25" fmla="*/ 77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666">
                  <a:moveTo>
                    <a:pt x="533" y="77"/>
                  </a:moveTo>
                  <a:cubicBezTo>
                    <a:pt x="467" y="26"/>
                    <a:pt x="382" y="0"/>
                    <a:pt x="293" y="11"/>
                  </a:cubicBezTo>
                  <a:cubicBezTo>
                    <a:pt x="293" y="11"/>
                    <a:pt x="293" y="11"/>
                    <a:pt x="293" y="11"/>
                  </a:cubicBezTo>
                  <a:cubicBezTo>
                    <a:pt x="204" y="22"/>
                    <a:pt x="128" y="68"/>
                    <a:pt x="77" y="134"/>
                  </a:cubicBezTo>
                  <a:cubicBezTo>
                    <a:pt x="26" y="199"/>
                    <a:pt x="0" y="284"/>
                    <a:pt x="11" y="373"/>
                  </a:cubicBezTo>
                  <a:cubicBezTo>
                    <a:pt x="11" y="373"/>
                    <a:pt x="11" y="373"/>
                    <a:pt x="11" y="373"/>
                  </a:cubicBezTo>
                  <a:cubicBezTo>
                    <a:pt x="22" y="462"/>
                    <a:pt x="68" y="538"/>
                    <a:pt x="134" y="589"/>
                  </a:cubicBezTo>
                  <a:cubicBezTo>
                    <a:pt x="199" y="640"/>
                    <a:pt x="284" y="666"/>
                    <a:pt x="373" y="655"/>
                  </a:cubicBezTo>
                  <a:cubicBezTo>
                    <a:pt x="373" y="655"/>
                    <a:pt x="373" y="655"/>
                    <a:pt x="373" y="655"/>
                  </a:cubicBezTo>
                  <a:cubicBezTo>
                    <a:pt x="462" y="644"/>
                    <a:pt x="538" y="598"/>
                    <a:pt x="589" y="533"/>
                  </a:cubicBezTo>
                  <a:cubicBezTo>
                    <a:pt x="640" y="467"/>
                    <a:pt x="666" y="382"/>
                    <a:pt x="655" y="293"/>
                  </a:cubicBezTo>
                  <a:cubicBezTo>
                    <a:pt x="655" y="293"/>
                    <a:pt x="655" y="293"/>
                    <a:pt x="655" y="293"/>
                  </a:cubicBezTo>
                  <a:cubicBezTo>
                    <a:pt x="644" y="204"/>
                    <a:pt x="598" y="128"/>
                    <a:pt x="533" y="77"/>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07" name="Freeform 39"/>
            <p:cNvSpPr>
              <a:spLocks noEditPoints="1"/>
            </p:cNvSpPr>
            <p:nvPr/>
          </p:nvSpPr>
          <p:spPr bwMode="auto">
            <a:xfrm>
              <a:off x="3708739" y="2942722"/>
              <a:ext cx="166691" cy="163516"/>
            </a:xfrm>
            <a:custGeom>
              <a:avLst/>
              <a:gdLst>
                <a:gd name="T0" fmla="*/ 0 w 44"/>
                <a:gd name="T1" fmla="*/ 21 h 43"/>
                <a:gd name="T2" fmla="*/ 22 w 44"/>
                <a:gd name="T3" fmla="*/ 43 h 43"/>
                <a:gd name="T4" fmla="*/ 44 w 44"/>
                <a:gd name="T5" fmla="*/ 21 h 43"/>
                <a:gd name="T6" fmla="*/ 22 w 44"/>
                <a:gd name="T7" fmla="*/ 0 h 43"/>
                <a:gd name="T8" fmla="*/ 0 w 44"/>
                <a:gd name="T9" fmla="*/ 21 h 43"/>
                <a:gd name="T10" fmla="*/ 22 w 44"/>
                <a:gd name="T11" fmla="*/ 36 h 43"/>
                <a:gd name="T12" fmla="*/ 7 w 44"/>
                <a:gd name="T13" fmla="*/ 21 h 43"/>
                <a:gd name="T14" fmla="*/ 22 w 44"/>
                <a:gd name="T15" fmla="*/ 7 h 43"/>
                <a:gd name="T16" fmla="*/ 37 w 44"/>
                <a:gd name="T17" fmla="*/ 21 h 43"/>
                <a:gd name="T18" fmla="*/ 22 w 44"/>
                <a:gd name="T19"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0" y="21"/>
                  </a:moveTo>
                  <a:cubicBezTo>
                    <a:pt x="0" y="33"/>
                    <a:pt x="10" y="43"/>
                    <a:pt x="22" y="43"/>
                  </a:cubicBezTo>
                  <a:cubicBezTo>
                    <a:pt x="34" y="43"/>
                    <a:pt x="44" y="33"/>
                    <a:pt x="44" y="21"/>
                  </a:cubicBezTo>
                  <a:cubicBezTo>
                    <a:pt x="44" y="9"/>
                    <a:pt x="34" y="0"/>
                    <a:pt x="22" y="0"/>
                  </a:cubicBezTo>
                  <a:cubicBezTo>
                    <a:pt x="10" y="0"/>
                    <a:pt x="0" y="9"/>
                    <a:pt x="0" y="21"/>
                  </a:cubicBezTo>
                  <a:close/>
                  <a:moveTo>
                    <a:pt x="22" y="36"/>
                  </a:moveTo>
                  <a:cubicBezTo>
                    <a:pt x="14" y="36"/>
                    <a:pt x="7" y="29"/>
                    <a:pt x="7" y="21"/>
                  </a:cubicBezTo>
                  <a:cubicBezTo>
                    <a:pt x="7" y="13"/>
                    <a:pt x="14" y="7"/>
                    <a:pt x="22" y="7"/>
                  </a:cubicBezTo>
                  <a:cubicBezTo>
                    <a:pt x="30" y="7"/>
                    <a:pt x="37" y="13"/>
                    <a:pt x="37" y="21"/>
                  </a:cubicBezTo>
                  <a:cubicBezTo>
                    <a:pt x="37" y="29"/>
                    <a:pt x="30" y="36"/>
                    <a:pt x="22" y="36"/>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8" name="组合 107"/>
          <p:cNvGrpSpPr/>
          <p:nvPr/>
        </p:nvGrpSpPr>
        <p:grpSpPr bwMode="auto">
          <a:xfrm>
            <a:off x="4991867" y="2534595"/>
            <a:ext cx="908820" cy="1005538"/>
            <a:chOff x="4548486" y="1951631"/>
            <a:chExt cx="1392763" cy="1332019"/>
          </a:xfrm>
        </p:grpSpPr>
        <p:sp>
          <p:nvSpPr>
            <p:cNvPr id="109" name="Freeform 7"/>
            <p:cNvSpPr/>
            <p:nvPr/>
          </p:nvSpPr>
          <p:spPr bwMode="auto">
            <a:xfrm>
              <a:off x="4548486" y="2300183"/>
              <a:ext cx="669626" cy="983467"/>
            </a:xfrm>
            <a:custGeom>
              <a:avLst/>
              <a:gdLst>
                <a:gd name="T0" fmla="*/ 1746134917 w 177"/>
                <a:gd name="T1" fmla="*/ 2147483646 h 260"/>
                <a:gd name="T2" fmla="*/ 1746134917 w 177"/>
                <a:gd name="T3" fmla="*/ 2147483646 h 260"/>
                <a:gd name="T4" fmla="*/ 2147483646 w 177"/>
                <a:gd name="T5" fmla="*/ 2147483646 h 260"/>
                <a:gd name="T6" fmla="*/ 472317105 w 177"/>
                <a:gd name="T7" fmla="*/ 0 h 260"/>
                <a:gd name="T8" fmla="*/ 0 w 177"/>
                <a:gd name="T9" fmla="*/ 629543705 h 260"/>
                <a:gd name="T10" fmla="*/ 1746134917 w 177"/>
                <a:gd name="T11" fmla="*/ 2147483646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7" h="260">
                  <a:moveTo>
                    <a:pt x="122" y="260"/>
                  </a:moveTo>
                  <a:cubicBezTo>
                    <a:pt x="122" y="260"/>
                    <a:pt x="122" y="260"/>
                    <a:pt x="122" y="260"/>
                  </a:cubicBezTo>
                  <a:cubicBezTo>
                    <a:pt x="177" y="253"/>
                    <a:pt x="177" y="253"/>
                    <a:pt x="177" y="253"/>
                  </a:cubicBezTo>
                  <a:cubicBezTo>
                    <a:pt x="164" y="149"/>
                    <a:pt x="110" y="60"/>
                    <a:pt x="33" y="0"/>
                  </a:cubicBezTo>
                  <a:cubicBezTo>
                    <a:pt x="0" y="44"/>
                    <a:pt x="0" y="44"/>
                    <a:pt x="0" y="44"/>
                  </a:cubicBezTo>
                  <a:cubicBezTo>
                    <a:pt x="65" y="95"/>
                    <a:pt x="111" y="171"/>
                    <a:pt x="122" y="26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10" name="Freeform 14"/>
            <p:cNvSpPr/>
            <p:nvPr/>
          </p:nvSpPr>
          <p:spPr bwMode="auto">
            <a:xfrm>
              <a:off x="4756749" y="1951631"/>
              <a:ext cx="1184500" cy="1184500"/>
            </a:xfrm>
            <a:custGeom>
              <a:avLst/>
              <a:gdLst>
                <a:gd name="T0" fmla="*/ 2147483646 w 313"/>
                <a:gd name="T1" fmla="*/ 1274593903 h 313"/>
                <a:gd name="T2" fmla="*/ 1274593903 w 313"/>
                <a:gd name="T3" fmla="*/ 529887778 h 313"/>
                <a:gd name="T4" fmla="*/ 529887778 w 313"/>
                <a:gd name="T5" fmla="*/ 2147483646 h 313"/>
                <a:gd name="T6" fmla="*/ 2147483646 w 313"/>
                <a:gd name="T7" fmla="*/ 2147483646 h 313"/>
                <a:gd name="T8" fmla="*/ 2147483646 w 313"/>
                <a:gd name="T9" fmla="*/ 1274593903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3">
                  <a:moveTo>
                    <a:pt x="276" y="89"/>
                  </a:moveTo>
                  <a:cubicBezTo>
                    <a:pt x="238" y="23"/>
                    <a:pt x="154" y="0"/>
                    <a:pt x="89" y="37"/>
                  </a:cubicBezTo>
                  <a:cubicBezTo>
                    <a:pt x="23" y="75"/>
                    <a:pt x="0" y="159"/>
                    <a:pt x="37" y="224"/>
                  </a:cubicBezTo>
                  <a:cubicBezTo>
                    <a:pt x="74" y="290"/>
                    <a:pt x="158" y="313"/>
                    <a:pt x="224" y="276"/>
                  </a:cubicBezTo>
                  <a:cubicBezTo>
                    <a:pt x="290" y="239"/>
                    <a:pt x="313" y="155"/>
                    <a:pt x="276" y="8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11" name="Freeform 15"/>
            <p:cNvSpPr/>
            <p:nvPr/>
          </p:nvSpPr>
          <p:spPr bwMode="auto">
            <a:xfrm>
              <a:off x="4855096" y="2045638"/>
              <a:ext cx="1036980" cy="995037"/>
            </a:xfrm>
            <a:custGeom>
              <a:avLst/>
              <a:gdLst>
                <a:gd name="T0" fmla="*/ 2091183708 w 274"/>
                <a:gd name="T1" fmla="*/ 2147483646 h 263"/>
                <a:gd name="T2" fmla="*/ 300788538 w 274"/>
                <a:gd name="T3" fmla="*/ 2147483646 h 263"/>
                <a:gd name="T4" fmla="*/ 128907211 w 274"/>
                <a:gd name="T5" fmla="*/ 1402790299 h 263"/>
                <a:gd name="T6" fmla="*/ 973977788 w 274"/>
                <a:gd name="T7" fmla="*/ 314912185 h 263"/>
                <a:gd name="T8" fmla="*/ 1647167038 w 274"/>
                <a:gd name="T9" fmla="*/ 100199848 h 263"/>
                <a:gd name="T10" fmla="*/ 2147483646 w 274"/>
                <a:gd name="T11" fmla="*/ 987678266 h 263"/>
                <a:gd name="T12" fmla="*/ 2147483646 w 274"/>
                <a:gd name="T13" fmla="*/ 2147483646 h 263"/>
                <a:gd name="T14" fmla="*/ 2091183708 w 274"/>
                <a:gd name="T15" fmla="*/ 2147483646 h 263"/>
                <a:gd name="T16" fmla="*/ 2091183708 w 274"/>
                <a:gd name="T17" fmla="*/ 2147483646 h 2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3">
                  <a:moveTo>
                    <a:pt x="146" y="257"/>
                  </a:moveTo>
                  <a:cubicBezTo>
                    <a:pt x="95" y="263"/>
                    <a:pt x="46" y="238"/>
                    <a:pt x="21" y="194"/>
                  </a:cubicBezTo>
                  <a:cubicBezTo>
                    <a:pt x="4" y="165"/>
                    <a:pt x="0" y="131"/>
                    <a:pt x="9" y="98"/>
                  </a:cubicBezTo>
                  <a:cubicBezTo>
                    <a:pt x="18" y="66"/>
                    <a:pt x="39" y="39"/>
                    <a:pt x="68" y="22"/>
                  </a:cubicBezTo>
                  <a:cubicBezTo>
                    <a:pt x="83" y="14"/>
                    <a:pt x="98" y="9"/>
                    <a:pt x="115" y="7"/>
                  </a:cubicBezTo>
                  <a:cubicBezTo>
                    <a:pt x="165" y="0"/>
                    <a:pt x="215" y="25"/>
                    <a:pt x="240" y="69"/>
                  </a:cubicBezTo>
                  <a:cubicBezTo>
                    <a:pt x="274" y="130"/>
                    <a:pt x="253" y="207"/>
                    <a:pt x="193" y="241"/>
                  </a:cubicBezTo>
                  <a:cubicBezTo>
                    <a:pt x="178" y="249"/>
                    <a:pt x="162" y="255"/>
                    <a:pt x="146" y="257"/>
                  </a:cubicBezTo>
                  <a:cubicBezTo>
                    <a:pt x="146" y="257"/>
                    <a:pt x="146" y="257"/>
                    <a:pt x="146" y="25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12" name="Freeform 28"/>
            <p:cNvSpPr/>
            <p:nvPr/>
          </p:nvSpPr>
          <p:spPr bwMode="auto">
            <a:xfrm>
              <a:off x="4756749" y="1951631"/>
              <a:ext cx="1184500" cy="1184500"/>
            </a:xfrm>
            <a:custGeom>
              <a:avLst/>
              <a:gdLst>
                <a:gd name="T0" fmla="*/ 529887778 w 313"/>
                <a:gd name="T1" fmla="*/ 2147483646 h 313"/>
                <a:gd name="T2" fmla="*/ 2147483646 w 313"/>
                <a:gd name="T3" fmla="*/ 2147483646 h 313"/>
                <a:gd name="T4" fmla="*/ 2147483646 w 313"/>
                <a:gd name="T5" fmla="*/ 1274593903 h 313"/>
                <a:gd name="T6" fmla="*/ 1274593903 w 313"/>
                <a:gd name="T7" fmla="*/ 529887778 h 313"/>
                <a:gd name="T8" fmla="*/ 529887778 w 313"/>
                <a:gd name="T9" fmla="*/ 2147483646 h 3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3">
                  <a:moveTo>
                    <a:pt x="37" y="224"/>
                  </a:moveTo>
                  <a:cubicBezTo>
                    <a:pt x="74" y="290"/>
                    <a:pt x="158" y="313"/>
                    <a:pt x="224" y="276"/>
                  </a:cubicBezTo>
                  <a:cubicBezTo>
                    <a:pt x="290" y="239"/>
                    <a:pt x="313" y="155"/>
                    <a:pt x="276" y="89"/>
                  </a:cubicBezTo>
                  <a:cubicBezTo>
                    <a:pt x="238" y="23"/>
                    <a:pt x="154" y="0"/>
                    <a:pt x="89" y="37"/>
                  </a:cubicBezTo>
                  <a:cubicBezTo>
                    <a:pt x="23" y="75"/>
                    <a:pt x="0" y="159"/>
                    <a:pt x="37" y="22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13" name="Freeform 29"/>
            <p:cNvSpPr/>
            <p:nvPr/>
          </p:nvSpPr>
          <p:spPr bwMode="auto">
            <a:xfrm>
              <a:off x="4805758" y="2045301"/>
              <a:ext cx="1086260" cy="995443"/>
            </a:xfrm>
            <a:custGeom>
              <a:avLst/>
              <a:gdLst>
                <a:gd name="T0" fmla="*/ 159 w 287"/>
                <a:gd name="T1" fmla="*/ 257 h 263"/>
                <a:gd name="T2" fmla="*/ 34 w 287"/>
                <a:gd name="T3" fmla="*/ 194 h 263"/>
                <a:gd name="T4" fmla="*/ 81 w 287"/>
                <a:gd name="T5" fmla="*/ 22 h 263"/>
                <a:gd name="T6" fmla="*/ 128 w 287"/>
                <a:gd name="T7" fmla="*/ 7 h 263"/>
                <a:gd name="T8" fmla="*/ 253 w 287"/>
                <a:gd name="T9" fmla="*/ 69 h 263"/>
                <a:gd name="T10" fmla="*/ 206 w 287"/>
                <a:gd name="T11" fmla="*/ 241 h 263"/>
                <a:gd name="T12" fmla="*/ 159 w 287"/>
                <a:gd name="T13" fmla="*/ 257 h 263"/>
              </a:gdLst>
              <a:ahLst/>
              <a:cxnLst>
                <a:cxn ang="0">
                  <a:pos x="T0" y="T1"/>
                </a:cxn>
                <a:cxn ang="0">
                  <a:pos x="T2" y="T3"/>
                </a:cxn>
                <a:cxn ang="0">
                  <a:pos x="T4" y="T5"/>
                </a:cxn>
                <a:cxn ang="0">
                  <a:pos x="T6" y="T7"/>
                </a:cxn>
                <a:cxn ang="0">
                  <a:pos x="T8" y="T9"/>
                </a:cxn>
                <a:cxn ang="0">
                  <a:pos x="T10" y="T11"/>
                </a:cxn>
                <a:cxn ang="0">
                  <a:pos x="T12" y="T13"/>
                </a:cxn>
              </a:cxnLst>
              <a:rect l="0" t="0" r="r" b="b"/>
              <a:pathLst>
                <a:path w="287" h="263">
                  <a:moveTo>
                    <a:pt x="159" y="257"/>
                  </a:moveTo>
                  <a:cubicBezTo>
                    <a:pt x="108" y="263"/>
                    <a:pt x="59" y="238"/>
                    <a:pt x="34" y="194"/>
                  </a:cubicBezTo>
                  <a:cubicBezTo>
                    <a:pt x="0" y="133"/>
                    <a:pt x="21" y="56"/>
                    <a:pt x="81" y="22"/>
                  </a:cubicBezTo>
                  <a:cubicBezTo>
                    <a:pt x="96" y="14"/>
                    <a:pt x="111" y="9"/>
                    <a:pt x="128" y="7"/>
                  </a:cubicBezTo>
                  <a:cubicBezTo>
                    <a:pt x="178" y="0"/>
                    <a:pt x="228" y="25"/>
                    <a:pt x="253" y="69"/>
                  </a:cubicBezTo>
                  <a:cubicBezTo>
                    <a:pt x="287" y="130"/>
                    <a:pt x="266" y="207"/>
                    <a:pt x="206" y="241"/>
                  </a:cubicBezTo>
                  <a:cubicBezTo>
                    <a:pt x="191" y="249"/>
                    <a:pt x="175" y="255"/>
                    <a:pt x="159" y="257"/>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2011</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15" name="组合 114"/>
          <p:cNvGrpSpPr/>
          <p:nvPr/>
        </p:nvGrpSpPr>
        <p:grpSpPr bwMode="auto">
          <a:xfrm>
            <a:off x="4557703" y="4461326"/>
            <a:ext cx="863224" cy="1047486"/>
            <a:chOff x="3943943" y="4190465"/>
            <a:chExt cx="1323342" cy="1388423"/>
          </a:xfrm>
        </p:grpSpPr>
        <p:sp>
          <p:nvSpPr>
            <p:cNvPr id="116" name="Freeform 11"/>
            <p:cNvSpPr/>
            <p:nvPr/>
          </p:nvSpPr>
          <p:spPr bwMode="auto">
            <a:xfrm>
              <a:off x="3943943" y="4190465"/>
              <a:ext cx="983467" cy="669626"/>
            </a:xfrm>
            <a:custGeom>
              <a:avLst/>
              <a:gdLst>
                <a:gd name="T0" fmla="*/ 0 w 260"/>
                <a:gd name="T1" fmla="*/ 1746134917 h 177"/>
                <a:gd name="T2" fmla="*/ 100154766 w 260"/>
                <a:gd name="T3" fmla="*/ 2147483646 h 177"/>
                <a:gd name="T4" fmla="*/ 2147483646 w 260"/>
                <a:gd name="T5" fmla="*/ 472317105 h 177"/>
                <a:gd name="T6" fmla="*/ 2147483646 w 260"/>
                <a:gd name="T7" fmla="*/ 0 h 177"/>
                <a:gd name="T8" fmla="*/ 0 w 260"/>
                <a:gd name="T9" fmla="*/ 1746134917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 h="177">
                  <a:moveTo>
                    <a:pt x="0" y="122"/>
                  </a:moveTo>
                  <a:cubicBezTo>
                    <a:pt x="7" y="177"/>
                    <a:pt x="7" y="177"/>
                    <a:pt x="7" y="177"/>
                  </a:cubicBezTo>
                  <a:cubicBezTo>
                    <a:pt x="111" y="164"/>
                    <a:pt x="200" y="110"/>
                    <a:pt x="260" y="33"/>
                  </a:cubicBezTo>
                  <a:cubicBezTo>
                    <a:pt x="216" y="0"/>
                    <a:pt x="216" y="0"/>
                    <a:pt x="216" y="0"/>
                  </a:cubicBezTo>
                  <a:cubicBezTo>
                    <a:pt x="165" y="65"/>
                    <a:pt x="89" y="111"/>
                    <a:pt x="0" y="12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17" name="Freeform 20"/>
            <p:cNvSpPr/>
            <p:nvPr/>
          </p:nvSpPr>
          <p:spPr bwMode="auto">
            <a:xfrm>
              <a:off x="4133404" y="4485505"/>
              <a:ext cx="1084706" cy="995037"/>
            </a:xfrm>
            <a:custGeom>
              <a:avLst/>
              <a:gdLst>
                <a:gd name="T0" fmla="*/ 2147483646 w 287"/>
                <a:gd name="T1" fmla="*/ 2147483646 h 263"/>
                <a:gd name="T2" fmla="*/ 485668608 w 287"/>
                <a:gd name="T3" fmla="*/ 2147483646 h 263"/>
                <a:gd name="T4" fmla="*/ 1157033591 w 287"/>
                <a:gd name="T5" fmla="*/ 314912185 h 263"/>
                <a:gd name="T6" fmla="*/ 1828394796 w 287"/>
                <a:gd name="T7" fmla="*/ 100199848 h 263"/>
                <a:gd name="T8" fmla="*/ 2147483646 w 287"/>
                <a:gd name="T9" fmla="*/ 1001994692 h 263"/>
                <a:gd name="T10" fmla="*/ 2147483646 w 287"/>
                <a:gd name="T11" fmla="*/ 2147483646 h 263"/>
                <a:gd name="T12" fmla="*/ 2147483646 w 287"/>
                <a:gd name="T13" fmla="*/ 2147483646 h 263"/>
                <a:gd name="T14" fmla="*/ 2147483646 w 287"/>
                <a:gd name="T15" fmla="*/ 2147483646 h 2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 h="263">
                  <a:moveTo>
                    <a:pt x="159" y="257"/>
                  </a:moveTo>
                  <a:cubicBezTo>
                    <a:pt x="109" y="263"/>
                    <a:pt x="59" y="238"/>
                    <a:pt x="34" y="194"/>
                  </a:cubicBezTo>
                  <a:cubicBezTo>
                    <a:pt x="0" y="134"/>
                    <a:pt x="21" y="57"/>
                    <a:pt x="81" y="22"/>
                  </a:cubicBezTo>
                  <a:cubicBezTo>
                    <a:pt x="96" y="14"/>
                    <a:pt x="112" y="9"/>
                    <a:pt x="128" y="7"/>
                  </a:cubicBezTo>
                  <a:cubicBezTo>
                    <a:pt x="179" y="0"/>
                    <a:pt x="228" y="25"/>
                    <a:pt x="253" y="70"/>
                  </a:cubicBezTo>
                  <a:cubicBezTo>
                    <a:pt x="287" y="130"/>
                    <a:pt x="266" y="207"/>
                    <a:pt x="206" y="241"/>
                  </a:cubicBezTo>
                  <a:cubicBezTo>
                    <a:pt x="191" y="249"/>
                    <a:pt x="176" y="255"/>
                    <a:pt x="159" y="257"/>
                  </a:cubicBezTo>
                  <a:cubicBezTo>
                    <a:pt x="159" y="257"/>
                    <a:pt x="159" y="257"/>
                    <a:pt x="159" y="25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18" name="Freeform 36"/>
            <p:cNvSpPr/>
            <p:nvPr/>
          </p:nvSpPr>
          <p:spPr bwMode="auto">
            <a:xfrm>
              <a:off x="4082785" y="4391496"/>
              <a:ext cx="1184500" cy="1187392"/>
            </a:xfrm>
            <a:custGeom>
              <a:avLst/>
              <a:gdLst>
                <a:gd name="T0" fmla="*/ 1274593903 w 313"/>
                <a:gd name="T1" fmla="*/ 529092800 h 314"/>
                <a:gd name="T2" fmla="*/ 529887778 w 313"/>
                <a:gd name="T3" fmla="*/ 2147483646 h 314"/>
                <a:gd name="T4" fmla="*/ 2147483646 w 313"/>
                <a:gd name="T5" fmla="*/ 2147483646 h 314"/>
                <a:gd name="T6" fmla="*/ 2147483646 w 313"/>
                <a:gd name="T7" fmla="*/ 1272680023 h 314"/>
                <a:gd name="T8" fmla="*/ 1274593903 w 313"/>
                <a:gd name="T9" fmla="*/ 52909280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89" y="37"/>
                  </a:moveTo>
                  <a:cubicBezTo>
                    <a:pt x="23" y="75"/>
                    <a:pt x="0" y="159"/>
                    <a:pt x="37" y="225"/>
                  </a:cubicBezTo>
                  <a:cubicBezTo>
                    <a:pt x="75" y="290"/>
                    <a:pt x="159" y="314"/>
                    <a:pt x="224" y="276"/>
                  </a:cubicBezTo>
                  <a:cubicBezTo>
                    <a:pt x="290" y="239"/>
                    <a:pt x="313" y="155"/>
                    <a:pt x="276" y="89"/>
                  </a:cubicBezTo>
                  <a:cubicBezTo>
                    <a:pt x="239" y="23"/>
                    <a:pt x="155" y="0"/>
                    <a:pt x="89" y="3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19" name="Freeform 37"/>
            <p:cNvSpPr/>
            <p:nvPr/>
          </p:nvSpPr>
          <p:spPr bwMode="auto">
            <a:xfrm>
              <a:off x="4179062" y="4485942"/>
              <a:ext cx="986549" cy="994454"/>
            </a:xfrm>
            <a:custGeom>
              <a:avLst/>
              <a:gdLst>
                <a:gd name="T0" fmla="*/ 146 w 261"/>
                <a:gd name="T1" fmla="*/ 257 h 263"/>
                <a:gd name="T2" fmla="*/ 21 w 261"/>
                <a:gd name="T3" fmla="*/ 194 h 263"/>
                <a:gd name="T4" fmla="*/ 9 w 261"/>
                <a:gd name="T5" fmla="*/ 98 h 263"/>
                <a:gd name="T6" fmla="*/ 68 w 261"/>
                <a:gd name="T7" fmla="*/ 22 h 263"/>
                <a:gd name="T8" fmla="*/ 115 w 261"/>
                <a:gd name="T9" fmla="*/ 7 h 263"/>
                <a:gd name="T10" fmla="*/ 240 w 261"/>
                <a:gd name="T11" fmla="*/ 70 h 263"/>
                <a:gd name="T12" fmla="*/ 252 w 261"/>
                <a:gd name="T13" fmla="*/ 165 h 263"/>
                <a:gd name="T14" fmla="*/ 193 w 261"/>
                <a:gd name="T15" fmla="*/ 241 h 263"/>
                <a:gd name="T16" fmla="*/ 146 w 261"/>
                <a:gd name="T17" fmla="*/ 25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263">
                  <a:moveTo>
                    <a:pt x="146" y="257"/>
                  </a:moveTo>
                  <a:cubicBezTo>
                    <a:pt x="96" y="263"/>
                    <a:pt x="46" y="238"/>
                    <a:pt x="21" y="194"/>
                  </a:cubicBezTo>
                  <a:cubicBezTo>
                    <a:pt x="5" y="165"/>
                    <a:pt x="0" y="131"/>
                    <a:pt x="9" y="98"/>
                  </a:cubicBezTo>
                  <a:cubicBezTo>
                    <a:pt x="18" y="66"/>
                    <a:pt x="39" y="39"/>
                    <a:pt x="68" y="22"/>
                  </a:cubicBezTo>
                  <a:cubicBezTo>
                    <a:pt x="83" y="14"/>
                    <a:pt x="99" y="9"/>
                    <a:pt x="115" y="7"/>
                  </a:cubicBezTo>
                  <a:cubicBezTo>
                    <a:pt x="166" y="0"/>
                    <a:pt x="215" y="25"/>
                    <a:pt x="240" y="70"/>
                  </a:cubicBezTo>
                  <a:cubicBezTo>
                    <a:pt x="257" y="99"/>
                    <a:pt x="261" y="133"/>
                    <a:pt x="252" y="165"/>
                  </a:cubicBezTo>
                  <a:cubicBezTo>
                    <a:pt x="243" y="198"/>
                    <a:pt x="222" y="225"/>
                    <a:pt x="193" y="241"/>
                  </a:cubicBezTo>
                  <a:cubicBezTo>
                    <a:pt x="178" y="249"/>
                    <a:pt x="163" y="255"/>
                    <a:pt x="146" y="257"/>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2016</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22" name="组合 121"/>
          <p:cNvGrpSpPr/>
          <p:nvPr/>
        </p:nvGrpSpPr>
        <p:grpSpPr bwMode="auto">
          <a:xfrm>
            <a:off x="3650656" y="4596687"/>
            <a:ext cx="802082" cy="1003142"/>
            <a:chOff x="2740642" y="4403066"/>
            <a:chExt cx="1229334" cy="1327681"/>
          </a:xfrm>
        </p:grpSpPr>
        <p:sp>
          <p:nvSpPr>
            <p:cNvPr id="123" name="Freeform 22"/>
            <p:cNvSpPr/>
            <p:nvPr/>
          </p:nvSpPr>
          <p:spPr bwMode="auto">
            <a:xfrm>
              <a:off x="2740642" y="4575965"/>
              <a:ext cx="1154685" cy="1154782"/>
            </a:xfrm>
            <a:custGeom>
              <a:avLst/>
              <a:gdLst>
                <a:gd name="T0" fmla="*/ 116 w 305"/>
                <a:gd name="T1" fmla="*/ 285 h 305"/>
                <a:gd name="T2" fmla="*/ 285 w 305"/>
                <a:gd name="T3" fmla="*/ 189 h 305"/>
                <a:gd name="T4" fmla="*/ 189 w 305"/>
                <a:gd name="T5" fmla="*/ 20 h 305"/>
                <a:gd name="T6" fmla="*/ 20 w 305"/>
                <a:gd name="T7" fmla="*/ 116 h 305"/>
                <a:gd name="T8" fmla="*/ 116 w 305"/>
                <a:gd name="T9" fmla="*/ 285 h 305"/>
              </a:gdLst>
              <a:ahLst/>
              <a:cxnLst>
                <a:cxn ang="0">
                  <a:pos x="T0" y="T1"/>
                </a:cxn>
                <a:cxn ang="0">
                  <a:pos x="T2" y="T3"/>
                </a:cxn>
                <a:cxn ang="0">
                  <a:pos x="T4" y="T5"/>
                </a:cxn>
                <a:cxn ang="0">
                  <a:pos x="T6" y="T7"/>
                </a:cxn>
                <a:cxn ang="0">
                  <a:pos x="T8" y="T9"/>
                </a:cxn>
              </a:cxnLst>
              <a:rect l="0" t="0" r="r" b="b"/>
              <a:pathLst>
                <a:path w="305" h="305">
                  <a:moveTo>
                    <a:pt x="116" y="285"/>
                  </a:moveTo>
                  <a:cubicBezTo>
                    <a:pt x="189" y="305"/>
                    <a:pt x="265" y="262"/>
                    <a:pt x="285" y="189"/>
                  </a:cubicBezTo>
                  <a:cubicBezTo>
                    <a:pt x="305" y="116"/>
                    <a:pt x="262" y="40"/>
                    <a:pt x="189" y="20"/>
                  </a:cubicBezTo>
                  <a:cubicBezTo>
                    <a:pt x="116" y="0"/>
                    <a:pt x="40" y="43"/>
                    <a:pt x="20" y="116"/>
                  </a:cubicBezTo>
                  <a:cubicBezTo>
                    <a:pt x="0" y="189"/>
                    <a:pt x="43" y="265"/>
                    <a:pt x="116" y="285"/>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124" name="组合 32"/>
            <p:cNvGrpSpPr/>
            <p:nvPr/>
          </p:nvGrpSpPr>
          <p:grpSpPr bwMode="auto">
            <a:xfrm>
              <a:off x="2785114" y="4403066"/>
              <a:ext cx="1184862" cy="1232507"/>
              <a:chOff x="2785114" y="4403066"/>
              <a:chExt cx="1184862" cy="1232507"/>
            </a:xfrm>
          </p:grpSpPr>
          <p:sp>
            <p:nvSpPr>
              <p:cNvPr id="125" name="Freeform 12"/>
              <p:cNvSpPr/>
              <p:nvPr/>
            </p:nvSpPr>
            <p:spPr bwMode="auto">
              <a:xfrm>
                <a:off x="2909000" y="4403066"/>
                <a:ext cx="1060976" cy="506010"/>
              </a:xfrm>
              <a:custGeom>
                <a:avLst/>
                <a:gdLst>
                  <a:gd name="T0" fmla="*/ 273 w 280"/>
                  <a:gd name="T1" fmla="*/ 66 h 134"/>
                  <a:gd name="T2" fmla="*/ 34 w 280"/>
                  <a:gd name="T3" fmla="*/ 0 h 134"/>
                  <a:gd name="T4" fmla="*/ 0 w 280"/>
                  <a:gd name="T5" fmla="*/ 44 h 134"/>
                  <a:gd name="T6" fmla="*/ 280 w 280"/>
                  <a:gd name="T7" fmla="*/ 121 h 134"/>
                  <a:gd name="T8" fmla="*/ 280 w 280"/>
                  <a:gd name="T9" fmla="*/ 121 h 134"/>
                  <a:gd name="T10" fmla="*/ 273 w 280"/>
                  <a:gd name="T11" fmla="*/ 66 h 134"/>
                  <a:gd name="T12" fmla="*/ 273 w 280"/>
                  <a:gd name="T13" fmla="*/ 66 h 134"/>
                </a:gdLst>
                <a:ahLst/>
                <a:cxnLst>
                  <a:cxn ang="0">
                    <a:pos x="T0" y="T1"/>
                  </a:cxn>
                  <a:cxn ang="0">
                    <a:pos x="T2" y="T3"/>
                  </a:cxn>
                  <a:cxn ang="0">
                    <a:pos x="T4" y="T5"/>
                  </a:cxn>
                  <a:cxn ang="0">
                    <a:pos x="T6" y="T7"/>
                  </a:cxn>
                  <a:cxn ang="0">
                    <a:pos x="T8" y="T9"/>
                  </a:cxn>
                  <a:cxn ang="0">
                    <a:pos x="T10" y="T11"/>
                  </a:cxn>
                  <a:cxn ang="0">
                    <a:pos x="T12" y="T13"/>
                  </a:cxn>
                </a:cxnLst>
                <a:rect l="0" t="0" r="r" b="b"/>
                <a:pathLst>
                  <a:path w="280" h="134">
                    <a:moveTo>
                      <a:pt x="273" y="66"/>
                    </a:moveTo>
                    <a:cubicBezTo>
                      <a:pt x="184" y="77"/>
                      <a:pt x="99" y="51"/>
                      <a:pt x="34" y="0"/>
                    </a:cubicBezTo>
                    <a:cubicBezTo>
                      <a:pt x="0" y="44"/>
                      <a:pt x="0" y="44"/>
                      <a:pt x="0" y="44"/>
                    </a:cubicBezTo>
                    <a:cubicBezTo>
                      <a:pt x="77" y="103"/>
                      <a:pt x="176" y="134"/>
                      <a:pt x="280" y="121"/>
                    </a:cubicBezTo>
                    <a:cubicBezTo>
                      <a:pt x="280" y="121"/>
                      <a:pt x="280" y="121"/>
                      <a:pt x="280" y="121"/>
                    </a:cubicBezTo>
                    <a:cubicBezTo>
                      <a:pt x="273" y="66"/>
                      <a:pt x="273" y="66"/>
                      <a:pt x="273" y="66"/>
                    </a:cubicBezTo>
                    <a:cubicBezTo>
                      <a:pt x="273" y="66"/>
                      <a:pt x="273" y="66"/>
                      <a:pt x="273" y="66"/>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26" name="Freeform 23"/>
              <p:cNvSpPr/>
              <p:nvPr/>
            </p:nvSpPr>
            <p:spPr bwMode="auto">
              <a:xfrm>
                <a:off x="2785114" y="4671140"/>
                <a:ext cx="1026033" cy="964433"/>
              </a:xfrm>
              <a:custGeom>
                <a:avLst/>
                <a:gdLst>
                  <a:gd name="T0" fmla="*/ 156 w 271"/>
                  <a:gd name="T1" fmla="*/ 253 h 255"/>
                  <a:gd name="T2" fmla="*/ 107 w 271"/>
                  <a:gd name="T3" fmla="*/ 249 h 255"/>
                  <a:gd name="T4" fmla="*/ 19 w 271"/>
                  <a:gd name="T5" fmla="*/ 94 h 255"/>
                  <a:gd name="T6" fmla="*/ 125 w 271"/>
                  <a:gd name="T7" fmla="*/ 3 h 255"/>
                  <a:gd name="T8" fmla="*/ 174 w 271"/>
                  <a:gd name="T9" fmla="*/ 6 h 255"/>
                  <a:gd name="T10" fmla="*/ 250 w 271"/>
                  <a:gd name="T11" fmla="*/ 65 h 255"/>
                  <a:gd name="T12" fmla="*/ 262 w 271"/>
                  <a:gd name="T13" fmla="*/ 161 h 255"/>
                  <a:gd name="T14" fmla="*/ 156 w 271"/>
                  <a:gd name="T15" fmla="*/ 253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255">
                    <a:moveTo>
                      <a:pt x="156" y="253"/>
                    </a:moveTo>
                    <a:cubicBezTo>
                      <a:pt x="139" y="255"/>
                      <a:pt x="123" y="253"/>
                      <a:pt x="107" y="249"/>
                    </a:cubicBezTo>
                    <a:cubicBezTo>
                      <a:pt x="40" y="230"/>
                      <a:pt x="0" y="161"/>
                      <a:pt x="19" y="94"/>
                    </a:cubicBezTo>
                    <a:cubicBezTo>
                      <a:pt x="32" y="45"/>
                      <a:pt x="74" y="9"/>
                      <a:pt x="125" y="3"/>
                    </a:cubicBezTo>
                    <a:cubicBezTo>
                      <a:pt x="141" y="0"/>
                      <a:pt x="158" y="2"/>
                      <a:pt x="174" y="6"/>
                    </a:cubicBezTo>
                    <a:cubicBezTo>
                      <a:pt x="206" y="15"/>
                      <a:pt x="233" y="36"/>
                      <a:pt x="250" y="65"/>
                    </a:cubicBezTo>
                    <a:cubicBezTo>
                      <a:pt x="266" y="95"/>
                      <a:pt x="271" y="129"/>
                      <a:pt x="262" y="161"/>
                    </a:cubicBezTo>
                    <a:cubicBezTo>
                      <a:pt x="248" y="210"/>
                      <a:pt x="207" y="246"/>
                      <a:pt x="156" y="253"/>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2012</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28" name="组合 127"/>
          <p:cNvGrpSpPr/>
          <p:nvPr/>
        </p:nvGrpSpPr>
        <p:grpSpPr bwMode="auto">
          <a:xfrm>
            <a:off x="2834847" y="3928135"/>
            <a:ext cx="910892" cy="995948"/>
            <a:chOff x="1642919" y="3585922"/>
            <a:chExt cx="1395655" cy="1320448"/>
          </a:xfrm>
        </p:grpSpPr>
        <p:sp>
          <p:nvSpPr>
            <p:cNvPr id="129" name="Rectangle 44"/>
            <p:cNvSpPr>
              <a:spLocks noChangeArrowheads="1"/>
            </p:cNvSpPr>
            <p:nvPr/>
          </p:nvSpPr>
          <p:spPr bwMode="auto">
            <a:xfrm>
              <a:off x="2263371" y="4489843"/>
              <a:ext cx="124380" cy="2314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Freeform 10"/>
            <p:cNvSpPr/>
            <p:nvPr/>
          </p:nvSpPr>
          <p:spPr bwMode="auto">
            <a:xfrm>
              <a:off x="2366056" y="3585922"/>
              <a:ext cx="672518" cy="983467"/>
            </a:xfrm>
            <a:custGeom>
              <a:avLst/>
              <a:gdLst>
                <a:gd name="T0" fmla="*/ 785111870 w 178"/>
                <a:gd name="T1" fmla="*/ 0 h 260"/>
                <a:gd name="T2" fmla="*/ 0 w 178"/>
                <a:gd name="T3" fmla="*/ 100154766 h 260"/>
                <a:gd name="T4" fmla="*/ 0 w 178"/>
                <a:gd name="T5" fmla="*/ 100154766 h 260"/>
                <a:gd name="T6" fmla="*/ 2055562602 w 178"/>
                <a:gd name="T7" fmla="*/ 2147483646 h 260"/>
                <a:gd name="T8" fmla="*/ 2147483646 w 178"/>
                <a:gd name="T9" fmla="*/ 2147483646 h 260"/>
                <a:gd name="T10" fmla="*/ 785111870 w 178"/>
                <a:gd name="T11" fmla="*/ 0 h 2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8" h="260">
                  <a:moveTo>
                    <a:pt x="55" y="0"/>
                  </a:moveTo>
                  <a:cubicBezTo>
                    <a:pt x="0" y="7"/>
                    <a:pt x="0" y="7"/>
                    <a:pt x="0" y="7"/>
                  </a:cubicBezTo>
                  <a:cubicBezTo>
                    <a:pt x="0" y="7"/>
                    <a:pt x="0" y="7"/>
                    <a:pt x="0" y="7"/>
                  </a:cubicBezTo>
                  <a:cubicBezTo>
                    <a:pt x="13" y="111"/>
                    <a:pt x="67" y="200"/>
                    <a:pt x="144" y="260"/>
                  </a:cubicBezTo>
                  <a:cubicBezTo>
                    <a:pt x="178" y="216"/>
                    <a:pt x="178" y="216"/>
                    <a:pt x="178" y="216"/>
                  </a:cubicBezTo>
                  <a:cubicBezTo>
                    <a:pt x="112" y="165"/>
                    <a:pt x="66" y="89"/>
                    <a:pt x="5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31" name="Freeform 16"/>
            <p:cNvSpPr/>
            <p:nvPr/>
          </p:nvSpPr>
          <p:spPr bwMode="auto">
            <a:xfrm>
              <a:off x="1642919" y="3717532"/>
              <a:ext cx="1184500" cy="1188838"/>
            </a:xfrm>
            <a:custGeom>
              <a:avLst/>
              <a:gdLst>
                <a:gd name="T0" fmla="*/ 2147483646 w 313"/>
                <a:gd name="T1" fmla="*/ 1275782191 h 314"/>
                <a:gd name="T2" fmla="*/ 1274593903 w 313"/>
                <a:gd name="T3" fmla="*/ 544714970 h 314"/>
                <a:gd name="T4" fmla="*/ 529887778 w 313"/>
                <a:gd name="T5" fmla="*/ 2147483646 h 314"/>
                <a:gd name="T6" fmla="*/ 2147483646 w 313"/>
                <a:gd name="T7" fmla="*/ 2147483646 h 314"/>
                <a:gd name="T8" fmla="*/ 2147483646 w 313"/>
                <a:gd name="T9" fmla="*/ 1275782191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276" y="89"/>
                  </a:moveTo>
                  <a:cubicBezTo>
                    <a:pt x="239" y="23"/>
                    <a:pt x="155" y="0"/>
                    <a:pt x="89" y="38"/>
                  </a:cubicBezTo>
                  <a:cubicBezTo>
                    <a:pt x="23" y="75"/>
                    <a:pt x="0" y="159"/>
                    <a:pt x="37" y="225"/>
                  </a:cubicBezTo>
                  <a:cubicBezTo>
                    <a:pt x="75" y="291"/>
                    <a:pt x="159" y="314"/>
                    <a:pt x="224" y="276"/>
                  </a:cubicBezTo>
                  <a:cubicBezTo>
                    <a:pt x="290" y="239"/>
                    <a:pt x="313" y="155"/>
                    <a:pt x="276" y="89"/>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32" name="Freeform 17"/>
            <p:cNvSpPr/>
            <p:nvPr/>
          </p:nvSpPr>
          <p:spPr bwMode="auto">
            <a:xfrm>
              <a:off x="1692092" y="3815879"/>
              <a:ext cx="1036980" cy="992145"/>
            </a:xfrm>
            <a:custGeom>
              <a:avLst/>
              <a:gdLst>
                <a:gd name="T0" fmla="*/ 2147483646 w 274"/>
                <a:gd name="T1" fmla="*/ 2147483646 h 262"/>
                <a:gd name="T2" fmla="*/ 486987002 w 274"/>
                <a:gd name="T3" fmla="*/ 2147483646 h 262"/>
                <a:gd name="T4" fmla="*/ 1160176252 w 274"/>
                <a:gd name="T5" fmla="*/ 315479389 h 262"/>
                <a:gd name="T6" fmla="*/ 1833369286 w 274"/>
                <a:gd name="T7" fmla="*/ 86040178 h 262"/>
                <a:gd name="T8" fmla="*/ 2147483646 w 274"/>
                <a:gd name="T9" fmla="*/ 989456363 h 262"/>
                <a:gd name="T10" fmla="*/ 2147483646 w 274"/>
                <a:gd name="T11" fmla="*/ 2147483646 h 262"/>
                <a:gd name="T12" fmla="*/ 2147483646 w 274"/>
                <a:gd name="T13" fmla="*/ 2147483646 h 262"/>
                <a:gd name="T14" fmla="*/ 2147483646 w 274"/>
                <a:gd name="T15" fmla="*/ 2147483646 h 262"/>
                <a:gd name="T16" fmla="*/ 2147483646 w 274"/>
                <a:gd name="T17" fmla="*/ 2147483646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2">
                  <a:moveTo>
                    <a:pt x="159" y="256"/>
                  </a:moveTo>
                  <a:cubicBezTo>
                    <a:pt x="108" y="262"/>
                    <a:pt x="59" y="238"/>
                    <a:pt x="34" y="193"/>
                  </a:cubicBezTo>
                  <a:cubicBezTo>
                    <a:pt x="0" y="133"/>
                    <a:pt x="21" y="56"/>
                    <a:pt x="81" y="22"/>
                  </a:cubicBezTo>
                  <a:cubicBezTo>
                    <a:pt x="96" y="13"/>
                    <a:pt x="111" y="8"/>
                    <a:pt x="128" y="6"/>
                  </a:cubicBezTo>
                  <a:cubicBezTo>
                    <a:pt x="179" y="0"/>
                    <a:pt x="228" y="24"/>
                    <a:pt x="253" y="69"/>
                  </a:cubicBezTo>
                  <a:cubicBezTo>
                    <a:pt x="270" y="98"/>
                    <a:pt x="274" y="132"/>
                    <a:pt x="265" y="164"/>
                  </a:cubicBezTo>
                  <a:cubicBezTo>
                    <a:pt x="256" y="197"/>
                    <a:pt x="235" y="224"/>
                    <a:pt x="206" y="241"/>
                  </a:cubicBezTo>
                  <a:cubicBezTo>
                    <a:pt x="191" y="249"/>
                    <a:pt x="176" y="254"/>
                    <a:pt x="159" y="256"/>
                  </a:cubicBezTo>
                  <a:cubicBezTo>
                    <a:pt x="159" y="256"/>
                    <a:pt x="159" y="256"/>
                    <a:pt x="159" y="25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33" name="Freeform 26"/>
            <p:cNvSpPr/>
            <p:nvPr/>
          </p:nvSpPr>
          <p:spPr bwMode="auto">
            <a:xfrm>
              <a:off x="1642919" y="3717532"/>
              <a:ext cx="1184500" cy="1188838"/>
            </a:xfrm>
            <a:custGeom>
              <a:avLst/>
              <a:gdLst>
                <a:gd name="T0" fmla="*/ 529887778 w 313"/>
                <a:gd name="T1" fmla="*/ 2147483646 h 314"/>
                <a:gd name="T2" fmla="*/ 2147483646 w 313"/>
                <a:gd name="T3" fmla="*/ 2147483646 h 314"/>
                <a:gd name="T4" fmla="*/ 2147483646 w 313"/>
                <a:gd name="T5" fmla="*/ 1275782191 h 314"/>
                <a:gd name="T6" fmla="*/ 1274593903 w 313"/>
                <a:gd name="T7" fmla="*/ 544714970 h 314"/>
                <a:gd name="T8" fmla="*/ 529887778 w 313"/>
                <a:gd name="T9" fmla="*/ 2147483646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 h="314">
                  <a:moveTo>
                    <a:pt x="37" y="225"/>
                  </a:moveTo>
                  <a:cubicBezTo>
                    <a:pt x="75" y="291"/>
                    <a:pt x="159" y="314"/>
                    <a:pt x="224" y="276"/>
                  </a:cubicBezTo>
                  <a:cubicBezTo>
                    <a:pt x="290" y="239"/>
                    <a:pt x="313" y="155"/>
                    <a:pt x="276" y="89"/>
                  </a:cubicBezTo>
                  <a:cubicBezTo>
                    <a:pt x="239" y="23"/>
                    <a:pt x="155" y="0"/>
                    <a:pt x="89" y="38"/>
                  </a:cubicBezTo>
                  <a:cubicBezTo>
                    <a:pt x="23" y="75"/>
                    <a:pt x="0" y="159"/>
                    <a:pt x="37" y="22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34" name="Freeform 27"/>
            <p:cNvSpPr/>
            <p:nvPr/>
          </p:nvSpPr>
          <p:spPr bwMode="auto">
            <a:xfrm>
              <a:off x="1692141" y="3816325"/>
              <a:ext cx="1086038" cy="991528"/>
            </a:xfrm>
            <a:custGeom>
              <a:avLst/>
              <a:gdLst>
                <a:gd name="T0" fmla="*/ 159 w 287"/>
                <a:gd name="T1" fmla="*/ 256 h 262"/>
                <a:gd name="T2" fmla="*/ 34 w 287"/>
                <a:gd name="T3" fmla="*/ 193 h 262"/>
                <a:gd name="T4" fmla="*/ 81 w 287"/>
                <a:gd name="T5" fmla="*/ 22 h 262"/>
                <a:gd name="T6" fmla="*/ 128 w 287"/>
                <a:gd name="T7" fmla="*/ 6 h 262"/>
                <a:gd name="T8" fmla="*/ 253 w 287"/>
                <a:gd name="T9" fmla="*/ 69 h 262"/>
                <a:gd name="T10" fmla="*/ 206 w 287"/>
                <a:gd name="T11" fmla="*/ 241 h 262"/>
                <a:gd name="T12" fmla="*/ 159 w 287"/>
                <a:gd name="T13" fmla="*/ 256 h 262"/>
                <a:gd name="T14" fmla="*/ 159 w 287"/>
                <a:gd name="T15" fmla="*/ 256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7" h="262">
                  <a:moveTo>
                    <a:pt x="159" y="256"/>
                  </a:moveTo>
                  <a:cubicBezTo>
                    <a:pt x="108" y="262"/>
                    <a:pt x="59" y="238"/>
                    <a:pt x="34" y="193"/>
                  </a:cubicBezTo>
                  <a:cubicBezTo>
                    <a:pt x="0" y="133"/>
                    <a:pt x="21" y="56"/>
                    <a:pt x="81" y="22"/>
                  </a:cubicBezTo>
                  <a:cubicBezTo>
                    <a:pt x="96" y="13"/>
                    <a:pt x="111" y="8"/>
                    <a:pt x="128" y="6"/>
                  </a:cubicBezTo>
                  <a:cubicBezTo>
                    <a:pt x="179" y="0"/>
                    <a:pt x="228" y="24"/>
                    <a:pt x="253" y="69"/>
                  </a:cubicBezTo>
                  <a:cubicBezTo>
                    <a:pt x="287" y="129"/>
                    <a:pt x="266" y="206"/>
                    <a:pt x="206" y="241"/>
                  </a:cubicBezTo>
                  <a:cubicBezTo>
                    <a:pt x="191" y="249"/>
                    <a:pt x="176" y="254"/>
                    <a:pt x="159" y="256"/>
                  </a:cubicBezTo>
                  <a:cubicBezTo>
                    <a:pt x="159" y="256"/>
                    <a:pt x="159" y="256"/>
                    <a:pt x="159" y="256"/>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2011</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6" name="组合 135"/>
          <p:cNvGrpSpPr/>
          <p:nvPr/>
        </p:nvGrpSpPr>
        <p:grpSpPr bwMode="auto">
          <a:xfrm>
            <a:off x="5170302" y="3678095"/>
            <a:ext cx="871512" cy="926436"/>
            <a:chOff x="4761088" y="3256171"/>
            <a:chExt cx="1334912" cy="1226442"/>
          </a:xfrm>
        </p:grpSpPr>
        <p:sp>
          <p:nvSpPr>
            <p:cNvPr id="137" name="Freeform 9"/>
            <p:cNvSpPr/>
            <p:nvPr/>
          </p:nvSpPr>
          <p:spPr bwMode="auto">
            <a:xfrm>
              <a:off x="4761088" y="3256171"/>
              <a:ext cx="506346" cy="1059849"/>
            </a:xfrm>
            <a:custGeom>
              <a:avLst/>
              <a:gdLst>
                <a:gd name="T0" fmla="*/ 66 w 134"/>
                <a:gd name="T1" fmla="*/ 7 h 280"/>
                <a:gd name="T2" fmla="*/ 0 w 134"/>
                <a:gd name="T3" fmla="*/ 247 h 280"/>
                <a:gd name="T4" fmla="*/ 44 w 134"/>
                <a:gd name="T5" fmla="*/ 280 h 280"/>
                <a:gd name="T6" fmla="*/ 121 w 134"/>
                <a:gd name="T7" fmla="*/ 0 h 280"/>
                <a:gd name="T8" fmla="*/ 66 w 134"/>
                <a:gd name="T9" fmla="*/ 7 h 280"/>
              </a:gdLst>
              <a:ahLst/>
              <a:cxnLst>
                <a:cxn ang="0">
                  <a:pos x="T0" y="T1"/>
                </a:cxn>
                <a:cxn ang="0">
                  <a:pos x="T2" y="T3"/>
                </a:cxn>
                <a:cxn ang="0">
                  <a:pos x="T4" y="T5"/>
                </a:cxn>
                <a:cxn ang="0">
                  <a:pos x="T6" y="T7"/>
                </a:cxn>
                <a:cxn ang="0">
                  <a:pos x="T8" y="T9"/>
                </a:cxn>
              </a:cxnLst>
              <a:rect l="0" t="0" r="r" b="b"/>
              <a:pathLst>
                <a:path w="134" h="280">
                  <a:moveTo>
                    <a:pt x="66" y="7"/>
                  </a:moveTo>
                  <a:cubicBezTo>
                    <a:pt x="77" y="96"/>
                    <a:pt x="51" y="181"/>
                    <a:pt x="0" y="247"/>
                  </a:cubicBezTo>
                  <a:cubicBezTo>
                    <a:pt x="44" y="280"/>
                    <a:pt x="44" y="280"/>
                    <a:pt x="44" y="280"/>
                  </a:cubicBezTo>
                  <a:cubicBezTo>
                    <a:pt x="104" y="204"/>
                    <a:pt x="134" y="104"/>
                    <a:pt x="121" y="0"/>
                  </a:cubicBezTo>
                  <a:lnTo>
                    <a:pt x="66" y="7"/>
                  </a:ln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8" name="Freeform 18"/>
            <p:cNvSpPr/>
            <p:nvPr/>
          </p:nvSpPr>
          <p:spPr bwMode="auto">
            <a:xfrm>
              <a:off x="4988071" y="3422764"/>
              <a:ext cx="1058722" cy="961480"/>
            </a:xfrm>
            <a:custGeom>
              <a:avLst/>
              <a:gdLst>
                <a:gd name="T0" fmla="*/ 155 w 280"/>
                <a:gd name="T1" fmla="*/ 252 h 254"/>
                <a:gd name="T2" fmla="*/ 107 w 280"/>
                <a:gd name="T3" fmla="*/ 248 h 254"/>
                <a:gd name="T4" fmla="*/ 19 w 280"/>
                <a:gd name="T5" fmla="*/ 94 h 254"/>
                <a:gd name="T6" fmla="*/ 125 w 280"/>
                <a:gd name="T7" fmla="*/ 2 h 254"/>
                <a:gd name="T8" fmla="*/ 174 w 280"/>
                <a:gd name="T9" fmla="*/ 6 h 254"/>
                <a:gd name="T10" fmla="*/ 262 w 280"/>
                <a:gd name="T11" fmla="*/ 160 h 254"/>
                <a:gd name="T12" fmla="*/ 156 w 280"/>
                <a:gd name="T13" fmla="*/ 252 h 254"/>
                <a:gd name="T14" fmla="*/ 155 w 280"/>
                <a:gd name="T15" fmla="*/ 252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4">
                  <a:moveTo>
                    <a:pt x="155" y="252"/>
                  </a:moveTo>
                  <a:cubicBezTo>
                    <a:pt x="139" y="254"/>
                    <a:pt x="123" y="253"/>
                    <a:pt x="107" y="248"/>
                  </a:cubicBezTo>
                  <a:cubicBezTo>
                    <a:pt x="40" y="230"/>
                    <a:pt x="0" y="161"/>
                    <a:pt x="19" y="94"/>
                  </a:cubicBezTo>
                  <a:cubicBezTo>
                    <a:pt x="32" y="44"/>
                    <a:pt x="74" y="8"/>
                    <a:pt x="125" y="2"/>
                  </a:cubicBezTo>
                  <a:cubicBezTo>
                    <a:pt x="141" y="0"/>
                    <a:pt x="158" y="1"/>
                    <a:pt x="174" y="6"/>
                  </a:cubicBezTo>
                  <a:cubicBezTo>
                    <a:pt x="240" y="24"/>
                    <a:pt x="280" y="94"/>
                    <a:pt x="262" y="160"/>
                  </a:cubicBezTo>
                  <a:cubicBezTo>
                    <a:pt x="248" y="210"/>
                    <a:pt x="206" y="246"/>
                    <a:pt x="156" y="252"/>
                  </a:cubicBezTo>
                  <a:cubicBezTo>
                    <a:pt x="156" y="252"/>
                    <a:pt x="156" y="252"/>
                    <a:pt x="155" y="252"/>
                  </a:cubicBez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39" name="Freeform 32"/>
            <p:cNvSpPr/>
            <p:nvPr/>
          </p:nvSpPr>
          <p:spPr bwMode="auto">
            <a:xfrm>
              <a:off x="4942039" y="3329155"/>
              <a:ext cx="1153961" cy="1153458"/>
            </a:xfrm>
            <a:custGeom>
              <a:avLst/>
              <a:gdLst>
                <a:gd name="T0" fmla="*/ 20 w 305"/>
                <a:gd name="T1" fmla="*/ 116 h 305"/>
                <a:gd name="T2" fmla="*/ 116 w 305"/>
                <a:gd name="T3" fmla="*/ 284 h 305"/>
                <a:gd name="T4" fmla="*/ 284 w 305"/>
                <a:gd name="T5" fmla="*/ 188 h 305"/>
                <a:gd name="T6" fmla="*/ 189 w 305"/>
                <a:gd name="T7" fmla="*/ 20 h 305"/>
                <a:gd name="T8" fmla="*/ 20 w 305"/>
                <a:gd name="T9" fmla="*/ 116 h 305"/>
              </a:gdLst>
              <a:ahLst/>
              <a:cxnLst>
                <a:cxn ang="0">
                  <a:pos x="T0" y="T1"/>
                </a:cxn>
                <a:cxn ang="0">
                  <a:pos x="T2" y="T3"/>
                </a:cxn>
                <a:cxn ang="0">
                  <a:pos x="T4" y="T5"/>
                </a:cxn>
                <a:cxn ang="0">
                  <a:pos x="T6" y="T7"/>
                </a:cxn>
                <a:cxn ang="0">
                  <a:pos x="T8" y="T9"/>
                </a:cxn>
              </a:cxnLst>
              <a:rect l="0" t="0" r="r" b="b"/>
              <a:pathLst>
                <a:path w="305" h="305">
                  <a:moveTo>
                    <a:pt x="20" y="116"/>
                  </a:moveTo>
                  <a:cubicBezTo>
                    <a:pt x="0" y="189"/>
                    <a:pt x="43" y="264"/>
                    <a:pt x="116" y="284"/>
                  </a:cubicBezTo>
                  <a:cubicBezTo>
                    <a:pt x="189" y="305"/>
                    <a:pt x="264" y="261"/>
                    <a:pt x="284" y="188"/>
                  </a:cubicBezTo>
                  <a:cubicBezTo>
                    <a:pt x="305" y="115"/>
                    <a:pt x="262" y="40"/>
                    <a:pt x="189" y="20"/>
                  </a:cubicBezTo>
                  <a:cubicBezTo>
                    <a:pt x="116" y="0"/>
                    <a:pt x="40" y="43"/>
                    <a:pt x="20" y="116"/>
                  </a:cubicBez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0" name="Freeform 33"/>
            <p:cNvSpPr/>
            <p:nvPr/>
          </p:nvSpPr>
          <p:spPr bwMode="auto">
            <a:xfrm>
              <a:off x="5058101" y="3407633"/>
              <a:ext cx="1020628" cy="961480"/>
            </a:xfrm>
            <a:custGeom>
              <a:avLst/>
              <a:gdLst>
                <a:gd name="T0" fmla="*/ 156 w 270"/>
                <a:gd name="T1" fmla="*/ 252 h 254"/>
                <a:gd name="T2" fmla="*/ 107 w 270"/>
                <a:gd name="T3" fmla="*/ 248 h 254"/>
                <a:gd name="T4" fmla="*/ 19 w 270"/>
                <a:gd name="T5" fmla="*/ 94 h 254"/>
                <a:gd name="T6" fmla="*/ 125 w 270"/>
                <a:gd name="T7" fmla="*/ 2 h 254"/>
                <a:gd name="T8" fmla="*/ 174 w 270"/>
                <a:gd name="T9" fmla="*/ 6 h 254"/>
                <a:gd name="T10" fmla="*/ 250 w 270"/>
                <a:gd name="T11" fmla="*/ 65 h 254"/>
                <a:gd name="T12" fmla="*/ 262 w 270"/>
                <a:gd name="T13" fmla="*/ 160 h 254"/>
                <a:gd name="T14" fmla="*/ 156 w 270"/>
                <a:gd name="T15" fmla="*/ 252 h 254"/>
                <a:gd name="T16" fmla="*/ 156 w 270"/>
                <a:gd name="T17"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54">
                  <a:moveTo>
                    <a:pt x="156" y="252"/>
                  </a:moveTo>
                  <a:cubicBezTo>
                    <a:pt x="139" y="254"/>
                    <a:pt x="123" y="253"/>
                    <a:pt x="107" y="248"/>
                  </a:cubicBezTo>
                  <a:cubicBezTo>
                    <a:pt x="40" y="230"/>
                    <a:pt x="0" y="161"/>
                    <a:pt x="19" y="94"/>
                  </a:cubicBezTo>
                  <a:cubicBezTo>
                    <a:pt x="32" y="44"/>
                    <a:pt x="74" y="8"/>
                    <a:pt x="125" y="2"/>
                  </a:cubicBezTo>
                  <a:cubicBezTo>
                    <a:pt x="141" y="0"/>
                    <a:pt x="158" y="1"/>
                    <a:pt x="174" y="6"/>
                  </a:cubicBezTo>
                  <a:cubicBezTo>
                    <a:pt x="206" y="15"/>
                    <a:pt x="233" y="36"/>
                    <a:pt x="250" y="65"/>
                  </a:cubicBezTo>
                  <a:cubicBezTo>
                    <a:pt x="266" y="94"/>
                    <a:pt x="270" y="128"/>
                    <a:pt x="262" y="160"/>
                  </a:cubicBezTo>
                  <a:cubicBezTo>
                    <a:pt x="248" y="210"/>
                    <a:pt x="206" y="246"/>
                    <a:pt x="156" y="252"/>
                  </a:cubicBezTo>
                  <a:cubicBezTo>
                    <a:pt x="156" y="252"/>
                    <a:pt x="156" y="252"/>
                    <a:pt x="156" y="252"/>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2012</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3" name="Freeform 48"/>
            <p:cNvSpPr/>
            <p:nvPr/>
          </p:nvSpPr>
          <p:spPr bwMode="auto">
            <a:xfrm>
              <a:off x="5480131" y="3755950"/>
              <a:ext cx="93650" cy="125342"/>
            </a:xfrm>
            <a:custGeom>
              <a:avLst/>
              <a:gdLst>
                <a:gd name="T0" fmla="*/ 26 w 65"/>
                <a:gd name="T1" fmla="*/ 86 h 86"/>
                <a:gd name="T2" fmla="*/ 65 w 65"/>
                <a:gd name="T3" fmla="*/ 41 h 86"/>
                <a:gd name="T4" fmla="*/ 26 w 65"/>
                <a:gd name="T5" fmla="*/ 0 h 86"/>
                <a:gd name="T6" fmla="*/ 26 w 65"/>
                <a:gd name="T7" fmla="*/ 18 h 86"/>
                <a:gd name="T8" fmla="*/ 0 w 65"/>
                <a:gd name="T9" fmla="*/ 18 h 86"/>
                <a:gd name="T10" fmla="*/ 0 w 65"/>
                <a:gd name="T11" fmla="*/ 65 h 86"/>
                <a:gd name="T12" fmla="*/ 26 w 65"/>
                <a:gd name="T13" fmla="*/ 65 h 86"/>
                <a:gd name="T14" fmla="*/ 26 w 6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6">
                  <a:moveTo>
                    <a:pt x="26" y="86"/>
                  </a:moveTo>
                  <a:lnTo>
                    <a:pt x="65" y="41"/>
                  </a:lnTo>
                  <a:lnTo>
                    <a:pt x="26" y="0"/>
                  </a:lnTo>
                  <a:lnTo>
                    <a:pt x="26" y="18"/>
                  </a:lnTo>
                  <a:lnTo>
                    <a:pt x="0" y="18"/>
                  </a:lnTo>
                  <a:lnTo>
                    <a:pt x="0" y="65"/>
                  </a:lnTo>
                  <a:lnTo>
                    <a:pt x="26" y="65"/>
                  </a:lnTo>
                  <a:lnTo>
                    <a:pt x="26" y="86"/>
                  </a:ln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6" name="Rectangle 51"/>
            <p:cNvSpPr>
              <a:spLocks noChangeArrowheads="1"/>
            </p:cNvSpPr>
            <p:nvPr/>
          </p:nvSpPr>
          <p:spPr bwMode="auto">
            <a:xfrm>
              <a:off x="5611876" y="3736911"/>
              <a:ext cx="125396" cy="7934"/>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7" name="Rectangle 52"/>
            <p:cNvSpPr>
              <a:spLocks noChangeArrowheads="1"/>
            </p:cNvSpPr>
            <p:nvPr/>
          </p:nvSpPr>
          <p:spPr bwMode="auto">
            <a:xfrm>
              <a:off x="5611876" y="3755950"/>
              <a:ext cx="125396" cy="7934"/>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8" name="Rectangle 53"/>
            <p:cNvSpPr>
              <a:spLocks noChangeArrowheads="1"/>
            </p:cNvSpPr>
            <p:nvPr/>
          </p:nvSpPr>
          <p:spPr bwMode="auto">
            <a:xfrm>
              <a:off x="5611876" y="3774989"/>
              <a:ext cx="125396" cy="7934"/>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9" name="Rectangle 54"/>
            <p:cNvSpPr>
              <a:spLocks noChangeArrowheads="1"/>
            </p:cNvSpPr>
            <p:nvPr/>
          </p:nvSpPr>
          <p:spPr bwMode="auto">
            <a:xfrm>
              <a:off x="5611876" y="3794028"/>
              <a:ext cx="125396" cy="7934"/>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0" name="Rectangle 55"/>
            <p:cNvSpPr>
              <a:spLocks noChangeArrowheads="1"/>
            </p:cNvSpPr>
            <p:nvPr/>
          </p:nvSpPr>
          <p:spPr bwMode="auto">
            <a:xfrm>
              <a:off x="5611876" y="3813067"/>
              <a:ext cx="125396" cy="7934"/>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1" name="Rectangle 56"/>
            <p:cNvSpPr>
              <a:spLocks noChangeArrowheads="1"/>
            </p:cNvSpPr>
            <p:nvPr/>
          </p:nvSpPr>
          <p:spPr bwMode="auto">
            <a:xfrm>
              <a:off x="5611876" y="3832107"/>
              <a:ext cx="125396" cy="6346"/>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2" name="Rectangle 57"/>
            <p:cNvSpPr>
              <a:spLocks noChangeArrowheads="1"/>
            </p:cNvSpPr>
            <p:nvPr/>
          </p:nvSpPr>
          <p:spPr bwMode="auto">
            <a:xfrm>
              <a:off x="5611876" y="3851146"/>
              <a:ext cx="125396" cy="6346"/>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3" name="Rectangle 58"/>
            <p:cNvSpPr>
              <a:spLocks noChangeArrowheads="1"/>
            </p:cNvSpPr>
            <p:nvPr/>
          </p:nvSpPr>
          <p:spPr bwMode="auto">
            <a:xfrm>
              <a:off x="5611876" y="3868599"/>
              <a:ext cx="125396" cy="7933"/>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4" name="Rectangle 59"/>
            <p:cNvSpPr>
              <a:spLocks noChangeArrowheads="1"/>
            </p:cNvSpPr>
            <p:nvPr/>
          </p:nvSpPr>
          <p:spPr bwMode="auto">
            <a:xfrm>
              <a:off x="5688066" y="3887638"/>
              <a:ext cx="49207" cy="7933"/>
            </a:xfrm>
            <a:prstGeom prst="rect">
              <a:avLst/>
            </a:pr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55" name="组合 154"/>
          <p:cNvGrpSpPr/>
          <p:nvPr/>
        </p:nvGrpSpPr>
        <p:grpSpPr bwMode="auto">
          <a:xfrm>
            <a:off x="3333972" y="1938828"/>
            <a:ext cx="866332" cy="1059470"/>
            <a:chOff x="2312545" y="1277667"/>
            <a:chExt cx="1327681" cy="1404332"/>
          </a:xfrm>
        </p:grpSpPr>
        <p:sp>
          <p:nvSpPr>
            <p:cNvPr id="156" name="Freeform 5"/>
            <p:cNvSpPr/>
            <p:nvPr/>
          </p:nvSpPr>
          <p:spPr bwMode="auto">
            <a:xfrm>
              <a:off x="2661097" y="2008035"/>
              <a:ext cx="979129" cy="673964"/>
            </a:xfrm>
            <a:custGeom>
              <a:avLst/>
              <a:gdLst>
                <a:gd name="T0" fmla="*/ 2147483646 w 259"/>
                <a:gd name="T1" fmla="*/ 788488658 h 178"/>
                <a:gd name="T2" fmla="*/ 2147483646 w 259"/>
                <a:gd name="T3" fmla="*/ 788488658 h 178"/>
                <a:gd name="T4" fmla="*/ 2147483646 w 259"/>
                <a:gd name="T5" fmla="*/ 0 h 178"/>
                <a:gd name="T6" fmla="*/ 2147483646 w 259"/>
                <a:gd name="T7" fmla="*/ 0 h 178"/>
                <a:gd name="T8" fmla="*/ 0 w 259"/>
                <a:gd name="T9" fmla="*/ 2064408527 h 178"/>
                <a:gd name="T10" fmla="*/ 614537652 w 259"/>
                <a:gd name="T11" fmla="*/ 2147483646 h 178"/>
                <a:gd name="T12" fmla="*/ 2147483646 w 259"/>
                <a:gd name="T13" fmla="*/ 788488658 h 1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 h="178">
                  <a:moveTo>
                    <a:pt x="259" y="55"/>
                  </a:moveTo>
                  <a:cubicBezTo>
                    <a:pt x="259" y="55"/>
                    <a:pt x="259" y="55"/>
                    <a:pt x="259" y="55"/>
                  </a:cubicBezTo>
                  <a:cubicBezTo>
                    <a:pt x="252" y="0"/>
                    <a:pt x="252" y="0"/>
                    <a:pt x="252" y="0"/>
                  </a:cubicBezTo>
                  <a:cubicBezTo>
                    <a:pt x="252" y="0"/>
                    <a:pt x="252" y="0"/>
                    <a:pt x="252" y="0"/>
                  </a:cubicBezTo>
                  <a:cubicBezTo>
                    <a:pt x="148" y="13"/>
                    <a:pt x="59" y="67"/>
                    <a:pt x="0" y="144"/>
                  </a:cubicBezTo>
                  <a:cubicBezTo>
                    <a:pt x="43" y="178"/>
                    <a:pt x="43" y="178"/>
                    <a:pt x="43" y="178"/>
                  </a:cubicBezTo>
                  <a:cubicBezTo>
                    <a:pt x="94" y="112"/>
                    <a:pt x="170" y="66"/>
                    <a:pt x="259" y="5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57" name="Freeform 21"/>
            <p:cNvSpPr/>
            <p:nvPr/>
          </p:nvSpPr>
          <p:spPr bwMode="auto">
            <a:xfrm>
              <a:off x="2415230" y="1376013"/>
              <a:ext cx="1036980" cy="992145"/>
            </a:xfrm>
            <a:custGeom>
              <a:avLst/>
              <a:gdLst>
                <a:gd name="T0" fmla="*/ 2091183708 w 274"/>
                <a:gd name="T1" fmla="*/ 2147483646 h 262"/>
                <a:gd name="T2" fmla="*/ 300788538 w 274"/>
                <a:gd name="T3" fmla="*/ 2147483646 h 262"/>
                <a:gd name="T4" fmla="*/ 128907211 w 274"/>
                <a:gd name="T5" fmla="*/ 1405316590 h 262"/>
                <a:gd name="T6" fmla="*/ 973977788 w 274"/>
                <a:gd name="T7" fmla="*/ 301138728 h 262"/>
                <a:gd name="T8" fmla="*/ 1647167038 w 274"/>
                <a:gd name="T9" fmla="*/ 86040178 h 262"/>
                <a:gd name="T10" fmla="*/ 2147483646 w 274"/>
                <a:gd name="T11" fmla="*/ 989456363 h 262"/>
                <a:gd name="T12" fmla="*/ 2147483646 w 274"/>
                <a:gd name="T13" fmla="*/ 2147483646 h 262"/>
                <a:gd name="T14" fmla="*/ 2091183708 w 274"/>
                <a:gd name="T15" fmla="*/ 2147483646 h 262"/>
                <a:gd name="T16" fmla="*/ 2091183708 w 274"/>
                <a:gd name="T17" fmla="*/ 2147483646 h 2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4" h="262">
                  <a:moveTo>
                    <a:pt x="146" y="256"/>
                  </a:moveTo>
                  <a:cubicBezTo>
                    <a:pt x="95" y="262"/>
                    <a:pt x="46" y="238"/>
                    <a:pt x="21" y="193"/>
                  </a:cubicBezTo>
                  <a:cubicBezTo>
                    <a:pt x="4" y="164"/>
                    <a:pt x="0" y="130"/>
                    <a:pt x="9" y="98"/>
                  </a:cubicBezTo>
                  <a:cubicBezTo>
                    <a:pt x="18" y="65"/>
                    <a:pt x="39" y="38"/>
                    <a:pt x="68" y="21"/>
                  </a:cubicBezTo>
                  <a:cubicBezTo>
                    <a:pt x="82" y="13"/>
                    <a:pt x="98" y="8"/>
                    <a:pt x="115" y="6"/>
                  </a:cubicBezTo>
                  <a:cubicBezTo>
                    <a:pt x="165" y="0"/>
                    <a:pt x="214" y="24"/>
                    <a:pt x="240" y="69"/>
                  </a:cubicBezTo>
                  <a:cubicBezTo>
                    <a:pt x="274" y="129"/>
                    <a:pt x="253" y="206"/>
                    <a:pt x="192" y="240"/>
                  </a:cubicBezTo>
                  <a:cubicBezTo>
                    <a:pt x="178" y="249"/>
                    <a:pt x="162" y="254"/>
                    <a:pt x="146" y="256"/>
                  </a:cubicBezTo>
                  <a:cubicBezTo>
                    <a:pt x="146" y="256"/>
                    <a:pt x="146" y="256"/>
                    <a:pt x="146" y="25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58" name="Freeform 34"/>
            <p:cNvSpPr/>
            <p:nvPr/>
          </p:nvSpPr>
          <p:spPr bwMode="auto">
            <a:xfrm>
              <a:off x="2312545" y="1277667"/>
              <a:ext cx="1188838" cy="1188838"/>
            </a:xfrm>
            <a:custGeom>
              <a:avLst/>
              <a:gdLst>
                <a:gd name="T0" fmla="*/ 1275782191 w 314"/>
                <a:gd name="T1" fmla="*/ 544714970 h 314"/>
                <a:gd name="T2" fmla="*/ 544714970 w 314"/>
                <a:gd name="T3" fmla="*/ 2147483646 h 314"/>
                <a:gd name="T4" fmla="*/ 2147483646 w 314"/>
                <a:gd name="T5" fmla="*/ 2147483646 h 314"/>
                <a:gd name="T6" fmla="*/ 2147483646 w 314"/>
                <a:gd name="T7" fmla="*/ 1275782191 h 314"/>
                <a:gd name="T8" fmla="*/ 1275782191 w 314"/>
                <a:gd name="T9" fmla="*/ 544714970 h 3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314">
                  <a:moveTo>
                    <a:pt x="89" y="38"/>
                  </a:moveTo>
                  <a:cubicBezTo>
                    <a:pt x="24" y="75"/>
                    <a:pt x="0" y="159"/>
                    <a:pt x="38" y="225"/>
                  </a:cubicBezTo>
                  <a:cubicBezTo>
                    <a:pt x="75" y="291"/>
                    <a:pt x="159" y="314"/>
                    <a:pt x="225" y="276"/>
                  </a:cubicBezTo>
                  <a:cubicBezTo>
                    <a:pt x="291" y="239"/>
                    <a:pt x="314" y="155"/>
                    <a:pt x="277" y="89"/>
                  </a:cubicBezTo>
                  <a:cubicBezTo>
                    <a:pt x="239" y="23"/>
                    <a:pt x="155" y="0"/>
                    <a:pt x="89" y="38"/>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Franklin Gothic Medium" panose="020B0603020102020204"/>
                <a:ea typeface="微软雅黑" panose="020B0503020204020204" pitchFamily="34" charset="-122"/>
                <a:cs typeface="+mn-cs"/>
              </a:endParaRPr>
            </a:p>
          </p:txBody>
        </p:sp>
        <p:sp>
          <p:nvSpPr>
            <p:cNvPr id="159" name="Freeform 35"/>
            <p:cNvSpPr/>
            <p:nvPr/>
          </p:nvSpPr>
          <p:spPr bwMode="auto">
            <a:xfrm>
              <a:off x="2361778" y="1361011"/>
              <a:ext cx="1091047" cy="991293"/>
            </a:xfrm>
            <a:custGeom>
              <a:avLst/>
              <a:gdLst>
                <a:gd name="T0" fmla="*/ 160 w 288"/>
                <a:gd name="T1" fmla="*/ 256 h 262"/>
                <a:gd name="T2" fmla="*/ 35 w 288"/>
                <a:gd name="T3" fmla="*/ 193 h 262"/>
                <a:gd name="T4" fmla="*/ 82 w 288"/>
                <a:gd name="T5" fmla="*/ 21 h 262"/>
                <a:gd name="T6" fmla="*/ 128 w 288"/>
                <a:gd name="T7" fmla="*/ 6 h 262"/>
                <a:gd name="T8" fmla="*/ 254 w 288"/>
                <a:gd name="T9" fmla="*/ 69 h 262"/>
                <a:gd name="T10" fmla="*/ 206 w 288"/>
                <a:gd name="T11" fmla="*/ 240 h 262"/>
                <a:gd name="T12" fmla="*/ 160 w 288"/>
                <a:gd name="T13" fmla="*/ 256 h 262"/>
              </a:gdLst>
              <a:ahLst/>
              <a:cxnLst>
                <a:cxn ang="0">
                  <a:pos x="T0" y="T1"/>
                </a:cxn>
                <a:cxn ang="0">
                  <a:pos x="T2" y="T3"/>
                </a:cxn>
                <a:cxn ang="0">
                  <a:pos x="T4" y="T5"/>
                </a:cxn>
                <a:cxn ang="0">
                  <a:pos x="T6" y="T7"/>
                </a:cxn>
                <a:cxn ang="0">
                  <a:pos x="T8" y="T9"/>
                </a:cxn>
                <a:cxn ang="0">
                  <a:pos x="T10" y="T11"/>
                </a:cxn>
                <a:cxn ang="0">
                  <a:pos x="T12" y="T13"/>
                </a:cxn>
              </a:cxnLst>
              <a:rect l="0" t="0" r="r" b="b"/>
              <a:pathLst>
                <a:path w="288" h="262">
                  <a:moveTo>
                    <a:pt x="160" y="256"/>
                  </a:moveTo>
                  <a:cubicBezTo>
                    <a:pt x="109" y="262"/>
                    <a:pt x="60" y="238"/>
                    <a:pt x="35" y="193"/>
                  </a:cubicBezTo>
                  <a:cubicBezTo>
                    <a:pt x="0" y="133"/>
                    <a:pt x="22" y="56"/>
                    <a:pt x="82" y="21"/>
                  </a:cubicBezTo>
                  <a:cubicBezTo>
                    <a:pt x="96" y="13"/>
                    <a:pt x="112" y="8"/>
                    <a:pt x="128" y="6"/>
                  </a:cubicBezTo>
                  <a:cubicBezTo>
                    <a:pt x="179" y="0"/>
                    <a:pt x="228" y="24"/>
                    <a:pt x="254" y="69"/>
                  </a:cubicBezTo>
                  <a:cubicBezTo>
                    <a:pt x="288" y="129"/>
                    <a:pt x="267" y="206"/>
                    <a:pt x="206" y="240"/>
                  </a:cubicBezTo>
                  <a:cubicBezTo>
                    <a:pt x="192" y="249"/>
                    <a:pt x="176" y="254"/>
                    <a:pt x="160" y="256"/>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2010</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3" name="组合 162"/>
          <p:cNvGrpSpPr/>
          <p:nvPr/>
        </p:nvGrpSpPr>
        <p:grpSpPr bwMode="auto">
          <a:xfrm>
            <a:off x="2716425" y="2855348"/>
            <a:ext cx="871512" cy="933630"/>
            <a:chOff x="1488168" y="2375389"/>
            <a:chExt cx="1334911" cy="1236565"/>
          </a:xfrm>
        </p:grpSpPr>
        <p:sp>
          <p:nvSpPr>
            <p:cNvPr id="164" name="Freeform 8"/>
            <p:cNvSpPr/>
            <p:nvPr/>
          </p:nvSpPr>
          <p:spPr bwMode="auto">
            <a:xfrm>
              <a:off x="2316734" y="2553175"/>
              <a:ext cx="506345" cy="1058779"/>
            </a:xfrm>
            <a:custGeom>
              <a:avLst/>
              <a:gdLst>
                <a:gd name="T0" fmla="*/ 68 w 134"/>
                <a:gd name="T1" fmla="*/ 273 h 280"/>
                <a:gd name="T2" fmla="*/ 134 w 134"/>
                <a:gd name="T3" fmla="*/ 34 h 280"/>
                <a:gd name="T4" fmla="*/ 91 w 134"/>
                <a:gd name="T5" fmla="*/ 0 h 280"/>
                <a:gd name="T6" fmla="*/ 13 w 134"/>
                <a:gd name="T7" fmla="*/ 280 h 280"/>
                <a:gd name="T8" fmla="*/ 68 w 134"/>
                <a:gd name="T9" fmla="*/ 273 h 280"/>
              </a:gdLst>
              <a:ahLst/>
              <a:cxnLst>
                <a:cxn ang="0">
                  <a:pos x="T0" y="T1"/>
                </a:cxn>
                <a:cxn ang="0">
                  <a:pos x="T2" y="T3"/>
                </a:cxn>
                <a:cxn ang="0">
                  <a:pos x="T4" y="T5"/>
                </a:cxn>
                <a:cxn ang="0">
                  <a:pos x="T6" y="T7"/>
                </a:cxn>
                <a:cxn ang="0">
                  <a:pos x="T8" y="T9"/>
                </a:cxn>
              </a:cxnLst>
              <a:rect l="0" t="0" r="r" b="b"/>
              <a:pathLst>
                <a:path w="134" h="280">
                  <a:moveTo>
                    <a:pt x="68" y="273"/>
                  </a:moveTo>
                  <a:cubicBezTo>
                    <a:pt x="57" y="184"/>
                    <a:pt x="83" y="99"/>
                    <a:pt x="134" y="34"/>
                  </a:cubicBezTo>
                  <a:cubicBezTo>
                    <a:pt x="91" y="0"/>
                    <a:pt x="91" y="0"/>
                    <a:pt x="91" y="0"/>
                  </a:cubicBezTo>
                  <a:cubicBezTo>
                    <a:pt x="31" y="77"/>
                    <a:pt x="0" y="176"/>
                    <a:pt x="13" y="280"/>
                  </a:cubicBezTo>
                  <a:cubicBezTo>
                    <a:pt x="68" y="273"/>
                    <a:pt x="68" y="273"/>
                    <a:pt x="68" y="273"/>
                  </a:cubicBez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5" name="Freeform 19"/>
            <p:cNvSpPr/>
            <p:nvPr/>
          </p:nvSpPr>
          <p:spPr bwMode="auto">
            <a:xfrm>
              <a:off x="1537374" y="2473806"/>
              <a:ext cx="1058723" cy="960362"/>
            </a:xfrm>
            <a:custGeom>
              <a:avLst/>
              <a:gdLst>
                <a:gd name="T0" fmla="*/ 155 w 280"/>
                <a:gd name="T1" fmla="*/ 252 h 254"/>
                <a:gd name="T2" fmla="*/ 106 w 280"/>
                <a:gd name="T3" fmla="*/ 248 h 254"/>
                <a:gd name="T4" fmla="*/ 18 w 280"/>
                <a:gd name="T5" fmla="*/ 93 h 254"/>
                <a:gd name="T6" fmla="*/ 124 w 280"/>
                <a:gd name="T7" fmla="*/ 2 h 254"/>
                <a:gd name="T8" fmla="*/ 173 w 280"/>
                <a:gd name="T9" fmla="*/ 5 h 254"/>
                <a:gd name="T10" fmla="*/ 261 w 280"/>
                <a:gd name="T11" fmla="*/ 160 h 254"/>
                <a:gd name="T12" fmla="*/ 155 w 280"/>
                <a:gd name="T13" fmla="*/ 252 h 254"/>
                <a:gd name="T14" fmla="*/ 155 w 280"/>
                <a:gd name="T15" fmla="*/ 252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0" h="254">
                  <a:moveTo>
                    <a:pt x="155" y="252"/>
                  </a:moveTo>
                  <a:cubicBezTo>
                    <a:pt x="139" y="254"/>
                    <a:pt x="122" y="253"/>
                    <a:pt x="106" y="248"/>
                  </a:cubicBezTo>
                  <a:cubicBezTo>
                    <a:pt x="39" y="230"/>
                    <a:pt x="0" y="160"/>
                    <a:pt x="18" y="93"/>
                  </a:cubicBezTo>
                  <a:cubicBezTo>
                    <a:pt x="32" y="44"/>
                    <a:pt x="74" y="8"/>
                    <a:pt x="124" y="2"/>
                  </a:cubicBezTo>
                  <a:cubicBezTo>
                    <a:pt x="141" y="0"/>
                    <a:pt x="157" y="1"/>
                    <a:pt x="173" y="5"/>
                  </a:cubicBezTo>
                  <a:cubicBezTo>
                    <a:pt x="240" y="24"/>
                    <a:pt x="280" y="93"/>
                    <a:pt x="261" y="160"/>
                  </a:cubicBezTo>
                  <a:cubicBezTo>
                    <a:pt x="248" y="209"/>
                    <a:pt x="206" y="245"/>
                    <a:pt x="155" y="252"/>
                  </a:cubicBezTo>
                  <a:cubicBezTo>
                    <a:pt x="155" y="252"/>
                    <a:pt x="155" y="252"/>
                    <a:pt x="155" y="252"/>
                  </a:cubicBez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6" name="Freeform 30"/>
            <p:cNvSpPr/>
            <p:nvPr/>
          </p:nvSpPr>
          <p:spPr bwMode="auto">
            <a:xfrm>
              <a:off x="1488168" y="2375389"/>
              <a:ext cx="1153960" cy="1154022"/>
            </a:xfrm>
            <a:custGeom>
              <a:avLst/>
              <a:gdLst>
                <a:gd name="T0" fmla="*/ 20 w 305"/>
                <a:gd name="T1" fmla="*/ 116 h 305"/>
                <a:gd name="T2" fmla="*/ 116 w 305"/>
                <a:gd name="T3" fmla="*/ 285 h 305"/>
                <a:gd name="T4" fmla="*/ 285 w 305"/>
                <a:gd name="T5" fmla="*/ 189 h 305"/>
                <a:gd name="T6" fmla="*/ 189 w 305"/>
                <a:gd name="T7" fmla="*/ 20 h 305"/>
                <a:gd name="T8" fmla="*/ 20 w 305"/>
                <a:gd name="T9" fmla="*/ 116 h 305"/>
              </a:gdLst>
              <a:ahLst/>
              <a:cxnLst>
                <a:cxn ang="0">
                  <a:pos x="T0" y="T1"/>
                </a:cxn>
                <a:cxn ang="0">
                  <a:pos x="T2" y="T3"/>
                </a:cxn>
                <a:cxn ang="0">
                  <a:pos x="T4" y="T5"/>
                </a:cxn>
                <a:cxn ang="0">
                  <a:pos x="T6" y="T7"/>
                </a:cxn>
                <a:cxn ang="0">
                  <a:pos x="T8" y="T9"/>
                </a:cxn>
              </a:cxnLst>
              <a:rect l="0" t="0" r="r" b="b"/>
              <a:pathLst>
                <a:path w="305" h="305">
                  <a:moveTo>
                    <a:pt x="20" y="116"/>
                  </a:moveTo>
                  <a:cubicBezTo>
                    <a:pt x="0" y="189"/>
                    <a:pt x="43" y="265"/>
                    <a:pt x="116" y="285"/>
                  </a:cubicBezTo>
                  <a:cubicBezTo>
                    <a:pt x="189" y="305"/>
                    <a:pt x="265" y="262"/>
                    <a:pt x="285" y="189"/>
                  </a:cubicBezTo>
                  <a:cubicBezTo>
                    <a:pt x="305" y="116"/>
                    <a:pt x="262" y="40"/>
                    <a:pt x="189" y="20"/>
                  </a:cubicBezTo>
                  <a:cubicBezTo>
                    <a:pt x="116" y="0"/>
                    <a:pt x="41" y="43"/>
                    <a:pt x="20" y="116"/>
                  </a:cubicBez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7" name="Freeform 31"/>
            <p:cNvSpPr/>
            <p:nvPr/>
          </p:nvSpPr>
          <p:spPr bwMode="auto">
            <a:xfrm>
              <a:off x="1537374" y="2473806"/>
              <a:ext cx="1020628" cy="960362"/>
            </a:xfrm>
            <a:custGeom>
              <a:avLst/>
              <a:gdLst>
                <a:gd name="T0" fmla="*/ 155 w 270"/>
                <a:gd name="T1" fmla="*/ 252 h 254"/>
                <a:gd name="T2" fmla="*/ 106 w 270"/>
                <a:gd name="T3" fmla="*/ 248 h 254"/>
                <a:gd name="T4" fmla="*/ 18 w 270"/>
                <a:gd name="T5" fmla="*/ 93 h 254"/>
                <a:gd name="T6" fmla="*/ 124 w 270"/>
                <a:gd name="T7" fmla="*/ 2 h 254"/>
                <a:gd name="T8" fmla="*/ 173 w 270"/>
                <a:gd name="T9" fmla="*/ 5 h 254"/>
                <a:gd name="T10" fmla="*/ 249 w 270"/>
                <a:gd name="T11" fmla="*/ 65 h 254"/>
                <a:gd name="T12" fmla="*/ 261 w 270"/>
                <a:gd name="T13" fmla="*/ 160 h 254"/>
                <a:gd name="T14" fmla="*/ 155 w 270"/>
                <a:gd name="T15" fmla="*/ 252 h 254"/>
                <a:gd name="T16" fmla="*/ 155 w 270"/>
                <a:gd name="T17"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254">
                  <a:moveTo>
                    <a:pt x="155" y="252"/>
                  </a:moveTo>
                  <a:cubicBezTo>
                    <a:pt x="139" y="254"/>
                    <a:pt x="122" y="253"/>
                    <a:pt x="106" y="248"/>
                  </a:cubicBezTo>
                  <a:cubicBezTo>
                    <a:pt x="39" y="230"/>
                    <a:pt x="0" y="160"/>
                    <a:pt x="18" y="93"/>
                  </a:cubicBezTo>
                  <a:cubicBezTo>
                    <a:pt x="32" y="44"/>
                    <a:pt x="74" y="8"/>
                    <a:pt x="124" y="2"/>
                  </a:cubicBezTo>
                  <a:cubicBezTo>
                    <a:pt x="141" y="0"/>
                    <a:pt x="157" y="1"/>
                    <a:pt x="173" y="5"/>
                  </a:cubicBezTo>
                  <a:cubicBezTo>
                    <a:pt x="206" y="14"/>
                    <a:pt x="233" y="35"/>
                    <a:pt x="249" y="65"/>
                  </a:cubicBezTo>
                  <a:cubicBezTo>
                    <a:pt x="266" y="94"/>
                    <a:pt x="270" y="128"/>
                    <a:pt x="261" y="160"/>
                  </a:cubicBezTo>
                  <a:cubicBezTo>
                    <a:pt x="248" y="209"/>
                    <a:pt x="206" y="245"/>
                    <a:pt x="155" y="252"/>
                  </a:cubicBezTo>
                  <a:cubicBezTo>
                    <a:pt x="155" y="252"/>
                    <a:pt x="155" y="252"/>
                    <a:pt x="155" y="252"/>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8" name="Freeform 63"/>
            <p:cNvSpPr>
              <a:spLocks noEditPoints="1"/>
            </p:cNvSpPr>
            <p:nvPr/>
          </p:nvSpPr>
          <p:spPr bwMode="auto">
            <a:xfrm>
              <a:off x="1813562" y="2726199"/>
              <a:ext cx="503172" cy="507960"/>
            </a:xfrm>
            <a:custGeom>
              <a:avLst/>
              <a:gdLst>
                <a:gd name="T0" fmla="*/ 0 w 348"/>
                <a:gd name="T1" fmla="*/ 0 h 351"/>
                <a:gd name="T2" fmla="*/ 0 w 348"/>
                <a:gd name="T3" fmla="*/ 351 h 351"/>
                <a:gd name="T4" fmla="*/ 340 w 348"/>
                <a:gd name="T5" fmla="*/ 351 h 351"/>
                <a:gd name="T6" fmla="*/ 340 w 348"/>
                <a:gd name="T7" fmla="*/ 290 h 351"/>
                <a:gd name="T8" fmla="*/ 348 w 348"/>
                <a:gd name="T9" fmla="*/ 290 h 351"/>
                <a:gd name="T10" fmla="*/ 348 w 348"/>
                <a:gd name="T11" fmla="*/ 241 h 351"/>
                <a:gd name="T12" fmla="*/ 340 w 348"/>
                <a:gd name="T13" fmla="*/ 241 h 351"/>
                <a:gd name="T14" fmla="*/ 340 w 348"/>
                <a:gd name="T15" fmla="*/ 107 h 351"/>
                <a:gd name="T16" fmla="*/ 348 w 348"/>
                <a:gd name="T17" fmla="*/ 107 h 351"/>
                <a:gd name="T18" fmla="*/ 348 w 348"/>
                <a:gd name="T19" fmla="*/ 58 h 351"/>
                <a:gd name="T20" fmla="*/ 340 w 348"/>
                <a:gd name="T21" fmla="*/ 58 h 351"/>
                <a:gd name="T22" fmla="*/ 340 w 348"/>
                <a:gd name="T23" fmla="*/ 0 h 351"/>
                <a:gd name="T24" fmla="*/ 0 w 348"/>
                <a:gd name="T25" fmla="*/ 0 h 351"/>
                <a:gd name="T26" fmla="*/ 298 w 348"/>
                <a:gd name="T27" fmla="*/ 290 h 351"/>
                <a:gd name="T28" fmla="*/ 298 w 348"/>
                <a:gd name="T29" fmla="*/ 306 h 351"/>
                <a:gd name="T30" fmla="*/ 44 w 348"/>
                <a:gd name="T31" fmla="*/ 306 h 351"/>
                <a:gd name="T32" fmla="*/ 44 w 348"/>
                <a:gd name="T33" fmla="*/ 42 h 351"/>
                <a:gd name="T34" fmla="*/ 298 w 348"/>
                <a:gd name="T35" fmla="*/ 42 h 351"/>
                <a:gd name="T36" fmla="*/ 298 w 348"/>
                <a:gd name="T37" fmla="*/ 58 h 351"/>
                <a:gd name="T38" fmla="*/ 290 w 348"/>
                <a:gd name="T39" fmla="*/ 58 h 351"/>
                <a:gd name="T40" fmla="*/ 290 w 348"/>
                <a:gd name="T41" fmla="*/ 107 h 351"/>
                <a:gd name="T42" fmla="*/ 298 w 348"/>
                <a:gd name="T43" fmla="*/ 107 h 351"/>
                <a:gd name="T44" fmla="*/ 298 w 348"/>
                <a:gd name="T45" fmla="*/ 241 h 351"/>
                <a:gd name="T46" fmla="*/ 290 w 348"/>
                <a:gd name="T47" fmla="*/ 241 h 351"/>
                <a:gd name="T48" fmla="*/ 290 w 348"/>
                <a:gd name="T49" fmla="*/ 290 h 351"/>
                <a:gd name="T50" fmla="*/ 298 w 348"/>
                <a:gd name="T51" fmla="*/ 290 h 351"/>
                <a:gd name="T52" fmla="*/ 306 w 348"/>
                <a:gd name="T53" fmla="*/ 107 h 351"/>
                <a:gd name="T54" fmla="*/ 332 w 348"/>
                <a:gd name="T55" fmla="*/ 107 h 351"/>
                <a:gd name="T56" fmla="*/ 332 w 348"/>
                <a:gd name="T57" fmla="*/ 241 h 351"/>
                <a:gd name="T58" fmla="*/ 306 w 348"/>
                <a:gd name="T59" fmla="*/ 241 h 351"/>
                <a:gd name="T60" fmla="*/ 306 w 348"/>
                <a:gd name="T61" fmla="*/ 107 h 351"/>
                <a:gd name="T62" fmla="*/ 306 w 348"/>
                <a:gd name="T63" fmla="*/ 58 h 351"/>
                <a:gd name="T64" fmla="*/ 306 w 348"/>
                <a:gd name="T65" fmla="*/ 34 h 351"/>
                <a:gd name="T66" fmla="*/ 36 w 348"/>
                <a:gd name="T67" fmla="*/ 34 h 351"/>
                <a:gd name="T68" fmla="*/ 36 w 348"/>
                <a:gd name="T69" fmla="*/ 314 h 351"/>
                <a:gd name="T70" fmla="*/ 306 w 348"/>
                <a:gd name="T71" fmla="*/ 314 h 351"/>
                <a:gd name="T72" fmla="*/ 306 w 348"/>
                <a:gd name="T73" fmla="*/ 290 h 351"/>
                <a:gd name="T74" fmla="*/ 332 w 348"/>
                <a:gd name="T75" fmla="*/ 290 h 351"/>
                <a:gd name="T76" fmla="*/ 332 w 348"/>
                <a:gd name="T77" fmla="*/ 343 h 351"/>
                <a:gd name="T78" fmla="*/ 8 w 348"/>
                <a:gd name="T79" fmla="*/ 343 h 351"/>
                <a:gd name="T80" fmla="*/ 8 w 348"/>
                <a:gd name="T81" fmla="*/ 8 h 351"/>
                <a:gd name="T82" fmla="*/ 332 w 348"/>
                <a:gd name="T83" fmla="*/ 8 h 351"/>
                <a:gd name="T84" fmla="*/ 332 w 348"/>
                <a:gd name="T85" fmla="*/ 58 h 351"/>
                <a:gd name="T86" fmla="*/ 306 w 348"/>
                <a:gd name="T87" fmla="*/ 5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 h="351">
                  <a:moveTo>
                    <a:pt x="0" y="0"/>
                  </a:moveTo>
                  <a:lnTo>
                    <a:pt x="0" y="351"/>
                  </a:lnTo>
                  <a:lnTo>
                    <a:pt x="340" y="351"/>
                  </a:lnTo>
                  <a:lnTo>
                    <a:pt x="340" y="290"/>
                  </a:lnTo>
                  <a:lnTo>
                    <a:pt x="348" y="290"/>
                  </a:lnTo>
                  <a:lnTo>
                    <a:pt x="348" y="241"/>
                  </a:lnTo>
                  <a:lnTo>
                    <a:pt x="340" y="241"/>
                  </a:lnTo>
                  <a:lnTo>
                    <a:pt x="340" y="107"/>
                  </a:lnTo>
                  <a:lnTo>
                    <a:pt x="348" y="107"/>
                  </a:lnTo>
                  <a:lnTo>
                    <a:pt x="348" y="58"/>
                  </a:lnTo>
                  <a:lnTo>
                    <a:pt x="340" y="58"/>
                  </a:lnTo>
                  <a:lnTo>
                    <a:pt x="340" y="0"/>
                  </a:lnTo>
                  <a:lnTo>
                    <a:pt x="0" y="0"/>
                  </a:lnTo>
                  <a:close/>
                  <a:moveTo>
                    <a:pt x="298" y="290"/>
                  </a:moveTo>
                  <a:lnTo>
                    <a:pt x="298" y="306"/>
                  </a:lnTo>
                  <a:lnTo>
                    <a:pt x="44" y="306"/>
                  </a:lnTo>
                  <a:lnTo>
                    <a:pt x="44" y="42"/>
                  </a:lnTo>
                  <a:lnTo>
                    <a:pt x="298" y="42"/>
                  </a:lnTo>
                  <a:lnTo>
                    <a:pt x="298" y="58"/>
                  </a:lnTo>
                  <a:lnTo>
                    <a:pt x="290" y="58"/>
                  </a:lnTo>
                  <a:lnTo>
                    <a:pt x="290" y="107"/>
                  </a:lnTo>
                  <a:lnTo>
                    <a:pt x="298" y="107"/>
                  </a:lnTo>
                  <a:lnTo>
                    <a:pt x="298" y="241"/>
                  </a:lnTo>
                  <a:lnTo>
                    <a:pt x="290" y="241"/>
                  </a:lnTo>
                  <a:lnTo>
                    <a:pt x="290" y="290"/>
                  </a:lnTo>
                  <a:lnTo>
                    <a:pt x="298" y="290"/>
                  </a:lnTo>
                  <a:close/>
                  <a:moveTo>
                    <a:pt x="306" y="107"/>
                  </a:moveTo>
                  <a:lnTo>
                    <a:pt x="332" y="107"/>
                  </a:lnTo>
                  <a:lnTo>
                    <a:pt x="332" y="241"/>
                  </a:lnTo>
                  <a:lnTo>
                    <a:pt x="306" y="241"/>
                  </a:lnTo>
                  <a:lnTo>
                    <a:pt x="306" y="107"/>
                  </a:lnTo>
                  <a:close/>
                  <a:moveTo>
                    <a:pt x="306" y="58"/>
                  </a:moveTo>
                  <a:lnTo>
                    <a:pt x="306" y="34"/>
                  </a:lnTo>
                  <a:lnTo>
                    <a:pt x="36" y="34"/>
                  </a:lnTo>
                  <a:lnTo>
                    <a:pt x="36" y="314"/>
                  </a:lnTo>
                  <a:lnTo>
                    <a:pt x="306" y="314"/>
                  </a:lnTo>
                  <a:lnTo>
                    <a:pt x="306" y="290"/>
                  </a:lnTo>
                  <a:lnTo>
                    <a:pt x="332" y="290"/>
                  </a:lnTo>
                  <a:lnTo>
                    <a:pt x="332" y="343"/>
                  </a:lnTo>
                  <a:lnTo>
                    <a:pt x="8" y="343"/>
                  </a:lnTo>
                  <a:lnTo>
                    <a:pt x="8" y="8"/>
                  </a:lnTo>
                  <a:lnTo>
                    <a:pt x="332" y="8"/>
                  </a:lnTo>
                  <a:lnTo>
                    <a:pt x="332" y="58"/>
                  </a:lnTo>
                  <a:lnTo>
                    <a:pt x="306" y="58"/>
                  </a:ln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69" name="Freeform 64"/>
            <p:cNvSpPr>
              <a:spLocks noEditPoints="1"/>
            </p:cNvSpPr>
            <p:nvPr/>
          </p:nvSpPr>
          <p:spPr bwMode="auto">
            <a:xfrm>
              <a:off x="1907213" y="2946844"/>
              <a:ext cx="46031" cy="109529"/>
            </a:xfrm>
            <a:custGeom>
              <a:avLst/>
              <a:gdLst>
                <a:gd name="T0" fmla="*/ 6 w 12"/>
                <a:gd name="T1" fmla="*/ 0 h 29"/>
                <a:gd name="T2" fmla="*/ 0 w 12"/>
                <a:gd name="T3" fmla="*/ 6 h 29"/>
                <a:gd name="T4" fmla="*/ 2 w 12"/>
                <a:gd name="T5" fmla="*/ 10 h 29"/>
                <a:gd name="T6" fmla="*/ 2 w 12"/>
                <a:gd name="T7" fmla="*/ 29 h 29"/>
                <a:gd name="T8" fmla="*/ 11 w 12"/>
                <a:gd name="T9" fmla="*/ 29 h 29"/>
                <a:gd name="T10" fmla="*/ 11 w 12"/>
                <a:gd name="T11" fmla="*/ 10 h 29"/>
                <a:gd name="T12" fmla="*/ 12 w 12"/>
                <a:gd name="T13" fmla="*/ 6 h 29"/>
                <a:gd name="T14" fmla="*/ 6 w 12"/>
                <a:gd name="T15" fmla="*/ 0 h 29"/>
                <a:gd name="T16" fmla="*/ 5 w 12"/>
                <a:gd name="T17" fmla="*/ 26 h 29"/>
                <a:gd name="T18" fmla="*/ 5 w 12"/>
                <a:gd name="T19" fmla="*/ 12 h 29"/>
                <a:gd name="T20" fmla="*/ 6 w 12"/>
                <a:gd name="T21" fmla="*/ 12 h 29"/>
                <a:gd name="T22" fmla="*/ 8 w 12"/>
                <a:gd name="T23" fmla="*/ 12 h 29"/>
                <a:gd name="T24" fmla="*/ 8 w 12"/>
                <a:gd name="T25" fmla="*/ 26 h 29"/>
                <a:gd name="T26" fmla="*/ 5 w 12"/>
                <a:gd name="T2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29">
                  <a:moveTo>
                    <a:pt x="6" y="0"/>
                  </a:moveTo>
                  <a:cubicBezTo>
                    <a:pt x="3" y="0"/>
                    <a:pt x="0" y="3"/>
                    <a:pt x="0" y="6"/>
                  </a:cubicBezTo>
                  <a:cubicBezTo>
                    <a:pt x="0" y="7"/>
                    <a:pt x="1" y="9"/>
                    <a:pt x="2" y="10"/>
                  </a:cubicBezTo>
                  <a:cubicBezTo>
                    <a:pt x="2" y="29"/>
                    <a:pt x="2" y="29"/>
                    <a:pt x="2" y="29"/>
                  </a:cubicBezTo>
                  <a:cubicBezTo>
                    <a:pt x="11" y="29"/>
                    <a:pt x="11" y="29"/>
                    <a:pt x="11" y="29"/>
                  </a:cubicBezTo>
                  <a:cubicBezTo>
                    <a:pt x="11" y="10"/>
                    <a:pt x="11" y="10"/>
                    <a:pt x="11" y="10"/>
                  </a:cubicBezTo>
                  <a:cubicBezTo>
                    <a:pt x="12" y="9"/>
                    <a:pt x="12" y="7"/>
                    <a:pt x="12" y="6"/>
                  </a:cubicBezTo>
                  <a:cubicBezTo>
                    <a:pt x="12" y="3"/>
                    <a:pt x="10" y="0"/>
                    <a:pt x="6" y="0"/>
                  </a:cubicBezTo>
                  <a:close/>
                  <a:moveTo>
                    <a:pt x="5" y="26"/>
                  </a:moveTo>
                  <a:cubicBezTo>
                    <a:pt x="5" y="12"/>
                    <a:pt x="5" y="12"/>
                    <a:pt x="5" y="12"/>
                  </a:cubicBezTo>
                  <a:cubicBezTo>
                    <a:pt x="5" y="12"/>
                    <a:pt x="6" y="12"/>
                    <a:pt x="6" y="12"/>
                  </a:cubicBezTo>
                  <a:cubicBezTo>
                    <a:pt x="7" y="12"/>
                    <a:pt x="8" y="12"/>
                    <a:pt x="8" y="12"/>
                  </a:cubicBezTo>
                  <a:cubicBezTo>
                    <a:pt x="8" y="26"/>
                    <a:pt x="8" y="26"/>
                    <a:pt x="8" y="26"/>
                  </a:cubicBezTo>
                  <a:lnTo>
                    <a:pt x="5" y="26"/>
                  </a:ln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70" name="Freeform 65"/>
            <p:cNvSpPr>
              <a:spLocks noEditPoints="1"/>
            </p:cNvSpPr>
            <p:nvPr/>
          </p:nvSpPr>
          <p:spPr bwMode="auto">
            <a:xfrm>
              <a:off x="1539612" y="2715150"/>
              <a:ext cx="1101437" cy="398999"/>
            </a:xfrm>
            <a:custGeom>
              <a:avLst/>
              <a:gdLst>
                <a:gd name="T0" fmla="*/ 52 w 53"/>
                <a:gd name="T1" fmla="*/ 34 h 64"/>
                <a:gd name="T2" fmla="*/ 52 w 53"/>
                <a:gd name="T3" fmla="*/ 31 h 64"/>
                <a:gd name="T4" fmla="*/ 49 w 53"/>
                <a:gd name="T5" fmla="*/ 24 h 64"/>
                <a:gd name="T6" fmla="*/ 45 w 53"/>
                <a:gd name="T7" fmla="*/ 19 h 64"/>
                <a:gd name="T8" fmla="*/ 43 w 53"/>
                <a:gd name="T9" fmla="*/ 17 h 64"/>
                <a:gd name="T10" fmla="*/ 37 w 53"/>
                <a:gd name="T11" fmla="*/ 13 h 64"/>
                <a:gd name="T12" fmla="*/ 34 w 53"/>
                <a:gd name="T13" fmla="*/ 12 h 64"/>
                <a:gd name="T14" fmla="*/ 28 w 53"/>
                <a:gd name="T15" fmla="*/ 11 h 64"/>
                <a:gd name="T16" fmla="*/ 32 w 53"/>
                <a:gd name="T17" fmla="*/ 5 h 64"/>
                <a:gd name="T18" fmla="*/ 23 w 53"/>
                <a:gd name="T19" fmla="*/ 5 h 64"/>
                <a:gd name="T20" fmla="*/ 26 w 53"/>
                <a:gd name="T21" fmla="*/ 11 h 64"/>
                <a:gd name="T22" fmla="*/ 19 w 53"/>
                <a:gd name="T23" fmla="*/ 12 h 64"/>
                <a:gd name="T24" fmla="*/ 16 w 53"/>
                <a:gd name="T25" fmla="*/ 13 h 64"/>
                <a:gd name="T26" fmla="*/ 11 w 53"/>
                <a:gd name="T27" fmla="*/ 16 h 64"/>
                <a:gd name="T28" fmla="*/ 8 w 53"/>
                <a:gd name="T29" fmla="*/ 18 h 64"/>
                <a:gd name="T30" fmla="*/ 4 w 53"/>
                <a:gd name="T31" fmla="*/ 22 h 64"/>
                <a:gd name="T32" fmla="*/ 2 w 53"/>
                <a:gd name="T33" fmla="*/ 26 h 64"/>
                <a:gd name="T34" fmla="*/ 0 w 53"/>
                <a:gd name="T35" fmla="*/ 33 h 64"/>
                <a:gd name="T36" fmla="*/ 0 w 53"/>
                <a:gd name="T37" fmla="*/ 35 h 64"/>
                <a:gd name="T38" fmla="*/ 0 w 53"/>
                <a:gd name="T39" fmla="*/ 41 h 64"/>
                <a:gd name="T40" fmla="*/ 0 w 53"/>
                <a:gd name="T41" fmla="*/ 44 h 64"/>
                <a:gd name="T42" fmla="*/ 3 w 53"/>
                <a:gd name="T43" fmla="*/ 50 h 64"/>
                <a:gd name="T44" fmla="*/ 7 w 53"/>
                <a:gd name="T45" fmla="*/ 56 h 64"/>
                <a:gd name="T46" fmla="*/ 9 w 53"/>
                <a:gd name="T47" fmla="*/ 58 h 64"/>
                <a:gd name="T48" fmla="*/ 15 w 53"/>
                <a:gd name="T49" fmla="*/ 62 h 64"/>
                <a:gd name="T50" fmla="*/ 17 w 53"/>
                <a:gd name="T51" fmla="*/ 63 h 64"/>
                <a:gd name="T52" fmla="*/ 24 w 53"/>
                <a:gd name="T53" fmla="*/ 64 h 64"/>
                <a:gd name="T54" fmla="*/ 26 w 53"/>
                <a:gd name="T55" fmla="*/ 64 h 64"/>
                <a:gd name="T56" fmla="*/ 27 w 53"/>
                <a:gd name="T57" fmla="*/ 64 h 64"/>
                <a:gd name="T58" fmla="*/ 33 w 53"/>
                <a:gd name="T59" fmla="*/ 63 h 64"/>
                <a:gd name="T60" fmla="*/ 36 w 53"/>
                <a:gd name="T61" fmla="*/ 62 h 64"/>
                <a:gd name="T62" fmla="*/ 41 w 53"/>
                <a:gd name="T63" fmla="*/ 59 h 64"/>
                <a:gd name="T64" fmla="*/ 44 w 53"/>
                <a:gd name="T65" fmla="*/ 57 h 64"/>
                <a:gd name="T66" fmla="*/ 48 w 53"/>
                <a:gd name="T67" fmla="*/ 53 h 64"/>
                <a:gd name="T68" fmla="*/ 50 w 53"/>
                <a:gd name="T69" fmla="*/ 49 h 64"/>
                <a:gd name="T70" fmla="*/ 52 w 53"/>
                <a:gd name="T71" fmla="*/ 42 h 64"/>
                <a:gd name="T72" fmla="*/ 52 w 53"/>
                <a:gd name="T73" fmla="*/ 40 h 64"/>
                <a:gd name="T74" fmla="*/ 3 w 53"/>
                <a:gd name="T75" fmla="*/ 36 h 64"/>
                <a:gd name="T76" fmla="*/ 3 w 53"/>
                <a:gd name="T77" fmla="*/ 39 h 64"/>
                <a:gd name="T78" fmla="*/ 44 w 53"/>
                <a:gd name="T79" fmla="*/ 38 h 64"/>
                <a:gd name="T80" fmla="*/ 50 w 53"/>
                <a:gd name="T81" fmla="*/ 38 h 64"/>
                <a:gd name="T82" fmla="*/ 49 w 53"/>
                <a:gd name="T83" fmla="*/ 31 h 64"/>
                <a:gd name="T84" fmla="*/ 33 w 53"/>
                <a:gd name="T85" fmla="*/ 24 h 64"/>
                <a:gd name="T86" fmla="*/ 19 w 53"/>
                <a:gd name="T87" fmla="*/ 24 h 64"/>
                <a:gd name="T88" fmla="*/ 45 w 53"/>
                <a:gd name="T89" fmla="*/ 24 h 64"/>
                <a:gd name="T90" fmla="*/ 34 w 53"/>
                <a:gd name="T91" fmla="*/ 21 h 64"/>
                <a:gd name="T92" fmla="*/ 31 w 53"/>
                <a:gd name="T93" fmla="*/ 19 h 64"/>
                <a:gd name="T94" fmla="*/ 31 w 53"/>
                <a:gd name="T95" fmla="*/ 19 h 64"/>
                <a:gd name="T96" fmla="*/ 24 w 53"/>
                <a:gd name="T97" fmla="*/ 14 h 64"/>
                <a:gd name="T98" fmla="*/ 16 w 53"/>
                <a:gd name="T99" fmla="*/ 22 h 64"/>
                <a:gd name="T100" fmla="*/ 13 w 53"/>
                <a:gd name="T101" fmla="*/ 25 h 64"/>
                <a:gd name="T102" fmla="*/ 13 w 53"/>
                <a:gd name="T103" fmla="*/ 25 h 64"/>
                <a:gd name="T104" fmla="*/ 5 w 53"/>
                <a:gd name="T105" fmla="*/ 28 h 64"/>
                <a:gd name="T106" fmla="*/ 5 w 53"/>
                <a:gd name="T107" fmla="*/ 47 h 64"/>
                <a:gd name="T108" fmla="*/ 13 w 53"/>
                <a:gd name="T109" fmla="*/ 50 h 64"/>
                <a:gd name="T110" fmla="*/ 16 w 53"/>
                <a:gd name="T111" fmla="*/ 53 h 64"/>
                <a:gd name="T112" fmla="*/ 16 w 53"/>
                <a:gd name="T113" fmla="*/ 53 h 64"/>
                <a:gd name="T114" fmla="*/ 20 w 53"/>
                <a:gd name="T115" fmla="*/ 60 h 64"/>
                <a:gd name="T116" fmla="*/ 32 w 53"/>
                <a:gd name="T117" fmla="*/ 60 h 64"/>
                <a:gd name="T118" fmla="*/ 36 w 53"/>
                <a:gd name="T119" fmla="*/ 53 h 64"/>
                <a:gd name="T120" fmla="*/ 39 w 53"/>
                <a:gd name="T121" fmla="*/ 50 h 64"/>
                <a:gd name="T122" fmla="*/ 39 w 53"/>
                <a:gd name="T123" fmla="*/ 50 h 64"/>
                <a:gd name="T124" fmla="*/ 47 w 53"/>
                <a:gd name="T125"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64">
                  <a:moveTo>
                    <a:pt x="52" y="35"/>
                  </a:moveTo>
                  <a:cubicBezTo>
                    <a:pt x="52" y="35"/>
                    <a:pt x="52" y="35"/>
                    <a:pt x="52" y="35"/>
                  </a:cubicBezTo>
                  <a:cubicBezTo>
                    <a:pt x="52" y="34"/>
                    <a:pt x="52" y="34"/>
                    <a:pt x="52" y="34"/>
                  </a:cubicBezTo>
                  <a:cubicBezTo>
                    <a:pt x="52" y="34"/>
                    <a:pt x="52" y="34"/>
                    <a:pt x="52" y="34"/>
                  </a:cubicBezTo>
                  <a:cubicBezTo>
                    <a:pt x="52" y="33"/>
                    <a:pt x="52" y="33"/>
                    <a:pt x="52" y="33"/>
                  </a:cubicBezTo>
                  <a:cubicBezTo>
                    <a:pt x="52" y="33"/>
                    <a:pt x="52" y="32"/>
                    <a:pt x="52" y="32"/>
                  </a:cubicBezTo>
                  <a:cubicBezTo>
                    <a:pt x="52" y="31"/>
                    <a:pt x="52" y="31"/>
                    <a:pt x="52" y="31"/>
                  </a:cubicBezTo>
                  <a:cubicBezTo>
                    <a:pt x="52" y="31"/>
                    <a:pt x="52" y="31"/>
                    <a:pt x="52" y="31"/>
                  </a:cubicBezTo>
                  <a:cubicBezTo>
                    <a:pt x="51" y="29"/>
                    <a:pt x="51" y="28"/>
                    <a:pt x="50" y="26"/>
                  </a:cubicBezTo>
                  <a:cubicBezTo>
                    <a:pt x="50" y="26"/>
                    <a:pt x="50" y="26"/>
                    <a:pt x="50" y="26"/>
                  </a:cubicBezTo>
                  <a:cubicBezTo>
                    <a:pt x="49" y="25"/>
                    <a:pt x="49" y="25"/>
                    <a:pt x="49" y="25"/>
                  </a:cubicBezTo>
                  <a:cubicBezTo>
                    <a:pt x="49" y="24"/>
                    <a:pt x="49" y="24"/>
                    <a:pt x="49" y="24"/>
                  </a:cubicBezTo>
                  <a:cubicBezTo>
                    <a:pt x="48" y="22"/>
                    <a:pt x="48" y="22"/>
                    <a:pt x="48" y="22"/>
                  </a:cubicBezTo>
                  <a:cubicBezTo>
                    <a:pt x="48" y="22"/>
                    <a:pt x="48" y="22"/>
                    <a:pt x="48" y="22"/>
                  </a:cubicBezTo>
                  <a:cubicBezTo>
                    <a:pt x="47" y="21"/>
                    <a:pt x="46" y="20"/>
                    <a:pt x="45" y="19"/>
                  </a:cubicBezTo>
                  <a:cubicBezTo>
                    <a:pt x="45" y="19"/>
                    <a:pt x="45" y="19"/>
                    <a:pt x="45" y="19"/>
                  </a:cubicBezTo>
                  <a:cubicBezTo>
                    <a:pt x="44" y="18"/>
                    <a:pt x="44" y="18"/>
                    <a:pt x="44" y="18"/>
                  </a:cubicBezTo>
                  <a:cubicBezTo>
                    <a:pt x="43" y="18"/>
                    <a:pt x="43" y="17"/>
                    <a:pt x="43" y="17"/>
                  </a:cubicBezTo>
                  <a:cubicBezTo>
                    <a:pt x="43" y="17"/>
                    <a:pt x="43" y="17"/>
                    <a:pt x="43" y="17"/>
                  </a:cubicBezTo>
                  <a:cubicBezTo>
                    <a:pt x="43" y="17"/>
                    <a:pt x="43" y="17"/>
                    <a:pt x="43" y="17"/>
                  </a:cubicBezTo>
                  <a:cubicBezTo>
                    <a:pt x="41" y="16"/>
                    <a:pt x="41" y="16"/>
                    <a:pt x="41" y="16"/>
                  </a:cubicBezTo>
                  <a:cubicBezTo>
                    <a:pt x="41" y="16"/>
                    <a:pt x="41" y="16"/>
                    <a:pt x="41" y="16"/>
                  </a:cubicBezTo>
                  <a:cubicBezTo>
                    <a:pt x="40" y="15"/>
                    <a:pt x="39" y="14"/>
                    <a:pt x="37" y="13"/>
                  </a:cubicBezTo>
                  <a:cubicBezTo>
                    <a:pt x="37" y="13"/>
                    <a:pt x="37" y="13"/>
                    <a:pt x="37" y="13"/>
                  </a:cubicBezTo>
                  <a:cubicBezTo>
                    <a:pt x="36" y="13"/>
                    <a:pt x="36" y="13"/>
                    <a:pt x="36" y="13"/>
                  </a:cubicBezTo>
                  <a:cubicBezTo>
                    <a:pt x="36" y="13"/>
                    <a:pt x="36" y="13"/>
                    <a:pt x="36" y="13"/>
                  </a:cubicBezTo>
                  <a:cubicBezTo>
                    <a:pt x="35" y="13"/>
                    <a:pt x="35" y="13"/>
                    <a:pt x="35" y="12"/>
                  </a:cubicBezTo>
                  <a:cubicBezTo>
                    <a:pt x="35" y="12"/>
                    <a:pt x="35" y="12"/>
                    <a:pt x="34" y="12"/>
                  </a:cubicBezTo>
                  <a:cubicBezTo>
                    <a:pt x="33" y="12"/>
                    <a:pt x="33" y="12"/>
                    <a:pt x="33" y="12"/>
                  </a:cubicBezTo>
                  <a:cubicBezTo>
                    <a:pt x="33" y="12"/>
                    <a:pt x="33" y="12"/>
                    <a:pt x="33" y="12"/>
                  </a:cubicBezTo>
                  <a:cubicBezTo>
                    <a:pt x="32" y="12"/>
                    <a:pt x="30" y="11"/>
                    <a:pt x="28" y="11"/>
                  </a:cubicBezTo>
                  <a:cubicBezTo>
                    <a:pt x="28" y="11"/>
                    <a:pt x="28" y="11"/>
                    <a:pt x="28" y="11"/>
                  </a:cubicBezTo>
                  <a:cubicBezTo>
                    <a:pt x="27" y="11"/>
                    <a:pt x="27" y="11"/>
                    <a:pt x="27" y="11"/>
                  </a:cubicBezTo>
                  <a:cubicBezTo>
                    <a:pt x="27" y="11"/>
                    <a:pt x="26" y="11"/>
                    <a:pt x="26" y="11"/>
                  </a:cubicBezTo>
                  <a:cubicBezTo>
                    <a:pt x="26" y="11"/>
                    <a:pt x="26" y="11"/>
                    <a:pt x="26" y="11"/>
                  </a:cubicBezTo>
                  <a:cubicBezTo>
                    <a:pt x="32" y="5"/>
                    <a:pt x="32" y="5"/>
                    <a:pt x="32" y="5"/>
                  </a:cubicBezTo>
                  <a:cubicBezTo>
                    <a:pt x="29" y="5"/>
                    <a:pt x="29" y="5"/>
                    <a:pt x="29" y="5"/>
                  </a:cubicBezTo>
                  <a:cubicBezTo>
                    <a:pt x="29" y="0"/>
                    <a:pt x="29" y="0"/>
                    <a:pt x="29" y="0"/>
                  </a:cubicBezTo>
                  <a:cubicBezTo>
                    <a:pt x="23" y="0"/>
                    <a:pt x="23" y="0"/>
                    <a:pt x="23" y="0"/>
                  </a:cubicBezTo>
                  <a:cubicBezTo>
                    <a:pt x="23" y="5"/>
                    <a:pt x="23" y="5"/>
                    <a:pt x="23" y="5"/>
                  </a:cubicBezTo>
                  <a:cubicBezTo>
                    <a:pt x="20" y="5"/>
                    <a:pt x="20" y="5"/>
                    <a:pt x="20" y="5"/>
                  </a:cubicBezTo>
                  <a:cubicBezTo>
                    <a:pt x="26" y="11"/>
                    <a:pt x="26" y="11"/>
                    <a:pt x="26" y="11"/>
                  </a:cubicBezTo>
                  <a:cubicBezTo>
                    <a:pt x="26" y="11"/>
                    <a:pt x="26" y="11"/>
                    <a:pt x="26" y="11"/>
                  </a:cubicBezTo>
                  <a:cubicBezTo>
                    <a:pt x="26" y="11"/>
                    <a:pt x="26" y="11"/>
                    <a:pt x="26" y="11"/>
                  </a:cubicBezTo>
                  <a:cubicBezTo>
                    <a:pt x="24" y="11"/>
                    <a:pt x="24" y="11"/>
                    <a:pt x="24" y="11"/>
                  </a:cubicBezTo>
                  <a:cubicBezTo>
                    <a:pt x="24" y="11"/>
                    <a:pt x="24" y="11"/>
                    <a:pt x="24" y="11"/>
                  </a:cubicBezTo>
                  <a:cubicBezTo>
                    <a:pt x="22" y="11"/>
                    <a:pt x="21" y="12"/>
                    <a:pt x="19" y="12"/>
                  </a:cubicBezTo>
                  <a:cubicBezTo>
                    <a:pt x="19" y="12"/>
                    <a:pt x="19" y="12"/>
                    <a:pt x="19" y="12"/>
                  </a:cubicBezTo>
                  <a:cubicBezTo>
                    <a:pt x="18" y="12"/>
                    <a:pt x="18" y="12"/>
                    <a:pt x="18" y="12"/>
                  </a:cubicBezTo>
                  <a:cubicBezTo>
                    <a:pt x="18" y="12"/>
                    <a:pt x="18" y="12"/>
                    <a:pt x="17" y="12"/>
                  </a:cubicBezTo>
                  <a:cubicBezTo>
                    <a:pt x="17" y="13"/>
                    <a:pt x="17" y="13"/>
                    <a:pt x="17" y="13"/>
                  </a:cubicBezTo>
                  <a:cubicBezTo>
                    <a:pt x="16" y="13"/>
                    <a:pt x="16" y="13"/>
                    <a:pt x="16" y="13"/>
                  </a:cubicBezTo>
                  <a:cubicBezTo>
                    <a:pt x="15" y="13"/>
                    <a:pt x="15" y="13"/>
                    <a:pt x="15" y="13"/>
                  </a:cubicBezTo>
                  <a:cubicBezTo>
                    <a:pt x="15" y="13"/>
                    <a:pt x="15" y="13"/>
                    <a:pt x="15" y="13"/>
                  </a:cubicBezTo>
                  <a:cubicBezTo>
                    <a:pt x="14" y="14"/>
                    <a:pt x="12" y="15"/>
                    <a:pt x="11" y="16"/>
                  </a:cubicBezTo>
                  <a:cubicBezTo>
                    <a:pt x="11" y="16"/>
                    <a:pt x="11" y="16"/>
                    <a:pt x="11" y="16"/>
                  </a:cubicBezTo>
                  <a:cubicBezTo>
                    <a:pt x="10" y="17"/>
                    <a:pt x="10" y="17"/>
                    <a:pt x="10" y="17"/>
                  </a:cubicBezTo>
                  <a:cubicBezTo>
                    <a:pt x="9" y="17"/>
                    <a:pt x="9" y="17"/>
                    <a:pt x="9" y="17"/>
                  </a:cubicBezTo>
                  <a:cubicBezTo>
                    <a:pt x="9" y="17"/>
                    <a:pt x="9" y="17"/>
                    <a:pt x="9" y="17"/>
                  </a:cubicBezTo>
                  <a:cubicBezTo>
                    <a:pt x="9" y="17"/>
                    <a:pt x="9" y="18"/>
                    <a:pt x="8" y="18"/>
                  </a:cubicBezTo>
                  <a:cubicBezTo>
                    <a:pt x="7" y="19"/>
                    <a:pt x="7" y="19"/>
                    <a:pt x="7" y="19"/>
                  </a:cubicBezTo>
                  <a:cubicBezTo>
                    <a:pt x="7" y="19"/>
                    <a:pt x="7" y="19"/>
                    <a:pt x="7" y="19"/>
                  </a:cubicBezTo>
                  <a:cubicBezTo>
                    <a:pt x="6" y="20"/>
                    <a:pt x="5" y="21"/>
                    <a:pt x="4" y="22"/>
                  </a:cubicBezTo>
                  <a:cubicBezTo>
                    <a:pt x="4" y="22"/>
                    <a:pt x="4" y="22"/>
                    <a:pt x="4" y="22"/>
                  </a:cubicBezTo>
                  <a:cubicBezTo>
                    <a:pt x="3" y="24"/>
                    <a:pt x="3" y="24"/>
                    <a:pt x="3" y="24"/>
                  </a:cubicBezTo>
                  <a:cubicBezTo>
                    <a:pt x="3" y="24"/>
                    <a:pt x="3" y="24"/>
                    <a:pt x="3" y="25"/>
                  </a:cubicBezTo>
                  <a:cubicBezTo>
                    <a:pt x="2" y="26"/>
                    <a:pt x="2" y="26"/>
                    <a:pt x="2" y="26"/>
                  </a:cubicBezTo>
                  <a:cubicBezTo>
                    <a:pt x="2" y="26"/>
                    <a:pt x="2" y="26"/>
                    <a:pt x="2" y="26"/>
                  </a:cubicBezTo>
                  <a:cubicBezTo>
                    <a:pt x="1" y="28"/>
                    <a:pt x="1" y="29"/>
                    <a:pt x="0" y="31"/>
                  </a:cubicBezTo>
                  <a:cubicBezTo>
                    <a:pt x="0" y="31"/>
                    <a:pt x="0" y="31"/>
                    <a:pt x="0" y="31"/>
                  </a:cubicBezTo>
                  <a:cubicBezTo>
                    <a:pt x="0" y="32"/>
                    <a:pt x="0" y="32"/>
                    <a:pt x="0" y="32"/>
                  </a:cubicBezTo>
                  <a:cubicBezTo>
                    <a:pt x="0" y="32"/>
                    <a:pt x="0" y="32"/>
                    <a:pt x="0" y="33"/>
                  </a:cubicBezTo>
                  <a:cubicBezTo>
                    <a:pt x="0" y="33"/>
                    <a:pt x="0" y="33"/>
                    <a:pt x="0" y="34"/>
                  </a:cubicBezTo>
                  <a:cubicBezTo>
                    <a:pt x="0" y="34"/>
                    <a:pt x="0" y="34"/>
                    <a:pt x="0" y="34"/>
                  </a:cubicBezTo>
                  <a:cubicBezTo>
                    <a:pt x="0" y="35"/>
                    <a:pt x="0" y="35"/>
                    <a:pt x="0" y="35"/>
                  </a:cubicBezTo>
                  <a:cubicBezTo>
                    <a:pt x="0" y="35"/>
                    <a:pt x="0" y="35"/>
                    <a:pt x="0" y="35"/>
                  </a:cubicBezTo>
                  <a:cubicBezTo>
                    <a:pt x="0" y="36"/>
                    <a:pt x="0" y="37"/>
                    <a:pt x="0" y="38"/>
                  </a:cubicBezTo>
                  <a:cubicBezTo>
                    <a:pt x="0" y="38"/>
                    <a:pt x="0" y="39"/>
                    <a:pt x="0" y="40"/>
                  </a:cubicBezTo>
                  <a:cubicBezTo>
                    <a:pt x="0" y="40"/>
                    <a:pt x="0" y="40"/>
                    <a:pt x="0" y="40"/>
                  </a:cubicBezTo>
                  <a:cubicBezTo>
                    <a:pt x="0" y="41"/>
                    <a:pt x="0" y="41"/>
                    <a:pt x="0" y="41"/>
                  </a:cubicBezTo>
                  <a:cubicBezTo>
                    <a:pt x="0" y="41"/>
                    <a:pt x="0" y="41"/>
                    <a:pt x="0" y="41"/>
                  </a:cubicBezTo>
                  <a:cubicBezTo>
                    <a:pt x="0" y="42"/>
                    <a:pt x="0" y="42"/>
                    <a:pt x="0" y="42"/>
                  </a:cubicBezTo>
                  <a:cubicBezTo>
                    <a:pt x="0" y="43"/>
                    <a:pt x="0" y="43"/>
                    <a:pt x="0" y="43"/>
                  </a:cubicBezTo>
                  <a:cubicBezTo>
                    <a:pt x="0" y="44"/>
                    <a:pt x="0" y="44"/>
                    <a:pt x="0" y="44"/>
                  </a:cubicBezTo>
                  <a:cubicBezTo>
                    <a:pt x="0" y="44"/>
                    <a:pt x="0" y="44"/>
                    <a:pt x="0" y="44"/>
                  </a:cubicBezTo>
                  <a:cubicBezTo>
                    <a:pt x="1" y="46"/>
                    <a:pt x="1" y="47"/>
                    <a:pt x="2" y="49"/>
                  </a:cubicBezTo>
                  <a:cubicBezTo>
                    <a:pt x="2" y="49"/>
                    <a:pt x="2" y="49"/>
                    <a:pt x="2" y="49"/>
                  </a:cubicBezTo>
                  <a:cubicBezTo>
                    <a:pt x="3" y="50"/>
                    <a:pt x="3" y="50"/>
                    <a:pt x="3" y="50"/>
                  </a:cubicBezTo>
                  <a:cubicBezTo>
                    <a:pt x="3" y="51"/>
                    <a:pt x="3" y="51"/>
                    <a:pt x="3" y="51"/>
                  </a:cubicBezTo>
                  <a:cubicBezTo>
                    <a:pt x="4" y="53"/>
                    <a:pt x="4" y="53"/>
                    <a:pt x="4" y="53"/>
                  </a:cubicBezTo>
                  <a:cubicBezTo>
                    <a:pt x="4" y="53"/>
                    <a:pt x="4" y="53"/>
                    <a:pt x="4" y="53"/>
                  </a:cubicBezTo>
                  <a:cubicBezTo>
                    <a:pt x="5" y="54"/>
                    <a:pt x="6" y="55"/>
                    <a:pt x="7" y="56"/>
                  </a:cubicBezTo>
                  <a:cubicBezTo>
                    <a:pt x="7" y="56"/>
                    <a:pt x="7" y="56"/>
                    <a:pt x="7" y="56"/>
                  </a:cubicBezTo>
                  <a:cubicBezTo>
                    <a:pt x="8" y="57"/>
                    <a:pt x="8" y="57"/>
                    <a:pt x="8" y="57"/>
                  </a:cubicBezTo>
                  <a:cubicBezTo>
                    <a:pt x="9" y="57"/>
                    <a:pt x="9" y="58"/>
                    <a:pt x="9" y="58"/>
                  </a:cubicBezTo>
                  <a:cubicBezTo>
                    <a:pt x="9" y="58"/>
                    <a:pt x="9" y="58"/>
                    <a:pt x="9" y="58"/>
                  </a:cubicBezTo>
                  <a:cubicBezTo>
                    <a:pt x="9" y="58"/>
                    <a:pt x="10" y="58"/>
                    <a:pt x="10" y="58"/>
                  </a:cubicBezTo>
                  <a:cubicBezTo>
                    <a:pt x="11" y="59"/>
                    <a:pt x="11" y="59"/>
                    <a:pt x="11" y="59"/>
                  </a:cubicBezTo>
                  <a:cubicBezTo>
                    <a:pt x="11" y="59"/>
                    <a:pt x="11" y="59"/>
                    <a:pt x="11" y="59"/>
                  </a:cubicBezTo>
                  <a:cubicBezTo>
                    <a:pt x="12" y="60"/>
                    <a:pt x="14" y="61"/>
                    <a:pt x="15" y="62"/>
                  </a:cubicBezTo>
                  <a:cubicBezTo>
                    <a:pt x="15" y="62"/>
                    <a:pt x="15" y="62"/>
                    <a:pt x="15" y="62"/>
                  </a:cubicBezTo>
                  <a:cubicBezTo>
                    <a:pt x="16" y="62"/>
                    <a:pt x="16" y="62"/>
                    <a:pt x="16" y="62"/>
                  </a:cubicBezTo>
                  <a:cubicBezTo>
                    <a:pt x="16" y="62"/>
                    <a:pt x="16" y="62"/>
                    <a:pt x="17" y="62"/>
                  </a:cubicBezTo>
                  <a:cubicBezTo>
                    <a:pt x="17" y="62"/>
                    <a:pt x="17" y="62"/>
                    <a:pt x="17" y="63"/>
                  </a:cubicBezTo>
                  <a:cubicBezTo>
                    <a:pt x="18" y="63"/>
                    <a:pt x="18" y="63"/>
                    <a:pt x="18" y="63"/>
                  </a:cubicBezTo>
                  <a:cubicBezTo>
                    <a:pt x="19" y="63"/>
                    <a:pt x="19" y="63"/>
                    <a:pt x="19" y="63"/>
                  </a:cubicBezTo>
                  <a:cubicBezTo>
                    <a:pt x="19" y="63"/>
                    <a:pt x="19" y="63"/>
                    <a:pt x="19" y="63"/>
                  </a:cubicBezTo>
                  <a:cubicBezTo>
                    <a:pt x="21" y="63"/>
                    <a:pt x="22" y="64"/>
                    <a:pt x="24" y="64"/>
                  </a:cubicBezTo>
                  <a:cubicBezTo>
                    <a:pt x="24" y="64"/>
                    <a:pt x="24" y="64"/>
                    <a:pt x="24" y="64"/>
                  </a:cubicBezTo>
                  <a:cubicBezTo>
                    <a:pt x="25" y="64"/>
                    <a:pt x="25" y="64"/>
                    <a:pt x="25" y="64"/>
                  </a:cubicBezTo>
                  <a:cubicBezTo>
                    <a:pt x="25" y="64"/>
                    <a:pt x="25" y="64"/>
                    <a:pt x="25" y="64"/>
                  </a:cubicBezTo>
                  <a:cubicBezTo>
                    <a:pt x="26" y="64"/>
                    <a:pt x="26" y="64"/>
                    <a:pt x="26" y="64"/>
                  </a:cubicBezTo>
                  <a:cubicBezTo>
                    <a:pt x="26" y="64"/>
                    <a:pt x="26" y="64"/>
                    <a:pt x="26" y="64"/>
                  </a:cubicBezTo>
                  <a:cubicBezTo>
                    <a:pt x="26" y="64"/>
                    <a:pt x="26" y="64"/>
                    <a:pt x="27" y="64"/>
                  </a:cubicBezTo>
                  <a:cubicBezTo>
                    <a:pt x="27" y="64"/>
                    <a:pt x="27" y="64"/>
                    <a:pt x="27" y="64"/>
                  </a:cubicBezTo>
                  <a:cubicBezTo>
                    <a:pt x="27" y="64"/>
                    <a:pt x="27" y="64"/>
                    <a:pt x="27" y="64"/>
                  </a:cubicBezTo>
                  <a:cubicBezTo>
                    <a:pt x="28" y="64"/>
                    <a:pt x="28" y="64"/>
                    <a:pt x="28" y="64"/>
                  </a:cubicBezTo>
                  <a:cubicBezTo>
                    <a:pt x="28" y="64"/>
                    <a:pt x="28" y="64"/>
                    <a:pt x="28" y="64"/>
                  </a:cubicBezTo>
                  <a:cubicBezTo>
                    <a:pt x="30" y="64"/>
                    <a:pt x="32" y="63"/>
                    <a:pt x="33" y="63"/>
                  </a:cubicBezTo>
                  <a:cubicBezTo>
                    <a:pt x="33" y="63"/>
                    <a:pt x="33" y="63"/>
                    <a:pt x="33" y="63"/>
                  </a:cubicBezTo>
                  <a:cubicBezTo>
                    <a:pt x="34" y="63"/>
                    <a:pt x="34" y="63"/>
                    <a:pt x="34" y="63"/>
                  </a:cubicBezTo>
                  <a:cubicBezTo>
                    <a:pt x="35" y="63"/>
                    <a:pt x="35" y="63"/>
                    <a:pt x="35" y="63"/>
                  </a:cubicBezTo>
                  <a:cubicBezTo>
                    <a:pt x="35" y="62"/>
                    <a:pt x="35" y="62"/>
                    <a:pt x="36" y="62"/>
                  </a:cubicBezTo>
                  <a:cubicBezTo>
                    <a:pt x="36" y="62"/>
                    <a:pt x="36" y="62"/>
                    <a:pt x="36" y="62"/>
                  </a:cubicBezTo>
                  <a:cubicBezTo>
                    <a:pt x="37" y="62"/>
                    <a:pt x="37" y="62"/>
                    <a:pt x="37" y="62"/>
                  </a:cubicBezTo>
                  <a:cubicBezTo>
                    <a:pt x="37" y="62"/>
                    <a:pt x="37" y="62"/>
                    <a:pt x="37" y="62"/>
                  </a:cubicBezTo>
                  <a:cubicBezTo>
                    <a:pt x="39" y="61"/>
                    <a:pt x="40" y="60"/>
                    <a:pt x="41" y="59"/>
                  </a:cubicBezTo>
                  <a:cubicBezTo>
                    <a:pt x="41" y="59"/>
                    <a:pt x="41" y="59"/>
                    <a:pt x="41" y="59"/>
                  </a:cubicBezTo>
                  <a:cubicBezTo>
                    <a:pt x="43" y="58"/>
                    <a:pt x="43" y="58"/>
                    <a:pt x="43" y="58"/>
                  </a:cubicBezTo>
                  <a:cubicBezTo>
                    <a:pt x="43" y="58"/>
                    <a:pt x="43" y="58"/>
                    <a:pt x="43" y="58"/>
                  </a:cubicBezTo>
                  <a:cubicBezTo>
                    <a:pt x="43" y="58"/>
                    <a:pt x="43" y="58"/>
                    <a:pt x="43" y="58"/>
                  </a:cubicBezTo>
                  <a:cubicBezTo>
                    <a:pt x="43" y="58"/>
                    <a:pt x="43" y="57"/>
                    <a:pt x="44" y="57"/>
                  </a:cubicBezTo>
                  <a:cubicBezTo>
                    <a:pt x="45" y="56"/>
                    <a:pt x="45" y="56"/>
                    <a:pt x="45" y="56"/>
                  </a:cubicBezTo>
                  <a:cubicBezTo>
                    <a:pt x="45" y="56"/>
                    <a:pt x="45" y="56"/>
                    <a:pt x="45" y="56"/>
                  </a:cubicBezTo>
                  <a:cubicBezTo>
                    <a:pt x="46" y="55"/>
                    <a:pt x="47" y="54"/>
                    <a:pt x="48" y="53"/>
                  </a:cubicBezTo>
                  <a:cubicBezTo>
                    <a:pt x="48" y="53"/>
                    <a:pt x="48" y="53"/>
                    <a:pt x="48" y="53"/>
                  </a:cubicBezTo>
                  <a:cubicBezTo>
                    <a:pt x="49" y="51"/>
                    <a:pt x="49" y="51"/>
                    <a:pt x="49" y="51"/>
                  </a:cubicBezTo>
                  <a:cubicBezTo>
                    <a:pt x="49" y="51"/>
                    <a:pt x="49" y="51"/>
                    <a:pt x="49" y="50"/>
                  </a:cubicBezTo>
                  <a:cubicBezTo>
                    <a:pt x="50" y="49"/>
                    <a:pt x="50" y="49"/>
                    <a:pt x="50" y="49"/>
                  </a:cubicBezTo>
                  <a:cubicBezTo>
                    <a:pt x="50" y="49"/>
                    <a:pt x="50" y="49"/>
                    <a:pt x="50" y="49"/>
                  </a:cubicBezTo>
                  <a:cubicBezTo>
                    <a:pt x="51" y="47"/>
                    <a:pt x="51" y="46"/>
                    <a:pt x="52" y="44"/>
                  </a:cubicBezTo>
                  <a:cubicBezTo>
                    <a:pt x="52" y="44"/>
                    <a:pt x="52" y="44"/>
                    <a:pt x="52" y="44"/>
                  </a:cubicBezTo>
                  <a:cubicBezTo>
                    <a:pt x="52" y="43"/>
                    <a:pt x="52" y="43"/>
                    <a:pt x="52" y="43"/>
                  </a:cubicBezTo>
                  <a:cubicBezTo>
                    <a:pt x="52" y="43"/>
                    <a:pt x="52" y="42"/>
                    <a:pt x="52" y="42"/>
                  </a:cubicBezTo>
                  <a:cubicBezTo>
                    <a:pt x="52" y="42"/>
                    <a:pt x="52" y="42"/>
                    <a:pt x="52" y="41"/>
                  </a:cubicBezTo>
                  <a:cubicBezTo>
                    <a:pt x="52" y="41"/>
                    <a:pt x="52" y="41"/>
                    <a:pt x="52" y="41"/>
                  </a:cubicBezTo>
                  <a:cubicBezTo>
                    <a:pt x="52" y="40"/>
                    <a:pt x="52" y="40"/>
                    <a:pt x="52" y="40"/>
                  </a:cubicBezTo>
                  <a:cubicBezTo>
                    <a:pt x="52" y="40"/>
                    <a:pt x="52" y="40"/>
                    <a:pt x="52" y="40"/>
                  </a:cubicBezTo>
                  <a:cubicBezTo>
                    <a:pt x="53" y="39"/>
                    <a:pt x="53" y="38"/>
                    <a:pt x="53" y="38"/>
                  </a:cubicBezTo>
                  <a:cubicBezTo>
                    <a:pt x="53" y="37"/>
                    <a:pt x="53" y="36"/>
                    <a:pt x="52" y="35"/>
                  </a:cubicBezTo>
                  <a:close/>
                  <a:moveTo>
                    <a:pt x="3" y="38"/>
                  </a:moveTo>
                  <a:cubicBezTo>
                    <a:pt x="3" y="37"/>
                    <a:pt x="3" y="36"/>
                    <a:pt x="3" y="36"/>
                  </a:cubicBezTo>
                  <a:cubicBezTo>
                    <a:pt x="8" y="37"/>
                    <a:pt x="8" y="37"/>
                    <a:pt x="8" y="37"/>
                  </a:cubicBezTo>
                  <a:cubicBezTo>
                    <a:pt x="8" y="37"/>
                    <a:pt x="8" y="37"/>
                    <a:pt x="8" y="38"/>
                  </a:cubicBezTo>
                  <a:cubicBezTo>
                    <a:pt x="8" y="38"/>
                    <a:pt x="8" y="38"/>
                    <a:pt x="8" y="38"/>
                  </a:cubicBezTo>
                  <a:cubicBezTo>
                    <a:pt x="3" y="39"/>
                    <a:pt x="3" y="39"/>
                    <a:pt x="3" y="39"/>
                  </a:cubicBezTo>
                  <a:cubicBezTo>
                    <a:pt x="3" y="39"/>
                    <a:pt x="3" y="38"/>
                    <a:pt x="3" y="38"/>
                  </a:cubicBezTo>
                  <a:close/>
                  <a:moveTo>
                    <a:pt x="50" y="38"/>
                  </a:moveTo>
                  <a:cubicBezTo>
                    <a:pt x="50" y="38"/>
                    <a:pt x="50" y="39"/>
                    <a:pt x="49" y="39"/>
                  </a:cubicBezTo>
                  <a:cubicBezTo>
                    <a:pt x="44" y="38"/>
                    <a:pt x="44" y="38"/>
                    <a:pt x="44" y="38"/>
                  </a:cubicBezTo>
                  <a:cubicBezTo>
                    <a:pt x="44" y="38"/>
                    <a:pt x="44" y="38"/>
                    <a:pt x="44" y="38"/>
                  </a:cubicBezTo>
                  <a:cubicBezTo>
                    <a:pt x="44" y="37"/>
                    <a:pt x="44" y="37"/>
                    <a:pt x="44" y="37"/>
                  </a:cubicBezTo>
                  <a:cubicBezTo>
                    <a:pt x="49" y="36"/>
                    <a:pt x="49" y="36"/>
                    <a:pt x="49" y="36"/>
                  </a:cubicBezTo>
                  <a:cubicBezTo>
                    <a:pt x="50" y="36"/>
                    <a:pt x="50" y="37"/>
                    <a:pt x="50" y="38"/>
                  </a:cubicBezTo>
                  <a:close/>
                  <a:moveTo>
                    <a:pt x="43" y="32"/>
                  </a:moveTo>
                  <a:cubicBezTo>
                    <a:pt x="43" y="32"/>
                    <a:pt x="43" y="31"/>
                    <a:pt x="43" y="30"/>
                  </a:cubicBezTo>
                  <a:cubicBezTo>
                    <a:pt x="47" y="28"/>
                    <a:pt x="47" y="28"/>
                    <a:pt x="47" y="28"/>
                  </a:cubicBezTo>
                  <a:cubicBezTo>
                    <a:pt x="48" y="29"/>
                    <a:pt x="48" y="30"/>
                    <a:pt x="49" y="31"/>
                  </a:cubicBezTo>
                  <a:lnTo>
                    <a:pt x="43" y="32"/>
                  </a:lnTo>
                  <a:close/>
                  <a:moveTo>
                    <a:pt x="19" y="24"/>
                  </a:moveTo>
                  <a:cubicBezTo>
                    <a:pt x="21" y="23"/>
                    <a:pt x="24" y="22"/>
                    <a:pt x="26" y="22"/>
                  </a:cubicBezTo>
                  <a:cubicBezTo>
                    <a:pt x="29" y="22"/>
                    <a:pt x="31" y="23"/>
                    <a:pt x="33" y="24"/>
                  </a:cubicBezTo>
                  <a:cubicBezTo>
                    <a:pt x="38" y="27"/>
                    <a:pt x="41" y="32"/>
                    <a:pt x="41" y="38"/>
                  </a:cubicBezTo>
                  <a:cubicBezTo>
                    <a:pt x="41" y="46"/>
                    <a:pt x="34" y="53"/>
                    <a:pt x="26" y="53"/>
                  </a:cubicBezTo>
                  <a:cubicBezTo>
                    <a:pt x="18" y="53"/>
                    <a:pt x="11" y="46"/>
                    <a:pt x="11" y="38"/>
                  </a:cubicBezTo>
                  <a:cubicBezTo>
                    <a:pt x="11" y="32"/>
                    <a:pt x="14" y="27"/>
                    <a:pt x="19" y="24"/>
                  </a:cubicBezTo>
                  <a:close/>
                  <a:moveTo>
                    <a:pt x="41" y="27"/>
                  </a:moveTo>
                  <a:cubicBezTo>
                    <a:pt x="40" y="26"/>
                    <a:pt x="40" y="26"/>
                    <a:pt x="39" y="25"/>
                  </a:cubicBezTo>
                  <a:cubicBezTo>
                    <a:pt x="43" y="21"/>
                    <a:pt x="43" y="21"/>
                    <a:pt x="43" y="21"/>
                  </a:cubicBezTo>
                  <a:cubicBezTo>
                    <a:pt x="44" y="22"/>
                    <a:pt x="44" y="23"/>
                    <a:pt x="45" y="24"/>
                  </a:cubicBezTo>
                  <a:lnTo>
                    <a:pt x="41" y="27"/>
                  </a:lnTo>
                  <a:close/>
                  <a:moveTo>
                    <a:pt x="36" y="22"/>
                  </a:moveTo>
                  <a:cubicBezTo>
                    <a:pt x="36" y="22"/>
                    <a:pt x="35" y="22"/>
                    <a:pt x="35" y="21"/>
                  </a:cubicBezTo>
                  <a:cubicBezTo>
                    <a:pt x="34" y="21"/>
                    <a:pt x="34" y="21"/>
                    <a:pt x="34" y="21"/>
                  </a:cubicBezTo>
                  <a:cubicBezTo>
                    <a:pt x="36" y="16"/>
                    <a:pt x="36" y="16"/>
                    <a:pt x="36" y="16"/>
                  </a:cubicBezTo>
                  <a:cubicBezTo>
                    <a:pt x="37" y="17"/>
                    <a:pt x="38" y="17"/>
                    <a:pt x="39" y="18"/>
                  </a:cubicBezTo>
                  <a:lnTo>
                    <a:pt x="36" y="22"/>
                  </a:lnTo>
                  <a:close/>
                  <a:moveTo>
                    <a:pt x="31" y="19"/>
                  </a:moveTo>
                  <a:cubicBezTo>
                    <a:pt x="28" y="16"/>
                    <a:pt x="28" y="16"/>
                    <a:pt x="28" y="16"/>
                  </a:cubicBezTo>
                  <a:cubicBezTo>
                    <a:pt x="28" y="14"/>
                    <a:pt x="28" y="14"/>
                    <a:pt x="28" y="14"/>
                  </a:cubicBezTo>
                  <a:cubicBezTo>
                    <a:pt x="30" y="14"/>
                    <a:pt x="31" y="14"/>
                    <a:pt x="32" y="15"/>
                  </a:cubicBezTo>
                  <a:lnTo>
                    <a:pt x="31" y="19"/>
                  </a:lnTo>
                  <a:close/>
                  <a:moveTo>
                    <a:pt x="24" y="16"/>
                  </a:moveTo>
                  <a:cubicBezTo>
                    <a:pt x="22" y="19"/>
                    <a:pt x="22" y="19"/>
                    <a:pt x="22" y="19"/>
                  </a:cubicBezTo>
                  <a:cubicBezTo>
                    <a:pt x="20" y="15"/>
                    <a:pt x="20" y="15"/>
                    <a:pt x="20" y="15"/>
                  </a:cubicBezTo>
                  <a:cubicBezTo>
                    <a:pt x="21" y="14"/>
                    <a:pt x="23" y="14"/>
                    <a:pt x="24" y="14"/>
                  </a:cubicBezTo>
                  <a:lnTo>
                    <a:pt x="24" y="16"/>
                  </a:lnTo>
                  <a:close/>
                  <a:moveTo>
                    <a:pt x="18" y="21"/>
                  </a:moveTo>
                  <a:cubicBezTo>
                    <a:pt x="18" y="21"/>
                    <a:pt x="18" y="21"/>
                    <a:pt x="18" y="21"/>
                  </a:cubicBezTo>
                  <a:cubicBezTo>
                    <a:pt x="17" y="22"/>
                    <a:pt x="17" y="22"/>
                    <a:pt x="16" y="22"/>
                  </a:cubicBezTo>
                  <a:cubicBezTo>
                    <a:pt x="13" y="18"/>
                    <a:pt x="13" y="18"/>
                    <a:pt x="13" y="18"/>
                  </a:cubicBezTo>
                  <a:cubicBezTo>
                    <a:pt x="14" y="17"/>
                    <a:pt x="15" y="17"/>
                    <a:pt x="16" y="16"/>
                  </a:cubicBezTo>
                  <a:lnTo>
                    <a:pt x="18" y="21"/>
                  </a:lnTo>
                  <a:close/>
                  <a:moveTo>
                    <a:pt x="13" y="25"/>
                  </a:moveTo>
                  <a:cubicBezTo>
                    <a:pt x="12" y="26"/>
                    <a:pt x="12" y="26"/>
                    <a:pt x="12" y="27"/>
                  </a:cubicBezTo>
                  <a:cubicBezTo>
                    <a:pt x="7" y="24"/>
                    <a:pt x="7" y="24"/>
                    <a:pt x="7" y="24"/>
                  </a:cubicBezTo>
                  <a:cubicBezTo>
                    <a:pt x="8" y="23"/>
                    <a:pt x="8" y="22"/>
                    <a:pt x="9" y="21"/>
                  </a:cubicBezTo>
                  <a:lnTo>
                    <a:pt x="13" y="25"/>
                  </a:lnTo>
                  <a:close/>
                  <a:moveTo>
                    <a:pt x="9" y="30"/>
                  </a:moveTo>
                  <a:cubicBezTo>
                    <a:pt x="9" y="31"/>
                    <a:pt x="9" y="32"/>
                    <a:pt x="9" y="32"/>
                  </a:cubicBezTo>
                  <a:cubicBezTo>
                    <a:pt x="3" y="31"/>
                    <a:pt x="3" y="31"/>
                    <a:pt x="3" y="31"/>
                  </a:cubicBezTo>
                  <a:cubicBezTo>
                    <a:pt x="4" y="30"/>
                    <a:pt x="4" y="29"/>
                    <a:pt x="5" y="28"/>
                  </a:cubicBezTo>
                  <a:lnTo>
                    <a:pt x="9" y="30"/>
                  </a:lnTo>
                  <a:close/>
                  <a:moveTo>
                    <a:pt x="9" y="43"/>
                  </a:moveTo>
                  <a:cubicBezTo>
                    <a:pt x="9" y="43"/>
                    <a:pt x="9" y="44"/>
                    <a:pt x="9" y="45"/>
                  </a:cubicBezTo>
                  <a:cubicBezTo>
                    <a:pt x="5" y="47"/>
                    <a:pt x="5" y="47"/>
                    <a:pt x="5" y="47"/>
                  </a:cubicBezTo>
                  <a:cubicBezTo>
                    <a:pt x="4" y="46"/>
                    <a:pt x="4" y="45"/>
                    <a:pt x="3" y="44"/>
                  </a:cubicBezTo>
                  <a:lnTo>
                    <a:pt x="9" y="43"/>
                  </a:lnTo>
                  <a:close/>
                  <a:moveTo>
                    <a:pt x="12" y="48"/>
                  </a:moveTo>
                  <a:cubicBezTo>
                    <a:pt x="12" y="49"/>
                    <a:pt x="12" y="49"/>
                    <a:pt x="13" y="50"/>
                  </a:cubicBezTo>
                  <a:cubicBezTo>
                    <a:pt x="9" y="54"/>
                    <a:pt x="9" y="54"/>
                    <a:pt x="9" y="54"/>
                  </a:cubicBezTo>
                  <a:cubicBezTo>
                    <a:pt x="8" y="53"/>
                    <a:pt x="8" y="52"/>
                    <a:pt x="7" y="51"/>
                  </a:cubicBezTo>
                  <a:lnTo>
                    <a:pt x="12" y="48"/>
                  </a:lnTo>
                  <a:close/>
                  <a:moveTo>
                    <a:pt x="16" y="53"/>
                  </a:moveTo>
                  <a:cubicBezTo>
                    <a:pt x="17" y="53"/>
                    <a:pt x="17" y="53"/>
                    <a:pt x="18" y="54"/>
                  </a:cubicBezTo>
                  <a:cubicBezTo>
                    <a:pt x="16" y="59"/>
                    <a:pt x="16" y="59"/>
                    <a:pt x="16" y="59"/>
                  </a:cubicBezTo>
                  <a:cubicBezTo>
                    <a:pt x="15" y="58"/>
                    <a:pt x="14" y="58"/>
                    <a:pt x="13" y="57"/>
                  </a:cubicBezTo>
                  <a:lnTo>
                    <a:pt x="16" y="53"/>
                  </a:lnTo>
                  <a:close/>
                  <a:moveTo>
                    <a:pt x="22" y="55"/>
                  </a:moveTo>
                  <a:cubicBezTo>
                    <a:pt x="23" y="55"/>
                    <a:pt x="23" y="55"/>
                    <a:pt x="24" y="56"/>
                  </a:cubicBezTo>
                  <a:cubicBezTo>
                    <a:pt x="24" y="61"/>
                    <a:pt x="24" y="61"/>
                    <a:pt x="24" y="61"/>
                  </a:cubicBezTo>
                  <a:cubicBezTo>
                    <a:pt x="23" y="61"/>
                    <a:pt x="21" y="61"/>
                    <a:pt x="20" y="60"/>
                  </a:cubicBezTo>
                  <a:lnTo>
                    <a:pt x="22" y="55"/>
                  </a:lnTo>
                  <a:close/>
                  <a:moveTo>
                    <a:pt x="28" y="56"/>
                  </a:moveTo>
                  <a:cubicBezTo>
                    <a:pt x="29" y="55"/>
                    <a:pt x="30" y="55"/>
                    <a:pt x="30" y="55"/>
                  </a:cubicBezTo>
                  <a:cubicBezTo>
                    <a:pt x="32" y="60"/>
                    <a:pt x="32" y="60"/>
                    <a:pt x="32" y="60"/>
                  </a:cubicBezTo>
                  <a:cubicBezTo>
                    <a:pt x="31" y="61"/>
                    <a:pt x="30" y="61"/>
                    <a:pt x="28" y="61"/>
                  </a:cubicBezTo>
                  <a:lnTo>
                    <a:pt x="28" y="56"/>
                  </a:lnTo>
                  <a:close/>
                  <a:moveTo>
                    <a:pt x="34" y="54"/>
                  </a:moveTo>
                  <a:cubicBezTo>
                    <a:pt x="35" y="53"/>
                    <a:pt x="35" y="53"/>
                    <a:pt x="36" y="53"/>
                  </a:cubicBezTo>
                  <a:cubicBezTo>
                    <a:pt x="39" y="57"/>
                    <a:pt x="39" y="57"/>
                    <a:pt x="39" y="57"/>
                  </a:cubicBezTo>
                  <a:cubicBezTo>
                    <a:pt x="38" y="58"/>
                    <a:pt x="37" y="58"/>
                    <a:pt x="36" y="59"/>
                  </a:cubicBezTo>
                  <a:lnTo>
                    <a:pt x="34" y="54"/>
                  </a:lnTo>
                  <a:close/>
                  <a:moveTo>
                    <a:pt x="39" y="50"/>
                  </a:moveTo>
                  <a:cubicBezTo>
                    <a:pt x="40" y="49"/>
                    <a:pt x="40" y="49"/>
                    <a:pt x="41" y="48"/>
                  </a:cubicBezTo>
                  <a:cubicBezTo>
                    <a:pt x="45" y="51"/>
                    <a:pt x="45" y="51"/>
                    <a:pt x="45" y="51"/>
                  </a:cubicBezTo>
                  <a:cubicBezTo>
                    <a:pt x="44" y="52"/>
                    <a:pt x="44" y="53"/>
                    <a:pt x="43" y="54"/>
                  </a:cubicBezTo>
                  <a:lnTo>
                    <a:pt x="39" y="50"/>
                  </a:lnTo>
                  <a:close/>
                  <a:moveTo>
                    <a:pt x="43" y="45"/>
                  </a:moveTo>
                  <a:cubicBezTo>
                    <a:pt x="43" y="44"/>
                    <a:pt x="43" y="43"/>
                    <a:pt x="43" y="43"/>
                  </a:cubicBezTo>
                  <a:cubicBezTo>
                    <a:pt x="49" y="44"/>
                    <a:pt x="49" y="44"/>
                    <a:pt x="49" y="44"/>
                  </a:cubicBezTo>
                  <a:cubicBezTo>
                    <a:pt x="48" y="45"/>
                    <a:pt x="48" y="46"/>
                    <a:pt x="47" y="47"/>
                  </a:cubicBezTo>
                  <a:lnTo>
                    <a:pt x="43" y="45"/>
                  </a:lnTo>
                  <a:close/>
                </a:path>
              </a:pathLst>
            </a:custGeom>
            <a:solidFill>
              <a:schemeClr val="accent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2011</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71" name="组合 170"/>
          <p:cNvGrpSpPr/>
          <p:nvPr/>
        </p:nvGrpSpPr>
        <p:grpSpPr bwMode="auto">
          <a:xfrm>
            <a:off x="4282640" y="1803095"/>
            <a:ext cx="802082" cy="1011530"/>
            <a:chOff x="3614192" y="1127253"/>
            <a:chExt cx="1229333" cy="1339252"/>
          </a:xfrm>
        </p:grpSpPr>
        <p:sp>
          <p:nvSpPr>
            <p:cNvPr id="172" name="Freeform 6"/>
            <p:cNvSpPr/>
            <p:nvPr/>
          </p:nvSpPr>
          <p:spPr bwMode="auto">
            <a:xfrm>
              <a:off x="3614192" y="1958732"/>
              <a:ext cx="1059387" cy="507773"/>
            </a:xfrm>
            <a:custGeom>
              <a:avLst/>
              <a:gdLst>
                <a:gd name="T0" fmla="*/ 247 w 280"/>
                <a:gd name="T1" fmla="*/ 134 h 134"/>
                <a:gd name="T2" fmla="*/ 280 w 280"/>
                <a:gd name="T3" fmla="*/ 90 h 134"/>
                <a:gd name="T4" fmla="*/ 0 w 280"/>
                <a:gd name="T5" fmla="*/ 13 h 134"/>
                <a:gd name="T6" fmla="*/ 7 w 280"/>
                <a:gd name="T7" fmla="*/ 68 h 134"/>
                <a:gd name="T8" fmla="*/ 247 w 280"/>
                <a:gd name="T9" fmla="*/ 134 h 134"/>
              </a:gdLst>
              <a:ahLst/>
              <a:cxnLst>
                <a:cxn ang="0">
                  <a:pos x="T0" y="T1"/>
                </a:cxn>
                <a:cxn ang="0">
                  <a:pos x="T2" y="T3"/>
                </a:cxn>
                <a:cxn ang="0">
                  <a:pos x="T4" y="T5"/>
                </a:cxn>
                <a:cxn ang="0">
                  <a:pos x="T6" y="T7"/>
                </a:cxn>
                <a:cxn ang="0">
                  <a:pos x="T8" y="T9"/>
                </a:cxn>
              </a:cxnLst>
              <a:rect l="0" t="0" r="r" b="b"/>
              <a:pathLst>
                <a:path w="280" h="134">
                  <a:moveTo>
                    <a:pt x="247" y="134"/>
                  </a:moveTo>
                  <a:cubicBezTo>
                    <a:pt x="280" y="90"/>
                    <a:pt x="280" y="90"/>
                    <a:pt x="280" y="90"/>
                  </a:cubicBezTo>
                  <a:cubicBezTo>
                    <a:pt x="204" y="31"/>
                    <a:pt x="104" y="0"/>
                    <a:pt x="0" y="13"/>
                  </a:cubicBezTo>
                  <a:cubicBezTo>
                    <a:pt x="7" y="68"/>
                    <a:pt x="7" y="68"/>
                    <a:pt x="7" y="68"/>
                  </a:cubicBezTo>
                  <a:cubicBezTo>
                    <a:pt x="96" y="57"/>
                    <a:pt x="181" y="83"/>
                    <a:pt x="247" y="134"/>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73" name="Freeform 24"/>
            <p:cNvSpPr/>
            <p:nvPr/>
          </p:nvSpPr>
          <p:spPr bwMode="auto">
            <a:xfrm>
              <a:off x="3688842" y="1127253"/>
              <a:ext cx="1154683" cy="1153598"/>
            </a:xfrm>
            <a:custGeom>
              <a:avLst/>
              <a:gdLst>
                <a:gd name="T0" fmla="*/ 116 w 305"/>
                <a:gd name="T1" fmla="*/ 285 h 305"/>
                <a:gd name="T2" fmla="*/ 285 w 305"/>
                <a:gd name="T3" fmla="*/ 189 h 305"/>
                <a:gd name="T4" fmla="*/ 189 w 305"/>
                <a:gd name="T5" fmla="*/ 20 h 305"/>
                <a:gd name="T6" fmla="*/ 20 w 305"/>
                <a:gd name="T7" fmla="*/ 116 h 305"/>
                <a:gd name="T8" fmla="*/ 116 w 305"/>
                <a:gd name="T9" fmla="*/ 285 h 305"/>
              </a:gdLst>
              <a:ahLst/>
              <a:cxnLst>
                <a:cxn ang="0">
                  <a:pos x="T0" y="T1"/>
                </a:cxn>
                <a:cxn ang="0">
                  <a:pos x="T2" y="T3"/>
                </a:cxn>
                <a:cxn ang="0">
                  <a:pos x="T4" y="T5"/>
                </a:cxn>
                <a:cxn ang="0">
                  <a:pos x="T6" y="T7"/>
                </a:cxn>
                <a:cxn ang="0">
                  <a:pos x="T8" y="T9"/>
                </a:cxn>
              </a:cxnLst>
              <a:rect l="0" t="0" r="r" b="b"/>
              <a:pathLst>
                <a:path w="305" h="305">
                  <a:moveTo>
                    <a:pt x="116" y="285"/>
                  </a:moveTo>
                  <a:cubicBezTo>
                    <a:pt x="189" y="305"/>
                    <a:pt x="265" y="262"/>
                    <a:pt x="285" y="189"/>
                  </a:cubicBezTo>
                  <a:cubicBezTo>
                    <a:pt x="305" y="116"/>
                    <a:pt x="262" y="40"/>
                    <a:pt x="189" y="20"/>
                  </a:cubicBezTo>
                  <a:cubicBezTo>
                    <a:pt x="116" y="0"/>
                    <a:pt x="40" y="43"/>
                    <a:pt x="20" y="116"/>
                  </a:cubicBezTo>
                  <a:cubicBezTo>
                    <a:pt x="0" y="189"/>
                    <a:pt x="43" y="264"/>
                    <a:pt x="116" y="285"/>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74" name="Freeform 25"/>
            <p:cNvSpPr/>
            <p:nvPr/>
          </p:nvSpPr>
          <p:spPr bwMode="auto">
            <a:xfrm>
              <a:off x="3773021" y="1220874"/>
              <a:ext cx="987914" cy="961596"/>
            </a:xfrm>
            <a:custGeom>
              <a:avLst/>
              <a:gdLst>
                <a:gd name="T0" fmla="*/ 146 w 261"/>
                <a:gd name="T1" fmla="*/ 252 h 254"/>
                <a:gd name="T2" fmla="*/ 97 w 261"/>
                <a:gd name="T3" fmla="*/ 249 h 254"/>
                <a:gd name="T4" fmla="*/ 21 w 261"/>
                <a:gd name="T5" fmla="*/ 189 h 254"/>
                <a:gd name="T6" fmla="*/ 9 w 261"/>
                <a:gd name="T7" fmla="*/ 94 h 254"/>
                <a:gd name="T8" fmla="*/ 115 w 261"/>
                <a:gd name="T9" fmla="*/ 2 h 254"/>
                <a:gd name="T10" fmla="*/ 164 w 261"/>
                <a:gd name="T11" fmla="*/ 6 h 254"/>
                <a:gd name="T12" fmla="*/ 240 w 261"/>
                <a:gd name="T13" fmla="*/ 65 h 254"/>
                <a:gd name="T14" fmla="*/ 252 w 261"/>
                <a:gd name="T15" fmla="*/ 161 h 254"/>
                <a:gd name="T16" fmla="*/ 146 w 261"/>
                <a:gd name="T17" fmla="*/ 252 h 254"/>
                <a:gd name="T18" fmla="*/ 146 w 261"/>
                <a:gd name="T19" fmla="*/ 2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4">
                  <a:moveTo>
                    <a:pt x="146" y="252"/>
                  </a:moveTo>
                  <a:cubicBezTo>
                    <a:pt x="130" y="254"/>
                    <a:pt x="113" y="253"/>
                    <a:pt x="97" y="249"/>
                  </a:cubicBezTo>
                  <a:cubicBezTo>
                    <a:pt x="65" y="240"/>
                    <a:pt x="38" y="219"/>
                    <a:pt x="21" y="189"/>
                  </a:cubicBezTo>
                  <a:cubicBezTo>
                    <a:pt x="5" y="160"/>
                    <a:pt x="0" y="126"/>
                    <a:pt x="9" y="94"/>
                  </a:cubicBezTo>
                  <a:cubicBezTo>
                    <a:pt x="23" y="44"/>
                    <a:pt x="64" y="9"/>
                    <a:pt x="115" y="2"/>
                  </a:cubicBezTo>
                  <a:cubicBezTo>
                    <a:pt x="132" y="0"/>
                    <a:pt x="148" y="1"/>
                    <a:pt x="164" y="6"/>
                  </a:cubicBezTo>
                  <a:cubicBezTo>
                    <a:pt x="196" y="15"/>
                    <a:pt x="223" y="36"/>
                    <a:pt x="240" y="65"/>
                  </a:cubicBezTo>
                  <a:cubicBezTo>
                    <a:pt x="257" y="94"/>
                    <a:pt x="261" y="128"/>
                    <a:pt x="252" y="161"/>
                  </a:cubicBezTo>
                  <a:cubicBezTo>
                    <a:pt x="238" y="210"/>
                    <a:pt x="197" y="246"/>
                    <a:pt x="146" y="252"/>
                  </a:cubicBezTo>
                  <a:cubicBezTo>
                    <a:pt x="146" y="252"/>
                    <a:pt x="146" y="252"/>
                    <a:pt x="146" y="252"/>
                  </a:cubicBezTo>
                  <a:close/>
                </a:path>
              </a:pathLst>
            </a:custGeom>
            <a:solidFill>
              <a:schemeClr val="accent6"/>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2010</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177" name="组合 176"/>
          <p:cNvGrpSpPr/>
          <p:nvPr/>
        </p:nvGrpSpPr>
        <p:grpSpPr bwMode="auto">
          <a:xfrm>
            <a:off x="-164288" y="1211869"/>
            <a:ext cx="9399728" cy="5224625"/>
            <a:chOff x="-172856" y="1415139"/>
            <a:chExt cx="12532532" cy="5012360"/>
          </a:xfrm>
        </p:grpSpPr>
        <p:grpSp>
          <p:nvGrpSpPr>
            <p:cNvPr id="178" name="组合 125"/>
            <p:cNvGrpSpPr/>
            <p:nvPr/>
          </p:nvGrpSpPr>
          <p:grpSpPr bwMode="auto">
            <a:xfrm>
              <a:off x="7439432" y="1415139"/>
              <a:ext cx="4920244" cy="1508799"/>
              <a:chOff x="7439432" y="1415139"/>
              <a:chExt cx="4920244" cy="1508799"/>
            </a:xfrm>
          </p:grpSpPr>
          <p:sp>
            <p:nvSpPr>
              <p:cNvPr id="196" name="文本框 9"/>
              <p:cNvSpPr txBox="1"/>
              <p:nvPr/>
            </p:nvSpPr>
            <p:spPr>
              <a:xfrm>
                <a:off x="7439432" y="1415139"/>
                <a:ext cx="4623186" cy="6200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中共中央国务院关于加快</a:t>
                </a:r>
                <a:endPar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水利改革发展的决定</a:t>
                </a: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endPar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97" name="文本框 86"/>
              <p:cNvSpPr txBox="1"/>
              <p:nvPr/>
            </p:nvSpPr>
            <p:spPr>
              <a:xfrm>
                <a:off x="7498117" y="2008595"/>
                <a:ext cx="4861559" cy="9153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加强人工增雨</a:t>
                </a:r>
                <a:r>
                  <a:rPr kumimoji="0" lang="en-US" altLang="zh-CN"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a:t>
                </a: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雪</a:t>
                </a:r>
                <a:r>
                  <a:rPr kumimoji="0" lang="en-US" altLang="zh-CN"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a:t>
                </a: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作业示范区建设，科学开发利用空中云水资源。大力推进污水处理回用，积极开展海水淡化和综合利用，高度重视雨水、微咸水利用。</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179" name="组合 126"/>
            <p:cNvGrpSpPr/>
            <p:nvPr/>
          </p:nvGrpSpPr>
          <p:grpSpPr bwMode="auto">
            <a:xfrm>
              <a:off x="7859429" y="2881063"/>
              <a:ext cx="4495920" cy="1032470"/>
              <a:chOff x="7859429" y="2881063"/>
              <a:chExt cx="4495920" cy="1032470"/>
            </a:xfrm>
          </p:grpSpPr>
          <p:sp>
            <p:nvSpPr>
              <p:cNvPr id="194" name="文本框 89"/>
              <p:cNvSpPr txBox="1"/>
              <p:nvPr/>
            </p:nvSpPr>
            <p:spPr>
              <a:xfrm>
                <a:off x="7925320" y="2881063"/>
                <a:ext cx="3631637" cy="35432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十二五”规划纲要</a:t>
                </a: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endPar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95" name="文本框 90"/>
              <p:cNvSpPr txBox="1"/>
              <p:nvPr/>
            </p:nvSpPr>
            <p:spPr>
              <a:xfrm>
                <a:off x="7859429" y="3204880"/>
                <a:ext cx="4495920" cy="7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健全水资源配置体系，强化水资源管理和有偿使用，鼓励海水淡化，严格控制地下水开采。</a:t>
                </a:r>
                <a:endParaRPr kumimoji="0" lang="en-US" altLang="zh-CN"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180" name="组合 127"/>
            <p:cNvGrpSpPr/>
            <p:nvPr/>
          </p:nvGrpSpPr>
          <p:grpSpPr bwMode="auto">
            <a:xfrm>
              <a:off x="7496377" y="3972941"/>
              <a:ext cx="4695671" cy="1524435"/>
              <a:chOff x="7496377" y="3972941"/>
              <a:chExt cx="4695671" cy="1524435"/>
            </a:xfrm>
          </p:grpSpPr>
          <p:sp>
            <p:nvSpPr>
              <p:cNvPr id="192" name="文本框 92"/>
              <p:cNvSpPr txBox="1"/>
              <p:nvPr/>
            </p:nvSpPr>
            <p:spPr>
              <a:xfrm>
                <a:off x="8080572" y="3972941"/>
                <a:ext cx="3939396" cy="62007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国务院关于实行最严格水</a:t>
                </a:r>
                <a:endPar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资源管理制度的意见</a:t>
                </a: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endPar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93" name="文本框 93"/>
              <p:cNvSpPr txBox="1"/>
              <p:nvPr/>
            </p:nvSpPr>
            <p:spPr>
              <a:xfrm>
                <a:off x="7496377" y="4582033"/>
                <a:ext cx="4695671" cy="9153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鼓励并积极发展污水处理回用、雨水和微咸水开发利用、海水淡化和直接利用等非常规水源开发利用。把非常规水源开发利用纳入水资源统一配置。</a:t>
                </a:r>
                <a:endParaRPr kumimoji="0" lang="en-US" altLang="zh-CN"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181" name="组合 128"/>
            <p:cNvGrpSpPr/>
            <p:nvPr/>
          </p:nvGrpSpPr>
          <p:grpSpPr bwMode="auto">
            <a:xfrm>
              <a:off x="6504860" y="5538804"/>
              <a:ext cx="5732901" cy="851566"/>
              <a:chOff x="6504860" y="5538804"/>
              <a:chExt cx="5732901" cy="851566"/>
            </a:xfrm>
          </p:grpSpPr>
          <p:sp>
            <p:nvSpPr>
              <p:cNvPr id="190" name="文本框 95"/>
              <p:cNvSpPr txBox="1"/>
              <p:nvPr/>
            </p:nvSpPr>
            <p:spPr>
              <a:xfrm>
                <a:off x="6504860" y="5538804"/>
                <a:ext cx="5687182" cy="3543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中华人民共和国水法</a:t>
                </a: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2016</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年修订）</a:t>
                </a:r>
                <a:endPar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91" name="文本框 96"/>
              <p:cNvSpPr txBox="1"/>
              <p:nvPr/>
            </p:nvSpPr>
            <p:spPr>
              <a:xfrm>
                <a:off x="6810351" y="5888407"/>
                <a:ext cx="5427410" cy="5019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在水资源短缺的地区，国家鼓励对雨水和微咸水的收集、开发、利用和对海水的利用、淡化。</a:t>
                </a:r>
                <a:endParaRPr kumimoji="0" lang="en-US" altLang="zh-CN"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grpSp>
        <p:sp>
          <p:nvSpPr>
            <p:cNvPr id="182" name="文本框 101"/>
            <p:cNvSpPr txBox="1"/>
            <p:nvPr/>
          </p:nvSpPr>
          <p:spPr>
            <a:xfrm>
              <a:off x="-172856" y="2639810"/>
              <a:ext cx="4164665" cy="3543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2011</a:t>
              </a:r>
              <a:r>
                <a:rPr kumimoji="0" lang="zh-CN" altLang="zh-CN" sz="1800" b="1"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年“中央一号”文件</a:t>
              </a:r>
              <a:endPar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83" name="文本框 102"/>
            <p:cNvSpPr txBox="1"/>
            <p:nvPr/>
          </p:nvSpPr>
          <p:spPr>
            <a:xfrm>
              <a:off x="116694" y="2984649"/>
              <a:ext cx="3794187" cy="9153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要加强水资源配置工程建设，大力推进污水处理回用，积极开展海水淡化和综合利用，高度重视雨水、微咸水利用。</a:t>
              </a:r>
              <a:endParaRPr kumimoji="0" lang="en-US" altLang="zh-CN"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184" name="文本框 107"/>
            <p:cNvSpPr txBox="1"/>
            <p:nvPr/>
          </p:nvSpPr>
          <p:spPr>
            <a:xfrm>
              <a:off x="-119499" y="5331722"/>
              <a:ext cx="5478231" cy="354327"/>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关于加快发展海水淡化产业的意见</a:t>
              </a: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endPar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85" name="文本框 108"/>
            <p:cNvSpPr txBox="1"/>
            <p:nvPr/>
          </p:nvSpPr>
          <p:spPr>
            <a:xfrm>
              <a:off x="151098" y="5718846"/>
              <a:ext cx="5734623" cy="7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发展海水淡化产业，对缓解我国沿海缺水地区和海岛水资源短缺，促进中西部地区苦咸水、微咸水淡化利用，保障水资源持续利用具有重要意义。</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186" name="文本框 110"/>
            <p:cNvSpPr txBox="1"/>
            <p:nvPr/>
          </p:nvSpPr>
          <p:spPr>
            <a:xfrm>
              <a:off x="433071" y="1587547"/>
              <a:ext cx="4268948" cy="36936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第十二个五年规划的建议</a:t>
              </a:r>
              <a:r>
                <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a:t>
              </a:r>
              <a:endPar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87" name="文本框 111"/>
            <p:cNvSpPr txBox="1"/>
            <p:nvPr/>
          </p:nvSpPr>
          <p:spPr>
            <a:xfrm>
              <a:off x="350998" y="1965509"/>
              <a:ext cx="3903836" cy="5232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强化水资源管理和有偿使用，鼓励海水淡化，严格控制地下水开采</a:t>
              </a:r>
              <a:r>
                <a:rPr kumimoji="0" lang="zh-CN" altLang="en-US" sz="12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a:t>
              </a:r>
              <a:endParaRPr kumimoji="0" lang="en-US" altLang="zh-CN" sz="12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188" name="文本框 116"/>
            <p:cNvSpPr txBox="1"/>
            <p:nvPr/>
          </p:nvSpPr>
          <p:spPr>
            <a:xfrm>
              <a:off x="-35701" y="3933062"/>
              <a:ext cx="3779872" cy="3543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中央水利工作会议</a:t>
              </a:r>
              <a:endPar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189" name="文本框 117"/>
            <p:cNvSpPr txBox="1"/>
            <p:nvPr/>
          </p:nvSpPr>
          <p:spPr>
            <a:xfrm>
              <a:off x="96053" y="4259445"/>
              <a:ext cx="3967517" cy="11220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新形势下，我国经济社会发展和人民生活改善对水提出了新的要求，发展和水资源的矛盾更加突出，水对经济安全、生态安全、国家安全的影响更加突出。</a:t>
              </a:r>
              <a:endParaRPr kumimoji="0" lang="zh-CN" altLang="en-US" sz="1400" b="1"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grpSp>
      <p:grpSp>
        <p:nvGrpSpPr>
          <p:cNvPr id="198" name="组合 197"/>
          <p:cNvGrpSpPr/>
          <p:nvPr/>
        </p:nvGrpSpPr>
        <p:grpSpPr bwMode="auto">
          <a:xfrm>
            <a:off x="3674975" y="3384145"/>
            <a:ext cx="1569661" cy="646331"/>
            <a:chOff x="4960106" y="3429881"/>
            <a:chExt cx="2094365" cy="646190"/>
          </a:xfrm>
        </p:grpSpPr>
        <p:sp>
          <p:nvSpPr>
            <p:cNvPr id="202" name="文本框 121"/>
            <p:cNvSpPr txBox="1"/>
            <p:nvPr/>
          </p:nvSpPr>
          <p:spPr bwMode="auto">
            <a:xfrm>
              <a:off x="4960106" y="3429881"/>
              <a:ext cx="2094365" cy="64619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非常规利用水</a:t>
              </a:r>
              <a:endParaRPr kumimoji="0" lang="en-US" altLang="zh-CN"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rPr>
                <a:t>政策</a:t>
              </a:r>
              <a:endParaRPr kumimoji="0" lang="zh-CN" altLang="en-US" sz="1800" b="1" i="0" u="none" strike="noStrike" kern="1200" cap="none" spc="0" normalizeH="0" baseline="0" noProof="0" dirty="0">
                <a:ln>
                  <a:noFill/>
                </a:ln>
                <a:solidFill>
                  <a:srgbClr val="3371A4">
                    <a:lumMod val="50000"/>
                  </a:srgbClr>
                </a:solidFill>
                <a:effectLst/>
                <a:uLnTx/>
                <a:uFillTx/>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200" name="文本框 123"/>
            <p:cNvSpPr txBox="1"/>
            <p:nvPr/>
          </p:nvSpPr>
          <p:spPr>
            <a:xfrm>
              <a:off x="4998885" y="3789305"/>
              <a:ext cx="1804679" cy="27693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300"/>
                                  </p:stCondLst>
                                  <p:childTnLst>
                                    <p:set>
                                      <p:cBhvr>
                                        <p:cTn id="6" dur="1" fill="hold">
                                          <p:stCondLst>
                                            <p:cond delay="0"/>
                                          </p:stCondLst>
                                        </p:cTn>
                                        <p:tgtEl>
                                          <p:spTgt spid="105"/>
                                        </p:tgtEl>
                                        <p:attrNameLst>
                                          <p:attrName>style.visibility</p:attrName>
                                        </p:attrNameLst>
                                      </p:cBhvr>
                                      <p:to>
                                        <p:strVal val="visible"/>
                                      </p:to>
                                    </p:set>
                                    <p:animEffect transition="in" filter="wheel(1)">
                                      <p:cBhvr>
                                        <p:cTn id="7" dur="500"/>
                                        <p:tgtEl>
                                          <p:spTgt spid="105"/>
                                        </p:tgtEl>
                                      </p:cBhvr>
                                    </p:animEffect>
                                  </p:childTnLst>
                                </p:cTn>
                              </p:par>
                              <p:par>
                                <p:cTn id="8" presetID="10" presetClass="entr" presetSubtype="0" fill="hold" nodeType="withEffect">
                                  <p:stCondLst>
                                    <p:cond delay="300"/>
                                  </p:stCondLst>
                                  <p:childTnLst>
                                    <p:set>
                                      <p:cBhvr>
                                        <p:cTn id="9" dur="1" fill="hold">
                                          <p:stCondLst>
                                            <p:cond delay="0"/>
                                          </p:stCondLst>
                                        </p:cTn>
                                        <p:tgtEl>
                                          <p:spTgt spid="198"/>
                                        </p:tgtEl>
                                        <p:attrNameLst>
                                          <p:attrName>style.visibility</p:attrName>
                                        </p:attrNameLst>
                                      </p:cBhvr>
                                      <p:to>
                                        <p:strVal val="visible"/>
                                      </p:to>
                                    </p:set>
                                    <p:animEffect transition="in" filter="fade">
                                      <p:cBhvr>
                                        <p:cTn id="10" dur="500"/>
                                        <p:tgtEl>
                                          <p:spTgt spid="198"/>
                                        </p:tgtEl>
                                      </p:cBhvr>
                                    </p:animEffect>
                                  </p:childTnLst>
                                </p:cTn>
                              </p:par>
                              <p:par>
                                <p:cTn id="11" presetID="10" presetClass="entr" presetSubtype="0" fill="hold" nodeType="withEffect">
                                  <p:stCondLst>
                                    <p:cond delay="900"/>
                                  </p:stCondLst>
                                  <p:childTnLst>
                                    <p:set>
                                      <p:cBhvr>
                                        <p:cTn id="12" dur="1" fill="hold">
                                          <p:stCondLst>
                                            <p:cond delay="0"/>
                                          </p:stCondLst>
                                        </p:cTn>
                                        <p:tgtEl>
                                          <p:spTgt spid="171"/>
                                        </p:tgtEl>
                                        <p:attrNameLst>
                                          <p:attrName>style.visibility</p:attrName>
                                        </p:attrNameLst>
                                      </p:cBhvr>
                                      <p:to>
                                        <p:strVal val="visible"/>
                                      </p:to>
                                    </p:set>
                                    <p:animEffect transition="in" filter="fade">
                                      <p:cBhvr>
                                        <p:cTn id="13" dur="500"/>
                                        <p:tgtEl>
                                          <p:spTgt spid="171"/>
                                        </p:tgtEl>
                                      </p:cBhvr>
                                    </p:animEffect>
                                  </p:childTnLst>
                                </p:cTn>
                              </p:par>
                              <p:par>
                                <p:cTn id="14" presetID="10" presetClass="entr" presetSubtype="0" fill="hold" nodeType="withEffect">
                                  <p:stCondLst>
                                    <p:cond delay="800"/>
                                  </p:stCondLst>
                                  <p:childTnLst>
                                    <p:set>
                                      <p:cBhvr>
                                        <p:cTn id="15" dur="1" fill="hold">
                                          <p:stCondLst>
                                            <p:cond delay="0"/>
                                          </p:stCondLst>
                                        </p:cTn>
                                        <p:tgtEl>
                                          <p:spTgt spid="108"/>
                                        </p:tgtEl>
                                        <p:attrNameLst>
                                          <p:attrName>style.visibility</p:attrName>
                                        </p:attrNameLst>
                                      </p:cBhvr>
                                      <p:to>
                                        <p:strVal val="visible"/>
                                      </p:to>
                                    </p:set>
                                    <p:animEffect transition="in" filter="fade">
                                      <p:cBhvr>
                                        <p:cTn id="16" dur="500"/>
                                        <p:tgtEl>
                                          <p:spTgt spid="108"/>
                                        </p:tgtEl>
                                      </p:cBhvr>
                                    </p:animEffect>
                                  </p:childTnLst>
                                </p:cTn>
                              </p:par>
                              <p:par>
                                <p:cTn id="17" presetID="10" presetClass="entr" presetSubtype="0" fill="hold" nodeType="withEffect">
                                  <p:stCondLst>
                                    <p:cond delay="1000"/>
                                  </p:stCondLst>
                                  <p:childTnLst>
                                    <p:set>
                                      <p:cBhvr>
                                        <p:cTn id="18" dur="1" fill="hold">
                                          <p:stCondLst>
                                            <p:cond delay="0"/>
                                          </p:stCondLst>
                                        </p:cTn>
                                        <p:tgtEl>
                                          <p:spTgt spid="136"/>
                                        </p:tgtEl>
                                        <p:attrNameLst>
                                          <p:attrName>style.visibility</p:attrName>
                                        </p:attrNameLst>
                                      </p:cBhvr>
                                      <p:to>
                                        <p:strVal val="visible"/>
                                      </p:to>
                                    </p:set>
                                    <p:animEffect transition="in" filter="fade">
                                      <p:cBhvr>
                                        <p:cTn id="19" dur="500"/>
                                        <p:tgtEl>
                                          <p:spTgt spid="136"/>
                                        </p:tgtEl>
                                      </p:cBhvr>
                                    </p:animEffect>
                                  </p:childTnLst>
                                </p:cTn>
                              </p:par>
                              <p:par>
                                <p:cTn id="20" presetID="10" presetClass="entr" presetSubtype="0" fill="hold" nodeType="withEffect">
                                  <p:stCondLst>
                                    <p:cond delay="100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500"/>
                                        <p:tgtEl>
                                          <p:spTgt spid="115"/>
                                        </p:tgtEl>
                                      </p:cBhvr>
                                    </p:animEffect>
                                  </p:childTnLst>
                                </p:cTn>
                              </p:par>
                              <p:par>
                                <p:cTn id="23" presetID="10" presetClass="entr" presetSubtype="0" fill="hold" nodeType="withEffect">
                                  <p:stCondLst>
                                    <p:cond delay="800"/>
                                  </p:stCondLst>
                                  <p:childTnLst>
                                    <p:set>
                                      <p:cBhvr>
                                        <p:cTn id="24" dur="1" fill="hold">
                                          <p:stCondLst>
                                            <p:cond delay="0"/>
                                          </p:stCondLst>
                                        </p:cTn>
                                        <p:tgtEl>
                                          <p:spTgt spid="122"/>
                                        </p:tgtEl>
                                        <p:attrNameLst>
                                          <p:attrName>style.visibility</p:attrName>
                                        </p:attrNameLst>
                                      </p:cBhvr>
                                      <p:to>
                                        <p:strVal val="visible"/>
                                      </p:to>
                                    </p:set>
                                    <p:animEffect transition="in" filter="fade">
                                      <p:cBhvr>
                                        <p:cTn id="25" dur="500"/>
                                        <p:tgtEl>
                                          <p:spTgt spid="122"/>
                                        </p:tgtEl>
                                      </p:cBhvr>
                                    </p:animEffect>
                                  </p:childTnLst>
                                </p:cTn>
                              </p:par>
                              <p:par>
                                <p:cTn id="26" presetID="10" presetClass="entr" presetSubtype="0" fill="hold" nodeType="withEffect">
                                  <p:stCondLst>
                                    <p:cond delay="1100"/>
                                  </p:stCondLst>
                                  <p:childTnLst>
                                    <p:set>
                                      <p:cBhvr>
                                        <p:cTn id="27" dur="1" fill="hold">
                                          <p:stCondLst>
                                            <p:cond delay="0"/>
                                          </p:stCondLst>
                                        </p:cTn>
                                        <p:tgtEl>
                                          <p:spTgt spid="163"/>
                                        </p:tgtEl>
                                        <p:attrNameLst>
                                          <p:attrName>style.visibility</p:attrName>
                                        </p:attrNameLst>
                                      </p:cBhvr>
                                      <p:to>
                                        <p:strVal val="visible"/>
                                      </p:to>
                                    </p:set>
                                    <p:animEffect transition="in" filter="fade">
                                      <p:cBhvr>
                                        <p:cTn id="28" dur="500"/>
                                        <p:tgtEl>
                                          <p:spTgt spid="163"/>
                                        </p:tgtEl>
                                      </p:cBhvr>
                                    </p:animEffect>
                                  </p:childTnLst>
                                </p:cTn>
                              </p:par>
                              <p:par>
                                <p:cTn id="29" presetID="10" presetClass="entr" presetSubtype="0" fill="hold" nodeType="withEffect">
                                  <p:stCondLst>
                                    <p:cond delay="900"/>
                                  </p:stCondLst>
                                  <p:childTnLst>
                                    <p:set>
                                      <p:cBhvr>
                                        <p:cTn id="30" dur="1" fill="hold">
                                          <p:stCondLst>
                                            <p:cond delay="0"/>
                                          </p:stCondLst>
                                        </p:cTn>
                                        <p:tgtEl>
                                          <p:spTgt spid="155"/>
                                        </p:tgtEl>
                                        <p:attrNameLst>
                                          <p:attrName>style.visibility</p:attrName>
                                        </p:attrNameLst>
                                      </p:cBhvr>
                                      <p:to>
                                        <p:strVal val="visible"/>
                                      </p:to>
                                    </p:set>
                                    <p:animEffect transition="in" filter="fade">
                                      <p:cBhvr>
                                        <p:cTn id="31" dur="500"/>
                                        <p:tgtEl>
                                          <p:spTgt spid="155"/>
                                        </p:tgtEl>
                                      </p:cBhvr>
                                    </p:animEffect>
                                  </p:childTnLst>
                                </p:cTn>
                              </p:par>
                              <p:par>
                                <p:cTn id="32" presetID="10" presetClass="entr" presetSubtype="0" fill="hold" nodeType="withEffect">
                                  <p:stCondLst>
                                    <p:cond delay="1100"/>
                                  </p:stCondLst>
                                  <p:childTnLst>
                                    <p:set>
                                      <p:cBhvr>
                                        <p:cTn id="33" dur="1" fill="hold">
                                          <p:stCondLst>
                                            <p:cond delay="0"/>
                                          </p:stCondLst>
                                        </p:cTn>
                                        <p:tgtEl>
                                          <p:spTgt spid="128"/>
                                        </p:tgtEl>
                                        <p:attrNameLst>
                                          <p:attrName>style.visibility</p:attrName>
                                        </p:attrNameLst>
                                      </p:cBhvr>
                                      <p:to>
                                        <p:strVal val="visible"/>
                                      </p:to>
                                    </p:set>
                                    <p:animEffect transition="in" filter="fade">
                                      <p:cBhvr>
                                        <p:cTn id="34" dur="500"/>
                                        <p:tgtEl>
                                          <p:spTgt spid="128"/>
                                        </p:tgtEl>
                                      </p:cBhvr>
                                    </p:animEffect>
                                  </p:childTnLst>
                                </p:cTn>
                              </p:par>
                            </p:childTnLst>
                          </p:cTn>
                        </p:par>
                        <p:par>
                          <p:cTn id="35" fill="hold">
                            <p:stCondLst>
                              <p:cond delay="800"/>
                            </p:stCondLst>
                            <p:childTnLst>
                              <p:par>
                                <p:cTn id="36" presetID="16" presetClass="entr" presetSubtype="37" fill="hold" nodeType="afterEffect">
                                  <p:stCondLst>
                                    <p:cond delay="0"/>
                                  </p:stCondLst>
                                  <p:childTnLst>
                                    <p:set>
                                      <p:cBhvr>
                                        <p:cTn id="37" dur="1" fill="hold">
                                          <p:stCondLst>
                                            <p:cond delay="0"/>
                                          </p:stCondLst>
                                        </p:cTn>
                                        <p:tgtEl>
                                          <p:spTgt spid="177"/>
                                        </p:tgtEl>
                                        <p:attrNameLst>
                                          <p:attrName>style.visibility</p:attrName>
                                        </p:attrNameLst>
                                      </p:cBhvr>
                                      <p:to>
                                        <p:strVal val="visible"/>
                                      </p:to>
                                    </p:set>
                                    <p:animEffect transition="in" filter="barn(outVertical)">
                                      <p:cBhvr>
                                        <p:cTn id="38"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（三）非常规水利用技术发展趋向</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8" name="직사각형 100"/>
          <p:cNvSpPr/>
          <p:nvPr/>
        </p:nvSpPr>
        <p:spPr bwMode="auto">
          <a:xfrm>
            <a:off x="81184" y="1124744"/>
            <a:ext cx="9180512" cy="2492963"/>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914400" rtl="0" eaLnBrk="1" fontAlgn="auto" latinLnBrk="1" hangingPunct="1">
              <a:lnSpc>
                <a:spcPct val="150000"/>
              </a:lnSpc>
              <a:spcBef>
                <a:spcPts val="600"/>
              </a:spcBef>
              <a:spcAft>
                <a:spcPts val="60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1</a:t>
            </a: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）再生水利用技术研发与风险防控</a:t>
            </a:r>
            <a:endPar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endParaRPr>
          </a:p>
          <a:p>
            <a:pPr marL="0" marR="0" lvl="0" indent="621030" algn="l" defTabSz="914400" rtl="0" eaLnBrk="1" fontAlgn="auto" latinLnBrk="1" hangingPunct="1">
              <a:lnSpc>
                <a:spcPct val="150000"/>
              </a:lnSpc>
              <a:spcBef>
                <a:spcPts val="600"/>
              </a:spcBef>
              <a:spcAft>
                <a:spcPts val="600"/>
              </a:spcAft>
              <a:buClrTx/>
              <a:buSzTx/>
              <a:buFontTx/>
              <a:buNone/>
              <a:defRPr/>
            </a:pP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开发满足不同用水要求（包括补充饮用水源）的</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再生处理集成工艺</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以及回用过程中衍生污染的</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生物与化学控制技术及设备</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a:t>
            </a:r>
            <a:endParaRPr kumimoji="0" lang="en-US" altLang="zh-CN"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endParaRPr>
          </a:p>
          <a:p>
            <a:pPr marL="0" marR="0" lvl="0" indent="621030" algn="l" defTabSz="914400" rtl="0" eaLnBrk="1" fontAlgn="auto" latinLnBrk="1" hangingPunct="1">
              <a:lnSpc>
                <a:spcPct val="150000"/>
              </a:lnSpc>
              <a:spcBef>
                <a:spcPts val="600"/>
              </a:spcBef>
              <a:spcAft>
                <a:spcPts val="600"/>
              </a:spcAft>
              <a:buClrTx/>
              <a:buSzTx/>
              <a:buFontTx/>
              <a:buNone/>
              <a:defRPr/>
            </a:pP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研究建立面向不同用途的</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再生水安全保障水质评价、风险管控和工程建设标准体系</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a:t>
            </a:r>
            <a:endParaRPr kumimoji="0" lang="en-US" altLang="zh-CN"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endParaRPr>
          </a:p>
          <a:p>
            <a:pPr marL="0" marR="0" lvl="0" indent="621030" algn="l" defTabSz="914400" rtl="0" eaLnBrk="1" fontAlgn="auto" latinLnBrk="1" hangingPunct="1">
              <a:lnSpc>
                <a:spcPct val="150000"/>
              </a:lnSpc>
              <a:spcBef>
                <a:spcPts val="600"/>
              </a:spcBef>
              <a:spcAft>
                <a:spcPts val="600"/>
              </a:spcAft>
              <a:buClrTx/>
              <a:buSzTx/>
              <a:buFontTx/>
              <a:buNone/>
              <a:defRPr/>
            </a:pP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研究开发再生水水质提升、优控化学污染物削减、生物风险因子控制的</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技术方法与监测技术（仪器）</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a:t>
            </a:r>
            <a:endParaRPr kumimoji="0" lang="en-US" altLang="zh-CN"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endParaRPr>
          </a:p>
          <a:p>
            <a:pPr marL="0" marR="0" lvl="0" indent="621030" algn="l" defTabSz="914400" rtl="0" eaLnBrk="1" fontAlgn="auto" latinLnBrk="1" hangingPunct="1">
              <a:lnSpc>
                <a:spcPct val="150000"/>
              </a:lnSpc>
              <a:spcBef>
                <a:spcPts val="600"/>
              </a:spcBef>
              <a:spcAft>
                <a:spcPts val="600"/>
              </a:spcAft>
              <a:buClrTx/>
              <a:buSzTx/>
              <a:buFontTx/>
              <a:buNone/>
              <a:defRPr/>
            </a:pP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研发城市再生水优化输配与实时调度技术与系统，</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构建城市再生水多元梯级利用技术集成模式</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，并在我国典型区域开展示范应用。</a:t>
            </a:r>
            <a:endPar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（三）非常规水利用技术发展趋向</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4" name="직사각형 100"/>
          <p:cNvSpPr/>
          <p:nvPr/>
        </p:nvSpPr>
        <p:spPr bwMode="auto">
          <a:xfrm>
            <a:off x="-47948" y="1484784"/>
            <a:ext cx="9180512" cy="2492963"/>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914400" rtl="0" eaLnBrk="1" fontAlgn="auto" latinLnBrk="1" hangingPunct="1">
              <a:lnSpc>
                <a:spcPct val="150000"/>
              </a:lnSpc>
              <a:spcBef>
                <a:spcPts val="300"/>
              </a:spcBef>
              <a:spcAft>
                <a:spcPts val="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2</a:t>
            </a: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）海水淡化利用关键技术与装备研发</a:t>
            </a:r>
            <a:endPar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endParaRPr>
          </a:p>
          <a:p>
            <a:pPr marL="0" marR="0" lvl="0" indent="621030" algn="l" defTabSz="914400" rtl="0" eaLnBrk="1" fontAlgn="auto" latinLnBrk="1" hangingPunct="1">
              <a:lnSpc>
                <a:spcPct val="150000"/>
              </a:lnSpc>
              <a:spcBef>
                <a:spcPts val="300"/>
              </a:spcBef>
              <a:spcAft>
                <a:spcPts val="600"/>
              </a:spcAft>
              <a:buClrTx/>
              <a:buSzTx/>
              <a:buFontTx/>
              <a:buNone/>
              <a:defRPr/>
            </a:pP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围绕海水预处理、海水淡化、浓海水资源化和环境无害化开展全流程创新</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，研发海水淡化</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预处理技术装备</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，研发节能降耗工艺、高性能膜材料、装备优化选材与结构设计制造以及高效经济水处理药剂，研发反渗透海水膜、能量回收装置、高压泵和低温多效海水蒸发装置等</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核心设备</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；开展多级膜蒸馏、正渗透、电容去离子、喷雾闪蒸、露点蒸发等</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淡化新技术、新工艺的研究开发</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，研究淡化水后处理及作为</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市政水源入网、浓海水综合利用</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等技术和配套设备，开展规模化海水淡化工程集成技术示范。</a:t>
            </a:r>
            <a:endPar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（三）非常规水利用技术发展趋向</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3" name="직사각형 100"/>
          <p:cNvSpPr/>
          <p:nvPr/>
        </p:nvSpPr>
        <p:spPr bwMode="auto">
          <a:xfrm>
            <a:off x="-30057" y="1844824"/>
            <a:ext cx="9180512" cy="2492963"/>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914400" rtl="0" eaLnBrk="1" fontAlgn="auto" latinLnBrk="1" hangingPunct="1">
              <a:lnSpc>
                <a:spcPct val="150000"/>
              </a:lnSpc>
              <a:spcBef>
                <a:spcPts val="600"/>
              </a:spcBef>
              <a:spcAft>
                <a:spcPts val="60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3</a:t>
            </a: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）云水资源开发调控技术研发及应用示范</a:t>
            </a:r>
            <a:endPar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endParaRPr>
          </a:p>
          <a:p>
            <a:pPr marL="0" marR="0" lvl="0" indent="621030" algn="l" defTabSz="914400" rtl="0" eaLnBrk="1" fontAlgn="auto" latinLnBrk="1" hangingPunct="1">
              <a:lnSpc>
                <a:spcPct val="150000"/>
              </a:lnSpc>
              <a:spcBef>
                <a:spcPts val="600"/>
              </a:spcBef>
              <a:spcAft>
                <a:spcPts val="600"/>
              </a:spcAft>
              <a:buClrTx/>
              <a:buSzTx/>
              <a:buFontTx/>
              <a:buNone/>
              <a:defRPr/>
            </a:pP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开展我国典型区域</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水循环大气过程解析及其演化规律研究</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，实现从水文、水动力过程与气象过程耦合模式到</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大气水文过程的真实一体化模拟</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开展带电粒子催化、扩散及降水规律研究，研制新型电负性人工降雨催化材料，研发规模化云水资源开发新技术和成套设备</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；形成云水资源时空分布及输运规律、云水资源开发、水资源天地一体化调控及其对生态环境改善评价的完整技术体系，并在甘肃、新疆等典型区域开展应用示范。</a:t>
            </a:r>
            <a:endPar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（三）非常规水利用技术发展趋向</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3" name="직사각형 100"/>
          <p:cNvSpPr/>
          <p:nvPr/>
        </p:nvSpPr>
        <p:spPr bwMode="auto">
          <a:xfrm>
            <a:off x="0" y="1628800"/>
            <a:ext cx="9180512" cy="2492963"/>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914400" rtl="0" eaLnBrk="1" fontAlgn="auto" latinLnBrk="1" hangingPunct="1">
              <a:lnSpc>
                <a:spcPct val="150000"/>
              </a:lnSpc>
              <a:spcBef>
                <a:spcPts val="600"/>
              </a:spcBef>
              <a:spcAft>
                <a:spcPts val="60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4</a:t>
            </a: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）雨洪资源安全利用技术与示范</a:t>
            </a:r>
            <a:endPar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1" hangingPunct="1">
              <a:lnSpc>
                <a:spcPct val="150000"/>
              </a:lnSpc>
              <a:spcBef>
                <a:spcPts val="600"/>
              </a:spcBef>
              <a:spcAft>
                <a:spcPts val="600"/>
              </a:spcAft>
              <a:buClrTx/>
              <a:buSzTx/>
              <a:buFontTx/>
              <a:buNone/>
              <a:defRPr/>
            </a:pP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       研究气象</a:t>
            </a:r>
            <a:r>
              <a:rPr kumimoji="0" lang="en-US" altLang="zh-CN"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水文耦合模式下</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梯级水库群多时间尺度洪水预报方法</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，提出水库群汛限水位动态控制与确定方法。研究雨洪资源回补地下水库的</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系统评价、回灌方式和优化调节的理论与技术体系</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，选择典型区域进行应用示范。构建不同区域和城市功能区的</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降雨径流控制</a:t>
            </a:r>
            <a:r>
              <a:rPr kumimoji="0" lang="en-US" altLang="zh-CN"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LID-BMP</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控制技术和长效低成本运行管理体系</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，开展</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海绵城市规划建设</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基础理论、指标体系、关键技术及实施方案的系统研究，结合示范城市建设进行系统性的集成应用。</a:t>
            </a:r>
            <a:endParaRPr kumimoji="0" lang="en-US" altLang="zh-CN"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1" hangingPunct="1">
              <a:lnSpc>
                <a:spcPct val="150000"/>
              </a:lnSpc>
              <a:spcBef>
                <a:spcPts val="600"/>
              </a:spcBef>
              <a:spcAft>
                <a:spcPts val="600"/>
              </a:spcAft>
              <a:buClrTx/>
              <a:buSzTx/>
              <a:buFontTx/>
              <a:buNone/>
              <a:defRPr/>
            </a:pPr>
            <a:endPar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（三）非常规水利用技术发展趋向</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3" name="직사각형 100"/>
          <p:cNvSpPr/>
          <p:nvPr/>
        </p:nvSpPr>
        <p:spPr bwMode="auto">
          <a:xfrm>
            <a:off x="-36512" y="1700808"/>
            <a:ext cx="9180512" cy="2492963"/>
          </a:xfrm>
          <a:prstGeom prst="roundRect">
            <a:avLst/>
          </a:prstGeom>
          <a:noFill/>
          <a:ln w="25400" cap="flat" cmpd="sng" algn="ctr">
            <a:noFill/>
            <a:prstDash val="solid"/>
          </a:ln>
          <a:effectLst/>
          <a:scene3d>
            <a:camera prst="orthographicFront"/>
            <a:lightRig rig="threePt" dir="t"/>
          </a:scene3d>
          <a:sp3d>
            <a:bevelT w="114300" prst="artDeco"/>
          </a:sp3d>
        </p:spPr>
        <p:txBody>
          <a:bodyPr anchor="t"/>
          <a:lstStyle/>
          <a:p>
            <a:pPr marL="0" marR="0" lvl="0" indent="0" algn="l" defTabSz="914400" rtl="0" eaLnBrk="1" fontAlgn="auto" latinLnBrk="1" hangingPunct="1">
              <a:lnSpc>
                <a:spcPct val="150000"/>
              </a:lnSpc>
              <a:spcBef>
                <a:spcPts val="600"/>
              </a:spcBef>
              <a:spcAft>
                <a:spcPts val="600"/>
              </a:spcAft>
              <a:buClrTx/>
              <a:buSzTx/>
              <a:buFontTx/>
              <a:buNone/>
              <a:defRPr/>
            </a:pP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a:t>
            </a:r>
            <a:r>
              <a:rPr kumimoji="0" lang="en-US" altLang="zh-CN"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5</a:t>
            </a:r>
            <a:r>
              <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rPr>
              <a:t>）天然劣质水处理与利用</a:t>
            </a:r>
            <a:endParaRPr kumimoji="0" lang="zh-CN" altLang="en-US" sz="24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endParaRPr>
          </a:p>
          <a:p>
            <a:pPr marL="0" marR="0" lvl="0" indent="621030" algn="l" defTabSz="914400" rtl="0" eaLnBrk="1" fontAlgn="auto" latinLnBrk="1" hangingPunct="1">
              <a:lnSpc>
                <a:spcPct val="150000"/>
              </a:lnSpc>
              <a:spcBef>
                <a:spcPts val="600"/>
              </a:spcBef>
              <a:spcAft>
                <a:spcPts val="600"/>
              </a:spcAft>
              <a:buClrTx/>
              <a:buSzTx/>
              <a:buFontTx/>
              <a:buNone/>
              <a:defRPr/>
            </a:pP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研究适用于不同水质特点的</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苦咸地表水、高砷高氟地下水、浅层微咸水</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等处理工艺和改造利用技术，结合典型示范区，建立苦咸地表水、高砷高氟地下水、浅层微咸水等</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资源化利用模式</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。研究建立矿井水减排与有效利用、采煤沉陷区水资源</a:t>
            </a:r>
            <a:r>
              <a:rPr kumimoji="0" lang="zh-CN" altLang="en-US" sz="2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综合利用关键技术与基本模式</a:t>
            </a:r>
            <a:r>
              <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rPr>
              <a:t>，进行典型区域应用示范。</a:t>
            </a:r>
            <a:endParaRPr kumimoji="0" lang="zh-CN" altLang="en-US" sz="2200" b="1" i="0" u="none" strike="noStrike" kern="1200" cap="none" spc="0" normalizeH="0" baseline="0" noProof="0" dirty="0">
              <a:ln>
                <a:noFill/>
              </a:ln>
              <a:solidFill>
                <a:srgbClr val="11111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（四）非常规水利用现状及潜力</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3" name="文本框 2"/>
          <p:cNvSpPr txBox="1"/>
          <p:nvPr/>
        </p:nvSpPr>
        <p:spPr>
          <a:xfrm>
            <a:off x="351323" y="1412776"/>
            <a:ext cx="8612158" cy="3323987"/>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2015</a:t>
            </a: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年，我国再生水、集雨工程供水量和海水淡化量为</a:t>
            </a:r>
            <a:r>
              <a:rPr kumimoji="0" lang="en-US" altLang="zh-CN" sz="2800" b="0"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64.5</a:t>
            </a: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亿</a:t>
            </a:r>
            <a:r>
              <a:rPr kumimoji="0" lang="en-US" altLang="zh-CN"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m</a:t>
            </a:r>
            <a:r>
              <a:rPr kumimoji="0" lang="en-US" altLang="zh-CN" sz="2800" b="0" i="0" u="none" strike="noStrike" kern="1200" cap="none" spc="0" normalizeH="0" baseline="3000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，均较</a:t>
            </a:r>
            <a:r>
              <a:rPr kumimoji="0" lang="en-US" altLang="zh-CN"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2004</a:t>
            </a: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年增长三倍，但仅占经济社会用水总量的</a:t>
            </a:r>
            <a:r>
              <a:rPr kumimoji="0" lang="en-US" altLang="zh-CN"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1.06%</a:t>
            </a: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，比重仍较低。</a:t>
            </a:r>
            <a:endParaRPr kumimoji="0" lang="en-US" altLang="zh-CN"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海水直接利用量为</a:t>
            </a:r>
            <a:r>
              <a:rPr kumimoji="0" lang="en-US" altLang="zh-CN" sz="2800" b="0"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814.8</a:t>
            </a: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亿</a:t>
            </a:r>
            <a:r>
              <a:rPr kumimoji="0" lang="en-US" altLang="zh-CN"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m</a:t>
            </a:r>
            <a:r>
              <a:rPr kumimoji="0" lang="en-US" altLang="zh-CN" sz="2800" b="0" i="0" u="none" strike="noStrike" kern="1200" cap="none" spc="0" normalizeH="0" baseline="3000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（公报数据），主要作为火（核）电的冷却用水。</a:t>
            </a:r>
            <a:endParaRPr kumimoji="0" lang="en-US" altLang="zh-CN" sz="28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sp>
        <p:nvSpPr>
          <p:cNvPr id="5" name="矩形 4"/>
          <p:cNvSpPr/>
          <p:nvPr/>
        </p:nvSpPr>
        <p:spPr>
          <a:xfrm>
            <a:off x="-26640" y="5589240"/>
            <a:ext cx="9224898" cy="461665"/>
          </a:xfrm>
          <a:prstGeom prst="rect">
            <a:avLst/>
          </a:prstGeom>
        </p:spPr>
        <p:txBody>
          <a:bodyPr wrap="none">
            <a:spAutoFit/>
          </a:bodyPr>
          <a:lstStyle/>
          <a:p>
            <a:pPr marL="0" marR="0" lvl="0" indent="0" algn="l" defTabSz="109728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注：</a:t>
            </a:r>
            <a:r>
              <a:rPr kumimoji="0" lang="en-US" altLang="zh-CN"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《2015</a:t>
            </a:r>
            <a:r>
              <a:rPr kumimoji="0" lang="zh-CN" altLang="en-US"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年全国海水利用报告</a:t>
            </a:r>
            <a:r>
              <a:rPr kumimoji="0" lang="en-US" altLang="zh-CN"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海水直接利用量为</a:t>
            </a:r>
            <a:r>
              <a:rPr kumimoji="0" lang="en-US" altLang="zh-CN"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1125.66</a:t>
            </a:r>
            <a:r>
              <a:rPr kumimoji="0" lang="zh-CN" altLang="en-US"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亿</a:t>
            </a:r>
            <a:r>
              <a:rPr kumimoji="0" lang="en-US" altLang="zh-CN" sz="240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rPr>
              <a:t>m</a:t>
            </a:r>
            <a:r>
              <a:rPr kumimoji="0" lang="en-US" altLang="zh-CN" sz="2400" b="0" i="0" u="none" strike="noStrike" kern="1200" cap="none" spc="0" normalizeH="0" baseline="30000" noProof="0" dirty="0">
                <a:ln>
                  <a:noFill/>
                </a:ln>
                <a:solidFill>
                  <a:prstClr val="black"/>
                </a:solidFill>
                <a:effectLst/>
                <a:uLnTx/>
                <a:uFillTx/>
                <a:latin typeface="Franklin Gothic Medium" panose="020B0603020102020204"/>
                <a:ea typeface="微软雅黑" panose="020B0503020204020204" pitchFamily="34" charset="-122"/>
                <a:cs typeface="+mn-cs"/>
              </a:rPr>
              <a:t>3</a:t>
            </a:r>
            <a:endParaRPr kumimoji="0" lang="zh-CN" altLang="en-US" sz="2160" b="0" i="0" u="none" strike="noStrike" kern="1200" cap="none" spc="0" normalizeH="0" baseline="0" noProof="0" dirty="0">
              <a:ln>
                <a:noFill/>
              </a:ln>
              <a:solidFill>
                <a:prstClr val="black"/>
              </a:solidFill>
              <a:effectLst/>
              <a:uLnTx/>
              <a:uFillTx/>
              <a:latin typeface="Franklin Gothic Medium" panose="020B0603020102020204"/>
              <a:ea typeface="微软雅黑" panose="020B0503020204020204" pitchFamily="34" charset="-122"/>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3549569" y="3857702"/>
            <a:ext cx="5581368" cy="2300911"/>
          </a:xfrm>
          <a:prstGeom prst="rect">
            <a:avLst/>
          </a:prstGeom>
        </p:spPr>
      </p:pic>
      <p:pic>
        <p:nvPicPr>
          <p:cNvPr id="12" name="图片 11"/>
          <p:cNvPicPr>
            <a:picLocks noChangeAspect="1"/>
          </p:cNvPicPr>
          <p:nvPr/>
        </p:nvPicPr>
        <p:blipFill>
          <a:blip r:embed="rId2"/>
          <a:stretch>
            <a:fillRect/>
          </a:stretch>
        </p:blipFill>
        <p:spPr>
          <a:xfrm>
            <a:off x="3549569" y="1556791"/>
            <a:ext cx="5581368" cy="2300911"/>
          </a:xfrm>
          <a:prstGeom prst="rect">
            <a:avLst/>
          </a:prstGeom>
        </p:spPr>
      </p:pic>
      <p:sp>
        <p:nvSpPr>
          <p:cNvPr id="11" name="文本框 10"/>
          <p:cNvSpPr txBox="1"/>
          <p:nvPr/>
        </p:nvSpPr>
        <p:spPr>
          <a:xfrm>
            <a:off x="179512" y="913577"/>
            <a:ext cx="3528392" cy="507831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从各地区来看，我国非常规水利用</a:t>
            </a:r>
            <a:r>
              <a:rPr kumimoji="0" lang="zh-CN" altLang="en-US" sz="240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空间分布不均</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。其中</a:t>
            </a:r>
            <a:r>
              <a:rPr kumimoji="0" lang="zh-CN" altLang="en-US" sz="2400" b="1" i="0" u="none" strike="noStrike" kern="1200" cap="none" spc="0" normalizeH="0" baseline="0" noProof="0" dirty="0">
                <a:ln>
                  <a:noFill/>
                </a:ln>
                <a:solidFill>
                  <a:srgbClr val="7030A0"/>
                </a:solidFill>
                <a:effectLst/>
                <a:uLnTx/>
                <a:uFillTx/>
                <a:latin typeface="Franklin Gothic Medium" panose="020B0603020102020204"/>
                <a:ea typeface="微软雅黑" panose="020B0503020204020204" pitchFamily="34" charset="-122"/>
                <a:cs typeface="+mn-cs"/>
              </a:rPr>
              <a:t>广东、浙江、福建和辽宁</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利用海水较多，分别为</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317.3</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亿</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m</a:t>
            </a:r>
            <a:r>
              <a:rPr kumimoji="0" lang="en-US" altLang="zh-CN" sz="2400" b="0" i="0" u="none" strike="noStrike" kern="1200" cap="none" spc="0" normalizeH="0" baseline="3000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174.8</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亿</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m</a:t>
            </a:r>
            <a:r>
              <a:rPr kumimoji="0" lang="en-US" altLang="zh-CN" sz="2400" b="0" i="0" u="none" strike="noStrike" kern="1200" cap="none" spc="0" normalizeH="0" baseline="3000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70.2</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亿</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m</a:t>
            </a:r>
            <a:r>
              <a:rPr kumimoji="0" lang="en-US" altLang="zh-CN" sz="2400" b="0" i="0" u="none" strike="noStrike" kern="1200" cap="none" spc="0" normalizeH="0" baseline="3000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和</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59.4</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亿</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m</a:t>
            </a:r>
            <a:r>
              <a:rPr kumimoji="0" lang="en-US" altLang="zh-CN" sz="2400" b="0" i="0" u="none" strike="noStrike" kern="1200" cap="none" spc="0" normalizeH="0" baseline="3000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endPar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00B050"/>
                </a:solidFill>
                <a:effectLst/>
                <a:uLnTx/>
                <a:uFillTx/>
                <a:latin typeface="Franklin Gothic Medium" panose="020B0603020102020204"/>
                <a:ea typeface="微软雅黑" panose="020B0503020204020204" pitchFamily="34" charset="-122"/>
                <a:cs typeface="+mn-cs"/>
              </a:rPr>
              <a:t>湖北、西藏</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等省份非常规水利用统计量为</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0</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endPar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sp>
        <p:nvSpPr>
          <p:cNvPr id="5"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6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（四）非常规水利用现状及潜力</a:t>
            </a:r>
            <a:endParaRPr kumimoji="0" lang="zh-CN" altLang="en-US" sz="36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提纲 </a:t>
            </a:r>
            <a:r>
              <a:rPr lang="en-US" altLang="zh-CN" sz="4000" b="1" dirty="0">
                <a:solidFill>
                  <a:srgbClr val="FFFF00"/>
                </a:solidFill>
              </a:rPr>
              <a:t>—— </a:t>
            </a:r>
            <a:r>
              <a:rPr lang="zh-CN" altLang="en-US" sz="4000" b="1" dirty="0">
                <a:solidFill>
                  <a:srgbClr val="FFFF00"/>
                </a:solidFill>
              </a:rPr>
              <a:t>共 </a:t>
            </a:r>
            <a:r>
              <a:rPr lang="en-US" altLang="zh-CN" sz="4000" b="1" dirty="0">
                <a:solidFill>
                  <a:srgbClr val="FFFF00"/>
                </a:solidFill>
              </a:rPr>
              <a:t>5 </a:t>
            </a:r>
            <a:r>
              <a:rPr lang="zh-CN" altLang="en-US" sz="4000" b="1" dirty="0">
                <a:solidFill>
                  <a:srgbClr val="FFFF00"/>
                </a:solidFill>
              </a:rPr>
              <a:t>章</a:t>
            </a:r>
            <a:endParaRPr lang="zh-CN" altLang="en-US" sz="4000" b="1" dirty="0">
              <a:solidFill>
                <a:srgbClr val="FFFF00"/>
              </a:solidFill>
            </a:endParaRPr>
          </a:p>
        </p:txBody>
      </p:sp>
      <p:sp>
        <p:nvSpPr>
          <p:cNvPr id="2" name="矩形 1"/>
          <p:cNvSpPr/>
          <p:nvPr/>
        </p:nvSpPr>
        <p:spPr>
          <a:xfrm>
            <a:off x="683568" y="1325685"/>
            <a:ext cx="7560840" cy="3323987"/>
          </a:xfrm>
          <a:prstGeom prst="rect">
            <a:avLst/>
          </a:prstGeom>
        </p:spPr>
        <p:txBody>
          <a:bodyPr wrap="square">
            <a:spAutoFit/>
          </a:bodyPr>
          <a:lstStyle/>
          <a:p>
            <a:pPr>
              <a:lnSpc>
                <a:spcPct val="150000"/>
              </a:lnSpc>
            </a:pPr>
            <a:r>
              <a:rPr lang="zh-CN" altLang="zh-CN" sz="2800" b="1" dirty="0">
                <a:solidFill>
                  <a:srgbClr val="FF0000"/>
                </a:solidFill>
              </a:rPr>
              <a:t>第三章 中国非常规水利用起源及发展历程</a:t>
            </a:r>
            <a:endParaRPr lang="zh-CN" altLang="zh-CN" sz="2800" dirty="0">
              <a:solidFill>
                <a:srgbClr val="FF0000"/>
              </a:solidFill>
            </a:endParaRPr>
          </a:p>
          <a:p>
            <a:pPr>
              <a:lnSpc>
                <a:spcPct val="150000"/>
              </a:lnSpc>
            </a:pPr>
            <a:r>
              <a:rPr lang="en-US" altLang="zh-CN" sz="2800" dirty="0"/>
              <a:t>3.1 </a:t>
            </a:r>
            <a:r>
              <a:rPr lang="zh-CN" altLang="zh-CN" sz="2800" dirty="0"/>
              <a:t>非常规水利用起源</a:t>
            </a:r>
            <a:endParaRPr lang="zh-CN" altLang="zh-CN" sz="2800" dirty="0"/>
          </a:p>
          <a:p>
            <a:pPr>
              <a:lnSpc>
                <a:spcPct val="150000"/>
              </a:lnSpc>
            </a:pPr>
            <a:r>
              <a:rPr lang="en-US" altLang="zh-CN" sz="2800" dirty="0"/>
              <a:t>3.2 </a:t>
            </a:r>
            <a:r>
              <a:rPr lang="zh-CN" altLang="zh-CN" sz="2800" dirty="0"/>
              <a:t>非常规水利用政策与标准</a:t>
            </a:r>
            <a:endParaRPr lang="zh-CN" altLang="zh-CN" sz="2800" dirty="0"/>
          </a:p>
          <a:p>
            <a:pPr>
              <a:lnSpc>
                <a:spcPct val="150000"/>
              </a:lnSpc>
            </a:pPr>
            <a:r>
              <a:rPr lang="en-US" altLang="zh-CN" sz="2800" dirty="0"/>
              <a:t>3.3 </a:t>
            </a:r>
            <a:r>
              <a:rPr lang="zh-CN" altLang="zh-CN" sz="2800" dirty="0"/>
              <a:t>非常规利用技术发展大事记</a:t>
            </a:r>
            <a:endParaRPr lang="zh-CN" altLang="zh-CN" sz="2800" dirty="0"/>
          </a:p>
          <a:p>
            <a:pPr>
              <a:lnSpc>
                <a:spcPct val="150000"/>
              </a:lnSpc>
            </a:pPr>
            <a:r>
              <a:rPr lang="en-US" altLang="zh-CN" sz="2800" dirty="0"/>
              <a:t>3.4 </a:t>
            </a:r>
            <a:r>
              <a:rPr lang="zh-CN" altLang="zh-CN" sz="2800" dirty="0"/>
              <a:t>非常规水利用</a:t>
            </a:r>
            <a:r>
              <a:rPr lang="zh-CN" altLang="en-US" sz="2800" dirty="0"/>
              <a:t>现状及潜力</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4"/>
          <p:cNvSpPr/>
          <p:nvPr/>
        </p:nvSpPr>
        <p:spPr>
          <a:xfrm>
            <a:off x="5608916" y="0"/>
            <a:ext cx="3542795" cy="2651314"/>
          </a:xfrm>
          <a:prstGeom prst="rect">
            <a:avLst/>
          </a:prstGeom>
          <a:solidFill>
            <a:schemeClr val="accent6">
              <a:lumMod val="60000"/>
              <a:lumOff val="40000"/>
              <a:alpha val="69804"/>
            </a:schemeClr>
          </a:solidFill>
          <a:ln w="12700" cap="flat" cmpd="sng" algn="ctr">
            <a:noFill/>
            <a:prstDash val="solid"/>
            <a:miter lim="800000"/>
          </a:ln>
          <a:effectLst/>
        </p:spPr>
        <p:txBody>
          <a:bodyPr vert="horz" rtlCol="0" anchor="t"/>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white"/>
              </a:solidFill>
              <a:effectLst/>
              <a:uLnTx/>
              <a:uFillTx/>
              <a:latin typeface="方正粗宋简体"/>
              <a:ea typeface="方正粗宋简体"/>
              <a:cs typeface="+mn-cs"/>
            </a:endParaRPr>
          </a:p>
        </p:txBody>
      </p:sp>
      <p:sp>
        <p:nvSpPr>
          <p:cNvPr id="2" name="矩形 4"/>
          <p:cNvSpPr/>
          <p:nvPr/>
        </p:nvSpPr>
        <p:spPr>
          <a:xfrm>
            <a:off x="2357909" y="2651314"/>
            <a:ext cx="6786091" cy="1728192"/>
          </a:xfrm>
          <a:prstGeom prst="rect">
            <a:avLst/>
          </a:prstGeom>
          <a:solidFill>
            <a:srgbClr val="0072C6"/>
          </a:solidFill>
          <a:ln w="12700" cap="flat" cmpd="sng" algn="ctr">
            <a:noFill/>
            <a:prstDash val="solid"/>
            <a:miter lim="800000"/>
          </a:ln>
          <a:effectLst/>
        </p:spPr>
        <p:txBody>
          <a:bodyPr rtlCol="0" anchor="ctr"/>
          <a:lstStyle/>
          <a:p>
            <a:pPr lvl="0" algn="ctr"/>
            <a:r>
              <a:rPr lang="zh-CN" altLang="en-US" sz="4600" b="1" dirty="0">
                <a:solidFill>
                  <a:prstClr val="white"/>
                </a:solidFill>
                <a:latin typeface="微软雅黑" panose="020B0503020204020204" pitchFamily="34" charset="-122"/>
              </a:rPr>
              <a:t>中国非常规水利用的</a:t>
            </a:r>
            <a:endParaRPr lang="en-US" altLang="zh-CN" sz="4600" b="1" dirty="0">
              <a:solidFill>
                <a:prstClr val="white"/>
              </a:solidFill>
              <a:latin typeface="微软雅黑" panose="020B0503020204020204" pitchFamily="34" charset="-122"/>
            </a:endParaRPr>
          </a:p>
          <a:p>
            <a:pPr lvl="0" algn="ctr"/>
            <a:r>
              <a:rPr lang="zh-CN" altLang="en-US" sz="4600" b="1" dirty="0">
                <a:solidFill>
                  <a:prstClr val="white"/>
                </a:solidFill>
                <a:latin typeface="微软雅黑" panose="020B0503020204020204" pitchFamily="34" charset="-122"/>
              </a:rPr>
              <a:t>制约因素</a:t>
            </a:r>
            <a:endParaRPr kumimoji="0" lang="zh-CN" altLang="en-US" sz="4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5695325" y="1355170"/>
            <a:ext cx="3456383" cy="83099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14C8D"/>
                </a:solidFill>
                <a:effectLst/>
                <a:uLnTx/>
                <a:uFillTx/>
                <a:latin typeface="微软雅黑" panose="020B0503020204020204" pitchFamily="34" charset="-122"/>
                <a:ea typeface="微软雅黑" panose="020B0503020204020204" pitchFamily="34" charset="-122"/>
                <a:cs typeface="+mn-cs"/>
              </a:rPr>
              <a:t>第四部分</a:t>
            </a:r>
            <a:endParaRPr kumimoji="0" lang="zh-CN" altLang="en-US" sz="4800" b="1" i="0" u="none" strike="noStrike" kern="1200" cap="none" spc="0" normalizeH="0" baseline="0" noProof="0" dirty="0">
              <a:ln>
                <a:noFill/>
              </a:ln>
              <a:solidFill>
                <a:srgbClr val="014C8D"/>
              </a:solidFill>
              <a:effectLst/>
              <a:uLnTx/>
              <a:uFillTx/>
              <a:latin typeface="Adobe Gothic Std B" panose="020B0800000000000000" pitchFamily="34" charset="-128"/>
              <a:ea typeface="微软雅黑" panose="020B0503020204020204" pitchFamily="34" charset="-122"/>
              <a:cs typeface="+mn-cs"/>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4640"/>
          <a:stretch>
            <a:fillRect/>
          </a:stretch>
        </p:blipFill>
        <p:spPr>
          <a:xfrm>
            <a:off x="-7708" y="2651964"/>
            <a:ext cx="2388683" cy="1726891"/>
          </a:xfrm>
          <a:prstGeom prst="rect">
            <a:avLst/>
          </a:prstGeom>
        </p:spPr>
      </p:pic>
      <p:sp>
        <p:nvSpPr>
          <p:cNvPr id="10" name="矩形 4"/>
          <p:cNvSpPr/>
          <p:nvPr/>
        </p:nvSpPr>
        <p:spPr>
          <a:xfrm>
            <a:off x="-7707" y="4378855"/>
            <a:ext cx="2388683" cy="2479145"/>
          </a:xfrm>
          <a:prstGeom prst="rect">
            <a:avLst/>
          </a:prstGeom>
          <a:solidFill>
            <a:schemeClr val="accent5">
              <a:lumMod val="40000"/>
              <a:lumOff val="60000"/>
              <a:alpha val="70000"/>
            </a:schemeClr>
          </a:solidFill>
          <a:ln w="12700" cap="flat" cmpd="sng" algn="ctr">
            <a:noFill/>
            <a:prstDash val="solid"/>
            <a:miter lim="800000"/>
          </a:ln>
          <a:effectLst/>
        </p:spPr>
        <p:txBody>
          <a:bodyPr vert="horz" rtlCol="0" anchor="t"/>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white"/>
              </a:solidFill>
              <a:effectLst/>
              <a:uLnTx/>
              <a:uFillTx/>
              <a:latin typeface="方正粗宋简体"/>
              <a:ea typeface="方正粗宋简体"/>
              <a:cs typeface="+mn-cs"/>
            </a:endParaRPr>
          </a:p>
        </p:txBody>
      </p:sp>
      <p:sp>
        <p:nvSpPr>
          <p:cNvPr id="4" name="矩形 3"/>
          <p:cNvSpPr/>
          <p:nvPr/>
        </p:nvSpPr>
        <p:spPr>
          <a:xfrm>
            <a:off x="3275856" y="4897963"/>
            <a:ext cx="5251060" cy="757130"/>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defRPr/>
            </a:pPr>
            <a:endParaRPr kumimoji="0" lang="zh-CN" altLang="en-US" sz="4320" b="0"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384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非常规水利用的制约因素</a:t>
            </a:r>
            <a:endParaRPr kumimoji="0" lang="zh-CN" altLang="en-US" sz="384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graphicFrame>
        <p:nvGraphicFramePr>
          <p:cNvPr id="6" name="图示 5"/>
          <p:cNvGraphicFramePr/>
          <p:nvPr/>
        </p:nvGraphicFramePr>
        <p:xfrm>
          <a:off x="323528" y="1412776"/>
          <a:ext cx="8280920" cy="47525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（一）再生水利用面临问题</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r="34183" b="15198"/>
          <a:stretch>
            <a:fillRect/>
          </a:stretch>
        </p:blipFill>
        <p:spPr bwMode="auto">
          <a:xfrm>
            <a:off x="480324" y="4797152"/>
            <a:ext cx="8281987" cy="1414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文本框 10"/>
          <p:cNvSpPr txBox="1"/>
          <p:nvPr/>
        </p:nvSpPr>
        <p:spPr>
          <a:xfrm>
            <a:off x="209155" y="1181534"/>
            <a:ext cx="8824326" cy="2751522"/>
          </a:xfrm>
          <a:prstGeom prst="rect">
            <a:avLst/>
          </a:prstGeom>
          <a:noFill/>
        </p:spPr>
        <p:txBody>
          <a:bodyPr wrap="square" rtlCol="0">
            <a:spAutoFit/>
          </a:bodyPr>
          <a:lstStyle/>
          <a:p>
            <a:pPr marL="457200" marR="0" lvl="0" indent="-457200" algn="l" defTabSz="109728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经济上不实惠</a:t>
            </a:r>
            <a:r>
              <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zh-CN" altLang="en-US"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利用成本高；</a:t>
            </a:r>
            <a:endPar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a:p>
            <a:pPr marL="457200" marR="0" lvl="0" indent="-457200" algn="l" defTabSz="109728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利用上不方便</a:t>
            </a:r>
            <a:r>
              <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zh-CN" altLang="en-US"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供水管网系统不健全</a:t>
            </a:r>
            <a:endPar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a:p>
            <a:pPr marL="457200" marR="0" lvl="0" indent="-457200" algn="l" defTabSz="109728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标准上不完善</a:t>
            </a:r>
            <a:r>
              <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zh-CN" altLang="en-US"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再生水利用标准体系有待完善</a:t>
            </a:r>
            <a:endPar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a:p>
            <a:pPr marL="457200" marR="0" lvl="0" indent="-457200" algn="l" defTabSz="109728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空间上不匹配</a:t>
            </a:r>
            <a:r>
              <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zh-CN" altLang="en-US"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再生水厂常布置在下游或城市周边</a:t>
            </a:r>
            <a:endParaRPr kumimoji="0" lang="en-US" altLang="zh-CN" sz="2880" b="1"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（二）海水利用面临的问题</a:t>
            </a:r>
            <a:endPar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6" name="文本框 10"/>
          <p:cNvSpPr txBox="1"/>
          <p:nvPr/>
        </p:nvSpPr>
        <p:spPr>
          <a:xfrm>
            <a:off x="0" y="908720"/>
            <a:ext cx="9033481" cy="67826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1</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）海水利用受空间局限</a:t>
            </a:r>
            <a:endPar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7" name="矩形 5"/>
          <p:cNvSpPr>
            <a:spLocks noChangeArrowheads="1"/>
          </p:cNvSpPr>
          <p:nvPr/>
        </p:nvSpPr>
        <p:spPr bwMode="auto">
          <a:xfrm>
            <a:off x="680751" y="1556792"/>
            <a:ext cx="84686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沿海地区更具有利用海水的可行性。</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 name="文本框 10"/>
          <p:cNvSpPr txBox="1"/>
          <p:nvPr/>
        </p:nvSpPr>
        <p:spPr>
          <a:xfrm>
            <a:off x="7640" y="2503698"/>
            <a:ext cx="9033481" cy="67826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2</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）海水利用涉及水资源管理多个部门</a:t>
            </a:r>
            <a:endPar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8" name="矩形 5"/>
          <p:cNvSpPr>
            <a:spLocks noChangeArrowheads="1"/>
          </p:cNvSpPr>
          <p:nvPr/>
        </p:nvSpPr>
        <p:spPr bwMode="auto">
          <a:xfrm>
            <a:off x="259160" y="3356992"/>
            <a:ext cx="8468618" cy="195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       如</a:t>
            </a:r>
            <a:r>
              <a:rPr kumimoji="0" lang="zh-CN" altLang="en-US" sz="2800" b="0"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淡水资源</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归属水利部门管理，</a:t>
            </a:r>
            <a:r>
              <a:rPr kumimoji="0" lang="zh-CN" altLang="en-US" sz="2800" b="0"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海水</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归属海洋部门管理局，</a:t>
            </a:r>
            <a:r>
              <a:rPr kumimoji="0" lang="zh-CN" altLang="en-US" sz="2800" b="0"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产业规划</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归属发改部门，</a:t>
            </a:r>
            <a:r>
              <a:rPr kumimoji="0" lang="zh-CN" altLang="en-US" sz="2800" b="0" i="0" u="none" strike="noStrike" kern="120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cs typeface="+mn-cs"/>
              </a:rPr>
              <a:t>管道建设</a:t>
            </a:r>
            <a:r>
              <a:rPr kumimoji="0" lang="zh-CN" altLang="en-US"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归属建部门等。海水利用要实施多部门协调管理。</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a:t>
            </a:r>
            <a:r>
              <a:rPr lang="zh-CN" altLang="en-US" sz="4400" b="1" dirty="0">
                <a:solidFill>
                  <a:srgbClr val="FFFF00"/>
                </a:solidFill>
                <a:latin typeface="Franklin Gothic Medium" panose="020B0603020102020204"/>
                <a:ea typeface="微软雅黑" panose="020B0503020204020204" pitchFamily="34" charset="-122"/>
              </a:rPr>
              <a:t>三</a:t>
            </a:r>
            <a:r>
              <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）雨水利用面临的问题</a:t>
            </a:r>
            <a:endPar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7" name="矩形 5"/>
          <p:cNvSpPr>
            <a:spLocks noChangeArrowheads="1"/>
          </p:cNvSpPr>
          <p:nvPr/>
        </p:nvSpPr>
        <p:spPr bwMode="auto">
          <a:xfrm>
            <a:off x="1187624" y="1700808"/>
            <a:ext cx="633670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雨水资源化利用的认识不足</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资金投入缺乏</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相关法律和政策不健全</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监管能力建设滞后</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管理机制不顺</a:t>
            </a:r>
            <a:endParaRPr kumimoji="0" lang="zh-CN" altLang="zh-CN" sz="2800" b="1"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a:t>
            </a:r>
            <a:r>
              <a:rPr lang="zh-CN" altLang="en-US" sz="4400" b="1" dirty="0">
                <a:solidFill>
                  <a:srgbClr val="FFFF00"/>
                </a:solidFill>
                <a:latin typeface="Franklin Gothic Medium" panose="020B0603020102020204"/>
                <a:ea typeface="微软雅黑" panose="020B0503020204020204" pitchFamily="34" charset="-122"/>
              </a:rPr>
              <a:t>四</a:t>
            </a:r>
            <a:r>
              <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）矿井水利用面临的问题</a:t>
            </a:r>
            <a:endParaRPr kumimoji="0" lang="zh-CN" altLang="en-US" sz="44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
        <p:nvSpPr>
          <p:cNvPr id="7" name="矩形 5"/>
          <p:cNvSpPr>
            <a:spLocks noChangeArrowheads="1"/>
          </p:cNvSpPr>
          <p:nvPr/>
        </p:nvSpPr>
        <p:spPr bwMode="auto">
          <a:xfrm>
            <a:off x="1187624" y="1700808"/>
            <a:ext cx="633670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尚未纳入水资源统一配置</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具有应用区域、对象的局限性</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矿井水处理技术有待提升</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开发利用标准欠缺</a:t>
            </a:r>
            <a:endParaRPr lang="en-US" altLang="zh-CN" sz="2800" dirty="0">
              <a:solidFill>
                <a:srgbClr val="0033CC"/>
              </a:solidFill>
              <a:latin typeface="微软雅黑" panose="020B0503020204020204" pitchFamily="34" charset="-122"/>
              <a:ea typeface="微软雅黑" panose="020B0503020204020204" pitchFamily="34" charset="-122"/>
            </a:endParaRPr>
          </a:p>
          <a:p>
            <a:pPr marL="342900" lvl="0" indent="-342900">
              <a:lnSpc>
                <a:spcPct val="150000"/>
              </a:lnSpc>
              <a:buFont typeface="Wingdings" panose="05000000000000000000" pitchFamily="2" charset="2"/>
              <a:buChar char="Ø"/>
            </a:pPr>
            <a:r>
              <a:rPr lang="zh-CN" altLang="en-US" sz="2800" dirty="0">
                <a:solidFill>
                  <a:srgbClr val="0033CC"/>
                </a:solidFill>
                <a:latin typeface="微软雅黑" panose="020B0503020204020204" pitchFamily="34" charset="-122"/>
                <a:ea typeface="微软雅黑" panose="020B0503020204020204" pitchFamily="34" charset="-122"/>
              </a:rPr>
              <a:t>管理体制、利用机制不完善</a:t>
            </a:r>
            <a:endParaRPr kumimoji="0" lang="zh-CN" altLang="zh-CN" sz="2800" i="0" u="none" strike="noStrike" kern="1200" cap="none" spc="0" normalizeH="0" baseline="0" noProof="0" dirty="0">
              <a:ln>
                <a:noFill/>
              </a:ln>
              <a:solidFill>
                <a:srgbClr val="0033CC"/>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4"/>
          <p:cNvSpPr/>
          <p:nvPr/>
        </p:nvSpPr>
        <p:spPr>
          <a:xfrm>
            <a:off x="5608916" y="0"/>
            <a:ext cx="3542795" cy="2651314"/>
          </a:xfrm>
          <a:prstGeom prst="rect">
            <a:avLst/>
          </a:prstGeom>
          <a:solidFill>
            <a:schemeClr val="accent6">
              <a:lumMod val="60000"/>
              <a:lumOff val="40000"/>
              <a:alpha val="69804"/>
            </a:schemeClr>
          </a:solidFill>
          <a:ln w="12700" cap="flat" cmpd="sng" algn="ctr">
            <a:noFill/>
            <a:prstDash val="solid"/>
            <a:miter lim="800000"/>
          </a:ln>
          <a:effectLst/>
        </p:spPr>
        <p:txBody>
          <a:bodyPr vert="horz" rtlCol="0" anchor="t"/>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white"/>
              </a:solidFill>
              <a:effectLst/>
              <a:uLnTx/>
              <a:uFillTx/>
              <a:latin typeface="方正粗宋简体"/>
              <a:ea typeface="方正粗宋简体"/>
              <a:cs typeface="+mn-cs"/>
            </a:endParaRPr>
          </a:p>
        </p:txBody>
      </p:sp>
      <p:sp>
        <p:nvSpPr>
          <p:cNvPr id="2" name="矩形 4"/>
          <p:cNvSpPr/>
          <p:nvPr/>
        </p:nvSpPr>
        <p:spPr>
          <a:xfrm>
            <a:off x="2357909" y="2651314"/>
            <a:ext cx="6786091" cy="1728192"/>
          </a:xfrm>
          <a:prstGeom prst="rect">
            <a:avLst/>
          </a:prstGeom>
          <a:solidFill>
            <a:srgbClr val="0072C6"/>
          </a:solidFill>
          <a:ln w="12700" cap="flat" cmpd="sng" algn="ctr">
            <a:noFill/>
            <a:prstDash val="solid"/>
            <a:miter lim="800000"/>
          </a:ln>
          <a:effectLst/>
        </p:spPr>
        <p:txBody>
          <a:bodyPr rtlCol="0" anchor="ctr"/>
          <a:lstStyle/>
          <a:p>
            <a:pPr lvl="0" algn="ctr"/>
            <a:r>
              <a:rPr lang="zh-CN" altLang="en-US" sz="4600" b="1" dirty="0">
                <a:solidFill>
                  <a:prstClr val="white"/>
                </a:solidFill>
                <a:latin typeface="微软雅黑" panose="020B0503020204020204" pitchFamily="34" charset="-122"/>
              </a:rPr>
              <a:t>中国非常规水利用</a:t>
            </a:r>
            <a:endParaRPr lang="en-US" altLang="zh-CN" sz="4600" b="1" dirty="0">
              <a:solidFill>
                <a:prstClr val="white"/>
              </a:solidFill>
              <a:latin typeface="微软雅黑" panose="020B0503020204020204" pitchFamily="34" charset="-122"/>
            </a:endParaRPr>
          </a:p>
          <a:p>
            <a:pPr lvl="0" algn="ctr"/>
            <a:r>
              <a:rPr lang="zh-CN" altLang="en-US" sz="4600" b="1" dirty="0">
                <a:solidFill>
                  <a:prstClr val="white"/>
                </a:solidFill>
                <a:latin typeface="微软雅黑" panose="020B0503020204020204" pitchFamily="34" charset="-122"/>
              </a:rPr>
              <a:t>推进战略</a:t>
            </a:r>
            <a:endParaRPr kumimoji="0" lang="zh-CN" altLang="en-US" sz="4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5695325" y="1355170"/>
            <a:ext cx="3456383" cy="830997"/>
          </a:xfrm>
          <a:prstGeom prst="rect">
            <a:avLst/>
          </a:prstGeom>
          <a:noFill/>
        </p:spPr>
        <p:txBody>
          <a:bodyPr wrap="square" rtlCol="0">
            <a:spAutoFit/>
          </a:bodyPr>
          <a:lstStyle/>
          <a:p>
            <a:pPr marL="0" marR="0" lvl="0" indent="0" algn="ctr" defTabSz="109728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srgbClr val="014C8D"/>
                </a:solidFill>
                <a:effectLst/>
                <a:uLnTx/>
                <a:uFillTx/>
                <a:latin typeface="微软雅黑" panose="020B0503020204020204" pitchFamily="34" charset="-122"/>
                <a:ea typeface="微软雅黑" panose="020B0503020204020204" pitchFamily="34" charset="-122"/>
                <a:cs typeface="+mn-cs"/>
              </a:rPr>
              <a:t>第五部分</a:t>
            </a:r>
            <a:endParaRPr kumimoji="0" lang="zh-CN" altLang="en-US" sz="4800" b="1" i="0" u="none" strike="noStrike" kern="1200" cap="none" spc="0" normalizeH="0" baseline="0" noProof="0" dirty="0">
              <a:ln>
                <a:noFill/>
              </a:ln>
              <a:solidFill>
                <a:srgbClr val="014C8D"/>
              </a:solidFill>
              <a:effectLst/>
              <a:uLnTx/>
              <a:uFillTx/>
              <a:latin typeface="Adobe Gothic Std B" panose="020B0800000000000000" pitchFamily="34" charset="-128"/>
              <a:ea typeface="微软雅黑" panose="020B0503020204020204" pitchFamily="34" charset="-122"/>
              <a:cs typeface="+mn-cs"/>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4640"/>
          <a:stretch>
            <a:fillRect/>
          </a:stretch>
        </p:blipFill>
        <p:spPr>
          <a:xfrm>
            <a:off x="-7708" y="2651964"/>
            <a:ext cx="2388683" cy="1726891"/>
          </a:xfrm>
          <a:prstGeom prst="rect">
            <a:avLst/>
          </a:prstGeom>
        </p:spPr>
      </p:pic>
      <p:sp>
        <p:nvSpPr>
          <p:cNvPr id="10" name="矩形 4"/>
          <p:cNvSpPr/>
          <p:nvPr/>
        </p:nvSpPr>
        <p:spPr>
          <a:xfrm>
            <a:off x="-7707" y="4378855"/>
            <a:ext cx="2388683" cy="2479145"/>
          </a:xfrm>
          <a:prstGeom prst="rect">
            <a:avLst/>
          </a:prstGeom>
          <a:solidFill>
            <a:schemeClr val="accent5">
              <a:lumMod val="40000"/>
              <a:lumOff val="60000"/>
              <a:alpha val="70000"/>
            </a:schemeClr>
          </a:solidFill>
          <a:ln w="12700" cap="flat" cmpd="sng" algn="ctr">
            <a:noFill/>
            <a:prstDash val="solid"/>
            <a:miter lim="800000"/>
          </a:ln>
          <a:effectLst/>
        </p:spPr>
        <p:txBody>
          <a:bodyPr vert="horz" rtlCol="0" anchor="t"/>
          <a:lstStyle/>
          <a:p>
            <a:pPr marL="0" marR="0" lvl="0" indent="0" algn="ctr" defTabSz="1097280" rtl="0" eaLnBrk="1" fontAlgn="auto" latinLnBrk="0" hangingPunct="1">
              <a:lnSpc>
                <a:spcPct val="100000"/>
              </a:lnSpc>
              <a:spcBef>
                <a:spcPts val="0"/>
              </a:spcBef>
              <a:spcAft>
                <a:spcPts val="0"/>
              </a:spcAft>
              <a:buClrTx/>
              <a:buSzTx/>
              <a:buFontTx/>
              <a:buNone/>
              <a:defRPr/>
            </a:pPr>
            <a:endParaRPr kumimoji="0" lang="zh-CN" altLang="en-US" sz="3360" b="0" i="0" u="none" strike="noStrike" kern="1200" cap="none" spc="0" normalizeH="0" baseline="0" noProof="0" dirty="0">
              <a:ln>
                <a:noFill/>
              </a:ln>
              <a:solidFill>
                <a:prstClr val="white"/>
              </a:solidFill>
              <a:effectLst/>
              <a:uLnTx/>
              <a:uFillTx/>
              <a:latin typeface="方正粗宋简体"/>
              <a:ea typeface="方正粗宋简体"/>
              <a:cs typeface="+mn-cs"/>
            </a:endParaRPr>
          </a:p>
        </p:txBody>
      </p:sp>
      <p:sp>
        <p:nvSpPr>
          <p:cNvPr id="4" name="矩形 3"/>
          <p:cNvSpPr/>
          <p:nvPr/>
        </p:nvSpPr>
        <p:spPr>
          <a:xfrm>
            <a:off x="3275856" y="4897963"/>
            <a:ext cx="5251060" cy="757130"/>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defRPr/>
            </a:pPr>
            <a:endParaRPr kumimoji="0" lang="zh-CN" altLang="en-US" sz="4320" b="0"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400" b="1" dirty="0">
                <a:solidFill>
                  <a:srgbClr val="FFFF00"/>
                </a:solidFill>
              </a:rPr>
              <a:t>（一）实施“三元”主体协同推动</a:t>
            </a:r>
            <a:endParaRPr lang="zh-CN" altLang="en-US" sz="4400" b="1" dirty="0">
              <a:solidFill>
                <a:srgbClr val="FFFF00"/>
              </a:solidFill>
            </a:endParaRPr>
          </a:p>
        </p:txBody>
      </p:sp>
      <p:grpSp>
        <p:nvGrpSpPr>
          <p:cNvPr id="5" name="组合 8"/>
          <p:cNvGrpSpPr/>
          <p:nvPr/>
        </p:nvGrpSpPr>
        <p:grpSpPr bwMode="auto">
          <a:xfrm>
            <a:off x="1341760" y="1414934"/>
            <a:ext cx="6696744" cy="5687988"/>
            <a:chOff x="0" y="1857363"/>
            <a:chExt cx="4595813" cy="4027489"/>
          </a:xfrm>
        </p:grpSpPr>
        <p:grpSp>
          <p:nvGrpSpPr>
            <p:cNvPr id="6" name="组合 89"/>
            <p:cNvGrpSpPr/>
            <p:nvPr/>
          </p:nvGrpSpPr>
          <p:grpSpPr bwMode="auto">
            <a:xfrm>
              <a:off x="0" y="1857363"/>
              <a:ext cx="4595813" cy="4027489"/>
              <a:chOff x="0" y="1857363"/>
              <a:chExt cx="4595813" cy="4027489"/>
            </a:xfrm>
          </p:grpSpPr>
          <p:grpSp>
            <p:nvGrpSpPr>
              <p:cNvPr id="12" name="Group 53"/>
              <p:cNvGrpSpPr/>
              <p:nvPr/>
            </p:nvGrpSpPr>
            <p:grpSpPr bwMode="auto">
              <a:xfrm>
                <a:off x="0" y="1857363"/>
                <a:ext cx="4595813" cy="4027489"/>
                <a:chOff x="1429" y="1026"/>
                <a:chExt cx="2895" cy="2537"/>
              </a:xfrm>
            </p:grpSpPr>
            <p:sp>
              <p:nvSpPr>
                <p:cNvPr id="14" name="Oval 27"/>
                <p:cNvSpPr>
                  <a:spLocks noChangeArrowheads="1"/>
                </p:cNvSpPr>
                <p:nvPr/>
              </p:nvSpPr>
              <p:spPr bwMode="auto">
                <a:xfrm>
                  <a:off x="2110" y="1479"/>
                  <a:ext cx="1452" cy="1452"/>
                </a:xfrm>
                <a:prstGeom prst="ellipse">
                  <a:avLst/>
                </a:prstGeom>
                <a:solidFill>
                  <a:srgbClr val="EAEAEA"/>
                </a:solidFill>
                <a:ln w="19050" cap="rnd" algn="ctr">
                  <a:solidFill>
                    <a:srgbClr val="808080"/>
                  </a:solidFill>
                  <a:prstDash val="sysDot"/>
                  <a:round/>
                </a:ln>
              </p:spPr>
              <p:txBody>
                <a:bodyPr wrap="none" anchor="ctr"/>
                <a:lstStyle/>
                <a:p>
                  <a:endParaRPr lang="zh-CN" altLang="en-US" sz="2000"/>
                </a:p>
              </p:txBody>
            </p:sp>
            <p:grpSp>
              <p:nvGrpSpPr>
                <p:cNvPr id="15" name="Group 31"/>
                <p:cNvGrpSpPr/>
                <p:nvPr/>
              </p:nvGrpSpPr>
              <p:grpSpPr bwMode="auto">
                <a:xfrm>
                  <a:off x="2382" y="1026"/>
                  <a:ext cx="906" cy="906"/>
                  <a:chOff x="2335" y="1138"/>
                  <a:chExt cx="1089" cy="1088"/>
                </a:xfrm>
              </p:grpSpPr>
              <p:sp>
                <p:nvSpPr>
                  <p:cNvPr id="22" name="Oval 32"/>
                  <p:cNvSpPr>
                    <a:spLocks noChangeArrowheads="1"/>
                  </p:cNvSpPr>
                  <p:nvPr/>
                </p:nvSpPr>
                <p:spPr bwMode="auto">
                  <a:xfrm>
                    <a:off x="2335" y="1138"/>
                    <a:ext cx="1089" cy="1088"/>
                  </a:xfrm>
                  <a:prstGeom prst="ellipse">
                    <a:avLst/>
                  </a:prstGeom>
                  <a:gradFill rotWithShape="1">
                    <a:gsLst>
                      <a:gs pos="0">
                        <a:srgbClr val="2771C3"/>
                      </a:gs>
                      <a:gs pos="100000">
                        <a:srgbClr val="004176"/>
                      </a:gs>
                    </a:gsLst>
                    <a:lin ang="2700000" scaled="1"/>
                  </a:gradFill>
                  <a:ln w="9525" algn="ctr">
                    <a:noFill/>
                    <a:round/>
                  </a:ln>
                </p:spPr>
                <p:txBody>
                  <a:bodyPr wrap="none" anchor="ctr"/>
                  <a:lstStyle/>
                  <a:p>
                    <a:pPr algn="ctr"/>
                    <a:r>
                      <a:rPr lang="zh-CN" altLang="en-US" sz="3200" b="1" dirty="0">
                        <a:solidFill>
                          <a:srgbClr val="FFFFFF"/>
                        </a:solidFill>
                        <a:latin typeface="微软雅黑" panose="020B0503020204020204" pitchFamily="34" charset="-122"/>
                        <a:ea typeface="微软雅黑" panose="020B0503020204020204" pitchFamily="34" charset="-122"/>
                      </a:rPr>
                      <a:t>政府</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
                <p:nvSpPr>
                  <p:cNvPr id="23" name="Freeform 33"/>
                  <p:cNvSpPr/>
                  <p:nvPr/>
                </p:nvSpPr>
                <p:spPr bwMode="auto">
                  <a:xfrm>
                    <a:off x="2426" y="1169"/>
                    <a:ext cx="908" cy="296"/>
                  </a:xfrm>
                  <a:custGeom>
                    <a:avLst/>
                    <a:gdLst>
                      <a:gd name="T0" fmla="*/ 0 w 4756"/>
                      <a:gd name="T1" fmla="*/ 296 h 1576"/>
                      <a:gd name="T2" fmla="*/ 10 w 4756"/>
                      <a:gd name="T3" fmla="*/ 275 h 1576"/>
                      <a:gd name="T4" fmla="*/ 21 w 4756"/>
                      <a:gd name="T5" fmla="*/ 254 h 1576"/>
                      <a:gd name="T6" fmla="*/ 32 w 4756"/>
                      <a:gd name="T7" fmla="*/ 233 h 1576"/>
                      <a:gd name="T8" fmla="*/ 45 w 4756"/>
                      <a:gd name="T9" fmla="*/ 214 h 1576"/>
                      <a:gd name="T10" fmla="*/ 59 w 4756"/>
                      <a:gd name="T11" fmla="*/ 195 h 1576"/>
                      <a:gd name="T12" fmla="*/ 74 w 4756"/>
                      <a:gd name="T13" fmla="*/ 177 h 1576"/>
                      <a:gd name="T14" fmla="*/ 89 w 4756"/>
                      <a:gd name="T15" fmla="*/ 159 h 1576"/>
                      <a:gd name="T16" fmla="*/ 105 w 4756"/>
                      <a:gd name="T17" fmla="*/ 142 h 1576"/>
                      <a:gd name="T18" fmla="*/ 114 w 4756"/>
                      <a:gd name="T19" fmla="*/ 134 h 1576"/>
                      <a:gd name="T20" fmla="*/ 131 w 4756"/>
                      <a:gd name="T21" fmla="*/ 118 h 1576"/>
                      <a:gd name="T22" fmla="*/ 150 w 4756"/>
                      <a:gd name="T23" fmla="*/ 103 h 1576"/>
                      <a:gd name="T24" fmla="*/ 169 w 4756"/>
                      <a:gd name="T25" fmla="*/ 89 h 1576"/>
                      <a:gd name="T26" fmla="*/ 188 w 4756"/>
                      <a:gd name="T27" fmla="*/ 76 h 1576"/>
                      <a:gd name="T28" fmla="*/ 208 w 4756"/>
                      <a:gd name="T29" fmla="*/ 64 h 1576"/>
                      <a:gd name="T30" fmla="*/ 229 w 4756"/>
                      <a:gd name="T31" fmla="*/ 53 h 1576"/>
                      <a:gd name="T32" fmla="*/ 251 w 4756"/>
                      <a:gd name="T33" fmla="*/ 43 h 1576"/>
                      <a:gd name="T34" fmla="*/ 262 w 4756"/>
                      <a:gd name="T35" fmla="*/ 38 h 1576"/>
                      <a:gd name="T36" fmla="*/ 284 w 4756"/>
                      <a:gd name="T37" fmla="*/ 29 h 1576"/>
                      <a:gd name="T38" fmla="*/ 307 w 4756"/>
                      <a:gd name="T39" fmla="*/ 22 h 1576"/>
                      <a:gd name="T40" fmla="*/ 331 w 4756"/>
                      <a:gd name="T41" fmla="*/ 15 h 1576"/>
                      <a:gd name="T42" fmla="*/ 355 w 4756"/>
                      <a:gd name="T43" fmla="*/ 10 h 1576"/>
                      <a:gd name="T44" fmla="*/ 379 w 4756"/>
                      <a:gd name="T45" fmla="*/ 6 h 1576"/>
                      <a:gd name="T46" fmla="*/ 404 w 4756"/>
                      <a:gd name="T47" fmla="*/ 2 h 1576"/>
                      <a:gd name="T48" fmla="*/ 429 w 4756"/>
                      <a:gd name="T49" fmla="*/ 0 h 1576"/>
                      <a:gd name="T50" fmla="*/ 454 w 4756"/>
                      <a:gd name="T51" fmla="*/ 0 h 1576"/>
                      <a:gd name="T52" fmla="*/ 467 w 4756"/>
                      <a:gd name="T53" fmla="*/ 0 h 1576"/>
                      <a:gd name="T54" fmla="*/ 492 w 4756"/>
                      <a:gd name="T55" fmla="*/ 2 h 1576"/>
                      <a:gd name="T56" fmla="*/ 517 w 4756"/>
                      <a:gd name="T57" fmla="*/ 4 h 1576"/>
                      <a:gd name="T58" fmla="*/ 541 w 4756"/>
                      <a:gd name="T59" fmla="*/ 8 h 1576"/>
                      <a:gd name="T60" fmla="*/ 565 w 4756"/>
                      <a:gd name="T61" fmla="*/ 12 h 1576"/>
                      <a:gd name="T62" fmla="*/ 589 w 4756"/>
                      <a:gd name="T63" fmla="*/ 18 h 1576"/>
                      <a:gd name="T64" fmla="*/ 612 w 4756"/>
                      <a:gd name="T65" fmla="*/ 26 h 1576"/>
                      <a:gd name="T66" fmla="*/ 635 w 4756"/>
                      <a:gd name="T67" fmla="*/ 33 h 1576"/>
                      <a:gd name="T68" fmla="*/ 646 w 4756"/>
                      <a:gd name="T69" fmla="*/ 38 h 1576"/>
                      <a:gd name="T70" fmla="*/ 668 w 4756"/>
                      <a:gd name="T71" fmla="*/ 48 h 1576"/>
                      <a:gd name="T72" fmla="*/ 689 w 4756"/>
                      <a:gd name="T73" fmla="*/ 59 h 1576"/>
                      <a:gd name="T74" fmla="*/ 709 w 4756"/>
                      <a:gd name="T75" fmla="*/ 70 h 1576"/>
                      <a:gd name="T76" fmla="*/ 730 w 4756"/>
                      <a:gd name="T77" fmla="*/ 83 h 1576"/>
                      <a:gd name="T78" fmla="*/ 749 w 4756"/>
                      <a:gd name="T79" fmla="*/ 96 h 1576"/>
                      <a:gd name="T80" fmla="*/ 767 w 4756"/>
                      <a:gd name="T81" fmla="*/ 111 h 1576"/>
                      <a:gd name="T82" fmla="*/ 785 w 4756"/>
                      <a:gd name="T83" fmla="*/ 126 h 1576"/>
                      <a:gd name="T84" fmla="*/ 803 w 4756"/>
                      <a:gd name="T85" fmla="*/ 142 h 1576"/>
                      <a:gd name="T86" fmla="*/ 811 w 4756"/>
                      <a:gd name="T87" fmla="*/ 150 h 1576"/>
                      <a:gd name="T88" fmla="*/ 827 w 4756"/>
                      <a:gd name="T89" fmla="*/ 168 h 1576"/>
                      <a:gd name="T90" fmla="*/ 842 w 4756"/>
                      <a:gd name="T91" fmla="*/ 186 h 1576"/>
                      <a:gd name="T92" fmla="*/ 856 w 4756"/>
                      <a:gd name="T93" fmla="*/ 204 h 1576"/>
                      <a:gd name="T94" fmla="*/ 869 w 4756"/>
                      <a:gd name="T95" fmla="*/ 224 h 1576"/>
                      <a:gd name="T96" fmla="*/ 882 w 4756"/>
                      <a:gd name="T97" fmla="*/ 243 h 1576"/>
                      <a:gd name="T98" fmla="*/ 893 w 4756"/>
                      <a:gd name="T99" fmla="*/ 264 h 1576"/>
                      <a:gd name="T100" fmla="*/ 903 w 4756"/>
                      <a:gd name="T101" fmla="*/ 285 h 1576"/>
                      <a:gd name="T102" fmla="*/ 0 w 4756"/>
                      <a:gd name="T103" fmla="*/ 296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ln>
                </p:spPr>
                <p:txBody>
                  <a:bodyPr wrap="none" anchor="ctr"/>
                  <a:lstStyle/>
                  <a:p>
                    <a:endParaRPr lang="zh-CN" altLang="en-US" sz="2000"/>
                  </a:p>
                </p:txBody>
              </p:sp>
              <p:sp>
                <p:nvSpPr>
                  <p:cNvPr id="24" name="Oval 34"/>
                  <p:cNvSpPr>
                    <a:spLocks noChangeArrowheads="1"/>
                  </p:cNvSpPr>
                  <p:nvPr/>
                </p:nvSpPr>
                <p:spPr bwMode="auto">
                  <a:xfrm>
                    <a:off x="2562" y="1183"/>
                    <a:ext cx="228" cy="205"/>
                  </a:xfrm>
                  <a:prstGeom prst="ellipse">
                    <a:avLst/>
                  </a:prstGeom>
                  <a:gradFill rotWithShape="1">
                    <a:gsLst>
                      <a:gs pos="0">
                        <a:srgbClr val="FFFFFF"/>
                      </a:gs>
                      <a:gs pos="100000">
                        <a:srgbClr val="67ABF5">
                          <a:alpha val="0"/>
                        </a:srgbClr>
                      </a:gs>
                    </a:gsLst>
                    <a:path path="shape">
                      <a:fillToRect l="50000" t="50000" r="50000" b="50000"/>
                    </a:path>
                  </a:gradFill>
                  <a:ln w="9525">
                    <a:noFill/>
                    <a:round/>
                  </a:ln>
                </p:spPr>
                <p:txBody>
                  <a:bodyPr wrap="none" anchor="ctr"/>
                  <a:lstStyle/>
                  <a:p>
                    <a:endParaRPr lang="zh-CN" altLang="en-US" sz="2000"/>
                  </a:p>
                </p:txBody>
              </p:sp>
            </p:grpSp>
            <p:sp>
              <p:nvSpPr>
                <p:cNvPr id="16" name="Oval 38"/>
                <p:cNvSpPr>
                  <a:spLocks noChangeArrowheads="1"/>
                </p:cNvSpPr>
                <p:nvPr/>
              </p:nvSpPr>
              <p:spPr bwMode="auto">
                <a:xfrm>
                  <a:off x="1756" y="2430"/>
                  <a:ext cx="190" cy="171"/>
                </a:xfrm>
                <a:prstGeom prst="ellipse">
                  <a:avLst/>
                </a:prstGeom>
                <a:gradFill rotWithShape="1">
                  <a:gsLst>
                    <a:gs pos="0">
                      <a:srgbClr val="FFFFFF"/>
                    </a:gs>
                    <a:gs pos="100000">
                      <a:srgbClr val="67ABF5">
                        <a:alpha val="0"/>
                      </a:srgbClr>
                    </a:gs>
                  </a:gsLst>
                  <a:path path="shape">
                    <a:fillToRect l="50000" t="50000" r="50000" b="50000"/>
                  </a:path>
                </a:gradFill>
                <a:ln w="9525">
                  <a:noFill/>
                  <a:round/>
                </a:ln>
              </p:spPr>
              <p:txBody>
                <a:bodyPr wrap="none" anchor="ctr"/>
                <a:lstStyle/>
                <a:p>
                  <a:endParaRPr lang="zh-CN" altLang="en-US" sz="2000"/>
                </a:p>
              </p:txBody>
            </p:sp>
            <p:sp>
              <p:nvSpPr>
                <p:cNvPr id="17" name="Oval 42"/>
                <p:cNvSpPr>
                  <a:spLocks noChangeArrowheads="1"/>
                </p:cNvSpPr>
                <p:nvPr/>
              </p:nvSpPr>
              <p:spPr bwMode="auto">
                <a:xfrm>
                  <a:off x="3388" y="2417"/>
                  <a:ext cx="190" cy="171"/>
                </a:xfrm>
                <a:prstGeom prst="ellipse">
                  <a:avLst/>
                </a:prstGeom>
                <a:gradFill rotWithShape="1">
                  <a:gsLst>
                    <a:gs pos="0">
                      <a:srgbClr val="FFFFFF"/>
                    </a:gs>
                    <a:gs pos="100000">
                      <a:srgbClr val="67ABF5">
                        <a:alpha val="0"/>
                      </a:srgbClr>
                    </a:gs>
                  </a:gsLst>
                  <a:path path="shape">
                    <a:fillToRect l="50000" t="50000" r="50000" b="50000"/>
                  </a:path>
                </a:gradFill>
                <a:ln w="9525">
                  <a:noFill/>
                  <a:round/>
                </a:ln>
              </p:spPr>
              <p:txBody>
                <a:bodyPr wrap="none" anchor="ctr"/>
                <a:lstStyle/>
                <a:p>
                  <a:endParaRPr lang="zh-CN" altLang="en-US" sz="2000"/>
                </a:p>
              </p:txBody>
            </p:sp>
            <p:sp>
              <p:nvSpPr>
                <p:cNvPr id="18" name="Rectangle 49"/>
                <p:cNvSpPr>
                  <a:spLocks noChangeArrowheads="1"/>
                </p:cNvSpPr>
                <p:nvPr/>
              </p:nvSpPr>
              <p:spPr bwMode="auto">
                <a:xfrm>
                  <a:off x="2068" y="2083"/>
                  <a:ext cx="1531" cy="371"/>
                </a:xfrm>
                <a:prstGeom prst="rect">
                  <a:avLst/>
                </a:prstGeom>
                <a:noFill/>
                <a:ln w="9525" algn="ctr">
                  <a:noFill/>
                  <a:miter lim="800000"/>
                </a:ln>
              </p:spPr>
              <p:txBody>
                <a:bodyPr>
                  <a:spAutoFit/>
                </a:bodyPr>
                <a:lstStyle/>
                <a:p>
                  <a:pPr algn="ctr"/>
                  <a:r>
                    <a:rPr lang="zh-CN" altLang="en-US" sz="2400" b="1" dirty="0">
                      <a:solidFill>
                        <a:srgbClr val="FF0000"/>
                      </a:solidFill>
                      <a:latin typeface="微软雅黑" panose="020B0503020204020204" pitchFamily="34" charset="-122"/>
                      <a:ea typeface="微软雅黑" panose="020B0503020204020204" pitchFamily="34" charset="-122"/>
                    </a:rPr>
                    <a:t>相互促进</a:t>
                  </a:r>
                  <a:endParaRPr lang="en-US" altLang="zh-CN" sz="2400" b="1" dirty="0">
                    <a:solidFill>
                      <a:srgbClr val="FF0000"/>
                    </a:solidFill>
                    <a:latin typeface="微软雅黑" panose="020B0503020204020204" pitchFamily="34" charset="-122"/>
                    <a:ea typeface="微软雅黑" panose="020B0503020204020204" pitchFamily="34" charset="-122"/>
                  </a:endParaRPr>
                </a:p>
                <a:p>
                  <a:pPr algn="ctr"/>
                  <a:r>
                    <a:rPr lang="zh-CN" altLang="en-US" sz="2400" b="1" dirty="0">
                      <a:solidFill>
                        <a:srgbClr val="FF0000"/>
                      </a:solidFill>
                      <a:latin typeface="微软雅黑" panose="020B0503020204020204" pitchFamily="34" charset="-122"/>
                      <a:ea typeface="微软雅黑" panose="020B0503020204020204" pitchFamily="34" charset="-122"/>
                    </a:rPr>
                    <a:t>共同作用</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19" name="Oval 50"/>
                <p:cNvSpPr>
                  <a:spLocks noChangeArrowheads="1"/>
                </p:cNvSpPr>
                <p:nvPr/>
              </p:nvSpPr>
              <p:spPr bwMode="auto">
                <a:xfrm>
                  <a:off x="1429" y="3387"/>
                  <a:ext cx="1036" cy="176"/>
                </a:xfrm>
                <a:prstGeom prst="ellipse">
                  <a:avLst/>
                </a:prstGeom>
                <a:gradFill rotWithShape="1">
                  <a:gsLst>
                    <a:gs pos="0">
                      <a:schemeClr val="tx1">
                        <a:alpha val="45000"/>
                      </a:schemeClr>
                    </a:gs>
                    <a:gs pos="100000">
                      <a:schemeClr val="bg1">
                        <a:alpha val="0"/>
                      </a:schemeClr>
                    </a:gs>
                  </a:gsLst>
                  <a:path path="shape">
                    <a:fillToRect l="50000" t="50000" r="50000" b="50000"/>
                  </a:path>
                </a:gradFill>
                <a:ln w="9525">
                  <a:noFill/>
                  <a:round/>
                </a:ln>
              </p:spPr>
              <p:txBody>
                <a:bodyPr wrap="none" anchor="ctr"/>
                <a:lstStyle/>
                <a:p>
                  <a:endParaRPr lang="zh-CN" altLang="en-US" sz="2000"/>
                </a:p>
              </p:txBody>
            </p:sp>
            <p:sp>
              <p:nvSpPr>
                <p:cNvPr id="20" name="Oval 51"/>
                <p:cNvSpPr>
                  <a:spLocks noChangeArrowheads="1"/>
                </p:cNvSpPr>
                <p:nvPr/>
              </p:nvSpPr>
              <p:spPr bwMode="auto">
                <a:xfrm>
                  <a:off x="3288" y="3387"/>
                  <a:ext cx="1036" cy="176"/>
                </a:xfrm>
                <a:prstGeom prst="ellipse">
                  <a:avLst/>
                </a:prstGeom>
                <a:gradFill rotWithShape="1">
                  <a:gsLst>
                    <a:gs pos="0">
                      <a:schemeClr val="tx1">
                        <a:alpha val="45000"/>
                      </a:schemeClr>
                    </a:gs>
                    <a:gs pos="100000">
                      <a:schemeClr val="bg1">
                        <a:alpha val="0"/>
                      </a:schemeClr>
                    </a:gs>
                  </a:gsLst>
                  <a:path path="shape">
                    <a:fillToRect l="50000" t="50000" r="50000" b="50000"/>
                  </a:path>
                </a:gradFill>
                <a:ln w="9525">
                  <a:noFill/>
                  <a:round/>
                </a:ln>
              </p:spPr>
              <p:txBody>
                <a:bodyPr wrap="none" anchor="ctr"/>
                <a:lstStyle/>
                <a:p>
                  <a:endParaRPr lang="zh-CN" altLang="en-US" sz="2000"/>
                </a:p>
              </p:txBody>
            </p:sp>
            <p:sp>
              <p:nvSpPr>
                <p:cNvPr id="21" name="Oval 52"/>
                <p:cNvSpPr>
                  <a:spLocks noChangeArrowheads="1"/>
                </p:cNvSpPr>
                <p:nvPr/>
              </p:nvSpPr>
              <p:spPr bwMode="auto">
                <a:xfrm>
                  <a:off x="2053" y="3203"/>
                  <a:ext cx="1564" cy="176"/>
                </a:xfrm>
                <a:prstGeom prst="ellipse">
                  <a:avLst/>
                </a:prstGeom>
                <a:gradFill rotWithShape="1">
                  <a:gsLst>
                    <a:gs pos="0">
                      <a:schemeClr val="tx1">
                        <a:alpha val="21999"/>
                      </a:schemeClr>
                    </a:gs>
                    <a:gs pos="100000">
                      <a:schemeClr val="bg1">
                        <a:alpha val="0"/>
                      </a:schemeClr>
                    </a:gs>
                  </a:gsLst>
                  <a:path path="shape">
                    <a:fillToRect l="50000" t="50000" r="50000" b="50000"/>
                  </a:path>
                </a:gradFill>
                <a:ln w="9525">
                  <a:noFill/>
                  <a:round/>
                </a:ln>
              </p:spPr>
              <p:txBody>
                <a:bodyPr wrap="none" anchor="ctr"/>
                <a:lstStyle/>
                <a:p>
                  <a:endParaRPr lang="zh-CN" altLang="en-US" sz="2000"/>
                </a:p>
              </p:txBody>
            </p:sp>
          </p:grpSp>
          <p:sp>
            <p:nvSpPr>
              <p:cNvPr id="13" name="Oval 32"/>
              <p:cNvSpPr>
                <a:spLocks noChangeArrowheads="1"/>
              </p:cNvSpPr>
              <p:nvPr/>
            </p:nvSpPr>
            <p:spPr bwMode="auto">
              <a:xfrm>
                <a:off x="233348" y="3943341"/>
                <a:ext cx="1438275" cy="1438275"/>
              </a:xfrm>
              <a:prstGeom prst="ellipse">
                <a:avLst/>
              </a:prstGeom>
              <a:gradFill rotWithShape="1">
                <a:gsLst>
                  <a:gs pos="0">
                    <a:srgbClr val="2771C3"/>
                  </a:gs>
                  <a:gs pos="100000">
                    <a:srgbClr val="004176"/>
                  </a:gs>
                </a:gsLst>
                <a:lin ang="2700000" scaled="1"/>
              </a:gradFill>
              <a:ln w="9525" algn="ctr">
                <a:noFill/>
                <a:round/>
              </a:ln>
            </p:spPr>
            <p:txBody>
              <a:bodyPr wrap="none" anchor="ctr"/>
              <a:lstStyle/>
              <a:p>
                <a:pPr algn="ctr"/>
                <a:r>
                  <a:rPr lang="zh-CN" altLang="en-US" sz="3200" b="1" dirty="0">
                    <a:solidFill>
                      <a:srgbClr val="FFFFFF"/>
                    </a:solidFill>
                    <a:latin typeface="微软雅黑" panose="020B0503020204020204" pitchFamily="34" charset="-122"/>
                    <a:ea typeface="微软雅黑" panose="020B0503020204020204" pitchFamily="34" charset="-122"/>
                  </a:rPr>
                  <a:t>市场</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grpSp>
        <p:grpSp>
          <p:nvGrpSpPr>
            <p:cNvPr id="7" name="组合 88"/>
            <p:cNvGrpSpPr/>
            <p:nvPr/>
          </p:nvGrpSpPr>
          <p:grpSpPr bwMode="auto">
            <a:xfrm>
              <a:off x="376224" y="3943341"/>
              <a:ext cx="3867167" cy="1438275"/>
              <a:chOff x="376224" y="3943341"/>
              <a:chExt cx="3867167" cy="1438275"/>
            </a:xfrm>
          </p:grpSpPr>
          <p:sp>
            <p:nvSpPr>
              <p:cNvPr id="8" name="Oval 32"/>
              <p:cNvSpPr>
                <a:spLocks noChangeArrowheads="1"/>
              </p:cNvSpPr>
              <p:nvPr/>
            </p:nvSpPr>
            <p:spPr bwMode="auto">
              <a:xfrm>
                <a:off x="2805116" y="3943341"/>
                <a:ext cx="1438275" cy="1438275"/>
              </a:xfrm>
              <a:prstGeom prst="ellipse">
                <a:avLst/>
              </a:prstGeom>
              <a:gradFill rotWithShape="1">
                <a:gsLst>
                  <a:gs pos="0">
                    <a:srgbClr val="2771C3"/>
                  </a:gs>
                  <a:gs pos="100000">
                    <a:srgbClr val="004176"/>
                  </a:gs>
                </a:gsLst>
                <a:lin ang="2700000" scaled="1"/>
              </a:gradFill>
              <a:ln w="9525" algn="ctr">
                <a:noFill/>
                <a:round/>
              </a:ln>
            </p:spPr>
            <p:txBody>
              <a:bodyPr wrap="none" anchor="ctr"/>
              <a:lstStyle/>
              <a:p>
                <a:pPr algn="ctr"/>
                <a:r>
                  <a:rPr lang="zh-CN" altLang="en-US" sz="3200" b="1" dirty="0">
                    <a:solidFill>
                      <a:srgbClr val="FFFFFF"/>
                    </a:solidFill>
                    <a:latin typeface="微软雅黑" panose="020B0503020204020204" pitchFamily="34" charset="-122"/>
                    <a:ea typeface="微软雅黑" panose="020B0503020204020204" pitchFamily="34" charset="-122"/>
                  </a:rPr>
                  <a:t>公众</a:t>
                </a:r>
                <a:endParaRPr lang="zh-CN" altLang="en-US" sz="3200" b="1" dirty="0">
                  <a:solidFill>
                    <a:srgbClr val="FFFFFF"/>
                  </a:solidFill>
                  <a:latin typeface="微软雅黑" panose="020B0503020204020204" pitchFamily="34" charset="-122"/>
                  <a:ea typeface="微软雅黑" panose="020B0503020204020204" pitchFamily="34" charset="-122"/>
                </a:endParaRPr>
              </a:p>
            </p:txBody>
          </p:sp>
          <p:sp>
            <p:nvSpPr>
              <p:cNvPr id="9" name="Freeform 33"/>
              <p:cNvSpPr/>
              <p:nvPr/>
            </p:nvSpPr>
            <p:spPr bwMode="auto">
              <a:xfrm>
                <a:off x="376224" y="3943342"/>
                <a:ext cx="1199223" cy="357190"/>
              </a:xfrm>
              <a:custGeom>
                <a:avLst/>
                <a:gdLst>
                  <a:gd name="T0" fmla="*/ 0 w 4756"/>
                  <a:gd name="T1" fmla="*/ 357190 h 1576"/>
                  <a:gd name="T2" fmla="*/ 12607 w 4756"/>
                  <a:gd name="T3" fmla="*/ 331353 h 1576"/>
                  <a:gd name="T4" fmla="*/ 27232 w 4756"/>
                  <a:gd name="T5" fmla="*/ 305969 h 1576"/>
                  <a:gd name="T6" fmla="*/ 42865 w 4756"/>
                  <a:gd name="T7" fmla="*/ 281491 h 1576"/>
                  <a:gd name="T8" fmla="*/ 60012 w 4756"/>
                  <a:gd name="T9" fmla="*/ 257920 h 1576"/>
                  <a:gd name="T10" fmla="*/ 78166 w 4756"/>
                  <a:gd name="T11" fmla="*/ 234803 h 1576"/>
                  <a:gd name="T12" fmla="*/ 97330 w 4756"/>
                  <a:gd name="T13" fmla="*/ 213045 h 1576"/>
                  <a:gd name="T14" fmla="*/ 118006 w 4756"/>
                  <a:gd name="T15" fmla="*/ 191740 h 1576"/>
                  <a:gd name="T16" fmla="*/ 139187 w 4756"/>
                  <a:gd name="T17" fmla="*/ 171342 h 1576"/>
                  <a:gd name="T18" fmla="*/ 150281 w 4756"/>
                  <a:gd name="T19" fmla="*/ 161370 h 1576"/>
                  <a:gd name="T20" fmla="*/ 173479 w 4756"/>
                  <a:gd name="T21" fmla="*/ 142785 h 1576"/>
                  <a:gd name="T22" fmla="*/ 197685 w 4756"/>
                  <a:gd name="T23" fmla="*/ 124654 h 1576"/>
                  <a:gd name="T24" fmla="*/ 222900 w 4756"/>
                  <a:gd name="T25" fmla="*/ 107882 h 1576"/>
                  <a:gd name="T26" fmla="*/ 248619 w 4756"/>
                  <a:gd name="T27" fmla="*/ 92017 h 1576"/>
                  <a:gd name="T28" fmla="*/ 275347 w 4756"/>
                  <a:gd name="T29" fmla="*/ 77512 h 1576"/>
                  <a:gd name="T30" fmla="*/ 303084 w 4756"/>
                  <a:gd name="T31" fmla="*/ 63913 h 1576"/>
                  <a:gd name="T32" fmla="*/ 331829 w 4756"/>
                  <a:gd name="T33" fmla="*/ 51675 h 1576"/>
                  <a:gd name="T34" fmla="*/ 346453 w 4756"/>
                  <a:gd name="T35" fmla="*/ 45782 h 1576"/>
                  <a:gd name="T36" fmla="*/ 375703 w 4756"/>
                  <a:gd name="T37" fmla="*/ 35356 h 1576"/>
                  <a:gd name="T38" fmla="*/ 405961 w 4756"/>
                  <a:gd name="T39" fmla="*/ 26291 h 1576"/>
                  <a:gd name="T40" fmla="*/ 436723 w 4756"/>
                  <a:gd name="T41" fmla="*/ 18131 h 1576"/>
                  <a:gd name="T42" fmla="*/ 468494 w 4756"/>
                  <a:gd name="T43" fmla="*/ 11785 h 1576"/>
                  <a:gd name="T44" fmla="*/ 500265 w 4756"/>
                  <a:gd name="T45" fmla="*/ 6799 h 1576"/>
                  <a:gd name="T46" fmla="*/ 533044 w 4756"/>
                  <a:gd name="T47" fmla="*/ 2720 h 1576"/>
                  <a:gd name="T48" fmla="*/ 566328 w 4756"/>
                  <a:gd name="T49" fmla="*/ 453 h 1576"/>
                  <a:gd name="T50" fmla="*/ 599612 w 4756"/>
                  <a:gd name="T51" fmla="*/ 0 h 1576"/>
                  <a:gd name="T52" fmla="*/ 616253 w 4756"/>
                  <a:gd name="T53" fmla="*/ 0 h 1576"/>
                  <a:gd name="T54" fmla="*/ 649537 w 4756"/>
                  <a:gd name="T55" fmla="*/ 1813 h 1576"/>
                  <a:gd name="T56" fmla="*/ 682317 w 4756"/>
                  <a:gd name="T57" fmla="*/ 4533 h 1576"/>
                  <a:gd name="T58" fmla="*/ 714592 w 4756"/>
                  <a:gd name="T59" fmla="*/ 9066 h 1576"/>
                  <a:gd name="T60" fmla="*/ 746867 w 4756"/>
                  <a:gd name="T61" fmla="*/ 14958 h 1576"/>
                  <a:gd name="T62" fmla="*/ 777629 w 4756"/>
                  <a:gd name="T63" fmla="*/ 22211 h 1576"/>
                  <a:gd name="T64" fmla="*/ 808391 w 4756"/>
                  <a:gd name="T65" fmla="*/ 30824 h 1576"/>
                  <a:gd name="T66" fmla="*/ 838145 w 4756"/>
                  <a:gd name="T67" fmla="*/ 40343 h 1576"/>
                  <a:gd name="T68" fmla="*/ 852769 w 4756"/>
                  <a:gd name="T69" fmla="*/ 45782 h 1576"/>
                  <a:gd name="T70" fmla="*/ 882019 w 4756"/>
                  <a:gd name="T71" fmla="*/ 57567 h 1576"/>
                  <a:gd name="T72" fmla="*/ 909755 w 4756"/>
                  <a:gd name="T73" fmla="*/ 70713 h 1576"/>
                  <a:gd name="T74" fmla="*/ 936987 w 4756"/>
                  <a:gd name="T75" fmla="*/ 84765 h 1576"/>
                  <a:gd name="T76" fmla="*/ 963715 w 4756"/>
                  <a:gd name="T77" fmla="*/ 99723 h 1576"/>
                  <a:gd name="T78" fmla="*/ 988930 w 4756"/>
                  <a:gd name="T79" fmla="*/ 116041 h 1576"/>
                  <a:gd name="T80" fmla="*/ 1013641 w 4756"/>
                  <a:gd name="T81" fmla="*/ 133720 h 1576"/>
                  <a:gd name="T82" fmla="*/ 1037343 w 4756"/>
                  <a:gd name="T83" fmla="*/ 151851 h 1576"/>
                  <a:gd name="T84" fmla="*/ 1060037 w 4756"/>
                  <a:gd name="T85" fmla="*/ 171342 h 1576"/>
                  <a:gd name="T86" fmla="*/ 1070627 w 4756"/>
                  <a:gd name="T87" fmla="*/ 181315 h 1576"/>
                  <a:gd name="T88" fmla="*/ 1091807 w 4756"/>
                  <a:gd name="T89" fmla="*/ 202166 h 1576"/>
                  <a:gd name="T90" fmla="*/ 1111979 w 4756"/>
                  <a:gd name="T91" fmla="*/ 223924 h 1576"/>
                  <a:gd name="T92" fmla="*/ 1130638 w 4756"/>
                  <a:gd name="T93" fmla="*/ 246135 h 1576"/>
                  <a:gd name="T94" fmla="*/ 1147785 w 4756"/>
                  <a:gd name="T95" fmla="*/ 269706 h 1576"/>
                  <a:gd name="T96" fmla="*/ 1164426 w 4756"/>
                  <a:gd name="T97" fmla="*/ 293730 h 1576"/>
                  <a:gd name="T98" fmla="*/ 1179555 w 4756"/>
                  <a:gd name="T99" fmla="*/ 318661 h 1576"/>
                  <a:gd name="T100" fmla="*/ 1193171 w 4756"/>
                  <a:gd name="T101" fmla="*/ 344045 h 1576"/>
                  <a:gd name="T102" fmla="*/ 0 w 4756"/>
                  <a:gd name="T103" fmla="*/ 357190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ln>
            </p:spPr>
            <p:txBody>
              <a:bodyPr wrap="none" anchor="ctr"/>
              <a:lstStyle/>
              <a:p>
                <a:endParaRPr lang="zh-CN" altLang="en-US" sz="2000"/>
              </a:p>
            </p:txBody>
          </p:sp>
          <p:sp>
            <p:nvSpPr>
              <p:cNvPr id="10" name="Freeform 33"/>
              <p:cNvSpPr/>
              <p:nvPr/>
            </p:nvSpPr>
            <p:spPr bwMode="auto">
              <a:xfrm>
                <a:off x="2876555" y="3943341"/>
                <a:ext cx="1270661" cy="390936"/>
              </a:xfrm>
              <a:custGeom>
                <a:avLst/>
                <a:gdLst>
                  <a:gd name="T0" fmla="*/ 0 w 4756"/>
                  <a:gd name="T1" fmla="*/ 390936 h 1576"/>
                  <a:gd name="T2" fmla="*/ 13359 w 4756"/>
                  <a:gd name="T3" fmla="*/ 362658 h 1576"/>
                  <a:gd name="T4" fmla="*/ 28854 w 4756"/>
                  <a:gd name="T5" fmla="*/ 334875 h 1576"/>
                  <a:gd name="T6" fmla="*/ 45419 w 4756"/>
                  <a:gd name="T7" fmla="*/ 308085 h 1576"/>
                  <a:gd name="T8" fmla="*/ 63586 w 4756"/>
                  <a:gd name="T9" fmla="*/ 282288 h 1576"/>
                  <a:gd name="T10" fmla="*/ 82823 w 4756"/>
                  <a:gd name="T11" fmla="*/ 256986 h 1576"/>
                  <a:gd name="T12" fmla="*/ 103128 w 4756"/>
                  <a:gd name="T13" fmla="*/ 233172 h 1576"/>
                  <a:gd name="T14" fmla="*/ 125036 w 4756"/>
                  <a:gd name="T15" fmla="*/ 209855 h 1576"/>
                  <a:gd name="T16" fmla="*/ 147478 w 4756"/>
                  <a:gd name="T17" fmla="*/ 187530 h 1576"/>
                  <a:gd name="T18" fmla="*/ 159233 w 4756"/>
                  <a:gd name="T19" fmla="*/ 176616 h 1576"/>
                  <a:gd name="T20" fmla="*/ 183813 w 4756"/>
                  <a:gd name="T21" fmla="*/ 156275 h 1576"/>
                  <a:gd name="T22" fmla="*/ 209461 w 4756"/>
                  <a:gd name="T23" fmla="*/ 136431 h 1576"/>
                  <a:gd name="T24" fmla="*/ 236178 w 4756"/>
                  <a:gd name="T25" fmla="*/ 118075 h 1576"/>
                  <a:gd name="T26" fmla="*/ 263430 w 4756"/>
                  <a:gd name="T27" fmla="*/ 100711 h 1576"/>
                  <a:gd name="T28" fmla="*/ 291750 w 4756"/>
                  <a:gd name="T29" fmla="*/ 84835 h 1576"/>
                  <a:gd name="T30" fmla="*/ 321138 w 4756"/>
                  <a:gd name="T31" fmla="*/ 69952 h 1576"/>
                  <a:gd name="T32" fmla="*/ 351596 w 4756"/>
                  <a:gd name="T33" fmla="*/ 56557 h 1576"/>
                  <a:gd name="T34" fmla="*/ 367092 w 4756"/>
                  <a:gd name="T35" fmla="*/ 50107 h 1576"/>
                  <a:gd name="T36" fmla="*/ 398083 w 4756"/>
                  <a:gd name="T37" fmla="*/ 38697 h 1576"/>
                  <a:gd name="T38" fmla="*/ 430144 w 4756"/>
                  <a:gd name="T39" fmla="*/ 28774 h 1576"/>
                  <a:gd name="T40" fmla="*/ 462739 w 4756"/>
                  <a:gd name="T41" fmla="*/ 19844 h 1576"/>
                  <a:gd name="T42" fmla="*/ 496402 w 4756"/>
                  <a:gd name="T43" fmla="*/ 12899 h 1576"/>
                  <a:gd name="T44" fmla="*/ 530065 w 4756"/>
                  <a:gd name="T45" fmla="*/ 7442 h 1576"/>
                  <a:gd name="T46" fmla="*/ 564798 w 4756"/>
                  <a:gd name="T47" fmla="*/ 2977 h 1576"/>
                  <a:gd name="T48" fmla="*/ 600064 w 4756"/>
                  <a:gd name="T49" fmla="*/ 496 h 1576"/>
                  <a:gd name="T50" fmla="*/ 635331 w 4756"/>
                  <a:gd name="T51" fmla="*/ 0 h 1576"/>
                  <a:gd name="T52" fmla="*/ 652964 w 4756"/>
                  <a:gd name="T53" fmla="*/ 0 h 1576"/>
                  <a:gd name="T54" fmla="*/ 688230 w 4756"/>
                  <a:gd name="T55" fmla="*/ 1984 h 1576"/>
                  <a:gd name="T56" fmla="*/ 722962 w 4756"/>
                  <a:gd name="T57" fmla="*/ 4961 h 1576"/>
                  <a:gd name="T58" fmla="*/ 757160 w 4756"/>
                  <a:gd name="T59" fmla="*/ 9922 h 1576"/>
                  <a:gd name="T60" fmla="*/ 791358 w 4756"/>
                  <a:gd name="T61" fmla="*/ 16372 h 1576"/>
                  <a:gd name="T62" fmla="*/ 823953 w 4756"/>
                  <a:gd name="T63" fmla="*/ 24309 h 1576"/>
                  <a:gd name="T64" fmla="*/ 856547 w 4756"/>
                  <a:gd name="T65" fmla="*/ 33736 h 1576"/>
                  <a:gd name="T66" fmla="*/ 888073 w 4756"/>
                  <a:gd name="T67" fmla="*/ 44154 h 1576"/>
                  <a:gd name="T68" fmla="*/ 903569 w 4756"/>
                  <a:gd name="T69" fmla="*/ 50107 h 1576"/>
                  <a:gd name="T70" fmla="*/ 934561 w 4756"/>
                  <a:gd name="T71" fmla="*/ 63006 h 1576"/>
                  <a:gd name="T72" fmla="*/ 963950 w 4756"/>
                  <a:gd name="T73" fmla="*/ 77393 h 1576"/>
                  <a:gd name="T74" fmla="*/ 992804 w 4756"/>
                  <a:gd name="T75" fmla="*/ 92773 h 1576"/>
                  <a:gd name="T76" fmla="*/ 1021124 w 4756"/>
                  <a:gd name="T77" fmla="*/ 109145 h 1576"/>
                  <a:gd name="T78" fmla="*/ 1047841 w 4756"/>
                  <a:gd name="T79" fmla="*/ 127005 h 1576"/>
                  <a:gd name="T80" fmla="*/ 1074024 w 4756"/>
                  <a:gd name="T81" fmla="*/ 146353 h 1576"/>
                  <a:gd name="T82" fmla="*/ 1099138 w 4756"/>
                  <a:gd name="T83" fmla="*/ 166197 h 1576"/>
                  <a:gd name="T84" fmla="*/ 1123183 w 4756"/>
                  <a:gd name="T85" fmla="*/ 187530 h 1576"/>
                  <a:gd name="T86" fmla="*/ 1134404 w 4756"/>
                  <a:gd name="T87" fmla="*/ 198445 h 1576"/>
                  <a:gd name="T88" fmla="*/ 1156847 w 4756"/>
                  <a:gd name="T89" fmla="*/ 221266 h 1576"/>
                  <a:gd name="T90" fmla="*/ 1178220 w 4756"/>
                  <a:gd name="T91" fmla="*/ 245079 h 1576"/>
                  <a:gd name="T92" fmla="*/ 1197991 w 4756"/>
                  <a:gd name="T93" fmla="*/ 269389 h 1576"/>
                  <a:gd name="T94" fmla="*/ 1216158 w 4756"/>
                  <a:gd name="T95" fmla="*/ 295186 h 1576"/>
                  <a:gd name="T96" fmla="*/ 1233792 w 4756"/>
                  <a:gd name="T97" fmla="*/ 321480 h 1576"/>
                  <a:gd name="T98" fmla="*/ 1249822 w 4756"/>
                  <a:gd name="T99" fmla="*/ 348767 h 1576"/>
                  <a:gd name="T100" fmla="*/ 1264249 w 4756"/>
                  <a:gd name="T101" fmla="*/ 376549 h 1576"/>
                  <a:gd name="T102" fmla="*/ 0 w 4756"/>
                  <a:gd name="T103" fmla="*/ 390936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56"/>
                  <a:gd name="T157" fmla="*/ 0 h 1576"/>
                  <a:gd name="T158" fmla="*/ 4756 w 4756"/>
                  <a:gd name="T159" fmla="*/ 1576 h 15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w="9525">
                <a:noFill/>
                <a:round/>
              </a:ln>
            </p:spPr>
            <p:txBody>
              <a:bodyPr wrap="none" anchor="ctr"/>
              <a:lstStyle/>
              <a:p>
                <a:endParaRPr lang="zh-CN" altLang="en-US" sz="2000"/>
              </a:p>
            </p:txBody>
          </p:sp>
          <p:sp>
            <p:nvSpPr>
              <p:cNvPr id="11" name="Oval 38"/>
              <p:cNvSpPr>
                <a:spLocks noChangeArrowheads="1"/>
              </p:cNvSpPr>
              <p:nvPr/>
            </p:nvSpPr>
            <p:spPr bwMode="auto">
              <a:xfrm>
                <a:off x="3090868" y="4014779"/>
                <a:ext cx="301625" cy="271463"/>
              </a:xfrm>
              <a:prstGeom prst="ellipse">
                <a:avLst/>
              </a:prstGeom>
              <a:gradFill rotWithShape="1">
                <a:gsLst>
                  <a:gs pos="0">
                    <a:srgbClr val="FFFFFF"/>
                  </a:gs>
                  <a:gs pos="100000">
                    <a:srgbClr val="67ABF5">
                      <a:alpha val="0"/>
                    </a:srgbClr>
                  </a:gs>
                </a:gsLst>
                <a:path path="shape">
                  <a:fillToRect l="50000" t="50000" r="50000" b="50000"/>
                </a:path>
              </a:gradFill>
              <a:ln w="9525">
                <a:noFill/>
                <a:round/>
              </a:ln>
            </p:spPr>
            <p:txBody>
              <a:bodyPr wrap="none" anchor="ctr"/>
              <a:lstStyle/>
              <a:p>
                <a:endParaRPr lang="zh-CN" altLang="en-US" sz="2000"/>
              </a:p>
            </p:txBody>
          </p:sp>
        </p:grpSp>
      </p:grpSp>
      <p:sp>
        <p:nvSpPr>
          <p:cNvPr id="25" name="文本框 24"/>
          <p:cNvSpPr txBox="1"/>
          <p:nvPr/>
        </p:nvSpPr>
        <p:spPr>
          <a:xfrm>
            <a:off x="5664466" y="1439770"/>
            <a:ext cx="2908129" cy="535531"/>
          </a:xfrm>
          <a:prstGeom prst="rect">
            <a:avLst/>
          </a:prstGeom>
          <a:noFill/>
        </p:spPr>
        <p:txBody>
          <a:bodyPr wrap="square" rtlCol="0">
            <a:spAutoFit/>
          </a:bodyPr>
          <a:lstStyle/>
          <a:p>
            <a:pPr>
              <a:lnSpc>
                <a:spcPct val="120000"/>
              </a:lnSpc>
            </a:pPr>
            <a:r>
              <a:rPr lang="zh-CN" altLang="en-US" sz="2400" b="1" dirty="0">
                <a:latin typeface="微软雅黑" panose="020B0503020204020204" pitchFamily="34" charset="-122"/>
                <a:ea typeface="微软雅黑" panose="020B0503020204020204" pitchFamily="34" charset="-122"/>
              </a:rPr>
              <a:t>引导、管制、保障</a:t>
            </a:r>
            <a:endParaRPr lang="zh-CN" altLang="en-US" sz="2400" b="1" dirty="0">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5533304" y="2106706"/>
            <a:ext cx="2736304" cy="3"/>
          </a:xfrm>
          <a:prstGeom prst="line">
            <a:avLst/>
          </a:prstGeom>
          <a:ln w="6350">
            <a:solidFill>
              <a:srgbClr val="80808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7025038" y="3902551"/>
            <a:ext cx="252440" cy="562729"/>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7258972" y="2934436"/>
            <a:ext cx="2215819" cy="978729"/>
          </a:xfrm>
          <a:prstGeom prst="rect">
            <a:avLst/>
          </a:prstGeom>
          <a:noFill/>
        </p:spPr>
        <p:txBody>
          <a:bodyPr wrap="square" rtlCol="0">
            <a:spAutoFit/>
          </a:bodyPr>
          <a:lstStyle/>
          <a:p>
            <a:pPr>
              <a:lnSpc>
                <a:spcPct val="120000"/>
              </a:lnSpc>
            </a:pPr>
            <a:r>
              <a:rPr lang="zh-CN" altLang="en-US" sz="2400" b="1" dirty="0">
                <a:latin typeface="微软雅黑" panose="020B0503020204020204" pitchFamily="34" charset="-122"/>
                <a:ea typeface="微软雅黑" panose="020B0503020204020204" pitchFamily="34" charset="-122"/>
              </a:rPr>
              <a:t>积极参与</a:t>
            </a:r>
            <a:endParaRPr lang="en-US" altLang="zh-CN" sz="2400" b="1" dirty="0">
              <a:latin typeface="微软雅黑" panose="020B0503020204020204" pitchFamily="34" charset="-122"/>
              <a:ea typeface="微软雅黑" panose="020B0503020204020204" pitchFamily="34" charset="-122"/>
            </a:endParaRPr>
          </a:p>
          <a:p>
            <a:pPr>
              <a:lnSpc>
                <a:spcPct val="120000"/>
              </a:lnSpc>
            </a:pPr>
            <a:r>
              <a:rPr lang="zh-CN" altLang="en-US" sz="2400" b="1" dirty="0">
                <a:latin typeface="微软雅黑" panose="020B0503020204020204" pitchFamily="34" charset="-122"/>
                <a:ea typeface="微软雅黑" panose="020B0503020204020204" pitchFamily="34" charset="-122"/>
              </a:rPr>
              <a:t>社会监督</a:t>
            </a:r>
            <a:endParaRPr lang="zh-CN" altLang="en-US" sz="2400" b="1" dirty="0">
              <a:latin typeface="微软雅黑" panose="020B0503020204020204" pitchFamily="34" charset="-122"/>
              <a:ea typeface="微软雅黑" panose="020B0503020204020204" pitchFamily="34" charset="-122"/>
            </a:endParaRPr>
          </a:p>
        </p:txBody>
      </p:sp>
      <p:cxnSp>
        <p:nvCxnSpPr>
          <p:cNvPr id="30" name="直接连接符 29"/>
          <p:cNvCxnSpPr/>
          <p:nvPr/>
        </p:nvCxnSpPr>
        <p:spPr>
          <a:xfrm flipH="1" flipV="1">
            <a:off x="7277478" y="3902548"/>
            <a:ext cx="1383412" cy="3"/>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flipV="1">
            <a:off x="1767200" y="4357936"/>
            <a:ext cx="143557" cy="281364"/>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26687" y="4357937"/>
            <a:ext cx="1438402" cy="3005"/>
          </a:xfrm>
          <a:prstGeom prst="line">
            <a:avLst/>
          </a:prstGeom>
          <a:ln w="6350">
            <a:solidFill>
              <a:srgbClr val="80808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248524" y="3714897"/>
            <a:ext cx="2570239" cy="497957"/>
          </a:xfrm>
          <a:prstGeom prst="rect">
            <a:avLst/>
          </a:prstGeom>
          <a:noFill/>
        </p:spPr>
        <p:txBody>
          <a:bodyPr wrap="square" rtlCol="0">
            <a:spAutoFit/>
          </a:bodyPr>
          <a:lstStyle/>
          <a:p>
            <a:pPr>
              <a:lnSpc>
                <a:spcPct val="120000"/>
              </a:lnSpc>
            </a:pPr>
            <a:r>
              <a:rPr lang="zh-CN" altLang="en-US" sz="2400" b="1" dirty="0">
                <a:latin typeface="微软雅黑" panose="020B0503020204020204" pitchFamily="34" charset="-122"/>
                <a:ea typeface="微软雅黑" panose="020B0503020204020204" pitchFamily="34" charset="-122"/>
              </a:rPr>
              <a:t>成本控制</a:t>
            </a: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2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2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200"/>
                                        <p:tgtEl>
                                          <p:spTgt spid="25"/>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2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00"/>
                                        <p:tgtEl>
                                          <p:spTgt spid="29"/>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right)">
                                      <p:cBhvr>
                                        <p:cTn id="25" dur="200"/>
                                        <p:tgtEl>
                                          <p:spTgt spid="31"/>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2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2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en-US" altLang="zh-CN" sz="4400" b="1" dirty="0">
                <a:solidFill>
                  <a:srgbClr val="FFFF00"/>
                </a:solidFill>
              </a:rPr>
              <a:t>1</a:t>
            </a:r>
            <a:r>
              <a:rPr lang="zh-CN" altLang="en-US" sz="4400" b="1" dirty="0">
                <a:solidFill>
                  <a:srgbClr val="FFFF00"/>
                </a:solidFill>
              </a:rPr>
              <a:t>、政府</a:t>
            </a:r>
            <a:r>
              <a:rPr lang="en-US" altLang="zh-CN" sz="4400" b="1" dirty="0">
                <a:solidFill>
                  <a:srgbClr val="FFFF00"/>
                </a:solidFill>
              </a:rPr>
              <a:t>——</a:t>
            </a:r>
            <a:r>
              <a:rPr lang="zh-CN" altLang="en-US" sz="4400" b="1" dirty="0">
                <a:solidFill>
                  <a:srgbClr val="FFFF00"/>
                </a:solidFill>
              </a:rPr>
              <a:t>引导、管制与保障</a:t>
            </a:r>
            <a:endParaRPr lang="zh-CN" altLang="en-US" sz="4400" b="1" dirty="0">
              <a:solidFill>
                <a:srgbClr val="FFFF00"/>
              </a:solidFill>
            </a:endParaRPr>
          </a:p>
        </p:txBody>
      </p:sp>
      <p:sp>
        <p:nvSpPr>
          <p:cNvPr id="7" name="文本框 6"/>
          <p:cNvSpPr txBox="1"/>
          <p:nvPr/>
        </p:nvSpPr>
        <p:spPr>
          <a:xfrm>
            <a:off x="319674" y="980728"/>
            <a:ext cx="8612158" cy="2160591"/>
          </a:xfrm>
          <a:prstGeom prst="rect">
            <a:avLst/>
          </a:prstGeom>
          <a:noFill/>
        </p:spPr>
        <p:txBody>
          <a:bodyPr wrap="square" rtlCol="0">
            <a:spAutoFit/>
          </a:bodyPr>
          <a:lstStyle/>
          <a:p>
            <a:pPr>
              <a:lnSpc>
                <a:spcPct val="150000"/>
              </a:lnSpc>
            </a:pPr>
            <a:r>
              <a:rPr lang="zh-CN" altLang="en-US" sz="3200" b="1" dirty="0"/>
              <a:t>（</a:t>
            </a:r>
            <a:r>
              <a:rPr lang="en-US" altLang="zh-CN" sz="3200" b="1" dirty="0"/>
              <a:t>1</a:t>
            </a:r>
            <a:r>
              <a:rPr lang="zh-CN" altLang="en-US" sz="3200" b="1" dirty="0"/>
              <a:t>）实施多水源统一调配</a:t>
            </a:r>
            <a:endParaRPr lang="en-US" altLang="zh-CN" sz="3200" b="1" dirty="0"/>
          </a:p>
          <a:p>
            <a:pPr marL="457200" indent="-457200">
              <a:lnSpc>
                <a:spcPct val="150000"/>
              </a:lnSpc>
              <a:buFont typeface="Wingdings" panose="05000000000000000000" pitchFamily="2" charset="2"/>
              <a:buChar char="Ø"/>
            </a:pPr>
            <a:r>
              <a:rPr lang="zh-CN" altLang="en-US" sz="2880" b="1" dirty="0">
                <a:solidFill>
                  <a:srgbClr val="FF0000"/>
                </a:solidFill>
              </a:rPr>
              <a:t>将非常规水源纳入水资源配置体系</a:t>
            </a:r>
            <a:endParaRPr lang="en-US" altLang="zh-CN" sz="2880" b="1" dirty="0">
              <a:solidFill>
                <a:srgbClr val="FF0000"/>
              </a:solidFill>
            </a:endParaRPr>
          </a:p>
          <a:p>
            <a:pPr marL="457200" indent="-457200">
              <a:lnSpc>
                <a:spcPct val="150000"/>
              </a:lnSpc>
              <a:buFont typeface="Wingdings" panose="05000000000000000000" pitchFamily="2" charset="2"/>
              <a:buChar char="Ø"/>
            </a:pPr>
            <a:r>
              <a:rPr lang="zh-CN" altLang="en-US" sz="2880" b="1" dirty="0">
                <a:solidFill>
                  <a:srgbClr val="FF0000"/>
                </a:solidFill>
              </a:rPr>
              <a:t>建设非常规水利用的基础设施</a:t>
            </a:r>
            <a:endParaRPr lang="en-US" altLang="zh-CN" sz="2880" b="1" dirty="0">
              <a:solidFill>
                <a:srgbClr val="FF0000"/>
              </a:solidFill>
            </a:endParaRPr>
          </a:p>
        </p:txBody>
      </p:sp>
      <p:pic>
        <p:nvPicPr>
          <p:cNvPr id="3" name="图片 2"/>
          <p:cNvPicPr>
            <a:picLocks noChangeAspect="1"/>
          </p:cNvPicPr>
          <p:nvPr/>
        </p:nvPicPr>
        <p:blipFill>
          <a:blip r:embed="rId1"/>
          <a:stretch>
            <a:fillRect/>
          </a:stretch>
        </p:blipFill>
        <p:spPr>
          <a:xfrm>
            <a:off x="1547664" y="3429350"/>
            <a:ext cx="5794577" cy="309275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en-US" altLang="zh-CN" sz="4400" b="1" dirty="0">
                <a:solidFill>
                  <a:srgbClr val="FFFF00"/>
                </a:solidFill>
              </a:rPr>
              <a:t>1</a:t>
            </a:r>
            <a:r>
              <a:rPr lang="zh-CN" altLang="en-US" sz="4400" b="1" dirty="0">
                <a:solidFill>
                  <a:srgbClr val="FFFF00"/>
                </a:solidFill>
              </a:rPr>
              <a:t>、政府</a:t>
            </a:r>
            <a:r>
              <a:rPr lang="en-US" altLang="zh-CN" sz="4400" b="1" dirty="0">
                <a:solidFill>
                  <a:srgbClr val="FFFF00"/>
                </a:solidFill>
              </a:rPr>
              <a:t>——</a:t>
            </a:r>
            <a:r>
              <a:rPr lang="zh-CN" altLang="en-US" sz="4400" b="1" dirty="0">
                <a:solidFill>
                  <a:srgbClr val="FFFF00"/>
                </a:solidFill>
              </a:rPr>
              <a:t>引导、管制与保障</a:t>
            </a:r>
            <a:endParaRPr lang="zh-CN" altLang="en-US" sz="4400" b="1" dirty="0">
              <a:solidFill>
                <a:srgbClr val="FFFF00"/>
              </a:solidFill>
            </a:endParaRPr>
          </a:p>
        </p:txBody>
      </p:sp>
      <p:sp>
        <p:nvSpPr>
          <p:cNvPr id="5" name="文本框 4"/>
          <p:cNvSpPr txBox="1"/>
          <p:nvPr/>
        </p:nvSpPr>
        <p:spPr>
          <a:xfrm>
            <a:off x="319674" y="980728"/>
            <a:ext cx="8612158" cy="2160591"/>
          </a:xfrm>
          <a:prstGeom prst="rect">
            <a:avLst/>
          </a:prstGeom>
          <a:noFill/>
        </p:spPr>
        <p:txBody>
          <a:bodyPr wrap="square" rtlCol="0">
            <a:spAutoFit/>
          </a:bodyPr>
          <a:lstStyle/>
          <a:p>
            <a:pPr>
              <a:lnSpc>
                <a:spcPct val="150000"/>
              </a:lnSpc>
            </a:pPr>
            <a:r>
              <a:rPr lang="zh-CN" altLang="en-US" sz="3200" b="1" dirty="0"/>
              <a:t>（</a:t>
            </a:r>
            <a:r>
              <a:rPr lang="en-US" altLang="zh-CN" sz="3200" b="1" dirty="0"/>
              <a:t>2</a:t>
            </a:r>
            <a:r>
              <a:rPr lang="zh-CN" altLang="en-US" sz="3200" b="1" dirty="0"/>
              <a:t>）通过优惠政策鼓励引导</a:t>
            </a:r>
            <a:endParaRPr lang="en-US" altLang="zh-CN" sz="3200" b="1" dirty="0"/>
          </a:p>
          <a:p>
            <a:pPr marL="457200" indent="-457200">
              <a:lnSpc>
                <a:spcPct val="150000"/>
              </a:lnSpc>
              <a:buFont typeface="Wingdings" panose="05000000000000000000" pitchFamily="2" charset="2"/>
              <a:buChar char="Ø"/>
            </a:pPr>
            <a:r>
              <a:rPr lang="zh-CN" altLang="en-US" sz="2880" b="1" dirty="0">
                <a:solidFill>
                  <a:srgbClr val="FF0000"/>
                </a:solidFill>
              </a:rPr>
              <a:t>制定激励非常规水源利用政策</a:t>
            </a:r>
            <a:endParaRPr lang="en-US" altLang="zh-CN" sz="2880" b="1" dirty="0">
              <a:solidFill>
                <a:srgbClr val="FF0000"/>
              </a:solidFill>
            </a:endParaRPr>
          </a:p>
          <a:p>
            <a:pPr marL="457200" indent="-457200">
              <a:lnSpc>
                <a:spcPct val="150000"/>
              </a:lnSpc>
              <a:buFont typeface="Wingdings" panose="05000000000000000000" pitchFamily="2" charset="2"/>
              <a:buChar char="Ø"/>
            </a:pPr>
            <a:r>
              <a:rPr lang="zh-CN" altLang="en-US" sz="2880" b="1" dirty="0">
                <a:solidFill>
                  <a:srgbClr val="FF0000"/>
                </a:solidFill>
              </a:rPr>
              <a:t>将非常规水源工程作为公益工程进行扶持</a:t>
            </a:r>
            <a:endParaRPr lang="en-US" altLang="zh-CN" sz="2880" b="1" dirty="0">
              <a:solidFill>
                <a:srgbClr val="FF0000"/>
              </a:solidFill>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11760" y="3312678"/>
            <a:ext cx="3811753" cy="30450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提纲 </a:t>
            </a:r>
            <a:r>
              <a:rPr lang="en-US" altLang="zh-CN" sz="4000" b="1" dirty="0">
                <a:solidFill>
                  <a:srgbClr val="FFFF00"/>
                </a:solidFill>
              </a:rPr>
              <a:t>—— </a:t>
            </a:r>
            <a:r>
              <a:rPr lang="zh-CN" altLang="en-US" sz="4000" b="1" dirty="0">
                <a:solidFill>
                  <a:srgbClr val="FFFF00"/>
                </a:solidFill>
              </a:rPr>
              <a:t>共 </a:t>
            </a:r>
            <a:r>
              <a:rPr lang="en-US" altLang="zh-CN" sz="4000" b="1" dirty="0">
                <a:solidFill>
                  <a:srgbClr val="FFFF00"/>
                </a:solidFill>
              </a:rPr>
              <a:t>5 </a:t>
            </a:r>
            <a:r>
              <a:rPr lang="zh-CN" altLang="en-US" sz="4000" b="1" dirty="0">
                <a:solidFill>
                  <a:srgbClr val="FFFF00"/>
                </a:solidFill>
              </a:rPr>
              <a:t>章</a:t>
            </a:r>
            <a:endParaRPr lang="zh-CN" altLang="en-US" sz="4000" b="1" dirty="0">
              <a:solidFill>
                <a:srgbClr val="FFFF00"/>
              </a:solidFill>
            </a:endParaRPr>
          </a:p>
        </p:txBody>
      </p:sp>
      <p:sp>
        <p:nvSpPr>
          <p:cNvPr id="2" name="矩形 1"/>
          <p:cNvSpPr/>
          <p:nvPr/>
        </p:nvSpPr>
        <p:spPr>
          <a:xfrm>
            <a:off x="755576" y="1412776"/>
            <a:ext cx="7560840" cy="3970318"/>
          </a:xfrm>
          <a:prstGeom prst="rect">
            <a:avLst/>
          </a:prstGeom>
        </p:spPr>
        <p:txBody>
          <a:bodyPr wrap="square">
            <a:spAutoFit/>
          </a:bodyPr>
          <a:lstStyle/>
          <a:p>
            <a:pPr>
              <a:lnSpc>
                <a:spcPct val="150000"/>
              </a:lnSpc>
            </a:pPr>
            <a:r>
              <a:rPr lang="zh-CN" altLang="zh-CN" sz="2800" b="1" dirty="0">
                <a:solidFill>
                  <a:srgbClr val="FF0000"/>
                </a:solidFill>
              </a:rPr>
              <a:t>第四章 中国非常规水利用的制约因素</a:t>
            </a:r>
            <a:endParaRPr lang="zh-CN" altLang="zh-CN" sz="2800" dirty="0">
              <a:solidFill>
                <a:srgbClr val="FF0000"/>
              </a:solidFill>
            </a:endParaRPr>
          </a:p>
          <a:p>
            <a:pPr>
              <a:lnSpc>
                <a:spcPct val="150000"/>
              </a:lnSpc>
            </a:pPr>
            <a:r>
              <a:rPr lang="en-US" altLang="zh-CN" sz="2800" dirty="0"/>
              <a:t>4.1 </a:t>
            </a:r>
            <a:r>
              <a:rPr lang="zh-CN" altLang="zh-CN" sz="2800" dirty="0"/>
              <a:t>成本制约</a:t>
            </a:r>
            <a:endParaRPr lang="zh-CN" altLang="zh-CN" sz="2800" dirty="0"/>
          </a:p>
          <a:p>
            <a:pPr>
              <a:lnSpc>
                <a:spcPct val="150000"/>
              </a:lnSpc>
            </a:pPr>
            <a:r>
              <a:rPr lang="en-US" altLang="zh-CN" sz="2800" dirty="0"/>
              <a:t>4.2 </a:t>
            </a:r>
            <a:r>
              <a:rPr lang="zh-CN" altLang="en-US" sz="2800" dirty="0"/>
              <a:t>机制与政策制约</a:t>
            </a:r>
            <a:endParaRPr lang="zh-CN" altLang="zh-CN" sz="2800" dirty="0"/>
          </a:p>
          <a:p>
            <a:pPr>
              <a:lnSpc>
                <a:spcPct val="150000"/>
              </a:lnSpc>
            </a:pPr>
            <a:r>
              <a:rPr lang="en-US" altLang="zh-CN" sz="2800" dirty="0"/>
              <a:t>4.3 </a:t>
            </a:r>
            <a:r>
              <a:rPr lang="zh-CN" altLang="zh-CN" sz="2800" dirty="0"/>
              <a:t>水质安全制约</a:t>
            </a:r>
            <a:r>
              <a:rPr lang="zh-CN" altLang="en-US" sz="2800" dirty="0"/>
              <a:t>（标准制约）</a:t>
            </a:r>
            <a:endParaRPr lang="zh-CN" altLang="zh-CN" sz="2800" dirty="0"/>
          </a:p>
          <a:p>
            <a:pPr>
              <a:lnSpc>
                <a:spcPct val="150000"/>
              </a:lnSpc>
            </a:pPr>
            <a:r>
              <a:rPr lang="en-US" altLang="zh-CN" sz="2800" dirty="0"/>
              <a:t>4.4 </a:t>
            </a:r>
            <a:r>
              <a:rPr lang="zh-CN" altLang="zh-CN" sz="2800" dirty="0"/>
              <a:t>技术制约</a:t>
            </a:r>
            <a:endParaRPr lang="zh-CN" altLang="zh-CN" sz="2800" dirty="0"/>
          </a:p>
          <a:p>
            <a:pPr>
              <a:lnSpc>
                <a:spcPct val="150000"/>
              </a:lnSpc>
            </a:pPr>
            <a:r>
              <a:rPr lang="zh-CN" altLang="zh-CN" sz="2800" b="1" dirty="0">
                <a:solidFill>
                  <a:srgbClr val="FF0000"/>
                </a:solidFill>
              </a:rPr>
              <a:t>第五章 中国非常规水利用</a:t>
            </a:r>
            <a:r>
              <a:rPr lang="zh-CN" altLang="en-US" sz="2800" b="1" dirty="0">
                <a:solidFill>
                  <a:srgbClr val="FF0000"/>
                </a:solidFill>
              </a:rPr>
              <a:t>整体</a:t>
            </a:r>
            <a:r>
              <a:rPr lang="zh-CN" altLang="zh-CN" sz="2800" b="1" dirty="0">
                <a:solidFill>
                  <a:srgbClr val="FF0000"/>
                </a:solidFill>
              </a:rPr>
              <a:t>推进战略</a:t>
            </a:r>
            <a:endParaRPr lang="zh-CN" altLang="zh-CN" sz="2800"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en-US" altLang="zh-CN" sz="4400" b="1" dirty="0">
                <a:solidFill>
                  <a:srgbClr val="FFFF00"/>
                </a:solidFill>
              </a:rPr>
              <a:t>1</a:t>
            </a:r>
            <a:r>
              <a:rPr lang="zh-CN" altLang="en-US" sz="4400" b="1" dirty="0">
                <a:solidFill>
                  <a:srgbClr val="FFFF00"/>
                </a:solidFill>
              </a:rPr>
              <a:t>、政府</a:t>
            </a:r>
            <a:r>
              <a:rPr lang="en-US" altLang="zh-CN" sz="4400" b="1" dirty="0">
                <a:solidFill>
                  <a:srgbClr val="FFFF00"/>
                </a:solidFill>
              </a:rPr>
              <a:t>——</a:t>
            </a:r>
            <a:r>
              <a:rPr lang="zh-CN" altLang="en-US" sz="4400" b="1" dirty="0">
                <a:solidFill>
                  <a:srgbClr val="FFFF00"/>
                </a:solidFill>
              </a:rPr>
              <a:t>引导、管制与保障</a:t>
            </a:r>
            <a:endParaRPr lang="zh-CN" altLang="en-US" sz="4400" b="1" dirty="0">
              <a:solidFill>
                <a:srgbClr val="FFFF00"/>
              </a:solidFill>
            </a:endParaRPr>
          </a:p>
        </p:txBody>
      </p:sp>
      <p:sp>
        <p:nvSpPr>
          <p:cNvPr id="7" name="文本框 6"/>
          <p:cNvSpPr txBox="1"/>
          <p:nvPr/>
        </p:nvSpPr>
        <p:spPr>
          <a:xfrm>
            <a:off x="319674" y="980728"/>
            <a:ext cx="8932846" cy="2160591"/>
          </a:xfrm>
          <a:prstGeom prst="rect">
            <a:avLst/>
          </a:prstGeom>
          <a:noFill/>
        </p:spPr>
        <p:txBody>
          <a:bodyPr wrap="square" rtlCol="0">
            <a:spAutoFit/>
          </a:bodyPr>
          <a:lstStyle/>
          <a:p>
            <a:pPr>
              <a:lnSpc>
                <a:spcPct val="150000"/>
              </a:lnSpc>
            </a:pPr>
            <a:r>
              <a:rPr lang="zh-CN" altLang="en-US" sz="3200" b="1" dirty="0"/>
              <a:t>（</a:t>
            </a:r>
            <a:r>
              <a:rPr lang="en-US" altLang="zh-CN" sz="3200" b="1" dirty="0"/>
              <a:t>3</a:t>
            </a:r>
            <a:r>
              <a:rPr lang="zh-CN" altLang="en-US" sz="3200" b="1" dirty="0"/>
              <a:t>）实施管制与监控</a:t>
            </a:r>
            <a:endParaRPr lang="en-US" altLang="zh-CN" sz="3200" b="1" dirty="0"/>
          </a:p>
          <a:p>
            <a:pPr marL="457200" indent="-457200">
              <a:lnSpc>
                <a:spcPct val="150000"/>
              </a:lnSpc>
              <a:buFont typeface="Wingdings" panose="05000000000000000000" pitchFamily="2" charset="2"/>
              <a:buChar char="Ø"/>
            </a:pPr>
            <a:r>
              <a:rPr lang="zh-CN" altLang="en-US" sz="2880" b="1" dirty="0">
                <a:solidFill>
                  <a:srgbClr val="FF0000"/>
                </a:solidFill>
              </a:rPr>
              <a:t>对于特殊地区，特定高用水行业强制使用非常规水</a:t>
            </a:r>
            <a:endParaRPr lang="zh-CN" altLang="en-US" sz="2880" b="1" dirty="0">
              <a:solidFill>
                <a:srgbClr val="FF0000"/>
              </a:solidFill>
            </a:endParaRPr>
          </a:p>
          <a:p>
            <a:pPr marL="457200" indent="-457200">
              <a:lnSpc>
                <a:spcPct val="150000"/>
              </a:lnSpc>
              <a:buFont typeface="Wingdings" panose="05000000000000000000" pitchFamily="2" charset="2"/>
              <a:buChar char="Ø"/>
            </a:pPr>
            <a:r>
              <a:rPr lang="zh-CN" altLang="en-US" sz="2880" b="1" dirty="0">
                <a:solidFill>
                  <a:srgbClr val="FF0000"/>
                </a:solidFill>
              </a:rPr>
              <a:t>通过水资源论证等环节管理限制利用非常规水源</a:t>
            </a:r>
            <a:endParaRPr lang="en-US" altLang="zh-CN" sz="2880" b="1" dirty="0">
              <a:solidFill>
                <a:srgbClr val="FF0000"/>
              </a:solidFill>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9785" b="7083"/>
          <a:stretch>
            <a:fillRect/>
          </a:stretch>
        </p:blipFill>
        <p:spPr>
          <a:xfrm>
            <a:off x="899592" y="3212976"/>
            <a:ext cx="7344816" cy="318118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en-US" altLang="zh-CN" sz="4400" b="1" dirty="0">
                <a:solidFill>
                  <a:srgbClr val="FFFF00"/>
                </a:solidFill>
              </a:rPr>
              <a:t>1</a:t>
            </a:r>
            <a:r>
              <a:rPr lang="zh-CN" altLang="en-US" sz="4400" b="1" dirty="0">
                <a:solidFill>
                  <a:srgbClr val="FFFF00"/>
                </a:solidFill>
              </a:rPr>
              <a:t>、政府</a:t>
            </a:r>
            <a:r>
              <a:rPr lang="en-US" altLang="zh-CN" sz="4400" b="1" dirty="0">
                <a:solidFill>
                  <a:srgbClr val="FFFF00"/>
                </a:solidFill>
              </a:rPr>
              <a:t>——</a:t>
            </a:r>
            <a:r>
              <a:rPr lang="zh-CN" altLang="en-US" sz="4400" b="1" dirty="0">
                <a:solidFill>
                  <a:srgbClr val="FFFF00"/>
                </a:solidFill>
              </a:rPr>
              <a:t>引导、管制与保障</a:t>
            </a:r>
            <a:endParaRPr lang="zh-CN" altLang="en-US" sz="4400" b="1" dirty="0">
              <a:solidFill>
                <a:srgbClr val="FFFF00"/>
              </a:solidFill>
            </a:endParaRPr>
          </a:p>
        </p:txBody>
      </p:sp>
      <p:sp>
        <p:nvSpPr>
          <p:cNvPr id="7" name="文本框 6"/>
          <p:cNvSpPr txBox="1"/>
          <p:nvPr/>
        </p:nvSpPr>
        <p:spPr>
          <a:xfrm>
            <a:off x="319674" y="980728"/>
            <a:ext cx="8932846" cy="2160591"/>
          </a:xfrm>
          <a:prstGeom prst="rect">
            <a:avLst/>
          </a:prstGeom>
          <a:noFill/>
        </p:spPr>
        <p:txBody>
          <a:bodyPr wrap="square" rtlCol="0">
            <a:spAutoFit/>
          </a:bodyPr>
          <a:lstStyle/>
          <a:p>
            <a:pPr>
              <a:lnSpc>
                <a:spcPct val="150000"/>
              </a:lnSpc>
            </a:pPr>
            <a:r>
              <a:rPr lang="zh-CN" altLang="en-US" sz="3200" b="1" dirty="0"/>
              <a:t>（</a:t>
            </a:r>
            <a:r>
              <a:rPr lang="en-US" altLang="zh-CN" sz="3200" b="1" dirty="0"/>
              <a:t>4</a:t>
            </a:r>
            <a:r>
              <a:rPr lang="zh-CN" altLang="en-US" sz="3200" b="1" dirty="0"/>
              <a:t>）加强非常规水源技术研发、推广及示范</a:t>
            </a:r>
            <a:endParaRPr lang="en-US" altLang="zh-CN" sz="3200" b="1" dirty="0"/>
          </a:p>
          <a:p>
            <a:pPr marL="514350" indent="-514350">
              <a:lnSpc>
                <a:spcPct val="150000"/>
              </a:lnSpc>
              <a:buFont typeface="Wingdings" panose="05000000000000000000" pitchFamily="2" charset="2"/>
              <a:buChar char="Ø"/>
            </a:pPr>
            <a:r>
              <a:rPr lang="zh-CN" altLang="en-US" sz="2880" b="1" dirty="0">
                <a:solidFill>
                  <a:srgbClr val="FF0000"/>
                </a:solidFill>
              </a:rPr>
              <a:t>推动非常规水开发利用相关重大课题立项</a:t>
            </a:r>
            <a:endParaRPr lang="en-US" altLang="zh-CN" sz="2880" b="1" dirty="0">
              <a:solidFill>
                <a:srgbClr val="FF0000"/>
              </a:solidFill>
            </a:endParaRPr>
          </a:p>
          <a:p>
            <a:pPr marL="514350" indent="-514350">
              <a:lnSpc>
                <a:spcPct val="150000"/>
              </a:lnSpc>
              <a:buFont typeface="Wingdings" panose="05000000000000000000" pitchFamily="2" charset="2"/>
              <a:buChar char="Ø"/>
            </a:pPr>
            <a:r>
              <a:rPr lang="zh-CN" altLang="en-US" sz="2880" b="1" dirty="0">
                <a:solidFill>
                  <a:srgbClr val="FF0000"/>
                </a:solidFill>
              </a:rPr>
              <a:t>鼓励非常规水开发利用技术推广</a:t>
            </a:r>
            <a:endParaRPr lang="zh-CN" altLang="en-US" sz="2880" b="1" dirty="0">
              <a:solidFill>
                <a:srgbClr val="FF0000"/>
              </a:solidFill>
            </a:endParaRPr>
          </a:p>
        </p:txBody>
      </p:sp>
      <p:sp>
        <p:nvSpPr>
          <p:cNvPr id="5" name="文本框 4"/>
          <p:cNvSpPr txBox="1"/>
          <p:nvPr/>
        </p:nvSpPr>
        <p:spPr>
          <a:xfrm>
            <a:off x="2267744" y="3292748"/>
            <a:ext cx="6120680" cy="2862322"/>
          </a:xfrm>
          <a:prstGeom prst="rect">
            <a:avLst/>
          </a:prstGeom>
          <a:noFill/>
        </p:spPr>
        <p:txBody>
          <a:bodyPr wrap="square" rtlCol="0">
            <a:spAutoFit/>
          </a:bodyPr>
          <a:lstStyle/>
          <a:p>
            <a:pPr marL="514350" indent="-514350">
              <a:lnSpc>
                <a:spcPct val="150000"/>
              </a:lnSpc>
              <a:buFont typeface="Wingdings" panose="05000000000000000000" pitchFamily="2" charset="2"/>
              <a:buChar char="p"/>
            </a:pPr>
            <a:r>
              <a:rPr lang="zh-CN" altLang="en-US" sz="2400" b="1" dirty="0">
                <a:solidFill>
                  <a:srgbClr val="7030A0"/>
                </a:solidFill>
              </a:rPr>
              <a:t>再生水高效低碳处理新工艺与设备等</a:t>
            </a:r>
            <a:endParaRPr lang="en-US" altLang="zh-CN" sz="2400" b="1" dirty="0">
              <a:solidFill>
                <a:srgbClr val="7030A0"/>
              </a:solidFill>
            </a:endParaRPr>
          </a:p>
          <a:p>
            <a:pPr marL="514350" indent="-514350">
              <a:lnSpc>
                <a:spcPct val="150000"/>
              </a:lnSpc>
              <a:buFont typeface="Wingdings" panose="05000000000000000000" pitchFamily="2" charset="2"/>
              <a:buChar char="p"/>
            </a:pPr>
            <a:r>
              <a:rPr lang="zh-CN" altLang="en-US" sz="2400" b="1" dirty="0">
                <a:solidFill>
                  <a:srgbClr val="7030A0"/>
                </a:solidFill>
              </a:rPr>
              <a:t>海水淡化关键技术、材料、设备与药剂</a:t>
            </a:r>
            <a:endParaRPr lang="en-US" altLang="zh-CN" sz="2400" b="1" dirty="0">
              <a:solidFill>
                <a:srgbClr val="7030A0"/>
              </a:solidFill>
            </a:endParaRPr>
          </a:p>
          <a:p>
            <a:pPr marL="514350" indent="-514350">
              <a:lnSpc>
                <a:spcPct val="150000"/>
              </a:lnSpc>
              <a:buFont typeface="Wingdings" panose="05000000000000000000" pitchFamily="2" charset="2"/>
              <a:buChar char="p"/>
            </a:pPr>
            <a:r>
              <a:rPr lang="zh-CN" altLang="en-US" sz="2400" b="1" dirty="0">
                <a:solidFill>
                  <a:srgbClr val="7030A0"/>
                </a:solidFill>
              </a:rPr>
              <a:t>城乡雨洪补源与高效利用技术</a:t>
            </a:r>
            <a:endParaRPr lang="en-US" altLang="zh-CN" sz="2400" b="1" dirty="0">
              <a:solidFill>
                <a:srgbClr val="7030A0"/>
              </a:solidFill>
            </a:endParaRPr>
          </a:p>
          <a:p>
            <a:pPr marL="514350" indent="-514350">
              <a:lnSpc>
                <a:spcPct val="150000"/>
              </a:lnSpc>
              <a:buFont typeface="Wingdings" panose="05000000000000000000" pitchFamily="2" charset="2"/>
              <a:buChar char="p"/>
            </a:pPr>
            <a:r>
              <a:rPr lang="zh-CN" altLang="en-US" sz="2400" b="1" dirty="0">
                <a:solidFill>
                  <a:srgbClr val="7030A0"/>
                </a:solidFill>
              </a:rPr>
              <a:t>天然劣质水绿色环保处理工艺技术</a:t>
            </a:r>
            <a:endParaRPr lang="en-US" altLang="zh-CN" sz="2400" b="1" dirty="0">
              <a:solidFill>
                <a:srgbClr val="7030A0"/>
              </a:solidFill>
            </a:endParaRPr>
          </a:p>
          <a:p>
            <a:pPr marL="514350" indent="-514350">
              <a:lnSpc>
                <a:spcPct val="150000"/>
              </a:lnSpc>
              <a:buFont typeface="Wingdings" panose="05000000000000000000" pitchFamily="2" charset="2"/>
              <a:buChar char="p"/>
            </a:pPr>
            <a:r>
              <a:rPr lang="en-US" altLang="zh-CN" sz="2400" b="1" dirty="0">
                <a:solidFill>
                  <a:srgbClr val="7030A0"/>
                </a:solidFill>
              </a:rPr>
              <a:t>……</a:t>
            </a:r>
            <a:endParaRPr lang="zh-CN" altLang="en-US" sz="2400" b="1" dirty="0">
              <a:solidFill>
                <a:srgbClr val="7030A0"/>
              </a:solidFill>
            </a:endParaRPr>
          </a:p>
        </p:txBody>
      </p:sp>
      <p:sp>
        <p:nvSpPr>
          <p:cNvPr id="3" name="圆角矩形 2"/>
          <p:cNvSpPr/>
          <p:nvPr/>
        </p:nvSpPr>
        <p:spPr>
          <a:xfrm>
            <a:off x="827583" y="3380939"/>
            <a:ext cx="648072" cy="2712357"/>
          </a:xfrm>
          <a:prstGeom prst="roundRect">
            <a:avLst/>
          </a:prstGeom>
          <a:solidFill>
            <a:srgbClr val="026DCE"/>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重点方向</a:t>
            </a:r>
            <a:endParaRPr lang="zh-CN" altLang="en-US" sz="2800" dirty="0"/>
          </a:p>
        </p:txBody>
      </p:sp>
      <p:sp>
        <p:nvSpPr>
          <p:cNvPr id="6" name="右箭头 5"/>
          <p:cNvSpPr/>
          <p:nvPr/>
        </p:nvSpPr>
        <p:spPr>
          <a:xfrm>
            <a:off x="1691679" y="3628841"/>
            <a:ext cx="360040" cy="2376264"/>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en-US" altLang="zh-CN" sz="4400" b="1" dirty="0">
                <a:solidFill>
                  <a:srgbClr val="FFFF00"/>
                </a:solidFill>
              </a:rPr>
              <a:t>2</a:t>
            </a:r>
            <a:r>
              <a:rPr lang="zh-CN" altLang="en-US" sz="4400" b="1" dirty="0">
                <a:solidFill>
                  <a:srgbClr val="FFFF00"/>
                </a:solidFill>
              </a:rPr>
              <a:t>、市场</a:t>
            </a:r>
            <a:r>
              <a:rPr lang="en-US" altLang="zh-CN" sz="4400" b="1" dirty="0">
                <a:solidFill>
                  <a:srgbClr val="FFFF00"/>
                </a:solidFill>
              </a:rPr>
              <a:t>——</a:t>
            </a:r>
            <a:r>
              <a:rPr lang="zh-CN" altLang="en-US" sz="4400" b="1" dirty="0">
                <a:solidFill>
                  <a:srgbClr val="FFFF00"/>
                </a:solidFill>
              </a:rPr>
              <a:t>成本控制</a:t>
            </a:r>
            <a:endParaRPr lang="zh-CN" altLang="en-US" sz="4400" b="1" dirty="0">
              <a:solidFill>
                <a:srgbClr val="FFFF00"/>
              </a:solidFill>
            </a:endParaRPr>
          </a:p>
        </p:txBody>
      </p:sp>
      <p:sp>
        <p:nvSpPr>
          <p:cNvPr id="7" name="文本框 6"/>
          <p:cNvSpPr txBox="1"/>
          <p:nvPr/>
        </p:nvSpPr>
        <p:spPr>
          <a:xfrm>
            <a:off x="107504" y="980728"/>
            <a:ext cx="9433048" cy="2825389"/>
          </a:xfrm>
          <a:prstGeom prst="rect">
            <a:avLst/>
          </a:prstGeom>
          <a:noFill/>
        </p:spPr>
        <p:txBody>
          <a:bodyPr wrap="square" rtlCol="0">
            <a:spAutoFit/>
          </a:bodyPr>
          <a:lstStyle/>
          <a:p>
            <a:pPr>
              <a:lnSpc>
                <a:spcPct val="150000"/>
              </a:lnSpc>
            </a:pPr>
            <a:r>
              <a:rPr lang="zh-CN" altLang="en-US" sz="3200" b="1" dirty="0"/>
              <a:t>降低非常规水源利用成本，实现用水消费引导</a:t>
            </a:r>
            <a:endParaRPr lang="en-US" altLang="zh-CN" sz="3200" b="1" dirty="0"/>
          </a:p>
          <a:p>
            <a:pPr marL="514350" indent="-514350">
              <a:lnSpc>
                <a:spcPct val="150000"/>
              </a:lnSpc>
              <a:buFont typeface="Wingdings" panose="05000000000000000000" pitchFamily="2" charset="2"/>
              <a:buChar char="Ø"/>
            </a:pPr>
            <a:r>
              <a:rPr lang="zh-CN" altLang="en-US" sz="2880" b="1" dirty="0">
                <a:solidFill>
                  <a:srgbClr val="FF0000"/>
                </a:solidFill>
              </a:rPr>
              <a:t>制定反映水资源紧缺程度、与市场经济相适应、有利于促进非常规水利用的不同水源差别化水价体系</a:t>
            </a:r>
            <a:endParaRPr lang="zh-CN" altLang="en-US" sz="2880" b="1" dirty="0">
              <a:solidFill>
                <a:srgbClr val="FF0000"/>
              </a:solidFill>
            </a:endParaRPr>
          </a:p>
          <a:p>
            <a:pPr marL="1062990" lvl="1" indent="-514350">
              <a:lnSpc>
                <a:spcPct val="150000"/>
              </a:lnSpc>
              <a:buFont typeface="Wingdings" panose="05000000000000000000" pitchFamily="2" charset="2"/>
              <a:buChar char="Ø"/>
            </a:pPr>
            <a:endParaRPr lang="en-US" altLang="zh-CN" sz="2880" b="1" dirty="0">
              <a:solidFill>
                <a:srgbClr val="FF0000"/>
              </a:solidFill>
            </a:endParaRPr>
          </a:p>
        </p:txBody>
      </p:sp>
      <p:grpSp>
        <p:nvGrpSpPr>
          <p:cNvPr id="8" name="组合 9"/>
          <p:cNvGrpSpPr/>
          <p:nvPr/>
        </p:nvGrpSpPr>
        <p:grpSpPr bwMode="auto">
          <a:xfrm>
            <a:off x="107505" y="3540637"/>
            <a:ext cx="1693862" cy="2967038"/>
            <a:chOff x="1581586" y="2924944"/>
            <a:chExt cx="1694270" cy="2967325"/>
          </a:xfrm>
        </p:grpSpPr>
        <p:pic>
          <p:nvPicPr>
            <p:cNvPr id="9" name="Picture 1" descr="E:\downloads\5539261_005929136319_2.jpg"/>
            <p:cNvPicPr>
              <a:picLocks noChangeAspect="1" noChangeArrowheads="1"/>
            </p:cNvPicPr>
            <p:nvPr/>
          </p:nvPicPr>
          <p:blipFill>
            <a:blip r:embed="rId1">
              <a:extLst>
                <a:ext uri="{28A0092B-C50C-407E-A947-70E740481C1C}">
                  <a14:useLocalDpi xmlns:a14="http://schemas.microsoft.com/office/drawing/2010/main" val="0"/>
                </a:ext>
              </a:extLst>
            </a:blip>
            <a:srcRect l="26901" r="27432"/>
            <a:stretch>
              <a:fillRect/>
            </a:stretch>
          </p:blipFill>
          <p:spPr bwMode="auto">
            <a:xfrm>
              <a:off x="1581586" y="2924944"/>
              <a:ext cx="1694270" cy="29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bwMode="auto">
            <a:xfrm>
              <a:off x="2195736" y="3751872"/>
              <a:ext cx="360040" cy="1323567"/>
            </a:xfrm>
            <a:prstGeom prst="rect">
              <a:avLst/>
            </a:prstGeom>
            <a:noFill/>
            <a:ln w="9525" cap="flat" cmpd="sng" algn="ctr">
              <a:noFill/>
              <a:prstDash val="solid"/>
              <a:round/>
              <a:headEnd type="none" w="med" len="med"/>
              <a:tailEnd type="none" w="med" len="med"/>
            </a:ln>
            <a:effectLst/>
          </p:spPr>
          <p:txBody>
            <a:bodyPr>
              <a:spAutoFit/>
              <a:scene3d>
                <a:camera prst="perspectiveAbove"/>
                <a:lightRig rig="threePt" dir="t"/>
              </a:scene3d>
            </a:bodyPr>
            <a:lstStyle/>
            <a:p>
              <a:pPr>
                <a:spcBef>
                  <a:spcPct val="20000"/>
                </a:spcBef>
                <a:defRPr/>
              </a:pPr>
              <a:r>
                <a:rPr lang="zh-CN" altLang="en-US" sz="1600" b="1" dirty="0">
                  <a:solidFill>
                    <a:srgbClr val="FFFF00"/>
                  </a:solidFill>
                  <a:effectLst>
                    <a:glow rad="228600">
                      <a:schemeClr val="accent2">
                        <a:satMod val="175000"/>
                        <a:alpha val="40000"/>
                      </a:schemeClr>
                    </a:glow>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全成本水价</a:t>
              </a:r>
              <a:endParaRPr lang="zh-CN" altLang="en-US" sz="1600" dirty="0">
                <a:solidFill>
                  <a:srgbClr val="FFFF00"/>
                </a:solidFill>
                <a:effectLst>
                  <a:glow rad="228600">
                    <a:schemeClr val="accent2">
                      <a:satMod val="175000"/>
                      <a:alpha val="40000"/>
                    </a:schemeClr>
                  </a:glow>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sp>
        <p:nvSpPr>
          <p:cNvPr id="12" name="矩形 11"/>
          <p:cNvSpPr>
            <a:spLocks noChangeArrowheads="1"/>
          </p:cNvSpPr>
          <p:nvPr/>
        </p:nvSpPr>
        <p:spPr bwMode="auto">
          <a:xfrm>
            <a:off x="1804815" y="3107063"/>
            <a:ext cx="7162859" cy="341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a:spAutoFit/>
          </a:bodyPr>
          <a:lstStyle/>
          <a:p>
            <a:pPr marL="457200" indent="-457200">
              <a:lnSpc>
                <a:spcPct val="150000"/>
              </a:lnSpc>
              <a:spcBef>
                <a:spcPct val="20000"/>
              </a:spcBef>
              <a:buClr>
                <a:srgbClr val="FF0000"/>
              </a:buClr>
              <a:buSzPct val="105000"/>
              <a:buFont typeface="Wingdings" panose="05000000000000000000" pitchFamily="2" charset="2"/>
              <a:buChar char="l"/>
            </a:pPr>
            <a:r>
              <a:rPr lang="zh-CN" altLang="en-US" b="1" dirty="0">
                <a:solidFill>
                  <a:schemeClr val="tx1"/>
                </a:solidFill>
                <a:latin typeface="微软雅黑" panose="020B0503020204020204" pitchFamily="34" charset="-122"/>
                <a:ea typeface="微软雅黑" panose="020B0503020204020204" pitchFamily="34" charset="-122"/>
              </a:rPr>
              <a:t>资源成本：水资源监测、评价、管理费用</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indent="-457200">
              <a:lnSpc>
                <a:spcPct val="150000"/>
              </a:lnSpc>
              <a:spcBef>
                <a:spcPct val="20000"/>
              </a:spcBef>
              <a:buClr>
                <a:srgbClr val="FF0000"/>
              </a:buClr>
              <a:buSzPct val="105000"/>
              <a:buFont typeface="Wingdings" panose="05000000000000000000" pitchFamily="2" charset="2"/>
              <a:buChar char="l"/>
            </a:pPr>
            <a:r>
              <a:rPr lang="zh-CN" altLang="en-US" b="1" dirty="0">
                <a:solidFill>
                  <a:schemeClr val="tx1"/>
                </a:solidFill>
                <a:latin typeface="微软雅黑" panose="020B0503020204020204" pitchFamily="34" charset="-122"/>
                <a:ea typeface="微软雅黑" panose="020B0503020204020204" pitchFamily="34" charset="-122"/>
              </a:rPr>
              <a:t>环境成本：抵消用水外部性影响发生的排污治理费用</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indent="-457200">
              <a:lnSpc>
                <a:spcPct val="150000"/>
              </a:lnSpc>
              <a:spcBef>
                <a:spcPct val="20000"/>
              </a:spcBef>
              <a:buClr>
                <a:srgbClr val="FF0000"/>
              </a:buClr>
              <a:buSzPct val="105000"/>
              <a:buFont typeface="Wingdings" panose="05000000000000000000" pitchFamily="2" charset="2"/>
              <a:buChar char="l"/>
            </a:pPr>
            <a:r>
              <a:rPr lang="zh-CN" altLang="en-US" b="1" dirty="0">
                <a:solidFill>
                  <a:schemeClr val="tx1"/>
                </a:solidFill>
                <a:latin typeface="微软雅黑" panose="020B0503020204020204" pitchFamily="34" charset="-122"/>
                <a:ea typeface="微软雅黑" panose="020B0503020204020204" pitchFamily="34" charset="-122"/>
              </a:rPr>
              <a:t>生态成本：水源地水环境和生态保护投入</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indent="-457200">
              <a:lnSpc>
                <a:spcPct val="150000"/>
              </a:lnSpc>
              <a:spcBef>
                <a:spcPct val="20000"/>
              </a:spcBef>
              <a:buClr>
                <a:srgbClr val="FF0000"/>
              </a:buClr>
              <a:buSzPct val="105000"/>
              <a:buFont typeface="Wingdings" panose="05000000000000000000" pitchFamily="2" charset="2"/>
              <a:buChar char="l"/>
            </a:pPr>
            <a:r>
              <a:rPr lang="zh-CN" altLang="en-US" b="1" dirty="0">
                <a:solidFill>
                  <a:schemeClr val="tx1"/>
                </a:solidFill>
                <a:latin typeface="微软雅黑" panose="020B0503020204020204" pitchFamily="34" charset="-122"/>
                <a:ea typeface="微软雅黑" panose="020B0503020204020204" pitchFamily="34" charset="-122"/>
              </a:rPr>
              <a:t>机会成本：对因禁止</a:t>
            </a:r>
            <a:r>
              <a:rPr lang="zh-CN" altLang="en-US" b="1" dirty="0">
                <a:latin typeface="微软雅黑" panose="020B0503020204020204" pitchFamily="34" charset="-122"/>
                <a:ea typeface="微软雅黑" panose="020B0503020204020204" pitchFamily="34" charset="-122"/>
              </a:rPr>
              <a:t>开发水源而</a:t>
            </a:r>
            <a:r>
              <a:rPr lang="zh-CN" altLang="en-US" b="1" dirty="0">
                <a:solidFill>
                  <a:schemeClr val="tx1"/>
                </a:solidFill>
                <a:latin typeface="微软雅黑" panose="020B0503020204020204" pitchFamily="34" charset="-122"/>
                <a:ea typeface="微软雅黑" panose="020B0503020204020204" pitchFamily="34" charset="-122"/>
              </a:rPr>
              <a:t>放弃发展机会的补偿</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indent="-457200">
              <a:lnSpc>
                <a:spcPct val="150000"/>
              </a:lnSpc>
              <a:spcBef>
                <a:spcPct val="20000"/>
              </a:spcBef>
              <a:buClr>
                <a:srgbClr val="FF0000"/>
              </a:buClr>
              <a:buSzPct val="105000"/>
              <a:buFont typeface="Wingdings" panose="05000000000000000000" pitchFamily="2" charset="2"/>
              <a:buChar char="l"/>
            </a:pPr>
            <a:r>
              <a:rPr lang="zh-CN" altLang="en-US" b="1" dirty="0">
                <a:solidFill>
                  <a:schemeClr val="tx1"/>
                </a:solidFill>
                <a:latin typeface="微软雅黑" panose="020B0503020204020204" pitchFamily="34" charset="-122"/>
                <a:ea typeface="微软雅黑" panose="020B0503020204020204" pitchFamily="34" charset="-122"/>
              </a:rPr>
              <a:t>工程成本：水生产环节发生的工程及管理运行费用</a:t>
            </a:r>
            <a:endParaRPr lang="en-US" altLang="zh-CN" b="1" dirty="0">
              <a:solidFill>
                <a:schemeClr val="tx1"/>
              </a:solidFill>
              <a:latin typeface="微软雅黑" panose="020B0503020204020204" pitchFamily="34" charset="-122"/>
              <a:ea typeface="微软雅黑" panose="020B0503020204020204" pitchFamily="34" charset="-122"/>
            </a:endParaRPr>
          </a:p>
          <a:p>
            <a:pPr marL="457200" indent="-457200">
              <a:lnSpc>
                <a:spcPct val="150000"/>
              </a:lnSpc>
              <a:spcBef>
                <a:spcPct val="20000"/>
              </a:spcBef>
              <a:buClr>
                <a:srgbClr val="FF0000"/>
              </a:buClr>
              <a:buSzPct val="105000"/>
              <a:buFont typeface="Wingdings" panose="05000000000000000000" pitchFamily="2" charset="2"/>
              <a:buChar char="l"/>
            </a:pPr>
            <a:r>
              <a:rPr lang="zh-CN" altLang="en-US" b="1" dirty="0">
                <a:solidFill>
                  <a:schemeClr val="tx1"/>
                </a:solidFill>
                <a:latin typeface="微软雅黑" panose="020B0503020204020204" pitchFamily="34" charset="-122"/>
                <a:ea typeface="微软雅黑" panose="020B0503020204020204" pitchFamily="34" charset="-122"/>
              </a:rPr>
              <a:t>利润及税费</a:t>
            </a:r>
            <a:endParaRPr lang="zh-CN" altLang="en-US" dirty="0">
              <a:ea typeface="黑体" panose="02010609060101010101" pitchFamily="49"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en-US" altLang="zh-CN" sz="4400" b="1" dirty="0">
                <a:solidFill>
                  <a:srgbClr val="FFFF00"/>
                </a:solidFill>
              </a:rPr>
              <a:t>3</a:t>
            </a:r>
            <a:r>
              <a:rPr lang="zh-CN" altLang="en-US" sz="4400" b="1" dirty="0">
                <a:solidFill>
                  <a:srgbClr val="FFFF00"/>
                </a:solidFill>
              </a:rPr>
              <a:t>、公众监督与参与</a:t>
            </a:r>
            <a:endParaRPr lang="zh-CN" altLang="en-US" sz="4400" b="1" dirty="0">
              <a:solidFill>
                <a:srgbClr val="FFFF00"/>
              </a:solidFill>
            </a:endParaRPr>
          </a:p>
        </p:txBody>
      </p:sp>
      <p:sp>
        <p:nvSpPr>
          <p:cNvPr id="7" name="文本框 6"/>
          <p:cNvSpPr txBox="1"/>
          <p:nvPr/>
        </p:nvSpPr>
        <p:spPr>
          <a:xfrm>
            <a:off x="319674" y="980728"/>
            <a:ext cx="8932846" cy="3490186"/>
          </a:xfrm>
          <a:prstGeom prst="rect">
            <a:avLst/>
          </a:prstGeom>
          <a:noFill/>
        </p:spPr>
        <p:txBody>
          <a:bodyPr wrap="square" rtlCol="0">
            <a:spAutoFit/>
          </a:bodyPr>
          <a:lstStyle/>
          <a:p>
            <a:pPr>
              <a:lnSpc>
                <a:spcPct val="150000"/>
              </a:lnSpc>
            </a:pPr>
            <a:r>
              <a:rPr lang="zh-CN" altLang="en-US" sz="3200" b="1" dirty="0"/>
              <a:t>对非常规水利用形成正确认识</a:t>
            </a:r>
            <a:endParaRPr lang="en-US" altLang="zh-CN" sz="3200" b="1" dirty="0"/>
          </a:p>
          <a:p>
            <a:pPr marL="514350" indent="-514350">
              <a:lnSpc>
                <a:spcPct val="150000"/>
              </a:lnSpc>
              <a:buFont typeface="Wingdings" panose="05000000000000000000" pitchFamily="2" charset="2"/>
              <a:buChar char="Ø"/>
            </a:pPr>
            <a:r>
              <a:rPr lang="zh-CN" altLang="en-US" sz="2880" b="1" dirty="0">
                <a:solidFill>
                  <a:srgbClr val="FF0000"/>
                </a:solidFill>
              </a:rPr>
              <a:t>认识到非常规水利用的必要性</a:t>
            </a:r>
            <a:endParaRPr lang="en-US" altLang="zh-CN" sz="2880" b="1" dirty="0">
              <a:solidFill>
                <a:srgbClr val="FF0000"/>
              </a:solidFill>
            </a:endParaRPr>
          </a:p>
          <a:p>
            <a:pPr marL="514350" indent="-514350">
              <a:lnSpc>
                <a:spcPct val="150000"/>
              </a:lnSpc>
              <a:buFont typeface="Wingdings" panose="05000000000000000000" pitchFamily="2" charset="2"/>
              <a:buChar char="Ø"/>
            </a:pPr>
            <a:r>
              <a:rPr lang="zh-CN" altLang="en-US" sz="2880" b="1" dirty="0">
                <a:solidFill>
                  <a:srgbClr val="FF0000"/>
                </a:solidFill>
              </a:rPr>
              <a:t>改变公众对再生水等利用的偏见</a:t>
            </a:r>
            <a:endParaRPr lang="en-US" altLang="zh-CN" sz="2880" b="1" dirty="0">
              <a:solidFill>
                <a:srgbClr val="FF0000"/>
              </a:solidFill>
            </a:endParaRPr>
          </a:p>
          <a:p>
            <a:pPr marL="514350" indent="-514350">
              <a:lnSpc>
                <a:spcPct val="150000"/>
              </a:lnSpc>
              <a:buFont typeface="Wingdings" panose="05000000000000000000" pitchFamily="2" charset="2"/>
              <a:buChar char="Ø"/>
            </a:pPr>
            <a:r>
              <a:rPr lang="zh-CN" altLang="en-US" sz="2880" b="1" dirty="0">
                <a:solidFill>
                  <a:srgbClr val="FF0000"/>
                </a:solidFill>
              </a:rPr>
              <a:t>发挥公众监督作用</a:t>
            </a:r>
            <a:endParaRPr lang="zh-CN" altLang="en-US" sz="2880" b="1" dirty="0">
              <a:solidFill>
                <a:srgbClr val="FF0000"/>
              </a:solidFill>
            </a:endParaRPr>
          </a:p>
          <a:p>
            <a:pPr>
              <a:lnSpc>
                <a:spcPct val="150000"/>
              </a:lnSpc>
            </a:pPr>
            <a:endParaRPr lang="en-US" altLang="zh-CN" sz="2880" b="1" dirty="0">
              <a:solidFill>
                <a:srgbClr val="FF0000"/>
              </a:solidFill>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88024" y="3501008"/>
            <a:ext cx="3870683" cy="254194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9036496"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400" b="1" dirty="0">
                <a:solidFill>
                  <a:srgbClr val="FFFF00"/>
                </a:solidFill>
              </a:rPr>
              <a:t>（二）分类型推进</a:t>
            </a:r>
            <a:endParaRPr lang="zh-CN" altLang="en-US" sz="4400" b="1" dirty="0">
              <a:solidFill>
                <a:srgbClr val="FFFF00"/>
              </a:solidFill>
            </a:endParaRPr>
          </a:p>
        </p:txBody>
      </p:sp>
      <p:sp>
        <p:nvSpPr>
          <p:cNvPr id="5" name="文本框 4"/>
          <p:cNvSpPr txBox="1"/>
          <p:nvPr/>
        </p:nvSpPr>
        <p:spPr>
          <a:xfrm>
            <a:off x="1097361" y="1700808"/>
            <a:ext cx="7056784" cy="3046988"/>
          </a:xfrm>
          <a:prstGeom prst="rect">
            <a:avLst/>
          </a:prstGeom>
          <a:noFill/>
        </p:spPr>
        <p:txBody>
          <a:bodyPr wrap="square" rtlCol="0">
            <a:spAutoFit/>
          </a:bodyPr>
          <a:lstStyle/>
          <a:p>
            <a:pPr>
              <a:lnSpc>
                <a:spcPct val="200000"/>
              </a:lnSpc>
            </a:pPr>
            <a:r>
              <a:rPr lang="zh-CN" altLang="en-US" sz="3200" dirty="0"/>
              <a:t>        针对不同类型非常规水利用存在的问题，结合其利用需求、技术发展等特点，进行分类推进。</a:t>
            </a:r>
            <a:endParaRPr lang="zh-CN" altLang="en-US" sz="32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19674" y="980728"/>
            <a:ext cx="8612158" cy="67826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1</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）将再生水纳入供水规划进行统一配置</a:t>
            </a:r>
            <a:endPar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48322"/>
          <a:stretch>
            <a:fillRect/>
          </a:stretch>
        </p:blipFill>
        <p:spPr bwMode="auto">
          <a:xfrm>
            <a:off x="4721580" y="3628649"/>
            <a:ext cx="4195523" cy="2657302"/>
          </a:xfrm>
          <a:prstGeom prst="rect">
            <a:avLst/>
          </a:prstGeom>
          <a:solidFill>
            <a:schemeClr val="bg1"/>
          </a:solidFill>
          <a:ln>
            <a:noFill/>
          </a:ln>
          <a:effectLst/>
        </p:spPr>
      </p:pic>
      <p:pic>
        <p:nvPicPr>
          <p:cNvPr id="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52001"/>
          <a:stretch>
            <a:fillRect/>
          </a:stretch>
        </p:blipFill>
        <p:spPr bwMode="auto">
          <a:xfrm>
            <a:off x="310872" y="3810862"/>
            <a:ext cx="4207342" cy="2475089"/>
          </a:xfrm>
          <a:prstGeom prst="rect">
            <a:avLst/>
          </a:prstGeom>
          <a:solidFill>
            <a:schemeClr val="bg1"/>
          </a:solidFill>
          <a:ln>
            <a:noFill/>
          </a:ln>
          <a:effectLst/>
        </p:spPr>
      </p:pic>
      <p:sp>
        <p:nvSpPr>
          <p:cNvPr id="7" name="文本框 6"/>
          <p:cNvSpPr txBox="1"/>
          <p:nvPr/>
        </p:nvSpPr>
        <p:spPr>
          <a:xfrm>
            <a:off x="107505" y="1988840"/>
            <a:ext cx="9036495" cy="1754326"/>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天津市对区域内</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8</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类水源进行了从“水源</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水厂</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用户”的精细化配置规划，配置结果：</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2030</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年深度处理再生水利用量达到现状年的</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倍，用户集中于城区和滨海新区。</a:t>
            </a:r>
            <a:endPar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sp>
        <p:nvSpPr>
          <p:cNvPr id="8" name="标题 1"/>
          <p:cNvSpPr txBox="1"/>
          <p:nvPr/>
        </p:nvSpPr>
        <p:spPr>
          <a:xfrm>
            <a:off x="107504" y="115989"/>
            <a:ext cx="9289032"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1</a:t>
            </a:r>
            <a:r>
              <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rPr>
              <a:t>、推进区域再生水利用   （天津为例）</a:t>
            </a:r>
            <a:endParaRPr kumimoji="0" lang="zh-CN" altLang="en-US" sz="4000" b="1" i="0" u="none" strike="noStrike" kern="1200" cap="none" spc="0" normalizeH="0" baseline="0" noProof="0" dirty="0">
              <a:ln>
                <a:noFill/>
              </a:ln>
              <a:solidFill>
                <a:srgbClr val="FFFF00"/>
              </a:solidFill>
              <a:effectLst/>
              <a:uLnTx/>
              <a:uFillTx/>
              <a:latin typeface="Franklin Gothic Medium" panose="020B0603020102020204"/>
              <a:ea typeface="微软雅黑" panose="020B0503020204020204" pitchFamily="34" charset="-122"/>
              <a:cs typeface="+mj-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19674" y="980728"/>
            <a:ext cx="8612158" cy="67826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1</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）将再生水纳入供水规划进行统一配置</a:t>
            </a:r>
            <a:endPar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7" name="文本框 6"/>
          <p:cNvSpPr txBox="1"/>
          <p:nvPr/>
        </p:nvSpPr>
        <p:spPr>
          <a:xfrm>
            <a:off x="107505" y="2132856"/>
            <a:ext cx="9036495" cy="1200329"/>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粗制再生水配置量为回用农业量；</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2030</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年，总利用量达到</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2.38</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亿。</a:t>
            </a:r>
            <a:endPar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pic>
        <p:nvPicPr>
          <p:cNvPr id="2" name="图片 1"/>
          <p:cNvPicPr>
            <a:picLocks noChangeAspect="1"/>
          </p:cNvPicPr>
          <p:nvPr/>
        </p:nvPicPr>
        <p:blipFill>
          <a:blip r:embed="rId1"/>
          <a:stretch>
            <a:fillRect/>
          </a:stretch>
        </p:blipFill>
        <p:spPr>
          <a:xfrm>
            <a:off x="1547664" y="3071049"/>
            <a:ext cx="6585963" cy="2952328"/>
          </a:xfrm>
          <a:prstGeom prst="rect">
            <a:avLst/>
          </a:prstGeom>
        </p:spPr>
      </p:pic>
      <p:sp>
        <p:nvSpPr>
          <p:cNvPr id="6" name="标题 1"/>
          <p:cNvSpPr txBox="1"/>
          <p:nvPr/>
        </p:nvSpPr>
        <p:spPr>
          <a:xfrm>
            <a:off x="107504" y="115989"/>
            <a:ext cx="9036495"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lvl="0">
              <a:defRPr/>
            </a:pPr>
            <a:r>
              <a:rPr lang="en-US" altLang="zh-CN" sz="4000" b="1" dirty="0">
                <a:solidFill>
                  <a:srgbClr val="FFFF00"/>
                </a:solidFill>
              </a:rPr>
              <a:t>1</a:t>
            </a:r>
            <a:r>
              <a:rPr lang="zh-CN" altLang="en-US" sz="4000" b="1" dirty="0">
                <a:solidFill>
                  <a:srgbClr val="FFFF00"/>
                </a:solidFill>
              </a:rPr>
              <a:t>、推进区域再生水利用   （天津为例）</a:t>
            </a:r>
            <a:endParaRPr lang="zh-CN" altLang="en-US" sz="4000" b="1" dirty="0">
              <a:solidFill>
                <a:srgbClr val="FF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19674" y="980728"/>
            <a:ext cx="8612158" cy="67826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2</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）充分利用现有生产能力，控制再生水厂新建</a:t>
            </a:r>
            <a:endPar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7" name="文本框 6"/>
          <p:cNvSpPr txBox="1"/>
          <p:nvPr/>
        </p:nvSpPr>
        <p:spPr>
          <a:xfrm>
            <a:off x="107503" y="2037693"/>
            <a:ext cx="9036495" cy="1134606"/>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现有处理规模充足，近期可适当控制再生水厂规模，充分发挥现有再生水处理厂的能力。</a:t>
            </a:r>
            <a:endPar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sp>
        <p:nvSpPr>
          <p:cNvPr id="2" name="矩形 1"/>
          <p:cNvSpPr/>
          <p:nvPr/>
        </p:nvSpPr>
        <p:spPr>
          <a:xfrm>
            <a:off x="319674" y="3440660"/>
            <a:ext cx="8141255" cy="678263"/>
          </a:xfrm>
          <a:prstGeom prst="rect">
            <a:avLst/>
          </a:prstGeom>
        </p:spPr>
        <p:txBody>
          <a:bodyPr wrap="square">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3</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）完善再生水输配水系统，扩展供水范围</a:t>
            </a:r>
            <a:endPar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08531" y="4439250"/>
            <a:ext cx="2763539" cy="2049916"/>
          </a:xfrm>
          <a:prstGeom prst="rect">
            <a:avLst/>
          </a:prstGeom>
        </p:spPr>
      </p:pic>
      <p:sp>
        <p:nvSpPr>
          <p:cNvPr id="8" name="标题 1"/>
          <p:cNvSpPr txBox="1"/>
          <p:nvPr/>
        </p:nvSpPr>
        <p:spPr>
          <a:xfrm>
            <a:off x="107504" y="115989"/>
            <a:ext cx="9289032"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lvl="0">
              <a:defRPr/>
            </a:pPr>
            <a:r>
              <a:rPr lang="en-US" altLang="zh-CN" sz="4000" b="1" dirty="0">
                <a:solidFill>
                  <a:srgbClr val="FFFF00"/>
                </a:solidFill>
              </a:rPr>
              <a:t>1</a:t>
            </a:r>
            <a:r>
              <a:rPr lang="zh-CN" altLang="en-US" sz="4000" b="1" dirty="0">
                <a:solidFill>
                  <a:srgbClr val="FFFF00"/>
                </a:solidFill>
              </a:rPr>
              <a:t>、推进区域再生水利用   （天津为例）</a:t>
            </a:r>
            <a:endParaRPr lang="zh-CN" altLang="en-US" sz="4000" b="1" dirty="0">
              <a:solidFill>
                <a:srgbClr val="FF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19674" y="980728"/>
            <a:ext cx="8612158" cy="67826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4</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）完善再生水利用政策，实行鼓励机制</a:t>
            </a:r>
            <a:endPar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7" name="文本框 6"/>
          <p:cNvSpPr txBox="1"/>
          <p:nvPr/>
        </p:nvSpPr>
        <p:spPr>
          <a:xfrm>
            <a:off x="107505" y="2060848"/>
            <a:ext cx="5639417" cy="3970318"/>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天津市人民政府办公厅关于印发</a:t>
            </a:r>
            <a:r>
              <a:rPr kumimoji="0" lang="zh-CN" altLang="en-US" sz="2400" b="1" i="0" u="none" strike="noStrike" kern="1200" cap="none" spc="0" normalizeH="0" baseline="0" noProof="0" dirty="0">
                <a:ln>
                  <a:noFill/>
                </a:ln>
                <a:solidFill>
                  <a:srgbClr val="00B0F0"/>
                </a:solidFill>
                <a:effectLst/>
                <a:uLnTx/>
                <a:uFillTx/>
                <a:latin typeface="Franklin Gothic Medium" panose="020B0603020102020204"/>
                <a:ea typeface="微软雅黑" panose="020B0503020204020204" pitchFamily="34" charset="-122"/>
                <a:cs typeface="+mn-cs"/>
              </a:rPr>
              <a:t>天津市再生水利用管理办法</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的通知</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2015</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），对再生水利用工程规划、建设、管理、利用等进行了详细规定，支出“</a:t>
            </a:r>
            <a:r>
              <a:rPr kumimoji="0" lang="zh-CN" altLang="en-US" sz="2400" b="1" i="0" u="none" strike="noStrike" kern="1200" cap="none" spc="0" normalizeH="0" baseline="0" noProof="0" dirty="0">
                <a:ln>
                  <a:noFill/>
                </a:ln>
                <a:solidFill>
                  <a:srgbClr val="C00000"/>
                </a:solidFill>
                <a:effectLst/>
                <a:uLnTx/>
                <a:uFillTx/>
                <a:latin typeface="Franklin Gothic Medium" panose="020B0603020102020204"/>
                <a:ea typeface="微软雅黑" panose="020B0503020204020204" pitchFamily="34" charset="-122"/>
                <a:cs typeface="+mn-cs"/>
              </a:rPr>
              <a:t>对于以</a:t>
            </a:r>
            <a:r>
              <a:rPr kumimoji="0" lang="en-US" altLang="zh-CN" sz="2400" b="1" i="0" u="none" strike="noStrike" kern="1200" cap="none" spc="0" normalizeH="0" baseline="0" noProof="0" dirty="0">
                <a:ln>
                  <a:noFill/>
                </a:ln>
                <a:solidFill>
                  <a:srgbClr val="C00000"/>
                </a:solidFill>
                <a:effectLst/>
                <a:uLnTx/>
                <a:uFillTx/>
                <a:latin typeface="Franklin Gothic Medium" panose="020B0603020102020204"/>
                <a:ea typeface="微软雅黑" panose="020B0503020204020204" pitchFamily="34" charset="-122"/>
                <a:cs typeface="+mn-cs"/>
              </a:rPr>
              <a:t>PPP</a:t>
            </a:r>
            <a:r>
              <a:rPr kumimoji="0" lang="zh-CN" altLang="en-US" sz="2400" b="1" i="0" u="none" strike="noStrike" kern="1200" cap="none" spc="0" normalizeH="0" baseline="0" noProof="0" dirty="0">
                <a:ln>
                  <a:noFill/>
                </a:ln>
                <a:solidFill>
                  <a:srgbClr val="C00000"/>
                </a:solidFill>
                <a:effectLst/>
                <a:uLnTx/>
                <a:uFillTx/>
                <a:latin typeface="Franklin Gothic Medium" panose="020B0603020102020204"/>
                <a:ea typeface="微软雅黑" panose="020B0503020204020204" pitchFamily="34" charset="-122"/>
                <a:cs typeface="+mn-cs"/>
              </a:rPr>
              <a:t>模式建设的再生水项目，</a:t>
            </a:r>
            <a:endParaRPr kumimoji="0" lang="zh-CN" altLang="en-US" sz="2400" b="1" i="0" u="none" strike="noStrike" kern="1200" cap="none" spc="0" normalizeH="0" baseline="0" noProof="0" dirty="0">
              <a:ln>
                <a:noFill/>
              </a:ln>
              <a:solidFill>
                <a:srgbClr val="C00000"/>
              </a:solidFill>
              <a:effectLst/>
              <a:uLnTx/>
              <a:uFillTx/>
              <a:latin typeface="Franklin Gothic Medium" panose="020B0603020102020204"/>
              <a:ea typeface="微软雅黑" panose="020B0503020204020204" pitchFamily="34" charset="-122"/>
              <a:cs typeface="+mn-cs"/>
            </a:endParaRPr>
          </a:p>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C00000"/>
                </a:solidFill>
                <a:effectLst/>
                <a:uLnTx/>
                <a:uFillTx/>
                <a:latin typeface="Franklin Gothic Medium" panose="020B0603020102020204"/>
                <a:ea typeface="微软雅黑" panose="020B0503020204020204" pitchFamily="34" charset="-122"/>
                <a:cs typeface="+mn-cs"/>
              </a:rPr>
              <a:t>通过专项资金、贷款贴息、财政补贴等形式予以支持</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a:t>
            </a:r>
            <a:endPar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46922" y="2566993"/>
            <a:ext cx="3184910" cy="2798723"/>
          </a:xfrm>
          <a:prstGeom prst="rect">
            <a:avLst/>
          </a:prstGeom>
          <a:ln>
            <a:solidFill>
              <a:schemeClr val="accent1"/>
            </a:solidFill>
          </a:ln>
        </p:spPr>
      </p:pic>
      <p:sp>
        <p:nvSpPr>
          <p:cNvPr id="6" name="标题 1"/>
          <p:cNvSpPr txBox="1"/>
          <p:nvPr/>
        </p:nvSpPr>
        <p:spPr>
          <a:xfrm>
            <a:off x="107504" y="115989"/>
            <a:ext cx="9289032"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lvl="0">
              <a:defRPr/>
            </a:pPr>
            <a:r>
              <a:rPr lang="en-US" altLang="zh-CN" sz="4000" b="1" dirty="0">
                <a:solidFill>
                  <a:srgbClr val="FFFF00"/>
                </a:solidFill>
              </a:rPr>
              <a:t>1</a:t>
            </a:r>
            <a:r>
              <a:rPr lang="zh-CN" altLang="en-US" sz="4000" b="1" dirty="0">
                <a:solidFill>
                  <a:srgbClr val="FFFF00"/>
                </a:solidFill>
              </a:rPr>
              <a:t>、推进区域再生水利用   （天津为例）</a:t>
            </a:r>
            <a:endParaRPr lang="zh-CN" altLang="en-US" sz="4000" b="1" dirty="0">
              <a:solidFill>
                <a:srgbClr val="FFFF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19674" y="980728"/>
            <a:ext cx="8612158" cy="678263"/>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a:t>
            </a:r>
            <a:r>
              <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5</a:t>
            </a:r>
            <a:r>
              <a:rPr kumimoji="0" lang="zh-CN" altLang="en-US"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rPr>
              <a:t>）提高其他水源价格，引导使用再生水</a:t>
            </a:r>
            <a:endParaRPr kumimoji="0" lang="en-US" altLang="zh-CN" sz="2880" b="1" i="0" u="none" strike="noStrike" kern="1200" cap="none" spc="0" normalizeH="0" baseline="0" noProof="0" dirty="0">
              <a:ln>
                <a:noFill/>
              </a:ln>
              <a:solidFill>
                <a:srgbClr val="FF0000"/>
              </a:solidFill>
              <a:effectLst/>
              <a:uLnTx/>
              <a:uFillTx/>
              <a:latin typeface="Franklin Gothic Medium" panose="020B0603020102020204"/>
              <a:ea typeface="微软雅黑" panose="020B0503020204020204" pitchFamily="34" charset="-122"/>
              <a:cs typeface="+mn-cs"/>
            </a:endParaRPr>
          </a:p>
        </p:txBody>
      </p:sp>
      <p:sp>
        <p:nvSpPr>
          <p:cNvPr id="7" name="文本框 6"/>
          <p:cNvSpPr txBox="1"/>
          <p:nvPr/>
        </p:nvSpPr>
        <p:spPr>
          <a:xfrm>
            <a:off x="467544" y="2132856"/>
            <a:ext cx="7920879" cy="1200329"/>
          </a:xfrm>
          <a:prstGeom prst="rect">
            <a:avLst/>
          </a:prstGeom>
          <a:noFill/>
        </p:spPr>
        <p:txBody>
          <a:bodyPr wrap="square" rtlCol="0">
            <a:spAutoFit/>
          </a:bodyPr>
          <a:lstStyle/>
          <a:p>
            <a:pPr marL="0" marR="0" lvl="0" indent="0" algn="l" defTabSz="109728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       提高引滦水海河直取用户的取水价格（从目前的</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1.8</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元提高到</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2.5</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元</a:t>
            </a:r>
            <a:r>
              <a:rPr kumimoji="0" lang="en-US" altLang="zh-CN"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/m</a:t>
            </a:r>
            <a:r>
              <a:rPr kumimoji="0" lang="en-US" altLang="zh-CN" sz="2400" b="0" i="0" u="none" strike="noStrike" kern="1200" cap="none" spc="0" normalizeH="0" baseline="30000" noProof="0" dirty="0">
                <a:ln>
                  <a:noFill/>
                </a:ln>
                <a:solidFill>
                  <a:srgbClr val="002060"/>
                </a:solidFill>
                <a:effectLst/>
                <a:uLnTx/>
                <a:uFillTx/>
                <a:latin typeface="Franklin Gothic Medium" panose="020B0603020102020204"/>
                <a:ea typeface="微软雅黑" panose="020B0503020204020204" pitchFamily="34" charset="-122"/>
                <a:cs typeface="+mn-cs"/>
              </a:rPr>
              <a:t>3</a:t>
            </a:r>
            <a:r>
              <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rPr>
              <a:t>，与再生水相比，不再有价格上的优势）</a:t>
            </a:r>
            <a:endParaRPr kumimoji="0" lang="zh-CN" altLang="en-US" sz="2400" b="0" i="0" u="none" strike="noStrike" kern="1200" cap="none" spc="0" normalizeH="0" baseline="0" noProof="0" dirty="0">
              <a:ln>
                <a:noFill/>
              </a:ln>
              <a:solidFill>
                <a:srgbClr val="002060"/>
              </a:solidFill>
              <a:effectLst/>
              <a:uLnTx/>
              <a:uFillTx/>
              <a:latin typeface="Franklin Gothic Medium" panose="020B0603020102020204"/>
              <a:ea typeface="微软雅黑" panose="020B0503020204020204" pitchFamily="34" charset="-122"/>
              <a:cs typeface="+mn-cs"/>
            </a:endParaRPr>
          </a:p>
        </p:txBody>
      </p:sp>
      <p:sp>
        <p:nvSpPr>
          <p:cNvPr id="5" name="标题 1"/>
          <p:cNvSpPr txBox="1"/>
          <p:nvPr/>
        </p:nvSpPr>
        <p:spPr>
          <a:xfrm>
            <a:off x="107504" y="115989"/>
            <a:ext cx="9036495"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pPr lvl="0">
              <a:defRPr/>
            </a:pPr>
            <a:r>
              <a:rPr lang="en-US" altLang="zh-CN" sz="4000" b="1" dirty="0">
                <a:solidFill>
                  <a:srgbClr val="FFFF00"/>
                </a:solidFill>
              </a:rPr>
              <a:t>1</a:t>
            </a:r>
            <a:r>
              <a:rPr lang="zh-CN" altLang="en-US" sz="4000" b="1" dirty="0">
                <a:solidFill>
                  <a:srgbClr val="FFFF00"/>
                </a:solidFill>
              </a:rPr>
              <a:t>、推进区域再生水利用   （天津为例）</a:t>
            </a:r>
            <a:endParaRPr lang="zh-CN" altLang="en-US" sz="4000" b="1" dirty="0">
              <a:solidFill>
                <a:srgbClr val="FF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C000"/>
                </a:solidFill>
              </a:rPr>
              <a:t>全民节水行动方案</a:t>
            </a:r>
            <a:endParaRPr lang="zh-CN" altLang="en-US">
              <a:solidFill>
                <a:srgbClr val="FFC000"/>
              </a:solidFill>
            </a:endParaRPr>
          </a:p>
        </p:txBody>
      </p:sp>
      <p:sp>
        <p:nvSpPr>
          <p:cNvPr id="3" name="副标题 2"/>
          <p:cNvSpPr>
            <a:spLocks noGrp="1"/>
          </p:cNvSpPr>
          <p:nvPr>
            <p:ph type="subTitle" idx="1"/>
          </p:nvPr>
        </p:nvSpPr>
        <p:spPr/>
        <p:txBody>
          <a:bodyPr>
            <a:noAutofit/>
          </a:bodyPr>
          <a:p>
            <a:r>
              <a:rPr lang="zh-CN" altLang="en-US" sz="1900"/>
              <a:t>(四)积极利用非常规水源。在建设城市污水处理设施时， 应预留再生处理设施空间，根据再生水用户布局配套再生储存和 输配设施。加快污水处理及再生利用设施提标改造，增加高品质 再生水利用规模。应在城市绿化、道路清扫、车辆冲洗、建筑施 工、生态景观等领域优先使用再生水。到 2020 年缺水城市再生 水利用率达到 20%以上，京津冀区域达到 30%以上。沿海缺水城 市和海岛，要将海水淡化作为水资源的重要补充和战略储备。在 有条件的城市，加快推进海水淡化水作为生活用水补充水源，鼓 励地方支持主要为市政供水的海水淡化项目，实施海岛海水淡化 示范工程。推进海绵城市建设，降低硬覆盖率，提升地面蓄水、 渗水和涵养水源能力。到 2020 年，全国城市建成区 20%以上的 面积达到海绵城市建设目标要求。</a:t>
            </a:r>
            <a:endParaRPr lang="zh-CN" altLang="en-US" sz="1900"/>
          </a:p>
          <a:p>
            <a:r>
              <a:rPr lang="zh-CN" altLang="en-US" sz="1900"/>
              <a:t> </a:t>
            </a:r>
            <a:endParaRPr lang="zh-CN" altLang="en-US" sz="19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标题 1"/>
          <p:cNvSpPr>
            <a:spLocks noGrp="1"/>
          </p:cNvSpPr>
          <p:nvPr>
            <p:ph type="title"/>
          </p:nvPr>
        </p:nvSpPr>
        <p:spPr/>
        <p:txBody>
          <a:bodyPr vert="horz" wrap="square" lIns="91440" tIns="45720" rIns="91440" bIns="45720" anchor="ctr"/>
          <a:p>
            <a:r>
              <a:rPr lang="zh-CN" altLang="en-US" dirty="0"/>
              <a:t>北疆电厂海水淡化装置</a:t>
            </a:r>
            <a:endParaRPr lang="zh-CN" altLang="en-US" dirty="0"/>
          </a:p>
        </p:txBody>
      </p:sp>
      <p:pic>
        <p:nvPicPr>
          <p:cNvPr id="34818" name="Picture 2" descr="http://www.nepcfs.com/up_files/tjbj.jpg"/>
          <p:cNvPicPr>
            <a:picLocks noChangeAspect="1"/>
          </p:cNvPicPr>
          <p:nvPr/>
        </p:nvPicPr>
        <p:blipFill>
          <a:blip r:embed="rId1"/>
          <a:stretch>
            <a:fillRect/>
          </a:stretch>
        </p:blipFill>
        <p:spPr>
          <a:xfrm>
            <a:off x="0" y="2154238"/>
            <a:ext cx="5645150" cy="2746375"/>
          </a:xfrm>
          <a:prstGeom prst="rect">
            <a:avLst/>
          </a:prstGeom>
          <a:noFill/>
          <a:ln w="9525">
            <a:noFill/>
          </a:ln>
        </p:spPr>
      </p:pic>
      <p:pic>
        <p:nvPicPr>
          <p:cNvPr id="34819" name="Picture 4" descr="http://www.cjk3d.net/attachments/2010/11/687_2010112716361056Z6c.jpg"/>
          <p:cNvPicPr>
            <a:picLocks noChangeAspect="1"/>
          </p:cNvPicPr>
          <p:nvPr/>
        </p:nvPicPr>
        <p:blipFill>
          <a:blip r:embed="rId2"/>
          <a:stretch>
            <a:fillRect/>
          </a:stretch>
        </p:blipFill>
        <p:spPr>
          <a:xfrm>
            <a:off x="5072063" y="1285875"/>
            <a:ext cx="3906837" cy="3048000"/>
          </a:xfrm>
          <a:prstGeom prst="rect">
            <a:avLst/>
          </a:prstGeom>
          <a:noFill/>
          <a:ln w="9525">
            <a:noFill/>
          </a:ln>
        </p:spPr>
      </p:pic>
      <p:pic>
        <p:nvPicPr>
          <p:cNvPr id="34820" name="Picture 8" descr="http://www.fumuqin.com/manage/Info/UpLoadFile/20103973736.jpg"/>
          <p:cNvPicPr>
            <a:picLocks noChangeAspect="1"/>
          </p:cNvPicPr>
          <p:nvPr/>
        </p:nvPicPr>
        <p:blipFill>
          <a:blip r:embed="rId3"/>
          <a:stretch>
            <a:fillRect/>
          </a:stretch>
        </p:blipFill>
        <p:spPr>
          <a:xfrm>
            <a:off x="4165600" y="4368800"/>
            <a:ext cx="4978400" cy="2489200"/>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标题 1"/>
          <p:cNvSpPr>
            <a:spLocks noGrp="1"/>
          </p:cNvSpPr>
          <p:nvPr>
            <p:ph type="title"/>
          </p:nvPr>
        </p:nvSpPr>
        <p:spPr>
          <a:xfrm>
            <a:off x="857250" y="357505"/>
            <a:ext cx="6985000" cy="1071245"/>
          </a:xfrm>
        </p:spPr>
        <p:txBody>
          <a:bodyPr vert="horz" wrap="square" lIns="91440" tIns="45720" rIns="91440" bIns="45720" anchor="ctr"/>
          <a:p>
            <a:r>
              <a:rPr lang="zh-CN" altLang="en-US" dirty="0"/>
              <a:t>大港新泉海水淡化厂</a:t>
            </a:r>
            <a:endParaRPr lang="zh-CN" altLang="en-US" dirty="0"/>
          </a:p>
        </p:txBody>
      </p:sp>
      <p:pic>
        <p:nvPicPr>
          <p:cNvPr id="35842" name="图片 2" descr="W020090722328369322101.jpg"/>
          <p:cNvPicPr>
            <a:picLocks noChangeAspect="1"/>
          </p:cNvPicPr>
          <p:nvPr/>
        </p:nvPicPr>
        <p:blipFill>
          <a:blip r:embed="rId1"/>
          <a:stretch>
            <a:fillRect/>
          </a:stretch>
        </p:blipFill>
        <p:spPr>
          <a:xfrm>
            <a:off x="5072063" y="1357313"/>
            <a:ext cx="3876675" cy="2571750"/>
          </a:xfrm>
          <a:prstGeom prst="rect">
            <a:avLst/>
          </a:prstGeom>
          <a:noFill/>
          <a:ln w="9525">
            <a:noFill/>
          </a:ln>
        </p:spPr>
      </p:pic>
      <p:pic>
        <p:nvPicPr>
          <p:cNvPr id="35843" name="图片 3" descr="5447530_465937.jpg"/>
          <p:cNvPicPr>
            <a:picLocks noChangeAspect="1"/>
          </p:cNvPicPr>
          <p:nvPr/>
        </p:nvPicPr>
        <p:blipFill>
          <a:blip r:embed="rId2"/>
          <a:stretch>
            <a:fillRect/>
          </a:stretch>
        </p:blipFill>
        <p:spPr>
          <a:xfrm>
            <a:off x="0" y="1857375"/>
            <a:ext cx="5022850" cy="3214688"/>
          </a:xfrm>
          <a:prstGeom prst="rect">
            <a:avLst/>
          </a:prstGeom>
          <a:noFill/>
          <a:ln w="9525">
            <a:noFill/>
          </a:ln>
        </p:spPr>
      </p:pic>
      <p:pic>
        <p:nvPicPr>
          <p:cNvPr id="35844" name="图片 4" descr="12474578923709804517.jpg"/>
          <p:cNvPicPr>
            <a:picLocks noChangeAspect="1"/>
          </p:cNvPicPr>
          <p:nvPr/>
        </p:nvPicPr>
        <p:blipFill>
          <a:blip r:embed="rId3"/>
          <a:stretch>
            <a:fillRect/>
          </a:stretch>
        </p:blipFill>
        <p:spPr>
          <a:xfrm>
            <a:off x="4500563" y="3768725"/>
            <a:ext cx="4643437" cy="3089275"/>
          </a:xfrm>
          <a:prstGeom prst="rect">
            <a:avLst/>
          </a:prstGeom>
          <a:noFill/>
          <a:ln w="9525">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标题 1"/>
          <p:cNvSpPr>
            <a:spLocks noGrp="1"/>
          </p:cNvSpPr>
          <p:nvPr>
            <p:ph type="title"/>
          </p:nvPr>
        </p:nvSpPr>
        <p:spPr/>
        <p:txBody>
          <a:bodyPr vert="horz" wrap="square" lIns="91440" tIns="45720" rIns="91440" bIns="45720" anchor="ctr"/>
          <a:p>
            <a:r>
              <a:rPr lang="zh-CN" altLang="en-US" dirty="0"/>
              <a:t>青岛百发海水淡化项目</a:t>
            </a:r>
            <a:endParaRPr lang="zh-CN" altLang="en-US" dirty="0"/>
          </a:p>
        </p:txBody>
      </p:sp>
      <p:pic>
        <p:nvPicPr>
          <p:cNvPr id="36866" name="内容占位符 3" descr="B8C5CF8E943B0480097BCDBE9FADBFA7.jpg"/>
          <p:cNvPicPr>
            <a:picLocks noGrp="1" noChangeAspect="1"/>
          </p:cNvPicPr>
          <p:nvPr>
            <p:ph idx="1"/>
          </p:nvPr>
        </p:nvPicPr>
        <p:blipFill>
          <a:blip r:embed="rId1"/>
          <a:stretch>
            <a:fillRect/>
          </a:stretch>
        </p:blipFill>
        <p:spPr>
          <a:xfrm>
            <a:off x="1260475" y="2143125"/>
            <a:ext cx="6311900" cy="357187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3" name="内容占位符 3" descr="http___www.idadesal4.bmp"/>
          <p:cNvPicPr>
            <a:picLocks noChangeAspect="1"/>
          </p:cNvPicPr>
          <p:nvPr/>
        </p:nvPicPr>
        <p:blipFill>
          <a:blip r:embed="rId1" cstate="print"/>
          <a:srcRect/>
          <a:stretch>
            <a:fillRect/>
          </a:stretch>
        </p:blipFill>
        <p:spPr bwMode="auto">
          <a:xfrm>
            <a:off x="714347" y="285728"/>
            <a:ext cx="7572375" cy="3894138"/>
          </a:xfrm>
          <a:prstGeom prst="rect">
            <a:avLst/>
          </a:prstGeom>
          <a:ln>
            <a:noFill/>
          </a:ln>
          <a:effectLst>
            <a:softEdge rad="112500"/>
          </a:effectLst>
        </p:spPr>
      </p:pic>
      <p:grpSp>
        <p:nvGrpSpPr>
          <p:cNvPr id="37890" name="Group 17"/>
          <p:cNvGrpSpPr/>
          <p:nvPr/>
        </p:nvGrpSpPr>
        <p:grpSpPr>
          <a:xfrm>
            <a:off x="381000" y="4429125"/>
            <a:ext cx="8763000" cy="1250950"/>
            <a:chOff x="1104" y="3029"/>
            <a:chExt cx="3504" cy="823"/>
          </a:xfrm>
        </p:grpSpPr>
        <p:sp>
          <p:nvSpPr>
            <p:cNvPr id="37891" name="AutoShape 18"/>
            <p:cNvSpPr/>
            <p:nvPr/>
          </p:nvSpPr>
          <p:spPr>
            <a:xfrm>
              <a:off x="1104" y="3029"/>
              <a:ext cx="3504" cy="823"/>
            </a:xfrm>
            <a:prstGeom prst="roundRect">
              <a:avLst>
                <a:gd name="adj" fmla="val 10889"/>
              </a:avLst>
            </a:prstGeom>
            <a:gradFill rotWithShape="1">
              <a:gsLst>
                <a:gs pos="0">
                  <a:srgbClr val="EEEEEE"/>
                </a:gs>
                <a:gs pos="100000">
                  <a:srgbClr val="DDDDDD"/>
                </a:gs>
              </a:gsLst>
              <a:lin ang="2700000" scaled="1"/>
              <a:tileRect/>
            </a:gradFill>
            <a:ln w="38100" cap="flat" cmpd="sng">
              <a:solidFill>
                <a:srgbClr val="FFFFFF"/>
              </a:solidFill>
              <a:prstDash val="solid"/>
              <a:round/>
              <a:headEnd type="none" w="med" len="med"/>
              <a:tailEnd type="none" w="med" len="med"/>
            </a:ln>
            <a:effectLst>
              <a:outerShdw dist="135001" dir="2928846" algn="ctr" rotWithShape="0">
                <a:srgbClr val="000000">
                  <a:alpha val="50000"/>
                </a:srgbClr>
              </a:outerShdw>
            </a:effectLst>
          </p:spPr>
          <p:txBody>
            <a:bodyPr wrap="none" anchor="ctr"/>
            <a:p>
              <a:pPr algn="ctr" eaLnBrk="0" hangingPunct="0"/>
              <a:endParaRPr lang="zh-CN" altLang="en-US" dirty="0">
                <a:solidFill>
                  <a:schemeClr val="accent2"/>
                </a:solidFill>
                <a:latin typeface="Arial" panose="020B0604020202020204" pitchFamily="34" charset="0"/>
                <a:ea typeface="宋体" panose="02010600030101010101" pitchFamily="2" charset="-122"/>
              </a:endParaRPr>
            </a:p>
          </p:txBody>
        </p:sp>
        <p:sp>
          <p:nvSpPr>
            <p:cNvPr id="37892" name="AutoShape 19"/>
            <p:cNvSpPr/>
            <p:nvPr/>
          </p:nvSpPr>
          <p:spPr>
            <a:xfrm>
              <a:off x="1181" y="3105"/>
              <a:ext cx="675" cy="673"/>
            </a:xfrm>
            <a:prstGeom prst="roundRect">
              <a:avLst>
                <a:gd name="adj" fmla="val 11921"/>
              </a:avLst>
            </a:prstGeom>
            <a:gradFill rotWithShape="1">
              <a:gsLst>
                <a:gs pos="0">
                  <a:srgbClr val="EC941E"/>
                </a:gs>
                <a:gs pos="100000">
                  <a:srgbClr val="A56715"/>
                </a:gs>
              </a:gsLst>
              <a:lin ang="5400000" scaled="1"/>
              <a:tileRect/>
            </a:gradFill>
            <a:ln w="38100" cap="flat" cmpd="sng">
              <a:solidFill>
                <a:schemeClr val="tx1"/>
              </a:solidFill>
              <a:prstDash val="solid"/>
              <a:round/>
              <a:headEnd type="none" w="med" len="med"/>
              <a:tailEnd type="none" w="med" len="med"/>
            </a:ln>
          </p:spPr>
          <p:txBody>
            <a:bodyPr wrap="none" anchor="ctr"/>
            <a:p>
              <a:pPr algn="ctr" eaLnBrk="0" hangingPunct="0">
                <a:buFont typeface="Calibri" panose="020F0502020204030204" charset="0"/>
                <a:buNone/>
              </a:pPr>
              <a:endParaRPr lang="zh-CN" altLang="zh-CN" dirty="0">
                <a:solidFill>
                  <a:schemeClr val="accent2"/>
                </a:solidFill>
                <a:latin typeface="Calibri" panose="020F0502020204030204" charset="0"/>
                <a:ea typeface="宋体" panose="02010600030101010101" pitchFamily="2" charset="-122"/>
              </a:endParaRPr>
            </a:p>
          </p:txBody>
        </p:sp>
        <p:sp>
          <p:nvSpPr>
            <p:cNvPr id="37893" name="Freeform 20"/>
            <p:cNvSpPr/>
            <p:nvPr/>
          </p:nvSpPr>
          <p:spPr>
            <a:xfrm>
              <a:off x="1223" y="3148"/>
              <a:ext cx="337" cy="337"/>
            </a:xfrm>
            <a:custGeom>
              <a:avLst/>
              <a:gdLst/>
              <a:ahLst/>
              <a:cxnLst>
                <a:cxn ang="0">
                  <a:pos x="1" y="0"/>
                </a:cxn>
                <a:cxn ang="0">
                  <a:pos x="0" y="1"/>
                </a:cxn>
                <a:cxn ang="0">
                  <a:pos x="0" y="1"/>
                </a:cxn>
                <a:cxn ang="0">
                  <a:pos x="1" y="1"/>
                </a:cxn>
                <a:cxn ang="0">
                  <a:pos x="1" y="0"/>
                </a:cxn>
                <a:cxn ang="0">
                  <a:pos x="1" y="0"/>
                </a:cxn>
              </a:cxnLst>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F6CB92"/>
                </a:gs>
                <a:gs pos="100000">
                  <a:srgbClr val="EC941E">
                    <a:alpha val="0"/>
                  </a:srgbClr>
                </a:gs>
              </a:gsLst>
              <a:lin ang="2700000" scaled="1"/>
              <a:tileRect/>
            </a:gradFill>
            <a:ln w="0">
              <a:noFill/>
            </a:ln>
          </p:spPr>
          <p:txBody>
            <a:bodyPr/>
            <a:p>
              <a:endParaRPr lang="zh-CN" altLang="en-US"/>
            </a:p>
          </p:txBody>
        </p:sp>
        <p:sp>
          <p:nvSpPr>
            <p:cNvPr id="37894" name="Text Box 21"/>
            <p:cNvSpPr txBox="1"/>
            <p:nvPr/>
          </p:nvSpPr>
          <p:spPr>
            <a:xfrm>
              <a:off x="1291" y="3285"/>
              <a:ext cx="484" cy="466"/>
            </a:xfrm>
            <a:prstGeom prst="rect">
              <a:avLst/>
            </a:prstGeom>
            <a:noFill/>
            <a:ln w="9525">
              <a:noFill/>
            </a:ln>
          </p:spPr>
          <p:txBody>
            <a:bodyPr wrap="none" anchor="t">
              <a:spAutoFit/>
            </a:bodyPr>
            <a:p>
              <a:pPr algn="ctr" eaLnBrk="0" hangingPunct="0">
                <a:buFont typeface="Calibri" panose="020F0502020204030204" charset="0"/>
                <a:buNone/>
              </a:pPr>
              <a:r>
                <a:rPr lang="zh-CN" altLang="en-US" sz="2000" dirty="0">
                  <a:solidFill>
                    <a:schemeClr val="bg1"/>
                  </a:solidFill>
                  <a:latin typeface="Calibri" panose="020F0502020204030204" charset="0"/>
                  <a:ea typeface="宋体" panose="02010600030101010101" pitchFamily="2" charset="-122"/>
                </a:rPr>
                <a:t>澳大利亚</a:t>
              </a:r>
              <a:endParaRPr lang="en-US" altLang="zh-CN" sz="2000" dirty="0">
                <a:solidFill>
                  <a:schemeClr val="bg1"/>
                </a:solidFill>
                <a:latin typeface="Calibri" panose="020F0502020204030204" charset="0"/>
                <a:ea typeface="宋体" panose="02010600030101010101" pitchFamily="2" charset="-122"/>
              </a:endParaRPr>
            </a:p>
            <a:p>
              <a:pPr algn="ctr" eaLnBrk="0" hangingPunct="0">
                <a:buFont typeface="Calibri" panose="020F0502020204030204" charset="0"/>
                <a:buNone/>
              </a:pPr>
              <a:r>
                <a:rPr lang="zh-CN" altLang="en-US" sz="2000" dirty="0">
                  <a:solidFill>
                    <a:schemeClr val="bg1"/>
                  </a:solidFill>
                  <a:latin typeface="Calibri" panose="020F0502020204030204" charset="0"/>
                  <a:ea typeface="宋体" panose="02010600030101010101" pitchFamily="2" charset="-122"/>
                </a:rPr>
                <a:t>珀斯</a:t>
              </a:r>
              <a:endParaRPr lang="zh-CN" altLang="en-US" sz="2000" dirty="0">
                <a:solidFill>
                  <a:schemeClr val="bg1"/>
                </a:solidFill>
                <a:latin typeface="Calibri" panose="020F0502020204030204" charset="0"/>
                <a:ea typeface="宋体" panose="02010600030101010101" pitchFamily="2" charset="-122"/>
              </a:endParaRPr>
            </a:p>
          </p:txBody>
        </p:sp>
        <p:sp>
          <p:nvSpPr>
            <p:cNvPr id="37895" name="Text Box 22"/>
            <p:cNvSpPr txBox="1"/>
            <p:nvPr/>
          </p:nvSpPr>
          <p:spPr>
            <a:xfrm>
              <a:off x="1932" y="3123"/>
              <a:ext cx="2576" cy="705"/>
            </a:xfrm>
            <a:prstGeom prst="rect">
              <a:avLst/>
            </a:prstGeom>
            <a:noFill/>
            <a:ln w="9525">
              <a:noFill/>
            </a:ln>
          </p:spPr>
          <p:txBody>
            <a:bodyPr anchor="t">
              <a:spAutoFit/>
            </a:bodyPr>
            <a:p>
              <a:pPr defTabSz="914400"/>
              <a:r>
                <a:rPr lang="zh-CN" altLang="en-US" sz="1600" dirty="0">
                  <a:latin typeface="Calibri" panose="020F0502020204030204" charset="0"/>
                  <a:ea typeface="宋体" panose="02010600030101010101" pitchFamily="2" charset="-122"/>
                </a:rPr>
                <a:t>珀斯海水淡化厂</a:t>
              </a:r>
              <a:r>
                <a:rPr lang="en-US" altLang="en-US" sz="1600" dirty="0">
                  <a:latin typeface="Calibri" panose="020F0502020204030204" charset="0"/>
                  <a:ea typeface="宋体" panose="02010600030101010101" pitchFamily="2" charset="-122"/>
                </a:rPr>
                <a:t>2006</a:t>
              </a:r>
              <a:r>
                <a:rPr lang="zh-CN" altLang="en-US" sz="1600" dirty="0">
                  <a:latin typeface="Calibri" panose="020F0502020204030204" charset="0"/>
                  <a:ea typeface="宋体" panose="02010600030101010101" pitchFamily="2" charset="-122"/>
                </a:rPr>
                <a:t>年底竣工，</a:t>
              </a:r>
              <a:r>
                <a:rPr lang="en-US" altLang="en-US" sz="1600" dirty="0">
                  <a:latin typeface="Calibri" panose="020F0502020204030204" charset="0"/>
                  <a:ea typeface="宋体" panose="02010600030101010101" pitchFamily="2" charset="-122"/>
                </a:rPr>
                <a:t>2007</a:t>
              </a:r>
              <a:r>
                <a:rPr lang="zh-CN" altLang="en-US" sz="1600" dirty="0">
                  <a:latin typeface="Calibri" panose="020F0502020204030204" charset="0"/>
                  <a:ea typeface="宋体" panose="02010600030101010101" pitchFamily="2" charset="-122"/>
                </a:rPr>
                <a:t>年初投入使用，是澳大利亚第一个大规模海水淡化装置。日最高产水量</a:t>
              </a:r>
              <a:r>
                <a:rPr lang="en-US" altLang="en-US" sz="1600" dirty="0">
                  <a:latin typeface="Calibri" panose="020F0502020204030204" charset="0"/>
                  <a:ea typeface="宋体" panose="02010600030101010101" pitchFamily="2" charset="-122"/>
                </a:rPr>
                <a:t>14.4</a:t>
              </a:r>
              <a:r>
                <a:rPr lang="zh-CN" altLang="en-US" sz="1600" dirty="0">
                  <a:latin typeface="Calibri" panose="020F0502020204030204" charset="0"/>
                  <a:ea typeface="宋体" panose="02010600030101010101" pitchFamily="2" charset="-122"/>
                </a:rPr>
                <a:t>万吨，占珀斯市供水总量的</a:t>
              </a:r>
              <a:r>
                <a:rPr lang="en-US" altLang="en-US" sz="1600" dirty="0">
                  <a:latin typeface="Calibri" panose="020F0502020204030204" charset="0"/>
                  <a:ea typeface="宋体" panose="02010600030101010101" pitchFamily="2" charset="-122"/>
                </a:rPr>
                <a:t>17%</a:t>
              </a:r>
              <a:r>
                <a:rPr lang="zh-CN" altLang="en-US" sz="1600" dirty="0">
                  <a:latin typeface="Calibri" panose="020F0502020204030204" charset="0"/>
                  <a:ea typeface="宋体" panose="02010600030101010101" pitchFamily="2" charset="-122"/>
                </a:rPr>
                <a:t>。使用可再生能源风能作为能源，成为全球最大的使用清洁能源的海水淡化工厂，为全球树立了一个新标杆。</a:t>
              </a:r>
              <a:endParaRPr lang="zh-CN" altLang="en-US" sz="1600" dirty="0">
                <a:latin typeface="Calibri" panose="020F0502020204030204" charset="0"/>
                <a:ea typeface="宋体" panose="02010600030101010101" pitchFamily="2" charset="-122"/>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 name="TextBox 44"/>
          <p:cNvSpPr txBox="1"/>
          <p:nvPr/>
        </p:nvSpPr>
        <p:spPr>
          <a:xfrm>
            <a:off x="374650" y="1412875"/>
            <a:ext cx="4484688" cy="3657600"/>
          </a:xfrm>
          <a:prstGeom prst="rect">
            <a:avLst/>
          </a:prstGeom>
          <a:noFill/>
        </p:spPr>
        <p:txBody>
          <a:bodyPr wrap="square" rtlCol="0">
            <a:spAutoFit/>
          </a:bodyPr>
          <a:lstStyle/>
          <a:p>
            <a:r>
              <a:rPr lang="zh-CN" altLang="en-US" sz="2800" b="1" u="sng" noProof="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工程概况</a:t>
            </a:r>
            <a:endParaRPr lang="en-US" altLang="zh-CN" sz="2800" b="1" u="sng" noProof="1" dirty="0" smtClean="0">
              <a:solidFill>
                <a:srgbClr val="FF0000"/>
              </a:solidFill>
              <a:latin typeface="Times New Roman" panose="02020603050405020304" pitchFamily="18" charset="0"/>
              <a:cs typeface="Times New Roman" panose="02020603050405020304" pitchFamily="18" charset="0"/>
            </a:endParaRPr>
          </a:p>
          <a:p>
            <a:pPr>
              <a:lnSpc>
                <a:spcPts val="3000"/>
              </a:lnSpc>
              <a:spcBef>
                <a:spcPct val="20000"/>
              </a:spcBef>
            </a:pPr>
            <a:r>
              <a:rPr lang="zh-CN" altLang="en-US" sz="2400" b="1" noProof="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未净化的水</a:t>
            </a:r>
            <a:r>
              <a:rPr lang="en-US" altLang="zh-CN" sz="2400" b="1" noProof="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b="1" noProof="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ts val="3000"/>
              </a:lnSpc>
              <a:spcBef>
                <a:spcPct val="20000"/>
              </a:spcBef>
            </a:pPr>
            <a:r>
              <a:rPr lang="en-US" altLang="zh-CN" sz="2400" b="1" noProof="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Ion removal rate</a:t>
            </a:r>
            <a:r>
              <a:rPr lang="zh-CN" altLang="en-US" sz="2400" b="1" noProof="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脱除率</a:t>
            </a:r>
            <a:r>
              <a:rPr lang="en-US" altLang="zh-CN" sz="2400" b="1" noProof="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b="1" noProof="1" dirty="0" smtClean="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ts val="3000"/>
              </a:lnSpc>
              <a:spcBef>
                <a:spcPct val="20000"/>
              </a:spcBef>
            </a:pPr>
            <a:r>
              <a:rPr lang="en-US" altLang="zh-CN" sz="2400" b="1" kern="100" noProof="1" dirty="0" smtClean="0">
                <a:latin typeface="Times New Roman" panose="02020603050405020304" pitchFamily="18" charset="0"/>
                <a:ea typeface="宋体" panose="02010600030101010101" pitchFamily="2" charset="-122"/>
                <a:cs typeface="Times New Roman" panose="02020603050405020304" pitchFamily="18" charset="0"/>
              </a:rPr>
              <a:t>Ca</a:t>
            </a:r>
            <a:r>
              <a:rPr lang="en-US" altLang="zh-CN" sz="2400" b="1" kern="100" baseline="30000" noProof="1" dirty="0" smtClean="0">
                <a:latin typeface="Times New Roman" panose="02020603050405020304" pitchFamily="18" charset="0"/>
                <a:ea typeface="宋体" panose="02010600030101010101" pitchFamily="2" charset="-122"/>
                <a:cs typeface="Times New Roman" panose="02020603050405020304" pitchFamily="18" charset="0"/>
              </a:rPr>
              <a:t>2+</a:t>
            </a:r>
            <a:r>
              <a:rPr lang="zh-CN" altLang="zh-CN" sz="2400" b="1" noProof="1"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noProof="1" dirty="0" smtClean="0">
                <a:solidFill>
                  <a:srgbClr val="000000"/>
                </a:solidFill>
                <a:latin typeface="Times New Roman" panose="02020603050405020304" pitchFamily="18" charset="0"/>
                <a:ea typeface="Dotum"/>
                <a:cs typeface="Times New Roman" panose="02020603050405020304" pitchFamily="18" charset="0"/>
              </a:rPr>
              <a:t>≥</a:t>
            </a:r>
            <a:r>
              <a:rPr lang="en-US" altLang="zh-CN" sz="2400" b="1" noProof="1" dirty="0" smtClean="0">
                <a:solidFill>
                  <a:srgbClr val="000000"/>
                </a:solidFill>
                <a:latin typeface="Times New Roman" panose="02020603050405020304" pitchFamily="18" charset="0"/>
                <a:ea typeface="Dotum"/>
                <a:cs typeface="Times New Roman" panose="02020603050405020304" pitchFamily="18" charset="0"/>
              </a:rPr>
              <a:t>90%</a:t>
            </a:r>
            <a:endParaRPr lang="zh-CN" altLang="zh-CN" sz="2400" b="1" kern="100" noProof="1" dirty="0" smtClean="0">
              <a:latin typeface="Times New Roman" panose="02020603050405020304" pitchFamily="18" charset="0"/>
              <a:ea typeface="楷体_GB2312" pitchFamily="49" charset="-122"/>
              <a:cs typeface="Times New Roman" panose="02020603050405020304" pitchFamily="18" charset="0"/>
            </a:endParaRPr>
          </a:p>
          <a:p>
            <a:pPr>
              <a:lnSpc>
                <a:spcPts val="3000"/>
              </a:lnSpc>
              <a:spcBef>
                <a:spcPct val="20000"/>
              </a:spcBef>
            </a:pPr>
            <a:r>
              <a:rPr lang="en-US" altLang="zh-CN" sz="2400" b="1" kern="100" noProof="1" dirty="0" smtClean="0">
                <a:latin typeface="Times New Roman" panose="02020603050405020304" pitchFamily="18" charset="0"/>
                <a:ea typeface="宋体" panose="02010600030101010101" pitchFamily="2" charset="-122"/>
                <a:cs typeface="Times New Roman" panose="02020603050405020304" pitchFamily="18" charset="0"/>
              </a:rPr>
              <a:t>Mg</a:t>
            </a:r>
            <a:r>
              <a:rPr lang="en-US" altLang="zh-CN" sz="2400" b="1" kern="100" baseline="30000" noProof="1" dirty="0" smtClean="0">
                <a:latin typeface="Times New Roman" panose="02020603050405020304" pitchFamily="18" charset="0"/>
                <a:ea typeface="宋体" panose="02010600030101010101" pitchFamily="2" charset="-122"/>
                <a:cs typeface="Times New Roman" panose="02020603050405020304" pitchFamily="18" charset="0"/>
              </a:rPr>
              <a:t>2+ </a:t>
            </a:r>
            <a:r>
              <a:rPr lang="zh-CN" altLang="en-US" sz="2400" b="1" noProof="1" dirty="0" smtClean="0">
                <a:solidFill>
                  <a:srgbClr val="000000"/>
                </a:solidFill>
                <a:latin typeface="Times New Roman" panose="02020603050405020304" pitchFamily="18" charset="0"/>
                <a:ea typeface="Dotum"/>
                <a:cs typeface="Times New Roman" panose="02020603050405020304" pitchFamily="18" charset="0"/>
              </a:rPr>
              <a:t>≥</a:t>
            </a:r>
            <a:r>
              <a:rPr lang="en-US" altLang="zh-CN" sz="2400" b="1" noProof="1" dirty="0" smtClean="0">
                <a:solidFill>
                  <a:srgbClr val="000000"/>
                </a:solidFill>
                <a:latin typeface="Times New Roman" panose="02020603050405020304" pitchFamily="18" charset="0"/>
                <a:ea typeface="Dotum"/>
                <a:cs typeface="Times New Roman" panose="02020603050405020304" pitchFamily="18" charset="0"/>
              </a:rPr>
              <a:t>90%</a:t>
            </a:r>
            <a:endParaRPr lang="zh-CN" altLang="zh-CN" sz="2400" b="1" kern="100" noProof="1" dirty="0" smtClean="0">
              <a:latin typeface="Times New Roman" panose="02020603050405020304" pitchFamily="18" charset="0"/>
              <a:ea typeface="楷体_GB2312" pitchFamily="49" charset="-122"/>
              <a:cs typeface="Times New Roman" panose="02020603050405020304" pitchFamily="18" charset="0"/>
            </a:endParaRPr>
          </a:p>
          <a:p>
            <a:pPr>
              <a:lnSpc>
                <a:spcPts val="3000"/>
              </a:lnSpc>
              <a:spcBef>
                <a:spcPct val="20000"/>
              </a:spcBef>
            </a:pPr>
            <a:r>
              <a:rPr lang="en-US" altLang="zh-CN" sz="2400" b="1" kern="100" noProof="1" dirty="0" smtClean="0">
                <a:latin typeface="Times New Roman" panose="02020603050405020304" pitchFamily="18" charset="0"/>
                <a:ea typeface="宋体" panose="02010600030101010101" pitchFamily="2" charset="-122"/>
                <a:cs typeface="Times New Roman" panose="02020603050405020304" pitchFamily="18" charset="0"/>
              </a:rPr>
              <a:t>SO</a:t>
            </a:r>
            <a:r>
              <a:rPr lang="en-US" altLang="zh-CN" sz="2400" b="1" kern="100" baseline="-25000" noProof="1" dirty="0" smtClean="0">
                <a:latin typeface="Times New Roman" panose="02020603050405020304" pitchFamily="18" charset="0"/>
                <a:ea typeface="宋体" panose="02010600030101010101" pitchFamily="2" charset="-122"/>
                <a:cs typeface="Times New Roman" panose="02020603050405020304" pitchFamily="18" charset="0"/>
              </a:rPr>
              <a:t>4</a:t>
            </a:r>
            <a:r>
              <a:rPr lang="en-US" altLang="zh-CN" sz="2400" b="1" kern="100" baseline="30000" noProof="1" dirty="0" smtClean="0">
                <a:latin typeface="Times New Roman" panose="02020603050405020304" pitchFamily="18" charset="0"/>
                <a:ea typeface="宋体" panose="02010600030101010101" pitchFamily="2" charset="-122"/>
                <a:cs typeface="Times New Roman" panose="02020603050405020304" pitchFamily="18" charset="0"/>
              </a:rPr>
              <a:t>2-</a:t>
            </a:r>
            <a:r>
              <a:rPr lang="zh-CN" altLang="zh-CN" sz="2400" b="1" noProof="1"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noProof="1" dirty="0" smtClean="0">
                <a:solidFill>
                  <a:srgbClr val="000000"/>
                </a:solidFill>
                <a:latin typeface="Times New Roman" panose="02020603050405020304" pitchFamily="18" charset="0"/>
                <a:ea typeface="Dotum"/>
                <a:cs typeface="Times New Roman" panose="02020603050405020304" pitchFamily="18" charset="0"/>
              </a:rPr>
              <a:t>≥</a:t>
            </a:r>
            <a:r>
              <a:rPr lang="en-US" altLang="zh-CN" sz="2400" b="1" noProof="1" dirty="0" smtClean="0">
                <a:solidFill>
                  <a:srgbClr val="000000"/>
                </a:solidFill>
                <a:latin typeface="Times New Roman" panose="02020603050405020304" pitchFamily="18" charset="0"/>
                <a:ea typeface="Dotum"/>
                <a:cs typeface="Times New Roman" panose="02020603050405020304" pitchFamily="18" charset="0"/>
              </a:rPr>
              <a:t>90%</a:t>
            </a:r>
            <a:endParaRPr lang="en-US" altLang="zh-CN" sz="2400" b="1" noProof="1" dirty="0" smtClean="0">
              <a:solidFill>
                <a:srgbClr val="000000"/>
              </a:solidFill>
              <a:latin typeface="Times New Roman" panose="02020603050405020304" pitchFamily="18" charset="0"/>
              <a:ea typeface="Dotum"/>
              <a:cs typeface="Times New Roman" panose="02020603050405020304" pitchFamily="18" charset="0"/>
            </a:endParaRPr>
          </a:p>
          <a:p>
            <a:pPr>
              <a:lnSpc>
                <a:spcPts val="3000"/>
              </a:lnSpc>
              <a:spcBef>
                <a:spcPct val="20000"/>
              </a:spcBef>
            </a:pPr>
            <a:r>
              <a:rPr lang="en-US" altLang="zh-CN" sz="2400" b="1" noProof="1" dirty="0">
                <a:latin typeface="Times New Roman" panose="02020603050405020304" pitchFamily="18" charset="0"/>
                <a:ea typeface="宋体" panose="02010600030101010101" pitchFamily="2" charset="-122"/>
                <a:cs typeface="Times New Roman" panose="02020603050405020304" pitchFamily="18" charset="0"/>
              </a:rPr>
              <a:t>E</a:t>
            </a:r>
            <a:r>
              <a:rPr lang="en-US" altLang="zh-CN" sz="2400" b="1" noProof="1" dirty="0" smtClean="0">
                <a:latin typeface="Times New Roman" panose="02020603050405020304" pitchFamily="18" charset="0"/>
                <a:ea typeface="宋体" panose="02010600030101010101" pitchFamily="2" charset="-122"/>
                <a:cs typeface="Times New Roman" panose="02020603050405020304" pitchFamily="18" charset="0"/>
              </a:rPr>
              <a:t>lectricity consumption:</a:t>
            </a:r>
            <a:r>
              <a:rPr lang="zh-CN" altLang="en-US" sz="2400" b="1" kern="100" noProof="1" dirty="0" smtClean="0">
                <a:solidFill>
                  <a:srgbClr val="000000"/>
                </a:solidFill>
                <a:latin typeface="Times New Roman" panose="02020603050405020304" pitchFamily="18" charset="0"/>
                <a:ea typeface="Dotum"/>
                <a:cs typeface="Times New Roman" panose="02020603050405020304" pitchFamily="18" charset="0"/>
              </a:rPr>
              <a:t> ≤ </a:t>
            </a:r>
            <a:r>
              <a:rPr lang="en-US" altLang="zh-CN" sz="2400" b="1" kern="100" noProof="1" dirty="0" smtClean="0">
                <a:solidFill>
                  <a:srgbClr val="000000"/>
                </a:solidFill>
                <a:latin typeface="Times New Roman" panose="02020603050405020304" pitchFamily="18" charset="0"/>
                <a:ea typeface="Dotum"/>
                <a:cs typeface="Times New Roman" panose="02020603050405020304" pitchFamily="18" charset="0"/>
              </a:rPr>
              <a:t>2</a:t>
            </a:r>
            <a:r>
              <a:rPr lang="en-US" altLang="zh-CN" sz="2400" b="1" noProof="1" dirty="0" smtClean="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kW·h/</a:t>
            </a:r>
            <a:r>
              <a:rPr lang="en-US" altLang="zh-CN" sz="2400" b="1" noProof="1" dirty="0" smtClean="0">
                <a:latin typeface="Times New Roman" panose="02020603050405020304" pitchFamily="18" charset="0"/>
                <a:ea typeface="宋体" panose="02010600030101010101" pitchFamily="2" charset="-122"/>
                <a:cs typeface="Times New Roman" panose="02020603050405020304" pitchFamily="18" charset="0"/>
              </a:rPr>
              <a:t>m</a:t>
            </a:r>
            <a:r>
              <a:rPr lang="en-US" altLang="zh-CN" sz="2400" b="1" baseline="30000" noProof="1" dirty="0" smtClean="0">
                <a:latin typeface="Times New Roman" panose="02020603050405020304" pitchFamily="18" charset="0"/>
                <a:ea typeface="宋体" panose="02010600030101010101" pitchFamily="2" charset="-122"/>
                <a:cs typeface="Times New Roman" panose="02020603050405020304" pitchFamily="18" charset="0"/>
              </a:rPr>
              <a:t>3</a:t>
            </a:r>
            <a:endParaRPr lang="zh-CN" altLang="zh-CN" sz="2400" b="1" kern="100" noProof="1" dirty="0" smtClean="0">
              <a:latin typeface="Times New Roman" panose="02020603050405020304" pitchFamily="18" charset="0"/>
              <a:ea typeface="楷体_GB2312" pitchFamily="49" charset="-122"/>
              <a:cs typeface="Times New Roman" panose="02020603050405020304" pitchFamily="18" charset="0"/>
            </a:endParaRPr>
          </a:p>
        </p:txBody>
      </p:sp>
      <p:sp>
        <p:nvSpPr>
          <p:cNvPr id="46" name="圆角矩形 45"/>
          <p:cNvSpPr/>
          <p:nvPr/>
        </p:nvSpPr>
        <p:spPr bwMode="auto">
          <a:xfrm>
            <a:off x="4594225" y="2636838"/>
            <a:ext cx="4289425" cy="1187450"/>
          </a:xfrm>
          <a:prstGeom prst="round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8000" tIns="18000" rIns="18000" bIns="18000" numCol="1" rtlCol="0" anchor="t" anchorCtr="0" compatLnSpc="1">
            <a:spAutoFit/>
          </a:bodyPr>
          <a:lstStyle/>
          <a:p>
            <a:pPr lvl="0" fontAlgn="base">
              <a:spcBef>
                <a:spcPct val="0"/>
              </a:spcBef>
              <a:spcAft>
                <a:spcPct val="0"/>
              </a:spcAft>
              <a:defRPr/>
            </a:pPr>
            <a:r>
              <a:rPr lang="en-US" altLang="zh-CN" sz="2400" b="1" strike="noStrike" kern="0" noProof="1" dirty="0">
                <a:latin typeface="Times New Roman" panose="02020603050405020304" pitchFamily="18" charset="0"/>
                <a:cs typeface="Times New Roman" panose="02020603050405020304" pitchFamily="18" charset="0"/>
              </a:rPr>
              <a:t>规模:1000 m3 / d浓缩海水示范项目:唐山Sanyou三友化工化学工业有限公司,有限公司</a:t>
            </a:r>
            <a:endParaRPr lang="en-US" altLang="zh-CN" sz="2400" b="1" strike="noStrike" kern="0" noProof="1" dirty="0">
              <a:solidFill>
                <a:srgbClr val="3333FF"/>
              </a:solidFill>
              <a:latin typeface="Times New Roman" panose="02020603050405020304" pitchFamily="18" charset="0"/>
              <a:cs typeface="Times New Roman" panose="02020603050405020304" pitchFamily="18" charset="0"/>
            </a:endParaRPr>
          </a:p>
        </p:txBody>
      </p:sp>
      <p:sp>
        <p:nvSpPr>
          <p:cNvPr id="39939" name="矩形 4"/>
          <p:cNvSpPr/>
          <p:nvPr/>
        </p:nvSpPr>
        <p:spPr>
          <a:xfrm>
            <a:off x="912495" y="262255"/>
            <a:ext cx="8052435" cy="491490"/>
          </a:xfrm>
          <a:prstGeom prst="rect">
            <a:avLst/>
          </a:prstGeom>
          <a:noFill/>
          <a:ln w="9525">
            <a:noFill/>
          </a:ln>
        </p:spPr>
        <p:txBody>
          <a:bodyPr wrap="square" anchor="t">
            <a:spAutoFit/>
          </a:bodyPr>
          <a:p>
            <a:r>
              <a:rPr lang="zh-CN" altLang="en-US" sz="2600" b="1" dirty="0">
                <a:solidFill>
                  <a:srgbClr val="FF0000"/>
                </a:solidFill>
                <a:latin typeface="Times New Roman" panose="02020603050405020304" pitchFamily="18" charset="0"/>
                <a:ea typeface="宋体" panose="02010600030101010101" pitchFamily="2" charset="-122"/>
              </a:rPr>
              <a:t>海水浓缩与净化技术示范工程</a:t>
            </a:r>
            <a:endParaRPr lang="zh-CN" altLang="en-US" sz="2600" b="1" dirty="0">
              <a:solidFill>
                <a:srgbClr val="FF0000"/>
              </a:solidFill>
              <a:latin typeface="Times New Roman" panose="02020603050405020304" pitchFamily="18" charset="0"/>
              <a:ea typeface="宋体" panose="02010600030101010101" pitchFamily="2" charset="-122"/>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682" name="标题 1"/>
          <p:cNvSpPr>
            <a:spLocks noGrp="1"/>
          </p:cNvSpPr>
          <p:nvPr>
            <p:ph type="title"/>
          </p:nvPr>
        </p:nvSpPr>
        <p:spPr/>
        <p:txBody>
          <a:bodyPr vert="horz" wrap="square" lIns="91440" tIns="45720" rIns="91440" bIns="45720" numCol="1" anchor="ctr" anchorCtr="0" compatLnSpc="1">
            <a:normAutofit fontScale="90000"/>
          </a:bodyPr>
          <a:lstStyle/>
          <a:p>
            <a:pPr marL="0" marR="0" lvl="0" indent="0" algn="ctr" defTabSz="914400" rtl="0" eaLnBrk="0" fontAlgn="auto" latinLnBrk="0" hangingPunct="0">
              <a:lnSpc>
                <a:spcPct val="100000"/>
              </a:lnSpc>
              <a:spcBef>
                <a:spcPct val="0"/>
              </a:spcBef>
              <a:spcAft>
                <a:spcPts val="0"/>
              </a:spcAft>
              <a:buClrTx/>
              <a:buSzTx/>
              <a:buFontTx/>
              <a:buNone/>
              <a:defRPr/>
            </a:pPr>
            <a:r>
              <a:rPr kumimoji="0" lang="zh-CN" altLang="en-US" sz="4400" b="0" i="0" u="none" strike="noStrike" kern="0" cap="none" spc="0" normalizeH="0" baseline="0" noProof="0" dirty="0" smtClean="0">
                <a:ln>
                  <a:noFill/>
                </a:ln>
                <a:solidFill>
                  <a:schemeClr val="tx1"/>
                </a:solidFill>
                <a:effectLst/>
                <a:uLnTx/>
                <a:uFillTx/>
                <a:latin typeface="宋体" panose="02010600030101010101" pitchFamily="2" charset="-122"/>
                <a:ea typeface="+mj-ea"/>
                <a:cs typeface="宋体" panose="02010600030101010101" pitchFamily="2" charset="-122"/>
              </a:rPr>
              <a:t>苦咸水 脱盐与农村饮水安全</a:t>
            </a:r>
            <a:br>
              <a:rPr kumimoji="0" lang="zh-CN" altLang="en-US" sz="4400" b="0" i="0" u="none" strike="noStrike" kern="0" cap="none" spc="0" normalizeH="0" baseline="0" noProof="0" dirty="0" smtClean="0">
                <a:ln>
                  <a:noFill/>
                </a:ln>
                <a:solidFill>
                  <a:schemeClr val="tx1"/>
                </a:solidFill>
                <a:effectLst/>
                <a:uLnTx/>
                <a:uFillTx/>
                <a:latin typeface="宋体" panose="02010600030101010101" pitchFamily="2" charset="-122"/>
                <a:ea typeface="+mj-ea"/>
                <a:cs typeface="宋体" panose="02010600030101010101" pitchFamily="2" charset="-122"/>
              </a:rPr>
            </a:br>
            <a:endParaRPr kumimoji="0" lang="zh-CN" altLang="en-US" sz="4400" b="0" i="0" u="none" strike="noStrike" kern="1200" cap="none" spc="0" normalizeH="0" baseline="0" noProof="0" dirty="0" smtClean="0">
              <a:ln>
                <a:noFill/>
              </a:ln>
              <a:solidFill>
                <a:schemeClr val="tx1"/>
              </a:solidFill>
              <a:effectLst/>
              <a:uLnTx/>
              <a:uFillTx/>
              <a:latin typeface="宋体" panose="02010600030101010101" pitchFamily="2" charset="-122"/>
              <a:ea typeface="+mj-ea"/>
              <a:cs typeface="宋体" panose="02010600030101010101" pitchFamily="2" charset="-122"/>
            </a:endParaRPr>
          </a:p>
        </p:txBody>
      </p:sp>
      <p:sp>
        <p:nvSpPr>
          <p:cNvPr id="4" name="Rectangle 10"/>
          <p:cNvSpPr>
            <a:spLocks noChangeArrowheads="1"/>
          </p:cNvSpPr>
          <p:nvPr/>
        </p:nvSpPr>
        <p:spPr bwMode="auto">
          <a:xfrm>
            <a:off x="285750" y="1143000"/>
            <a:ext cx="4992688" cy="5108575"/>
          </a:xfrm>
          <a:prstGeom prst="rect">
            <a:avLst/>
          </a:prstGeom>
          <a:noFill/>
          <a:ln w="9525">
            <a:noFill/>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br>
              <a:rPr kumimoji="0" lang="zh-CN" altLang="en-US" sz="2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2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地下水含盐量： </a:t>
            </a:r>
            <a:br>
              <a:rPr kumimoji="0" lang="zh-CN" altLang="en-US" sz="4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含盐量 </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&lt;0.5g/L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重碳酸盐为主的淡水；</a:t>
            </a: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含盐量  </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0.5-1.0g/L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重碳酸盐为主的淡水</a:t>
            </a: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含盐量  </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1.0-3.0g/L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重碳酸盐</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硫酸盐型为主的微咸水</a:t>
            </a: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含盐量  </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3.0-5.0g/L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重碳酸盐</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硫酸盐型为主的苦咸水</a:t>
            </a: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含盐量  </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5.0</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10.0g/L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重碳酸盐</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氯化物型苦咸水</a:t>
            </a: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含盐量  </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10-50g/L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氯化物型的深度苦咸水</a:t>
            </a: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含盐量  </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50-200g/L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氯化物型的卤水 </a:t>
            </a: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b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b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 大于</a:t>
            </a:r>
            <a:r>
              <a:rPr kumimoji="0" lang="en-US" altLang="zh-CN"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200g/L</a:t>
            </a:r>
            <a:r>
              <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rPr>
              <a:t>氯化物型的卤水</a:t>
            </a:r>
            <a:endParaRPr kumimoji="0" lang="zh-CN" altLang="en-US" sz="14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sym typeface="+mn-ea"/>
            </a:endParaRPr>
          </a:p>
        </p:txBody>
      </p:sp>
      <p:pic>
        <p:nvPicPr>
          <p:cNvPr id="6" name="Object 2"/>
          <p:cNvPicPr>
            <a:picLocks noChangeAspect="1" noChangeArrowheads="1"/>
          </p:cNvPicPr>
          <p:nvPr/>
        </p:nvPicPr>
        <p:blipFill>
          <a:blip r:embed="rId1" cstate="print"/>
          <a:srcRect/>
          <a:stretch>
            <a:fillRect/>
          </a:stretch>
        </p:blipFill>
        <p:spPr bwMode="auto">
          <a:xfrm>
            <a:off x="4929189" y="1092200"/>
            <a:ext cx="4214811" cy="5765800"/>
          </a:xfrm>
          <a:prstGeom prst="rect">
            <a:avLst/>
          </a:prstGeom>
          <a:ln>
            <a:noFill/>
          </a:ln>
          <a:effectLst>
            <a:softEdge rad="112500"/>
          </a:effectLst>
        </p:spPr>
      </p:pic>
      <p:sp>
        <p:nvSpPr>
          <p:cNvPr id="40964" name="Rectangle 3"/>
          <p:cNvSpPr/>
          <p:nvPr/>
        </p:nvSpPr>
        <p:spPr>
          <a:xfrm>
            <a:off x="214313" y="2405063"/>
            <a:ext cx="390525" cy="144462"/>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
        <p:nvSpPr>
          <p:cNvPr id="40965" name="Rectangle 4"/>
          <p:cNvSpPr/>
          <p:nvPr/>
        </p:nvSpPr>
        <p:spPr>
          <a:xfrm>
            <a:off x="214313" y="2836863"/>
            <a:ext cx="390525" cy="144462"/>
          </a:xfrm>
          <a:prstGeom prst="rect">
            <a:avLst/>
          </a:prstGeom>
          <a:solidFill>
            <a:srgbClr val="AFEFB2"/>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
        <p:nvSpPr>
          <p:cNvPr id="40966" name="Rectangle 5"/>
          <p:cNvSpPr/>
          <p:nvPr/>
        </p:nvSpPr>
        <p:spPr>
          <a:xfrm>
            <a:off x="214313" y="3268663"/>
            <a:ext cx="390525" cy="144462"/>
          </a:xfrm>
          <a:prstGeom prst="rect">
            <a:avLst/>
          </a:prstGeom>
          <a:solidFill>
            <a:srgbClr val="E2E6B8"/>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
        <p:nvSpPr>
          <p:cNvPr id="40967" name="Rectangle 6"/>
          <p:cNvSpPr/>
          <p:nvPr/>
        </p:nvSpPr>
        <p:spPr>
          <a:xfrm>
            <a:off x="214313" y="3700463"/>
            <a:ext cx="390525" cy="144462"/>
          </a:xfrm>
          <a:prstGeom prst="rect">
            <a:avLst/>
          </a:prstGeom>
          <a:solidFill>
            <a:srgbClr val="FAFCA2"/>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
        <p:nvSpPr>
          <p:cNvPr id="40968" name="Rectangle 7"/>
          <p:cNvSpPr/>
          <p:nvPr/>
        </p:nvSpPr>
        <p:spPr>
          <a:xfrm>
            <a:off x="214313" y="4132263"/>
            <a:ext cx="390525" cy="144462"/>
          </a:xfrm>
          <a:prstGeom prst="rect">
            <a:avLst/>
          </a:prstGeom>
          <a:solidFill>
            <a:srgbClr val="DEC0D5"/>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
        <p:nvSpPr>
          <p:cNvPr id="40969" name="Rectangle 8"/>
          <p:cNvSpPr/>
          <p:nvPr/>
        </p:nvSpPr>
        <p:spPr>
          <a:xfrm>
            <a:off x="214313" y="4492625"/>
            <a:ext cx="390525" cy="144463"/>
          </a:xfrm>
          <a:prstGeom prst="rect">
            <a:avLst/>
          </a:prstGeom>
          <a:solidFill>
            <a:srgbClr val="F7A7EC"/>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
        <p:nvSpPr>
          <p:cNvPr id="40970" name="Rectangle 9"/>
          <p:cNvSpPr/>
          <p:nvPr/>
        </p:nvSpPr>
        <p:spPr>
          <a:xfrm>
            <a:off x="214313" y="4924425"/>
            <a:ext cx="390525" cy="144463"/>
          </a:xfrm>
          <a:prstGeom prst="rect">
            <a:avLst/>
          </a:prstGeom>
          <a:solidFill>
            <a:srgbClr val="CD45CA"/>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
        <p:nvSpPr>
          <p:cNvPr id="40971" name="Rectangle 11"/>
          <p:cNvSpPr/>
          <p:nvPr/>
        </p:nvSpPr>
        <p:spPr>
          <a:xfrm>
            <a:off x="214313" y="5357813"/>
            <a:ext cx="390525" cy="144462"/>
          </a:xfrm>
          <a:prstGeom prst="rect">
            <a:avLst/>
          </a:prstGeom>
          <a:solidFill>
            <a:srgbClr val="F82212"/>
          </a:solidFill>
          <a:ln w="9525" cap="flat" cmpd="sng">
            <a:solidFill>
              <a:schemeClr val="tx1"/>
            </a:solidFill>
            <a:prstDash val="solid"/>
            <a:miter/>
            <a:headEnd type="none" w="med" len="med"/>
            <a:tailEnd type="none" w="med" len="med"/>
          </a:ln>
        </p:spPr>
        <p:txBody>
          <a:bodyPr wrap="none" anchor="ctr"/>
          <a:p>
            <a:pPr>
              <a:buFont typeface="Calibri" panose="020F0502020204030204" charset="0"/>
              <a:buNone/>
            </a:pPr>
            <a:endParaRPr lang="zh-CN" altLang="en-US" dirty="0">
              <a:latin typeface="Calibri" panose="020F0502020204030204" charset="0"/>
              <a:ea typeface="宋体" panose="02010600030101010101" pitchFamily="2"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Rectangle 2"/>
          <p:cNvSpPr/>
          <p:nvPr/>
        </p:nvSpPr>
        <p:spPr>
          <a:xfrm>
            <a:off x="0" y="620713"/>
            <a:ext cx="8942388" cy="1143000"/>
          </a:xfrm>
          <a:prstGeom prst="rect">
            <a:avLst/>
          </a:prstGeom>
          <a:noFill/>
          <a:ln w="9525">
            <a:noFill/>
          </a:ln>
          <a:effectLst>
            <a:outerShdw dist="17961" dir="2699999" algn="ctr" rotWithShape="0">
              <a:schemeClr val="tx1"/>
            </a:outerShdw>
          </a:effectLst>
        </p:spPr>
        <p:txBody>
          <a:bodyPr anchor="ctr"/>
          <a:p>
            <a:pPr algn="r"/>
            <a:r>
              <a:rPr lang="zh-CN" altLang="en-US" sz="4000" dirty="0">
                <a:latin typeface="Berlin Sans FB Demi" panose="020E0802020502020306" pitchFamily="34" charset="0"/>
                <a:ea typeface="宋体" panose="02010600030101010101" pitchFamily="2" charset="-122"/>
              </a:rPr>
              <a:t>海水</a:t>
            </a:r>
            <a:r>
              <a:rPr lang="zh-CN" altLang="en-US" sz="4000" dirty="0">
                <a:solidFill>
                  <a:srgbClr val="0000FF"/>
                </a:solidFill>
                <a:latin typeface="Berlin Sans FB Demi" panose="020E0802020502020306" pitchFamily="34" charset="0"/>
                <a:ea typeface="宋体" panose="02010600030101010101" pitchFamily="2" charset="-122"/>
              </a:rPr>
              <a:t>直接利用</a:t>
            </a:r>
            <a:r>
              <a:rPr lang="zh-CN" altLang="en-US" sz="4000" dirty="0">
                <a:latin typeface="Berlin Sans FB Demi" panose="020E0802020502020306" pitchFamily="34" charset="0"/>
                <a:ea typeface="宋体" panose="02010600030101010101" pitchFamily="2" charset="-122"/>
              </a:rPr>
              <a:t>发展</a:t>
            </a:r>
            <a:r>
              <a:rPr lang="zh-CN" altLang="en-US" sz="4000" dirty="0">
                <a:solidFill>
                  <a:srgbClr val="C00000"/>
                </a:solidFill>
                <a:latin typeface="Berlin Sans FB Demi" panose="020E0802020502020306" pitchFamily="34" charset="0"/>
                <a:ea typeface="宋体" panose="02010600030101010101" pitchFamily="2" charset="-122"/>
              </a:rPr>
              <a:t>规模</a:t>
            </a:r>
            <a:r>
              <a:rPr lang="zh-CN" altLang="en-US" sz="4400" dirty="0">
                <a:latin typeface="宋体" panose="02010600030101010101" pitchFamily="2" charset="-122"/>
                <a:ea typeface="宋体" panose="02010600030101010101" pitchFamily="2" charset="-122"/>
              </a:rPr>
              <a:t> </a:t>
            </a:r>
            <a:endParaRPr lang="en-US" altLang="zh-CN" sz="4400" dirty="0">
              <a:latin typeface="Berlin Sans FB Demi" panose="020E0802020502020306" pitchFamily="34" charset="0"/>
              <a:ea typeface="宋体" panose="02010600030101010101" pitchFamily="2" charset="-122"/>
            </a:endParaRPr>
          </a:p>
        </p:txBody>
      </p:sp>
      <p:sp>
        <p:nvSpPr>
          <p:cNvPr id="41986" name="Rectangle 3"/>
          <p:cNvSpPr/>
          <p:nvPr/>
        </p:nvSpPr>
        <p:spPr>
          <a:xfrm>
            <a:off x="468313" y="2349500"/>
            <a:ext cx="8280400" cy="3311525"/>
          </a:xfrm>
          <a:prstGeom prst="rect">
            <a:avLst/>
          </a:prstGeom>
          <a:noFill/>
          <a:ln w="9525">
            <a:noFill/>
          </a:ln>
        </p:spPr>
        <p:txBody>
          <a:bodyPr anchor="t"/>
          <a:p>
            <a:pPr eaLnBrk="0" hangingPunct="0">
              <a:lnSpc>
                <a:spcPct val="140000"/>
              </a:lnSpc>
              <a:spcBef>
                <a:spcPct val="150000"/>
              </a:spcBef>
              <a:buFont typeface="Calibri" panose="020F0502020204030204" charset="0"/>
              <a:buNone/>
            </a:pPr>
            <a:r>
              <a:rPr lang="en-US" altLang="zh-CN" sz="2000" b="1" dirty="0">
                <a:solidFill>
                  <a:srgbClr val="0000FF"/>
                </a:solidFill>
                <a:latin typeface="Times New Roman" panose="02020603050405020304" pitchFamily="18" charset="0"/>
                <a:ea typeface="宋体" panose="02010600030101010101" pitchFamily="2" charset="-122"/>
              </a:rPr>
              <a:t>2010</a:t>
            </a:r>
            <a:r>
              <a:rPr lang="zh-CN" altLang="en-US" sz="2000" b="1" dirty="0">
                <a:solidFill>
                  <a:srgbClr val="0000FF"/>
                </a:solidFill>
                <a:latin typeface="Times New Roman" panose="02020603050405020304" pitchFamily="18" charset="0"/>
                <a:ea typeface="宋体" panose="02010600030101010101" pitchFamily="2" charset="-122"/>
              </a:rPr>
              <a:t>年，我国海水直接利用量</a:t>
            </a:r>
            <a:r>
              <a:rPr lang="en-US" altLang="zh-CN" sz="2000" b="1" dirty="0">
                <a:solidFill>
                  <a:srgbClr val="0000FF"/>
                </a:solidFill>
                <a:latin typeface="Times New Roman" panose="02020603050405020304" pitchFamily="18" charset="0"/>
                <a:ea typeface="宋体" panose="02010600030101010101" pitchFamily="2" charset="-122"/>
              </a:rPr>
              <a:t>488</a:t>
            </a:r>
            <a:r>
              <a:rPr lang="zh-CN" altLang="en-US" sz="2000" b="1" dirty="0">
                <a:solidFill>
                  <a:srgbClr val="0000FF"/>
                </a:solidFill>
                <a:latin typeface="Times New Roman" panose="02020603050405020304" pitchFamily="18" charset="0"/>
                <a:ea typeface="宋体" panose="02010600030101010101" pitchFamily="2" charset="-122"/>
              </a:rPr>
              <a:t>亿</a:t>
            </a:r>
            <a:r>
              <a:rPr lang="en-US" altLang="zh-CN" sz="2000" b="1" dirty="0">
                <a:solidFill>
                  <a:srgbClr val="0000FF"/>
                </a:solidFill>
                <a:latin typeface="Times New Roman" panose="02020603050405020304" pitchFamily="18" charset="0"/>
                <a:ea typeface="宋体" panose="02010600030101010101" pitchFamily="2" charset="-122"/>
              </a:rPr>
              <a:t>m</a:t>
            </a:r>
            <a:r>
              <a:rPr lang="en-US" altLang="zh-CN" sz="2000" b="1" baseline="30000" dirty="0">
                <a:solidFill>
                  <a:srgbClr val="0000FF"/>
                </a:solidFill>
                <a:latin typeface="Times New Roman" panose="02020603050405020304" pitchFamily="18" charset="0"/>
                <a:ea typeface="宋体" panose="02010600030101010101" pitchFamily="2" charset="-122"/>
              </a:rPr>
              <a:t>3</a:t>
            </a:r>
            <a:r>
              <a:rPr lang="zh-CN" altLang="en-US" sz="2000" b="1" dirty="0">
                <a:solidFill>
                  <a:srgbClr val="0000FF"/>
                </a:solidFill>
                <a:latin typeface="Times New Roman" panose="02020603050405020304" pitchFamily="18" charset="0"/>
                <a:ea typeface="宋体" panose="02010600030101010101" pitchFamily="2" charset="-122"/>
              </a:rPr>
              <a:t>。</a:t>
            </a:r>
            <a:endParaRPr lang="en-US" altLang="zh-CN" sz="2000" b="1" dirty="0">
              <a:solidFill>
                <a:srgbClr val="0000FF"/>
              </a:solidFill>
              <a:latin typeface="Times New Roman" panose="02020603050405020304" pitchFamily="18" charset="0"/>
              <a:ea typeface="宋体" panose="02010600030101010101" pitchFamily="2" charset="-122"/>
            </a:endParaRPr>
          </a:p>
          <a:p>
            <a:pPr eaLnBrk="0" hangingPunct="0">
              <a:lnSpc>
                <a:spcPct val="140000"/>
              </a:lnSpc>
              <a:spcBef>
                <a:spcPct val="150000"/>
              </a:spcBef>
              <a:buFont typeface="Calibri" panose="020F0502020204030204" charset="0"/>
              <a:buNone/>
            </a:pPr>
            <a:r>
              <a:rPr lang="zh-CN" altLang="en-US" sz="2000" b="1" dirty="0">
                <a:solidFill>
                  <a:srgbClr val="0000FF"/>
                </a:solidFill>
                <a:latin typeface="Times New Roman" panose="02020603050405020304" pitchFamily="18" charset="0"/>
                <a:ea typeface="宋体" panose="02010600030101010101" pitchFamily="2" charset="-122"/>
              </a:rPr>
              <a:t>主要用作火（核）电冷却用水</a:t>
            </a:r>
            <a:r>
              <a:rPr lang="zh-CN" altLang="en-US" sz="2000" b="1" dirty="0">
                <a:latin typeface="Times New Roman" panose="02020603050405020304" pitchFamily="18" charset="0"/>
                <a:ea typeface="宋体" panose="02010600030101010101" pitchFamily="2" charset="-122"/>
              </a:rPr>
              <a:t>，</a:t>
            </a:r>
            <a:r>
              <a:rPr lang="zh-CN" altLang="en-US" sz="2000" b="1" dirty="0">
                <a:solidFill>
                  <a:srgbClr val="0000FF"/>
                </a:solidFill>
                <a:latin typeface="Times New Roman" panose="02020603050405020304" pitchFamily="18" charset="0"/>
                <a:ea typeface="宋体" panose="02010600030101010101" pitchFamily="2" charset="-122"/>
              </a:rPr>
              <a:t>其中工业冷却水用量占海水直接利用量的</a:t>
            </a:r>
            <a:r>
              <a:rPr lang="en-US" altLang="zh-CN" sz="2000" b="1" dirty="0">
                <a:solidFill>
                  <a:srgbClr val="0000FF"/>
                </a:solidFill>
                <a:latin typeface="Times New Roman" panose="02020603050405020304" pitchFamily="18" charset="0"/>
                <a:ea typeface="宋体" panose="02010600030101010101" pitchFamily="2" charset="-122"/>
              </a:rPr>
              <a:t>90%</a:t>
            </a:r>
            <a:r>
              <a:rPr lang="zh-CN" altLang="en-US" sz="2000" b="1" dirty="0">
                <a:solidFill>
                  <a:srgbClr val="0000FF"/>
                </a:solidFill>
                <a:latin typeface="Times New Roman" panose="02020603050405020304" pitchFamily="18" charset="0"/>
                <a:ea typeface="宋体" panose="02010600030101010101" pitchFamily="2" charset="-122"/>
              </a:rPr>
              <a:t>以上</a:t>
            </a:r>
            <a:r>
              <a:rPr lang="zh-CN" altLang="en-US" sz="2000" b="1" dirty="0">
                <a:latin typeface="Times New Roman" panose="02020603050405020304" pitchFamily="18" charset="0"/>
                <a:ea typeface="宋体" panose="02010600030101010101" pitchFamily="2" charset="-122"/>
              </a:rPr>
              <a:t>；其他还有少量的海水脱硫、大生活海水利用和海水灌溉。</a:t>
            </a:r>
            <a:endParaRPr lang="en-US" altLang="zh-CN" sz="2000" b="1" dirty="0">
              <a:latin typeface="Times New Roman" panose="02020603050405020304" pitchFamily="18" charset="0"/>
              <a:ea typeface="宋体" panose="02010600030101010101" pitchFamily="2" charset="-122"/>
            </a:endParaRPr>
          </a:p>
          <a:p>
            <a:pPr eaLnBrk="0" hangingPunct="0">
              <a:lnSpc>
                <a:spcPct val="140000"/>
              </a:lnSpc>
              <a:spcBef>
                <a:spcPct val="150000"/>
              </a:spcBef>
              <a:buFont typeface="Calibri" panose="020F0502020204030204" charset="0"/>
              <a:buNone/>
            </a:pPr>
            <a:r>
              <a:rPr lang="zh-CN" altLang="en-US" sz="2000" b="1" dirty="0">
                <a:latin typeface="Times New Roman" panose="02020603050405020304" pitchFamily="18" charset="0"/>
                <a:ea typeface="宋体" panose="02010600030101010101" pitchFamily="2" charset="-122"/>
              </a:rPr>
              <a:t>海水直接利用较多的广东、浙江、山东分别为</a:t>
            </a:r>
            <a:r>
              <a:rPr lang="en-US" altLang="zh-CN" sz="2000" b="1" dirty="0">
                <a:latin typeface="Times New Roman" panose="02020603050405020304" pitchFamily="18" charset="0"/>
                <a:ea typeface="宋体" panose="02010600030101010101" pitchFamily="2" charset="-122"/>
              </a:rPr>
              <a:t>201.9</a:t>
            </a:r>
            <a:r>
              <a:rPr lang="zh-CN" altLang="en-US" sz="2000" b="1" dirty="0">
                <a:latin typeface="Times New Roman" panose="02020603050405020304" pitchFamily="18" charset="0"/>
                <a:ea typeface="宋体" panose="02010600030101010101" pitchFamily="2" charset="-122"/>
              </a:rPr>
              <a:t>亿</a:t>
            </a:r>
            <a:r>
              <a:rPr lang="en-US" altLang="zh-CN" sz="2000" b="1" dirty="0">
                <a:latin typeface="Times New Roman" panose="02020603050405020304" pitchFamily="18" charset="0"/>
                <a:ea typeface="宋体" panose="02010600030101010101" pitchFamily="2" charset="-122"/>
              </a:rPr>
              <a:t>m</a:t>
            </a:r>
            <a:r>
              <a:rPr lang="en-US" altLang="zh-CN" sz="2000" b="1" baseline="30000" dirty="0">
                <a:latin typeface="Times New Roman" panose="02020603050405020304" pitchFamily="18" charset="0"/>
                <a:ea typeface="宋体" panose="02010600030101010101" pitchFamily="2" charset="-122"/>
              </a:rPr>
              <a:t>3</a:t>
            </a:r>
            <a:r>
              <a:rPr lang="zh-CN" altLang="en-US" sz="2000" b="1" dirty="0">
                <a:latin typeface="Times New Roman" panose="02020603050405020304" pitchFamily="18" charset="0"/>
                <a:ea typeface="宋体" panose="02010600030101010101" pitchFamily="2" charset="-122"/>
              </a:rPr>
              <a:t>、</a:t>
            </a:r>
            <a:r>
              <a:rPr lang="en-US" altLang="zh-CN" sz="2000" b="1" dirty="0">
                <a:latin typeface="Times New Roman" panose="02020603050405020304" pitchFamily="18" charset="0"/>
                <a:ea typeface="宋体" panose="02010600030101010101" pitchFamily="2" charset="-122"/>
              </a:rPr>
              <a:t>131.3</a:t>
            </a:r>
            <a:r>
              <a:rPr lang="zh-CN" altLang="en-US" sz="2000" b="1" dirty="0">
                <a:latin typeface="Times New Roman" panose="02020603050405020304" pitchFamily="18" charset="0"/>
                <a:ea typeface="宋体" panose="02010600030101010101" pitchFamily="2" charset="-122"/>
              </a:rPr>
              <a:t>亿</a:t>
            </a:r>
            <a:r>
              <a:rPr lang="en-US" altLang="zh-CN" sz="2000" b="1" dirty="0">
                <a:latin typeface="Times New Roman" panose="02020603050405020304" pitchFamily="18" charset="0"/>
                <a:ea typeface="宋体" panose="02010600030101010101" pitchFamily="2" charset="-122"/>
              </a:rPr>
              <a:t>m</a:t>
            </a:r>
            <a:r>
              <a:rPr lang="en-US" altLang="zh-CN" sz="2000" b="1" baseline="30000" dirty="0">
                <a:latin typeface="Times New Roman" panose="02020603050405020304" pitchFamily="18" charset="0"/>
                <a:ea typeface="宋体" panose="02010600030101010101" pitchFamily="2" charset="-122"/>
              </a:rPr>
              <a:t>3</a:t>
            </a:r>
            <a:r>
              <a:rPr lang="zh-CN" altLang="en-US" sz="2000" b="1" dirty="0">
                <a:latin typeface="Times New Roman" panose="02020603050405020304" pitchFamily="18" charset="0"/>
                <a:ea typeface="宋体" panose="02010600030101010101" pitchFamily="2" charset="-122"/>
              </a:rPr>
              <a:t>、</a:t>
            </a:r>
            <a:r>
              <a:rPr lang="en-US" altLang="zh-CN" sz="2000" b="1" dirty="0">
                <a:latin typeface="Times New Roman" panose="02020603050405020304" pitchFamily="18" charset="0"/>
                <a:ea typeface="宋体" panose="02010600030101010101" pitchFamily="2" charset="-122"/>
              </a:rPr>
              <a:t>52.0</a:t>
            </a:r>
            <a:r>
              <a:rPr lang="zh-CN" altLang="en-US" sz="2000" b="1" dirty="0">
                <a:latin typeface="Times New Roman" panose="02020603050405020304" pitchFamily="18" charset="0"/>
                <a:ea typeface="宋体" panose="02010600030101010101" pitchFamily="2" charset="-122"/>
              </a:rPr>
              <a:t>亿</a:t>
            </a:r>
            <a:r>
              <a:rPr lang="en-US" altLang="zh-CN" sz="2000" b="1" dirty="0">
                <a:latin typeface="Times New Roman" panose="02020603050405020304" pitchFamily="18" charset="0"/>
                <a:ea typeface="宋体" panose="02010600030101010101" pitchFamily="2" charset="-122"/>
              </a:rPr>
              <a:t>m</a:t>
            </a:r>
            <a:r>
              <a:rPr lang="en-US" altLang="zh-CN" sz="2000" b="1" baseline="30000" dirty="0">
                <a:latin typeface="Times New Roman" panose="02020603050405020304" pitchFamily="18" charset="0"/>
                <a:ea typeface="宋体" panose="02010600030101010101" pitchFamily="2" charset="-122"/>
              </a:rPr>
              <a:t>3</a:t>
            </a:r>
            <a:r>
              <a:rPr lang="zh-CN" altLang="en-US" sz="2000" b="1" dirty="0">
                <a:latin typeface="Times New Roman" panose="02020603050405020304" pitchFamily="18" charset="0"/>
                <a:ea typeface="宋体" panose="02010600030101010101" pitchFamily="2" charset="-122"/>
              </a:rPr>
              <a:t>。</a:t>
            </a:r>
            <a:endParaRPr lang="en-US" altLang="zh-CN" sz="2000" b="1" dirty="0">
              <a:latin typeface="Times New Roman" panose="02020603050405020304" pitchFamily="18" charset="0"/>
              <a:ea typeface="宋体" panose="02010600030101010101" pitchFamily="2" charset="-122"/>
            </a:endParaRPr>
          </a:p>
          <a:p>
            <a:pPr eaLnBrk="0" hangingPunct="0">
              <a:lnSpc>
                <a:spcPct val="140000"/>
              </a:lnSpc>
              <a:spcBef>
                <a:spcPct val="150000"/>
              </a:spcBef>
              <a:buFont typeface="Calibri" panose="020F0502020204030204" charset="0"/>
              <a:buNone/>
            </a:pPr>
            <a:endParaRPr lang="en-US" altLang="zh-CN" sz="2000" b="1" dirty="0">
              <a:latin typeface="Times New Roman" panose="02020603050405020304" pitchFamily="18" charset="0"/>
              <a:ea typeface="宋体" panose="02010600030101010101" pitchFamily="2" charset="-122"/>
            </a:endParaRPr>
          </a:p>
        </p:txBody>
      </p:sp>
      <p:sp>
        <p:nvSpPr>
          <p:cNvPr id="41987" name="Text Box 5"/>
          <p:cNvSpPr txBox="1"/>
          <p:nvPr/>
        </p:nvSpPr>
        <p:spPr>
          <a:xfrm>
            <a:off x="0" y="115888"/>
            <a:ext cx="9144000" cy="274637"/>
          </a:xfrm>
          <a:prstGeom prst="rect">
            <a:avLst/>
          </a:prstGeom>
          <a:noFill/>
          <a:ln w="9525">
            <a:noFill/>
          </a:ln>
          <a:effectLst>
            <a:outerShdw algn="ctr" rotWithShape="0">
              <a:schemeClr val="tx1"/>
            </a:outerShdw>
          </a:effectLst>
        </p:spPr>
        <p:txBody>
          <a:bodyPr anchor="t">
            <a:spAutoFit/>
          </a:bodyPr>
          <a:p>
            <a:pPr>
              <a:spcBef>
                <a:spcPct val="50000"/>
              </a:spcBef>
            </a:pPr>
            <a:r>
              <a:rPr lang="zh-CN" altLang="en-US" sz="1200" b="1" dirty="0">
                <a:latin typeface="Calibri" panose="020F0502020204030204" charset="0"/>
                <a:ea typeface="宋体" panose="02010600030101010101" pitchFamily="2" charset="-122"/>
              </a:rPr>
              <a:t>我国海水利用现状、问题及发展对策研究</a:t>
            </a:r>
            <a:r>
              <a:rPr lang="en-US" altLang="zh-CN" sz="1200" b="1" dirty="0">
                <a:latin typeface="Calibri" panose="020F0502020204030204" charset="0"/>
                <a:ea typeface="宋体" panose="02010600030101010101" pitchFamily="2" charset="-122"/>
              </a:rPr>
              <a:t>——1 </a:t>
            </a:r>
            <a:r>
              <a:rPr lang="zh-CN" altLang="en-US" sz="1200" b="1" dirty="0">
                <a:latin typeface="Calibri" panose="020F0502020204030204" charset="0"/>
                <a:ea typeface="宋体" panose="02010600030101010101" pitchFamily="2" charset="-122"/>
              </a:rPr>
              <a:t>我国海水利用现状</a:t>
            </a:r>
            <a:endParaRPr lang="zh-CN" altLang="en-US" sz="1200" b="1" dirty="0">
              <a:solidFill>
                <a:srgbClr val="CC00FF"/>
              </a:solidFill>
              <a:latin typeface="Calibri" panose="020F0502020204030204" charset="0"/>
              <a:ea typeface="宋体" panose="02010600030101010101" pitchFamily="2"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Rectangle 2"/>
          <p:cNvSpPr/>
          <p:nvPr/>
        </p:nvSpPr>
        <p:spPr>
          <a:xfrm>
            <a:off x="201613" y="0"/>
            <a:ext cx="8942387" cy="1008063"/>
          </a:xfrm>
          <a:prstGeom prst="rect">
            <a:avLst/>
          </a:prstGeom>
          <a:noFill/>
          <a:ln w="9525">
            <a:noFill/>
          </a:ln>
          <a:effectLst>
            <a:outerShdw dist="17961" dir="2699999" algn="ctr" rotWithShape="0">
              <a:schemeClr val="tx1"/>
            </a:outerShdw>
          </a:effectLst>
        </p:spPr>
        <p:txBody>
          <a:bodyPr anchor="ctr"/>
          <a:p>
            <a:pPr algn="r"/>
            <a:r>
              <a:rPr lang="zh-CN" altLang="en-US" sz="4000" dirty="0">
                <a:latin typeface="宋体" panose="02010600030101010101" pitchFamily="2" charset="-122"/>
                <a:ea typeface="宋体" panose="02010600030101010101" pitchFamily="2" charset="-122"/>
              </a:rPr>
              <a:t>技术进展 </a:t>
            </a:r>
            <a:endParaRPr lang="zh-CN" altLang="en-US" sz="4000" dirty="0">
              <a:latin typeface="Berlin Sans FB Demi" panose="020E0802020502020306" pitchFamily="34" charset="0"/>
              <a:ea typeface="宋体" panose="02010600030101010101" pitchFamily="2" charset="-122"/>
            </a:endParaRPr>
          </a:p>
        </p:txBody>
      </p:sp>
      <p:sp>
        <p:nvSpPr>
          <p:cNvPr id="44034" name="Rectangle 3"/>
          <p:cNvSpPr/>
          <p:nvPr/>
        </p:nvSpPr>
        <p:spPr>
          <a:xfrm>
            <a:off x="395288" y="1989138"/>
            <a:ext cx="8280400" cy="4679950"/>
          </a:xfrm>
          <a:prstGeom prst="rect">
            <a:avLst/>
          </a:prstGeom>
          <a:noFill/>
          <a:ln w="9525">
            <a:noFill/>
          </a:ln>
        </p:spPr>
        <p:txBody>
          <a:bodyPr anchor="t"/>
          <a:p>
            <a:pPr eaLnBrk="0" hangingPunct="0">
              <a:lnSpc>
                <a:spcPct val="140000"/>
              </a:lnSpc>
              <a:spcBef>
                <a:spcPct val="90000"/>
              </a:spcBef>
              <a:buFont typeface="Calibri" panose="020F0502020204030204" charset="0"/>
              <a:buNone/>
            </a:pPr>
            <a:endParaRPr lang="zh-CN" altLang="en-US" sz="2400" b="1" dirty="0">
              <a:latin typeface="Times New Roman" panose="02020603050405020304" pitchFamily="18" charset="0"/>
              <a:ea typeface="宋体" panose="02010600030101010101" pitchFamily="2" charset="-122"/>
            </a:endParaRPr>
          </a:p>
        </p:txBody>
      </p:sp>
      <p:sp>
        <p:nvSpPr>
          <p:cNvPr id="44035" name="Text Box 5"/>
          <p:cNvSpPr txBox="1"/>
          <p:nvPr/>
        </p:nvSpPr>
        <p:spPr>
          <a:xfrm>
            <a:off x="0" y="115888"/>
            <a:ext cx="9144000" cy="274637"/>
          </a:xfrm>
          <a:prstGeom prst="rect">
            <a:avLst/>
          </a:prstGeom>
          <a:noFill/>
          <a:ln w="9525">
            <a:noFill/>
          </a:ln>
          <a:effectLst>
            <a:outerShdw algn="ctr" rotWithShape="0">
              <a:schemeClr val="tx1"/>
            </a:outerShdw>
          </a:effectLst>
        </p:spPr>
        <p:txBody>
          <a:bodyPr anchor="t">
            <a:spAutoFit/>
          </a:bodyPr>
          <a:p>
            <a:pPr>
              <a:spcBef>
                <a:spcPct val="50000"/>
              </a:spcBef>
            </a:pPr>
            <a:r>
              <a:rPr lang="zh-CN" altLang="en-US" sz="1200" b="1" dirty="0">
                <a:latin typeface="Calibri" panose="020F0502020204030204" charset="0"/>
                <a:ea typeface="宋体" panose="02010600030101010101" pitchFamily="2" charset="-122"/>
              </a:rPr>
              <a:t>我国海水利用现状、问题及发展对策研究</a:t>
            </a:r>
            <a:r>
              <a:rPr lang="en-US" altLang="zh-CN" sz="1200" b="1" dirty="0">
                <a:latin typeface="Calibri" panose="020F0502020204030204" charset="0"/>
                <a:ea typeface="宋体" panose="02010600030101010101" pitchFamily="2" charset="-122"/>
              </a:rPr>
              <a:t>——1 </a:t>
            </a:r>
            <a:r>
              <a:rPr lang="zh-CN" altLang="en-US" sz="1200" b="1" dirty="0">
                <a:latin typeface="Calibri" panose="020F0502020204030204" charset="0"/>
                <a:ea typeface="宋体" panose="02010600030101010101" pitchFamily="2" charset="-122"/>
              </a:rPr>
              <a:t>我国海水利用现状</a:t>
            </a:r>
            <a:endParaRPr lang="zh-CN" altLang="en-US" sz="1200" b="1" dirty="0">
              <a:solidFill>
                <a:srgbClr val="CC00FF"/>
              </a:solidFill>
              <a:latin typeface="Calibri" panose="020F0502020204030204" charset="0"/>
              <a:ea typeface="宋体" panose="02010600030101010101" pitchFamily="2" charset="-122"/>
            </a:endParaRPr>
          </a:p>
        </p:txBody>
      </p:sp>
      <p:sp>
        <p:nvSpPr>
          <p:cNvPr id="23" name="任意多边形 22"/>
          <p:cNvSpPr/>
          <p:nvPr/>
        </p:nvSpPr>
        <p:spPr>
          <a:xfrm>
            <a:off x="7027863" y="2581275"/>
            <a:ext cx="1238250" cy="293688"/>
          </a:xfrm>
          <a:custGeom>
            <a:avLst/>
            <a:gdLst/>
            <a:ahLst/>
            <a:cxnLst/>
            <a:rect l="0" t="0" r="0" b="0"/>
            <a:pathLst>
              <a:path>
                <a:moveTo>
                  <a:pt x="0" y="0"/>
                </a:moveTo>
                <a:lnTo>
                  <a:pt x="0" y="200763"/>
                </a:lnTo>
                <a:lnTo>
                  <a:pt x="1238062" y="200763"/>
                </a:lnTo>
                <a:lnTo>
                  <a:pt x="1238062" y="294602"/>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4" name="任意多边形 23"/>
          <p:cNvSpPr/>
          <p:nvPr/>
        </p:nvSpPr>
        <p:spPr>
          <a:xfrm>
            <a:off x="6981825" y="2581275"/>
            <a:ext cx="92075" cy="293688"/>
          </a:xfrm>
          <a:custGeom>
            <a:avLst/>
            <a:gdLst/>
            <a:ahLst/>
            <a:cxnLst/>
            <a:rect l="0" t="0" r="0" b="0"/>
            <a:pathLst>
              <a:path>
                <a:moveTo>
                  <a:pt x="45720" y="0"/>
                </a:moveTo>
                <a:lnTo>
                  <a:pt x="45720" y="294602"/>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27" name="任意多边形 26"/>
          <p:cNvSpPr/>
          <p:nvPr/>
        </p:nvSpPr>
        <p:spPr>
          <a:xfrm>
            <a:off x="5789613" y="2581275"/>
            <a:ext cx="1238250" cy="293688"/>
          </a:xfrm>
          <a:custGeom>
            <a:avLst/>
            <a:gdLst/>
            <a:ahLst/>
            <a:cxnLst/>
            <a:rect l="0" t="0" r="0" b="0"/>
            <a:pathLst>
              <a:path>
                <a:moveTo>
                  <a:pt x="1238062" y="0"/>
                </a:moveTo>
                <a:lnTo>
                  <a:pt x="1238062" y="200763"/>
                </a:lnTo>
                <a:lnTo>
                  <a:pt x="0" y="200763"/>
                </a:lnTo>
                <a:lnTo>
                  <a:pt x="0" y="294602"/>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0" name="任意多边形 29"/>
          <p:cNvSpPr/>
          <p:nvPr/>
        </p:nvSpPr>
        <p:spPr>
          <a:xfrm>
            <a:off x="4860925" y="1643063"/>
            <a:ext cx="2166938" cy="295275"/>
          </a:xfrm>
          <a:custGeom>
            <a:avLst/>
            <a:gdLst/>
            <a:ahLst/>
            <a:cxnLst/>
            <a:rect l="0" t="0" r="0" b="0"/>
            <a:pathLst>
              <a:path>
                <a:moveTo>
                  <a:pt x="0" y="0"/>
                </a:moveTo>
                <a:lnTo>
                  <a:pt x="0" y="200763"/>
                </a:lnTo>
                <a:lnTo>
                  <a:pt x="2166610" y="200763"/>
                </a:lnTo>
                <a:lnTo>
                  <a:pt x="2166610" y="294602"/>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1" name="任意多边形 30"/>
          <p:cNvSpPr/>
          <p:nvPr/>
        </p:nvSpPr>
        <p:spPr>
          <a:xfrm>
            <a:off x="2693988" y="2581275"/>
            <a:ext cx="1857375" cy="293688"/>
          </a:xfrm>
          <a:custGeom>
            <a:avLst/>
            <a:gdLst/>
            <a:ahLst/>
            <a:cxnLst/>
            <a:rect l="0" t="0" r="0" b="0"/>
            <a:pathLst>
              <a:path>
                <a:moveTo>
                  <a:pt x="0" y="0"/>
                </a:moveTo>
                <a:lnTo>
                  <a:pt x="0" y="200763"/>
                </a:lnTo>
                <a:lnTo>
                  <a:pt x="1857094" y="200763"/>
                </a:lnTo>
                <a:lnTo>
                  <a:pt x="1857094" y="294602"/>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2" name="任意多边形 31"/>
          <p:cNvSpPr/>
          <p:nvPr/>
        </p:nvSpPr>
        <p:spPr>
          <a:xfrm>
            <a:off x="2693988" y="2581275"/>
            <a:ext cx="619125" cy="293688"/>
          </a:xfrm>
          <a:custGeom>
            <a:avLst/>
            <a:gdLst/>
            <a:ahLst/>
            <a:cxnLst/>
            <a:rect l="0" t="0" r="0" b="0"/>
            <a:pathLst>
              <a:path>
                <a:moveTo>
                  <a:pt x="0" y="0"/>
                </a:moveTo>
                <a:lnTo>
                  <a:pt x="0" y="200763"/>
                </a:lnTo>
                <a:lnTo>
                  <a:pt x="619031" y="200763"/>
                </a:lnTo>
                <a:lnTo>
                  <a:pt x="619031" y="294602"/>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3" name="任意多边形 32"/>
          <p:cNvSpPr/>
          <p:nvPr/>
        </p:nvSpPr>
        <p:spPr>
          <a:xfrm>
            <a:off x="2074863" y="2581275"/>
            <a:ext cx="619125" cy="293688"/>
          </a:xfrm>
          <a:custGeom>
            <a:avLst/>
            <a:gdLst/>
            <a:ahLst/>
            <a:cxnLst/>
            <a:rect l="0" t="0" r="0" b="0"/>
            <a:pathLst>
              <a:path>
                <a:moveTo>
                  <a:pt x="619031" y="0"/>
                </a:moveTo>
                <a:lnTo>
                  <a:pt x="619031" y="200763"/>
                </a:lnTo>
                <a:lnTo>
                  <a:pt x="0" y="200763"/>
                </a:lnTo>
                <a:lnTo>
                  <a:pt x="0" y="294602"/>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4" name="任意多边形 33"/>
          <p:cNvSpPr/>
          <p:nvPr/>
        </p:nvSpPr>
        <p:spPr>
          <a:xfrm>
            <a:off x="838200" y="2581275"/>
            <a:ext cx="1855788" cy="293688"/>
          </a:xfrm>
          <a:custGeom>
            <a:avLst/>
            <a:gdLst/>
            <a:ahLst/>
            <a:cxnLst/>
            <a:rect l="0" t="0" r="0" b="0"/>
            <a:pathLst>
              <a:path>
                <a:moveTo>
                  <a:pt x="1857094" y="0"/>
                </a:moveTo>
                <a:lnTo>
                  <a:pt x="1857094" y="200763"/>
                </a:lnTo>
                <a:lnTo>
                  <a:pt x="0" y="200763"/>
                </a:lnTo>
                <a:lnTo>
                  <a:pt x="0" y="294602"/>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sp>
      <p:sp>
        <p:nvSpPr>
          <p:cNvPr id="35" name="任意多边形 34"/>
          <p:cNvSpPr/>
          <p:nvPr/>
        </p:nvSpPr>
        <p:spPr>
          <a:xfrm>
            <a:off x="2693988" y="1643063"/>
            <a:ext cx="2166938" cy="295275"/>
          </a:xfrm>
          <a:custGeom>
            <a:avLst/>
            <a:gdLst/>
            <a:ahLst/>
            <a:cxnLst/>
            <a:rect l="0" t="0" r="0" b="0"/>
            <a:pathLst>
              <a:path>
                <a:moveTo>
                  <a:pt x="2166610" y="0"/>
                </a:moveTo>
                <a:lnTo>
                  <a:pt x="2166610" y="200763"/>
                </a:lnTo>
                <a:lnTo>
                  <a:pt x="0" y="200763"/>
                </a:lnTo>
                <a:lnTo>
                  <a:pt x="0" y="294602"/>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36" name="圆角矩形 35"/>
          <p:cNvSpPr/>
          <p:nvPr/>
        </p:nvSpPr>
        <p:spPr>
          <a:xfrm>
            <a:off x="4354513" y="1000125"/>
            <a:ext cx="1012825" cy="64293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7" name="任意多边形 36"/>
          <p:cNvSpPr/>
          <p:nvPr/>
        </p:nvSpPr>
        <p:spPr>
          <a:xfrm>
            <a:off x="4467225" y="1106488"/>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海水利用技术</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38" name="圆角矩形 37"/>
          <p:cNvSpPr/>
          <p:nvPr/>
        </p:nvSpPr>
        <p:spPr>
          <a:xfrm>
            <a:off x="2187575" y="1938338"/>
            <a:ext cx="1012825" cy="642938"/>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9" name="任意多边形 38"/>
          <p:cNvSpPr/>
          <p:nvPr/>
        </p:nvSpPr>
        <p:spPr>
          <a:xfrm>
            <a:off x="2300288" y="2044700"/>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海水直接利用</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40" name="圆角矩形 39"/>
          <p:cNvSpPr/>
          <p:nvPr/>
        </p:nvSpPr>
        <p:spPr>
          <a:xfrm>
            <a:off x="331788" y="2874963"/>
            <a:ext cx="1012825" cy="64452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1" name="任意多边形 40"/>
          <p:cNvSpPr/>
          <p:nvPr/>
        </p:nvSpPr>
        <p:spPr>
          <a:xfrm>
            <a:off x="442913" y="2982913"/>
            <a:ext cx="1014413"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海水冷却</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42" name="圆角矩形 41"/>
          <p:cNvSpPr/>
          <p:nvPr/>
        </p:nvSpPr>
        <p:spPr>
          <a:xfrm>
            <a:off x="1568450" y="2874963"/>
            <a:ext cx="1014413" cy="64452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3" name="任意多边形 42"/>
          <p:cNvSpPr/>
          <p:nvPr/>
        </p:nvSpPr>
        <p:spPr>
          <a:xfrm>
            <a:off x="1681163" y="2982913"/>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海水脱硫</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44" name="圆角矩形 43"/>
          <p:cNvSpPr/>
          <p:nvPr/>
        </p:nvSpPr>
        <p:spPr>
          <a:xfrm>
            <a:off x="2806700" y="2874963"/>
            <a:ext cx="1012825" cy="64452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5" name="任意多边形 44"/>
          <p:cNvSpPr/>
          <p:nvPr/>
        </p:nvSpPr>
        <p:spPr>
          <a:xfrm>
            <a:off x="2919413" y="2982913"/>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大生活海水利用</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46" name="圆角矩形 45"/>
          <p:cNvSpPr/>
          <p:nvPr/>
        </p:nvSpPr>
        <p:spPr>
          <a:xfrm>
            <a:off x="4044950" y="2874963"/>
            <a:ext cx="1012825" cy="644525"/>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7" name="任意多边形 46"/>
          <p:cNvSpPr/>
          <p:nvPr/>
        </p:nvSpPr>
        <p:spPr>
          <a:xfrm>
            <a:off x="4157663" y="2982913"/>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海水灌溉</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48" name="圆角矩形 47"/>
          <p:cNvSpPr/>
          <p:nvPr/>
        </p:nvSpPr>
        <p:spPr>
          <a:xfrm>
            <a:off x="6521450" y="1938338"/>
            <a:ext cx="1012825" cy="642938"/>
          </a:xfrm>
          <a:prstGeom prst="roundRect">
            <a:avLst>
              <a:gd name="adj" fmla="val 10000"/>
            </a:avLst>
          </a:prstGeom>
          <a:solidFill>
            <a:schemeClr val="accent6">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9" name="任意多边形 48"/>
          <p:cNvSpPr/>
          <p:nvPr/>
        </p:nvSpPr>
        <p:spPr>
          <a:xfrm>
            <a:off x="6634163" y="2044700"/>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海水淡化</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50" name="圆角矩形 49"/>
          <p:cNvSpPr/>
          <p:nvPr/>
        </p:nvSpPr>
        <p:spPr>
          <a:xfrm>
            <a:off x="5283200" y="2874963"/>
            <a:ext cx="1012825" cy="644525"/>
          </a:xfrm>
          <a:prstGeom prst="roundRect">
            <a:avLst>
              <a:gd name="adj" fmla="val 10000"/>
            </a:avLst>
          </a:prstGeom>
          <a:solidFill>
            <a:schemeClr val="accent6">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1" name="任意多边形 50"/>
          <p:cNvSpPr/>
          <p:nvPr/>
        </p:nvSpPr>
        <p:spPr>
          <a:xfrm>
            <a:off x="5395913" y="2982913"/>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膜法</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52" name="圆角矩形 51"/>
          <p:cNvSpPr/>
          <p:nvPr/>
        </p:nvSpPr>
        <p:spPr>
          <a:xfrm>
            <a:off x="6521450" y="2874963"/>
            <a:ext cx="1012825" cy="644525"/>
          </a:xfrm>
          <a:prstGeom prst="roundRect">
            <a:avLst>
              <a:gd name="adj" fmla="val 10000"/>
            </a:avLst>
          </a:prstGeom>
          <a:solidFill>
            <a:schemeClr val="accent6">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3" name="任意多边形 52"/>
          <p:cNvSpPr/>
          <p:nvPr/>
        </p:nvSpPr>
        <p:spPr>
          <a:xfrm>
            <a:off x="6634163" y="2982913"/>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热法</a:t>
            </a:r>
            <a:endPar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54" name="圆角矩形 53"/>
          <p:cNvSpPr/>
          <p:nvPr/>
        </p:nvSpPr>
        <p:spPr>
          <a:xfrm>
            <a:off x="7759700" y="2874963"/>
            <a:ext cx="1012825" cy="644525"/>
          </a:xfrm>
          <a:prstGeom prst="roundRect">
            <a:avLst>
              <a:gd name="adj" fmla="val 10000"/>
            </a:avLst>
          </a:prstGeom>
          <a:solidFill>
            <a:schemeClr val="accent6">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任意多边形 54"/>
          <p:cNvSpPr/>
          <p:nvPr/>
        </p:nvSpPr>
        <p:spPr>
          <a:xfrm>
            <a:off x="7872413" y="2982913"/>
            <a:ext cx="1012825" cy="642938"/>
          </a:xfrm>
          <a:custGeom>
            <a:avLst/>
            <a:gdLst>
              <a:gd name="connsiteX0" fmla="*/ 0 w 1012960"/>
              <a:gd name="connsiteY0" fmla="*/ 64323 h 643229"/>
              <a:gd name="connsiteX1" fmla="*/ 18840 w 1012960"/>
              <a:gd name="connsiteY1" fmla="*/ 18840 h 643229"/>
              <a:gd name="connsiteX2" fmla="*/ 64323 w 1012960"/>
              <a:gd name="connsiteY2" fmla="*/ 0 h 643229"/>
              <a:gd name="connsiteX3" fmla="*/ 948637 w 1012960"/>
              <a:gd name="connsiteY3" fmla="*/ 0 h 643229"/>
              <a:gd name="connsiteX4" fmla="*/ 994120 w 1012960"/>
              <a:gd name="connsiteY4" fmla="*/ 18840 h 643229"/>
              <a:gd name="connsiteX5" fmla="*/ 1012960 w 1012960"/>
              <a:gd name="connsiteY5" fmla="*/ 64323 h 643229"/>
              <a:gd name="connsiteX6" fmla="*/ 1012960 w 1012960"/>
              <a:gd name="connsiteY6" fmla="*/ 578906 h 643229"/>
              <a:gd name="connsiteX7" fmla="*/ 994120 w 1012960"/>
              <a:gd name="connsiteY7" fmla="*/ 624389 h 643229"/>
              <a:gd name="connsiteX8" fmla="*/ 948637 w 1012960"/>
              <a:gd name="connsiteY8" fmla="*/ 643229 h 643229"/>
              <a:gd name="connsiteX9" fmla="*/ 64323 w 1012960"/>
              <a:gd name="connsiteY9" fmla="*/ 643229 h 643229"/>
              <a:gd name="connsiteX10" fmla="*/ 18840 w 1012960"/>
              <a:gd name="connsiteY10" fmla="*/ 624389 h 643229"/>
              <a:gd name="connsiteX11" fmla="*/ 0 w 1012960"/>
              <a:gd name="connsiteY11" fmla="*/ 578906 h 643229"/>
              <a:gd name="connsiteX12" fmla="*/ 0 w 1012960"/>
              <a:gd name="connsiteY12" fmla="*/ 64323 h 64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2960" h="643229">
                <a:moveTo>
                  <a:pt x="0" y="64323"/>
                </a:moveTo>
                <a:cubicBezTo>
                  <a:pt x="0" y="47263"/>
                  <a:pt x="6777" y="30903"/>
                  <a:pt x="18840" y="18840"/>
                </a:cubicBezTo>
                <a:cubicBezTo>
                  <a:pt x="30903" y="6777"/>
                  <a:pt x="47264" y="0"/>
                  <a:pt x="64323" y="0"/>
                </a:cubicBezTo>
                <a:lnTo>
                  <a:pt x="948637" y="0"/>
                </a:lnTo>
                <a:cubicBezTo>
                  <a:pt x="965697" y="0"/>
                  <a:pt x="982057" y="6777"/>
                  <a:pt x="994120" y="18840"/>
                </a:cubicBezTo>
                <a:cubicBezTo>
                  <a:pt x="1006183" y="30903"/>
                  <a:pt x="1012960" y="47264"/>
                  <a:pt x="1012960" y="64323"/>
                </a:cubicBezTo>
                <a:lnTo>
                  <a:pt x="1012960" y="578906"/>
                </a:lnTo>
                <a:cubicBezTo>
                  <a:pt x="1012960" y="595966"/>
                  <a:pt x="1006183" y="612326"/>
                  <a:pt x="994120" y="624389"/>
                </a:cubicBezTo>
                <a:cubicBezTo>
                  <a:pt x="982057" y="636452"/>
                  <a:pt x="965696" y="643229"/>
                  <a:pt x="948637" y="643229"/>
                </a:cubicBezTo>
                <a:lnTo>
                  <a:pt x="64323" y="643229"/>
                </a:lnTo>
                <a:cubicBezTo>
                  <a:pt x="47263" y="643229"/>
                  <a:pt x="30903" y="636452"/>
                  <a:pt x="18840" y="624389"/>
                </a:cubicBezTo>
                <a:cubicBezTo>
                  <a:pt x="6777" y="612326"/>
                  <a:pt x="0" y="595965"/>
                  <a:pt x="0" y="578906"/>
                </a:cubicBezTo>
                <a:lnTo>
                  <a:pt x="0" y="64323"/>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79800" tIns="79800" rIns="79800" bIns="79800" spcCol="1270" anchor="ctr"/>
          <a:lstStyle/>
          <a:p>
            <a:pPr marL="0" marR="0" lvl="0" indent="0" algn="ctr" defTabSz="711200" rtl="0" eaLnBrk="1" fontAlgn="base"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rPr>
              <a:t>其他</a:t>
            </a:r>
            <a:endParaRPr kumimoji="0" lang="zh-CN" altLang="en-US" sz="1200" b="1" i="0" u="none" strike="noStrike" kern="1200" cap="none" spc="0" normalizeH="0" baseline="0" noProof="0" dirty="0">
              <a:ln>
                <a:noFill/>
              </a:ln>
              <a:solidFill>
                <a:schemeClr val="dk1">
                  <a:hueOff val="0"/>
                  <a:satOff val="0"/>
                  <a:lumOff val="0"/>
                  <a:alphaOff val="0"/>
                </a:schemeClr>
              </a:solidFill>
              <a:effectLst/>
              <a:uLnTx/>
              <a:uFillTx/>
              <a:latin typeface="+mn-lt"/>
              <a:ea typeface="+mn-ea"/>
              <a:cs typeface="+mn-cs"/>
              <a:sym typeface="+mn-ea"/>
            </a:endParaRPr>
          </a:p>
        </p:txBody>
      </p:sp>
      <p:sp>
        <p:nvSpPr>
          <p:cNvPr id="12" name="任意多边形 11"/>
          <p:cNvSpPr/>
          <p:nvPr/>
        </p:nvSpPr>
        <p:spPr>
          <a:xfrm rot="16200000">
            <a:off x="-1089819" y="4868069"/>
            <a:ext cx="2663825" cy="217488"/>
          </a:xfrm>
          <a:custGeom>
            <a:avLst/>
            <a:gdLst>
              <a:gd name="connsiteX0" fmla="*/ 0 w 3169919"/>
              <a:gd name="connsiteY0" fmla="*/ 0 h 217355"/>
              <a:gd name="connsiteX1" fmla="*/ 3169919 w 3169919"/>
              <a:gd name="connsiteY1" fmla="*/ 0 h 217355"/>
              <a:gd name="connsiteX2" fmla="*/ 3169919 w 3169919"/>
              <a:gd name="connsiteY2" fmla="*/ 217355 h 217355"/>
              <a:gd name="connsiteX3" fmla="*/ 0 w 3169919"/>
              <a:gd name="connsiteY3" fmla="*/ 217355 h 217355"/>
              <a:gd name="connsiteX4" fmla="*/ 0 w 3169919"/>
              <a:gd name="connsiteY4" fmla="*/ 0 h 21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17355">
                <a:moveTo>
                  <a:pt x="0" y="0"/>
                </a:moveTo>
                <a:lnTo>
                  <a:pt x="3169919" y="0"/>
                </a:lnTo>
                <a:lnTo>
                  <a:pt x="3169919" y="217355"/>
                </a:lnTo>
                <a:lnTo>
                  <a:pt x="0" y="2173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0" rIns="191697" bIns="0" spcCol="1270"/>
          <a:lstStyle/>
          <a:p>
            <a:pPr marL="0" marR="0" lvl="0" indent="0" algn="r" defTabSz="622300" rtl="0" eaLnBrk="0" fontAlgn="base" latinLnBrk="0" hangingPunct="0">
              <a:lnSpc>
                <a:spcPct val="100000"/>
              </a:lnSpc>
              <a:spcBef>
                <a:spcPts val="600"/>
              </a:spcBef>
              <a:spcAft>
                <a:spcPct val="35000"/>
              </a:spcAft>
              <a:buClrTx/>
              <a:buSzTx/>
              <a:buFontTx/>
              <a:buNone/>
              <a:defRPr/>
            </a:pPr>
            <a:endParaRPr kumimoji="0" lang="zh-CN" altLang="en-US" sz="1400" b="1" i="0" u="none" strike="noStrike" kern="1200" cap="none" spc="0" normalizeH="0" baseline="0" noProof="0">
              <a:ln>
                <a:noFill/>
              </a:ln>
              <a:solidFill>
                <a:schemeClr val="tx1">
                  <a:hueOff val="0"/>
                  <a:satOff val="0"/>
                  <a:lumOff val="0"/>
                  <a:alphaOff val="0"/>
                </a:schemeClr>
              </a:solidFill>
              <a:effectLst/>
              <a:uLnTx/>
              <a:uFillTx/>
              <a:latin typeface="Times New Roman" panose="02020603050405020304" pitchFamily="18" charset="0"/>
              <a:ea typeface="+mn-ea"/>
              <a:cs typeface="Times New Roman" panose="02020603050405020304" pitchFamily="18" charset="0"/>
            </a:endParaRPr>
          </a:p>
        </p:txBody>
      </p:sp>
      <p:sp>
        <p:nvSpPr>
          <p:cNvPr id="13" name="任意多边形 12"/>
          <p:cNvSpPr/>
          <p:nvPr/>
        </p:nvSpPr>
        <p:spPr>
          <a:xfrm>
            <a:off x="350838" y="3644900"/>
            <a:ext cx="1082675" cy="2663825"/>
          </a:xfrm>
          <a:custGeom>
            <a:avLst/>
            <a:gdLst>
              <a:gd name="connsiteX0" fmla="*/ 0 w 1082662"/>
              <a:gd name="connsiteY0" fmla="*/ 0 h 3169919"/>
              <a:gd name="connsiteX1" fmla="*/ 1082662 w 1082662"/>
              <a:gd name="connsiteY1" fmla="*/ 0 h 3169919"/>
              <a:gd name="connsiteX2" fmla="*/ 1082662 w 1082662"/>
              <a:gd name="connsiteY2" fmla="*/ 3169919 h 3169919"/>
              <a:gd name="connsiteX3" fmla="*/ 0 w 1082662"/>
              <a:gd name="connsiteY3" fmla="*/ 3169919 h 3169919"/>
              <a:gd name="connsiteX4" fmla="*/ 0 w 1082662"/>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62" h="3169919">
                <a:moveTo>
                  <a:pt x="0" y="0"/>
                </a:moveTo>
                <a:lnTo>
                  <a:pt x="1082662" y="0"/>
                </a:lnTo>
                <a:lnTo>
                  <a:pt x="1082662" y="3169919"/>
                </a:lnTo>
                <a:lnTo>
                  <a:pt x="0" y="3169919"/>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99568" tIns="191696" rIns="99568" bIns="99568" spcCol="1270"/>
          <a:lstStyle/>
          <a:p>
            <a:pPr marL="114300" marR="0" lvl="1" indent="-114300" algn="l" defTabSz="622300" rtl="0" eaLnBrk="0" fontAlgn="base" latinLnBrk="0" hangingPunct="0">
              <a:lnSpc>
                <a:spcPct val="100000"/>
              </a:lnSpc>
              <a:spcBef>
                <a:spcPts val="600"/>
              </a:spcBef>
              <a:spcAft>
                <a:spcPct val="15000"/>
              </a:spcAft>
              <a:buClrTx/>
              <a:buSzTx/>
              <a:buFontTx/>
              <a:buChar char="•"/>
              <a:defRPr/>
            </a:pPr>
            <a:r>
              <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60</a:t>
            </a: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余年</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a:p>
            <a:pPr marL="114300" marR="0" lvl="1" indent="-114300" algn="l" defTabSz="622300" rtl="0" eaLnBrk="0" fontAlgn="base" latinLnBrk="0" hangingPunct="0">
              <a:lnSpc>
                <a:spcPct val="100000"/>
              </a:lnSpc>
              <a:spcBef>
                <a:spcPts val="60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通过百吨、千吨、万吨级示范</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a:p>
            <a:pPr marL="114300" marR="0" lvl="1" indent="-114300" algn="l" defTabSz="622300" rtl="0" eaLnBrk="0" fontAlgn="base" latinLnBrk="0" hangingPunct="0">
              <a:lnSpc>
                <a:spcPct val="100000"/>
              </a:lnSpc>
              <a:spcBef>
                <a:spcPts val="60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电力、石化等高耗水行业</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15" name="任意多边形 14"/>
          <p:cNvSpPr/>
          <p:nvPr/>
        </p:nvSpPr>
        <p:spPr>
          <a:xfrm rot="16200000">
            <a:off x="483394" y="4868069"/>
            <a:ext cx="2663825" cy="217488"/>
          </a:xfrm>
          <a:custGeom>
            <a:avLst/>
            <a:gdLst>
              <a:gd name="connsiteX0" fmla="*/ 0 w 3169919"/>
              <a:gd name="connsiteY0" fmla="*/ 0 h 217355"/>
              <a:gd name="connsiteX1" fmla="*/ 3169919 w 3169919"/>
              <a:gd name="connsiteY1" fmla="*/ 0 h 217355"/>
              <a:gd name="connsiteX2" fmla="*/ 3169919 w 3169919"/>
              <a:gd name="connsiteY2" fmla="*/ 217355 h 217355"/>
              <a:gd name="connsiteX3" fmla="*/ 0 w 3169919"/>
              <a:gd name="connsiteY3" fmla="*/ 217355 h 217355"/>
              <a:gd name="connsiteX4" fmla="*/ 0 w 3169919"/>
              <a:gd name="connsiteY4" fmla="*/ 0 h 21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17355">
                <a:moveTo>
                  <a:pt x="0" y="0"/>
                </a:moveTo>
                <a:lnTo>
                  <a:pt x="3169919" y="0"/>
                </a:lnTo>
                <a:lnTo>
                  <a:pt x="3169919" y="217355"/>
                </a:lnTo>
                <a:lnTo>
                  <a:pt x="0" y="2173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0" rIns="191697" bIns="-1" spcCol="1270"/>
          <a:lstStyle/>
          <a:p>
            <a:pPr marL="0" marR="0" lvl="0" indent="0" algn="r" defTabSz="622300" rtl="0" eaLnBrk="0" fontAlgn="base" latinLnBrk="0" hangingPunct="0">
              <a:lnSpc>
                <a:spcPct val="100000"/>
              </a:lnSpc>
              <a:spcBef>
                <a:spcPts val="600"/>
              </a:spcBef>
              <a:spcAft>
                <a:spcPct val="35000"/>
              </a:spcAft>
              <a:buClrTx/>
              <a:buSzTx/>
              <a:buFontTx/>
              <a:buNone/>
              <a:defRPr/>
            </a:pPr>
            <a:endParaRPr kumimoji="0" lang="zh-CN" altLang="en-US" sz="1400" b="1" i="0" u="none" strike="noStrike" kern="1200" cap="none" spc="0" normalizeH="0" baseline="0" noProof="0">
              <a:ln>
                <a:noFill/>
              </a:ln>
              <a:solidFill>
                <a:schemeClr val="tx1">
                  <a:hueOff val="0"/>
                  <a:satOff val="0"/>
                  <a:lumOff val="0"/>
                  <a:alphaOff val="0"/>
                </a:schemeClr>
              </a:solidFill>
              <a:effectLst/>
              <a:uLnTx/>
              <a:uFillTx/>
              <a:latin typeface="Times New Roman" panose="02020603050405020304" pitchFamily="18" charset="0"/>
              <a:ea typeface="+mn-ea"/>
              <a:cs typeface="Times New Roman" panose="02020603050405020304" pitchFamily="18" charset="0"/>
            </a:endParaRPr>
          </a:p>
        </p:txBody>
      </p:sp>
      <p:sp>
        <p:nvSpPr>
          <p:cNvPr id="16" name="任意多边形 15"/>
          <p:cNvSpPr/>
          <p:nvPr/>
        </p:nvSpPr>
        <p:spPr>
          <a:xfrm>
            <a:off x="1565275" y="3644900"/>
            <a:ext cx="1082675" cy="2663825"/>
          </a:xfrm>
          <a:custGeom>
            <a:avLst/>
            <a:gdLst>
              <a:gd name="connsiteX0" fmla="*/ 0 w 1082662"/>
              <a:gd name="connsiteY0" fmla="*/ 0 h 3169919"/>
              <a:gd name="connsiteX1" fmla="*/ 1082662 w 1082662"/>
              <a:gd name="connsiteY1" fmla="*/ 0 h 3169919"/>
              <a:gd name="connsiteX2" fmla="*/ 1082662 w 1082662"/>
              <a:gd name="connsiteY2" fmla="*/ 3169919 h 3169919"/>
              <a:gd name="connsiteX3" fmla="*/ 0 w 1082662"/>
              <a:gd name="connsiteY3" fmla="*/ 3169919 h 3169919"/>
              <a:gd name="connsiteX4" fmla="*/ 0 w 1082662"/>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62" h="3169919">
                <a:moveTo>
                  <a:pt x="0" y="0"/>
                </a:moveTo>
                <a:lnTo>
                  <a:pt x="1082662" y="0"/>
                </a:lnTo>
                <a:lnTo>
                  <a:pt x="1082662" y="3169919"/>
                </a:lnTo>
                <a:lnTo>
                  <a:pt x="0" y="3169919"/>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99568" tIns="191696" rIns="99568" bIns="99568" spcCol="1270"/>
          <a:lstStyle/>
          <a:p>
            <a:pPr marL="114300" marR="0" lvl="1" indent="-114300" algn="l" defTabSz="622300" rtl="0" eaLnBrk="0" fontAlgn="base" latinLnBrk="0" hangingPunct="0">
              <a:lnSpc>
                <a:spcPct val="100000"/>
              </a:lnSpc>
              <a:spcBef>
                <a:spcPts val="60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逐步掌握主要技经指标、主设备选型等关键技术</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a:p>
            <a:pPr marL="114300" marR="0" lvl="1" indent="-114300" algn="l" defTabSz="622300" rtl="0" eaLnBrk="0" fontAlgn="base" latinLnBrk="0" hangingPunct="0">
              <a:lnSpc>
                <a:spcPct val="100000"/>
              </a:lnSpc>
              <a:spcBef>
                <a:spcPts val="60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沿海发电厂</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18" name="任意多边形 17"/>
          <p:cNvSpPr/>
          <p:nvPr/>
        </p:nvSpPr>
        <p:spPr>
          <a:xfrm rot="16200000">
            <a:off x="2058194" y="4868069"/>
            <a:ext cx="2663825" cy="217488"/>
          </a:xfrm>
          <a:custGeom>
            <a:avLst/>
            <a:gdLst>
              <a:gd name="connsiteX0" fmla="*/ 0 w 3169919"/>
              <a:gd name="connsiteY0" fmla="*/ 0 h 217355"/>
              <a:gd name="connsiteX1" fmla="*/ 3169919 w 3169919"/>
              <a:gd name="connsiteY1" fmla="*/ 0 h 217355"/>
              <a:gd name="connsiteX2" fmla="*/ 3169919 w 3169919"/>
              <a:gd name="connsiteY2" fmla="*/ 217355 h 217355"/>
              <a:gd name="connsiteX3" fmla="*/ 0 w 3169919"/>
              <a:gd name="connsiteY3" fmla="*/ 217355 h 217355"/>
              <a:gd name="connsiteX4" fmla="*/ 0 w 3169919"/>
              <a:gd name="connsiteY4" fmla="*/ 0 h 21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17355">
                <a:moveTo>
                  <a:pt x="0" y="0"/>
                </a:moveTo>
                <a:lnTo>
                  <a:pt x="3169919" y="0"/>
                </a:lnTo>
                <a:lnTo>
                  <a:pt x="3169919" y="217355"/>
                </a:lnTo>
                <a:lnTo>
                  <a:pt x="0" y="2173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0" rIns="191697" bIns="0" spcCol="1270"/>
          <a:lstStyle/>
          <a:p>
            <a:pPr marL="0" marR="0" lvl="0" indent="0" algn="r" defTabSz="622300" rtl="0" eaLnBrk="0" fontAlgn="base" latinLnBrk="0" hangingPunct="0">
              <a:lnSpc>
                <a:spcPct val="100000"/>
              </a:lnSpc>
              <a:spcBef>
                <a:spcPts val="600"/>
              </a:spcBef>
              <a:spcAft>
                <a:spcPct val="35000"/>
              </a:spcAft>
              <a:buClrTx/>
              <a:buSzTx/>
              <a:buFontTx/>
              <a:buNone/>
              <a:defRPr/>
            </a:pPr>
            <a:endParaRPr kumimoji="0" lang="zh-CN" altLang="en-US" sz="1400" b="1" i="0" u="none" strike="noStrike" kern="1200" cap="none" spc="0" normalizeH="0" baseline="0" noProof="0">
              <a:ln>
                <a:noFill/>
              </a:ln>
              <a:solidFill>
                <a:schemeClr val="tx1">
                  <a:hueOff val="0"/>
                  <a:satOff val="0"/>
                  <a:lumOff val="0"/>
                  <a:alphaOff val="0"/>
                </a:schemeClr>
              </a:solidFill>
              <a:effectLst/>
              <a:uLnTx/>
              <a:uFillTx/>
              <a:latin typeface="Times New Roman" panose="02020603050405020304" pitchFamily="18" charset="0"/>
              <a:ea typeface="+mn-ea"/>
              <a:cs typeface="Times New Roman" panose="02020603050405020304" pitchFamily="18" charset="0"/>
            </a:endParaRPr>
          </a:p>
        </p:txBody>
      </p:sp>
      <p:sp>
        <p:nvSpPr>
          <p:cNvPr id="19" name="任意多边形 18"/>
          <p:cNvSpPr/>
          <p:nvPr/>
        </p:nvSpPr>
        <p:spPr>
          <a:xfrm>
            <a:off x="2841625" y="3644900"/>
            <a:ext cx="1082675" cy="2663825"/>
          </a:xfrm>
          <a:custGeom>
            <a:avLst/>
            <a:gdLst>
              <a:gd name="connsiteX0" fmla="*/ 0 w 1082662"/>
              <a:gd name="connsiteY0" fmla="*/ 0 h 3169919"/>
              <a:gd name="connsiteX1" fmla="*/ 1082662 w 1082662"/>
              <a:gd name="connsiteY1" fmla="*/ 0 h 3169919"/>
              <a:gd name="connsiteX2" fmla="*/ 1082662 w 1082662"/>
              <a:gd name="connsiteY2" fmla="*/ 3169919 h 3169919"/>
              <a:gd name="connsiteX3" fmla="*/ 0 w 1082662"/>
              <a:gd name="connsiteY3" fmla="*/ 3169919 h 3169919"/>
              <a:gd name="connsiteX4" fmla="*/ 0 w 1082662"/>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62" h="3169919">
                <a:moveTo>
                  <a:pt x="0" y="0"/>
                </a:moveTo>
                <a:lnTo>
                  <a:pt x="1082662" y="0"/>
                </a:lnTo>
                <a:lnTo>
                  <a:pt x="1082662" y="3169919"/>
                </a:lnTo>
                <a:lnTo>
                  <a:pt x="0" y="3169919"/>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99568" tIns="191696" rIns="99568" bIns="99568" spcCol="1270"/>
          <a:lstStyle/>
          <a:p>
            <a:pPr marL="114300" marR="0" lvl="1" indent="-114300" algn="l" defTabSz="622300" rtl="0" eaLnBrk="0" fontAlgn="base" latinLnBrk="0" hangingPunct="0">
              <a:lnSpc>
                <a:spcPct val="100000"/>
              </a:lnSpc>
              <a:spcBef>
                <a:spcPts val="60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冲厕</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21" name="任意多边形 20"/>
          <p:cNvSpPr/>
          <p:nvPr/>
        </p:nvSpPr>
        <p:spPr>
          <a:xfrm rot="16200000">
            <a:off x="3632994" y="4868069"/>
            <a:ext cx="2663825" cy="217488"/>
          </a:xfrm>
          <a:custGeom>
            <a:avLst/>
            <a:gdLst>
              <a:gd name="connsiteX0" fmla="*/ 0 w 3169919"/>
              <a:gd name="connsiteY0" fmla="*/ 0 h 217355"/>
              <a:gd name="connsiteX1" fmla="*/ 3169919 w 3169919"/>
              <a:gd name="connsiteY1" fmla="*/ 0 h 217355"/>
              <a:gd name="connsiteX2" fmla="*/ 3169919 w 3169919"/>
              <a:gd name="connsiteY2" fmla="*/ 217355 h 217355"/>
              <a:gd name="connsiteX3" fmla="*/ 0 w 3169919"/>
              <a:gd name="connsiteY3" fmla="*/ 217355 h 217355"/>
              <a:gd name="connsiteX4" fmla="*/ 0 w 3169919"/>
              <a:gd name="connsiteY4" fmla="*/ 0 h 21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217355">
                <a:moveTo>
                  <a:pt x="0" y="0"/>
                </a:moveTo>
                <a:lnTo>
                  <a:pt x="3169919" y="0"/>
                </a:lnTo>
                <a:lnTo>
                  <a:pt x="3169919" y="217355"/>
                </a:lnTo>
                <a:lnTo>
                  <a:pt x="0" y="2173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1" rIns="191697" bIns="0" spcCol="1270"/>
          <a:lstStyle/>
          <a:p>
            <a:pPr marL="0" marR="0" lvl="0" indent="0" algn="r" defTabSz="622300" rtl="0" eaLnBrk="0" fontAlgn="base" latinLnBrk="0" hangingPunct="0">
              <a:lnSpc>
                <a:spcPct val="100000"/>
              </a:lnSpc>
              <a:spcBef>
                <a:spcPts val="600"/>
              </a:spcBef>
              <a:spcAft>
                <a:spcPct val="35000"/>
              </a:spcAft>
              <a:buClrTx/>
              <a:buSzTx/>
              <a:buFontTx/>
              <a:buNone/>
              <a:defRPr/>
            </a:pPr>
            <a:endParaRPr kumimoji="0" lang="zh-CN" altLang="en-US" sz="1400" b="1" i="0" u="none" strike="noStrike" kern="1200" cap="none" spc="0" normalizeH="0" baseline="0" noProof="0" dirty="0">
              <a:ln>
                <a:noFill/>
              </a:ln>
              <a:solidFill>
                <a:schemeClr val="tx1">
                  <a:hueOff val="0"/>
                  <a:satOff val="0"/>
                  <a:lumOff val="0"/>
                  <a:alphaOff val="0"/>
                </a:schemeClr>
              </a:solidFill>
              <a:effectLst/>
              <a:uLnTx/>
              <a:uFillTx/>
              <a:latin typeface="Times New Roman" panose="02020603050405020304" pitchFamily="18" charset="0"/>
              <a:ea typeface="+mn-ea"/>
              <a:cs typeface="Times New Roman" panose="02020603050405020304" pitchFamily="18" charset="0"/>
            </a:endParaRPr>
          </a:p>
        </p:txBody>
      </p:sp>
      <p:sp>
        <p:nvSpPr>
          <p:cNvPr id="22" name="任意多边形 21"/>
          <p:cNvSpPr/>
          <p:nvPr/>
        </p:nvSpPr>
        <p:spPr>
          <a:xfrm>
            <a:off x="4067175" y="3644900"/>
            <a:ext cx="1082675" cy="2663825"/>
          </a:xfrm>
          <a:custGeom>
            <a:avLst/>
            <a:gdLst>
              <a:gd name="connsiteX0" fmla="*/ 0 w 1082662"/>
              <a:gd name="connsiteY0" fmla="*/ 0 h 3169919"/>
              <a:gd name="connsiteX1" fmla="*/ 1082662 w 1082662"/>
              <a:gd name="connsiteY1" fmla="*/ 0 h 3169919"/>
              <a:gd name="connsiteX2" fmla="*/ 1082662 w 1082662"/>
              <a:gd name="connsiteY2" fmla="*/ 3169919 h 3169919"/>
              <a:gd name="connsiteX3" fmla="*/ 0 w 1082662"/>
              <a:gd name="connsiteY3" fmla="*/ 3169919 h 3169919"/>
              <a:gd name="connsiteX4" fmla="*/ 0 w 1082662"/>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2662" h="3169919">
                <a:moveTo>
                  <a:pt x="0" y="0"/>
                </a:moveTo>
                <a:lnTo>
                  <a:pt x="1082662" y="0"/>
                </a:lnTo>
                <a:lnTo>
                  <a:pt x="1082662" y="3169919"/>
                </a:lnTo>
                <a:lnTo>
                  <a:pt x="0" y="3169919"/>
                </a:lnTo>
                <a:lnTo>
                  <a:pt x="0" y="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99568" tIns="191696" rIns="99568" bIns="99568" spcCol="1270"/>
          <a:lstStyle/>
          <a:p>
            <a:pPr marL="114300" marR="0" lvl="1" indent="-114300" algn="l" defTabSz="622300" rtl="0" eaLnBrk="0" fontAlgn="base" latinLnBrk="0" hangingPunct="0">
              <a:lnSpc>
                <a:spcPct val="100000"/>
              </a:lnSpc>
              <a:spcBef>
                <a:spcPts val="60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摸索阶段</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25" name="任意多边形 24"/>
          <p:cNvSpPr/>
          <p:nvPr/>
        </p:nvSpPr>
        <p:spPr>
          <a:xfrm rot="16200000">
            <a:off x="5195888" y="5605463"/>
            <a:ext cx="3170238" cy="455613"/>
          </a:xfrm>
          <a:custGeom>
            <a:avLst/>
            <a:gdLst>
              <a:gd name="connsiteX0" fmla="*/ 0 w 3169919"/>
              <a:gd name="connsiteY0" fmla="*/ 0 h 455456"/>
              <a:gd name="connsiteX1" fmla="*/ 3169919 w 3169919"/>
              <a:gd name="connsiteY1" fmla="*/ 0 h 455456"/>
              <a:gd name="connsiteX2" fmla="*/ 3169919 w 3169919"/>
              <a:gd name="connsiteY2" fmla="*/ 455456 h 455456"/>
              <a:gd name="connsiteX3" fmla="*/ 0 w 3169919"/>
              <a:gd name="connsiteY3" fmla="*/ 455456 h 455456"/>
              <a:gd name="connsiteX4" fmla="*/ 0 w 3169919"/>
              <a:gd name="connsiteY4" fmla="*/ 0 h 45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455456">
                <a:moveTo>
                  <a:pt x="0" y="0"/>
                </a:moveTo>
                <a:lnTo>
                  <a:pt x="3169919" y="0"/>
                </a:lnTo>
                <a:lnTo>
                  <a:pt x="3169919" y="455456"/>
                </a:lnTo>
                <a:lnTo>
                  <a:pt x="0" y="4554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0" rIns="401688" bIns="-1" spcCol="1270"/>
          <a:lstStyle/>
          <a:p>
            <a:pPr marL="0" marR="0" lvl="0" indent="0" algn="r" defTabSz="622300" rtl="0" eaLnBrk="0" fontAlgn="base" latinLnBrk="0" hangingPunct="0">
              <a:lnSpc>
                <a:spcPct val="90000"/>
              </a:lnSpc>
              <a:spcBef>
                <a:spcPct val="0"/>
              </a:spcBef>
              <a:spcAft>
                <a:spcPct val="35000"/>
              </a:spcAft>
              <a:buClrTx/>
              <a:buSzTx/>
              <a:buFontTx/>
              <a:buNone/>
              <a:defRPr/>
            </a:pPr>
            <a:endParaRPr kumimoji="0" lang="zh-CN" altLang="en-US" sz="1400" b="1" i="0" u="none" strike="noStrike" kern="1200" cap="none" spc="0" normalizeH="0" baseline="0" noProof="0" dirty="0">
              <a:ln>
                <a:noFill/>
              </a:ln>
              <a:solidFill>
                <a:schemeClr val="tx1">
                  <a:hueOff val="0"/>
                  <a:satOff val="0"/>
                  <a:lumOff val="0"/>
                  <a:alphaOff val="0"/>
                </a:schemeClr>
              </a:solidFill>
              <a:effectLst/>
              <a:uLnTx/>
              <a:uFillTx/>
              <a:latin typeface="Times New Roman" panose="02020603050405020304" pitchFamily="18" charset="0"/>
              <a:ea typeface="+mn-ea"/>
              <a:cs typeface="Times New Roman" panose="02020603050405020304" pitchFamily="18" charset="0"/>
            </a:endParaRPr>
          </a:p>
        </p:txBody>
      </p:sp>
      <p:sp>
        <p:nvSpPr>
          <p:cNvPr id="26" name="任意多边形 25"/>
          <p:cNvSpPr/>
          <p:nvPr/>
        </p:nvSpPr>
        <p:spPr>
          <a:xfrm>
            <a:off x="5292725" y="3643313"/>
            <a:ext cx="1087438" cy="2665413"/>
          </a:xfrm>
          <a:custGeom>
            <a:avLst/>
            <a:gdLst>
              <a:gd name="connsiteX0" fmla="*/ 0 w 2268658"/>
              <a:gd name="connsiteY0" fmla="*/ 0 h 3169919"/>
              <a:gd name="connsiteX1" fmla="*/ 2268658 w 2268658"/>
              <a:gd name="connsiteY1" fmla="*/ 0 h 3169919"/>
              <a:gd name="connsiteX2" fmla="*/ 2268658 w 2268658"/>
              <a:gd name="connsiteY2" fmla="*/ 3169919 h 3169919"/>
              <a:gd name="connsiteX3" fmla="*/ 0 w 2268658"/>
              <a:gd name="connsiteY3" fmla="*/ 3169919 h 3169919"/>
              <a:gd name="connsiteX4" fmla="*/ 0 w 226865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8" h="3169919">
                <a:moveTo>
                  <a:pt x="0" y="0"/>
                </a:moveTo>
                <a:lnTo>
                  <a:pt x="2268658" y="0"/>
                </a:lnTo>
                <a:lnTo>
                  <a:pt x="2268658" y="3169919"/>
                </a:lnTo>
                <a:lnTo>
                  <a:pt x="0" y="3169919"/>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68" tIns="401688" rIns="99568" bIns="99568" spcCol="1270"/>
          <a:lstStyle/>
          <a:p>
            <a:pPr marL="114300" marR="0" lvl="1" indent="-114300" algn="l" defTabSz="622300" rtl="0" eaLnBrk="0" fontAlgn="base" latinLnBrk="0" hangingPunct="0">
              <a:lnSpc>
                <a:spcPct val="90000"/>
              </a:lnSpc>
              <a:spcBef>
                <a:spcPct val="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曹妃甸</a:t>
            </a:r>
            <a:r>
              <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5</a:t>
            </a: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万</a:t>
            </a:r>
            <a:r>
              <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m</a:t>
            </a:r>
            <a:r>
              <a:rPr kumimoji="0" lang="en-US" altLang="zh-CN" sz="1400" b="1" i="0" u="none" strike="noStrike" kern="1200" cap="none" spc="0" normalizeH="0" baseline="3000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3</a:t>
            </a:r>
            <a:r>
              <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/d</a:t>
            </a: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海淡厂由杭州水处理中心设计</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a:p>
            <a:pPr marL="114300" marR="0" lvl="1" indent="-114300" algn="l" defTabSz="622300" rtl="0" eaLnBrk="0" fontAlgn="base" latinLnBrk="0" hangingPunct="0">
              <a:lnSpc>
                <a:spcPct val="90000"/>
              </a:lnSpc>
              <a:spcBef>
                <a:spcPct val="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国产膜组器在六横</a:t>
            </a:r>
            <a:r>
              <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1</a:t>
            </a: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万</a:t>
            </a:r>
            <a:r>
              <a:rPr kumimoji="0" lang="en-US" altLang="zh-CN" sz="1400" b="1" i="0" u="none" strike="noStrike" kern="1200" cap="none" spc="0" normalizeH="0" baseline="3000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m3/d</a:t>
            </a: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单机上示范应用</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a:p>
            <a:pPr marL="114300" marR="0" lvl="1" indent="-114300" algn="l" defTabSz="622300" rtl="0" eaLnBrk="0" fontAlgn="base" latinLnBrk="0" hangingPunct="0">
              <a:lnSpc>
                <a:spcPct val="90000"/>
              </a:lnSpc>
              <a:spcBef>
                <a:spcPct val="0"/>
              </a:spcBef>
              <a:spcAft>
                <a:spcPct val="15000"/>
              </a:spcAft>
              <a:buClrTx/>
              <a:buSzTx/>
              <a:buFontTx/>
              <a:buChar char="•"/>
              <a:defRPr/>
            </a:pPr>
            <a:r>
              <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28" name="任意多边形 27"/>
          <p:cNvSpPr/>
          <p:nvPr/>
        </p:nvSpPr>
        <p:spPr>
          <a:xfrm rot="16200000">
            <a:off x="6912769" y="4866481"/>
            <a:ext cx="2665413" cy="219075"/>
          </a:xfrm>
          <a:custGeom>
            <a:avLst/>
            <a:gdLst>
              <a:gd name="connsiteX0" fmla="*/ 0 w 3169919"/>
              <a:gd name="connsiteY0" fmla="*/ 0 h 455456"/>
              <a:gd name="connsiteX1" fmla="*/ 3169919 w 3169919"/>
              <a:gd name="connsiteY1" fmla="*/ 0 h 455456"/>
              <a:gd name="connsiteX2" fmla="*/ 3169919 w 3169919"/>
              <a:gd name="connsiteY2" fmla="*/ 455456 h 455456"/>
              <a:gd name="connsiteX3" fmla="*/ 0 w 3169919"/>
              <a:gd name="connsiteY3" fmla="*/ 455456 h 455456"/>
              <a:gd name="connsiteX4" fmla="*/ 0 w 3169919"/>
              <a:gd name="connsiteY4" fmla="*/ 0 h 45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455456">
                <a:moveTo>
                  <a:pt x="0" y="0"/>
                </a:moveTo>
                <a:lnTo>
                  <a:pt x="3169919" y="0"/>
                </a:lnTo>
                <a:lnTo>
                  <a:pt x="3169919" y="455456"/>
                </a:lnTo>
                <a:lnTo>
                  <a:pt x="0" y="4554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 tIns="0" rIns="401688" bIns="-1" spcCol="1270"/>
          <a:lstStyle/>
          <a:p>
            <a:pPr marL="0" marR="0" lvl="0" indent="0" algn="r" defTabSz="622300" rtl="0" eaLnBrk="0" fontAlgn="base" latinLnBrk="0" hangingPunct="0">
              <a:lnSpc>
                <a:spcPct val="90000"/>
              </a:lnSpc>
              <a:spcBef>
                <a:spcPct val="0"/>
              </a:spcBef>
              <a:spcAft>
                <a:spcPct val="35000"/>
              </a:spcAft>
              <a:buClrTx/>
              <a:buSzTx/>
              <a:buFontTx/>
              <a:buNone/>
              <a:defRPr/>
            </a:pPr>
            <a:endParaRPr kumimoji="0" lang="zh-CN" altLang="en-US" sz="1400" b="1" i="0" u="none" strike="noStrike" kern="1200" cap="none" spc="0" normalizeH="0" baseline="0" noProof="0" dirty="0">
              <a:ln>
                <a:noFill/>
              </a:ln>
              <a:solidFill>
                <a:schemeClr val="tx1">
                  <a:hueOff val="0"/>
                  <a:satOff val="0"/>
                  <a:lumOff val="0"/>
                  <a:alphaOff val="0"/>
                </a:schemeClr>
              </a:solidFill>
              <a:effectLst/>
              <a:uLnTx/>
              <a:uFillTx/>
              <a:latin typeface="Times New Roman" panose="02020603050405020304" pitchFamily="18" charset="0"/>
              <a:ea typeface="+mn-ea"/>
              <a:cs typeface="Times New Roman" panose="02020603050405020304" pitchFamily="18" charset="0"/>
            </a:endParaRPr>
          </a:p>
        </p:txBody>
      </p:sp>
      <p:sp>
        <p:nvSpPr>
          <p:cNvPr id="29" name="任意多边形 28"/>
          <p:cNvSpPr/>
          <p:nvPr/>
        </p:nvSpPr>
        <p:spPr>
          <a:xfrm>
            <a:off x="6516688" y="3643313"/>
            <a:ext cx="1089025" cy="2665413"/>
          </a:xfrm>
          <a:custGeom>
            <a:avLst/>
            <a:gdLst>
              <a:gd name="connsiteX0" fmla="*/ 0 w 2268658"/>
              <a:gd name="connsiteY0" fmla="*/ 0 h 3169919"/>
              <a:gd name="connsiteX1" fmla="*/ 2268658 w 2268658"/>
              <a:gd name="connsiteY1" fmla="*/ 0 h 3169919"/>
              <a:gd name="connsiteX2" fmla="*/ 2268658 w 2268658"/>
              <a:gd name="connsiteY2" fmla="*/ 3169919 h 3169919"/>
              <a:gd name="connsiteX3" fmla="*/ 0 w 2268658"/>
              <a:gd name="connsiteY3" fmla="*/ 3169919 h 3169919"/>
              <a:gd name="connsiteX4" fmla="*/ 0 w 226865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8" h="3169919">
                <a:moveTo>
                  <a:pt x="0" y="0"/>
                </a:moveTo>
                <a:lnTo>
                  <a:pt x="2268658" y="0"/>
                </a:lnTo>
                <a:lnTo>
                  <a:pt x="2268658" y="3169919"/>
                </a:lnTo>
                <a:lnTo>
                  <a:pt x="0" y="3169919"/>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68" tIns="401688" rIns="99568" bIns="99568" spcCol="1270"/>
          <a:lstStyle/>
          <a:p>
            <a:pPr marL="114300" marR="0" lvl="1" indent="-114300" algn="l" defTabSz="622300" rtl="0" eaLnBrk="0" fontAlgn="base" latinLnBrk="0" hangingPunct="0">
              <a:lnSpc>
                <a:spcPct val="90000"/>
              </a:lnSpc>
              <a:spcBef>
                <a:spcPct val="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黄骅二期</a:t>
            </a:r>
            <a:r>
              <a:rPr kumimoji="0" lang="en-US" altLang="zh-CN" sz="1400" b="1" i="0" u="none" strike="noStrike" kern="1200" cap="none" spc="0" normalizeH="0" baseline="3000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12500m3/d</a:t>
            </a: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低温多效蒸馏装置（自主产权、自行设计）</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p:txBody>
      </p:sp>
      <p:sp>
        <p:nvSpPr>
          <p:cNvPr id="56" name="任意多边形 55"/>
          <p:cNvSpPr/>
          <p:nvPr/>
        </p:nvSpPr>
        <p:spPr>
          <a:xfrm>
            <a:off x="7740650" y="3643313"/>
            <a:ext cx="1089025" cy="2665413"/>
          </a:xfrm>
          <a:custGeom>
            <a:avLst/>
            <a:gdLst>
              <a:gd name="connsiteX0" fmla="*/ 0 w 2268658"/>
              <a:gd name="connsiteY0" fmla="*/ 0 h 3169919"/>
              <a:gd name="connsiteX1" fmla="*/ 2268658 w 2268658"/>
              <a:gd name="connsiteY1" fmla="*/ 0 h 3169919"/>
              <a:gd name="connsiteX2" fmla="*/ 2268658 w 2268658"/>
              <a:gd name="connsiteY2" fmla="*/ 3169919 h 3169919"/>
              <a:gd name="connsiteX3" fmla="*/ 0 w 2268658"/>
              <a:gd name="connsiteY3" fmla="*/ 3169919 h 3169919"/>
              <a:gd name="connsiteX4" fmla="*/ 0 w 226865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8" h="3169919">
                <a:moveTo>
                  <a:pt x="0" y="0"/>
                </a:moveTo>
                <a:lnTo>
                  <a:pt x="2268658" y="0"/>
                </a:lnTo>
                <a:lnTo>
                  <a:pt x="2268658" y="3169919"/>
                </a:lnTo>
                <a:lnTo>
                  <a:pt x="0" y="3169919"/>
                </a:lnTo>
                <a:lnTo>
                  <a:pt x="0" y="0"/>
                </a:ln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9568" tIns="401688" rIns="99568" bIns="99568" spcCol="1270"/>
          <a:lstStyle/>
          <a:p>
            <a:pPr marL="114300" marR="0" lvl="1" indent="-114300" algn="l" defTabSz="622300" rtl="0" eaLnBrk="0" fontAlgn="base" latinLnBrk="0" hangingPunct="0">
              <a:lnSpc>
                <a:spcPct val="90000"/>
              </a:lnSpc>
              <a:spcBef>
                <a:spcPct val="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膜蒸馏</a:t>
            </a:r>
            <a:endPar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a:p>
            <a:pPr marL="114300" marR="0" lvl="1" indent="-114300" algn="l" defTabSz="622300" rtl="0" eaLnBrk="0" fontAlgn="base" latinLnBrk="0" hangingPunct="0">
              <a:lnSpc>
                <a:spcPct val="90000"/>
              </a:lnSpc>
              <a:spcBef>
                <a:spcPct val="0"/>
              </a:spcBef>
              <a:spcAft>
                <a:spcPct val="15000"/>
              </a:spcAft>
              <a:buClrTx/>
              <a:buSzTx/>
              <a:buFontTx/>
              <a:buChar char="•"/>
              <a:defRPr/>
            </a:pPr>
            <a:r>
              <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电渗析</a:t>
            </a:r>
            <a:endPar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a:p>
            <a:pPr marL="114300" marR="0" lvl="1" indent="-114300" algn="l" defTabSz="622300" rtl="0" eaLnBrk="0" fontAlgn="base" latinLnBrk="0" hangingPunct="0">
              <a:lnSpc>
                <a:spcPct val="90000"/>
              </a:lnSpc>
              <a:spcBef>
                <a:spcPct val="0"/>
              </a:spcBef>
              <a:spcAft>
                <a:spcPct val="15000"/>
              </a:spcAft>
              <a:buClrTx/>
              <a:buSzTx/>
              <a:buFontTx/>
              <a:buChar char="•"/>
              <a:defRPr/>
            </a:pPr>
            <a:r>
              <a:rPr kumimoji="0" lang="en-US" altLang="zh-CN"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rPr>
              <a:t>……</a:t>
            </a:r>
            <a:endParaRPr kumimoji="0" lang="zh-CN" altLang="en-US" sz="14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sym typeface="+mn-e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任意多边形 4"/>
          <p:cNvSpPr/>
          <p:nvPr>
            <p:custDataLst>
              <p:tags r:id="rId1"/>
            </p:custDataLst>
          </p:nvPr>
        </p:nvSpPr>
        <p:spPr>
          <a:xfrm>
            <a:off x="584200" y="2274888"/>
            <a:ext cx="1952625" cy="2019300"/>
          </a:xfrm>
          <a:custGeom>
            <a:avLst/>
            <a:gdLst>
              <a:gd name="connsiteX0" fmla="*/ 882816 w 1765632"/>
              <a:gd name="connsiteY0" fmla="*/ 0 h 1765632"/>
              <a:gd name="connsiteX1" fmla="*/ 1765632 w 1765632"/>
              <a:gd name="connsiteY1" fmla="*/ 882816 h 1765632"/>
              <a:gd name="connsiteX2" fmla="*/ 882816 w 1765632"/>
              <a:gd name="connsiteY2" fmla="*/ 1765632 h 1765632"/>
              <a:gd name="connsiteX3" fmla="*/ 0 w 1765632"/>
              <a:gd name="connsiteY3" fmla="*/ 882816 h 1765632"/>
            </a:gdLst>
            <a:ahLst/>
            <a:cxnLst>
              <a:cxn ang="0">
                <a:pos x="connsiteX0" y="connsiteY0"/>
              </a:cxn>
              <a:cxn ang="0">
                <a:pos x="connsiteX1" y="connsiteY1"/>
              </a:cxn>
              <a:cxn ang="0">
                <a:pos x="connsiteX2" y="connsiteY2"/>
              </a:cxn>
              <a:cxn ang="0">
                <a:pos x="connsiteX3" y="connsiteY3"/>
              </a:cxn>
            </a:cxnLst>
            <a:rect l="l" t="t" r="r" b="b"/>
            <a:pathLst>
              <a:path w="1765632" h="1765632">
                <a:moveTo>
                  <a:pt x="882816" y="0"/>
                </a:moveTo>
                <a:lnTo>
                  <a:pt x="1765632" y="882816"/>
                </a:lnTo>
                <a:lnTo>
                  <a:pt x="882816" y="1765632"/>
                </a:lnTo>
                <a:lnTo>
                  <a:pt x="0" y="882816"/>
                </a:lnTo>
                <a:close/>
              </a:path>
            </a:pathLst>
          </a:custGeom>
          <a:gradFill>
            <a:gsLst>
              <a:gs pos="0">
                <a:srgbClr val="BAF4FC"/>
              </a:gs>
              <a:gs pos="33000">
                <a:srgbClr val="00AAC9"/>
              </a:gs>
              <a:gs pos="100000">
                <a:srgbClr val="014F8C"/>
              </a:gs>
            </a:gsLst>
            <a:lin ang="5400000" scaled="0"/>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anchor="ctr">
            <a:normAutofit/>
          </a:bodyPr>
          <a:p>
            <a:pPr algn="ctr" fontAlgn="base">
              <a:lnSpc>
                <a:spcPct val="110000"/>
              </a:lnSpc>
              <a:buFontTx/>
              <a:buNone/>
              <a:defRPr/>
            </a:pPr>
            <a:r>
              <a:rPr lang="zh-CN" altLang="zh-CN" sz="1500" b="1" strike="noStrike" noProof="1">
                <a:solidFill>
                  <a:srgbClr val="FFFFFF"/>
                </a:solidFill>
                <a:latin typeface="微软雅黑" panose="020B0503020204020204" pitchFamily="34" charset="-122"/>
                <a:ea typeface="微软雅黑" panose="020B0503020204020204" pitchFamily="34" charset="-122"/>
              </a:rPr>
              <a:t>1.</a:t>
            </a:r>
            <a:r>
              <a:rPr lang="zh-CN" altLang="en-US" sz="1500" b="1" strike="noStrike" noProof="1">
                <a:solidFill>
                  <a:srgbClr val="FFFFFF"/>
                </a:solidFill>
                <a:latin typeface="微软雅黑" panose="020B0503020204020204" pitchFamily="34" charset="-122"/>
                <a:ea typeface="微软雅黑" panose="020B0503020204020204" pitchFamily="34" charset="-122"/>
              </a:rPr>
              <a:t>行业服务</a:t>
            </a:r>
            <a:endParaRPr lang="zh-CN" altLang="zh-CN" sz="1500" b="1" strike="noStrike" noProof="1">
              <a:solidFill>
                <a:srgbClr val="FFFFFF"/>
              </a:solidFill>
              <a:latin typeface="微软雅黑" panose="020B0503020204020204" pitchFamily="34" charset="-122"/>
              <a:ea typeface="微软雅黑" panose="020B0503020204020204" pitchFamily="34" charset="-122"/>
            </a:endParaRPr>
          </a:p>
        </p:txBody>
      </p:sp>
      <p:sp>
        <p:nvSpPr>
          <p:cNvPr id="6" name="任意多边形 5"/>
          <p:cNvSpPr/>
          <p:nvPr>
            <p:custDataLst>
              <p:tags r:id="rId2"/>
            </p:custDataLst>
          </p:nvPr>
        </p:nvSpPr>
        <p:spPr>
          <a:xfrm>
            <a:off x="2586038" y="2274888"/>
            <a:ext cx="1951038" cy="2019300"/>
          </a:xfrm>
          <a:custGeom>
            <a:avLst/>
            <a:gdLst>
              <a:gd name="connsiteX0" fmla="*/ 882816 w 1765632"/>
              <a:gd name="connsiteY0" fmla="*/ 0 h 1765632"/>
              <a:gd name="connsiteX1" fmla="*/ 1765632 w 1765632"/>
              <a:gd name="connsiteY1" fmla="*/ 882816 h 1765632"/>
              <a:gd name="connsiteX2" fmla="*/ 882816 w 1765632"/>
              <a:gd name="connsiteY2" fmla="*/ 1765632 h 1765632"/>
              <a:gd name="connsiteX3" fmla="*/ 0 w 1765632"/>
              <a:gd name="connsiteY3" fmla="*/ 882816 h 1765632"/>
            </a:gdLst>
            <a:ahLst/>
            <a:cxnLst>
              <a:cxn ang="0">
                <a:pos x="connsiteX0" y="connsiteY0"/>
              </a:cxn>
              <a:cxn ang="0">
                <a:pos x="connsiteX1" y="connsiteY1"/>
              </a:cxn>
              <a:cxn ang="0">
                <a:pos x="connsiteX2" y="connsiteY2"/>
              </a:cxn>
              <a:cxn ang="0">
                <a:pos x="connsiteX3" y="connsiteY3"/>
              </a:cxn>
            </a:cxnLst>
            <a:rect l="l" t="t" r="r" b="b"/>
            <a:pathLst>
              <a:path w="1765632" h="1765632">
                <a:moveTo>
                  <a:pt x="882816" y="0"/>
                </a:moveTo>
                <a:lnTo>
                  <a:pt x="1765632" y="882816"/>
                </a:lnTo>
                <a:lnTo>
                  <a:pt x="882816" y="1765632"/>
                </a:lnTo>
                <a:lnTo>
                  <a:pt x="0" y="882816"/>
                </a:lnTo>
                <a:close/>
              </a:path>
            </a:pathLst>
          </a:custGeom>
          <a:gradFill>
            <a:gsLst>
              <a:gs pos="0">
                <a:srgbClr val="BAF4FC"/>
              </a:gs>
              <a:gs pos="33000">
                <a:srgbClr val="00AAC9"/>
              </a:gs>
              <a:gs pos="100000">
                <a:srgbClr val="014F8C"/>
              </a:gs>
            </a:gsLst>
            <a:lin ang="5400000" scaled="0"/>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rmAutofit/>
          </a:bodyPr>
          <a:p>
            <a:pPr lvl="0" algn="ctr" fontAlgn="base">
              <a:lnSpc>
                <a:spcPct val="110000"/>
              </a:lnSpc>
              <a:buFontTx/>
              <a:defRPr/>
            </a:pPr>
            <a:r>
              <a:rPr lang="zh-CN" altLang="zh-CN" sz="1500" b="1" strike="noStrike" noProof="1">
                <a:solidFill>
                  <a:srgbClr val="FFFFFF"/>
                </a:solidFill>
                <a:latin typeface="微软雅黑" panose="020B0503020204020204" pitchFamily="34" charset="-122"/>
                <a:ea typeface="微软雅黑" panose="020B0503020204020204" pitchFamily="34" charset="-122"/>
                <a:sym typeface="+mn-ea"/>
              </a:rPr>
              <a:t>3.国际合作</a:t>
            </a:r>
            <a:endParaRPr lang="zh-CN" altLang="zh-CN" sz="1500" b="1" strike="noStrike" noProof="1">
              <a:solidFill>
                <a:srgbClr val="FFFFFF"/>
              </a:solidFill>
              <a:latin typeface="微软雅黑" panose="020B0503020204020204" pitchFamily="34" charset="-122"/>
              <a:ea typeface="微软雅黑" panose="020B0503020204020204" pitchFamily="34" charset="-122"/>
              <a:sym typeface="+mn-ea"/>
            </a:endParaRPr>
          </a:p>
        </p:txBody>
      </p:sp>
      <p:sp>
        <p:nvSpPr>
          <p:cNvPr id="7" name="任意多边形 6"/>
          <p:cNvSpPr/>
          <p:nvPr>
            <p:custDataLst>
              <p:tags r:id="rId3"/>
            </p:custDataLst>
          </p:nvPr>
        </p:nvSpPr>
        <p:spPr>
          <a:xfrm>
            <a:off x="4591050" y="2274888"/>
            <a:ext cx="1952625" cy="2019300"/>
          </a:xfrm>
          <a:custGeom>
            <a:avLst/>
            <a:gdLst>
              <a:gd name="connsiteX0" fmla="*/ 882816 w 1765632"/>
              <a:gd name="connsiteY0" fmla="*/ 0 h 1765632"/>
              <a:gd name="connsiteX1" fmla="*/ 1765632 w 1765632"/>
              <a:gd name="connsiteY1" fmla="*/ 882816 h 1765632"/>
              <a:gd name="connsiteX2" fmla="*/ 882816 w 1765632"/>
              <a:gd name="connsiteY2" fmla="*/ 1765632 h 1765632"/>
              <a:gd name="connsiteX3" fmla="*/ 0 w 1765632"/>
              <a:gd name="connsiteY3" fmla="*/ 882816 h 1765632"/>
            </a:gdLst>
            <a:ahLst/>
            <a:cxnLst>
              <a:cxn ang="0">
                <a:pos x="connsiteX0" y="connsiteY0"/>
              </a:cxn>
              <a:cxn ang="0">
                <a:pos x="connsiteX1" y="connsiteY1"/>
              </a:cxn>
              <a:cxn ang="0">
                <a:pos x="connsiteX2" y="connsiteY2"/>
              </a:cxn>
              <a:cxn ang="0">
                <a:pos x="connsiteX3" y="connsiteY3"/>
              </a:cxn>
            </a:cxnLst>
            <a:rect l="l" t="t" r="r" b="b"/>
            <a:pathLst>
              <a:path w="1765632" h="1765632">
                <a:moveTo>
                  <a:pt x="882816" y="0"/>
                </a:moveTo>
                <a:lnTo>
                  <a:pt x="1765632" y="882816"/>
                </a:lnTo>
                <a:lnTo>
                  <a:pt x="882816" y="1765632"/>
                </a:lnTo>
                <a:lnTo>
                  <a:pt x="0" y="882816"/>
                </a:lnTo>
                <a:close/>
              </a:path>
            </a:pathLst>
          </a:custGeom>
          <a:gradFill>
            <a:gsLst>
              <a:gs pos="0">
                <a:srgbClr val="BAF4FC"/>
              </a:gs>
              <a:gs pos="33000">
                <a:srgbClr val="00AAC9"/>
              </a:gs>
              <a:gs pos="100000">
                <a:srgbClr val="014F8C"/>
              </a:gs>
            </a:gsLst>
            <a:lin ang="5400000" scaled="0"/>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rmAutofit/>
          </a:bodyPr>
          <a:p>
            <a:pPr lvl="0" algn="ctr" fontAlgn="base">
              <a:lnSpc>
                <a:spcPct val="110000"/>
              </a:lnSpc>
              <a:buFontTx/>
              <a:defRPr/>
            </a:pPr>
            <a:r>
              <a:rPr lang="zh-CN" altLang="zh-CN" sz="1500" b="1" strike="noStrike" noProof="1">
                <a:solidFill>
                  <a:srgbClr val="FFFFFF"/>
                </a:solidFill>
                <a:latin typeface="微软雅黑" panose="020B0503020204020204" pitchFamily="34" charset="-122"/>
                <a:ea typeface="微软雅黑" panose="020B0503020204020204" pitchFamily="34" charset="-122"/>
                <a:sym typeface="+mn-ea"/>
              </a:rPr>
              <a:t>5.组织建设</a:t>
            </a:r>
            <a:endParaRPr lang="zh-CN" altLang="zh-CN" sz="1500" b="1" strike="noStrike" noProof="1">
              <a:solidFill>
                <a:srgbClr val="FFFFFF"/>
              </a:solidFill>
              <a:latin typeface="微软雅黑" panose="020B0503020204020204" pitchFamily="34" charset="-122"/>
              <a:ea typeface="微软雅黑" panose="020B0503020204020204" pitchFamily="34" charset="-122"/>
              <a:sym typeface="+mn-ea"/>
            </a:endParaRPr>
          </a:p>
        </p:txBody>
      </p:sp>
      <p:sp>
        <p:nvSpPr>
          <p:cNvPr id="8" name="任意多边形 7"/>
          <p:cNvSpPr/>
          <p:nvPr>
            <p:custDataLst>
              <p:tags r:id="rId4"/>
            </p:custDataLst>
          </p:nvPr>
        </p:nvSpPr>
        <p:spPr>
          <a:xfrm>
            <a:off x="6592888" y="2274888"/>
            <a:ext cx="1954213" cy="2019300"/>
          </a:xfrm>
          <a:custGeom>
            <a:avLst/>
            <a:gdLst>
              <a:gd name="connsiteX0" fmla="*/ 882816 w 1765632"/>
              <a:gd name="connsiteY0" fmla="*/ 0 h 1765632"/>
              <a:gd name="connsiteX1" fmla="*/ 1765632 w 1765632"/>
              <a:gd name="connsiteY1" fmla="*/ 882816 h 1765632"/>
              <a:gd name="connsiteX2" fmla="*/ 882816 w 1765632"/>
              <a:gd name="connsiteY2" fmla="*/ 1765632 h 1765632"/>
              <a:gd name="connsiteX3" fmla="*/ 0 w 1765632"/>
              <a:gd name="connsiteY3" fmla="*/ 882816 h 1765632"/>
            </a:gdLst>
            <a:ahLst/>
            <a:cxnLst>
              <a:cxn ang="0">
                <a:pos x="connsiteX0" y="connsiteY0"/>
              </a:cxn>
              <a:cxn ang="0">
                <a:pos x="connsiteX1" y="connsiteY1"/>
              </a:cxn>
              <a:cxn ang="0">
                <a:pos x="connsiteX2" y="connsiteY2"/>
              </a:cxn>
              <a:cxn ang="0">
                <a:pos x="connsiteX3" y="connsiteY3"/>
              </a:cxn>
            </a:cxnLst>
            <a:rect l="l" t="t" r="r" b="b"/>
            <a:pathLst>
              <a:path w="1765632" h="1765632">
                <a:moveTo>
                  <a:pt x="882816" y="0"/>
                </a:moveTo>
                <a:lnTo>
                  <a:pt x="1765632" y="882816"/>
                </a:lnTo>
                <a:lnTo>
                  <a:pt x="882816" y="1765632"/>
                </a:lnTo>
                <a:lnTo>
                  <a:pt x="0" y="882816"/>
                </a:lnTo>
                <a:close/>
              </a:path>
            </a:pathLst>
          </a:custGeom>
          <a:gradFill>
            <a:gsLst>
              <a:gs pos="0">
                <a:srgbClr val="BAF4FC"/>
              </a:gs>
              <a:gs pos="33000">
                <a:srgbClr val="00AAC9"/>
              </a:gs>
              <a:gs pos="100000">
                <a:srgbClr val="014F8C"/>
              </a:gs>
            </a:gsLst>
            <a:lin ang="5400000" scaled="0"/>
          </a:gradFill>
          <a:ln>
            <a:solidFill>
              <a:schemeClr val="bg1">
                <a:lumMod val="75000"/>
              </a:schemeClr>
            </a:solidFill>
          </a:ln>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rmAutofit/>
          </a:bodyPr>
          <a:p>
            <a:pPr lvl="0" algn="ctr" fontAlgn="base">
              <a:lnSpc>
                <a:spcPct val="110000"/>
              </a:lnSpc>
              <a:buFontTx/>
              <a:defRPr/>
            </a:pPr>
            <a:r>
              <a:rPr lang="zh-CN" altLang="zh-CN" sz="1500" b="1" strike="noStrike" noProof="1">
                <a:solidFill>
                  <a:schemeClr val="bg1"/>
                </a:solidFill>
                <a:latin typeface="微软雅黑" panose="020B0503020204020204" pitchFamily="34" charset="-122"/>
                <a:ea typeface="微软雅黑" panose="020B0503020204020204" pitchFamily="34" charset="-122"/>
                <a:sym typeface="+mn-ea"/>
              </a:rPr>
              <a:t>7.</a:t>
            </a:r>
            <a:r>
              <a:rPr lang="zh-CN" altLang="zh-CN" sz="1500" b="1" strike="noStrike" noProof="1" smtClean="0">
                <a:solidFill>
                  <a:schemeClr val="bg1"/>
                </a:solidFill>
                <a:latin typeface="微软雅黑" panose="020B0503020204020204" pitchFamily="34" charset="-122"/>
                <a:ea typeface="微软雅黑" panose="020B0503020204020204" pitchFamily="34" charset="-122"/>
                <a:sym typeface="+mn-ea"/>
              </a:rPr>
              <a:t>会议与展览</a:t>
            </a:r>
            <a:endParaRPr lang="zh-CN" altLang="zh-CN" sz="1500" b="1" strike="noStrike" noProof="1" smtClean="0">
              <a:solidFill>
                <a:schemeClr val="bg1"/>
              </a:solidFill>
              <a:latin typeface="微软雅黑" panose="020B0503020204020204" pitchFamily="34" charset="-122"/>
              <a:ea typeface="微软雅黑" panose="020B0503020204020204" pitchFamily="34" charset="-122"/>
              <a:sym typeface="+mn-ea"/>
            </a:endParaRPr>
          </a:p>
        </p:txBody>
      </p:sp>
      <p:sp>
        <p:nvSpPr>
          <p:cNvPr id="9" name="任意多边形 8"/>
          <p:cNvSpPr/>
          <p:nvPr>
            <p:custDataLst>
              <p:tags r:id="rId5"/>
            </p:custDataLst>
          </p:nvPr>
        </p:nvSpPr>
        <p:spPr>
          <a:xfrm>
            <a:off x="1585913" y="3341688"/>
            <a:ext cx="1954213" cy="2017713"/>
          </a:xfrm>
          <a:custGeom>
            <a:avLst/>
            <a:gdLst>
              <a:gd name="connsiteX0" fmla="*/ 882816 w 1765632"/>
              <a:gd name="connsiteY0" fmla="*/ 0 h 1765631"/>
              <a:gd name="connsiteX1" fmla="*/ 1765632 w 1765632"/>
              <a:gd name="connsiteY1" fmla="*/ 882816 h 1765631"/>
              <a:gd name="connsiteX2" fmla="*/ 882816 w 1765632"/>
              <a:gd name="connsiteY2" fmla="*/ 1765631 h 1765631"/>
              <a:gd name="connsiteX3" fmla="*/ 0 w 1765632"/>
              <a:gd name="connsiteY3" fmla="*/ 882816 h 1765631"/>
            </a:gdLst>
            <a:ahLst/>
            <a:cxnLst>
              <a:cxn ang="0">
                <a:pos x="connsiteX0" y="connsiteY0"/>
              </a:cxn>
              <a:cxn ang="0">
                <a:pos x="connsiteX1" y="connsiteY1"/>
              </a:cxn>
              <a:cxn ang="0">
                <a:pos x="connsiteX2" y="connsiteY2"/>
              </a:cxn>
              <a:cxn ang="0">
                <a:pos x="connsiteX3" y="connsiteY3"/>
              </a:cxn>
            </a:cxnLst>
            <a:rect l="l" t="t" r="r" b="b"/>
            <a:pathLst>
              <a:path w="1765632" h="1765631">
                <a:moveTo>
                  <a:pt x="882816" y="0"/>
                </a:moveTo>
                <a:lnTo>
                  <a:pt x="1765632" y="882816"/>
                </a:lnTo>
                <a:lnTo>
                  <a:pt x="882816" y="1765631"/>
                </a:lnTo>
                <a:lnTo>
                  <a:pt x="0" y="882816"/>
                </a:ln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p>
            <a:pPr algn="ctr" fontAlgn="base">
              <a:lnSpc>
                <a:spcPct val="110000"/>
              </a:lnSpc>
              <a:buFontTx/>
              <a:buNone/>
              <a:defRPr/>
            </a:pPr>
            <a:r>
              <a:rPr lang="zh-CN" altLang="zh-CN" sz="1500" b="1" strike="noStrike" noProof="1" smtClean="0">
                <a:solidFill>
                  <a:schemeClr val="tx1">
                    <a:lumMod val="65000"/>
                    <a:lumOff val="35000"/>
                  </a:schemeClr>
                </a:solidFill>
                <a:latin typeface="微软雅黑" panose="020B0503020204020204" pitchFamily="34" charset="-122"/>
                <a:ea typeface="微软雅黑" panose="020B0503020204020204" pitchFamily="34" charset="-122"/>
              </a:rPr>
              <a:t>2</a:t>
            </a:r>
            <a:r>
              <a:rPr lang="en-US" altLang="zh-CN" sz="1500" b="1" strike="noStrike" noProof="1"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500" b="1" strike="noStrike" noProof="1" smtClean="0">
                <a:solidFill>
                  <a:schemeClr val="tx1">
                    <a:lumMod val="65000"/>
                    <a:lumOff val="35000"/>
                  </a:schemeClr>
                </a:solidFill>
                <a:latin typeface="微软雅黑" panose="020B0503020204020204" pitchFamily="34" charset="-122"/>
                <a:ea typeface="微软雅黑" panose="020B0503020204020204" pitchFamily="34" charset="-122"/>
              </a:rPr>
              <a:t>研</a:t>
            </a:r>
            <a:r>
              <a:rPr lang="zh-CN" altLang="en-US" sz="1500" b="1" strike="noStrike" noProof="1">
                <a:solidFill>
                  <a:schemeClr val="tx1">
                    <a:lumMod val="65000"/>
                    <a:lumOff val="35000"/>
                  </a:schemeClr>
                </a:solidFill>
                <a:latin typeface="微软雅黑" panose="020B0503020204020204" pitchFamily="34" charset="-122"/>
                <a:ea typeface="微软雅黑" panose="020B0503020204020204" pitchFamily="34" charset="-122"/>
              </a:rPr>
              <a:t>究与咨询</a:t>
            </a:r>
            <a:endParaRPr lang="zh-CN" altLang="en-US" sz="1500" b="1" strike="noStrike"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6"/>
            </p:custDataLst>
          </p:nvPr>
        </p:nvSpPr>
        <p:spPr>
          <a:xfrm>
            <a:off x="3589338" y="3341688"/>
            <a:ext cx="1952625" cy="2017713"/>
          </a:xfrm>
          <a:custGeom>
            <a:avLst/>
            <a:gdLst>
              <a:gd name="connsiteX0" fmla="*/ 882816 w 1765632"/>
              <a:gd name="connsiteY0" fmla="*/ 0 h 1765631"/>
              <a:gd name="connsiteX1" fmla="*/ 1765632 w 1765632"/>
              <a:gd name="connsiteY1" fmla="*/ 882816 h 1765631"/>
              <a:gd name="connsiteX2" fmla="*/ 882816 w 1765632"/>
              <a:gd name="connsiteY2" fmla="*/ 1765631 h 1765631"/>
              <a:gd name="connsiteX3" fmla="*/ 0 w 1765632"/>
              <a:gd name="connsiteY3" fmla="*/ 882816 h 1765631"/>
            </a:gdLst>
            <a:ahLst/>
            <a:cxnLst>
              <a:cxn ang="0">
                <a:pos x="connsiteX0" y="connsiteY0"/>
              </a:cxn>
              <a:cxn ang="0">
                <a:pos x="connsiteX1" y="connsiteY1"/>
              </a:cxn>
              <a:cxn ang="0">
                <a:pos x="connsiteX2" y="connsiteY2"/>
              </a:cxn>
              <a:cxn ang="0">
                <a:pos x="connsiteX3" y="connsiteY3"/>
              </a:cxn>
            </a:cxnLst>
            <a:rect l="l" t="t" r="r" b="b"/>
            <a:pathLst>
              <a:path w="1765632" h="1765631">
                <a:moveTo>
                  <a:pt x="882816" y="0"/>
                </a:moveTo>
                <a:lnTo>
                  <a:pt x="1765632" y="882816"/>
                </a:lnTo>
                <a:lnTo>
                  <a:pt x="882816" y="1765631"/>
                </a:lnTo>
                <a:lnTo>
                  <a:pt x="0" y="882816"/>
                </a:ln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fontAlgn="base">
              <a:lnSpc>
                <a:spcPct val="110000"/>
              </a:lnSpc>
              <a:buFontTx/>
              <a:defRPr/>
            </a:pPr>
            <a:r>
              <a:rPr lang="zh-CN" altLang="zh-CN" sz="1500" b="1" strike="noStrike" noProof="1" smtClean="0">
                <a:solidFill>
                  <a:schemeClr val="tx1">
                    <a:lumMod val="65000"/>
                    <a:lumOff val="35000"/>
                  </a:schemeClr>
                </a:solidFill>
                <a:latin typeface="微软雅黑" panose="020B0503020204020204" pitchFamily="34" charset="-122"/>
                <a:ea typeface="微软雅黑" panose="020B0503020204020204" pitchFamily="34" charset="-122"/>
                <a:sym typeface="+mn-ea"/>
              </a:rPr>
              <a:t>4.教育培训</a:t>
            </a:r>
            <a:endParaRPr lang="zh-CN" altLang="zh-CN" sz="1500" b="1" strike="noStrike" noProof="1"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11" name="任意多边形 10"/>
          <p:cNvSpPr/>
          <p:nvPr>
            <p:custDataLst>
              <p:tags r:id="rId7"/>
            </p:custDataLst>
          </p:nvPr>
        </p:nvSpPr>
        <p:spPr>
          <a:xfrm>
            <a:off x="5591175" y="3341688"/>
            <a:ext cx="1954213" cy="2017713"/>
          </a:xfrm>
          <a:custGeom>
            <a:avLst/>
            <a:gdLst>
              <a:gd name="connsiteX0" fmla="*/ 882816 w 1765632"/>
              <a:gd name="connsiteY0" fmla="*/ 0 h 1765631"/>
              <a:gd name="connsiteX1" fmla="*/ 1765632 w 1765632"/>
              <a:gd name="connsiteY1" fmla="*/ 882816 h 1765631"/>
              <a:gd name="connsiteX2" fmla="*/ 882816 w 1765632"/>
              <a:gd name="connsiteY2" fmla="*/ 1765631 h 1765631"/>
              <a:gd name="connsiteX3" fmla="*/ 0 w 1765632"/>
              <a:gd name="connsiteY3" fmla="*/ 882816 h 1765631"/>
            </a:gdLst>
            <a:ahLst/>
            <a:cxnLst>
              <a:cxn ang="0">
                <a:pos x="connsiteX0" y="connsiteY0"/>
              </a:cxn>
              <a:cxn ang="0">
                <a:pos x="connsiteX1" y="connsiteY1"/>
              </a:cxn>
              <a:cxn ang="0">
                <a:pos x="connsiteX2" y="connsiteY2"/>
              </a:cxn>
              <a:cxn ang="0">
                <a:pos x="connsiteX3" y="connsiteY3"/>
              </a:cxn>
            </a:cxnLst>
            <a:rect l="l" t="t" r="r" b="b"/>
            <a:pathLst>
              <a:path w="1765632" h="1765631">
                <a:moveTo>
                  <a:pt x="882816" y="0"/>
                </a:moveTo>
                <a:lnTo>
                  <a:pt x="1765632" y="882816"/>
                </a:lnTo>
                <a:lnTo>
                  <a:pt x="882816" y="1765631"/>
                </a:lnTo>
                <a:lnTo>
                  <a:pt x="0" y="882816"/>
                </a:lnTo>
                <a:close/>
              </a:path>
            </a:pathLst>
          </a:cu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fontAlgn="base">
              <a:lnSpc>
                <a:spcPct val="110000"/>
              </a:lnSpc>
              <a:buFontTx/>
              <a:defRPr/>
            </a:pPr>
            <a:r>
              <a:rPr lang="zh-CN" altLang="zh-CN" sz="1500" b="1" strike="noStrike" noProof="1" smtClean="0">
                <a:solidFill>
                  <a:schemeClr val="tx1">
                    <a:lumMod val="65000"/>
                    <a:lumOff val="35000"/>
                  </a:schemeClr>
                </a:solidFill>
                <a:latin typeface="微软雅黑" panose="020B0503020204020204" pitchFamily="34" charset="-122"/>
                <a:ea typeface="微软雅黑" panose="020B0503020204020204" pitchFamily="34" charset="-122"/>
                <a:sym typeface="+mn-ea"/>
              </a:rPr>
              <a:t>6.公益活动</a:t>
            </a:r>
            <a:endParaRPr lang="zh-CN" altLang="zh-CN" sz="1500" b="1" strike="noStrike" noProof="1" smtClean="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81928" name="稻壳儿搜索【幻雨工作室】_1"/>
          <p:cNvSpPr/>
          <p:nvPr/>
        </p:nvSpPr>
        <p:spPr>
          <a:xfrm>
            <a:off x="434975" y="1039813"/>
            <a:ext cx="2422525" cy="460375"/>
          </a:xfrm>
          <a:prstGeom prst="rect">
            <a:avLst/>
          </a:prstGeom>
          <a:noFill/>
          <a:ln w="9525">
            <a:noFill/>
          </a:ln>
        </p:spPr>
        <p:txBody>
          <a:bodyPr wrap="square" anchor="ctr">
            <a:spAutoFit/>
          </a:bodyPr>
          <a:p>
            <a:r>
              <a:rPr lang="zh-CN" altLang="en-US" sz="2400" b="1" dirty="0">
                <a:solidFill>
                  <a:srgbClr val="00B0F0"/>
                </a:solidFill>
                <a:latin typeface="微软雅黑" panose="020B0503020204020204" pitchFamily="34" charset="-122"/>
                <a:ea typeface="微软雅黑" panose="020B0503020204020204" pitchFamily="34" charset="-122"/>
                <a:sym typeface="Arial" panose="020B0604020202020204"/>
              </a:rPr>
              <a:t>协会主要工作</a:t>
            </a:r>
            <a:endParaRPr lang="zh-CN" altLang="en-US" sz="2400" b="1" dirty="0">
              <a:solidFill>
                <a:srgbClr val="00B0F0"/>
              </a:solidFill>
              <a:latin typeface="微软雅黑" panose="020B0503020204020204" pitchFamily="34" charset="-122"/>
              <a:ea typeface="微软雅黑" panose="020B0503020204020204" pitchFamily="34" charset="-122"/>
              <a:sym typeface="Arial" panose="020B0604020202020204"/>
            </a:endParaRPr>
          </a:p>
        </p:txBody>
      </p:sp>
      <p:sp>
        <p:nvSpPr>
          <p:cNvPr id="49" name="稻壳儿搜索【幻雨工作室】_3"/>
          <p:cNvSpPr/>
          <p:nvPr/>
        </p:nvSpPr>
        <p:spPr>
          <a:xfrm>
            <a:off x="315913" y="1084263"/>
            <a:ext cx="58738" cy="373063"/>
          </a:xfrm>
          <a:prstGeom prst="rect">
            <a:avLst/>
          </a:prstGeom>
          <a:solidFill>
            <a:schemeClr val="bg1">
              <a:alpha val="50000"/>
            </a:schemeClr>
          </a:solidFill>
          <a:ln w="12700">
            <a:noFill/>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7" rIns="51435" bIns="25717" numCol="1" spcCol="0" rtlCol="0" fromWordArt="0" anchor="ctr" anchorCtr="0" forceAA="0" compatLnSpc="1">
            <a:noAutofit/>
          </a:bodyPr>
          <a:p>
            <a:pPr algn="ctr" fontAlgn="base"/>
            <a:endParaRPr lang="zh-CN" altLang="en-US" sz="1015" strike="noStrike" noProof="1">
              <a:solidFill>
                <a:schemeClr val="bg1"/>
              </a:solidFill>
            </a:endParaRPr>
          </a:p>
        </p:txBody>
      </p:sp>
      <p:sp>
        <p:nvSpPr>
          <p:cNvPr id="52" name="稻壳儿搜索【幻雨工作室】_4"/>
          <p:cNvSpPr/>
          <p:nvPr/>
        </p:nvSpPr>
        <p:spPr>
          <a:xfrm>
            <a:off x="0" y="1084263"/>
            <a:ext cx="255588" cy="373063"/>
          </a:xfrm>
          <a:prstGeom prst="rect">
            <a:avLst/>
          </a:prstGeom>
          <a:solidFill>
            <a:schemeClr val="bg1">
              <a:alpha val="50000"/>
            </a:schemeClr>
          </a:solidFill>
          <a:ln w="12700">
            <a:noFill/>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7" rIns="51435" bIns="25717" numCol="1" spcCol="0" rtlCol="0" fromWordArt="0" anchor="ctr" anchorCtr="0" forceAA="0" compatLnSpc="1">
            <a:noAutofit/>
          </a:bodyPr>
          <a:p>
            <a:pPr algn="ctr" fontAlgn="base"/>
            <a:endParaRPr lang="zh-CN" altLang="en-US" sz="1015" strike="noStrike" noProof="1">
              <a:solidFill>
                <a:schemeClr val="bg1"/>
              </a:solidFill>
            </a:endParaRPr>
          </a:p>
        </p:txBody>
      </p:sp>
    </p:spTree>
    <p:custDataLst>
      <p:tags r:id="rId8"/>
    </p:custData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000" fill="hold">
                                          <p:stCondLst>
                                            <p:cond delay="0"/>
                                          </p:stCondLst>
                                        </p:cTn>
                                        <p:tgtEl>
                                          <p:spTgt spid="9"/>
                                        </p:tgtEl>
                                        <p:attrNameLst>
                                          <p:attrName>style.visibility</p:attrName>
                                        </p:attrNameLst>
                                      </p:cBhvr>
                                      <p:to>
                                        <p:strVal val="visible"/>
                                      </p:to>
                                    </p:set>
                                    <p:animEffect transition="in" filter="diamond(in)">
                                      <p:cBhvr>
                                        <p:cTn id="11" dur="1000"/>
                                        <p:tgtEl>
                                          <p:spTgt spid="9"/>
                                        </p:tgtEl>
                                      </p:cBhvr>
                                    </p:animEffect>
                                  </p:childTnLst>
                                </p:cTn>
                              </p:par>
                            </p:childTnLst>
                          </p:cTn>
                        </p:par>
                        <p:par>
                          <p:cTn id="12" fill="hold">
                            <p:stCondLst>
                              <p:cond delay="2000"/>
                            </p:stCondLst>
                            <p:childTnLst>
                              <p:par>
                                <p:cTn id="13" presetID="8" presetClass="entr" presetSubtype="16" fill="hold" grpId="0" nodeType="afterEffect">
                                  <p:stCondLst>
                                    <p:cond delay="0"/>
                                  </p:stCondLst>
                                  <p:childTnLst>
                                    <p:set>
                                      <p:cBhvr>
                                        <p:cTn id="14" dur="1000" fill="hold">
                                          <p:stCondLst>
                                            <p:cond delay="0"/>
                                          </p:stCondLst>
                                        </p:cTn>
                                        <p:tgtEl>
                                          <p:spTgt spid="6"/>
                                        </p:tgtEl>
                                        <p:attrNameLst>
                                          <p:attrName>style.visibility</p:attrName>
                                        </p:attrNameLst>
                                      </p:cBhvr>
                                      <p:to>
                                        <p:strVal val="visible"/>
                                      </p:to>
                                    </p:set>
                                    <p:animEffect transition="in" filter="diamond(in)">
                                      <p:cBhvr>
                                        <p:cTn id="15" dur="1000"/>
                                        <p:tgtEl>
                                          <p:spTgt spid="6"/>
                                        </p:tgtEl>
                                      </p:cBhvr>
                                    </p:animEffect>
                                  </p:childTnLst>
                                </p:cTn>
                              </p:par>
                            </p:childTnLst>
                          </p:cTn>
                        </p:par>
                        <p:par>
                          <p:cTn id="16" fill="hold">
                            <p:stCondLst>
                              <p:cond delay="3000"/>
                            </p:stCondLst>
                            <p:childTnLst>
                              <p:par>
                                <p:cTn id="17" presetID="8" presetClass="entr" presetSubtype="16" fill="hold" grpId="0" nodeType="afterEffect">
                                  <p:stCondLst>
                                    <p:cond delay="0"/>
                                  </p:stCondLst>
                                  <p:childTnLst>
                                    <p:set>
                                      <p:cBhvr>
                                        <p:cTn id="18" dur="1000" fill="hold">
                                          <p:stCondLst>
                                            <p:cond delay="0"/>
                                          </p:stCondLst>
                                        </p:cTn>
                                        <p:tgtEl>
                                          <p:spTgt spid="10"/>
                                        </p:tgtEl>
                                        <p:attrNameLst>
                                          <p:attrName>style.visibility</p:attrName>
                                        </p:attrNameLst>
                                      </p:cBhvr>
                                      <p:to>
                                        <p:strVal val="visible"/>
                                      </p:to>
                                    </p:set>
                                    <p:animEffect transition="in" filter="diamond(in)">
                                      <p:cBhvr>
                                        <p:cTn id="19" dur="1000"/>
                                        <p:tgtEl>
                                          <p:spTgt spid="10"/>
                                        </p:tgtEl>
                                      </p:cBhvr>
                                    </p:animEffect>
                                  </p:childTnLst>
                                </p:cTn>
                              </p:par>
                            </p:childTnLst>
                          </p:cTn>
                        </p:par>
                        <p:par>
                          <p:cTn id="20" fill="hold">
                            <p:stCondLst>
                              <p:cond delay="4000"/>
                            </p:stCondLst>
                            <p:childTnLst>
                              <p:par>
                                <p:cTn id="21" presetID="8" presetClass="entr" presetSubtype="16" fill="hold" grpId="0" nodeType="afterEffect">
                                  <p:stCondLst>
                                    <p:cond delay="0"/>
                                  </p:stCondLst>
                                  <p:childTnLst>
                                    <p:set>
                                      <p:cBhvr>
                                        <p:cTn id="22" dur="1000" fill="hold">
                                          <p:stCondLst>
                                            <p:cond delay="0"/>
                                          </p:stCondLst>
                                        </p:cTn>
                                        <p:tgtEl>
                                          <p:spTgt spid="7"/>
                                        </p:tgtEl>
                                        <p:attrNameLst>
                                          <p:attrName>style.visibility</p:attrName>
                                        </p:attrNameLst>
                                      </p:cBhvr>
                                      <p:to>
                                        <p:strVal val="visible"/>
                                      </p:to>
                                    </p:set>
                                    <p:animEffect transition="in" filter="diamond(in)">
                                      <p:cBhvr>
                                        <p:cTn id="23" dur="1000"/>
                                        <p:tgtEl>
                                          <p:spTgt spid="7"/>
                                        </p:tgtEl>
                                      </p:cBhvr>
                                    </p:animEffect>
                                  </p:childTnLst>
                                </p:cTn>
                              </p:par>
                            </p:childTnLst>
                          </p:cTn>
                        </p:par>
                        <p:par>
                          <p:cTn id="24" fill="hold">
                            <p:stCondLst>
                              <p:cond delay="5000"/>
                            </p:stCondLst>
                            <p:childTnLst>
                              <p:par>
                                <p:cTn id="25" presetID="8" presetClass="entr" presetSubtype="16" fill="hold" grpId="0" nodeType="afterEffect">
                                  <p:stCondLst>
                                    <p:cond delay="0"/>
                                  </p:stCondLst>
                                  <p:childTnLst>
                                    <p:set>
                                      <p:cBhvr>
                                        <p:cTn id="26" dur="1000" fill="hold">
                                          <p:stCondLst>
                                            <p:cond delay="0"/>
                                          </p:stCondLst>
                                        </p:cTn>
                                        <p:tgtEl>
                                          <p:spTgt spid="11"/>
                                        </p:tgtEl>
                                        <p:attrNameLst>
                                          <p:attrName>style.visibility</p:attrName>
                                        </p:attrNameLst>
                                      </p:cBhvr>
                                      <p:to>
                                        <p:strVal val="visible"/>
                                      </p:to>
                                    </p:set>
                                    <p:animEffect transition="in" filter="diamond(in)">
                                      <p:cBhvr>
                                        <p:cTn id="27" dur="1000"/>
                                        <p:tgtEl>
                                          <p:spTgt spid="11"/>
                                        </p:tgtEl>
                                      </p:cBhvr>
                                    </p:animEffect>
                                  </p:childTnLst>
                                </p:cTn>
                              </p:par>
                            </p:childTnLst>
                          </p:cTn>
                        </p:par>
                        <p:par>
                          <p:cTn id="28" fill="hold">
                            <p:stCondLst>
                              <p:cond delay="6000"/>
                            </p:stCondLst>
                            <p:childTnLst>
                              <p:par>
                                <p:cTn id="29" presetID="8" presetClass="entr" presetSubtype="16" fill="hold" grpId="0" nodeType="afterEffect">
                                  <p:stCondLst>
                                    <p:cond delay="0"/>
                                  </p:stCondLst>
                                  <p:childTnLst>
                                    <p:set>
                                      <p:cBhvr>
                                        <p:cTn id="30" dur="1000" fill="hold">
                                          <p:stCondLst>
                                            <p:cond delay="0"/>
                                          </p:stCondLst>
                                        </p:cTn>
                                        <p:tgtEl>
                                          <p:spTgt spid="8"/>
                                        </p:tgtEl>
                                        <p:attrNameLst>
                                          <p:attrName>style.visibility</p:attrName>
                                        </p:attrNameLst>
                                      </p:cBhvr>
                                      <p:to>
                                        <p:strVal val="visible"/>
                                      </p:to>
                                    </p:set>
                                    <p:animEffect transition="in" filter="diamond(in)">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6" grpId="0" bldLvl="0" animBg="1"/>
      <p:bldP spid="10" grpId="0" bldLvl="0" animBg="1"/>
      <p:bldP spid="7" grpId="0" bldLvl="0" animBg="1"/>
      <p:bldP spid="11" grpId="0" bldLvl="0" animBg="1"/>
      <p:bldP spid="8"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11112" y="2687638"/>
            <a:ext cx="5195887" cy="2330450"/>
            <a:chOff x="-22" y="3846"/>
            <a:chExt cx="10910" cy="4892"/>
          </a:xfrm>
        </p:grpSpPr>
        <p:sp>
          <p:nvSpPr>
            <p:cNvPr id="14" name="任意多边形 13"/>
            <p:cNvSpPr/>
            <p:nvPr>
              <p:custDataLst>
                <p:tags r:id="rId1"/>
              </p:custDataLst>
            </p:nvPr>
          </p:nvSpPr>
          <p:spPr>
            <a:xfrm>
              <a:off x="-22" y="3846"/>
              <a:ext cx="10910" cy="4892"/>
            </a:xfrm>
            <a:custGeom>
              <a:avLst/>
              <a:gdLst>
                <a:gd name="connsiteX0" fmla="*/ 0 w 6738335"/>
                <a:gd name="connsiteY0" fmla="*/ 0 h 2160000"/>
                <a:gd name="connsiteX1" fmla="*/ 6738335 w 6738335"/>
                <a:gd name="connsiteY1" fmla="*/ 0 h 2160000"/>
                <a:gd name="connsiteX2" fmla="*/ 4578335 w 6738335"/>
                <a:gd name="connsiteY2" fmla="*/ 2160000 h 2160000"/>
                <a:gd name="connsiteX3" fmla="*/ 0 w 6738335"/>
                <a:gd name="connsiteY3" fmla="*/ 2160000 h 2160000"/>
                <a:gd name="connsiteX4" fmla="*/ 0 w 6738335"/>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8335" h="2160000">
                  <a:moveTo>
                    <a:pt x="0" y="0"/>
                  </a:moveTo>
                  <a:lnTo>
                    <a:pt x="6738335" y="0"/>
                  </a:lnTo>
                  <a:lnTo>
                    <a:pt x="4578335" y="2160000"/>
                  </a:lnTo>
                  <a:lnTo>
                    <a:pt x="0" y="2160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4" name="文本框 3"/>
            <p:cNvSpPr txBox="1"/>
            <p:nvPr>
              <p:custDataLst>
                <p:tags r:id="rId2"/>
              </p:custDataLst>
            </p:nvPr>
          </p:nvSpPr>
          <p:spPr>
            <a:xfrm>
              <a:off x="240" y="4203"/>
              <a:ext cx="8088" cy="4205"/>
            </a:xfrm>
            <a:prstGeom prst="rect">
              <a:avLst/>
            </a:prstGeom>
            <a:noFill/>
          </p:spPr>
          <p:txBody>
            <a:bodyPr wrap="square" lIns="54000" tIns="35100" rIns="54000" bIns="35100" rtlCol="0" anchor="t" anchorCtr="0">
              <a:normAutofit fontScale="50000"/>
            </a:bodyPr>
            <a:lstStyle/>
            <a:p>
              <a:pPr indent="457200" algn="just">
                <a:lnSpc>
                  <a:spcPct val="150000"/>
                </a:lnSpc>
                <a:defRPr/>
              </a:pPr>
              <a:r>
                <a:rPr lang="zh-CN" altLang="en-US" sz="2400" noProof="1" dirty="0" smtClean="0">
                  <a:solidFill>
                    <a:schemeClr val="bg1"/>
                  </a:solidFill>
                  <a:latin typeface="微软雅黑" panose="020B0503020204020204" pitchFamily="34" charset="-122"/>
                  <a:ea typeface="微软雅黑" panose="020B0503020204020204" pitchFamily="34" charset="-122"/>
                  <a:cs typeface="+mn-cs"/>
                  <a:sym typeface="+mn-ea"/>
                </a:rPr>
                <a:t>为系统总结</a:t>
              </a:r>
              <a:r>
                <a:rPr lang="zh-CN" altLang="zh-CN" sz="2400" noProof="1" dirty="0" smtClean="0">
                  <a:solidFill>
                    <a:schemeClr val="bg1"/>
                  </a:solidFill>
                  <a:latin typeface="微软雅黑" panose="020B0503020204020204" pitchFamily="34" charset="-122"/>
                  <a:ea typeface="微软雅黑" panose="020B0503020204020204" pitchFamily="34" charset="-122"/>
                  <a:cs typeface="+mn-cs"/>
                  <a:sym typeface="+mn-ea"/>
                </a:rPr>
                <a:t>“</a:t>
              </a:r>
              <a:r>
                <a:rPr lang="zh-CN" altLang="en-US" sz="2400" noProof="1" dirty="0" smtClean="0">
                  <a:solidFill>
                    <a:schemeClr val="bg1"/>
                  </a:solidFill>
                  <a:latin typeface="微软雅黑" panose="020B0503020204020204" pitchFamily="34" charset="-122"/>
                  <a:ea typeface="微软雅黑" panose="020B0503020204020204" pitchFamily="34" charset="-122"/>
                  <a:cs typeface="+mn-cs"/>
                  <a:sym typeface="+mn-ea"/>
                </a:rPr>
                <a:t>十二五</a:t>
              </a:r>
              <a:r>
                <a:rPr lang="zh-CN" altLang="zh-CN" sz="2400" noProof="1" dirty="0" smtClean="0">
                  <a:solidFill>
                    <a:schemeClr val="bg1"/>
                  </a:solidFill>
                  <a:latin typeface="微软雅黑" panose="020B0503020204020204" pitchFamily="34" charset="-122"/>
                  <a:ea typeface="微软雅黑" panose="020B0503020204020204" pitchFamily="34" charset="-122"/>
                  <a:cs typeface="+mn-cs"/>
                  <a:sym typeface="+mn-ea"/>
                </a:rPr>
                <a:t>”</a:t>
              </a:r>
              <a:r>
                <a:rPr lang="zh-CN" altLang="en-US" sz="2400" noProof="1" dirty="0" smtClean="0">
                  <a:solidFill>
                    <a:schemeClr val="bg1"/>
                  </a:solidFill>
                  <a:latin typeface="微软雅黑" panose="020B0503020204020204" pitchFamily="34" charset="-122"/>
                  <a:ea typeface="微软雅黑" panose="020B0503020204020204" pitchFamily="34" charset="-122"/>
                  <a:cs typeface="+mn-cs"/>
                  <a:sym typeface="+mn-ea"/>
                </a:rPr>
                <a:t>以来我国推进工业节水的工作进展和主要成效，引导工业节水产业快速发展，进一步提升工业用水效率，</a:t>
              </a:r>
              <a:r>
                <a:rPr lang="zh-CN" altLang="en-US" sz="2400" b="1" noProof="1" dirty="0" smtClean="0">
                  <a:solidFill>
                    <a:schemeClr val="bg1"/>
                  </a:solidFill>
                  <a:latin typeface="微软雅黑" panose="020B0503020204020204" pitchFamily="34" charset="-122"/>
                  <a:ea typeface="微软雅黑" panose="020B0503020204020204" pitchFamily="34" charset="-122"/>
                  <a:cs typeface="+mn-cs"/>
                  <a:sym typeface="+mn-ea"/>
                </a:rPr>
                <a:t>受工信部委托，</a:t>
              </a:r>
              <a:r>
                <a:rPr lang="zh-CN" altLang="en-US" sz="2400" noProof="1" dirty="0" smtClean="0">
                  <a:solidFill>
                    <a:schemeClr val="bg1"/>
                  </a:solidFill>
                  <a:latin typeface="微软雅黑" panose="020B0503020204020204" pitchFamily="34" charset="-122"/>
                  <a:ea typeface="微软雅黑" panose="020B0503020204020204" pitchFamily="34" charset="-122"/>
                  <a:cs typeface="+mn-cs"/>
                  <a:sym typeface="+mn-ea"/>
                </a:rPr>
                <a:t>分会与中国赛迪工业和信息化研究院共同编写本报告，</a:t>
              </a:r>
              <a:r>
                <a:rPr lang="zh-CN" altLang="zh-CN" sz="2400" noProof="1" dirty="0" smtClean="0">
                  <a:solidFill>
                    <a:schemeClr val="bg1"/>
                  </a:solidFill>
                  <a:latin typeface="微软雅黑" panose="020B0503020204020204" pitchFamily="34" charset="-122"/>
                  <a:ea typeface="微软雅黑" panose="020B0503020204020204" pitchFamily="34" charset="-122"/>
                  <a:cs typeface="+mn-cs"/>
                  <a:sym typeface="+mn-ea"/>
                </a:rPr>
                <a:t>报告以宏观层面的</a:t>
              </a:r>
              <a:r>
                <a:rPr lang="zh-CN" altLang="zh-CN" sz="2400" b="1" noProof="1" dirty="0" smtClean="0">
                  <a:solidFill>
                    <a:schemeClr val="bg1"/>
                  </a:solidFill>
                  <a:latin typeface="微软雅黑" panose="020B0503020204020204" pitchFamily="34" charset="-122"/>
                  <a:ea typeface="微软雅黑" panose="020B0503020204020204" pitchFamily="34" charset="-122"/>
                  <a:cs typeface="+mn-cs"/>
                  <a:sym typeface="+mn-ea"/>
                </a:rPr>
                <a:t>工业节水管理和政策措施</a:t>
              </a:r>
              <a:r>
                <a:rPr lang="zh-CN" altLang="zh-CN" sz="2400" noProof="1" dirty="0" smtClean="0">
                  <a:solidFill>
                    <a:schemeClr val="bg1"/>
                  </a:solidFill>
                  <a:latin typeface="微软雅黑" panose="020B0503020204020204" pitchFamily="34" charset="-122"/>
                  <a:ea typeface="微软雅黑" panose="020B0503020204020204" pitchFamily="34" charset="-122"/>
                  <a:cs typeface="+mn-cs"/>
                  <a:sym typeface="+mn-ea"/>
                </a:rPr>
                <a:t>为主，兼顾微观层面的</a:t>
              </a:r>
              <a:r>
                <a:rPr lang="zh-CN" altLang="zh-CN" sz="2400" b="1" noProof="1" dirty="0" smtClean="0">
                  <a:solidFill>
                    <a:schemeClr val="bg1"/>
                  </a:solidFill>
                  <a:latin typeface="微软雅黑" panose="020B0503020204020204" pitchFamily="34" charset="-122"/>
                  <a:ea typeface="微软雅黑" panose="020B0503020204020204" pitchFamily="34" charset="-122"/>
                  <a:cs typeface="+mn-cs"/>
                  <a:sym typeface="+mn-ea"/>
                </a:rPr>
                <a:t>工业节水技术装备</a:t>
              </a:r>
              <a:r>
                <a:rPr lang="zh-CN" altLang="zh-CN" sz="2400" noProof="1" dirty="0" smtClean="0">
                  <a:solidFill>
                    <a:schemeClr val="bg1"/>
                  </a:solidFill>
                  <a:latin typeface="微软雅黑" panose="020B0503020204020204" pitchFamily="34" charset="-122"/>
                  <a:ea typeface="微软雅黑" panose="020B0503020204020204" pitchFamily="34" charset="-122"/>
                  <a:cs typeface="+mn-cs"/>
                  <a:sym typeface="+mn-ea"/>
                </a:rPr>
                <a:t>，突出对</a:t>
              </a:r>
              <a:r>
                <a:rPr lang="zh-CN" altLang="zh-CN" sz="2400" b="1" noProof="1" dirty="0" smtClean="0">
                  <a:solidFill>
                    <a:schemeClr val="bg1"/>
                  </a:solidFill>
                  <a:latin typeface="微软雅黑" panose="020B0503020204020204" pitchFamily="34" charset="-122"/>
                  <a:ea typeface="微软雅黑" panose="020B0503020204020204" pitchFamily="34" charset="-122"/>
                  <a:cs typeface="+mn-cs"/>
                  <a:sym typeface="+mn-ea"/>
                </a:rPr>
                <a:t>工业节水产业发展</a:t>
              </a:r>
              <a:r>
                <a:rPr lang="zh-CN" altLang="zh-CN" sz="2400" noProof="1" dirty="0" smtClean="0">
                  <a:solidFill>
                    <a:schemeClr val="bg1"/>
                  </a:solidFill>
                  <a:latin typeface="微软雅黑" panose="020B0503020204020204" pitchFamily="34" charset="-122"/>
                  <a:ea typeface="微软雅黑" panose="020B0503020204020204" pitchFamily="34" charset="-122"/>
                  <a:cs typeface="+mn-cs"/>
                  <a:sym typeface="+mn-ea"/>
                </a:rPr>
                <a:t>的引领。</a:t>
              </a:r>
              <a:endParaRPr lang="zh-CN" altLang="en-US" sz="2400" noProof="1" dirty="0" smtClean="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3671888" y="2687638"/>
            <a:ext cx="5461000" cy="2330450"/>
            <a:chOff x="7710" y="3845"/>
            <a:chExt cx="11468" cy="4892"/>
          </a:xfrm>
        </p:grpSpPr>
        <p:sp>
          <p:nvSpPr>
            <p:cNvPr id="13" name="任意多边形 12"/>
            <p:cNvSpPr/>
            <p:nvPr>
              <p:custDataLst>
                <p:tags r:id="rId3"/>
              </p:custDataLst>
            </p:nvPr>
          </p:nvSpPr>
          <p:spPr>
            <a:xfrm>
              <a:off x="7710" y="3845"/>
              <a:ext cx="11468" cy="4892"/>
            </a:xfrm>
            <a:custGeom>
              <a:avLst/>
              <a:gdLst>
                <a:gd name="connsiteX0" fmla="*/ 2160000 w 7053638"/>
                <a:gd name="connsiteY0" fmla="*/ 0 h 2160000"/>
                <a:gd name="connsiteX1" fmla="*/ 7053638 w 7053638"/>
                <a:gd name="connsiteY1" fmla="*/ 0 h 2160000"/>
                <a:gd name="connsiteX2" fmla="*/ 7053638 w 7053638"/>
                <a:gd name="connsiteY2" fmla="*/ 2160000 h 2160000"/>
                <a:gd name="connsiteX3" fmla="*/ 0 w 7053638"/>
                <a:gd name="connsiteY3" fmla="*/ 2160000 h 2160000"/>
                <a:gd name="connsiteX4" fmla="*/ 2160000 w 7053638"/>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3638" h="2160000">
                  <a:moveTo>
                    <a:pt x="2160000" y="0"/>
                  </a:moveTo>
                  <a:lnTo>
                    <a:pt x="7053638" y="0"/>
                  </a:lnTo>
                  <a:lnTo>
                    <a:pt x="7053638" y="2160000"/>
                  </a:lnTo>
                  <a:lnTo>
                    <a:pt x="0" y="2160000"/>
                  </a:lnTo>
                  <a:lnTo>
                    <a:pt x="2160000" y="0"/>
                  </a:lnTo>
                  <a:close/>
                </a:path>
              </a:pathLst>
            </a:custGeom>
            <a:solidFill>
              <a:srgbClr val="00A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82950" name="文本框 7"/>
            <p:cNvSpPr txBox="1"/>
            <p:nvPr>
              <p:custDataLst>
                <p:tags r:id="rId4"/>
              </p:custDataLst>
            </p:nvPr>
          </p:nvSpPr>
          <p:spPr>
            <a:xfrm>
              <a:off x="10590" y="4362"/>
              <a:ext cx="8157" cy="4375"/>
            </a:xfrm>
            <a:prstGeom prst="rect">
              <a:avLst/>
            </a:prstGeom>
            <a:noFill/>
            <a:ln w="9525">
              <a:noFill/>
            </a:ln>
          </p:spPr>
          <p:txBody>
            <a:bodyPr wrap="square" lIns="54000" tIns="35100" rIns="54000" bIns="35100" anchor="t"/>
            <a:p>
              <a:pPr indent="457200" algn="just">
                <a:lnSpc>
                  <a:spcPct val="120000"/>
                </a:lnSpc>
              </a:pPr>
              <a:r>
                <a:rPr lang="en-US" altLang="zh-CN"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 《</a:t>
              </a:r>
              <a:r>
                <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中国海水淡化年度报告</a:t>
              </a:r>
              <a:r>
                <a:rPr lang="en-US" altLang="zh-CN"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a:t>
              </a:r>
              <a:r>
                <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每两年出版一册，目前</a:t>
              </a:r>
              <a:r>
                <a:rPr lang="zh-CN" altLang="en-US" sz="1200" b="1"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已出版</a:t>
              </a:r>
              <a:r>
                <a:rPr lang="en-US" altLang="zh-CN" sz="1200" b="1"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5</a:t>
              </a:r>
              <a:r>
                <a:rPr lang="zh-CN" altLang="en-US" sz="1200" b="1"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册</a:t>
              </a:r>
              <a:r>
                <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。该报告</a:t>
              </a:r>
              <a:r>
                <a:rPr lang="zh-CN" altLang="en-US" sz="1200" b="1"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权威、准确、客观</a:t>
              </a:r>
              <a:r>
                <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地描述近年来中国海水淡化与综合利用产业的相关</a:t>
              </a:r>
              <a:r>
                <a:rPr lang="zh-CN" altLang="en-US" sz="1200" b="1"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政策、市场、工程</a:t>
              </a:r>
              <a:r>
                <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等详细情况，为政府、协会会员及其他相关机构提供参考。 </a:t>
              </a:r>
              <a:endPar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endParaRPr>
            </a:p>
            <a:p>
              <a:pPr indent="457200" algn="just">
                <a:lnSpc>
                  <a:spcPct val="120000"/>
                </a:lnSpc>
              </a:pPr>
              <a:r>
                <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rPr>
                <a:t>报告将重点介绍全球海水淡化市场概览、中国海水淡化市场现状及前景、“十三五”国家及地方相关重要政策规划、重点工程及主要事件，以及海水淡化技术发展与产品专利等。</a:t>
              </a:r>
              <a:endParaRPr lang="zh-CN" altLang="en-US" sz="1200" dirty="0">
                <a:solidFill>
                  <a:schemeClr val="bg1"/>
                </a:solidFill>
                <a:latin typeface="微软雅黑" panose="020B0503020204020204" pitchFamily="34" charset="-122"/>
                <a:ea typeface="微软雅黑" panose="020B0503020204020204" pitchFamily="34" charset="-122"/>
                <a:sym typeface="Times New Roman" panose="02020603050405020304" pitchFamily="18" charset="0"/>
              </a:endParaRPr>
            </a:p>
          </p:txBody>
        </p:sp>
      </p:grpSp>
      <p:sp>
        <p:nvSpPr>
          <p:cNvPr id="45" name="文本框 44"/>
          <p:cNvSpPr txBox="1"/>
          <p:nvPr>
            <p:custDataLst>
              <p:tags r:id="rId5"/>
            </p:custDataLst>
          </p:nvPr>
        </p:nvSpPr>
        <p:spPr>
          <a:xfrm>
            <a:off x="114300" y="2071688"/>
            <a:ext cx="4448175" cy="534988"/>
          </a:xfrm>
          <a:prstGeom prst="rect">
            <a:avLst/>
          </a:prstGeom>
          <a:noFill/>
        </p:spPr>
        <p:txBody>
          <a:bodyPr wrap="square" rtlCol="0" anchor="ctr" anchorCtr="0">
            <a:normAutofit/>
          </a:bodyPr>
          <a:p>
            <a:r>
              <a:rPr lang="en-US" altLang="zh-CN" sz="18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1.1  </a:t>
            </a:r>
            <a:r>
              <a:rPr lang="zh-CN" altLang="en-US" sz="18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编写</a:t>
            </a:r>
            <a:r>
              <a:rPr lang="en-US" altLang="zh-CN" sz="18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r>
              <a:rPr lang="zh-CN" altLang="en-US" sz="18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中</a:t>
            </a:r>
            <a:r>
              <a:rPr lang="zh-CN" altLang="zh-CN" sz="18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国工业节水产业发展报告</a:t>
            </a:r>
            <a:r>
              <a:rPr lang="en-US" altLang="zh-CN" sz="18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a:t>
            </a:r>
            <a:endParaRPr lang="en-US" altLang="zh-CN" sz="18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82952" name="文本框 56"/>
          <p:cNvSpPr txBox="1"/>
          <p:nvPr>
            <p:custDataLst>
              <p:tags r:id="rId6"/>
            </p:custDataLst>
          </p:nvPr>
        </p:nvSpPr>
        <p:spPr>
          <a:xfrm>
            <a:off x="2936875" y="5113338"/>
            <a:ext cx="6196013" cy="519112"/>
          </a:xfrm>
          <a:prstGeom prst="rect">
            <a:avLst/>
          </a:prstGeom>
          <a:noFill/>
          <a:ln w="9525">
            <a:noFill/>
          </a:ln>
        </p:spPr>
        <p:txBody>
          <a:bodyPr wrap="square" anchor="ctr"/>
          <a:p>
            <a:pPr algn="r"/>
            <a:r>
              <a:rPr lang="en-US" altLang="zh-CN" sz="18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1.2  </a:t>
            </a:r>
            <a:r>
              <a:rPr lang="zh-CN" altLang="en-US" sz="18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编写</a:t>
            </a:r>
            <a:r>
              <a:rPr lang="en-US" altLang="zh-CN" sz="18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18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中国海水淡化年度报告</a:t>
            </a:r>
            <a:r>
              <a:rPr lang="en-US" altLang="zh-CN" sz="18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2016-2017 》</a:t>
            </a:r>
            <a:endParaRPr lang="en-US" altLang="zh-CN" sz="18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2953" name="组合 11"/>
          <p:cNvGrpSpPr/>
          <p:nvPr/>
        </p:nvGrpSpPr>
        <p:grpSpPr>
          <a:xfrm>
            <a:off x="-100012" y="1138238"/>
            <a:ext cx="9344025" cy="508000"/>
            <a:chOff x="-265" y="590"/>
            <a:chExt cx="19618" cy="1068"/>
          </a:xfrm>
        </p:grpSpPr>
        <p:sp>
          <p:nvSpPr>
            <p:cNvPr id="82954" name="TextBox 27"/>
            <p:cNvSpPr txBox="1"/>
            <p:nvPr/>
          </p:nvSpPr>
          <p:spPr>
            <a:xfrm>
              <a:off x="2015" y="590"/>
              <a:ext cx="6242" cy="967"/>
            </a:xfrm>
            <a:prstGeom prst="rect">
              <a:avLst/>
            </a:prstGeom>
            <a:noFill/>
            <a:ln w="9525">
              <a:noFill/>
            </a:ln>
          </p:spPr>
          <p:txBody>
            <a:bodyPr wrap="square" anchor="t">
              <a:spAutoFit/>
            </a:bodyPr>
            <a:p>
              <a:r>
                <a:rPr lang="zh-CN" altLang="en-US" sz="2400" b="1" dirty="0">
                  <a:solidFill>
                    <a:srgbClr val="00AAC9"/>
                  </a:solidFill>
                  <a:latin typeface="微软雅黑" panose="020B0503020204020204" pitchFamily="34" charset="-122"/>
                  <a:ea typeface="微软雅黑" panose="020B0503020204020204" pitchFamily="34" charset="-122"/>
                </a:rPr>
                <a:t>主要工作 </a:t>
              </a:r>
              <a:r>
                <a:rPr lang="en-US" altLang="zh-CN" sz="2400" b="1" dirty="0">
                  <a:solidFill>
                    <a:srgbClr val="00AAC9"/>
                  </a:solidFill>
                  <a:latin typeface="微软雅黑" panose="020B0503020204020204" pitchFamily="34" charset="-122"/>
                  <a:ea typeface="微软雅黑" panose="020B0503020204020204" pitchFamily="34" charset="-122"/>
                </a:rPr>
                <a:t>| </a:t>
              </a:r>
              <a:r>
                <a:rPr lang="zh-CN" altLang="en-US" sz="2400" b="1" dirty="0">
                  <a:solidFill>
                    <a:srgbClr val="00AAC9"/>
                  </a:solidFill>
                  <a:latin typeface="微软雅黑" panose="020B0503020204020204" pitchFamily="34" charset="-122"/>
                  <a:ea typeface="微软雅黑" panose="020B0503020204020204" pitchFamily="34" charset="-122"/>
                </a:rPr>
                <a:t>行业服务</a:t>
              </a:r>
              <a:endParaRPr lang="zh-CN" altLang="en-US" sz="2400" b="1" dirty="0">
                <a:solidFill>
                  <a:srgbClr val="00AAC9"/>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265" y="1658"/>
              <a:ext cx="19618" cy="0"/>
            </a:xfrm>
            <a:prstGeom prst="line">
              <a:avLst/>
            </a:prstGeom>
            <a:ln>
              <a:solidFill>
                <a:srgbClr val="00A5CF"/>
              </a:solidFill>
            </a:ln>
          </p:spPr>
          <p:style>
            <a:lnRef idx="3">
              <a:schemeClr val="accent6"/>
            </a:lnRef>
            <a:fillRef idx="0">
              <a:schemeClr val="accent6"/>
            </a:fillRef>
            <a:effectRef idx="2">
              <a:schemeClr val="accent6"/>
            </a:effectRef>
            <a:fontRef idx="minor">
              <a:schemeClr val="tx1"/>
            </a:fontRef>
          </p:style>
        </p:cxnSp>
        <p:sp>
          <p:nvSpPr>
            <p:cNvPr id="11" name="文本框 10"/>
            <p:cNvSpPr txBox="1"/>
            <p:nvPr/>
          </p:nvSpPr>
          <p:spPr>
            <a:xfrm>
              <a:off x="-161" y="590"/>
              <a:ext cx="2143" cy="870"/>
            </a:xfrm>
            <a:prstGeom prst="rect">
              <a:avLst/>
            </a:prstGeom>
            <a:solidFill>
              <a:srgbClr val="00AAC9"/>
            </a:solidFill>
          </p:spPr>
          <p:style>
            <a:lnRef idx="3">
              <a:schemeClr val="lt1"/>
            </a:lnRef>
            <a:fillRef idx="1">
              <a:schemeClr val="accent4"/>
            </a:fillRef>
            <a:effectRef idx="1">
              <a:schemeClr val="accent4"/>
            </a:effectRef>
            <a:fontRef idx="minor">
              <a:schemeClr val="lt1"/>
            </a:fontRef>
          </p:style>
          <p:txBody>
            <a:bodyPr wrap="square" rtlCol="0">
              <a:spAutoFit/>
            </a:bodyPr>
            <a:p>
              <a:pPr fontAlgn="base"/>
              <a:r>
                <a:rPr lang="en-US" altLang="zh-CN" sz="2100" b="1" strike="noStrike" spc="-100" noProof="1">
                  <a:solidFill>
                    <a:schemeClr val="bg1"/>
                  </a:solidFill>
                  <a:uFillTx/>
                  <a:latin typeface="微软雅黑" panose="020B0503020204020204" pitchFamily="34" charset="-122"/>
                  <a:ea typeface="微软雅黑" panose="020B0503020204020204" pitchFamily="34" charset="-122"/>
                </a:rPr>
                <a:t> NO. 1</a:t>
              </a:r>
              <a:endParaRPr lang="en-US" altLang="zh-CN" sz="2100" b="1" strike="noStrike" spc="-100" noProof="1">
                <a:solidFill>
                  <a:schemeClr val="bg1"/>
                </a:solidFill>
                <a:uFillTx/>
                <a:latin typeface="微软雅黑" panose="020B0503020204020204" pitchFamily="34" charset="-122"/>
                <a:ea typeface="微软雅黑" panose="020B0503020204020204" pitchFamily="34" charset="-122"/>
              </a:endParaRPr>
            </a:p>
          </p:txBody>
        </p:sp>
      </p:gr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C000"/>
                </a:solidFill>
              </a:rPr>
              <a:t>全民节水行动方案</a:t>
            </a:r>
            <a:endParaRPr lang="zh-CN" altLang="en-US">
              <a:solidFill>
                <a:srgbClr val="FFC000"/>
              </a:solidFill>
            </a:endParaRPr>
          </a:p>
        </p:txBody>
      </p:sp>
      <p:sp>
        <p:nvSpPr>
          <p:cNvPr id="3" name="副标题 2"/>
          <p:cNvSpPr>
            <a:spLocks noGrp="1"/>
          </p:cNvSpPr>
          <p:nvPr>
            <p:ph type="subTitle" idx="1"/>
          </p:nvPr>
        </p:nvSpPr>
        <p:spPr/>
        <p:txBody>
          <a:bodyPr>
            <a:normAutofit/>
          </a:bodyPr>
          <a:p>
            <a:pPr marL="0" indent="0">
              <a:buNone/>
            </a:pPr>
            <a:endParaRPr lang="zh-CN" altLang="en-US"/>
          </a:p>
          <a:p>
            <a:r>
              <a:rPr lang="zh-CN" altLang="en-US"/>
              <a:t>(五)推进苦咸水水质改良工程。重点在陕西洛河(吴旗段)、 甘肃环江河(庆阳段)、新疆塔里木河、宁夏苦水河等流域开展 河水淡化工程应用。在甘肃陇东地区、河西地区、新疆和田地区、 若羌地区、内蒙古北部高原等区域开展地下苦咸水淡化、高氟水 处理工程建设。推进苦咸水地区饮用水水质改良工程，基本保证 苦咸水地区用水安全</a:t>
            </a:r>
            <a:endParaRPr lang="zh-CN"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0" y="3678238"/>
            <a:ext cx="9010650" cy="777875"/>
            <a:chOff x="0" y="6038"/>
            <a:chExt cx="18920" cy="1630"/>
          </a:xfrm>
        </p:grpSpPr>
        <p:sp>
          <p:nvSpPr>
            <p:cNvPr id="84994" name="Freeform 5"/>
            <p:cNvSpPr/>
            <p:nvPr>
              <p:custDataLst>
                <p:tags r:id="rId1"/>
              </p:custDataLst>
            </p:nvPr>
          </p:nvSpPr>
          <p:spPr>
            <a:xfrm>
              <a:off x="5667" y="6540"/>
              <a:ext cx="12425" cy="1127"/>
            </a:xfrm>
            <a:custGeom>
              <a:avLst/>
              <a:gdLst/>
              <a:ahLst/>
              <a:cxnLst>
                <a:cxn ang="0">
                  <a:pos x="7878123" y="381139"/>
                </a:cxn>
                <a:cxn ang="0">
                  <a:pos x="7498255" y="673566"/>
                </a:cxn>
                <a:cxn ang="0">
                  <a:pos x="7444578" y="716280"/>
                </a:cxn>
                <a:cxn ang="0">
                  <a:pos x="0" y="716280"/>
                </a:cxn>
                <a:cxn ang="0">
                  <a:pos x="0" y="0"/>
                </a:cxn>
                <a:cxn ang="0">
                  <a:pos x="7444578" y="0"/>
                </a:cxn>
                <a:cxn ang="0">
                  <a:pos x="7869865" y="348282"/>
                </a:cxn>
                <a:cxn ang="0">
                  <a:pos x="7878123" y="354854"/>
                </a:cxn>
                <a:cxn ang="0">
                  <a:pos x="7878123" y="354854"/>
                </a:cxn>
                <a:cxn ang="0">
                  <a:pos x="7878123" y="381139"/>
                </a:cxn>
              </a:cxnLst>
              <a:pathLst>
                <a:path w="1911" h="218">
                  <a:moveTo>
                    <a:pt x="1908" y="116"/>
                  </a:moveTo>
                  <a:cubicBezTo>
                    <a:pt x="1816" y="205"/>
                    <a:pt x="1816" y="205"/>
                    <a:pt x="1816" y="205"/>
                  </a:cubicBezTo>
                  <a:cubicBezTo>
                    <a:pt x="1803" y="218"/>
                    <a:pt x="1803" y="218"/>
                    <a:pt x="1803" y="218"/>
                  </a:cubicBezTo>
                  <a:cubicBezTo>
                    <a:pt x="0" y="218"/>
                    <a:pt x="0" y="218"/>
                    <a:pt x="0" y="218"/>
                  </a:cubicBezTo>
                  <a:cubicBezTo>
                    <a:pt x="0" y="0"/>
                    <a:pt x="0" y="0"/>
                    <a:pt x="0" y="0"/>
                  </a:cubicBezTo>
                  <a:cubicBezTo>
                    <a:pt x="1803" y="0"/>
                    <a:pt x="1803" y="0"/>
                    <a:pt x="1803" y="0"/>
                  </a:cubicBezTo>
                  <a:cubicBezTo>
                    <a:pt x="1906" y="106"/>
                    <a:pt x="1906" y="106"/>
                    <a:pt x="1906" y="106"/>
                  </a:cubicBezTo>
                  <a:cubicBezTo>
                    <a:pt x="1908" y="108"/>
                    <a:pt x="1908" y="108"/>
                    <a:pt x="1908" y="108"/>
                  </a:cubicBezTo>
                  <a:cubicBezTo>
                    <a:pt x="1908" y="108"/>
                    <a:pt x="1908" y="108"/>
                    <a:pt x="1908" y="108"/>
                  </a:cubicBezTo>
                  <a:cubicBezTo>
                    <a:pt x="1910" y="110"/>
                    <a:pt x="1911" y="114"/>
                    <a:pt x="1908" y="116"/>
                  </a:cubicBezTo>
                  <a:close/>
                </a:path>
              </a:pathLst>
            </a:custGeom>
            <a:solidFill>
              <a:schemeClr val="accent1"/>
            </a:solidFill>
            <a:ln w="9525">
              <a:noFill/>
            </a:ln>
          </p:spPr>
          <p:txBody>
            <a:bodyPr/>
            <a:p>
              <a:endParaRPr lang="zh-CN" altLang="en-US"/>
            </a:p>
          </p:txBody>
        </p:sp>
        <p:sp>
          <p:nvSpPr>
            <p:cNvPr id="84995" name="Rectangle 8"/>
            <p:cNvSpPr/>
            <p:nvPr>
              <p:custDataLst>
                <p:tags r:id="rId2"/>
              </p:custDataLst>
            </p:nvPr>
          </p:nvSpPr>
          <p:spPr>
            <a:xfrm>
              <a:off x="0" y="6037"/>
              <a:ext cx="4202" cy="1630"/>
            </a:xfrm>
            <a:prstGeom prst="rect">
              <a:avLst/>
            </a:prstGeom>
            <a:solidFill>
              <a:schemeClr val="accent1"/>
            </a:solidFill>
            <a:ln w="9525">
              <a:noFill/>
            </a:ln>
          </p:spPr>
          <p:txBody>
            <a:bodyPr wrap="square" lIns="91440" tIns="45720" rIns="91440" bIns="45720" anchor="t"/>
            <a:p>
              <a:endParaRPr lang="en-US" altLang="zh-CN" sz="1800">
                <a:latin typeface="Arial" panose="020B0604020202020204" pitchFamily="34" charset="0"/>
                <a:ea typeface="宋体" panose="02010600030101010101" pitchFamily="2" charset="-122"/>
              </a:endParaRPr>
            </a:p>
          </p:txBody>
        </p:sp>
        <p:sp>
          <p:nvSpPr>
            <p:cNvPr id="84996" name="文本框 56"/>
            <p:cNvSpPr txBox="1"/>
            <p:nvPr>
              <p:custDataLst>
                <p:tags r:id="rId3"/>
              </p:custDataLst>
            </p:nvPr>
          </p:nvSpPr>
          <p:spPr>
            <a:xfrm>
              <a:off x="6060" y="6447"/>
              <a:ext cx="12860" cy="1087"/>
            </a:xfrm>
            <a:prstGeom prst="rect">
              <a:avLst/>
            </a:prstGeom>
            <a:noFill/>
            <a:ln w="9525">
              <a:noFill/>
            </a:ln>
          </p:spPr>
          <p:txBody>
            <a:bodyPr wrap="square" anchor="ctr"/>
            <a:p>
              <a:pPr>
                <a:lnSpc>
                  <a:spcPct val="150000"/>
                </a:lnSpc>
              </a:pPr>
              <a:r>
                <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项目二：</a:t>
              </a:r>
              <a:r>
                <a:rPr lang="en-US" altLang="zh-CN"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中工国际水处理</a:t>
              </a:r>
              <a:r>
                <a:rPr lang="zh-CN" altLang="zh-CN"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市场调研报告</a:t>
              </a:r>
              <a:r>
                <a:rPr lang="en-US" altLang="zh-CN"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997" name="文本框 2"/>
            <p:cNvSpPr txBox="1"/>
            <p:nvPr>
              <p:custDataLst>
                <p:tags r:id="rId4"/>
              </p:custDataLst>
            </p:nvPr>
          </p:nvSpPr>
          <p:spPr>
            <a:xfrm>
              <a:off x="1390" y="6037"/>
              <a:ext cx="2812" cy="1630"/>
            </a:xfrm>
            <a:prstGeom prst="rect">
              <a:avLst/>
            </a:prstGeom>
            <a:noFill/>
            <a:ln w="9525">
              <a:noFill/>
            </a:ln>
          </p:spPr>
          <p:txBody>
            <a:bodyPr wrap="square" anchor="ctr"/>
            <a:p>
              <a:r>
                <a:rPr lang="en-US" altLang="zh-CN" sz="2400" b="1" dirty="0">
                  <a:solidFill>
                    <a:schemeClr val="bg1"/>
                  </a:solidFill>
                  <a:latin typeface="Arial" panose="020B0604020202020204" pitchFamily="34" charset="0"/>
                  <a:ea typeface="微软雅黑" panose="020B0503020204020204" pitchFamily="34" charset="-122"/>
                </a:rPr>
                <a:t>2.2</a:t>
              </a:r>
              <a:endParaRPr lang="en-US" altLang="zh-CN" sz="2400" b="1" dirty="0">
                <a:solidFill>
                  <a:schemeClr val="bg1"/>
                </a:solidFill>
                <a:latin typeface="Arial" panose="020B0604020202020204" pitchFamily="34" charset="0"/>
                <a:ea typeface="微软雅黑" panose="020B0503020204020204" pitchFamily="34" charset="-122"/>
              </a:endParaRPr>
            </a:p>
          </p:txBody>
        </p:sp>
        <p:sp>
          <p:nvSpPr>
            <p:cNvPr id="84998" name="Freeform 12"/>
            <p:cNvSpPr/>
            <p:nvPr>
              <p:custDataLst>
                <p:tags r:id="rId5"/>
              </p:custDataLst>
            </p:nvPr>
          </p:nvSpPr>
          <p:spPr>
            <a:xfrm>
              <a:off x="4202" y="6037"/>
              <a:ext cx="1465" cy="1630"/>
            </a:xfrm>
            <a:custGeom>
              <a:avLst/>
              <a:gdLst/>
              <a:ahLst/>
              <a:cxnLst>
                <a:cxn ang="0">
                  <a:pos x="930910" y="319257"/>
                </a:cxn>
                <a:cxn ang="0">
                  <a:pos x="930910" y="1035685"/>
                </a:cxn>
                <a:cxn ang="0">
                  <a:pos x="0" y="1035685"/>
                </a:cxn>
                <a:cxn ang="0">
                  <a:pos x="0" y="0"/>
                </a:cxn>
                <a:cxn ang="0">
                  <a:pos x="930910" y="319257"/>
                </a:cxn>
              </a:cxnLst>
              <a:pathLst>
                <a:path w="739" h="545">
                  <a:moveTo>
                    <a:pt x="739" y="168"/>
                  </a:moveTo>
                  <a:lnTo>
                    <a:pt x="739" y="545"/>
                  </a:lnTo>
                  <a:lnTo>
                    <a:pt x="0" y="545"/>
                  </a:lnTo>
                  <a:lnTo>
                    <a:pt x="0" y="0"/>
                  </a:lnTo>
                  <a:lnTo>
                    <a:pt x="739" y="168"/>
                  </a:lnTo>
                  <a:close/>
                </a:path>
              </a:pathLst>
            </a:custGeom>
            <a:solidFill>
              <a:srgbClr val="2F5597"/>
            </a:solidFill>
            <a:ln w="9525">
              <a:noFill/>
            </a:ln>
          </p:spPr>
          <p:txBody>
            <a:bodyPr/>
            <a:p>
              <a:endParaRPr lang="zh-CN" altLang="en-US"/>
            </a:p>
          </p:txBody>
        </p:sp>
      </p:grpSp>
      <p:grpSp>
        <p:nvGrpSpPr>
          <p:cNvPr id="2" name="组合 1"/>
          <p:cNvGrpSpPr/>
          <p:nvPr/>
        </p:nvGrpSpPr>
        <p:grpSpPr>
          <a:xfrm>
            <a:off x="1588" y="2898775"/>
            <a:ext cx="7826375" cy="1031875"/>
            <a:chOff x="2" y="4441"/>
            <a:chExt cx="16436" cy="2165"/>
          </a:xfrm>
        </p:grpSpPr>
        <p:sp>
          <p:nvSpPr>
            <p:cNvPr id="30" name="Freeform 5"/>
            <p:cNvSpPr/>
            <p:nvPr>
              <p:custDataLst>
                <p:tags r:id="rId6"/>
              </p:custDataLst>
            </p:nvPr>
          </p:nvSpPr>
          <p:spPr bwMode="auto">
            <a:xfrm>
              <a:off x="5668" y="5476"/>
              <a:ext cx="10770" cy="1130"/>
            </a:xfrm>
            <a:custGeom>
              <a:avLst/>
              <a:gdLst>
                <a:gd name="T0" fmla="*/ 1908 w 1911"/>
                <a:gd name="T1" fmla="*/ 116 h 218"/>
                <a:gd name="T2" fmla="*/ 1816 w 1911"/>
                <a:gd name="T3" fmla="*/ 205 h 218"/>
                <a:gd name="T4" fmla="*/ 1803 w 1911"/>
                <a:gd name="T5" fmla="*/ 218 h 218"/>
                <a:gd name="T6" fmla="*/ 0 w 1911"/>
                <a:gd name="T7" fmla="*/ 218 h 218"/>
                <a:gd name="T8" fmla="*/ 0 w 1911"/>
                <a:gd name="T9" fmla="*/ 0 h 218"/>
                <a:gd name="T10" fmla="*/ 1803 w 1911"/>
                <a:gd name="T11" fmla="*/ 0 h 218"/>
                <a:gd name="T12" fmla="*/ 1906 w 1911"/>
                <a:gd name="T13" fmla="*/ 106 h 218"/>
                <a:gd name="T14" fmla="*/ 1908 w 1911"/>
                <a:gd name="T15" fmla="*/ 108 h 218"/>
                <a:gd name="T16" fmla="*/ 1908 w 1911"/>
                <a:gd name="T17" fmla="*/ 108 h 218"/>
                <a:gd name="T18" fmla="*/ 1908 w 1911"/>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1" h="218">
                  <a:moveTo>
                    <a:pt x="1908" y="116"/>
                  </a:moveTo>
                  <a:cubicBezTo>
                    <a:pt x="1816" y="205"/>
                    <a:pt x="1816" y="205"/>
                    <a:pt x="1816" y="205"/>
                  </a:cubicBezTo>
                  <a:cubicBezTo>
                    <a:pt x="1803" y="218"/>
                    <a:pt x="1803" y="218"/>
                    <a:pt x="1803" y="218"/>
                  </a:cubicBezTo>
                  <a:cubicBezTo>
                    <a:pt x="0" y="218"/>
                    <a:pt x="0" y="218"/>
                    <a:pt x="0" y="218"/>
                  </a:cubicBezTo>
                  <a:cubicBezTo>
                    <a:pt x="0" y="0"/>
                    <a:pt x="0" y="0"/>
                    <a:pt x="0" y="0"/>
                  </a:cubicBezTo>
                  <a:cubicBezTo>
                    <a:pt x="1803" y="0"/>
                    <a:pt x="1803" y="0"/>
                    <a:pt x="1803" y="0"/>
                  </a:cubicBezTo>
                  <a:cubicBezTo>
                    <a:pt x="1906" y="106"/>
                    <a:pt x="1906" y="106"/>
                    <a:pt x="1906" y="106"/>
                  </a:cubicBezTo>
                  <a:cubicBezTo>
                    <a:pt x="1908" y="108"/>
                    <a:pt x="1908" y="108"/>
                    <a:pt x="1908" y="108"/>
                  </a:cubicBezTo>
                  <a:cubicBezTo>
                    <a:pt x="1908" y="108"/>
                    <a:pt x="1908" y="108"/>
                    <a:pt x="1908" y="108"/>
                  </a:cubicBezTo>
                  <a:cubicBezTo>
                    <a:pt x="1910" y="110"/>
                    <a:pt x="1911" y="114"/>
                    <a:pt x="1908" y="116"/>
                  </a:cubicBezTo>
                  <a:close/>
                </a:path>
              </a:pathLst>
            </a:custGeom>
            <a:solidFill>
              <a:schemeClr val="accent3"/>
            </a:solidFill>
            <a:ln>
              <a:noFill/>
            </a:ln>
          </p:spPr>
          <p:txBody>
            <a:bodyPr vert="horz" wrap="square" lIns="468000" tIns="45720" rIns="91440" bIns="45720" numCol="1" anchor="ctr" anchorCtr="0" compatLnSpc="1">
              <a:normAutofit/>
            </a:bodyPr>
            <a:lstStyle/>
            <a:p>
              <a:pPr fontAlgn="base"/>
              <a:endParaRPr lang="en-US" altLang="zh-CN" sz="1800" strike="noStrike" noProof="1" dirty="0">
                <a:solidFill>
                  <a:srgbClr val="FFFFFF"/>
                </a:solidFill>
              </a:endParaRPr>
            </a:p>
          </p:txBody>
        </p:sp>
        <p:sp>
          <p:nvSpPr>
            <p:cNvPr id="35" name="Rectangle 8"/>
            <p:cNvSpPr>
              <a:spLocks noChangeArrowheads="1"/>
            </p:cNvSpPr>
            <p:nvPr>
              <p:custDataLst>
                <p:tags r:id="rId7"/>
              </p:custDataLst>
            </p:nvPr>
          </p:nvSpPr>
          <p:spPr bwMode="auto">
            <a:xfrm>
              <a:off x="2" y="4441"/>
              <a:ext cx="4202" cy="1632"/>
            </a:xfrm>
            <a:prstGeom prst="rect">
              <a:avLst/>
            </a:prstGeom>
            <a:solidFill>
              <a:schemeClr val="accent3"/>
            </a:solidFill>
            <a:ln>
              <a:noFill/>
            </a:ln>
          </p:spPr>
          <p:txBody>
            <a:bodyPr vert="horz" wrap="square" lIns="91440" tIns="45720" rIns="91440" bIns="45720" numCol="1" anchor="t" anchorCtr="0" compatLnSpc="1">
              <a:normAutofit/>
            </a:bodyPr>
            <a:lstStyle/>
            <a:p>
              <a:pPr fontAlgn="base"/>
              <a:endParaRPr lang="en-US" sz="1800" strike="noStrike" noProof="1"/>
            </a:p>
          </p:txBody>
        </p:sp>
        <p:sp>
          <p:nvSpPr>
            <p:cNvPr id="39" name="文本框 38"/>
            <p:cNvSpPr txBox="1"/>
            <p:nvPr>
              <p:custDataLst>
                <p:tags r:id="rId8"/>
              </p:custDataLst>
            </p:nvPr>
          </p:nvSpPr>
          <p:spPr>
            <a:xfrm>
              <a:off x="1390" y="4441"/>
              <a:ext cx="2811" cy="1631"/>
            </a:xfrm>
            <a:prstGeom prst="rect">
              <a:avLst/>
            </a:prstGeom>
            <a:noFill/>
          </p:spPr>
          <p:txBody>
            <a:bodyPr wrap="square" rtlCol="0" anchor="ctr" anchorCtr="0">
              <a:normAutofit/>
              <a:scene3d>
                <a:camera prst="orthographicFront"/>
                <a:lightRig rig="threePt" dir="t"/>
              </a:scene3d>
            </a:bodyPr>
            <a:lstStyle/>
            <a:p>
              <a:r>
                <a:rPr lang="en-US" altLang="zh-CN" sz="2400" b="1" noProof="1" dirty="0">
                  <a:solidFill>
                    <a:schemeClr val="accent1"/>
                  </a:solidFill>
                  <a:effectLst>
                    <a:outerShdw blurRad="38100" dist="25400" dir="5400000" algn="ctr" rotWithShape="0">
                      <a:srgbClr val="6E747A">
                        <a:alpha val="43000"/>
                      </a:srgbClr>
                    </a:outerShdw>
                  </a:effectLst>
                  <a:latin typeface="+mj-lt"/>
                  <a:ea typeface="+mj-ea"/>
                  <a:cs typeface="+mj-cs"/>
                </a:rPr>
                <a:t>2.1</a:t>
              </a:r>
              <a:endParaRPr lang="en-US" altLang="zh-CN" sz="2400" b="1" noProof="1" dirty="0">
                <a:solidFill>
                  <a:schemeClr val="accent1"/>
                </a:solidFill>
                <a:effectLst>
                  <a:outerShdw blurRad="38100" dist="25400" dir="5400000" algn="ctr" rotWithShape="0">
                    <a:srgbClr val="6E747A">
                      <a:alpha val="43000"/>
                    </a:srgbClr>
                  </a:outerShdw>
                </a:effectLst>
                <a:latin typeface="+mj-lt"/>
                <a:ea typeface="+mj-ea"/>
                <a:cs typeface="+mj-cs"/>
              </a:endParaRPr>
            </a:p>
          </p:txBody>
        </p:sp>
        <p:sp>
          <p:nvSpPr>
            <p:cNvPr id="45" name="文本框 44"/>
            <p:cNvSpPr txBox="1"/>
            <p:nvPr>
              <p:custDataLst>
                <p:tags r:id="rId9"/>
              </p:custDataLst>
            </p:nvPr>
          </p:nvSpPr>
          <p:spPr>
            <a:xfrm>
              <a:off x="6060" y="5450"/>
              <a:ext cx="9960" cy="1125"/>
            </a:xfrm>
            <a:prstGeom prst="rect">
              <a:avLst/>
            </a:prstGeom>
            <a:noFill/>
            <a:ln>
              <a:noFill/>
            </a:ln>
          </p:spPr>
          <p:txBody>
            <a:bodyPr wrap="square" rtlCol="0" anchor="ctr" anchorCtr="0">
              <a:normAutofit/>
            </a:bodyPr>
            <a:lstStyle/>
            <a:p>
              <a:pPr>
                <a:lnSpc>
                  <a:spcPct val="125000"/>
                </a:lnSpc>
              </a:pPr>
              <a:r>
                <a:rPr lang="zh-CN" altLang="en-US" sz="1500" b="1" noProof="1" dirty="0" smtClean="0">
                  <a:solidFill>
                    <a:srgbClr val="717171"/>
                  </a:solidFill>
                  <a:latin typeface="微软雅黑" panose="020B0503020204020204" pitchFamily="34" charset="-122"/>
                  <a:ea typeface="微软雅黑" panose="020B0503020204020204" pitchFamily="34" charset="-122"/>
                  <a:cs typeface="+mn-cs"/>
                  <a:sym typeface="+mn-ea"/>
                </a:rPr>
                <a:t>项目一：</a:t>
              </a:r>
              <a:r>
                <a:rPr lang="zh-CN" altLang="zh-CN" sz="1500" b="1" noProof="1" dirty="0" smtClean="0">
                  <a:solidFill>
                    <a:srgbClr val="717171"/>
                  </a:solidFill>
                  <a:latin typeface="微软雅黑" panose="020B0503020204020204" pitchFamily="34" charset="-122"/>
                  <a:ea typeface="微软雅黑" panose="020B0503020204020204" pitchFamily="34" charset="-122"/>
                  <a:cs typeface="+mn-cs"/>
                  <a:sym typeface="+mn-ea"/>
                </a:rPr>
                <a:t>淮河流域及山东半岛非常规水源利用</a:t>
              </a:r>
              <a:endParaRPr lang="en-US" altLang="zh-CN" sz="1500" b="1" noProof="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7" name="Freeform 12"/>
            <p:cNvSpPr/>
            <p:nvPr>
              <p:custDataLst>
                <p:tags r:id="rId10"/>
              </p:custDataLst>
            </p:nvPr>
          </p:nvSpPr>
          <p:spPr bwMode="auto">
            <a:xfrm>
              <a:off x="4201" y="4441"/>
              <a:ext cx="1465" cy="2165"/>
            </a:xfrm>
            <a:custGeom>
              <a:avLst/>
              <a:gdLst>
                <a:gd name="T0" fmla="*/ 739 w 739"/>
                <a:gd name="T1" fmla="*/ 168 h 545"/>
                <a:gd name="T2" fmla="*/ 739 w 739"/>
                <a:gd name="T3" fmla="*/ 545 h 545"/>
                <a:gd name="T4" fmla="*/ 0 w 739"/>
                <a:gd name="T5" fmla="*/ 545 h 545"/>
                <a:gd name="T6" fmla="*/ 0 w 739"/>
                <a:gd name="T7" fmla="*/ 0 h 545"/>
                <a:gd name="T8" fmla="*/ 739 w 739"/>
                <a:gd name="T9" fmla="*/ 168 h 545"/>
                <a:gd name="connsiteX0" fmla="*/ 10000 w 10000"/>
                <a:gd name="connsiteY0" fmla="*/ 3083 h 13264"/>
                <a:gd name="connsiteX1" fmla="*/ 10000 w 10000"/>
                <a:gd name="connsiteY1" fmla="*/ 13264 h 13264"/>
                <a:gd name="connsiteX2" fmla="*/ 0 w 10000"/>
                <a:gd name="connsiteY2" fmla="*/ 10000 h 13264"/>
                <a:gd name="connsiteX3" fmla="*/ 0 w 10000"/>
                <a:gd name="connsiteY3" fmla="*/ 0 h 13264"/>
                <a:gd name="connsiteX4" fmla="*/ 10000 w 10000"/>
                <a:gd name="connsiteY4" fmla="*/ 3083 h 13264"/>
                <a:gd name="connsiteX0-1" fmla="*/ 10000 w 10000"/>
                <a:gd name="connsiteY0-2" fmla="*/ 6502 h 13264"/>
                <a:gd name="connsiteX1-3" fmla="*/ 10000 w 10000"/>
                <a:gd name="connsiteY1-4" fmla="*/ 13264 h 13264"/>
                <a:gd name="connsiteX2-5" fmla="*/ 0 w 10000"/>
                <a:gd name="connsiteY2-6" fmla="*/ 10000 h 13264"/>
                <a:gd name="connsiteX3-7" fmla="*/ 0 w 10000"/>
                <a:gd name="connsiteY3-8" fmla="*/ 0 h 13264"/>
                <a:gd name="connsiteX4-9" fmla="*/ 10000 w 10000"/>
                <a:gd name="connsiteY4-10" fmla="*/ 6502 h 13264"/>
                <a:gd name="connsiteX0-11" fmla="*/ 10000 w 10000"/>
                <a:gd name="connsiteY0-12" fmla="*/ 6463 h 13264"/>
                <a:gd name="connsiteX1-13" fmla="*/ 10000 w 10000"/>
                <a:gd name="connsiteY1-14" fmla="*/ 13264 h 13264"/>
                <a:gd name="connsiteX2-15" fmla="*/ 0 w 10000"/>
                <a:gd name="connsiteY2-16" fmla="*/ 10000 h 13264"/>
                <a:gd name="connsiteX3-17" fmla="*/ 0 w 10000"/>
                <a:gd name="connsiteY3-18" fmla="*/ 0 h 13264"/>
                <a:gd name="connsiteX4-19" fmla="*/ 10000 w 10000"/>
                <a:gd name="connsiteY4-20" fmla="*/ 6463 h 13264"/>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0000" h="13264">
                  <a:moveTo>
                    <a:pt x="10000" y="6463"/>
                  </a:moveTo>
                  <a:lnTo>
                    <a:pt x="10000" y="13264"/>
                  </a:lnTo>
                  <a:lnTo>
                    <a:pt x="0" y="10000"/>
                  </a:lnTo>
                  <a:lnTo>
                    <a:pt x="0" y="0"/>
                  </a:lnTo>
                  <a:lnTo>
                    <a:pt x="10000" y="6463"/>
                  </a:lnTo>
                  <a:close/>
                </a:path>
              </a:pathLst>
            </a:custGeom>
            <a:solidFill>
              <a:schemeClr val="accent3">
                <a:lumMod val="75000"/>
              </a:schemeClr>
            </a:solidFill>
            <a:ln>
              <a:noFill/>
            </a:ln>
          </p:spPr>
          <p:txBody>
            <a:bodyPr vert="horz" wrap="square" lIns="91440" tIns="45720" rIns="91440" bIns="45720" numCol="1" anchor="t" anchorCtr="0" compatLnSpc="1">
              <a:normAutofit/>
            </a:bodyPr>
            <a:lstStyle/>
            <a:p>
              <a:pPr fontAlgn="base"/>
              <a:endParaRPr lang="en-US" sz="1800" strike="noStrike" noProof="1">
                <a:solidFill>
                  <a:srgbClr val="FFFFFF"/>
                </a:solidFill>
              </a:endParaRPr>
            </a:p>
          </p:txBody>
        </p:sp>
      </p:grpSp>
      <p:grpSp>
        <p:nvGrpSpPr>
          <p:cNvPr id="13" name="组合 12"/>
          <p:cNvGrpSpPr/>
          <p:nvPr/>
        </p:nvGrpSpPr>
        <p:grpSpPr>
          <a:xfrm>
            <a:off x="-126206" y="1138237"/>
            <a:ext cx="9343069" cy="508635"/>
            <a:chOff x="-265" y="590"/>
            <a:chExt cx="19618" cy="1068"/>
          </a:xfrm>
          <a:solidFill>
            <a:schemeClr val="bg1"/>
          </a:solidFill>
        </p:grpSpPr>
        <p:sp>
          <p:nvSpPr>
            <p:cNvPr id="14" name="TextBox 27"/>
            <p:cNvSpPr txBox="1"/>
            <p:nvPr/>
          </p:nvSpPr>
          <p:spPr>
            <a:xfrm>
              <a:off x="2015" y="590"/>
              <a:ext cx="7481" cy="967"/>
            </a:xfrm>
            <a:prstGeom prst="rect">
              <a:avLst/>
            </a:prstGeom>
            <a:noFill/>
            <a:extLst>
              <a:ext uri="{909E8E84-426E-40DD-AFC4-6F175D3DCCD1}">
                <a14:hiddenFill xmlns:a14="http://schemas.microsoft.com/office/drawing/2010/main">
                  <a:grpFill/>
                </a14:hiddenFill>
              </a:ext>
            </a:extLst>
          </p:spPr>
          <p:txBody>
            <a:bodyPr wrap="square" rtlCol="0">
              <a:spAutoFit/>
            </a:bodyPr>
            <a:p>
              <a:pPr fontAlgn="base"/>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rPr>
                <a:t>主要工作 </a:t>
              </a:r>
              <a:r>
                <a:rPr lang="en-US" altLang="zh-CN" sz="2400" b="1" strike="noStrike" noProof="1" dirty="0" smtClean="0">
                  <a:solidFill>
                    <a:srgbClr val="00B0F0"/>
                  </a:solidFill>
                  <a:latin typeface="微软雅黑" panose="020B0503020204020204" pitchFamily="34" charset="-122"/>
                  <a:ea typeface="微软雅黑" panose="020B0503020204020204" pitchFamily="34" charset="-122"/>
                  <a:cs typeface="+mn-cs"/>
                </a:rPr>
                <a:t>| </a:t>
              </a:r>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rPr>
                <a:t>咨询与研究</a:t>
              </a:r>
              <a:endPar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p:txBody>
        </p:sp>
        <p:sp>
          <p:nvSpPr>
            <p:cNvPr id="15" name="直接连接符 14"/>
            <p:cNvSpPr/>
            <p:nvPr/>
          </p:nvSpPr>
          <p:spPr>
            <a:xfrm>
              <a:off x="-265" y="1658"/>
              <a:ext cx="19618" cy="0"/>
            </a:xfrm>
            <a:prstGeom prst="line">
              <a:avLst/>
            </a:prstGeom>
            <a:grpFill/>
            <a:ln>
              <a:solidFill>
                <a:schemeClr val="bg1"/>
              </a:solidFill>
            </a:ln>
          </p:spPr>
          <p:style>
            <a:lnRef idx="3">
              <a:schemeClr val="accent6"/>
            </a:lnRef>
            <a:fillRef idx="0">
              <a:schemeClr val="accent6"/>
            </a:fillRef>
            <a:effectRef idx="2">
              <a:schemeClr val="accent6"/>
            </a:effectRef>
            <a:fontRef idx="minor">
              <a:schemeClr val="tx1"/>
            </a:fontRef>
          </p:style>
        </p:sp>
        <p:sp>
          <p:nvSpPr>
            <p:cNvPr id="16" name="文本框 15"/>
            <p:cNvSpPr txBox="1"/>
            <p:nvPr/>
          </p:nvSpPr>
          <p:spPr>
            <a:xfrm>
              <a:off x="-161" y="590"/>
              <a:ext cx="2143" cy="869"/>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wrap="square" rtlCol="0">
              <a:spAutoFit/>
            </a:bodyPr>
            <a:p>
              <a:pPr fontAlgn="base"/>
              <a:r>
                <a:rPr lang="en-US" altLang="zh-CN" sz="2100" b="1" strike="noStrike" spc="-100" noProof="1">
                  <a:solidFill>
                    <a:srgbClr val="00AAC9"/>
                  </a:solidFill>
                  <a:uFillTx/>
                  <a:latin typeface="微软雅黑" panose="020B0503020204020204" pitchFamily="34" charset="-122"/>
                  <a:ea typeface="微软雅黑" panose="020B0503020204020204" pitchFamily="34" charset="-122"/>
                </a:rPr>
                <a:t> NO. 2</a:t>
              </a:r>
              <a:endParaRPr lang="en-US" altLang="zh-CN" sz="2100" b="1" strike="noStrike" spc="-100" noProof="1">
                <a:solidFill>
                  <a:srgbClr val="00AAC9"/>
                </a:solidFill>
                <a:uFillTx/>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0" y="4435475"/>
            <a:ext cx="9145588" cy="774700"/>
            <a:chOff x="0" y="7625"/>
            <a:chExt cx="19202" cy="1628"/>
          </a:xfrm>
        </p:grpSpPr>
        <p:sp>
          <p:nvSpPr>
            <p:cNvPr id="6" name="Freeform 6"/>
            <p:cNvSpPr/>
            <p:nvPr userDrawn="1">
              <p:custDataLst>
                <p:tags r:id="rId11"/>
              </p:custDataLst>
            </p:nvPr>
          </p:nvSpPr>
          <p:spPr bwMode="auto">
            <a:xfrm>
              <a:off x="5668" y="7625"/>
              <a:ext cx="13535" cy="1125"/>
            </a:xfrm>
            <a:custGeom>
              <a:avLst/>
              <a:gdLst>
                <a:gd name="T0" fmla="*/ 1671 w 1673"/>
                <a:gd name="T1" fmla="*/ 116 h 218"/>
                <a:gd name="T2" fmla="*/ 1590 w 1673"/>
                <a:gd name="T3" fmla="*/ 205 h 218"/>
                <a:gd name="T4" fmla="*/ 1578 w 1673"/>
                <a:gd name="T5" fmla="*/ 218 h 218"/>
                <a:gd name="T6" fmla="*/ 0 w 1673"/>
                <a:gd name="T7" fmla="*/ 218 h 218"/>
                <a:gd name="T8" fmla="*/ 0 w 1673"/>
                <a:gd name="T9" fmla="*/ 0 h 218"/>
                <a:gd name="T10" fmla="*/ 1578 w 1673"/>
                <a:gd name="T11" fmla="*/ 0 h 218"/>
                <a:gd name="T12" fmla="*/ 1669 w 1673"/>
                <a:gd name="T13" fmla="*/ 106 h 218"/>
                <a:gd name="T14" fmla="*/ 1671 w 1673"/>
                <a:gd name="T15" fmla="*/ 108 h 218"/>
                <a:gd name="T16" fmla="*/ 1671 w 1673"/>
                <a:gd name="T17" fmla="*/ 108 h 218"/>
                <a:gd name="T18" fmla="*/ 1671 w 1673"/>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3" h="218">
                  <a:moveTo>
                    <a:pt x="1671" y="116"/>
                  </a:moveTo>
                  <a:cubicBezTo>
                    <a:pt x="1590" y="205"/>
                    <a:pt x="1590" y="205"/>
                    <a:pt x="1590" y="205"/>
                  </a:cubicBezTo>
                  <a:cubicBezTo>
                    <a:pt x="1578" y="218"/>
                    <a:pt x="1578" y="218"/>
                    <a:pt x="1578" y="218"/>
                  </a:cubicBezTo>
                  <a:cubicBezTo>
                    <a:pt x="0" y="218"/>
                    <a:pt x="0" y="218"/>
                    <a:pt x="0" y="218"/>
                  </a:cubicBezTo>
                  <a:cubicBezTo>
                    <a:pt x="0" y="0"/>
                    <a:pt x="0" y="0"/>
                    <a:pt x="0" y="0"/>
                  </a:cubicBezTo>
                  <a:cubicBezTo>
                    <a:pt x="1578" y="0"/>
                    <a:pt x="1578" y="0"/>
                    <a:pt x="1578" y="0"/>
                  </a:cubicBezTo>
                  <a:cubicBezTo>
                    <a:pt x="1669" y="106"/>
                    <a:pt x="1669" y="106"/>
                    <a:pt x="1669" y="106"/>
                  </a:cubicBezTo>
                  <a:cubicBezTo>
                    <a:pt x="1671" y="108"/>
                    <a:pt x="1671" y="108"/>
                    <a:pt x="1671" y="108"/>
                  </a:cubicBezTo>
                  <a:cubicBezTo>
                    <a:pt x="1671" y="108"/>
                    <a:pt x="1671" y="108"/>
                    <a:pt x="1671" y="108"/>
                  </a:cubicBezTo>
                  <a:cubicBezTo>
                    <a:pt x="1673" y="110"/>
                    <a:pt x="1673" y="114"/>
                    <a:pt x="1671" y="116"/>
                  </a:cubicBezTo>
                  <a:close/>
                </a:path>
              </a:pathLst>
            </a:custGeom>
            <a:solidFill>
              <a:srgbClr val="013C73"/>
            </a:solidFill>
            <a:ln w="9525">
              <a:noFill/>
              <a:round/>
            </a:ln>
            <a:extLst>
              <a:ext uri="{91240B29-F687-4F45-9708-019B960494DF}">
                <a14:hiddenLine xmlns:a14="http://schemas.microsoft.com/office/drawing/2010/main" w="9525">
                  <a:solidFill>
                    <a:srgbClr val="000000"/>
                  </a:solidFill>
                  <a:round/>
                </a14:hiddenLine>
              </a:ext>
            </a:extLst>
          </p:spPr>
          <p:style>
            <a:lnRef idx="3">
              <a:schemeClr val="lt1"/>
            </a:lnRef>
            <a:fillRef idx="1">
              <a:schemeClr val="accent6"/>
            </a:fillRef>
            <a:effectRef idx="1">
              <a:schemeClr val="accent6"/>
            </a:effectRef>
            <a:fontRef idx="minor">
              <a:schemeClr val="lt1"/>
            </a:fontRef>
          </p:style>
          <p:txBody>
            <a:bodyPr vert="horz" wrap="square" lIns="468000" tIns="45720" rIns="91440" bIns="45720" numCol="1" anchor="ctr" anchorCtr="0" compatLnSpc="1">
              <a:normAutofit/>
            </a:bodyPr>
            <a:p>
              <a:pPr fontAlgn="base"/>
              <a:endParaRPr lang="en-US" altLang="zh-CN" sz="1800" strike="noStrike" noProof="1" dirty="0">
                <a:solidFill>
                  <a:srgbClr val="FFFFFF"/>
                </a:solidFill>
              </a:endParaRPr>
            </a:p>
          </p:txBody>
        </p:sp>
        <p:sp>
          <p:nvSpPr>
            <p:cNvPr id="7" name="Freeform 13"/>
            <p:cNvSpPr/>
            <p:nvPr userDrawn="1">
              <p:custDataLst>
                <p:tags r:id="rId12"/>
              </p:custDataLst>
            </p:nvPr>
          </p:nvSpPr>
          <p:spPr bwMode="auto">
            <a:xfrm>
              <a:off x="4203" y="7625"/>
              <a:ext cx="1465" cy="1628"/>
            </a:xfrm>
            <a:custGeom>
              <a:avLst/>
              <a:gdLst>
                <a:gd name="T0" fmla="*/ 739 w 739"/>
                <a:gd name="T1" fmla="*/ 0 h 544"/>
                <a:gd name="T2" fmla="*/ 739 w 739"/>
                <a:gd name="T3" fmla="*/ 376 h 544"/>
                <a:gd name="T4" fmla="*/ 0 w 739"/>
                <a:gd name="T5" fmla="*/ 544 h 544"/>
                <a:gd name="T6" fmla="*/ 0 w 739"/>
                <a:gd name="T7" fmla="*/ 0 h 544"/>
                <a:gd name="T8" fmla="*/ 739 w 739"/>
                <a:gd name="T9" fmla="*/ 0 h 544"/>
              </a:gdLst>
              <a:ahLst/>
              <a:cxnLst>
                <a:cxn ang="0">
                  <a:pos x="T0" y="T1"/>
                </a:cxn>
                <a:cxn ang="0">
                  <a:pos x="T2" y="T3"/>
                </a:cxn>
                <a:cxn ang="0">
                  <a:pos x="T4" y="T5"/>
                </a:cxn>
                <a:cxn ang="0">
                  <a:pos x="T6" y="T7"/>
                </a:cxn>
                <a:cxn ang="0">
                  <a:pos x="T8" y="T9"/>
                </a:cxn>
              </a:cxnLst>
              <a:rect l="0" t="0" r="r" b="b"/>
              <a:pathLst>
                <a:path w="739" h="544">
                  <a:moveTo>
                    <a:pt x="739" y="0"/>
                  </a:moveTo>
                  <a:lnTo>
                    <a:pt x="739" y="376"/>
                  </a:lnTo>
                  <a:lnTo>
                    <a:pt x="0" y="544"/>
                  </a:lnTo>
                  <a:lnTo>
                    <a:pt x="0" y="0"/>
                  </a:lnTo>
                  <a:lnTo>
                    <a:pt x="739" y="0"/>
                  </a:lnTo>
                  <a:close/>
                </a:path>
              </a:pathLst>
            </a:custGeom>
            <a:solidFill>
              <a:srgbClr val="013C73"/>
            </a:solidFill>
            <a:ln>
              <a:no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normAutofit/>
            </a:bodyPr>
            <a:p>
              <a:pPr fontAlgn="base"/>
              <a:endParaRPr lang="en-US" sz="1800" strike="noStrike" noProof="1">
                <a:solidFill>
                  <a:srgbClr val="FFFFFF"/>
                </a:solidFill>
              </a:endParaRPr>
            </a:p>
          </p:txBody>
        </p:sp>
        <p:sp>
          <p:nvSpPr>
            <p:cNvPr id="8" name="Rectangle 9"/>
            <p:cNvSpPr>
              <a:spLocks noChangeArrowheads="1"/>
            </p:cNvSpPr>
            <p:nvPr userDrawn="1">
              <p:custDataLst>
                <p:tags r:id="rId13"/>
              </p:custDataLst>
            </p:nvPr>
          </p:nvSpPr>
          <p:spPr bwMode="auto">
            <a:xfrm>
              <a:off x="0" y="7625"/>
              <a:ext cx="4203" cy="1628"/>
            </a:xfrm>
            <a:prstGeom prst="rect">
              <a:avLst/>
            </a:prstGeom>
            <a:solidFill>
              <a:srgbClr val="013C73"/>
            </a:solidFill>
            <a:ln w="9525">
              <a:noFill/>
              <a:miter lim="800000"/>
            </a:ln>
            <a:extLs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normAutofit/>
            </a:bodyPr>
            <a:p>
              <a:pPr fontAlgn="base"/>
              <a:endParaRPr lang="en-US" sz="1800" strike="noStrike" noProof="1"/>
            </a:p>
          </p:txBody>
        </p:sp>
        <p:sp>
          <p:nvSpPr>
            <p:cNvPr id="12" name="文本框 11"/>
            <p:cNvSpPr txBox="1"/>
            <p:nvPr>
              <p:custDataLst>
                <p:tags r:id="rId14"/>
              </p:custDataLst>
            </p:nvPr>
          </p:nvSpPr>
          <p:spPr>
            <a:xfrm>
              <a:off x="1390" y="7638"/>
              <a:ext cx="2813" cy="1613"/>
            </a:xfrm>
            <a:prstGeom prst="rect">
              <a:avLst/>
            </a:prstGeom>
            <a:solidFill>
              <a:srgbClr val="013C73"/>
            </a:solidFill>
            <a:ln>
              <a:noFill/>
            </a:ln>
          </p:spPr>
          <p:style>
            <a:lnRef idx="3">
              <a:schemeClr val="lt1"/>
            </a:lnRef>
            <a:fillRef idx="1">
              <a:schemeClr val="accent6"/>
            </a:fillRef>
            <a:effectRef idx="1">
              <a:schemeClr val="accent6"/>
            </a:effectRef>
            <a:fontRef idx="minor">
              <a:schemeClr val="lt1"/>
            </a:fontRef>
          </p:style>
          <p:txBody>
            <a:bodyPr wrap="square" lIns="67500" tIns="35100" rIns="67500" bIns="35100" rtlCol="0" anchor="ctr" anchorCtr="0">
              <a:normAutofit/>
            </a:bodyPr>
            <a:p>
              <a:pPr fontAlgn="base"/>
              <a:r>
                <a:rPr lang="en-US" altLang="zh-CN" sz="2400" b="1" strike="noStrike" noProof="1" dirty="0">
                  <a:solidFill>
                    <a:schemeClr val="bg1"/>
                  </a:solidFill>
                  <a:latin typeface="+mj-lt"/>
                  <a:ea typeface="+mj-ea"/>
                  <a:cs typeface="+mj-cs"/>
                </a:rPr>
                <a:t>2.3</a:t>
              </a:r>
              <a:endParaRPr lang="en-US" altLang="zh-CN" sz="2400" b="1" strike="noStrike" noProof="1" dirty="0">
                <a:solidFill>
                  <a:schemeClr val="bg1"/>
                </a:solidFill>
                <a:latin typeface="+mj-lt"/>
                <a:ea typeface="+mj-ea"/>
                <a:cs typeface="+mj-cs"/>
              </a:endParaRPr>
            </a:p>
          </p:txBody>
        </p:sp>
        <p:sp>
          <p:nvSpPr>
            <p:cNvPr id="17" name="文本框 16"/>
            <p:cNvSpPr txBox="1"/>
            <p:nvPr>
              <p:custDataLst>
                <p:tags r:id="rId15"/>
              </p:custDataLst>
            </p:nvPr>
          </p:nvSpPr>
          <p:spPr>
            <a:xfrm>
              <a:off x="6060" y="7648"/>
              <a:ext cx="12860" cy="1103"/>
            </a:xfrm>
            <a:prstGeom prst="rect">
              <a:avLst/>
            </a:prstGeom>
            <a:noFill/>
            <a:ln>
              <a:noFill/>
            </a:ln>
            <a:extLst>
              <a:ext uri="{909E8E84-426E-40DD-AFC4-6F175D3DCCD1}">
                <a14:hiddenFill xmlns:a14="http://schemas.microsoft.com/office/drawing/2010/main">
                  <a:solidFill>
                    <a:srgbClr val="013C73"/>
                  </a:solidFill>
                </a14:hiddenFill>
              </a:ext>
            </a:extLst>
          </p:spPr>
          <p:style>
            <a:lnRef idx="3">
              <a:schemeClr val="lt1"/>
            </a:lnRef>
            <a:fillRef idx="1">
              <a:schemeClr val="accent6"/>
            </a:fillRef>
            <a:effectRef idx="1">
              <a:schemeClr val="accent6"/>
            </a:effectRef>
            <a:fontRef idx="minor">
              <a:schemeClr val="lt1"/>
            </a:fontRef>
          </p:style>
          <p:txBody>
            <a:bodyPr wrap="square" rtlCol="0" anchor="ctr" anchorCtr="0">
              <a:normAutofit/>
            </a:bodyPr>
            <a:p>
              <a:pPr fontAlgn="base"/>
              <a:r>
                <a:rPr lang="zh-CN" altLang="en-US" sz="1500" b="1" strike="noStrike" noProof="1" dirty="0" smtClean="0">
                  <a:solidFill>
                    <a:schemeClr val="bg1"/>
                  </a:solidFill>
                  <a:latin typeface="微软雅黑" panose="020B0503020204020204" pitchFamily="34" charset="-122"/>
                  <a:ea typeface="微软雅黑" panose="020B0503020204020204" pitchFamily="34" charset="-122"/>
                  <a:sym typeface="+mn-ea"/>
                </a:rPr>
                <a:t>项目三：</a:t>
              </a:r>
              <a:r>
                <a:rPr lang="zh-CN" altLang="zh-CN" sz="1500" b="1" strike="noStrike" noProof="1" dirty="0" smtClean="0">
                  <a:solidFill>
                    <a:schemeClr val="bg1"/>
                  </a:solidFill>
                  <a:latin typeface="微软雅黑" panose="020B0503020204020204" pitchFamily="34" charset="-122"/>
                  <a:ea typeface="微软雅黑" panose="020B0503020204020204" pitchFamily="34" charset="-122"/>
                  <a:sym typeface="+mn-ea"/>
                </a:rPr>
                <a:t>华能威海电厂二期海水淡化系统优化改造项目可行性研究报告</a:t>
              </a:r>
              <a:endParaRPr lang="en-US" altLang="zh-CN" sz="1500" b="1" strike="noStrike" noProof="1" dirty="0" smtClean="0">
                <a:solidFill>
                  <a:schemeClr val="bg1"/>
                </a:solidFill>
                <a:latin typeface="微软雅黑" panose="020B0503020204020204" pitchFamily="34" charset="-122"/>
                <a:ea typeface="微软雅黑" panose="020B0503020204020204" pitchFamily="34" charset="-122"/>
                <a:sym typeface="+mn-ea"/>
              </a:endParaRPr>
            </a:p>
          </p:txBody>
        </p:sp>
      </p:grpSp>
      <p:grpSp>
        <p:nvGrpSpPr>
          <p:cNvPr id="24597" name="组合 19"/>
          <p:cNvGrpSpPr/>
          <p:nvPr/>
        </p:nvGrpSpPr>
        <p:grpSpPr>
          <a:xfrm>
            <a:off x="1588" y="4959350"/>
            <a:ext cx="8153400" cy="1014413"/>
            <a:chOff x="888" y="7822"/>
            <a:chExt cx="17122" cy="2131"/>
          </a:xfrm>
        </p:grpSpPr>
        <p:sp>
          <p:nvSpPr>
            <p:cNvPr id="21" name="Freeform 7"/>
            <p:cNvSpPr/>
            <p:nvPr>
              <p:custDataLst>
                <p:tags r:id="rId16"/>
              </p:custDataLst>
            </p:nvPr>
          </p:nvSpPr>
          <p:spPr bwMode="auto">
            <a:xfrm>
              <a:off x="6554" y="7837"/>
              <a:ext cx="11456" cy="1128"/>
            </a:xfrm>
            <a:custGeom>
              <a:avLst/>
              <a:gdLst>
                <a:gd name="T0" fmla="*/ 1471 w 1472"/>
                <a:gd name="T1" fmla="*/ 116 h 218"/>
                <a:gd name="T2" fmla="*/ 1399 w 1472"/>
                <a:gd name="T3" fmla="*/ 205 h 218"/>
                <a:gd name="T4" fmla="*/ 1389 w 1472"/>
                <a:gd name="T5" fmla="*/ 218 h 218"/>
                <a:gd name="T6" fmla="*/ 0 w 1472"/>
                <a:gd name="T7" fmla="*/ 218 h 218"/>
                <a:gd name="T8" fmla="*/ 0 w 1472"/>
                <a:gd name="T9" fmla="*/ 0 h 218"/>
                <a:gd name="T10" fmla="*/ 1389 w 1472"/>
                <a:gd name="T11" fmla="*/ 0 h 218"/>
                <a:gd name="T12" fmla="*/ 1469 w 1472"/>
                <a:gd name="T13" fmla="*/ 106 h 218"/>
                <a:gd name="T14" fmla="*/ 1470 w 1472"/>
                <a:gd name="T15" fmla="*/ 107 h 218"/>
                <a:gd name="T16" fmla="*/ 1470 w 1472"/>
                <a:gd name="T17" fmla="*/ 108 h 218"/>
                <a:gd name="T18" fmla="*/ 1471 w 1472"/>
                <a:gd name="T19" fmla="*/ 116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2" h="218">
                  <a:moveTo>
                    <a:pt x="1471" y="116"/>
                  </a:moveTo>
                  <a:cubicBezTo>
                    <a:pt x="1399" y="205"/>
                    <a:pt x="1399" y="205"/>
                    <a:pt x="1399" y="205"/>
                  </a:cubicBezTo>
                  <a:cubicBezTo>
                    <a:pt x="1389" y="218"/>
                    <a:pt x="1389" y="218"/>
                    <a:pt x="1389" y="218"/>
                  </a:cubicBezTo>
                  <a:cubicBezTo>
                    <a:pt x="0" y="218"/>
                    <a:pt x="0" y="218"/>
                    <a:pt x="0" y="218"/>
                  </a:cubicBezTo>
                  <a:cubicBezTo>
                    <a:pt x="0" y="0"/>
                    <a:pt x="0" y="0"/>
                    <a:pt x="0" y="0"/>
                  </a:cubicBezTo>
                  <a:cubicBezTo>
                    <a:pt x="1389" y="0"/>
                    <a:pt x="1389" y="0"/>
                    <a:pt x="1389" y="0"/>
                  </a:cubicBezTo>
                  <a:cubicBezTo>
                    <a:pt x="1469" y="106"/>
                    <a:pt x="1469" y="106"/>
                    <a:pt x="1469" y="106"/>
                  </a:cubicBezTo>
                  <a:cubicBezTo>
                    <a:pt x="1470" y="107"/>
                    <a:pt x="1470" y="107"/>
                    <a:pt x="1470" y="107"/>
                  </a:cubicBezTo>
                  <a:cubicBezTo>
                    <a:pt x="1470" y="108"/>
                    <a:pt x="1470" y="108"/>
                    <a:pt x="1470" y="108"/>
                  </a:cubicBezTo>
                  <a:cubicBezTo>
                    <a:pt x="1472" y="110"/>
                    <a:pt x="1472" y="114"/>
                    <a:pt x="1471" y="116"/>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468000" tIns="45720" rIns="91440" bIns="45720" numCol="1" anchor="ctr" anchorCtr="0" compatLnSpc="1">
              <a:normAutofit/>
            </a:bodyPr>
            <a:lstStyle/>
            <a:p>
              <a:pPr fontAlgn="base"/>
              <a:endParaRPr lang="en-US" altLang="zh-CN" sz="1800" strike="noStrike" noProof="1" dirty="0">
                <a:solidFill>
                  <a:srgbClr val="FFFFFF"/>
                </a:solidFill>
              </a:endParaRPr>
            </a:p>
          </p:txBody>
        </p:sp>
        <p:sp>
          <p:nvSpPr>
            <p:cNvPr id="22" name="文本框 21"/>
            <p:cNvSpPr txBox="1"/>
            <p:nvPr>
              <p:custDataLst>
                <p:tags r:id="rId17"/>
              </p:custDataLst>
            </p:nvPr>
          </p:nvSpPr>
          <p:spPr>
            <a:xfrm>
              <a:off x="6946" y="7847"/>
              <a:ext cx="10876" cy="1103"/>
            </a:xfrm>
            <a:prstGeom prst="rect">
              <a:avLst/>
            </a:prstGeom>
            <a:noFill/>
          </p:spPr>
          <p:txBody>
            <a:bodyPr wrap="square" rtlCol="0" anchor="ctr" anchorCtr="0">
              <a:normAutofit/>
            </a:bodyPr>
            <a:lstStyle/>
            <a:p>
              <a:r>
                <a:rPr lang="zh-CN" altLang="en-US" sz="1500" b="1" noProof="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项目四：编写</a:t>
              </a:r>
              <a:r>
                <a:rPr lang="zh-CN" altLang="zh-CN" sz="1500" b="1" noProof="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n-cs"/>
                  <a:sym typeface="+mn-ea"/>
                </a:rPr>
                <a:t>《非常规水资源开发利用及处理技术》丛书</a:t>
              </a:r>
              <a:endParaRPr lang="zh-CN" altLang="zh-CN" sz="1500" b="1" noProof="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23" name="Rectangle 10"/>
            <p:cNvSpPr>
              <a:spLocks noChangeArrowheads="1"/>
            </p:cNvSpPr>
            <p:nvPr userDrawn="1">
              <p:custDataLst>
                <p:tags r:id="rId18"/>
              </p:custDataLst>
            </p:nvPr>
          </p:nvSpPr>
          <p:spPr bwMode="auto">
            <a:xfrm>
              <a:off x="888" y="8324"/>
              <a:ext cx="4201" cy="162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p>
              <a:pPr fontAlgn="base"/>
              <a:endParaRPr lang="en-US" sz="1800" strike="noStrike" noProof="1"/>
            </a:p>
          </p:txBody>
        </p:sp>
        <p:sp>
          <p:nvSpPr>
            <p:cNvPr id="24" name="Freeform 11"/>
            <p:cNvSpPr/>
            <p:nvPr userDrawn="1">
              <p:custDataLst>
                <p:tags r:id="rId19"/>
              </p:custDataLst>
            </p:nvPr>
          </p:nvSpPr>
          <p:spPr bwMode="auto">
            <a:xfrm>
              <a:off x="5089" y="7822"/>
              <a:ext cx="1465" cy="2131"/>
            </a:xfrm>
            <a:custGeom>
              <a:avLst/>
              <a:gdLst>
                <a:gd name="T0" fmla="*/ 739 w 739"/>
                <a:gd name="T1" fmla="*/ 0 h 712"/>
                <a:gd name="T2" fmla="*/ 739 w 739"/>
                <a:gd name="T3" fmla="*/ 377 h 712"/>
                <a:gd name="T4" fmla="*/ 0 w 739"/>
                <a:gd name="T5" fmla="*/ 712 h 712"/>
                <a:gd name="T6" fmla="*/ 0 w 739"/>
                <a:gd name="T7" fmla="*/ 168 h 712"/>
                <a:gd name="T8" fmla="*/ 739 w 739"/>
                <a:gd name="T9" fmla="*/ 0 h 712"/>
              </a:gdLst>
              <a:ahLst/>
              <a:cxnLst>
                <a:cxn ang="0">
                  <a:pos x="T0" y="T1"/>
                </a:cxn>
                <a:cxn ang="0">
                  <a:pos x="T2" y="T3"/>
                </a:cxn>
                <a:cxn ang="0">
                  <a:pos x="T4" y="T5"/>
                </a:cxn>
                <a:cxn ang="0">
                  <a:pos x="T6" y="T7"/>
                </a:cxn>
                <a:cxn ang="0">
                  <a:pos x="T8" y="T9"/>
                </a:cxn>
              </a:cxnLst>
              <a:rect l="0" t="0" r="r" b="b"/>
              <a:pathLst>
                <a:path w="739" h="712">
                  <a:moveTo>
                    <a:pt x="739" y="0"/>
                  </a:moveTo>
                  <a:lnTo>
                    <a:pt x="739" y="377"/>
                  </a:lnTo>
                  <a:lnTo>
                    <a:pt x="0" y="712"/>
                  </a:lnTo>
                  <a:lnTo>
                    <a:pt x="0" y="168"/>
                  </a:lnTo>
                  <a:lnTo>
                    <a:pt x="739"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fontAlgn="base"/>
              <a:endParaRPr lang="en-US" sz="1800" strike="noStrike" noProof="1">
                <a:solidFill>
                  <a:srgbClr val="FFFFFF"/>
                </a:solidFill>
              </a:endParaRPr>
            </a:p>
          </p:txBody>
        </p:sp>
        <p:sp>
          <p:nvSpPr>
            <p:cNvPr id="25" name="文本框 24"/>
            <p:cNvSpPr txBox="1"/>
            <p:nvPr>
              <p:custDataLst>
                <p:tags r:id="rId20"/>
              </p:custDataLst>
            </p:nvPr>
          </p:nvSpPr>
          <p:spPr>
            <a:xfrm>
              <a:off x="2278" y="8330"/>
              <a:ext cx="2811" cy="1608"/>
            </a:xfrm>
            <a:prstGeom prst="rect">
              <a:avLst/>
            </a:prstGeom>
            <a:noFill/>
          </p:spPr>
          <p:txBody>
            <a:bodyPr wrap="square" lIns="67500" tIns="35100" rIns="67500" bIns="35100" rtlCol="0" anchor="ctr" anchorCtr="0">
              <a:normAutofit/>
            </a:bodyPr>
            <a:lstStyle/>
            <a:p>
              <a:r>
                <a:rPr lang="en-US" altLang="zh-CN" sz="2400" b="1" noProof="1" dirty="0">
                  <a:solidFill>
                    <a:schemeClr val="accent1"/>
                  </a:solidFill>
                  <a:effectLst>
                    <a:outerShdw blurRad="38100" dist="25400" dir="5400000" algn="ctr" rotWithShape="0">
                      <a:srgbClr val="6E747A">
                        <a:alpha val="43000"/>
                      </a:srgbClr>
                    </a:outerShdw>
                  </a:effectLst>
                  <a:latin typeface="+mj-lt"/>
                  <a:ea typeface="+mj-ea"/>
                  <a:cs typeface="+mj-cs"/>
                </a:rPr>
                <a:t>2.4</a:t>
              </a:r>
              <a:endParaRPr lang="en-US" altLang="zh-CN" sz="2400" b="1" noProof="1" dirty="0">
                <a:solidFill>
                  <a:schemeClr val="accent1"/>
                </a:solidFill>
                <a:effectLst>
                  <a:outerShdw blurRad="38100" dist="25400" dir="5400000" algn="ctr" rotWithShape="0">
                    <a:srgbClr val="6E747A">
                      <a:alpha val="43000"/>
                    </a:srgbClr>
                  </a:outerShdw>
                </a:effectLst>
                <a:latin typeface="+mj-lt"/>
                <a:ea typeface="+mj-ea"/>
                <a:cs typeface="+mj-cs"/>
              </a:endParaRPr>
            </a:p>
          </p:txBody>
        </p:sp>
      </p:grpSp>
    </p:spTree>
    <p:custDataLst>
      <p:tags r:id="rId21"/>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0-#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0-#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ppt_x</p:attrName>
                                        </p:attrNameLst>
                                      </p:cBhvr>
                                      <p:tavLst>
                                        <p:tav tm="0">
                                          <p:val>
                                            <p:strVal val="0-#ppt_w/2"/>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4597"/>
                                        </p:tgtEl>
                                        <p:attrNameLst>
                                          <p:attrName>style.visibility</p:attrName>
                                        </p:attrNameLst>
                                      </p:cBhvr>
                                      <p:to>
                                        <p:strVal val="visible"/>
                                      </p:to>
                                    </p:set>
                                    <p:anim calcmode="lin" valueType="num">
                                      <p:cBhvr>
                                        <p:cTn id="22" dur="500" fill="hold"/>
                                        <p:tgtEl>
                                          <p:spTgt spid="24597"/>
                                        </p:tgtEl>
                                        <p:attrNameLst>
                                          <p:attrName>ppt_x</p:attrName>
                                        </p:attrNameLst>
                                      </p:cBhvr>
                                      <p:tavLst>
                                        <p:tav tm="0">
                                          <p:val>
                                            <p:strVal val="0-#ppt_w/2"/>
                                          </p:val>
                                        </p:tav>
                                        <p:tav tm="100000">
                                          <p:val>
                                            <p:strVal val="#ppt_x"/>
                                          </p:val>
                                        </p:tav>
                                      </p:tavLst>
                                    </p:anim>
                                    <p:anim calcmode="lin" valueType="num">
                                      <p:cBhvr>
                                        <p:cTn id="23" dur="500" fill="hold"/>
                                        <p:tgtEl>
                                          <p:spTgt spid="245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1" name="TextBox 6"/>
          <p:cNvSpPr txBox="1"/>
          <p:nvPr/>
        </p:nvSpPr>
        <p:spPr>
          <a:xfrm>
            <a:off x="1306513" y="1204913"/>
            <a:ext cx="7837487" cy="5233987"/>
          </a:xfrm>
          <a:prstGeom prst="rect">
            <a:avLst/>
          </a:prstGeom>
          <a:noFill/>
          <a:ln w="9525">
            <a:noFill/>
          </a:ln>
        </p:spPr>
        <p:txBody>
          <a:bodyPr anchor="t">
            <a:spAutoFit/>
          </a:bodyPr>
          <a:p>
            <a:pPr marL="285750" indent="-285750" algn="just" defTabSz="914400">
              <a:lnSpc>
                <a:spcPts val="2875"/>
              </a:lnSpc>
              <a:spcAft>
                <a:spcPts val="600"/>
              </a:spcAft>
              <a:buFont typeface="Arial" panose="020B0604020202020204" pitchFamily="34" charset="0"/>
              <a:buNone/>
            </a:pPr>
            <a:r>
              <a:rPr lang="zh-CN" altLang="en-US" sz="1800">
                <a:solidFill>
                  <a:srgbClr val="000000"/>
                </a:solidFill>
                <a:latin typeface="华文细黑" panose="02010600040101010101" pitchFamily="2" charset="-122"/>
                <a:ea typeface="华文细黑" panose="02010600040101010101" pitchFamily="2" charset="-122"/>
              </a:rPr>
              <a:t>已完成的研究与咨询项目</a:t>
            </a:r>
            <a:endParaRPr lang="en-US" altLang="zh-CN" sz="1800">
              <a:solidFill>
                <a:srgbClr val="000000"/>
              </a:solidFill>
              <a:latin typeface="华文细黑" panose="02010600040101010101" pitchFamily="2" charset="-122"/>
              <a:ea typeface="华文细黑" panose="02010600040101010101" pitchFamily="2" charset="-122"/>
            </a:endParaRPr>
          </a:p>
          <a:p>
            <a:pPr marL="285750" indent="-285750" algn="just" defTabSz="914400">
              <a:lnSpc>
                <a:spcPts val="2400"/>
              </a:lnSpc>
              <a:spcBef>
                <a:spcPts val="1200"/>
              </a:spcBef>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水利重大专项课题</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我国海水利用现状、问题及发展对策研究</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发改委环资司</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海水利用专项规划中期评估报告</a:t>
            </a:r>
            <a:r>
              <a:rPr lang="en-US" altLang="zh-CN" sz="1600">
                <a:solidFill>
                  <a:srgbClr val="000000"/>
                </a:solidFill>
                <a:latin typeface="微软雅黑" panose="020B0503020204020204" pitchFamily="34" charset="-122"/>
                <a:ea typeface="微软雅黑" panose="020B0503020204020204" pitchFamily="34" charset="-122"/>
              </a:rPr>
              <a:t>》</a:t>
            </a:r>
            <a:endParaRPr lang="zh-CN" altLang="en-US"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环保部环境与政策研究中心</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海水淡化政策研究报告</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中国投资协会</a:t>
            </a:r>
            <a:r>
              <a:rPr lang="en-US" altLang="zh-CN" sz="1600">
                <a:solidFill>
                  <a:srgbClr val="000000"/>
                </a:solidFill>
                <a:latin typeface="微软雅黑" panose="020B0503020204020204" pitchFamily="34" charset="-122"/>
                <a:ea typeface="微软雅黑" panose="020B0503020204020204" pitchFamily="34" charset="-122"/>
              </a:rPr>
              <a:t>《</a:t>
            </a:r>
            <a:r>
              <a:rPr lang="zh-CN" altLang="zh-CN" sz="1600">
                <a:solidFill>
                  <a:srgbClr val="000000"/>
                </a:solidFill>
                <a:latin typeface="微软雅黑" panose="020B0503020204020204" pitchFamily="34" charset="-122"/>
                <a:ea typeface="微软雅黑" panose="020B0503020204020204" pitchFamily="34" charset="-122"/>
              </a:rPr>
              <a:t>中国海水淡化工程项目建设调研及发展建议</a:t>
            </a:r>
            <a:r>
              <a:rPr lang="en-US" altLang="zh-CN" sz="1600">
                <a:solidFill>
                  <a:srgbClr val="000000"/>
                </a:solidFill>
                <a:latin typeface="微软雅黑" panose="020B0503020204020204" pitchFamily="34" charset="-122"/>
                <a:ea typeface="微软雅黑" panose="020B0503020204020204" pitchFamily="34" charset="-122"/>
              </a:rPr>
              <a:t>》</a:t>
            </a:r>
            <a:endParaRPr lang="zh-CN"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天津市科委</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北疆电厂淡化后矿化水进入市政管网的安全性研究</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日照水务海水淡化一期工程咨询报告</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三菱商事</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海水淡化市场发展报告</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中国水务</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独立风电反渗透海水淡化系统优化研究</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中广核</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海水淡化与综合利用技术和市场研究报告</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海水淡化产业研究</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三菱商事</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中国水业发展现状和趋势</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国电南京龙源</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超微滤膜技术和市场调研报告</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a:p>
            <a:pPr marL="285750" indent="-285750" algn="just" defTabSz="914400">
              <a:lnSpc>
                <a:spcPts val="2400"/>
              </a:lnSpc>
              <a:spcAft>
                <a:spcPts val="600"/>
              </a:spcAft>
              <a:buFont typeface="Wingdings" panose="05000000000000000000" pitchFamily="2" charset="2"/>
              <a:buChar char="Ø"/>
            </a:pPr>
            <a:r>
              <a:rPr lang="zh-CN" altLang="en-US" sz="1600">
                <a:solidFill>
                  <a:srgbClr val="000000"/>
                </a:solidFill>
                <a:latin typeface="微软雅黑" panose="020B0503020204020204" pitchFamily="34" charset="-122"/>
                <a:ea typeface="微软雅黑" panose="020B0503020204020204" pitchFamily="34" charset="-122"/>
              </a:rPr>
              <a:t>日本栗田</a:t>
            </a:r>
            <a:r>
              <a:rPr lang="en-US" altLang="zh-CN" sz="1600">
                <a:solidFill>
                  <a:srgbClr val="000000"/>
                </a:solidFill>
                <a:latin typeface="微软雅黑" panose="020B0503020204020204" pitchFamily="34" charset="-122"/>
                <a:ea typeface="微软雅黑" panose="020B0503020204020204" pitchFamily="34" charset="-122"/>
              </a:rPr>
              <a:t>《</a:t>
            </a:r>
            <a:r>
              <a:rPr lang="zh-CN" altLang="en-US" sz="1600">
                <a:solidFill>
                  <a:srgbClr val="000000"/>
                </a:solidFill>
                <a:latin typeface="微软雅黑" panose="020B0503020204020204" pitchFamily="34" charset="-122"/>
                <a:ea typeface="微软雅黑" panose="020B0503020204020204" pitchFamily="34" charset="-122"/>
              </a:rPr>
              <a:t>中国再生水市场</a:t>
            </a:r>
            <a:r>
              <a:rPr lang="en-US" altLang="zh-CN" sz="1600">
                <a:solidFill>
                  <a:srgbClr val="000000"/>
                </a:solidFill>
                <a:latin typeface="微软雅黑" panose="020B0503020204020204" pitchFamily="34" charset="-122"/>
                <a:ea typeface="微软雅黑" panose="020B0503020204020204" pitchFamily="34" charset="-122"/>
              </a:rPr>
              <a:t>》…</a:t>
            </a:r>
            <a:endParaRPr lang="en-US" altLang="zh-CN" sz="1600">
              <a:solidFill>
                <a:srgbClr val="000000"/>
              </a:solidFill>
              <a:latin typeface="微软雅黑" panose="020B0503020204020204" pitchFamily="34" charset="-122"/>
              <a:ea typeface="微软雅黑" panose="020B0503020204020204" pitchFamily="34" charset="-122"/>
            </a:endParaRPr>
          </a:p>
        </p:txBody>
      </p:sp>
      <p:sp>
        <p:nvSpPr>
          <p:cNvPr id="87042" name="Rectangle 2"/>
          <p:cNvSpPr>
            <a:spLocks noGrp="1"/>
          </p:cNvSpPr>
          <p:nvPr/>
        </p:nvSpPr>
        <p:spPr>
          <a:xfrm>
            <a:off x="1385888" y="427038"/>
            <a:ext cx="5799137" cy="581025"/>
          </a:xfrm>
          <a:prstGeom prst="rect">
            <a:avLst/>
          </a:prstGeom>
          <a:solidFill>
            <a:srgbClr val="003366"/>
          </a:solidFill>
          <a:ln w="9525">
            <a:noFill/>
          </a:ln>
        </p:spPr>
        <p:txBody>
          <a:bodyPr lIns="198000" anchor="ctr"/>
          <a:p>
            <a:r>
              <a:rPr lang="zh-CN" altLang="en-US" sz="2800" dirty="0">
                <a:latin typeface="微软雅黑" panose="020B0503020204020204" pitchFamily="34" charset="-122"/>
                <a:ea typeface="微软雅黑" panose="020B0503020204020204" pitchFamily="34" charset="-122"/>
              </a:rPr>
              <a:t>研究与咨询</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8"/>
          <p:cNvSpPr txBox="1"/>
          <p:nvPr/>
        </p:nvSpPr>
        <p:spPr>
          <a:xfrm>
            <a:off x="1439863" y="1808163"/>
            <a:ext cx="7118350" cy="1546225"/>
          </a:xfrm>
          <a:prstGeom prst="rect">
            <a:avLst/>
          </a:prstGeom>
          <a:noFill/>
          <a:ln w="9525">
            <a:noFill/>
          </a:ln>
        </p:spPr>
        <p:txBody>
          <a:bodyPr wrap="square" anchor="t">
            <a:spAutoFit/>
          </a:bodyPr>
          <a:p>
            <a:pPr indent="457200" algn="just">
              <a:lnSpc>
                <a:spcPct val="150000"/>
              </a:lnSpc>
            </a:pPr>
            <a:r>
              <a:rPr lang="zh-CN" altLang="en-US" sz="1050" noProof="1" dirty="0">
                <a:solidFill>
                  <a:srgbClr val="404040"/>
                </a:solidFill>
                <a:latin typeface="微软雅黑" panose="020B0503020204020204" pitchFamily="34" charset="-122"/>
                <a:ea typeface="微软雅黑" panose="020B0503020204020204" pitchFamily="34" charset="-122"/>
                <a:cs typeface="+mn-cs"/>
              </a:rPr>
              <a:t>由脱盐专业委员会倡议，与科学出版社联合出版</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非常规水资源开发利用及处理技术</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丛书。于</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2017</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年</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5</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月</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3</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日邀请国内非常规水资源利用领域</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30</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余名知名专家召开了丛书编撰工作启动会。该丛书已被列为</a:t>
            </a:r>
            <a:r>
              <a:rPr lang="en-US" altLang="zh-CN" sz="1050" b="1" noProof="1" dirty="0">
                <a:solidFill>
                  <a:srgbClr val="404040"/>
                </a:solidFill>
                <a:latin typeface="微软雅黑" panose="020B0503020204020204" pitchFamily="34" charset="-122"/>
                <a:ea typeface="微软雅黑" panose="020B0503020204020204" pitchFamily="34" charset="-122"/>
                <a:cs typeface="+mn-cs"/>
              </a:rPr>
              <a:t>《“</a:t>
            </a:r>
            <a:r>
              <a:rPr lang="zh-CN" altLang="en-US" sz="1050" b="1" noProof="1" dirty="0">
                <a:solidFill>
                  <a:srgbClr val="404040"/>
                </a:solidFill>
                <a:latin typeface="微软雅黑" panose="020B0503020204020204" pitchFamily="34" charset="-122"/>
                <a:ea typeface="微软雅黑" panose="020B0503020204020204" pitchFamily="34" charset="-122"/>
                <a:cs typeface="+mn-cs"/>
              </a:rPr>
              <a:t>十三五”国家重点图书、音像、电子出版物出版规划</a:t>
            </a:r>
            <a:r>
              <a:rPr lang="en-US" altLang="zh-CN" sz="1050" b="1" noProof="1" dirty="0">
                <a:solidFill>
                  <a:srgbClr val="404040"/>
                </a:solidFill>
                <a:latin typeface="微软雅黑" panose="020B0503020204020204" pitchFamily="34" charset="-122"/>
                <a:ea typeface="微软雅黑" panose="020B0503020204020204" pitchFamily="34" charset="-122"/>
                <a:cs typeface="+mn-cs"/>
              </a:rPr>
              <a:t>》</a:t>
            </a:r>
            <a:r>
              <a:rPr lang="zh-CN" altLang="en-US" sz="1050" b="1" noProof="1" dirty="0">
                <a:solidFill>
                  <a:srgbClr val="404040"/>
                </a:solidFill>
                <a:latin typeface="微软雅黑" panose="020B0503020204020204" pitchFamily="34" charset="-122"/>
                <a:ea typeface="微软雅黑" panose="020B0503020204020204" pitchFamily="34" charset="-122"/>
                <a:cs typeface="+mn-cs"/>
              </a:rPr>
              <a:t>。</a:t>
            </a:r>
            <a:endParaRPr lang="en-US" altLang="zh-CN" sz="1050" noProof="1"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050" noProof="1" dirty="0">
                <a:solidFill>
                  <a:srgbClr val="404040"/>
                </a:solidFill>
                <a:latin typeface="微软雅黑" panose="020B0503020204020204" pitchFamily="34" charset="-122"/>
                <a:ea typeface="微软雅黑" panose="020B0503020204020204" pitchFamily="34" charset="-122"/>
                <a:cs typeface="+mn-cs"/>
              </a:rPr>
              <a:t>丛书主要基于各研究院所、</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高校及相关企业的专家</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对海水淡化、苦咸水淡化、雨洪水综合利用、</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再生水</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、空中水和矿井水利用等领域多年潜心研究成果，</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将</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全面系统论述</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国内外</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非常规水资源开发利用</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现状、</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最新技术</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及典型案例等。</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丛书</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计划</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由</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50</a:t>
            </a:r>
            <a:r>
              <a:rPr lang="zh-CN" altLang="zh-CN" sz="1050" noProof="1" dirty="0">
                <a:solidFill>
                  <a:srgbClr val="404040"/>
                </a:solidFill>
                <a:latin typeface="微软雅黑" panose="020B0503020204020204" pitchFamily="34" charset="-122"/>
                <a:ea typeface="微软雅黑" panose="020B0503020204020204" pitchFamily="34" charset="-122"/>
                <a:cs typeface="+mn-cs"/>
              </a:rPr>
              <a:t>分册</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构成，</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2018</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年出版</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4-6</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册，</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2020</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年</a:t>
            </a:r>
            <a:r>
              <a:rPr lang="en-US" altLang="zh-CN" sz="1050" noProof="1" dirty="0">
                <a:solidFill>
                  <a:srgbClr val="404040"/>
                </a:solidFill>
                <a:latin typeface="微软雅黑" panose="020B0503020204020204" pitchFamily="34" charset="-122"/>
                <a:ea typeface="微软雅黑" panose="020B0503020204020204" pitchFamily="34" charset="-122"/>
                <a:cs typeface="+mn-cs"/>
              </a:rPr>
              <a:t>6</a:t>
            </a:r>
            <a:r>
              <a:rPr lang="zh-CN" altLang="en-US" sz="1050" noProof="1" dirty="0">
                <a:solidFill>
                  <a:srgbClr val="404040"/>
                </a:solidFill>
                <a:latin typeface="微软雅黑" panose="020B0503020204020204" pitchFamily="34" charset="-122"/>
                <a:ea typeface="微软雅黑" panose="020B0503020204020204" pitchFamily="34" charset="-122"/>
                <a:cs typeface="+mn-cs"/>
              </a:rPr>
              <a:t>月前全书出版完毕，为保障水资源的可持续利用做贡献。</a:t>
            </a:r>
            <a:endParaRPr lang="zh-CN" altLang="en-US" sz="1050" noProof="1" dirty="0">
              <a:solidFill>
                <a:srgbClr val="404040"/>
              </a:solidFill>
              <a:latin typeface="微软雅黑" panose="020B0503020204020204" pitchFamily="34" charset="-122"/>
              <a:ea typeface="微软雅黑" panose="020B0503020204020204" pitchFamily="34" charset="-122"/>
            </a:endParaRPr>
          </a:p>
        </p:txBody>
      </p:sp>
      <p:sp>
        <p:nvSpPr>
          <p:cNvPr id="88066" name="TextBox 4"/>
          <p:cNvSpPr txBox="1"/>
          <p:nvPr/>
        </p:nvSpPr>
        <p:spPr>
          <a:xfrm>
            <a:off x="1439863" y="1293813"/>
            <a:ext cx="7334250" cy="381000"/>
          </a:xfrm>
          <a:prstGeom prst="rect">
            <a:avLst/>
          </a:prstGeom>
          <a:noFill/>
          <a:ln w="9525">
            <a:noFill/>
          </a:ln>
        </p:spPr>
        <p:txBody>
          <a:bodyPr wrap="square" anchor="t">
            <a:spAutoFit/>
          </a:bodyPr>
          <a:p>
            <a:pPr>
              <a:lnSpc>
                <a:spcPct val="90000"/>
              </a:lnSpc>
            </a:pPr>
            <a:r>
              <a:rPr lang="zh-CN" altLang="en-US" sz="2100" b="1" dirty="0">
                <a:solidFill>
                  <a:srgbClr val="00AAC9"/>
                </a:solidFill>
                <a:latin typeface="微软雅黑" panose="020B0503020204020204" pitchFamily="34" charset="-122"/>
                <a:ea typeface="微软雅黑" panose="020B0503020204020204" pitchFamily="34" charset="-122"/>
              </a:rPr>
              <a:t>咨询与研究 </a:t>
            </a:r>
            <a:r>
              <a:rPr lang="en-US" altLang="zh-CN" sz="1500" b="1" dirty="0">
                <a:solidFill>
                  <a:srgbClr val="00AAC9"/>
                </a:solidFill>
                <a:latin typeface="微软雅黑" panose="020B0503020204020204" pitchFamily="34" charset="-122"/>
                <a:ea typeface="微软雅黑" panose="020B0503020204020204" pitchFamily="34" charset="-122"/>
              </a:rPr>
              <a:t>|  </a:t>
            </a:r>
            <a:r>
              <a:rPr lang="en-US" altLang="zh-CN" sz="1500" dirty="0">
                <a:solidFill>
                  <a:srgbClr val="00AAC9"/>
                </a:solidFill>
                <a:latin typeface="微软雅黑" panose="020B0503020204020204" pitchFamily="34" charset="-122"/>
                <a:ea typeface="微软雅黑" panose="020B0503020204020204" pitchFamily="34" charset="-122"/>
              </a:rPr>
              <a:t>2.4  </a:t>
            </a:r>
            <a:r>
              <a:rPr lang="zh-CN" altLang="en-US" sz="1500" dirty="0">
                <a:solidFill>
                  <a:srgbClr val="00AAC9"/>
                </a:solidFill>
                <a:latin typeface="微软雅黑" panose="020B0503020204020204" pitchFamily="34" charset="-122"/>
                <a:ea typeface="微软雅黑" panose="020B0503020204020204" pitchFamily="34" charset="-122"/>
              </a:rPr>
              <a:t>项目</a:t>
            </a:r>
            <a:r>
              <a:rPr lang="en-US" altLang="zh-CN" sz="1500" dirty="0">
                <a:solidFill>
                  <a:srgbClr val="00AAC9"/>
                </a:solidFill>
                <a:latin typeface="微软雅黑" panose="020B0503020204020204" pitchFamily="34" charset="-122"/>
                <a:ea typeface="微软雅黑" panose="020B0503020204020204" pitchFamily="34" charset="-122"/>
              </a:rPr>
              <a:t>四：</a:t>
            </a:r>
            <a:r>
              <a:rPr lang="en-US" altLang="zh-CN" sz="1500"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编写《非常规水资源开发利用及处理技术》丛书</a:t>
            </a:r>
            <a:endParaRPr lang="en-US" altLang="zh-CN" sz="1500"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88067" name="图片 20" descr="500114579"/>
          <p:cNvPicPr>
            <a:picLocks noChangeAspect="1"/>
          </p:cNvPicPr>
          <p:nvPr/>
        </p:nvPicPr>
        <p:blipFill>
          <a:blip r:embed="rId1"/>
          <a:srcRect l="77638" t="27" r="15804" b="2200"/>
          <a:stretch>
            <a:fillRect/>
          </a:stretch>
        </p:blipFill>
        <p:spPr>
          <a:xfrm>
            <a:off x="8701088" y="858838"/>
            <a:ext cx="495300" cy="5140325"/>
          </a:xfrm>
          <a:prstGeom prst="rect">
            <a:avLst/>
          </a:prstGeom>
          <a:noFill/>
          <a:ln w="9525">
            <a:noFill/>
          </a:ln>
        </p:spPr>
      </p:pic>
      <p:pic>
        <p:nvPicPr>
          <p:cNvPr id="88068" name="图片 8" descr="500114579"/>
          <p:cNvPicPr>
            <a:picLocks noChangeAspect="1"/>
          </p:cNvPicPr>
          <p:nvPr/>
        </p:nvPicPr>
        <p:blipFill>
          <a:blip r:embed="rId1"/>
          <a:srcRect l="9821" t="1431" r="73982" b="797"/>
          <a:stretch>
            <a:fillRect/>
          </a:stretch>
        </p:blipFill>
        <p:spPr>
          <a:xfrm>
            <a:off x="74613" y="858838"/>
            <a:ext cx="1223962" cy="5140325"/>
          </a:xfrm>
          <a:prstGeom prst="rect">
            <a:avLst/>
          </a:prstGeom>
          <a:noFill/>
          <a:ln w="9525">
            <a:noFill/>
          </a:ln>
        </p:spPr>
      </p:pic>
      <p:pic>
        <p:nvPicPr>
          <p:cNvPr id="1026" name="Picture 2" descr="G:\2018青岛大会\0现场照片\新闻用图\26日--非常规\非常规-高清 (2) 副本.jpg非常规-高清 (2) 副本"/>
          <p:cNvPicPr>
            <a:picLocks noChangeAspect="1" noChangeArrowheads="1"/>
          </p:cNvPicPr>
          <p:nvPr/>
        </p:nvPicPr>
        <p:blipFill>
          <a:blip r:embed="rId2"/>
          <a:srcRect/>
          <a:stretch>
            <a:fillRect/>
          </a:stretch>
        </p:blipFill>
        <p:spPr bwMode="auto">
          <a:xfrm>
            <a:off x="1660674" y="3656647"/>
            <a:ext cx="3362801" cy="2127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7" name="Picture 3"/>
          <p:cNvPicPr>
            <a:picLocks noChangeAspect="1" noChangeArrowheads="1"/>
          </p:cNvPicPr>
          <p:nvPr/>
        </p:nvPicPr>
        <p:blipFill>
          <a:blip r:embed="rId3" cstate="print"/>
          <a:srcRect b="7773"/>
          <a:stretch>
            <a:fillRect/>
          </a:stretch>
        </p:blipFill>
        <p:spPr bwMode="auto">
          <a:xfrm>
            <a:off x="5225047" y="4065199"/>
            <a:ext cx="3253233" cy="1782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8071" name="文本框 6"/>
          <p:cNvSpPr txBox="1"/>
          <p:nvPr/>
        </p:nvSpPr>
        <p:spPr>
          <a:xfrm>
            <a:off x="5224463" y="3670300"/>
            <a:ext cx="3252787" cy="460375"/>
          </a:xfrm>
          <a:prstGeom prst="rect">
            <a:avLst/>
          </a:prstGeom>
          <a:noFill/>
          <a:ln w="9525">
            <a:noFill/>
          </a:ln>
        </p:spPr>
        <p:txBody>
          <a:bodyPr wrap="square" anchor="t">
            <a:spAutoFit/>
          </a:bodyPr>
          <a:p>
            <a:r>
              <a:rPr lang="zh-CN" altLang="zh-CN" sz="2400" b="1" dirty="0">
                <a:solidFill>
                  <a:srgbClr val="00AAC9"/>
                </a:solidFill>
                <a:latin typeface="微软雅黑" panose="020B0503020204020204" pitchFamily="34" charset="-122"/>
                <a:ea typeface="微软雅黑" panose="020B0503020204020204" pitchFamily="34" charset="-122"/>
              </a:rPr>
              <a:t>丛书</a:t>
            </a:r>
            <a:r>
              <a:rPr lang="zh-CN" altLang="en-US" sz="2400" b="1" dirty="0">
                <a:solidFill>
                  <a:srgbClr val="00AAC9"/>
                </a:solidFill>
                <a:latin typeface="微软雅黑" panose="020B0503020204020204" pitchFamily="34" charset="-122"/>
                <a:ea typeface="微软雅黑" panose="020B0503020204020204" pitchFamily="34" charset="-122"/>
              </a:rPr>
              <a:t>编委会现场及合影</a:t>
            </a:r>
            <a:endParaRPr lang="zh-CN" altLang="en-US" sz="2400" b="1" dirty="0">
              <a:solidFill>
                <a:srgbClr val="00AAC9"/>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 name="组合 12"/>
          <p:cNvGrpSpPr/>
          <p:nvPr/>
        </p:nvGrpSpPr>
        <p:grpSpPr>
          <a:xfrm>
            <a:off x="-126206" y="1138237"/>
            <a:ext cx="9343069" cy="508635"/>
            <a:chOff x="-265" y="590"/>
            <a:chExt cx="19618" cy="1068"/>
          </a:xfrm>
          <a:solidFill>
            <a:schemeClr val="bg1"/>
          </a:solidFill>
        </p:grpSpPr>
        <p:sp>
          <p:nvSpPr>
            <p:cNvPr id="14" name="TextBox 27"/>
            <p:cNvSpPr txBox="1"/>
            <p:nvPr/>
          </p:nvSpPr>
          <p:spPr>
            <a:xfrm>
              <a:off x="2015" y="590"/>
              <a:ext cx="10850" cy="967"/>
            </a:xfrm>
            <a:prstGeom prst="rect">
              <a:avLst/>
            </a:prstGeom>
            <a:noFill/>
            <a:extLst>
              <a:ext uri="{909E8E84-426E-40DD-AFC4-6F175D3DCCD1}">
                <a14:hiddenFill xmlns:a14="http://schemas.microsoft.com/office/drawing/2010/main">
                  <a:grpFill/>
                </a14:hiddenFill>
              </a:ext>
            </a:extLst>
          </p:spPr>
          <p:txBody>
            <a:bodyPr wrap="square" rtlCol="0">
              <a:spAutoFit/>
            </a:bodyPr>
            <a:p>
              <a:pPr fontAlgn="base"/>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rPr>
                <a:t>主要工作</a:t>
              </a:r>
              <a:r>
                <a:rPr lang="zh-CN" altLang="en-US" sz="2400" b="1" strike="noStrike" noProof="1" dirty="0" smtClean="0">
                  <a:solidFill>
                    <a:schemeClr val="bg1"/>
                  </a:solidFill>
                  <a:latin typeface="微软雅黑" panose="020B0503020204020204" pitchFamily="34" charset="-122"/>
                  <a:ea typeface="微软雅黑" panose="020B0503020204020204" pitchFamily="34" charset="-122"/>
                  <a:cs typeface="+mn-cs"/>
                </a:rPr>
                <a:t> </a:t>
              </a:r>
              <a:r>
                <a:rPr lang="en-US" altLang="zh-CN" sz="2400" b="1" strike="noStrike" noProof="1" dirty="0" smtClean="0">
                  <a:solidFill>
                    <a:srgbClr val="00B0F0"/>
                  </a:solidFill>
                  <a:latin typeface="微软雅黑" panose="020B0503020204020204" pitchFamily="34" charset="-122"/>
                  <a:ea typeface="微软雅黑" panose="020B0503020204020204" pitchFamily="34" charset="-122"/>
                  <a:cs typeface="+mn-cs"/>
                </a:rPr>
                <a:t>| </a:t>
              </a:r>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rPr>
                <a:t>国际交流与合作</a:t>
              </a:r>
              <a:endPar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p:txBody>
        </p:sp>
        <p:sp>
          <p:nvSpPr>
            <p:cNvPr id="5" name="直接连接符 4"/>
            <p:cNvSpPr/>
            <p:nvPr/>
          </p:nvSpPr>
          <p:spPr>
            <a:xfrm>
              <a:off x="-265" y="1658"/>
              <a:ext cx="19618" cy="0"/>
            </a:xfrm>
            <a:prstGeom prst="line">
              <a:avLst/>
            </a:prstGeom>
            <a:grpFill/>
            <a:ln>
              <a:solidFill>
                <a:schemeClr val="bg1"/>
              </a:solidFill>
            </a:ln>
          </p:spPr>
          <p:style>
            <a:lnRef idx="3">
              <a:schemeClr val="accent6"/>
            </a:lnRef>
            <a:fillRef idx="0">
              <a:schemeClr val="accent6"/>
            </a:fillRef>
            <a:effectRef idx="2">
              <a:schemeClr val="accent6"/>
            </a:effectRef>
            <a:fontRef idx="minor">
              <a:schemeClr val="tx1"/>
            </a:fontRef>
          </p:style>
        </p:sp>
        <p:sp>
          <p:nvSpPr>
            <p:cNvPr id="16" name="文本框 15"/>
            <p:cNvSpPr txBox="1"/>
            <p:nvPr/>
          </p:nvSpPr>
          <p:spPr>
            <a:xfrm>
              <a:off x="-161" y="590"/>
              <a:ext cx="2143" cy="869"/>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wrap="square" rtlCol="0">
              <a:spAutoFit/>
            </a:bodyPr>
            <a:p>
              <a:pPr fontAlgn="base"/>
              <a:r>
                <a:rPr lang="en-US" altLang="zh-CN" sz="2100" b="1" strike="noStrike" spc="-100" noProof="1">
                  <a:solidFill>
                    <a:srgbClr val="00AAC9"/>
                  </a:solidFill>
                  <a:uFillTx/>
                  <a:latin typeface="微软雅黑" panose="020B0503020204020204" pitchFamily="34" charset="-122"/>
                  <a:ea typeface="微软雅黑" panose="020B0503020204020204" pitchFamily="34" charset="-122"/>
                </a:rPr>
                <a:t> NO. 3</a:t>
              </a:r>
              <a:endParaRPr lang="en-US" altLang="zh-CN" sz="2100" b="1" strike="noStrike" spc="-100" noProof="1">
                <a:solidFill>
                  <a:srgbClr val="00AAC9"/>
                </a:solidFill>
                <a:uFillTx/>
                <a:latin typeface="微软雅黑" panose="020B0503020204020204" pitchFamily="34" charset="-122"/>
                <a:ea typeface="微软雅黑" panose="020B0503020204020204" pitchFamily="34" charset="-122"/>
              </a:endParaRPr>
            </a:p>
          </p:txBody>
        </p:sp>
      </p:grpSp>
      <p:grpSp>
        <p:nvGrpSpPr>
          <p:cNvPr id="30723" name="组合 32"/>
          <p:cNvGrpSpPr/>
          <p:nvPr/>
        </p:nvGrpSpPr>
        <p:grpSpPr>
          <a:xfrm>
            <a:off x="4187825" y="1936750"/>
            <a:ext cx="5030788" cy="652463"/>
            <a:chOff x="4810227" y="1182744"/>
            <a:chExt cx="5100902" cy="868514"/>
          </a:xfrm>
        </p:grpSpPr>
        <p:sp>
          <p:nvSpPr>
            <p:cNvPr id="7" name="直角三角形 6"/>
            <p:cNvSpPr/>
            <p:nvPr>
              <p:custDataLst>
                <p:tags r:id="rId1"/>
              </p:custDataLst>
            </p:nvPr>
          </p:nvSpPr>
          <p:spPr>
            <a:xfrm flipV="1">
              <a:off x="4810227" y="1201877"/>
              <a:ext cx="806689" cy="806689"/>
            </a:xfrm>
            <a:prstGeom prst="rtTriangle">
              <a:avLst/>
            </a:prstGeom>
            <a:solidFill>
              <a:srgbClr val="7CC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endParaRPr lang="zh-CN" altLang="en-US" sz="9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16" name="标题 1"/>
            <p:cNvSpPr txBox="1"/>
            <p:nvPr>
              <p:custDataLst>
                <p:tags r:id="rId2"/>
              </p:custDataLst>
            </p:nvPr>
          </p:nvSpPr>
          <p:spPr>
            <a:xfrm>
              <a:off x="4867622" y="1182744"/>
              <a:ext cx="557645" cy="404663"/>
            </a:xfrm>
            <a:prstGeom prst="rect">
              <a:avLst/>
            </a:prstGeom>
            <a:noFill/>
            <a:ln w="9525">
              <a:noFill/>
            </a:ln>
          </p:spPr>
          <p:txBody>
            <a:bodyPr wrap="square" anchor="t"/>
            <a:p>
              <a:pPr algn="ctr">
                <a:lnSpc>
                  <a:spcPct val="110000"/>
                </a:lnSpc>
              </a:pPr>
              <a:r>
                <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3.6</a:t>
              </a:r>
              <a:endPar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17" name="标题 1"/>
            <p:cNvSpPr txBox="1"/>
            <p:nvPr>
              <p:custDataLst>
                <p:tags r:id="rId3"/>
              </p:custDataLst>
            </p:nvPr>
          </p:nvSpPr>
          <p:spPr>
            <a:xfrm>
              <a:off x="5360305" y="1347812"/>
              <a:ext cx="4550824" cy="701541"/>
            </a:xfrm>
            <a:prstGeom prst="rect">
              <a:avLst/>
            </a:prstGeom>
            <a:noFill/>
            <a:ln w="9525">
              <a:noFill/>
            </a:ln>
          </p:spPr>
          <p:txBody>
            <a:bodyPr wrap="square" anchor="t"/>
            <a:p>
              <a:pPr>
                <a:lnSpc>
                  <a:spcPct val="110000"/>
                </a:lnSpc>
              </a:pP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一带一路国际合作对接 </a:t>
              </a:r>
              <a:r>
                <a:rPr lang="en-US" altLang="zh-CN"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中国 </a:t>
              </a:r>
              <a:r>
                <a:rPr lang="en-US"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拉丁美洲脱盐大会</a:t>
              </a:r>
              <a:endParaRPr lang="zh-CN"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等腰三角形 23"/>
            <p:cNvSpPr/>
            <p:nvPr>
              <p:custDataLst>
                <p:tags r:id="rId4"/>
              </p:custDataLst>
            </p:nvPr>
          </p:nvSpPr>
          <p:spPr>
            <a:xfrm rot="6977181">
              <a:off x="8764809" y="1869868"/>
              <a:ext cx="194812" cy="167941"/>
            </a:xfrm>
            <a:prstGeom prst="triangle">
              <a:avLst/>
            </a:prstGeom>
            <a:solidFill>
              <a:srgbClr val="7CC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5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0728" name="组合 33"/>
          <p:cNvGrpSpPr/>
          <p:nvPr/>
        </p:nvGrpSpPr>
        <p:grpSpPr>
          <a:xfrm>
            <a:off x="3390900" y="2541588"/>
            <a:ext cx="4100513" cy="666750"/>
            <a:chOff x="4003538" y="1989432"/>
            <a:chExt cx="4158884" cy="887386"/>
          </a:xfrm>
        </p:grpSpPr>
        <p:sp>
          <p:nvSpPr>
            <p:cNvPr id="18" name="直角三角形 17"/>
            <p:cNvSpPr/>
            <p:nvPr>
              <p:custDataLst>
                <p:tags r:id="rId5"/>
              </p:custDataLst>
            </p:nvPr>
          </p:nvSpPr>
          <p:spPr>
            <a:xfrm flipV="1">
              <a:off x="4003538" y="2008566"/>
              <a:ext cx="806689" cy="806689"/>
            </a:xfrm>
            <a:prstGeom prst="rtTriangle">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endParaRPr lang="zh-CN" altLang="en-US" sz="9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21" name="标题 1"/>
            <p:cNvSpPr txBox="1"/>
            <p:nvPr>
              <p:custDataLst>
                <p:tags r:id="rId6"/>
              </p:custDataLst>
            </p:nvPr>
          </p:nvSpPr>
          <p:spPr>
            <a:xfrm>
              <a:off x="4022670" y="1989432"/>
              <a:ext cx="557645" cy="404663"/>
            </a:xfrm>
            <a:prstGeom prst="rect">
              <a:avLst/>
            </a:prstGeom>
            <a:noFill/>
            <a:ln w="9525">
              <a:noFill/>
            </a:ln>
          </p:spPr>
          <p:txBody>
            <a:bodyPr wrap="square" anchor="t"/>
            <a:p>
              <a:pPr algn="ctr">
                <a:lnSpc>
                  <a:spcPct val="110000"/>
                </a:lnSpc>
              </a:pPr>
              <a:r>
                <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3.5</a:t>
              </a:r>
              <a:endPar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22" name="标题 1"/>
            <p:cNvSpPr txBox="1"/>
            <p:nvPr>
              <p:custDataLst>
                <p:tags r:id="rId7"/>
              </p:custDataLst>
            </p:nvPr>
          </p:nvSpPr>
          <p:spPr>
            <a:xfrm>
              <a:off x="4536910" y="2175087"/>
              <a:ext cx="3431441" cy="701731"/>
            </a:xfrm>
            <a:prstGeom prst="rect">
              <a:avLst/>
            </a:prstGeom>
            <a:noFill/>
            <a:ln w="9525">
              <a:noFill/>
            </a:ln>
          </p:spPr>
          <p:txBody>
            <a:bodyPr wrap="square" anchor="t"/>
            <a:p>
              <a:pPr>
                <a:lnSpc>
                  <a:spcPct val="110000"/>
                </a:lnSpc>
              </a:pP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组团参加</a:t>
              </a:r>
              <a:r>
                <a:rPr lang="en-US"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世界水大会</a:t>
              </a:r>
              <a:endParaRPr lang="zh-CN" altLang="en-US"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等腰三角形 25"/>
            <p:cNvSpPr/>
            <p:nvPr>
              <p:custDataLst>
                <p:tags r:id="rId8"/>
              </p:custDataLst>
            </p:nvPr>
          </p:nvSpPr>
          <p:spPr>
            <a:xfrm rot="6977181">
              <a:off x="7981033" y="2674432"/>
              <a:ext cx="194812" cy="167941"/>
            </a:xfrm>
            <a:prstGeom prst="triangle">
              <a:avLst/>
            </a:prstGeom>
            <a:solidFill>
              <a:srgbClr val="A5C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5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0733" name="组合 34"/>
          <p:cNvGrpSpPr/>
          <p:nvPr/>
        </p:nvGrpSpPr>
        <p:grpSpPr>
          <a:xfrm>
            <a:off x="2595563" y="3154363"/>
            <a:ext cx="6042025" cy="673100"/>
            <a:chOff x="3196849" y="2805689"/>
            <a:chExt cx="6125264" cy="898628"/>
          </a:xfrm>
        </p:grpSpPr>
        <p:sp>
          <p:nvSpPr>
            <p:cNvPr id="30" name="直角三角形 29"/>
            <p:cNvSpPr/>
            <p:nvPr>
              <p:custDataLst>
                <p:tags r:id="rId9"/>
              </p:custDataLst>
            </p:nvPr>
          </p:nvSpPr>
          <p:spPr>
            <a:xfrm flipV="1">
              <a:off x="3196849" y="2815254"/>
              <a:ext cx="806689" cy="806689"/>
            </a:xfrm>
            <a:prstGeom prst="rtTriangle">
              <a:avLst/>
            </a:prstGeom>
            <a:solidFill>
              <a:srgbClr val="10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endParaRPr lang="zh-CN" altLang="en-US" sz="9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26" name="标题 1"/>
            <p:cNvSpPr txBox="1"/>
            <p:nvPr>
              <p:custDataLst>
                <p:tags r:id="rId10"/>
              </p:custDataLst>
            </p:nvPr>
          </p:nvSpPr>
          <p:spPr>
            <a:xfrm>
              <a:off x="3196849" y="2805689"/>
              <a:ext cx="557645" cy="404663"/>
            </a:xfrm>
            <a:prstGeom prst="rect">
              <a:avLst/>
            </a:prstGeom>
            <a:noFill/>
            <a:ln w="9525">
              <a:noFill/>
            </a:ln>
          </p:spPr>
          <p:txBody>
            <a:bodyPr wrap="square" anchor="t"/>
            <a:p>
              <a:pPr algn="ctr">
                <a:lnSpc>
                  <a:spcPct val="110000"/>
                </a:lnSpc>
              </a:pPr>
              <a:r>
                <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3.4</a:t>
              </a:r>
              <a:endPar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27" name="标题 1"/>
            <p:cNvSpPr txBox="1"/>
            <p:nvPr>
              <p:custDataLst>
                <p:tags r:id="rId11"/>
              </p:custDataLst>
            </p:nvPr>
          </p:nvSpPr>
          <p:spPr>
            <a:xfrm>
              <a:off x="3718395" y="3002562"/>
              <a:ext cx="5603718" cy="701755"/>
            </a:xfrm>
            <a:prstGeom prst="rect">
              <a:avLst/>
            </a:prstGeom>
            <a:noFill/>
            <a:ln w="9525">
              <a:noFill/>
            </a:ln>
          </p:spPr>
          <p:txBody>
            <a:bodyPr wrap="square" anchor="t"/>
            <a:p>
              <a:pPr>
                <a:lnSpc>
                  <a:spcPct val="150000"/>
                </a:lnSpc>
                <a:spcBef>
                  <a:spcPts val="1200"/>
                </a:spcBef>
                <a:buFont typeface="Wingdings" panose="05000000000000000000" pitchFamily="2" charset="2"/>
                <a:buNone/>
              </a:pP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组团参加</a:t>
              </a:r>
              <a:r>
                <a:rPr lang="en-US" altLang="zh-CN"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32</a:t>
              </a: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届</a:t>
              </a:r>
              <a:r>
                <a:rPr lang="zh-CN" altLang="en-US"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国际化学工程、环境保护和生物技术展览会</a:t>
              </a:r>
              <a:r>
                <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等腰三角形 36"/>
            <p:cNvSpPr/>
            <p:nvPr>
              <p:custDataLst>
                <p:tags r:id="rId12"/>
              </p:custDataLst>
            </p:nvPr>
          </p:nvSpPr>
          <p:spPr>
            <a:xfrm rot="6977181">
              <a:off x="7206176" y="3522541"/>
              <a:ext cx="194812" cy="167941"/>
            </a:xfrm>
            <a:prstGeom prst="triangle">
              <a:avLst/>
            </a:prstGeom>
            <a:solidFill>
              <a:srgbClr val="10C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5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0738" name="组合 37"/>
          <p:cNvGrpSpPr/>
          <p:nvPr/>
        </p:nvGrpSpPr>
        <p:grpSpPr>
          <a:xfrm>
            <a:off x="1800225" y="3751263"/>
            <a:ext cx="4144963" cy="696912"/>
            <a:chOff x="2390160" y="3602811"/>
            <a:chExt cx="4204925" cy="929005"/>
          </a:xfrm>
        </p:grpSpPr>
        <p:sp>
          <p:nvSpPr>
            <p:cNvPr id="39" name="直角三角形 38"/>
            <p:cNvSpPr/>
            <p:nvPr>
              <p:custDataLst>
                <p:tags r:id="rId13"/>
              </p:custDataLst>
            </p:nvPr>
          </p:nvSpPr>
          <p:spPr>
            <a:xfrm flipV="1">
              <a:off x="2390160" y="3621943"/>
              <a:ext cx="806689" cy="806689"/>
            </a:xfrm>
            <a:prstGeom prst="rtTriangle">
              <a:avLst/>
            </a:prstGeom>
            <a:solidFill>
              <a:srgbClr val="0B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endParaRPr lang="zh-CN" altLang="en-US" sz="9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31" name="标题 1"/>
            <p:cNvSpPr txBox="1"/>
            <p:nvPr>
              <p:custDataLst>
                <p:tags r:id="rId14"/>
              </p:custDataLst>
            </p:nvPr>
          </p:nvSpPr>
          <p:spPr>
            <a:xfrm>
              <a:off x="2409292" y="3602811"/>
              <a:ext cx="557645" cy="404663"/>
            </a:xfrm>
            <a:prstGeom prst="rect">
              <a:avLst/>
            </a:prstGeom>
            <a:noFill/>
            <a:ln w="9525">
              <a:noFill/>
            </a:ln>
          </p:spPr>
          <p:txBody>
            <a:bodyPr wrap="square" anchor="t"/>
            <a:p>
              <a:pPr algn="ctr">
                <a:lnSpc>
                  <a:spcPct val="110000"/>
                </a:lnSpc>
              </a:pPr>
              <a:r>
                <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3.3</a:t>
              </a:r>
              <a:endPar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32" name="标题 1"/>
            <p:cNvSpPr txBox="1"/>
            <p:nvPr>
              <p:custDataLst>
                <p:tags r:id="rId15"/>
              </p:custDataLst>
            </p:nvPr>
          </p:nvSpPr>
          <p:spPr>
            <a:xfrm>
              <a:off x="2901817" y="3830085"/>
              <a:ext cx="3368922" cy="701731"/>
            </a:xfrm>
            <a:prstGeom prst="rect">
              <a:avLst/>
            </a:prstGeom>
            <a:noFill/>
            <a:ln w="9525">
              <a:noFill/>
            </a:ln>
          </p:spPr>
          <p:txBody>
            <a:bodyPr wrap="square" anchor="t"/>
            <a:p>
              <a:pPr>
                <a:lnSpc>
                  <a:spcPct val="110000"/>
                </a:lnSpc>
              </a:pP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与</a:t>
              </a:r>
              <a:r>
                <a:rPr lang="zh-CN"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中欧水资源平台</a:t>
              </a: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交流合作</a:t>
              </a:r>
              <a:endPar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等腰三角形 41"/>
            <p:cNvSpPr/>
            <p:nvPr>
              <p:custDataLst>
                <p:tags r:id="rId16"/>
              </p:custDataLst>
            </p:nvPr>
          </p:nvSpPr>
          <p:spPr>
            <a:xfrm rot="6977181">
              <a:off x="6413695" y="4335814"/>
              <a:ext cx="194812" cy="167941"/>
            </a:xfrm>
            <a:prstGeom prst="triangle">
              <a:avLst/>
            </a:prstGeom>
            <a:solidFill>
              <a:srgbClr val="0B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5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0743" name="组合 42"/>
          <p:cNvGrpSpPr/>
          <p:nvPr/>
        </p:nvGrpSpPr>
        <p:grpSpPr>
          <a:xfrm>
            <a:off x="1004888" y="4371975"/>
            <a:ext cx="4133850" cy="696913"/>
            <a:chOff x="1583472" y="4428632"/>
            <a:chExt cx="4192296" cy="930683"/>
          </a:xfrm>
        </p:grpSpPr>
        <p:sp>
          <p:nvSpPr>
            <p:cNvPr id="44" name="直角三角形 43"/>
            <p:cNvSpPr/>
            <p:nvPr>
              <p:custDataLst>
                <p:tags r:id="rId17"/>
              </p:custDataLst>
            </p:nvPr>
          </p:nvSpPr>
          <p:spPr>
            <a:xfrm flipV="1">
              <a:off x="1583472" y="4428632"/>
              <a:ext cx="806689" cy="806689"/>
            </a:xfrm>
            <a:prstGeom prst="rtTriangle">
              <a:avLst/>
            </a:prstGeom>
            <a:solidFill>
              <a:srgbClr val="00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endParaRPr lang="zh-CN" altLang="en-US" sz="9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36" name="标题 1"/>
            <p:cNvSpPr txBox="1"/>
            <p:nvPr>
              <p:custDataLst>
                <p:tags r:id="rId18"/>
              </p:custDataLst>
            </p:nvPr>
          </p:nvSpPr>
          <p:spPr>
            <a:xfrm>
              <a:off x="1583472" y="4428632"/>
              <a:ext cx="557645" cy="404663"/>
            </a:xfrm>
            <a:prstGeom prst="rect">
              <a:avLst/>
            </a:prstGeom>
            <a:noFill/>
            <a:ln w="9525">
              <a:noFill/>
            </a:ln>
          </p:spPr>
          <p:txBody>
            <a:bodyPr wrap="square" anchor="t"/>
            <a:p>
              <a:pPr algn="ctr">
                <a:lnSpc>
                  <a:spcPct val="110000"/>
                </a:lnSpc>
              </a:pPr>
              <a:r>
                <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3.2</a:t>
              </a:r>
              <a:endPar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37" name="标题 1"/>
            <p:cNvSpPr txBox="1"/>
            <p:nvPr>
              <p:custDataLst>
                <p:tags r:id="rId19"/>
              </p:custDataLst>
            </p:nvPr>
          </p:nvSpPr>
          <p:spPr>
            <a:xfrm>
              <a:off x="2103295" y="4657584"/>
              <a:ext cx="3406648" cy="701731"/>
            </a:xfrm>
            <a:prstGeom prst="rect">
              <a:avLst/>
            </a:prstGeom>
            <a:noFill/>
            <a:ln w="9525">
              <a:noFill/>
            </a:ln>
          </p:spPr>
          <p:txBody>
            <a:bodyPr wrap="square" anchor="t"/>
            <a:p>
              <a:pPr>
                <a:lnSpc>
                  <a:spcPct val="110000"/>
                </a:lnSpc>
              </a:pP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组团</a:t>
              </a:r>
              <a:r>
                <a:rPr lang="zh-CN" altLang="zh-CN"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参加</a:t>
              </a:r>
              <a:r>
                <a:rPr lang="zh-CN"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中欧脱盐与新能源利用大会</a:t>
              </a:r>
              <a:endParaRPr lang="zh-CN" altLang="zh-CN"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等腰三角形 46"/>
            <p:cNvSpPr/>
            <p:nvPr>
              <p:custDataLst>
                <p:tags r:id="rId20"/>
              </p:custDataLst>
            </p:nvPr>
          </p:nvSpPr>
          <p:spPr>
            <a:xfrm rot="6977181">
              <a:off x="5594378" y="5157796"/>
              <a:ext cx="194812" cy="167941"/>
            </a:xfrm>
            <a:prstGeom prst="triangle">
              <a:avLst/>
            </a:prstGeom>
            <a:solidFill>
              <a:srgbClr val="009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5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0748" name="组合 47"/>
          <p:cNvGrpSpPr/>
          <p:nvPr/>
        </p:nvGrpSpPr>
        <p:grpSpPr>
          <a:xfrm>
            <a:off x="190500" y="4976813"/>
            <a:ext cx="5326063" cy="712787"/>
            <a:chOff x="757651" y="5235321"/>
            <a:chExt cx="5401981" cy="951492"/>
          </a:xfrm>
        </p:grpSpPr>
        <p:sp>
          <p:nvSpPr>
            <p:cNvPr id="49" name="直角三角形 48"/>
            <p:cNvSpPr/>
            <p:nvPr>
              <p:custDataLst>
                <p:tags r:id="rId21"/>
              </p:custDataLst>
            </p:nvPr>
          </p:nvSpPr>
          <p:spPr>
            <a:xfrm flipV="1">
              <a:off x="776783" y="5235321"/>
              <a:ext cx="806689" cy="806689"/>
            </a:xfrm>
            <a:prstGeom prst="rtTriangle">
              <a:avLst/>
            </a:prstGeom>
            <a:solidFill>
              <a:srgbClr val="0F6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fontAlgn="base"/>
              <a:endParaRPr lang="zh-CN" altLang="en-US" sz="9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41" name="标题 1"/>
            <p:cNvSpPr txBox="1"/>
            <p:nvPr>
              <p:custDataLst>
                <p:tags r:id="rId22"/>
              </p:custDataLst>
            </p:nvPr>
          </p:nvSpPr>
          <p:spPr>
            <a:xfrm>
              <a:off x="757651" y="5254453"/>
              <a:ext cx="557645" cy="404663"/>
            </a:xfrm>
            <a:prstGeom prst="rect">
              <a:avLst/>
            </a:prstGeom>
            <a:noFill/>
            <a:ln w="9525">
              <a:noFill/>
            </a:ln>
          </p:spPr>
          <p:txBody>
            <a:bodyPr wrap="square" anchor="t"/>
            <a:p>
              <a:pPr algn="ctr">
                <a:lnSpc>
                  <a:spcPct val="110000"/>
                </a:lnSpc>
              </a:pPr>
              <a:r>
                <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3.1</a:t>
              </a:r>
              <a:endParaRPr lang="en-US" altLang="zh-CN" sz="1500" b="1" i="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0142" name="标题 1"/>
            <p:cNvSpPr txBox="1"/>
            <p:nvPr>
              <p:custDataLst>
                <p:tags r:id="rId23"/>
              </p:custDataLst>
            </p:nvPr>
          </p:nvSpPr>
          <p:spPr>
            <a:xfrm>
              <a:off x="1267664" y="5484945"/>
              <a:ext cx="4891968" cy="701868"/>
            </a:xfrm>
            <a:prstGeom prst="rect">
              <a:avLst/>
            </a:prstGeom>
            <a:noFill/>
            <a:ln w="9525">
              <a:noFill/>
            </a:ln>
          </p:spPr>
          <p:txBody>
            <a:bodyPr wrap="square" anchor="t"/>
            <a:p>
              <a:pPr>
                <a:lnSpc>
                  <a:spcPct val="110000"/>
                </a:lnSpc>
              </a:pPr>
              <a:r>
                <a:rPr lang="zh-CN" altLang="en-US" sz="1500" b="1"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组织参加第五届</a:t>
              </a:r>
              <a:r>
                <a:rPr lang="zh-CN" altLang="en-US"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中欧水资源交流平台年度高层对话会</a:t>
              </a:r>
              <a:endParaRPr lang="zh-CN" altLang="en-US" sz="15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等腰三角形 51"/>
            <p:cNvSpPr/>
            <p:nvPr>
              <p:custDataLst>
                <p:tags r:id="rId24"/>
              </p:custDataLst>
            </p:nvPr>
          </p:nvSpPr>
          <p:spPr>
            <a:xfrm rot="6977181">
              <a:off x="4848584" y="5979777"/>
              <a:ext cx="194812" cy="167941"/>
            </a:xfrm>
            <a:prstGeom prst="triangle">
              <a:avLst/>
            </a:prstGeom>
            <a:solidFill>
              <a:srgbClr val="0F6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endParaRPr lang="zh-CN" altLang="en-US" sz="1500" b="1" strike="noStrike" noProof="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ustDataLst>
      <p:tags r:id="rId25"/>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30748"/>
                                        </p:tgtEl>
                                        <p:attrNameLst>
                                          <p:attrName>style.visibility</p:attrName>
                                        </p:attrNameLst>
                                      </p:cBhvr>
                                      <p:to>
                                        <p:strVal val="visible"/>
                                      </p:to>
                                    </p:set>
                                    <p:animEffect transition="in" filter="strips(downLeft)">
                                      <p:cBhvr>
                                        <p:cTn id="7" dur="500"/>
                                        <p:tgtEl>
                                          <p:spTgt spid="30748"/>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0743"/>
                                        </p:tgtEl>
                                        <p:attrNameLst>
                                          <p:attrName>style.visibility</p:attrName>
                                        </p:attrNameLst>
                                      </p:cBhvr>
                                      <p:to>
                                        <p:strVal val="visible"/>
                                      </p:to>
                                    </p:set>
                                    <p:animEffect transition="in" filter="strips(downLeft)">
                                      <p:cBhvr>
                                        <p:cTn id="11" dur="500"/>
                                        <p:tgtEl>
                                          <p:spTgt spid="30743"/>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0738"/>
                                        </p:tgtEl>
                                        <p:attrNameLst>
                                          <p:attrName>style.visibility</p:attrName>
                                        </p:attrNameLst>
                                      </p:cBhvr>
                                      <p:to>
                                        <p:strVal val="visible"/>
                                      </p:to>
                                    </p:set>
                                    <p:animEffect transition="in" filter="strips(downLeft)">
                                      <p:cBhvr>
                                        <p:cTn id="15" dur="500"/>
                                        <p:tgtEl>
                                          <p:spTgt spid="30738"/>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30733"/>
                                        </p:tgtEl>
                                        <p:attrNameLst>
                                          <p:attrName>style.visibility</p:attrName>
                                        </p:attrNameLst>
                                      </p:cBhvr>
                                      <p:to>
                                        <p:strVal val="visible"/>
                                      </p:to>
                                    </p:set>
                                    <p:animEffect transition="in" filter="strips(downLeft)">
                                      <p:cBhvr>
                                        <p:cTn id="19" dur="500"/>
                                        <p:tgtEl>
                                          <p:spTgt spid="30733"/>
                                        </p:tgtEl>
                                      </p:cBhvr>
                                    </p:animEffect>
                                  </p:childTnLst>
                                </p:cTn>
                              </p:par>
                            </p:childTnLst>
                          </p:cTn>
                        </p:par>
                        <p:par>
                          <p:cTn id="20" fill="hold">
                            <p:stCondLst>
                              <p:cond delay="2000"/>
                            </p:stCondLst>
                            <p:childTnLst>
                              <p:par>
                                <p:cTn id="21" presetID="18" presetClass="entr" presetSubtype="12" fill="hold" nodeType="afterEffect">
                                  <p:stCondLst>
                                    <p:cond delay="0"/>
                                  </p:stCondLst>
                                  <p:childTnLst>
                                    <p:set>
                                      <p:cBhvr>
                                        <p:cTn id="22" dur="1" fill="hold">
                                          <p:stCondLst>
                                            <p:cond delay="0"/>
                                          </p:stCondLst>
                                        </p:cTn>
                                        <p:tgtEl>
                                          <p:spTgt spid="30728"/>
                                        </p:tgtEl>
                                        <p:attrNameLst>
                                          <p:attrName>style.visibility</p:attrName>
                                        </p:attrNameLst>
                                      </p:cBhvr>
                                      <p:to>
                                        <p:strVal val="visible"/>
                                      </p:to>
                                    </p:set>
                                    <p:animEffect transition="in" filter="strips(downLeft)">
                                      <p:cBhvr>
                                        <p:cTn id="23" dur="500"/>
                                        <p:tgtEl>
                                          <p:spTgt spid="30728"/>
                                        </p:tgtEl>
                                      </p:cBhvr>
                                    </p:animEffect>
                                  </p:childTnLst>
                                </p:cTn>
                              </p:par>
                            </p:childTnLst>
                          </p:cTn>
                        </p:par>
                        <p:par>
                          <p:cTn id="24" fill="hold">
                            <p:stCondLst>
                              <p:cond delay="2500"/>
                            </p:stCondLst>
                            <p:childTnLst>
                              <p:par>
                                <p:cTn id="25" presetID="18" presetClass="entr" presetSubtype="12" fill="hold" nodeType="afterEffect">
                                  <p:stCondLst>
                                    <p:cond delay="0"/>
                                  </p:stCondLst>
                                  <p:childTnLst>
                                    <p:set>
                                      <p:cBhvr>
                                        <p:cTn id="26" dur="1" fill="hold">
                                          <p:stCondLst>
                                            <p:cond delay="0"/>
                                          </p:stCondLst>
                                        </p:cTn>
                                        <p:tgtEl>
                                          <p:spTgt spid="30723"/>
                                        </p:tgtEl>
                                        <p:attrNameLst>
                                          <p:attrName>style.visibility</p:attrName>
                                        </p:attrNameLst>
                                      </p:cBhvr>
                                      <p:to>
                                        <p:strVal val="visible"/>
                                      </p:to>
                                    </p:set>
                                    <p:animEffect transition="in" filter="strips(downLeft)">
                                      <p:cBhvr>
                                        <p:cTn id="2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1137" name="组合 4"/>
          <p:cNvGrpSpPr/>
          <p:nvPr/>
        </p:nvGrpSpPr>
        <p:grpSpPr>
          <a:xfrm>
            <a:off x="-100012" y="1138238"/>
            <a:ext cx="9344025" cy="508000"/>
            <a:chOff x="-265" y="590"/>
            <a:chExt cx="19618" cy="1068"/>
          </a:xfrm>
        </p:grpSpPr>
        <p:sp>
          <p:nvSpPr>
            <p:cNvPr id="91138" name="TextBox 27"/>
            <p:cNvSpPr txBox="1"/>
            <p:nvPr/>
          </p:nvSpPr>
          <p:spPr>
            <a:xfrm>
              <a:off x="2015" y="590"/>
              <a:ext cx="6242" cy="967"/>
            </a:xfrm>
            <a:prstGeom prst="rect">
              <a:avLst/>
            </a:prstGeom>
            <a:noFill/>
            <a:ln w="9525">
              <a:noFill/>
            </a:ln>
          </p:spPr>
          <p:txBody>
            <a:bodyPr wrap="square" anchor="t">
              <a:spAutoFit/>
            </a:bodyPr>
            <a:p>
              <a:r>
                <a:rPr lang="zh-CN" altLang="en-US" sz="2400" b="1" dirty="0">
                  <a:solidFill>
                    <a:srgbClr val="00AAC9"/>
                  </a:solidFill>
                  <a:latin typeface="微软雅黑" panose="020B0503020204020204" pitchFamily="34" charset="-122"/>
                  <a:ea typeface="微软雅黑" panose="020B0503020204020204" pitchFamily="34" charset="-122"/>
                </a:rPr>
                <a:t>主要工作 </a:t>
              </a:r>
              <a:r>
                <a:rPr lang="en-US" altLang="zh-CN" sz="2400" b="1" dirty="0">
                  <a:solidFill>
                    <a:srgbClr val="00AAC9"/>
                  </a:solidFill>
                  <a:latin typeface="微软雅黑" panose="020B0503020204020204" pitchFamily="34" charset="-122"/>
                  <a:ea typeface="微软雅黑" panose="020B0503020204020204" pitchFamily="34" charset="-122"/>
                </a:rPr>
                <a:t>| </a:t>
              </a:r>
              <a:r>
                <a:rPr lang="zh-CN" altLang="en-US" sz="2400" b="1" dirty="0">
                  <a:solidFill>
                    <a:srgbClr val="00AAC9"/>
                  </a:solidFill>
                  <a:latin typeface="微软雅黑" panose="020B0503020204020204" pitchFamily="34" charset="-122"/>
                  <a:ea typeface="微软雅黑" panose="020B0503020204020204" pitchFamily="34" charset="-122"/>
                </a:rPr>
                <a:t>教育培训</a:t>
              </a:r>
              <a:endParaRPr lang="zh-CN" altLang="en-US" sz="2400" b="1" dirty="0">
                <a:solidFill>
                  <a:srgbClr val="00AAC9"/>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265" y="1658"/>
              <a:ext cx="19618" cy="0"/>
            </a:xfrm>
            <a:prstGeom prst="line">
              <a:avLst/>
            </a:prstGeom>
            <a:ln>
              <a:solidFill>
                <a:srgbClr val="00A5CF"/>
              </a:solidFill>
            </a:ln>
          </p:spPr>
          <p:style>
            <a:lnRef idx="3">
              <a:schemeClr val="accent6"/>
            </a:lnRef>
            <a:fillRef idx="0">
              <a:schemeClr val="accent6"/>
            </a:fillRef>
            <a:effectRef idx="2">
              <a:schemeClr val="accent6"/>
            </a:effectRef>
            <a:fontRef idx="minor">
              <a:schemeClr val="tx1"/>
            </a:fontRef>
          </p:style>
        </p:cxnSp>
        <p:sp>
          <p:nvSpPr>
            <p:cNvPr id="13" name="文本框 12"/>
            <p:cNvSpPr txBox="1"/>
            <p:nvPr/>
          </p:nvSpPr>
          <p:spPr>
            <a:xfrm>
              <a:off x="-161" y="590"/>
              <a:ext cx="2143" cy="870"/>
            </a:xfrm>
            <a:prstGeom prst="rect">
              <a:avLst/>
            </a:prstGeom>
            <a:solidFill>
              <a:srgbClr val="00AAC9"/>
            </a:solidFill>
          </p:spPr>
          <p:style>
            <a:lnRef idx="3">
              <a:schemeClr val="lt1"/>
            </a:lnRef>
            <a:fillRef idx="1">
              <a:schemeClr val="accent4"/>
            </a:fillRef>
            <a:effectRef idx="1">
              <a:schemeClr val="accent4"/>
            </a:effectRef>
            <a:fontRef idx="minor">
              <a:schemeClr val="lt1"/>
            </a:fontRef>
          </p:style>
          <p:txBody>
            <a:bodyPr wrap="square" rtlCol="0">
              <a:spAutoFit/>
            </a:bodyPr>
            <a:p>
              <a:pPr fontAlgn="base"/>
              <a:r>
                <a:rPr lang="en-US" altLang="zh-CN" sz="2100" b="1" strike="noStrike" spc="-100" noProof="1">
                  <a:solidFill>
                    <a:schemeClr val="bg1"/>
                  </a:solidFill>
                  <a:uFillTx/>
                  <a:latin typeface="微软雅黑" panose="020B0503020204020204" pitchFamily="34" charset="-122"/>
                  <a:ea typeface="微软雅黑" panose="020B0503020204020204" pitchFamily="34" charset="-122"/>
                </a:rPr>
                <a:t> NO. 4</a:t>
              </a:r>
              <a:endParaRPr lang="en-US" altLang="zh-CN" sz="2100" b="1" strike="noStrike" spc="-100" noProof="1">
                <a:solidFill>
                  <a:schemeClr val="bg1"/>
                </a:solidFill>
                <a:uFillTx/>
                <a:latin typeface="微软雅黑" panose="020B0503020204020204" pitchFamily="34" charset="-122"/>
                <a:ea typeface="微软雅黑" panose="020B0503020204020204" pitchFamily="34" charset="-122"/>
              </a:endParaRPr>
            </a:p>
          </p:txBody>
        </p:sp>
      </p:grpSp>
      <p:sp>
        <p:nvSpPr>
          <p:cNvPr id="34822" name="Line 18"/>
          <p:cNvSpPr/>
          <p:nvPr>
            <p:custDataLst>
              <p:tags r:id="rId1"/>
            </p:custDataLst>
          </p:nvPr>
        </p:nvSpPr>
        <p:spPr>
          <a:xfrm>
            <a:off x="779463" y="1895475"/>
            <a:ext cx="0" cy="2870200"/>
          </a:xfrm>
          <a:prstGeom prst="line">
            <a:avLst/>
          </a:prstGeom>
          <a:ln w="25400" cap="flat" cmpd="sng">
            <a:solidFill>
              <a:srgbClr val="8FAADC"/>
            </a:solidFill>
            <a:prstDash val="solid"/>
            <a:round/>
            <a:headEnd type="none" w="med" len="med"/>
            <a:tailEnd type="none" w="med" len="med"/>
          </a:ln>
        </p:spPr>
        <p:txBody>
          <a:bodyPr anchor="t"/>
          <a:p>
            <a:pPr fontAlgn="base"/>
            <a:endParaRPr lang="zh-CN" altLang="en-US" sz="450" strike="noStrike" noProof="1">
              <a:latin typeface="Arial" panose="020B0604020202020204" pitchFamily="34" charset="0"/>
              <a:ea typeface="宋体" panose="02010600030101010101" pitchFamily="2" charset="-122"/>
              <a:sym typeface="Arial" panose="020B0604020202020204" pitchFamily="34" charset="0"/>
            </a:endParaRPr>
          </a:p>
        </p:txBody>
      </p:sp>
      <p:grpSp>
        <p:nvGrpSpPr>
          <p:cNvPr id="91142" name="组合 15"/>
          <p:cNvGrpSpPr/>
          <p:nvPr/>
        </p:nvGrpSpPr>
        <p:grpSpPr>
          <a:xfrm>
            <a:off x="684213" y="2189163"/>
            <a:ext cx="7246937" cy="836612"/>
            <a:chOff x="2756594" y="1719552"/>
            <a:chExt cx="8089064" cy="1059444"/>
          </a:xfrm>
        </p:grpSpPr>
        <p:sp>
          <p:nvSpPr>
            <p:cNvPr id="17" name="Rectangle 19"/>
            <p:cNvSpPr>
              <a:spLocks noChangeArrowheads="1"/>
            </p:cNvSpPr>
            <p:nvPr>
              <p:custDataLst>
                <p:tags r:id="rId2"/>
              </p:custDataLst>
            </p:nvPr>
          </p:nvSpPr>
          <p:spPr bwMode="auto">
            <a:xfrm>
              <a:off x="3175856" y="1719552"/>
              <a:ext cx="7036435" cy="480060"/>
            </a:xfrm>
            <a:prstGeom prst="rect">
              <a:avLst/>
            </a:prstGeom>
            <a:noFill/>
            <a:ln>
              <a:noFill/>
            </a:ln>
            <a:effectLst>
              <a:glow rad="127000">
                <a:srgbClr val="DEF5FA"/>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EF5FA"/>
                    </a:outerShdw>
                  </a:effectLst>
                </a14:hiddenEffects>
              </a:ext>
            </a:extLst>
          </p:spPr>
          <p:txBody>
            <a:bodyPr wrap="square" lIns="0" tIns="0" rIns="0" bIns="0" anchor="ctr" anchorCtr="0">
              <a:noAutofit/>
            </a:bodyPr>
            <a:lstStyle/>
            <a:p>
              <a:pPr fontAlgn="base">
                <a:buClr>
                  <a:srgbClr val="FF0066"/>
                </a:buClr>
                <a:buSzPct val="75000"/>
              </a:pPr>
              <a:r>
                <a:rPr lang="zh-CN" altLang="zh-CN"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海水淡化工程与技术培训班</a:t>
              </a:r>
              <a:r>
                <a:rPr lang="en-US" altLang="zh-CN"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 </a:t>
              </a:r>
              <a:r>
                <a:rPr lang="zh-CN" altLang="en-US"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a:t>
              </a:r>
              <a:r>
                <a:rPr lang="en-US" altLang="zh-CN"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4</a:t>
              </a:r>
              <a:r>
                <a:rPr lang="zh-CN" altLang="en-US"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月 </a:t>
              </a:r>
              <a:r>
                <a:rPr lang="en-US" altLang="zh-CN"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 </a:t>
              </a:r>
              <a:r>
                <a:rPr lang="zh-CN" altLang="en-US"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天津）</a:t>
              </a:r>
              <a:endParaRPr lang="zh-CN" altLang="en-US" sz="1800" b="1" strike="noStrike" noProof="1" dirty="0" smtClean="0">
                <a:solidFill>
                  <a:srgbClr val="2DA2BF"/>
                </a:solidFill>
                <a:latin typeface="微软雅黑" panose="020B0503020204020204" pitchFamily="34" charset="-122"/>
                <a:ea typeface="微软雅黑" panose="020B0503020204020204" pitchFamily="34" charset="-122"/>
                <a:cs typeface="+mj-cs"/>
                <a:sym typeface="+mn-ea"/>
              </a:endParaRPr>
            </a:p>
          </p:txBody>
        </p:sp>
        <p:sp>
          <p:nvSpPr>
            <p:cNvPr id="18" name="Text Box 22"/>
            <p:cNvSpPr txBox="1">
              <a:spLocks noChangeArrowheads="1"/>
            </p:cNvSpPr>
            <p:nvPr>
              <p:custDataLst>
                <p:tags r:id="rId3"/>
              </p:custDataLst>
            </p:nvPr>
          </p:nvSpPr>
          <p:spPr bwMode="gray">
            <a:xfrm>
              <a:off x="3178669" y="2320728"/>
              <a:ext cx="7666989" cy="458268"/>
            </a:xfrm>
            <a:prstGeom prst="rect">
              <a:avLst/>
            </a:prstGeom>
            <a:noFill/>
            <a:ln>
              <a:noFill/>
            </a:ln>
            <a:effectLst>
              <a:glow rad="127000">
                <a:srgbClr val="DEF5FA"/>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EF5FA"/>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fontAlgn="base"/>
              <a:r>
                <a:rPr lang="zh-CN" altLang="en-US" sz="1500" i="0" strike="noStrike" noProof="1">
                  <a:solidFill>
                    <a:schemeClr val="tx1">
                      <a:lumMod val="50000"/>
                      <a:lumOff val="50000"/>
                    </a:schemeClr>
                  </a:solidFill>
                  <a:latin typeface="微软雅黑" panose="020B0503020204020204" pitchFamily="34" charset="-122"/>
                  <a:ea typeface="微软雅黑" panose="020B0503020204020204" pitchFamily="34" charset="-122"/>
                  <a:cs typeface="+mn-cs"/>
                  <a:sym typeface="+mn-ea"/>
                </a:rPr>
                <a:t>主办单位：中国水利企业协会脱盐分会、天津大学海水淡化与膜技术研究中心</a:t>
              </a:r>
              <a:endParaRPr lang="zh-CN" altLang="en-US" sz="1500" i="0" strike="noStrike" noProof="1">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19" name="Oval 55"/>
            <p:cNvSpPr>
              <a:spLocks noChangeArrowheads="1"/>
            </p:cNvSpPr>
            <p:nvPr>
              <p:custDataLst>
                <p:tags r:id="rId4"/>
              </p:custDataLst>
            </p:nvPr>
          </p:nvSpPr>
          <p:spPr bwMode="gray">
            <a:xfrm>
              <a:off x="2756594" y="1881911"/>
              <a:ext cx="213303" cy="213303"/>
            </a:xfrm>
            <a:prstGeom prst="ellipse">
              <a:avLst/>
            </a:prstGeom>
            <a:solidFill>
              <a:srgbClr val="2DA2BF"/>
            </a:solidFill>
            <a:ln w="12700">
              <a:solidFill>
                <a:srgbClr val="FFFFFF"/>
              </a:solidFill>
              <a:round/>
            </a:ln>
            <a:effectLst>
              <a:outerShdw blurRad="25400" dist="25400" dir="2700000" algn="tl" rotWithShape="0">
                <a:prstClr val="black">
                  <a:alpha val="35000"/>
                </a:prstClr>
              </a:outerShdw>
            </a:effectLst>
          </p:spPr>
          <p:txBody>
            <a:bodyPr wrap="none" anchor="ctr">
              <a:noAutofit/>
            </a:bodyPr>
            <a:lstStyle/>
            <a:p>
              <a:pPr fontAlgn="base"/>
              <a:endParaRPr lang="zh-CN" altLang="en-US" sz="450" strike="noStrike" noProof="1">
                <a:solidFill>
                  <a:srgbClr val="000000"/>
                </a:solidFill>
                <a:sym typeface="Arial" panose="020B0604020202020204" pitchFamily="34" charset="0"/>
              </a:endParaRPr>
            </a:p>
          </p:txBody>
        </p:sp>
      </p:grpSp>
      <p:grpSp>
        <p:nvGrpSpPr>
          <p:cNvPr id="91146" name="组合 19"/>
          <p:cNvGrpSpPr/>
          <p:nvPr/>
        </p:nvGrpSpPr>
        <p:grpSpPr>
          <a:xfrm>
            <a:off x="684213" y="4127500"/>
            <a:ext cx="6926262" cy="922338"/>
            <a:chOff x="2756594" y="2899677"/>
            <a:chExt cx="7731215" cy="1169002"/>
          </a:xfrm>
        </p:grpSpPr>
        <p:sp>
          <p:nvSpPr>
            <p:cNvPr id="23" name="Rectangle 19"/>
            <p:cNvSpPr>
              <a:spLocks noChangeArrowheads="1"/>
            </p:cNvSpPr>
            <p:nvPr>
              <p:custDataLst>
                <p:tags r:id="rId5"/>
              </p:custDataLst>
            </p:nvPr>
          </p:nvSpPr>
          <p:spPr bwMode="auto">
            <a:xfrm>
              <a:off x="3175856" y="2899677"/>
              <a:ext cx="6539807" cy="751922"/>
            </a:xfrm>
            <a:prstGeom prst="rect">
              <a:avLst/>
            </a:prstGeom>
            <a:noFill/>
            <a:ln>
              <a:noFill/>
            </a:ln>
            <a:effectLst>
              <a:glow rad="127000">
                <a:srgbClr val="DEF5FA"/>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EF5FA"/>
                    </a:outerShdw>
                  </a:effectLst>
                </a14:hiddenEffects>
              </a:ext>
            </a:extLst>
          </p:spPr>
          <p:txBody>
            <a:bodyPr wrap="square" lIns="0" tIns="0" rIns="0" bIns="0" anchor="ctr" anchorCtr="0">
              <a:normAutofit/>
            </a:bodyPr>
            <a:lstStyle/>
            <a:p>
              <a:pPr algn="l" fontAlgn="base">
                <a:buClr>
                  <a:srgbClr val="FF0066"/>
                </a:buClr>
                <a:buSzPct val="75000"/>
              </a:pPr>
              <a:r>
                <a:rPr lang="zh-CN" altLang="zh-CN" sz="1800" b="1" strike="noStrike" noProof="1" dirty="0" smtClean="0">
                  <a:solidFill>
                    <a:srgbClr val="2DA2BF"/>
                  </a:solidFill>
                  <a:latin typeface="微软雅黑" panose="020B0503020204020204" pitchFamily="34" charset="-122"/>
                  <a:ea typeface="微软雅黑" panose="020B0503020204020204" pitchFamily="34" charset="-122"/>
                  <a:cs typeface="+mn-cs"/>
                  <a:sym typeface="+mn-ea"/>
                </a:rPr>
                <a:t>再生水工程与技术培训班 （9月 · 北京亦庄）</a:t>
              </a:r>
              <a:endParaRPr lang="zh-CN" altLang="zh-CN" sz="1800" b="1" strike="noStrike" noProof="1" dirty="0" smtClean="0">
                <a:solidFill>
                  <a:srgbClr val="2DA2BF"/>
                </a:solidFill>
                <a:latin typeface="微软雅黑" panose="020B0503020204020204" pitchFamily="34" charset="-122"/>
                <a:ea typeface="微软雅黑" panose="020B0503020204020204" pitchFamily="34" charset="-122"/>
                <a:sym typeface="+mn-ea"/>
              </a:endParaRPr>
            </a:p>
          </p:txBody>
        </p:sp>
        <p:sp>
          <p:nvSpPr>
            <p:cNvPr id="24" name="Text Box 22"/>
            <p:cNvSpPr txBox="1">
              <a:spLocks noChangeArrowheads="1"/>
            </p:cNvSpPr>
            <p:nvPr>
              <p:custDataLst>
                <p:tags r:id="rId6"/>
              </p:custDataLst>
            </p:nvPr>
          </p:nvSpPr>
          <p:spPr bwMode="gray">
            <a:xfrm>
              <a:off x="3175856" y="3595939"/>
              <a:ext cx="7311953" cy="472740"/>
            </a:xfrm>
            <a:prstGeom prst="rect">
              <a:avLst/>
            </a:prstGeom>
            <a:noFill/>
            <a:ln>
              <a:noFill/>
            </a:ln>
            <a:effectLst>
              <a:glow rad="127000">
                <a:srgbClr val="DEF5FA"/>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EF5FA"/>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algn="l" fontAlgn="base"/>
              <a:r>
                <a:rPr lang="zh-CN" altLang="en-US" sz="1500" i="0" strike="noStrike" noProof="1">
                  <a:solidFill>
                    <a:schemeClr val="tx1">
                      <a:lumMod val="50000"/>
                      <a:lumOff val="50000"/>
                    </a:schemeClr>
                  </a:solidFill>
                  <a:latin typeface="微软雅黑" panose="020B0503020204020204" pitchFamily="34" charset="-122"/>
                  <a:ea typeface="微软雅黑" panose="020B0503020204020204" pitchFamily="34" charset="-122"/>
                  <a:cs typeface="+mn-cs"/>
                  <a:sym typeface="+mn-ea"/>
                </a:rPr>
                <a:t>主办单位：中国水利企业协会脱盐分会、全国工业园区节水治污产业创新联盟</a:t>
              </a:r>
              <a:endParaRPr lang="zh-CN" altLang="en-US" sz="1500" i="0" strike="noStrike" noProof="1">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21" name="Oval 55"/>
            <p:cNvSpPr>
              <a:spLocks noChangeArrowheads="1"/>
            </p:cNvSpPr>
            <p:nvPr>
              <p:custDataLst>
                <p:tags r:id="rId7"/>
              </p:custDataLst>
            </p:nvPr>
          </p:nvSpPr>
          <p:spPr bwMode="gray">
            <a:xfrm>
              <a:off x="2756594" y="3156674"/>
              <a:ext cx="213303" cy="213303"/>
            </a:xfrm>
            <a:prstGeom prst="ellipse">
              <a:avLst/>
            </a:prstGeom>
            <a:solidFill>
              <a:srgbClr val="2DA2BF"/>
            </a:solidFill>
            <a:ln w="12700">
              <a:solidFill>
                <a:srgbClr val="FFFFFF"/>
              </a:solidFill>
              <a:round/>
            </a:ln>
            <a:effectLst>
              <a:outerShdw blurRad="25400" dist="25400" dir="2700000" algn="tl" rotWithShape="0">
                <a:prstClr val="black">
                  <a:alpha val="35000"/>
                </a:prstClr>
              </a:outerShdw>
            </a:effectLst>
          </p:spPr>
          <p:txBody>
            <a:bodyPr wrap="none" anchor="ctr">
              <a:noAutofit/>
            </a:bodyPr>
            <a:lstStyle/>
            <a:p>
              <a:pPr fontAlgn="base"/>
              <a:endParaRPr lang="zh-CN" altLang="en-US" sz="450" strike="noStrike" noProof="1">
                <a:solidFill>
                  <a:srgbClr val="000000"/>
                </a:solidFill>
                <a:sym typeface="Arial" panose="020B0604020202020204" pitchFamily="34" charset="0"/>
              </a:endParaRPr>
            </a:p>
          </p:txBody>
        </p:sp>
      </p:grpSp>
      <p:grpSp>
        <p:nvGrpSpPr>
          <p:cNvPr id="91150" name="组合 21"/>
          <p:cNvGrpSpPr/>
          <p:nvPr/>
        </p:nvGrpSpPr>
        <p:grpSpPr>
          <a:xfrm>
            <a:off x="684213" y="3078163"/>
            <a:ext cx="7629525" cy="996950"/>
            <a:chOff x="2756594" y="4079115"/>
            <a:chExt cx="8515482" cy="1264273"/>
          </a:xfrm>
        </p:grpSpPr>
        <p:sp>
          <p:nvSpPr>
            <p:cNvPr id="31" name="Rectangle 19"/>
            <p:cNvSpPr>
              <a:spLocks noChangeArrowheads="1"/>
            </p:cNvSpPr>
            <p:nvPr>
              <p:custDataLst>
                <p:tags r:id="rId8"/>
              </p:custDataLst>
            </p:nvPr>
          </p:nvSpPr>
          <p:spPr bwMode="auto">
            <a:xfrm>
              <a:off x="3120708" y="4079115"/>
              <a:ext cx="8151368" cy="904000"/>
            </a:xfrm>
            <a:prstGeom prst="rect">
              <a:avLst/>
            </a:prstGeom>
            <a:noFill/>
            <a:ln>
              <a:noFill/>
            </a:ln>
            <a:effectLst>
              <a:glow rad="127000">
                <a:srgbClr val="DEF5FA"/>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EF5FA"/>
                    </a:outerShdw>
                  </a:effectLst>
                </a14:hiddenEffects>
              </a:ext>
            </a:extLst>
          </p:spPr>
          <p:txBody>
            <a:bodyPr wrap="square" lIns="0" tIns="0" rIns="0" bIns="0" anchor="ctr" anchorCtr="0">
              <a:normAutofit/>
            </a:bodyPr>
            <a:lstStyle/>
            <a:p>
              <a:pPr fontAlgn="base">
                <a:buClr>
                  <a:srgbClr val="FF0066"/>
                </a:buClr>
                <a:buSzPct val="75000"/>
              </a:pPr>
              <a:r>
                <a:rPr lang="en-US" altLang="zh-CN"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工业</a:t>
              </a:r>
              <a:r>
                <a:rPr lang="zh-CN"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绿色生态园区建设与清洁生产技术交流培训会</a:t>
              </a:r>
              <a:r>
                <a:rPr lang="zh-CN" altLang="en-US"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b="1" strike="noStrike" noProof="1">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rPr>
                <a:t>甘肃嘉峪关）</a:t>
              </a:r>
              <a:endParaRPr lang="zh-CN" altLang="en-US" sz="1800" b="1" strike="noStrike" noProof="1" dirty="0" smtClean="0">
                <a:solidFill>
                  <a:srgbClr val="2DA2B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 name="Text Box 22"/>
            <p:cNvSpPr txBox="1">
              <a:spLocks noChangeArrowheads="1"/>
            </p:cNvSpPr>
            <p:nvPr>
              <p:custDataLst>
                <p:tags r:id="rId9"/>
              </p:custDataLst>
            </p:nvPr>
          </p:nvSpPr>
          <p:spPr bwMode="gray">
            <a:xfrm>
              <a:off x="3175856" y="4870648"/>
              <a:ext cx="7829808" cy="472740"/>
            </a:xfrm>
            <a:prstGeom prst="rect">
              <a:avLst/>
            </a:prstGeom>
            <a:noFill/>
            <a:ln>
              <a:noFill/>
            </a:ln>
            <a:effectLst>
              <a:glow rad="127000">
                <a:srgbClr val="DEF5FA"/>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EF5FA"/>
                    </a:outerShdw>
                  </a:effectLst>
                </a14:hiddenEffects>
              </a:ext>
            </a:extLst>
          </p:spPr>
          <p:txBody>
            <a:bodyPr wrap="square" lIns="0" tIns="0" rIns="0" bIns="0" anchor="t" anchorCtr="0">
              <a:noAutofit/>
            </a:bodyPr>
            <a:lstStyle>
              <a:lvl1pPr eaLnBrk="0" hangingPunct="0">
                <a:defRPr i="1">
                  <a:solidFill>
                    <a:schemeClr val="tx1"/>
                  </a:solidFill>
                  <a:latin typeface="Arial" panose="020B0604020202020204" pitchFamily="34" charset="0"/>
                </a:defRPr>
              </a:lvl1pPr>
              <a:lvl2pPr marL="742950" indent="-285750" eaLnBrk="0" hangingPunct="0">
                <a:defRPr i="1">
                  <a:solidFill>
                    <a:schemeClr val="tx1"/>
                  </a:solidFill>
                  <a:latin typeface="Arial" panose="020B0604020202020204" pitchFamily="34" charset="0"/>
                </a:defRPr>
              </a:lvl2pPr>
              <a:lvl3pPr marL="1143000" indent="-228600" eaLnBrk="0" hangingPunct="0">
                <a:defRPr i="1">
                  <a:solidFill>
                    <a:schemeClr val="tx1"/>
                  </a:solidFill>
                  <a:latin typeface="Arial" panose="020B0604020202020204" pitchFamily="34" charset="0"/>
                </a:defRPr>
              </a:lvl3pPr>
              <a:lvl4pPr marL="1600200" indent="-228600" eaLnBrk="0" hangingPunct="0">
                <a:defRPr i="1">
                  <a:solidFill>
                    <a:schemeClr val="tx1"/>
                  </a:solidFill>
                  <a:latin typeface="Arial" panose="020B0604020202020204" pitchFamily="34" charset="0"/>
                </a:defRPr>
              </a:lvl4pPr>
              <a:lvl5pPr marL="2057400" indent="-228600" eaLnBrk="0" hangingPunct="0">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algn="l" fontAlgn="base"/>
              <a:r>
                <a:rPr lang="zh-CN" altLang="en-US" sz="1500" i="0" strike="noStrike" noProof="1">
                  <a:solidFill>
                    <a:schemeClr val="tx1">
                      <a:lumMod val="50000"/>
                      <a:lumOff val="50000"/>
                    </a:schemeClr>
                  </a:solidFill>
                  <a:latin typeface="微软雅黑" panose="020B0503020204020204" pitchFamily="34" charset="-122"/>
                  <a:ea typeface="微软雅黑" panose="020B0503020204020204" pitchFamily="34" charset="-122"/>
                  <a:cs typeface="+mn-cs"/>
                  <a:sym typeface="+mn-ea"/>
                </a:rPr>
                <a:t>主办单位：中国水利企业协会脱盐分会、甘肃工业职业技术学院</a:t>
              </a:r>
              <a:endParaRPr lang="zh-CN" altLang="en-US" sz="1500" i="0" strike="noStrike" noProof="1">
                <a:solidFill>
                  <a:schemeClr val="tx1">
                    <a:lumMod val="50000"/>
                    <a:lumOff val="50000"/>
                  </a:schemeClr>
                </a:solidFill>
                <a:latin typeface="微软雅黑" panose="020B0503020204020204" pitchFamily="34" charset="-122"/>
                <a:ea typeface="微软雅黑" panose="020B0503020204020204" pitchFamily="34" charset="-122"/>
                <a:cs typeface="+mn-cs"/>
                <a:sym typeface="+mn-ea"/>
              </a:endParaRPr>
            </a:p>
          </p:txBody>
        </p:sp>
        <p:sp>
          <p:nvSpPr>
            <p:cNvPr id="33" name="Oval 55"/>
            <p:cNvSpPr>
              <a:spLocks noChangeArrowheads="1"/>
            </p:cNvSpPr>
            <p:nvPr>
              <p:custDataLst>
                <p:tags r:id="rId10"/>
              </p:custDataLst>
            </p:nvPr>
          </p:nvSpPr>
          <p:spPr bwMode="gray">
            <a:xfrm>
              <a:off x="2756594" y="4431437"/>
              <a:ext cx="213303" cy="213303"/>
            </a:xfrm>
            <a:prstGeom prst="ellipse">
              <a:avLst/>
            </a:prstGeom>
            <a:solidFill>
              <a:srgbClr val="2DA2BF"/>
            </a:solidFill>
            <a:ln w="12700">
              <a:solidFill>
                <a:srgbClr val="FFFFFF"/>
              </a:solidFill>
              <a:round/>
            </a:ln>
            <a:effectLst>
              <a:outerShdw blurRad="25400" dist="25400" dir="2700000" algn="tl" rotWithShape="0">
                <a:prstClr val="black">
                  <a:alpha val="35000"/>
                </a:prstClr>
              </a:outerShdw>
            </a:effectLst>
          </p:spPr>
          <p:txBody>
            <a:bodyPr wrap="none" anchor="ctr">
              <a:noAutofit/>
            </a:bodyPr>
            <a:lstStyle/>
            <a:p>
              <a:pPr fontAlgn="base"/>
              <a:endParaRPr lang="zh-CN" altLang="en-US" sz="450" strike="noStrike" noProof="1">
                <a:solidFill>
                  <a:srgbClr val="000000"/>
                </a:solidFill>
                <a:sym typeface="Arial" panose="020B0604020202020204" pitchFamily="34" charset="0"/>
              </a:endParaRPr>
            </a:p>
          </p:txBody>
        </p:sp>
      </p:grpSp>
      <p:pic>
        <p:nvPicPr>
          <p:cNvPr id="91154" name="图片 33" descr="500114579"/>
          <p:cNvPicPr>
            <a:picLocks noChangeAspect="1"/>
          </p:cNvPicPr>
          <p:nvPr/>
        </p:nvPicPr>
        <p:blipFill>
          <a:blip r:embed="rId11"/>
          <a:srcRect l="-427" t="2588" r="1489" b="36575"/>
          <a:stretch>
            <a:fillRect/>
          </a:stretch>
        </p:blipFill>
        <p:spPr>
          <a:xfrm>
            <a:off x="-257175" y="5319713"/>
            <a:ext cx="9647238" cy="1668462"/>
          </a:xfrm>
          <a:prstGeom prst="rect">
            <a:avLst/>
          </a:prstGeom>
          <a:noFill/>
          <a:ln w="9525">
            <a:noFill/>
          </a:ln>
        </p:spPr>
      </p:pic>
    </p:spTree>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126206" y="1138237"/>
            <a:ext cx="9343069" cy="508635"/>
            <a:chOff x="-265" y="590"/>
            <a:chExt cx="19618" cy="1068"/>
          </a:xfrm>
          <a:solidFill>
            <a:schemeClr val="bg1"/>
          </a:solidFill>
        </p:grpSpPr>
        <p:sp>
          <p:nvSpPr>
            <p:cNvPr id="5" name="TextBox 27"/>
            <p:cNvSpPr txBox="1"/>
            <p:nvPr/>
          </p:nvSpPr>
          <p:spPr>
            <a:xfrm>
              <a:off x="2015" y="590"/>
              <a:ext cx="7481" cy="967"/>
            </a:xfrm>
            <a:prstGeom prst="rect">
              <a:avLst/>
            </a:prstGeom>
            <a:noFill/>
            <a:extLst>
              <a:ext uri="{909E8E84-426E-40DD-AFC4-6F175D3DCCD1}">
                <a14:hiddenFill xmlns:a14="http://schemas.microsoft.com/office/drawing/2010/main">
                  <a:grpFill/>
                </a14:hiddenFill>
              </a:ext>
            </a:extLst>
          </p:spPr>
          <p:txBody>
            <a:bodyPr wrap="square" rtlCol="0">
              <a:spAutoFit/>
            </a:bodyPr>
            <a:p>
              <a:pPr fontAlgn="base"/>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rPr>
                <a:t>主要工作 </a:t>
              </a:r>
              <a:r>
                <a:rPr lang="en-US" altLang="zh-CN" sz="2400" b="1" strike="noStrike" noProof="1" dirty="0" smtClean="0">
                  <a:solidFill>
                    <a:srgbClr val="00B0F0"/>
                  </a:solidFill>
                  <a:latin typeface="微软雅黑" panose="020B0503020204020204" pitchFamily="34" charset="-122"/>
                  <a:ea typeface="微软雅黑" panose="020B0503020204020204" pitchFamily="34" charset="-122"/>
                  <a:cs typeface="+mn-cs"/>
                </a:rPr>
                <a:t>| </a:t>
              </a:r>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rPr>
                <a:t>组织建设</a:t>
              </a:r>
              <a:endPar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p:txBody>
        </p:sp>
        <p:sp>
          <p:nvSpPr>
            <p:cNvPr id="6" name="直接连接符 5"/>
            <p:cNvSpPr/>
            <p:nvPr/>
          </p:nvSpPr>
          <p:spPr>
            <a:xfrm>
              <a:off x="-265" y="1658"/>
              <a:ext cx="19618" cy="0"/>
            </a:xfrm>
            <a:prstGeom prst="line">
              <a:avLst/>
            </a:prstGeom>
            <a:grpFill/>
            <a:ln>
              <a:solidFill>
                <a:schemeClr val="bg1"/>
              </a:solidFill>
            </a:ln>
          </p:spPr>
          <p:style>
            <a:lnRef idx="3">
              <a:schemeClr val="accent6"/>
            </a:lnRef>
            <a:fillRef idx="0">
              <a:schemeClr val="accent6"/>
            </a:fillRef>
            <a:effectRef idx="2">
              <a:schemeClr val="accent6"/>
            </a:effectRef>
            <a:fontRef idx="minor">
              <a:schemeClr val="tx1"/>
            </a:fontRef>
          </p:style>
        </p:sp>
        <p:sp>
          <p:nvSpPr>
            <p:cNvPr id="8" name="文本框 7"/>
            <p:cNvSpPr txBox="1"/>
            <p:nvPr/>
          </p:nvSpPr>
          <p:spPr>
            <a:xfrm>
              <a:off x="-161" y="590"/>
              <a:ext cx="2143" cy="869"/>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wrap="square" rtlCol="0">
              <a:spAutoFit/>
            </a:bodyPr>
            <a:p>
              <a:pPr fontAlgn="base"/>
              <a:r>
                <a:rPr lang="en-US" altLang="zh-CN" sz="2100" b="1" strike="noStrike" spc="-100" noProof="1">
                  <a:solidFill>
                    <a:srgbClr val="00AAC9"/>
                  </a:solidFill>
                  <a:uFillTx/>
                  <a:latin typeface="微软雅黑" panose="020B0503020204020204" pitchFamily="34" charset="-122"/>
                  <a:ea typeface="微软雅黑" panose="020B0503020204020204" pitchFamily="34" charset="-122"/>
                </a:rPr>
                <a:t> NO. 5</a:t>
              </a:r>
              <a:endParaRPr lang="en-US" altLang="zh-CN" sz="2100" b="1" strike="noStrike" spc="-100" noProof="1">
                <a:solidFill>
                  <a:srgbClr val="00AAC9"/>
                </a:solidFill>
                <a:uFillTx/>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332037" y="2929256"/>
            <a:ext cx="6986436" cy="2530591"/>
            <a:chOff x="5537" y="5672"/>
            <a:chExt cx="9064" cy="3283"/>
          </a:xfrm>
          <a:gradFill>
            <a:gsLst>
              <a:gs pos="0">
                <a:srgbClr val="007BD3"/>
              </a:gs>
              <a:gs pos="100000">
                <a:srgbClr val="034373"/>
              </a:gs>
            </a:gsLst>
            <a:lin ang="16200000" scaled="0"/>
          </a:gradFill>
        </p:grpSpPr>
        <p:sp>
          <p:nvSpPr>
            <p:cNvPr id="52" name="直接连接符 51"/>
            <p:cNvSpPr/>
            <p:nvPr/>
          </p:nvSpPr>
          <p:spPr>
            <a:xfrm>
              <a:off x="5537" y="6591"/>
              <a:ext cx="8127" cy="0"/>
            </a:xfrm>
            <a:prstGeom prst="line">
              <a:avLst/>
            </a:prstGeom>
            <a:grpFill/>
            <a:ln>
              <a:solidFill>
                <a:srgbClr val="AD8F67"/>
              </a:solidFill>
            </a:ln>
          </p:spPr>
          <p:style>
            <a:lnRef idx="1">
              <a:schemeClr val="accent1"/>
            </a:lnRef>
            <a:fillRef idx="0">
              <a:schemeClr val="accent1"/>
            </a:fillRef>
            <a:effectRef idx="0">
              <a:schemeClr val="accent1"/>
            </a:effectRef>
            <a:fontRef idx="minor">
              <a:schemeClr val="tx1"/>
            </a:fontRef>
          </p:style>
        </p:sp>
        <p:grpSp>
          <p:nvGrpSpPr>
            <p:cNvPr id="62" name="组合 61"/>
            <p:cNvGrpSpPr/>
            <p:nvPr/>
          </p:nvGrpSpPr>
          <p:grpSpPr>
            <a:xfrm>
              <a:off x="5961" y="5672"/>
              <a:ext cx="3460" cy="3283"/>
              <a:chOff x="1289314" y="3285331"/>
              <a:chExt cx="2197204" cy="2084831"/>
            </a:xfrm>
            <a:grpFill/>
          </p:grpSpPr>
          <p:sp>
            <p:nvSpPr>
              <p:cNvPr id="49" name="任意多边形 48"/>
              <p:cNvSpPr/>
              <p:nvPr/>
            </p:nvSpPr>
            <p:spPr>
              <a:xfrm rot="2871886">
                <a:off x="1670853" y="2973766"/>
                <a:ext cx="729762" cy="1352892"/>
              </a:xfrm>
              <a:custGeom>
                <a:avLst/>
                <a:gdLst>
                  <a:gd name="connsiteX0" fmla="*/ 0 w 729762"/>
                  <a:gd name="connsiteY0" fmla="*/ 0 h 1352892"/>
                  <a:gd name="connsiteX1" fmla="*/ 729762 w 729762"/>
                  <a:gd name="connsiteY1" fmla="*/ 0 h 1352892"/>
                  <a:gd name="connsiteX2" fmla="*/ 729762 w 729762"/>
                  <a:gd name="connsiteY2" fmla="*/ 546246 h 1352892"/>
                  <a:gd name="connsiteX3" fmla="*/ 0 w 729762"/>
                  <a:gd name="connsiteY3" fmla="*/ 1352892 h 1352892"/>
                </a:gdLst>
                <a:ahLst/>
                <a:cxnLst>
                  <a:cxn ang="0">
                    <a:pos x="connsiteX0" y="connsiteY0"/>
                  </a:cxn>
                  <a:cxn ang="0">
                    <a:pos x="connsiteX1" y="connsiteY1"/>
                  </a:cxn>
                  <a:cxn ang="0">
                    <a:pos x="connsiteX2" y="connsiteY2"/>
                  </a:cxn>
                  <a:cxn ang="0">
                    <a:pos x="connsiteX3" y="connsiteY3"/>
                  </a:cxn>
                </a:cxnLst>
                <a:rect l="l" t="t" r="r" b="b"/>
                <a:pathLst>
                  <a:path w="729762" h="1352892">
                    <a:moveTo>
                      <a:pt x="0" y="0"/>
                    </a:moveTo>
                    <a:lnTo>
                      <a:pt x="729762" y="0"/>
                    </a:lnTo>
                    <a:lnTo>
                      <a:pt x="729762" y="546246"/>
                    </a:lnTo>
                    <a:lnTo>
                      <a:pt x="0" y="135289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fontAlgn="base"/>
                <a:r>
                  <a:rPr lang="en-US" altLang="zh-CN" sz="1800" b="1" strike="noStrike" noProof="1" dirty="0">
                    <a:solidFill>
                      <a:srgbClr val="FFFFFF"/>
                    </a:solidFill>
                  </a:rPr>
                  <a:t>5.1</a:t>
                </a:r>
                <a:endParaRPr lang="en-US" altLang="zh-CN" sz="1800" b="1" strike="noStrike" noProof="1" dirty="0">
                  <a:solidFill>
                    <a:srgbClr val="FFFFFF"/>
                  </a:solidFill>
                </a:endParaRPr>
              </a:p>
            </p:txBody>
          </p:sp>
          <p:sp>
            <p:nvSpPr>
              <p:cNvPr id="59" name="矩形 58"/>
              <p:cNvSpPr/>
              <p:nvPr/>
            </p:nvSpPr>
            <p:spPr>
              <a:xfrm>
                <a:off x="1289314" y="3930162"/>
                <a:ext cx="36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base"/>
                <a:endParaRPr lang="zh-CN" altLang="en-US" sz="2400" strike="noStrike" noProof="1">
                  <a:solidFill>
                    <a:srgbClr val="FFFFFF"/>
                  </a:solidFill>
                </a:endParaRPr>
              </a:p>
            </p:txBody>
          </p:sp>
          <p:sp>
            <p:nvSpPr>
              <p:cNvPr id="60" name="文本框 59"/>
              <p:cNvSpPr txBox="1"/>
              <p:nvPr/>
            </p:nvSpPr>
            <p:spPr>
              <a:xfrm>
                <a:off x="1345814" y="3929975"/>
                <a:ext cx="2140704" cy="1439953"/>
              </a:xfrm>
              <a:prstGeom prst="rect">
                <a:avLst/>
              </a:prstGeom>
              <a:noFill/>
            </p:spPr>
            <p:txBody>
              <a:bodyPr wrap="square" rtlCol="0" anchor="ctr">
                <a:normAutofit/>
              </a:bodyPr>
              <a:p>
                <a:pPr fontAlgn="base">
                  <a:lnSpc>
                    <a:spcPct val="125000"/>
                  </a:lnSpc>
                </a:pPr>
                <a:r>
                  <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rPr>
                  <a:t>成立</a:t>
                </a:r>
                <a:endPar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a:p>
                <a:pPr fontAlgn="base">
                  <a:lnSpc>
                    <a:spcPct val="125000"/>
                  </a:lnSpc>
                </a:pPr>
                <a:r>
                  <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rPr>
                  <a:t>全国工业园区节水治污产业创新联盟</a:t>
                </a:r>
                <a:endPar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p:txBody>
          </p:sp>
        </p:grpSp>
        <p:grpSp>
          <p:nvGrpSpPr>
            <p:cNvPr id="67" name="组合 66"/>
            <p:cNvGrpSpPr/>
            <p:nvPr/>
          </p:nvGrpSpPr>
          <p:grpSpPr>
            <a:xfrm>
              <a:off x="11313" y="5672"/>
              <a:ext cx="3288" cy="3283"/>
              <a:chOff x="1289314" y="3285331"/>
              <a:chExt cx="2088128" cy="2084831"/>
            </a:xfrm>
            <a:grpFill/>
          </p:grpSpPr>
          <p:sp>
            <p:nvSpPr>
              <p:cNvPr id="68" name="任意多边形 67"/>
              <p:cNvSpPr/>
              <p:nvPr/>
            </p:nvSpPr>
            <p:spPr>
              <a:xfrm rot="2871886">
                <a:off x="1670853" y="2973766"/>
                <a:ext cx="729762" cy="1352892"/>
              </a:xfrm>
              <a:custGeom>
                <a:avLst/>
                <a:gdLst>
                  <a:gd name="connsiteX0" fmla="*/ 0 w 729762"/>
                  <a:gd name="connsiteY0" fmla="*/ 0 h 1352892"/>
                  <a:gd name="connsiteX1" fmla="*/ 729762 w 729762"/>
                  <a:gd name="connsiteY1" fmla="*/ 0 h 1352892"/>
                  <a:gd name="connsiteX2" fmla="*/ 729762 w 729762"/>
                  <a:gd name="connsiteY2" fmla="*/ 546246 h 1352892"/>
                  <a:gd name="connsiteX3" fmla="*/ 0 w 729762"/>
                  <a:gd name="connsiteY3" fmla="*/ 1352892 h 1352892"/>
                </a:gdLst>
                <a:ahLst/>
                <a:cxnLst>
                  <a:cxn ang="0">
                    <a:pos x="connsiteX0" y="connsiteY0"/>
                  </a:cxn>
                  <a:cxn ang="0">
                    <a:pos x="connsiteX1" y="connsiteY1"/>
                  </a:cxn>
                  <a:cxn ang="0">
                    <a:pos x="connsiteX2" y="connsiteY2"/>
                  </a:cxn>
                  <a:cxn ang="0">
                    <a:pos x="connsiteX3" y="connsiteY3"/>
                  </a:cxn>
                </a:cxnLst>
                <a:rect l="l" t="t" r="r" b="b"/>
                <a:pathLst>
                  <a:path w="729762" h="1352892">
                    <a:moveTo>
                      <a:pt x="0" y="0"/>
                    </a:moveTo>
                    <a:lnTo>
                      <a:pt x="729762" y="0"/>
                    </a:lnTo>
                    <a:lnTo>
                      <a:pt x="729762" y="546246"/>
                    </a:lnTo>
                    <a:lnTo>
                      <a:pt x="0" y="135289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p>
                <a:pPr algn="ctr" fontAlgn="base"/>
                <a:r>
                  <a:rPr lang="en-US" altLang="zh-CN" sz="1800" b="1" strike="noStrike" noProof="1" dirty="0">
                    <a:solidFill>
                      <a:srgbClr val="FFFFFF"/>
                    </a:solidFill>
                  </a:rPr>
                  <a:t>5.2</a:t>
                </a:r>
                <a:endParaRPr lang="en-US" altLang="zh-CN" sz="1800" b="1" strike="noStrike" noProof="1" dirty="0">
                  <a:solidFill>
                    <a:srgbClr val="FFFFFF"/>
                  </a:solidFill>
                </a:endParaRPr>
              </a:p>
            </p:txBody>
          </p:sp>
          <p:sp>
            <p:nvSpPr>
              <p:cNvPr id="69" name="矩形 68"/>
              <p:cNvSpPr/>
              <p:nvPr/>
            </p:nvSpPr>
            <p:spPr>
              <a:xfrm>
                <a:off x="1289314" y="3930162"/>
                <a:ext cx="36000" cy="14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base"/>
                <a:endParaRPr lang="zh-CN" altLang="en-US" sz="2400" strike="noStrike" noProof="1">
                  <a:solidFill>
                    <a:srgbClr val="FFFFFF"/>
                  </a:solidFill>
                </a:endParaRPr>
              </a:p>
            </p:txBody>
          </p:sp>
          <p:sp>
            <p:nvSpPr>
              <p:cNvPr id="70" name="文本框 69"/>
              <p:cNvSpPr txBox="1"/>
              <p:nvPr/>
            </p:nvSpPr>
            <p:spPr>
              <a:xfrm>
                <a:off x="1345814" y="3929975"/>
                <a:ext cx="2031628" cy="1439953"/>
              </a:xfrm>
              <a:prstGeom prst="rect">
                <a:avLst/>
              </a:prstGeom>
              <a:noFill/>
            </p:spPr>
            <p:txBody>
              <a:bodyPr wrap="square" rtlCol="0" anchor="ctr">
                <a:normAutofit/>
              </a:bodyPr>
              <a:p>
                <a:pPr fontAlgn="base">
                  <a:lnSpc>
                    <a:spcPct val="150000"/>
                  </a:lnSpc>
                </a:pPr>
                <a:r>
                  <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rPr>
                  <a:t>成立</a:t>
                </a:r>
                <a:endPar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a:p>
                <a:pPr fontAlgn="base">
                  <a:lnSpc>
                    <a:spcPct val="150000"/>
                  </a:lnSpc>
                </a:pPr>
                <a:r>
                  <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rPr>
                  <a:t>全国分离净化产业联盟</a:t>
                </a:r>
                <a:endParaRPr lang="zh-CN" altLang="en-US" sz="18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p:txBody>
          </p:sp>
        </p:grpSp>
      </p:grpSp>
    </p:spTree>
  </p:cSld>
  <p:clrMapOvr>
    <a:masterClrMapping/>
  </p:clrMapOvr>
  <p:transition>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3185" name="组合 1"/>
          <p:cNvGrpSpPr/>
          <p:nvPr/>
        </p:nvGrpSpPr>
        <p:grpSpPr>
          <a:xfrm>
            <a:off x="1655763" y="2044700"/>
            <a:ext cx="6472237" cy="3006725"/>
            <a:chOff x="3477" y="2770"/>
            <a:chExt cx="12134" cy="5583"/>
          </a:xfrm>
        </p:grpSpPr>
        <p:sp>
          <p:nvSpPr>
            <p:cNvPr id="93186" name="TextBox 8"/>
            <p:cNvSpPr txBox="1"/>
            <p:nvPr/>
          </p:nvSpPr>
          <p:spPr>
            <a:xfrm>
              <a:off x="3477" y="2770"/>
              <a:ext cx="12134" cy="2395"/>
            </a:xfrm>
            <a:prstGeom prst="rect">
              <a:avLst/>
            </a:prstGeom>
            <a:noFill/>
            <a:ln w="9525">
              <a:noFill/>
            </a:ln>
          </p:spPr>
          <p:txBody>
            <a:bodyPr wrap="square" anchor="t">
              <a:spAutoFit/>
            </a:bodyPr>
            <a:p>
              <a:pPr indent="457200" algn="just" eaLnBrk="0" hangingPunct="0">
                <a:lnSpc>
                  <a:spcPct val="130000"/>
                </a:lnSpc>
                <a:spcAft>
                  <a:spcPts val="600"/>
                </a:spcAft>
              </a:pPr>
              <a:r>
                <a:rPr lang="en-US" altLang="zh-CN" sz="1200" dirty="0">
                  <a:solidFill>
                    <a:srgbClr val="404040"/>
                  </a:solidFill>
                  <a:latin typeface="微软雅黑" panose="020B0503020204020204" pitchFamily="34" charset="-122"/>
                  <a:ea typeface="微软雅黑" panose="020B0503020204020204" pitchFamily="34" charset="-122"/>
                </a:rPr>
                <a:t>2017</a:t>
              </a:r>
              <a:r>
                <a:rPr lang="zh-CN" altLang="en-US" sz="1200" dirty="0">
                  <a:solidFill>
                    <a:srgbClr val="404040"/>
                  </a:solidFill>
                  <a:latin typeface="微软雅黑" panose="020B0503020204020204" pitchFamily="34" charset="-122"/>
                  <a:ea typeface="微软雅黑" panose="020B0503020204020204" pitchFamily="34" charset="-122"/>
                </a:rPr>
                <a:t>年</a:t>
              </a:r>
              <a:r>
                <a:rPr lang="en-US" altLang="zh-CN" sz="1200" dirty="0">
                  <a:solidFill>
                    <a:srgbClr val="404040"/>
                  </a:solidFill>
                  <a:latin typeface="微软雅黑" panose="020B0503020204020204" pitchFamily="34" charset="-122"/>
                  <a:ea typeface="微软雅黑" panose="020B0503020204020204" pitchFamily="34" charset="-122"/>
                </a:rPr>
                <a:t>4</a:t>
              </a:r>
              <a:r>
                <a:rPr lang="zh-CN" altLang="en-US" sz="1200" dirty="0">
                  <a:solidFill>
                    <a:srgbClr val="404040"/>
                  </a:solidFill>
                  <a:latin typeface="微软雅黑" panose="020B0503020204020204" pitchFamily="34" charset="-122"/>
                  <a:ea typeface="微软雅黑" panose="020B0503020204020204" pitchFamily="34" charset="-122"/>
                </a:rPr>
                <a:t>月</a:t>
              </a:r>
              <a:r>
                <a:rPr lang="en-US" altLang="zh-CN" sz="1200" dirty="0">
                  <a:solidFill>
                    <a:srgbClr val="404040"/>
                  </a:solidFill>
                  <a:latin typeface="微软雅黑" panose="020B0503020204020204" pitchFamily="34" charset="-122"/>
                  <a:ea typeface="微软雅黑" panose="020B0503020204020204" pitchFamily="34" charset="-122"/>
                </a:rPr>
                <a:t>7</a:t>
              </a:r>
              <a:r>
                <a:rPr lang="zh-CN" altLang="en-US" sz="1200" dirty="0">
                  <a:solidFill>
                    <a:srgbClr val="404040"/>
                  </a:solidFill>
                  <a:latin typeface="微软雅黑" panose="020B0503020204020204" pitchFamily="34" charset="-122"/>
                  <a:ea typeface="微软雅黑" panose="020B0503020204020204" pitchFamily="34" charset="-122"/>
                </a:rPr>
                <a:t>日，由中国工业节能与清洁生产协会节水与水处理分会、中国生物发酵工业协会、国家发改委中国投资协会创新投融资专业委员会、京津冀开发区创新发展联盟节能环保产业促进中心、中化环保工程、博天环境、北京化工厂、哈锅水务等</a:t>
              </a:r>
              <a:r>
                <a:rPr lang="en-US" altLang="zh-CN" sz="1200" dirty="0">
                  <a:solidFill>
                    <a:srgbClr val="404040"/>
                  </a:solidFill>
                  <a:latin typeface="微软雅黑" panose="020B0503020204020204" pitchFamily="34" charset="-122"/>
                  <a:ea typeface="微软雅黑" panose="020B0503020204020204" pitchFamily="34" charset="-122"/>
                </a:rPr>
                <a:t>30</a:t>
              </a:r>
              <a:r>
                <a:rPr lang="zh-CN" altLang="en-US" sz="1200" dirty="0">
                  <a:solidFill>
                    <a:srgbClr val="404040"/>
                  </a:solidFill>
                  <a:latin typeface="微软雅黑" panose="020B0503020204020204" pitchFamily="34" charset="-122"/>
                  <a:ea typeface="微软雅黑" panose="020B0503020204020204" pitchFamily="34" charset="-122"/>
                </a:rPr>
                <a:t>余家单位共同发起倡议筹备成立“全国园区节水治污产业创新联盟”。</a:t>
              </a:r>
              <a:r>
                <a:rPr lang="en-US" altLang="zh-CN" sz="1200" dirty="0">
                  <a:solidFill>
                    <a:srgbClr val="404040"/>
                  </a:solidFill>
                  <a:latin typeface="微软雅黑" panose="020B0503020204020204" pitchFamily="34" charset="-122"/>
                  <a:ea typeface="微软雅黑" panose="020B0503020204020204" pitchFamily="34" charset="-122"/>
                </a:rPr>
                <a:t>6</a:t>
              </a:r>
              <a:r>
                <a:rPr lang="zh-CN" altLang="en-US" sz="1200" dirty="0">
                  <a:solidFill>
                    <a:srgbClr val="404040"/>
                  </a:solidFill>
                  <a:latin typeface="微软雅黑" panose="020B0503020204020204" pitchFamily="34" charset="-122"/>
                  <a:ea typeface="微软雅黑" panose="020B0503020204020204" pitchFamily="34" charset="-122"/>
                </a:rPr>
                <a:t>月</a:t>
              </a:r>
              <a:r>
                <a:rPr lang="en-US" altLang="zh-CN" sz="1200" dirty="0">
                  <a:solidFill>
                    <a:srgbClr val="404040"/>
                  </a:solidFill>
                  <a:latin typeface="微软雅黑" panose="020B0503020204020204" pitchFamily="34" charset="-122"/>
                  <a:ea typeface="微软雅黑" panose="020B0503020204020204" pitchFamily="34" charset="-122"/>
                </a:rPr>
                <a:t>29</a:t>
              </a:r>
              <a:r>
                <a:rPr lang="zh-CN" altLang="en-US" sz="1200" dirty="0">
                  <a:solidFill>
                    <a:srgbClr val="404040"/>
                  </a:solidFill>
                  <a:latin typeface="微软雅黑" panose="020B0503020204020204" pitchFamily="34" charset="-122"/>
                  <a:ea typeface="微软雅黑" panose="020B0503020204020204" pitchFamily="34" charset="-122"/>
                </a:rPr>
                <a:t>日在青岛国际水大会上举行了联盟揭牌仪式。</a:t>
              </a:r>
              <a:endParaRPr lang="en-US" altLang="zh-CN" sz="1200" dirty="0">
                <a:solidFill>
                  <a:srgbClr val="404040"/>
                </a:solidFill>
                <a:latin typeface="微软雅黑" panose="020B0503020204020204" pitchFamily="34" charset="-122"/>
                <a:ea typeface="微软雅黑" panose="020B0503020204020204" pitchFamily="34" charset="-122"/>
              </a:endParaRPr>
            </a:p>
          </p:txBody>
        </p:sp>
        <p:pic>
          <p:nvPicPr>
            <p:cNvPr id="6146" name="Picture 2"/>
            <p:cNvPicPr>
              <a:picLocks noChangeAspect="1" noChangeArrowheads="1"/>
            </p:cNvPicPr>
            <p:nvPr/>
          </p:nvPicPr>
          <p:blipFill>
            <a:blip r:embed="rId1" cstate="print"/>
            <a:srcRect l="12253"/>
            <a:stretch>
              <a:fillRect/>
            </a:stretch>
          </p:blipFill>
          <p:spPr bwMode="auto">
            <a:xfrm>
              <a:off x="9631" y="5513"/>
              <a:ext cx="5979" cy="2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188" name="矩形 4"/>
            <p:cNvSpPr/>
            <p:nvPr/>
          </p:nvSpPr>
          <p:spPr>
            <a:xfrm>
              <a:off x="3477" y="5513"/>
              <a:ext cx="5557" cy="2840"/>
            </a:xfrm>
            <a:prstGeom prst="rect">
              <a:avLst/>
            </a:prstGeom>
            <a:noFill/>
            <a:ln w="9525">
              <a:noFill/>
            </a:ln>
          </p:spPr>
          <p:txBody>
            <a:bodyPr wrap="square" anchor="t">
              <a:spAutoFit/>
            </a:bodyPr>
            <a:p>
              <a:pPr indent="457200" algn="just" eaLnBrk="0" hangingPunct="0">
                <a:lnSpc>
                  <a:spcPct val="130000"/>
                </a:lnSpc>
                <a:spcAft>
                  <a:spcPts val="600"/>
                </a:spcAft>
              </a:pPr>
              <a:r>
                <a:rPr lang="zh-CN" altLang="en-US" sz="1200" dirty="0">
                  <a:solidFill>
                    <a:srgbClr val="404040"/>
                  </a:solidFill>
                  <a:latin typeface="微软雅黑" panose="020B0503020204020204" pitchFamily="34" charset="-122"/>
                  <a:ea typeface="微软雅黑" panose="020B0503020204020204" pitchFamily="34" charset="-122"/>
                </a:rPr>
                <a:t>联盟将秉承“</a:t>
              </a:r>
              <a:r>
                <a:rPr lang="zh-CN" altLang="en-US" sz="1200" b="1" dirty="0">
                  <a:solidFill>
                    <a:srgbClr val="404040"/>
                  </a:solidFill>
                  <a:latin typeface="微软雅黑" panose="020B0503020204020204" pitchFamily="34" charset="-122"/>
                  <a:ea typeface="微软雅黑" panose="020B0503020204020204" pitchFamily="34" charset="-122"/>
                </a:rPr>
                <a:t>合作共赢，共享发展</a:t>
              </a:r>
              <a:r>
                <a:rPr lang="zh-CN" altLang="en-US" sz="1200" dirty="0">
                  <a:solidFill>
                    <a:srgbClr val="404040"/>
                  </a:solidFill>
                  <a:latin typeface="微软雅黑" panose="020B0503020204020204" pitchFamily="34" charset="-122"/>
                  <a:ea typeface="微软雅黑" panose="020B0503020204020204" pitchFamily="34" charset="-122"/>
                </a:rPr>
                <a:t>”的理念，建立完善的产、学、研、用合作体系，旨在推动园区的环境保护和生态文明建设，建设绿色园区。目前，联盟相关单位正在积极探讨合作共建相关工业园区供水与污水处理项目。</a:t>
              </a:r>
              <a:endParaRPr lang="zh-CN" altLang="en-US" sz="1200" dirty="0">
                <a:solidFill>
                  <a:srgbClr val="404040"/>
                </a:solidFill>
                <a:latin typeface="微软雅黑" panose="020B0503020204020204" pitchFamily="34" charset="-122"/>
                <a:ea typeface="微软雅黑" panose="020B0503020204020204" pitchFamily="34" charset="-122"/>
              </a:endParaRPr>
            </a:p>
          </p:txBody>
        </p:sp>
      </p:grpSp>
      <p:sp>
        <p:nvSpPr>
          <p:cNvPr id="93189" name="TextBox 4"/>
          <p:cNvSpPr txBox="1"/>
          <p:nvPr/>
        </p:nvSpPr>
        <p:spPr>
          <a:xfrm>
            <a:off x="1439863" y="1293813"/>
            <a:ext cx="7334250" cy="381000"/>
          </a:xfrm>
          <a:prstGeom prst="rect">
            <a:avLst/>
          </a:prstGeom>
          <a:noFill/>
          <a:ln w="9525">
            <a:noFill/>
          </a:ln>
        </p:spPr>
        <p:txBody>
          <a:bodyPr wrap="square" anchor="t">
            <a:spAutoFit/>
          </a:bodyPr>
          <a:p>
            <a:pPr>
              <a:lnSpc>
                <a:spcPct val="90000"/>
              </a:lnSpc>
            </a:pPr>
            <a:r>
              <a:rPr lang="zh-CN" altLang="en-US" sz="2100" b="1" dirty="0">
                <a:solidFill>
                  <a:srgbClr val="00AAC9"/>
                </a:solidFill>
                <a:latin typeface="微软雅黑" panose="020B0503020204020204" pitchFamily="34" charset="-122"/>
                <a:ea typeface="微软雅黑" panose="020B0503020204020204" pitchFamily="34" charset="-122"/>
              </a:rPr>
              <a:t>组织建设 </a:t>
            </a:r>
            <a:r>
              <a:rPr lang="en-US" altLang="zh-CN" sz="1500" b="1" dirty="0">
                <a:solidFill>
                  <a:srgbClr val="00AAC9"/>
                </a:solidFill>
                <a:latin typeface="微软雅黑" panose="020B0503020204020204" pitchFamily="34" charset="-122"/>
                <a:ea typeface="微软雅黑" panose="020B0503020204020204" pitchFamily="34" charset="-122"/>
              </a:rPr>
              <a:t>|  5.1  </a:t>
            </a:r>
            <a:r>
              <a:rPr lang="zh-CN" altLang="en-US" sz="15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成立全国工业园区节水治污产业创新联盟</a:t>
            </a:r>
            <a:endParaRPr lang="zh-CN" altLang="en-US" sz="15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3190" name="图片 20" descr="500114579"/>
          <p:cNvPicPr>
            <a:picLocks noChangeAspect="1"/>
          </p:cNvPicPr>
          <p:nvPr/>
        </p:nvPicPr>
        <p:blipFill>
          <a:blip r:embed="rId2"/>
          <a:srcRect l="77638" t="27" r="15804" b="2200"/>
          <a:stretch>
            <a:fillRect/>
          </a:stretch>
        </p:blipFill>
        <p:spPr>
          <a:xfrm>
            <a:off x="8701088" y="858838"/>
            <a:ext cx="495300" cy="5140325"/>
          </a:xfrm>
          <a:prstGeom prst="rect">
            <a:avLst/>
          </a:prstGeom>
          <a:noFill/>
          <a:ln w="9525">
            <a:noFill/>
          </a:ln>
        </p:spPr>
      </p:pic>
      <p:pic>
        <p:nvPicPr>
          <p:cNvPr id="93191" name="图片 8" descr="500114579"/>
          <p:cNvPicPr>
            <a:picLocks noChangeAspect="1"/>
          </p:cNvPicPr>
          <p:nvPr/>
        </p:nvPicPr>
        <p:blipFill>
          <a:blip r:embed="rId2"/>
          <a:srcRect l="9821" t="1431" r="73982" b="797"/>
          <a:stretch>
            <a:fillRect/>
          </a:stretch>
        </p:blipFill>
        <p:spPr>
          <a:xfrm>
            <a:off x="74613" y="858838"/>
            <a:ext cx="1223962" cy="5140325"/>
          </a:xfrm>
          <a:prstGeom prst="rect">
            <a:avLst/>
          </a:prstGeom>
          <a:noFill/>
          <a:ln w="9525">
            <a:noFill/>
          </a:ln>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1"/>
          <p:cNvSpPr txBox="1"/>
          <p:nvPr/>
        </p:nvSpPr>
        <p:spPr>
          <a:xfrm>
            <a:off x="1602472" y="1916060"/>
            <a:ext cx="3402382" cy="3402389"/>
          </a:xfrm>
          <a:prstGeom prst="rect">
            <a:avLst/>
          </a:prstGeom>
        </p:spPr>
        <p:txBody>
          <a:bodyPr>
            <a:normAutofit/>
          </a:bodyPr>
          <a:lstStyle/>
          <a:p>
            <a:pPr indent="457200" algn="just">
              <a:lnSpc>
                <a:spcPct val="150000"/>
              </a:lnSpc>
              <a:buFontTx/>
              <a:buNone/>
              <a:defRPr/>
            </a:pP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为了响应国家</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中国制造</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2025》</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和</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工业绿色发展规划（</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2016-2020</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的精神，中国工业节能与清洁生产协会节水与水处理分会联合兴源过滤、景津环保、合肥学院、四川理工大学、上海离心机所、同臣环保、安徽普源、浙江  等</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20</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余家国内分离机械行业的领先企业，共同倡议发起成立“全国分离净化产业联盟”，</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4</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月</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12</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日在浙江杭州召开了联盟成立筹备会，并于</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6</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月</a:t>
            </a:r>
            <a:r>
              <a:rPr lang="en-US" altLang="zh-CN"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29</a:t>
            </a:r>
            <a:r>
              <a:rPr lang="zh-CN" altLang="en-US" sz="1200" noProof="1" dirty="0" smtClean="0">
                <a:solidFill>
                  <a:prstClr val="black">
                    <a:lumMod val="75000"/>
                    <a:lumOff val="25000"/>
                  </a:prstClr>
                </a:solidFill>
                <a:latin typeface="微软雅黑" panose="020B0503020204020204" pitchFamily="34" charset="-122"/>
                <a:ea typeface="微软雅黑" panose="020B0503020204020204" pitchFamily="34" charset="-122"/>
                <a:cs typeface="+mn-cs"/>
              </a:rPr>
              <a:t>日召开了联盟成立大会。</a:t>
            </a:r>
            <a:endParaRPr lang="zh-CN" altLang="en-US" sz="1200" b="1" noProof="1" dirty="0">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ea typeface="黑体" panose="02010609060101010101" pitchFamily="49" charset="-122"/>
              <a:cs typeface="+mj-cs"/>
            </a:endParaRPr>
          </a:p>
        </p:txBody>
      </p:sp>
      <p:pic>
        <p:nvPicPr>
          <p:cNvPr id="7170" name="Picture 2"/>
          <p:cNvPicPr>
            <a:picLocks noChangeAspect="1" noChangeArrowheads="1"/>
          </p:cNvPicPr>
          <p:nvPr/>
        </p:nvPicPr>
        <p:blipFill>
          <a:blip r:embed="rId1" cstate="print"/>
          <a:srcRect/>
          <a:stretch>
            <a:fillRect/>
          </a:stretch>
        </p:blipFill>
        <p:spPr bwMode="auto">
          <a:xfrm>
            <a:off x="5220652" y="2014526"/>
            <a:ext cx="3243739" cy="1815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5235" name="矩形 4"/>
          <p:cNvSpPr/>
          <p:nvPr/>
        </p:nvSpPr>
        <p:spPr>
          <a:xfrm>
            <a:off x="1601788" y="4670425"/>
            <a:ext cx="6754812" cy="922338"/>
          </a:xfrm>
          <a:prstGeom prst="rect">
            <a:avLst/>
          </a:prstGeom>
          <a:noFill/>
          <a:ln w="9525">
            <a:noFill/>
          </a:ln>
        </p:spPr>
        <p:txBody>
          <a:bodyPr wrap="square" anchor="t">
            <a:spAutoFit/>
          </a:bodyPr>
          <a:p>
            <a:pPr indent="457200" algn="just" eaLnBrk="0" hangingPunct="0">
              <a:lnSpc>
                <a:spcPct val="150000"/>
              </a:lnSpc>
              <a:spcAft>
                <a:spcPts val="600"/>
              </a:spcAft>
            </a:pPr>
            <a:r>
              <a:rPr lang="zh-CN" altLang="en-US" sz="1200" b="1" dirty="0">
                <a:solidFill>
                  <a:srgbClr val="404040"/>
                </a:solidFill>
                <a:latin typeface="微软雅黑" panose="020B0503020204020204" pitchFamily="34" charset="-122"/>
                <a:ea typeface="微软雅黑" panose="020B0503020204020204" pitchFamily="34" charset="-122"/>
              </a:rPr>
              <a:t>联盟将以过滤设备、压滤机、离心机等企业为主导，</a:t>
            </a:r>
            <a:r>
              <a:rPr lang="zh-CN" altLang="en-US" sz="1200" dirty="0">
                <a:solidFill>
                  <a:srgbClr val="404040"/>
                </a:solidFill>
                <a:latin typeface="微软雅黑" panose="020B0503020204020204" pitchFamily="34" charset="-122"/>
                <a:ea typeface="微软雅黑" panose="020B0503020204020204" pitchFamily="34" charset="-122"/>
              </a:rPr>
              <a:t>推广节能、节水环保新技术、新装备和新产品，为整个分离机械行业提供更好地服务与发展支持，服务于我国环保企事业单位、引导产业链上下游无缝对接。</a:t>
            </a:r>
            <a:endParaRPr lang="zh-CN" altLang="en-US" sz="1200" dirty="0">
              <a:solidFill>
                <a:srgbClr val="404040"/>
              </a:solidFill>
              <a:latin typeface="微软雅黑" panose="020B0503020204020204" pitchFamily="34" charset="-122"/>
              <a:ea typeface="微软雅黑" panose="020B0503020204020204" pitchFamily="34" charset="-122"/>
            </a:endParaRPr>
          </a:p>
        </p:txBody>
      </p:sp>
      <p:sp>
        <p:nvSpPr>
          <p:cNvPr id="95236" name="TextBox 4"/>
          <p:cNvSpPr txBox="1"/>
          <p:nvPr/>
        </p:nvSpPr>
        <p:spPr>
          <a:xfrm>
            <a:off x="1439863" y="1293813"/>
            <a:ext cx="7334250" cy="381000"/>
          </a:xfrm>
          <a:prstGeom prst="rect">
            <a:avLst/>
          </a:prstGeom>
          <a:noFill/>
          <a:ln w="9525">
            <a:noFill/>
          </a:ln>
        </p:spPr>
        <p:txBody>
          <a:bodyPr wrap="square" anchor="t">
            <a:spAutoFit/>
          </a:bodyPr>
          <a:p>
            <a:pPr>
              <a:lnSpc>
                <a:spcPct val="90000"/>
              </a:lnSpc>
            </a:pPr>
            <a:r>
              <a:rPr lang="zh-CN" altLang="en-US" sz="2100" b="1" dirty="0">
                <a:solidFill>
                  <a:srgbClr val="00AAC9"/>
                </a:solidFill>
                <a:latin typeface="微软雅黑" panose="020B0503020204020204" pitchFamily="34" charset="-122"/>
                <a:ea typeface="微软雅黑" panose="020B0503020204020204" pitchFamily="34" charset="-122"/>
              </a:rPr>
              <a:t>组织建设 </a:t>
            </a:r>
            <a:r>
              <a:rPr lang="en-US" altLang="zh-CN" sz="1500" b="1" dirty="0">
                <a:solidFill>
                  <a:srgbClr val="00AAC9"/>
                </a:solidFill>
                <a:latin typeface="微软雅黑" panose="020B0503020204020204" pitchFamily="34" charset="-122"/>
                <a:ea typeface="微软雅黑" panose="020B0503020204020204" pitchFamily="34" charset="-122"/>
              </a:rPr>
              <a:t>|  5.2  </a:t>
            </a:r>
            <a:r>
              <a:rPr lang="zh-CN" altLang="en-US" sz="1500" b="1" dirty="0">
                <a:solidFill>
                  <a:srgbClr val="00AAC9"/>
                </a:solidFill>
                <a:latin typeface="微软雅黑" panose="020B0503020204020204" pitchFamily="34" charset="-122"/>
                <a:ea typeface="微软雅黑" panose="020B0503020204020204" pitchFamily="34" charset="-122"/>
              </a:rPr>
              <a:t>全国分离净化产业联盟</a:t>
            </a:r>
            <a:endParaRPr lang="zh-CN" altLang="en-US" sz="1500" b="1" dirty="0">
              <a:solidFill>
                <a:srgbClr val="00AAC9"/>
              </a:solidFill>
              <a:latin typeface="微软雅黑" panose="020B0503020204020204" pitchFamily="34" charset="-122"/>
              <a:ea typeface="微软雅黑" panose="020B0503020204020204" pitchFamily="34" charset="-122"/>
            </a:endParaRPr>
          </a:p>
        </p:txBody>
      </p:sp>
      <p:pic>
        <p:nvPicPr>
          <p:cNvPr id="95237" name="图片 20" descr="500114579"/>
          <p:cNvPicPr>
            <a:picLocks noChangeAspect="1"/>
          </p:cNvPicPr>
          <p:nvPr/>
        </p:nvPicPr>
        <p:blipFill>
          <a:blip r:embed="rId2"/>
          <a:srcRect l="77638" t="27" r="15804" b="2200"/>
          <a:stretch>
            <a:fillRect/>
          </a:stretch>
        </p:blipFill>
        <p:spPr>
          <a:xfrm>
            <a:off x="8701088" y="858838"/>
            <a:ext cx="495300" cy="5140325"/>
          </a:xfrm>
          <a:prstGeom prst="rect">
            <a:avLst/>
          </a:prstGeom>
          <a:noFill/>
          <a:ln w="9525">
            <a:noFill/>
          </a:ln>
        </p:spPr>
      </p:pic>
      <p:pic>
        <p:nvPicPr>
          <p:cNvPr id="95238" name="图片 8" descr="500114579"/>
          <p:cNvPicPr>
            <a:picLocks noChangeAspect="1"/>
          </p:cNvPicPr>
          <p:nvPr/>
        </p:nvPicPr>
        <p:blipFill>
          <a:blip r:embed="rId2"/>
          <a:srcRect l="9821" t="1431" r="73982" b="797"/>
          <a:stretch>
            <a:fillRect/>
          </a:stretch>
        </p:blipFill>
        <p:spPr>
          <a:xfrm>
            <a:off x="74613" y="858838"/>
            <a:ext cx="1223962" cy="514032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142717" y="1138237"/>
            <a:ext cx="9343070" cy="508635"/>
            <a:chOff x="-265" y="590"/>
            <a:chExt cx="19618" cy="1068"/>
          </a:xfrm>
          <a:solidFill>
            <a:schemeClr val="bg1"/>
          </a:solidFill>
        </p:grpSpPr>
        <p:sp>
          <p:nvSpPr>
            <p:cNvPr id="5" name="TextBox 27"/>
            <p:cNvSpPr txBox="1"/>
            <p:nvPr/>
          </p:nvSpPr>
          <p:spPr>
            <a:xfrm>
              <a:off x="2015" y="590"/>
              <a:ext cx="12382" cy="967"/>
            </a:xfrm>
            <a:prstGeom prst="rect">
              <a:avLst/>
            </a:prstGeom>
            <a:noFill/>
            <a:extLst>
              <a:ext uri="{909E8E84-426E-40DD-AFC4-6F175D3DCCD1}">
                <a14:hiddenFill xmlns:a14="http://schemas.microsoft.com/office/drawing/2010/main">
                  <a:grpFill/>
                </a14:hiddenFill>
              </a:ext>
            </a:extLst>
          </p:spPr>
          <p:txBody>
            <a:bodyPr wrap="square" rtlCol="0">
              <a:spAutoFit/>
            </a:bodyPr>
            <a:p>
              <a:pPr fontAlgn="base"/>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rPr>
                <a:t>主要工作 </a:t>
              </a:r>
              <a:r>
                <a:rPr lang="en-US" altLang="zh-CN" sz="2400" b="1" strike="noStrike" noProof="1" dirty="0" smtClean="0">
                  <a:solidFill>
                    <a:srgbClr val="00B0F0"/>
                  </a:solidFill>
                  <a:latin typeface="微软雅黑" panose="020B0503020204020204" pitchFamily="34" charset="-122"/>
                  <a:ea typeface="微软雅黑" panose="020B0503020204020204" pitchFamily="34" charset="-122"/>
                  <a:cs typeface="+mn-cs"/>
                </a:rPr>
                <a:t>| </a:t>
              </a:r>
              <a:r>
                <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rPr>
                <a:t>公益活动</a:t>
              </a:r>
              <a:endParaRPr lang="zh-CN" altLang="en-US" sz="2400" b="1" strike="noStrike" noProof="1" dirty="0" smtClean="0">
                <a:solidFill>
                  <a:srgbClr val="00B0F0"/>
                </a:solidFill>
                <a:latin typeface="微软雅黑" panose="020B0503020204020204" pitchFamily="34" charset="-122"/>
                <a:ea typeface="微软雅黑" panose="020B0503020204020204" pitchFamily="34" charset="-122"/>
                <a:cs typeface="+mn-cs"/>
                <a:sym typeface="+mn-ea"/>
              </a:endParaRPr>
            </a:p>
          </p:txBody>
        </p:sp>
        <p:sp>
          <p:nvSpPr>
            <p:cNvPr id="6" name="直接连接符 5"/>
            <p:cNvSpPr/>
            <p:nvPr/>
          </p:nvSpPr>
          <p:spPr>
            <a:xfrm>
              <a:off x="-265" y="1658"/>
              <a:ext cx="19618" cy="0"/>
            </a:xfrm>
            <a:prstGeom prst="line">
              <a:avLst/>
            </a:prstGeom>
            <a:grpFill/>
            <a:ln>
              <a:solidFill>
                <a:schemeClr val="bg1"/>
              </a:solidFill>
            </a:ln>
          </p:spPr>
          <p:style>
            <a:lnRef idx="3">
              <a:schemeClr val="accent6"/>
            </a:lnRef>
            <a:fillRef idx="0">
              <a:schemeClr val="accent6"/>
            </a:fillRef>
            <a:effectRef idx="2">
              <a:schemeClr val="accent6"/>
            </a:effectRef>
            <a:fontRef idx="minor">
              <a:schemeClr val="tx1"/>
            </a:fontRef>
          </p:style>
        </p:sp>
        <p:sp>
          <p:nvSpPr>
            <p:cNvPr id="8" name="文本框 7"/>
            <p:cNvSpPr txBox="1"/>
            <p:nvPr/>
          </p:nvSpPr>
          <p:spPr>
            <a:xfrm>
              <a:off x="-161" y="590"/>
              <a:ext cx="2143" cy="869"/>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wrap="square" rtlCol="0">
              <a:spAutoFit/>
            </a:bodyPr>
            <a:p>
              <a:pPr fontAlgn="base"/>
              <a:r>
                <a:rPr lang="en-US" altLang="zh-CN" sz="2100" b="1" strike="noStrike" spc="-100" noProof="1">
                  <a:solidFill>
                    <a:srgbClr val="00AAC9"/>
                  </a:solidFill>
                  <a:uFillTx/>
                  <a:latin typeface="微软雅黑" panose="020B0503020204020204" pitchFamily="34" charset="-122"/>
                  <a:ea typeface="微软雅黑" panose="020B0503020204020204" pitchFamily="34" charset="-122"/>
                </a:rPr>
                <a:t> NO. 6</a:t>
              </a:r>
              <a:endParaRPr lang="en-US" altLang="zh-CN" sz="2100" b="1" strike="noStrike" spc="-100" noProof="1">
                <a:solidFill>
                  <a:srgbClr val="00AAC9"/>
                </a:solidFill>
                <a:uFillTx/>
                <a:latin typeface="微软雅黑" panose="020B0503020204020204" pitchFamily="34" charset="-122"/>
                <a:ea typeface="微软雅黑" panose="020B0503020204020204" pitchFamily="34" charset="-122"/>
              </a:endParaRPr>
            </a:p>
          </p:txBody>
        </p:sp>
      </p:grpSp>
      <p:pic>
        <p:nvPicPr>
          <p:cNvPr id="97282" name="图片 77" descr="C:\Users\cda\Desktop\500268377.jpg500268377"/>
          <p:cNvPicPr/>
          <p:nvPr>
            <p:custDataLst>
              <p:tags r:id="rId1"/>
            </p:custDataLst>
          </p:nvPr>
        </p:nvPicPr>
        <p:blipFill>
          <a:blip r:embed="rId2"/>
          <a:stretch>
            <a:fillRect/>
          </a:stretch>
        </p:blipFill>
        <p:spPr>
          <a:xfrm>
            <a:off x="4608513" y="2193925"/>
            <a:ext cx="3330575" cy="3332163"/>
          </a:xfrm>
          <a:prstGeom prst="rect">
            <a:avLst/>
          </a:prstGeom>
          <a:noFill/>
          <a:ln w="9525">
            <a:noFill/>
          </a:ln>
        </p:spPr>
      </p:pic>
      <p:sp>
        <p:nvSpPr>
          <p:cNvPr id="79" name="矩形 78"/>
          <p:cNvSpPr/>
          <p:nvPr>
            <p:custDataLst>
              <p:tags r:id="rId3"/>
            </p:custDataLst>
          </p:nvPr>
        </p:nvSpPr>
        <p:spPr>
          <a:xfrm>
            <a:off x="1139825" y="2192338"/>
            <a:ext cx="3468688" cy="3333750"/>
          </a:xfrm>
          <a:prstGeom prst="rect">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prstClr val="white"/>
              </a:solidFill>
            </a:endParaRPr>
          </a:p>
        </p:txBody>
      </p:sp>
      <p:sp>
        <p:nvSpPr>
          <p:cNvPr id="97284" name="文本框 79"/>
          <p:cNvSpPr txBox="1"/>
          <p:nvPr>
            <p:custDataLst>
              <p:tags r:id="rId4"/>
            </p:custDataLst>
          </p:nvPr>
        </p:nvSpPr>
        <p:spPr>
          <a:xfrm>
            <a:off x="1381125" y="2311400"/>
            <a:ext cx="2982913" cy="2439988"/>
          </a:xfrm>
          <a:prstGeom prst="rect">
            <a:avLst/>
          </a:prstGeom>
          <a:noFill/>
          <a:ln w="9525">
            <a:noFill/>
          </a:ln>
        </p:spPr>
        <p:txBody>
          <a:bodyPr wrap="square" anchor="t"/>
          <a:p>
            <a:pPr indent="457200" algn="just">
              <a:lnSpc>
                <a:spcPct val="150000"/>
              </a:lnSpc>
            </a:pPr>
            <a:r>
              <a:rPr lang="en-US" altLang="zh-CN" sz="1500" dirty="0">
                <a:solidFill>
                  <a:srgbClr val="FFFFFF"/>
                </a:solidFill>
                <a:latin typeface="微软雅黑" panose="020B0503020204020204" pitchFamily="34" charset="-122"/>
                <a:ea typeface="微软雅黑" panose="020B0503020204020204" pitchFamily="34" charset="-122"/>
              </a:rPr>
              <a:t>中国水利企业协会脱盐分会作为国内领先的水处理行业组织，除了做好行业服务工作之外，</a:t>
            </a:r>
            <a:r>
              <a:rPr lang="en-US" altLang="zh-CN" sz="1500" b="1" dirty="0">
                <a:solidFill>
                  <a:srgbClr val="FFFFFF"/>
                </a:solidFill>
                <a:latin typeface="微软雅黑" panose="020B0503020204020204" pitchFamily="34" charset="-122"/>
                <a:ea typeface="微软雅黑" panose="020B0503020204020204" pitchFamily="34" charset="-122"/>
              </a:rPr>
              <a:t>公益的脚步从未停歇</a:t>
            </a:r>
            <a:r>
              <a:rPr lang="en-US" altLang="zh-CN" sz="1500" dirty="0">
                <a:solidFill>
                  <a:srgbClr val="FFFFFF"/>
                </a:solidFill>
                <a:latin typeface="微软雅黑" panose="020B0503020204020204" pitchFamily="34" charset="-122"/>
                <a:ea typeface="微软雅黑" panose="020B0503020204020204" pitchFamily="34" charset="-122"/>
              </a:rPr>
              <a:t>。</a:t>
            </a:r>
            <a:endParaRPr lang="en-US" altLang="zh-CN" sz="1500" dirty="0">
              <a:solidFill>
                <a:srgbClr val="FFFFFF"/>
              </a:solidFill>
              <a:latin typeface="微软雅黑" panose="020B0503020204020204" pitchFamily="34" charset="-122"/>
              <a:ea typeface="微软雅黑" panose="020B0503020204020204" pitchFamily="34" charset="-122"/>
            </a:endParaRPr>
          </a:p>
          <a:p>
            <a:pPr indent="457200" algn="just">
              <a:lnSpc>
                <a:spcPct val="150000"/>
              </a:lnSpc>
            </a:pPr>
            <a:r>
              <a:rPr lang="en-US" altLang="zh-CN" sz="1500" dirty="0">
                <a:solidFill>
                  <a:srgbClr val="FFFFFF"/>
                </a:solidFill>
                <a:latin typeface="微软雅黑" panose="020B0503020204020204" pitchFamily="34" charset="-122"/>
                <a:ea typeface="微软雅黑" panose="020B0503020204020204" pitchFamily="34" charset="-122"/>
              </a:rPr>
              <a:t>自分会成立以来，每年我们都会组织业内爱心人士和企业家，为贫困地区、缺水地区、边防军区送去甘甜和关怀，</a:t>
            </a:r>
            <a:r>
              <a:rPr lang="en-US" altLang="zh-CN" sz="1500" b="1" dirty="0">
                <a:solidFill>
                  <a:srgbClr val="FFFFFF"/>
                </a:solidFill>
                <a:latin typeface="微软雅黑" panose="020B0503020204020204" pitchFamily="34" charset="-122"/>
                <a:ea typeface="微软雅黑" panose="020B0503020204020204" pitchFamily="34" charset="-122"/>
              </a:rPr>
              <a:t>让那朵莲花始终亭亭玉立</a:t>
            </a:r>
            <a:r>
              <a:rPr lang="en-US" altLang="zh-CN" sz="1500" dirty="0">
                <a:solidFill>
                  <a:srgbClr val="FFFFFF"/>
                </a:solidFill>
                <a:latin typeface="微软雅黑" panose="020B0503020204020204" pitchFamily="34" charset="-122"/>
                <a:ea typeface="微软雅黑" panose="020B0503020204020204" pitchFamily="34" charset="-122"/>
              </a:rPr>
              <a:t>。</a:t>
            </a:r>
            <a:endParaRPr lang="en-US" altLang="zh-CN" sz="1500" dirty="0">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 name="矩形 49"/>
          <p:cNvSpPr/>
          <p:nvPr>
            <p:custDataLst>
              <p:tags r:id="rId1"/>
            </p:custDataLst>
          </p:nvPr>
        </p:nvSpPr>
        <p:spPr>
          <a:xfrm>
            <a:off x="1458913" y="2124075"/>
            <a:ext cx="1698625" cy="1587500"/>
          </a:xfrm>
          <a:prstGeom prst="rect">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prstClr val="white"/>
              </a:solidFill>
            </a:endParaRPr>
          </a:p>
        </p:txBody>
      </p:sp>
      <p:pic>
        <p:nvPicPr>
          <p:cNvPr id="98306" name="图片 209" descr="C:\Users\cda\Desktop\3.jpg3"/>
          <p:cNvPicPr>
            <a:picLocks noChangeAspect="1"/>
          </p:cNvPicPr>
          <p:nvPr>
            <p:custDataLst>
              <p:tags r:id="rId2"/>
            </p:custDataLst>
          </p:nvPr>
        </p:nvPicPr>
        <p:blipFill>
          <a:blip r:embed="rId3"/>
          <a:stretch>
            <a:fillRect/>
          </a:stretch>
        </p:blipFill>
        <p:spPr>
          <a:xfrm>
            <a:off x="3157538" y="4002088"/>
            <a:ext cx="1698625" cy="1587500"/>
          </a:xfrm>
          <a:prstGeom prst="rect">
            <a:avLst/>
          </a:prstGeom>
          <a:noFill/>
          <a:ln w="9525">
            <a:noFill/>
          </a:ln>
        </p:spPr>
      </p:pic>
      <p:sp>
        <p:nvSpPr>
          <p:cNvPr id="98307" name="文本框 214"/>
          <p:cNvSpPr txBox="1"/>
          <p:nvPr>
            <p:custDataLst>
              <p:tags r:id="rId4"/>
            </p:custDataLst>
          </p:nvPr>
        </p:nvSpPr>
        <p:spPr>
          <a:xfrm>
            <a:off x="1579563" y="2247900"/>
            <a:ext cx="1458912" cy="1341438"/>
          </a:xfrm>
          <a:prstGeom prst="rect">
            <a:avLst/>
          </a:prstGeom>
          <a:noFill/>
          <a:ln w="9525">
            <a:noFill/>
          </a:ln>
        </p:spPr>
        <p:txBody>
          <a:bodyPr wrap="square" anchor="t"/>
          <a:p>
            <a:pPr algn="ctr">
              <a:lnSpc>
                <a:spcPct val="120000"/>
              </a:lnSpc>
            </a:pPr>
            <a:r>
              <a:rPr lang="zh-CN" altLang="zh-CN" sz="1500" b="1" dirty="0">
                <a:solidFill>
                  <a:srgbClr val="FFFFFF"/>
                </a:solidFill>
                <a:latin typeface="微软雅黑" panose="020B0503020204020204" pitchFamily="34" charset="-122"/>
                <a:ea typeface="微软雅黑" panose="020B0503020204020204" pitchFamily="34" charset="-122"/>
              </a:rPr>
              <a:t>甘肃秦安县陇城镇中心小学</a:t>
            </a:r>
            <a:endParaRPr lang="zh-CN" altLang="zh-CN" sz="1500" b="1" dirty="0">
              <a:solidFill>
                <a:srgbClr val="FFFFFF"/>
              </a:solidFill>
              <a:latin typeface="微软雅黑" panose="020B0503020204020204" pitchFamily="34" charset="-122"/>
              <a:ea typeface="微软雅黑" panose="020B0503020204020204" pitchFamily="34" charset="-122"/>
            </a:endParaRPr>
          </a:p>
          <a:p>
            <a:pPr algn="ctr"/>
            <a:endParaRPr lang="zh-CN" altLang="zh-CN" sz="1500" b="1" dirty="0">
              <a:solidFill>
                <a:srgbClr val="FFFFFF"/>
              </a:solidFill>
              <a:latin typeface="微软雅黑" panose="020B0503020204020204" pitchFamily="34" charset="-122"/>
              <a:ea typeface="微软雅黑" panose="020B0503020204020204" pitchFamily="34" charset="-122"/>
            </a:endParaRPr>
          </a:p>
          <a:p>
            <a:pPr algn="ctr">
              <a:lnSpc>
                <a:spcPct val="120000"/>
              </a:lnSpc>
            </a:pPr>
            <a:r>
              <a:rPr lang="zh-CN" altLang="zh-CN" sz="1500" b="1" dirty="0">
                <a:solidFill>
                  <a:srgbClr val="FFFFFF"/>
                </a:solidFill>
                <a:latin typeface="微软雅黑" panose="020B0503020204020204" pitchFamily="34" charset="-122"/>
                <a:ea typeface="微软雅黑" panose="020B0503020204020204" pitchFamily="34" charset="-122"/>
              </a:rPr>
              <a:t>净水设备暨</a:t>
            </a:r>
            <a:endParaRPr lang="zh-CN" altLang="zh-CN" sz="1500" b="1" dirty="0">
              <a:solidFill>
                <a:srgbClr val="FFFFFF"/>
              </a:solidFill>
              <a:latin typeface="微软雅黑" panose="020B0503020204020204" pitchFamily="34" charset="-122"/>
              <a:ea typeface="微软雅黑" panose="020B0503020204020204" pitchFamily="34" charset="-122"/>
            </a:endParaRPr>
          </a:p>
          <a:p>
            <a:pPr algn="ctr">
              <a:lnSpc>
                <a:spcPct val="120000"/>
              </a:lnSpc>
            </a:pPr>
            <a:r>
              <a:rPr lang="zh-CN" altLang="zh-CN" sz="1500" b="1" dirty="0">
                <a:solidFill>
                  <a:srgbClr val="FFFFFF"/>
                </a:solidFill>
                <a:latin typeface="微软雅黑" panose="020B0503020204020204" pitchFamily="34" charset="-122"/>
                <a:ea typeface="微软雅黑" panose="020B0503020204020204" pitchFamily="34" charset="-122"/>
              </a:rPr>
              <a:t>书包水杯捐助</a:t>
            </a:r>
            <a:endParaRPr lang="zh-CN" altLang="zh-CN" sz="1500" b="1" dirty="0">
              <a:solidFill>
                <a:srgbClr val="FFFFFF"/>
              </a:solidFill>
              <a:latin typeface="微软雅黑" panose="020B0503020204020204" pitchFamily="34" charset="-122"/>
              <a:ea typeface="微软雅黑" panose="020B0503020204020204" pitchFamily="34" charset="-122"/>
            </a:endParaRPr>
          </a:p>
        </p:txBody>
      </p:sp>
      <p:sp>
        <p:nvSpPr>
          <p:cNvPr id="98308" name="文本框 218"/>
          <p:cNvSpPr txBox="1"/>
          <p:nvPr>
            <p:custDataLst>
              <p:tags r:id="rId5"/>
            </p:custDataLst>
          </p:nvPr>
        </p:nvSpPr>
        <p:spPr>
          <a:xfrm>
            <a:off x="1579563" y="4335463"/>
            <a:ext cx="1458912" cy="1162050"/>
          </a:xfrm>
          <a:prstGeom prst="rect">
            <a:avLst/>
          </a:prstGeom>
          <a:noFill/>
          <a:ln w="9525">
            <a:noFill/>
          </a:ln>
        </p:spPr>
        <p:txBody>
          <a:bodyPr wrap="square" anchor="t"/>
          <a:p>
            <a:pPr algn="ctr"/>
            <a:r>
              <a:rPr lang="en-US" altLang="zh-CN" sz="2400" dirty="0">
                <a:solidFill>
                  <a:srgbClr val="FFFFFF"/>
                </a:solidFill>
                <a:latin typeface="Arial" panose="020B0604020202020204" pitchFamily="34" charset="0"/>
                <a:ea typeface="宋体" panose="02010600030101010101" pitchFamily="2" charset="-122"/>
              </a:rPr>
              <a:t>新疆喀什地区麦盖提县吐曼塔勒乡库如克卢克村</a:t>
            </a:r>
            <a:endParaRPr lang="en-US" altLang="zh-CN" sz="2400" dirty="0">
              <a:solidFill>
                <a:srgbClr val="FFFFFF"/>
              </a:solidFill>
              <a:latin typeface="Arial" panose="020B0604020202020204" pitchFamily="34" charset="0"/>
              <a:ea typeface="宋体" panose="02010600030101010101" pitchFamily="2" charset="-122"/>
            </a:endParaRPr>
          </a:p>
          <a:p>
            <a:pPr algn="ctr"/>
            <a:endParaRPr lang="en-US" altLang="zh-CN" sz="2400" dirty="0">
              <a:solidFill>
                <a:srgbClr val="FFFFFF"/>
              </a:solidFill>
              <a:latin typeface="Arial" panose="020B0604020202020204" pitchFamily="34" charset="0"/>
              <a:ea typeface="宋体" panose="02010600030101010101" pitchFamily="2" charset="-122"/>
            </a:endParaRPr>
          </a:p>
          <a:p>
            <a:pPr algn="ctr"/>
            <a:r>
              <a:rPr lang="zh-CN" altLang="en-US" sz="2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净水设备捐赠</a:t>
            </a:r>
            <a:endParaRPr lang="zh-CN" altLang="en-US" sz="24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8309" name="组合 66"/>
          <p:cNvGrpSpPr/>
          <p:nvPr/>
        </p:nvGrpSpPr>
        <p:grpSpPr>
          <a:xfrm>
            <a:off x="1458913" y="4002088"/>
            <a:ext cx="1698625" cy="1587500"/>
            <a:chOff x="10152" y="7054"/>
            <a:chExt cx="3564" cy="3332"/>
          </a:xfrm>
        </p:grpSpPr>
        <p:sp>
          <p:nvSpPr>
            <p:cNvPr id="68" name="矩形 67"/>
            <p:cNvSpPr/>
            <p:nvPr>
              <p:custDataLst>
                <p:tags r:id="rId6"/>
              </p:custDataLst>
            </p:nvPr>
          </p:nvSpPr>
          <p:spPr>
            <a:xfrm>
              <a:off x="10152" y="7054"/>
              <a:ext cx="3564" cy="3332"/>
            </a:xfrm>
            <a:prstGeom prst="rect">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prstClr val="white"/>
                </a:solidFill>
              </a:endParaRPr>
            </a:p>
          </p:txBody>
        </p:sp>
        <p:sp>
          <p:nvSpPr>
            <p:cNvPr id="98311" name="文本框 68"/>
            <p:cNvSpPr txBox="1"/>
            <p:nvPr>
              <p:custDataLst>
                <p:tags r:id="rId7"/>
              </p:custDataLst>
            </p:nvPr>
          </p:nvSpPr>
          <p:spPr>
            <a:xfrm>
              <a:off x="10401" y="7754"/>
              <a:ext cx="3067" cy="2441"/>
            </a:xfrm>
            <a:prstGeom prst="rect">
              <a:avLst/>
            </a:prstGeom>
            <a:noFill/>
            <a:ln w="9525">
              <a:noFill/>
            </a:ln>
          </p:spPr>
          <p:txBody>
            <a:bodyPr wrap="square" lIns="67500" tIns="35100" rIns="67500" bIns="35100" anchor="t"/>
            <a:p>
              <a:pPr algn="ctr"/>
              <a:r>
                <a:rPr lang="zh-CN" altLang="en-US" sz="1500" b="1" dirty="0">
                  <a:solidFill>
                    <a:srgbClr val="FFFFFF"/>
                  </a:solidFill>
                  <a:latin typeface="Arial" panose="020B0604020202020204" pitchFamily="34" charset="0"/>
                  <a:ea typeface="宋体" panose="02010600030101010101" pitchFamily="2" charset="-122"/>
                </a:rPr>
                <a:t>山西省军区</a:t>
              </a:r>
              <a:endParaRPr lang="zh-CN" altLang="en-US" sz="1500" b="1" dirty="0">
                <a:solidFill>
                  <a:srgbClr val="FFFFFF"/>
                </a:solidFill>
                <a:latin typeface="Arial" panose="020B0604020202020204" pitchFamily="34" charset="0"/>
                <a:ea typeface="宋体" panose="02010600030101010101" pitchFamily="2" charset="-122"/>
              </a:endParaRPr>
            </a:p>
            <a:p>
              <a:pPr algn="ctr"/>
              <a:endParaRPr lang="zh-CN" altLang="en-US" sz="1500" b="1" dirty="0">
                <a:solidFill>
                  <a:srgbClr val="FFFFFF"/>
                </a:solidFill>
                <a:latin typeface="Arial" panose="020B0604020202020204" pitchFamily="34" charset="0"/>
                <a:ea typeface="宋体" panose="02010600030101010101" pitchFamily="2" charset="-122"/>
              </a:endParaRPr>
            </a:p>
            <a:p>
              <a:pPr algn="ctr"/>
              <a:r>
                <a:rPr lang="zh-CN" altLang="en-US" sz="1500" b="1" dirty="0">
                  <a:solidFill>
                    <a:srgbClr val="FFFFFF"/>
                  </a:solidFill>
                  <a:latin typeface="Arial" panose="020B0604020202020204" pitchFamily="34" charset="0"/>
                  <a:ea typeface="宋体" panose="02010600030101010101" pitchFamily="2" charset="-122"/>
                </a:rPr>
                <a:t>净水设备捐赠</a:t>
              </a:r>
              <a:endParaRPr lang="zh-CN" altLang="en-US" sz="1500" b="1" dirty="0">
                <a:solidFill>
                  <a:srgbClr val="FFFFFF"/>
                </a:solidFill>
                <a:latin typeface="Arial" panose="020B0604020202020204" pitchFamily="34" charset="0"/>
                <a:ea typeface="宋体" panose="02010600030101010101" pitchFamily="2" charset="-122"/>
              </a:endParaRPr>
            </a:p>
          </p:txBody>
        </p:sp>
      </p:grpSp>
      <p:pic>
        <p:nvPicPr>
          <p:cNvPr id="98312" name="图片 69" descr="C:\Users\cda\Desktop\图片1.jpg图片1"/>
          <p:cNvPicPr>
            <a:picLocks noChangeAspect="1"/>
          </p:cNvPicPr>
          <p:nvPr>
            <p:custDataLst>
              <p:tags r:id="rId8"/>
            </p:custDataLst>
          </p:nvPr>
        </p:nvPicPr>
        <p:blipFill>
          <a:blip r:embed="rId9"/>
          <a:stretch>
            <a:fillRect/>
          </a:stretch>
        </p:blipFill>
        <p:spPr>
          <a:xfrm>
            <a:off x="3157538" y="2125663"/>
            <a:ext cx="1641475" cy="1585912"/>
          </a:xfrm>
          <a:prstGeom prst="rect">
            <a:avLst/>
          </a:prstGeom>
          <a:noFill/>
          <a:ln w="9525">
            <a:noFill/>
          </a:ln>
        </p:spPr>
      </p:pic>
      <p:grpSp>
        <p:nvGrpSpPr>
          <p:cNvPr id="98313" name="组合 8"/>
          <p:cNvGrpSpPr/>
          <p:nvPr/>
        </p:nvGrpSpPr>
        <p:grpSpPr>
          <a:xfrm>
            <a:off x="5049838" y="2127250"/>
            <a:ext cx="3394075" cy="3462338"/>
            <a:chOff x="11281" y="2667"/>
            <a:chExt cx="7127" cy="7267"/>
          </a:xfrm>
        </p:grpSpPr>
        <p:pic>
          <p:nvPicPr>
            <p:cNvPr id="98314" name="图片 212" descr="G:\2018青岛大会\0现场照片\新闻用图\26日--酒会-修图\莲花行动2 副本.jpg莲花行动2 副本"/>
            <p:cNvPicPr>
              <a:picLocks noChangeAspect="1"/>
            </p:cNvPicPr>
            <p:nvPr>
              <p:custDataLst>
                <p:tags r:id="rId10"/>
              </p:custDataLst>
            </p:nvPr>
          </p:nvPicPr>
          <p:blipFill>
            <a:blip r:embed="rId11"/>
            <a:stretch>
              <a:fillRect/>
            </a:stretch>
          </p:blipFill>
          <p:spPr>
            <a:xfrm>
              <a:off x="14844" y="6602"/>
              <a:ext cx="3565" cy="3332"/>
            </a:xfrm>
            <a:prstGeom prst="rect">
              <a:avLst/>
            </a:prstGeom>
            <a:noFill/>
            <a:ln w="9525">
              <a:noFill/>
            </a:ln>
          </p:spPr>
        </p:pic>
        <p:grpSp>
          <p:nvGrpSpPr>
            <p:cNvPr id="98315" name="组合 64"/>
            <p:cNvGrpSpPr/>
            <p:nvPr/>
          </p:nvGrpSpPr>
          <p:grpSpPr>
            <a:xfrm>
              <a:off x="11282" y="2667"/>
              <a:ext cx="7127" cy="3332"/>
              <a:chOff x="10152" y="3119"/>
              <a:chExt cx="7127" cy="3332"/>
            </a:xfrm>
          </p:grpSpPr>
          <p:sp>
            <p:nvSpPr>
              <p:cNvPr id="57" name="矩形 56"/>
              <p:cNvSpPr/>
              <p:nvPr>
                <p:custDataLst>
                  <p:tags r:id="rId12"/>
                </p:custDataLst>
              </p:nvPr>
            </p:nvSpPr>
            <p:spPr>
              <a:xfrm>
                <a:off x="10152" y="3119"/>
                <a:ext cx="3564" cy="3332"/>
              </a:xfrm>
              <a:prstGeom prst="rect">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prstClr val="white"/>
                  </a:solidFill>
                </a:endParaRPr>
              </a:p>
            </p:txBody>
          </p:sp>
          <p:pic>
            <p:nvPicPr>
              <p:cNvPr id="98317" name="图片 211" descr="C:\Users\cda\Desktop\微信图片_20180804110624.jpg微信图片_20180804110624"/>
              <p:cNvPicPr>
                <a:picLocks noChangeAspect="1"/>
              </p:cNvPicPr>
              <p:nvPr>
                <p:custDataLst>
                  <p:tags r:id="rId13"/>
                </p:custDataLst>
              </p:nvPr>
            </p:nvPicPr>
            <p:blipFill>
              <a:blip r:embed="rId14"/>
              <a:stretch>
                <a:fillRect/>
              </a:stretch>
            </p:blipFill>
            <p:spPr>
              <a:xfrm>
                <a:off x="13713" y="3126"/>
                <a:ext cx="3566" cy="3318"/>
              </a:xfrm>
              <a:prstGeom prst="rect">
                <a:avLst/>
              </a:prstGeom>
              <a:noFill/>
              <a:ln w="9525">
                <a:noFill/>
              </a:ln>
            </p:spPr>
          </p:pic>
          <p:sp>
            <p:nvSpPr>
              <p:cNvPr id="98318" name="文本框 216"/>
              <p:cNvSpPr txBox="1"/>
              <p:nvPr>
                <p:custDataLst>
                  <p:tags r:id="rId15"/>
                </p:custDataLst>
              </p:nvPr>
            </p:nvSpPr>
            <p:spPr>
              <a:xfrm>
                <a:off x="10401" y="3491"/>
                <a:ext cx="3067" cy="2815"/>
              </a:xfrm>
              <a:prstGeom prst="rect">
                <a:avLst/>
              </a:prstGeom>
              <a:noFill/>
              <a:ln w="9525">
                <a:noFill/>
              </a:ln>
            </p:spPr>
            <p:txBody>
              <a:bodyPr wrap="square" anchor="t"/>
              <a:p>
                <a:pPr algn="ctr"/>
                <a:r>
                  <a:rPr lang="zh-CN" altLang="en-US" sz="1500" b="1" dirty="0">
                    <a:solidFill>
                      <a:srgbClr val="FFFFFF"/>
                    </a:solidFill>
                    <a:latin typeface="微软雅黑" panose="020B0503020204020204" pitchFamily="34" charset="-122"/>
                    <a:ea typeface="微软雅黑" panose="020B0503020204020204" pitchFamily="34" charset="-122"/>
                  </a:rPr>
                  <a:t>山东省寿光市营里二中</a:t>
                </a: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r>
                  <a:rPr lang="zh-CN" altLang="en-US" sz="1500" b="1" dirty="0">
                    <a:solidFill>
                      <a:srgbClr val="FFFFFF"/>
                    </a:solidFill>
                    <a:latin typeface="微软雅黑" panose="020B0503020204020204" pitchFamily="34" charset="-122"/>
                    <a:ea typeface="微软雅黑" panose="020B0503020204020204" pitchFamily="34" charset="-122"/>
                  </a:rPr>
                  <a:t>反渗透苦咸水淡化设备捐赠</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grpSp>
        <p:grpSp>
          <p:nvGrpSpPr>
            <p:cNvPr id="98319" name="组合 65"/>
            <p:cNvGrpSpPr/>
            <p:nvPr/>
          </p:nvGrpSpPr>
          <p:grpSpPr>
            <a:xfrm>
              <a:off x="11282" y="6602"/>
              <a:ext cx="3564" cy="3332"/>
              <a:chOff x="10152" y="7054"/>
              <a:chExt cx="3564" cy="3332"/>
            </a:xfrm>
          </p:grpSpPr>
          <p:sp>
            <p:nvSpPr>
              <p:cNvPr id="167" name="矩形 166"/>
              <p:cNvSpPr/>
              <p:nvPr>
                <p:custDataLst>
                  <p:tags r:id="rId16"/>
                </p:custDataLst>
              </p:nvPr>
            </p:nvSpPr>
            <p:spPr>
              <a:xfrm>
                <a:off x="10152" y="7054"/>
                <a:ext cx="3564" cy="3332"/>
              </a:xfrm>
              <a:prstGeom prst="rect">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prstClr val="white"/>
                  </a:solidFill>
                </a:endParaRPr>
              </a:p>
            </p:txBody>
          </p:sp>
          <p:sp>
            <p:nvSpPr>
              <p:cNvPr id="98321" name="文本框 217"/>
              <p:cNvSpPr txBox="1"/>
              <p:nvPr>
                <p:custDataLst>
                  <p:tags r:id="rId17"/>
                </p:custDataLst>
              </p:nvPr>
            </p:nvSpPr>
            <p:spPr>
              <a:xfrm>
                <a:off x="10152" y="7380"/>
                <a:ext cx="3562" cy="2815"/>
              </a:xfrm>
              <a:prstGeom prst="rect">
                <a:avLst/>
              </a:prstGeom>
              <a:noFill/>
              <a:ln w="9525">
                <a:noFill/>
              </a:ln>
            </p:spPr>
            <p:txBody>
              <a:bodyPr wrap="square" lIns="67500" tIns="35100" rIns="67500" bIns="35100" anchor="t"/>
              <a:p>
                <a:pPr algn="ctr"/>
                <a:r>
                  <a:rPr lang="zh-CN" altLang="en-US" sz="1500" b="1" dirty="0">
                    <a:solidFill>
                      <a:srgbClr val="FFFFFF"/>
                    </a:solidFill>
                    <a:latin typeface="微软雅黑" panose="020B0503020204020204" pitchFamily="34" charset="-122"/>
                    <a:ea typeface="微软雅黑" panose="020B0503020204020204" pitchFamily="34" charset="-122"/>
                  </a:rPr>
                  <a:t>新疆喀什地区麦盖提县吐曼塔勒乡</a:t>
                </a: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r>
                  <a:rPr lang="zh-CN" altLang="en-US" sz="15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净水设备捐赠</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grpSp>
        <p:sp>
          <p:nvSpPr>
            <p:cNvPr id="72" name="矩形 71"/>
            <p:cNvSpPr/>
            <p:nvPr>
              <p:custDataLst>
                <p:tags r:id="rId18"/>
              </p:custDataLst>
            </p:nvPr>
          </p:nvSpPr>
          <p:spPr>
            <a:xfrm>
              <a:off x="11282" y="6602"/>
              <a:ext cx="3564" cy="3332"/>
            </a:xfrm>
            <a:prstGeom prst="rect">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prstClr val="white"/>
                </a:solidFill>
              </a:endParaRPr>
            </a:p>
          </p:txBody>
        </p:sp>
        <p:sp>
          <p:nvSpPr>
            <p:cNvPr id="98323" name="文本框 72"/>
            <p:cNvSpPr txBox="1"/>
            <p:nvPr>
              <p:custDataLst>
                <p:tags r:id="rId19"/>
              </p:custDataLst>
            </p:nvPr>
          </p:nvSpPr>
          <p:spPr>
            <a:xfrm>
              <a:off x="11281" y="7073"/>
              <a:ext cx="3562" cy="2390"/>
            </a:xfrm>
            <a:prstGeom prst="rect">
              <a:avLst/>
            </a:prstGeom>
            <a:noFill/>
            <a:ln w="9525">
              <a:noFill/>
            </a:ln>
          </p:spPr>
          <p:txBody>
            <a:bodyPr wrap="square" lIns="67500" tIns="35100" rIns="67500" bIns="35100" anchor="t"/>
            <a:p>
              <a:pPr algn="ctr"/>
              <a:r>
                <a:rPr lang="zh-CN" altLang="en-US" sz="1500" b="1" dirty="0">
                  <a:solidFill>
                    <a:srgbClr val="FFFFFF"/>
                  </a:solidFill>
                  <a:latin typeface="微软雅黑" panose="020B0503020204020204" pitchFamily="34" charset="-122"/>
                  <a:ea typeface="微软雅黑" panose="020B0503020204020204" pitchFamily="34" charset="-122"/>
                </a:rPr>
                <a:t>新疆喀什地区麦盖提县吐曼塔勒乡</a:t>
              </a: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r>
                <a:rPr lang="zh-CN" altLang="en-US" sz="15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净水设备捐赠</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grpSp>
      <p:sp>
        <p:nvSpPr>
          <p:cNvPr id="75" name="矩形 74"/>
          <p:cNvSpPr/>
          <p:nvPr>
            <p:custDataLst>
              <p:tags r:id="rId20"/>
            </p:custDataLst>
          </p:nvPr>
        </p:nvSpPr>
        <p:spPr>
          <a:xfrm>
            <a:off x="1458913" y="4002088"/>
            <a:ext cx="1698625" cy="1587500"/>
          </a:xfrm>
          <a:prstGeom prst="rect">
            <a:avLst/>
          </a:prstGeom>
          <a:solidFill>
            <a:srgbClr val="F0A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prstClr val="white"/>
              </a:solidFill>
            </a:endParaRPr>
          </a:p>
        </p:txBody>
      </p:sp>
      <p:sp>
        <p:nvSpPr>
          <p:cNvPr id="98325" name="文本框 75"/>
          <p:cNvSpPr txBox="1"/>
          <p:nvPr>
            <p:custDataLst>
              <p:tags r:id="rId21"/>
            </p:custDataLst>
          </p:nvPr>
        </p:nvSpPr>
        <p:spPr>
          <a:xfrm>
            <a:off x="1577975" y="4379913"/>
            <a:ext cx="1460500" cy="831850"/>
          </a:xfrm>
          <a:prstGeom prst="rect">
            <a:avLst/>
          </a:prstGeom>
          <a:noFill/>
          <a:ln w="9525">
            <a:noFill/>
          </a:ln>
        </p:spPr>
        <p:txBody>
          <a:bodyPr wrap="square" lIns="67500" tIns="35100" rIns="67500" bIns="35100" anchor="t"/>
          <a:p>
            <a:pPr algn="ctr"/>
            <a:r>
              <a:rPr lang="zh-CN" altLang="en-US" sz="1500" b="1" dirty="0">
                <a:solidFill>
                  <a:srgbClr val="FFFFFF"/>
                </a:solidFill>
                <a:latin typeface="微软雅黑" panose="020B0503020204020204" pitchFamily="34" charset="-122"/>
                <a:ea typeface="微软雅黑" panose="020B0503020204020204" pitchFamily="34" charset="-122"/>
              </a:rPr>
              <a:t>山西省军区</a:t>
            </a: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a:r>
              <a:rPr lang="zh-CN" altLang="en-US" sz="1500" b="1" dirty="0">
                <a:solidFill>
                  <a:srgbClr val="FFFFFF"/>
                </a:solidFill>
                <a:latin typeface="微软雅黑" panose="020B0503020204020204" pitchFamily="34" charset="-122"/>
                <a:ea typeface="微软雅黑" panose="020B0503020204020204" pitchFamily="34" charset="-122"/>
              </a:rPr>
              <a:t>净水设备捐赠</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sp>
        <p:nvSpPr>
          <p:cNvPr id="98326" name="TextBox 4"/>
          <p:cNvSpPr txBox="1"/>
          <p:nvPr/>
        </p:nvSpPr>
        <p:spPr>
          <a:xfrm>
            <a:off x="1439863" y="1293813"/>
            <a:ext cx="7334250" cy="381000"/>
          </a:xfrm>
          <a:prstGeom prst="rect">
            <a:avLst/>
          </a:prstGeom>
          <a:noFill/>
          <a:ln w="9525">
            <a:noFill/>
          </a:ln>
        </p:spPr>
        <p:txBody>
          <a:bodyPr wrap="square" anchor="t">
            <a:spAutoFit/>
          </a:bodyPr>
          <a:p>
            <a:pPr>
              <a:lnSpc>
                <a:spcPct val="90000"/>
              </a:lnSpc>
            </a:pPr>
            <a:r>
              <a:rPr lang="zh-CN" altLang="en-US" sz="2100" b="1" dirty="0">
                <a:solidFill>
                  <a:srgbClr val="00AAC9"/>
                </a:solidFill>
                <a:latin typeface="微软雅黑" panose="020B0503020204020204" pitchFamily="34" charset="-122"/>
                <a:ea typeface="微软雅黑" panose="020B0503020204020204" pitchFamily="34" charset="-122"/>
              </a:rPr>
              <a:t>公益活动 </a:t>
            </a:r>
            <a:r>
              <a:rPr lang="en-US" altLang="zh-CN" sz="1500" b="1" dirty="0">
                <a:solidFill>
                  <a:srgbClr val="00AAC9"/>
                </a:solidFill>
                <a:latin typeface="微软雅黑" panose="020B0503020204020204" pitchFamily="34" charset="-122"/>
                <a:ea typeface="微软雅黑" panose="020B0503020204020204" pitchFamily="34" charset="-122"/>
              </a:rPr>
              <a:t>|  </a:t>
            </a:r>
            <a:r>
              <a:rPr lang="zh-CN" altLang="en-US" sz="1500" b="1" dirty="0">
                <a:solidFill>
                  <a:srgbClr val="00AAC9"/>
                </a:solidFill>
                <a:latin typeface="微软雅黑" panose="020B0503020204020204" pitchFamily="34" charset="-122"/>
                <a:ea typeface="微软雅黑" panose="020B0503020204020204" pitchFamily="34" charset="-122"/>
              </a:rPr>
              <a:t>莲花行动系列  （部分活动）</a:t>
            </a:r>
            <a:endParaRPr lang="zh-CN" altLang="en-US" sz="1500" b="1" dirty="0">
              <a:solidFill>
                <a:srgbClr val="00AAC9"/>
              </a:solidFill>
              <a:latin typeface="微软雅黑" panose="020B0503020204020204" pitchFamily="34" charset="-122"/>
              <a:ea typeface="微软雅黑" panose="020B0503020204020204" pitchFamily="34" charset="-122"/>
            </a:endParaRPr>
          </a:p>
        </p:txBody>
      </p:sp>
      <p:pic>
        <p:nvPicPr>
          <p:cNvPr id="98327" name="图片 20" descr="500114579"/>
          <p:cNvPicPr>
            <a:picLocks noChangeAspect="1"/>
          </p:cNvPicPr>
          <p:nvPr/>
        </p:nvPicPr>
        <p:blipFill>
          <a:blip r:embed="rId22"/>
          <a:srcRect l="77638" t="27" r="15804" b="2200"/>
          <a:stretch>
            <a:fillRect/>
          </a:stretch>
        </p:blipFill>
        <p:spPr>
          <a:xfrm>
            <a:off x="8701088" y="858838"/>
            <a:ext cx="495300" cy="5140325"/>
          </a:xfrm>
          <a:prstGeom prst="rect">
            <a:avLst/>
          </a:prstGeom>
          <a:noFill/>
          <a:ln w="9525">
            <a:noFill/>
          </a:ln>
        </p:spPr>
      </p:pic>
      <p:pic>
        <p:nvPicPr>
          <p:cNvPr id="98328" name="图片 8" descr="500114579"/>
          <p:cNvPicPr>
            <a:picLocks noChangeAspect="1"/>
          </p:cNvPicPr>
          <p:nvPr/>
        </p:nvPicPr>
        <p:blipFill>
          <a:blip r:embed="rId22"/>
          <a:srcRect l="9821" t="1431" r="73982" b="797"/>
          <a:stretch>
            <a:fillRect/>
          </a:stretch>
        </p:blipFill>
        <p:spPr>
          <a:xfrm>
            <a:off x="74613" y="858838"/>
            <a:ext cx="1223962" cy="5140325"/>
          </a:xfrm>
          <a:prstGeom prst="rect">
            <a:avLst/>
          </a:prstGeom>
          <a:noFill/>
          <a:ln w="9525">
            <a:noFill/>
          </a:ln>
        </p:spPr>
      </p:pic>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4"/>
          <p:cNvSpPr/>
          <p:nvPr/>
        </p:nvSpPr>
        <p:spPr>
          <a:xfrm>
            <a:off x="2151063" y="981075"/>
            <a:ext cx="6742112" cy="993775"/>
          </a:xfrm>
          <a:prstGeom prst="rect">
            <a:avLst/>
          </a:prstGeom>
          <a:solidFill>
            <a:srgbClr val="0072C6"/>
          </a:solidFill>
          <a:ln w="12700" cap="flat" cmpd="sng" algn="ctr">
            <a:noFill/>
            <a:prstDash val="solid"/>
            <a:miter lim="800000"/>
          </a:ln>
          <a:effectLst/>
        </p:spPr>
        <p:txBody>
          <a:bodyPr anchor="ctr"/>
          <a:lstStyle/>
          <a:p>
            <a:pPr marL="0" marR="0" lvl="0" indent="0" algn="l" defTabSz="109728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汇 报 提 纲</a:t>
            </a:r>
            <a:endParaRPr kumimoji="0" lang="zh-CN" altLang="en-US" sz="4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148" name="Picture 12" descr=" 点击图片或使用键盘← →翻页"/>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950" y="990600"/>
            <a:ext cx="1922463"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6"/>
          <p:cNvSpPr txBox="1"/>
          <p:nvPr/>
        </p:nvSpPr>
        <p:spPr>
          <a:xfrm>
            <a:off x="2439275" y="2564904"/>
            <a:ext cx="6732885" cy="3754874"/>
          </a:xfrm>
          <a:prstGeom prst="rect">
            <a:avLst/>
          </a:prstGeom>
          <a:noFill/>
        </p:spPr>
        <p:txBody>
          <a:bodyPr wrap="square" rtlCol="0">
            <a:spAutoFit/>
          </a:bodyPr>
          <a:lstStyle/>
          <a:p>
            <a:pPr>
              <a:lnSpc>
                <a:spcPct val="170000"/>
              </a:lnSpc>
            </a:pPr>
            <a:r>
              <a:rPr lang="zh-CN" altLang="en-US" sz="2800" b="1" dirty="0">
                <a:solidFill>
                  <a:srgbClr val="FF0000"/>
                </a:solidFill>
                <a:latin typeface="+mn-ea"/>
              </a:rPr>
              <a:t>一</a:t>
            </a:r>
            <a:r>
              <a:rPr lang="en-US" altLang="zh-CN" sz="2800" b="1" dirty="0">
                <a:solidFill>
                  <a:srgbClr val="FF0000"/>
                </a:solidFill>
                <a:latin typeface="+mn-ea"/>
              </a:rPr>
              <a:t>、</a:t>
            </a:r>
            <a:r>
              <a:rPr lang="zh-CN" altLang="en-US" sz="2800" b="1" dirty="0">
                <a:solidFill>
                  <a:srgbClr val="FF0000"/>
                </a:solidFill>
                <a:latin typeface="+mn-ea"/>
              </a:rPr>
              <a:t>绪论</a:t>
            </a:r>
            <a:endParaRPr lang="en-US" altLang="zh-CN" sz="2800" b="1" dirty="0">
              <a:solidFill>
                <a:srgbClr val="FF0000"/>
              </a:solidFill>
              <a:latin typeface="+mn-ea"/>
            </a:endParaRPr>
          </a:p>
          <a:p>
            <a:pPr>
              <a:lnSpc>
                <a:spcPct val="170000"/>
              </a:lnSpc>
            </a:pPr>
            <a:r>
              <a:rPr lang="zh-CN" altLang="en-US" sz="2800" b="1" dirty="0">
                <a:solidFill>
                  <a:srgbClr val="FF0000"/>
                </a:solidFill>
                <a:latin typeface="+mn-ea"/>
              </a:rPr>
              <a:t>二、中国非常规水利用的战略地位解析</a:t>
            </a:r>
            <a:endParaRPr lang="en-US" altLang="zh-CN" sz="2800" b="1" dirty="0">
              <a:solidFill>
                <a:srgbClr val="FF0000"/>
              </a:solidFill>
              <a:latin typeface="+mn-ea"/>
            </a:endParaRPr>
          </a:p>
          <a:p>
            <a:pPr>
              <a:lnSpc>
                <a:spcPct val="170000"/>
              </a:lnSpc>
            </a:pPr>
            <a:r>
              <a:rPr lang="zh-CN" altLang="en-US" sz="2800" b="1" dirty="0">
                <a:solidFill>
                  <a:srgbClr val="FF0000"/>
                </a:solidFill>
                <a:latin typeface="+mn-ea"/>
              </a:rPr>
              <a:t>三、中国非常规水利用起源及发展历程</a:t>
            </a:r>
            <a:endParaRPr lang="en-US" altLang="zh-CN" sz="2800" b="1" dirty="0">
              <a:solidFill>
                <a:srgbClr val="FF0000"/>
              </a:solidFill>
              <a:latin typeface="+mn-ea"/>
            </a:endParaRPr>
          </a:p>
          <a:p>
            <a:pPr>
              <a:lnSpc>
                <a:spcPct val="170000"/>
              </a:lnSpc>
            </a:pPr>
            <a:r>
              <a:rPr lang="zh-CN" altLang="en-US" sz="2800" b="1" dirty="0">
                <a:solidFill>
                  <a:srgbClr val="FF0000"/>
                </a:solidFill>
                <a:latin typeface="+mn-ea"/>
              </a:rPr>
              <a:t>四、中国非常规水利用的制约因素</a:t>
            </a:r>
            <a:endParaRPr lang="en-US" altLang="zh-CN" sz="2800" b="1" dirty="0">
              <a:solidFill>
                <a:srgbClr val="FF0000"/>
              </a:solidFill>
              <a:latin typeface="+mn-ea"/>
            </a:endParaRPr>
          </a:p>
          <a:p>
            <a:pPr>
              <a:lnSpc>
                <a:spcPct val="170000"/>
              </a:lnSpc>
            </a:pPr>
            <a:r>
              <a:rPr lang="zh-CN" altLang="en-US" sz="2800" b="1" dirty="0">
                <a:solidFill>
                  <a:srgbClr val="FF0000"/>
                </a:solidFill>
                <a:latin typeface="+mn-ea"/>
              </a:rPr>
              <a:t>五、中国非常规水利用整体推进战略</a:t>
            </a:r>
            <a:endParaRPr lang="zh-CN" altLang="en-US" sz="2800" b="1" dirty="0">
              <a:solidFill>
                <a:srgbClr val="FF0000"/>
              </a:solidFill>
              <a:latin typeface="+mn-e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3386138" y="1919288"/>
            <a:ext cx="2409825" cy="3986212"/>
            <a:chOff x="6545" y="2230"/>
            <a:chExt cx="5061" cy="8372"/>
          </a:xfrm>
        </p:grpSpPr>
        <p:cxnSp>
          <p:nvCxnSpPr>
            <p:cNvPr id="34" name="直接连接符 33"/>
            <p:cNvCxnSpPr/>
            <p:nvPr>
              <p:custDataLst>
                <p:tags r:id="rId1"/>
              </p:custDataLst>
            </p:nvPr>
          </p:nvCxnSpPr>
          <p:spPr>
            <a:xfrm>
              <a:off x="7366" y="3791"/>
              <a:ext cx="0" cy="1989"/>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pic>
          <p:nvPicPr>
            <p:cNvPr id="99331" name="图形 48"/>
            <p:cNvPicPr>
              <a:picLocks noChangeAspect="1"/>
            </p:cNvPicPr>
            <p:nvPr>
              <p:custDataLst>
                <p:tags r:id="rId2"/>
              </p:custDataLst>
            </p:nvPr>
          </p:nvPicPr>
          <p:blipFill>
            <a:blip r:embed="rId3"/>
            <a:stretch>
              <a:fillRect/>
            </a:stretch>
          </p:blipFill>
          <p:spPr>
            <a:xfrm>
              <a:off x="6661" y="2230"/>
              <a:ext cx="1403" cy="1694"/>
            </a:xfrm>
            <a:prstGeom prst="rect">
              <a:avLst/>
            </a:prstGeom>
            <a:noFill/>
            <a:ln w="9525">
              <a:noFill/>
            </a:ln>
          </p:spPr>
        </p:pic>
        <p:sp>
          <p:nvSpPr>
            <p:cNvPr id="40" name="KSO_Shape"/>
            <p:cNvSpPr/>
            <p:nvPr>
              <p:custDataLst>
                <p:tags r:id="rId4"/>
              </p:custDataLst>
            </p:nvPr>
          </p:nvSpPr>
          <p:spPr>
            <a:xfrm flipV="1">
              <a:off x="7206" y="10062"/>
              <a:ext cx="379" cy="540"/>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dirty="0">
                <a:solidFill>
                  <a:srgbClr val="FFFFFF"/>
                </a:solidFill>
                <a:latin typeface="微软雅黑" panose="020B0503020204020204" pitchFamily="34" charset="-122"/>
                <a:ea typeface="微软雅黑" panose="020B0503020204020204" pitchFamily="34" charset="-122"/>
              </a:endParaRPr>
            </a:p>
          </p:txBody>
        </p:sp>
        <p:cxnSp>
          <p:nvCxnSpPr>
            <p:cNvPr id="41" name="直接连接符 40"/>
            <p:cNvCxnSpPr/>
            <p:nvPr>
              <p:custDataLst>
                <p:tags r:id="rId5"/>
              </p:custDataLst>
            </p:nvPr>
          </p:nvCxnSpPr>
          <p:spPr>
            <a:xfrm>
              <a:off x="7334" y="7327"/>
              <a:ext cx="0" cy="285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sp>
          <p:nvSpPr>
            <p:cNvPr id="99334" name="文本框 54"/>
            <p:cNvSpPr txBox="1"/>
            <p:nvPr>
              <p:custDataLst>
                <p:tags r:id="rId6"/>
              </p:custDataLst>
            </p:nvPr>
          </p:nvSpPr>
          <p:spPr>
            <a:xfrm>
              <a:off x="6545" y="2604"/>
              <a:ext cx="1634" cy="869"/>
            </a:xfrm>
            <a:prstGeom prst="rect">
              <a:avLst/>
            </a:prstGeom>
            <a:noFill/>
            <a:ln w="9525">
              <a:noFill/>
            </a:ln>
          </p:spPr>
          <p:txBody>
            <a:bodyPr wrap="square" anchor="t">
              <a:spAutoFit/>
            </a:bodyPr>
            <a:p>
              <a:pPr algn="ctr"/>
              <a:r>
                <a:rPr lang="en-US" altLang="zh-CN" sz="2100">
                  <a:solidFill>
                    <a:srgbClr val="FFFFFF"/>
                  </a:solidFill>
                  <a:latin typeface="微软雅黑" panose="020B0503020204020204" pitchFamily="34" charset="-122"/>
                  <a:ea typeface="微软雅黑" panose="020B0503020204020204" pitchFamily="34" charset="-122"/>
                </a:rPr>
                <a:t>6</a:t>
              </a:r>
              <a:r>
                <a:rPr lang="zh-CN" altLang="en-US" sz="2100">
                  <a:solidFill>
                    <a:srgbClr val="FFFFFF"/>
                  </a:solidFill>
                  <a:latin typeface="微软雅黑" panose="020B0503020204020204" pitchFamily="34" charset="-122"/>
                  <a:ea typeface="微软雅黑" panose="020B0503020204020204" pitchFamily="34" charset="-122"/>
                </a:rPr>
                <a:t>月</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99335" name="文本框 57"/>
            <p:cNvSpPr txBox="1"/>
            <p:nvPr>
              <p:custDataLst>
                <p:tags r:id="rId7"/>
              </p:custDataLst>
            </p:nvPr>
          </p:nvSpPr>
          <p:spPr>
            <a:xfrm>
              <a:off x="7836" y="3511"/>
              <a:ext cx="3770" cy="1161"/>
            </a:xfrm>
            <a:prstGeom prst="rect">
              <a:avLst/>
            </a:prstGeom>
            <a:noFill/>
            <a:ln w="9525">
              <a:noFill/>
            </a:ln>
          </p:spPr>
          <p:txBody>
            <a:bodyPr wrap="none" anchor="t">
              <a:spAutoFit/>
            </a:bodyPr>
            <a:p>
              <a:r>
                <a:rPr lang="zh-CN" altLang="en-US" sz="1500" b="1">
                  <a:solidFill>
                    <a:srgbClr val="5B9BD5"/>
                  </a:solidFill>
                  <a:latin typeface="微软雅黑" panose="020B0503020204020204" pitchFamily="34" charset="-122"/>
                  <a:ea typeface="微软雅黑" panose="020B0503020204020204" pitchFamily="34" charset="-122"/>
                </a:rPr>
                <a:t>2018（第十三届）</a:t>
              </a:r>
              <a:endParaRPr lang="zh-CN" altLang="en-US" sz="1500" b="1">
                <a:solidFill>
                  <a:srgbClr val="5B9BD5"/>
                </a:solidFill>
                <a:latin typeface="微软雅黑" panose="020B0503020204020204" pitchFamily="34" charset="-122"/>
                <a:ea typeface="微软雅黑" panose="020B0503020204020204" pitchFamily="34" charset="-122"/>
              </a:endParaRPr>
            </a:p>
            <a:p>
              <a:r>
                <a:rPr lang="zh-CN" altLang="en-US" sz="1500" b="1">
                  <a:solidFill>
                    <a:srgbClr val="5B9BD5"/>
                  </a:solidFill>
                  <a:latin typeface="微软雅黑" panose="020B0503020204020204" pitchFamily="34" charset="-122"/>
                  <a:ea typeface="微软雅黑" panose="020B0503020204020204" pitchFamily="34" charset="-122"/>
                </a:rPr>
                <a:t>青岛国际水大会</a:t>
              </a:r>
              <a:endParaRPr lang="zh-CN" altLang="en-US" sz="1500" b="1">
                <a:solidFill>
                  <a:srgbClr val="5B9BD5"/>
                </a:solidFill>
                <a:latin typeface="微软雅黑" panose="020B0503020204020204" pitchFamily="34" charset="-122"/>
                <a:ea typeface="微软雅黑" panose="020B0503020204020204" pitchFamily="34" charset="-122"/>
              </a:endParaRPr>
            </a:p>
          </p:txBody>
        </p:sp>
        <p:sp>
          <p:nvSpPr>
            <p:cNvPr id="99336" name="文本框 58"/>
            <p:cNvSpPr txBox="1"/>
            <p:nvPr>
              <p:custDataLst>
                <p:tags r:id="rId8"/>
              </p:custDataLst>
            </p:nvPr>
          </p:nvSpPr>
          <p:spPr>
            <a:xfrm>
              <a:off x="7891" y="4635"/>
              <a:ext cx="3517" cy="1007"/>
            </a:xfrm>
            <a:prstGeom prst="rect">
              <a:avLst/>
            </a:prstGeom>
            <a:noFill/>
            <a:ln w="9525">
              <a:noFill/>
            </a:ln>
          </p:spPr>
          <p:txBody>
            <a:bodyPr wrap="square" tIns="0" bIns="0" anchor="t">
              <a:spAutoFit/>
            </a:bodyPr>
            <a:p>
              <a:pPr>
                <a:lnSpc>
                  <a:spcPct val="130000"/>
                </a:lnSpc>
              </a:pPr>
              <a:r>
                <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青岛</a:t>
              </a:r>
              <a:endPar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 name="组合 10"/>
          <p:cNvGrpSpPr/>
          <p:nvPr/>
        </p:nvGrpSpPr>
        <p:grpSpPr>
          <a:xfrm>
            <a:off x="1833563" y="2854325"/>
            <a:ext cx="2278062" cy="3052763"/>
            <a:chOff x="3850" y="4195"/>
            <a:chExt cx="4783" cy="6408"/>
          </a:xfrm>
        </p:grpSpPr>
        <p:grpSp>
          <p:nvGrpSpPr>
            <p:cNvPr id="99338" name="组合 7"/>
            <p:cNvGrpSpPr/>
            <p:nvPr/>
          </p:nvGrpSpPr>
          <p:grpSpPr>
            <a:xfrm>
              <a:off x="3850" y="4195"/>
              <a:ext cx="4783" cy="6408"/>
              <a:chOff x="3850" y="4194"/>
              <a:chExt cx="4783" cy="6408"/>
            </a:xfrm>
          </p:grpSpPr>
          <p:cxnSp>
            <p:nvCxnSpPr>
              <p:cNvPr id="29" name="直接连接符 28"/>
              <p:cNvCxnSpPr/>
              <p:nvPr>
                <p:custDataLst>
                  <p:tags r:id="rId9"/>
                </p:custDataLst>
              </p:nvPr>
            </p:nvCxnSpPr>
            <p:spPr>
              <a:xfrm>
                <a:off x="4657" y="5836"/>
                <a:ext cx="31" cy="4391"/>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pic>
            <p:nvPicPr>
              <p:cNvPr id="99340" name="图形 47"/>
              <p:cNvPicPr>
                <a:picLocks noChangeAspect="1"/>
              </p:cNvPicPr>
              <p:nvPr>
                <p:custDataLst>
                  <p:tags r:id="rId10"/>
                </p:custDataLst>
              </p:nvPr>
            </p:nvPicPr>
            <p:blipFill>
              <a:blip r:embed="rId3"/>
              <a:stretch>
                <a:fillRect/>
              </a:stretch>
            </p:blipFill>
            <p:spPr>
              <a:xfrm>
                <a:off x="3953" y="4194"/>
                <a:ext cx="1403" cy="1694"/>
              </a:xfrm>
              <a:prstGeom prst="rect">
                <a:avLst/>
              </a:prstGeom>
              <a:noFill/>
              <a:ln w="9525">
                <a:noFill/>
              </a:ln>
            </p:spPr>
          </p:pic>
          <p:sp>
            <p:nvSpPr>
              <p:cNvPr id="10" name="KSO_Shape"/>
              <p:cNvSpPr/>
              <p:nvPr>
                <p:custDataLst>
                  <p:tags r:id="rId11"/>
                </p:custDataLst>
              </p:nvPr>
            </p:nvSpPr>
            <p:spPr>
              <a:xfrm flipV="1">
                <a:off x="4498" y="10062"/>
                <a:ext cx="379" cy="540"/>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dirty="0">
                  <a:solidFill>
                    <a:srgbClr val="FFFFFF"/>
                  </a:solidFill>
                  <a:latin typeface="微软雅黑" panose="020B0503020204020204" pitchFamily="34" charset="-122"/>
                  <a:ea typeface="微软雅黑" panose="020B0503020204020204" pitchFamily="34" charset="-122"/>
                </a:endParaRPr>
              </a:p>
            </p:txBody>
          </p:sp>
          <p:sp>
            <p:nvSpPr>
              <p:cNvPr id="99342" name="文本框 55"/>
              <p:cNvSpPr txBox="1"/>
              <p:nvPr>
                <p:custDataLst>
                  <p:tags r:id="rId12"/>
                </p:custDataLst>
              </p:nvPr>
            </p:nvSpPr>
            <p:spPr>
              <a:xfrm>
                <a:off x="3850" y="4578"/>
                <a:ext cx="1634" cy="869"/>
              </a:xfrm>
              <a:prstGeom prst="rect">
                <a:avLst/>
              </a:prstGeom>
              <a:noFill/>
              <a:ln w="9525">
                <a:noFill/>
              </a:ln>
            </p:spPr>
            <p:txBody>
              <a:bodyPr wrap="square" anchor="t">
                <a:spAutoFit/>
              </a:bodyPr>
              <a:p>
                <a:pPr algn="ctr"/>
                <a:r>
                  <a:rPr lang="en-US" altLang="zh-CN" sz="2100">
                    <a:solidFill>
                      <a:srgbClr val="FFFFFF"/>
                    </a:solidFill>
                    <a:latin typeface="微软雅黑" panose="020B0503020204020204" pitchFamily="34" charset="-122"/>
                    <a:ea typeface="微软雅黑" panose="020B0503020204020204" pitchFamily="34" charset="-122"/>
                  </a:rPr>
                  <a:t>5</a:t>
                </a:r>
                <a:r>
                  <a:rPr lang="zh-CN" altLang="en-US" sz="2100">
                    <a:solidFill>
                      <a:srgbClr val="FFFFFF"/>
                    </a:solidFill>
                    <a:latin typeface="微软雅黑" panose="020B0503020204020204" pitchFamily="34" charset="-122"/>
                    <a:ea typeface="微软雅黑" panose="020B0503020204020204" pitchFamily="34" charset="-122"/>
                  </a:rPr>
                  <a:t>月</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99343" name="文本框 59"/>
              <p:cNvSpPr txBox="1"/>
              <p:nvPr>
                <p:custDataLst>
                  <p:tags r:id="rId13"/>
                </p:custDataLst>
              </p:nvPr>
            </p:nvSpPr>
            <p:spPr>
              <a:xfrm>
                <a:off x="4817" y="6071"/>
                <a:ext cx="3816" cy="1645"/>
              </a:xfrm>
              <a:prstGeom prst="rect">
                <a:avLst/>
              </a:prstGeom>
              <a:noFill/>
              <a:ln w="9525">
                <a:noFill/>
              </a:ln>
            </p:spPr>
            <p:txBody>
              <a:bodyPr wrap="square" anchor="t">
                <a:spAutoFit/>
              </a:bodyPr>
              <a:p>
                <a:r>
                  <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rPr>
                  <a:t>膜法在华东工业节水与水处理行业中的应用研讨会</a:t>
                </a:r>
                <a:endPar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9344" name="文本框 60"/>
            <p:cNvSpPr txBox="1"/>
            <p:nvPr>
              <p:custDataLst>
                <p:tags r:id="rId14"/>
              </p:custDataLst>
            </p:nvPr>
          </p:nvSpPr>
          <p:spPr>
            <a:xfrm>
              <a:off x="4765" y="7741"/>
              <a:ext cx="3516" cy="1006"/>
            </a:xfrm>
            <a:prstGeom prst="rect">
              <a:avLst/>
            </a:prstGeom>
            <a:noFill/>
            <a:ln w="9525">
              <a:noFill/>
            </a:ln>
          </p:spPr>
          <p:txBody>
            <a:bodyPr wrap="square" tIns="0" bIns="0" anchor="t">
              <a:spAutoFit/>
            </a:bodyPr>
            <a:p>
              <a:pPr>
                <a:lnSpc>
                  <a:spcPct val="130000"/>
                </a:lnSpc>
              </a:pPr>
              <a:r>
                <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上海</a:t>
              </a:r>
              <a:endPar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 name="组合 5"/>
          <p:cNvGrpSpPr/>
          <p:nvPr/>
        </p:nvGrpSpPr>
        <p:grpSpPr>
          <a:xfrm>
            <a:off x="4983163" y="3622675"/>
            <a:ext cx="3022600" cy="2336800"/>
            <a:chOff x="9220" y="6598"/>
            <a:chExt cx="6347" cy="4908"/>
          </a:xfrm>
        </p:grpSpPr>
        <p:cxnSp>
          <p:nvCxnSpPr>
            <p:cNvPr id="45" name="直接连接符 44"/>
            <p:cNvCxnSpPr/>
            <p:nvPr>
              <p:custDataLst>
                <p:tags r:id="rId15"/>
              </p:custDataLst>
            </p:nvPr>
          </p:nvCxnSpPr>
          <p:spPr>
            <a:xfrm flipH="1">
              <a:off x="10027" y="8117"/>
              <a:ext cx="28" cy="2964"/>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pic>
          <p:nvPicPr>
            <p:cNvPr id="99347" name="图形 65"/>
            <p:cNvPicPr>
              <a:picLocks noChangeAspect="1"/>
            </p:cNvPicPr>
            <p:nvPr>
              <p:custDataLst>
                <p:tags r:id="rId16"/>
              </p:custDataLst>
            </p:nvPr>
          </p:nvPicPr>
          <p:blipFill>
            <a:blip r:embed="rId3"/>
            <a:stretch>
              <a:fillRect/>
            </a:stretch>
          </p:blipFill>
          <p:spPr>
            <a:xfrm>
              <a:off x="9325" y="6598"/>
              <a:ext cx="1403" cy="1694"/>
            </a:xfrm>
            <a:prstGeom prst="rect">
              <a:avLst/>
            </a:prstGeom>
            <a:noFill/>
            <a:ln w="9525">
              <a:noFill/>
            </a:ln>
          </p:spPr>
        </p:pic>
        <p:sp>
          <p:nvSpPr>
            <p:cNvPr id="44" name="KSO_Shape"/>
            <p:cNvSpPr/>
            <p:nvPr>
              <p:custDataLst>
                <p:tags r:id="rId17"/>
              </p:custDataLst>
            </p:nvPr>
          </p:nvSpPr>
          <p:spPr>
            <a:xfrm flipV="1">
              <a:off x="9841" y="10966"/>
              <a:ext cx="379" cy="540"/>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dirty="0">
                <a:solidFill>
                  <a:srgbClr val="FFFFFF"/>
                </a:solidFill>
                <a:latin typeface="微软雅黑" panose="020B0503020204020204" pitchFamily="34" charset="-122"/>
                <a:ea typeface="微软雅黑" panose="020B0503020204020204" pitchFamily="34" charset="-122"/>
              </a:endParaRPr>
            </a:p>
          </p:txBody>
        </p:sp>
        <p:sp>
          <p:nvSpPr>
            <p:cNvPr id="99349" name="文本框 53"/>
            <p:cNvSpPr txBox="1"/>
            <p:nvPr>
              <p:custDataLst>
                <p:tags r:id="rId18"/>
              </p:custDataLst>
            </p:nvPr>
          </p:nvSpPr>
          <p:spPr>
            <a:xfrm>
              <a:off x="9220" y="6953"/>
              <a:ext cx="1634" cy="869"/>
            </a:xfrm>
            <a:prstGeom prst="rect">
              <a:avLst/>
            </a:prstGeom>
            <a:noFill/>
            <a:ln w="9525">
              <a:noFill/>
            </a:ln>
          </p:spPr>
          <p:txBody>
            <a:bodyPr wrap="square" anchor="t">
              <a:spAutoFit/>
            </a:bodyPr>
            <a:p>
              <a:pPr algn="ctr"/>
              <a:r>
                <a:rPr lang="en-US" altLang="zh-CN" sz="2100">
                  <a:solidFill>
                    <a:srgbClr val="FFFFFF"/>
                  </a:solidFill>
                  <a:latin typeface="微软雅黑" panose="020B0503020204020204" pitchFamily="34" charset="-122"/>
                  <a:ea typeface="微软雅黑" panose="020B0503020204020204" pitchFamily="34" charset="-122"/>
                </a:rPr>
                <a:t>10</a:t>
              </a:r>
              <a:r>
                <a:rPr lang="zh-CN" altLang="en-US" sz="2100">
                  <a:solidFill>
                    <a:srgbClr val="FFFFFF"/>
                  </a:solidFill>
                  <a:latin typeface="微软雅黑" panose="020B0503020204020204" pitchFamily="34" charset="-122"/>
                  <a:ea typeface="微软雅黑" panose="020B0503020204020204" pitchFamily="34" charset="-122"/>
                </a:rPr>
                <a:t>月</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99350" name="文本框 63"/>
            <p:cNvSpPr txBox="1"/>
            <p:nvPr>
              <p:custDataLst>
                <p:tags r:id="rId19"/>
              </p:custDataLst>
            </p:nvPr>
          </p:nvSpPr>
          <p:spPr>
            <a:xfrm>
              <a:off x="10447" y="7978"/>
              <a:ext cx="5120" cy="1162"/>
            </a:xfrm>
            <a:prstGeom prst="rect">
              <a:avLst/>
            </a:prstGeom>
            <a:noFill/>
            <a:ln w="9525">
              <a:noFill/>
            </a:ln>
          </p:spPr>
          <p:txBody>
            <a:bodyPr wrap="square" anchor="t">
              <a:spAutoFit/>
            </a:bodyPr>
            <a:p>
              <a:r>
                <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rPr>
                <a:t>工信部工业园区海水淡化工程示范研讨与汇报会</a:t>
              </a:r>
              <a:endPar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351" name="文本框 64"/>
            <p:cNvSpPr txBox="1"/>
            <p:nvPr>
              <p:custDataLst>
                <p:tags r:id="rId20"/>
              </p:custDataLst>
            </p:nvPr>
          </p:nvSpPr>
          <p:spPr>
            <a:xfrm>
              <a:off x="10447" y="10077"/>
              <a:ext cx="2783" cy="1007"/>
            </a:xfrm>
            <a:prstGeom prst="rect">
              <a:avLst/>
            </a:prstGeom>
            <a:noFill/>
            <a:ln w="9525">
              <a:noFill/>
            </a:ln>
          </p:spPr>
          <p:txBody>
            <a:bodyPr wrap="square" tIns="0" bIns="0" anchor="t">
              <a:spAutoFit/>
            </a:bodyPr>
            <a:p>
              <a:pPr>
                <a:lnSpc>
                  <a:spcPct val="130000"/>
                </a:lnSpc>
              </a:pPr>
              <a:r>
                <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沧州</a:t>
              </a:r>
              <a:endPar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6"/>
          <p:cNvGrpSpPr/>
          <p:nvPr/>
        </p:nvGrpSpPr>
        <p:grpSpPr>
          <a:xfrm>
            <a:off x="247650" y="3979863"/>
            <a:ext cx="1746250" cy="1925637"/>
            <a:chOff x="1196" y="6555"/>
            <a:chExt cx="3669" cy="4046"/>
          </a:xfrm>
        </p:grpSpPr>
        <p:grpSp>
          <p:nvGrpSpPr>
            <p:cNvPr id="99353" name="组合 2"/>
            <p:cNvGrpSpPr/>
            <p:nvPr/>
          </p:nvGrpSpPr>
          <p:grpSpPr>
            <a:xfrm>
              <a:off x="1196" y="6555"/>
              <a:ext cx="2944" cy="4046"/>
              <a:chOff x="1196" y="6555"/>
              <a:chExt cx="2946" cy="4047"/>
            </a:xfrm>
          </p:grpSpPr>
          <p:pic>
            <p:nvPicPr>
              <p:cNvPr id="99354" name="图形 11"/>
              <p:cNvPicPr>
                <a:picLocks noChangeAspect="1"/>
              </p:cNvPicPr>
              <p:nvPr>
                <p:custDataLst>
                  <p:tags r:id="rId21"/>
                </p:custDataLst>
              </p:nvPr>
            </p:nvPicPr>
            <p:blipFill>
              <a:blip r:embed="rId3"/>
              <a:stretch>
                <a:fillRect/>
              </a:stretch>
            </p:blipFill>
            <p:spPr>
              <a:xfrm>
                <a:off x="1318" y="6555"/>
                <a:ext cx="1403" cy="1694"/>
              </a:xfrm>
              <a:prstGeom prst="rect">
                <a:avLst/>
              </a:prstGeom>
              <a:noFill/>
              <a:ln w="9525">
                <a:noFill/>
              </a:ln>
            </p:spPr>
          </p:pic>
          <p:sp>
            <p:nvSpPr>
              <p:cNvPr id="30" name="KSO_Shape"/>
              <p:cNvSpPr/>
              <p:nvPr>
                <p:custDataLst>
                  <p:tags r:id="rId22"/>
                </p:custDataLst>
              </p:nvPr>
            </p:nvSpPr>
            <p:spPr>
              <a:xfrm flipV="1">
                <a:off x="1846" y="10062"/>
                <a:ext cx="379" cy="540"/>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dirty="0">
                  <a:solidFill>
                    <a:srgbClr val="FFFFFF"/>
                  </a:solidFill>
                  <a:latin typeface="微软雅黑" panose="020B0503020204020204" pitchFamily="34" charset="-122"/>
                  <a:ea typeface="微软雅黑" panose="020B0503020204020204" pitchFamily="34" charset="-122"/>
                </a:endParaRPr>
              </a:p>
            </p:txBody>
          </p:sp>
          <p:cxnSp>
            <p:nvCxnSpPr>
              <p:cNvPr id="31" name="直接连接符 30"/>
              <p:cNvCxnSpPr/>
              <p:nvPr>
                <p:custDataLst>
                  <p:tags r:id="rId23"/>
                </p:custDataLst>
              </p:nvPr>
            </p:nvCxnSpPr>
            <p:spPr>
              <a:xfrm>
                <a:off x="2022" y="8224"/>
                <a:ext cx="14" cy="2003"/>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sp>
            <p:nvSpPr>
              <p:cNvPr id="99357" name="文本框 56"/>
              <p:cNvSpPr txBox="1"/>
              <p:nvPr>
                <p:custDataLst>
                  <p:tags r:id="rId24"/>
                </p:custDataLst>
              </p:nvPr>
            </p:nvSpPr>
            <p:spPr>
              <a:xfrm>
                <a:off x="1196" y="6960"/>
                <a:ext cx="1634" cy="870"/>
              </a:xfrm>
              <a:prstGeom prst="rect">
                <a:avLst/>
              </a:prstGeom>
              <a:noFill/>
              <a:ln w="9525">
                <a:noFill/>
              </a:ln>
            </p:spPr>
            <p:txBody>
              <a:bodyPr wrap="square" anchor="t">
                <a:spAutoFit/>
              </a:bodyPr>
              <a:p>
                <a:pPr algn="ctr"/>
                <a:r>
                  <a:rPr lang="en-US" altLang="zh-CN" sz="2100">
                    <a:solidFill>
                      <a:srgbClr val="FFFFFF"/>
                    </a:solidFill>
                    <a:latin typeface="微软雅黑" panose="020B0503020204020204" pitchFamily="34" charset="-122"/>
                    <a:ea typeface="微软雅黑" panose="020B0503020204020204" pitchFamily="34" charset="-122"/>
                  </a:rPr>
                  <a:t>4</a:t>
                </a:r>
                <a:r>
                  <a:rPr lang="zh-CN" altLang="en-US" sz="2100">
                    <a:solidFill>
                      <a:srgbClr val="FFFFFF"/>
                    </a:solidFill>
                    <a:latin typeface="微软雅黑" panose="020B0503020204020204" pitchFamily="34" charset="-122"/>
                    <a:ea typeface="微软雅黑" panose="020B0503020204020204" pitchFamily="34" charset="-122"/>
                  </a:rPr>
                  <a:t>月</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99358" name="文本框 66"/>
              <p:cNvSpPr txBox="1"/>
              <p:nvPr>
                <p:custDataLst>
                  <p:tags r:id="rId25"/>
                </p:custDataLst>
              </p:nvPr>
            </p:nvSpPr>
            <p:spPr>
              <a:xfrm>
                <a:off x="2157" y="8193"/>
                <a:ext cx="1985" cy="1162"/>
              </a:xfrm>
              <a:prstGeom prst="rect">
                <a:avLst/>
              </a:prstGeom>
              <a:noFill/>
              <a:ln w="9525">
                <a:noFill/>
              </a:ln>
            </p:spPr>
            <p:txBody>
              <a:bodyPr wrap="none" anchor="t">
                <a:spAutoFit/>
              </a:bodyPr>
              <a:p>
                <a:r>
                  <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rPr>
                  <a:t>2018</a:t>
                </a:r>
                <a:endPar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rPr>
                  <a:t>广东水展</a:t>
                </a:r>
                <a:endPar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9359" name="文本框 68"/>
            <p:cNvSpPr txBox="1"/>
            <p:nvPr>
              <p:custDataLst>
                <p:tags r:id="rId26"/>
              </p:custDataLst>
            </p:nvPr>
          </p:nvSpPr>
          <p:spPr>
            <a:xfrm>
              <a:off x="2157" y="9373"/>
              <a:ext cx="2708" cy="1007"/>
            </a:xfrm>
            <a:prstGeom prst="rect">
              <a:avLst/>
            </a:prstGeom>
            <a:noFill/>
            <a:ln w="9525">
              <a:noFill/>
            </a:ln>
          </p:spPr>
          <p:txBody>
            <a:bodyPr wrap="square" tIns="0" bIns="0" anchor="t">
              <a:spAutoFit/>
            </a:bodyPr>
            <a:p>
              <a:pPr>
                <a:lnSpc>
                  <a:spcPct val="130000"/>
                </a:lnSpc>
              </a:pPr>
              <a:r>
                <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广州</a:t>
              </a:r>
              <a:endPar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9360" name="组合 4"/>
          <p:cNvGrpSpPr/>
          <p:nvPr/>
        </p:nvGrpSpPr>
        <p:grpSpPr>
          <a:xfrm>
            <a:off x="-100012" y="1138238"/>
            <a:ext cx="9344025" cy="508000"/>
            <a:chOff x="-265" y="590"/>
            <a:chExt cx="19618" cy="1068"/>
          </a:xfrm>
        </p:grpSpPr>
        <p:sp>
          <p:nvSpPr>
            <p:cNvPr id="99361" name="TextBox 27"/>
            <p:cNvSpPr txBox="1"/>
            <p:nvPr/>
          </p:nvSpPr>
          <p:spPr>
            <a:xfrm>
              <a:off x="2015" y="590"/>
              <a:ext cx="9446" cy="967"/>
            </a:xfrm>
            <a:prstGeom prst="rect">
              <a:avLst/>
            </a:prstGeom>
            <a:noFill/>
            <a:ln w="9525">
              <a:noFill/>
            </a:ln>
          </p:spPr>
          <p:txBody>
            <a:bodyPr wrap="square" anchor="t">
              <a:spAutoFit/>
            </a:bodyPr>
            <a:p>
              <a:r>
                <a:rPr lang="zh-CN" altLang="en-US" sz="2400" b="1" dirty="0">
                  <a:solidFill>
                    <a:srgbClr val="00AAC9"/>
                  </a:solidFill>
                  <a:latin typeface="微软雅黑" panose="020B0503020204020204" pitchFamily="34" charset="-122"/>
                  <a:ea typeface="微软雅黑" panose="020B0503020204020204" pitchFamily="34" charset="-122"/>
                </a:rPr>
                <a:t>主要工作 </a:t>
              </a:r>
              <a:r>
                <a:rPr lang="en-US" altLang="zh-CN" sz="2400" b="1" dirty="0">
                  <a:solidFill>
                    <a:srgbClr val="00AAC9"/>
                  </a:solidFill>
                  <a:latin typeface="微软雅黑" panose="020B0503020204020204" pitchFamily="34" charset="-122"/>
                  <a:ea typeface="微软雅黑" panose="020B0503020204020204" pitchFamily="34" charset="-122"/>
                </a:rPr>
                <a:t>| </a:t>
              </a:r>
              <a:r>
                <a:rPr lang="zh-CN" altLang="en-US" sz="2400" b="1" dirty="0">
                  <a:solidFill>
                    <a:srgbClr val="00AAC9"/>
                  </a:solidFill>
                  <a:latin typeface="微软雅黑" panose="020B0503020204020204" pitchFamily="34" charset="-122"/>
                  <a:ea typeface="微软雅黑" panose="020B0503020204020204" pitchFamily="34" charset="-122"/>
                </a:rPr>
                <a:t>会议与展览 </a:t>
              </a:r>
              <a:r>
                <a:rPr lang="zh-CN" altLang="en-US" sz="1500" b="1" dirty="0">
                  <a:solidFill>
                    <a:srgbClr val="00AAC9"/>
                  </a:solidFill>
                  <a:latin typeface="微软雅黑" panose="020B0503020204020204" pitchFamily="34" charset="-122"/>
                  <a:ea typeface="微软雅黑" panose="020B0503020204020204" pitchFamily="34" charset="-122"/>
                </a:rPr>
                <a:t>（</a:t>
              </a:r>
              <a:r>
                <a:rPr lang="en-US" altLang="zh-CN" sz="1500" b="1" dirty="0">
                  <a:solidFill>
                    <a:srgbClr val="00AAC9"/>
                  </a:solidFill>
                  <a:latin typeface="微软雅黑" panose="020B0503020204020204" pitchFamily="34" charset="-122"/>
                  <a:ea typeface="微软雅黑" panose="020B0503020204020204" pitchFamily="34" charset="-122"/>
                </a:rPr>
                <a:t>2018</a:t>
              </a:r>
              <a:r>
                <a:rPr lang="zh-CN" altLang="en-US" sz="1500" b="1" dirty="0">
                  <a:solidFill>
                    <a:srgbClr val="00AAC9"/>
                  </a:solidFill>
                  <a:latin typeface="微软雅黑" panose="020B0503020204020204" pitchFamily="34" charset="-122"/>
                  <a:ea typeface="微软雅黑" panose="020B0503020204020204" pitchFamily="34" charset="-122"/>
                </a:rPr>
                <a:t>年）</a:t>
              </a:r>
              <a:endParaRPr lang="zh-CN" altLang="en-US" sz="1500" b="1" dirty="0">
                <a:solidFill>
                  <a:srgbClr val="00AAC9"/>
                </a:solidFill>
                <a:latin typeface="微软雅黑" panose="020B0503020204020204" pitchFamily="34" charset="-122"/>
                <a:ea typeface="微软雅黑" panose="020B0503020204020204" pitchFamily="34" charset="-122"/>
              </a:endParaRPr>
            </a:p>
          </p:txBody>
        </p:sp>
        <p:cxnSp>
          <p:nvCxnSpPr>
            <p:cNvPr id="2" name="直接连接符 1"/>
            <p:cNvCxnSpPr/>
            <p:nvPr/>
          </p:nvCxnSpPr>
          <p:spPr>
            <a:xfrm>
              <a:off x="-265" y="1658"/>
              <a:ext cx="19618" cy="0"/>
            </a:xfrm>
            <a:prstGeom prst="line">
              <a:avLst/>
            </a:prstGeom>
            <a:ln>
              <a:solidFill>
                <a:srgbClr val="00A5CF"/>
              </a:solidFill>
            </a:ln>
          </p:spPr>
          <p:style>
            <a:lnRef idx="3">
              <a:schemeClr val="accent6"/>
            </a:lnRef>
            <a:fillRef idx="0">
              <a:schemeClr val="accent6"/>
            </a:fillRef>
            <a:effectRef idx="2">
              <a:schemeClr val="accent6"/>
            </a:effectRef>
            <a:fontRef idx="minor">
              <a:schemeClr val="tx1"/>
            </a:fontRef>
          </p:style>
        </p:cxnSp>
        <p:sp>
          <p:nvSpPr>
            <p:cNvPr id="13" name="文本框 12"/>
            <p:cNvSpPr txBox="1"/>
            <p:nvPr/>
          </p:nvSpPr>
          <p:spPr>
            <a:xfrm>
              <a:off x="-161" y="590"/>
              <a:ext cx="2143" cy="870"/>
            </a:xfrm>
            <a:prstGeom prst="rect">
              <a:avLst/>
            </a:prstGeom>
            <a:solidFill>
              <a:srgbClr val="00AAC9"/>
            </a:solidFill>
          </p:spPr>
          <p:style>
            <a:lnRef idx="3">
              <a:schemeClr val="lt1"/>
            </a:lnRef>
            <a:fillRef idx="1">
              <a:schemeClr val="accent4"/>
            </a:fillRef>
            <a:effectRef idx="1">
              <a:schemeClr val="accent4"/>
            </a:effectRef>
            <a:fontRef idx="minor">
              <a:schemeClr val="lt1"/>
            </a:fontRef>
          </p:style>
          <p:txBody>
            <a:bodyPr wrap="square" rtlCol="0">
              <a:spAutoFit/>
            </a:bodyPr>
            <a:p>
              <a:pPr fontAlgn="base"/>
              <a:r>
                <a:rPr lang="en-US" altLang="zh-CN" sz="2100" b="1" strike="noStrike" spc="-100" noProof="1">
                  <a:solidFill>
                    <a:schemeClr val="bg1"/>
                  </a:solidFill>
                  <a:uFillTx/>
                  <a:latin typeface="微软雅黑" panose="020B0503020204020204" pitchFamily="34" charset="-122"/>
                  <a:ea typeface="微软雅黑" panose="020B0503020204020204" pitchFamily="34" charset="-122"/>
                </a:rPr>
                <a:t> NO. 7</a:t>
              </a:r>
              <a:endParaRPr lang="en-US" altLang="zh-CN" sz="2100" b="1" strike="noStrike" spc="-100" noProof="1">
                <a:solidFill>
                  <a:schemeClr val="bg1"/>
                </a:solidFill>
                <a:uFillTx/>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794500" y="2116138"/>
            <a:ext cx="2141538" cy="3790950"/>
            <a:chOff x="14268" y="2644"/>
            <a:chExt cx="4496" cy="7958"/>
          </a:xfrm>
        </p:grpSpPr>
        <p:grpSp>
          <p:nvGrpSpPr>
            <p:cNvPr id="99365" name="组合 4"/>
            <p:cNvGrpSpPr/>
            <p:nvPr/>
          </p:nvGrpSpPr>
          <p:grpSpPr>
            <a:xfrm>
              <a:off x="14267" y="2643"/>
              <a:ext cx="4497" cy="7959"/>
              <a:chOff x="15058" y="5242"/>
              <a:chExt cx="4498" cy="7959"/>
            </a:xfrm>
          </p:grpSpPr>
          <p:cxnSp>
            <p:nvCxnSpPr>
              <p:cNvPr id="47" name="直接连接符 46"/>
              <p:cNvCxnSpPr/>
              <p:nvPr>
                <p:custDataLst>
                  <p:tags r:id="rId27"/>
                </p:custDataLst>
              </p:nvPr>
            </p:nvCxnSpPr>
            <p:spPr>
              <a:xfrm>
                <a:off x="15880" y="6907"/>
                <a:ext cx="0" cy="2453"/>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pic>
            <p:nvPicPr>
              <p:cNvPr id="99367" name="图形 67"/>
              <p:cNvPicPr>
                <a:picLocks noChangeAspect="1"/>
              </p:cNvPicPr>
              <p:nvPr>
                <p:custDataLst>
                  <p:tags r:id="rId28"/>
                </p:custDataLst>
              </p:nvPr>
            </p:nvPicPr>
            <p:blipFill>
              <a:blip r:embed="rId3"/>
              <a:stretch>
                <a:fillRect/>
              </a:stretch>
            </p:blipFill>
            <p:spPr>
              <a:xfrm>
                <a:off x="15180" y="5242"/>
                <a:ext cx="1403" cy="1694"/>
              </a:xfrm>
              <a:prstGeom prst="rect">
                <a:avLst/>
              </a:prstGeom>
              <a:noFill/>
              <a:ln w="9525">
                <a:noFill/>
              </a:ln>
            </p:spPr>
          </p:pic>
          <p:sp>
            <p:nvSpPr>
              <p:cNvPr id="46" name="KSO_Shape"/>
              <p:cNvSpPr/>
              <p:nvPr>
                <p:custDataLst>
                  <p:tags r:id="rId29"/>
                </p:custDataLst>
              </p:nvPr>
            </p:nvSpPr>
            <p:spPr>
              <a:xfrm flipV="1">
                <a:off x="15687" y="12661"/>
                <a:ext cx="379" cy="540"/>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400" strike="noStrike" noProof="1" dirty="0">
                  <a:solidFill>
                    <a:srgbClr val="FFFFFF"/>
                  </a:solidFill>
                  <a:latin typeface="微软雅黑" panose="020B0503020204020204" pitchFamily="34" charset="-122"/>
                  <a:ea typeface="微软雅黑" panose="020B0503020204020204" pitchFamily="34" charset="-122"/>
                </a:endParaRPr>
              </a:p>
            </p:txBody>
          </p:sp>
          <p:sp>
            <p:nvSpPr>
              <p:cNvPr id="99369" name="文本框 52"/>
              <p:cNvSpPr txBox="1"/>
              <p:nvPr>
                <p:custDataLst>
                  <p:tags r:id="rId30"/>
                </p:custDataLst>
              </p:nvPr>
            </p:nvSpPr>
            <p:spPr>
              <a:xfrm>
                <a:off x="15058" y="5615"/>
                <a:ext cx="1634" cy="869"/>
              </a:xfrm>
              <a:prstGeom prst="rect">
                <a:avLst/>
              </a:prstGeom>
              <a:noFill/>
              <a:ln w="9525">
                <a:noFill/>
              </a:ln>
            </p:spPr>
            <p:txBody>
              <a:bodyPr wrap="square" anchor="t">
                <a:spAutoFit/>
              </a:bodyPr>
              <a:p>
                <a:pPr algn="ctr"/>
                <a:r>
                  <a:rPr lang="en-US" altLang="zh-CN" sz="2100">
                    <a:solidFill>
                      <a:srgbClr val="FFFFFF"/>
                    </a:solidFill>
                    <a:latin typeface="微软雅黑" panose="020B0503020204020204" pitchFamily="34" charset="-122"/>
                    <a:ea typeface="微软雅黑" panose="020B0503020204020204" pitchFamily="34" charset="-122"/>
                  </a:rPr>
                  <a:t>11</a:t>
                </a:r>
                <a:r>
                  <a:rPr lang="zh-CN" altLang="en-US" sz="2100">
                    <a:solidFill>
                      <a:srgbClr val="FFFFFF"/>
                    </a:solidFill>
                    <a:latin typeface="微软雅黑" panose="020B0503020204020204" pitchFamily="34" charset="-122"/>
                    <a:ea typeface="微软雅黑" panose="020B0503020204020204" pitchFamily="34" charset="-122"/>
                  </a:rPr>
                  <a:t>月</a:t>
                </a:r>
                <a:endParaRPr lang="zh-CN" altLang="en-US" sz="2100">
                  <a:solidFill>
                    <a:srgbClr val="FFFFFF"/>
                  </a:solidFill>
                  <a:latin typeface="微软雅黑" panose="020B0503020204020204" pitchFamily="34" charset="-122"/>
                  <a:ea typeface="微软雅黑" panose="020B0503020204020204" pitchFamily="34" charset="-122"/>
                </a:endParaRPr>
              </a:p>
            </p:txBody>
          </p:sp>
          <p:sp>
            <p:nvSpPr>
              <p:cNvPr id="99370" name="文本框 69"/>
              <p:cNvSpPr txBox="1"/>
              <p:nvPr>
                <p:custDataLst>
                  <p:tags r:id="rId31"/>
                </p:custDataLst>
              </p:nvPr>
            </p:nvSpPr>
            <p:spPr>
              <a:xfrm>
                <a:off x="16068" y="6486"/>
                <a:ext cx="3488" cy="1645"/>
              </a:xfrm>
              <a:prstGeom prst="rect">
                <a:avLst/>
              </a:prstGeom>
              <a:noFill/>
              <a:ln w="9525">
                <a:noFill/>
              </a:ln>
            </p:spPr>
            <p:txBody>
              <a:bodyPr wrap="square" anchor="t">
                <a:spAutoFit/>
              </a:bodyPr>
              <a:p>
                <a:r>
                  <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rPr>
                  <a:t>科技部水环境保护与水生态建设高峰国际论坛</a:t>
                </a:r>
                <a:endParaRPr lang="zh-CN" altLang="en-US" sz="1500" b="1">
                  <a:solidFill>
                    <a:srgbClr val="5B9BD5"/>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371" name="文本框 70"/>
              <p:cNvSpPr txBox="1"/>
              <p:nvPr>
                <p:custDataLst>
                  <p:tags r:id="rId32"/>
                </p:custDataLst>
              </p:nvPr>
            </p:nvSpPr>
            <p:spPr>
              <a:xfrm>
                <a:off x="16140" y="8616"/>
                <a:ext cx="2701" cy="1007"/>
              </a:xfrm>
              <a:prstGeom prst="rect">
                <a:avLst/>
              </a:prstGeom>
              <a:noFill/>
              <a:ln w="9525">
                <a:noFill/>
              </a:ln>
            </p:spPr>
            <p:txBody>
              <a:bodyPr wrap="square" tIns="0" bIns="0" anchor="t">
                <a:spAutoFit/>
              </a:bodyPr>
              <a:p>
                <a:pPr>
                  <a:lnSpc>
                    <a:spcPct val="130000"/>
                  </a:lnSpc>
                </a:pPr>
                <a:r>
                  <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宜兴</a:t>
                </a:r>
                <a:endParaRPr lang="zh-CN" altLang="en-US" sz="24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cxnSp>
          <p:nvCxnSpPr>
            <p:cNvPr id="9" name="直接连接符 8"/>
            <p:cNvCxnSpPr/>
            <p:nvPr>
              <p:custDataLst>
                <p:tags r:id="rId33"/>
              </p:custDataLst>
            </p:nvPr>
          </p:nvCxnSpPr>
          <p:spPr>
            <a:xfrm>
              <a:off x="15091" y="9269"/>
              <a:ext cx="0" cy="1311"/>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spTree>
    <p:custDataLst>
      <p:tags r:id="rId34"/>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377" name="图片 3" descr="未标题-1 拷贝"/>
          <p:cNvPicPr>
            <a:picLocks noChangeAspect="1"/>
          </p:cNvPicPr>
          <p:nvPr/>
        </p:nvPicPr>
        <p:blipFill>
          <a:blip r:embed="rId1"/>
          <a:stretch>
            <a:fillRect/>
          </a:stretch>
        </p:blipFill>
        <p:spPr>
          <a:xfrm>
            <a:off x="6765925" y="1865313"/>
            <a:ext cx="1620838" cy="1671637"/>
          </a:xfrm>
          <a:prstGeom prst="rect">
            <a:avLst/>
          </a:prstGeom>
          <a:noFill/>
          <a:ln w="9525">
            <a:noFill/>
          </a:ln>
        </p:spPr>
      </p:pic>
      <p:sp>
        <p:nvSpPr>
          <p:cNvPr id="45058" name="矩形 15"/>
          <p:cNvSpPr/>
          <p:nvPr/>
        </p:nvSpPr>
        <p:spPr>
          <a:xfrm>
            <a:off x="1873250" y="4157663"/>
            <a:ext cx="1714500" cy="1392238"/>
          </a:xfrm>
          <a:prstGeom prst="rect">
            <a:avLst/>
          </a:prstGeom>
          <a:noFill/>
          <a:ln w="9525">
            <a:noFill/>
          </a:ln>
        </p:spPr>
        <p:txBody>
          <a:bodyPr anchor="t">
            <a:spAutoFit/>
          </a:bodyPr>
          <a:p>
            <a:pPr fontAlgn="base">
              <a:lnSpc>
                <a:spcPct val="150000"/>
              </a:lnSpc>
            </a:pPr>
            <a:r>
              <a:rPr lang="zh-CN" altLang="en-US" sz="1125" b="1" strike="noStrike" noProof="1" dirty="0">
                <a:solidFill>
                  <a:srgbClr val="595959"/>
                </a:solidFill>
                <a:latin typeface="微软雅黑" panose="020B0503020204020204" pitchFamily="34" charset="-122"/>
                <a:ea typeface="微软雅黑" panose="020B0503020204020204" pitchFamily="34" charset="-122"/>
                <a:cs typeface="+mn-cs"/>
              </a:rPr>
              <a:t>四大主题：</a:t>
            </a:r>
            <a:endParaRPr lang="en-US" altLang="zh-CN" sz="1125" b="1" strike="noStrike" noProof="1" dirty="0">
              <a:solidFill>
                <a:srgbClr val="595959"/>
              </a:solidFill>
              <a:latin typeface="微软雅黑" panose="020B0503020204020204" pitchFamily="34" charset="-122"/>
              <a:ea typeface="微软雅黑" panose="020B0503020204020204" pitchFamily="34" charset="-122"/>
            </a:endParaRPr>
          </a:p>
          <a:p>
            <a:pPr fontAlgn="base">
              <a:lnSpc>
                <a:spcPct val="150000"/>
              </a:lnSpc>
            </a:pP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膜与水处理展</a:t>
            </a:r>
            <a:endParaRPr lang="zh-CN" altLang="zh-CN" sz="1125" strike="noStrike" noProof="1" dirty="0">
              <a:solidFill>
                <a:srgbClr val="595959"/>
              </a:solidFill>
              <a:latin typeface="微软雅黑" panose="020B0503020204020204" pitchFamily="34" charset="-122"/>
              <a:ea typeface="微软雅黑" panose="020B0503020204020204" pitchFamily="34" charset="-122"/>
            </a:endParaRPr>
          </a:p>
          <a:p>
            <a:pPr fontAlgn="base">
              <a:lnSpc>
                <a:spcPct val="150000"/>
              </a:lnSpc>
            </a:pP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工业污废水处理展</a:t>
            </a:r>
            <a:endParaRPr lang="zh-CN" altLang="zh-CN" sz="1125" strike="noStrike" noProof="1" dirty="0">
              <a:solidFill>
                <a:srgbClr val="595959"/>
              </a:solidFill>
              <a:latin typeface="微软雅黑" panose="020B0503020204020204" pitchFamily="34" charset="-122"/>
              <a:ea typeface="微软雅黑" panose="020B0503020204020204" pitchFamily="34" charset="-122"/>
            </a:endParaRPr>
          </a:p>
          <a:p>
            <a:pPr fontAlgn="base">
              <a:lnSpc>
                <a:spcPct val="150000"/>
              </a:lnSpc>
            </a:pP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末端净水展</a:t>
            </a:r>
            <a:endParaRPr lang="zh-CN" altLang="zh-CN" sz="1125" strike="noStrike" noProof="1" dirty="0">
              <a:solidFill>
                <a:srgbClr val="595959"/>
              </a:solidFill>
              <a:latin typeface="微软雅黑" panose="020B0503020204020204" pitchFamily="34" charset="-122"/>
              <a:ea typeface="微软雅黑" panose="020B0503020204020204" pitchFamily="34" charset="-122"/>
            </a:endParaRPr>
          </a:p>
          <a:p>
            <a:pPr fontAlgn="base">
              <a:lnSpc>
                <a:spcPct val="150000"/>
              </a:lnSpc>
            </a:pP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泵阀流体展</a:t>
            </a:r>
            <a:endParaRPr lang="zh-CN" altLang="zh-CN" sz="1125" strike="noStrike" noProof="1" dirty="0">
              <a:solidFill>
                <a:srgbClr val="595959"/>
              </a:solidFill>
              <a:latin typeface="微软雅黑" panose="020B0503020204020204" pitchFamily="34" charset="-122"/>
              <a:ea typeface="微软雅黑" panose="020B0503020204020204" pitchFamily="34" charset="-122"/>
            </a:endParaRPr>
          </a:p>
        </p:txBody>
      </p:sp>
      <p:sp>
        <p:nvSpPr>
          <p:cNvPr id="101379" name="矩形 16"/>
          <p:cNvSpPr/>
          <p:nvPr/>
        </p:nvSpPr>
        <p:spPr>
          <a:xfrm>
            <a:off x="1871663" y="1865313"/>
            <a:ext cx="4175125" cy="2028825"/>
          </a:xfrm>
          <a:prstGeom prst="rect">
            <a:avLst/>
          </a:prstGeom>
          <a:noFill/>
          <a:ln w="9525">
            <a:noFill/>
          </a:ln>
        </p:spPr>
        <p:txBody>
          <a:bodyPr wrap="square" anchor="t">
            <a:spAutoFit/>
          </a:bodyPr>
          <a:p>
            <a:pPr>
              <a:lnSpc>
                <a:spcPct val="150000"/>
              </a:lnSpc>
            </a:pPr>
            <a:r>
              <a:rPr lang="en-US" altLang="zh-CN" sz="1200" dirty="0">
                <a:solidFill>
                  <a:srgbClr val="595959"/>
                </a:solidFill>
                <a:latin typeface="微软雅黑" panose="020B0503020204020204" pitchFamily="34" charset="-122"/>
                <a:ea typeface="微软雅黑" panose="020B0503020204020204" pitchFamily="34" charset="-122"/>
              </a:rPr>
              <a:t>2018广东水展为期三天，展会</a:t>
            </a:r>
            <a:r>
              <a:rPr lang="en-US" altLang="zh-CN" sz="1200" b="1" dirty="0">
                <a:solidFill>
                  <a:srgbClr val="595959"/>
                </a:solidFill>
                <a:latin typeface="微软雅黑" panose="020B0503020204020204" pitchFamily="34" charset="-122"/>
                <a:ea typeface="微软雅黑" panose="020B0503020204020204" pitchFamily="34" charset="-122"/>
              </a:rPr>
              <a:t>面积达50,000平方米</a:t>
            </a:r>
            <a:r>
              <a:rPr lang="en-US" altLang="zh-CN" sz="1200" dirty="0">
                <a:solidFill>
                  <a:srgbClr val="595959"/>
                </a:solidFill>
                <a:latin typeface="微软雅黑" panose="020B0503020204020204" pitchFamily="34" charset="-122"/>
                <a:ea typeface="微软雅黑" panose="020B0503020204020204" pitchFamily="34" charset="-122"/>
              </a:rPr>
              <a:t>，</a:t>
            </a:r>
            <a:r>
              <a:rPr lang="en-US" altLang="zh-CN" sz="1200" b="1" dirty="0">
                <a:solidFill>
                  <a:srgbClr val="595959"/>
                </a:solidFill>
                <a:latin typeface="微软雅黑" panose="020B0503020204020204" pitchFamily="34" charset="-122"/>
                <a:ea typeface="微软雅黑" panose="020B0503020204020204" pitchFamily="34" charset="-122"/>
              </a:rPr>
              <a:t>参展商1000多家企业</a:t>
            </a:r>
            <a:r>
              <a:rPr lang="en-US" altLang="zh-CN" sz="1200" dirty="0">
                <a:solidFill>
                  <a:srgbClr val="595959"/>
                </a:solidFill>
                <a:latin typeface="微软雅黑" panose="020B0503020204020204" pitchFamily="34" charset="-122"/>
                <a:ea typeface="微软雅黑" panose="020B0503020204020204" pitchFamily="34" charset="-122"/>
              </a:rPr>
              <a:t>，共接待来自海内外的</a:t>
            </a:r>
            <a:r>
              <a:rPr lang="en-US" altLang="zh-CN" sz="1200" b="1" dirty="0">
                <a:solidFill>
                  <a:srgbClr val="595959"/>
                </a:solidFill>
                <a:latin typeface="微软雅黑" panose="020B0503020204020204" pitchFamily="34" charset="-122"/>
                <a:ea typeface="微软雅黑" panose="020B0503020204020204" pitchFamily="34" charset="-122"/>
              </a:rPr>
              <a:t>专业观众45000余人</a:t>
            </a:r>
            <a:r>
              <a:rPr lang="en-US" altLang="zh-CN" sz="1200" dirty="0">
                <a:solidFill>
                  <a:srgbClr val="595959"/>
                </a:solidFill>
                <a:latin typeface="微软雅黑" panose="020B0503020204020204" pitchFamily="34" charset="-122"/>
                <a:ea typeface="微软雅黑" panose="020B0503020204020204" pitchFamily="34" charset="-122"/>
              </a:rPr>
              <a:t>，其中行业协会组团参观人数及VIP嘉宾参观团更是超过5000人，水利部珠江水利委员会、广东省水利厅、广东省水利水电行业协会、广东省城市垃圾处理行业协会、广东省造纸行业协会、广州市医药行业协会等行业协会专门组团前来观展。</a:t>
            </a:r>
            <a:endParaRPr lang="en-US" altLang="zh-CN" sz="1200" dirty="0">
              <a:solidFill>
                <a:srgbClr val="595959"/>
              </a:solidFill>
              <a:latin typeface="微软雅黑" panose="020B0503020204020204" pitchFamily="34" charset="-122"/>
              <a:ea typeface="微软雅黑" panose="020B0503020204020204" pitchFamily="34" charset="-122"/>
            </a:endParaRPr>
          </a:p>
        </p:txBody>
      </p:sp>
      <p:sp>
        <p:nvSpPr>
          <p:cNvPr id="45060" name="矩形 7"/>
          <p:cNvSpPr/>
          <p:nvPr/>
        </p:nvSpPr>
        <p:spPr>
          <a:xfrm>
            <a:off x="3983038" y="4157663"/>
            <a:ext cx="1714500" cy="1131888"/>
          </a:xfrm>
          <a:prstGeom prst="rect">
            <a:avLst/>
          </a:prstGeom>
          <a:noFill/>
          <a:ln w="9525">
            <a:noFill/>
          </a:ln>
        </p:spPr>
        <p:txBody>
          <a:bodyPr anchor="t">
            <a:spAutoFit/>
          </a:bodyPr>
          <a:p>
            <a:pPr fontAlgn="base">
              <a:lnSpc>
                <a:spcPct val="150000"/>
              </a:lnSpc>
            </a:pPr>
            <a:r>
              <a:rPr lang="zh-CN" altLang="en-US" sz="1125" b="1" strike="noStrike" noProof="1" dirty="0">
                <a:solidFill>
                  <a:srgbClr val="595959"/>
                </a:solidFill>
                <a:latin typeface="微软雅黑" panose="020B0503020204020204" pitchFamily="34" charset="-122"/>
                <a:ea typeface="微软雅黑" panose="020B0503020204020204" pitchFamily="34" charset="-122"/>
                <a:cs typeface="+mn-cs"/>
              </a:rPr>
              <a:t>展会规模</a:t>
            </a:r>
            <a:endParaRPr lang="en-US" altLang="zh-CN" sz="1125" b="1" strike="noStrike" noProof="1" dirty="0">
              <a:solidFill>
                <a:srgbClr val="595959"/>
              </a:solidFill>
              <a:latin typeface="微软雅黑" panose="020B0503020204020204" pitchFamily="34" charset="-122"/>
              <a:ea typeface="微软雅黑" panose="020B0503020204020204" pitchFamily="34" charset="-122"/>
            </a:endParaRPr>
          </a:p>
          <a:p>
            <a:pPr fontAlgn="base">
              <a:lnSpc>
                <a:spcPct val="150000"/>
              </a:lnSpc>
            </a:pP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展会规模：</a:t>
            </a:r>
            <a:r>
              <a:rPr lang="en-US" altLang="zh-CN" sz="1125" strike="noStrike" noProof="1" dirty="0">
                <a:solidFill>
                  <a:srgbClr val="595959"/>
                </a:solidFill>
                <a:latin typeface="微软雅黑" panose="020B0503020204020204" pitchFamily="34" charset="-122"/>
                <a:ea typeface="微软雅黑" panose="020B0503020204020204" pitchFamily="34" charset="-122"/>
                <a:cs typeface="+mn-cs"/>
              </a:rPr>
              <a:t>50,000</a:t>
            </a: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a:t>
            </a:r>
            <a:endParaRPr lang="zh-CN" altLang="zh-CN" sz="1125" strike="noStrike" noProof="1" dirty="0">
              <a:solidFill>
                <a:srgbClr val="595959"/>
              </a:solidFill>
              <a:latin typeface="微软雅黑" panose="020B0503020204020204" pitchFamily="34" charset="-122"/>
              <a:ea typeface="微软雅黑" panose="020B0503020204020204" pitchFamily="34" charset="-122"/>
            </a:endParaRPr>
          </a:p>
          <a:p>
            <a:pPr fontAlgn="base">
              <a:lnSpc>
                <a:spcPct val="150000"/>
              </a:lnSpc>
            </a:pP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参展企业：</a:t>
            </a:r>
            <a:r>
              <a:rPr lang="en-US" altLang="zh-CN" sz="1125" strike="noStrike" noProof="1" dirty="0">
                <a:solidFill>
                  <a:srgbClr val="595959"/>
                </a:solidFill>
                <a:latin typeface="微软雅黑" panose="020B0503020204020204" pitchFamily="34" charset="-122"/>
                <a:ea typeface="微软雅黑" panose="020B0503020204020204" pitchFamily="34" charset="-122"/>
                <a:cs typeface="+mn-cs"/>
              </a:rPr>
              <a:t>1,000+</a:t>
            </a:r>
            <a:endParaRPr lang="zh-CN" altLang="zh-CN" sz="1125" strike="noStrike" noProof="1" dirty="0">
              <a:solidFill>
                <a:srgbClr val="595959"/>
              </a:solidFill>
              <a:latin typeface="微软雅黑" panose="020B0503020204020204" pitchFamily="34" charset="-122"/>
              <a:ea typeface="微软雅黑" panose="020B0503020204020204" pitchFamily="34" charset="-122"/>
            </a:endParaRPr>
          </a:p>
          <a:p>
            <a:pPr fontAlgn="base">
              <a:lnSpc>
                <a:spcPct val="150000"/>
              </a:lnSpc>
            </a:pPr>
            <a:r>
              <a:rPr lang="zh-CN" altLang="zh-CN" sz="1125" strike="noStrike" noProof="1" dirty="0">
                <a:solidFill>
                  <a:srgbClr val="595959"/>
                </a:solidFill>
                <a:latin typeface="微软雅黑" panose="020B0503020204020204" pitchFamily="34" charset="-122"/>
                <a:ea typeface="微软雅黑" panose="020B0503020204020204" pitchFamily="34" charset="-122"/>
                <a:cs typeface="+mn-cs"/>
              </a:rPr>
              <a:t>专业买家：</a:t>
            </a:r>
            <a:r>
              <a:rPr lang="en-US" altLang="zh-CN" sz="1125" strike="noStrike" noProof="1" dirty="0">
                <a:solidFill>
                  <a:srgbClr val="595959"/>
                </a:solidFill>
                <a:latin typeface="微软雅黑" panose="020B0503020204020204" pitchFamily="34" charset="-122"/>
                <a:ea typeface="微软雅黑" panose="020B0503020204020204" pitchFamily="34" charset="-122"/>
                <a:cs typeface="+mn-cs"/>
              </a:rPr>
              <a:t>45,000+</a:t>
            </a:r>
            <a:endParaRPr lang="zh-CN" altLang="en-US" sz="2400" strike="noStrike" noProof="1" dirty="0">
              <a:solidFill>
                <a:srgbClr val="595959"/>
              </a:solidFill>
              <a:latin typeface="Arial" panose="020B0604020202020204" pitchFamily="34" charset="0"/>
              <a:ea typeface="宋体" panose="02010600030101010101" pitchFamily="2" charset="-122"/>
            </a:endParaRPr>
          </a:p>
        </p:txBody>
      </p:sp>
      <p:sp>
        <p:nvSpPr>
          <p:cNvPr id="101381" name="TextBox 4"/>
          <p:cNvSpPr txBox="1"/>
          <p:nvPr/>
        </p:nvSpPr>
        <p:spPr>
          <a:xfrm>
            <a:off x="1439863" y="1293813"/>
            <a:ext cx="7334250" cy="381000"/>
          </a:xfrm>
          <a:prstGeom prst="rect">
            <a:avLst/>
          </a:prstGeom>
          <a:noFill/>
          <a:ln w="9525">
            <a:noFill/>
          </a:ln>
        </p:spPr>
        <p:txBody>
          <a:bodyPr wrap="square" anchor="t">
            <a:spAutoFit/>
          </a:bodyPr>
          <a:p>
            <a:pPr>
              <a:lnSpc>
                <a:spcPct val="90000"/>
              </a:lnSpc>
            </a:pPr>
            <a:r>
              <a:rPr lang="zh-CN" altLang="en-US" sz="2100" b="1" dirty="0">
                <a:solidFill>
                  <a:srgbClr val="00AAC9"/>
                </a:solidFill>
                <a:latin typeface="微软雅黑" panose="020B0503020204020204" pitchFamily="34" charset="-122"/>
                <a:ea typeface="微软雅黑" panose="020B0503020204020204" pitchFamily="34" charset="-122"/>
              </a:rPr>
              <a:t>会议与展览 </a:t>
            </a:r>
            <a:r>
              <a:rPr lang="en-US" altLang="zh-CN" sz="1500" b="1" dirty="0">
                <a:solidFill>
                  <a:srgbClr val="00AAC9"/>
                </a:solidFill>
                <a:latin typeface="微软雅黑" panose="020B0503020204020204" pitchFamily="34" charset="-122"/>
                <a:ea typeface="微软雅黑" panose="020B0503020204020204" pitchFamily="34" charset="-122"/>
              </a:rPr>
              <a:t>|  2018GDWater </a:t>
            </a:r>
            <a:r>
              <a:rPr lang="zh-CN" altLang="en-US" sz="1500" b="1" dirty="0">
                <a:solidFill>
                  <a:srgbClr val="00AAC9"/>
                </a:solidFill>
                <a:latin typeface="微软雅黑" panose="020B0503020204020204" pitchFamily="34" charset="-122"/>
                <a:ea typeface="微软雅黑" panose="020B0503020204020204" pitchFamily="34" charset="-122"/>
              </a:rPr>
              <a:t>广东水展</a:t>
            </a:r>
            <a:endParaRPr lang="zh-CN" altLang="en-US" sz="1500" b="1" dirty="0">
              <a:solidFill>
                <a:srgbClr val="00AAC9"/>
              </a:solidFill>
              <a:latin typeface="微软雅黑" panose="020B0503020204020204" pitchFamily="34" charset="-122"/>
              <a:ea typeface="微软雅黑" panose="020B0503020204020204" pitchFamily="34" charset="-122"/>
            </a:endParaRPr>
          </a:p>
        </p:txBody>
      </p:sp>
      <p:pic>
        <p:nvPicPr>
          <p:cNvPr id="101382" name="图片 20" descr="500114579"/>
          <p:cNvPicPr>
            <a:picLocks noChangeAspect="1"/>
          </p:cNvPicPr>
          <p:nvPr/>
        </p:nvPicPr>
        <p:blipFill>
          <a:blip r:embed="rId2"/>
          <a:srcRect l="77638" t="27" r="15804" b="2200"/>
          <a:stretch>
            <a:fillRect/>
          </a:stretch>
        </p:blipFill>
        <p:spPr>
          <a:xfrm>
            <a:off x="8701088" y="858838"/>
            <a:ext cx="495300" cy="5140325"/>
          </a:xfrm>
          <a:prstGeom prst="rect">
            <a:avLst/>
          </a:prstGeom>
          <a:noFill/>
          <a:ln w="9525">
            <a:noFill/>
          </a:ln>
        </p:spPr>
      </p:pic>
      <p:pic>
        <p:nvPicPr>
          <p:cNvPr id="101383" name="图片 8" descr="500114579"/>
          <p:cNvPicPr>
            <a:picLocks noChangeAspect="1"/>
          </p:cNvPicPr>
          <p:nvPr/>
        </p:nvPicPr>
        <p:blipFill>
          <a:blip r:embed="rId2"/>
          <a:srcRect l="9821" t="1431" r="73982" b="797"/>
          <a:stretch>
            <a:fillRect/>
          </a:stretch>
        </p:blipFill>
        <p:spPr>
          <a:xfrm>
            <a:off x="74613" y="858838"/>
            <a:ext cx="1223962" cy="5140325"/>
          </a:xfrm>
          <a:prstGeom prst="rect">
            <a:avLst/>
          </a:prstGeom>
          <a:noFill/>
          <a:ln w="9525">
            <a:noFill/>
          </a:ln>
        </p:spPr>
      </p:pic>
      <p:pic>
        <p:nvPicPr>
          <p:cNvPr id="101384" name="图片 1073743877" descr="C:\Users\marvi.EXPOCHC\AppData\Roaming\Tencent\Users\2355261210\QQEIM\WinTemp\RichOle\0$K(E06C41`5N9KTED4E(VY.png"/>
          <p:cNvPicPr>
            <a:picLocks noChangeAspect="1"/>
          </p:cNvPicPr>
          <p:nvPr/>
        </p:nvPicPr>
        <p:blipFill>
          <a:blip r:embed="rId3" r:link="rId4"/>
          <a:stretch>
            <a:fillRect/>
          </a:stretch>
        </p:blipFill>
        <p:spPr>
          <a:xfrm>
            <a:off x="6846888" y="4049713"/>
            <a:ext cx="1460500" cy="1416050"/>
          </a:xfrm>
          <a:prstGeom prst="rect">
            <a:avLst/>
          </a:prstGeom>
          <a:noFill/>
          <a:ln w="9525">
            <a:noFill/>
          </a:ln>
        </p:spPr>
      </p:pic>
    </p:spTree>
  </p:cSld>
  <p:clrMapOvr>
    <a:masterClrMapping/>
  </p:clrMapOvr>
  <p:transition>
    <p:newsfla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4216400" y="1633538"/>
            <a:ext cx="4354513" cy="4400550"/>
          </a:xfrm>
          <a:prstGeom prst="rect">
            <a:avLst/>
          </a:prstGeom>
        </p:spPr>
        <p:txBody>
          <a:bodyPr wrap="square">
            <a:spAutoFit/>
          </a:bodyPr>
          <a:lstStyle/>
          <a:p>
            <a:pPr fontAlgn="base">
              <a:lnSpc>
                <a:spcPct val="150000"/>
              </a:lnSpc>
              <a:spcAft>
                <a:spcPts val="1200"/>
              </a:spcAft>
            </a:pPr>
            <a:r>
              <a:rPr sz="2400" b="1" strike="noStrike" noProof="1" dirty="0" smtClean="0">
                <a:solidFill>
                  <a:srgbClr val="00AAC9"/>
                </a:solidFill>
                <a:latin typeface="微软雅黑" panose="020B0503020204020204" pitchFamily="34" charset="-122"/>
                <a:ea typeface="微软雅黑" panose="020B0503020204020204" pitchFamily="34" charset="-122"/>
                <a:cs typeface="微软雅黑" panose="020B0503020204020204" pitchFamily="34" charset="-122"/>
              </a:rPr>
              <a:t>水处理行业龙头企业集中亮相</a:t>
            </a:r>
            <a:endParaRPr sz="2400" b="1" strike="noStrike" noProof="1" dirty="0" smtClean="0">
              <a:solidFill>
                <a:schemeClr val="accent6">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作为“华南第一大水展”，2018广东水展一直吸引着国内外高新技术企业带来最新技术和产品进行展示。本届展会包括</a:t>
            </a:r>
            <a:r>
              <a:rPr lang="en-US" altLang="zh-CN" sz="1200" b="1"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膜、污水、末端净水、泵管阀、环境监测、固废等几大类</a:t>
            </a: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，汇集了膜技术与设备、水处理药剂、污废水处理技术与设备、流体自动化与设备、终端净水技术与设备、环境监测技术与设备等环保领域的行业翘楚共同展示。</a:t>
            </a:r>
            <a:endPar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endPar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展出内容涉及水处理产业链的各个环节，为业内买家卖家提供新技术、新产品的线下展示平台，推动各方交流互动，促进了华南地区水处理行业的商贸往来和产业发展。参展的知名企业包括</a:t>
            </a:r>
            <a:r>
              <a:rPr lang="en-US" altLang="zh-CN" sz="1200" b="1"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康泰、无锡工源、鹏凯、景津、美国海德能、LG化学、中环膜、津膜科技、博天环境、天创、海拓、碧沃丰、金正、沃图、创维、伊美特、碧丽等水处理行业领军企业。</a:t>
            </a:r>
            <a:endParaRPr lang="en-US" altLang="zh-CN" sz="1200" b="1"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Picture 6" descr="G:\2019广东水展\2018广东水展-照片选集\新建文件夹\美宝.jpg美宝"/>
          <p:cNvPicPr>
            <a:picLocks noChangeAspect="1" noChangeArrowheads="1"/>
          </p:cNvPicPr>
          <p:nvPr/>
        </p:nvPicPr>
        <p:blipFill>
          <a:blip r:embed="rId1"/>
          <a:srcRect/>
          <a:stretch>
            <a:fillRect/>
          </a:stretch>
        </p:blipFill>
        <p:spPr bwMode="auto">
          <a:xfrm>
            <a:off x="1547813" y="1190625"/>
            <a:ext cx="2381250" cy="1306513"/>
          </a:xfrm>
          <a:prstGeom prst="rect">
            <a:avLst/>
          </a:prstGeom>
          <a:ln>
            <a:noFill/>
          </a:ln>
          <a:effectLst>
            <a:outerShdw blurRad="292100" dist="139700" dir="2700000" algn="tl" rotWithShape="0">
              <a:srgbClr val="333333">
                <a:alpha val="65000"/>
              </a:srgbClr>
            </a:outerShdw>
          </a:effectLst>
        </p:spPr>
      </p:pic>
      <p:pic>
        <p:nvPicPr>
          <p:cNvPr id="5" name="Picture 2" descr="G:\2019广东水展\2018广东水展-照片选集\新建文件夹\鹏凯.jpg鹏凯"/>
          <p:cNvPicPr>
            <a:picLocks noChangeAspect="1" noChangeArrowheads="1"/>
          </p:cNvPicPr>
          <p:nvPr/>
        </p:nvPicPr>
        <p:blipFill>
          <a:blip r:embed="rId2"/>
          <a:srcRect/>
          <a:stretch>
            <a:fillRect/>
          </a:stretch>
        </p:blipFill>
        <p:spPr bwMode="auto">
          <a:xfrm>
            <a:off x="1549400" y="2790825"/>
            <a:ext cx="2379663" cy="1338263"/>
          </a:xfrm>
          <a:prstGeom prst="rect">
            <a:avLst/>
          </a:prstGeom>
          <a:ln>
            <a:noFill/>
          </a:ln>
          <a:effectLst>
            <a:outerShdw blurRad="292100" dist="139700" dir="2700000" algn="tl" rotWithShape="0">
              <a:srgbClr val="333333">
                <a:alpha val="65000"/>
              </a:srgbClr>
            </a:outerShdw>
          </a:effectLst>
        </p:spPr>
      </p:pic>
      <p:sp>
        <p:nvSpPr>
          <p:cNvPr id="102404" name="TextBox 4"/>
          <p:cNvSpPr txBox="1"/>
          <p:nvPr/>
        </p:nvSpPr>
        <p:spPr>
          <a:xfrm>
            <a:off x="1439863" y="1023938"/>
            <a:ext cx="7034212" cy="298450"/>
          </a:xfrm>
          <a:prstGeom prst="rect">
            <a:avLst/>
          </a:prstGeom>
          <a:noFill/>
          <a:ln w="9525">
            <a:noFill/>
          </a:ln>
        </p:spPr>
        <p:txBody>
          <a:bodyPr wrap="square" anchor="t">
            <a:spAutoFit/>
          </a:bodyPr>
          <a:p>
            <a:pPr algn="r">
              <a:lnSpc>
                <a:spcPct val="90000"/>
              </a:lnSpc>
            </a:pPr>
            <a:r>
              <a:rPr lang="en-US" altLang="zh-CN" sz="1500" b="1" u="sng" dirty="0">
                <a:solidFill>
                  <a:srgbClr val="00AAC9"/>
                </a:solidFill>
                <a:latin typeface="微软雅黑" panose="020B0503020204020204" pitchFamily="34" charset="-122"/>
                <a:ea typeface="微软雅黑" panose="020B0503020204020204" pitchFamily="34" charset="-122"/>
              </a:rPr>
              <a:t>2018GDWater </a:t>
            </a:r>
            <a:r>
              <a:rPr lang="zh-CN" altLang="en-US" sz="1500" b="1" u="sng" dirty="0">
                <a:solidFill>
                  <a:srgbClr val="00AAC9"/>
                </a:solidFill>
                <a:latin typeface="微软雅黑" panose="020B0503020204020204" pitchFamily="34" charset="-122"/>
                <a:ea typeface="微软雅黑" panose="020B0503020204020204" pitchFamily="34" charset="-122"/>
              </a:rPr>
              <a:t>广东水展</a:t>
            </a:r>
            <a:endParaRPr lang="zh-CN" altLang="en-US" sz="1500" b="1" u="sng" dirty="0">
              <a:solidFill>
                <a:srgbClr val="00AAC9"/>
              </a:solidFill>
              <a:latin typeface="微软雅黑" panose="020B0503020204020204" pitchFamily="34" charset="-122"/>
              <a:ea typeface="微软雅黑" panose="020B0503020204020204" pitchFamily="34" charset="-122"/>
            </a:endParaRPr>
          </a:p>
        </p:txBody>
      </p:sp>
      <p:pic>
        <p:nvPicPr>
          <p:cNvPr id="102405" name="图片 20" descr="500114579"/>
          <p:cNvPicPr>
            <a:picLocks noChangeAspect="1"/>
          </p:cNvPicPr>
          <p:nvPr/>
        </p:nvPicPr>
        <p:blipFill>
          <a:blip r:embed="rId3"/>
          <a:srcRect l="77638" t="27" r="15804" b="2200"/>
          <a:stretch>
            <a:fillRect/>
          </a:stretch>
        </p:blipFill>
        <p:spPr>
          <a:xfrm>
            <a:off x="8701088" y="858838"/>
            <a:ext cx="495300" cy="5140325"/>
          </a:xfrm>
          <a:prstGeom prst="rect">
            <a:avLst/>
          </a:prstGeom>
          <a:noFill/>
          <a:ln w="9525">
            <a:noFill/>
          </a:ln>
        </p:spPr>
      </p:pic>
      <p:pic>
        <p:nvPicPr>
          <p:cNvPr id="102406" name="图片 8" descr="500114579"/>
          <p:cNvPicPr>
            <a:picLocks noChangeAspect="1"/>
          </p:cNvPicPr>
          <p:nvPr/>
        </p:nvPicPr>
        <p:blipFill>
          <a:blip r:embed="rId3"/>
          <a:srcRect l="9821" t="1431" r="73982" b="797"/>
          <a:stretch>
            <a:fillRect/>
          </a:stretch>
        </p:blipFill>
        <p:spPr>
          <a:xfrm>
            <a:off x="74613" y="858838"/>
            <a:ext cx="1223962" cy="5140325"/>
          </a:xfrm>
          <a:prstGeom prst="rect">
            <a:avLst/>
          </a:prstGeom>
          <a:noFill/>
          <a:ln w="9525">
            <a:noFill/>
          </a:ln>
        </p:spPr>
      </p:pic>
      <p:pic>
        <p:nvPicPr>
          <p:cNvPr id="11" name="Picture 2" descr="G:\2019广东水展\2018广东水展-照片选集\新建文件夹\康泰.jpg康泰"/>
          <p:cNvPicPr>
            <a:picLocks noChangeAspect="1" noChangeArrowheads="1"/>
          </p:cNvPicPr>
          <p:nvPr/>
        </p:nvPicPr>
        <p:blipFill>
          <a:blip r:embed="rId4"/>
          <a:srcRect/>
          <a:stretch>
            <a:fillRect/>
          </a:stretch>
        </p:blipFill>
        <p:spPr bwMode="auto">
          <a:xfrm>
            <a:off x="1549400" y="4422775"/>
            <a:ext cx="2379663" cy="13382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4216400" y="1633538"/>
            <a:ext cx="4354513" cy="4400550"/>
          </a:xfrm>
          <a:prstGeom prst="rect">
            <a:avLst/>
          </a:prstGeom>
        </p:spPr>
        <p:txBody>
          <a:bodyPr wrap="square">
            <a:spAutoFit/>
          </a:bodyPr>
          <a:lstStyle/>
          <a:p>
            <a:pPr fontAlgn="base">
              <a:lnSpc>
                <a:spcPct val="150000"/>
              </a:lnSpc>
              <a:spcAft>
                <a:spcPts val="1200"/>
              </a:spcAft>
            </a:pPr>
            <a:r>
              <a:rPr sz="2400" b="1" strike="noStrike" noProof="1" dirty="0" smtClean="0">
                <a:solidFill>
                  <a:srgbClr val="00AAC9"/>
                </a:solidFill>
                <a:latin typeface="微软雅黑" panose="020B0503020204020204" pitchFamily="34" charset="-122"/>
                <a:ea typeface="微软雅黑" panose="020B0503020204020204" pitchFamily="34" charset="-122"/>
                <a:cs typeface="微软雅黑" panose="020B0503020204020204" pitchFamily="34" charset="-122"/>
              </a:rPr>
              <a:t>高端配套会议为水展增色</a:t>
            </a:r>
            <a:endParaRPr sz="2400" b="1" strike="noStrike" noProof="1" dirty="0" smtClean="0">
              <a:solidFill>
                <a:srgbClr val="00AAC9"/>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作为华南区域水处理行业中规模最大、格调最高的标杆性展会，2018广东水展吸引了众多专业观众因为其展品紧跟市场发展趋势，拥有最先进的相关专业技术和最全的水处理解决方案，是一个“</a:t>
            </a:r>
            <a:r>
              <a:rPr lang="en-US" altLang="zh-CN" sz="1200" b="1"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优质、高效、高端的水处理商贸平台</a:t>
            </a: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endPar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每年的广东水展同期，组委会也会准备一系列</a:t>
            </a:r>
            <a:r>
              <a:rPr lang="en-US" altLang="zh-CN" sz="1200" b="1"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高端配套会议回馈观众</a:t>
            </a: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。今年，组委会就组织了</a:t>
            </a:r>
            <a:endPar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u="sng"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2018华南工业节水与水处理技术大会</a:t>
            </a:r>
            <a:endParaRPr lang="en-US" altLang="zh-CN" sz="1200" u="sng"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u="sng"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2018华南水生态保护与水环境治理大会</a:t>
            </a:r>
            <a:endParaRPr lang="en-US" altLang="zh-CN" sz="1200" u="sng"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u="sng"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中国净水行业绿色发展论坛</a:t>
            </a:r>
            <a:endParaRPr lang="en-US" altLang="zh-CN" sz="1200" u="sng"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u="sng"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第二届全国膜工程工艺设计研讨会</a:t>
            </a:r>
            <a:endPar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just" fontAlgn="base">
              <a:lnSpc>
                <a:spcPct val="150000"/>
              </a:lnSpc>
              <a:buFont typeface="Wingdings" panose="05000000000000000000" pitchFamily="2" charset="2"/>
            </a:pP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等主题会议，共计</a:t>
            </a:r>
            <a:r>
              <a:rPr lang="en-US" altLang="zh-CN" sz="1200" b="1"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100余名专家学者前来演讲</a:t>
            </a:r>
            <a:r>
              <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，分享行业趋势，交流技术难题，为2018广东水展增色不少。</a:t>
            </a:r>
            <a:endParaRPr lang="en-US" altLang="zh-CN" sz="1200" strike="noStrike" noProof="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3426" name="TextBox 4"/>
          <p:cNvSpPr txBox="1"/>
          <p:nvPr/>
        </p:nvSpPr>
        <p:spPr>
          <a:xfrm>
            <a:off x="1439863" y="1023938"/>
            <a:ext cx="7034212" cy="298450"/>
          </a:xfrm>
          <a:prstGeom prst="rect">
            <a:avLst/>
          </a:prstGeom>
          <a:noFill/>
          <a:ln w="9525">
            <a:noFill/>
          </a:ln>
        </p:spPr>
        <p:txBody>
          <a:bodyPr wrap="square" anchor="t">
            <a:spAutoFit/>
          </a:bodyPr>
          <a:p>
            <a:pPr algn="r">
              <a:lnSpc>
                <a:spcPct val="90000"/>
              </a:lnSpc>
            </a:pPr>
            <a:r>
              <a:rPr lang="en-US" altLang="zh-CN" sz="1500" b="1" u="sng" dirty="0">
                <a:solidFill>
                  <a:srgbClr val="00AAC9"/>
                </a:solidFill>
                <a:latin typeface="微软雅黑" panose="020B0503020204020204" pitchFamily="34" charset="-122"/>
                <a:ea typeface="微软雅黑" panose="020B0503020204020204" pitchFamily="34" charset="-122"/>
              </a:rPr>
              <a:t>2018GDWater </a:t>
            </a:r>
            <a:r>
              <a:rPr lang="zh-CN" altLang="en-US" sz="1500" b="1" u="sng" dirty="0">
                <a:solidFill>
                  <a:srgbClr val="00AAC9"/>
                </a:solidFill>
                <a:latin typeface="微软雅黑" panose="020B0503020204020204" pitchFamily="34" charset="-122"/>
                <a:ea typeface="微软雅黑" panose="020B0503020204020204" pitchFamily="34" charset="-122"/>
              </a:rPr>
              <a:t>广东水展</a:t>
            </a:r>
            <a:endParaRPr lang="zh-CN" altLang="en-US" sz="1500" b="1" u="sng" dirty="0">
              <a:solidFill>
                <a:srgbClr val="00AAC9"/>
              </a:solidFill>
              <a:latin typeface="微软雅黑" panose="020B0503020204020204" pitchFamily="34" charset="-122"/>
              <a:ea typeface="微软雅黑" panose="020B0503020204020204" pitchFamily="34" charset="-122"/>
            </a:endParaRPr>
          </a:p>
        </p:txBody>
      </p:sp>
      <p:pic>
        <p:nvPicPr>
          <p:cNvPr id="103427" name="图片 20" descr="500114579"/>
          <p:cNvPicPr>
            <a:picLocks noChangeAspect="1"/>
          </p:cNvPicPr>
          <p:nvPr/>
        </p:nvPicPr>
        <p:blipFill>
          <a:blip r:embed="rId1"/>
          <a:srcRect l="77638" t="27" r="15804" b="2200"/>
          <a:stretch>
            <a:fillRect/>
          </a:stretch>
        </p:blipFill>
        <p:spPr>
          <a:xfrm>
            <a:off x="8701088" y="858838"/>
            <a:ext cx="495300" cy="5140325"/>
          </a:xfrm>
          <a:prstGeom prst="rect">
            <a:avLst/>
          </a:prstGeom>
          <a:noFill/>
          <a:ln w="9525">
            <a:noFill/>
          </a:ln>
        </p:spPr>
      </p:pic>
      <p:pic>
        <p:nvPicPr>
          <p:cNvPr id="103428" name="图片 8" descr="500114579"/>
          <p:cNvPicPr>
            <a:picLocks noChangeAspect="1"/>
          </p:cNvPicPr>
          <p:nvPr/>
        </p:nvPicPr>
        <p:blipFill>
          <a:blip r:embed="rId1"/>
          <a:srcRect l="9821" t="1431" r="73982" b="797"/>
          <a:stretch>
            <a:fillRect/>
          </a:stretch>
        </p:blipFill>
        <p:spPr>
          <a:xfrm>
            <a:off x="74613" y="858838"/>
            <a:ext cx="1223962" cy="5140325"/>
          </a:xfrm>
          <a:prstGeom prst="rect">
            <a:avLst/>
          </a:prstGeom>
          <a:noFill/>
          <a:ln w="9525">
            <a:noFill/>
          </a:ln>
        </p:spPr>
      </p:pic>
      <p:grpSp>
        <p:nvGrpSpPr>
          <p:cNvPr id="103429" name="组合 2"/>
          <p:cNvGrpSpPr/>
          <p:nvPr/>
        </p:nvGrpSpPr>
        <p:grpSpPr>
          <a:xfrm>
            <a:off x="1619250" y="1190625"/>
            <a:ext cx="2230438" cy="4570413"/>
            <a:chOff x="3923" y="700"/>
            <a:chExt cx="3748" cy="9597"/>
          </a:xfrm>
        </p:grpSpPr>
        <p:pic>
          <p:nvPicPr>
            <p:cNvPr id="4" name="Picture 6" descr="C:\Users\cda\Desktop\111.jpg111"/>
            <p:cNvPicPr>
              <a:picLocks noChangeAspect="1" noChangeArrowheads="1"/>
            </p:cNvPicPr>
            <p:nvPr/>
          </p:nvPicPr>
          <p:blipFill>
            <a:blip r:embed="rId2"/>
            <a:srcRect/>
            <a:stretch>
              <a:fillRect/>
            </a:stretch>
          </p:blipFill>
          <p:spPr bwMode="auto">
            <a:xfrm>
              <a:off x="3923" y="700"/>
              <a:ext cx="3748" cy="2742"/>
            </a:xfrm>
            <a:prstGeom prst="rect">
              <a:avLst/>
            </a:prstGeom>
            <a:ln>
              <a:noFill/>
            </a:ln>
            <a:effectLst>
              <a:outerShdw blurRad="292100" dist="139700" dir="2700000" algn="tl" rotWithShape="0">
                <a:srgbClr val="333333">
                  <a:alpha val="65000"/>
                </a:srgbClr>
              </a:outerShdw>
            </a:effectLst>
          </p:spPr>
        </p:pic>
        <p:pic>
          <p:nvPicPr>
            <p:cNvPr id="5" name="Picture 2" descr="C:\Users\cda\Desktop\222.jpg222"/>
            <p:cNvPicPr>
              <a:picLocks noChangeAspect="1" noChangeArrowheads="1"/>
            </p:cNvPicPr>
            <p:nvPr/>
          </p:nvPicPr>
          <p:blipFill>
            <a:blip r:embed="rId3"/>
            <a:srcRect/>
            <a:stretch>
              <a:fillRect/>
            </a:stretch>
          </p:blipFill>
          <p:spPr bwMode="auto">
            <a:xfrm>
              <a:off x="3922" y="4059"/>
              <a:ext cx="3747" cy="2811"/>
            </a:xfrm>
            <a:prstGeom prst="rect">
              <a:avLst/>
            </a:prstGeom>
            <a:ln>
              <a:noFill/>
            </a:ln>
            <a:effectLst>
              <a:outerShdw blurRad="292100" dist="139700" dir="2700000" algn="tl" rotWithShape="0">
                <a:srgbClr val="333333">
                  <a:alpha val="65000"/>
                </a:srgbClr>
              </a:outerShdw>
            </a:effectLst>
          </p:spPr>
        </p:pic>
        <p:pic>
          <p:nvPicPr>
            <p:cNvPr id="11" name="Picture 2" descr="C:\Users\cda\Desktop\333.jpg333"/>
            <p:cNvPicPr>
              <a:picLocks noChangeAspect="1" noChangeArrowheads="1"/>
            </p:cNvPicPr>
            <p:nvPr/>
          </p:nvPicPr>
          <p:blipFill>
            <a:blip r:embed="rId4"/>
            <a:srcRect/>
            <a:stretch>
              <a:fillRect/>
            </a:stretch>
          </p:blipFill>
          <p:spPr bwMode="auto">
            <a:xfrm>
              <a:off x="3922" y="7487"/>
              <a:ext cx="3747" cy="2811"/>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p:wheel spokes="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矩形 15"/>
          <p:cNvSpPr/>
          <p:nvPr/>
        </p:nvSpPr>
        <p:spPr>
          <a:xfrm>
            <a:off x="1735138" y="3040063"/>
            <a:ext cx="2863850" cy="368300"/>
          </a:xfrm>
          <a:prstGeom prst="rect">
            <a:avLst/>
          </a:prstGeom>
          <a:noFill/>
          <a:ln w="9525">
            <a:noFill/>
          </a:ln>
        </p:spPr>
        <p:txBody>
          <a:bodyPr wrap="square" anchor="t">
            <a:spAutoFit/>
          </a:bodyPr>
          <a:p>
            <a:pPr>
              <a:lnSpc>
                <a:spcPct val="150000"/>
              </a:lnSpc>
            </a:pPr>
            <a:r>
              <a:rPr lang="zh-CN" altLang="en-US" sz="1200" b="1" dirty="0">
                <a:solidFill>
                  <a:srgbClr val="595959"/>
                </a:solidFill>
                <a:latin typeface="微软雅黑" panose="020B0503020204020204" pitchFamily="34" charset="-122"/>
                <a:ea typeface="微软雅黑" panose="020B0503020204020204" pitchFamily="34" charset="-122"/>
              </a:rPr>
              <a:t>大会主题：</a:t>
            </a:r>
            <a:r>
              <a:rPr lang="zh-CN" altLang="en-US" sz="1200" dirty="0">
                <a:solidFill>
                  <a:srgbClr val="595959"/>
                </a:solidFill>
                <a:latin typeface="微软雅黑" panose="020B0503020204020204" pitchFamily="34" charset="-122"/>
                <a:ea typeface="微软雅黑" panose="020B0503020204020204" pitchFamily="34" charset="-122"/>
              </a:rPr>
              <a:t>水</a:t>
            </a:r>
            <a:r>
              <a:rPr lang="en-US" altLang="zh-CN" sz="1200" dirty="0">
                <a:solidFill>
                  <a:srgbClr val="595959"/>
                </a:solidFill>
                <a:latin typeface="微软雅黑" panose="020B0503020204020204" pitchFamily="34" charset="-122"/>
                <a:ea typeface="微软雅黑" panose="020B0503020204020204" pitchFamily="34" charset="-122"/>
              </a:rPr>
              <a:t>——</a:t>
            </a:r>
            <a:r>
              <a:rPr lang="zh-CN" altLang="en-US" sz="1200" dirty="0">
                <a:solidFill>
                  <a:srgbClr val="595959"/>
                </a:solidFill>
                <a:latin typeface="微软雅黑" panose="020B0503020204020204" pitchFamily="34" charset="-122"/>
                <a:ea typeface="微软雅黑" panose="020B0503020204020204" pitchFamily="34" charset="-122"/>
              </a:rPr>
              <a:t>生命之源 发展之基</a:t>
            </a:r>
            <a:endParaRPr lang="en-US" altLang="zh-CN" sz="1200" dirty="0">
              <a:solidFill>
                <a:srgbClr val="595959"/>
              </a:solidFill>
              <a:latin typeface="微软雅黑" panose="020B0503020204020204" pitchFamily="34" charset="-122"/>
              <a:ea typeface="微软雅黑" panose="020B0503020204020204" pitchFamily="34" charset="-122"/>
            </a:endParaRPr>
          </a:p>
        </p:txBody>
      </p:sp>
      <p:sp>
        <p:nvSpPr>
          <p:cNvPr id="104450" name="矩形 16"/>
          <p:cNvSpPr/>
          <p:nvPr/>
        </p:nvSpPr>
        <p:spPr>
          <a:xfrm>
            <a:off x="1709738" y="2022475"/>
            <a:ext cx="6832600" cy="922338"/>
          </a:xfrm>
          <a:prstGeom prst="rect">
            <a:avLst/>
          </a:prstGeom>
          <a:noFill/>
          <a:ln w="9525">
            <a:noFill/>
          </a:ln>
        </p:spPr>
        <p:txBody>
          <a:bodyPr wrap="square" anchor="t">
            <a:spAutoFit/>
          </a:bodyPr>
          <a:p>
            <a:pPr indent="457200" algn="just">
              <a:lnSpc>
                <a:spcPct val="150000"/>
              </a:lnSpc>
            </a:pPr>
            <a:r>
              <a:rPr lang="zh-CN" altLang="zh-CN" sz="1200" dirty="0">
                <a:solidFill>
                  <a:srgbClr val="595959"/>
                </a:solidFill>
                <a:latin typeface="微软雅黑" panose="020B0503020204020204" pitchFamily="34" charset="-122"/>
                <a:ea typeface="微软雅黑" panose="020B0503020204020204" pitchFamily="34" charset="-122"/>
              </a:rPr>
              <a:t>2018年6月26-29日，2018（第十三届）青岛国际水大会在青岛·金沙滩希尔顿酒店隆重召开。大会为期4天，共有</a:t>
            </a:r>
            <a:r>
              <a:rPr lang="zh-CN" altLang="zh-CN" sz="1200" b="1" dirty="0">
                <a:solidFill>
                  <a:srgbClr val="595959"/>
                </a:solidFill>
                <a:latin typeface="微软雅黑" panose="020B0503020204020204" pitchFamily="34" charset="-122"/>
                <a:ea typeface="微软雅黑" panose="020B0503020204020204" pitchFamily="34" charset="-122"/>
              </a:rPr>
              <a:t>6大主题板块，39个会场， 300多个权威报告，1000余家企业，2000多名注册代表，100多个科研院所和高校到场，以及150余个展位</a:t>
            </a:r>
            <a:r>
              <a:rPr lang="zh-CN" altLang="zh-CN" sz="1200" dirty="0">
                <a:solidFill>
                  <a:srgbClr val="595959"/>
                </a:solidFill>
                <a:latin typeface="微软雅黑" panose="020B0503020204020204" pitchFamily="34" charset="-122"/>
                <a:ea typeface="微软雅黑" panose="020B0503020204020204" pitchFamily="34" charset="-122"/>
              </a:rPr>
              <a:t>。</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8" name="矩形 7"/>
          <p:cNvSpPr/>
          <p:nvPr/>
        </p:nvSpPr>
        <p:spPr>
          <a:xfrm>
            <a:off x="1735138" y="3375025"/>
            <a:ext cx="4159250" cy="2306638"/>
          </a:xfrm>
          <a:prstGeom prst="rect">
            <a:avLst/>
          </a:prstGeom>
        </p:spPr>
        <p:txBody>
          <a:bodyPr wrap="square">
            <a:spAutoFit/>
          </a:bodyPr>
          <a:lstStyle/>
          <a:p>
            <a:pPr lvl="0" fontAlgn="base">
              <a:lnSpc>
                <a:spcPct val="150000"/>
              </a:lnSpc>
            </a:pPr>
            <a:r>
              <a:rPr lang="zh-CN" altLang="en-US" sz="1200" b="1"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大会版块：</a:t>
            </a:r>
            <a:endParaRPr lang="en-US" altLang="zh-CN" sz="1200" b="1"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lvl="0" indent="-285750" fontAlgn="base">
              <a:lnSpc>
                <a:spcPct val="150000"/>
              </a:lnSpc>
              <a:buFont typeface="Arial" panose="020B0604020202020204" pitchFamily="34" charset="0"/>
              <a:buChar char="•"/>
            </a:pPr>
            <a:r>
              <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国际脱盐大会</a:t>
            </a:r>
            <a:endPar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lvl="0" indent="-285750" fontAlgn="base">
              <a:lnSpc>
                <a:spcPct val="150000"/>
              </a:lnSpc>
              <a:buFont typeface="Arial" panose="020B0604020202020204" pitchFamily="34" charset="0"/>
              <a:buChar char="•"/>
            </a:pPr>
            <a:r>
              <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全国工业节水治污技术交流</a:t>
            </a:r>
            <a:endPar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lvl="0" indent="-285750" fontAlgn="base">
              <a:lnSpc>
                <a:spcPct val="150000"/>
              </a:lnSpc>
              <a:buFont typeface="Arial" panose="020B0604020202020204" pitchFamily="34" charset="0"/>
              <a:buChar char="•"/>
            </a:pPr>
            <a:r>
              <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中欧水资源技术创新与商务交流</a:t>
            </a:r>
            <a:endPar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lvl="0" indent="-285750" fontAlgn="base">
              <a:lnSpc>
                <a:spcPct val="150000"/>
              </a:lnSpc>
              <a:buFont typeface="Arial" panose="020B0604020202020204" pitchFamily="34" charset="0"/>
              <a:buChar char="•"/>
            </a:pPr>
            <a:r>
              <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水科学与技术</a:t>
            </a:r>
            <a:endPar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lvl="0" indent="-285750" fontAlgn="base">
              <a:lnSpc>
                <a:spcPct val="150000"/>
              </a:lnSpc>
              <a:buFont typeface="Arial" panose="020B0604020202020204" pitchFamily="34" charset="0"/>
              <a:buChar char="•"/>
            </a:pPr>
            <a:r>
              <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水环境治理与水生态建设</a:t>
            </a:r>
            <a:endPar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lvl="0" indent="-285750" fontAlgn="base">
              <a:lnSpc>
                <a:spcPct val="150000"/>
              </a:lnSpc>
              <a:buFont typeface="Arial" panose="020B0604020202020204" pitchFamily="34" charset="0"/>
              <a:buChar char="•"/>
            </a:pPr>
            <a:r>
              <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中国净水行业发展峰会</a:t>
            </a:r>
            <a:endPar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lvl="0" indent="-285750" fontAlgn="base">
              <a:lnSpc>
                <a:spcPct val="150000"/>
              </a:lnSpc>
              <a:buFont typeface="Arial" panose="020B0604020202020204" pitchFamily="34" charset="0"/>
              <a:buChar char="•"/>
            </a:pPr>
            <a:r>
              <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cs typeface="+mn-cs"/>
              </a:rPr>
              <a:t>荣誉盛典</a:t>
            </a:r>
            <a:endParaRPr lang="zh-CN" altLang="en-US" sz="1200" strike="noStrike" noProof="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04452" name="Picture 4"/>
          <p:cNvPicPr>
            <a:picLocks noChangeAspect="1"/>
          </p:cNvPicPr>
          <p:nvPr/>
        </p:nvPicPr>
        <p:blipFill>
          <a:blip r:embed="rId1"/>
          <a:stretch>
            <a:fillRect/>
          </a:stretch>
        </p:blipFill>
        <p:spPr>
          <a:xfrm>
            <a:off x="4843463" y="3360738"/>
            <a:ext cx="3698875" cy="2314575"/>
          </a:xfrm>
          <a:prstGeom prst="rect">
            <a:avLst/>
          </a:prstGeom>
          <a:noFill/>
          <a:ln w="9525">
            <a:noFill/>
          </a:ln>
        </p:spPr>
      </p:pic>
      <p:sp>
        <p:nvSpPr>
          <p:cNvPr id="104453" name="TextBox 4"/>
          <p:cNvSpPr txBox="1"/>
          <p:nvPr/>
        </p:nvSpPr>
        <p:spPr>
          <a:xfrm>
            <a:off x="1439863" y="1293813"/>
            <a:ext cx="7334250" cy="381000"/>
          </a:xfrm>
          <a:prstGeom prst="rect">
            <a:avLst/>
          </a:prstGeom>
          <a:noFill/>
          <a:ln w="9525">
            <a:noFill/>
          </a:ln>
        </p:spPr>
        <p:txBody>
          <a:bodyPr wrap="square" anchor="t">
            <a:spAutoFit/>
          </a:bodyPr>
          <a:p>
            <a:pPr>
              <a:lnSpc>
                <a:spcPct val="90000"/>
              </a:lnSpc>
            </a:pPr>
            <a:r>
              <a:rPr lang="zh-CN" altLang="en-US" sz="2100" b="1" dirty="0">
                <a:solidFill>
                  <a:srgbClr val="00AAC9"/>
                </a:solidFill>
                <a:latin typeface="微软雅黑" panose="020B0503020204020204" pitchFamily="34" charset="-122"/>
                <a:ea typeface="微软雅黑" panose="020B0503020204020204" pitchFamily="34" charset="-122"/>
              </a:rPr>
              <a:t>会议与展览 </a:t>
            </a:r>
            <a:r>
              <a:rPr lang="en-US" altLang="zh-CN" sz="1500" b="1" dirty="0">
                <a:solidFill>
                  <a:srgbClr val="00AAC9"/>
                </a:solidFill>
                <a:latin typeface="微软雅黑" panose="020B0503020204020204" pitchFamily="34" charset="-122"/>
                <a:ea typeface="微软雅黑" panose="020B0503020204020204" pitchFamily="34" charset="-122"/>
              </a:rPr>
              <a:t>|  2018（第十三届）青岛国际水大会</a:t>
            </a:r>
            <a:endParaRPr lang="en-US" altLang="zh-CN" sz="1500" b="1" dirty="0">
              <a:solidFill>
                <a:srgbClr val="00AAC9"/>
              </a:solidFill>
              <a:latin typeface="微软雅黑" panose="020B0503020204020204" pitchFamily="34" charset="-122"/>
              <a:ea typeface="微软雅黑" panose="020B0503020204020204" pitchFamily="34" charset="-122"/>
            </a:endParaRPr>
          </a:p>
        </p:txBody>
      </p:sp>
      <p:pic>
        <p:nvPicPr>
          <p:cNvPr id="104454" name="图片 20" descr="500114579"/>
          <p:cNvPicPr>
            <a:picLocks noChangeAspect="1"/>
          </p:cNvPicPr>
          <p:nvPr/>
        </p:nvPicPr>
        <p:blipFill>
          <a:blip r:embed="rId2"/>
          <a:srcRect l="77638" t="27" r="15804" b="2200"/>
          <a:stretch>
            <a:fillRect/>
          </a:stretch>
        </p:blipFill>
        <p:spPr>
          <a:xfrm>
            <a:off x="8701088" y="858838"/>
            <a:ext cx="495300" cy="5140325"/>
          </a:xfrm>
          <a:prstGeom prst="rect">
            <a:avLst/>
          </a:prstGeom>
          <a:noFill/>
          <a:ln w="9525">
            <a:noFill/>
          </a:ln>
        </p:spPr>
      </p:pic>
      <p:pic>
        <p:nvPicPr>
          <p:cNvPr id="104455" name="图片 8" descr="500114579"/>
          <p:cNvPicPr>
            <a:picLocks noChangeAspect="1"/>
          </p:cNvPicPr>
          <p:nvPr/>
        </p:nvPicPr>
        <p:blipFill>
          <a:blip r:embed="rId2"/>
          <a:srcRect l="9821" t="1431" r="73982" b="797"/>
          <a:stretch>
            <a:fillRect/>
          </a:stretch>
        </p:blipFill>
        <p:spPr>
          <a:xfrm>
            <a:off x="74613" y="858838"/>
            <a:ext cx="1223962" cy="5140325"/>
          </a:xfrm>
          <a:prstGeom prst="rect">
            <a:avLst/>
          </a:prstGeom>
          <a:noFill/>
          <a:ln w="9525">
            <a:noFill/>
          </a:ln>
        </p:spPr>
      </p:pic>
    </p:spTree>
  </p:cSld>
  <p:clrMapOvr>
    <a:masterClrMapping/>
  </p:clrMapOvr>
  <p:transition>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473" name="图片 8" descr="500114579"/>
          <p:cNvPicPr>
            <a:picLocks noChangeAspect="1"/>
          </p:cNvPicPr>
          <p:nvPr/>
        </p:nvPicPr>
        <p:blipFill>
          <a:blip r:embed="rId1"/>
          <a:srcRect l="9821" t="1431" r="73982" b="797"/>
          <a:stretch>
            <a:fillRect/>
          </a:stretch>
        </p:blipFill>
        <p:spPr>
          <a:xfrm>
            <a:off x="7840663" y="1290638"/>
            <a:ext cx="1303337" cy="4265612"/>
          </a:xfrm>
          <a:prstGeom prst="rect">
            <a:avLst/>
          </a:prstGeom>
          <a:noFill/>
          <a:ln w="9525">
            <a:noFill/>
          </a:ln>
        </p:spPr>
      </p:pic>
      <p:sp>
        <p:nvSpPr>
          <p:cNvPr id="4" name="矩形 3"/>
          <p:cNvSpPr/>
          <p:nvPr>
            <p:custDataLst>
              <p:tags r:id="rId2"/>
            </p:custDataLst>
          </p:nvPr>
        </p:nvSpPr>
        <p:spPr>
          <a:xfrm>
            <a:off x="10943" y="1290628"/>
            <a:ext cx="5351154" cy="4276725"/>
          </a:xfrm>
          <a:prstGeom prst="rect">
            <a:avLst/>
          </a:prstGeom>
          <a:blipFill dpi="0" rotWithShape="1">
            <a:blip r:embed="rId3">
              <a:extLst>
                <a:ext uri="{28A0092B-C50C-407E-A947-70E740481C1C}">
                  <a14:useLocalDpi xmlns:a14="http://schemas.microsoft.com/office/drawing/2010/main" val="0"/>
                </a:ext>
              </a:extLst>
            </a:blip>
            <a:srcRect/>
            <a:stretch>
              <a:fillRect l="-7697" t="-11223" r="-8389" b="-1557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297000" tIns="0" rIns="216000" bIns="0" rtlCol="0" anchor="ctr">
            <a:normAutofit/>
          </a:bodyPr>
          <a:lstStyle/>
          <a:p>
            <a:pPr fontAlgn="base">
              <a:spcBef>
                <a:spcPts val="600"/>
              </a:spcBef>
              <a:spcAft>
                <a:spcPts val="2400"/>
              </a:spcAft>
            </a:pPr>
            <a:endParaRPr lang="en-US" altLang="zh-CN" sz="2400" strike="noStrike" noProof="1">
              <a:solidFill>
                <a:schemeClr val="lt1">
                  <a:alpha val="60000"/>
                </a:schemeClr>
              </a:solidFill>
            </a:endParaRPr>
          </a:p>
        </p:txBody>
      </p:sp>
      <p:sp>
        <p:nvSpPr>
          <p:cNvPr id="5" name="矩形 4"/>
          <p:cNvSpPr/>
          <p:nvPr>
            <p:custDataLst>
              <p:tags r:id="rId4"/>
            </p:custDataLst>
          </p:nvPr>
        </p:nvSpPr>
        <p:spPr>
          <a:xfrm>
            <a:off x="5384958" y="1290628"/>
            <a:ext cx="2430019" cy="1350010"/>
          </a:xfrm>
          <a:prstGeom prst="rect">
            <a:avLst/>
          </a:prstGeom>
          <a:blipFill dpi="0" rotWithShape="1">
            <a:blip r:embed="rId5" cstate="print">
              <a:extLst>
                <a:ext uri="{28A0092B-C50C-407E-A947-70E740481C1C}">
                  <a14:useLocalDpi xmlns:a14="http://schemas.microsoft.com/office/drawing/2010/main" val="0"/>
                </a:ext>
              </a:extLst>
            </a:blip>
            <a:srcRect/>
            <a:stretch>
              <a:fillRect t="-28546" r="-144" b="-90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6" name="矩形 5"/>
          <p:cNvSpPr/>
          <p:nvPr>
            <p:custDataLst>
              <p:tags r:id="rId6"/>
            </p:custDataLst>
          </p:nvPr>
        </p:nvSpPr>
        <p:spPr>
          <a:xfrm>
            <a:off x="5384958" y="2754461"/>
            <a:ext cx="2430019" cy="1349693"/>
          </a:xfrm>
          <a:prstGeom prst="rect">
            <a:avLst/>
          </a:prstGeom>
          <a:blipFill dpi="0" rotWithShape="1">
            <a:blip r:embed="rId7" cstate="print">
              <a:extLst>
                <a:ext uri="{28A0092B-C50C-407E-A947-70E740481C1C}">
                  <a14:useLocalDpi xmlns:a14="http://schemas.microsoft.com/office/drawing/2010/main" val="0"/>
                </a:ext>
              </a:extLst>
            </a:blip>
            <a:srcRect/>
            <a:stretch>
              <a:fillRect l="-215" t="-24273" r="-145" b="-266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7" name="矩形 6"/>
          <p:cNvSpPr/>
          <p:nvPr>
            <p:custDataLst>
              <p:tags r:id="rId8"/>
            </p:custDataLst>
          </p:nvPr>
        </p:nvSpPr>
        <p:spPr>
          <a:xfrm>
            <a:off x="7866063" y="1290638"/>
            <a:ext cx="1277938" cy="4276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normAutofit/>
          </a:bodyPr>
          <a:lstStyle/>
          <a:p>
            <a:pPr algn="ctr" fontAlgn="base">
              <a:lnSpc>
                <a:spcPct val="120000"/>
              </a:lnSpc>
              <a:spcBef>
                <a:spcPts val="0"/>
              </a:spcBef>
              <a:spcAft>
                <a:spcPts val="0"/>
              </a:spcAft>
            </a:pPr>
            <a:r>
              <a:rPr lang="en-US" altLang="zh-CN" sz="2400" b="1" strike="noStrike" noProof="1" dirty="0">
                <a:latin typeface="微软雅黑" panose="020B0503020204020204" pitchFamily="34" charset="-122"/>
                <a:ea typeface="微软雅黑" panose="020B0503020204020204" pitchFamily="34" charset="-122"/>
                <a:cs typeface="+mj-cs"/>
              </a:rPr>
              <a:t> </a:t>
            </a:r>
            <a:endParaRPr lang="en-US" altLang="zh-CN" sz="2400" b="1" strike="noStrike" noProof="1" dirty="0">
              <a:latin typeface="微软雅黑" panose="020B0503020204020204" pitchFamily="34" charset="-122"/>
              <a:ea typeface="微软雅黑" panose="020B0503020204020204" pitchFamily="34" charset="-122"/>
              <a:cs typeface="+mj-cs"/>
            </a:endParaRPr>
          </a:p>
        </p:txBody>
      </p:sp>
      <p:sp>
        <p:nvSpPr>
          <p:cNvPr id="2" name="矩形 1"/>
          <p:cNvSpPr/>
          <p:nvPr>
            <p:custDataLst>
              <p:tags r:id="rId9"/>
            </p:custDataLst>
          </p:nvPr>
        </p:nvSpPr>
        <p:spPr>
          <a:xfrm>
            <a:off x="5384958" y="4217978"/>
            <a:ext cx="2430019" cy="1349693"/>
          </a:xfrm>
          <a:prstGeom prst="rect">
            <a:avLst/>
          </a:prstGeom>
          <a:blipFill dpi="0" rotWithShape="1">
            <a:blip r:embed="rId10" cstate="print">
              <a:extLst>
                <a:ext uri="{28A0092B-C50C-407E-A947-70E740481C1C}">
                  <a14:useLocalDpi xmlns:a14="http://schemas.microsoft.com/office/drawing/2010/main" val="0"/>
                </a:ext>
              </a:extLst>
            </a:blip>
            <a:srcRect/>
            <a:stretch>
              <a:fillRect l="-215" t="-24273" r="-145" b="-266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Tree>
    <p:custDataLst>
      <p:tags r:id="rId11"/>
    </p:custDataLst>
  </p:cSld>
  <p:clrMapOvr>
    <a:masterClrMapping/>
  </p:clrMapOvr>
  <p:transition>
    <p:blinds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439863" y="1663700"/>
            <a:ext cx="3706813" cy="4157663"/>
          </a:xfrm>
          <a:prstGeom prst="rect">
            <a:avLst/>
          </a:prstGeom>
          <a:noFill/>
          <a:ln w="9525">
            <a:noFill/>
          </a:ln>
        </p:spPr>
        <p:txBody>
          <a:bodyPr wrap="square" anchor="t">
            <a:spAutoFit/>
          </a:bodyPr>
          <a:p>
            <a:pPr fontAlgn="base">
              <a:lnSpc>
                <a:spcPct val="150000"/>
              </a:lnSpc>
              <a:spcAft>
                <a:spcPts val="1200"/>
              </a:spcAft>
            </a:pPr>
            <a:r>
              <a:rPr lang="en-US" altLang="zh-CN" sz="1200" b="1" strike="noStrike" noProof="1" dirty="0">
                <a:solidFill>
                  <a:srgbClr val="00AAC9"/>
                </a:solidFill>
                <a:latin typeface="微软雅黑" panose="020B0503020204020204" pitchFamily="34" charset="-122"/>
                <a:ea typeface="微软雅黑" panose="020B0503020204020204" pitchFamily="34" charset="-122"/>
                <a:cs typeface="+mn-cs"/>
              </a:rPr>
              <a:t>30</a:t>
            </a:r>
            <a:r>
              <a:rPr lang="zh-CN" altLang="en-US" sz="1200" b="1" strike="noStrike" noProof="1" dirty="0">
                <a:solidFill>
                  <a:srgbClr val="00AAC9"/>
                </a:solidFill>
                <a:latin typeface="微软雅黑" panose="020B0503020204020204" pitchFamily="34" charset="-122"/>
                <a:ea typeface="微软雅黑" panose="020B0503020204020204" pitchFamily="34" charset="-122"/>
                <a:cs typeface="+mn-cs"/>
              </a:rPr>
              <a:t>多个专题会议</a:t>
            </a:r>
            <a:endParaRPr lang="en-US" altLang="zh-CN" sz="1200" b="1"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大会报告</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综合报告</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“非传统水资源开发与利用的实践”技术论坛</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农村用水管理与联合国水资源可持续发展目标（SDG）</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海水淡化技术的创新与发展研讨会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膜分离技术的新材料与新进展研讨会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高难度工业废水处理与回用技术研讨会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浓盐水资源开发与综合利用研讨会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CEWP商务与创新交流会——未来水市场变革</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水生态文明建设与水体综合治理创新研讨会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煤化工园区废水零排放技术研讨会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中国智慧水务发展峰会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全国冶金用水节水与废水综合利用技术研讨会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市政污水回用与污泥资源化技术研讨会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垃圾渗滤液处理技术研讨会</a:t>
            </a:r>
            <a:endParaRPr lang="zh-CN" altLang="en-US" sz="1050" strike="noStrike" noProof="1" dirty="0">
              <a:latin typeface="微软雅黑" panose="020B0503020204020204" pitchFamily="34" charset="-122"/>
              <a:ea typeface="微软雅黑" panose="020B0503020204020204" pitchFamily="34" charset="-122"/>
            </a:endParaRPr>
          </a:p>
        </p:txBody>
      </p:sp>
      <p:sp>
        <p:nvSpPr>
          <p:cNvPr id="3" name="矩形 2"/>
          <p:cNvSpPr/>
          <p:nvPr/>
        </p:nvSpPr>
        <p:spPr>
          <a:xfrm>
            <a:off x="5148263" y="1571625"/>
            <a:ext cx="3444875" cy="4211638"/>
          </a:xfrm>
          <a:prstGeom prst="rect">
            <a:avLst/>
          </a:prstGeom>
          <a:noFill/>
          <a:ln w="9525">
            <a:noFill/>
          </a:ln>
        </p:spPr>
        <p:txBody>
          <a:bodyPr wrap="square" anchor="t">
            <a:spAutoFit/>
          </a:bodyPr>
          <a:p>
            <a:pPr fontAlgn="base">
              <a:lnSpc>
                <a:spcPct val="150000"/>
              </a:lnSpc>
              <a:buFont typeface="Wingdings" panose="05000000000000000000" pitchFamily="2" charset="2"/>
              <a:buChar char="Ø"/>
            </a:pPr>
            <a:endParaRPr lang="en-US" altLang="zh-CN"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水处理药剂应用技术研讨会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中国净水行业发展峰会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水科学青年学者论坛</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电力行业废水回用与零排放研讨会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CEWP商务对接：应对水挑战——市场与创新驱动</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油气田开发污染控制与资源化利用技术研讨会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厌氧技术研讨会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水未来一一健康水论坛</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CEWP欧盟伙伴关系项目(PI)启动会议</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CEWP流域管理研讨会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CEWP农村水资源与食品安全研讨会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CEWP中欧可持续水电利用与综合项目启动会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CEWP商务与创新横向会议</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科学出版社《非常规水资源丛书》定稿会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中韩绿色环境（青岛）一对一洽谈会</a:t>
            </a:r>
            <a:endParaRPr lang="zh-CN" altLang="en-US" sz="1050" strike="noStrike" noProof="1" dirty="0">
              <a:latin typeface="微软雅黑" panose="020B0503020204020204" pitchFamily="34" charset="-122"/>
              <a:ea typeface="微软雅黑" panose="020B0503020204020204" pitchFamily="34" charset="-122"/>
            </a:endParaRPr>
          </a:p>
          <a:p>
            <a:pPr fontAlgn="base">
              <a:lnSpc>
                <a:spcPct val="150000"/>
              </a:lnSpc>
              <a:buFont typeface="Wingdings" panose="05000000000000000000" pitchFamily="2" charset="2"/>
              <a:buChar char="Ø"/>
            </a:pPr>
            <a:r>
              <a:rPr lang="zh-CN" altLang="en-US" sz="1050" strike="noStrike" noProof="1" dirty="0">
                <a:latin typeface="微软雅黑" panose="020B0503020204020204" pitchFamily="34" charset="-122"/>
                <a:ea typeface="微软雅黑" panose="020B0503020204020204" pitchFamily="34" charset="-122"/>
                <a:cs typeface="+mn-cs"/>
              </a:rPr>
              <a:t> 中欧水资源交流平台(CEWP)理事会会议</a:t>
            </a:r>
            <a:endParaRPr lang="en-US" altLang="zh-CN" sz="1050" strike="noStrike" noProof="1" dirty="0">
              <a:latin typeface="微软雅黑" panose="020B0503020204020204" pitchFamily="34" charset="-122"/>
              <a:ea typeface="微软雅黑" panose="020B0503020204020204" pitchFamily="34" charset="-122"/>
            </a:endParaRPr>
          </a:p>
        </p:txBody>
      </p:sp>
      <p:pic>
        <p:nvPicPr>
          <p:cNvPr id="106499" name="图片 20" descr="500114579"/>
          <p:cNvPicPr>
            <a:picLocks noChangeAspect="1"/>
          </p:cNvPicPr>
          <p:nvPr/>
        </p:nvPicPr>
        <p:blipFill>
          <a:blip r:embed="rId1"/>
          <a:srcRect l="77638" t="27" r="15804" b="2200"/>
          <a:stretch>
            <a:fillRect/>
          </a:stretch>
        </p:blipFill>
        <p:spPr>
          <a:xfrm>
            <a:off x="8701088" y="858838"/>
            <a:ext cx="495300" cy="5140325"/>
          </a:xfrm>
          <a:prstGeom prst="rect">
            <a:avLst/>
          </a:prstGeom>
          <a:noFill/>
          <a:ln w="9525">
            <a:noFill/>
          </a:ln>
        </p:spPr>
      </p:pic>
      <p:pic>
        <p:nvPicPr>
          <p:cNvPr id="106500" name="图片 8" descr="500114579"/>
          <p:cNvPicPr>
            <a:picLocks noChangeAspect="1"/>
          </p:cNvPicPr>
          <p:nvPr/>
        </p:nvPicPr>
        <p:blipFill>
          <a:blip r:embed="rId1"/>
          <a:srcRect l="9821" t="1431" r="73982" b="797"/>
          <a:stretch>
            <a:fillRect/>
          </a:stretch>
        </p:blipFill>
        <p:spPr>
          <a:xfrm>
            <a:off x="74613" y="858838"/>
            <a:ext cx="1223962" cy="5140325"/>
          </a:xfrm>
          <a:prstGeom prst="rect">
            <a:avLst/>
          </a:prstGeom>
          <a:noFill/>
          <a:ln w="9525">
            <a:noFill/>
          </a:ln>
        </p:spPr>
      </p:pic>
      <p:sp>
        <p:nvSpPr>
          <p:cNvPr id="106501" name="TextBox 4"/>
          <p:cNvSpPr txBox="1"/>
          <p:nvPr/>
        </p:nvSpPr>
        <p:spPr>
          <a:xfrm>
            <a:off x="1277938" y="1131888"/>
            <a:ext cx="7034212" cy="298450"/>
          </a:xfrm>
          <a:prstGeom prst="rect">
            <a:avLst/>
          </a:prstGeom>
          <a:noFill/>
          <a:ln w="9525">
            <a:noFill/>
          </a:ln>
        </p:spPr>
        <p:txBody>
          <a:bodyPr wrap="square" anchor="t">
            <a:spAutoFit/>
          </a:bodyPr>
          <a:p>
            <a:pPr algn="r">
              <a:lnSpc>
                <a:spcPct val="90000"/>
              </a:lnSpc>
            </a:pPr>
            <a:r>
              <a:rPr lang="en-US" altLang="zh-CN" sz="1500" b="1" u="sng" dirty="0">
                <a:solidFill>
                  <a:srgbClr val="00AAC9"/>
                </a:solidFill>
                <a:latin typeface="微软雅黑" panose="020B0503020204020204" pitchFamily="34" charset="-122"/>
                <a:ea typeface="微软雅黑" panose="020B0503020204020204" pitchFamily="34" charset="-122"/>
              </a:rPr>
              <a:t>2018</a:t>
            </a:r>
            <a:r>
              <a:rPr lang="en-US" altLang="zh-CN"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（第十三届）青岛国际水大会</a:t>
            </a:r>
            <a:endParaRPr lang="zh-CN" altLang="en-US" sz="1500" b="1" u="sng" dirty="0">
              <a:solidFill>
                <a:srgbClr val="00AAC9"/>
              </a:solidFill>
              <a:latin typeface="微软雅黑" panose="020B0503020204020204" pitchFamily="34" charset="-122"/>
              <a:ea typeface="微软雅黑" panose="020B0503020204020204" pitchFamily="34" charset="-122"/>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1" name="矩形 2"/>
          <p:cNvSpPr/>
          <p:nvPr/>
        </p:nvSpPr>
        <p:spPr>
          <a:xfrm>
            <a:off x="4846638" y="2335213"/>
            <a:ext cx="3705225" cy="3138487"/>
          </a:xfrm>
          <a:prstGeom prst="rect">
            <a:avLst/>
          </a:prstGeom>
          <a:noFill/>
          <a:ln w="9525">
            <a:noFill/>
          </a:ln>
        </p:spPr>
        <p:txBody>
          <a:bodyPr wrap="square" anchor="t">
            <a:spAutoFit/>
          </a:bodyPr>
          <a:p>
            <a:pPr indent="457200" algn="just">
              <a:lnSpc>
                <a:spcPct val="150000"/>
              </a:lnSpc>
            </a:pPr>
            <a:r>
              <a:rPr lang="zh-CN" altLang="zh-CN" sz="1200" dirty="0">
                <a:solidFill>
                  <a:srgbClr val="404040"/>
                </a:solidFill>
                <a:latin typeface="微软雅黑" panose="020B0503020204020204" pitchFamily="34" charset="-122"/>
                <a:ea typeface="微软雅黑" panose="020B0503020204020204" pitchFamily="34" charset="-122"/>
              </a:rPr>
              <a:t>本届大会以“水——生命之源 发展之基”为主题，会议形式多样，包括主题报告、综合报告、专题分会场、商务对接、成果转让、产品展示、参观考察等，提供全球性的水资源解决方案平台，工业、市政、民用水处理全覆盖，更有</a:t>
            </a:r>
            <a:r>
              <a:rPr lang="zh-CN" altLang="zh-CN" sz="1200" b="1" dirty="0">
                <a:solidFill>
                  <a:srgbClr val="404040"/>
                </a:solidFill>
                <a:latin typeface="微软雅黑" panose="020B0503020204020204" pitchFamily="34" charset="-122"/>
                <a:ea typeface="微软雅黑" panose="020B0503020204020204" pitchFamily="34" charset="-122"/>
              </a:rPr>
              <a:t>非传统水资源、农村用水管理、水生态文明建设与综合治理、智慧水务、油气田开发污染控制与资源化利用、厌氧技术</a:t>
            </a:r>
            <a:r>
              <a:rPr lang="zh-CN" altLang="zh-CN" sz="1200" dirty="0">
                <a:solidFill>
                  <a:srgbClr val="404040"/>
                </a:solidFill>
                <a:latin typeface="微软雅黑" panose="020B0503020204020204" pitchFamily="34" charset="-122"/>
                <a:ea typeface="微软雅黑" panose="020B0503020204020204" pitchFamily="34" charset="-122"/>
              </a:rPr>
              <a:t>等时下热门话题加入。</a:t>
            </a:r>
            <a:endParaRPr lang="zh-CN" altLang="zh-CN" sz="1200"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dirty="0">
                <a:solidFill>
                  <a:srgbClr val="404040"/>
                </a:solidFill>
                <a:latin typeface="微软雅黑" panose="020B0503020204020204" pitchFamily="34" charset="-122"/>
                <a:ea typeface="微软雅黑" panose="020B0503020204020204" pitchFamily="34" charset="-122"/>
              </a:rPr>
              <a:t>在“水生态文明建设与水体综合治理创新研讨会”现场，还举行了</a:t>
            </a:r>
            <a:r>
              <a:rPr lang="zh-CN" altLang="zh-CN" sz="1200" b="1" dirty="0">
                <a:solidFill>
                  <a:srgbClr val="404040"/>
                </a:solidFill>
                <a:latin typeface="微软雅黑" panose="020B0503020204020204" pitchFamily="34" charset="-122"/>
                <a:ea typeface="微软雅黑" panose="020B0503020204020204" pitchFamily="34" charset="-122"/>
              </a:rPr>
              <a:t>“中国水利企业协会水环境治理专业委员会”成立大会揭牌仪式</a:t>
            </a:r>
            <a:r>
              <a:rPr lang="zh-CN" altLang="zh-CN" sz="1200" dirty="0">
                <a:solidFill>
                  <a:srgbClr val="404040"/>
                </a:solidFill>
                <a:latin typeface="微软雅黑" panose="020B0503020204020204" pitchFamily="34" charset="-122"/>
                <a:ea typeface="微软雅黑" panose="020B0503020204020204" pitchFamily="34" charset="-122"/>
              </a:rPr>
              <a:t>。</a:t>
            </a:r>
            <a:endParaRPr lang="zh-CN" altLang="zh-CN" sz="1200" dirty="0">
              <a:solidFill>
                <a:srgbClr val="404040"/>
              </a:solidFill>
              <a:latin typeface="微软雅黑" panose="020B0503020204020204" pitchFamily="34" charset="-122"/>
              <a:ea typeface="微软雅黑" panose="020B0503020204020204" pitchFamily="34" charset="-122"/>
            </a:endParaRPr>
          </a:p>
        </p:txBody>
      </p:sp>
      <p:pic>
        <p:nvPicPr>
          <p:cNvPr id="5" name="Picture 2" descr="G:\2018青岛大会\0现场照片\新闻用图\27下午精选--修图\开幕式1 副本.jpg开幕式1 副本"/>
          <p:cNvPicPr>
            <a:picLocks noChangeAspect="1" noChangeArrowheads="1"/>
          </p:cNvPicPr>
          <p:nvPr/>
        </p:nvPicPr>
        <p:blipFill>
          <a:blip r:embed="rId1">
            <a:lum bright="6000"/>
          </a:blip>
          <a:srcRect/>
          <a:stretch>
            <a:fillRect/>
          </a:stretch>
        </p:blipFill>
        <p:spPr bwMode="auto">
          <a:xfrm>
            <a:off x="1476374" y="1077991"/>
            <a:ext cx="2386965" cy="1592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图片 1" descr="G:\2018青岛大会\0现场照片\新闻用图\27下午精选--修图\裁剪\综合2-高峰对话2 副本.jpg综合2-高峰对话2 副本"/>
          <p:cNvPicPr>
            <a:picLocks noChangeAspect="1"/>
          </p:cNvPicPr>
          <p:nvPr/>
        </p:nvPicPr>
        <p:blipFill>
          <a:blip r:embed="rId2"/>
          <a:srcRect/>
          <a:stretch>
            <a:fillRect/>
          </a:stretch>
        </p:blipFill>
        <p:spPr>
          <a:xfrm>
            <a:off x="2121623" y="2783919"/>
            <a:ext cx="2430270" cy="1363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7524" name="图片 20" descr="500114579"/>
          <p:cNvPicPr>
            <a:picLocks noChangeAspect="1"/>
          </p:cNvPicPr>
          <p:nvPr/>
        </p:nvPicPr>
        <p:blipFill>
          <a:blip r:embed="rId3"/>
          <a:srcRect l="77638" t="27" r="15804" b="2200"/>
          <a:stretch>
            <a:fillRect/>
          </a:stretch>
        </p:blipFill>
        <p:spPr>
          <a:xfrm>
            <a:off x="8701088" y="858838"/>
            <a:ext cx="495300" cy="5140325"/>
          </a:xfrm>
          <a:prstGeom prst="rect">
            <a:avLst/>
          </a:prstGeom>
          <a:noFill/>
          <a:ln w="9525">
            <a:noFill/>
          </a:ln>
        </p:spPr>
      </p:pic>
      <p:pic>
        <p:nvPicPr>
          <p:cNvPr id="107525" name="图片 8" descr="500114579"/>
          <p:cNvPicPr>
            <a:picLocks noChangeAspect="1"/>
          </p:cNvPicPr>
          <p:nvPr/>
        </p:nvPicPr>
        <p:blipFill>
          <a:blip r:embed="rId3"/>
          <a:srcRect l="9821" t="1431" r="73982" b="797"/>
          <a:stretch>
            <a:fillRect/>
          </a:stretch>
        </p:blipFill>
        <p:spPr>
          <a:xfrm>
            <a:off x="74613" y="858838"/>
            <a:ext cx="1223962" cy="5140325"/>
          </a:xfrm>
          <a:prstGeom prst="rect">
            <a:avLst/>
          </a:prstGeom>
          <a:noFill/>
          <a:ln w="9525">
            <a:noFill/>
          </a:ln>
        </p:spPr>
      </p:pic>
      <p:sp>
        <p:nvSpPr>
          <p:cNvPr id="107526" name="TextBox 4"/>
          <p:cNvSpPr txBox="1"/>
          <p:nvPr/>
        </p:nvSpPr>
        <p:spPr>
          <a:xfrm>
            <a:off x="1452563" y="1131888"/>
            <a:ext cx="7032625" cy="300037"/>
          </a:xfrm>
          <a:prstGeom prst="rect">
            <a:avLst/>
          </a:prstGeom>
          <a:noFill/>
          <a:ln w="9525">
            <a:noFill/>
          </a:ln>
        </p:spPr>
        <p:txBody>
          <a:bodyPr wrap="square" anchor="t">
            <a:spAutoFit/>
          </a:bodyPr>
          <a:p>
            <a:pPr algn="r">
              <a:lnSpc>
                <a:spcPct val="90000"/>
              </a:lnSpc>
            </a:pPr>
            <a:r>
              <a:rPr lang="en-US" altLang="zh-CN"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2018（第十三届）青岛国际水大会</a:t>
            </a:r>
            <a:endParaRPr lang="zh-CN" altLang="en-US" sz="1500" b="1" u="sng" dirty="0">
              <a:solidFill>
                <a:srgbClr val="00AAC9"/>
              </a:solidFill>
              <a:latin typeface="微软雅黑" panose="020B0503020204020204" pitchFamily="34" charset="-122"/>
              <a:ea typeface="微软雅黑" panose="020B0503020204020204" pitchFamily="34" charset="-122"/>
            </a:endParaRPr>
          </a:p>
        </p:txBody>
      </p:sp>
      <p:pic>
        <p:nvPicPr>
          <p:cNvPr id="9" name="Picture 2" descr="G:\2018青岛大会\0现场照片\新闻用图\26日--CEWP系列\CEWP下午 (3) 副本.jpgCEWP下午 (3) 副本"/>
          <p:cNvPicPr>
            <a:picLocks noChangeAspect="1" noChangeArrowheads="1"/>
          </p:cNvPicPr>
          <p:nvPr/>
        </p:nvPicPr>
        <p:blipFill>
          <a:blip r:embed="rId4"/>
          <a:srcRect/>
          <a:stretch>
            <a:fillRect/>
          </a:stretch>
        </p:blipFill>
        <p:spPr bwMode="auto">
          <a:xfrm>
            <a:off x="1476369" y="4260770"/>
            <a:ext cx="2429827" cy="1592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7528" name="文本框 9"/>
          <p:cNvSpPr txBox="1"/>
          <p:nvPr/>
        </p:nvSpPr>
        <p:spPr>
          <a:xfrm>
            <a:off x="4826000" y="1584325"/>
            <a:ext cx="3724275" cy="922338"/>
          </a:xfrm>
          <a:prstGeom prst="rect">
            <a:avLst/>
          </a:prstGeom>
          <a:noFill/>
          <a:ln w="9525">
            <a:noFill/>
          </a:ln>
        </p:spPr>
        <p:txBody>
          <a:bodyPr wrap="square" anchor="t">
            <a:spAutoFit/>
          </a:bodyPr>
          <a:p>
            <a:pPr>
              <a:lnSpc>
                <a:spcPct val="150000"/>
              </a:lnSpc>
            </a:pPr>
            <a:r>
              <a:rPr lang="zh-CN" altLang="en-US" sz="1800" b="1" dirty="0">
                <a:solidFill>
                  <a:srgbClr val="00AAC9"/>
                </a:solidFill>
                <a:latin typeface="微软雅黑" panose="020B0503020204020204" pitchFamily="34" charset="-122"/>
                <a:ea typeface="微软雅黑" panose="020B0503020204020204" pitchFamily="34" charset="-122"/>
              </a:rPr>
              <a:t>新增热门板块，直面行业热点难点解决方案</a:t>
            </a:r>
            <a:endParaRPr lang="zh-CN" altLang="en-US" sz="1800" b="1" dirty="0">
              <a:solidFill>
                <a:srgbClr val="00AAC9"/>
              </a:solidFill>
              <a:latin typeface="微软雅黑" panose="020B0503020204020204" pitchFamily="34" charset="-122"/>
              <a:ea typeface="微软雅黑" panose="020B0503020204020204" pitchFamily="34" charset="-122"/>
            </a:endParaRPr>
          </a:p>
        </p:txBody>
      </p:sp>
    </p:spTree>
  </p:cSld>
  <p:clrMapOvr>
    <a:masterClrMapping/>
  </p:clrMapOvr>
  <p:transition>
    <p:wheel spokes="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4" descr="G:\2018青岛大会\0现场照片\新闻用图\26日--酒会-修图\全景.jpg全景"/>
          <p:cNvPicPr>
            <a:picLocks noChangeAspect="1" noChangeArrowheads="1"/>
          </p:cNvPicPr>
          <p:nvPr/>
        </p:nvPicPr>
        <p:blipFill>
          <a:blip r:embed="rId1"/>
          <a:stretch>
            <a:fillRect/>
          </a:stretch>
        </p:blipFill>
        <p:spPr bwMode="auto">
          <a:xfrm>
            <a:off x="5751513" y="1758950"/>
            <a:ext cx="2663825" cy="1698625"/>
          </a:xfrm>
          <a:prstGeom prst="rect">
            <a:avLst/>
          </a:prstGeom>
          <a:ln>
            <a:noFill/>
          </a:ln>
          <a:effectLst>
            <a:outerShdw blurRad="292100" dist="139700" dir="2700000" algn="tl" rotWithShape="0">
              <a:srgbClr val="333333">
                <a:alpha val="65000"/>
              </a:srgbClr>
            </a:outerShdw>
          </a:effectLst>
        </p:spPr>
      </p:pic>
      <p:pic>
        <p:nvPicPr>
          <p:cNvPr id="8" name="Picture 2" descr="G:\2018青岛大会\0现场照片\新闻用图\26日--酒会-修图\鼓掌 副本.jpg鼓掌 副本"/>
          <p:cNvPicPr>
            <a:picLocks noChangeAspect="1" noChangeArrowheads="1"/>
          </p:cNvPicPr>
          <p:nvPr/>
        </p:nvPicPr>
        <p:blipFill>
          <a:blip r:embed="rId2"/>
          <a:stretch>
            <a:fillRect/>
          </a:stretch>
        </p:blipFill>
        <p:spPr bwMode="auto">
          <a:xfrm>
            <a:off x="5751513" y="3633788"/>
            <a:ext cx="2663825" cy="1858963"/>
          </a:xfrm>
          <a:prstGeom prst="rect">
            <a:avLst/>
          </a:prstGeom>
          <a:ln>
            <a:noFill/>
          </a:ln>
          <a:effectLst>
            <a:outerShdw blurRad="292100" dist="139700" dir="2700000" algn="tl" rotWithShape="0">
              <a:srgbClr val="333333">
                <a:alpha val="65000"/>
              </a:srgbClr>
            </a:outerShdw>
          </a:effectLst>
        </p:spPr>
      </p:pic>
      <p:pic>
        <p:nvPicPr>
          <p:cNvPr id="108547" name="图片 20" descr="500114579"/>
          <p:cNvPicPr>
            <a:picLocks noChangeAspect="1"/>
          </p:cNvPicPr>
          <p:nvPr/>
        </p:nvPicPr>
        <p:blipFill>
          <a:blip r:embed="rId3"/>
          <a:srcRect l="77638" t="27" r="15804" b="2200"/>
          <a:stretch>
            <a:fillRect/>
          </a:stretch>
        </p:blipFill>
        <p:spPr>
          <a:xfrm>
            <a:off x="8701088" y="858838"/>
            <a:ext cx="495300" cy="5140325"/>
          </a:xfrm>
          <a:prstGeom prst="rect">
            <a:avLst/>
          </a:prstGeom>
          <a:noFill/>
          <a:ln w="9525">
            <a:noFill/>
          </a:ln>
        </p:spPr>
      </p:pic>
      <p:pic>
        <p:nvPicPr>
          <p:cNvPr id="108548" name="图片 8" descr="500114579"/>
          <p:cNvPicPr>
            <a:picLocks noChangeAspect="1"/>
          </p:cNvPicPr>
          <p:nvPr/>
        </p:nvPicPr>
        <p:blipFill>
          <a:blip r:embed="rId3"/>
          <a:srcRect l="9821" t="1431" r="73982" b="797"/>
          <a:stretch>
            <a:fillRect/>
          </a:stretch>
        </p:blipFill>
        <p:spPr>
          <a:xfrm>
            <a:off x="74613" y="858838"/>
            <a:ext cx="1223962" cy="5140325"/>
          </a:xfrm>
          <a:prstGeom prst="rect">
            <a:avLst/>
          </a:prstGeom>
          <a:noFill/>
          <a:ln w="9525">
            <a:noFill/>
          </a:ln>
        </p:spPr>
      </p:pic>
      <p:sp>
        <p:nvSpPr>
          <p:cNvPr id="108549" name="TextBox 4"/>
          <p:cNvSpPr txBox="1"/>
          <p:nvPr/>
        </p:nvSpPr>
        <p:spPr>
          <a:xfrm>
            <a:off x="1452563" y="1131888"/>
            <a:ext cx="7032625" cy="300037"/>
          </a:xfrm>
          <a:prstGeom prst="rect">
            <a:avLst/>
          </a:prstGeom>
          <a:noFill/>
          <a:ln w="9525">
            <a:noFill/>
          </a:ln>
        </p:spPr>
        <p:txBody>
          <a:bodyPr wrap="square" anchor="t">
            <a:spAutoFit/>
          </a:bodyPr>
          <a:p>
            <a:pPr algn="r">
              <a:lnSpc>
                <a:spcPct val="90000"/>
              </a:lnSpc>
            </a:pPr>
            <a:r>
              <a:rPr lang="en-US" altLang="zh-CN"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2018（第十三届）青岛国际水大会</a:t>
            </a:r>
            <a:endParaRPr lang="zh-CN" altLang="en-US" sz="1500" b="1" u="sng" dirty="0">
              <a:solidFill>
                <a:srgbClr val="00AAC9"/>
              </a:solidFill>
              <a:latin typeface="微软雅黑" panose="020B0503020204020204" pitchFamily="34" charset="-122"/>
              <a:ea typeface="微软雅黑" panose="020B0503020204020204" pitchFamily="34" charset="-122"/>
            </a:endParaRPr>
          </a:p>
        </p:txBody>
      </p:sp>
      <p:sp>
        <p:nvSpPr>
          <p:cNvPr id="108550" name="矩形 5"/>
          <p:cNvSpPr/>
          <p:nvPr/>
        </p:nvSpPr>
        <p:spPr>
          <a:xfrm>
            <a:off x="1452563" y="2655888"/>
            <a:ext cx="3705225" cy="2860675"/>
          </a:xfrm>
          <a:prstGeom prst="rect">
            <a:avLst/>
          </a:prstGeom>
          <a:noFill/>
          <a:ln w="9525">
            <a:noFill/>
          </a:ln>
        </p:spPr>
        <p:txBody>
          <a:bodyPr wrap="square" anchor="t">
            <a:spAutoFit/>
          </a:bodyPr>
          <a:p>
            <a:pPr indent="457200" algn="just">
              <a:lnSpc>
                <a:spcPct val="150000"/>
              </a:lnSpc>
            </a:pPr>
            <a:r>
              <a:rPr lang="zh-CN" altLang="zh-CN" sz="1200" dirty="0">
                <a:solidFill>
                  <a:srgbClr val="404040"/>
                </a:solidFill>
                <a:latin typeface="微软雅黑" panose="020B0503020204020204" pitchFamily="34" charset="-122"/>
                <a:ea typeface="微软雅黑" panose="020B0503020204020204" pitchFamily="34" charset="-122"/>
              </a:rPr>
              <a:t>大会集中展示了科技工作者的创新成果，通过举办中国水处理行业荣誉盛典——2018青岛国际水大会荣誉盛典，对</a:t>
            </a:r>
            <a:endParaRPr lang="zh-CN" altLang="zh-CN" sz="1200"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b="1" u="sng" dirty="0">
                <a:solidFill>
                  <a:srgbClr val="404040"/>
                </a:solidFill>
                <a:latin typeface="微软雅黑" panose="020B0503020204020204" pitchFamily="34" charset="-122"/>
                <a:ea typeface="微软雅黑" panose="020B0503020204020204" pitchFamily="34" charset="-122"/>
              </a:rPr>
              <a:t>中国制水大工匠</a:t>
            </a:r>
            <a:endParaRPr lang="zh-CN" altLang="zh-CN" sz="1200" b="1" u="sng"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b="1" u="sng" dirty="0">
                <a:solidFill>
                  <a:srgbClr val="404040"/>
                </a:solidFill>
                <a:latin typeface="微软雅黑" panose="020B0503020204020204" pitchFamily="34" charset="-122"/>
                <a:ea typeface="微软雅黑" panose="020B0503020204020204" pitchFamily="34" charset="-122"/>
              </a:rPr>
              <a:t>水业中国星光奖—工程之星</a:t>
            </a:r>
            <a:endParaRPr lang="zh-CN" altLang="zh-CN" sz="1200" b="1" u="sng"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b="1" u="sng" dirty="0">
                <a:solidFill>
                  <a:srgbClr val="404040"/>
                </a:solidFill>
                <a:latin typeface="微软雅黑" panose="020B0503020204020204" pitchFamily="34" charset="-122"/>
                <a:ea typeface="微软雅黑" panose="020B0503020204020204" pitchFamily="34" charset="-122"/>
              </a:rPr>
              <a:t>水业中国星光奖—产品之星</a:t>
            </a:r>
            <a:endParaRPr lang="zh-CN" altLang="zh-CN" sz="1200" b="1" u="sng"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b="1" u="sng" dirty="0">
                <a:solidFill>
                  <a:srgbClr val="404040"/>
                </a:solidFill>
                <a:latin typeface="微软雅黑" panose="020B0503020204020204" pitchFamily="34" charset="-122"/>
                <a:ea typeface="微软雅黑" panose="020B0503020204020204" pitchFamily="34" charset="-122"/>
              </a:rPr>
              <a:t>水业中国领军人物</a:t>
            </a:r>
            <a:endParaRPr lang="zh-CN" altLang="zh-CN" sz="1200" b="1" u="sng"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b="1" u="sng" dirty="0">
                <a:solidFill>
                  <a:srgbClr val="404040"/>
                </a:solidFill>
                <a:latin typeface="微软雅黑" panose="020B0503020204020204" pitchFamily="34" charset="-122"/>
                <a:ea typeface="微软雅黑" panose="020B0503020204020204" pitchFamily="34" charset="-122"/>
              </a:rPr>
              <a:t>评审推荐奖</a:t>
            </a:r>
            <a:endParaRPr lang="zh-CN" altLang="zh-CN" sz="1200" b="1"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dirty="0">
                <a:solidFill>
                  <a:srgbClr val="404040"/>
                </a:solidFill>
                <a:latin typeface="微软雅黑" panose="020B0503020204020204" pitchFamily="34" charset="-122"/>
                <a:ea typeface="微软雅黑" panose="020B0503020204020204" pitchFamily="34" charset="-122"/>
              </a:rPr>
              <a:t>等进行了表彰，以满足水处理行业的科技工作者成果转化和绿色创新的需求。</a:t>
            </a:r>
            <a:endParaRPr lang="zh-CN" altLang="zh-CN" sz="1200" dirty="0">
              <a:solidFill>
                <a:srgbClr val="404040"/>
              </a:solidFill>
              <a:latin typeface="微软雅黑" panose="020B0503020204020204" pitchFamily="34" charset="-122"/>
              <a:ea typeface="微软雅黑" panose="020B0503020204020204" pitchFamily="34" charset="-122"/>
            </a:endParaRPr>
          </a:p>
        </p:txBody>
      </p:sp>
      <p:sp>
        <p:nvSpPr>
          <p:cNvPr id="108551" name="文本框 10"/>
          <p:cNvSpPr txBox="1"/>
          <p:nvPr/>
        </p:nvSpPr>
        <p:spPr>
          <a:xfrm>
            <a:off x="1431925" y="1298575"/>
            <a:ext cx="3725863" cy="1752600"/>
          </a:xfrm>
          <a:prstGeom prst="rect">
            <a:avLst/>
          </a:prstGeom>
          <a:noFill/>
          <a:ln w="9525">
            <a:noFill/>
          </a:ln>
        </p:spPr>
        <p:txBody>
          <a:bodyPr wrap="square" anchor="t">
            <a:spAutoFit/>
          </a:bodyPr>
          <a:p>
            <a:pPr>
              <a:lnSpc>
                <a:spcPct val="150000"/>
              </a:lnSpc>
            </a:pPr>
            <a:r>
              <a:rPr lang="zh-CN" altLang="en-US" sz="24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为科技工作者搭建展示创新成果的平台</a:t>
            </a:r>
            <a:endParaRPr lang="zh-CN" altLang="en-US" sz="24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zh-CN" altLang="en-US" sz="24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4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wheel spokes="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0593" name="组合 9"/>
          <p:cNvGrpSpPr/>
          <p:nvPr/>
        </p:nvGrpSpPr>
        <p:grpSpPr>
          <a:xfrm>
            <a:off x="447675" y="1158875"/>
            <a:ext cx="2430463" cy="2149475"/>
            <a:chOff x="938" y="407"/>
            <a:chExt cx="5106" cy="4512"/>
          </a:xfrm>
        </p:grpSpPr>
        <p:sp>
          <p:nvSpPr>
            <p:cNvPr id="3" name="矩形 2"/>
            <p:cNvSpPr/>
            <p:nvPr>
              <p:custDataLst>
                <p:tags r:id="rId1"/>
              </p:custDataLst>
            </p:nvPr>
          </p:nvSpPr>
          <p:spPr>
            <a:xfrm>
              <a:off x="939" y="407"/>
              <a:ext cx="5106" cy="3694"/>
            </a:xfrm>
            <a:prstGeom prst="rect">
              <a:avLst/>
            </a:prstGeom>
            <a:blipFill rotWithShape="1">
              <a:blip r:embed="rId2"/>
              <a:srcRect/>
              <a:stretch>
                <a:fillRect l="-628" t="-9552" r="-1579" b="-29301"/>
              </a:stretch>
            </a:blipFill>
            <a:ln w="76200">
              <a:solidFill>
                <a:srgbClr val="FFFFFF"/>
              </a:solidFill>
            </a:ln>
            <a:effectLst>
              <a:outerShdw blurRad="25400" sx="102000" sy="102000" algn="ctr" rotWithShape="0">
                <a:srgbClr val="979A9C">
                  <a:alpha val="40000"/>
                </a:srgb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just" fontAlgn="base">
                <a:lnSpc>
                  <a:spcPct val="130000"/>
                </a:lnSpc>
              </a:pPr>
              <a:endParaRPr lang="zh-CN" altLang="en-US" sz="2400" b="1" strike="noStrike" noProof="1" dirty="0" err="1">
                <a:solidFill>
                  <a:schemeClr val="bg1"/>
                </a:solidFill>
                <a:latin typeface="微软雅黑" panose="020B0503020204020204" pitchFamily="34" charset="-122"/>
                <a:ea typeface="微软雅黑" panose="020B0503020204020204" pitchFamily="34" charset="-122"/>
              </a:endParaRPr>
            </a:p>
          </p:txBody>
        </p:sp>
        <p:sp>
          <p:nvSpPr>
            <p:cNvPr id="110595" name="矩形 6"/>
            <p:cNvSpPr/>
            <p:nvPr>
              <p:custDataLst>
                <p:tags r:id="rId3"/>
              </p:custDataLst>
            </p:nvPr>
          </p:nvSpPr>
          <p:spPr>
            <a:xfrm>
              <a:off x="1885" y="4163"/>
              <a:ext cx="3213" cy="756"/>
            </a:xfrm>
            <a:prstGeom prst="rect">
              <a:avLst/>
            </a:prstGeom>
            <a:noFill/>
            <a:ln w="9525">
              <a:noFill/>
            </a:ln>
          </p:spPr>
          <p:txBody>
            <a:bodyPr wrap="square" lIns="68580" tIns="34290" rIns="68580" bIns="34290" anchor="ctr"/>
            <a:p>
              <a:pPr algn="ctr">
                <a:lnSpc>
                  <a:spcPct val="130000"/>
                </a:lnSpc>
                <a:buClr>
                  <a:schemeClr val="accent1"/>
                </a:buClr>
              </a:pPr>
              <a:r>
                <a:rPr lang="zh-CN" altLang="zh-CN" sz="2400" b="1" u="sng" dirty="0">
                  <a:solidFill>
                    <a:srgbClr val="00B0F0"/>
                  </a:solidFill>
                  <a:latin typeface="微软雅黑" panose="020B0503020204020204" pitchFamily="34" charset="-122"/>
                  <a:ea typeface="微软雅黑" panose="020B0503020204020204" pitchFamily="34" charset="-122"/>
                </a:rPr>
                <a:t>中国制水大工匠</a:t>
              </a:r>
              <a:endParaRPr lang="zh-CN" altLang="zh-CN" sz="2400" b="1" u="sng" dirty="0">
                <a:solidFill>
                  <a:srgbClr val="00B0F0"/>
                </a:solidFill>
                <a:latin typeface="微软雅黑" panose="020B0503020204020204" pitchFamily="34" charset="-122"/>
                <a:ea typeface="微软雅黑" panose="020B0503020204020204" pitchFamily="34" charset="-122"/>
              </a:endParaRPr>
            </a:p>
          </p:txBody>
        </p:sp>
      </p:grpSp>
      <p:grpSp>
        <p:nvGrpSpPr>
          <p:cNvPr id="110596" name="组合 1"/>
          <p:cNvGrpSpPr/>
          <p:nvPr/>
        </p:nvGrpSpPr>
        <p:grpSpPr>
          <a:xfrm>
            <a:off x="3252788" y="1158875"/>
            <a:ext cx="2432050" cy="2266950"/>
            <a:chOff x="6435" y="3490"/>
            <a:chExt cx="5107" cy="4761"/>
          </a:xfrm>
        </p:grpSpPr>
        <p:sp>
          <p:nvSpPr>
            <p:cNvPr id="4" name="矩形 3"/>
            <p:cNvSpPr/>
            <p:nvPr>
              <p:custDataLst>
                <p:tags r:id="rId4"/>
              </p:custDataLst>
            </p:nvPr>
          </p:nvSpPr>
          <p:spPr>
            <a:xfrm>
              <a:off x="6436" y="3490"/>
              <a:ext cx="5106" cy="3695"/>
            </a:xfrm>
            <a:prstGeom prst="rect">
              <a:avLst/>
            </a:prstGeom>
            <a:blipFill rotWithShape="1">
              <a:blip r:embed="rId5"/>
              <a:srcRect/>
              <a:stretch>
                <a:fillRect l="-3225" t="-1066" r="-8431" b="-1592"/>
              </a:stretch>
            </a:blipFill>
            <a:ln w="76200">
              <a:solidFill>
                <a:srgbClr val="FFFFFF"/>
              </a:solidFill>
            </a:ln>
            <a:effectLst>
              <a:outerShdw blurRad="25400" sx="102000" sy="102000" algn="ctr" rotWithShape="0">
                <a:srgbClr val="979A9C">
                  <a:alpha val="40000"/>
                </a:srgb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just" fontAlgn="base">
                <a:lnSpc>
                  <a:spcPct val="130000"/>
                </a:lnSpc>
              </a:pPr>
              <a:endParaRPr lang="zh-CN" altLang="en-US" sz="2400" b="1" strike="noStrike" noProof="1" dirty="0" err="1">
                <a:solidFill>
                  <a:schemeClr val="bg1"/>
                </a:solidFill>
                <a:latin typeface="微软雅黑" panose="020B0503020204020204" pitchFamily="34" charset="-122"/>
                <a:ea typeface="微软雅黑" panose="020B0503020204020204" pitchFamily="34" charset="-122"/>
              </a:endParaRPr>
            </a:p>
          </p:txBody>
        </p:sp>
        <p:sp>
          <p:nvSpPr>
            <p:cNvPr id="110598" name="矩形 7"/>
            <p:cNvSpPr/>
            <p:nvPr>
              <p:custDataLst>
                <p:tags r:id="rId6"/>
              </p:custDataLst>
            </p:nvPr>
          </p:nvSpPr>
          <p:spPr>
            <a:xfrm>
              <a:off x="6464" y="7263"/>
              <a:ext cx="5050" cy="988"/>
            </a:xfrm>
            <a:prstGeom prst="rect">
              <a:avLst/>
            </a:prstGeom>
            <a:noFill/>
            <a:ln w="9525">
              <a:noFill/>
            </a:ln>
          </p:spPr>
          <p:txBody>
            <a:bodyPr wrap="square" lIns="68580" tIns="34290" rIns="68580" bIns="34290" anchor="ctr"/>
            <a:p>
              <a:pPr algn="ctr">
                <a:lnSpc>
                  <a:spcPct val="130000"/>
                </a:lnSpc>
                <a:buClr>
                  <a:schemeClr val="accent1"/>
                </a:buClr>
              </a:pPr>
              <a:r>
                <a:rPr lang="zh-CN" altLang="zh-CN" sz="2400" b="1" u="sng" dirty="0">
                  <a:solidFill>
                    <a:srgbClr val="00B0F0"/>
                  </a:solidFill>
                  <a:latin typeface="微软雅黑" panose="020B0503020204020204" pitchFamily="34" charset="-122"/>
                  <a:ea typeface="微软雅黑" panose="020B0503020204020204" pitchFamily="34" charset="-122"/>
                </a:rPr>
                <a:t>水业中国星光奖—产品之星</a:t>
              </a:r>
              <a:endParaRPr lang="zh-CN" altLang="zh-CN" sz="2400" b="1" u="sng" dirty="0">
                <a:solidFill>
                  <a:srgbClr val="00B0F0"/>
                </a:solidFill>
                <a:latin typeface="微软雅黑" panose="020B0503020204020204" pitchFamily="34" charset="-122"/>
                <a:ea typeface="微软雅黑" panose="020B0503020204020204" pitchFamily="34" charset="-122"/>
              </a:endParaRPr>
            </a:p>
          </p:txBody>
        </p:sp>
      </p:grpSp>
      <p:grpSp>
        <p:nvGrpSpPr>
          <p:cNvPr id="110599" name="组合 27"/>
          <p:cNvGrpSpPr/>
          <p:nvPr/>
        </p:nvGrpSpPr>
        <p:grpSpPr>
          <a:xfrm>
            <a:off x="-80962" y="4173538"/>
            <a:ext cx="3271837" cy="876300"/>
            <a:chOff x="-508" y="6964"/>
            <a:chExt cx="8819" cy="1840"/>
          </a:xfrm>
        </p:grpSpPr>
        <p:sp>
          <p:nvSpPr>
            <p:cNvPr id="110600" name="矩形 5"/>
            <p:cNvSpPr/>
            <p:nvPr>
              <p:custDataLst>
                <p:tags r:id="rId7"/>
              </p:custDataLst>
            </p:nvPr>
          </p:nvSpPr>
          <p:spPr>
            <a:xfrm rot="1760790">
              <a:off x="179" y="6964"/>
              <a:ext cx="8133" cy="1840"/>
            </a:xfrm>
            <a:prstGeom prst="rect">
              <a:avLst/>
            </a:prstGeom>
            <a:noFill/>
            <a:ln w="9525">
              <a:noFill/>
            </a:ln>
          </p:spPr>
          <p:txBody>
            <a:bodyPr wrap="square" anchor="b"/>
            <a:p>
              <a:pPr algn="ctr"/>
              <a:r>
                <a:rPr lang="zh-CN" altLang="zh-CN" sz="1800" b="1" dirty="0">
                  <a:solidFill>
                    <a:srgbClr val="00B0F0"/>
                  </a:solidFill>
                  <a:latin typeface="微软雅黑" panose="020B0503020204020204" pitchFamily="34" charset="-122"/>
                  <a:ea typeface="微软雅黑" panose="020B0503020204020204" pitchFamily="34" charset="-122"/>
                </a:rPr>
                <a:t>2018青岛国际水大会</a:t>
              </a:r>
              <a:endParaRPr lang="zh-CN" altLang="zh-CN" sz="1800" b="1" dirty="0">
                <a:solidFill>
                  <a:srgbClr val="00B0F0"/>
                </a:solidFill>
                <a:latin typeface="微软雅黑" panose="020B0503020204020204" pitchFamily="34" charset="-122"/>
                <a:ea typeface="微软雅黑" panose="020B0503020204020204" pitchFamily="34" charset="-122"/>
              </a:endParaRPr>
            </a:p>
            <a:p>
              <a:pPr algn="ctr"/>
              <a:r>
                <a:rPr lang="zh-CN" altLang="zh-CN" sz="1800" b="1" dirty="0">
                  <a:solidFill>
                    <a:srgbClr val="00B0F0"/>
                  </a:solidFill>
                  <a:latin typeface="微软雅黑" panose="020B0503020204020204" pitchFamily="34" charset="-122"/>
                  <a:ea typeface="微软雅黑" panose="020B0503020204020204" pitchFamily="34" charset="-122"/>
                </a:rPr>
                <a:t>荣誉盛典</a:t>
              </a:r>
              <a:endParaRPr lang="zh-CN" altLang="zh-CN" sz="1800" b="1" dirty="0">
                <a:solidFill>
                  <a:srgbClr val="00B0F0"/>
                </a:solidFill>
                <a:latin typeface="微软雅黑" panose="020B0503020204020204" pitchFamily="34" charset="-122"/>
                <a:ea typeface="微软雅黑" panose="020B0503020204020204" pitchFamily="34" charset="-122"/>
              </a:endParaRPr>
            </a:p>
          </p:txBody>
        </p:sp>
        <p:sp>
          <p:nvSpPr>
            <p:cNvPr id="9" name="矩形 8"/>
            <p:cNvSpPr/>
            <p:nvPr>
              <p:custDataLst>
                <p:tags r:id="rId8"/>
              </p:custDataLst>
            </p:nvPr>
          </p:nvSpPr>
          <p:spPr>
            <a:xfrm rot="1760790" flipV="1">
              <a:off x="-507" y="8728"/>
              <a:ext cx="8190" cy="71"/>
            </a:xfrm>
            <a:prstGeom prst="rect">
              <a:avLst/>
            </a:prstGeom>
            <a:solidFill>
              <a:schemeClr val="bg1"/>
            </a:solidFill>
          </p:spPr>
          <p:txBody>
            <a:bodyPr wrap="square" anchor="ctr">
              <a:normAutofit fontScale="2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endParaRPr lang="zh-CN" altLang="en-US" sz="2400" b="1" strike="noStrike" noProof="1" dirty="0">
                <a:solidFill>
                  <a:schemeClr val="bg1"/>
                </a:solidFill>
                <a:latin typeface="微软雅黑" panose="020B0503020204020204" pitchFamily="34" charset="-122"/>
                <a:ea typeface="微软雅黑" panose="020B0503020204020204" pitchFamily="34" charset="-122"/>
              </a:endParaRPr>
            </a:p>
          </p:txBody>
        </p:sp>
      </p:grpSp>
      <p:grpSp>
        <p:nvGrpSpPr>
          <p:cNvPr id="110602" name="组合 11"/>
          <p:cNvGrpSpPr/>
          <p:nvPr/>
        </p:nvGrpSpPr>
        <p:grpSpPr>
          <a:xfrm>
            <a:off x="6072188" y="3849688"/>
            <a:ext cx="2430462" cy="2287587"/>
            <a:chOff x="11819" y="4947"/>
            <a:chExt cx="5106" cy="4805"/>
          </a:xfrm>
        </p:grpSpPr>
        <p:sp>
          <p:nvSpPr>
            <p:cNvPr id="5" name="矩形 4"/>
            <p:cNvSpPr/>
            <p:nvPr>
              <p:custDataLst>
                <p:tags r:id="rId9"/>
              </p:custDataLst>
            </p:nvPr>
          </p:nvSpPr>
          <p:spPr>
            <a:xfrm>
              <a:off x="11820" y="4948"/>
              <a:ext cx="5106" cy="3694"/>
            </a:xfrm>
            <a:prstGeom prst="rect">
              <a:avLst/>
            </a:prstGeom>
            <a:blipFill rotWithShape="1">
              <a:blip r:embed="rId10"/>
              <a:srcRect/>
              <a:stretch>
                <a:fillRect l="-997" t="-3820" r="-1521" b="-8919"/>
              </a:stretch>
            </a:blipFill>
            <a:ln w="76200">
              <a:solidFill>
                <a:srgbClr val="FFFFFF"/>
              </a:solidFill>
            </a:ln>
            <a:effectLst>
              <a:outerShdw blurRad="25400" sx="102000" sy="102000" algn="ctr" rotWithShape="0">
                <a:srgbClr val="979A9C">
                  <a:alpha val="40000"/>
                </a:srgb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just" fontAlgn="base">
                <a:lnSpc>
                  <a:spcPct val="130000"/>
                </a:lnSpc>
              </a:pPr>
              <a:endParaRPr lang="zh-CN" altLang="en-US" sz="2400" b="1" strike="noStrike" noProof="1" dirty="0" err="1">
                <a:solidFill>
                  <a:schemeClr val="bg1"/>
                </a:solidFill>
                <a:latin typeface="微软雅黑" panose="020B0503020204020204" pitchFamily="34" charset="-122"/>
                <a:ea typeface="微软雅黑" panose="020B0503020204020204" pitchFamily="34" charset="-122"/>
              </a:endParaRPr>
            </a:p>
          </p:txBody>
        </p:sp>
        <p:sp>
          <p:nvSpPr>
            <p:cNvPr id="110604" name="矩形 10"/>
            <p:cNvSpPr/>
            <p:nvPr>
              <p:custDataLst>
                <p:tags r:id="rId11"/>
              </p:custDataLst>
            </p:nvPr>
          </p:nvSpPr>
          <p:spPr>
            <a:xfrm>
              <a:off x="11848" y="8764"/>
              <a:ext cx="5050" cy="988"/>
            </a:xfrm>
            <a:prstGeom prst="rect">
              <a:avLst/>
            </a:prstGeom>
            <a:noFill/>
            <a:ln w="9525">
              <a:noFill/>
            </a:ln>
          </p:spPr>
          <p:txBody>
            <a:bodyPr wrap="square" lIns="68580" tIns="34290" rIns="68580" bIns="34290" anchor="ctr"/>
            <a:p>
              <a:pPr algn="ctr">
                <a:lnSpc>
                  <a:spcPct val="130000"/>
                </a:lnSpc>
                <a:buClr>
                  <a:schemeClr val="accent1"/>
                </a:buClr>
              </a:pPr>
              <a:r>
                <a:rPr lang="zh-CN" altLang="zh-CN" sz="2400" b="1" u="sng" dirty="0">
                  <a:solidFill>
                    <a:srgbClr val="00B0F0"/>
                  </a:solidFill>
                  <a:latin typeface="微软雅黑" panose="020B0503020204020204" pitchFamily="34" charset="-122"/>
                  <a:ea typeface="微软雅黑" panose="020B0503020204020204" pitchFamily="34" charset="-122"/>
                </a:rPr>
                <a:t>评审推荐奖</a:t>
              </a:r>
              <a:endParaRPr lang="zh-CN" altLang="zh-CN" sz="2400" b="1" u="sng" dirty="0">
                <a:solidFill>
                  <a:srgbClr val="00B0F0"/>
                </a:solidFill>
                <a:latin typeface="微软雅黑" panose="020B0503020204020204" pitchFamily="34" charset="-122"/>
                <a:ea typeface="微软雅黑" panose="020B0503020204020204" pitchFamily="34" charset="-122"/>
              </a:endParaRPr>
            </a:p>
          </p:txBody>
        </p:sp>
      </p:grpSp>
      <p:grpSp>
        <p:nvGrpSpPr>
          <p:cNvPr id="110605" name="组合 12"/>
          <p:cNvGrpSpPr/>
          <p:nvPr/>
        </p:nvGrpSpPr>
        <p:grpSpPr>
          <a:xfrm>
            <a:off x="6059488" y="1158875"/>
            <a:ext cx="2432050" cy="2287588"/>
            <a:chOff x="11820" y="4948"/>
            <a:chExt cx="5106" cy="4804"/>
          </a:xfrm>
        </p:grpSpPr>
        <p:sp>
          <p:nvSpPr>
            <p:cNvPr id="14" name="矩形 13"/>
            <p:cNvSpPr/>
            <p:nvPr>
              <p:custDataLst>
                <p:tags r:id="rId12"/>
              </p:custDataLst>
            </p:nvPr>
          </p:nvSpPr>
          <p:spPr>
            <a:xfrm>
              <a:off x="11820" y="4948"/>
              <a:ext cx="5106" cy="3694"/>
            </a:xfrm>
            <a:prstGeom prst="rect">
              <a:avLst/>
            </a:prstGeom>
            <a:blipFill rotWithShape="1">
              <a:blip r:embed="rId13"/>
              <a:srcRect/>
              <a:stretch>
                <a:fillRect l="-997" t="-3820" r="-1521" b="-8919"/>
              </a:stretch>
            </a:blipFill>
            <a:ln w="76200">
              <a:solidFill>
                <a:srgbClr val="FFFFFF"/>
              </a:solidFill>
            </a:ln>
            <a:effectLst>
              <a:outerShdw blurRad="25400" sx="102000" sy="102000" algn="ctr" rotWithShape="0">
                <a:srgbClr val="979A9C">
                  <a:alpha val="40000"/>
                </a:srgbClr>
              </a:outerShdw>
            </a:effectLst>
          </p:spPr>
          <p:txBody>
            <a:bodyPr rot="0" spcFirstLastPara="0" vertOverflow="overflow" horzOverflow="overflow" vert="horz" wrap="square" lIns="68580" tIns="34290" rIns="68580" bIns="34290" numCol="1" spcCol="0" rtlCol="0" fromWordArt="0" anchor="ctr" anchorCtr="0" forceAA="0" compatLnSpc="1">
              <a:noAutofit/>
            </a:bodyPr>
            <a:p>
              <a:pPr algn="just" fontAlgn="base">
                <a:lnSpc>
                  <a:spcPct val="130000"/>
                </a:lnSpc>
              </a:pPr>
              <a:endParaRPr lang="zh-CN" altLang="en-US" sz="2400" b="1" strike="noStrike" noProof="1" dirty="0" err="1">
                <a:solidFill>
                  <a:schemeClr val="bg1"/>
                </a:solidFill>
                <a:latin typeface="微软雅黑" panose="020B0503020204020204" pitchFamily="34" charset="-122"/>
                <a:ea typeface="微软雅黑" panose="020B0503020204020204" pitchFamily="34" charset="-122"/>
              </a:endParaRPr>
            </a:p>
          </p:txBody>
        </p:sp>
        <p:sp>
          <p:nvSpPr>
            <p:cNvPr id="110607" name="矩形 14"/>
            <p:cNvSpPr/>
            <p:nvPr>
              <p:custDataLst>
                <p:tags r:id="rId14"/>
              </p:custDataLst>
            </p:nvPr>
          </p:nvSpPr>
          <p:spPr>
            <a:xfrm>
              <a:off x="11848" y="8764"/>
              <a:ext cx="5050" cy="988"/>
            </a:xfrm>
            <a:prstGeom prst="rect">
              <a:avLst/>
            </a:prstGeom>
            <a:noFill/>
            <a:ln w="9525">
              <a:noFill/>
            </a:ln>
          </p:spPr>
          <p:txBody>
            <a:bodyPr wrap="square" lIns="68580" tIns="34290" rIns="68580" bIns="34290" anchor="ctr"/>
            <a:p>
              <a:pPr algn="ctr">
                <a:lnSpc>
                  <a:spcPct val="130000"/>
                </a:lnSpc>
                <a:buClr>
                  <a:schemeClr val="accent1"/>
                </a:buClr>
              </a:pPr>
              <a:r>
                <a:rPr lang="zh-CN" altLang="zh-CN" sz="24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rPr>
                <a:t>水业中国星光奖—工程之星</a:t>
              </a:r>
              <a:endParaRPr lang="zh-CN" altLang="zh-CN" sz="2400" b="1" u="sng" dirty="0">
                <a:solidFill>
                  <a:srgbClr val="00B0F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0608" name="组合 15"/>
          <p:cNvGrpSpPr/>
          <p:nvPr/>
        </p:nvGrpSpPr>
        <p:grpSpPr>
          <a:xfrm>
            <a:off x="3151188" y="3732213"/>
            <a:ext cx="2432050" cy="2289175"/>
            <a:chOff x="11820" y="4948"/>
            <a:chExt cx="5106" cy="4805"/>
          </a:xfrm>
        </p:grpSpPr>
        <p:sp>
          <p:nvSpPr>
            <p:cNvPr id="17" name="矩形 16"/>
            <p:cNvSpPr/>
            <p:nvPr>
              <p:custDataLst>
                <p:tags r:id="rId15"/>
              </p:custDataLst>
            </p:nvPr>
          </p:nvSpPr>
          <p:spPr>
            <a:xfrm>
              <a:off x="11820" y="4948"/>
              <a:ext cx="5106" cy="3694"/>
            </a:xfrm>
            <a:prstGeom prst="rect">
              <a:avLst/>
            </a:prstGeom>
            <a:blipFill rotWithShape="1">
              <a:blip r:embed="rId16"/>
              <a:srcRect/>
              <a:stretch>
                <a:fillRect l="-997" t="-3820" r="-1521" b="-8919"/>
              </a:stretch>
            </a:blipFill>
            <a:ln w="76200">
              <a:solidFill>
                <a:srgbClr val="FFFFFF"/>
              </a:solidFill>
            </a:ln>
            <a:effectLst>
              <a:outerShdw blurRad="25400" sx="102000" sy="102000" algn="ctr" rotWithShape="0">
                <a:srgbClr val="979A9C">
                  <a:alpha val="40000"/>
                </a:srgbClr>
              </a:outerShdw>
            </a:effectLst>
          </p:spPr>
          <p:txBody>
            <a:bodyPr rot="0" spcFirstLastPara="0" vertOverflow="overflow" horzOverflow="overflow" vert="horz" wrap="square" lIns="68580" tIns="34290" rIns="68580" bIns="34290" numCol="1" spcCol="0" rtlCol="0" fromWordArt="0" anchor="ctr" anchorCtr="0" forceAA="0" compatLnSpc="1">
              <a:noAutofit/>
            </a:bodyPr>
            <a:lstStyle/>
            <a:p>
              <a:pPr algn="just" fontAlgn="base">
                <a:lnSpc>
                  <a:spcPct val="130000"/>
                </a:lnSpc>
              </a:pPr>
              <a:endParaRPr lang="zh-CN" altLang="en-US" sz="2400" b="1" strike="noStrike" noProof="1" dirty="0" err="1">
                <a:solidFill>
                  <a:schemeClr val="bg1"/>
                </a:solidFill>
                <a:latin typeface="微软雅黑" panose="020B0503020204020204" pitchFamily="34" charset="-122"/>
                <a:ea typeface="微软雅黑" panose="020B0503020204020204" pitchFamily="34" charset="-122"/>
              </a:endParaRPr>
            </a:p>
          </p:txBody>
        </p:sp>
        <p:sp>
          <p:nvSpPr>
            <p:cNvPr id="110610" name="矩形 17"/>
            <p:cNvSpPr/>
            <p:nvPr>
              <p:custDataLst>
                <p:tags r:id="rId17"/>
              </p:custDataLst>
            </p:nvPr>
          </p:nvSpPr>
          <p:spPr>
            <a:xfrm>
              <a:off x="11820" y="8765"/>
              <a:ext cx="5050" cy="988"/>
            </a:xfrm>
            <a:prstGeom prst="rect">
              <a:avLst/>
            </a:prstGeom>
            <a:noFill/>
            <a:ln w="9525">
              <a:noFill/>
            </a:ln>
          </p:spPr>
          <p:txBody>
            <a:bodyPr wrap="square" lIns="68580" tIns="34290" rIns="68580" bIns="34290" anchor="ctr"/>
            <a:p>
              <a:pPr algn="ctr">
                <a:lnSpc>
                  <a:spcPct val="130000"/>
                </a:lnSpc>
                <a:buClr>
                  <a:schemeClr val="accent1"/>
                </a:buClr>
              </a:pPr>
              <a:r>
                <a:rPr lang="zh-CN" altLang="zh-CN" sz="2400" b="1" u="sng" dirty="0">
                  <a:solidFill>
                    <a:srgbClr val="00B0F0"/>
                  </a:solidFill>
                  <a:latin typeface="微软雅黑" panose="020B0503020204020204" pitchFamily="34" charset="-122"/>
                  <a:ea typeface="微软雅黑" panose="020B0503020204020204" pitchFamily="34" charset="-122"/>
                </a:rPr>
                <a:t>水业中国领军人物</a:t>
              </a:r>
              <a:endParaRPr lang="zh-CN" altLang="zh-CN" sz="2400" b="1" u="sng" dirty="0">
                <a:solidFill>
                  <a:srgbClr val="00B0F0"/>
                </a:solidFill>
                <a:latin typeface="微软雅黑" panose="020B0503020204020204" pitchFamily="34" charset="-122"/>
                <a:ea typeface="微软雅黑" panose="020B0503020204020204" pitchFamily="34" charset="-122"/>
              </a:endParaRPr>
            </a:p>
          </p:txBody>
        </p:sp>
      </p:grpSp>
    </p:spTree>
    <p:custDataLst>
      <p:tags r:id="rId18"/>
    </p:custDataLst>
  </p:cSld>
  <p:clrMapOvr>
    <a:masterClrMapping/>
  </p:clrMapOvr>
  <p:transition>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4"/>
          <p:cNvSpPr/>
          <p:nvPr/>
        </p:nvSpPr>
        <p:spPr>
          <a:xfrm>
            <a:off x="5608916" y="0"/>
            <a:ext cx="3542795" cy="2651314"/>
          </a:xfrm>
          <a:prstGeom prst="rect">
            <a:avLst/>
          </a:prstGeom>
          <a:solidFill>
            <a:schemeClr val="accent6">
              <a:lumMod val="60000"/>
              <a:lumOff val="40000"/>
              <a:alpha val="69804"/>
            </a:schemeClr>
          </a:solidFill>
          <a:ln w="12700" cap="flat" cmpd="sng" algn="ctr">
            <a:noFill/>
            <a:prstDash val="solid"/>
            <a:miter lim="800000"/>
          </a:ln>
          <a:effectLst/>
        </p:spPr>
        <p:txBody>
          <a:bodyPr vert="horz" rtlCol="0" anchor="t"/>
          <a:lstStyle/>
          <a:p>
            <a:pPr algn="ctr"/>
            <a:endParaRPr lang="zh-CN" altLang="en-US" sz="3360" dirty="0">
              <a:solidFill>
                <a:schemeClr val="bg1"/>
              </a:solidFill>
              <a:latin typeface="方正粗宋简体"/>
              <a:ea typeface="方正粗宋简体"/>
            </a:endParaRPr>
          </a:p>
        </p:txBody>
      </p:sp>
      <p:sp>
        <p:nvSpPr>
          <p:cNvPr id="2" name="矩形 4"/>
          <p:cNvSpPr/>
          <p:nvPr/>
        </p:nvSpPr>
        <p:spPr>
          <a:xfrm>
            <a:off x="2357909" y="2651314"/>
            <a:ext cx="6786091" cy="1728192"/>
          </a:xfrm>
          <a:prstGeom prst="rect">
            <a:avLst/>
          </a:prstGeom>
          <a:solidFill>
            <a:srgbClr val="0072C6"/>
          </a:solidFill>
          <a:ln w="12700" cap="flat" cmpd="sng" algn="ctr">
            <a:noFill/>
            <a:prstDash val="solid"/>
            <a:miter lim="800000"/>
          </a:ln>
          <a:effectLst/>
        </p:spPr>
        <p:txBody>
          <a:bodyPr rtlCol="0" anchor="ctr"/>
          <a:lstStyle/>
          <a:p>
            <a:pPr algn="ctr"/>
            <a:r>
              <a:rPr lang="zh-CN" altLang="en-US" sz="4600" b="1" dirty="0">
                <a:solidFill>
                  <a:schemeClr val="bg1"/>
                </a:solidFill>
                <a:latin typeface="+mj-ea"/>
                <a:ea typeface="+mj-ea"/>
              </a:rPr>
              <a:t>绪  论</a:t>
            </a:r>
            <a:endParaRPr lang="zh-CN" altLang="en-US" sz="4600" b="1" dirty="0">
              <a:solidFill>
                <a:schemeClr val="bg1"/>
              </a:solidFill>
              <a:latin typeface="+mj-ea"/>
              <a:ea typeface="+mj-ea"/>
            </a:endParaRPr>
          </a:p>
        </p:txBody>
      </p:sp>
      <p:sp>
        <p:nvSpPr>
          <p:cNvPr id="5" name="文本框 4"/>
          <p:cNvSpPr txBox="1"/>
          <p:nvPr/>
        </p:nvSpPr>
        <p:spPr>
          <a:xfrm>
            <a:off x="5695325" y="1355170"/>
            <a:ext cx="3456383" cy="830997"/>
          </a:xfrm>
          <a:prstGeom prst="rect">
            <a:avLst/>
          </a:prstGeom>
          <a:noFill/>
        </p:spPr>
        <p:txBody>
          <a:bodyPr wrap="square" rtlCol="0">
            <a:spAutoFit/>
          </a:bodyPr>
          <a:lstStyle/>
          <a:p>
            <a:pPr algn="ctr"/>
            <a:r>
              <a:rPr lang="zh-CN" altLang="en-US" sz="4800" b="1" dirty="0">
                <a:solidFill>
                  <a:schemeClr val="accent1"/>
                </a:solidFill>
                <a:latin typeface="微软雅黑" panose="020B0503020204020204" pitchFamily="34" charset="-122"/>
                <a:ea typeface="微软雅黑" panose="020B0503020204020204" pitchFamily="34" charset="-122"/>
              </a:rPr>
              <a:t>第一部分</a:t>
            </a:r>
            <a:endParaRPr lang="zh-CN" altLang="en-US" sz="4800" b="1" dirty="0">
              <a:solidFill>
                <a:schemeClr val="accent1"/>
              </a:solidFill>
              <a:latin typeface="Adobe Gothic Std B" panose="020B0800000000000000" pitchFamily="34" charset="-128"/>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b="4640"/>
          <a:stretch>
            <a:fillRect/>
          </a:stretch>
        </p:blipFill>
        <p:spPr>
          <a:xfrm>
            <a:off x="-7708" y="2651964"/>
            <a:ext cx="2388683" cy="1726891"/>
          </a:xfrm>
          <a:prstGeom prst="rect">
            <a:avLst/>
          </a:prstGeom>
        </p:spPr>
      </p:pic>
      <p:sp>
        <p:nvSpPr>
          <p:cNvPr id="10" name="矩形 4"/>
          <p:cNvSpPr/>
          <p:nvPr/>
        </p:nvSpPr>
        <p:spPr>
          <a:xfrm>
            <a:off x="-7707" y="4378855"/>
            <a:ext cx="2388683" cy="2479145"/>
          </a:xfrm>
          <a:prstGeom prst="rect">
            <a:avLst/>
          </a:prstGeom>
          <a:solidFill>
            <a:schemeClr val="accent5">
              <a:lumMod val="40000"/>
              <a:lumOff val="60000"/>
              <a:alpha val="70000"/>
            </a:schemeClr>
          </a:solidFill>
          <a:ln w="12700" cap="flat" cmpd="sng" algn="ctr">
            <a:noFill/>
            <a:prstDash val="solid"/>
            <a:miter lim="800000"/>
          </a:ln>
          <a:effectLst/>
        </p:spPr>
        <p:txBody>
          <a:bodyPr vert="horz" rtlCol="0" anchor="t"/>
          <a:lstStyle/>
          <a:p>
            <a:pPr algn="ctr"/>
            <a:endParaRPr lang="zh-CN" altLang="en-US" sz="3360" dirty="0">
              <a:solidFill>
                <a:schemeClr val="bg1"/>
              </a:solidFill>
              <a:latin typeface="方正粗宋简体"/>
              <a:ea typeface="方正粗宋简体"/>
            </a:endParaRPr>
          </a:p>
        </p:txBody>
      </p:sp>
      <p:sp>
        <p:nvSpPr>
          <p:cNvPr id="4" name="矩形 3"/>
          <p:cNvSpPr/>
          <p:nvPr/>
        </p:nvSpPr>
        <p:spPr>
          <a:xfrm>
            <a:off x="3275856" y="4897963"/>
            <a:ext cx="5251060" cy="757130"/>
          </a:xfrm>
          <a:prstGeom prst="rect">
            <a:avLst/>
          </a:prstGeom>
        </p:spPr>
        <p:txBody>
          <a:bodyPr wrap="square">
            <a:spAutoFit/>
          </a:bodyPr>
          <a:lstStyle/>
          <a:p>
            <a:endParaRPr lang="zh-CN" altLang="en-US" sz="4320" dirty="0">
              <a:solidFill>
                <a:srgbClr val="FF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1617" name="图片 20" descr="500114579"/>
          <p:cNvPicPr>
            <a:picLocks noChangeAspect="1"/>
          </p:cNvPicPr>
          <p:nvPr/>
        </p:nvPicPr>
        <p:blipFill>
          <a:blip r:embed="rId1"/>
          <a:srcRect l="77638" t="27" r="15804" b="2200"/>
          <a:stretch>
            <a:fillRect/>
          </a:stretch>
        </p:blipFill>
        <p:spPr>
          <a:xfrm>
            <a:off x="8701088" y="858838"/>
            <a:ext cx="495300" cy="5140325"/>
          </a:xfrm>
          <a:prstGeom prst="rect">
            <a:avLst/>
          </a:prstGeom>
          <a:noFill/>
          <a:ln w="9525">
            <a:noFill/>
          </a:ln>
        </p:spPr>
      </p:pic>
      <p:pic>
        <p:nvPicPr>
          <p:cNvPr id="111618" name="图片 8" descr="500114579"/>
          <p:cNvPicPr>
            <a:picLocks noChangeAspect="1"/>
          </p:cNvPicPr>
          <p:nvPr/>
        </p:nvPicPr>
        <p:blipFill>
          <a:blip r:embed="rId1"/>
          <a:srcRect l="9821" t="1431" r="73982" b="797"/>
          <a:stretch>
            <a:fillRect/>
          </a:stretch>
        </p:blipFill>
        <p:spPr>
          <a:xfrm>
            <a:off x="65088" y="858838"/>
            <a:ext cx="1222375" cy="5140325"/>
          </a:xfrm>
          <a:prstGeom prst="rect">
            <a:avLst/>
          </a:prstGeom>
          <a:noFill/>
          <a:ln w="9525">
            <a:noFill/>
          </a:ln>
        </p:spPr>
      </p:pic>
      <p:sp>
        <p:nvSpPr>
          <p:cNvPr id="111619" name="TextBox 4"/>
          <p:cNvSpPr txBox="1"/>
          <p:nvPr/>
        </p:nvSpPr>
        <p:spPr>
          <a:xfrm>
            <a:off x="1452563" y="1131888"/>
            <a:ext cx="7032625" cy="300037"/>
          </a:xfrm>
          <a:prstGeom prst="rect">
            <a:avLst/>
          </a:prstGeom>
          <a:noFill/>
          <a:ln w="9525">
            <a:noFill/>
          </a:ln>
        </p:spPr>
        <p:txBody>
          <a:bodyPr wrap="square" anchor="t">
            <a:spAutoFit/>
          </a:bodyPr>
          <a:p>
            <a:pPr algn="r">
              <a:lnSpc>
                <a:spcPct val="90000"/>
              </a:lnSpc>
            </a:pPr>
            <a:r>
              <a:rPr lang="en-US" altLang="zh-CN"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2018（第十三届）青岛国际水大会</a:t>
            </a:r>
            <a:endParaRPr lang="zh-CN" altLang="en-US" sz="1500" b="1" u="sng" dirty="0">
              <a:solidFill>
                <a:srgbClr val="00AAC9"/>
              </a:solidFill>
              <a:latin typeface="微软雅黑" panose="020B0503020204020204" pitchFamily="34" charset="-122"/>
              <a:ea typeface="微软雅黑" panose="020B0503020204020204" pitchFamily="34" charset="-122"/>
            </a:endParaRPr>
          </a:p>
        </p:txBody>
      </p:sp>
      <p:sp>
        <p:nvSpPr>
          <p:cNvPr id="111620" name="文本框 1"/>
          <p:cNvSpPr txBox="1"/>
          <p:nvPr/>
        </p:nvSpPr>
        <p:spPr>
          <a:xfrm>
            <a:off x="1576388" y="1492250"/>
            <a:ext cx="6994525" cy="1198563"/>
          </a:xfrm>
          <a:prstGeom prst="rect">
            <a:avLst/>
          </a:prstGeom>
          <a:noFill/>
          <a:ln w="9525">
            <a:noFill/>
          </a:ln>
        </p:spPr>
        <p:txBody>
          <a:bodyPr wrap="square" anchor="t">
            <a:spAutoFit/>
          </a:bodyPr>
          <a:p>
            <a:pPr>
              <a:lnSpc>
                <a:spcPct val="150000"/>
              </a:lnSpc>
            </a:pPr>
            <a:r>
              <a:rPr lang="zh-CN" altLang="en-US" sz="24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水处理行业龙头企业集中亮相，点对点商务对接更富成效</a:t>
            </a:r>
            <a:endParaRPr lang="zh-CN" altLang="en-US" sz="2400" b="1"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621" name="矩形 4"/>
          <p:cNvSpPr/>
          <p:nvPr/>
        </p:nvSpPr>
        <p:spPr>
          <a:xfrm>
            <a:off x="4259263" y="2122488"/>
            <a:ext cx="4311650" cy="3968750"/>
          </a:xfrm>
          <a:prstGeom prst="rect">
            <a:avLst/>
          </a:prstGeom>
          <a:noFill/>
          <a:ln w="9525">
            <a:noFill/>
          </a:ln>
        </p:spPr>
        <p:txBody>
          <a:bodyPr wrap="square" anchor="t">
            <a:spAutoFit/>
          </a:bodyPr>
          <a:p>
            <a:pPr indent="457200" algn="just">
              <a:lnSpc>
                <a:spcPct val="150000"/>
              </a:lnSpc>
            </a:pPr>
            <a:r>
              <a:rPr lang="zh-CN" altLang="zh-CN" sz="1200" dirty="0">
                <a:solidFill>
                  <a:srgbClr val="404040"/>
                </a:solidFill>
                <a:latin typeface="微软雅黑" panose="020B0503020204020204" pitchFamily="34" charset="-122"/>
                <a:ea typeface="微软雅黑" panose="020B0503020204020204" pitchFamily="34" charset="-122"/>
              </a:rPr>
              <a:t>本次大会共设置</a:t>
            </a:r>
            <a:r>
              <a:rPr lang="zh-CN" altLang="zh-CN" sz="1200" b="1" dirty="0">
                <a:solidFill>
                  <a:srgbClr val="404040"/>
                </a:solidFill>
                <a:latin typeface="微软雅黑" panose="020B0503020204020204" pitchFamily="34" charset="-122"/>
                <a:ea typeface="微软雅黑" panose="020B0503020204020204" pitchFamily="34" charset="-122"/>
              </a:rPr>
              <a:t>150余个展位</a:t>
            </a:r>
            <a:r>
              <a:rPr lang="zh-CN" altLang="zh-CN" sz="1200" dirty="0">
                <a:solidFill>
                  <a:srgbClr val="404040"/>
                </a:solidFill>
                <a:latin typeface="微软雅黑" panose="020B0503020204020204" pitchFamily="34" charset="-122"/>
                <a:ea typeface="微软雅黑" panose="020B0503020204020204" pitchFamily="34" charset="-122"/>
              </a:rPr>
              <a:t>，集中展示国内外先进的水处理技术、设备、装置等，众多顶尖水处理产品与技术同台竞技。</a:t>
            </a:r>
            <a:endParaRPr lang="zh-CN" altLang="zh-CN" sz="1200" dirty="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zh-CN" sz="1200" dirty="0">
                <a:solidFill>
                  <a:srgbClr val="404040"/>
                </a:solidFill>
                <a:latin typeface="微软雅黑" panose="020B0503020204020204" pitchFamily="34" charset="-122"/>
                <a:ea typeface="微软雅黑" panose="020B0503020204020204" pitchFamily="34" charset="-122"/>
              </a:rPr>
              <a:t>参展的知名企业包括德蓝、将来网、苏伊士、爱环吴世、新兴铸管、栗田、赛诺、恩泰环保、太和水环境、山恒生态、沪东麦斯特、东大环境、利欧、滨特尔、美国Transfilm膜、群力创新、邦浦、弗雷西、沃特佳、众和海淡、BWA、合众高科、麦王环境、大唐水务、苏科环保、赛莱默、水发海若、富乐、亿昇、九章、科百特、海克斯康、艾珍、AZUD、BENTLEY、HACH、西部钛业、嘉戎、碧沃丰、阿特拉斯·科普柯、埃克托德、沃特尔、上州阀门、蓝水环境、丰源、四海、水艺膜、瑞升华、赛美环能、振华、鸿阀、安德里茨、弗莱戈、凯虹、科瑞达、金士顿、希阿埃、沁森、金正环保、东洋环境等。</a:t>
            </a:r>
            <a:endParaRPr lang="zh-CN" altLang="zh-CN" sz="1200" dirty="0">
              <a:solidFill>
                <a:srgbClr val="404040"/>
              </a:solidFill>
              <a:latin typeface="微软雅黑" panose="020B0503020204020204" pitchFamily="34" charset="-122"/>
              <a:ea typeface="微软雅黑" panose="020B0503020204020204" pitchFamily="34" charset="-122"/>
            </a:endParaRPr>
          </a:p>
        </p:txBody>
      </p:sp>
      <p:pic>
        <p:nvPicPr>
          <p:cNvPr id="11" name="Picture 4" descr="G:\2018青岛大会\0现场照片\新闻用图\27日--开幕式-修图\展览 (2) 副本.jpg展览 (2) 副本"/>
          <p:cNvPicPr>
            <a:picLocks noChangeAspect="1" noChangeArrowheads="1"/>
          </p:cNvPicPr>
          <p:nvPr/>
        </p:nvPicPr>
        <p:blipFill>
          <a:blip r:embed="rId2"/>
          <a:srcRect/>
          <a:stretch>
            <a:fillRect/>
          </a:stretch>
        </p:blipFill>
        <p:spPr bwMode="auto">
          <a:xfrm>
            <a:off x="1576388" y="2136775"/>
            <a:ext cx="2332038" cy="1555750"/>
          </a:xfrm>
          <a:prstGeom prst="rect">
            <a:avLst/>
          </a:prstGeom>
          <a:ln>
            <a:noFill/>
          </a:ln>
          <a:effectLst>
            <a:outerShdw blurRad="292100" dist="139700" dir="2700000" algn="tl" rotWithShape="0">
              <a:srgbClr val="333333">
                <a:alpha val="65000"/>
              </a:srgbClr>
            </a:outerShdw>
          </a:effectLst>
        </p:spPr>
      </p:pic>
      <p:pic>
        <p:nvPicPr>
          <p:cNvPr id="12" name="Picture 2" descr="G:\2018青岛大会\0现场照片\新闻用图\27日--开幕式-修图\展览 (1) 副本.jpg展览 (1) 副本"/>
          <p:cNvPicPr>
            <a:picLocks noChangeAspect="1" noChangeArrowheads="1"/>
          </p:cNvPicPr>
          <p:nvPr/>
        </p:nvPicPr>
        <p:blipFill>
          <a:blip r:embed="rId3"/>
          <a:srcRect/>
          <a:stretch>
            <a:fillRect/>
          </a:stretch>
        </p:blipFill>
        <p:spPr bwMode="auto">
          <a:xfrm>
            <a:off x="1539875" y="3903663"/>
            <a:ext cx="2405063" cy="16049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稻壳儿搜索【幻雨工作室】_1"/>
          <p:cNvSpPr/>
          <p:nvPr/>
        </p:nvSpPr>
        <p:spPr>
          <a:xfrm>
            <a:off x="434975" y="1039813"/>
            <a:ext cx="3241675" cy="460375"/>
          </a:xfrm>
          <a:prstGeom prst="rect">
            <a:avLst/>
          </a:prstGeom>
          <a:noFill/>
          <a:ln w="9525">
            <a:noFill/>
          </a:ln>
        </p:spPr>
        <p:txBody>
          <a:bodyPr wrap="square" anchor="ctr">
            <a:spAutoFit/>
          </a:bodyPr>
          <a:p>
            <a:r>
              <a:rPr lang="zh-CN" altLang="en-US" sz="2400" b="1" dirty="0">
                <a:solidFill>
                  <a:srgbClr val="00B0F0"/>
                </a:solidFill>
                <a:latin typeface="微软雅黑" panose="020B0503020204020204" pitchFamily="34" charset="-122"/>
                <a:ea typeface="微软雅黑" panose="020B0503020204020204" pitchFamily="34" charset="-122"/>
                <a:sym typeface="Arial" panose="020B0604020202020204"/>
              </a:rPr>
              <a:t>协会宣传平台</a:t>
            </a:r>
            <a:endParaRPr lang="zh-CN" altLang="en-US" sz="2400" b="1" dirty="0">
              <a:solidFill>
                <a:srgbClr val="00B0F0"/>
              </a:solidFill>
              <a:latin typeface="微软雅黑" panose="020B0503020204020204" pitchFamily="34" charset="-122"/>
              <a:ea typeface="微软雅黑" panose="020B0503020204020204" pitchFamily="34" charset="-122"/>
              <a:sym typeface="Arial" panose="020B0604020202020204"/>
            </a:endParaRPr>
          </a:p>
        </p:txBody>
      </p:sp>
      <p:sp>
        <p:nvSpPr>
          <p:cNvPr id="49" name="稻壳儿搜索【幻雨工作室】_3"/>
          <p:cNvSpPr/>
          <p:nvPr/>
        </p:nvSpPr>
        <p:spPr>
          <a:xfrm>
            <a:off x="315913" y="1084263"/>
            <a:ext cx="58738" cy="373063"/>
          </a:xfrm>
          <a:prstGeom prst="rect">
            <a:avLst/>
          </a:prstGeom>
          <a:solidFill>
            <a:schemeClr val="bg1">
              <a:alpha val="50000"/>
            </a:schemeClr>
          </a:solidFill>
          <a:ln w="12700">
            <a:noFill/>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7" rIns="51435" bIns="25717" numCol="1" spcCol="0" rtlCol="0" fromWordArt="0" anchor="ctr" anchorCtr="0" forceAA="0" compatLnSpc="1">
            <a:noAutofit/>
          </a:bodyPr>
          <a:lstStyle/>
          <a:p>
            <a:pPr algn="ctr" fontAlgn="base"/>
            <a:endParaRPr lang="zh-CN" altLang="en-US" sz="1015" strike="noStrike" noProof="1">
              <a:solidFill>
                <a:schemeClr val="bg1"/>
              </a:solidFill>
            </a:endParaRPr>
          </a:p>
        </p:txBody>
      </p:sp>
      <p:sp>
        <p:nvSpPr>
          <p:cNvPr id="52" name="稻壳儿搜索【幻雨工作室】_4"/>
          <p:cNvSpPr/>
          <p:nvPr/>
        </p:nvSpPr>
        <p:spPr>
          <a:xfrm>
            <a:off x="0" y="1084263"/>
            <a:ext cx="255588" cy="373063"/>
          </a:xfrm>
          <a:prstGeom prst="rect">
            <a:avLst/>
          </a:prstGeom>
          <a:solidFill>
            <a:schemeClr val="bg1">
              <a:alpha val="50000"/>
            </a:schemeClr>
          </a:solidFill>
          <a:ln w="12700">
            <a:noFill/>
          </a:ln>
          <a:effectLst>
            <a:outerShdw blurRad="508000" dist="596900" dir="3600000" sx="89000" sy="89000" algn="tl" rotWithShape="0">
              <a:schemeClr val="bg1">
                <a:lumMod val="50000"/>
                <a:alpha val="2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7" rIns="51435" bIns="25717" numCol="1" spcCol="0" rtlCol="0" fromWordArt="0" anchor="ctr" anchorCtr="0" forceAA="0" compatLnSpc="1">
            <a:noAutofit/>
          </a:bodyPr>
          <a:lstStyle/>
          <a:p>
            <a:pPr algn="ctr" fontAlgn="base"/>
            <a:endParaRPr lang="zh-CN" altLang="en-US" sz="1015" strike="noStrike" noProof="1">
              <a:solidFill>
                <a:schemeClr val="bg1"/>
              </a:solidFill>
            </a:endParaRPr>
          </a:p>
        </p:txBody>
      </p:sp>
      <p:cxnSp>
        <p:nvCxnSpPr>
          <p:cNvPr id="4" name="稻壳儿搜索【幻雨工作室】_8"/>
          <p:cNvCxnSpPr/>
          <p:nvPr/>
        </p:nvCxnSpPr>
        <p:spPr>
          <a:xfrm>
            <a:off x="5059363" y="1820863"/>
            <a:ext cx="539750" cy="269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稻壳儿搜索【幻雨工作室】_8"/>
          <p:cNvCxnSpPr/>
          <p:nvPr/>
        </p:nvCxnSpPr>
        <p:spPr>
          <a:xfrm>
            <a:off x="131763" y="5314950"/>
            <a:ext cx="563563" cy="2952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2646" name="组合 7"/>
          <p:cNvGrpSpPr/>
          <p:nvPr/>
        </p:nvGrpSpPr>
        <p:grpSpPr>
          <a:xfrm>
            <a:off x="704850" y="2019300"/>
            <a:ext cx="2219325" cy="1493838"/>
            <a:chOff x="1110842" y="1752600"/>
            <a:chExt cx="2832917" cy="1822450"/>
          </a:xfrm>
        </p:grpSpPr>
        <p:sp>
          <p:nvSpPr>
            <p:cNvPr id="112647" name="任意多边形 8"/>
            <p:cNvSpPr/>
            <p:nvPr>
              <p:custDataLst>
                <p:tags r:id="rId1"/>
              </p:custDataLst>
            </p:nvPr>
          </p:nvSpPr>
          <p:spPr>
            <a:xfrm>
              <a:off x="1110842" y="1752600"/>
              <a:ext cx="2832917" cy="1822450"/>
            </a:xfrm>
            <a:custGeom>
              <a:avLst/>
              <a:gdLst>
                <a:gd name="txL" fmla="*/ 0 w 1993900"/>
                <a:gd name="txT" fmla="*/ 0 h 1282700"/>
                <a:gd name="txR" fmla="*/ 1993900 w 1993900"/>
                <a:gd name="txB" fmla="*/ 1282700 h 1282700"/>
              </a:gdLst>
              <a:ahLst/>
              <a:cxnLst>
                <a:cxn ang="0">
                  <a:pos x="251170" y="0"/>
                </a:cxn>
                <a:cxn ang="0">
                  <a:pos x="566941" y="0"/>
                </a:cxn>
                <a:cxn ang="0">
                  <a:pos x="619007" y="0"/>
                </a:cxn>
                <a:cxn ang="0">
                  <a:pos x="934778" y="0"/>
                </a:cxn>
                <a:cxn ang="0">
                  <a:pos x="1214461" y="279682"/>
                </a:cxn>
                <a:cxn ang="0">
                  <a:pos x="1416458" y="279682"/>
                </a:cxn>
                <a:cxn ang="0">
                  <a:pos x="2620292" y="279682"/>
                </a:cxn>
                <a:cxn ang="0">
                  <a:pos x="2832917" y="492307"/>
                </a:cxn>
                <a:cxn ang="0">
                  <a:pos x="2832917" y="839048"/>
                </a:cxn>
                <a:cxn ang="0">
                  <a:pos x="2832917" y="1571279"/>
                </a:cxn>
                <a:cxn ang="0">
                  <a:pos x="2832917" y="1609825"/>
                </a:cxn>
                <a:cxn ang="0">
                  <a:pos x="2620292" y="1822450"/>
                </a:cxn>
                <a:cxn ang="0">
                  <a:pos x="2581746" y="1822450"/>
                </a:cxn>
                <a:cxn ang="0">
                  <a:pos x="1416458" y="1822450"/>
                </a:cxn>
                <a:cxn ang="0">
                  <a:pos x="566941" y="1822450"/>
                </a:cxn>
                <a:cxn ang="0">
                  <a:pos x="528395" y="1822450"/>
                </a:cxn>
                <a:cxn ang="0">
                  <a:pos x="251170" y="1822450"/>
                </a:cxn>
                <a:cxn ang="0">
                  <a:pos x="212624" y="1822450"/>
                </a:cxn>
                <a:cxn ang="0">
                  <a:pos x="0" y="1609825"/>
                </a:cxn>
                <a:cxn ang="0">
                  <a:pos x="0" y="1571279"/>
                </a:cxn>
                <a:cxn ang="0">
                  <a:pos x="0" y="492307"/>
                </a:cxn>
                <a:cxn ang="0">
                  <a:pos x="0" y="251170"/>
                </a:cxn>
                <a:cxn ang="0">
                  <a:pos x="251170" y="0"/>
                </a:cxn>
              </a:cxnLst>
              <a:rect l="txL" t="txT" r="txR" b="tx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rgbClr val="FFFFFF"/>
            </a:solidFill>
            <a:ln w="9525">
              <a:noFill/>
            </a:ln>
          </p:spPr>
          <p:txBody>
            <a:bodyPr wrap="square" lIns="68580" tIns="34290" rIns="1350000" bIns="1026000" anchor="ctr"/>
            <a:p>
              <a:pPr algn="ctr">
                <a:lnSpc>
                  <a:spcPct val="130000"/>
                </a:lnSpc>
              </a:pPr>
              <a:r>
                <a:rPr lang="en-US" altLang="zh-CN" sz="2100" b="1" dirty="0">
                  <a:solidFill>
                    <a:srgbClr val="0F6FC6"/>
                  </a:solidFill>
                  <a:latin typeface="Arial" panose="020B0604020202020204" pitchFamily="34" charset="0"/>
                  <a:ea typeface="宋体" panose="02010600030101010101" pitchFamily="2" charset="-122"/>
                  <a:sym typeface="Arial" panose="020B0604020202020204" pitchFamily="34" charset="0"/>
                </a:rPr>
                <a:t>01</a:t>
              </a:r>
              <a:endParaRPr lang="en-US" altLang="zh-CN" sz="2100" b="1" dirty="0">
                <a:solidFill>
                  <a:srgbClr val="0F6FC6"/>
                </a:solidFill>
                <a:latin typeface="Arial" panose="020B0604020202020204" pitchFamily="34" charset="0"/>
                <a:ea typeface="宋体" panose="02010600030101010101" pitchFamily="2" charset="-122"/>
                <a:sym typeface="Arial" panose="020B0604020202020204" pitchFamily="34" charset="0"/>
              </a:endParaRPr>
            </a:p>
          </p:txBody>
        </p:sp>
        <p:sp>
          <p:nvSpPr>
            <p:cNvPr id="112648" name="任意多边形 9"/>
            <p:cNvSpPr/>
            <p:nvPr>
              <p:custDataLst>
                <p:tags r:id="rId2"/>
              </p:custDataLst>
            </p:nvPr>
          </p:nvSpPr>
          <p:spPr>
            <a:xfrm>
              <a:off x="1110842" y="2086415"/>
              <a:ext cx="2832917" cy="1488635"/>
            </a:xfrm>
            <a:custGeom>
              <a:avLst/>
              <a:gdLst>
                <a:gd name="txL" fmla="*/ 0 w 1993900"/>
                <a:gd name="txT" fmla="*/ 0 h 1047750"/>
                <a:gd name="txR" fmla="*/ 1993900 w 1993900"/>
                <a:gd name="txB" fmla="*/ 1047750 h 1047750"/>
              </a:gdLst>
              <a:ahLst/>
              <a:cxnLst>
                <a:cxn ang="0">
                  <a:pos x="1290147" y="0"/>
                </a:cxn>
                <a:cxn ang="0">
                  <a:pos x="2627753" y="0"/>
                </a:cxn>
                <a:cxn ang="0">
                  <a:pos x="2832917" y="205163"/>
                </a:cxn>
                <a:cxn ang="0">
                  <a:pos x="2832917" y="1283471"/>
                </a:cxn>
                <a:cxn ang="0">
                  <a:pos x="2627753" y="1488635"/>
                </a:cxn>
                <a:cxn ang="0">
                  <a:pos x="205163" y="1488635"/>
                </a:cxn>
                <a:cxn ang="0">
                  <a:pos x="0" y="1283471"/>
                </a:cxn>
                <a:cxn ang="0">
                  <a:pos x="0" y="340579"/>
                </a:cxn>
                <a:cxn ang="0">
                  <a:pos x="164652" y="175926"/>
                </a:cxn>
                <a:cxn ang="0">
                  <a:pos x="1114220" y="175926"/>
                </a:cxn>
              </a:cxnLst>
              <a:rect l="txL" t="txT" r="txR" b="tx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rgbClr val="0F6FC6"/>
            </a:solidFill>
            <a:ln w="9525">
              <a:noFill/>
            </a:ln>
          </p:spPr>
          <p:txBody>
            <a:bodyPr wrap="square" lIns="68580" tIns="162000" rIns="68580" bIns="34290" anchor="ctr"/>
            <a:p>
              <a:pPr algn="ctr">
                <a:lnSpc>
                  <a:spcPct val="130000"/>
                </a:lnSpc>
              </a:pPr>
              <a:r>
                <a:rPr lang="zh-CN" altLang="zh-CN" sz="1500" b="1" dirty="0">
                  <a:solidFill>
                    <a:schemeClr val="bg1"/>
                  </a:solidFill>
                  <a:latin typeface="微软雅黑" panose="020B0503020204020204" pitchFamily="34" charset="-122"/>
                  <a:ea typeface="微软雅黑" panose="020B0503020204020204" pitchFamily="34" charset="-122"/>
                </a:rPr>
                <a:t>《中国脱盐》杂志</a:t>
              </a:r>
              <a:endParaRPr lang="da-DK" altLang="zh-CN" sz="1500" dirty="0">
                <a:solidFill>
                  <a:srgbClr val="FFFFFF"/>
                </a:solidFill>
                <a:latin typeface="Arial" panose="020B0604020202020204" pitchFamily="34" charset="0"/>
                <a:ea typeface="宋体" panose="02010600030101010101" pitchFamily="2" charset="-122"/>
                <a:sym typeface="Arial" panose="020B0604020202020204" pitchFamily="34" charset="0"/>
              </a:endParaRPr>
            </a:p>
          </p:txBody>
        </p:sp>
      </p:grpSp>
      <p:grpSp>
        <p:nvGrpSpPr>
          <p:cNvPr id="112649" name="组合 10"/>
          <p:cNvGrpSpPr/>
          <p:nvPr/>
        </p:nvGrpSpPr>
        <p:grpSpPr>
          <a:xfrm>
            <a:off x="4389438" y="2019300"/>
            <a:ext cx="2220912" cy="1493838"/>
            <a:chOff x="4679542" y="1752600"/>
            <a:chExt cx="2832917" cy="1822450"/>
          </a:xfrm>
        </p:grpSpPr>
        <p:sp>
          <p:nvSpPr>
            <p:cNvPr id="112650" name="任意多边形 11"/>
            <p:cNvSpPr/>
            <p:nvPr>
              <p:custDataLst>
                <p:tags r:id="rId3"/>
              </p:custDataLst>
            </p:nvPr>
          </p:nvSpPr>
          <p:spPr>
            <a:xfrm>
              <a:off x="4679542" y="1752600"/>
              <a:ext cx="2832917" cy="1822450"/>
            </a:xfrm>
            <a:custGeom>
              <a:avLst/>
              <a:gdLst>
                <a:gd name="txL" fmla="*/ 0 w 1993900"/>
                <a:gd name="txT" fmla="*/ 0 h 1282700"/>
                <a:gd name="txR" fmla="*/ 1993900 w 1993900"/>
                <a:gd name="txB" fmla="*/ 1282700 h 1282700"/>
              </a:gdLst>
              <a:ahLst/>
              <a:cxnLst>
                <a:cxn ang="0">
                  <a:pos x="251170" y="0"/>
                </a:cxn>
                <a:cxn ang="0">
                  <a:pos x="566941" y="0"/>
                </a:cxn>
                <a:cxn ang="0">
                  <a:pos x="619007" y="0"/>
                </a:cxn>
                <a:cxn ang="0">
                  <a:pos x="934778" y="0"/>
                </a:cxn>
                <a:cxn ang="0">
                  <a:pos x="1214461" y="279682"/>
                </a:cxn>
                <a:cxn ang="0">
                  <a:pos x="1416458" y="279682"/>
                </a:cxn>
                <a:cxn ang="0">
                  <a:pos x="2620292" y="279682"/>
                </a:cxn>
                <a:cxn ang="0">
                  <a:pos x="2832917" y="492307"/>
                </a:cxn>
                <a:cxn ang="0">
                  <a:pos x="2832917" y="839048"/>
                </a:cxn>
                <a:cxn ang="0">
                  <a:pos x="2832917" y="1571279"/>
                </a:cxn>
                <a:cxn ang="0">
                  <a:pos x="2832917" y="1609825"/>
                </a:cxn>
                <a:cxn ang="0">
                  <a:pos x="2620292" y="1822450"/>
                </a:cxn>
                <a:cxn ang="0">
                  <a:pos x="2581746" y="1822450"/>
                </a:cxn>
                <a:cxn ang="0">
                  <a:pos x="1416458" y="1822450"/>
                </a:cxn>
                <a:cxn ang="0">
                  <a:pos x="566941" y="1822450"/>
                </a:cxn>
                <a:cxn ang="0">
                  <a:pos x="528395" y="1822450"/>
                </a:cxn>
                <a:cxn ang="0">
                  <a:pos x="251170" y="1822450"/>
                </a:cxn>
                <a:cxn ang="0">
                  <a:pos x="212624" y="1822450"/>
                </a:cxn>
                <a:cxn ang="0">
                  <a:pos x="0" y="1609825"/>
                </a:cxn>
                <a:cxn ang="0">
                  <a:pos x="0" y="1571279"/>
                </a:cxn>
                <a:cxn ang="0">
                  <a:pos x="0" y="492307"/>
                </a:cxn>
                <a:cxn ang="0">
                  <a:pos x="0" y="251170"/>
                </a:cxn>
                <a:cxn ang="0">
                  <a:pos x="251170" y="0"/>
                </a:cxn>
              </a:cxnLst>
              <a:rect l="txL" t="txT" r="txR" b="tx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rgbClr val="FFFFFF"/>
            </a:solidFill>
            <a:ln w="9525">
              <a:noFill/>
            </a:ln>
          </p:spPr>
          <p:txBody>
            <a:bodyPr wrap="square" lIns="68580" tIns="34290" rIns="1350000" bIns="1026000" anchor="ctr"/>
            <a:p>
              <a:pPr algn="ctr">
                <a:lnSpc>
                  <a:spcPct val="130000"/>
                </a:lnSpc>
              </a:pPr>
              <a:r>
                <a:rPr lang="en-US" altLang="zh-CN" sz="2100" b="1" dirty="0">
                  <a:solidFill>
                    <a:srgbClr val="009DD9"/>
                  </a:solidFill>
                  <a:latin typeface="Arial" panose="020B0604020202020204" pitchFamily="34" charset="0"/>
                  <a:ea typeface="宋体" panose="02010600030101010101" pitchFamily="2" charset="-122"/>
                  <a:sym typeface="Arial" panose="020B0604020202020204" pitchFamily="34" charset="0"/>
                </a:rPr>
                <a:t>02</a:t>
              </a:r>
              <a:endParaRPr lang="en-US" altLang="zh-CN" sz="2100" b="1" dirty="0">
                <a:solidFill>
                  <a:srgbClr val="009DD9"/>
                </a:solidFill>
                <a:latin typeface="Arial" panose="020B0604020202020204" pitchFamily="34" charset="0"/>
                <a:ea typeface="宋体" panose="02010600030101010101" pitchFamily="2" charset="-122"/>
                <a:sym typeface="Arial" panose="020B0604020202020204" pitchFamily="34" charset="0"/>
              </a:endParaRPr>
            </a:p>
          </p:txBody>
        </p:sp>
        <p:sp>
          <p:nvSpPr>
            <p:cNvPr id="112651" name="任意多边形 12"/>
            <p:cNvSpPr/>
            <p:nvPr>
              <p:custDataLst>
                <p:tags r:id="rId4"/>
              </p:custDataLst>
            </p:nvPr>
          </p:nvSpPr>
          <p:spPr>
            <a:xfrm>
              <a:off x="4679542" y="2086415"/>
              <a:ext cx="2832917" cy="1488635"/>
            </a:xfrm>
            <a:custGeom>
              <a:avLst/>
              <a:gdLst>
                <a:gd name="txL" fmla="*/ 0 w 1993900"/>
                <a:gd name="txT" fmla="*/ 0 h 1047750"/>
                <a:gd name="txR" fmla="*/ 1993900 w 1993900"/>
                <a:gd name="txB" fmla="*/ 1047750 h 1047750"/>
              </a:gdLst>
              <a:ahLst/>
              <a:cxnLst>
                <a:cxn ang="0">
                  <a:pos x="1290147" y="0"/>
                </a:cxn>
                <a:cxn ang="0">
                  <a:pos x="2627753" y="0"/>
                </a:cxn>
                <a:cxn ang="0">
                  <a:pos x="2832917" y="205163"/>
                </a:cxn>
                <a:cxn ang="0">
                  <a:pos x="2832917" y="1283471"/>
                </a:cxn>
                <a:cxn ang="0">
                  <a:pos x="2627753" y="1488635"/>
                </a:cxn>
                <a:cxn ang="0">
                  <a:pos x="205163" y="1488635"/>
                </a:cxn>
                <a:cxn ang="0">
                  <a:pos x="0" y="1283471"/>
                </a:cxn>
                <a:cxn ang="0">
                  <a:pos x="0" y="340579"/>
                </a:cxn>
                <a:cxn ang="0">
                  <a:pos x="164652" y="175926"/>
                </a:cxn>
                <a:cxn ang="0">
                  <a:pos x="1114220" y="175926"/>
                </a:cxn>
              </a:cxnLst>
              <a:rect l="txL" t="txT" r="txR" b="tx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rgbClr val="009DD9"/>
            </a:solidFill>
            <a:ln w="9525">
              <a:noFill/>
            </a:ln>
          </p:spPr>
          <p:txBody>
            <a:bodyPr wrap="square" lIns="68580" tIns="162000" rIns="68580" bIns="34290" anchor="ctr"/>
            <a:p>
              <a:pPr algn="ctr">
                <a:lnSpc>
                  <a:spcPct val="130000"/>
                </a:lnSpc>
              </a:pPr>
              <a:r>
                <a:rPr lang="zh-CN" altLang="zh-CN" sz="1500" b="1" dirty="0">
                  <a:solidFill>
                    <a:schemeClr val="bg1"/>
                  </a:solidFill>
                  <a:latin typeface="微软雅黑" panose="020B0503020204020204" pitchFamily="34" charset="-122"/>
                  <a:ea typeface="微软雅黑" panose="020B0503020204020204" pitchFamily="34" charset="-122"/>
                </a:rPr>
                <a:t>脱盐时讯</a:t>
              </a:r>
              <a:r>
                <a:rPr lang="en-US" altLang="zh-CN" sz="1500" b="1" dirty="0">
                  <a:solidFill>
                    <a:schemeClr val="bg1"/>
                  </a:solidFill>
                  <a:latin typeface="微软雅黑" panose="020B0503020204020204" pitchFamily="34" charset="-122"/>
                  <a:ea typeface="微软雅黑" panose="020B0503020204020204" pitchFamily="34" charset="-122"/>
                </a:rPr>
                <a:t> </a:t>
              </a:r>
              <a:endParaRPr lang="en-US" altLang="zh-CN" sz="15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en-US" altLang="zh-CN" sz="1500" b="1" dirty="0">
                  <a:solidFill>
                    <a:schemeClr val="bg1"/>
                  </a:solidFill>
                  <a:latin typeface="微软雅黑" panose="020B0503020204020204" pitchFamily="34" charset="-122"/>
                  <a:ea typeface="微软雅黑" panose="020B0503020204020204" pitchFamily="34" charset="-122"/>
                </a:rPr>
                <a:t>&amp; </a:t>
              </a:r>
              <a:endParaRPr lang="en-US" altLang="zh-CN" sz="15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zh-CN" sz="1500" b="1" dirty="0">
                  <a:solidFill>
                    <a:schemeClr val="bg1"/>
                  </a:solidFill>
                  <a:latin typeface="微软雅黑" panose="020B0503020204020204" pitchFamily="34" charset="-122"/>
                  <a:ea typeface="微软雅黑" panose="020B0503020204020204" pitchFamily="34" charset="-122"/>
                </a:rPr>
                <a:t>脱盐行业舆情</a:t>
              </a:r>
              <a:endParaRPr lang="da-DK" altLang="zh-CN" sz="1500" dirty="0">
                <a:solidFill>
                  <a:srgbClr val="FFFFFF"/>
                </a:solidFill>
                <a:latin typeface="Arial" panose="020B0604020202020204" pitchFamily="34" charset="0"/>
                <a:ea typeface="宋体" panose="02010600030101010101" pitchFamily="2" charset="-122"/>
                <a:sym typeface="Arial" panose="020B0604020202020204" pitchFamily="34" charset="0"/>
              </a:endParaRPr>
            </a:p>
          </p:txBody>
        </p:sp>
      </p:grpSp>
      <p:grpSp>
        <p:nvGrpSpPr>
          <p:cNvPr id="112652" name="组合 13"/>
          <p:cNvGrpSpPr/>
          <p:nvPr/>
        </p:nvGrpSpPr>
        <p:grpSpPr>
          <a:xfrm>
            <a:off x="2547938" y="3944938"/>
            <a:ext cx="2219325" cy="1492250"/>
            <a:chOff x="2895192" y="4102100"/>
            <a:chExt cx="2832917" cy="1822450"/>
          </a:xfrm>
        </p:grpSpPr>
        <p:sp>
          <p:nvSpPr>
            <p:cNvPr id="112653" name="任意多边形 14"/>
            <p:cNvSpPr/>
            <p:nvPr>
              <p:custDataLst>
                <p:tags r:id="rId5"/>
              </p:custDataLst>
            </p:nvPr>
          </p:nvSpPr>
          <p:spPr>
            <a:xfrm>
              <a:off x="2895192" y="4102100"/>
              <a:ext cx="2832917" cy="1822450"/>
            </a:xfrm>
            <a:custGeom>
              <a:avLst/>
              <a:gdLst>
                <a:gd name="txL" fmla="*/ 0 w 1993900"/>
                <a:gd name="txT" fmla="*/ 0 h 1282700"/>
                <a:gd name="txR" fmla="*/ 1993900 w 1993900"/>
                <a:gd name="txB" fmla="*/ 1282700 h 1282700"/>
              </a:gdLst>
              <a:ahLst/>
              <a:cxnLst>
                <a:cxn ang="0">
                  <a:pos x="251170" y="0"/>
                </a:cxn>
                <a:cxn ang="0">
                  <a:pos x="566941" y="0"/>
                </a:cxn>
                <a:cxn ang="0">
                  <a:pos x="619007" y="0"/>
                </a:cxn>
                <a:cxn ang="0">
                  <a:pos x="934778" y="0"/>
                </a:cxn>
                <a:cxn ang="0">
                  <a:pos x="1214461" y="279682"/>
                </a:cxn>
                <a:cxn ang="0">
                  <a:pos x="1416458" y="279682"/>
                </a:cxn>
                <a:cxn ang="0">
                  <a:pos x="2620292" y="279682"/>
                </a:cxn>
                <a:cxn ang="0">
                  <a:pos x="2832917" y="492307"/>
                </a:cxn>
                <a:cxn ang="0">
                  <a:pos x="2832917" y="839048"/>
                </a:cxn>
                <a:cxn ang="0">
                  <a:pos x="2832917" y="1571279"/>
                </a:cxn>
                <a:cxn ang="0">
                  <a:pos x="2832917" y="1609825"/>
                </a:cxn>
                <a:cxn ang="0">
                  <a:pos x="2620292" y="1822450"/>
                </a:cxn>
                <a:cxn ang="0">
                  <a:pos x="2581746" y="1822450"/>
                </a:cxn>
                <a:cxn ang="0">
                  <a:pos x="1416458" y="1822450"/>
                </a:cxn>
                <a:cxn ang="0">
                  <a:pos x="566941" y="1822450"/>
                </a:cxn>
                <a:cxn ang="0">
                  <a:pos x="528395" y="1822450"/>
                </a:cxn>
                <a:cxn ang="0">
                  <a:pos x="251170" y="1822450"/>
                </a:cxn>
                <a:cxn ang="0">
                  <a:pos x="212624" y="1822450"/>
                </a:cxn>
                <a:cxn ang="0">
                  <a:pos x="0" y="1609825"/>
                </a:cxn>
                <a:cxn ang="0">
                  <a:pos x="0" y="1571279"/>
                </a:cxn>
                <a:cxn ang="0">
                  <a:pos x="0" y="492307"/>
                </a:cxn>
                <a:cxn ang="0">
                  <a:pos x="0" y="251170"/>
                </a:cxn>
                <a:cxn ang="0">
                  <a:pos x="251170" y="0"/>
                </a:cxn>
              </a:cxnLst>
              <a:rect l="txL" t="txT" r="txR" b="tx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rgbClr val="FFFFFF"/>
            </a:solidFill>
            <a:ln w="9525">
              <a:noFill/>
            </a:ln>
          </p:spPr>
          <p:txBody>
            <a:bodyPr wrap="square" lIns="68580" tIns="34290" rIns="1350000" bIns="1026000" anchor="ctr"/>
            <a:p>
              <a:pPr algn="ctr">
                <a:lnSpc>
                  <a:spcPct val="130000"/>
                </a:lnSpc>
              </a:pPr>
              <a:r>
                <a:rPr lang="en-US" altLang="zh-CN" sz="2100" b="1" dirty="0">
                  <a:solidFill>
                    <a:srgbClr val="0BD0D9"/>
                  </a:solidFill>
                  <a:latin typeface="Arial" panose="020B0604020202020204" pitchFamily="34" charset="0"/>
                  <a:ea typeface="宋体" panose="02010600030101010101" pitchFamily="2" charset="-122"/>
                  <a:sym typeface="Arial" panose="020B0604020202020204" pitchFamily="34" charset="0"/>
                </a:rPr>
                <a:t>03</a:t>
              </a:r>
              <a:endParaRPr lang="en-US" altLang="zh-CN" sz="2100" b="1" dirty="0">
                <a:solidFill>
                  <a:srgbClr val="0BD0D9"/>
                </a:solidFill>
                <a:latin typeface="Arial" panose="020B0604020202020204" pitchFamily="34" charset="0"/>
                <a:ea typeface="宋体" panose="02010600030101010101" pitchFamily="2" charset="-122"/>
                <a:sym typeface="Arial" panose="020B0604020202020204" pitchFamily="34" charset="0"/>
              </a:endParaRPr>
            </a:p>
          </p:txBody>
        </p:sp>
        <p:sp>
          <p:nvSpPr>
            <p:cNvPr id="112654" name="任意多边形 15"/>
            <p:cNvSpPr/>
            <p:nvPr>
              <p:custDataLst>
                <p:tags r:id="rId6"/>
              </p:custDataLst>
            </p:nvPr>
          </p:nvSpPr>
          <p:spPr>
            <a:xfrm>
              <a:off x="2895192" y="4435915"/>
              <a:ext cx="2832917" cy="1488635"/>
            </a:xfrm>
            <a:custGeom>
              <a:avLst/>
              <a:gdLst>
                <a:gd name="txL" fmla="*/ 0 w 1993900"/>
                <a:gd name="txT" fmla="*/ 0 h 1047750"/>
                <a:gd name="txR" fmla="*/ 1993900 w 1993900"/>
                <a:gd name="txB" fmla="*/ 1047750 h 1047750"/>
              </a:gdLst>
              <a:ahLst/>
              <a:cxnLst>
                <a:cxn ang="0">
                  <a:pos x="1290147" y="0"/>
                </a:cxn>
                <a:cxn ang="0">
                  <a:pos x="2627753" y="0"/>
                </a:cxn>
                <a:cxn ang="0">
                  <a:pos x="2832917" y="205163"/>
                </a:cxn>
                <a:cxn ang="0">
                  <a:pos x="2832917" y="1283471"/>
                </a:cxn>
                <a:cxn ang="0">
                  <a:pos x="2627753" y="1488635"/>
                </a:cxn>
                <a:cxn ang="0">
                  <a:pos x="205163" y="1488635"/>
                </a:cxn>
                <a:cxn ang="0">
                  <a:pos x="0" y="1283471"/>
                </a:cxn>
                <a:cxn ang="0">
                  <a:pos x="0" y="340579"/>
                </a:cxn>
                <a:cxn ang="0">
                  <a:pos x="164652" y="175926"/>
                </a:cxn>
                <a:cxn ang="0">
                  <a:pos x="1114220" y="175926"/>
                </a:cxn>
              </a:cxnLst>
              <a:rect l="txL" t="txT" r="txR" b="tx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rgbClr val="0BD0D9"/>
            </a:solidFill>
            <a:ln w="9525">
              <a:noFill/>
            </a:ln>
          </p:spPr>
          <p:txBody>
            <a:bodyPr wrap="square" lIns="68580" tIns="162000" rIns="68580" bIns="34290" anchor="ctr"/>
            <a:p>
              <a:pPr algn="ctr">
                <a:lnSpc>
                  <a:spcPct val="130000"/>
                </a:lnSpc>
              </a:pPr>
              <a:r>
                <a:rPr lang="zh-CN" altLang="zh-CN" sz="1500" b="1" dirty="0">
                  <a:solidFill>
                    <a:schemeClr val="bg1"/>
                  </a:solidFill>
                  <a:latin typeface="微软雅黑" panose="020B0503020204020204" pitchFamily="34" charset="-122"/>
                  <a:ea typeface="微软雅黑" panose="020B0503020204020204" pitchFamily="34" charset="-122"/>
                </a:rPr>
                <a:t>中国脱盐官网</a:t>
              </a:r>
              <a:endParaRPr lang="da-DK" altLang="zh-CN" sz="1500" dirty="0">
                <a:solidFill>
                  <a:srgbClr val="FFFFFF"/>
                </a:solidFill>
                <a:latin typeface="Arial" panose="020B0604020202020204" pitchFamily="34" charset="0"/>
                <a:ea typeface="宋体" panose="02010600030101010101" pitchFamily="2" charset="-122"/>
                <a:sym typeface="Arial" panose="020B0604020202020204" pitchFamily="34" charset="0"/>
              </a:endParaRPr>
            </a:p>
          </p:txBody>
        </p:sp>
      </p:grpSp>
      <p:grpSp>
        <p:nvGrpSpPr>
          <p:cNvPr id="112655" name="组合 16"/>
          <p:cNvGrpSpPr/>
          <p:nvPr/>
        </p:nvGrpSpPr>
        <p:grpSpPr>
          <a:xfrm>
            <a:off x="6232525" y="3944938"/>
            <a:ext cx="2220913" cy="1492250"/>
            <a:chOff x="6463892" y="4102100"/>
            <a:chExt cx="2832917" cy="1822450"/>
          </a:xfrm>
        </p:grpSpPr>
        <p:sp>
          <p:nvSpPr>
            <p:cNvPr id="112656" name="任意多边形 17"/>
            <p:cNvSpPr/>
            <p:nvPr>
              <p:custDataLst>
                <p:tags r:id="rId7"/>
              </p:custDataLst>
            </p:nvPr>
          </p:nvSpPr>
          <p:spPr>
            <a:xfrm>
              <a:off x="6463892" y="4102100"/>
              <a:ext cx="2832917" cy="1822450"/>
            </a:xfrm>
            <a:custGeom>
              <a:avLst/>
              <a:gdLst>
                <a:gd name="txL" fmla="*/ 0 w 1993900"/>
                <a:gd name="txT" fmla="*/ 0 h 1282700"/>
                <a:gd name="txR" fmla="*/ 1993900 w 1993900"/>
                <a:gd name="txB" fmla="*/ 1282700 h 1282700"/>
              </a:gdLst>
              <a:ahLst/>
              <a:cxnLst>
                <a:cxn ang="0">
                  <a:pos x="251170" y="0"/>
                </a:cxn>
                <a:cxn ang="0">
                  <a:pos x="566941" y="0"/>
                </a:cxn>
                <a:cxn ang="0">
                  <a:pos x="619007" y="0"/>
                </a:cxn>
                <a:cxn ang="0">
                  <a:pos x="934778" y="0"/>
                </a:cxn>
                <a:cxn ang="0">
                  <a:pos x="1214461" y="279682"/>
                </a:cxn>
                <a:cxn ang="0">
                  <a:pos x="1416458" y="279682"/>
                </a:cxn>
                <a:cxn ang="0">
                  <a:pos x="2620292" y="279682"/>
                </a:cxn>
                <a:cxn ang="0">
                  <a:pos x="2832917" y="492307"/>
                </a:cxn>
                <a:cxn ang="0">
                  <a:pos x="2832917" y="839048"/>
                </a:cxn>
                <a:cxn ang="0">
                  <a:pos x="2832917" y="1571279"/>
                </a:cxn>
                <a:cxn ang="0">
                  <a:pos x="2832917" y="1609825"/>
                </a:cxn>
                <a:cxn ang="0">
                  <a:pos x="2620292" y="1822450"/>
                </a:cxn>
                <a:cxn ang="0">
                  <a:pos x="2581746" y="1822450"/>
                </a:cxn>
                <a:cxn ang="0">
                  <a:pos x="1416458" y="1822450"/>
                </a:cxn>
                <a:cxn ang="0">
                  <a:pos x="566941" y="1822450"/>
                </a:cxn>
                <a:cxn ang="0">
                  <a:pos x="528395" y="1822450"/>
                </a:cxn>
                <a:cxn ang="0">
                  <a:pos x="251170" y="1822450"/>
                </a:cxn>
                <a:cxn ang="0">
                  <a:pos x="212624" y="1822450"/>
                </a:cxn>
                <a:cxn ang="0">
                  <a:pos x="0" y="1609825"/>
                </a:cxn>
                <a:cxn ang="0">
                  <a:pos x="0" y="1571279"/>
                </a:cxn>
                <a:cxn ang="0">
                  <a:pos x="0" y="492307"/>
                </a:cxn>
                <a:cxn ang="0">
                  <a:pos x="0" y="251170"/>
                </a:cxn>
                <a:cxn ang="0">
                  <a:pos x="251170" y="0"/>
                </a:cxn>
              </a:cxnLst>
              <a:rect l="txL" t="txT" r="txR" b="tx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rgbClr val="FFFFFF"/>
            </a:solidFill>
            <a:ln w="9525">
              <a:noFill/>
            </a:ln>
          </p:spPr>
          <p:txBody>
            <a:bodyPr wrap="square" lIns="68580" tIns="34290" rIns="1350000" bIns="1026000" anchor="ctr"/>
            <a:p>
              <a:pPr algn="ctr">
                <a:lnSpc>
                  <a:spcPct val="130000"/>
                </a:lnSpc>
              </a:pPr>
              <a:r>
                <a:rPr lang="en-US" altLang="zh-CN" sz="2100" b="1" dirty="0">
                  <a:solidFill>
                    <a:srgbClr val="10CF9B"/>
                  </a:solidFill>
                  <a:latin typeface="Arial" panose="020B0604020202020204" pitchFamily="34" charset="0"/>
                  <a:ea typeface="宋体" panose="02010600030101010101" pitchFamily="2" charset="-122"/>
                  <a:sym typeface="Arial" panose="020B0604020202020204" pitchFamily="34" charset="0"/>
                </a:rPr>
                <a:t>04</a:t>
              </a:r>
              <a:endParaRPr lang="en-US" altLang="zh-CN" sz="2100" b="1" dirty="0">
                <a:solidFill>
                  <a:srgbClr val="10CF9B"/>
                </a:solidFill>
                <a:latin typeface="Arial" panose="020B0604020202020204" pitchFamily="34" charset="0"/>
                <a:ea typeface="宋体" panose="02010600030101010101" pitchFamily="2" charset="-122"/>
                <a:sym typeface="Arial" panose="020B0604020202020204" pitchFamily="34" charset="0"/>
              </a:endParaRPr>
            </a:p>
          </p:txBody>
        </p:sp>
        <p:sp>
          <p:nvSpPr>
            <p:cNvPr id="112657" name="任意多边形 18"/>
            <p:cNvSpPr/>
            <p:nvPr>
              <p:custDataLst>
                <p:tags r:id="rId8"/>
              </p:custDataLst>
            </p:nvPr>
          </p:nvSpPr>
          <p:spPr>
            <a:xfrm>
              <a:off x="6463892" y="4435915"/>
              <a:ext cx="2832917" cy="1488635"/>
            </a:xfrm>
            <a:custGeom>
              <a:avLst/>
              <a:gdLst>
                <a:gd name="txL" fmla="*/ 0 w 1993900"/>
                <a:gd name="txT" fmla="*/ 0 h 1047750"/>
                <a:gd name="txR" fmla="*/ 1993900 w 1993900"/>
                <a:gd name="txB" fmla="*/ 1047750 h 1047750"/>
              </a:gdLst>
              <a:ahLst/>
              <a:cxnLst>
                <a:cxn ang="0">
                  <a:pos x="1290147" y="0"/>
                </a:cxn>
                <a:cxn ang="0">
                  <a:pos x="2627753" y="0"/>
                </a:cxn>
                <a:cxn ang="0">
                  <a:pos x="2832917" y="205163"/>
                </a:cxn>
                <a:cxn ang="0">
                  <a:pos x="2832917" y="1283471"/>
                </a:cxn>
                <a:cxn ang="0">
                  <a:pos x="2627753" y="1488635"/>
                </a:cxn>
                <a:cxn ang="0">
                  <a:pos x="205163" y="1488635"/>
                </a:cxn>
                <a:cxn ang="0">
                  <a:pos x="0" y="1283471"/>
                </a:cxn>
                <a:cxn ang="0">
                  <a:pos x="0" y="340579"/>
                </a:cxn>
                <a:cxn ang="0">
                  <a:pos x="164652" y="175926"/>
                </a:cxn>
                <a:cxn ang="0">
                  <a:pos x="1114220" y="175926"/>
                </a:cxn>
              </a:cxnLst>
              <a:rect l="txL" t="txT" r="txR" b="tx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rgbClr val="10CF9B"/>
            </a:solidFill>
            <a:ln w="9525">
              <a:noFill/>
            </a:ln>
          </p:spPr>
          <p:txBody>
            <a:bodyPr wrap="square" lIns="68580" tIns="162000" rIns="68580" bIns="34290" anchor="ctr"/>
            <a:p>
              <a:pPr algn="ctr">
                <a:lnSpc>
                  <a:spcPct val="130000"/>
                </a:lnSpc>
              </a:pPr>
              <a:r>
                <a:rPr lang="zh-CN" altLang="zh-CN" sz="1500" b="1" dirty="0">
                  <a:solidFill>
                    <a:schemeClr val="bg1"/>
                  </a:solidFill>
                  <a:latin typeface="微软雅黑" panose="020B0503020204020204" pitchFamily="34" charset="-122"/>
                  <a:ea typeface="微软雅黑" panose="020B0503020204020204" pitchFamily="34" charset="-122"/>
                </a:rPr>
                <a:t>微信公众号</a:t>
              </a:r>
              <a:r>
                <a:rPr lang="en-US" altLang="zh-CN" sz="1500" b="1" dirty="0">
                  <a:solidFill>
                    <a:schemeClr val="bg1"/>
                  </a:solidFill>
                  <a:latin typeface="微软雅黑" panose="020B0503020204020204" pitchFamily="34" charset="-122"/>
                  <a:ea typeface="微软雅黑" panose="020B0503020204020204" pitchFamily="34" charset="-122"/>
                </a:rPr>
                <a:t>:</a:t>
              </a:r>
              <a:endParaRPr lang="en-US" altLang="zh-CN" sz="15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zh-CN" sz="1500" b="1" dirty="0">
                  <a:solidFill>
                    <a:schemeClr val="bg1"/>
                  </a:solidFill>
                  <a:latin typeface="微软雅黑" panose="020B0503020204020204" pitchFamily="34" charset="-122"/>
                  <a:ea typeface="微软雅黑" panose="020B0503020204020204" pitchFamily="34" charset="-122"/>
                </a:rPr>
                <a:t>脱盐中心、</a:t>
              </a:r>
              <a:r>
                <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广州水展、</a:t>
              </a:r>
              <a:r>
                <a:rPr lang="zh-CN" altLang="zh-CN" sz="1500" b="1" dirty="0">
                  <a:solidFill>
                    <a:schemeClr val="bg1"/>
                  </a:solidFill>
                  <a:latin typeface="微软雅黑" panose="020B0503020204020204" pitchFamily="34" charset="-122"/>
                  <a:ea typeface="微软雅黑" panose="020B0503020204020204" pitchFamily="34" charset="-122"/>
                </a:rPr>
                <a:t>节水与水处理</a:t>
              </a:r>
              <a:endParaRPr lang="zh-CN" altLang="en-US" sz="1500" b="1" dirty="0">
                <a:solidFill>
                  <a:schemeClr val="bg1"/>
                </a:solidFill>
                <a:latin typeface="微软雅黑" panose="020B0503020204020204" pitchFamily="34" charset="-122"/>
                <a:ea typeface="微软雅黑" panose="020B0503020204020204" pitchFamily="34" charset="-122"/>
              </a:endParaRPr>
            </a:p>
          </p:txBody>
        </p:sp>
      </p:grpSp>
    </p:spTree>
    <p:custDataLst>
      <p:tags r:id="rId9"/>
    </p:custDataLst>
  </p:cSld>
  <p:clrMapOvr>
    <a:masterClrMapping/>
  </p:clrMapOvr>
  <p:transition>
    <p:dissolv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4689" name="组合 3"/>
          <p:cNvGrpSpPr/>
          <p:nvPr/>
        </p:nvGrpSpPr>
        <p:grpSpPr>
          <a:xfrm>
            <a:off x="1120775" y="1722438"/>
            <a:ext cx="2100263" cy="2976562"/>
            <a:chOff x="2353" y="2042"/>
            <a:chExt cx="4410" cy="6252"/>
          </a:xfrm>
        </p:grpSpPr>
        <p:grpSp>
          <p:nvGrpSpPr>
            <p:cNvPr id="114690" name="组合 1"/>
            <p:cNvGrpSpPr/>
            <p:nvPr/>
          </p:nvGrpSpPr>
          <p:grpSpPr>
            <a:xfrm>
              <a:off x="2486" y="2042"/>
              <a:ext cx="4142" cy="5842"/>
              <a:chOff x="2590" y="1974"/>
              <a:chExt cx="3904" cy="5910"/>
            </a:xfrm>
          </p:grpSpPr>
          <p:sp>
            <p:nvSpPr>
              <p:cNvPr id="3" name="矩形 2"/>
              <p:cNvSpPr/>
              <p:nvPr>
                <p:custDataLst>
                  <p:tags r:id="rId1"/>
                </p:custDataLst>
              </p:nvPr>
            </p:nvSpPr>
            <p:spPr>
              <a:xfrm>
                <a:off x="2590" y="1974"/>
                <a:ext cx="3905" cy="34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7" name="任意多边形 6"/>
              <p:cNvSpPr/>
              <p:nvPr>
                <p:custDataLst>
                  <p:tags r:id="rId2"/>
                </p:custDataLst>
              </p:nvPr>
            </p:nvSpPr>
            <p:spPr>
              <a:xfrm>
                <a:off x="2694" y="2042"/>
                <a:ext cx="3726" cy="5841"/>
              </a:xfrm>
              <a:custGeom>
                <a:avLst/>
                <a:gdLst>
                  <a:gd name="connsiteX0" fmla="*/ 0 w 1886465"/>
                  <a:gd name="connsiteY0" fmla="*/ 0 h 2957387"/>
                  <a:gd name="connsiteX1" fmla="*/ 845409 w 1886465"/>
                  <a:gd name="connsiteY1" fmla="*/ 0 h 2957387"/>
                  <a:gd name="connsiteX2" fmla="*/ 943233 w 1886465"/>
                  <a:gd name="connsiteY2" fmla="*/ 140043 h 2957387"/>
                  <a:gd name="connsiteX3" fmla="*/ 1041057 w 1886465"/>
                  <a:gd name="connsiteY3" fmla="*/ 0 h 2957387"/>
                  <a:gd name="connsiteX4" fmla="*/ 1886465 w 1886465"/>
                  <a:gd name="connsiteY4" fmla="*/ 0 h 2957387"/>
                  <a:gd name="connsiteX5" fmla="*/ 1886465 w 1886465"/>
                  <a:gd name="connsiteY5" fmla="*/ 2957387 h 2957387"/>
                  <a:gd name="connsiteX6" fmla="*/ 0 w 1886465"/>
                  <a:gd name="connsiteY6" fmla="*/ 2957387 h 295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465" h="2957387">
                    <a:moveTo>
                      <a:pt x="0" y="0"/>
                    </a:moveTo>
                    <a:lnTo>
                      <a:pt x="845409" y="0"/>
                    </a:lnTo>
                    <a:lnTo>
                      <a:pt x="943233" y="140043"/>
                    </a:lnTo>
                    <a:lnTo>
                      <a:pt x="1041057" y="0"/>
                    </a:lnTo>
                    <a:lnTo>
                      <a:pt x="1886465" y="0"/>
                    </a:lnTo>
                    <a:lnTo>
                      <a:pt x="1886465" y="2957387"/>
                    </a:lnTo>
                    <a:lnTo>
                      <a:pt x="0" y="2957387"/>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grpSp>
        <p:sp>
          <p:nvSpPr>
            <p:cNvPr id="8" name="矩形 7"/>
            <p:cNvSpPr/>
            <p:nvPr>
              <p:custDataLst>
                <p:tags r:id="rId4"/>
              </p:custDataLst>
            </p:nvPr>
          </p:nvSpPr>
          <p:spPr>
            <a:xfrm>
              <a:off x="2352" y="7905"/>
              <a:ext cx="4409" cy="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9" name="矩形 8"/>
            <p:cNvSpPr/>
            <p:nvPr>
              <p:custDataLst>
                <p:tags r:id="rId5"/>
              </p:custDataLst>
            </p:nvPr>
          </p:nvSpPr>
          <p:spPr>
            <a:xfrm>
              <a:off x="4256" y="7692"/>
              <a:ext cx="602" cy="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10" name="燕尾形 9"/>
            <p:cNvSpPr/>
            <p:nvPr>
              <p:custDataLst>
                <p:tags r:id="rId6"/>
              </p:custDataLst>
            </p:nvPr>
          </p:nvSpPr>
          <p:spPr>
            <a:xfrm rot="5400000">
              <a:off x="4404" y="7815"/>
              <a:ext cx="286" cy="333"/>
            </a:xfrm>
            <a:prstGeom prst="chevron">
              <a:avLst>
                <a:gd name="adj" fmla="val 62000"/>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schemeClr val="tx1"/>
                </a:solidFill>
              </a:endParaRPr>
            </a:p>
          </p:txBody>
        </p:sp>
      </p:grpSp>
      <p:sp>
        <p:nvSpPr>
          <p:cNvPr id="11" name="矩形 10"/>
          <p:cNvSpPr/>
          <p:nvPr>
            <p:custDataLst>
              <p:tags r:id="rId7"/>
            </p:custDataLst>
          </p:nvPr>
        </p:nvSpPr>
        <p:spPr>
          <a:xfrm>
            <a:off x="1298575" y="4856163"/>
            <a:ext cx="1747838" cy="9683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lnSpc>
                <a:spcPct val="150000"/>
              </a:lnSpc>
            </a:pPr>
            <a:r>
              <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中国脱盐杂志</a:t>
            </a:r>
            <a:endPar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algn="ctr" fontAlgn="base">
              <a:lnSpc>
                <a:spcPct val="150000"/>
              </a:lnSpc>
            </a:pPr>
            <a:r>
              <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a:t>
            </a:r>
            <a:r>
              <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双月刊 </a:t>
            </a:r>
            <a:r>
              <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a:t>
            </a:r>
            <a:endPar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17" name="矩形 16"/>
          <p:cNvSpPr/>
          <p:nvPr>
            <p:custDataLst>
              <p:tags r:id="rId8"/>
            </p:custDataLst>
          </p:nvPr>
        </p:nvSpPr>
        <p:spPr>
          <a:xfrm>
            <a:off x="3662363" y="4856163"/>
            <a:ext cx="1747838" cy="9683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lnSpc>
                <a:spcPct val="150000"/>
              </a:lnSpc>
            </a:pPr>
            <a:r>
              <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脱盐行业舆情</a:t>
            </a:r>
            <a:endPar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algn="ctr" fontAlgn="base">
              <a:lnSpc>
                <a:spcPct val="150000"/>
              </a:lnSpc>
            </a:pPr>
            <a:r>
              <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a:t>
            </a:r>
            <a:r>
              <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全年 </a:t>
            </a:r>
            <a:r>
              <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a:t>
            </a:r>
            <a:endPar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23" name="矩形 22"/>
          <p:cNvSpPr/>
          <p:nvPr>
            <p:custDataLst>
              <p:tags r:id="rId9"/>
            </p:custDataLst>
          </p:nvPr>
        </p:nvSpPr>
        <p:spPr>
          <a:xfrm>
            <a:off x="6067425" y="4856163"/>
            <a:ext cx="1746250" cy="968375"/>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base">
              <a:lnSpc>
                <a:spcPct val="150000"/>
              </a:lnSpc>
            </a:pPr>
            <a:r>
              <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中国脱盐官网</a:t>
            </a:r>
            <a:endPar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algn="ctr" fontAlgn="base">
              <a:lnSpc>
                <a:spcPct val="150000"/>
              </a:lnSpc>
            </a:pPr>
            <a:r>
              <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a:t>
            </a:r>
            <a:r>
              <a:rPr lang="zh-CN" altLang="en-US"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全年 </a:t>
            </a:r>
            <a:r>
              <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a:t>
            </a:r>
            <a:endParaRPr lang="en-US" altLang="zh-CN" sz="1800" b="1" strike="noStrike" noProof="1" dirty="0">
              <a:solidFill>
                <a:srgbClr val="00B0F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grpSp>
        <p:nvGrpSpPr>
          <p:cNvPr id="114699" name="组合 4"/>
          <p:cNvGrpSpPr/>
          <p:nvPr/>
        </p:nvGrpSpPr>
        <p:grpSpPr>
          <a:xfrm>
            <a:off x="3468688" y="1722438"/>
            <a:ext cx="2100262" cy="2976562"/>
            <a:chOff x="2353" y="2042"/>
            <a:chExt cx="4410" cy="6252"/>
          </a:xfrm>
        </p:grpSpPr>
        <p:grpSp>
          <p:nvGrpSpPr>
            <p:cNvPr id="114700" name="组合 5"/>
            <p:cNvGrpSpPr/>
            <p:nvPr/>
          </p:nvGrpSpPr>
          <p:grpSpPr>
            <a:xfrm>
              <a:off x="2487" y="2042"/>
              <a:ext cx="4142" cy="5842"/>
              <a:chOff x="2590" y="1974"/>
              <a:chExt cx="3904" cy="5910"/>
            </a:xfrm>
          </p:grpSpPr>
          <p:sp>
            <p:nvSpPr>
              <p:cNvPr id="25" name="矩形 24"/>
              <p:cNvSpPr/>
              <p:nvPr>
                <p:custDataLst>
                  <p:tags r:id="rId10"/>
                </p:custDataLst>
              </p:nvPr>
            </p:nvSpPr>
            <p:spPr>
              <a:xfrm>
                <a:off x="2590" y="1974"/>
                <a:ext cx="3905" cy="34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26" name="任意多边形 25"/>
              <p:cNvSpPr/>
              <p:nvPr>
                <p:custDataLst>
                  <p:tags r:id="rId11"/>
                </p:custDataLst>
              </p:nvPr>
            </p:nvSpPr>
            <p:spPr>
              <a:xfrm>
                <a:off x="2694" y="2042"/>
                <a:ext cx="3726" cy="5842"/>
              </a:xfrm>
              <a:custGeom>
                <a:avLst/>
                <a:gdLst>
                  <a:gd name="connsiteX0" fmla="*/ 0 w 1886465"/>
                  <a:gd name="connsiteY0" fmla="*/ 0 h 2957387"/>
                  <a:gd name="connsiteX1" fmla="*/ 845409 w 1886465"/>
                  <a:gd name="connsiteY1" fmla="*/ 0 h 2957387"/>
                  <a:gd name="connsiteX2" fmla="*/ 943233 w 1886465"/>
                  <a:gd name="connsiteY2" fmla="*/ 140043 h 2957387"/>
                  <a:gd name="connsiteX3" fmla="*/ 1041057 w 1886465"/>
                  <a:gd name="connsiteY3" fmla="*/ 0 h 2957387"/>
                  <a:gd name="connsiteX4" fmla="*/ 1886465 w 1886465"/>
                  <a:gd name="connsiteY4" fmla="*/ 0 h 2957387"/>
                  <a:gd name="connsiteX5" fmla="*/ 1886465 w 1886465"/>
                  <a:gd name="connsiteY5" fmla="*/ 2957387 h 2957387"/>
                  <a:gd name="connsiteX6" fmla="*/ 0 w 1886465"/>
                  <a:gd name="connsiteY6" fmla="*/ 2957387 h 295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465" h="2957387">
                    <a:moveTo>
                      <a:pt x="0" y="0"/>
                    </a:moveTo>
                    <a:lnTo>
                      <a:pt x="845409" y="0"/>
                    </a:lnTo>
                    <a:lnTo>
                      <a:pt x="943233" y="140043"/>
                    </a:lnTo>
                    <a:lnTo>
                      <a:pt x="1041057" y="0"/>
                    </a:lnTo>
                    <a:lnTo>
                      <a:pt x="1886465" y="0"/>
                    </a:lnTo>
                    <a:lnTo>
                      <a:pt x="1886465" y="2957387"/>
                    </a:lnTo>
                    <a:lnTo>
                      <a:pt x="0" y="2957387"/>
                    </a:lnTo>
                    <a:close/>
                  </a:path>
                </a:pathLst>
              </a:cu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grpSp>
        <p:sp>
          <p:nvSpPr>
            <p:cNvPr id="27" name="矩形 26"/>
            <p:cNvSpPr/>
            <p:nvPr>
              <p:custDataLst>
                <p:tags r:id="rId13"/>
              </p:custDataLst>
            </p:nvPr>
          </p:nvSpPr>
          <p:spPr>
            <a:xfrm>
              <a:off x="2353" y="7906"/>
              <a:ext cx="4410" cy="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28" name="矩形 27"/>
            <p:cNvSpPr/>
            <p:nvPr>
              <p:custDataLst>
                <p:tags r:id="rId14"/>
              </p:custDataLst>
            </p:nvPr>
          </p:nvSpPr>
          <p:spPr>
            <a:xfrm>
              <a:off x="4257" y="7692"/>
              <a:ext cx="602" cy="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sp>
          <p:nvSpPr>
            <p:cNvPr id="29" name="燕尾形 28"/>
            <p:cNvSpPr/>
            <p:nvPr>
              <p:custDataLst>
                <p:tags r:id="rId15"/>
              </p:custDataLst>
            </p:nvPr>
          </p:nvSpPr>
          <p:spPr>
            <a:xfrm rot="5400000">
              <a:off x="4404" y="7815"/>
              <a:ext cx="287" cy="334"/>
            </a:xfrm>
            <a:prstGeom prst="chevron">
              <a:avLst>
                <a:gd name="adj" fmla="val 62000"/>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solidFill>
                  <a:schemeClr val="tx1"/>
                </a:solidFill>
              </a:endParaRPr>
            </a:p>
          </p:txBody>
        </p:sp>
      </p:grpSp>
      <p:grpSp>
        <p:nvGrpSpPr>
          <p:cNvPr id="114706" name="组合 29"/>
          <p:cNvGrpSpPr/>
          <p:nvPr/>
        </p:nvGrpSpPr>
        <p:grpSpPr>
          <a:xfrm>
            <a:off x="5816600" y="1722438"/>
            <a:ext cx="2100263" cy="2976562"/>
            <a:chOff x="2353" y="2042"/>
            <a:chExt cx="4410" cy="6252"/>
          </a:xfrm>
        </p:grpSpPr>
        <p:grpSp>
          <p:nvGrpSpPr>
            <p:cNvPr id="114707" name="组合 30"/>
            <p:cNvGrpSpPr/>
            <p:nvPr/>
          </p:nvGrpSpPr>
          <p:grpSpPr>
            <a:xfrm>
              <a:off x="2487" y="2042"/>
              <a:ext cx="4142" cy="5842"/>
              <a:chOff x="2590" y="1974"/>
              <a:chExt cx="3904" cy="5910"/>
            </a:xfrm>
          </p:grpSpPr>
          <p:sp>
            <p:nvSpPr>
              <p:cNvPr id="32" name="矩形 31"/>
              <p:cNvSpPr/>
              <p:nvPr>
                <p:custDataLst>
                  <p:tags r:id="rId16"/>
                </p:custDataLst>
              </p:nvPr>
            </p:nvSpPr>
            <p:spPr>
              <a:xfrm>
                <a:off x="2590" y="1974"/>
                <a:ext cx="3905" cy="34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33" name="任意多边形 32"/>
              <p:cNvSpPr/>
              <p:nvPr>
                <p:custDataLst>
                  <p:tags r:id="rId17"/>
                </p:custDataLst>
              </p:nvPr>
            </p:nvSpPr>
            <p:spPr>
              <a:xfrm>
                <a:off x="2694" y="2042"/>
                <a:ext cx="3726" cy="5842"/>
              </a:xfrm>
              <a:custGeom>
                <a:avLst/>
                <a:gdLst>
                  <a:gd name="connsiteX0" fmla="*/ 0 w 1886465"/>
                  <a:gd name="connsiteY0" fmla="*/ 0 h 2957387"/>
                  <a:gd name="connsiteX1" fmla="*/ 845409 w 1886465"/>
                  <a:gd name="connsiteY1" fmla="*/ 0 h 2957387"/>
                  <a:gd name="connsiteX2" fmla="*/ 943233 w 1886465"/>
                  <a:gd name="connsiteY2" fmla="*/ 140043 h 2957387"/>
                  <a:gd name="connsiteX3" fmla="*/ 1041057 w 1886465"/>
                  <a:gd name="connsiteY3" fmla="*/ 0 h 2957387"/>
                  <a:gd name="connsiteX4" fmla="*/ 1886465 w 1886465"/>
                  <a:gd name="connsiteY4" fmla="*/ 0 h 2957387"/>
                  <a:gd name="connsiteX5" fmla="*/ 1886465 w 1886465"/>
                  <a:gd name="connsiteY5" fmla="*/ 2957387 h 2957387"/>
                  <a:gd name="connsiteX6" fmla="*/ 0 w 1886465"/>
                  <a:gd name="connsiteY6" fmla="*/ 2957387 h 295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6465" h="2957387">
                    <a:moveTo>
                      <a:pt x="0" y="0"/>
                    </a:moveTo>
                    <a:lnTo>
                      <a:pt x="845409" y="0"/>
                    </a:lnTo>
                    <a:lnTo>
                      <a:pt x="943233" y="140043"/>
                    </a:lnTo>
                    <a:lnTo>
                      <a:pt x="1041057" y="0"/>
                    </a:lnTo>
                    <a:lnTo>
                      <a:pt x="1886465" y="0"/>
                    </a:lnTo>
                    <a:lnTo>
                      <a:pt x="1886465" y="2957387"/>
                    </a:lnTo>
                    <a:lnTo>
                      <a:pt x="0" y="2957387"/>
                    </a:lnTo>
                    <a:close/>
                  </a:path>
                </a:pathLst>
              </a:custGeom>
              <a:blipFill dpi="0" rotWithShape="1">
                <a:blip r:embed="rId1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grpSp>
        <p:sp>
          <p:nvSpPr>
            <p:cNvPr id="34" name="矩形 33"/>
            <p:cNvSpPr/>
            <p:nvPr>
              <p:custDataLst>
                <p:tags r:id="rId19"/>
              </p:custDataLst>
            </p:nvPr>
          </p:nvSpPr>
          <p:spPr>
            <a:xfrm>
              <a:off x="2353" y="7906"/>
              <a:ext cx="4410" cy="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35" name="矩形 34"/>
            <p:cNvSpPr/>
            <p:nvPr>
              <p:custDataLst>
                <p:tags r:id="rId20"/>
              </p:custDataLst>
            </p:nvPr>
          </p:nvSpPr>
          <p:spPr>
            <a:xfrm>
              <a:off x="4257" y="7692"/>
              <a:ext cx="602" cy="6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p>
          </p:txBody>
        </p:sp>
        <p:sp>
          <p:nvSpPr>
            <p:cNvPr id="36" name="燕尾形 35"/>
            <p:cNvSpPr/>
            <p:nvPr>
              <p:custDataLst>
                <p:tags r:id="rId21"/>
              </p:custDataLst>
            </p:nvPr>
          </p:nvSpPr>
          <p:spPr>
            <a:xfrm rot="5400000">
              <a:off x="4404" y="7815"/>
              <a:ext cx="287" cy="334"/>
            </a:xfrm>
            <a:prstGeom prst="chevron">
              <a:avLst>
                <a:gd name="adj" fmla="val 62000"/>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2400" strike="noStrike" noProof="1">
                <a:solidFill>
                  <a:schemeClr val="tx1"/>
                </a:solidFill>
              </a:endParaRPr>
            </a:p>
          </p:txBody>
        </p:sp>
      </p:grpSp>
    </p:spTree>
    <p:custDataLst>
      <p:tags r:id="rId22"/>
    </p:custDataLst>
  </p:cSld>
  <p:clrMapOvr>
    <a:masterClrMapping/>
  </p:clrMapOvr>
  <p:transition>
    <p:wipe dir="d"/>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7" name="矩形 57"/>
          <p:cNvSpPr/>
          <p:nvPr/>
        </p:nvSpPr>
        <p:spPr>
          <a:xfrm>
            <a:off x="1649413" y="4310063"/>
            <a:ext cx="6753225" cy="1384300"/>
          </a:xfrm>
          <a:prstGeom prst="rect">
            <a:avLst/>
          </a:prstGeom>
          <a:noFill/>
          <a:ln w="9525">
            <a:noFill/>
          </a:ln>
        </p:spPr>
        <p:txBody>
          <a:bodyPr wrap="square" anchor="t">
            <a:spAutoFit/>
          </a:bodyPr>
          <a:p>
            <a:pPr indent="457200" algn="just">
              <a:lnSpc>
                <a:spcPct val="150000"/>
              </a:lnSpc>
            </a:pPr>
            <a:r>
              <a:rPr lang="zh-CN" altLang="zh-CN" sz="1400">
                <a:solidFill>
                  <a:srgbClr val="404040"/>
                </a:solidFill>
                <a:latin typeface="微软雅黑" panose="020B0503020204020204" pitchFamily="34" charset="-122"/>
                <a:ea typeface="微软雅黑" panose="020B0503020204020204" pitchFamily="34" charset="-122"/>
              </a:rPr>
              <a:t>协会旗下有</a:t>
            </a:r>
            <a:r>
              <a:rPr lang="en-US" altLang="zh-CN" sz="1400">
                <a:solidFill>
                  <a:srgbClr val="404040"/>
                </a:solidFill>
                <a:latin typeface="微软雅黑" panose="020B0503020204020204" pitchFamily="34" charset="-122"/>
                <a:ea typeface="微软雅黑" panose="020B0503020204020204" pitchFamily="34" charset="-122"/>
              </a:rPr>
              <a:t>3</a:t>
            </a:r>
            <a:r>
              <a:rPr lang="zh-CN" altLang="en-US" sz="1400">
                <a:solidFill>
                  <a:srgbClr val="404040"/>
                </a:solidFill>
                <a:latin typeface="微软雅黑" panose="020B0503020204020204" pitchFamily="34" charset="-122"/>
                <a:ea typeface="微软雅黑" panose="020B0503020204020204" pitchFamily="34" charset="-122"/>
              </a:rPr>
              <a:t>个</a:t>
            </a:r>
            <a:r>
              <a:rPr lang="en-US" altLang="zh-CN" sz="1400">
                <a:solidFill>
                  <a:srgbClr val="404040"/>
                </a:solidFill>
                <a:latin typeface="微软雅黑" panose="020B0503020204020204" pitchFamily="34" charset="-122"/>
                <a:ea typeface="微软雅黑" panose="020B0503020204020204" pitchFamily="34" charset="-122"/>
              </a:rPr>
              <a:t>主要</a:t>
            </a:r>
            <a:r>
              <a:rPr lang="zh-CN" altLang="en-US" sz="1400">
                <a:solidFill>
                  <a:srgbClr val="404040"/>
                </a:solidFill>
                <a:latin typeface="微软雅黑" panose="020B0503020204020204" pitchFamily="34" charset="-122"/>
                <a:ea typeface="微软雅黑" panose="020B0503020204020204" pitchFamily="34" charset="-122"/>
              </a:rPr>
              <a:t>微信公众号，用以实时发布各类动态信息，与会员及粉丝们进行互动，为参加协会活动的企业提供更好的服务，保证高效率的工作。</a:t>
            </a:r>
            <a:endParaRPr lang="zh-CN" altLang="en-US" sz="1400">
              <a:solidFill>
                <a:srgbClr val="404040"/>
              </a:solidFill>
              <a:latin typeface="微软雅黑" panose="020B0503020204020204" pitchFamily="34" charset="-122"/>
              <a:ea typeface="微软雅黑" panose="020B0503020204020204" pitchFamily="34" charset="-122"/>
            </a:endParaRPr>
          </a:p>
          <a:p>
            <a:pPr indent="457200" algn="just">
              <a:lnSpc>
                <a:spcPct val="150000"/>
              </a:lnSpc>
            </a:pPr>
            <a:r>
              <a:rPr lang="zh-CN" altLang="en-US" sz="1400">
                <a:solidFill>
                  <a:srgbClr val="404040"/>
                </a:solidFill>
                <a:latin typeface="微软雅黑" panose="020B0503020204020204" pitchFamily="34" charset="-122"/>
                <a:ea typeface="微软雅黑" panose="020B0503020204020204" pitchFamily="34" charset="-122"/>
              </a:rPr>
              <a:t>目前拥有</a:t>
            </a:r>
            <a:r>
              <a:rPr lang="zh-CN" altLang="en-US" sz="1400" b="1">
                <a:solidFill>
                  <a:srgbClr val="404040"/>
                </a:solidFill>
                <a:latin typeface="微软雅黑" panose="020B0503020204020204" pitchFamily="34" charset="-122"/>
                <a:ea typeface="微软雅黑" panose="020B0503020204020204" pitchFamily="34" charset="-122"/>
              </a:rPr>
              <a:t>粉丝</a:t>
            </a:r>
            <a:r>
              <a:rPr lang="en-US" altLang="zh-CN" sz="1400" b="1">
                <a:solidFill>
                  <a:srgbClr val="404040"/>
                </a:solidFill>
                <a:latin typeface="微软雅黑" panose="020B0503020204020204" pitchFamily="34" charset="-122"/>
                <a:ea typeface="微软雅黑" panose="020B0503020204020204" pitchFamily="34" charset="-122"/>
              </a:rPr>
              <a:t>30,000+</a:t>
            </a:r>
            <a:r>
              <a:rPr lang="zh-CN" altLang="en-US" sz="1400">
                <a:solidFill>
                  <a:srgbClr val="404040"/>
                </a:solidFill>
                <a:latin typeface="微软雅黑" panose="020B0503020204020204" pitchFamily="34" charset="-122"/>
                <a:ea typeface="微软雅黑" panose="020B0503020204020204" pitchFamily="34" charset="-122"/>
              </a:rPr>
              <a:t>，根据上年统计，</a:t>
            </a:r>
            <a:r>
              <a:rPr lang="zh-CN" altLang="en-US" sz="1400" b="1">
                <a:solidFill>
                  <a:srgbClr val="404040"/>
                </a:solidFill>
                <a:latin typeface="微软雅黑" panose="020B0503020204020204" pitchFamily="34" charset="-122"/>
                <a:ea typeface="微软雅黑" panose="020B0503020204020204" pitchFamily="34" charset="-122"/>
              </a:rPr>
              <a:t>年阅读次数约</a:t>
            </a:r>
            <a:r>
              <a:rPr lang="en-US" altLang="zh-CN" sz="1400" b="1">
                <a:solidFill>
                  <a:srgbClr val="404040"/>
                </a:solidFill>
                <a:latin typeface="微软雅黑" panose="020B0503020204020204" pitchFamily="34" charset="-122"/>
                <a:ea typeface="微软雅黑" panose="020B0503020204020204" pitchFamily="34" charset="-122"/>
              </a:rPr>
              <a:t>500,000+</a:t>
            </a:r>
            <a:r>
              <a:rPr lang="zh-CN" altLang="en-US" sz="1400">
                <a:solidFill>
                  <a:srgbClr val="404040"/>
                </a:solidFill>
                <a:latin typeface="微软雅黑" panose="020B0503020204020204" pitchFamily="34" charset="-122"/>
                <a:ea typeface="微软雅黑" panose="020B0503020204020204" pitchFamily="34" charset="-122"/>
              </a:rPr>
              <a:t>，</a:t>
            </a:r>
            <a:r>
              <a:rPr lang="zh-CN" altLang="en-US" sz="1400" b="1">
                <a:solidFill>
                  <a:srgbClr val="404040"/>
                </a:solidFill>
                <a:latin typeface="微软雅黑" panose="020B0503020204020204" pitchFamily="34" charset="-122"/>
                <a:ea typeface="微软雅黑" panose="020B0503020204020204" pitchFamily="34" charset="-122"/>
              </a:rPr>
              <a:t>年阅读人数达</a:t>
            </a:r>
            <a:r>
              <a:rPr lang="en-US" altLang="zh-CN" sz="1400" b="1">
                <a:solidFill>
                  <a:srgbClr val="404040"/>
                </a:solidFill>
                <a:latin typeface="微软雅黑" panose="020B0503020204020204" pitchFamily="34" charset="-122"/>
                <a:ea typeface="微软雅黑" panose="020B0503020204020204" pitchFamily="34" charset="-122"/>
              </a:rPr>
              <a:t>242,468</a:t>
            </a:r>
            <a:r>
              <a:rPr lang="zh-CN" altLang="en-US" sz="1400" b="1">
                <a:solidFill>
                  <a:srgbClr val="404040"/>
                </a:solidFill>
                <a:latin typeface="微软雅黑" panose="020B0503020204020204" pitchFamily="34" charset="-122"/>
                <a:ea typeface="微软雅黑" panose="020B0503020204020204" pitchFamily="34" charset="-122"/>
              </a:rPr>
              <a:t>人</a:t>
            </a:r>
            <a:r>
              <a:rPr lang="zh-CN" altLang="en-US" sz="1400">
                <a:solidFill>
                  <a:srgbClr val="404040"/>
                </a:solidFill>
                <a:latin typeface="微软雅黑" panose="020B0503020204020204" pitchFamily="34" charset="-122"/>
                <a:ea typeface="微软雅黑" panose="020B0503020204020204" pitchFamily="34" charset="-122"/>
              </a:rPr>
              <a:t>。</a:t>
            </a:r>
            <a:endParaRPr lang="zh-CN" altLang="en-US" sz="1400">
              <a:solidFill>
                <a:srgbClr val="404040"/>
              </a:solidFill>
              <a:latin typeface="微软雅黑" panose="020B0503020204020204" pitchFamily="34" charset="-122"/>
              <a:ea typeface="微软雅黑" panose="020B0503020204020204" pitchFamily="34" charset="-122"/>
            </a:endParaRPr>
          </a:p>
        </p:txBody>
      </p:sp>
      <p:grpSp>
        <p:nvGrpSpPr>
          <p:cNvPr id="116738" name="组合 13"/>
          <p:cNvGrpSpPr/>
          <p:nvPr/>
        </p:nvGrpSpPr>
        <p:grpSpPr>
          <a:xfrm>
            <a:off x="2433638" y="2011363"/>
            <a:ext cx="4976812" cy="2090737"/>
            <a:chOff x="9326" y="3727"/>
            <a:chExt cx="8480" cy="3613"/>
          </a:xfrm>
        </p:grpSpPr>
        <p:pic>
          <p:nvPicPr>
            <p:cNvPr id="116739" name="Picture 3" descr="G:\02logo+二维码\脱盐中心\阿迪埃脱盐中心logo.jpg阿迪埃脱盐中心logo"/>
            <p:cNvPicPr>
              <a:picLocks noChangeAspect="1"/>
            </p:cNvPicPr>
            <p:nvPr/>
          </p:nvPicPr>
          <p:blipFill>
            <a:blip r:embed="rId1"/>
            <a:stretch>
              <a:fillRect/>
            </a:stretch>
          </p:blipFill>
          <p:spPr>
            <a:xfrm>
              <a:off x="12276" y="3727"/>
              <a:ext cx="2563" cy="2596"/>
            </a:xfrm>
            <a:prstGeom prst="rect">
              <a:avLst/>
            </a:prstGeom>
            <a:noFill/>
            <a:ln w="12700" cap="flat" cmpd="sng">
              <a:solidFill>
                <a:srgbClr val="00AAC9"/>
              </a:solidFill>
              <a:prstDash val="solid"/>
              <a:round/>
              <a:headEnd type="none" w="med" len="med"/>
              <a:tailEnd type="none" w="med" len="med"/>
            </a:ln>
          </p:spPr>
        </p:pic>
        <p:pic>
          <p:nvPicPr>
            <p:cNvPr id="116740" name="Picture 6" descr="G:\02logo+二维码\节水总会\节水总会LOGO2.png节水总会LOGO2"/>
            <p:cNvPicPr>
              <a:picLocks noChangeAspect="1"/>
            </p:cNvPicPr>
            <p:nvPr/>
          </p:nvPicPr>
          <p:blipFill>
            <a:blip r:embed="rId2"/>
            <a:stretch>
              <a:fillRect/>
            </a:stretch>
          </p:blipFill>
          <p:spPr>
            <a:xfrm>
              <a:off x="15165" y="3742"/>
              <a:ext cx="2568" cy="2564"/>
            </a:xfrm>
            <a:prstGeom prst="rect">
              <a:avLst/>
            </a:prstGeom>
            <a:noFill/>
            <a:ln w="12700" cap="flat" cmpd="sng">
              <a:solidFill>
                <a:srgbClr val="00AAC9"/>
              </a:solidFill>
              <a:prstDash val="solid"/>
              <a:round/>
              <a:headEnd type="none" w="med" len="med"/>
              <a:tailEnd type="none" w="med" len="med"/>
            </a:ln>
          </p:spPr>
        </p:pic>
        <p:sp>
          <p:nvSpPr>
            <p:cNvPr id="37" name="矩形 36"/>
            <p:cNvSpPr/>
            <p:nvPr/>
          </p:nvSpPr>
          <p:spPr>
            <a:xfrm>
              <a:off x="9326" y="6810"/>
              <a:ext cx="2715" cy="530"/>
            </a:xfrm>
            <a:prstGeom prst="rect">
              <a:avLst/>
            </a:prstGeom>
          </p:spPr>
          <p:txBody>
            <a:bodyPr wrap="square">
              <a:spAutoFit/>
            </a:bodyPr>
            <a:lstStyle/>
            <a:p>
              <a:pPr algn="ctr" fontAlgn="base"/>
              <a:r>
                <a:rPr lang="zh-CN" altLang="en-US" sz="1400" b="1" strike="noStrike" noProof="1" dirty="0" smtClean="0">
                  <a:solidFill>
                    <a:schemeClr val="accent6">
                      <a:lumMod val="75000"/>
                    </a:schemeClr>
                  </a:solidFill>
                  <a:latin typeface="+mj-ea"/>
                  <a:ea typeface="+mj-ea"/>
                  <a:cs typeface="+mn-cs"/>
                </a:rPr>
                <a:t>广州水展</a:t>
              </a:r>
              <a:endParaRPr lang="zh-CN" altLang="en-US" sz="1400" b="1" strike="noStrike" noProof="1" dirty="0" smtClean="0">
                <a:solidFill>
                  <a:schemeClr val="accent6">
                    <a:lumMod val="75000"/>
                  </a:schemeClr>
                </a:solidFill>
                <a:latin typeface="+mj-ea"/>
                <a:ea typeface="+mj-ea"/>
              </a:endParaRPr>
            </a:p>
          </p:txBody>
        </p:sp>
        <p:sp>
          <p:nvSpPr>
            <p:cNvPr id="43" name="矩形 42"/>
            <p:cNvSpPr/>
            <p:nvPr/>
          </p:nvSpPr>
          <p:spPr>
            <a:xfrm>
              <a:off x="12201" y="6810"/>
              <a:ext cx="2715" cy="530"/>
            </a:xfrm>
            <a:prstGeom prst="rect">
              <a:avLst/>
            </a:prstGeom>
          </p:spPr>
          <p:txBody>
            <a:bodyPr wrap="square">
              <a:spAutoFit/>
            </a:bodyPr>
            <a:lstStyle/>
            <a:p>
              <a:pPr algn="ctr" fontAlgn="base"/>
              <a:r>
                <a:rPr lang="zh-CN" altLang="en-US" sz="1400" b="1" strike="noStrike" noProof="1" dirty="0" smtClean="0">
                  <a:solidFill>
                    <a:schemeClr val="accent6">
                      <a:lumMod val="75000"/>
                    </a:schemeClr>
                  </a:solidFill>
                  <a:latin typeface="+mj-ea"/>
                  <a:ea typeface="+mj-ea"/>
                  <a:cs typeface="+mn-cs"/>
                </a:rPr>
                <a:t>脱盐中心</a:t>
              </a:r>
              <a:endParaRPr lang="zh-CN" altLang="en-US" sz="1400" b="1" strike="noStrike" noProof="1" dirty="0" smtClean="0">
                <a:solidFill>
                  <a:schemeClr val="accent6">
                    <a:lumMod val="75000"/>
                  </a:schemeClr>
                </a:solidFill>
                <a:latin typeface="+mj-ea"/>
                <a:ea typeface="+mj-ea"/>
              </a:endParaRPr>
            </a:p>
          </p:txBody>
        </p:sp>
        <p:sp>
          <p:nvSpPr>
            <p:cNvPr id="47" name="矩形 46"/>
            <p:cNvSpPr/>
            <p:nvPr/>
          </p:nvSpPr>
          <p:spPr>
            <a:xfrm>
              <a:off x="15091" y="6810"/>
              <a:ext cx="2715" cy="530"/>
            </a:xfrm>
            <a:prstGeom prst="rect">
              <a:avLst/>
            </a:prstGeom>
          </p:spPr>
          <p:txBody>
            <a:bodyPr wrap="square">
              <a:spAutoFit/>
            </a:bodyPr>
            <a:lstStyle/>
            <a:p>
              <a:pPr algn="ctr" fontAlgn="base"/>
              <a:r>
                <a:rPr lang="zh-CN" altLang="en-US" sz="1400" b="1" strike="noStrike" noProof="1" dirty="0" smtClean="0">
                  <a:solidFill>
                    <a:schemeClr val="accent6">
                      <a:lumMod val="75000"/>
                    </a:schemeClr>
                  </a:solidFill>
                  <a:latin typeface="+mj-ea"/>
                  <a:ea typeface="+mj-ea"/>
                  <a:cs typeface="+mn-cs"/>
                </a:rPr>
                <a:t>节水与水处理</a:t>
              </a:r>
              <a:endParaRPr lang="zh-CN" altLang="en-US" sz="1400" b="1" strike="noStrike" noProof="1" dirty="0" smtClean="0">
                <a:solidFill>
                  <a:schemeClr val="accent6">
                    <a:lumMod val="75000"/>
                  </a:schemeClr>
                </a:solidFill>
                <a:latin typeface="+mj-ea"/>
                <a:ea typeface="+mj-ea"/>
              </a:endParaRPr>
            </a:p>
          </p:txBody>
        </p:sp>
        <p:pic>
          <p:nvPicPr>
            <p:cNvPr id="116744" name="图片 12" descr="G:\02logo+二维码\广州水展\新logo.jpg新logo"/>
            <p:cNvPicPr>
              <a:picLocks noChangeAspect="1"/>
            </p:cNvPicPr>
            <p:nvPr/>
          </p:nvPicPr>
          <p:blipFill>
            <a:blip r:embed="rId3"/>
            <a:stretch>
              <a:fillRect/>
            </a:stretch>
          </p:blipFill>
          <p:spPr>
            <a:xfrm>
              <a:off x="9402" y="3727"/>
              <a:ext cx="2563" cy="2596"/>
            </a:xfrm>
            <a:prstGeom prst="rect">
              <a:avLst/>
            </a:prstGeom>
            <a:noFill/>
            <a:ln w="12700" cap="flat" cmpd="sng">
              <a:solidFill>
                <a:srgbClr val="00AAC9"/>
              </a:solidFill>
              <a:prstDash val="solid"/>
              <a:round/>
              <a:headEnd type="none" w="med" len="med"/>
              <a:tailEnd type="none" w="med" len="med"/>
            </a:ln>
          </p:spPr>
        </p:pic>
      </p:grpSp>
      <p:pic>
        <p:nvPicPr>
          <p:cNvPr id="116745" name="图片 20" descr="500114579"/>
          <p:cNvPicPr>
            <a:picLocks noChangeAspect="1"/>
          </p:cNvPicPr>
          <p:nvPr/>
        </p:nvPicPr>
        <p:blipFill>
          <a:blip r:embed="rId4"/>
          <a:srcRect l="77638" t="27" r="15804" b="2200"/>
          <a:stretch>
            <a:fillRect/>
          </a:stretch>
        </p:blipFill>
        <p:spPr>
          <a:xfrm>
            <a:off x="8701088" y="858838"/>
            <a:ext cx="495300" cy="5140325"/>
          </a:xfrm>
          <a:prstGeom prst="rect">
            <a:avLst/>
          </a:prstGeom>
          <a:noFill/>
          <a:ln w="9525">
            <a:noFill/>
          </a:ln>
        </p:spPr>
      </p:pic>
      <p:pic>
        <p:nvPicPr>
          <p:cNvPr id="116746" name="图片 8" descr="500114579"/>
          <p:cNvPicPr>
            <a:picLocks noChangeAspect="1"/>
          </p:cNvPicPr>
          <p:nvPr/>
        </p:nvPicPr>
        <p:blipFill>
          <a:blip r:embed="rId4"/>
          <a:srcRect l="9821" t="1431" r="73982" b="797"/>
          <a:stretch>
            <a:fillRect/>
          </a:stretch>
        </p:blipFill>
        <p:spPr>
          <a:xfrm>
            <a:off x="65088" y="858838"/>
            <a:ext cx="1222375" cy="5140325"/>
          </a:xfrm>
          <a:prstGeom prst="rect">
            <a:avLst/>
          </a:prstGeom>
          <a:noFill/>
          <a:ln w="9525">
            <a:noFill/>
          </a:ln>
        </p:spPr>
      </p:pic>
      <p:sp>
        <p:nvSpPr>
          <p:cNvPr id="116747" name="TextBox 4"/>
          <p:cNvSpPr txBox="1"/>
          <p:nvPr/>
        </p:nvSpPr>
        <p:spPr>
          <a:xfrm>
            <a:off x="1452563" y="1131888"/>
            <a:ext cx="7032625" cy="300037"/>
          </a:xfrm>
          <a:prstGeom prst="rect">
            <a:avLst/>
          </a:prstGeom>
          <a:noFill/>
          <a:ln w="9525">
            <a:noFill/>
          </a:ln>
        </p:spPr>
        <p:txBody>
          <a:bodyPr wrap="square" anchor="t">
            <a:spAutoFit/>
          </a:bodyPr>
          <a:p>
            <a:pPr algn="r">
              <a:lnSpc>
                <a:spcPct val="90000"/>
              </a:lnSpc>
            </a:pPr>
            <a:r>
              <a:rPr lang="zh-CN" altLang="en-US" sz="1500" b="1" u="sng" dirty="0">
                <a:solidFill>
                  <a:srgbClr val="00AAC9"/>
                </a:solidFill>
                <a:latin typeface="微软雅黑" panose="020B0503020204020204" pitchFamily="34" charset="-122"/>
                <a:ea typeface="微软雅黑" panose="020B0503020204020204" pitchFamily="34" charset="-122"/>
              </a:rPr>
              <a:t>微信公众号：</a:t>
            </a:r>
            <a:r>
              <a:rPr lang="zh-CN" altLang="zh-CN"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脱盐中心、</a:t>
            </a:r>
            <a:r>
              <a:rPr lang="zh-CN" altLang="en-US"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广州水展、</a:t>
            </a:r>
            <a:r>
              <a:rPr lang="zh-CN" altLang="zh-CN"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rPr>
              <a:t>节水与水处理</a:t>
            </a:r>
            <a:endParaRPr lang="zh-CN" altLang="en-US" sz="1500" b="1" u="sng" dirty="0">
              <a:solidFill>
                <a:srgbClr val="00AAC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hueOff val="0"/>
                <a:satOff val="0"/>
                <a:lumOff val="0"/>
                <a:alphaOff val="0"/>
                <a:shade val="93000"/>
                <a:satMod val="130000"/>
              </a:schemeClr>
            </a:gs>
            <a:gs pos="90000">
              <a:schemeClr val="accent5">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172" name="Picture 4" descr="c:\users\think\appdata\roaming\360se6\User Data\temp\12106414_130851974000_2.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25691" b="13845"/>
          <a:stretch>
            <a:fillRect/>
          </a:stretch>
        </p:blipFill>
        <p:spPr bwMode="auto">
          <a:xfrm>
            <a:off x="4226362" y="172819"/>
            <a:ext cx="4898729" cy="170080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 y="2219265"/>
            <a:ext cx="9202013" cy="26786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6" name="矩形 5"/>
          <p:cNvSpPr/>
          <p:nvPr/>
        </p:nvSpPr>
        <p:spPr>
          <a:xfrm>
            <a:off x="1" y="1873627"/>
            <a:ext cx="9202013" cy="34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7" name="矩形 6"/>
          <p:cNvSpPr/>
          <p:nvPr/>
        </p:nvSpPr>
        <p:spPr>
          <a:xfrm>
            <a:off x="1" y="4805779"/>
            <a:ext cx="9202013" cy="34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90"/>
          </a:p>
        </p:txBody>
      </p:sp>
      <p:sp>
        <p:nvSpPr>
          <p:cNvPr id="2" name="TextBox 1"/>
          <p:cNvSpPr txBox="1"/>
          <p:nvPr/>
        </p:nvSpPr>
        <p:spPr>
          <a:xfrm>
            <a:off x="-76808" y="2625117"/>
            <a:ext cx="9202541" cy="1322070"/>
          </a:xfrm>
          <a:prstGeom prst="rect">
            <a:avLst/>
          </a:prstGeom>
          <a:noFill/>
        </p:spPr>
        <p:txBody>
          <a:bodyPr wrap="square" rtlCol="0">
            <a:spAutoFit/>
          </a:bodyPr>
          <a:lstStyle/>
          <a:p>
            <a:pPr algn="ctr"/>
            <a:r>
              <a:rPr lang="zh-CN" altLang="en-US" sz="4400" b="1" dirty="0">
                <a:solidFill>
                  <a:srgbClr val="FF0000"/>
                </a:solidFill>
                <a:latin typeface="Arial" panose="020B0604020202020204" pitchFamily="34" charset="0"/>
                <a:cs typeface="Arial" panose="020B0604020202020204" pitchFamily="34" charset="0"/>
              </a:rPr>
              <a:t>谢  谢</a:t>
            </a:r>
            <a:endParaRPr lang="zh-CN" altLang="en-US" sz="7920" b="1" dirty="0">
              <a:solidFill>
                <a:srgbClr val="FF0000"/>
              </a:solidFill>
              <a:latin typeface="Arial" panose="020B0604020202020204" pitchFamily="34" charset="0"/>
              <a:cs typeface="Arial" panose="020B0604020202020204" pitchFamily="34" charset="0"/>
            </a:endParaRPr>
          </a:p>
          <a:p>
            <a:pPr algn="ctr"/>
            <a:r>
              <a:rPr lang="en-US" altLang="zh-CN" sz="3600" b="1" dirty="0">
                <a:solidFill>
                  <a:srgbClr val="FF0000"/>
                </a:solidFill>
                <a:latin typeface="Arial" panose="020B0604020202020204" pitchFamily="34" charset="0"/>
                <a:cs typeface="Arial" panose="020B0604020202020204" pitchFamily="34" charset="0"/>
              </a:rPr>
              <a:t>13801075781</a:t>
            </a:r>
            <a:endParaRPr lang="en-US" altLang="zh-CN" sz="3600" b="1" dirty="0">
              <a:solidFill>
                <a:srgbClr val="FF0000"/>
              </a:solidFill>
              <a:latin typeface="Arial" panose="020B0604020202020204" pitchFamily="34" charset="0"/>
              <a:cs typeface="Arial" panose="020B0604020202020204" pitchFamily="34" charset="0"/>
            </a:endParaRPr>
          </a:p>
        </p:txBody>
      </p:sp>
      <p:pic>
        <p:nvPicPr>
          <p:cNvPr id="8" name="Picture 2" descr="http://image2.sina.com.cn/dy/o/2005-09-23/1127468732_wQaW2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230" y="5151380"/>
            <a:ext cx="4383404" cy="170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image2.sina.com.cn/dy/o/2005-09-23/1127468736_zQaW2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72"/>
          <a:stretch>
            <a:fillRect/>
          </a:stretch>
        </p:blipFill>
        <p:spPr bwMode="auto">
          <a:xfrm>
            <a:off x="1" y="1"/>
            <a:ext cx="4383404" cy="187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users\think\appdata\roaming\360se6\User Data\temp\5846836_160845083149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329" b="6791"/>
          <a:stretch>
            <a:fillRect/>
          </a:stretch>
        </p:blipFill>
        <p:spPr bwMode="auto">
          <a:xfrm>
            <a:off x="12093" y="5152732"/>
            <a:ext cx="4805246" cy="1772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07505" y="115989"/>
            <a:ext cx="8353424" cy="72072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bg1"/>
                </a:solidFill>
                <a:latin typeface="+mj-lt"/>
                <a:ea typeface="+mj-ea"/>
                <a:cs typeface="+mj-cs"/>
              </a:defRPr>
            </a:lvl1pPr>
          </a:lstStyle>
          <a:p>
            <a:r>
              <a:rPr lang="zh-CN" altLang="en-US" sz="4000" b="1" dirty="0">
                <a:solidFill>
                  <a:srgbClr val="FFFF00"/>
                </a:solidFill>
              </a:rPr>
              <a:t>（一）非常规水基本内涵解析</a:t>
            </a:r>
            <a:endParaRPr lang="zh-CN" altLang="en-US" sz="4000" b="1" dirty="0">
              <a:solidFill>
                <a:srgbClr val="FFFF00"/>
              </a:solidFill>
            </a:endParaRPr>
          </a:p>
        </p:txBody>
      </p:sp>
      <p:sp>
        <p:nvSpPr>
          <p:cNvPr id="2" name="矩形 1"/>
          <p:cNvSpPr/>
          <p:nvPr/>
        </p:nvSpPr>
        <p:spPr>
          <a:xfrm>
            <a:off x="467544" y="1196752"/>
            <a:ext cx="8280920" cy="4708981"/>
          </a:xfrm>
          <a:prstGeom prst="rect">
            <a:avLst/>
          </a:prstGeom>
        </p:spPr>
        <p:txBody>
          <a:bodyPr wrap="square">
            <a:spAutoFit/>
          </a:bodyPr>
          <a:lstStyle/>
          <a:p>
            <a:pPr>
              <a:lnSpc>
                <a:spcPct val="150000"/>
              </a:lnSpc>
            </a:pPr>
            <a:r>
              <a:rPr lang="zh-CN" altLang="en-US" sz="2800" dirty="0"/>
              <a:t>        </a:t>
            </a:r>
            <a:r>
              <a:rPr lang="zh-CN" altLang="en-US" sz="2400" dirty="0"/>
              <a:t>非常规水源，也称为非常规水资源、非传统水源、非传统水资源、边缘水、替代水源或其他水源等。非常规水源是相对于常规水源而言提出的，区别于传统意义上易于开发利用的地表水和地下水，</a:t>
            </a:r>
            <a:r>
              <a:rPr lang="zh-CN" altLang="en-US" sz="2400" b="1" dirty="0">
                <a:solidFill>
                  <a:srgbClr val="FF0000"/>
                </a:solidFill>
              </a:rPr>
              <a:t>是指在常规条件下不易开发利用，但随着科学技术进步可通过新的技术、工艺、方法和管理措施获得，并具有特殊的水量水质特性和开发利用方式的水资源赋存形式</a:t>
            </a:r>
            <a:r>
              <a:rPr lang="zh-CN" altLang="en-US" sz="2400" dirty="0"/>
              <a:t>。</a:t>
            </a:r>
            <a:endParaRPr lang="en-US" altLang="zh-CN" sz="2400" dirty="0"/>
          </a:p>
          <a:p>
            <a:pPr algn="r">
              <a:lnSpc>
                <a:spcPct val="150000"/>
              </a:lnSpc>
            </a:pPr>
            <a:r>
              <a:rPr lang="en-US" altLang="zh-CN" sz="2800" dirty="0"/>
              <a:t>——</a:t>
            </a:r>
            <a:r>
              <a:rPr lang="zh-CN" altLang="en-US" sz="2800" b="1" dirty="0">
                <a:solidFill>
                  <a:srgbClr val="7030A0"/>
                </a:solidFill>
              </a:rPr>
              <a:t>水利大百科修订词条</a:t>
            </a:r>
            <a:endParaRPr lang="zh-CN" altLang="en-US" sz="2800" b="1" dirty="0">
              <a:solidFill>
                <a:srgbClr val="7030A0"/>
              </a:solidFill>
            </a:endParaRPr>
          </a:p>
        </p:txBody>
      </p:sp>
    </p:spTree>
  </p:cSld>
  <p:clrMapOvr>
    <a:masterClrMapping/>
  </p:clrMapOvr>
</p:sld>
</file>

<file path=ppt/tags/tag1.xml><?xml version="1.0" encoding="utf-8"?>
<p:tagLst xmlns:p="http://schemas.openxmlformats.org/presentationml/2006/main">
  <p:tag name="KSO_WM_TAG_VERSION" val="1.0"/>
  <p:tag name="KSO_WM_BEAUTIFY_FLAG" val="#wm#"/>
  <p:tag name="KSO_WM_TEMPLATE_CATEGORY" val="custom"/>
  <p:tag name="KSO_WM_TEMPLATE_INDEX" val="160335"/>
  <p:tag name="KSO_WM_UNIT_ID" val="custom160335_30*l_h_f*1_1_1"/>
  <p:tag name="KSO_WM_UNIT_TYPE" val="l_h_f"/>
  <p:tag name="KSO_WM_UNIT_INDEX" val="1_1_1"/>
  <p:tag name="KSO_WM_UNIT_CLEAR" val="1"/>
  <p:tag name="KSO_WM_UNIT_LAYERLEVEL" val="1_1_1"/>
  <p:tag name="KSO_WM_UNIT_VALUE" val="42"/>
  <p:tag name="KSO_WM_UNIT_HIGHLIGHT" val="0"/>
  <p:tag name="KSO_WM_UNIT_COMPATIBLE" val="0"/>
  <p:tag name="KSO_WM_UNIT_PRESET_TEXT_INDEX" val="3"/>
  <p:tag name="KSO_WM_UNIT_PRESET_TEXT_LEN" val="5"/>
  <p:tag name="KSO_WM_DIAGRAM_GROUP_CODE" val="l1-5"/>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74700"/>
  <p:tag name="KSO_WM_UNIT_TYPE" val="l_h_f"/>
  <p:tag name="KSO_WM_UNIT_INDEX" val="1_1_1"/>
  <p:tag name="KSO_WM_UNIT_LAYERLEVEL" val="1_1_1"/>
  <p:tag name="KSO_WM_UNIT_VALUE" val="26"/>
  <p:tag name="KSO_WM_UNIT_HIGHLIGHT" val="0"/>
  <p:tag name="KSO_WM_UNIT_COMPATIBLE" val="0"/>
  <p:tag name="KSO_WM_UNIT_CLEAR" val="0"/>
  <p:tag name="KSO_WM_UNIT_PRESET_TEXT_INDEX" val="4"/>
  <p:tag name="KSO_WM_UNIT_PRESET_TEXT_LEN" val="56"/>
  <p:tag name="KSO_WM_DIAGRAM_GROUP_CODE" val="l1-1"/>
  <p:tag name="KSO_WM_UNIT_ID" val="diagram20174700_2*l_h_f*1_1_1"/>
  <p:tag name="KSO_WM_UNIT_TEXT_FILL_FORE_SCHEMECOLOR_INDEX" val="14"/>
  <p:tag name="KSO_WM_UNIT_TEXT_FILL_TYPE" val="1"/>
  <p:tag name="KSO_WM_UNIT_USESOURCEFORMAT_APPLY" val="0"/>
</p:tagLst>
</file>

<file path=ppt/tags/tag100.xml><?xml version="1.0" encoding="utf-8"?>
<p:tagLst xmlns:p="http://schemas.openxmlformats.org/presentationml/2006/main">
  <p:tag name="KSO_WM_TEMPLATE_CATEGORY" val="diagram"/>
  <p:tag name="KSO_WM_TEMPLATE_INDEX" val="20184199"/>
  <p:tag name="KSO_WM_UNIT_TYPE" val="m_h_i"/>
  <p:tag name="KSO_WM_UNIT_INDEX" val="1_2_2"/>
  <p:tag name="KSO_WM_UNIT_ID" val="diagram20184199_4*m_h_i*1_2_2"/>
  <p:tag name="KSO_WM_UNIT_LAYERLEVEL" val="1_1_1"/>
  <p:tag name="KSO_WM_BEAUTIFY_FLAG" val="#wm#"/>
  <p:tag name="KSO_WM_TAG_VERSION" val="1.0"/>
  <p:tag name="KSO_WM_DIAGRAM_GROUP_CODE" val="m1-1"/>
  <p:tag name="KSO_WM_UNIT_USESOURCEFORMAT_APPLY" val="0"/>
</p:tagLst>
</file>

<file path=ppt/tags/tag101.xml><?xml version="1.0" encoding="utf-8"?>
<p:tagLst xmlns:p="http://schemas.openxmlformats.org/presentationml/2006/main">
  <p:tag name="KSO_WM_TEMPLATE_CATEGORY" val="diagram"/>
  <p:tag name="KSO_WM_TEMPLATE_INDEX" val="20184199"/>
  <p:tag name="KSO_WM_UNIT_TYPE" val="m_h_i"/>
  <p:tag name="KSO_WM_UNIT_INDEX" val="1_2_3"/>
  <p:tag name="KSO_WM_UNIT_ID" val="diagram20184199_4*m_h_i*1_2_3"/>
  <p:tag name="KSO_WM_UNIT_LAYERLEVEL" val="1_1_1"/>
  <p:tag name="KSO_WM_BEAUTIFY_FLAG" val="#wm#"/>
  <p:tag name="KSO_WM_TAG_VERSION" val="1.0"/>
  <p:tag name="KSO_WM_DIAGRAM_GROUP_CODE" val="m1-1"/>
  <p:tag name="KSO_WM_UNIT_FILL_FORE_SCHEMECOLOR_INDEX" val="5"/>
  <p:tag name="KSO_WM_UNIT_FILL_TYPE" val="1"/>
  <p:tag name="KSO_WM_UNIT_USESOURCEFORMAT_APPLY" val="0"/>
</p:tagLst>
</file>

<file path=ppt/tags/tag102.xml><?xml version="1.0" encoding="utf-8"?>
<p:tagLst xmlns:p="http://schemas.openxmlformats.org/presentationml/2006/main">
  <p:tag name="KSO_WM_TEMPLATE_CATEGORY" val="diagram"/>
  <p:tag name="KSO_WM_TEMPLATE_INDEX" val="20184199"/>
  <p:tag name="KSO_WM_UNIT_TYPE" val="m_h_f"/>
  <p:tag name="KSO_WM_UNIT_INDEX" val="1_2_1"/>
  <p:tag name="KSO_WM_UNIT_ID" val="diagram20184199_4*m_h_f*1_2_1"/>
  <p:tag name="KSO_WM_UNIT_LAYERLEVEL" val="1_1_1"/>
  <p:tag name="KSO_WM_UNIT_VALUE" val="2"/>
  <p:tag name="KSO_WM_UNIT_HIGHLIGHT" val="0"/>
  <p:tag name="KSO_WM_UNIT_COMPATIBLE" val="0"/>
  <p:tag name="KSO_WM_UNIT_CLEAR" val="0"/>
  <p:tag name="KSO_WM_BEAUTIFY_FLAG" val="#wm#"/>
  <p:tag name="KSO_WM_TAG_VERSION" val="1.0"/>
  <p:tag name="KSO_WM_DIAGRAM_GROUP_CODE" val="m1-1"/>
  <p:tag name="KSO_WM_UNIT_PRESET_TEXT" val="2014"/>
  <p:tag name="KSO_WM_UNIT_TEXT_FILL_FORE_SCHEMECOLOR_INDEX" val="2"/>
  <p:tag name="KSO_WM_UNIT_TEXT_FILL_TYPE" val="1"/>
  <p:tag name="KSO_WM_UNIT_USESOURCEFORMAT_APPLY" val="0"/>
</p:tagLst>
</file>

<file path=ppt/tags/tag103.xml><?xml version="1.0" encoding="utf-8"?>
<p:tagLst xmlns:p="http://schemas.openxmlformats.org/presentationml/2006/main">
  <p:tag name="KSO_WM_TEMPLATE_CATEGORY" val="diagram"/>
  <p:tag name="KSO_WM_TEMPLATE_INDEX" val="20184199"/>
  <p:tag name="KSO_WM_UNIT_TYPE" val="m_h_a"/>
  <p:tag name="KSO_WM_UNIT_INDEX" val="1_2_1"/>
  <p:tag name="KSO_WM_UNIT_ID" val="diagram20184199_4*m_h_a*1_2_1"/>
  <p:tag name="KSO_WM_UNIT_LAYERLEVEL" val="1_1_1"/>
  <p:tag name="KSO_WM_UNIT_VALUE" val="6"/>
  <p:tag name="KSO_WM_UNIT_HIGHLIGHT" val="0"/>
  <p:tag name="KSO_WM_UNIT_COMPATIBLE" val="0"/>
  <p:tag name="KSO_WM_UNIT_CLEAR" val="0"/>
  <p:tag name="KSO_WM_BEAUTIFY_FLAG" val="#wm#"/>
  <p:tag name="KSO_WM_TAG_VERSION" val="1.0"/>
  <p:tag name="KSO_WM_DIAGRAM_GROUP_CODE" val="m1-1"/>
  <p:tag name="KSO_WM_UNIT_PRESET_TEXT" val="输入标题内容"/>
  <p:tag name="KSO_WM_UNIT_TEXT_FILL_FORE_SCHEMECOLOR_INDEX" val="5"/>
  <p:tag name="KSO_WM_UNIT_TEXT_FILL_TYPE" val="1"/>
  <p:tag name="KSO_WM_UNIT_USESOURCEFORMAT_APPLY" val="0"/>
</p:tagLst>
</file>

<file path=ppt/tags/tag104.xml><?xml version="1.0" encoding="utf-8"?>
<p:tagLst xmlns:p="http://schemas.openxmlformats.org/presentationml/2006/main">
  <p:tag name="KSO_WM_TEMPLATE_CATEGORY" val="diagram"/>
  <p:tag name="KSO_WM_TEMPLATE_INDEX" val="20184199"/>
  <p:tag name="KSO_WM_UNIT_TYPE" val="m_h_f"/>
  <p:tag name="KSO_WM_UNIT_INDEX" val="1_2_2"/>
  <p:tag name="KSO_WM_UNIT_ID" val="diagram20184199_4*m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m1-1"/>
  <p:tag name="KSO_WM_UNIT_PRESET_TEXT" val="点击输入本栏的具体文字简明扼要地说明分项内容"/>
  <p:tag name="KSO_WM_UNIT_TEXT_FILL_FORE_SCHEMECOLOR_INDEX" val="13"/>
  <p:tag name="KSO_WM_UNIT_TEXT_FILL_TYPE" val="1"/>
  <p:tag name="KSO_WM_UNIT_USESOURCEFORMAT_APPLY" val="0"/>
</p:tagLst>
</file>

<file path=ppt/tags/tag105.xml><?xml version="1.0" encoding="utf-8"?>
<p:tagLst xmlns:p="http://schemas.openxmlformats.org/presentationml/2006/main">
  <p:tag name="KSO_WM_TEMPLATE_CATEGORY" val="diagram"/>
  <p:tag name="KSO_WM_TEMPLATE_INDEX" val="20184199"/>
  <p:tag name="KSO_WM_UNIT_TYPE" val="m_h_i"/>
  <p:tag name="KSO_WM_UNIT_INDEX" val="1_4_1"/>
  <p:tag name="KSO_WM_UNIT_ID" val="diagram20184199_4*m_h_i*1_4_1"/>
  <p:tag name="KSO_WM_UNIT_LAYERLEVEL" val="1_1_1"/>
  <p:tag name="KSO_WM_BEAUTIFY_FLAG" val="#wm#"/>
  <p:tag name="KSO_WM_TAG_VERSION" val="1.0"/>
  <p:tag name="KSO_WM_DIAGRAM_GROUP_CODE" val="m1-1"/>
  <p:tag name="KSO_WM_UNIT_LINE_FORE_SCHEMECOLOR_INDEX" val="5"/>
  <p:tag name="KSO_WM_UNIT_LINE_FILL_TYPE" val="2"/>
  <p:tag name="KSO_WM_UNIT_USESOURCEFORMAT_APPLY" val="0"/>
</p:tagLst>
</file>

<file path=ppt/tags/tag106.xml><?xml version="1.0" encoding="utf-8"?>
<p:tagLst xmlns:p="http://schemas.openxmlformats.org/presentationml/2006/main">
  <p:tag name="KSO_WM_TEMPLATE_CATEGORY" val="diagram"/>
  <p:tag name="KSO_WM_TEMPLATE_INDEX" val="20184199"/>
  <p:tag name="KSO_WM_UNIT_TYPE" val="m_h_i"/>
  <p:tag name="KSO_WM_UNIT_INDEX" val="1_4_2"/>
  <p:tag name="KSO_WM_UNIT_ID" val="diagram20184199_4*m_h_i*1_4_2"/>
  <p:tag name="KSO_WM_UNIT_LAYERLEVEL" val="1_1_1"/>
  <p:tag name="KSO_WM_BEAUTIFY_FLAG" val="#wm#"/>
  <p:tag name="KSO_WM_TAG_VERSION" val="1.0"/>
  <p:tag name="KSO_WM_DIAGRAM_GROUP_CODE" val="m1-1"/>
  <p:tag name="KSO_WM_UNIT_USESOURCEFORMAT_APPLY" val="0"/>
</p:tagLst>
</file>

<file path=ppt/tags/tag107.xml><?xml version="1.0" encoding="utf-8"?>
<p:tagLst xmlns:p="http://schemas.openxmlformats.org/presentationml/2006/main">
  <p:tag name="KSO_WM_TEMPLATE_CATEGORY" val="diagram"/>
  <p:tag name="KSO_WM_TEMPLATE_INDEX" val="20184199"/>
  <p:tag name="KSO_WM_UNIT_TYPE" val="m_h_i"/>
  <p:tag name="KSO_WM_UNIT_INDEX" val="1_4_3"/>
  <p:tag name="KSO_WM_UNIT_ID" val="diagram20184199_4*m_h_i*1_4_3"/>
  <p:tag name="KSO_WM_UNIT_LAYERLEVEL" val="1_1_1"/>
  <p:tag name="KSO_WM_BEAUTIFY_FLAG" val="#wm#"/>
  <p:tag name="KSO_WM_TAG_VERSION" val="1.0"/>
  <p:tag name="KSO_WM_DIAGRAM_GROUP_CODE" val="m1-1"/>
  <p:tag name="KSO_WM_UNIT_FILL_FORE_SCHEMECOLOR_INDEX" val="5"/>
  <p:tag name="KSO_WM_UNIT_FILL_TYPE" val="1"/>
  <p:tag name="KSO_WM_UNIT_USESOURCEFORMAT_APPLY" val="0"/>
</p:tagLst>
</file>

<file path=ppt/tags/tag108.xml><?xml version="1.0" encoding="utf-8"?>
<p:tagLst xmlns:p="http://schemas.openxmlformats.org/presentationml/2006/main">
  <p:tag name="KSO_WM_TEMPLATE_CATEGORY" val="diagram"/>
  <p:tag name="KSO_WM_TEMPLATE_INDEX" val="20184199"/>
  <p:tag name="KSO_WM_UNIT_TYPE" val="m_h_f"/>
  <p:tag name="KSO_WM_UNIT_INDEX" val="1_4_1"/>
  <p:tag name="KSO_WM_UNIT_ID" val="diagram20184199_4*m_h_f*1_4_1"/>
  <p:tag name="KSO_WM_UNIT_LAYERLEVEL" val="1_1_1"/>
  <p:tag name="KSO_WM_UNIT_VALUE" val="2"/>
  <p:tag name="KSO_WM_UNIT_HIGHLIGHT" val="0"/>
  <p:tag name="KSO_WM_UNIT_COMPATIBLE" val="0"/>
  <p:tag name="KSO_WM_UNIT_CLEAR" val="0"/>
  <p:tag name="KSO_WM_BEAUTIFY_FLAG" val="#wm#"/>
  <p:tag name="KSO_WM_TAG_VERSION" val="1.0"/>
  <p:tag name="KSO_WM_DIAGRAM_GROUP_CODE" val="m1-1"/>
  <p:tag name="KSO_WM_UNIT_PRESET_TEXT" val="2016"/>
  <p:tag name="KSO_WM_UNIT_TEXT_FILL_FORE_SCHEMECOLOR_INDEX" val="2"/>
  <p:tag name="KSO_WM_UNIT_TEXT_FILL_TYPE" val="1"/>
  <p:tag name="KSO_WM_UNIT_USESOURCEFORMAT_APPLY" val="0"/>
</p:tagLst>
</file>

<file path=ppt/tags/tag109.xml><?xml version="1.0" encoding="utf-8"?>
<p:tagLst xmlns:p="http://schemas.openxmlformats.org/presentationml/2006/main">
  <p:tag name="KSO_WM_TEMPLATE_CATEGORY" val="diagram"/>
  <p:tag name="KSO_WM_TEMPLATE_INDEX" val="20184199"/>
  <p:tag name="KSO_WM_UNIT_TYPE" val="m_h_a"/>
  <p:tag name="KSO_WM_UNIT_INDEX" val="1_4_1"/>
  <p:tag name="KSO_WM_UNIT_ID" val="diagram20184199_4*m_h_a*1_4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m1-1"/>
  <p:tag name="KSO_WM_UNIT_PRESET_TEXT" val="输入标题"/>
  <p:tag name="KSO_WM_UNIT_TEXT_FILL_FORE_SCHEMECOLOR_INDEX" val="5"/>
  <p:tag name="KSO_WM_UNIT_TEXT_FILL_TYPE" val="1"/>
  <p:tag name="KSO_WM_UNIT_USESOURCEFORMAT_APPLY" val="0"/>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74700"/>
  <p:tag name="KSO_WM_UNIT_TYPE" val="l_i"/>
  <p:tag name="KSO_WM_UNIT_INDEX" val="1_2"/>
  <p:tag name="KSO_WM_UNIT_LAYERLEVEL" val="1_1"/>
  <p:tag name="KSO_WM_DIAGRAM_GROUP_CODE" val="l1-1"/>
  <p:tag name="KSO_WM_UNIT_ID" val="diagram20174700_2*l_i*1_2"/>
  <p:tag name="KSO_WM_UNIT_FILL_FORE_SCHEMECOLOR_INDEX" val="6"/>
  <p:tag name="KSO_WM_UNIT_FILL_TYPE" val="1"/>
  <p:tag name="KSO_WM_UNIT_TEXT_FILL_FORE_SCHEMECOLOR_INDEX" val="2"/>
  <p:tag name="KSO_WM_UNIT_TEXT_FILL_TYPE" val="1"/>
  <p:tag name="KSO_WM_UNIT_USESOURCEFORMAT_APPLY" val="0"/>
</p:tagLst>
</file>

<file path=ppt/tags/tag110.xml><?xml version="1.0" encoding="utf-8"?>
<p:tagLst xmlns:p="http://schemas.openxmlformats.org/presentationml/2006/main">
  <p:tag name="KSO_WM_TEMPLATE_CATEGORY" val="diagram"/>
  <p:tag name="KSO_WM_TEMPLATE_INDEX" val="20184199"/>
  <p:tag name="KSO_WM_UNIT_TYPE" val="m_h_f"/>
  <p:tag name="KSO_WM_UNIT_INDEX" val="1_4_2"/>
  <p:tag name="KSO_WM_UNIT_ID" val="diagram20184199_4*m_h_f*1_4_2"/>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m1-1"/>
  <p:tag name="KSO_WM_UNIT_PRESET_TEXT" val="点击此处输入标题文本内容"/>
  <p:tag name="KSO_WM_UNIT_TEXT_FILL_FORE_SCHEMECOLOR_INDEX" val="13"/>
  <p:tag name="KSO_WM_UNIT_TEXT_FILL_TYPE" val="1"/>
  <p:tag name="KSO_WM_UNIT_USESOURCEFORMAT_APPLY" val="0"/>
</p:tagLst>
</file>

<file path=ppt/tags/tag111.xml><?xml version="1.0" encoding="utf-8"?>
<p:tagLst xmlns:p="http://schemas.openxmlformats.org/presentationml/2006/main">
  <p:tag name="KSO_WM_TEMPLATE_CATEGORY" val="diagram"/>
  <p:tag name="KSO_WM_TEMPLATE_INDEX" val="20184199"/>
  <p:tag name="KSO_WM_UNIT_TYPE" val="m_h_i"/>
  <p:tag name="KSO_WM_UNIT_INDEX" val="1_1_1"/>
  <p:tag name="KSO_WM_UNIT_ID" val="diagram20184199_4*m_h_i*1_1_1"/>
  <p:tag name="KSO_WM_UNIT_LAYERLEVEL" val="1_1_1"/>
  <p:tag name="KSO_WM_BEAUTIFY_FLAG" val="#wm#"/>
  <p:tag name="KSO_WM_TAG_VERSION" val="1.0"/>
  <p:tag name="KSO_WM_DIAGRAM_GROUP_CODE" val="m1-1"/>
  <p:tag name="KSO_WM_UNIT_USESOURCEFORMAT_APPLY" val="0"/>
</p:tagLst>
</file>

<file path=ppt/tags/tag112.xml><?xml version="1.0" encoding="utf-8"?>
<p:tagLst xmlns:p="http://schemas.openxmlformats.org/presentationml/2006/main">
  <p:tag name="KSO_WM_TEMPLATE_CATEGORY" val="diagram"/>
  <p:tag name="KSO_WM_TEMPLATE_INDEX" val="20184199"/>
  <p:tag name="KSO_WM_UNIT_TYPE" val="m_h_i"/>
  <p:tag name="KSO_WM_UNIT_INDEX" val="1_1_2"/>
  <p:tag name="KSO_WM_UNIT_ID" val="diagram20184199_4*m_h_i*1_1_2"/>
  <p:tag name="KSO_WM_UNIT_LAYERLEVEL" val="1_1_1"/>
  <p:tag name="KSO_WM_BEAUTIFY_FLAG" val="#wm#"/>
  <p:tag name="KSO_WM_TAG_VERSION" val="1.0"/>
  <p:tag name="KSO_WM_DIAGRAM_GROUP_CODE" val="m1-1"/>
  <p:tag name="KSO_WM_UNIT_FILL_FORE_SCHEMECOLOR_INDEX" val="5"/>
  <p:tag name="KSO_WM_UNIT_FILL_TYPE" val="1"/>
  <p:tag name="KSO_WM_UNIT_USESOURCEFORMAT_APPLY" val="0"/>
</p:tagLst>
</file>

<file path=ppt/tags/tag113.xml><?xml version="1.0" encoding="utf-8"?>
<p:tagLst xmlns:p="http://schemas.openxmlformats.org/presentationml/2006/main">
  <p:tag name="KSO_WM_TEMPLATE_CATEGORY" val="diagram"/>
  <p:tag name="KSO_WM_TEMPLATE_INDEX" val="20184199"/>
  <p:tag name="KSO_WM_UNIT_TYPE" val="m_h_i"/>
  <p:tag name="KSO_WM_UNIT_INDEX" val="1_1_3"/>
  <p:tag name="KSO_WM_UNIT_ID" val="diagram20184199_4*m_h_i*1_1_3"/>
  <p:tag name="KSO_WM_UNIT_LAYERLEVEL" val="1_1_1"/>
  <p:tag name="KSO_WM_BEAUTIFY_FLAG" val="#wm#"/>
  <p:tag name="KSO_WM_TAG_VERSION" val="1.0"/>
  <p:tag name="KSO_WM_DIAGRAM_GROUP_CODE" val="m1-1"/>
  <p:tag name="KSO_WM_UNIT_LINE_FORE_SCHEMECOLOR_INDEX" val="5"/>
  <p:tag name="KSO_WM_UNIT_LINE_FILL_TYPE" val="2"/>
  <p:tag name="KSO_WM_UNIT_USESOURCEFORMAT_APPLY" val="0"/>
</p:tagLst>
</file>

<file path=ppt/tags/tag114.xml><?xml version="1.0" encoding="utf-8"?>
<p:tagLst xmlns:p="http://schemas.openxmlformats.org/presentationml/2006/main">
  <p:tag name="KSO_WM_TEMPLATE_CATEGORY" val="diagram"/>
  <p:tag name="KSO_WM_TEMPLATE_INDEX" val="20184199"/>
  <p:tag name="KSO_WM_UNIT_TYPE" val="m_h_f"/>
  <p:tag name="KSO_WM_UNIT_INDEX" val="1_1_1"/>
  <p:tag name="KSO_WM_UNIT_ID" val="diagram20184199_4*m_h_f*1_1_1"/>
  <p:tag name="KSO_WM_UNIT_LAYERLEVEL" val="1_1_1"/>
  <p:tag name="KSO_WM_UNIT_VALUE" val="2"/>
  <p:tag name="KSO_WM_UNIT_HIGHLIGHT" val="0"/>
  <p:tag name="KSO_WM_UNIT_COMPATIBLE" val="0"/>
  <p:tag name="KSO_WM_UNIT_CLEAR" val="0"/>
  <p:tag name="KSO_WM_BEAUTIFY_FLAG" val="#wm#"/>
  <p:tag name="KSO_WM_TAG_VERSION" val="1.0"/>
  <p:tag name="KSO_WM_DIAGRAM_GROUP_CODE" val="m1-1"/>
  <p:tag name="KSO_WM_UNIT_PRESET_TEXT" val="2013"/>
  <p:tag name="KSO_WM_UNIT_TEXT_FILL_FORE_SCHEMECOLOR_INDEX" val="2"/>
  <p:tag name="KSO_WM_UNIT_TEXT_FILL_TYPE" val="1"/>
  <p:tag name="KSO_WM_UNIT_USESOURCEFORMAT_APPLY" val="0"/>
</p:tagLst>
</file>

<file path=ppt/tags/tag115.xml><?xml version="1.0" encoding="utf-8"?>
<p:tagLst xmlns:p="http://schemas.openxmlformats.org/presentationml/2006/main">
  <p:tag name="KSO_WM_TEMPLATE_CATEGORY" val="diagram"/>
  <p:tag name="KSO_WM_TEMPLATE_INDEX" val="20184199"/>
  <p:tag name="KSO_WM_UNIT_TYPE" val="m_h_a"/>
  <p:tag name="KSO_WM_UNIT_INDEX" val="1_1_1"/>
  <p:tag name="KSO_WM_UNIT_ID" val="diagram20184199_4*m_h_a*1_1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m1-1"/>
  <p:tag name="KSO_WM_UNIT_PRESET_TEXT" val="输入标题"/>
  <p:tag name="KSO_WM_UNIT_TEXT_FILL_FORE_SCHEMECOLOR_INDEX" val="5"/>
  <p:tag name="KSO_WM_UNIT_TEXT_FILL_TYPE" val="1"/>
  <p:tag name="KSO_WM_UNIT_USESOURCEFORMAT_APPLY" val="0"/>
</p:tagLst>
</file>

<file path=ppt/tags/tag116.xml><?xml version="1.0" encoding="utf-8"?>
<p:tagLst xmlns:p="http://schemas.openxmlformats.org/presentationml/2006/main">
  <p:tag name="KSO_WM_TEMPLATE_CATEGORY" val="diagram"/>
  <p:tag name="KSO_WM_TEMPLATE_INDEX" val="20184199"/>
  <p:tag name="KSO_WM_UNIT_TYPE" val="m_h_f"/>
  <p:tag name="KSO_WM_UNIT_INDEX" val="1_1_2"/>
  <p:tag name="KSO_WM_UNIT_ID" val="diagram20184199_4*m_h_f*1_1_2"/>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m1-1"/>
  <p:tag name="KSO_WM_UNIT_PRESET_TEXT" val="点击此处输入标题文本内容"/>
  <p:tag name="KSO_WM_UNIT_TEXT_FILL_FORE_SCHEMECOLOR_INDEX" val="13"/>
  <p:tag name="KSO_WM_UNIT_TEXT_FILL_TYPE" val="1"/>
  <p:tag name="KSO_WM_UNIT_USESOURCEFORMAT_APPLY" val="0"/>
</p:tagLst>
</file>

<file path=ppt/tags/tag117.xml><?xml version="1.0" encoding="utf-8"?>
<p:tagLst xmlns:p="http://schemas.openxmlformats.org/presentationml/2006/main">
  <p:tag name="KSO_WM_TEMPLATE_CATEGORY" val="diagram"/>
  <p:tag name="KSO_WM_TEMPLATE_INDEX" val="20184199"/>
  <p:tag name="KSO_WM_UNIT_TYPE" val="m_h_i"/>
  <p:tag name="KSO_WM_UNIT_INDEX" val="1_5_1"/>
  <p:tag name="KSO_WM_UNIT_ID" val="diagram20184199_4*m_h_i*1_5_1"/>
  <p:tag name="KSO_WM_UNIT_LAYERLEVEL" val="1_1_1"/>
  <p:tag name="KSO_WM_BEAUTIFY_FLAG" val="#wm#"/>
  <p:tag name="KSO_WM_TAG_VERSION" val="1.0"/>
  <p:tag name="KSO_WM_DIAGRAM_GROUP_CODE" val="m1-1"/>
  <p:tag name="KSO_WM_UNIT_LINE_FORE_SCHEMECOLOR_INDEX" val="5"/>
  <p:tag name="KSO_WM_UNIT_LINE_FILL_TYPE" val="2"/>
  <p:tag name="KSO_WM_UNIT_USESOURCEFORMAT_APPLY" val="0"/>
</p:tagLst>
</file>

<file path=ppt/tags/tag118.xml><?xml version="1.0" encoding="utf-8"?>
<p:tagLst xmlns:p="http://schemas.openxmlformats.org/presentationml/2006/main">
  <p:tag name="KSO_WM_TEMPLATE_CATEGORY" val="diagram"/>
  <p:tag name="KSO_WM_TEMPLATE_INDEX" val="20184199"/>
  <p:tag name="KSO_WM_UNIT_TYPE" val="m_h_i"/>
  <p:tag name="KSO_WM_UNIT_INDEX" val="1_5_2"/>
  <p:tag name="KSO_WM_UNIT_ID" val="diagram20184199_4*m_h_i*1_5_2"/>
  <p:tag name="KSO_WM_UNIT_LAYERLEVEL" val="1_1_1"/>
  <p:tag name="KSO_WM_BEAUTIFY_FLAG" val="#wm#"/>
  <p:tag name="KSO_WM_TAG_VERSION" val="1.0"/>
  <p:tag name="KSO_WM_DIAGRAM_GROUP_CODE" val="m1-1"/>
  <p:tag name="KSO_WM_UNIT_USESOURCEFORMAT_APPLY" val="0"/>
</p:tagLst>
</file>

<file path=ppt/tags/tag119.xml><?xml version="1.0" encoding="utf-8"?>
<p:tagLst xmlns:p="http://schemas.openxmlformats.org/presentationml/2006/main">
  <p:tag name="KSO_WM_TEMPLATE_CATEGORY" val="diagram"/>
  <p:tag name="KSO_WM_TEMPLATE_INDEX" val="20184199"/>
  <p:tag name="KSO_WM_UNIT_TYPE" val="m_h_i"/>
  <p:tag name="KSO_WM_UNIT_INDEX" val="1_5_3"/>
  <p:tag name="KSO_WM_UNIT_ID" val="diagram20184199_4*m_h_i*1_5_3"/>
  <p:tag name="KSO_WM_UNIT_LAYERLEVEL" val="1_1_1"/>
  <p:tag name="KSO_WM_BEAUTIFY_FLAG" val="#wm#"/>
  <p:tag name="KSO_WM_TAG_VERSION" val="1.0"/>
  <p:tag name="KSO_WM_DIAGRAM_GROUP_CODE" val="m1-1"/>
  <p:tag name="KSO_WM_UNIT_FILL_FORE_SCHEMECOLOR_INDEX" val="5"/>
  <p:tag name="KSO_WM_UNIT_FILL_TYPE" val="1"/>
  <p:tag name="KSO_WM_UNIT_USESOURCEFORMAT_APPLY" val="0"/>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74700"/>
  <p:tag name="KSO_WM_UNIT_TYPE" val="l_h_f"/>
  <p:tag name="KSO_WM_UNIT_INDEX" val="1_2_1"/>
  <p:tag name="KSO_WM_UNIT_LAYERLEVEL" val="1_1_1"/>
  <p:tag name="KSO_WM_UNIT_VALUE" val="26"/>
  <p:tag name="KSO_WM_UNIT_HIGHLIGHT" val="0"/>
  <p:tag name="KSO_WM_UNIT_COMPATIBLE" val="0"/>
  <p:tag name="KSO_WM_UNIT_CLEAR" val="0"/>
  <p:tag name="KSO_WM_UNIT_PRESET_TEXT_INDEX" val="4"/>
  <p:tag name="KSO_WM_UNIT_PRESET_TEXT_LEN" val="56"/>
  <p:tag name="KSO_WM_DIAGRAM_GROUP_CODE" val="l1-1"/>
  <p:tag name="KSO_WM_UNIT_ID" val="diagram20174700_2*l_h_f*1_2_1"/>
  <p:tag name="KSO_WM_UNIT_TEXT_FILL_FORE_SCHEMECOLOR_INDEX" val="14"/>
  <p:tag name="KSO_WM_UNIT_TEXT_FILL_TYPE" val="1"/>
  <p:tag name="KSO_WM_UNIT_USESOURCEFORMAT_APPLY" val="0"/>
</p:tagLst>
</file>

<file path=ppt/tags/tag120.xml><?xml version="1.0" encoding="utf-8"?>
<p:tagLst xmlns:p="http://schemas.openxmlformats.org/presentationml/2006/main">
  <p:tag name="KSO_WM_TEMPLATE_CATEGORY" val="diagram"/>
  <p:tag name="KSO_WM_TEMPLATE_INDEX" val="20184199"/>
  <p:tag name="KSO_WM_UNIT_TYPE" val="m_h_f"/>
  <p:tag name="KSO_WM_UNIT_INDEX" val="1_5_1"/>
  <p:tag name="KSO_WM_UNIT_ID" val="diagram20184199_4*m_h_f*1_5_1"/>
  <p:tag name="KSO_WM_UNIT_LAYERLEVEL" val="1_1_1"/>
  <p:tag name="KSO_WM_UNIT_VALUE" val="2"/>
  <p:tag name="KSO_WM_UNIT_HIGHLIGHT" val="0"/>
  <p:tag name="KSO_WM_UNIT_COMPATIBLE" val="0"/>
  <p:tag name="KSO_WM_UNIT_CLEAR" val="0"/>
  <p:tag name="KSO_WM_BEAUTIFY_FLAG" val="#wm#"/>
  <p:tag name="KSO_WM_TAG_VERSION" val="1.0"/>
  <p:tag name="KSO_WM_DIAGRAM_GROUP_CODE" val="m1-1"/>
  <p:tag name="KSO_WM_UNIT_PRESET_TEXT" val="2017"/>
  <p:tag name="KSO_WM_UNIT_TEXT_FILL_FORE_SCHEMECOLOR_INDEX" val="2"/>
  <p:tag name="KSO_WM_UNIT_TEXT_FILL_TYPE" val="1"/>
  <p:tag name="KSO_WM_UNIT_USESOURCEFORMAT_APPLY" val="0"/>
</p:tagLst>
</file>

<file path=ppt/tags/tag121.xml><?xml version="1.0" encoding="utf-8"?>
<p:tagLst xmlns:p="http://schemas.openxmlformats.org/presentationml/2006/main">
  <p:tag name="KSO_WM_TEMPLATE_CATEGORY" val="diagram"/>
  <p:tag name="KSO_WM_TEMPLATE_INDEX" val="20184199"/>
  <p:tag name="KSO_WM_UNIT_TYPE" val="m_h_a"/>
  <p:tag name="KSO_WM_UNIT_INDEX" val="1_5_1"/>
  <p:tag name="KSO_WM_UNIT_ID" val="diagram20184199_4*m_h_a*1_5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m1-1"/>
  <p:tag name="KSO_WM_UNIT_PRESET_TEXT" val="输入标题"/>
  <p:tag name="KSO_WM_UNIT_TEXT_FILL_FORE_SCHEMECOLOR_INDEX" val="5"/>
  <p:tag name="KSO_WM_UNIT_TEXT_FILL_TYPE" val="1"/>
  <p:tag name="KSO_WM_UNIT_USESOURCEFORMAT_APPLY" val="0"/>
</p:tagLst>
</file>

<file path=ppt/tags/tag122.xml><?xml version="1.0" encoding="utf-8"?>
<p:tagLst xmlns:p="http://schemas.openxmlformats.org/presentationml/2006/main">
  <p:tag name="KSO_WM_TEMPLATE_CATEGORY" val="diagram"/>
  <p:tag name="KSO_WM_TEMPLATE_INDEX" val="20184199"/>
  <p:tag name="KSO_WM_UNIT_TYPE" val="m_h_f"/>
  <p:tag name="KSO_WM_UNIT_INDEX" val="1_5_2"/>
  <p:tag name="KSO_WM_UNIT_ID" val="diagram20184199_4*m_h_f*1_5_2"/>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m1-1"/>
  <p:tag name="KSO_WM_UNIT_PRESET_TEXT" val="点击此处输入标题文本内容"/>
  <p:tag name="KSO_WM_UNIT_TEXT_FILL_FORE_SCHEMECOLOR_INDEX" val="13"/>
  <p:tag name="KSO_WM_UNIT_TEXT_FILL_TYPE" val="1"/>
  <p:tag name="KSO_WM_UNIT_USESOURCEFORMAT_APPLY" val="0"/>
</p:tagLst>
</file>

<file path=ppt/tags/tag123.xml><?xml version="1.0" encoding="utf-8"?>
<p:tagLst xmlns:p="http://schemas.openxmlformats.org/presentationml/2006/main">
  <p:tag name="KSO_WM_TEMPLATE_CATEGORY" val="diagram"/>
  <p:tag name="KSO_WM_TEMPLATE_INDEX" val="20184199"/>
  <p:tag name="KSO_WM_UNIT_TYPE" val="m_h_i"/>
  <p:tag name="KSO_WM_UNIT_INDEX" val="1_5_1"/>
  <p:tag name="KSO_WM_UNIT_ID" val="diagram20184199_4*m_h_i*1_5_1"/>
  <p:tag name="KSO_WM_UNIT_LAYERLEVEL" val="1_1_1"/>
  <p:tag name="KSO_WM_BEAUTIFY_FLAG" val="#wm#"/>
  <p:tag name="KSO_WM_TAG_VERSION" val="1.0"/>
  <p:tag name="KSO_WM_DIAGRAM_GROUP_CODE" val="m1-1"/>
  <p:tag name="KSO_WM_UNIT_LINE_FORE_SCHEMECOLOR_INDEX" val="5"/>
  <p:tag name="KSO_WM_UNIT_LINE_FILL_TYPE" val="2"/>
  <p:tag name="KSO_WM_UNIT_USESOURCEFORMAT_APPLY" val="0"/>
</p:tagLst>
</file>

<file path=ppt/tags/tag124.xml><?xml version="1.0" encoding="utf-8"?>
<p:tagLst xmlns:p="http://schemas.openxmlformats.org/presentationml/2006/main">
  <p:tag name="KSO_WM_TEMPLATE_CATEGORY" val="diagram"/>
  <p:tag name="KSO_WM_TEMPLATE_INDEX" val="20184199"/>
  <p:tag name="KSO_WM_TAG_VERSION" val="1.0"/>
  <p:tag name="KSO_WM_SLIDE_ID" val="diagram20184199_4"/>
  <p:tag name="KSO_WM_SLIDE_INDEX" val="4"/>
  <p:tag name="KSO_WM_SLIDE_ITEM_CNT" val="6"/>
  <p:tag name="KSO_WM_SLIDE_LAYOUT" val="a_m"/>
  <p:tag name="KSO_WM_SLIDE_LAYOUT_CNT" val="1_1"/>
  <p:tag name="KSO_WM_SLIDE_TYPE" val="text"/>
  <p:tag name="KSO_WM_BEAUTIFY_FLAG" val="#wm#"/>
  <p:tag name="KSO_WM_SLIDE_POSITION" val="59*100"/>
  <p:tag name="KSO_WM_SLIDE_SIZE" val="899*419"/>
  <p:tag name="KSO_WM_DIAGRAM_GROUP_CODE" val="m1-1"/>
  <p:tag name="KSO_WM_SLIDE_SUBTYPE" val="diag"/>
</p:tagLst>
</file>

<file path=ppt/tags/tag125.xml><?xml version="1.0" encoding="utf-8"?>
<p:tagLst xmlns:p="http://schemas.openxmlformats.org/presentationml/2006/main">
  <p:tag name="KSO_WM_TEMPLATE_CATEGORY" val="diagram"/>
  <p:tag name="KSO_WM_TEMPLATE_INDEX" val="169031"/>
  <p:tag name="KSO_WM_UNIT_TYPE" val="d"/>
  <p:tag name="KSO_WM_UNIT_INDEX" val="1"/>
  <p:tag name="KSO_WM_UNIT_ID" val="256*d*1"/>
  <p:tag name="KSO_WM_UNIT_CLEAR" val="0"/>
  <p:tag name="KSO_WM_UNIT_LAYERLEVEL" val="1"/>
  <p:tag name="KSO_WM_UNIT_VALUE" val="1583*1729"/>
  <p:tag name="KSO_WM_UNIT_HIGHLIGHT" val="0"/>
  <p:tag name="KSO_WM_UNIT_COMPATIBLE" val="0"/>
  <p:tag name="KSO_WM_BEAUTIFY_FLAG" val="#wm#"/>
  <p:tag name="KSO_WM_TAG_VERSION" val="1.0"/>
</p:tagLst>
</file>

<file path=ppt/tags/tag126.xml><?xml version="1.0" encoding="utf-8"?>
<p:tagLst xmlns:p="http://schemas.openxmlformats.org/presentationml/2006/main">
  <p:tag name="KSO_WM_TEMPLATE_CATEGORY" val="diagram"/>
  <p:tag name="KSO_WM_TEMPLATE_INDEX" val="169031"/>
  <p:tag name="KSO_WM_UNIT_TYPE" val="d"/>
  <p:tag name="KSO_WM_UNIT_INDEX" val="2"/>
  <p:tag name="KSO_WM_UNIT_ID" val="256*d*2"/>
  <p:tag name="KSO_WM_UNIT_CLEAR" val="0"/>
  <p:tag name="KSO_WM_UNIT_LAYERLEVEL" val="1"/>
  <p:tag name="KSO_WM_UNIT_VALUE" val="809*1111"/>
  <p:tag name="KSO_WM_UNIT_HIGHLIGHT" val="0"/>
  <p:tag name="KSO_WM_UNIT_COMPATIBLE" val="0"/>
  <p:tag name="KSO_WM_BEAUTIFY_FLAG" val="#wm#"/>
  <p:tag name="KSO_WM_TAG_VERSION" val="1.0"/>
</p:tagLst>
</file>

<file path=ppt/tags/tag127.xml><?xml version="1.0" encoding="utf-8"?>
<p:tagLst xmlns:p="http://schemas.openxmlformats.org/presentationml/2006/main">
  <p:tag name="KSO_WM_TEMPLATE_CATEGORY" val="diagram"/>
  <p:tag name="KSO_WM_TEMPLATE_INDEX" val="169031"/>
  <p:tag name="KSO_WM_UNIT_TYPE" val="d"/>
  <p:tag name="KSO_WM_UNIT_INDEX" val="3"/>
  <p:tag name="KSO_WM_UNIT_ID" val="256*d*3"/>
  <p:tag name="KSO_WM_UNIT_CLEAR" val="0"/>
  <p:tag name="KSO_WM_UNIT_LAYERLEVEL" val="1"/>
  <p:tag name="KSO_WM_UNIT_VALUE" val="737*1109"/>
  <p:tag name="KSO_WM_UNIT_HIGHLIGHT" val="0"/>
  <p:tag name="KSO_WM_UNIT_COMPATIBLE" val="0"/>
  <p:tag name="KSO_WM_BEAUTIFY_FLAG" val="#wm#"/>
  <p:tag name="KSO_WM_TAG_VERSION" val="1.0"/>
</p:tagLst>
</file>

<file path=ppt/tags/tag128.xml><?xml version="1.0" encoding="utf-8"?>
<p:tagLst xmlns:p="http://schemas.openxmlformats.org/presentationml/2006/main">
  <p:tag name="KSO_WM_TEMPLATE_CATEGORY" val="diagram"/>
  <p:tag name="KSO_WM_TEMPLATE_INDEX" val="169031"/>
  <p:tag name="KSO_WM_UNIT_TYPE" val="a"/>
  <p:tag name="KSO_WM_UNIT_INDEX" val="1"/>
  <p:tag name="KSO_WM_UNIT_ID" val="256*a*1"/>
  <p:tag name="KSO_WM_UNIT_CLEAR" val="1"/>
  <p:tag name="KSO_WM_UNIT_LAYERLEVEL" val="1"/>
  <p:tag name="KSO_WM_UNIT_VALUE" val="44"/>
  <p:tag name="KSO_WM_UNIT_ISCONTENTSTITLE" val="0"/>
  <p:tag name="KSO_WM_UNIT_HIGHLIGHT" val="0"/>
  <p:tag name="KSO_WM_UNIT_COMPATIBLE" val="0"/>
  <p:tag name="KSO_WM_BEAUTIFY_FLAG" val="#wm#"/>
  <p:tag name="KSO_WM_UNIT_PRESET_TEXT_INDEX" val="3"/>
  <p:tag name="KSO_WM_UNIT_PRESET_TEXT_LEN" val="17"/>
  <p:tag name="KSO_WM_TAG_VERSION" val="1.0"/>
</p:tagLst>
</file>

<file path=ppt/tags/tag129.xml><?xml version="1.0" encoding="utf-8"?>
<p:tagLst xmlns:p="http://schemas.openxmlformats.org/presentationml/2006/main">
  <p:tag name="KSO_WM_TEMPLATE_CATEGORY" val="diagram"/>
  <p:tag name="KSO_WM_TEMPLATE_INDEX" val="169031"/>
  <p:tag name="KSO_WM_UNIT_TYPE" val="d"/>
  <p:tag name="KSO_WM_UNIT_INDEX" val="3"/>
  <p:tag name="KSO_WM_UNIT_ID" val="256*d*3"/>
  <p:tag name="KSO_WM_UNIT_CLEAR" val="0"/>
  <p:tag name="KSO_WM_UNIT_LAYERLEVEL" val="1"/>
  <p:tag name="KSO_WM_UNIT_VALUE" val="737*1109"/>
  <p:tag name="KSO_WM_UNIT_HIGHLIGHT" val="0"/>
  <p:tag name="KSO_WM_UNIT_COMPATIBLE" val="0"/>
  <p:tag name="KSO_WM_BEAUTIFY_FLAG" val="#wm#"/>
  <p:tag name="KSO_WM_TAG_VERSION" val="1.0"/>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f"/>
  <p:tag name="KSO_WM_UNIT_INDEX" val="1_1_1"/>
  <p:tag name="KSO_WM_UNIT_ID" val="diagram20174759_2*l_h_f*1_1_1"/>
  <p:tag name="KSO_WM_UNIT_LAYERLEVEL" val="1_1_1"/>
  <p:tag name="KSO_WM_UNIT_VALUE" val="44"/>
  <p:tag name="KSO_WM_UNIT_HIGHLIGHT" val="0"/>
  <p:tag name="KSO_WM_UNIT_COMPATIBLE" val="0"/>
  <p:tag name="KSO_WM_UNIT_CLEAR" val="0"/>
  <p:tag name="KSO_WM_UNIT_PRESET_TEXT_INDEX" val="4"/>
  <p:tag name="KSO_WM_UNIT_PRESET_TEXT_LEN" val="26"/>
  <p:tag name="KSO_WM_DIAGRAM_GROUP_CODE" val="l1-1"/>
  <p:tag name="KSO_WM_UNIT_TEXT_FILL_FORE_SCHEMECOLOR_INDEX" val="14"/>
  <p:tag name="KSO_WM_UNIT_TEXT_FILL_TYPE" val="1"/>
  <p:tag name="KSO_WM_UNIT_USESOURCEFORMAT_APPLY" val="0"/>
</p:tagLst>
</file>

<file path=ppt/tags/tag130.xml><?xml version="1.0" encoding="utf-8"?>
<p:tagLst xmlns:p="http://schemas.openxmlformats.org/presentationml/2006/main">
  <p:tag name="KSO_WM_TEMPLATE_CATEGORY" val="diagram"/>
  <p:tag name="KSO_WM_TEMPLATE_INDEX" val="169031"/>
  <p:tag name="KSO_WM_SLIDE_ID" val="150995200"/>
  <p:tag name="KSO_WM_SLIDE_INDEX" val="1"/>
  <p:tag name="KSO_WM_SLIDE_ITEM_CNT" val="3"/>
  <p:tag name="KSO_WM_SLIDE_LAYOUT" val="a_d"/>
  <p:tag name="KSO_WM_SLIDE_LAYOUT_CNT" val="1_3"/>
  <p:tag name="KSO_WM_SLIDE_TYPE" val="text"/>
  <p:tag name="KSO_WM_BEAUTIFY_FLAG" val="#wm#"/>
  <p:tag name="KSO_WM_SLIDE_POSITION" val="0*46"/>
  <p:tag name="KSO_WM_SLIDE_SIZE" val="816*449"/>
  <p:tag name="KSO_WM_TAG_VERSION" val="1.0"/>
</p:tagLst>
</file>

<file path=ppt/tags/tag131.xml><?xml version="1.0" encoding="utf-8"?>
<p:tagLst xmlns:p="http://schemas.openxmlformats.org/presentationml/2006/main">
  <p:tag name="KSO_WM_TEMPLATE_CATEGORY" val="diagram"/>
  <p:tag name="KSO_WM_TEMPLATE_INDEX" val="169207"/>
  <p:tag name="KSO_WM_UNIT_TYPE" val="d"/>
  <p:tag name="KSO_WM_UNIT_INDEX" val="1"/>
  <p:tag name="KSO_WM_UNIT_ID" val="150995200*d*1"/>
  <p:tag name="KSO_WM_UNIT_CLEAR" val="0"/>
  <p:tag name="KSO_WM_UNIT_LAYERLEVEL" val="1"/>
  <p:tag name="KSO_WM_UNIT_VALUE" val="651*900"/>
  <p:tag name="KSO_WM_UNIT_HIGHLIGHT" val="0"/>
  <p:tag name="KSO_WM_UNIT_COMPATIBLE" val="0"/>
  <p:tag name="KSO_WM_BEAUTIFY_FLAG" val="#wm#"/>
  <p:tag name="KSO_WM_TAG_VERSION" val="1.0"/>
</p:tagLst>
</file>

<file path=ppt/tags/tag132.xml><?xml version="1.0" encoding="utf-8"?>
<p:tagLst xmlns:p="http://schemas.openxmlformats.org/presentationml/2006/main">
  <p:tag name="KSO_WM_TEMPLATE_CATEGORY" val="diagram"/>
  <p:tag name="KSO_WM_TEMPLATE_INDEX" val="169207"/>
  <p:tag name="KSO_WM_UNIT_TYPE" val="f"/>
  <p:tag name="KSO_WM_UNIT_INDEX" val="1"/>
  <p:tag name="KSO_WM_UNIT_ID" val="150995200*f*1"/>
  <p:tag name="KSO_WM_UNIT_CLEAR" val="1"/>
  <p:tag name="KSO_WM_UNIT_LAYERLEVEL" val="1"/>
  <p:tag name="KSO_WM_UNIT_VALUE" val="180"/>
  <p:tag name="KSO_WM_UNIT_HIGHLIGHT" val="0"/>
  <p:tag name="KSO_WM_UNIT_COMPATIBLE" val="0"/>
  <p:tag name="KSO_WM_BEAUTIFY_FLAG" val="#wm#"/>
  <p:tag name="KSO_WM_UNIT_PRESET_TEXT_INDEX" val="3"/>
  <p:tag name="KSO_WM_UNIT_PRESET_TEXT_LEN" val="90"/>
  <p:tag name="KSO_WM_TAG_VERSION" val="1.0"/>
</p:tagLst>
</file>

<file path=ppt/tags/tag133.xml><?xml version="1.0" encoding="utf-8"?>
<p:tagLst xmlns:p="http://schemas.openxmlformats.org/presentationml/2006/main">
  <p:tag name="KSO_WM_TEMPLATE_CATEGORY" val="diagram"/>
  <p:tag name="KSO_WM_TEMPLATE_INDEX" val="169207"/>
  <p:tag name="KSO_WM_UNIT_TYPE" val="d"/>
  <p:tag name="KSO_WM_UNIT_INDEX" val="2"/>
  <p:tag name="KSO_WM_UNIT_ID" val="150995200*d*2"/>
  <p:tag name="KSO_WM_UNIT_CLEAR" val="0"/>
  <p:tag name="KSO_WM_UNIT_LAYERLEVEL" val="1"/>
  <p:tag name="KSO_WM_UNIT_VALUE" val="651*900"/>
  <p:tag name="KSO_WM_UNIT_HIGHLIGHT" val="0"/>
  <p:tag name="KSO_WM_UNIT_COMPATIBLE" val="0"/>
  <p:tag name="KSO_WM_BEAUTIFY_FLAG" val="#wm#"/>
  <p:tag name="KSO_WM_TAG_VERSION" val="1.0"/>
</p:tagLst>
</file>

<file path=ppt/tags/tag134.xml><?xml version="1.0" encoding="utf-8"?>
<p:tagLst xmlns:p="http://schemas.openxmlformats.org/presentationml/2006/main">
  <p:tag name="KSO_WM_TEMPLATE_CATEGORY" val="diagram"/>
  <p:tag name="KSO_WM_TEMPLATE_INDEX" val="169207"/>
  <p:tag name="KSO_WM_UNIT_TYPE" val="f"/>
  <p:tag name="KSO_WM_UNIT_INDEX" val="2"/>
  <p:tag name="KSO_WM_UNIT_ID" val="150995200*f*2"/>
  <p:tag name="KSO_WM_UNIT_CLEAR" val="1"/>
  <p:tag name="KSO_WM_UNIT_LAYERLEVEL" val="1"/>
  <p:tag name="KSO_WM_UNIT_VALUE" val="136"/>
  <p:tag name="KSO_WM_UNIT_HIGHLIGHT" val="0"/>
  <p:tag name="KSO_WM_UNIT_COMPATIBLE" val="0"/>
  <p:tag name="KSO_WM_BEAUTIFY_FLAG" val="#wm#"/>
  <p:tag name="KSO_WM_UNIT_PRESET_TEXT_INDEX" val="3"/>
  <p:tag name="KSO_WM_UNIT_PRESET_TEXT_LEN" val="66"/>
  <p:tag name="KSO_WM_TAG_VERSION" val="1.0"/>
</p:tagLst>
</file>

<file path=ppt/tags/tag135.xml><?xml version="1.0" encoding="utf-8"?>
<p:tagLst xmlns:p="http://schemas.openxmlformats.org/presentationml/2006/main">
  <p:tag name="KSO_WM_TEMPLATE_CATEGORY" val="diagram"/>
  <p:tag name="KSO_WM_TEMPLATE_INDEX" val="169207"/>
  <p:tag name="KSO_WM_UNIT_TYPE" val="a"/>
  <p:tag name="KSO_WM_UNIT_INDEX" val="1"/>
  <p:tag name="KSO_WM_UNIT_ID" val="150995200*a*1"/>
  <p:tag name="KSO_WM_UNIT_CLEAR" val="1"/>
  <p:tag name="KSO_WM_UNIT_LAYERLEVEL" val="1"/>
  <p:tag name="KSO_WM_UNIT_VALUE" val="28"/>
  <p:tag name="KSO_WM_UNIT_ISCONTENTSTITLE" val="0"/>
  <p:tag name="KSO_WM_UNIT_HIGHLIGHT" val="0"/>
  <p:tag name="KSO_WM_UNIT_COMPATIBLE" val="0"/>
  <p:tag name="KSO_WM_BEAUTIFY_FLAG" val="#wm#"/>
  <p:tag name="KSO_WM_UNIT_PRESET_TEXT_INDEX" val="3"/>
  <p:tag name="KSO_WM_UNIT_PRESET_TEXT_LEN" val="24"/>
  <p:tag name="KSO_WM_TAG_VERSION" val="1.0"/>
</p:tagLst>
</file>

<file path=ppt/tags/tag136.xml><?xml version="1.0" encoding="utf-8"?>
<p:tagLst xmlns:p="http://schemas.openxmlformats.org/presentationml/2006/main">
  <p:tag name="KSO_WM_TAG_VERSION" val="1.0"/>
  <p:tag name="KSO_WM_BEAUTIFY_FLAG" val="#wm#"/>
  <p:tag name="KSO_WM_UNIT_TYPE" val="i"/>
  <p:tag name="KSO_WM_UNIT_ID" val="150995200*i*6"/>
  <p:tag name="KSO_WM_TEMPLATE_CATEGORY" val="diagram"/>
  <p:tag name="KSO_WM_TEMPLATE_INDEX" val="169207"/>
</p:tagLst>
</file>

<file path=ppt/tags/tag137.xml><?xml version="1.0" encoding="utf-8"?>
<p:tagLst xmlns:p="http://schemas.openxmlformats.org/presentationml/2006/main">
  <p:tag name="KSO_WM_TEMPLATE_CATEGORY" val="diagram"/>
  <p:tag name="KSO_WM_TEMPLATE_INDEX" val="169207"/>
  <p:tag name="KSO_WM_UNIT_TYPE" val="d"/>
  <p:tag name="KSO_WM_UNIT_INDEX" val="3"/>
  <p:tag name="KSO_WM_UNIT_ID" val="150995200*d*3"/>
  <p:tag name="KSO_WM_UNIT_CLEAR" val="0"/>
  <p:tag name="KSO_WM_UNIT_LAYERLEVEL" val="1"/>
  <p:tag name="KSO_WM_UNIT_VALUE" val="651*900"/>
  <p:tag name="KSO_WM_UNIT_HIGHLIGHT" val="0"/>
  <p:tag name="KSO_WM_UNIT_COMPATIBLE" val="0"/>
  <p:tag name="KSO_WM_BEAUTIFY_FLAG" val="#wm#"/>
  <p:tag name="KSO_WM_TAG_VERSION" val="1.0"/>
</p:tagLst>
</file>

<file path=ppt/tags/tag138.xml><?xml version="1.0" encoding="utf-8"?>
<p:tagLst xmlns:p="http://schemas.openxmlformats.org/presentationml/2006/main">
  <p:tag name="KSO_WM_TEMPLATE_CATEGORY" val="diagram"/>
  <p:tag name="KSO_WM_TEMPLATE_INDEX" val="169207"/>
  <p:tag name="KSO_WM_UNIT_TYPE" val="f"/>
  <p:tag name="KSO_WM_UNIT_INDEX" val="2"/>
  <p:tag name="KSO_WM_UNIT_ID" val="150995200*f*2"/>
  <p:tag name="KSO_WM_UNIT_CLEAR" val="1"/>
  <p:tag name="KSO_WM_UNIT_LAYERLEVEL" val="1"/>
  <p:tag name="KSO_WM_UNIT_VALUE" val="136"/>
  <p:tag name="KSO_WM_UNIT_HIGHLIGHT" val="0"/>
  <p:tag name="KSO_WM_UNIT_COMPATIBLE" val="0"/>
  <p:tag name="KSO_WM_BEAUTIFY_FLAG" val="#wm#"/>
  <p:tag name="KSO_WM_UNIT_PRESET_TEXT_INDEX" val="3"/>
  <p:tag name="KSO_WM_UNIT_PRESET_TEXT_LEN" val="66"/>
  <p:tag name="KSO_WM_TAG_VERSION" val="1.0"/>
</p:tagLst>
</file>

<file path=ppt/tags/tag139.xml><?xml version="1.0" encoding="utf-8"?>
<p:tagLst xmlns:p="http://schemas.openxmlformats.org/presentationml/2006/main">
  <p:tag name="KSO_WM_TEMPLATE_CATEGORY" val="diagram"/>
  <p:tag name="KSO_WM_TEMPLATE_INDEX" val="169207"/>
  <p:tag name="KSO_WM_UNIT_TYPE" val="d"/>
  <p:tag name="KSO_WM_UNIT_INDEX" val="3"/>
  <p:tag name="KSO_WM_UNIT_ID" val="150995200*d*3"/>
  <p:tag name="KSO_WM_UNIT_CLEAR" val="0"/>
  <p:tag name="KSO_WM_UNIT_LAYERLEVEL" val="1"/>
  <p:tag name="KSO_WM_UNIT_VALUE" val="651*900"/>
  <p:tag name="KSO_WM_UNIT_HIGHLIGHT" val="0"/>
  <p:tag name="KSO_WM_UNIT_COMPATIBLE" val="0"/>
  <p:tag name="KSO_WM_BEAUTIFY_FLAG" val="#wm#"/>
  <p:tag name="KSO_WM_TAG_VERSION" val="1.0"/>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f"/>
  <p:tag name="KSO_WM_UNIT_INDEX" val="1_2_1"/>
  <p:tag name="KSO_WM_UNIT_ID" val="diagram20174759_2*l_h_f*1_2_1"/>
  <p:tag name="KSO_WM_UNIT_LAYERLEVEL" val="1_1_1"/>
  <p:tag name="KSO_WM_UNIT_VALUE" val="40"/>
  <p:tag name="KSO_WM_UNIT_HIGHLIGHT" val="0"/>
  <p:tag name="KSO_WM_UNIT_COMPATIBLE" val="0"/>
  <p:tag name="KSO_WM_UNIT_CLEAR" val="0"/>
  <p:tag name="KSO_WM_UNIT_PRESET_TEXT_INDEX" val="4"/>
  <p:tag name="KSO_WM_UNIT_PRESET_TEXT_LEN" val="26"/>
  <p:tag name="KSO_WM_DIAGRAM_GROUP_CODE" val="l1-1"/>
  <p:tag name="KSO_WM_UNIT_TEXT_FILL_FORE_SCHEMECOLOR_INDEX" val="14"/>
  <p:tag name="KSO_WM_UNIT_TEXT_FILL_TYPE" val="1"/>
  <p:tag name="KSO_WM_UNIT_USESOURCEFORMAT_APPLY" val="0"/>
</p:tagLst>
</file>

<file path=ppt/tags/tag140.xml><?xml version="1.0" encoding="utf-8"?>
<p:tagLst xmlns:p="http://schemas.openxmlformats.org/presentationml/2006/main">
  <p:tag name="KSO_WM_TEMPLATE_CATEGORY" val="diagram"/>
  <p:tag name="KSO_WM_TEMPLATE_INDEX" val="169207"/>
  <p:tag name="KSO_WM_UNIT_TYPE" val="f"/>
  <p:tag name="KSO_WM_UNIT_INDEX" val="2"/>
  <p:tag name="KSO_WM_UNIT_ID" val="150995200*f*2"/>
  <p:tag name="KSO_WM_UNIT_CLEAR" val="1"/>
  <p:tag name="KSO_WM_UNIT_LAYERLEVEL" val="1"/>
  <p:tag name="KSO_WM_UNIT_VALUE" val="136"/>
  <p:tag name="KSO_WM_UNIT_HIGHLIGHT" val="0"/>
  <p:tag name="KSO_WM_UNIT_COMPATIBLE" val="0"/>
  <p:tag name="KSO_WM_BEAUTIFY_FLAG" val="#wm#"/>
  <p:tag name="KSO_WM_UNIT_PRESET_TEXT_INDEX" val="3"/>
  <p:tag name="KSO_WM_UNIT_PRESET_TEXT_LEN" val="66"/>
  <p:tag name="KSO_WM_TAG_VERSION" val="1.0"/>
</p:tagLst>
</file>

<file path=ppt/tags/tag141.xml><?xml version="1.0" encoding="utf-8"?>
<p:tagLst xmlns:p="http://schemas.openxmlformats.org/presentationml/2006/main">
  <p:tag name="KSO_WM_TEMPLATE_CATEGORY" val="diagram"/>
  <p:tag name="KSO_WM_TEMPLATE_INDEX" val="169207"/>
  <p:tag name="KSO_WM_UNIT_TYPE" val="d"/>
  <p:tag name="KSO_WM_UNIT_INDEX" val="3"/>
  <p:tag name="KSO_WM_UNIT_ID" val="150995200*d*3"/>
  <p:tag name="KSO_WM_UNIT_CLEAR" val="0"/>
  <p:tag name="KSO_WM_UNIT_LAYERLEVEL" val="1"/>
  <p:tag name="KSO_WM_UNIT_VALUE" val="651*900"/>
  <p:tag name="KSO_WM_UNIT_HIGHLIGHT" val="0"/>
  <p:tag name="KSO_WM_UNIT_COMPATIBLE" val="0"/>
  <p:tag name="KSO_WM_BEAUTIFY_FLAG" val="#wm#"/>
  <p:tag name="KSO_WM_TAG_VERSION" val="1.0"/>
</p:tagLst>
</file>

<file path=ppt/tags/tag142.xml><?xml version="1.0" encoding="utf-8"?>
<p:tagLst xmlns:p="http://schemas.openxmlformats.org/presentationml/2006/main">
  <p:tag name="KSO_WM_TEMPLATE_CATEGORY" val="diagram"/>
  <p:tag name="KSO_WM_TEMPLATE_INDEX" val="169207"/>
  <p:tag name="KSO_WM_UNIT_TYPE" val="f"/>
  <p:tag name="KSO_WM_UNIT_INDEX" val="2"/>
  <p:tag name="KSO_WM_UNIT_ID" val="150995200*f*2"/>
  <p:tag name="KSO_WM_UNIT_CLEAR" val="1"/>
  <p:tag name="KSO_WM_UNIT_LAYERLEVEL" val="1"/>
  <p:tag name="KSO_WM_UNIT_VALUE" val="136"/>
  <p:tag name="KSO_WM_UNIT_HIGHLIGHT" val="0"/>
  <p:tag name="KSO_WM_UNIT_COMPATIBLE" val="0"/>
  <p:tag name="KSO_WM_BEAUTIFY_FLAG" val="#wm#"/>
  <p:tag name="KSO_WM_UNIT_PRESET_TEXT_INDEX" val="3"/>
  <p:tag name="KSO_WM_UNIT_PRESET_TEXT_LEN" val="66"/>
  <p:tag name="KSO_WM_TAG_VERSION" val="1.0"/>
</p:tagLst>
</file>

<file path=ppt/tags/tag143.xml><?xml version="1.0" encoding="utf-8"?>
<p:tagLst xmlns:p="http://schemas.openxmlformats.org/presentationml/2006/main">
  <p:tag name="KSO_WM_TEMPLATE_CATEGORY" val="diagram"/>
  <p:tag name="KSO_WM_TEMPLATE_INDEX" val="169207"/>
  <p:tag name="KSO_WM_SLIDE_ID" val="150995200"/>
  <p:tag name="KSO_WM_SLIDE_INDEX" val="1"/>
  <p:tag name="KSO_WM_SLIDE_ITEM_CNT" val="5"/>
  <p:tag name="KSO_WM_SLIDE_LAYOUT" val="a_f_d"/>
  <p:tag name="KSO_WM_SLIDE_LAYOUT_CNT" val="1_2_3"/>
  <p:tag name="KSO_WM_SLIDE_TYPE" val="text"/>
  <p:tag name="KSO_WM_BEAUTIFY_FLAG" val="#wm#"/>
  <p:tag name="KSO_WM_SLIDE_POSITION" val="47*9"/>
  <p:tag name="KSO_WM_SLIDE_SIZE" val="883*525"/>
  <p:tag name="KSO_WM_TAG_VERSION" val="1.0"/>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790"/>
  <p:tag name="KSO_WM_UNIT_TYPE" val="l_i"/>
  <p:tag name="KSO_WM_UNIT_INDEX" val="1_1"/>
  <p:tag name="KSO_WM_UNIT_ID" val="diagram790_3*l_i*1_1"/>
  <p:tag name="KSO_WM_UNIT_CLEAR" val="1"/>
  <p:tag name="KSO_WM_UNIT_LAYERLEVEL" val="1_1"/>
  <p:tag name="KSO_WM_DIAGRAM_GROUP_CODE" val="l1-1"/>
  <p:tag name="KSO_WM_UNIT_FILL_FORE_SCHEMECOLOR_INDEX" val="14"/>
  <p:tag name="KSO_WM_UNIT_FILL_TYPE" val="1"/>
  <p:tag name="KSO_WM_UNIT_TEXT_FILL_FORE_SCHEMECOLOR_INDEX" val="5"/>
  <p:tag name="KSO_WM_UNIT_TEXT_FILL_TYPE" val="1"/>
  <p:tag name="KSO_WM_UNIT_USESOURCEFORMAT_APPLY" val="0"/>
</p:tagLst>
</file>

<file path=ppt/tags/tag145.xml><?xml version="1.0" encoding="utf-8"?>
<p:tagLst xmlns:p="http://schemas.openxmlformats.org/presentationml/2006/main">
  <p:tag name="KSO_WM_TAG_VERSION" val="1.0"/>
  <p:tag name="KSO_WM_BEAUTIFY_FLAG" val="#wm#"/>
  <p:tag name="KSO_WM_TEMPLATE_CATEGORY" val="diagram"/>
  <p:tag name="KSO_WM_TEMPLATE_INDEX" val="790"/>
  <p:tag name="KSO_WM_UNIT_TYPE" val="l_h_f"/>
  <p:tag name="KSO_WM_UNIT_INDEX" val="1_1_1"/>
  <p:tag name="KSO_WM_UNIT_ID" val="diagram790_3*l_h_f*1_1_1"/>
  <p:tag name="KSO_WM_UNIT_CLEAR" val="1"/>
  <p:tag name="KSO_WM_UNIT_LAYERLEVEL" val="1_1_1"/>
  <p:tag name="KSO_WM_UNIT_VALUE" val="33"/>
  <p:tag name="KSO_WM_UNIT_HIGHLIGHT" val="0"/>
  <p:tag name="KSO_WM_UNIT_COMPATIBLE" val="0"/>
  <p:tag name="KSO_WM_UNIT_PRESET_TEXT_INDEX" val="4"/>
  <p:tag name="KSO_WM_UNIT_PRESET_TEXT_LEN" val="34"/>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0"/>
</p:tagLst>
</file>

<file path=ppt/tags/tag146.xml><?xml version="1.0" encoding="utf-8"?>
<p:tagLst xmlns:p="http://schemas.openxmlformats.org/presentationml/2006/main">
  <p:tag name="KSO_WM_TAG_VERSION" val="1.0"/>
  <p:tag name="KSO_WM_BEAUTIFY_FLAG" val="#wm#"/>
  <p:tag name="KSO_WM_TEMPLATE_CATEGORY" val="diagram"/>
  <p:tag name="KSO_WM_TEMPLATE_INDEX" val="790"/>
  <p:tag name="KSO_WM_UNIT_TYPE" val="l_i"/>
  <p:tag name="KSO_WM_UNIT_INDEX" val="1_2"/>
  <p:tag name="KSO_WM_UNIT_ID" val="diagram790_3*l_i*1_2"/>
  <p:tag name="KSO_WM_UNIT_CLEAR" val="1"/>
  <p:tag name="KSO_WM_UNIT_LAYERLEVEL" val="1_1"/>
  <p:tag name="KSO_WM_DIAGRAM_GROUP_CODE" val="l1-1"/>
  <p:tag name="KSO_WM_UNIT_FILL_FORE_SCHEMECOLOR_INDEX" val="14"/>
  <p:tag name="KSO_WM_UNIT_FILL_TYPE" val="1"/>
  <p:tag name="KSO_WM_UNIT_TEXT_FILL_FORE_SCHEMECOLOR_INDEX" val="6"/>
  <p:tag name="KSO_WM_UNIT_TEXT_FILL_TYPE" val="1"/>
  <p:tag name="KSO_WM_UNIT_USESOURCEFORMAT_APPLY" val="0"/>
</p:tagLst>
</file>

<file path=ppt/tags/tag147.xml><?xml version="1.0" encoding="utf-8"?>
<p:tagLst xmlns:p="http://schemas.openxmlformats.org/presentationml/2006/main">
  <p:tag name="KSO_WM_TAG_VERSION" val="1.0"/>
  <p:tag name="KSO_WM_BEAUTIFY_FLAG" val="#wm#"/>
  <p:tag name="KSO_WM_TEMPLATE_CATEGORY" val="diagram"/>
  <p:tag name="KSO_WM_TEMPLATE_INDEX" val="790"/>
  <p:tag name="KSO_WM_UNIT_TYPE" val="l_h_f"/>
  <p:tag name="KSO_WM_UNIT_INDEX" val="1_2_1"/>
  <p:tag name="KSO_WM_UNIT_ID" val="diagram790_3*l_h_f*1_2_1"/>
  <p:tag name="KSO_WM_UNIT_CLEAR" val="1"/>
  <p:tag name="KSO_WM_UNIT_LAYERLEVEL" val="1_1_1"/>
  <p:tag name="KSO_WM_UNIT_VALUE" val="33"/>
  <p:tag name="KSO_WM_UNIT_HIGHLIGHT" val="0"/>
  <p:tag name="KSO_WM_UNIT_COMPATIBLE" val="0"/>
  <p:tag name="KSO_WM_UNIT_PRESET_TEXT_INDEX" val="4"/>
  <p:tag name="KSO_WM_UNIT_PRESET_TEXT_LEN" val="34"/>
  <p:tag name="KSO_WM_DIAGRAM_GROUP_CODE" val="l1-1"/>
  <p:tag name="KSO_WM_UNIT_FILL_FORE_SCHEMECOLOR_INDEX" val="6"/>
  <p:tag name="KSO_WM_UNIT_FILL_TYPE" val="1"/>
  <p:tag name="KSO_WM_UNIT_TEXT_FILL_FORE_SCHEMECOLOR_INDEX" val="14"/>
  <p:tag name="KSO_WM_UNIT_TEXT_FILL_TYPE" val="1"/>
  <p:tag name="KSO_WM_UNIT_USESOURCEFORMAT_APPLY" val="0"/>
</p:tagLst>
</file>

<file path=ppt/tags/tag148.xml><?xml version="1.0" encoding="utf-8"?>
<p:tagLst xmlns:p="http://schemas.openxmlformats.org/presentationml/2006/main">
  <p:tag name="KSO_WM_TAG_VERSION" val="1.0"/>
  <p:tag name="KSO_WM_BEAUTIFY_FLAG" val="#wm#"/>
  <p:tag name="KSO_WM_TEMPLATE_CATEGORY" val="diagram"/>
  <p:tag name="KSO_WM_TEMPLATE_INDEX" val="790"/>
  <p:tag name="KSO_WM_UNIT_TYPE" val="l_i"/>
  <p:tag name="KSO_WM_UNIT_INDEX" val="1_3"/>
  <p:tag name="KSO_WM_UNIT_ID" val="diagram790_3*l_i*1_3"/>
  <p:tag name="KSO_WM_UNIT_CLEAR" val="1"/>
  <p:tag name="KSO_WM_UNIT_LAYERLEVEL" val="1_1"/>
  <p:tag name="KSO_WM_DIAGRAM_GROUP_CODE" val="l1-1"/>
  <p:tag name="KSO_WM_UNIT_FILL_FORE_SCHEMECOLOR_INDEX" val="14"/>
  <p:tag name="KSO_WM_UNIT_FILL_TYPE" val="1"/>
  <p:tag name="KSO_WM_UNIT_TEXT_FILL_FORE_SCHEMECOLOR_INDEX" val="7"/>
  <p:tag name="KSO_WM_UNIT_TEXT_FILL_TYPE" val="1"/>
  <p:tag name="KSO_WM_UNIT_USESOURCEFORMAT_APPLY" val="0"/>
</p:tagLst>
</file>

<file path=ppt/tags/tag149.xml><?xml version="1.0" encoding="utf-8"?>
<p:tagLst xmlns:p="http://schemas.openxmlformats.org/presentationml/2006/main">
  <p:tag name="KSO_WM_TAG_VERSION" val="1.0"/>
  <p:tag name="KSO_WM_BEAUTIFY_FLAG" val="#wm#"/>
  <p:tag name="KSO_WM_TEMPLATE_CATEGORY" val="diagram"/>
  <p:tag name="KSO_WM_TEMPLATE_INDEX" val="790"/>
  <p:tag name="KSO_WM_UNIT_TYPE" val="l_h_f"/>
  <p:tag name="KSO_WM_UNIT_INDEX" val="1_3_1"/>
  <p:tag name="KSO_WM_UNIT_ID" val="diagram790_3*l_h_f*1_3_1"/>
  <p:tag name="KSO_WM_UNIT_CLEAR" val="1"/>
  <p:tag name="KSO_WM_UNIT_LAYERLEVEL" val="1_1_1"/>
  <p:tag name="KSO_WM_UNIT_VALUE" val="33"/>
  <p:tag name="KSO_WM_UNIT_HIGHLIGHT" val="0"/>
  <p:tag name="KSO_WM_UNIT_COMPATIBLE" val="0"/>
  <p:tag name="KSO_WM_UNIT_PRESET_TEXT_INDEX" val="4"/>
  <p:tag name="KSO_WM_UNIT_PRESET_TEXT_LEN" val="34"/>
  <p:tag name="KSO_WM_DIAGRAM_GROUP_CODE" val="l1-1"/>
  <p:tag name="KSO_WM_UNIT_FILL_FORE_SCHEMECOLOR_INDEX" val="7"/>
  <p:tag name="KSO_WM_UNIT_FILL_TYPE" val="1"/>
  <p:tag name="KSO_WM_UNIT_TEXT_FILL_FORE_SCHEMECOLOR_INDEX" val="14"/>
  <p:tag name="KSO_WM_UNIT_TEXT_FILL_TYPE" val="1"/>
  <p:tag name="KSO_WM_UNIT_USESOURCEFORMAT_APPLY" val="0"/>
</p:tagLst>
</file>

<file path=ppt/tags/tag15.xml><?xml version="1.0" encoding="utf-8"?>
<p:tagLst xmlns:p="http://schemas.openxmlformats.org/presentationml/2006/main">
  <p:tag name="KSO_WM_TAG_VERSION" val="1.0"/>
  <p:tag name="KSO_WM_SLIDE_ITEM_CNT" val="2"/>
  <p:tag name="KSO_WM_SLIDE_LAYOUT" val="a_f_l"/>
  <p:tag name="KSO_WM_SLIDE_LAYOUT_CNT" val="1_1_1"/>
  <p:tag name="KSO_WM_SLIDE_TYPE" val="text"/>
  <p:tag name="KSO_WM_BEAUTIFY_FLAG" val="#wm#"/>
  <p:tag name="KSO_WM_SLIDE_POSITION" val="0*98"/>
  <p:tag name="KSO_WM_SLIDE_SIZE" val="960*295"/>
  <p:tag name="KSO_WM_TEMPLATE_CATEGORY" val="diagram"/>
  <p:tag name="KSO_WM_TEMPLATE_INDEX" val="20174759"/>
  <p:tag name="KSO_WM_SLIDE_ID" val="diagram20174700_2"/>
  <p:tag name="KSO_WM_SLIDE_INDEX" val="2"/>
  <p:tag name="KSO_WM_DIAGRAM_GROUP_CODE" val="l1-1"/>
</p:tagLst>
</file>

<file path=ppt/tags/tag150.xml><?xml version="1.0" encoding="utf-8"?>
<p:tagLst xmlns:p="http://schemas.openxmlformats.org/presentationml/2006/main">
  <p:tag name="KSO_WM_TAG_VERSION" val="1.0"/>
  <p:tag name="KSO_WM_BEAUTIFY_FLAG" val="#wm#"/>
  <p:tag name="KSO_WM_TEMPLATE_CATEGORY" val="diagram"/>
  <p:tag name="KSO_WM_TEMPLATE_INDEX" val="790"/>
  <p:tag name="KSO_WM_UNIT_TYPE" val="l_i"/>
  <p:tag name="KSO_WM_UNIT_INDEX" val="1_4"/>
  <p:tag name="KSO_WM_UNIT_ID" val="diagram790_3*l_i*1_4"/>
  <p:tag name="KSO_WM_UNIT_CLEAR" val="1"/>
  <p:tag name="KSO_WM_UNIT_LAYERLEVEL" val="1_1"/>
  <p:tag name="KSO_WM_DIAGRAM_GROUP_CODE" val="l1-1"/>
  <p:tag name="KSO_WM_UNIT_FILL_FORE_SCHEMECOLOR_INDEX" val="14"/>
  <p:tag name="KSO_WM_UNIT_FILL_TYPE" val="1"/>
  <p:tag name="KSO_WM_UNIT_TEXT_FILL_FORE_SCHEMECOLOR_INDEX" val="8"/>
  <p:tag name="KSO_WM_UNIT_TEXT_FILL_TYPE" val="1"/>
  <p:tag name="KSO_WM_UNIT_USESOURCEFORMAT_APPLY" val="0"/>
</p:tagLst>
</file>

<file path=ppt/tags/tag151.xml><?xml version="1.0" encoding="utf-8"?>
<p:tagLst xmlns:p="http://schemas.openxmlformats.org/presentationml/2006/main">
  <p:tag name="KSO_WM_TAG_VERSION" val="1.0"/>
  <p:tag name="KSO_WM_BEAUTIFY_FLAG" val="#wm#"/>
  <p:tag name="KSO_WM_TEMPLATE_CATEGORY" val="diagram"/>
  <p:tag name="KSO_WM_TEMPLATE_INDEX" val="790"/>
  <p:tag name="KSO_WM_UNIT_TYPE" val="l_h_f"/>
  <p:tag name="KSO_WM_UNIT_INDEX" val="1_4_1"/>
  <p:tag name="KSO_WM_UNIT_ID" val="diagram790_3*l_h_f*1_4_1"/>
  <p:tag name="KSO_WM_UNIT_CLEAR" val="1"/>
  <p:tag name="KSO_WM_UNIT_LAYERLEVEL" val="1_1_1"/>
  <p:tag name="KSO_WM_UNIT_VALUE" val="33"/>
  <p:tag name="KSO_WM_UNIT_HIGHLIGHT" val="0"/>
  <p:tag name="KSO_WM_UNIT_COMPATIBLE" val="0"/>
  <p:tag name="KSO_WM_UNIT_PRESET_TEXT_INDEX" val="4"/>
  <p:tag name="KSO_WM_UNIT_PRESET_TEXT_LEN" val="34"/>
  <p:tag name="KSO_WM_DIAGRAM_GROUP_CODE" val="l1-1"/>
  <p:tag name="KSO_WM_UNIT_FILL_FORE_SCHEMECOLOR_INDEX" val="8"/>
  <p:tag name="KSO_WM_UNIT_FILL_TYPE" val="1"/>
  <p:tag name="KSO_WM_UNIT_TEXT_FILL_FORE_SCHEMECOLOR_INDEX" val="14"/>
  <p:tag name="KSO_WM_UNIT_TEXT_FILL_TYPE" val="1"/>
  <p:tag name="KSO_WM_UNIT_USESOURCEFORMAT_APPLY" val="0"/>
</p:tagLst>
</file>

<file path=ppt/tags/tag152.xml><?xml version="1.0" encoding="utf-8"?>
<p:tagLst xmlns:p="http://schemas.openxmlformats.org/presentationml/2006/main">
  <p:tag name="KSO_WM_TEMPLATE_CATEGORY" val="diagram"/>
  <p:tag name="KSO_WM_TEMPLATE_INDEX" val="20189619"/>
  <p:tag name="KSO_WM_TAG_VERSION" val="1.0"/>
  <p:tag name="KSO_WM_SLIDE_ID" val="diagram20189619_1"/>
  <p:tag name="KSO_WM_SLIDE_INDEX" val="1"/>
  <p:tag name="KSO_WM_SLIDE_ITEM_CNT" val="2"/>
  <p:tag name="KSO_WM_SLIDE_LAYOUT" val="a_f_d"/>
  <p:tag name="KSO_WM_SLIDE_LAYOUT_CNT" val="1_1_1"/>
  <p:tag name="KSO_WM_SLIDE_TYPE" val="text"/>
  <p:tag name="KSO_WM_SLIDE_SUBTYPE" val="picTxt"/>
  <p:tag name="KSO_WM_BEAUTIFY_FLAG" val="#wm#"/>
  <p:tag name="KSO_WM_SLIDE_POSITION" val="0*0"/>
  <p:tag name="KSO_WM_SLIDE_SIZE" val="929*540"/>
</p:tagLst>
</file>

<file path=ppt/tags/tag153.xml><?xml version="1.0" encoding="utf-8"?>
<p:tagLst xmlns:p="http://schemas.openxmlformats.org/presentationml/2006/main">
  <p:tag name="KSO_WM_TAG_VERSION" val="1.0"/>
  <p:tag name="KSO_WM_BEAUTIFY_FLAG" val="#wm#"/>
  <p:tag name="KSO_WM_UNIT_TYPE" val="i"/>
  <p:tag name="KSO_WM_UNIT_ID" val="diagram169301_1*i*0"/>
  <p:tag name="KSO_WM_TEMPLATE_CATEGORY" val="diagram"/>
  <p:tag name="KSO_WM_TEMPLATE_INDEX" val="169301"/>
</p:tagLst>
</file>

<file path=ppt/tags/tag154.xml><?xml version="1.0" encoding="utf-8"?>
<p:tagLst xmlns:p="http://schemas.openxmlformats.org/presentationml/2006/main">
  <p:tag name="KSO_WM_TEMPLATE_CATEGORY" val="diagram"/>
  <p:tag name="KSO_WM_TEMPLATE_INDEX" val="169301"/>
  <p:tag name="KSO_WM_UNIT_TYPE" val="h_d"/>
  <p:tag name="KSO_WM_UNIT_INDEX" val="1_1"/>
  <p:tag name="KSO_WM_UNIT_ID" val="diagram169301_1*h_d*1_1"/>
  <p:tag name="KSO_WM_UNIT_CLEAR" val="0"/>
  <p:tag name="KSO_WM_UNIT_LAYERLEVEL" val="1_1"/>
  <p:tag name="KSO_WM_UNIT_VALUE" val="1030*657"/>
  <p:tag name="KSO_WM_UNIT_HIGHLIGHT" val="0"/>
  <p:tag name="KSO_WM_UNIT_COMPATIBLE" val="0"/>
  <p:tag name="KSO_WM_BEAUTIFY_FLAG" val="#wm#"/>
  <p:tag name="KSO_WM_TAG_VERSION" val="1.0"/>
</p:tagLst>
</file>

<file path=ppt/tags/tag155.xml><?xml version="1.0" encoding="utf-8"?>
<p:tagLst xmlns:p="http://schemas.openxmlformats.org/presentationml/2006/main">
  <p:tag name="KSO_WM_TAG_VERSION" val="1.0"/>
  <p:tag name="KSO_WM_BEAUTIFY_FLAG" val="#wm#"/>
  <p:tag name="KSO_WM_UNIT_TYPE" val="i"/>
  <p:tag name="KSO_WM_UNIT_ID" val="diagram169301_1*i*2"/>
  <p:tag name="KSO_WM_TEMPLATE_CATEGORY" val="diagram"/>
  <p:tag name="KSO_WM_TEMPLATE_INDEX" val="169301"/>
</p:tagLst>
</file>

<file path=ppt/tags/tag156.xml><?xml version="1.0" encoding="utf-8"?>
<p:tagLst xmlns:p="http://schemas.openxmlformats.org/presentationml/2006/main">
  <p:tag name="KSO_WM_TAG_VERSION" val="1.0"/>
  <p:tag name="KSO_WM_BEAUTIFY_FLAG" val="#wm#"/>
  <p:tag name="KSO_WM_UNIT_TYPE" val="i"/>
  <p:tag name="KSO_WM_UNIT_ID" val="diagram169301_1*i*3"/>
  <p:tag name="KSO_WM_TEMPLATE_CATEGORY" val="diagram"/>
  <p:tag name="KSO_WM_TEMPLATE_INDEX" val="169301"/>
</p:tagLst>
</file>

<file path=ppt/tags/tag157.xml><?xml version="1.0" encoding="utf-8"?>
<p:tagLst xmlns:p="http://schemas.openxmlformats.org/presentationml/2006/main">
  <p:tag name="KSO_WM_TAG_VERSION" val="1.0"/>
  <p:tag name="KSO_WM_BEAUTIFY_FLAG" val="#wm#"/>
  <p:tag name="KSO_WM_UNIT_TYPE" val="i"/>
  <p:tag name="KSO_WM_UNIT_ID" val="diagram169301_1*i*4"/>
  <p:tag name="KSO_WM_TEMPLATE_CATEGORY" val="diagram"/>
  <p:tag name="KSO_WM_TEMPLATE_INDEX" val="169301"/>
</p:tagLst>
</file>

<file path=ppt/tags/tag158.xml><?xml version="1.0" encoding="utf-8"?>
<p:tagLst xmlns:p="http://schemas.openxmlformats.org/presentationml/2006/main">
  <p:tag name="KSO_WM_TEMPLATE_CATEGORY" val="diagram"/>
  <p:tag name="KSO_WM_TEMPLATE_INDEX" val="169301"/>
  <p:tag name="KSO_WM_UNIT_TYPE" val="h_f"/>
  <p:tag name="KSO_WM_UNIT_INDEX" val="1_1"/>
  <p:tag name="KSO_WM_UNIT_ID" val="diagram169301_1*h_f*1_1"/>
  <p:tag name="KSO_WM_UNIT_CLEAR" val="1"/>
  <p:tag name="KSO_WM_UNIT_LAYERLEVEL" val="1_1"/>
  <p:tag name="KSO_WM_UNIT_VALUE" val="27"/>
  <p:tag name="KSO_WM_UNIT_HIGHLIGHT" val="0"/>
  <p:tag name="KSO_WM_UNIT_COMPATIBLE" val="0"/>
  <p:tag name="KSO_WM_UNIT_PRESET_TEXT_INDEX" val="3"/>
  <p:tag name="KSO_WM_UNIT_PRESET_TEXT_LEN" val="24"/>
  <p:tag name="KSO_WM_BEAUTIFY_FLAG" val="#wm#"/>
  <p:tag name="KSO_WM_TAG_VERSION" val="1.0"/>
</p:tagLst>
</file>

<file path=ppt/tags/tag159.xml><?xml version="1.0" encoding="utf-8"?>
<p:tagLst xmlns:p="http://schemas.openxmlformats.org/presentationml/2006/main">
  <p:tag name="KSO_WM_TEMPLATE_CATEGORY" val="diagram"/>
  <p:tag name="KSO_WM_TEMPLATE_INDEX" val="169301"/>
  <p:tag name="KSO_WM_UNIT_TYPE" val="h_f"/>
  <p:tag name="KSO_WM_UNIT_INDEX" val="2_1"/>
  <p:tag name="KSO_WM_UNIT_ID" val="diagram169301_1*h_f*2_1"/>
  <p:tag name="KSO_WM_UNIT_CLEAR" val="1"/>
  <p:tag name="KSO_WM_UNIT_LAYERLEVEL" val="1_1"/>
  <p:tag name="KSO_WM_UNIT_VALUE" val="27"/>
  <p:tag name="KSO_WM_UNIT_HIGHLIGHT" val="0"/>
  <p:tag name="KSO_WM_UNIT_COMPATIBLE" val="0"/>
  <p:tag name="KSO_WM_UNIT_PRESET_TEXT_INDEX" val="3"/>
  <p:tag name="KSO_WM_UNIT_PRESET_TEXT_LEN" val="24"/>
  <p:tag name="KSO_WM_BEAUTIFY_FLAG" val="#wm#"/>
  <p:tag name="KSO_WM_TAG_VERSION" val="1.0"/>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74759"/>
  <p:tag name="KSO_WM_UNIT_VALUE" val="18"/>
  <p:tag name="KSO_WM_UNIT_HIGHLIGHT" val="0"/>
  <p:tag name="KSO_WM_UNIT_COMPATIBLE" val="0"/>
  <p:tag name="KSO_WM_UNIT_CLEAR" val="0"/>
  <p:tag name="KSO_WM_UNIT_PRESET_TEXT_INDEX" val="4"/>
  <p:tag name="KSO_WM_UNIT_PRESET_TEXT_LEN" val="26"/>
  <p:tag name="KSO_WM_UNIT_TYPE" val="l_h_i"/>
  <p:tag name="KSO_WM_UNIT_INDEX" val="1_2_1"/>
  <p:tag name="KSO_WM_UNIT_ID" val="diagram20174759_2*l_h_i*1_2_1"/>
  <p:tag name="KSO_WM_UNIT_LAYERLEVEL" val="1_1_1"/>
  <p:tag name="KSO_WM_DIAGRAM_GROUP_CODE" val="l1-1"/>
  <p:tag name="KSO_WM_UNIT_FILL_FORE_SCHEMECOLOR_INDEX" val="5"/>
  <p:tag name="KSO_WM_UNIT_FILL_TYPE" val="1"/>
  <p:tag name="KSO_WM_UNIT_USESOURCEFORMAT_APPLY" val="0"/>
</p:tagLst>
</file>

<file path=ppt/tags/tag160.xml><?xml version="1.0" encoding="utf-8"?>
<p:tagLst xmlns:p="http://schemas.openxmlformats.org/presentationml/2006/main">
  <p:tag name="KSO_WM_TEMPLATE_CATEGORY" val="diagram"/>
  <p:tag name="KSO_WM_TEMPLATE_INDEX" val="169301"/>
  <p:tag name="KSO_WM_UNIT_TYPE" val="h_f"/>
  <p:tag name="KSO_WM_UNIT_INDEX" val="3_1"/>
  <p:tag name="KSO_WM_UNIT_ID" val="diagram169301_1*h_f*3_1"/>
  <p:tag name="KSO_WM_UNIT_CLEAR" val="1"/>
  <p:tag name="KSO_WM_UNIT_LAYERLEVEL" val="1_1"/>
  <p:tag name="KSO_WM_UNIT_VALUE" val="27"/>
  <p:tag name="KSO_WM_UNIT_HIGHLIGHT" val="0"/>
  <p:tag name="KSO_WM_UNIT_COMPATIBLE" val="0"/>
  <p:tag name="KSO_WM_UNIT_PRESET_TEXT_INDEX" val="3"/>
  <p:tag name="KSO_WM_UNIT_PRESET_TEXT_LEN" val="24"/>
  <p:tag name="KSO_WM_BEAUTIFY_FLAG" val="#wm#"/>
  <p:tag name="KSO_WM_TAG_VERSION" val="1.0"/>
</p:tagLst>
</file>

<file path=ppt/tags/tag161.xml><?xml version="1.0" encoding="utf-8"?>
<p:tagLst xmlns:p="http://schemas.openxmlformats.org/presentationml/2006/main">
  <p:tag name="KSO_WM_TAG_VERSION" val="1.0"/>
  <p:tag name="KSO_WM_BEAUTIFY_FLAG" val="#wm#"/>
  <p:tag name="KSO_WM_UNIT_TYPE" val="i"/>
  <p:tag name="KSO_WM_UNIT_ID" val="diagram169301_1*i*0"/>
  <p:tag name="KSO_WM_TEMPLATE_CATEGORY" val="diagram"/>
  <p:tag name="KSO_WM_TEMPLATE_INDEX" val="169301"/>
</p:tagLst>
</file>

<file path=ppt/tags/tag162.xml><?xml version="1.0" encoding="utf-8"?>
<p:tagLst xmlns:p="http://schemas.openxmlformats.org/presentationml/2006/main">
  <p:tag name="KSO_WM_TEMPLATE_CATEGORY" val="diagram"/>
  <p:tag name="KSO_WM_TEMPLATE_INDEX" val="169301"/>
  <p:tag name="KSO_WM_UNIT_TYPE" val="h_d"/>
  <p:tag name="KSO_WM_UNIT_INDEX" val="1_1"/>
  <p:tag name="KSO_WM_UNIT_ID" val="diagram169301_1*h_d*1_1"/>
  <p:tag name="KSO_WM_UNIT_CLEAR" val="0"/>
  <p:tag name="KSO_WM_UNIT_LAYERLEVEL" val="1_1"/>
  <p:tag name="KSO_WM_UNIT_VALUE" val="1030*657"/>
  <p:tag name="KSO_WM_UNIT_HIGHLIGHT" val="0"/>
  <p:tag name="KSO_WM_UNIT_COMPATIBLE" val="0"/>
  <p:tag name="KSO_WM_BEAUTIFY_FLAG" val="#wm#"/>
  <p:tag name="KSO_WM_TAG_VERSION" val="1.0"/>
</p:tagLst>
</file>

<file path=ppt/tags/tag163.xml><?xml version="1.0" encoding="utf-8"?>
<p:tagLst xmlns:p="http://schemas.openxmlformats.org/presentationml/2006/main">
  <p:tag name="KSO_WM_TAG_VERSION" val="1.0"/>
  <p:tag name="KSO_WM_BEAUTIFY_FLAG" val="#wm#"/>
  <p:tag name="KSO_WM_UNIT_TYPE" val="i"/>
  <p:tag name="KSO_WM_UNIT_ID" val="diagram169301_1*i*2"/>
  <p:tag name="KSO_WM_TEMPLATE_CATEGORY" val="diagram"/>
  <p:tag name="KSO_WM_TEMPLATE_INDEX" val="169301"/>
</p:tagLst>
</file>

<file path=ppt/tags/tag164.xml><?xml version="1.0" encoding="utf-8"?>
<p:tagLst xmlns:p="http://schemas.openxmlformats.org/presentationml/2006/main">
  <p:tag name="KSO_WM_TAG_VERSION" val="1.0"/>
  <p:tag name="KSO_WM_BEAUTIFY_FLAG" val="#wm#"/>
  <p:tag name="KSO_WM_UNIT_TYPE" val="i"/>
  <p:tag name="KSO_WM_UNIT_ID" val="diagram169301_1*i*3"/>
  <p:tag name="KSO_WM_TEMPLATE_CATEGORY" val="diagram"/>
  <p:tag name="KSO_WM_TEMPLATE_INDEX" val="169301"/>
</p:tagLst>
</file>

<file path=ppt/tags/tag165.xml><?xml version="1.0" encoding="utf-8"?>
<p:tagLst xmlns:p="http://schemas.openxmlformats.org/presentationml/2006/main">
  <p:tag name="KSO_WM_TAG_VERSION" val="1.0"/>
  <p:tag name="KSO_WM_BEAUTIFY_FLAG" val="#wm#"/>
  <p:tag name="KSO_WM_UNIT_TYPE" val="i"/>
  <p:tag name="KSO_WM_UNIT_ID" val="diagram169301_1*i*4"/>
  <p:tag name="KSO_WM_TEMPLATE_CATEGORY" val="diagram"/>
  <p:tag name="KSO_WM_TEMPLATE_INDEX" val="169301"/>
</p:tagLst>
</file>

<file path=ppt/tags/tag166.xml><?xml version="1.0" encoding="utf-8"?>
<p:tagLst xmlns:p="http://schemas.openxmlformats.org/presentationml/2006/main">
  <p:tag name="KSO_WM_TAG_VERSION" val="1.0"/>
  <p:tag name="KSO_WM_BEAUTIFY_FLAG" val="#wm#"/>
  <p:tag name="KSO_WM_UNIT_TYPE" val="i"/>
  <p:tag name="KSO_WM_UNIT_ID" val="diagram169301_1*i*0"/>
  <p:tag name="KSO_WM_TEMPLATE_CATEGORY" val="diagram"/>
  <p:tag name="KSO_WM_TEMPLATE_INDEX" val="169301"/>
</p:tagLst>
</file>

<file path=ppt/tags/tag167.xml><?xml version="1.0" encoding="utf-8"?>
<p:tagLst xmlns:p="http://schemas.openxmlformats.org/presentationml/2006/main">
  <p:tag name="KSO_WM_TEMPLATE_CATEGORY" val="diagram"/>
  <p:tag name="KSO_WM_TEMPLATE_INDEX" val="169301"/>
  <p:tag name="KSO_WM_UNIT_TYPE" val="h_d"/>
  <p:tag name="KSO_WM_UNIT_INDEX" val="1_1"/>
  <p:tag name="KSO_WM_UNIT_ID" val="diagram169301_1*h_d*1_1"/>
  <p:tag name="KSO_WM_UNIT_CLEAR" val="0"/>
  <p:tag name="KSO_WM_UNIT_LAYERLEVEL" val="1_1"/>
  <p:tag name="KSO_WM_UNIT_VALUE" val="1030*657"/>
  <p:tag name="KSO_WM_UNIT_HIGHLIGHT" val="0"/>
  <p:tag name="KSO_WM_UNIT_COMPATIBLE" val="0"/>
  <p:tag name="KSO_WM_BEAUTIFY_FLAG" val="#wm#"/>
  <p:tag name="KSO_WM_TAG_VERSION" val="1.0"/>
</p:tagLst>
</file>

<file path=ppt/tags/tag168.xml><?xml version="1.0" encoding="utf-8"?>
<p:tagLst xmlns:p="http://schemas.openxmlformats.org/presentationml/2006/main">
  <p:tag name="KSO_WM_TAG_VERSION" val="1.0"/>
  <p:tag name="KSO_WM_BEAUTIFY_FLAG" val="#wm#"/>
  <p:tag name="KSO_WM_UNIT_TYPE" val="i"/>
  <p:tag name="KSO_WM_UNIT_ID" val="diagram169301_1*i*2"/>
  <p:tag name="KSO_WM_TEMPLATE_CATEGORY" val="diagram"/>
  <p:tag name="KSO_WM_TEMPLATE_INDEX" val="169301"/>
</p:tagLst>
</file>

<file path=ppt/tags/tag169.xml><?xml version="1.0" encoding="utf-8"?>
<p:tagLst xmlns:p="http://schemas.openxmlformats.org/presentationml/2006/main">
  <p:tag name="KSO_WM_TAG_VERSION" val="1.0"/>
  <p:tag name="KSO_WM_BEAUTIFY_FLAG" val="#wm#"/>
  <p:tag name="KSO_WM_UNIT_TYPE" val="i"/>
  <p:tag name="KSO_WM_UNIT_ID" val="diagram169301_1*i*3"/>
  <p:tag name="KSO_WM_TEMPLATE_CATEGORY" val="diagram"/>
  <p:tag name="KSO_WM_TEMPLATE_INDEX" val="16930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2_5"/>
  <p:tag name="KSO_WM_UNIT_ID" val="diagram20174759_2*l_h_i*1_2_5"/>
  <p:tag name="KSO_WM_UNIT_LAYERLEVEL" val="1_1_1"/>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170.xml><?xml version="1.0" encoding="utf-8"?>
<p:tagLst xmlns:p="http://schemas.openxmlformats.org/presentationml/2006/main">
  <p:tag name="KSO_WM_TAG_VERSION" val="1.0"/>
  <p:tag name="KSO_WM_BEAUTIFY_FLAG" val="#wm#"/>
  <p:tag name="KSO_WM_UNIT_TYPE" val="i"/>
  <p:tag name="KSO_WM_UNIT_ID" val="diagram169301_1*i*4"/>
  <p:tag name="KSO_WM_TEMPLATE_CATEGORY" val="diagram"/>
  <p:tag name="KSO_WM_TEMPLATE_INDEX" val="169301"/>
</p:tagLst>
</file>

<file path=ppt/tags/tag171.xml><?xml version="1.0" encoding="utf-8"?>
<p:tagLst xmlns:p="http://schemas.openxmlformats.org/presentationml/2006/main">
  <p:tag name="KSO_WM_TEMPLATE_CATEGORY" val="diagram"/>
  <p:tag name="KSO_WM_TEMPLATE_INDEX" val="20189619"/>
  <p:tag name="KSO_WM_SLIDE_ID" val="diagram169301_1"/>
  <p:tag name="KSO_WM_SLIDE_INDEX" val="1"/>
  <p:tag name="KSO_WM_SLIDE_ITEM_CNT" val="3"/>
  <p:tag name="KSO_WM_SLIDE_LAYOUT" val="a_h"/>
  <p:tag name="KSO_WM_SLIDE_LAYOUT_CNT" val="1_3"/>
  <p:tag name="KSO_WM_SLIDE_TYPE" val="text"/>
  <p:tag name="KSO_WM_BEAUTIFY_FLAG" val="#wm#"/>
  <p:tag name="KSO_WM_SLIDE_POSITION" val="135*102"/>
  <p:tag name="KSO_WM_SLIDE_SIZE" val="686*420"/>
  <p:tag name="KSO_WM_TAG_VERSION" val="1.0"/>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f"/>
  <p:tag name="KSO_WM_UNIT_INDEX" val="1_2_1"/>
  <p:tag name="KSO_WM_UNIT_ID" val="diagram20174759_2*l_h_f*1_2_1"/>
  <p:tag name="KSO_WM_UNIT_LAYERLEVEL" val="1_1_1"/>
  <p:tag name="KSO_WM_UNIT_VALUE" val="40"/>
  <p:tag name="KSO_WM_UNIT_HIGHLIGHT" val="0"/>
  <p:tag name="KSO_WM_UNIT_COMPATIBLE" val="0"/>
  <p:tag name="KSO_WM_UNIT_CLEAR" val="0"/>
  <p:tag name="KSO_WM_UNIT_PRESET_TEXT_INDEX" val="4"/>
  <p:tag name="KSO_WM_UNIT_PRESET_TEXT_LEN" val="26"/>
  <p:tag name="KSO_WM_DIAGRAM_GROUP_CODE" val="l1-1"/>
  <p:tag name="KSO_WM_UNIT_TEXT_FILL_FORE_SCHEMECOLOR_INDEX" val="14"/>
  <p:tag name="KSO_WM_UNIT_TEXT_FILL_TYPE" val="1"/>
  <p:tag name="KSO_WM_UNIT_USESOURCEFORMAT_APPLY" val="0"/>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a"/>
  <p:tag name="KSO_WM_UNIT_INDEX" val="1_2_1"/>
  <p:tag name="KSO_WM_UNIT_ID" val="diagram20174759_2*l_h_a*1_2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4"/>
  <p:tag name="KSO_WM_UNIT_TEXT_FILL_TYPE" val="1"/>
  <p:tag name="KSO_WM_UNIT_USESOURCEFORMAT_APPLY" val="0"/>
</p:tagLst>
</file>

<file path=ppt/tags/tag2.xml><?xml version="1.0" encoding="utf-8"?>
<p:tagLst xmlns:p="http://schemas.openxmlformats.org/presentationml/2006/main">
  <p:tag name="KSO_WM_TAG_VERSION" val="1.0"/>
  <p:tag name="KSO_WM_BEAUTIFY_FLAG" val="#wm#"/>
  <p:tag name="KSO_WM_TEMPLATE_CATEGORY" val="custom"/>
  <p:tag name="KSO_WM_TEMPLATE_INDEX" val="160335"/>
  <p:tag name="KSO_WM_UNIT_ID" val="custom160335_30*l_h_f*1_3_1"/>
  <p:tag name="KSO_WM_UNIT_TYPE" val="l_h_f"/>
  <p:tag name="KSO_WM_UNIT_INDEX" val="1_3_1"/>
  <p:tag name="KSO_WM_UNIT_CLEAR" val="1"/>
  <p:tag name="KSO_WM_UNIT_LAYERLEVEL" val="1_1_1"/>
  <p:tag name="KSO_WM_UNIT_VALUE" val="42"/>
  <p:tag name="KSO_WM_UNIT_HIGHLIGHT" val="0"/>
  <p:tag name="KSO_WM_UNIT_COMPATIBLE" val="0"/>
  <p:tag name="KSO_WM_UNIT_PRESET_TEXT_INDEX" val="3"/>
  <p:tag name="KSO_WM_UNIT_PRESET_TEXT_LEN" val="5"/>
  <p:tag name="KSO_WM_DIAGRAM_GROUP_CODE" val="l1-5"/>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2_4"/>
  <p:tag name="KSO_WM_UNIT_ID" val="diagram20174759_2*l_h_i*1_2_4"/>
  <p:tag name="KSO_WM_UNIT_LAYERLEVEL" val="1_1_1"/>
  <p:tag name="KSO_WM_DIAGRAM_GROUP_CODE" val="l1-1"/>
  <p:tag name="KSO_WM_UNIT_FILL_FORE_SCHEMECOLOR_INDEX" val="5"/>
  <p:tag name="KSO_WM_UNIT_FILL_TYPE" val="1"/>
  <p:tag name="KSO_WM_UNIT_USESOURCEFORMAT_APPLY" val="0"/>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74759"/>
  <p:tag name="KSO_WM_UNIT_VALUE" val="20"/>
  <p:tag name="KSO_WM_UNIT_HIGHLIGHT" val="0"/>
  <p:tag name="KSO_WM_UNIT_COMPATIBLE" val="0"/>
  <p:tag name="KSO_WM_UNIT_CLEAR" val="0"/>
  <p:tag name="KSO_WM_UNIT_PRESET_TEXT_INDEX" val="4"/>
  <p:tag name="KSO_WM_UNIT_PRESET_TEXT_LEN" val="26"/>
  <p:tag name="KSO_WM_UNIT_TYPE" val="l_h_i"/>
  <p:tag name="KSO_WM_UNIT_INDEX" val="1_1_1"/>
  <p:tag name="KSO_WM_UNIT_ID" val="diagram20174759_2*l_h_i*1_1_1"/>
  <p:tag name="KSO_WM_UNIT_LAYERLEVEL" val="1_1_1"/>
  <p:tag name="KSO_WM_DIAGRAM_GROUP_CODE" val="l1-1"/>
  <p:tag name="KSO_WM_UNIT_FILL_FORE_SCHEMECOLOR_INDEX" val="7"/>
  <p:tag name="KSO_WM_UNIT_FILL_TYPE" val="1"/>
  <p:tag name="KSO_WM_UNIT_USESOURCEFORMAT_APPLY" val="0"/>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1_2"/>
  <p:tag name="KSO_WM_UNIT_ID" val="diagram20174759_2*l_h_i*1_1_2"/>
  <p:tag name="KSO_WM_UNIT_LAYERLEVEL" val="1_1_1"/>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a"/>
  <p:tag name="KSO_WM_UNIT_INDEX" val="1_1_1"/>
  <p:tag name="KSO_WM_UNIT_ID" val="diagram20174759_2*l_h_a*1_1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4"/>
  <p:tag name="KSO_WM_UNIT_TEXT_FILL_TYPE" val="1"/>
  <p:tag name="KSO_WM_UNIT_USESOURCEFORMAT_APPLY" val="0"/>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f"/>
  <p:tag name="KSO_WM_UNIT_INDEX" val="1_1_1"/>
  <p:tag name="KSO_WM_UNIT_ID" val="diagram20174759_2*l_h_f*1_1_1"/>
  <p:tag name="KSO_WM_UNIT_LAYERLEVEL" val="1_1_1"/>
  <p:tag name="KSO_WM_UNIT_VALUE" val="44"/>
  <p:tag name="KSO_WM_UNIT_HIGHLIGHT" val="0"/>
  <p:tag name="KSO_WM_UNIT_COMPATIBLE" val="0"/>
  <p:tag name="KSO_WM_UNIT_CLEAR" val="0"/>
  <p:tag name="KSO_WM_UNIT_PRESET_TEXT_INDEX" val="4"/>
  <p:tag name="KSO_WM_UNIT_PRESET_TEXT_LEN" val="26"/>
  <p:tag name="KSO_WM_DIAGRAM_GROUP_CODE" val="l1-1"/>
  <p:tag name="KSO_WM_UNIT_TEXT_FILL_FORE_SCHEMECOLOR_INDEX" val="14"/>
  <p:tag name="KSO_WM_UNIT_TEXT_FILL_TYPE" val="1"/>
  <p:tag name="KSO_WM_UNIT_USESOURCEFORMAT_APPLY" val="0"/>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1_3"/>
  <p:tag name="KSO_WM_UNIT_ID" val="diagram20174759_2*l_h_i*1_1_3"/>
  <p:tag name="KSO_WM_UNIT_LAYERLEVEL" val="1_1_1"/>
  <p:tag name="KSO_WM_DIAGRAM_GROUP_CODE" val="l1-1"/>
  <p:tag name="KSO_WM_UNIT_FILL_FORE_SCHEMECOLOR_INDEX" val="7"/>
  <p:tag name="KSO_WM_UNIT_FILL_TYPE" val="1"/>
  <p:tag name="KSO_WM_UNIT_USESOURCEFORMAT_APPLY" val="0"/>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74759"/>
  <p:tag name="KSO_WM_UNIT_VALUE" val="16"/>
  <p:tag name="KSO_WM_UNIT_HIGHLIGHT" val="0"/>
  <p:tag name="KSO_WM_UNIT_COMPATIBLE" val="0"/>
  <p:tag name="KSO_WM_UNIT_CLEAR" val="0"/>
  <p:tag name="KSO_WM_UNIT_PRESET_TEXT_INDEX" val="4"/>
  <p:tag name="KSO_WM_UNIT_PRESET_TEXT_LEN" val="26"/>
  <p:tag name="KSO_WM_UNIT_TYPE" val="l_h_i"/>
  <p:tag name="KSO_WM_UNIT_INDEX" val="1_3_2"/>
  <p:tag name="KSO_WM_UNIT_ID" val="diagram20174759_3*l_h_i*1_3_2"/>
  <p:tag name="KSO_WM_UNIT_LAYERLEVEL" val="1_1_1"/>
  <p:tag name="KSO_WM_DIAGRAM_GROUP_CODE" val="l1-1"/>
  <p:tag name="KSO_WM_UNIT_FILL_FORE_SCHEMECOLOR_INDEX" val="6"/>
  <p:tag name="KSO_WM_UNIT_FILL_TYPE" val="1"/>
  <p:tag name="KSO_WM_UNIT_USESOURCEFORMAT_APPLY" val="0"/>
</p:tagLst>
</file>

<file path=ppt/tags/tag27.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3_1"/>
  <p:tag name="KSO_WM_UNIT_ID" val="diagram20174759_3*l_h_i*1_3_1"/>
  <p:tag name="KSO_WM_UNIT_LAYERLEVEL" val="1_1_1"/>
  <p:tag name="KSO_WM_DIAGRAM_GROUP_CODE" val="l1-1"/>
  <p:tag name="KSO_WM_UNIT_FILL_FORE_SCHEMECOLOR_INDEX" val="6"/>
  <p:tag name="KSO_WM_UNIT_FILL_TYPE" val="1"/>
  <p:tag name="KSO_WM_UNIT_USESOURCEFORMAT_APPLY" val="0"/>
</p:tagLst>
</file>

<file path=ppt/tags/tag28.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3_3"/>
  <p:tag name="KSO_WM_UNIT_ID" val="diagram20174759_3*l_h_i*1_3_3"/>
  <p:tag name="KSO_WM_UNIT_LAYERLEVEL" val="1_1_1"/>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a"/>
  <p:tag name="KSO_WM_UNIT_INDEX" val="1_3_1"/>
  <p:tag name="KSO_WM_UNIT_ID" val="diagram20174759_3*l_h_a*1_3_1"/>
  <p:tag name="KSO_WM_UNIT_LAYERLEVEL" val="1_1_1"/>
  <p:tag name="KSO_WM_UNIT_VALUE" val="8"/>
  <p:tag name="KSO_WM_UNIT_HIGHLIGHT" val="0"/>
  <p:tag name="KSO_WM_UNIT_COMPATIBLE" val="0"/>
  <p:tag name="KSO_WM_UNIT_CLEAR" val="0"/>
  <p:tag name="KSO_WM_UNIT_PRESET_TEXT_INDEX" val="3"/>
  <p:tag name="KSO_WM_DIAGRAM_GROUP_CODE" val="l1-1"/>
  <p:tag name="KSO_WM_UNIT_PRESET_TEXT_LEN" val="5"/>
  <p:tag name="KSO_WM_UNIT_TEXT_FILL_FORE_SCHEMECOLOR_INDEX" val="14"/>
  <p:tag name="KSO_WM_UNIT_TEXT_FILL_TYPE" val="1"/>
  <p:tag name="KSO_WM_UNIT_USESOURCEFORMAT_APPLY" val="0"/>
</p:tagLst>
</file>

<file path=ppt/tags/tag3.xml><?xml version="1.0" encoding="utf-8"?>
<p:tagLst xmlns:p="http://schemas.openxmlformats.org/presentationml/2006/main">
  <p:tag name="KSO_WM_TAG_VERSION" val="1.0"/>
  <p:tag name="KSO_WM_BEAUTIFY_FLAG" val="#wm#"/>
  <p:tag name="KSO_WM_TEMPLATE_CATEGORY" val="custom"/>
  <p:tag name="KSO_WM_TEMPLATE_INDEX" val="160335"/>
  <p:tag name="KSO_WM_UNIT_ID" val="custom160335_30*l_h_f*1_5_1"/>
  <p:tag name="KSO_WM_UNIT_TYPE" val="l_h_f"/>
  <p:tag name="KSO_WM_UNIT_INDEX" val="1_5_1"/>
  <p:tag name="KSO_WM_UNIT_CLEAR" val="1"/>
  <p:tag name="KSO_WM_UNIT_LAYERLEVEL" val="1_1_1"/>
  <p:tag name="KSO_WM_UNIT_VALUE" val="42"/>
  <p:tag name="KSO_WM_UNIT_HIGHLIGHT" val="0"/>
  <p:tag name="KSO_WM_UNIT_COMPATIBLE" val="0"/>
  <p:tag name="KSO_WM_UNIT_PRESET_TEXT_INDEX" val="3"/>
  <p:tag name="KSO_WM_UNIT_PRESET_TEXT_LEN" val="5"/>
  <p:tag name="KSO_WM_DIAGRAM_GROUP_CODE" val="l1-5"/>
</p:tagLst>
</file>

<file path=ppt/tags/tag30.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f"/>
  <p:tag name="KSO_WM_UNIT_INDEX" val="1_3_1"/>
  <p:tag name="KSO_WM_UNIT_ID" val="diagram20174759_3*l_h_f*1_3_1"/>
  <p:tag name="KSO_WM_UNIT_LAYERLEVEL" val="1_1_1"/>
  <p:tag name="KSO_WM_UNIT_VALUE" val="36"/>
  <p:tag name="KSO_WM_UNIT_HIGHLIGHT" val="0"/>
  <p:tag name="KSO_WM_UNIT_COMPATIBLE" val="0"/>
  <p:tag name="KSO_WM_UNIT_CLEAR" val="0"/>
  <p:tag name="KSO_WM_UNIT_PRESET_TEXT_INDEX" val="4"/>
  <p:tag name="KSO_WM_DIAGRAM_GROUP_CODE" val="l1-1"/>
  <p:tag name="KSO_WM_UNIT_PRESET_TEXT_LEN" val="26"/>
  <p:tag name="KSO_WM_UNIT_TEXT_FILL_FORE_SCHEMECOLOR_INDEX" val="14"/>
  <p:tag name="KSO_WM_UNIT_TEXT_FILL_TYPE" val="1"/>
  <p:tag name="KSO_WM_UNIT_USESOURCEFORMAT_APPLY" val="0"/>
</p:tagLst>
</file>

<file path=ppt/tags/tag31.xml><?xml version="1.0" encoding="utf-8"?>
<p:tagLst xmlns:p="http://schemas.openxmlformats.org/presentationml/2006/main">
  <p:tag name="KSO_WM_TAG_VERSION" val="1.0"/>
  <p:tag name="KSO_WM_BEAUTIFY_FLAG" val="#wm#"/>
  <p:tag name="KSO_WM_TEMPLATE_CATEGORY" val="diagram"/>
  <p:tag name="KSO_WM_TEMPLATE_INDEX" val="20174759"/>
  <p:tag name="KSO_WM_UNIT_VALUE" val="14"/>
  <p:tag name="KSO_WM_UNIT_HIGHLIGHT" val="0"/>
  <p:tag name="KSO_WM_UNIT_COMPATIBLE" val="0"/>
  <p:tag name="KSO_WM_UNIT_CLEAR" val="0"/>
  <p:tag name="KSO_WM_UNIT_PRESET_TEXT_INDEX" val="4"/>
  <p:tag name="KSO_WM_UNIT_PRESET_TEXT_LEN" val="26"/>
  <p:tag name="KSO_WM_UNIT_TYPE" val="l_h_i"/>
  <p:tag name="KSO_WM_UNIT_INDEX" val="1_4_1"/>
  <p:tag name="KSO_WM_UNIT_ID" val="diagram20174759_4*l_h_i*1_4_1"/>
  <p:tag name="KSO_WM_UNIT_LAYERLEVEL" val="1_1_1"/>
  <p:tag name="KSO_WM_DIAGRAM_GROUP_CODE" val="l1-1"/>
  <p:tag name="KSO_WM_UNIT_FILL_FORE_SCHEMECOLOR_INDEX" val="7"/>
  <p:tag name="KSO_WM_UNIT_FILL_TYPE" val="1"/>
  <p:tag name="KSO_WM_UNIT_USESOURCEFORMAT_APPLY" val="0"/>
</p:tagLst>
</file>

<file path=ppt/tags/tag32.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f"/>
  <p:tag name="KSO_WM_UNIT_INDEX" val="1_4_1"/>
  <p:tag name="KSO_WM_UNIT_ID" val="diagram20174759_4*l_h_f*1_4_1"/>
  <p:tag name="KSO_WM_UNIT_LAYERLEVEL" val="1_1_1"/>
  <p:tag name="KSO_WM_UNIT_VALUE" val="32"/>
  <p:tag name="KSO_WM_UNIT_HIGHLIGHT" val="0"/>
  <p:tag name="KSO_WM_UNIT_COMPATIBLE" val="0"/>
  <p:tag name="KSO_WM_UNIT_CLEAR" val="0"/>
  <p:tag name="KSO_WM_UNIT_PRESET_TEXT_INDEX" val="4"/>
  <p:tag name="KSO_WM_UNIT_PRESET_TEXT_LEN" val="26"/>
  <p:tag name="KSO_WM_DIAGRAM_GROUP_CODE" val="l1-1"/>
  <p:tag name="KSO_WM_UNIT_TEXT_FILL_FORE_SCHEMECOLOR_INDEX" val="14"/>
  <p:tag name="KSO_WM_UNIT_TEXT_FILL_TYPE" val="1"/>
  <p:tag name="KSO_WM_UNIT_USESOURCEFORMAT_APPLY" val="0"/>
</p:tagLst>
</file>

<file path=ppt/tags/tag33.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4_2"/>
  <p:tag name="KSO_WM_UNIT_ID" val="diagram20174759_4*l_h_i*1_4_2"/>
  <p:tag name="KSO_WM_UNIT_LAYERLEVEL" val="1_1_1"/>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34.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i"/>
  <p:tag name="KSO_WM_UNIT_INDEX" val="1_4_3"/>
  <p:tag name="KSO_WM_UNIT_ID" val="diagram20174759_4*l_h_i*1_4_3"/>
  <p:tag name="KSO_WM_UNIT_LAYERLEVEL" val="1_1_1"/>
  <p:tag name="KSO_WM_DIAGRAM_GROUP_CODE" val="l1-1"/>
  <p:tag name="KSO_WM_UNIT_FILL_FORE_SCHEMECOLOR_INDEX" val="7"/>
  <p:tag name="KSO_WM_UNIT_FILL_TYPE" val="1"/>
  <p:tag name="KSO_WM_UNIT_USESOURCEFORMAT_APPLY" val="0"/>
</p:tagLst>
</file>

<file path=ppt/tags/tag35.xml><?xml version="1.0" encoding="utf-8"?>
<p:tagLst xmlns:p="http://schemas.openxmlformats.org/presentationml/2006/main">
  <p:tag name="KSO_WM_TAG_VERSION" val="1.0"/>
  <p:tag name="KSO_WM_BEAUTIFY_FLAG" val="#wm#"/>
  <p:tag name="KSO_WM_TEMPLATE_CATEGORY" val="diagram"/>
  <p:tag name="KSO_WM_TEMPLATE_INDEX" val="20174759"/>
  <p:tag name="KSO_WM_UNIT_TYPE" val="l_h_a"/>
  <p:tag name="KSO_WM_UNIT_INDEX" val="1_4_1"/>
  <p:tag name="KSO_WM_UNIT_ID" val="diagram20174759_4*l_h_a*1_4_1"/>
  <p:tag name="KSO_WM_UNIT_LAYERLEVEL" val="1_1_1"/>
  <p:tag name="KSO_WM_UNIT_VALUE" val="8"/>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4"/>
  <p:tag name="KSO_WM_UNIT_TEXT_FILL_TYPE" val="1"/>
  <p:tag name="KSO_WM_UNIT_USESOURCEFORMAT_APPLY" val="0"/>
</p:tagLst>
</file>

<file path=ppt/tags/tag36.xml><?xml version="1.0" encoding="utf-8"?>
<p:tagLst xmlns:p="http://schemas.openxmlformats.org/presentationml/2006/main">
  <p:tag name="KSO_WM_TAG_VERSION" val="1.0"/>
  <p:tag name="KSO_WM_SLIDE_ITEM_CNT" val="2"/>
  <p:tag name="KSO_WM_SLIDE_LAYOUT" val="a_l"/>
  <p:tag name="KSO_WM_SLIDE_LAYOUT_CNT" val="1_1"/>
  <p:tag name="KSO_WM_SLIDE_TYPE" val="text"/>
  <p:tag name="KSO_WM_BEAUTIFY_FLAG" val="#wm#"/>
  <p:tag name="KSO_WM_SLIDE_POSITION" val="0*221"/>
  <p:tag name="KSO_WM_SLIDE_SIZE" val="873*163"/>
  <p:tag name="KSO_WM_TEMPLATE_CATEGORY" val="diagram"/>
  <p:tag name="KSO_WM_TEMPLATE_INDEX" val="20174759"/>
  <p:tag name="KSO_WM_SLIDE_ID" val="diagram20174759_2"/>
  <p:tag name="KSO_WM_SLIDE_INDEX" val="2"/>
  <p:tag name="KSO_WM_DIAGRAM_GROUP_CODE" val="l1-1"/>
</p:tagLst>
</file>

<file path=ppt/tags/tag37.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
  <p:tag name="KSO_WM_UNIT_ID" val="150995200*l_i*1_1"/>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 name="KSO_WM_UNIT_USESOURCEFORMAT_APPLY" val="0"/>
</p:tagLst>
</file>

<file path=ppt/tags/tag38.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2"/>
  <p:tag name="KSO_WM_UNIT_ID" val="150995200*l_i*1_2"/>
  <p:tag name="KSO_WM_UNIT_CLEAR" val="1"/>
  <p:tag name="KSO_WM_UNIT_LAYERLEVEL" val="1_1"/>
  <p:tag name="KSO_WM_BEAUTIFY_FLAG" val="#wm#"/>
  <p:tag name="KSO_WM_DIAGRAM_GROUP_CODE" val="l1-1"/>
  <p:tag name="KSO_WM_UNIT_TEXT_FILL_FORE_SCHEMECOLOR_INDEX" val="14"/>
  <p:tag name="KSO_WM_UNIT_TEXT_FILL_TYPE" val="1"/>
  <p:tag name="KSO_WM_UNIT_USESOURCEFORMAT_APPLY" val="0"/>
</p:tagLst>
</file>

<file path=ppt/tags/tag39.xml><?xml version="1.0" encoding="utf-8"?>
<p:tagLst xmlns:p="http://schemas.openxmlformats.org/presentationml/2006/main">
  <p:tag name="KSO_WM_TAG_VERSION" val="1.0"/>
  <p:tag name="KSO_WM_TEMPLATE_CATEGORY" val="diagram"/>
  <p:tag name="KSO_WM_TEMPLATE_INDEX" val="160183"/>
  <p:tag name="KSO_WM_UNIT_TYPE" val="l_h_f"/>
  <p:tag name="KSO_WM_UNIT_INDEX" val="1_6_1"/>
  <p:tag name="KSO_WM_UNIT_ID" val="150995200*l_h_f*1_6_1"/>
  <p:tag name="KSO_WM_UNIT_CLEAR" val="1"/>
  <p:tag name="KSO_WM_UNIT_LAYERLEVEL" val="1_1_1"/>
  <p:tag name="KSO_WM_UNIT_VALUE" val="26"/>
  <p:tag name="KSO_WM_UNIT_HIGHLIGHT" val="0"/>
  <p:tag name="KSO_WM_UNIT_COMPATIBLE" val="0"/>
  <p:tag name="KSO_WM_UNIT_PRESET_TEXT" val="CONSECTETUR ADIPISICING ELITSED EIUSMOD TEMPOR"/>
  <p:tag name="KSO_WM_BEAUTIFY_FLAG" val="#wm#"/>
  <p:tag name="KSO_WM_DIAGRAM_GROUP_CODE" val="l1-1"/>
  <p:tag name="KSO_WM_UNIT_TEXT_FILL_FORE_SCHEMECOLOR_INDEX" val="13"/>
  <p:tag name="KSO_WM_UNIT_TEXT_FILL_TYPE" val="1"/>
  <p:tag name="KSO_WM_UNIT_USESOURCEFORMAT_APPLY" val="0"/>
</p:tagLst>
</file>

<file path=ppt/tags/tag4.xml><?xml version="1.0" encoding="utf-8"?>
<p:tagLst xmlns:p="http://schemas.openxmlformats.org/presentationml/2006/main">
  <p:tag name="KSO_WM_TAG_VERSION" val="1.0"/>
  <p:tag name="KSO_WM_BEAUTIFY_FLAG" val="#wm#"/>
  <p:tag name="KSO_WM_TEMPLATE_CATEGORY" val="custom"/>
  <p:tag name="KSO_WM_TEMPLATE_INDEX" val="160335"/>
  <p:tag name="KSO_WM_UNIT_ID" val="custom160335_30*l_h_f*1_7_1"/>
  <p:tag name="KSO_WM_UNIT_TYPE" val="l_h_f"/>
  <p:tag name="KSO_WM_UNIT_INDEX" val="1_7_1"/>
  <p:tag name="KSO_WM_UNIT_CLEAR" val="1"/>
  <p:tag name="KSO_WM_UNIT_LAYERLEVEL" val="1_1_1"/>
  <p:tag name="KSO_WM_UNIT_VALUE" val="42"/>
  <p:tag name="KSO_WM_UNIT_HIGHLIGHT" val="0"/>
  <p:tag name="KSO_WM_UNIT_COMPATIBLE" val="0"/>
  <p:tag name="KSO_WM_UNIT_PRESET_TEXT_INDEX" val="3"/>
  <p:tag name="KSO_WM_UNIT_PRESET_TEXT_LEN" val="5"/>
  <p:tag name="KSO_WM_DIAGRAM_GROUP_CODE" val="l1-5"/>
</p:tagLst>
</file>

<file path=ppt/tags/tag40.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3"/>
  <p:tag name="KSO_WM_UNIT_ID" val="150995200*l_i*1_3"/>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 name="KSO_WM_UNIT_USESOURCEFORMAT_APPLY" val="0"/>
</p:tagLst>
</file>

<file path=ppt/tags/tag41.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4"/>
  <p:tag name="KSO_WM_UNIT_ID" val="150995200*l_i*1_4"/>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 name="KSO_WM_UNIT_USESOURCEFORMAT_APPLY" val="0"/>
</p:tagLst>
</file>

<file path=ppt/tags/tag42.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5"/>
  <p:tag name="KSO_WM_UNIT_ID" val="150995200*l_i*1_5"/>
  <p:tag name="KSO_WM_UNIT_CLEAR" val="1"/>
  <p:tag name="KSO_WM_UNIT_LAYERLEVEL" val="1_1"/>
  <p:tag name="KSO_WM_BEAUTIFY_FLAG" val="#wm#"/>
  <p:tag name="KSO_WM_DIAGRAM_GROUP_CODE" val="l1-1"/>
  <p:tag name="KSO_WM_UNIT_TEXT_FILL_FORE_SCHEMECOLOR_INDEX" val="14"/>
  <p:tag name="KSO_WM_UNIT_TEXT_FILL_TYPE" val="1"/>
  <p:tag name="KSO_WM_UNIT_USESOURCEFORMAT_APPLY" val="0"/>
</p:tagLst>
</file>

<file path=ppt/tags/tag43.xml><?xml version="1.0" encoding="utf-8"?>
<p:tagLst xmlns:p="http://schemas.openxmlformats.org/presentationml/2006/main">
  <p:tag name="KSO_WM_TAG_VERSION" val="1.0"/>
  <p:tag name="KSO_WM_TEMPLATE_CATEGORY" val="diagram"/>
  <p:tag name="KSO_WM_TEMPLATE_INDEX" val="160183"/>
  <p:tag name="KSO_WM_UNIT_TYPE" val="l_h_f"/>
  <p:tag name="KSO_WM_UNIT_INDEX" val="1_5_1"/>
  <p:tag name="KSO_WM_UNIT_ID" val="150995200*l_h_f*1_5_1"/>
  <p:tag name="KSO_WM_UNIT_CLEAR" val="1"/>
  <p:tag name="KSO_WM_UNIT_LAYERLEVEL" val="1_1_1"/>
  <p:tag name="KSO_WM_UNIT_VALUE" val="28"/>
  <p:tag name="KSO_WM_UNIT_HIGHLIGHT" val="0"/>
  <p:tag name="KSO_WM_UNIT_COMPATIBLE" val="0"/>
  <p:tag name="KSO_WM_UNIT_PRESET_TEXT" val="CONSECTETUR ADIPISICING ELITSED EIUSMOD TEMPOR"/>
  <p:tag name="KSO_WM_BEAUTIFY_FLAG" val="#wm#"/>
  <p:tag name="KSO_WM_DIAGRAM_GROUP_CODE" val="l1-1"/>
  <p:tag name="KSO_WM_UNIT_TEXT_FILL_FORE_SCHEMECOLOR_INDEX" val="13"/>
  <p:tag name="KSO_WM_UNIT_TEXT_FILL_TYPE" val="1"/>
  <p:tag name="KSO_WM_UNIT_USESOURCEFORMAT_APPLY" val="0"/>
</p:tagLst>
</file>

<file path=ppt/tags/tag44.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6"/>
  <p:tag name="KSO_WM_UNIT_ID" val="150995200*l_i*1_6"/>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 name="KSO_WM_UNIT_USESOURCEFORMAT_APPLY" val="0"/>
</p:tagLst>
</file>

<file path=ppt/tags/tag45.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7"/>
  <p:tag name="KSO_WM_UNIT_ID" val="150995200*l_i*1_7"/>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 name="KSO_WM_UNIT_USESOURCEFORMAT_APPLY" val="0"/>
</p:tagLst>
</file>

<file path=ppt/tags/tag46.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8"/>
  <p:tag name="KSO_WM_UNIT_ID" val="150995200*l_i*1_8"/>
  <p:tag name="KSO_WM_UNIT_CLEAR" val="1"/>
  <p:tag name="KSO_WM_UNIT_LAYERLEVEL" val="1_1"/>
  <p:tag name="KSO_WM_BEAUTIFY_FLAG" val="#wm#"/>
  <p:tag name="KSO_WM_DIAGRAM_GROUP_CODE" val="l1-1"/>
  <p:tag name="KSO_WM_UNIT_TEXT_FILL_FORE_SCHEMECOLOR_INDEX" val="14"/>
  <p:tag name="KSO_WM_UNIT_TEXT_FILL_TYPE" val="1"/>
  <p:tag name="KSO_WM_UNIT_USESOURCEFORMAT_APPLY" val="0"/>
</p:tagLst>
</file>

<file path=ppt/tags/tag47.xml><?xml version="1.0" encoding="utf-8"?>
<p:tagLst xmlns:p="http://schemas.openxmlformats.org/presentationml/2006/main">
  <p:tag name="KSO_WM_TAG_VERSION" val="1.0"/>
  <p:tag name="KSO_WM_TEMPLATE_CATEGORY" val="diagram"/>
  <p:tag name="KSO_WM_TEMPLATE_INDEX" val="160183"/>
  <p:tag name="KSO_WM_UNIT_TYPE" val="l_h_f"/>
  <p:tag name="KSO_WM_UNIT_INDEX" val="1_4_1"/>
  <p:tag name="KSO_WM_UNIT_ID" val="150995200*l_h_f*1_4_1"/>
  <p:tag name="KSO_WM_UNIT_CLEAR" val="1"/>
  <p:tag name="KSO_WM_UNIT_LAYERLEVEL" val="1_1_1"/>
  <p:tag name="KSO_WM_UNIT_VALUE" val="28"/>
  <p:tag name="KSO_WM_UNIT_HIGHLIGHT" val="0"/>
  <p:tag name="KSO_WM_UNIT_COMPATIBLE" val="0"/>
  <p:tag name="KSO_WM_UNIT_PRESET_TEXT" val="CONSECTETUR ADIPISICING ELITSED EIUSMOD TEMPOR"/>
  <p:tag name="KSO_WM_BEAUTIFY_FLAG" val="#wm#"/>
  <p:tag name="KSO_WM_DIAGRAM_GROUP_CODE" val="l1-1"/>
  <p:tag name="KSO_WM_UNIT_TEXT_FILL_FORE_SCHEMECOLOR_INDEX" val="13"/>
  <p:tag name="KSO_WM_UNIT_TEXT_FILL_TYPE" val="1"/>
  <p:tag name="KSO_WM_UNIT_USESOURCEFORMAT_APPLY" val="0"/>
</p:tagLst>
</file>

<file path=ppt/tags/tag48.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9"/>
  <p:tag name="KSO_WM_UNIT_ID" val="150995200*l_i*1_9"/>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 name="KSO_WM_UNIT_USESOURCEFORMAT_APPLY" val="0"/>
</p:tagLst>
</file>

<file path=ppt/tags/tag49.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0"/>
  <p:tag name="KSO_WM_UNIT_ID" val="150995200*l_i*1_10"/>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 name="KSO_WM_UNIT_USESOURCEFORMAT_APPLY" val="0"/>
</p:tagLst>
</file>

<file path=ppt/tags/tag5.xml><?xml version="1.0" encoding="utf-8"?>
<p:tagLst xmlns:p="http://schemas.openxmlformats.org/presentationml/2006/main">
  <p:tag name="KSO_WM_TAG_VERSION" val="1.0"/>
  <p:tag name="KSO_WM_BEAUTIFY_FLAG" val="#wm#"/>
  <p:tag name="KSO_WM_TEMPLATE_CATEGORY" val="custom"/>
  <p:tag name="KSO_WM_TEMPLATE_INDEX" val="160335"/>
  <p:tag name="KSO_WM_UNIT_ID" val="custom160335_30*l_h_f*1_2_1"/>
  <p:tag name="KSO_WM_UNIT_TYPE" val="l_h_f"/>
  <p:tag name="KSO_WM_UNIT_INDEX" val="1_2_1"/>
  <p:tag name="KSO_WM_UNIT_CLEAR" val="1"/>
  <p:tag name="KSO_WM_UNIT_LAYERLEVEL" val="1_1_1"/>
  <p:tag name="KSO_WM_UNIT_VALUE" val="42"/>
  <p:tag name="KSO_WM_UNIT_HIGHLIGHT" val="0"/>
  <p:tag name="KSO_WM_UNIT_COMPATIBLE" val="0"/>
  <p:tag name="KSO_WM_UNIT_PRESET_TEXT_INDEX" val="3"/>
  <p:tag name="KSO_WM_UNIT_PRESET_TEXT_LEN" val="5"/>
  <p:tag name="KSO_WM_DIAGRAM_GROUP_CODE" val="l1-5"/>
</p:tagLst>
</file>

<file path=ppt/tags/tag50.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1"/>
  <p:tag name="KSO_WM_UNIT_ID" val="150995200*l_i*1_11"/>
  <p:tag name="KSO_WM_UNIT_CLEAR" val="1"/>
  <p:tag name="KSO_WM_UNIT_LAYERLEVEL" val="1_1"/>
  <p:tag name="KSO_WM_BEAUTIFY_FLAG" val="#wm#"/>
  <p:tag name="KSO_WM_DIAGRAM_GROUP_CODE" val="l1-1"/>
  <p:tag name="KSO_WM_UNIT_TEXT_FILL_FORE_SCHEMECOLOR_INDEX" val="14"/>
  <p:tag name="KSO_WM_UNIT_TEXT_FILL_TYPE" val="1"/>
  <p:tag name="KSO_WM_UNIT_USESOURCEFORMAT_APPLY" val="0"/>
</p:tagLst>
</file>

<file path=ppt/tags/tag51.xml><?xml version="1.0" encoding="utf-8"?>
<p:tagLst xmlns:p="http://schemas.openxmlformats.org/presentationml/2006/main">
  <p:tag name="KSO_WM_TAG_VERSION" val="1.0"/>
  <p:tag name="KSO_WM_TEMPLATE_CATEGORY" val="diagram"/>
  <p:tag name="KSO_WM_TEMPLATE_INDEX" val="160183"/>
  <p:tag name="KSO_WM_UNIT_TYPE" val="l_h_f"/>
  <p:tag name="KSO_WM_UNIT_INDEX" val="1_3_1"/>
  <p:tag name="KSO_WM_UNIT_ID" val="150995200*l_h_f*1_3_1"/>
  <p:tag name="KSO_WM_UNIT_CLEAR" val="1"/>
  <p:tag name="KSO_WM_UNIT_LAYERLEVEL" val="1_1_1"/>
  <p:tag name="KSO_WM_UNIT_VALUE" val="26"/>
  <p:tag name="KSO_WM_UNIT_HIGHLIGHT" val="0"/>
  <p:tag name="KSO_WM_UNIT_COMPATIBLE" val="0"/>
  <p:tag name="KSO_WM_UNIT_PRESET_TEXT" val="CONSECTETUR ADIPISICING ELITSED EIUSMOD TEMPOR"/>
  <p:tag name="KSO_WM_BEAUTIFY_FLAG" val="#wm#"/>
  <p:tag name="KSO_WM_DIAGRAM_GROUP_CODE" val="l1-1"/>
  <p:tag name="KSO_WM_UNIT_TEXT_FILL_FORE_SCHEMECOLOR_INDEX" val="13"/>
  <p:tag name="KSO_WM_UNIT_TEXT_FILL_TYPE" val="1"/>
  <p:tag name="KSO_WM_UNIT_USESOURCEFORMAT_APPLY" val="0"/>
</p:tagLst>
</file>

<file path=ppt/tags/tag52.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2"/>
  <p:tag name="KSO_WM_UNIT_ID" val="150995200*l_i*1_12"/>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 name="KSO_WM_UNIT_USESOURCEFORMAT_APPLY" val="0"/>
</p:tagLst>
</file>

<file path=ppt/tags/tag53.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3"/>
  <p:tag name="KSO_WM_UNIT_ID" val="150995200*l_i*1_13"/>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4.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4"/>
  <p:tag name="KSO_WM_UNIT_ID" val="150995200*l_i*1_14"/>
  <p:tag name="KSO_WM_UNIT_CLEAR" val="1"/>
  <p:tag name="KSO_WM_UNIT_LAYERLEVEL" val="1_1"/>
  <p:tag name="KSO_WM_BEAUTIFY_FLAG" val="#wm#"/>
  <p:tag name="KSO_WM_DIAGRAM_GROUP_CODE" val="l1-1"/>
  <p:tag name="KSO_WM_UNIT_TEXT_FILL_FORE_SCHEMECOLOR_INDEX" val="14"/>
  <p:tag name="KSO_WM_UNIT_TEXT_FILL_TYPE" val="1"/>
  <p:tag name="KSO_WM_UNIT_USESOURCEFORMAT_APPLY" val="0"/>
</p:tagLst>
</file>

<file path=ppt/tags/tag55.xml><?xml version="1.0" encoding="utf-8"?>
<p:tagLst xmlns:p="http://schemas.openxmlformats.org/presentationml/2006/main">
  <p:tag name="KSO_WM_TAG_VERSION" val="1.0"/>
  <p:tag name="KSO_WM_TEMPLATE_CATEGORY" val="diagram"/>
  <p:tag name="KSO_WM_TEMPLATE_INDEX" val="160183"/>
  <p:tag name="KSO_WM_UNIT_TYPE" val="l_h_f"/>
  <p:tag name="KSO_WM_UNIT_INDEX" val="1_2_1"/>
  <p:tag name="KSO_WM_UNIT_ID" val="150995200*l_h_f*1_2_1"/>
  <p:tag name="KSO_WM_UNIT_CLEAR" val="1"/>
  <p:tag name="KSO_WM_UNIT_LAYERLEVEL" val="1_1_1"/>
  <p:tag name="KSO_WM_UNIT_VALUE" val="28"/>
  <p:tag name="KSO_WM_UNIT_HIGHLIGHT" val="0"/>
  <p:tag name="KSO_WM_UNIT_COMPATIBLE" val="0"/>
  <p:tag name="KSO_WM_UNIT_PRESET_TEXT" val="CONSECTETUR ADIPISICING ELITSED EIUSMOD TEMPOR"/>
  <p:tag name="KSO_WM_BEAUTIFY_FLAG" val="#wm#"/>
  <p:tag name="KSO_WM_DIAGRAM_GROUP_CODE" val="l1-1"/>
  <p:tag name="KSO_WM_UNIT_TEXT_FILL_FORE_SCHEMECOLOR_INDEX" val="13"/>
  <p:tag name="KSO_WM_UNIT_TEXT_FILL_TYPE" val="1"/>
  <p:tag name="KSO_WM_UNIT_USESOURCEFORMAT_APPLY" val="0"/>
</p:tagLst>
</file>

<file path=ppt/tags/tag56.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5"/>
  <p:tag name="KSO_WM_UNIT_ID" val="150995200*l_i*1_1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 name="KSO_WM_UNIT_USESOURCEFORMAT_APPLY" val="0"/>
</p:tagLst>
</file>

<file path=ppt/tags/tag57.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6"/>
  <p:tag name="KSO_WM_UNIT_ID" val="150995200*l_i*1_16"/>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58.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7"/>
  <p:tag name="KSO_WM_UNIT_ID" val="150995200*l_i*1_17"/>
  <p:tag name="KSO_WM_UNIT_CLEAR" val="1"/>
  <p:tag name="KSO_WM_UNIT_LAYERLEVEL" val="1_1"/>
  <p:tag name="KSO_WM_BEAUTIFY_FLAG" val="#wm#"/>
  <p:tag name="KSO_WM_DIAGRAM_GROUP_CODE" val="l1-1"/>
  <p:tag name="KSO_WM_UNIT_TEXT_FILL_FORE_SCHEMECOLOR_INDEX" val="14"/>
  <p:tag name="KSO_WM_UNIT_TEXT_FILL_TYPE" val="1"/>
  <p:tag name="KSO_WM_UNIT_USESOURCEFORMAT_APPLY" val="0"/>
</p:tagLst>
</file>

<file path=ppt/tags/tag59.xml><?xml version="1.0" encoding="utf-8"?>
<p:tagLst xmlns:p="http://schemas.openxmlformats.org/presentationml/2006/main">
  <p:tag name="KSO_WM_TAG_VERSION" val="1.0"/>
  <p:tag name="KSO_WM_TEMPLATE_CATEGORY" val="diagram"/>
  <p:tag name="KSO_WM_TEMPLATE_INDEX" val="160183"/>
  <p:tag name="KSO_WM_UNIT_TYPE" val="l_h_f"/>
  <p:tag name="KSO_WM_UNIT_INDEX" val="1_1_1"/>
  <p:tag name="KSO_WM_UNIT_ID" val="150995200*l_h_f*1_1_1"/>
  <p:tag name="KSO_WM_UNIT_CLEAR" val="1"/>
  <p:tag name="KSO_WM_UNIT_LAYERLEVEL" val="1_1_1"/>
  <p:tag name="KSO_WM_UNIT_VALUE" val="28"/>
  <p:tag name="KSO_WM_UNIT_HIGHLIGHT" val="0"/>
  <p:tag name="KSO_WM_UNIT_COMPATIBLE" val="0"/>
  <p:tag name="KSO_WM_UNIT_PRESET_TEXT" val="CONSECTETUR ADIPISICING ELITSED EIUSMOD TEMPOR"/>
  <p:tag name="KSO_WM_BEAUTIFY_FLAG" val="#wm#"/>
  <p:tag name="KSO_WM_DIAGRAM_GROUP_CODE" val="l1-1"/>
  <p:tag name="KSO_WM_UNIT_TEXT_FILL_FORE_SCHEMECOLOR_INDEX" val="13"/>
  <p:tag name="KSO_WM_UNIT_TEXT_FILL_TYPE" val="1"/>
  <p:tag name="KSO_WM_UNIT_USESOURCEFORMAT_APPLY" val="0"/>
</p:tagLst>
</file>

<file path=ppt/tags/tag6.xml><?xml version="1.0" encoding="utf-8"?>
<p:tagLst xmlns:p="http://schemas.openxmlformats.org/presentationml/2006/main">
  <p:tag name="KSO_WM_TAG_VERSION" val="1.0"/>
  <p:tag name="KSO_WM_BEAUTIFY_FLAG" val="#wm#"/>
  <p:tag name="KSO_WM_TEMPLATE_CATEGORY" val="custom"/>
  <p:tag name="KSO_WM_TEMPLATE_INDEX" val="160335"/>
  <p:tag name="KSO_WM_UNIT_ID" val="custom160335_30*l_h_f*1_4_1"/>
  <p:tag name="KSO_WM_UNIT_TYPE" val="l_h_f"/>
  <p:tag name="KSO_WM_UNIT_INDEX" val="1_4_1"/>
  <p:tag name="KSO_WM_UNIT_CLEAR" val="1"/>
  <p:tag name="KSO_WM_UNIT_LAYERLEVEL" val="1_1_1"/>
  <p:tag name="KSO_WM_UNIT_VALUE" val="42"/>
  <p:tag name="KSO_WM_UNIT_HIGHLIGHT" val="0"/>
  <p:tag name="KSO_WM_UNIT_COMPATIBLE" val="0"/>
  <p:tag name="KSO_WM_UNIT_PRESET_TEXT_INDEX" val="3"/>
  <p:tag name="KSO_WM_UNIT_PRESET_TEXT_LEN" val="5"/>
  <p:tag name="KSO_WM_DIAGRAM_GROUP_CODE" val="l1-5"/>
</p:tagLst>
</file>

<file path=ppt/tags/tag60.xml><?xml version="1.0" encoding="utf-8"?>
<p:tagLst xmlns:p="http://schemas.openxmlformats.org/presentationml/2006/main">
  <p:tag name="KSO_WM_TAG_VERSION" val="1.0"/>
  <p:tag name="KSO_WM_TEMPLATE_CATEGORY" val="diagram"/>
  <p:tag name="KSO_WM_TEMPLATE_INDEX" val="160183"/>
  <p:tag name="KSO_WM_UNIT_TYPE" val="l_i"/>
  <p:tag name="KSO_WM_UNIT_INDEX" val="1_18"/>
  <p:tag name="KSO_WM_UNIT_ID" val="150995200*l_i*1_18"/>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 name="KSO_WM_UNIT_USESOURCEFORMAT_APPLY" val="0"/>
</p:tagLst>
</file>

<file path=ppt/tags/tag61.xml><?xml version="1.0" encoding="utf-8"?>
<p:tagLst xmlns:p="http://schemas.openxmlformats.org/presentationml/2006/main">
  <p:tag name="KSO_WM_SLIDE_ID" val="diagram160183_4"/>
  <p:tag name="KSO_WM_SLIDE_INDEX" val="4"/>
  <p:tag name="KSO_WM_SLIDE_ITEM_CNT" val="3"/>
  <p:tag name="KSO_WM_SLIDE_LAYOUT" val="a_l"/>
  <p:tag name="KSO_WM_SLIDE_LAYOUT_CNT" val="1_1"/>
  <p:tag name="KSO_WM_SLIDE_TYPE" val="contents"/>
  <p:tag name="KSO_WM_BEAUTIFY_FLAG" val="#wm#"/>
  <p:tag name="KSO_WM_TEMPLATE_CATEGORY" val="diagram"/>
  <p:tag name="KSO_WM_TEMPLATE_INDEX" val="160183"/>
  <p:tag name="KSO_WM_DIAGRAM_GROUP_CODE" val="l1-1"/>
  <p:tag name="KSO_WM_TAG_VERSION" val="1.0"/>
</p:tagLst>
</file>

<file path=ppt/tags/tag62.xml><?xml version="1.0" encoding="utf-8"?>
<p:tagLst xmlns:p="http://schemas.openxmlformats.org/presentationml/2006/main">
  <p:tag name="KSO_WM_UNIT_INDEX" val="0"/>
  <p:tag name="KSO_WM_UNIT_CLEAR" val="1"/>
  <p:tag name="KSO_WM_UNIT_LAYERLEVEL" val="1_1"/>
  <p:tag name="KSO_WM_DIAGRAM_GROUP_CODE" val="l1-1"/>
  <p:tag name="KSO_WM_TAG_VERSION" val="1.0"/>
  <p:tag name="KSO_WM_BEAUTIFY_FLAG" val="#wm#"/>
  <p:tag name="KSO_WM_UNIT_TYPE" val="i"/>
  <p:tag name="KSO_WM_UNIT_ID" val="diagram588_3*i*0"/>
  <p:tag name="KSO_WM_TEMPLATE_CATEGORY" val="diagram"/>
  <p:tag name="KSO_WM_TEMPLATE_INDEX" val="588"/>
  <p:tag name="KSO_WM_UNIT_LINE_FORE_SCHEMECOLOR_INDEX" val="5"/>
  <p:tag name="KSO_WM_UNIT_LINE_FILL_TYPE" val="2"/>
  <p:tag name="KSO_WM_UNIT_SHADOW_SCHEMECOLOR_INDEX" val="16"/>
  <p:tag name="KSO_WM_UNIT_TEXT_FILL_FORE_SCHEMECOLOR_INDEX" val="13"/>
  <p:tag name="KSO_WM_UNIT_TEXT_FILL_TYPE" val="1"/>
  <p:tag name="KSO_WM_UNIT_USESOURCEFORMAT_APPLY" val="0"/>
</p:tagLst>
</file>

<file path=ppt/tags/tag63.xml><?xml version="1.0" encoding="utf-8"?>
<p:tagLst xmlns:p="http://schemas.openxmlformats.org/presentationml/2006/main">
  <p:tag name="KSO_WM_TEMPLATE_CATEGORY" val="diagram"/>
  <p:tag name="KSO_WM_TEMPLATE_INDEX" val="588"/>
  <p:tag name="KSO_WM_UNIT_TYPE" val="l_h_a"/>
  <p:tag name="KSO_WM_UNIT_INDEX" val="1_1_1"/>
  <p:tag name="KSO_WM_UNIT_ID" val="321*l_h_a*1_1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64.xml><?xml version="1.0" encoding="utf-8"?>
<p:tagLst xmlns:p="http://schemas.openxmlformats.org/presentationml/2006/main">
  <p:tag name="KSO_WM_TEMPLATE_CATEGORY" val="diagram"/>
  <p:tag name="KSO_WM_TEMPLATE_INDEX" val="588"/>
  <p:tag name="KSO_WM_UNIT_TYPE" val="l_h_f"/>
  <p:tag name="KSO_WM_UNIT_INDEX" val="1_1_1"/>
  <p:tag name="KSO_WM_UNIT_ID" val="321*l_h_f*1_1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65.xml><?xml version="1.0" encoding="utf-8"?>
<p:tagLst xmlns:p="http://schemas.openxmlformats.org/presentationml/2006/main">
  <p:tag name="KSO_WM_TEMPLATE_CATEGORY" val="diagram"/>
  <p:tag name="KSO_WM_TEMPLATE_INDEX" val="588"/>
  <p:tag name="KSO_WM_UNIT_TYPE" val="l_i"/>
  <p:tag name="KSO_WM_UNIT_INDEX" val="1_2"/>
  <p:tag name="KSO_WM_UNIT_ID" val="321*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66.xml><?xml version="1.0" encoding="utf-8"?>
<p:tagLst xmlns:p="http://schemas.openxmlformats.org/presentationml/2006/main">
  <p:tag name="KSO_WM_TEMPLATE_CATEGORY" val="diagram"/>
  <p:tag name="KSO_WM_TEMPLATE_INDEX" val="588"/>
  <p:tag name="KSO_WM_UNIT_TYPE" val="l_h_a"/>
  <p:tag name="KSO_WM_UNIT_INDEX" val="1_2_1"/>
  <p:tag name="KSO_WM_UNIT_ID" val="321*l_h_a*1_2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67.xml><?xml version="1.0" encoding="utf-8"?>
<p:tagLst xmlns:p="http://schemas.openxmlformats.org/presentationml/2006/main">
  <p:tag name="KSO_WM_TEMPLATE_CATEGORY" val="diagram"/>
  <p:tag name="KSO_WM_TEMPLATE_INDEX" val="588"/>
  <p:tag name="KSO_WM_UNIT_TYPE" val="l_h_f"/>
  <p:tag name="KSO_WM_UNIT_INDEX" val="1_2_1"/>
  <p:tag name="KSO_WM_UNIT_ID" val="321*l_h_f*1_2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68.xml><?xml version="1.0" encoding="utf-8"?>
<p:tagLst xmlns:p="http://schemas.openxmlformats.org/presentationml/2006/main">
  <p:tag name="KSO_WM_TEMPLATE_CATEGORY" val="diagram"/>
  <p:tag name="KSO_WM_TEMPLATE_INDEX" val="588"/>
  <p:tag name="KSO_WM_UNIT_TYPE" val="l_i"/>
  <p:tag name="KSO_WM_UNIT_INDEX" val="1_3"/>
  <p:tag name="KSO_WM_UNIT_ID" val="321*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69.xml><?xml version="1.0" encoding="utf-8"?>
<p:tagLst xmlns:p="http://schemas.openxmlformats.org/presentationml/2006/main">
  <p:tag name="KSO_WM_TEMPLATE_CATEGORY" val="diagram"/>
  <p:tag name="KSO_WM_TEMPLATE_INDEX" val="588"/>
  <p:tag name="KSO_WM_UNIT_TYPE" val="l_h_a"/>
  <p:tag name="KSO_WM_UNIT_INDEX" val="1_3_1"/>
  <p:tag name="KSO_WM_UNIT_ID" val="321*l_h_a*1_3_1"/>
  <p:tag name="KSO_WM_UNIT_CLEAR" val="1"/>
  <p:tag name="KSO_WM_UNIT_LAYERLEVEL" val="1_1_1"/>
  <p:tag name="KSO_WM_UNIT_VALUE" val="13"/>
  <p:tag name="KSO_WM_UNIT_HIGHLIGHT" val="0"/>
  <p:tag name="KSO_WM_UNIT_COMPATIBLE" val="0"/>
  <p:tag name="KSO_WM_BEAUTIFY_FLAG" val="#wm#"/>
  <p:tag name="KSO_WM_DIAGRAM_GROUP_CODE" val="l1-1"/>
  <p:tag name="KSO_WM_TAG_VERSION" val="1.0"/>
  <p:tag name="KSO_WM_UNIT_PRESET_TEXT" val="LOREM IPSUM"/>
  <p:tag name="KSO_WM_UNIT_SHADOW_SCHEMECOLOR_INDEX" val="16"/>
  <p:tag name="KSO_WM_UNIT_TEXT_FILL_FORE_SCHEMECOLOR_INDEX" val="5"/>
  <p:tag name="KSO_WM_UNIT_TEXT_FILL_TYPE" val="1"/>
  <p:tag name="KSO_WM_UNIT_USESOURCEFORMAT_APPLY" val="0"/>
</p:tagLst>
</file>

<file path=ppt/tags/tag7.xml><?xml version="1.0" encoding="utf-8"?>
<p:tagLst xmlns:p="http://schemas.openxmlformats.org/presentationml/2006/main">
  <p:tag name="KSO_WM_TAG_VERSION" val="1.0"/>
  <p:tag name="KSO_WM_BEAUTIFY_FLAG" val="#wm#"/>
  <p:tag name="KSO_WM_TEMPLATE_CATEGORY" val="custom"/>
  <p:tag name="KSO_WM_TEMPLATE_INDEX" val="160335"/>
  <p:tag name="KSO_WM_UNIT_ID" val="custom160335_30*l_h_f*1_6_1"/>
  <p:tag name="KSO_WM_UNIT_TYPE" val="l_h_f"/>
  <p:tag name="KSO_WM_UNIT_INDEX" val="1_6_1"/>
  <p:tag name="KSO_WM_UNIT_CLEAR" val="1"/>
  <p:tag name="KSO_WM_UNIT_LAYERLEVEL" val="1_1_1"/>
  <p:tag name="KSO_WM_UNIT_VALUE" val="42"/>
  <p:tag name="KSO_WM_UNIT_HIGHLIGHT" val="0"/>
  <p:tag name="KSO_WM_UNIT_COMPATIBLE" val="0"/>
  <p:tag name="KSO_WM_UNIT_PRESET_TEXT_INDEX" val="3"/>
  <p:tag name="KSO_WM_UNIT_PRESET_TEXT_LEN" val="5"/>
  <p:tag name="KSO_WM_DIAGRAM_GROUP_CODE" val="l1-5"/>
</p:tagLst>
</file>

<file path=ppt/tags/tag70.xml><?xml version="1.0" encoding="utf-8"?>
<p:tagLst xmlns:p="http://schemas.openxmlformats.org/presentationml/2006/main">
  <p:tag name="KSO_WM_TEMPLATE_CATEGORY" val="diagram"/>
  <p:tag name="KSO_WM_TEMPLATE_INDEX" val="588"/>
  <p:tag name="KSO_WM_UNIT_TYPE" val="l_h_f"/>
  <p:tag name="KSO_WM_UNIT_INDEX" val="1_3_1"/>
  <p:tag name="KSO_WM_UNIT_ID" val="321*l_h_f*1_3_1"/>
  <p:tag name="KSO_WM_UNIT_CLEAR" val="1"/>
  <p:tag name="KSO_WM_UNIT_LAYERLEVEL" val="1_1_1"/>
  <p:tag name="KSO_WM_UNIT_VALUE" val="50"/>
  <p:tag name="KSO_WM_UNIT_HIGHLIGHT" val="0"/>
  <p:tag name="KSO_WM_UNIT_COMPATIBLE" val="0"/>
  <p:tag name="KSO_WM_BEAUTIFY_FLAG" val="#wm#"/>
  <p:tag name="KSO_WM_DIAGRAM_GROUP_CODE" val="l1-1"/>
  <p:tag name="KSO_WM_TAG_VERSION" val="1.0"/>
  <p:tag name="KSO_WM_UNIT_PRESET_TEXT" val="Lorem ipsum dolor sit amet, consectetur adipisicing elit."/>
  <p:tag name="KSO_WM_UNIT_SHADOW_SCHEMECOLOR_INDEX" val="16"/>
  <p:tag name="KSO_WM_UNIT_TEXT_FILL_FORE_SCHEMECOLOR_INDEX" val="13"/>
  <p:tag name="KSO_WM_UNIT_TEXT_FILL_TYPE" val="1"/>
  <p:tag name="KSO_WM_UNIT_USESOURCEFORMAT_APPLY" val="0"/>
</p:tagLst>
</file>

<file path=ppt/tags/tag71.xml><?xml version="1.0" encoding="utf-8"?>
<p:tagLst xmlns:p="http://schemas.openxmlformats.org/presentationml/2006/main">
  <p:tag name="KSO_WM_TEMPLATE_CATEGORY" val="diagram"/>
  <p:tag name="KSO_WM_TEMPLATE_INDEX" val="588"/>
  <p:tag name="KSO_WM_UNIT_TYPE" val="l_i"/>
  <p:tag name="KSO_WM_UNIT_INDEX" val="1_4"/>
  <p:tag name="KSO_WM_UNIT_ID" val="321*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LINE_FORE_SCHEMECOLOR_INDEX" val="14"/>
  <p:tag name="KSO_WM_UNIT_LINE_FILL_TYPE" val="2"/>
  <p:tag name="KSO_WM_UNIT_TEXT_FILL_FORE_SCHEMECOLOR_INDEX" val="13"/>
  <p:tag name="KSO_WM_UNIT_TEXT_FILL_TYPE" val="1"/>
  <p:tag name="KSO_WM_UNIT_USESOURCEFORMAT_APPLY" val="0"/>
</p:tagLst>
</file>

<file path=ppt/tags/tag72.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d"/>
  <p:tag name="KSO_WM_UNIT_INDEX" val="1_1_1"/>
  <p:tag name="KSO_WM_UNIT_ID" val="diagram20174810_1*l_h_d*1_1_1"/>
  <p:tag name="KSO_WM_UNIT_LAYERLEVEL" val="1_1_1"/>
  <p:tag name="KSO_WM_UNIT_VALUE" val="973*1041"/>
  <p:tag name="KSO_WM_UNIT_HIGHLIGHT" val="0"/>
  <p:tag name="KSO_WM_UNIT_COMPATIBLE" val="0"/>
  <p:tag name="KSO_WM_UNIT_CLEAR" val="0"/>
  <p:tag name="KSO_WM_DIAGRAM_GROUP_CODE" val="l1-1"/>
  <p:tag name="KSO_WM_UNIT_USESOURCEFORMAT_APPLY" val="0"/>
</p:tagLst>
</file>

<file path=ppt/tags/tag73.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i"/>
  <p:tag name="KSO_WM_UNIT_INDEX" val="1_1_1"/>
  <p:tag name="KSO_WM_UNIT_ID" val="diagram20174810_1*l_h_i*1_1_1"/>
  <p:tag name="KSO_WM_UNIT_LAYERLEVEL" val="1_1_1"/>
  <p:tag name="KSO_WM_DIAGRAM_GROUP_CODE" val="l1-1"/>
  <p:tag name="KSO_WM_UNIT_FILL_FORE_SCHEMECOLOR_INDEX" val="5"/>
  <p:tag name="KSO_WM_UNIT_FILL_TYPE" val="1"/>
  <p:tag name="KSO_WM_UNIT_USESOURCEFORMAT_APPLY" val="0"/>
</p:tagLst>
</file>

<file path=ppt/tags/tag74.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1_1"/>
  <p:tag name="KSO_WM_UNIT_ID" val="diagram20174810_1*l_h_f*1_1_1"/>
  <p:tag name="KSO_WM_UNIT_LAYERLEVEL" val="1_1_1"/>
  <p:tag name="KSO_WM_UNIT_VALUE" val="117"/>
  <p:tag name="KSO_WM_UNIT_HIGHLIGHT" val="0"/>
  <p:tag name="KSO_WM_UNIT_COMPATIBLE" val="0"/>
  <p:tag name="KSO_WM_UNIT_CLEAR" val="0"/>
  <p:tag name="KSO_WM_UNIT_PRESET_TEXT_INDEX" val="4"/>
  <p:tag name="KSO_WM_UNIT_PRESET_TEXT_LEN" val="171"/>
  <p:tag name="KSO_WM_DIAGRAM_GROUP_CODE" val="l1-1"/>
  <p:tag name="KSO_WM_UNIT_TEXT_FILL_FORE_SCHEMECOLOR_INDEX" val="14"/>
  <p:tag name="KSO_WM_UNIT_TEXT_FILL_TYPE" val="1"/>
  <p:tag name="KSO_WM_UNIT_USESOURCEFORMAT_APPLY" val="0"/>
</p:tagLst>
</file>

<file path=ppt/tags/tag75.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i"/>
  <p:tag name="KSO_WM_UNIT_INDEX" val="1_1_1"/>
  <p:tag name="KSO_WM_UNIT_ID" val="diagram20174810_4*l_h_i*1_1_1"/>
  <p:tag name="KSO_WM_UNIT_LAYERLEVEL" val="1_1_1"/>
  <p:tag name="KSO_WM_DIAGRAM_GROUP_CODE" val="l1-1"/>
  <p:tag name="KSO_WM_UNIT_FILL_FORE_SCHEMECOLOR_INDEX" val="5"/>
  <p:tag name="KSO_WM_UNIT_FILL_TYPE" val="1"/>
  <p:tag name="KSO_WM_UNIT_USESOURCEFORMAT_APPLY" val="0"/>
</p:tagLst>
</file>

<file path=ppt/tags/tag76.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d"/>
  <p:tag name="KSO_WM_UNIT_INDEX" val="1_3_1"/>
  <p:tag name="KSO_WM_UNIT_ID" val="diagram20174810_4*l_h_d*1_3_1"/>
  <p:tag name="KSO_WM_UNIT_LAYERLEVEL" val="1_1_1"/>
  <p:tag name="KSO_WM_UNIT_VALUE" val="587*629"/>
  <p:tag name="KSO_WM_UNIT_HIGHLIGHT" val="0"/>
  <p:tag name="KSO_WM_UNIT_COMPATIBLE" val="0"/>
  <p:tag name="KSO_WM_UNIT_CLEAR" val="0"/>
  <p:tag name="KSO_WM_DIAGRAM_GROUP_CODE" val="l1-1"/>
  <p:tag name="KSO_WM_UNIT_USESOURCEFORMAT_APPLY" val="0"/>
</p:tagLst>
</file>

<file path=ppt/tags/tag77.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1_1"/>
  <p:tag name="KSO_WM_UNIT_ID" val="diagram20174810_4*l_h_f*1_1_1"/>
  <p:tag name="KSO_WM_UNIT_LAYERLEVEL" val="1_1_1"/>
  <p:tag name="KSO_WM_UNIT_VALUE" val="3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4"/>
  <p:tag name="KSO_WM_UNIT_TEXT_FILL_TYPE" val="1"/>
  <p:tag name="KSO_WM_UNIT_USESOURCEFORMAT_APPLY" val="0"/>
</p:tagLst>
</file>

<file path=ppt/tags/tag78.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3_1"/>
  <p:tag name="KSO_WM_UNIT_ID" val="diagram20174810_4*l_h_f*1_3_1"/>
  <p:tag name="KSO_WM_UNIT_LAYERLEVEL" val="1_1_1"/>
  <p:tag name="KSO_WM_UNIT_VALUE" val="3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4"/>
  <p:tag name="KSO_WM_UNIT_TEXT_FILL_TYPE" val="1"/>
  <p:tag name="KSO_WM_UNIT_USESOURCEFORMAT_APPLY" val="0"/>
</p:tagLst>
</file>

<file path=ppt/tags/tag79.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i"/>
  <p:tag name="KSO_WM_UNIT_INDEX" val="1_4_1"/>
  <p:tag name="KSO_WM_UNIT_ID" val="diagram20174810_4*l_h_i*1_4_1"/>
  <p:tag name="KSO_WM_UNIT_LAYERLEVEL" val="1_1_1"/>
  <p:tag name="KSO_WM_DIAGRAM_GROUP_CODE" val="l1-1"/>
  <p:tag name="KSO_WM_UNIT_FILL_FORE_SCHEMECOLOR_INDEX" val="5"/>
  <p:tag name="KSO_WM_UNIT_FILL_TYPE" val="1"/>
  <p:tag name="KSO_WM_UNIT_USESOURCEFORMAT_APPLY" val="0"/>
</p:tagLst>
</file>

<file path=ppt/tags/tag8.xml><?xml version="1.0" encoding="utf-8"?>
<p:tagLst xmlns:p="http://schemas.openxmlformats.org/presentationml/2006/main">
  <p:tag name="KSO_WM_BEAUTIFY_FLAG" val="#wm#"/>
  <p:tag name="KSO_WM_TEMPLATE_CATEGORY" val="custom"/>
  <p:tag name="KSO_WM_TEMPLATE_INDEX" val="20186834"/>
</p:tagLst>
</file>

<file path=ppt/tags/tag80.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4_1"/>
  <p:tag name="KSO_WM_UNIT_ID" val="diagram20174810_4*l_h_f*1_4_1"/>
  <p:tag name="KSO_WM_UNIT_LAYERLEVEL" val="1_1_1"/>
  <p:tag name="KSO_WM_UNIT_VALUE" val="3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4"/>
  <p:tag name="KSO_WM_UNIT_TEXT_FILL_TYPE" val="1"/>
  <p:tag name="KSO_WM_UNIT_USESOURCEFORMAT_APPLY" val="0"/>
</p:tagLst>
</file>

<file path=ppt/tags/tag81.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d"/>
  <p:tag name="KSO_WM_UNIT_INDEX" val="1_3_1"/>
  <p:tag name="KSO_WM_UNIT_ID" val="diagram20174810_4*l_h_d*1_3_1"/>
  <p:tag name="KSO_WM_UNIT_LAYERLEVEL" val="1_1_1"/>
  <p:tag name="KSO_WM_UNIT_VALUE" val="587*629"/>
  <p:tag name="KSO_WM_UNIT_HIGHLIGHT" val="0"/>
  <p:tag name="KSO_WM_UNIT_COMPATIBLE" val="0"/>
  <p:tag name="KSO_WM_UNIT_CLEAR" val="0"/>
  <p:tag name="KSO_WM_DIAGRAM_GROUP_CODE" val="l1-1"/>
  <p:tag name="KSO_WM_UNIT_USESOURCEFORMAT_APPLY" val="0"/>
</p:tagLst>
</file>

<file path=ppt/tags/tag82.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d"/>
  <p:tag name="KSO_WM_UNIT_INDEX" val="1_4_1"/>
  <p:tag name="KSO_WM_UNIT_ID" val="diagram20174810_4*l_h_d*1_4_1"/>
  <p:tag name="KSO_WM_UNIT_LAYERLEVEL" val="1_1_1"/>
  <p:tag name="KSO_WM_UNIT_VALUE" val="588*629"/>
  <p:tag name="KSO_WM_UNIT_HIGHLIGHT" val="0"/>
  <p:tag name="KSO_WM_UNIT_COMPATIBLE" val="0"/>
  <p:tag name="KSO_WM_UNIT_CLEAR" val="0"/>
  <p:tag name="KSO_WM_DIAGRAM_GROUP_CODE" val="l1-1"/>
  <p:tag name="KSO_WM_UNIT_USESOURCEFORMAT_APPLY" val="0"/>
</p:tagLst>
</file>

<file path=ppt/tags/tag83.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i"/>
  <p:tag name="KSO_WM_UNIT_INDEX" val="1_2_1"/>
  <p:tag name="KSO_WM_UNIT_ID" val="diagram20174810_4*l_h_i*1_2_1"/>
  <p:tag name="KSO_WM_UNIT_LAYERLEVEL" val="1_1_1"/>
  <p:tag name="KSO_WM_DIAGRAM_GROUP_CODE" val="l1-1"/>
  <p:tag name="KSO_WM_UNIT_FILL_FORE_SCHEMECOLOR_INDEX" val="5"/>
  <p:tag name="KSO_WM_UNIT_FILL_TYPE" val="1"/>
  <p:tag name="KSO_WM_UNIT_USESOURCEFORMAT_APPLY" val="0"/>
</p:tagLst>
</file>

<file path=ppt/tags/tag84.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d"/>
  <p:tag name="KSO_WM_UNIT_INDEX" val="1_2_1"/>
  <p:tag name="KSO_WM_UNIT_ID" val="diagram20174810_4*l_h_d*1_2_1"/>
  <p:tag name="KSO_WM_UNIT_LAYERLEVEL" val="1_1_1"/>
  <p:tag name="KSO_WM_UNIT_VALUE" val="587*629"/>
  <p:tag name="KSO_WM_UNIT_HIGHLIGHT" val="0"/>
  <p:tag name="KSO_WM_UNIT_COMPATIBLE" val="0"/>
  <p:tag name="KSO_WM_UNIT_CLEAR" val="0"/>
  <p:tag name="KSO_WM_DIAGRAM_GROUP_CODE" val="l1-1"/>
  <p:tag name="KSO_WM_UNIT_USESOURCEFORMAT_APPLY" val="0"/>
</p:tagLst>
</file>

<file path=ppt/tags/tag85.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2_1"/>
  <p:tag name="KSO_WM_UNIT_ID" val="diagram20174810_4*l_h_f*1_2_1"/>
  <p:tag name="KSO_WM_UNIT_LAYERLEVEL" val="1_1_1"/>
  <p:tag name="KSO_WM_UNIT_VALUE" val="3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4"/>
  <p:tag name="KSO_WM_UNIT_TEXT_FILL_TYPE" val="1"/>
  <p:tag name="KSO_WM_UNIT_USESOURCEFORMAT_APPLY" val="0"/>
</p:tagLst>
</file>

<file path=ppt/tags/tag86.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i"/>
  <p:tag name="KSO_WM_UNIT_INDEX" val="1_4_1"/>
  <p:tag name="KSO_WM_UNIT_ID" val="diagram20174810_4*l_h_i*1_4_1"/>
  <p:tag name="KSO_WM_UNIT_LAYERLEVEL" val="1_1_1"/>
  <p:tag name="KSO_WM_DIAGRAM_GROUP_CODE" val="l1-1"/>
  <p:tag name="KSO_WM_UNIT_FILL_FORE_SCHEMECOLOR_INDEX" val="5"/>
  <p:tag name="KSO_WM_UNIT_FILL_TYPE" val="1"/>
  <p:tag name="KSO_WM_UNIT_USESOURCEFORMAT_APPLY" val="0"/>
</p:tagLst>
</file>

<file path=ppt/tags/tag87.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4_1"/>
  <p:tag name="KSO_WM_UNIT_ID" val="diagram20174810_4*l_h_f*1_4_1"/>
  <p:tag name="KSO_WM_UNIT_LAYERLEVEL" val="1_1_1"/>
  <p:tag name="KSO_WM_UNIT_VALUE" val="3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4"/>
  <p:tag name="KSO_WM_UNIT_TEXT_FILL_TYPE" val="1"/>
  <p:tag name="KSO_WM_UNIT_USESOURCEFORMAT_APPLY" val="0"/>
</p:tagLst>
</file>

<file path=ppt/tags/tag88.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i"/>
  <p:tag name="KSO_WM_UNIT_INDEX" val="1_4_1"/>
  <p:tag name="KSO_WM_UNIT_ID" val="diagram20174810_4*l_h_i*1_4_1"/>
  <p:tag name="KSO_WM_UNIT_LAYERLEVEL" val="1_1_1"/>
  <p:tag name="KSO_WM_DIAGRAM_GROUP_CODE" val="l1-1"/>
  <p:tag name="KSO_WM_UNIT_FILL_FORE_SCHEMECOLOR_INDEX" val="5"/>
  <p:tag name="KSO_WM_UNIT_FILL_TYPE" val="1"/>
  <p:tag name="KSO_WM_UNIT_USESOURCEFORMAT_APPLY" val="0"/>
</p:tagLst>
</file>

<file path=ppt/tags/tag89.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4_1"/>
  <p:tag name="KSO_WM_UNIT_ID" val="diagram20174810_4*l_h_f*1_4_1"/>
  <p:tag name="KSO_WM_UNIT_LAYERLEVEL" val="1_1_1"/>
  <p:tag name="KSO_WM_UNIT_VALUE" val="3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4"/>
  <p:tag name="KSO_WM_UNIT_TEXT_FILL_TYPE" val="1"/>
  <p:tag name="KSO_WM_UNIT_USESOURCEFORMAT_APPLY" val="0"/>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74700"/>
  <p:tag name="KSO_WM_UNIT_TYPE" val="l_i"/>
  <p:tag name="KSO_WM_UNIT_INDEX" val="1_1"/>
  <p:tag name="KSO_WM_UNIT_LAYERLEVEL" val="1_1"/>
  <p:tag name="KSO_WM_DIAGRAM_GROUP_CODE" val="l1-1"/>
  <p:tag name="KSO_WM_UNIT_ID" val="diagram20174700_2*l_i*1_1"/>
  <p:tag name="KSO_WM_UNIT_FILL_FORE_SCHEMECOLOR_INDEX" val="5"/>
  <p:tag name="KSO_WM_UNIT_FILL_TYPE" val="1"/>
  <p:tag name="KSO_WM_UNIT_TEXT_FILL_FORE_SCHEMECOLOR_INDEX" val="2"/>
  <p:tag name="KSO_WM_UNIT_TEXT_FILL_TYPE" val="1"/>
  <p:tag name="KSO_WM_UNIT_USESOURCEFORMAT_APPLY" val="0"/>
</p:tagLst>
</file>

<file path=ppt/tags/tag90.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i"/>
  <p:tag name="KSO_WM_UNIT_INDEX" val="1_4_1"/>
  <p:tag name="KSO_WM_UNIT_ID" val="diagram20174810_4*l_h_i*1_4_1"/>
  <p:tag name="KSO_WM_UNIT_LAYERLEVEL" val="1_1_1"/>
  <p:tag name="KSO_WM_DIAGRAM_GROUP_CODE" val="l1-1"/>
  <p:tag name="KSO_WM_UNIT_FILL_FORE_SCHEMECOLOR_INDEX" val="5"/>
  <p:tag name="KSO_WM_UNIT_FILL_TYPE" val="1"/>
  <p:tag name="KSO_WM_UNIT_USESOURCEFORMAT_APPLY" val="0"/>
</p:tagLst>
</file>

<file path=ppt/tags/tag91.xml><?xml version="1.0" encoding="utf-8"?>
<p:tagLst xmlns:p="http://schemas.openxmlformats.org/presentationml/2006/main">
  <p:tag name="KSO_WM_TAG_VERSION" val="1.0"/>
  <p:tag name="KSO_WM_BEAUTIFY_FLAG" val="#wm#"/>
  <p:tag name="KSO_WM_TEMPLATE_CATEGORY" val="diagram"/>
  <p:tag name="KSO_WM_TEMPLATE_INDEX" val="20174810"/>
  <p:tag name="KSO_WM_UNIT_TYPE" val="l_h_f"/>
  <p:tag name="KSO_WM_UNIT_INDEX" val="1_4_1"/>
  <p:tag name="KSO_WM_UNIT_ID" val="diagram20174810_4*l_h_f*1_4_1"/>
  <p:tag name="KSO_WM_UNIT_LAYERLEVEL" val="1_1_1"/>
  <p:tag name="KSO_WM_UNIT_VALUE" val="35"/>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4"/>
  <p:tag name="KSO_WM_UNIT_TEXT_FILL_TYPE" val="1"/>
  <p:tag name="KSO_WM_UNIT_USESOURCEFORMAT_APPLY" val="0"/>
</p:tagLst>
</file>

<file path=ppt/tags/tag92.xml><?xml version="1.0" encoding="utf-8"?>
<p:tagLst xmlns:p="http://schemas.openxmlformats.org/presentationml/2006/main">
  <p:tag name="KSO_WM_TEMPLATE_CATEGORY" val="diagram"/>
  <p:tag name="KSO_WM_TEMPLATE_INDEX" val="20184199"/>
  <p:tag name="KSO_WM_UNIT_TYPE" val="m_h_i"/>
  <p:tag name="KSO_WM_UNIT_INDEX" val="1_3_1"/>
  <p:tag name="KSO_WM_UNIT_ID" val="diagram20184199_4*m_h_i*1_3_1"/>
  <p:tag name="KSO_WM_UNIT_LAYERLEVEL" val="1_1_1"/>
  <p:tag name="KSO_WM_BEAUTIFY_FLAG" val="#wm#"/>
  <p:tag name="KSO_WM_TAG_VERSION" val="1.0"/>
  <p:tag name="KSO_WM_DIAGRAM_GROUP_CODE" val="m1-1"/>
  <p:tag name="KSO_WM_UNIT_LINE_FORE_SCHEMECOLOR_INDEX" val="5"/>
  <p:tag name="KSO_WM_UNIT_LINE_FILL_TYPE" val="2"/>
  <p:tag name="KSO_WM_UNIT_USESOURCEFORMAT_APPLY" val="0"/>
</p:tagLst>
</file>

<file path=ppt/tags/tag93.xml><?xml version="1.0" encoding="utf-8"?>
<p:tagLst xmlns:p="http://schemas.openxmlformats.org/presentationml/2006/main">
  <p:tag name="KSO_WM_TEMPLATE_CATEGORY" val="diagram"/>
  <p:tag name="KSO_WM_TEMPLATE_INDEX" val="20184199"/>
  <p:tag name="KSO_WM_UNIT_TYPE" val="m_h_i"/>
  <p:tag name="KSO_WM_UNIT_INDEX" val="1_3_2"/>
  <p:tag name="KSO_WM_UNIT_ID" val="diagram20184199_4*m_h_i*1_3_2"/>
  <p:tag name="KSO_WM_UNIT_LAYERLEVEL" val="1_1_1"/>
  <p:tag name="KSO_WM_BEAUTIFY_FLAG" val="#wm#"/>
  <p:tag name="KSO_WM_TAG_VERSION" val="1.0"/>
  <p:tag name="KSO_WM_DIAGRAM_GROUP_CODE" val="m1-1"/>
  <p:tag name="KSO_WM_UNIT_USESOURCEFORMAT_APPLY" val="0"/>
</p:tagLst>
</file>

<file path=ppt/tags/tag94.xml><?xml version="1.0" encoding="utf-8"?>
<p:tagLst xmlns:p="http://schemas.openxmlformats.org/presentationml/2006/main">
  <p:tag name="KSO_WM_TEMPLATE_CATEGORY" val="diagram"/>
  <p:tag name="KSO_WM_TEMPLATE_INDEX" val="20184199"/>
  <p:tag name="KSO_WM_UNIT_TYPE" val="m_h_i"/>
  <p:tag name="KSO_WM_UNIT_INDEX" val="1_3_3"/>
  <p:tag name="KSO_WM_UNIT_ID" val="diagram20184199_4*m_h_i*1_3_3"/>
  <p:tag name="KSO_WM_UNIT_LAYERLEVEL" val="1_1_1"/>
  <p:tag name="KSO_WM_BEAUTIFY_FLAG" val="#wm#"/>
  <p:tag name="KSO_WM_TAG_VERSION" val="1.0"/>
  <p:tag name="KSO_WM_DIAGRAM_GROUP_CODE" val="m1-1"/>
  <p:tag name="KSO_WM_UNIT_FILL_FORE_SCHEMECOLOR_INDEX" val="5"/>
  <p:tag name="KSO_WM_UNIT_FILL_TYPE" val="1"/>
  <p:tag name="KSO_WM_UNIT_USESOURCEFORMAT_APPLY" val="0"/>
</p:tagLst>
</file>

<file path=ppt/tags/tag95.xml><?xml version="1.0" encoding="utf-8"?>
<p:tagLst xmlns:p="http://schemas.openxmlformats.org/presentationml/2006/main">
  <p:tag name="KSO_WM_TEMPLATE_CATEGORY" val="diagram"/>
  <p:tag name="KSO_WM_TEMPLATE_INDEX" val="20184199"/>
  <p:tag name="KSO_WM_UNIT_TYPE" val="m_h_i"/>
  <p:tag name="KSO_WM_UNIT_INDEX" val="1_3_4"/>
  <p:tag name="KSO_WM_UNIT_ID" val="diagram20184199_4*m_h_i*1_3_4"/>
  <p:tag name="KSO_WM_UNIT_LAYERLEVEL" val="1_1_1"/>
  <p:tag name="KSO_WM_BEAUTIFY_FLAG" val="#wm#"/>
  <p:tag name="KSO_WM_TAG_VERSION" val="1.0"/>
  <p:tag name="KSO_WM_DIAGRAM_GROUP_CODE" val="m1-1"/>
  <p:tag name="KSO_WM_UNIT_LINE_FORE_SCHEMECOLOR_INDEX" val="5"/>
  <p:tag name="KSO_WM_UNIT_LINE_FILL_TYPE" val="2"/>
  <p:tag name="KSO_WM_UNIT_USESOURCEFORMAT_APPLY" val="0"/>
</p:tagLst>
</file>

<file path=ppt/tags/tag96.xml><?xml version="1.0" encoding="utf-8"?>
<p:tagLst xmlns:p="http://schemas.openxmlformats.org/presentationml/2006/main">
  <p:tag name="KSO_WM_TEMPLATE_CATEGORY" val="diagram"/>
  <p:tag name="KSO_WM_TEMPLATE_INDEX" val="20184199"/>
  <p:tag name="KSO_WM_UNIT_TYPE" val="m_h_f"/>
  <p:tag name="KSO_WM_UNIT_INDEX" val="1_3_1"/>
  <p:tag name="KSO_WM_UNIT_ID" val="diagram20184199_4*m_h_f*1_3_1"/>
  <p:tag name="KSO_WM_UNIT_LAYERLEVEL" val="1_1_1"/>
  <p:tag name="KSO_WM_UNIT_VALUE" val="2"/>
  <p:tag name="KSO_WM_UNIT_HIGHLIGHT" val="0"/>
  <p:tag name="KSO_WM_UNIT_COMPATIBLE" val="0"/>
  <p:tag name="KSO_WM_UNIT_CLEAR" val="0"/>
  <p:tag name="KSO_WM_BEAUTIFY_FLAG" val="#wm#"/>
  <p:tag name="KSO_WM_TAG_VERSION" val="1.0"/>
  <p:tag name="KSO_WM_DIAGRAM_GROUP_CODE" val="m1-1"/>
  <p:tag name="KSO_WM_UNIT_PRESET_TEXT" val="2015"/>
  <p:tag name="KSO_WM_UNIT_TEXT_FILL_FORE_SCHEMECOLOR_INDEX" val="2"/>
  <p:tag name="KSO_WM_UNIT_TEXT_FILL_TYPE" val="1"/>
  <p:tag name="KSO_WM_UNIT_USESOURCEFORMAT_APPLY" val="0"/>
</p:tagLst>
</file>

<file path=ppt/tags/tag97.xml><?xml version="1.0" encoding="utf-8"?>
<p:tagLst xmlns:p="http://schemas.openxmlformats.org/presentationml/2006/main">
  <p:tag name="KSO_WM_TEMPLATE_CATEGORY" val="diagram"/>
  <p:tag name="KSO_WM_TEMPLATE_INDEX" val="20184199"/>
  <p:tag name="KSO_WM_UNIT_TYPE" val="m_h_a"/>
  <p:tag name="KSO_WM_UNIT_INDEX" val="1_3_1"/>
  <p:tag name="KSO_WM_UNIT_ID" val="diagram20184199_4*m_h_a*1_3_1"/>
  <p:tag name="KSO_WM_UNIT_LAYERLEVEL" val="1_1_1"/>
  <p:tag name="KSO_WM_UNIT_VALUE" val="6"/>
  <p:tag name="KSO_WM_UNIT_HIGHLIGHT" val="0"/>
  <p:tag name="KSO_WM_UNIT_COMPATIBLE" val="0"/>
  <p:tag name="KSO_WM_UNIT_CLEAR" val="0"/>
  <p:tag name="KSO_WM_BEAUTIFY_FLAG" val="#wm#"/>
  <p:tag name="KSO_WM_TAG_VERSION" val="1.0"/>
  <p:tag name="KSO_WM_DIAGRAM_GROUP_CODE" val="m1-1"/>
  <p:tag name="KSO_WM_UNIT_PRESET_TEXT" val="输入标题内容"/>
  <p:tag name="KSO_WM_UNIT_TEXT_FILL_FORE_SCHEMECOLOR_INDEX" val="5"/>
  <p:tag name="KSO_WM_UNIT_TEXT_FILL_TYPE" val="1"/>
  <p:tag name="KSO_WM_UNIT_USESOURCEFORMAT_APPLY" val="0"/>
</p:tagLst>
</file>

<file path=ppt/tags/tag98.xml><?xml version="1.0" encoding="utf-8"?>
<p:tagLst xmlns:p="http://schemas.openxmlformats.org/presentationml/2006/main">
  <p:tag name="KSO_WM_TEMPLATE_CATEGORY" val="diagram"/>
  <p:tag name="KSO_WM_TEMPLATE_INDEX" val="20184199"/>
  <p:tag name="KSO_WM_UNIT_TYPE" val="m_h_f"/>
  <p:tag name="KSO_WM_UNIT_INDEX" val="1_3_2"/>
  <p:tag name="KSO_WM_UNIT_ID" val="diagram20184199_4*m_h_f*1_3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m1-1"/>
  <p:tag name="KSO_WM_UNIT_PRESET_TEXT" val="点击输入本栏的具体文字简明扼要地说明分项内容"/>
  <p:tag name="KSO_WM_UNIT_TEXT_FILL_FORE_SCHEMECOLOR_INDEX" val="13"/>
  <p:tag name="KSO_WM_UNIT_TEXT_FILL_TYPE" val="1"/>
  <p:tag name="KSO_WM_UNIT_USESOURCEFORMAT_APPLY" val="0"/>
</p:tagLst>
</file>

<file path=ppt/tags/tag99.xml><?xml version="1.0" encoding="utf-8"?>
<p:tagLst xmlns:p="http://schemas.openxmlformats.org/presentationml/2006/main">
  <p:tag name="KSO_WM_TEMPLATE_CATEGORY" val="diagram"/>
  <p:tag name="KSO_WM_TEMPLATE_INDEX" val="20184199"/>
  <p:tag name="KSO_WM_UNIT_TYPE" val="m_h_i"/>
  <p:tag name="KSO_WM_UNIT_INDEX" val="1_2_1"/>
  <p:tag name="KSO_WM_UNIT_ID" val="diagram20184199_4*m_h_i*1_2_1"/>
  <p:tag name="KSO_WM_UNIT_LAYERLEVEL" val="1_1_1"/>
  <p:tag name="KSO_WM_BEAUTIFY_FLAG" val="#wm#"/>
  <p:tag name="KSO_WM_TAG_VERSION" val="1.0"/>
  <p:tag name="KSO_WM_DIAGRAM_GROUP_CODE" val="m1-1"/>
  <p:tag name="KSO_WM_UNIT_LINE_FORE_SCHEMECOLOR_INDEX" val="5"/>
  <p:tag name="KSO_WM_UNIT_LINE_FILL_TYPE" val="2"/>
  <p:tag name="KSO_WM_UNIT_USESOURCEFORMAT_APPLY" val="0"/>
</p:tagLst>
</file>

<file path=ppt/theme/theme1.xml><?xml version="1.0" encoding="utf-8"?>
<a:theme xmlns:a="http://schemas.openxmlformats.org/drawingml/2006/main" name="Office 主题​​">
  <a:themeElements>
    <a:clrScheme name="自定义 14">
      <a:dk1>
        <a:sysClr val="windowText" lastClr="000000"/>
      </a:dk1>
      <a:lt1>
        <a:sysClr val="window" lastClr="FFFFFF"/>
      </a:lt1>
      <a:dk2>
        <a:srgbClr val="014C83"/>
      </a:dk2>
      <a:lt2>
        <a:srgbClr val="EEECE1"/>
      </a:lt2>
      <a:accent1>
        <a:srgbClr val="014C8D"/>
      </a:accent1>
      <a:accent2>
        <a:srgbClr val="012E57"/>
      </a:accent2>
      <a:accent3>
        <a:srgbClr val="24673E"/>
      </a:accent3>
      <a:accent4>
        <a:srgbClr val="3371A4"/>
      </a:accent4>
      <a:accent5>
        <a:srgbClr val="4BACC6"/>
      </a:accent5>
      <a:accent6>
        <a:srgbClr val="7FA6C7"/>
      </a:accent6>
      <a:hlink>
        <a:srgbClr val="0000FF"/>
      </a:hlink>
      <a:folHlink>
        <a:srgbClr val="CDDBE8"/>
      </a:folHlink>
    </a:clrScheme>
    <a:fontScheme name="微软雅黑">
      <a:majorFont>
        <a:latin typeface="Franklin Gothic Medium"/>
        <a:ea typeface="微软雅黑"/>
        <a:cs typeface=""/>
      </a:majorFont>
      <a:minorFont>
        <a:latin typeface="Franklin Gothic Medium"/>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PPT素材夹_0083">
  <a:themeElements>
    <a:clrScheme name="www.slideto.Me blue L5">
      <a:dk1>
        <a:srgbClr val="111111"/>
      </a:dk1>
      <a:lt1>
        <a:srgbClr val="FFFFFF"/>
      </a:lt1>
      <a:dk2>
        <a:srgbClr val="777777"/>
      </a:dk2>
      <a:lt2>
        <a:srgbClr val="B2B2B2"/>
      </a:lt2>
      <a:accent1>
        <a:srgbClr val="0070C0"/>
      </a:accent1>
      <a:accent2>
        <a:srgbClr val="00B0F0"/>
      </a:accent2>
      <a:accent3>
        <a:srgbClr val="00B050"/>
      </a:accent3>
      <a:accent4>
        <a:srgbClr val="92D050"/>
      </a:accent4>
      <a:accent5>
        <a:srgbClr val="FF6600"/>
      </a:accent5>
      <a:accent6>
        <a:srgbClr val="FF9900"/>
      </a:accent6>
      <a:hlink>
        <a:srgbClr val="373737"/>
      </a:hlink>
      <a:folHlink>
        <a:srgbClr val="6E6E6E"/>
      </a:folHlink>
    </a:clrScheme>
    <a:fontScheme name="Office 经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a:spAutoFit/>
      </a:bodyPr>
      <a:lstStyle>
        <a:defPPr marL="342900" indent="-342900" algn="just">
          <a:lnSpc>
            <a:spcPct val="150000"/>
          </a:lnSpc>
          <a:spcAft>
            <a:spcPts val="300"/>
          </a:spcAft>
          <a:buClr>
            <a:schemeClr val="accent1"/>
          </a:buClr>
          <a:buFont typeface="Arial" panose="020B0604020202020204" pitchFamily="34" charset="0"/>
          <a:buChar char="•"/>
          <a:defRPr sz="1600" b="1" dirty="0" smtClean="0">
            <a:solidFill>
              <a:schemeClr val="tx1">
                <a:lumMod val="95000"/>
                <a:lumOff val="5000"/>
              </a:schemeClr>
            </a:solidFill>
            <a:latin typeface="Times New Roman" panose="02020603050405020304" pitchFamily="18" charset="0"/>
            <a:ea typeface="仿宋" panose="02010609060101010101" pitchFamily="49"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13353</Words>
  <Application>WPS 演示</Application>
  <PresentationFormat>全屏显示(4:3)</PresentationFormat>
  <Paragraphs>1193</Paragraphs>
  <Slides>84</Slides>
  <Notes>24</Notes>
  <HiddenSlides>0</HiddenSlides>
  <MMClips>0</MMClips>
  <ScaleCrop>false</ScaleCrop>
  <HeadingPairs>
    <vt:vector size="6" baseType="variant">
      <vt:variant>
        <vt:lpstr>已用的字体</vt:lpstr>
      </vt:variant>
      <vt:variant>
        <vt:i4>27</vt:i4>
      </vt:variant>
      <vt:variant>
        <vt:lpstr>主题</vt:lpstr>
      </vt:variant>
      <vt:variant>
        <vt:i4>2</vt:i4>
      </vt:variant>
      <vt:variant>
        <vt:lpstr>幻灯片标题</vt:lpstr>
      </vt:variant>
      <vt:variant>
        <vt:i4>84</vt:i4>
      </vt:variant>
    </vt:vector>
  </HeadingPairs>
  <TitlesOfParts>
    <vt:vector size="113" baseType="lpstr">
      <vt:lpstr>Arial</vt:lpstr>
      <vt:lpstr>宋体</vt:lpstr>
      <vt:lpstr>Wingdings</vt:lpstr>
      <vt:lpstr>微软雅黑</vt:lpstr>
      <vt:lpstr>Times New Roman</vt:lpstr>
      <vt:lpstr>Calibri</vt:lpstr>
      <vt:lpstr>仿宋</vt:lpstr>
      <vt:lpstr>黑体</vt:lpstr>
      <vt:lpstr>等线</vt:lpstr>
      <vt:lpstr>方正粗宋简体</vt:lpstr>
      <vt:lpstr>Adobe Gothic Std B</vt:lpstr>
      <vt:lpstr>Franklin Gothic Medium</vt:lpstr>
      <vt:lpstr>Arial Unicode MS</vt:lpstr>
      <vt:lpstr>Franklin Gothic Medium</vt:lpstr>
      <vt:lpstr>幼圆</vt:lpstr>
      <vt:lpstr>微软雅黑 Light</vt:lpstr>
      <vt:lpstr>Century Gothic</vt:lpstr>
      <vt:lpstr>Calibri</vt:lpstr>
      <vt:lpstr>Arial</vt:lpstr>
      <vt:lpstr>楷体_GB2312</vt:lpstr>
      <vt:lpstr>Dotum</vt:lpstr>
      <vt:lpstr>Berlin Sans FB Demi</vt:lpstr>
      <vt:lpstr>方正大黑简体</vt:lpstr>
      <vt:lpstr>华文细黑</vt:lpstr>
      <vt:lpstr>Yu Gothic UI Semibold</vt:lpstr>
      <vt:lpstr>Segoe Print</vt:lpstr>
      <vt:lpstr>新宋体</vt:lpstr>
      <vt:lpstr>Office 主题​​</vt:lpstr>
      <vt:lpstr>3_PPT素材夹_0083</vt:lpstr>
      <vt:lpstr>PowerPoint 演示文稿</vt:lpstr>
      <vt:lpstr>PowerPoint 演示文稿</vt:lpstr>
      <vt:lpstr>PowerPoint 演示文稿</vt:lpstr>
      <vt:lpstr>PowerPoint 演示文稿</vt:lpstr>
      <vt:lpstr>PowerPoint 演示文稿</vt:lpstr>
      <vt:lpstr>全民节水行动方案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北疆电厂海水淡化装置</vt:lpstr>
      <vt:lpstr>大港新泉海水淡化厂</vt:lpstr>
      <vt:lpstr>青岛百发海水淡化项目</vt:lpstr>
      <vt:lpstr>PowerPoint 演示文稿</vt:lpstr>
      <vt:lpstr>PowerPoint 演示文稿</vt:lpstr>
      <vt:lpstr>苦咸水 脱盐与农村饮水安全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wangjing</dc:creator>
  <cp:lastModifiedBy>看海的日子</cp:lastModifiedBy>
  <cp:revision>746</cp:revision>
  <dcterms:created xsi:type="dcterms:W3CDTF">2011-06-03T14:53:00Z</dcterms:created>
  <dcterms:modified xsi:type="dcterms:W3CDTF">2019-05-24T01:57:01Z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